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1" d="100"/>
          <a:sy n="81" d="100"/>
        </p:scale>
        <p:origin x="1548" y="60"/>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hape 1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1" name="Shape 1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786680331"/>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5" name="CoverImg.jpg"/>
          <p:cNvPicPr/>
          <p:nvPr/>
        </p:nvPicPr>
        <p:blipFill>
          <a:blip r:embed="rId2">
            <a:extLst/>
          </a:blip>
          <a:stretch>
            <a:fillRect/>
          </a:stretch>
        </p:blipFill>
        <p:spPr>
          <a:xfrm>
            <a:off x="0" y="241300"/>
            <a:ext cx="13004800" cy="9702800"/>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7" name="Shape 7"/>
          <p:cNvSpPr>
            <a:spLocks noGrp="1"/>
          </p:cNvSpPr>
          <p:nvPr>
            <p:ph type="title"/>
          </p:nvPr>
        </p:nvSpPr>
        <p:spPr>
          <a:prstGeom prst="rect">
            <a:avLst/>
          </a:prstGeom>
        </p:spPr>
        <p:txBody>
          <a:bodyPr/>
          <a:lstStyle/>
          <a:p>
            <a:pPr lvl="0">
              <a:defRPr sz="1800">
                <a:solidFill>
                  <a:srgbClr val="000000"/>
                </a:solidFill>
              </a:defRPr>
            </a:pPr>
            <a:r>
              <a:rPr lang="en-US" sz="8000">
                <a:solidFill>
                  <a:srgbClr val="FFFFFF"/>
                </a:solidFill>
              </a:rPr>
              <a:t>Click to edit Master title style</a:t>
            </a:r>
            <a:endParaRPr sz="8000">
              <a:solidFill>
                <a:srgbClr val="FFFFFF"/>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pic>
        <p:nvPicPr>
          <p:cNvPr id="9" name="InnerImg.jpg"/>
          <p:cNvPicPr/>
          <p:nvPr/>
        </p:nvPicPr>
        <p:blipFill>
          <a:blip r:embed="rId2">
            <a:extLst/>
          </a:blip>
          <a:stretch>
            <a:fillRect/>
          </a:stretch>
        </p:blipFill>
        <p:spPr>
          <a:xfrm>
            <a:off x="0" y="0"/>
            <a:ext cx="13004800" cy="9753600"/>
          </a:xfrm>
          <a:prstGeom prst="rect">
            <a:avLst/>
          </a:prstGeom>
          <a:ln w="12700">
            <a:miter lim="400000"/>
          </a:ln>
        </p:spPr>
      </p:pic>
      <p:sp>
        <p:nvSpPr>
          <p:cNvPr id="3" name="Text Placeholder 2"/>
          <p:cNvSpPr>
            <a:spLocks noGrp="1"/>
          </p:cNvSpPr>
          <p:nvPr>
            <p:ph type="body" sz="quarter" idx="10" hasCustomPrompt="1"/>
          </p:nvPr>
        </p:nvSpPr>
        <p:spPr>
          <a:xfrm>
            <a:off x="939800" y="2667000"/>
            <a:ext cx="11353800" cy="5715000"/>
          </a:xfrm>
          <a:prstGeom prst="rect">
            <a:avLst/>
          </a:prstGeom>
        </p:spPr>
        <p:txBody>
          <a:bodyPr/>
          <a:lstStyle>
            <a:lvl1pPr algn="l">
              <a:defRPr/>
            </a:lvl1pPr>
          </a:lstStyle>
          <a:p>
            <a:pPr lvl="0"/>
            <a:r>
              <a:rPr lang="en-US" dirty="0"/>
              <a:t>Add </a:t>
            </a:r>
            <a:r>
              <a:rPr lang="en-US"/>
              <a:t>text here</a:t>
            </a:r>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TitleSlide.jpg"/>
          <p:cNvPicPr/>
          <p:nvPr/>
        </p:nvPicPr>
        <p:blipFill>
          <a:blip r:embed="rId5">
            <a:extLst/>
          </a:blip>
          <a:stretch>
            <a:fillRect/>
          </a:stretch>
        </p:blipFill>
        <p:spPr>
          <a:xfrm>
            <a:off x="0" y="0"/>
            <a:ext cx="13004800" cy="9753600"/>
          </a:xfrm>
          <a:prstGeom prst="rect">
            <a:avLst/>
          </a:prstGeom>
          <a:ln w="12700">
            <a:miter lim="400000"/>
          </a:ln>
        </p:spPr>
      </p:pic>
      <p:sp>
        <p:nvSpPr>
          <p:cNvPr id="3" name="Shape 3"/>
          <p:cNvSpPr>
            <a:spLocks noGrp="1"/>
          </p:cNvSpPr>
          <p:nvPr>
            <p:ph type="title"/>
          </p:nvPr>
        </p:nvSpPr>
        <p:spPr>
          <a:xfrm>
            <a:off x="1676400" y="3225800"/>
            <a:ext cx="10464800" cy="3302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8000">
                <a:solidFill>
                  <a:srgbClr val="FFFFFF"/>
                </a:solidFill>
              </a:rPr>
              <a:t>Title Text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algn="r" defTabSz="584200" eaLnBrk="1" hangingPunct="1">
        <a:defRPr sz="8000">
          <a:solidFill>
            <a:srgbClr val="FFFFFF"/>
          </a:solidFill>
          <a:latin typeface="Helvetica Neue Bold Condensed"/>
          <a:ea typeface="Helvetica Neue Bold Condensed"/>
          <a:cs typeface="Helvetica Neue Bold Condensed"/>
          <a:sym typeface="Helvetica Neue Bold Condensed"/>
        </a:defRPr>
      </a:lvl1pPr>
      <a:lvl2pPr indent="228600" algn="r" defTabSz="584200" eaLnBrk="1" hangingPunct="1">
        <a:defRPr sz="8000">
          <a:solidFill>
            <a:srgbClr val="FFFFFF"/>
          </a:solidFill>
          <a:latin typeface="Helvetica Neue Bold Condensed"/>
          <a:ea typeface="Helvetica Neue Bold Condensed"/>
          <a:cs typeface="Helvetica Neue Bold Condensed"/>
          <a:sym typeface="Helvetica Neue Bold Condensed"/>
        </a:defRPr>
      </a:lvl2pPr>
      <a:lvl3pPr indent="457200" algn="r" defTabSz="584200" eaLnBrk="1" hangingPunct="1">
        <a:defRPr sz="8000">
          <a:solidFill>
            <a:srgbClr val="FFFFFF"/>
          </a:solidFill>
          <a:latin typeface="Helvetica Neue Bold Condensed"/>
          <a:ea typeface="Helvetica Neue Bold Condensed"/>
          <a:cs typeface="Helvetica Neue Bold Condensed"/>
          <a:sym typeface="Helvetica Neue Bold Condensed"/>
        </a:defRPr>
      </a:lvl3pPr>
      <a:lvl4pPr indent="685800" algn="r" defTabSz="584200" eaLnBrk="1" hangingPunct="1">
        <a:defRPr sz="8000">
          <a:solidFill>
            <a:srgbClr val="FFFFFF"/>
          </a:solidFill>
          <a:latin typeface="Helvetica Neue Bold Condensed"/>
          <a:ea typeface="Helvetica Neue Bold Condensed"/>
          <a:cs typeface="Helvetica Neue Bold Condensed"/>
          <a:sym typeface="Helvetica Neue Bold Condensed"/>
        </a:defRPr>
      </a:lvl4pPr>
      <a:lvl5pPr indent="914400" algn="r" defTabSz="584200" eaLnBrk="1" hangingPunct="1">
        <a:defRPr sz="8000">
          <a:solidFill>
            <a:srgbClr val="FFFFFF"/>
          </a:solidFill>
          <a:latin typeface="Helvetica Neue Bold Condensed"/>
          <a:ea typeface="Helvetica Neue Bold Condensed"/>
          <a:cs typeface="Helvetica Neue Bold Condensed"/>
          <a:sym typeface="Helvetica Neue Bold Condensed"/>
        </a:defRPr>
      </a:lvl5pPr>
      <a:lvl6pPr indent="1143000" algn="r" defTabSz="584200" eaLnBrk="1" hangingPunct="1">
        <a:defRPr sz="8000">
          <a:solidFill>
            <a:srgbClr val="FFFFFF"/>
          </a:solidFill>
          <a:latin typeface="Helvetica Neue Bold Condensed"/>
          <a:ea typeface="Helvetica Neue Bold Condensed"/>
          <a:cs typeface="Helvetica Neue Bold Condensed"/>
          <a:sym typeface="Helvetica Neue Bold Condensed"/>
        </a:defRPr>
      </a:lvl6pPr>
      <a:lvl7pPr indent="1371600" algn="r" defTabSz="584200" eaLnBrk="1" hangingPunct="1">
        <a:defRPr sz="8000">
          <a:solidFill>
            <a:srgbClr val="FFFFFF"/>
          </a:solidFill>
          <a:latin typeface="Helvetica Neue Bold Condensed"/>
          <a:ea typeface="Helvetica Neue Bold Condensed"/>
          <a:cs typeface="Helvetica Neue Bold Condensed"/>
          <a:sym typeface="Helvetica Neue Bold Condensed"/>
        </a:defRPr>
      </a:lvl7pPr>
      <a:lvl8pPr indent="1600200" algn="r" defTabSz="584200" eaLnBrk="1" hangingPunct="1">
        <a:defRPr sz="8000">
          <a:solidFill>
            <a:srgbClr val="FFFFFF"/>
          </a:solidFill>
          <a:latin typeface="Helvetica Neue Bold Condensed"/>
          <a:ea typeface="Helvetica Neue Bold Condensed"/>
          <a:cs typeface="Helvetica Neue Bold Condensed"/>
          <a:sym typeface="Helvetica Neue Bold Condensed"/>
        </a:defRPr>
      </a:lvl8pPr>
      <a:lvl9pPr indent="1828800" algn="r" defTabSz="584200" eaLnBrk="1" hangingPunct="1">
        <a:defRPr sz="8000">
          <a:solidFill>
            <a:srgbClr val="FFFFFF"/>
          </a:solidFill>
          <a:latin typeface="Helvetica Neue Bold Condensed"/>
          <a:ea typeface="Helvetica Neue Bold Condensed"/>
          <a:cs typeface="Helvetica Neue Bold Condensed"/>
          <a:sym typeface="Helvetica Neue Bold Condensed"/>
        </a:defRPr>
      </a:lvl9pPr>
    </p:titleStyle>
    <p:bodyStyle>
      <a:lvl1pPr algn="ctr" defTabSz="584200" eaLnBrk="1" hangingPunct="1">
        <a:defRPr sz="3200">
          <a:latin typeface="+mn-lt"/>
          <a:ea typeface="+mn-ea"/>
          <a:cs typeface="+mn-cs"/>
          <a:sym typeface="Helvetica Light"/>
        </a:defRPr>
      </a:lvl1pPr>
      <a:lvl2pPr indent="228600" algn="ctr" defTabSz="584200" eaLnBrk="1" hangingPunct="1">
        <a:defRPr sz="3200">
          <a:latin typeface="+mn-lt"/>
          <a:ea typeface="+mn-ea"/>
          <a:cs typeface="+mn-cs"/>
          <a:sym typeface="Helvetica Light"/>
        </a:defRPr>
      </a:lvl2pPr>
      <a:lvl3pPr indent="457200" algn="ctr" defTabSz="584200" eaLnBrk="1" hangingPunct="1">
        <a:defRPr sz="3200">
          <a:latin typeface="+mn-lt"/>
          <a:ea typeface="+mn-ea"/>
          <a:cs typeface="+mn-cs"/>
          <a:sym typeface="Helvetica Light"/>
        </a:defRPr>
      </a:lvl3pPr>
      <a:lvl4pPr indent="685800" algn="ctr" defTabSz="584200" eaLnBrk="1" hangingPunct="1">
        <a:defRPr sz="3200">
          <a:latin typeface="+mn-lt"/>
          <a:ea typeface="+mn-ea"/>
          <a:cs typeface="+mn-cs"/>
          <a:sym typeface="Helvetica Light"/>
        </a:defRPr>
      </a:lvl4pPr>
      <a:lvl5pPr indent="914400" algn="ctr" defTabSz="584200" eaLnBrk="1" hangingPunct="1">
        <a:defRPr sz="3200">
          <a:latin typeface="+mn-lt"/>
          <a:ea typeface="+mn-ea"/>
          <a:cs typeface="+mn-cs"/>
          <a:sym typeface="Helvetica Light"/>
        </a:defRPr>
      </a:lvl5pPr>
      <a:lvl6pPr indent="1143000" algn="ctr" defTabSz="584200" eaLnBrk="1" hangingPunct="1">
        <a:defRPr sz="3200">
          <a:latin typeface="+mn-lt"/>
          <a:ea typeface="+mn-ea"/>
          <a:cs typeface="+mn-cs"/>
          <a:sym typeface="Helvetica Light"/>
        </a:defRPr>
      </a:lvl6pPr>
      <a:lvl7pPr indent="1371600" algn="ctr" defTabSz="584200" eaLnBrk="1" hangingPunct="1">
        <a:defRPr sz="3200">
          <a:latin typeface="+mn-lt"/>
          <a:ea typeface="+mn-ea"/>
          <a:cs typeface="+mn-cs"/>
          <a:sym typeface="Helvetica Light"/>
        </a:defRPr>
      </a:lvl7pPr>
      <a:lvl8pPr indent="1600200" algn="ctr" defTabSz="584200" eaLnBrk="1" hangingPunct="1">
        <a:defRPr sz="3200">
          <a:latin typeface="+mn-lt"/>
          <a:ea typeface="+mn-ea"/>
          <a:cs typeface="+mn-cs"/>
          <a:sym typeface="Helvetica Light"/>
        </a:defRPr>
      </a:lvl8pPr>
      <a:lvl9pPr indent="1828800" algn="ctr" defTabSz="584200" eaLnBrk="1" hangingPunct="1">
        <a:defRPr sz="3200">
          <a:latin typeface="+mn-lt"/>
          <a:ea typeface="+mn-ea"/>
          <a:cs typeface="+mn-cs"/>
          <a:sym typeface="Helvetica Light"/>
        </a:defRPr>
      </a:lvl9pPr>
    </p:bodyStyle>
    <p:otherStyle>
      <a:lvl1pPr algn="ctr" defTabSz="584200" eaLnBrk="1" hangingPunct="1">
        <a:defRPr>
          <a:solidFill>
            <a:schemeClr val="tx1"/>
          </a:solidFill>
          <a:latin typeface="+mn-lt"/>
          <a:ea typeface="+mn-ea"/>
          <a:cs typeface="+mn-cs"/>
          <a:sym typeface="Helvetica Light"/>
        </a:defRPr>
      </a:lvl1pPr>
      <a:lvl2pPr indent="228600" algn="ctr" defTabSz="584200" eaLnBrk="1" hangingPunct="1">
        <a:defRPr>
          <a:solidFill>
            <a:schemeClr val="tx1"/>
          </a:solidFill>
          <a:latin typeface="+mn-lt"/>
          <a:ea typeface="+mn-ea"/>
          <a:cs typeface="+mn-cs"/>
          <a:sym typeface="Helvetica Light"/>
        </a:defRPr>
      </a:lvl2pPr>
      <a:lvl3pPr indent="457200" algn="ctr" defTabSz="584200" eaLnBrk="1" hangingPunct="1">
        <a:defRPr>
          <a:solidFill>
            <a:schemeClr val="tx1"/>
          </a:solidFill>
          <a:latin typeface="+mn-lt"/>
          <a:ea typeface="+mn-ea"/>
          <a:cs typeface="+mn-cs"/>
          <a:sym typeface="Helvetica Light"/>
        </a:defRPr>
      </a:lvl3pPr>
      <a:lvl4pPr indent="685800" algn="ctr" defTabSz="584200" eaLnBrk="1" hangingPunct="1">
        <a:defRPr>
          <a:solidFill>
            <a:schemeClr val="tx1"/>
          </a:solidFill>
          <a:latin typeface="+mn-lt"/>
          <a:ea typeface="+mn-ea"/>
          <a:cs typeface="+mn-cs"/>
          <a:sym typeface="Helvetica Light"/>
        </a:defRPr>
      </a:lvl4pPr>
      <a:lvl5pPr indent="914400" algn="ctr" defTabSz="584200" eaLnBrk="1" hangingPunct="1">
        <a:defRPr>
          <a:solidFill>
            <a:schemeClr val="tx1"/>
          </a:solidFill>
          <a:latin typeface="+mn-lt"/>
          <a:ea typeface="+mn-ea"/>
          <a:cs typeface="+mn-cs"/>
          <a:sym typeface="Helvetica Light"/>
        </a:defRPr>
      </a:lvl5pPr>
      <a:lvl6pPr indent="1143000" algn="ctr" defTabSz="584200" eaLnBrk="1" hangingPunct="1">
        <a:defRPr>
          <a:solidFill>
            <a:schemeClr val="tx1"/>
          </a:solidFill>
          <a:latin typeface="+mn-lt"/>
          <a:ea typeface="+mn-ea"/>
          <a:cs typeface="+mn-cs"/>
          <a:sym typeface="Helvetica Light"/>
        </a:defRPr>
      </a:lvl6pPr>
      <a:lvl7pPr indent="1371600" algn="ctr" defTabSz="584200" eaLnBrk="1" hangingPunct="1">
        <a:defRPr>
          <a:solidFill>
            <a:schemeClr val="tx1"/>
          </a:solidFill>
          <a:latin typeface="+mn-lt"/>
          <a:ea typeface="+mn-ea"/>
          <a:cs typeface="+mn-cs"/>
          <a:sym typeface="Helvetica Light"/>
        </a:defRPr>
      </a:lvl7pPr>
      <a:lvl8pPr indent="1600200" algn="ctr" defTabSz="584200" eaLnBrk="1" hangingPunct="1">
        <a:defRPr>
          <a:solidFill>
            <a:schemeClr val="tx1"/>
          </a:solidFill>
          <a:latin typeface="+mn-lt"/>
          <a:ea typeface="+mn-ea"/>
          <a:cs typeface="+mn-cs"/>
          <a:sym typeface="Helvetica Light"/>
        </a:defRPr>
      </a:lvl8pPr>
      <a:lvl9pPr indent="1828800" algn="ctr" defTabSz="584200" eaLnBrk="1" hangingPunct="1">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0200" y="7772400"/>
            <a:ext cx="12496800" cy="1143000"/>
          </a:xfrm>
        </p:spPr>
        <p:txBody>
          <a:bodyPr/>
          <a:lstStyle/>
          <a:p>
            <a:r>
              <a:rPr lang="en-US" dirty="0">
                <a:latin typeface="Arial" panose="020B0604020202020204" pitchFamily="34" charset="0"/>
                <a:cs typeface="Arial" panose="020B0604020202020204" pitchFamily="34" charset="0"/>
              </a:rPr>
              <a:t>This is the referee and linesmen selection screen. Fill in by using the dropdowns and add official if necessary.</a:t>
            </a:r>
          </a:p>
        </p:txBody>
      </p:sp>
      <p:pic>
        <p:nvPicPr>
          <p:cNvPr id="8194" name="Picture 2" descr="https://lh3.googleusercontent.com/BCbZHrY06aymKqBueVJZGJNy6gWrZr6PQc5PtsmChevwlT5KX732eW6pSxRFRBj8aAASowsKrV-de4eLNygQRsiJNoBUXlxZ7lbxkNzCxA61iDM4Z3ITUH5e7Ms0XbYceFopy6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1981200"/>
            <a:ext cx="924222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95313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4000" y="7848600"/>
            <a:ext cx="12496800" cy="1143000"/>
          </a:xfrm>
        </p:spPr>
        <p:txBody>
          <a:bodyPr/>
          <a:lstStyle/>
          <a:p>
            <a:r>
              <a:rPr lang="en-US" dirty="0">
                <a:latin typeface="Arial" panose="020B0604020202020204" pitchFamily="34" charset="0"/>
                <a:cs typeface="Arial" panose="020B0604020202020204" pitchFamily="34" charset="0"/>
              </a:rPr>
              <a:t>This is the scorekeeper and timekeeper selection screen. Just enter the names and hit “done”.</a:t>
            </a:r>
          </a:p>
          <a:p>
            <a:endParaRPr lang="en-US" dirty="0"/>
          </a:p>
        </p:txBody>
      </p:sp>
      <p:pic>
        <p:nvPicPr>
          <p:cNvPr id="9218" name="Picture 2" descr="https://lh5.googleusercontent.com/32p0KlmtlXPLx7ahP50GpZtNhIFw26kKjbeIYxEQ3B2WycDKw8q_MNgV3m9nMdW172aBls9qbt6UayPo4quImMOyzZQBSOdUw1OUgVPppExqyT35Tcr7oeyOdQfhxxdBiYXrKCk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400" y="1981200"/>
            <a:ext cx="9363828"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27706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4000" y="7391400"/>
            <a:ext cx="12573000" cy="1447800"/>
          </a:xfrm>
        </p:spPr>
        <p:txBody>
          <a:bodyPr/>
          <a:lstStyle/>
          <a:p>
            <a:r>
              <a:rPr lang="en-US" dirty="0">
                <a:latin typeface="Arial" panose="020B0604020202020204" pitchFamily="34" charset="0"/>
                <a:cs typeface="Arial" panose="020B0604020202020204" pitchFamily="34" charset="0"/>
              </a:rPr>
              <a:t>Once all the rosters are filled, you can then start the game. From this point on once you hit “ok”, you will not be able to go back to edit the lineups.</a:t>
            </a:r>
          </a:p>
        </p:txBody>
      </p:sp>
      <p:pic>
        <p:nvPicPr>
          <p:cNvPr id="10242" name="Picture 2" descr="https://lh5.googleusercontent.com/UR9mp3NCH9wd_u7W9mfzYsQcblMJDkPbM17oSvuhiofwsusqP0NvtLr2ReEptrZMU94SeCh2_X-RRGFebmzxRFPl_I4fzHmcfvOLjGBpHJXMAfNq68bFl33C-6DUmZcCDUlKjb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399" y="2016246"/>
            <a:ext cx="8578249" cy="5375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26129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lh6.googleusercontent.com/7-Bb7ZlgNVP9t70Sib6MkVNLsczeXrRbvD4uodogjjON-6ukN2aVggTi4E2y20L2JRXZy-ztkmI0RpJDwcT09Xmioq-rVQS1wPG9Is7ip8DP7OJt4iWiwifcGh-ziEnT83WaGQ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400" y="1981200"/>
            <a:ext cx="8915400" cy="55864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7620000"/>
            <a:ext cx="12903200" cy="13952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sz="2800" dirty="0">
                <a:solidFill>
                  <a:srgbClr val="000000"/>
                </a:solidFill>
                <a:latin typeface="Arial" panose="020B0604020202020204" pitchFamily="34" charset="0"/>
                <a:cs typeface="Arial" panose="020B0604020202020204" pitchFamily="34" charset="0"/>
              </a:rPr>
              <a:t>This is the main “in-game” scorekeeping screen.</a:t>
            </a:r>
          </a:p>
          <a:p>
            <a:pPr algn="l" rtl="0" latinLnBrk="1" hangingPunct="0"/>
            <a:r>
              <a:rPr lang="en-US" sz="2800" dirty="0">
                <a:solidFill>
                  <a:srgbClr val="000000"/>
                </a:solidFill>
                <a:latin typeface="Arial" panose="020B0604020202020204" pitchFamily="34" charset="0"/>
                <a:cs typeface="Arial" panose="020B0604020202020204" pitchFamily="34" charset="0"/>
              </a:rPr>
              <a:t>You can add penalties and goals. All penalties will show in the general summary. You can toggle between general/goal/penalty summary to filter the summary.</a:t>
            </a:r>
          </a:p>
        </p:txBody>
      </p:sp>
    </p:spTree>
    <p:extLst>
      <p:ext uri="{BB962C8B-B14F-4D97-AF65-F5344CB8AC3E}">
        <p14:creationId xmlns:p14="http://schemas.microsoft.com/office/powerpoint/2010/main" val="6681809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lh5.googleusercontent.com/wQadzumx2fDb5JOdHY7fUh5uA5J3U7XuUIjcHyo4MK6JxcslQltOFRjxCX7CRQLjt42l_hDWpnCu09wi2nES7_rJTJxPQnghQxNLcth4cIzEQN06483bREJObAExllMjdsAd38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0" y="2133600"/>
            <a:ext cx="9256447" cy="58001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1600" y="7937916"/>
            <a:ext cx="12827000" cy="9643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800" dirty="0">
                <a:solidFill>
                  <a:srgbClr val="000000"/>
                </a:solidFill>
                <a:latin typeface="Arial" panose="020B0604020202020204" pitchFamily="34" charset="0"/>
                <a:cs typeface="Arial" panose="020B0604020202020204" pitchFamily="34" charset="0"/>
              </a:rPr>
              <a:t>You can also see what penalty is active and can end them by holding the jersey (where the 22 is in the screenshot above).</a:t>
            </a:r>
            <a:endParaRPr kumimoji="0" lang="en-US"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12748967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9800" y="8305800"/>
            <a:ext cx="11353800" cy="609600"/>
          </a:xfrm>
        </p:spPr>
        <p:txBody>
          <a:bodyPr/>
          <a:lstStyle/>
          <a:p>
            <a:r>
              <a:rPr lang="en-US" dirty="0">
                <a:latin typeface="Arial" panose="020B0604020202020204" pitchFamily="34" charset="0"/>
                <a:cs typeface="Arial" panose="020B0604020202020204" pitchFamily="34" charset="0"/>
              </a:rPr>
              <a:t>This is the process to add a penalty. First you pick a player.</a:t>
            </a:r>
          </a:p>
          <a:p>
            <a:endParaRPr lang="en-US" dirty="0"/>
          </a:p>
        </p:txBody>
      </p:sp>
      <p:pic>
        <p:nvPicPr>
          <p:cNvPr id="13314" name="Picture 2" descr="https://lh5.googleusercontent.com/tr4uwaNc6Z8li_4H8y_5bVaMTjqp3gcHaubKLT2Id3VeN1ZRd_WPPkXWYHx_EI71nAjWTYjT72fTOWrNRRKNu3mEMgMw1HcE3ur4CsRUHoSHp-s_Bb0vKW20AqC1CB20STFIasv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399" y="2057400"/>
            <a:ext cx="9485435"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34861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78000" y="8305800"/>
            <a:ext cx="9906000" cy="762000"/>
          </a:xfrm>
        </p:spPr>
        <p:txBody>
          <a:bodyPr/>
          <a:lstStyle/>
          <a:p>
            <a:r>
              <a:rPr lang="en-US" dirty="0">
                <a:latin typeface="Arial" panose="020B0604020202020204" pitchFamily="34" charset="0"/>
                <a:cs typeface="Arial" panose="020B0604020202020204" pitchFamily="34" charset="0"/>
              </a:rPr>
              <a:t>This is where you pick the penalty type and the time.</a:t>
            </a:r>
          </a:p>
          <a:p>
            <a:endParaRPr lang="en-US" dirty="0"/>
          </a:p>
        </p:txBody>
      </p:sp>
      <p:pic>
        <p:nvPicPr>
          <p:cNvPr id="14338" name="Picture 2" descr="https://lh6.googleusercontent.com/nkZg5aLWGBgvs70exUOkU2UlYbNffSFLc3B_45C0Y7-Q2Q_QHHbX6aw4YgNQDHaO-OsYEshRkBOv30STx4w_X6MqG6kWbaGZlbA12bD_qrzRg5EsxtBywVbaf2pyhIP6xzyNWWq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400" y="1981200"/>
            <a:ext cx="9850262"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80608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7800" y="7391400"/>
            <a:ext cx="12649200" cy="1676400"/>
          </a:xfrm>
        </p:spPr>
        <p:txBody>
          <a:bodyPr/>
          <a:lstStyle/>
          <a:p>
            <a:r>
              <a:rPr lang="en-US" dirty="0"/>
              <a:t>This is the last step to the penalty process. This is where you would enter the period and time and possibly add additional penalties to the player if necessary.</a:t>
            </a:r>
          </a:p>
        </p:txBody>
      </p:sp>
      <p:pic>
        <p:nvPicPr>
          <p:cNvPr id="15362" name="Picture 2" descr="https://lh4.googleusercontent.com/7oC6-7LfqmtO63X8Olh5n0l3xdO454CIKTFF6HVC_qDvwmTzyTEn1y-9HEUljxT_CfQD_UPHmskxRCaAHdt2AvnqS0ToFIML6QwMTnqN9j0lRAOaYuNminPekBKdUPnkWnqYsqI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1981200"/>
            <a:ext cx="8610600" cy="53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2735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87400" y="7467600"/>
            <a:ext cx="11582400" cy="1524000"/>
          </a:xfrm>
        </p:spPr>
        <p:txBody>
          <a:bodyPr/>
          <a:lstStyle/>
          <a:p>
            <a:r>
              <a:rPr lang="en-US" dirty="0">
                <a:latin typeface="Arial" panose="020B0604020202020204" pitchFamily="34" charset="0"/>
                <a:cs typeface="Arial" panose="020B0604020202020204" pitchFamily="34" charset="0"/>
              </a:rPr>
              <a:t>This the add goal process. First you select the goal scorer then select the two assists in the proper order. You can easily toggle around to change the goal scorer / assists.</a:t>
            </a:r>
          </a:p>
        </p:txBody>
      </p:sp>
      <p:pic>
        <p:nvPicPr>
          <p:cNvPr id="16386" name="Picture 2" descr="https://lh6.googleusercontent.com/UbjxVOw1pGG2npyFI8MFXfarlp8vkuMm4qb1hYdVWe9CKcCJ-bOg88EFaAW5rlty9bKht0U72nSoinPYbXXdgg53pAGziodhNukiiWPzJMgljSuRJWIdjaD5PY-ckaQlfjzT414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399" y="1981200"/>
            <a:ext cx="875578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32311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1600" y="6705600"/>
            <a:ext cx="12827000" cy="2209800"/>
          </a:xfrm>
        </p:spPr>
        <p:txBody>
          <a:bodyPr/>
          <a:lstStyle/>
          <a:p>
            <a:r>
              <a:rPr lang="en-US" sz="2000" dirty="0">
                <a:latin typeface="Arial" panose="020B0604020202020204" pitchFamily="34" charset="0"/>
                <a:cs typeface="Arial" panose="020B0604020202020204" pitchFamily="34" charset="0"/>
              </a:rPr>
              <a:t>This is part of the add goal process.</a:t>
            </a:r>
          </a:p>
          <a:p>
            <a:r>
              <a:rPr lang="en-US" sz="2000" dirty="0">
                <a:latin typeface="Arial" panose="020B0604020202020204" pitchFamily="34" charset="0"/>
                <a:cs typeface="Arial" panose="020B0604020202020204" pitchFamily="34" charset="0"/>
              </a:rPr>
              <a:t>This is where you specify the period and time.</a:t>
            </a:r>
          </a:p>
          <a:p>
            <a:r>
              <a:rPr lang="en-US" sz="2000" dirty="0">
                <a:latin typeface="Arial" panose="020B0604020202020204" pitchFamily="34" charset="0"/>
                <a:cs typeface="Arial" panose="020B0604020202020204" pitchFamily="34" charset="0"/>
              </a:rPr>
              <a:t>You can also end a penalty which will remove it as an active penalty on the main scorekeeping screen.</a:t>
            </a:r>
          </a:p>
          <a:p>
            <a:r>
              <a:rPr lang="en-US" sz="2000" dirty="0">
                <a:latin typeface="Arial" panose="020B0604020202020204" pitchFamily="34" charset="0"/>
                <a:cs typeface="Arial" panose="020B0604020202020204" pitchFamily="34" charset="0"/>
              </a:rPr>
              <a:t>You can also specify if the goal was </a:t>
            </a:r>
            <a:r>
              <a:rPr lang="en-US" sz="2000" dirty="0" err="1">
                <a:latin typeface="Arial" panose="020B0604020202020204" pitchFamily="34" charset="0"/>
                <a:cs typeface="Arial" panose="020B0604020202020204" pitchFamily="34" charset="0"/>
              </a:rPr>
              <a:t>powerplay</a:t>
            </a:r>
            <a:r>
              <a:rPr lang="en-US" sz="2000" dirty="0">
                <a:latin typeface="Arial" panose="020B0604020202020204" pitchFamily="34" charset="0"/>
                <a:cs typeface="Arial" panose="020B0604020202020204" pitchFamily="34" charset="0"/>
              </a:rPr>
              <a:t> / short handed / empty net.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Note: In the event of a shootout, only the last goal (game winning goal of the shootout) should be recorded. The period would be “SO” (you can select from the dropdown).</a:t>
            </a:r>
          </a:p>
          <a:p>
            <a:endParaRPr lang="en-US" dirty="0"/>
          </a:p>
        </p:txBody>
      </p:sp>
      <p:pic>
        <p:nvPicPr>
          <p:cNvPr id="17410" name="Picture 2" descr="https://lh6.googleusercontent.com/Jj43GRd_TGkUe1ZfisVQFuij3L3gLeMZFGQhYP5dR3YG9_N8HWSiUkSvhwIS4ZQn0Qni5rF6rN9VJ3tCxe-06dalSuB3hF_-9II0zDopD5f59AdWRZzdPIVTpTg0P_RvB2qfJ35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399" y="1981200"/>
            <a:ext cx="7539705"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7216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normAutofit fontScale="90000"/>
          </a:bodyPr>
          <a:lstStyle/>
          <a:p>
            <a:pPr algn="ctr"/>
            <a:r>
              <a:rPr lang="en-US" sz="8900" dirty="0" err="1">
                <a:latin typeface="Arial" panose="020B0604020202020204" pitchFamily="34" charset="0"/>
                <a:cs typeface="Arial" panose="020B0604020202020204" pitchFamily="34" charset="0"/>
              </a:rPr>
              <a:t>HiSports</a:t>
            </a:r>
            <a:r>
              <a:rPr lang="en-US" sz="8900" dirty="0">
                <a:latin typeface="Arial" panose="020B0604020202020204" pitchFamily="34" charset="0"/>
                <a:cs typeface="Arial" panose="020B0604020202020204" pitchFamily="34" charset="0"/>
              </a:rPr>
              <a:t> - Mobile App Scorekeeping Flow</a:t>
            </a:r>
            <a:br>
              <a:rPr lang="en-US" dirty="0"/>
            </a:b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1600" y="7924800"/>
            <a:ext cx="12827000" cy="1066800"/>
          </a:xfrm>
        </p:spPr>
        <p:txBody>
          <a:bodyPr/>
          <a:lstStyle/>
          <a:p>
            <a:r>
              <a:rPr lang="en-US" dirty="0">
                <a:latin typeface="Arial" panose="020B0604020202020204" pitchFamily="34" charset="0"/>
                <a:cs typeface="Arial" panose="020B0604020202020204" pitchFamily="34" charset="0"/>
              </a:rPr>
              <a:t>Once all the scorekeeping is done, you can end the game. Remember you can’t go back at this point unless you have the proper role (login).</a:t>
            </a:r>
          </a:p>
          <a:p>
            <a:endParaRPr lang="en-US" dirty="0"/>
          </a:p>
        </p:txBody>
      </p:sp>
      <p:pic>
        <p:nvPicPr>
          <p:cNvPr id="18434" name="Picture 2" descr="https://lh5.googleusercontent.com/7LfUnF0DKiitmmod0rm6VhLb-IMd0J2ZHycLl7iG4S1gfJsKzSpxKe8QjA_Oa8I8rIMynsZKiiDt5G7W-DU9XAxDAugPWQ7cuB1VbLpaZyBqfaCSrmN94xw2tMCJkn4cptmZMd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399" y="1981200"/>
            <a:ext cx="9485436"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2687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7800" y="7391400"/>
            <a:ext cx="12573000" cy="1524000"/>
          </a:xfrm>
        </p:spPr>
        <p:txBody>
          <a:bodyPr/>
          <a:lstStyle/>
          <a:p>
            <a:r>
              <a:rPr lang="en-US" dirty="0">
                <a:latin typeface="Arial" panose="020B0604020202020204" pitchFamily="34" charset="0"/>
                <a:cs typeface="Arial" panose="020B0604020202020204" pitchFamily="34" charset="0"/>
              </a:rPr>
              <a:t>This is the last step to scorekeeping. This is where you would gather around all the signatures to “approve” the game. Then hit “save and submit”.</a:t>
            </a:r>
          </a:p>
        </p:txBody>
      </p:sp>
      <p:pic>
        <p:nvPicPr>
          <p:cNvPr id="19458" name="Picture 2" descr="https://lh5.googleusercontent.com/MDH4-7z1VsskxWayMOksIAT_extVKNdkTwffc2Zo4Dbv9qSirNmaUwUm1CWP1cX8LLsgLszrO2rvJcTerMVhL7vs71ChqM3M0OHB0r7DO56CtmXdoEuqJOwUxYINL5gCcOYWJSZ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400" y="1981200"/>
            <a:ext cx="8634178"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62829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9800" y="2362200"/>
            <a:ext cx="3429000" cy="609600"/>
          </a:xfrm>
        </p:spPr>
        <p:txBody>
          <a:bodyPr/>
          <a:lstStyle/>
          <a:p>
            <a:r>
              <a:rPr lang="en-US" b="1" dirty="0">
                <a:latin typeface="Arial" panose="020B0604020202020204" pitchFamily="34" charset="0"/>
                <a:cs typeface="Arial" panose="020B0604020202020204" pitchFamily="34" charset="0"/>
              </a:rPr>
              <a:t>Roles Required?</a:t>
            </a:r>
          </a:p>
        </p:txBody>
      </p:sp>
      <p:pic>
        <p:nvPicPr>
          <p:cNvPr id="3" name="Picture 2"/>
          <p:cNvPicPr>
            <a:picLocks noChangeAspect="1"/>
          </p:cNvPicPr>
          <p:nvPr/>
        </p:nvPicPr>
        <p:blipFill>
          <a:blip r:embed="rId2"/>
          <a:stretch>
            <a:fillRect/>
          </a:stretch>
        </p:blipFill>
        <p:spPr>
          <a:xfrm>
            <a:off x="5028879" y="1969555"/>
            <a:ext cx="2464121" cy="6945845"/>
          </a:xfrm>
          <a:prstGeom prst="rect">
            <a:avLst/>
          </a:prstGeom>
        </p:spPr>
      </p:pic>
    </p:spTree>
    <p:extLst>
      <p:ext uri="{BB962C8B-B14F-4D97-AF65-F5344CB8AC3E}">
        <p14:creationId xmlns:p14="http://schemas.microsoft.com/office/powerpoint/2010/main" val="114193767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Minor Hockey Association</a:t>
            </a:r>
            <a:r>
              <a:rPr lang="en-US" b="1"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Responsible for the implementation of E-scoresheets within their Association, to provide at least one “point/lead” person to be trained in the operation of the E-scoresheet.</a:t>
            </a:r>
          </a:p>
        </p:txBody>
      </p:sp>
    </p:spTree>
    <p:extLst>
      <p:ext uri="{BB962C8B-B14F-4D97-AF65-F5344CB8AC3E}">
        <p14:creationId xmlns:p14="http://schemas.microsoft.com/office/powerpoint/2010/main" val="12662541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9800" y="2667000"/>
            <a:ext cx="11582400" cy="5715000"/>
          </a:xfrm>
        </p:spPr>
        <p:txBody>
          <a:bodyPr/>
          <a:lstStyle/>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Lead/Point Person</a:t>
            </a:r>
            <a:r>
              <a:rPr lang="en-US" b="1"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Responsible for knowing the complete operation of the </a:t>
            </a:r>
          </a:p>
          <a:p>
            <a:r>
              <a:rPr lang="en-US" dirty="0">
                <a:latin typeface="Arial" panose="020B0604020202020204" pitchFamily="34" charset="0"/>
                <a:cs typeface="Arial" panose="020B0604020202020204" pitchFamily="34" charset="0"/>
              </a:rPr>
              <a:t>E-scoresheets.  Would be the “go to” person in local MHA.  This person will </a:t>
            </a:r>
            <a:r>
              <a:rPr lang="en-US" dirty="0" err="1">
                <a:latin typeface="Arial" panose="020B0604020202020204" pitchFamily="34" charset="0"/>
                <a:cs typeface="Arial" panose="020B0604020202020204" pitchFamily="34" charset="0"/>
              </a:rPr>
              <a:t>liase</a:t>
            </a:r>
            <a:r>
              <a:rPr lang="en-US" dirty="0">
                <a:latin typeface="Arial" panose="020B0604020202020204" pitchFamily="34" charset="0"/>
                <a:cs typeface="Arial" panose="020B0604020202020204" pitchFamily="34" charset="0"/>
              </a:rPr>
              <a:t> with BC Hockey representative.  Training and support will be provided by BC Hockey.  District training session followed by regional/area sessions too.</a:t>
            </a:r>
          </a:p>
          <a:p>
            <a:pPr marL="571500" indent="-571500">
              <a:buAutoNum type="romanLcPeriod" startAt="2"/>
            </a:pPr>
            <a:endParaRPr lang="en-US" dirty="0"/>
          </a:p>
        </p:txBody>
      </p:sp>
    </p:spTree>
    <p:extLst>
      <p:ext uri="{BB962C8B-B14F-4D97-AF65-F5344CB8AC3E}">
        <p14:creationId xmlns:p14="http://schemas.microsoft.com/office/powerpoint/2010/main" val="51819750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9800" y="2667000"/>
            <a:ext cx="10591800" cy="5715000"/>
          </a:xfrm>
        </p:spPr>
        <p:txBody>
          <a:bodyPr/>
          <a:lstStyle/>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sz="4000" b="1" dirty="0">
                <a:latin typeface="Arial" panose="020B0604020202020204" pitchFamily="34" charset="0"/>
                <a:cs typeface="Arial" panose="020B0604020202020204" pitchFamily="34" charset="0"/>
              </a:rPr>
              <a:t>Team Managers :</a:t>
            </a:r>
          </a:p>
          <a:p>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Will oversee the scorekeepers of their individual teams.  This person will </a:t>
            </a:r>
            <a:r>
              <a:rPr lang="en-US" dirty="0" err="1">
                <a:latin typeface="Arial" panose="020B0604020202020204" pitchFamily="34" charset="0"/>
                <a:cs typeface="Arial" panose="020B0604020202020204" pitchFamily="34" charset="0"/>
              </a:rPr>
              <a:t>liase</a:t>
            </a:r>
            <a:r>
              <a:rPr lang="en-US" dirty="0">
                <a:latin typeface="Arial" panose="020B0604020202020204" pitchFamily="34" charset="0"/>
                <a:cs typeface="Arial" panose="020B0604020202020204" pitchFamily="34" charset="0"/>
              </a:rPr>
              <a:t> with MHA lead/point person.</a:t>
            </a:r>
          </a:p>
        </p:txBody>
      </p:sp>
    </p:spTree>
    <p:extLst>
      <p:ext uri="{BB962C8B-B14F-4D97-AF65-F5344CB8AC3E}">
        <p14:creationId xmlns:p14="http://schemas.microsoft.com/office/powerpoint/2010/main" val="230471574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Individual scorekeepers</a:t>
            </a:r>
            <a:r>
              <a:rPr lang="en-US" b="1"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Will use the e-scoresheet to record individual games.  This person will </a:t>
            </a:r>
            <a:r>
              <a:rPr lang="en-US" dirty="0" err="1">
                <a:latin typeface="Arial" panose="020B0604020202020204" pitchFamily="34" charset="0"/>
                <a:cs typeface="Arial" panose="020B0604020202020204" pitchFamily="34" charset="0"/>
              </a:rPr>
              <a:t>liase</a:t>
            </a:r>
            <a:r>
              <a:rPr lang="en-US" dirty="0">
                <a:latin typeface="Arial" panose="020B0604020202020204" pitchFamily="34" charset="0"/>
                <a:cs typeface="Arial" panose="020B0604020202020204" pitchFamily="34" charset="0"/>
              </a:rPr>
              <a:t> with the Team Manager.</a:t>
            </a:r>
          </a:p>
        </p:txBody>
      </p:sp>
    </p:spTree>
    <p:extLst>
      <p:ext uri="{BB962C8B-B14F-4D97-AF65-F5344CB8AC3E}">
        <p14:creationId xmlns:p14="http://schemas.microsoft.com/office/powerpoint/2010/main" val="4365754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b="1" dirty="0">
                <a:latin typeface="Arial" panose="020B0604020202020204" pitchFamily="34" charset="0"/>
                <a:cs typeface="Arial" panose="020B0604020202020204" pitchFamily="34" charset="0"/>
              </a:rPr>
              <a:t>Communication</a:t>
            </a:r>
          </a:p>
        </p:txBody>
      </p:sp>
      <p:pic>
        <p:nvPicPr>
          <p:cNvPr id="3" name="Picture 2"/>
          <p:cNvPicPr>
            <a:picLocks noChangeAspect="1"/>
          </p:cNvPicPr>
          <p:nvPr/>
        </p:nvPicPr>
        <p:blipFill>
          <a:blip r:embed="rId2"/>
          <a:stretch>
            <a:fillRect/>
          </a:stretch>
        </p:blipFill>
        <p:spPr>
          <a:xfrm>
            <a:off x="5054600" y="1981200"/>
            <a:ext cx="3048000" cy="6866194"/>
          </a:xfrm>
          <a:prstGeom prst="rect">
            <a:avLst/>
          </a:prstGeom>
        </p:spPr>
      </p:pic>
    </p:spTree>
    <p:extLst>
      <p:ext uri="{BB962C8B-B14F-4D97-AF65-F5344CB8AC3E}">
        <p14:creationId xmlns:p14="http://schemas.microsoft.com/office/powerpoint/2010/main" val="51957791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9800" y="2667000"/>
            <a:ext cx="11506200" cy="5715000"/>
          </a:xfrm>
        </p:spPr>
        <p:txBody>
          <a:bodyPr/>
          <a:lstStyle/>
          <a:p>
            <a:r>
              <a:rPr lang="en-US" b="1" dirty="0">
                <a:latin typeface="Arial" panose="020B0604020202020204" pitchFamily="34" charset="0"/>
                <a:cs typeface="Arial" panose="020B0604020202020204" pitchFamily="34" charset="0"/>
              </a:rPr>
              <a:t>Communication:</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Support info: gamesheet@bchockey.net </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This will generate an automatic reply -Thank you for submitting your game sheet, a response will be provided within 24 hours.  In the event that assistance is needed for a current game, please record the game details in a written format until the information can be transferred to the electronic game sheet.  This should be done immediately after the game is completed.</a:t>
            </a:r>
          </a:p>
          <a:p>
            <a:endParaRPr lang="en-US" b="1" dirty="0"/>
          </a:p>
        </p:txBody>
      </p:sp>
    </p:spTree>
    <p:extLst>
      <p:ext uri="{BB962C8B-B14F-4D97-AF65-F5344CB8AC3E}">
        <p14:creationId xmlns:p14="http://schemas.microsoft.com/office/powerpoint/2010/main" val="67597646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1200" y="2667000"/>
            <a:ext cx="11582400" cy="5715000"/>
          </a:xfrm>
        </p:spPr>
        <p:txBody>
          <a:bodyPr/>
          <a:lstStyle/>
          <a:p>
            <a:r>
              <a:rPr lang="en-US" sz="3600" b="1" dirty="0">
                <a:latin typeface="Arial" panose="020B0604020202020204" pitchFamily="34" charset="0"/>
                <a:cs typeface="Arial" panose="020B0604020202020204" pitchFamily="34" charset="0"/>
              </a:rPr>
              <a:t>Video Tutorial</a:t>
            </a:r>
          </a:p>
        </p:txBody>
      </p:sp>
      <p:pic>
        <p:nvPicPr>
          <p:cNvPr id="3" name="Picture 2"/>
          <p:cNvPicPr>
            <a:picLocks noChangeAspect="1"/>
          </p:cNvPicPr>
          <p:nvPr/>
        </p:nvPicPr>
        <p:blipFill>
          <a:blip r:embed="rId2"/>
          <a:stretch>
            <a:fillRect/>
          </a:stretch>
        </p:blipFill>
        <p:spPr>
          <a:xfrm>
            <a:off x="3835400" y="1981199"/>
            <a:ext cx="5791200" cy="5967453"/>
          </a:xfrm>
          <a:prstGeom prst="rect">
            <a:avLst/>
          </a:prstGeom>
        </p:spPr>
      </p:pic>
    </p:spTree>
    <p:extLst>
      <p:ext uri="{BB962C8B-B14F-4D97-AF65-F5344CB8AC3E}">
        <p14:creationId xmlns:p14="http://schemas.microsoft.com/office/powerpoint/2010/main" val="35491075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7848600"/>
            <a:ext cx="12750800" cy="1066800"/>
          </a:xfrm>
        </p:spPr>
        <p:txBody>
          <a:bodyPr/>
          <a:lstStyle/>
          <a:p>
            <a:r>
              <a:rPr lang="en-US" dirty="0">
                <a:latin typeface="Arial" panose="020B0604020202020204" pitchFamily="34" charset="0"/>
                <a:cs typeface="Arial" panose="020B0604020202020204" pitchFamily="34" charset="0"/>
              </a:rPr>
              <a:t>This is where you would log in into the app given your role. As a scorekeeper, you will most likely never be faced with this screen.</a:t>
            </a:r>
          </a:p>
          <a:p>
            <a:endParaRPr lang="en-US" dirty="0"/>
          </a:p>
        </p:txBody>
      </p:sp>
      <p:sp>
        <p:nvSpPr>
          <p:cNvPr id="3" name="TextBox 2"/>
          <p:cNvSpPr txBox="1"/>
          <p:nvPr/>
        </p:nvSpPr>
        <p:spPr>
          <a:xfrm>
            <a:off x="3550072" y="732081"/>
            <a:ext cx="9145016"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CA" sz="3600" b="0" i="0" u="none" strike="noStrike" cap="none" spc="0" normalizeH="0" baseline="0">
              <a:ln>
                <a:noFill/>
              </a:ln>
              <a:solidFill>
                <a:srgbClr val="000000"/>
              </a:solidFill>
              <a:effectLst/>
              <a:uFillTx/>
              <a:latin typeface="+mn-lt"/>
              <a:ea typeface="+mn-ea"/>
              <a:cs typeface="+mn-cs"/>
              <a:sym typeface="Helvetica Light"/>
            </a:endParaRPr>
          </a:p>
        </p:txBody>
      </p:sp>
      <p:pic>
        <p:nvPicPr>
          <p:cNvPr id="1028" name="Picture 4" descr="https://lh5.googleusercontent.com/Kp73mR85jR07VjzWE87NTm82d3Zdj_MjaEGnckTYVXtr3rxi9RzaGgsLe-WUGxXM-gDqHikIhmlT3pPucdP0OGQbs0jwusJkGG8lbh8gMR8DQ28ejOSDd7EaS5bZZB423LAQdS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584" y="2019757"/>
            <a:ext cx="9302294" cy="582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06910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0200" y="7848600"/>
            <a:ext cx="12344400" cy="1066800"/>
          </a:xfrm>
        </p:spPr>
        <p:txBody>
          <a:bodyPr/>
          <a:lstStyle/>
          <a:p>
            <a:r>
              <a:rPr lang="en-US" dirty="0">
                <a:latin typeface="Arial" panose="020B0604020202020204" pitchFamily="34" charset="0"/>
                <a:cs typeface="Arial" panose="020B0604020202020204" pitchFamily="34" charset="0"/>
              </a:rPr>
              <a:t>This is where you would select the arena that the tablet is at. Again, the scorekeeper will most likely never be faced with this screen.</a:t>
            </a:r>
          </a:p>
        </p:txBody>
      </p:sp>
      <p:pic>
        <p:nvPicPr>
          <p:cNvPr id="2050" name="Picture 2" descr="https://lh6.googleusercontent.com/HQdwmFjk78zxCLBo9mhpVXxqHu5lWgFSgYOYqtC8syhPOBwWonY7s76DBw519mQp_O6bVuXsu3dNyVuJCn7cJZz4Bse9MPNUUx-kYr26S1EVKNR-Y-4hUQJt7B6WzaeDwyn237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400" y="1981199"/>
            <a:ext cx="9372600" cy="587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7986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9800" y="6248400"/>
            <a:ext cx="11353800" cy="2667000"/>
          </a:xfrm>
        </p:spPr>
        <p:txBody>
          <a:bodyPr/>
          <a:lstStyle/>
          <a:p>
            <a:r>
              <a:rPr lang="en-US" sz="2400" dirty="0">
                <a:latin typeface="Arial" panose="020B0604020202020204" pitchFamily="34" charset="0"/>
                <a:cs typeface="Arial" panose="020B0604020202020204" pitchFamily="34" charset="0"/>
              </a:rPr>
              <a:t>This is where the scorekeeper will see all of the games for the chosen arena.</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There is a filter where the “ALL GAMES” button is. It toggles between “ALL GAMES” and “UPCOMING”.</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“ADD GAME” and delete game function will be restricted to certain admin users. The scorekeeper shouldn’t worry about these functions.</a:t>
            </a:r>
          </a:p>
          <a:p>
            <a:endParaRPr lang="en-US" dirty="0"/>
          </a:p>
        </p:txBody>
      </p:sp>
      <p:pic>
        <p:nvPicPr>
          <p:cNvPr id="3074" name="Picture 2" descr="https://lh3.googleusercontent.com/5kxFXAAiRTTZtCbcpml8iwRAaVw6AURJKtiP9Cojw7LRIdj2qav8Z6DmyvjFxFMfmBTV-eRflfMkWQ7nDkXLmAgnrGh4YToxt7iNCdrjoGQUCT0AK-rQtnJ3zU2qIzy44X5Ksl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600" y="1981200"/>
            <a:ext cx="6781800" cy="4249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24618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4000" y="7391400"/>
            <a:ext cx="12573000" cy="1600200"/>
          </a:xfrm>
        </p:spPr>
        <p:txBody>
          <a:bodyPr/>
          <a:lstStyle/>
          <a:p>
            <a:r>
              <a:rPr lang="en-US" sz="2800" dirty="0">
                <a:latin typeface="Arial" panose="020B0604020202020204" pitchFamily="34" charset="0"/>
                <a:cs typeface="Arial" panose="020B0604020202020204" pitchFamily="34" charset="0"/>
              </a:rPr>
              <a:t>This is the main participant selection screen. From here the away/home team rosters, the referee/linesman roster, and the scorekeeper/timekeeper roster are all selected and entered in order to start the game.</a:t>
            </a:r>
          </a:p>
        </p:txBody>
      </p:sp>
      <p:pic>
        <p:nvPicPr>
          <p:cNvPr id="4100" name="Picture 4" descr="https://lh3.googleusercontent.com/KlN9g__h4fUokYnF4Ab_sJJu8agfbTZp0hMO_Xx32iQ9BFvRLcZ0H6qXz_RH2Fdg9jA67uoQewiUyZcnZHWjxKhpNtHfWvLXEWUuCq7vHMcTO_KFYey9XKJ6yeytdPU6cdFJi8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263" y="1981199"/>
            <a:ext cx="8483337" cy="5315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8666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0200" y="7848600"/>
            <a:ext cx="12420600" cy="1066800"/>
          </a:xfrm>
        </p:spPr>
        <p:txBody>
          <a:bodyPr/>
          <a:lstStyle/>
          <a:p>
            <a:r>
              <a:rPr lang="en-US" dirty="0">
                <a:latin typeface="Arial" panose="020B0604020202020204" pitchFamily="34" charset="0"/>
                <a:cs typeface="Arial" panose="020B0604020202020204" pitchFamily="34" charset="0"/>
              </a:rPr>
              <a:t>This is the roster selection process for a team. It starts with the selection of the players. If a player is missing, he/she can be added.</a:t>
            </a:r>
          </a:p>
        </p:txBody>
      </p:sp>
      <p:pic>
        <p:nvPicPr>
          <p:cNvPr id="5122" name="Picture 2" descr="https://lh4.googleusercontent.com/6uN0lIN5vvLEGVOugSQSvdc-T9dK9hCAt-kYmHsgHJkiGu_xXf_4Dx9Fbds_ArXdYfO-cqC4uLlgQ8qu1hghvbheLFPJ-c40akoy43K_1DCuldM3VAMUd0fF1-8OjtBVLdFK9vT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262" y="1981200"/>
            <a:ext cx="9363828"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3976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9800" y="7924800"/>
            <a:ext cx="11353800" cy="1066800"/>
          </a:xfrm>
        </p:spPr>
        <p:txBody>
          <a:bodyPr/>
          <a:lstStyle/>
          <a:p>
            <a:r>
              <a:rPr lang="en-US" dirty="0"/>
              <a:t>This is where you would select the coaches. Again, if a coach is missing, you can add him.</a:t>
            </a:r>
          </a:p>
        </p:txBody>
      </p:sp>
      <p:pic>
        <p:nvPicPr>
          <p:cNvPr id="6146" name="Picture 2" descr="https://lh5.googleusercontent.com/BkibuL-Cyscha0hxKbscz2kqGLBgTpYuhWV0H-Rhuc9ELfOhV01L7PBbFmMwlZTrkObnYcLgNWnJgsv4Lx1S1xKEy90HhW3K9qHygX0jmEVJp3eCSqkYfiXTwxTmnDJduIbUKx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254" y="1981199"/>
            <a:ext cx="9138346" cy="572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15342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4000" y="7924800"/>
            <a:ext cx="12496800" cy="1066800"/>
          </a:xfrm>
        </p:spPr>
        <p:txBody>
          <a:bodyPr/>
          <a:lstStyle/>
          <a:p>
            <a:r>
              <a:rPr lang="en-US" dirty="0">
                <a:latin typeface="Arial" panose="020B0604020202020204" pitchFamily="34" charset="0"/>
                <a:cs typeface="Arial" panose="020B0604020202020204" pitchFamily="34" charset="0"/>
              </a:rPr>
              <a:t>This is the last step to the team roster selection. A coach has to verify and approve the lineup by signing in the box and hitting “done”</a:t>
            </a:r>
          </a:p>
        </p:txBody>
      </p:sp>
      <p:pic>
        <p:nvPicPr>
          <p:cNvPr id="7170" name="Picture 2" descr="https://lh3.googleusercontent.com/CIvhOk_LQB7qlYdStRp8n1PvqsxIav8ilt6LLYPjP-DCbP6cvJG-pfnp6J2ou8pYJ-L3AfwHMyJTfTnS1svJRSdb9rCTEsXG8OlsJ1ctyHJaVY1zWJi9KYiuxXQZHRhhP-oulym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399" y="1981200"/>
            <a:ext cx="9485435"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2571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resentation Template 2015-07-15">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Presentation Template 2016-10-28</Template>
  <TotalTime>4407</TotalTime>
  <Words>752</Words>
  <Application>Microsoft Office PowerPoint</Application>
  <PresentationFormat>Custom</PresentationFormat>
  <Paragraphs>50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Helvetica Light</vt:lpstr>
      <vt:lpstr>Helvetica Neue</vt:lpstr>
      <vt:lpstr>Helvetica Neue Bold Condensed</vt:lpstr>
      <vt:lpstr>Presentation Template 2015-07-15</vt:lpstr>
      <vt:lpstr>PowerPoint Presentation</vt:lpstr>
      <vt:lpstr>HiSports - Mobile App Scorekeeping Flow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 Baxter</dc:creator>
  <cp:lastModifiedBy>Owner</cp:lastModifiedBy>
  <cp:revision>16</cp:revision>
  <dcterms:created xsi:type="dcterms:W3CDTF">2017-09-05T20:25:51Z</dcterms:created>
  <dcterms:modified xsi:type="dcterms:W3CDTF">2017-10-12T19:10:11Z</dcterms:modified>
</cp:coreProperties>
</file>