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97" d="100"/>
          <a:sy n="97" d="100"/>
        </p:scale>
        <p:origin x="85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79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698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6218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0613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699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327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1040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483333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388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048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502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97646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76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90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21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2228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5000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10/16/2017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171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kotokshockey.com/content/coaches-corner"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cloud.rampinteractive.com/okotoksmha/files/Policies%20and%20Procedures/Return%20to%20play.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cloud.rampinteractive.com/okotoksmha/files/Policies%20and%20Procedures/2017-2018%20Affiliation%20Procedure.pdf"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cloud.rampinteractive.com/okotoksmha/files/Policies%20and%20Procedures/2017%20Driving%20Polic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59" y="487183"/>
            <a:ext cx="8574622" cy="2616199"/>
          </a:xfrm>
        </p:spPr>
        <p:txBody>
          <a:bodyPr>
            <a:normAutofit/>
          </a:bodyPr>
          <a:lstStyle/>
          <a:p>
            <a:pPr algn="ctr"/>
            <a:r>
              <a:rPr lang="en-US" sz="6600" b="1" dirty="0"/>
              <a:t>OMHA Coach Meeting</a:t>
            </a:r>
          </a:p>
        </p:txBody>
      </p:sp>
      <p:sp>
        <p:nvSpPr>
          <p:cNvPr id="3" name="Subtitle 2"/>
          <p:cNvSpPr>
            <a:spLocks noGrp="1"/>
          </p:cNvSpPr>
          <p:nvPr>
            <p:ph type="subTitle" idx="1"/>
          </p:nvPr>
        </p:nvSpPr>
        <p:spPr>
          <a:xfrm>
            <a:off x="2471424" y="3189443"/>
            <a:ext cx="6987645" cy="1388534"/>
          </a:xfrm>
        </p:spPr>
        <p:txBody>
          <a:bodyPr>
            <a:normAutofit/>
          </a:bodyPr>
          <a:lstStyle/>
          <a:p>
            <a:r>
              <a:rPr lang="en-US" sz="2800" b="1" dirty="0"/>
              <a:t>Oct 4</a:t>
            </a:r>
            <a:r>
              <a:rPr lang="en-US" sz="2800" b="1" baseline="30000" dirty="0"/>
              <a:t>th</a:t>
            </a:r>
            <a:r>
              <a:rPr lang="en-US" sz="2800" b="1" dirty="0"/>
              <a:t> 2017</a:t>
            </a:r>
          </a:p>
        </p:txBody>
      </p:sp>
    </p:spTree>
    <p:extLst>
      <p:ext uri="{BB962C8B-B14F-4D97-AF65-F5344CB8AC3E}">
        <p14:creationId xmlns:p14="http://schemas.microsoft.com/office/powerpoint/2010/main" val="3236746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0958" y="461783"/>
            <a:ext cx="7234141" cy="971227"/>
          </a:xfrm>
        </p:spPr>
        <p:txBody>
          <a:bodyPr>
            <a:normAutofit fontScale="90000"/>
          </a:bodyPr>
          <a:lstStyle/>
          <a:p>
            <a:pPr algn="ctr"/>
            <a:r>
              <a:rPr lang="en-US" b="1" dirty="0"/>
              <a:t>Team Code of Conduct</a:t>
            </a:r>
          </a:p>
        </p:txBody>
      </p:sp>
      <p:sp>
        <p:nvSpPr>
          <p:cNvPr id="3" name="Subtitle 2"/>
          <p:cNvSpPr>
            <a:spLocks noGrp="1"/>
          </p:cNvSpPr>
          <p:nvPr>
            <p:ph type="subTitle" idx="1"/>
          </p:nvPr>
        </p:nvSpPr>
        <p:spPr>
          <a:xfrm>
            <a:off x="5197033" y="1577829"/>
            <a:ext cx="6562846" cy="619272"/>
          </a:xfrm>
        </p:spPr>
        <p:txBody>
          <a:bodyPr>
            <a:noAutofit/>
          </a:bodyPr>
          <a:lstStyle/>
          <a:p>
            <a:pPr marL="342900" marR="0" lvl="0" indent="-342900" algn="l">
              <a:lnSpc>
                <a:spcPct val="115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-Code of Conduct signed by all parents/Players</a:t>
            </a:r>
          </a:p>
          <a:p>
            <a:pPr algn="l"/>
            <a:endParaRPr lang="en-US" sz="1600" b="1" dirty="0"/>
          </a:p>
        </p:txBody>
      </p:sp>
      <p:sp>
        <p:nvSpPr>
          <p:cNvPr id="4" name="Rectangle 3"/>
          <p:cNvSpPr/>
          <p:nvPr/>
        </p:nvSpPr>
        <p:spPr>
          <a:xfrm>
            <a:off x="1696203" y="2520434"/>
            <a:ext cx="3500830" cy="369332"/>
          </a:xfrm>
          <a:prstGeom prst="rect">
            <a:avLst/>
          </a:prstGeom>
        </p:spPr>
        <p:txBody>
          <a:bodyPr wrap="none">
            <a:spAutoFit/>
          </a:bodyPr>
          <a:lstStyle/>
          <a:p>
            <a:r>
              <a:rPr lang="en-US" dirty="0">
                <a:hlinkClick r:id="rId3"/>
              </a:rPr>
              <a:t>Parent and Player Code of Conduct</a:t>
            </a:r>
            <a:endParaRPr lang="en-US" dirty="0"/>
          </a:p>
        </p:txBody>
      </p:sp>
    </p:spTree>
    <p:extLst>
      <p:ext uri="{BB962C8B-B14F-4D97-AF65-F5344CB8AC3E}">
        <p14:creationId xmlns:p14="http://schemas.microsoft.com/office/powerpoint/2010/main" val="282272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58" y="487183"/>
            <a:ext cx="5379941" cy="971227"/>
          </a:xfrm>
        </p:spPr>
        <p:txBody>
          <a:bodyPr>
            <a:normAutofit fontScale="90000"/>
          </a:bodyPr>
          <a:lstStyle/>
          <a:p>
            <a:pPr algn="ctr"/>
            <a:r>
              <a:rPr lang="en-US" b="1" dirty="0"/>
              <a:t>Responsibility</a:t>
            </a:r>
          </a:p>
        </p:txBody>
      </p:sp>
      <p:sp>
        <p:nvSpPr>
          <p:cNvPr id="3" name="Subtitle 2"/>
          <p:cNvSpPr>
            <a:spLocks noGrp="1"/>
          </p:cNvSpPr>
          <p:nvPr>
            <p:ph type="subTitle" idx="1"/>
          </p:nvPr>
        </p:nvSpPr>
        <p:spPr>
          <a:xfrm>
            <a:off x="5197033" y="1577828"/>
            <a:ext cx="6562846" cy="3387871"/>
          </a:xfrm>
        </p:spPr>
        <p:txBody>
          <a:bodyPr>
            <a:noAutofit/>
          </a:bodyPr>
          <a:lstStyle/>
          <a:p>
            <a:pPr marL="342900" marR="0" lvl="0" indent="-342900" algn="l">
              <a:lnSpc>
                <a:spcPct val="115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Head Coach</a:t>
            </a:r>
          </a:p>
          <a:p>
            <a:pPr marL="800100" lvl="1" indent="-342900" algn="l">
              <a:lnSpc>
                <a:spcPct val="115000"/>
              </a:lnSpc>
              <a:spcBef>
                <a:spcPts val="0"/>
              </a:spcBef>
              <a:spcAft>
                <a:spcPts val="0"/>
              </a:spcAft>
              <a:buFont typeface="Wingdings" panose="05000000000000000000" pitchFamily="2" charset="2"/>
              <a:buChar char=""/>
            </a:pPr>
            <a:r>
              <a:rPr lang="en-US" sz="1500" dirty="0">
                <a:latin typeface="Calibri" panose="020F0502020204030204" pitchFamily="34" charset="0"/>
                <a:ea typeface="Calibri" panose="020F0502020204030204" pitchFamily="34" charset="0"/>
                <a:cs typeface="Times New Roman" panose="02020603050405020304" pitchFamily="18" charset="0"/>
              </a:rPr>
              <a:t>Development</a:t>
            </a:r>
          </a:p>
          <a:p>
            <a:pPr marL="800100" lvl="1" indent="-342900" algn="l">
              <a:lnSpc>
                <a:spcPct val="115000"/>
              </a:lnSpc>
              <a:spcBef>
                <a:spcPts val="0"/>
              </a:spcBef>
              <a:spcAft>
                <a:spcPts val="0"/>
              </a:spcAft>
              <a:buFont typeface="Wingdings" panose="05000000000000000000" pitchFamily="2" charset="2"/>
              <a:buChar char=""/>
            </a:pPr>
            <a:r>
              <a:rPr lang="en-US" sz="1500" dirty="0">
                <a:latin typeface="Calibri" panose="020F0502020204030204" pitchFamily="34" charset="0"/>
                <a:ea typeface="Calibri" panose="020F0502020204030204" pitchFamily="34" charset="0"/>
                <a:cs typeface="Times New Roman" panose="02020603050405020304" pitchFamily="18" charset="0"/>
              </a:rPr>
              <a:t>Team finances</a:t>
            </a:r>
          </a:p>
          <a:p>
            <a:pPr marL="800100" lvl="1" indent="-342900" algn="l">
              <a:lnSpc>
                <a:spcPct val="115000"/>
              </a:lnSpc>
              <a:spcBef>
                <a:spcPts val="0"/>
              </a:spcBef>
              <a:spcAft>
                <a:spcPts val="0"/>
              </a:spcAft>
              <a:buFont typeface="Wingdings" panose="05000000000000000000" pitchFamily="2" charset="2"/>
              <a:buChar char=""/>
            </a:pPr>
            <a:r>
              <a:rPr lang="en-US" sz="1500" dirty="0">
                <a:latin typeface="Calibri" panose="020F0502020204030204" pitchFamily="34" charset="0"/>
                <a:ea typeface="Calibri" panose="020F0502020204030204" pitchFamily="34" charset="0"/>
                <a:cs typeface="Times New Roman" panose="02020603050405020304" pitchFamily="18" charset="0"/>
              </a:rPr>
              <a:t>Player rankings confidential</a:t>
            </a:r>
          </a:p>
          <a:p>
            <a:pPr marL="800100" lvl="1" indent="-342900" algn="l">
              <a:lnSpc>
                <a:spcPct val="115000"/>
              </a:lnSpc>
              <a:spcBef>
                <a:spcPts val="0"/>
              </a:spcBef>
              <a:spcAft>
                <a:spcPts val="0"/>
              </a:spcAft>
              <a:buFont typeface="Wingdings" panose="05000000000000000000" pitchFamily="2" charset="2"/>
              <a:buChar char=""/>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1600" b="1" dirty="0"/>
          </a:p>
        </p:txBody>
      </p:sp>
    </p:spTree>
    <p:extLst>
      <p:ext uri="{BB962C8B-B14F-4D97-AF65-F5344CB8AC3E}">
        <p14:creationId xmlns:p14="http://schemas.microsoft.com/office/powerpoint/2010/main" val="380613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58" y="487183"/>
            <a:ext cx="4579841" cy="971227"/>
          </a:xfrm>
        </p:spPr>
        <p:txBody>
          <a:bodyPr>
            <a:normAutofit fontScale="90000"/>
          </a:bodyPr>
          <a:lstStyle/>
          <a:p>
            <a:pPr algn="ctr"/>
            <a:r>
              <a:rPr lang="en-US" b="1" dirty="0"/>
              <a:t>Questions…</a:t>
            </a:r>
          </a:p>
        </p:txBody>
      </p:sp>
    </p:spTree>
    <p:extLst>
      <p:ext uri="{BB962C8B-B14F-4D97-AF65-F5344CB8AC3E}">
        <p14:creationId xmlns:p14="http://schemas.microsoft.com/office/powerpoint/2010/main" val="189483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59" y="487183"/>
            <a:ext cx="3731674" cy="971227"/>
          </a:xfrm>
        </p:spPr>
        <p:txBody>
          <a:bodyPr>
            <a:normAutofit fontScale="90000"/>
          </a:bodyPr>
          <a:lstStyle/>
          <a:p>
            <a:pPr algn="ctr"/>
            <a:r>
              <a:rPr lang="en-US" b="1" dirty="0"/>
              <a:t>Agenda</a:t>
            </a:r>
          </a:p>
        </p:txBody>
      </p:sp>
      <p:sp>
        <p:nvSpPr>
          <p:cNvPr id="3" name="Subtitle 2"/>
          <p:cNvSpPr>
            <a:spLocks noGrp="1"/>
          </p:cNvSpPr>
          <p:nvPr>
            <p:ph type="subTitle" idx="1"/>
          </p:nvPr>
        </p:nvSpPr>
        <p:spPr>
          <a:xfrm>
            <a:off x="4254500" y="1425428"/>
            <a:ext cx="7848600" cy="4835672"/>
          </a:xfrm>
        </p:spPr>
        <p:txBody>
          <a:bodyPr>
            <a:noAutofit/>
          </a:bodyPr>
          <a:lstStyle/>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Player Health</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Return to play</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Mentoring Programs</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Officials</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Fair Play: </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Player Affiliations</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Driving Policy</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Code of Conduct</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Coach – Team Responsibility/Accountability ends with you.</a:t>
            </a:r>
          </a:p>
          <a:p>
            <a:pPr marL="342900" marR="0" lvl="0" indent="-342900" algn="l">
              <a:lnSpc>
                <a:spcPct val="115000"/>
              </a:lnSpc>
              <a:spcBef>
                <a:spcPts val="0"/>
              </a:spcBef>
              <a:spcAft>
                <a:spcPts val="0"/>
              </a:spcAft>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Questions</a:t>
            </a:r>
          </a:p>
          <a:p>
            <a:pPr algn="l"/>
            <a:endParaRPr lang="en-US" sz="2400" b="1" dirty="0"/>
          </a:p>
        </p:txBody>
      </p:sp>
    </p:spTree>
    <p:extLst>
      <p:ext uri="{BB962C8B-B14F-4D97-AF65-F5344CB8AC3E}">
        <p14:creationId xmlns:p14="http://schemas.microsoft.com/office/powerpoint/2010/main" val="292609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104242" y="91151"/>
            <a:ext cx="4290432" cy="6675698"/>
          </a:xfrm>
          <a:prstGeom prst="rect">
            <a:avLst/>
          </a:prstGeom>
        </p:spPr>
      </p:pic>
      <p:sp>
        <p:nvSpPr>
          <p:cNvPr id="2" name="Title 1"/>
          <p:cNvSpPr>
            <a:spLocks noGrp="1"/>
          </p:cNvSpPr>
          <p:nvPr>
            <p:ph type="ctrTitle"/>
          </p:nvPr>
        </p:nvSpPr>
        <p:spPr>
          <a:xfrm>
            <a:off x="1627406" y="682908"/>
            <a:ext cx="5803541" cy="1458410"/>
          </a:xfrm>
        </p:spPr>
        <p:txBody>
          <a:bodyPr>
            <a:normAutofit fontScale="90000"/>
          </a:bodyPr>
          <a:lstStyle/>
          <a:p>
            <a:pPr algn="ctr"/>
            <a:r>
              <a:rPr lang="en-US" b="1" dirty="0"/>
              <a:t>Player Health &amp; Wellness</a:t>
            </a:r>
          </a:p>
        </p:txBody>
      </p:sp>
      <p:sp>
        <p:nvSpPr>
          <p:cNvPr id="7" name="Subtitle 2"/>
          <p:cNvSpPr txBox="1">
            <a:spLocks/>
          </p:cNvSpPr>
          <p:nvPr/>
        </p:nvSpPr>
        <p:spPr>
          <a:xfrm>
            <a:off x="3243416" y="2745775"/>
            <a:ext cx="2776384" cy="77212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lnSpc>
                <a:spcPct val="115000"/>
              </a:lnSpc>
              <a:spcBef>
                <a:spcPts val="0"/>
              </a:spcBef>
              <a:spcAft>
                <a:spcPts val="0"/>
              </a:spcAft>
            </a:pPr>
            <a:r>
              <a:rPr lang="en-US" dirty="0"/>
              <a:t>Bob Dunlop - Summit</a:t>
            </a:r>
            <a:endParaRPr lang="en-US" b="1" dirty="0"/>
          </a:p>
        </p:txBody>
      </p:sp>
    </p:spTree>
    <p:extLst>
      <p:ext uri="{BB962C8B-B14F-4D97-AF65-F5344CB8AC3E}">
        <p14:creationId xmlns:p14="http://schemas.microsoft.com/office/powerpoint/2010/main" val="397757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699901" y="487183"/>
            <a:ext cx="5989839" cy="6066046"/>
          </a:xfrm>
          <a:prstGeom prst="rect">
            <a:avLst/>
          </a:prstGeom>
        </p:spPr>
      </p:pic>
      <p:sp>
        <p:nvSpPr>
          <p:cNvPr id="2" name="Title 1"/>
          <p:cNvSpPr>
            <a:spLocks noGrp="1"/>
          </p:cNvSpPr>
          <p:nvPr>
            <p:ph type="ctrTitle"/>
          </p:nvPr>
        </p:nvSpPr>
        <p:spPr>
          <a:xfrm>
            <a:off x="2070806" y="613459"/>
            <a:ext cx="4889142" cy="842312"/>
          </a:xfrm>
        </p:spPr>
        <p:txBody>
          <a:bodyPr>
            <a:normAutofit fontScale="90000"/>
          </a:bodyPr>
          <a:lstStyle/>
          <a:p>
            <a:pPr algn="ctr"/>
            <a:r>
              <a:rPr lang="en-US" b="1" dirty="0"/>
              <a:t>Return to Play</a:t>
            </a:r>
          </a:p>
        </p:txBody>
      </p:sp>
      <p:sp>
        <p:nvSpPr>
          <p:cNvPr id="6" name="Rectangle 5">
            <a:hlinkClick r:id="rId4"/>
          </p:cNvPr>
          <p:cNvSpPr/>
          <p:nvPr/>
        </p:nvSpPr>
        <p:spPr>
          <a:xfrm>
            <a:off x="2070806" y="2608124"/>
            <a:ext cx="2218481" cy="369332"/>
          </a:xfrm>
          <a:prstGeom prst="rect">
            <a:avLst/>
          </a:prstGeom>
        </p:spPr>
        <p:txBody>
          <a:bodyPr wrap="square">
            <a:spAutoFit/>
          </a:bodyPr>
          <a:lstStyle/>
          <a:p>
            <a:r>
              <a:rPr lang="en-US" dirty="0">
                <a:hlinkClick r:id="rId4" tooltip="Click to go to OMHA document"/>
              </a:rPr>
              <a:t>RETURN to PLAY</a:t>
            </a:r>
            <a:endParaRPr lang="en-US" dirty="0"/>
          </a:p>
        </p:txBody>
      </p:sp>
    </p:spTree>
    <p:extLst>
      <p:ext uri="{BB962C8B-B14F-4D97-AF65-F5344CB8AC3E}">
        <p14:creationId xmlns:p14="http://schemas.microsoft.com/office/powerpoint/2010/main" val="1699220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33659" y="487183"/>
            <a:ext cx="5861416" cy="971227"/>
          </a:xfrm>
        </p:spPr>
        <p:txBody>
          <a:bodyPr>
            <a:normAutofit fontScale="90000"/>
          </a:bodyPr>
          <a:lstStyle/>
          <a:p>
            <a:pPr algn="ctr"/>
            <a:r>
              <a:rPr lang="en-US" b="1" dirty="0"/>
              <a:t>Coach Mentoring</a:t>
            </a:r>
          </a:p>
        </p:txBody>
      </p:sp>
      <p:sp>
        <p:nvSpPr>
          <p:cNvPr id="3" name="Subtitle 2"/>
          <p:cNvSpPr>
            <a:spLocks noGrp="1"/>
          </p:cNvSpPr>
          <p:nvPr>
            <p:ph type="subTitle" idx="1"/>
          </p:nvPr>
        </p:nvSpPr>
        <p:spPr>
          <a:xfrm>
            <a:off x="8125808" y="4394184"/>
            <a:ext cx="1724564" cy="523875"/>
          </a:xfrm>
        </p:spPr>
        <p:txBody>
          <a:bodyPr>
            <a:normAutofit/>
          </a:bodyPr>
          <a:lstStyle/>
          <a:p>
            <a:pPr marR="0" lvl="0" algn="l">
              <a:lnSpc>
                <a:spcPct val="115000"/>
              </a:lnSpc>
              <a:spcBef>
                <a:spcPts val="0"/>
              </a:spcBef>
              <a:spcAft>
                <a:spcPts val="0"/>
              </a:spcAft>
            </a:pPr>
            <a:r>
              <a:rPr lang="en-US" dirty="0"/>
              <a:t>Jay </a:t>
            </a:r>
            <a:r>
              <a:rPr lang="en-US" dirty="0" err="1"/>
              <a:t>Langager</a:t>
            </a:r>
            <a:endParaRPr lang="en-US" sz="2800" b="1" dirty="0"/>
          </a:p>
        </p:txBody>
      </p:sp>
      <p:pic>
        <p:nvPicPr>
          <p:cNvPr id="5" name="Picture 4"/>
          <p:cNvPicPr>
            <a:picLocks noChangeAspect="1"/>
          </p:cNvPicPr>
          <p:nvPr/>
        </p:nvPicPr>
        <p:blipFill>
          <a:blip r:embed="rId3"/>
          <a:stretch>
            <a:fillRect/>
          </a:stretch>
        </p:blipFill>
        <p:spPr>
          <a:xfrm>
            <a:off x="8228597" y="3118235"/>
            <a:ext cx="1518987" cy="1275949"/>
          </a:xfrm>
          <a:prstGeom prst="rect">
            <a:avLst/>
          </a:prstGeom>
        </p:spPr>
      </p:pic>
      <p:pic>
        <p:nvPicPr>
          <p:cNvPr id="7" name="Picture 6"/>
          <p:cNvPicPr>
            <a:picLocks noChangeAspect="1"/>
          </p:cNvPicPr>
          <p:nvPr/>
        </p:nvPicPr>
        <p:blipFill>
          <a:blip r:embed="rId4"/>
          <a:stretch>
            <a:fillRect/>
          </a:stretch>
        </p:blipFill>
        <p:spPr>
          <a:xfrm>
            <a:off x="4189495" y="2962676"/>
            <a:ext cx="1462764" cy="1431508"/>
          </a:xfrm>
          <a:prstGeom prst="rect">
            <a:avLst/>
          </a:prstGeom>
        </p:spPr>
      </p:pic>
      <p:sp>
        <p:nvSpPr>
          <p:cNvPr id="8" name="Subtitle 2"/>
          <p:cNvSpPr txBox="1">
            <a:spLocks/>
          </p:cNvSpPr>
          <p:nvPr/>
        </p:nvSpPr>
        <p:spPr>
          <a:xfrm>
            <a:off x="4179469" y="4384658"/>
            <a:ext cx="1482817" cy="54292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lnSpc>
                <a:spcPct val="115000"/>
              </a:lnSpc>
              <a:spcBef>
                <a:spcPts val="0"/>
              </a:spcBef>
              <a:spcAft>
                <a:spcPts val="0"/>
              </a:spcAft>
            </a:pPr>
            <a:r>
              <a:rPr lang="en-US" dirty="0"/>
              <a:t>Jamie Steer</a:t>
            </a:r>
            <a:endParaRPr lang="en-US" sz="2800" b="1" dirty="0"/>
          </a:p>
        </p:txBody>
      </p:sp>
      <p:sp>
        <p:nvSpPr>
          <p:cNvPr id="10" name="TextBox 9"/>
          <p:cNvSpPr txBox="1"/>
          <p:nvPr/>
        </p:nvSpPr>
        <p:spPr>
          <a:xfrm>
            <a:off x="4494797" y="2115983"/>
            <a:ext cx="5363578" cy="1754326"/>
          </a:xfrm>
          <a:prstGeom prst="rect">
            <a:avLst/>
          </a:prstGeom>
          <a:noFill/>
        </p:spPr>
        <p:txBody>
          <a:bodyPr wrap="square" numCol="2" rtlCol="0">
            <a:spAutoFit/>
          </a:bodyPr>
          <a:lstStyle/>
          <a:p>
            <a:r>
              <a:rPr lang="en-US" dirty="0"/>
              <a:t>Novice </a:t>
            </a:r>
          </a:p>
          <a:p>
            <a:r>
              <a:rPr lang="en-US" dirty="0"/>
              <a:t>Atom </a:t>
            </a:r>
          </a:p>
          <a:p>
            <a:endParaRPr lang="en-US" dirty="0"/>
          </a:p>
          <a:p>
            <a:endParaRPr lang="en-US" dirty="0"/>
          </a:p>
          <a:p>
            <a:endParaRPr lang="en-US" dirty="0"/>
          </a:p>
          <a:p>
            <a:endParaRPr lang="en-US" dirty="0"/>
          </a:p>
          <a:p>
            <a:r>
              <a:rPr lang="en-US" dirty="0"/>
              <a:t>			Pee Wee </a:t>
            </a:r>
          </a:p>
          <a:p>
            <a:r>
              <a:rPr lang="en-US" dirty="0"/>
              <a:t>  			Bantam </a:t>
            </a:r>
          </a:p>
          <a:p>
            <a:r>
              <a:rPr lang="en-US" dirty="0"/>
              <a:t>			Midget </a:t>
            </a:r>
          </a:p>
        </p:txBody>
      </p:sp>
    </p:spTree>
    <p:extLst>
      <p:ext uri="{BB962C8B-B14F-4D97-AF65-F5344CB8AC3E}">
        <p14:creationId xmlns:p14="http://schemas.microsoft.com/office/powerpoint/2010/main" val="28788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59" y="487183"/>
            <a:ext cx="3731674" cy="971227"/>
          </a:xfrm>
        </p:spPr>
        <p:txBody>
          <a:bodyPr>
            <a:normAutofit fontScale="90000"/>
          </a:bodyPr>
          <a:lstStyle/>
          <a:p>
            <a:pPr algn="ctr"/>
            <a:r>
              <a:rPr lang="en-US" b="1" dirty="0"/>
              <a:t>Officials </a:t>
            </a:r>
          </a:p>
        </p:txBody>
      </p:sp>
      <p:sp>
        <p:nvSpPr>
          <p:cNvPr id="3" name="Subtitle 2"/>
          <p:cNvSpPr>
            <a:spLocks noGrp="1"/>
          </p:cNvSpPr>
          <p:nvPr>
            <p:ph type="subTitle" idx="1"/>
          </p:nvPr>
        </p:nvSpPr>
        <p:spPr>
          <a:xfrm>
            <a:off x="4295775" y="1729872"/>
            <a:ext cx="7705724" cy="4362449"/>
          </a:xfrm>
        </p:spPr>
        <p:txBody>
          <a:bodyPr>
            <a:noAutofit/>
          </a:bodyPr>
          <a:lstStyle/>
          <a:p>
            <a:pPr marR="0" lvl="0" algn="l">
              <a:lnSpc>
                <a:spcPct val="115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Novice</a:t>
            </a:r>
          </a:p>
          <a:p>
            <a:pPr marL="342900" marR="0" lvl="0" indent="-342900" algn="l">
              <a:lnSpc>
                <a:spcPct val="115000"/>
              </a:lnSpc>
              <a:spcBef>
                <a:spcPts val="0"/>
              </a:spcBef>
              <a:spcAft>
                <a:spcPts val="0"/>
              </a:spcAft>
              <a:buFont typeface="Wingdings" panose="05000000000000000000" pitchFamily="2"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 Blows the whistle </a:t>
            </a:r>
          </a:p>
          <a:p>
            <a:pPr marL="342900" marR="0" lvl="0" indent="-342900" algn="l">
              <a:lnSpc>
                <a:spcPct val="115000"/>
              </a:lnSpc>
              <a:spcBef>
                <a:spcPts val="0"/>
              </a:spcBef>
              <a:spcAft>
                <a:spcPts val="0"/>
              </a:spcAft>
              <a:buFont typeface="Wingdings" panose="05000000000000000000" pitchFamily="2"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 knows how to drop the puck </a:t>
            </a:r>
          </a:p>
          <a:p>
            <a:pPr marL="342900" marR="0" lvl="0" indent="-342900" algn="l">
              <a:lnSpc>
                <a:spcPct val="115000"/>
              </a:lnSpc>
              <a:spcBef>
                <a:spcPts val="0"/>
              </a:spcBef>
              <a:spcAft>
                <a:spcPts val="0"/>
              </a:spcAft>
              <a:buFont typeface="Wingdings" panose="05000000000000000000" pitchFamily="2"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 knows the basic positioning on the ice</a:t>
            </a:r>
          </a:p>
          <a:p>
            <a:pPr marL="342900" marR="0" lvl="0" indent="-342900" algn="l">
              <a:lnSpc>
                <a:spcPct val="115000"/>
              </a:lnSpc>
              <a:spcBef>
                <a:spcPts val="0"/>
              </a:spcBef>
              <a:spcAft>
                <a:spcPts val="0"/>
              </a:spcAft>
              <a:buFont typeface="Wingdings" panose="05000000000000000000" pitchFamily="2"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 understands what an offside is, and what an icing is.  Will make the obvious calls</a:t>
            </a:r>
          </a:p>
          <a:p>
            <a:pPr marL="342900" marR="0" lvl="0" indent="-342900" algn="l">
              <a:lnSpc>
                <a:spcPct val="115000"/>
              </a:lnSpc>
              <a:spcBef>
                <a:spcPts val="0"/>
              </a:spcBef>
              <a:spcAft>
                <a:spcPts val="0"/>
              </a:spcAft>
              <a:buFont typeface="Wingdings" panose="05000000000000000000" pitchFamily="2"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 understands what a penalty is, and the basics around them </a:t>
            </a:r>
          </a:p>
          <a:p>
            <a:pPr marL="342900" marR="0" lvl="0" indent="-342900" algn="l">
              <a:lnSpc>
                <a:spcPct val="115000"/>
              </a:lnSpc>
              <a:spcBef>
                <a:spcPts val="0"/>
              </a:spcBef>
              <a:spcAft>
                <a:spcPts val="0"/>
              </a:spcAft>
              <a:buFont typeface="Wingdings" panose="05000000000000000000" pitchFamily="2" charset="2"/>
              <a:buChar char=""/>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R="0" lvl="0" algn="l">
              <a:lnSpc>
                <a:spcPct val="115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In Novice if they understand the above then it is a success.  It is more then just making offside calls, and penalties but rather the basics of officiating.  If during the game they make 25-50% of what is happening on the ice then we are happy.</a:t>
            </a:r>
          </a:p>
          <a:p>
            <a:pPr marL="342900" marR="0" lvl="0" indent="-342900" algn="l">
              <a:lnSpc>
                <a:spcPct val="115000"/>
              </a:lnSpc>
              <a:spcBef>
                <a:spcPts val="0"/>
              </a:spcBef>
              <a:spcAft>
                <a:spcPts val="0"/>
              </a:spcAft>
              <a:buFont typeface="Wingdings" panose="05000000000000000000" pitchFamily="2" charset="2"/>
              <a:buChar char=""/>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R="0" lvl="0" algn="l">
              <a:lnSpc>
                <a:spcPct val="115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Atom, Pewee, Bantam, Midget…we expect more and look for different things, as we expect by pewee, or atom 1 or even Novice 1 that they know how to blow their whistle and know the basics of the craft.  When we get into those older divisions with the officials we focus more on penalties, specifics on the offside (inside / outside lines) and other things, and advanced positioning, as well as game management, coach management, player management etc.   </a:t>
            </a:r>
          </a:p>
          <a:p>
            <a:pPr marL="342900" marR="0" lvl="0" indent="-342900" algn="l">
              <a:lnSpc>
                <a:spcPct val="115000"/>
              </a:lnSpc>
              <a:spcBef>
                <a:spcPts val="0"/>
              </a:spcBef>
              <a:spcAft>
                <a:spcPts val="0"/>
              </a:spcAft>
              <a:buFont typeface="Wingdings" panose="05000000000000000000" pitchFamily="2" charset="2"/>
              <a:buChar char=""/>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1400" b="1" dirty="0"/>
          </a:p>
        </p:txBody>
      </p:sp>
      <p:sp>
        <p:nvSpPr>
          <p:cNvPr id="4" name="Subtitle 2"/>
          <p:cNvSpPr txBox="1">
            <a:spLocks/>
          </p:cNvSpPr>
          <p:nvPr/>
        </p:nvSpPr>
        <p:spPr>
          <a:xfrm>
            <a:off x="9197138" y="1458410"/>
            <a:ext cx="1983206" cy="542925"/>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lnSpc>
                <a:spcPct val="115000"/>
              </a:lnSpc>
              <a:spcBef>
                <a:spcPts val="0"/>
              </a:spcBef>
              <a:spcAft>
                <a:spcPts val="0"/>
              </a:spcAft>
            </a:pPr>
            <a:r>
              <a:rPr lang="en-US" sz="2000" dirty="0"/>
              <a:t>Greg Schmidt</a:t>
            </a:r>
            <a:endParaRPr lang="en-US" sz="2800" dirty="0"/>
          </a:p>
        </p:txBody>
      </p:sp>
      <p:pic>
        <p:nvPicPr>
          <p:cNvPr id="1026" name="Picture 2" descr="Image result for ORA okoto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05175"/>
            <a:ext cx="4867275" cy="953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11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59" y="487183"/>
            <a:ext cx="3731674" cy="971227"/>
          </a:xfrm>
        </p:spPr>
        <p:txBody>
          <a:bodyPr>
            <a:normAutofit fontScale="90000"/>
          </a:bodyPr>
          <a:lstStyle/>
          <a:p>
            <a:pPr algn="ctr"/>
            <a:r>
              <a:rPr lang="en-US" b="1" dirty="0"/>
              <a:t>Fair Play</a:t>
            </a:r>
          </a:p>
        </p:txBody>
      </p:sp>
      <p:sp>
        <p:nvSpPr>
          <p:cNvPr id="3" name="Subtitle 2"/>
          <p:cNvSpPr>
            <a:spLocks noGrp="1"/>
          </p:cNvSpPr>
          <p:nvPr>
            <p:ph type="subTitle" idx="1"/>
          </p:nvPr>
        </p:nvSpPr>
        <p:spPr>
          <a:xfrm>
            <a:off x="5197033" y="1458410"/>
            <a:ext cx="6829866" cy="4711700"/>
          </a:xfrm>
        </p:spPr>
        <p:txBody>
          <a:bodyPr>
            <a:noAutofit/>
          </a:bodyPr>
          <a:lstStyle/>
          <a:p>
            <a:pPr indent="457200" algn="l">
              <a:lnSpc>
                <a:spcPts val="1265"/>
              </a:lnSpc>
              <a:spcBef>
                <a:spcPts val="0"/>
              </a:spcBef>
              <a:spcAft>
                <a:spcPts val="1000"/>
              </a:spcAft>
            </a:pPr>
            <a:r>
              <a:rPr lang="en-US"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We can feel the excitement building in Okotoks as we begin the Hockey season.  As we prepare to select Coaches for each division the OMHA Board wanted to thank every coach who has completed an application and in some cases gone through the interview process.   The organization is bursting with potential candidates and we thank each of you for your commitment and development to OMHA Hockey.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indent="457200" algn="l">
              <a:lnSpc>
                <a:spcPts val="1265"/>
              </a:lnSpc>
              <a:spcBef>
                <a:spcPts val="0"/>
              </a:spcBef>
              <a:spcAft>
                <a:spcPts val="1000"/>
              </a:spcAft>
            </a:pPr>
            <a:r>
              <a:rPr lang="en-US"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As we prepare to make coach selections for the season we wanted to send a few reminders as well as some important processes we trust you will find in order.</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l">
              <a:lnSpc>
                <a:spcPts val="1265"/>
              </a:lnSpc>
              <a:spcBef>
                <a:spcPts val="0"/>
              </a:spcBef>
              <a:spcAft>
                <a:spcPts val="1000"/>
              </a:spcAft>
            </a:pPr>
            <a:r>
              <a:rPr lang="en-US"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Fair play basic, non-negotiable rules:  </a:t>
            </a:r>
            <a:r>
              <a:rPr lang="en-US" sz="1400" b="1" dirty="0">
                <a:solidFill>
                  <a:srgbClr val="222222"/>
                </a:solidFill>
                <a:latin typeface="Calibri" panose="020F0502020204030204" pitchFamily="34" charset="0"/>
                <a:ea typeface="Times New Roman" panose="02020603050405020304" pitchFamily="18" charset="0"/>
                <a:cs typeface="Calibri" panose="020F0502020204030204" pitchFamily="34" charset="0"/>
              </a:rPr>
              <a:t>SHOW RESPECT; PLAY SAFE; WORK HARD; HAVE FUN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indent="457200" algn="l">
              <a:lnSpc>
                <a:spcPts val="1265"/>
              </a:lnSpc>
              <a:spcBef>
                <a:spcPts val="0"/>
              </a:spcBef>
              <a:spcAft>
                <a:spcPts val="1000"/>
              </a:spcAft>
            </a:pPr>
            <a:r>
              <a:rPr lang="en-US"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With these in mind, players on every team will receive fair ice time, be exposed to all situations, and be given opportunities to play in and learn from those situations. This means at the minor hockey league level and OMHA guidelines No child will miss a shift out of rotation throughout the season.  This is something we will be working very hard at and concerned with. We cannot tolerate misuse.  Abuse of the Fair play guidelines and failure to participate my result in suspension or revoking the coach.</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indent="457200" algn="l">
              <a:lnSpc>
                <a:spcPts val="1265"/>
              </a:lnSpc>
              <a:spcBef>
                <a:spcPts val="0"/>
              </a:spcBef>
              <a:spcAft>
                <a:spcPts val="1000"/>
              </a:spcAft>
            </a:pPr>
            <a:r>
              <a:rPr lang="en-US"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EQUAL ICE: Is defined as equal ice-time every game to the best ability of the coach, allowing for the uncertainty in the frequency in stoppages of play.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indent="457200" algn="l">
              <a:lnSpc>
                <a:spcPts val="1265"/>
              </a:lnSpc>
              <a:spcBef>
                <a:spcPts val="0"/>
              </a:spcBef>
              <a:spcAft>
                <a:spcPts val="1000"/>
              </a:spcAft>
            </a:pPr>
            <a:r>
              <a:rPr lang="en-US"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The OMHA Hockey Development Program operates and encompasses the Coach Mentorship Program and the Player Development Program. The mission of the OMHA is to provide the support and resources necessary to aid in the successful development and continued learning of all of our coaches and players as members of the Okotoks Minor Hockey Association.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1400" b="1" dirty="0"/>
          </a:p>
        </p:txBody>
      </p:sp>
    </p:spTree>
    <p:extLst>
      <p:ext uri="{BB962C8B-B14F-4D97-AF65-F5344CB8AC3E}">
        <p14:creationId xmlns:p14="http://schemas.microsoft.com/office/powerpoint/2010/main" val="261239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24158" y="487183"/>
            <a:ext cx="4122641" cy="1836917"/>
          </a:xfrm>
        </p:spPr>
        <p:txBody>
          <a:bodyPr>
            <a:normAutofit fontScale="90000"/>
          </a:bodyPr>
          <a:lstStyle/>
          <a:p>
            <a:pPr algn="ctr"/>
            <a:r>
              <a:rPr lang="en-US" b="1" dirty="0"/>
              <a:t>Affiliation of Players</a:t>
            </a:r>
          </a:p>
        </p:txBody>
      </p:sp>
      <p:sp>
        <p:nvSpPr>
          <p:cNvPr id="3" name="Subtitle 2"/>
          <p:cNvSpPr>
            <a:spLocks noGrp="1"/>
          </p:cNvSpPr>
          <p:nvPr>
            <p:ph type="subTitle" idx="1"/>
          </p:nvPr>
        </p:nvSpPr>
        <p:spPr>
          <a:xfrm>
            <a:off x="5360337" y="2324100"/>
            <a:ext cx="6562846" cy="3387871"/>
          </a:xfrm>
        </p:spPr>
        <p:txBody>
          <a:bodyPr>
            <a:noAutofit/>
          </a:bodyPr>
          <a:lstStyle/>
          <a:p>
            <a:pPr marL="342900" marR="0" lvl="0" indent="-342900" algn="l">
              <a:lnSpc>
                <a:spcPct val="115000"/>
              </a:lnSpc>
              <a:spcBef>
                <a:spcPts val="0"/>
              </a:spcBef>
              <a:spcAft>
                <a:spcPts val="0"/>
              </a:spcAft>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Affiliated Players moving up</a:t>
            </a:r>
          </a:p>
          <a:p>
            <a:pPr marL="342900" marR="0" lvl="0" indent="-342900" algn="l">
              <a:lnSpc>
                <a:spcPct val="115000"/>
              </a:lnSpc>
              <a:spcBef>
                <a:spcPts val="0"/>
              </a:spcBef>
              <a:spcAft>
                <a:spcPts val="0"/>
              </a:spcAft>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Affiliated Players to OOAA</a:t>
            </a:r>
          </a:p>
          <a:p>
            <a:pPr marL="342900" indent="-342900" algn="l">
              <a:lnSpc>
                <a:spcPct val="115000"/>
              </a:lnSpc>
              <a:spcBef>
                <a:spcPts val="0"/>
              </a:spcBef>
              <a:spcAft>
                <a:spcPts val="0"/>
              </a:spcAft>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Practices &amp; Games be reasonable when requesting.</a:t>
            </a:r>
          </a:p>
          <a:p>
            <a:pPr marL="342900" indent="-342900" algn="l">
              <a:lnSpc>
                <a:spcPct val="115000"/>
              </a:lnSpc>
              <a:spcBef>
                <a:spcPts val="0"/>
              </a:spcBef>
              <a:spcAft>
                <a:spcPts val="0"/>
              </a:spcAft>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 Bantam/Midget AA Player coming down into T1</a:t>
            </a:r>
          </a:p>
          <a:p>
            <a:pPr marL="342900" marR="0" lvl="0" indent="-342900" algn="l">
              <a:lnSpc>
                <a:spcPct val="115000"/>
              </a:lnSpc>
              <a:spcBef>
                <a:spcPts val="0"/>
              </a:spcBef>
              <a:spcAft>
                <a:spcPts val="0"/>
              </a:spcAft>
              <a:buFont typeface="Wingdings" panose="05000000000000000000" pitchFamily="2" charset="2"/>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2000" b="1" dirty="0"/>
          </a:p>
        </p:txBody>
      </p:sp>
      <p:sp>
        <p:nvSpPr>
          <p:cNvPr id="4" name="Rectangle 3">
            <a:hlinkClick r:id="rId3" tooltip="Click to go to OMHA Affiliation Document"/>
          </p:cNvPr>
          <p:cNvSpPr/>
          <p:nvPr/>
        </p:nvSpPr>
        <p:spPr>
          <a:xfrm>
            <a:off x="2024158" y="2552700"/>
            <a:ext cx="1900142" cy="369332"/>
          </a:xfrm>
          <a:prstGeom prst="rect">
            <a:avLst/>
          </a:prstGeom>
        </p:spPr>
        <p:txBody>
          <a:bodyPr wrap="square">
            <a:spAutoFit/>
          </a:bodyPr>
          <a:lstStyle/>
          <a:p>
            <a:r>
              <a:rPr lang="en-US" dirty="0">
                <a:hlinkClick r:id="rId3" tooltip="Click to go to OMHA Affiliation Document"/>
              </a:rPr>
              <a:t>Affiliation</a:t>
            </a:r>
            <a:endParaRPr lang="en-US" dirty="0"/>
          </a:p>
        </p:txBody>
      </p:sp>
    </p:spTree>
    <p:extLst>
      <p:ext uri="{BB962C8B-B14F-4D97-AF65-F5344CB8AC3E}">
        <p14:creationId xmlns:p14="http://schemas.microsoft.com/office/powerpoint/2010/main" val="335968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000" t="71000" r="8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71758" y="525283"/>
            <a:ext cx="4668741" cy="971227"/>
          </a:xfrm>
        </p:spPr>
        <p:txBody>
          <a:bodyPr>
            <a:normAutofit fontScale="90000"/>
          </a:bodyPr>
          <a:lstStyle/>
          <a:p>
            <a:pPr algn="ctr"/>
            <a:r>
              <a:rPr lang="en-US" b="1" dirty="0"/>
              <a:t>Driving Policy</a:t>
            </a:r>
          </a:p>
        </p:txBody>
      </p:sp>
      <p:pic>
        <p:nvPicPr>
          <p:cNvPr id="5" name="Picture 4"/>
          <p:cNvPicPr>
            <a:picLocks noChangeAspect="1"/>
          </p:cNvPicPr>
          <p:nvPr/>
        </p:nvPicPr>
        <p:blipFill>
          <a:blip r:embed="rId3"/>
          <a:stretch>
            <a:fillRect/>
          </a:stretch>
        </p:blipFill>
        <p:spPr>
          <a:xfrm>
            <a:off x="6453900" y="63500"/>
            <a:ext cx="5532599" cy="6782388"/>
          </a:xfrm>
          <a:prstGeom prst="rect">
            <a:avLst/>
          </a:prstGeom>
        </p:spPr>
      </p:pic>
      <p:sp>
        <p:nvSpPr>
          <p:cNvPr id="6" name="Rectangle 5"/>
          <p:cNvSpPr/>
          <p:nvPr/>
        </p:nvSpPr>
        <p:spPr>
          <a:xfrm>
            <a:off x="2260600" y="2508934"/>
            <a:ext cx="1485900" cy="369332"/>
          </a:xfrm>
          <a:prstGeom prst="rect">
            <a:avLst/>
          </a:prstGeom>
        </p:spPr>
        <p:txBody>
          <a:bodyPr wrap="square">
            <a:spAutoFit/>
          </a:bodyPr>
          <a:lstStyle/>
          <a:p>
            <a:r>
              <a:rPr lang="en-US" dirty="0">
                <a:hlinkClick r:id="rId4" tooltip="Click to go to OMHA Driving Policy"/>
              </a:rPr>
              <a:t>Driving Policy</a:t>
            </a:r>
            <a:endParaRPr lang="en-US" dirty="0"/>
          </a:p>
        </p:txBody>
      </p:sp>
    </p:spTree>
    <p:extLst>
      <p:ext uri="{BB962C8B-B14F-4D97-AF65-F5344CB8AC3E}">
        <p14:creationId xmlns:p14="http://schemas.microsoft.com/office/powerpoint/2010/main" val="3789807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Parallax</Template>
  <TotalTime>131</TotalTime>
  <Words>337</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Corbel</vt:lpstr>
      <vt:lpstr>Times New Roman</vt:lpstr>
      <vt:lpstr>Wingdings</vt:lpstr>
      <vt:lpstr>Parallax</vt:lpstr>
      <vt:lpstr>OMHA Coach Meeting</vt:lpstr>
      <vt:lpstr>Agenda</vt:lpstr>
      <vt:lpstr>Player Health &amp; Wellness</vt:lpstr>
      <vt:lpstr>Return to Play</vt:lpstr>
      <vt:lpstr>Coach Mentoring</vt:lpstr>
      <vt:lpstr>Officials </vt:lpstr>
      <vt:lpstr>Fair Play</vt:lpstr>
      <vt:lpstr>Affiliation of Players</vt:lpstr>
      <vt:lpstr>Driving Policy</vt:lpstr>
      <vt:lpstr>Team Code of Conduct</vt:lpstr>
      <vt:lpstr>Responsibility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Bowlby, Roy A SCAN-PTW/U/PK</dc:creator>
  <cp:lastModifiedBy>Bowlby, Roy A SCAN-PTW/U/PK</cp:lastModifiedBy>
  <cp:revision>16</cp:revision>
  <dcterms:created xsi:type="dcterms:W3CDTF">2017-10-04T16:15:08Z</dcterms:created>
  <dcterms:modified xsi:type="dcterms:W3CDTF">2017-10-16T14:21:52Z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