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sldIdLst>
    <p:sldId id="256" r:id="rId2"/>
    <p:sldId id="270" r:id="rId3"/>
    <p:sldId id="271" r:id="rId4"/>
    <p:sldId id="277" r:id="rId5"/>
    <p:sldId id="268" r:id="rId6"/>
    <p:sldId id="269" r:id="rId7"/>
    <p:sldId id="278" r:id="rId8"/>
    <p:sldId id="276" r:id="rId9"/>
    <p:sldId id="272" r:id="rId10"/>
    <p:sldId id="259" r:id="rId11"/>
    <p:sldId id="273" r:id="rId12"/>
    <p:sldId id="257" r:id="rId13"/>
    <p:sldId id="258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4660"/>
  </p:normalViewPr>
  <p:slideViewPr>
    <p:cSldViewPr>
      <p:cViewPr varScale="1">
        <p:scale>
          <a:sx n="79" d="100"/>
          <a:sy n="79" d="100"/>
        </p:scale>
        <p:origin x="-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3297831414459094"/>
          <c:y val="9.7349131210953038E-2"/>
          <c:w val="0.54958770778652655"/>
          <c:h val="0.828914757246899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explosion val="2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1.240338681514183E-2"/>
                  <c:y val="1.76916935773364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Bank, </a:t>
                    </a:r>
                    <a:r>
                      <a:rPr lang="en-US" dirty="0" smtClean="0"/>
                      <a:t>Credit Card Fees</a:t>
                    </a:r>
                    <a:endParaRPr lang="en-US" dirty="0"/>
                  </a:p>
                </c:rich>
              </c:tx>
              <c:showCatName val="1"/>
            </c:dLbl>
            <c:dLbl>
              <c:idx val="10"/>
              <c:layout>
                <c:manualLayout>
                  <c:x val="7.6659004685888359E-3"/>
                  <c:y val="7.71314546612638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Coach </a:t>
                    </a:r>
                    <a:r>
                      <a:rPr lang="en-US" dirty="0" smtClean="0"/>
                      <a:t>Stipends (Rep)</a:t>
                    </a:r>
                    <a:endParaRPr lang="en-US" dirty="0"/>
                  </a:p>
                </c:rich>
              </c:tx>
              <c:showCatName val="1"/>
            </c:dLbl>
            <c:dLbl>
              <c:idx val="11"/>
              <c:layout>
                <c:manualLayout>
                  <c:x val="-5.7521116908986333E-3"/>
                  <c:y val="6.0049763929631026E-3"/>
                </c:manualLayout>
              </c:layout>
              <c:showCatName val="1"/>
            </c:dLbl>
            <c:dLbl>
              <c:idx val="13"/>
              <c:layout>
                <c:manualLayout>
                  <c:x val="-0.15475705793140371"/>
                  <c:y val="-0.24589617473293524"/>
                </c:manualLayout>
              </c:layout>
              <c:showCatName val="1"/>
            </c:dLbl>
            <c:dLbl>
              <c:idx val="14"/>
              <c:layout>
                <c:manualLayout>
                  <c:x val="0.21971752887181348"/>
                  <c:y val="4.94751119571249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Ice </a:t>
                    </a:r>
                    <a:r>
                      <a:rPr lang="en-US" dirty="0" smtClean="0"/>
                      <a:t>Rental</a:t>
                    </a:r>
                  </a:p>
                  <a:p>
                    <a:r>
                      <a:rPr lang="en-CA" dirty="0" smtClean="0"/>
                      <a:t>$488 per player</a:t>
                    </a:r>
                  </a:p>
                  <a:p>
                    <a:endParaRPr lang="en-US" dirty="0"/>
                  </a:p>
                </c:rich>
              </c:tx>
              <c:showCatName val="1"/>
            </c:dLbl>
            <c:showCatName val="1"/>
          </c:dLbls>
          <c:cat>
            <c:strRef>
              <c:f>Sheet1!$A$2:$A$16</c:f>
              <c:strCache>
                <c:ptCount val="15"/>
                <c:pt idx="0">
                  <c:v>Executive Expenses</c:v>
                </c:pt>
                <c:pt idx="1">
                  <c:v>Meetings, meals</c:v>
                </c:pt>
                <c:pt idx="2">
                  <c:v>BC Hockey Convention</c:v>
                </c:pt>
                <c:pt idx="3">
                  <c:v>Referees</c:v>
                </c:pt>
                <c:pt idx="4">
                  <c:v>Office, printing, telephone</c:v>
                </c:pt>
                <c:pt idx="5">
                  <c:v>Trophies and Awards, Events, Tournaments</c:v>
                </c:pt>
                <c:pt idx="6">
                  <c:v>Sponsorship</c:v>
                </c:pt>
                <c:pt idx="7">
                  <c:v>Advertising, website</c:v>
                </c:pt>
                <c:pt idx="8">
                  <c:v>Legal, Accounting, Insurance</c:v>
                </c:pt>
                <c:pt idx="9">
                  <c:v>Bank, Credit Card</c:v>
                </c:pt>
                <c:pt idx="10">
                  <c:v>Coach Stipends</c:v>
                </c:pt>
                <c:pt idx="11">
                  <c:v>Equipment</c:v>
                </c:pt>
                <c:pt idx="12">
                  <c:v>PCAHA, RACA and BC Hockey</c:v>
                </c:pt>
                <c:pt idx="13">
                  <c:v>Player, Coach, Referee Development</c:v>
                </c:pt>
                <c:pt idx="14">
                  <c:v>Ice Rental</c:v>
                </c:pt>
              </c:strCache>
            </c:strRef>
          </c:cat>
          <c:val>
            <c:numRef>
              <c:f>Sheet1!$B$2:$B$16</c:f>
              <c:numCache>
                <c:formatCode>_-"$"* #,##0.00_-;\-"$"* #,##0.00_-;_-"$"* "-"??_-;_-@_-</c:formatCode>
                <c:ptCount val="15"/>
                <c:pt idx="0">
                  <c:v>225</c:v>
                </c:pt>
                <c:pt idx="1">
                  <c:v>381</c:v>
                </c:pt>
                <c:pt idx="2">
                  <c:v>1281</c:v>
                </c:pt>
                <c:pt idx="3">
                  <c:v>2635</c:v>
                </c:pt>
                <c:pt idx="4">
                  <c:v>3296</c:v>
                </c:pt>
                <c:pt idx="5">
                  <c:v>3317</c:v>
                </c:pt>
                <c:pt idx="6">
                  <c:v>3650</c:v>
                </c:pt>
                <c:pt idx="7">
                  <c:v>5690</c:v>
                </c:pt>
                <c:pt idx="8">
                  <c:v>8399</c:v>
                </c:pt>
                <c:pt idx="9">
                  <c:v>9128</c:v>
                </c:pt>
                <c:pt idx="10">
                  <c:v>35158</c:v>
                </c:pt>
                <c:pt idx="11">
                  <c:v>40876</c:v>
                </c:pt>
                <c:pt idx="12">
                  <c:v>41178</c:v>
                </c:pt>
                <c:pt idx="13">
                  <c:v>174211</c:v>
                </c:pt>
                <c:pt idx="14">
                  <c:v>261129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Executive Expenses</c:v>
                </c:pt>
                <c:pt idx="1">
                  <c:v>Meetings, meals</c:v>
                </c:pt>
                <c:pt idx="2">
                  <c:v>BC Hockey Convention</c:v>
                </c:pt>
                <c:pt idx="3">
                  <c:v>Referees</c:v>
                </c:pt>
                <c:pt idx="4">
                  <c:v>Office, printing, telephone</c:v>
                </c:pt>
                <c:pt idx="5">
                  <c:v>Trophies and Awards, Events, Tournaments</c:v>
                </c:pt>
                <c:pt idx="6">
                  <c:v>Sponsorship</c:v>
                </c:pt>
                <c:pt idx="7">
                  <c:v>Advertising, website</c:v>
                </c:pt>
                <c:pt idx="8">
                  <c:v>Legal, Accounting, Insurance</c:v>
                </c:pt>
                <c:pt idx="9">
                  <c:v>Bank, Credit Card</c:v>
                </c:pt>
                <c:pt idx="10">
                  <c:v>Coach Stipends</c:v>
                </c:pt>
                <c:pt idx="11">
                  <c:v>Equipment</c:v>
                </c:pt>
                <c:pt idx="12">
                  <c:v>PCAHA, RACA and BC Hockey</c:v>
                </c:pt>
                <c:pt idx="13">
                  <c:v>Player, Coach, Referee Development</c:v>
                </c:pt>
                <c:pt idx="14">
                  <c:v>Ice Rental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0.09051</cdr:x>
      <cdr:y>0.29932</cdr:y>
    </cdr:from>
    <cdr:to>
      <cdr:x>0.26375</cdr:x>
      <cdr:y>0.47748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7584" y="1814661"/>
          <a:ext cx="158417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0.08263</cdr:x>
      <cdr:y>0.27556</cdr:y>
    </cdr:from>
    <cdr:to>
      <cdr:x>0.29525</cdr:x>
      <cdr:y>0.47748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5576" y="1670645"/>
          <a:ext cx="1944216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0.4015</cdr:x>
      <cdr:y>0.17086</cdr:y>
    </cdr:from>
    <cdr:to>
      <cdr:x>0.59837</cdr:x>
      <cdr:y>0.37277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166589"/>
          <a:ext cx="1941964" cy="1378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en-US" sz="2400" dirty="0"/>
        </a:p>
      </cdr:txBody>
    </cdr:sp>
  </cdr:relSizeAnchor>
  <cdr:relSizeAnchor xmlns:cdr="http://schemas.openxmlformats.org/drawingml/2006/chartDrawing">
    <cdr:from>
      <cdr:x>0.11413</cdr:x>
      <cdr:y>0.71502</cdr:y>
    </cdr:from>
    <cdr:to>
      <cdr:x>0.31888</cdr:x>
      <cdr:y>0.79816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43608" y="4334941"/>
          <a:ext cx="187220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0.11413</cdr:x>
      <cdr:y>0.64376</cdr:y>
    </cdr:from>
    <cdr:to>
      <cdr:x>0.22438</cdr:x>
      <cdr:y>0.67939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43608" y="3902893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3D01-0B91-4296-B2C6-7EAAE27DC6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B2F06-8E15-4F7F-80BB-F613C3589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2F06-8E15-4F7F-80BB-F613C3589E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Special Thank you to </a:t>
            </a:r>
            <a:r>
              <a:rPr lang="en-CA" dirty="0" err="1" smtClean="0"/>
              <a:t>Carolynne</a:t>
            </a:r>
            <a:r>
              <a:rPr lang="en-CA" dirty="0" smtClean="0"/>
              <a:t> </a:t>
            </a:r>
            <a:r>
              <a:rPr lang="en-CA" dirty="0" err="1" smtClean="0"/>
              <a:t>Palla</a:t>
            </a:r>
            <a:r>
              <a:rPr lang="en-CA" dirty="0" smtClean="0"/>
              <a:t>, Steveston Insider and Tanya</a:t>
            </a:r>
            <a:r>
              <a:rPr lang="en-CA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2F06-8E15-4F7F-80BB-F613C3589E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2F06-8E15-4F7F-80BB-F613C3589E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2F06-8E15-4F7F-80BB-F613C3589E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Ice Rental, Player,</a:t>
            </a:r>
            <a:r>
              <a:rPr lang="en-US" baseline="0" dirty="0" smtClean="0"/>
              <a:t> Coach and Referee Development is our largest expense.</a:t>
            </a:r>
          </a:p>
          <a:p>
            <a:r>
              <a:rPr lang="en-CA" baseline="0" dirty="0" smtClean="0"/>
              <a:t>Together, Ice Rental and Development consume 73% of our budget.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2F06-8E15-4F7F-80BB-F613C3589E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usually on a per player basis.</a:t>
            </a:r>
          </a:p>
          <a:p>
            <a:r>
              <a:rPr lang="en-US" dirty="0" smtClean="0"/>
              <a:t>This shows that the first $77</a:t>
            </a:r>
            <a:r>
              <a:rPr lang="en-US" baseline="0" dirty="0" smtClean="0"/>
              <a:t> of your registration goes toward assessments.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2F06-8E15-4F7F-80BB-F613C3589E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97C661-5C09-4344-A777-DE068BCAC680}" type="datetimeFigureOut">
              <a:rPr lang="en-CA" smtClean="0"/>
              <a:pPr/>
              <a:t>2016-04-21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37673C-6FF3-4AB3-8A38-2608DB82FE8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829761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Richmond Minor </a:t>
            </a:r>
            <a:br>
              <a:rPr lang="en-CA" dirty="0" smtClean="0">
                <a:solidFill>
                  <a:schemeClr val="accent1"/>
                </a:solidFill>
              </a:rPr>
            </a:br>
            <a:r>
              <a:rPr lang="en-CA" dirty="0" smtClean="0">
                <a:solidFill>
                  <a:schemeClr val="accent1"/>
                </a:solidFill>
              </a:rPr>
              <a:t>Hockey Association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Awards Night and 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Annual General Meeting 2016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5" name="Picture 4" descr="RMHA_50th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2088232" cy="194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inic 11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475656" y="404664"/>
            <a:ext cx="612648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5608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Referee Development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30120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An on-ice clinic with former RMHA referee, now NHL referee, Trevor Hanson.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829761"/>
          </a:xfrm>
        </p:spPr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Fiscal Responsibility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idx="4294967295"/>
          </p:nvPr>
        </p:nvGraphicFramePr>
        <p:xfrm>
          <a:off x="-612576" y="30163"/>
          <a:ext cx="9864725" cy="682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316288" cy="518457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Richmond Arenas Community Association </a:t>
            </a:r>
            <a:r>
              <a:rPr lang="en-CA" dirty="0">
                <a:solidFill>
                  <a:schemeClr val="bg2"/>
                </a:solidFill>
              </a:rPr>
              <a:t>$</a:t>
            </a:r>
            <a:r>
              <a:rPr lang="en-CA" dirty="0" smtClean="0">
                <a:solidFill>
                  <a:schemeClr val="bg2"/>
                </a:solidFill>
              </a:rPr>
              <a:t>1,410</a:t>
            </a:r>
          </a:p>
          <a:p>
            <a:pPr>
              <a:buNone/>
            </a:pPr>
            <a:endParaRPr lang="en-CA" dirty="0" smtClean="0">
              <a:solidFill>
                <a:schemeClr val="bg2"/>
              </a:solidFill>
            </a:endParaRPr>
          </a:p>
          <a:p>
            <a:r>
              <a:rPr lang="en-CA" dirty="0" smtClean="0">
                <a:solidFill>
                  <a:schemeClr val="bg2"/>
                </a:solidFill>
              </a:rPr>
              <a:t>Pacific Coast Amateur Hockey Association $14,287</a:t>
            </a:r>
          </a:p>
          <a:p>
            <a:pPr>
              <a:buNone/>
            </a:pPr>
            <a:endParaRPr lang="en-CA" dirty="0" smtClean="0">
              <a:solidFill>
                <a:schemeClr val="bg2"/>
              </a:solidFill>
            </a:endParaRPr>
          </a:p>
          <a:p>
            <a:r>
              <a:rPr lang="en-CA" dirty="0" smtClean="0">
                <a:solidFill>
                  <a:schemeClr val="bg2"/>
                </a:solidFill>
              </a:rPr>
              <a:t>B.C. Hockey $25,481</a:t>
            </a:r>
          </a:p>
          <a:p>
            <a:pPr>
              <a:buNone/>
            </a:pPr>
            <a:endParaRPr lang="en-CA" dirty="0" smtClean="0">
              <a:solidFill>
                <a:schemeClr val="bg2"/>
              </a:solidFill>
            </a:endParaRPr>
          </a:p>
          <a:p>
            <a:r>
              <a:rPr lang="en-CA" b="1" dirty="0" smtClean="0">
                <a:solidFill>
                  <a:schemeClr val="bg2"/>
                </a:solidFill>
              </a:rPr>
              <a:t>Approximately $77 per player </a:t>
            </a:r>
            <a:r>
              <a:rPr lang="en-CA" b="1" dirty="0" smtClean="0"/>
              <a:t>cost per player $77.00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Assessments by Other Organizations -</a:t>
            </a: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12" name="Content Placeholder 11" descr="ice with lin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4038600" cy="2683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uto West Recogni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58555" cy="355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474840" cy="5616624"/>
          </a:xfrm>
        </p:spPr>
        <p:txBody>
          <a:bodyPr>
            <a:normAutofit fontScale="55000" lnSpcReduction="20000"/>
          </a:bodyPr>
          <a:lstStyle/>
          <a:p>
            <a:r>
              <a:rPr lang="en-CA" sz="4500" dirty="0" smtClean="0">
                <a:solidFill>
                  <a:schemeClr val="accent1"/>
                </a:solidFill>
              </a:rPr>
              <a:t>Running profitable, well-attended </a:t>
            </a:r>
            <a:r>
              <a:rPr lang="en-CA" sz="4500" b="1" dirty="0" smtClean="0">
                <a:solidFill>
                  <a:schemeClr val="accent1"/>
                </a:solidFill>
              </a:rPr>
              <a:t>tournaments</a:t>
            </a:r>
          </a:p>
          <a:p>
            <a:pPr>
              <a:buNone/>
            </a:pPr>
            <a:endParaRPr lang="en-CA" sz="4500" b="1" dirty="0" smtClean="0">
              <a:solidFill>
                <a:schemeClr val="accent1"/>
              </a:solidFill>
            </a:endParaRPr>
          </a:p>
          <a:p>
            <a:r>
              <a:rPr lang="en-CA" sz="4500" dirty="0" smtClean="0">
                <a:solidFill>
                  <a:schemeClr val="accent1"/>
                </a:solidFill>
              </a:rPr>
              <a:t>Applying annually for a BC </a:t>
            </a:r>
            <a:r>
              <a:rPr lang="en-CA" sz="4500" b="1" dirty="0" smtClean="0">
                <a:solidFill>
                  <a:schemeClr val="accent1"/>
                </a:solidFill>
              </a:rPr>
              <a:t>Gaming Grant</a:t>
            </a:r>
          </a:p>
          <a:p>
            <a:pPr>
              <a:buNone/>
            </a:pPr>
            <a:endParaRPr lang="en-CA" sz="4500" b="1" dirty="0" smtClean="0">
              <a:solidFill>
                <a:schemeClr val="accent1"/>
              </a:solidFill>
            </a:endParaRPr>
          </a:p>
          <a:p>
            <a:r>
              <a:rPr lang="en-CA" sz="4500" dirty="0" smtClean="0">
                <a:solidFill>
                  <a:schemeClr val="accent1"/>
                </a:solidFill>
              </a:rPr>
              <a:t>Applying for </a:t>
            </a:r>
            <a:r>
              <a:rPr lang="en-CA" sz="4500" b="1" dirty="0" smtClean="0">
                <a:solidFill>
                  <a:schemeClr val="accent1"/>
                </a:solidFill>
              </a:rPr>
              <a:t>Sport Hosting Grants</a:t>
            </a:r>
          </a:p>
          <a:p>
            <a:pPr>
              <a:buNone/>
            </a:pPr>
            <a:endParaRPr lang="en-CA" sz="4500" b="1" dirty="0" smtClean="0">
              <a:solidFill>
                <a:schemeClr val="accent1"/>
              </a:solidFill>
            </a:endParaRPr>
          </a:p>
          <a:p>
            <a:r>
              <a:rPr lang="en-CA" sz="4500" dirty="0" smtClean="0">
                <a:solidFill>
                  <a:schemeClr val="accent1"/>
                </a:solidFill>
              </a:rPr>
              <a:t>Attracting and retaining </a:t>
            </a:r>
            <a:r>
              <a:rPr lang="en-CA" sz="4500" b="1" dirty="0" smtClean="0">
                <a:solidFill>
                  <a:schemeClr val="accent1"/>
                </a:solidFill>
              </a:rPr>
              <a:t>Sponsors</a:t>
            </a:r>
          </a:p>
          <a:p>
            <a:pPr>
              <a:buNone/>
            </a:pPr>
            <a:endParaRPr lang="en-CA" sz="4500" b="1" dirty="0" smtClean="0">
              <a:solidFill>
                <a:schemeClr val="accent1"/>
              </a:solidFill>
            </a:endParaRPr>
          </a:p>
          <a:p>
            <a:r>
              <a:rPr lang="en-CA" sz="4500" dirty="0" smtClean="0">
                <a:solidFill>
                  <a:schemeClr val="accent1"/>
                </a:solidFill>
              </a:rPr>
              <a:t>Working Cooperatively with others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Keeping Registration Fees as Low as Possible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5 16 Sponsors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528392" cy="3528392"/>
          </a:xfrm>
        </p:spPr>
      </p:pic>
      <p:pic>
        <p:nvPicPr>
          <p:cNvPr id="6" name="Content Placeholder 5" descr="2015 16 Sponsors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844824"/>
            <a:ext cx="3600400" cy="36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  <a:t>A Huge Thank You </a:t>
            </a:r>
            <a:b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  <a:t>to Our Sponsors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7" name="Picture 6" descr="2015 16 Sponsor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5229200"/>
            <a:ext cx="2281436" cy="684430"/>
          </a:xfrm>
          <a:prstGeom prst="rect">
            <a:avLst/>
          </a:prstGeom>
        </p:spPr>
      </p:pic>
      <p:pic>
        <p:nvPicPr>
          <p:cNvPr id="8" name="Picture 7" descr="2015 16 Sponsor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60648"/>
            <a:ext cx="3240360" cy="1620180"/>
          </a:xfrm>
          <a:prstGeom prst="rect">
            <a:avLst/>
          </a:prstGeom>
        </p:spPr>
      </p:pic>
      <p:pic>
        <p:nvPicPr>
          <p:cNvPr id="9" name="Picture 8" descr="atom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589240"/>
            <a:ext cx="1879352" cy="567935"/>
          </a:xfrm>
          <a:prstGeom prst="rect">
            <a:avLst/>
          </a:prstGeom>
        </p:spPr>
      </p:pic>
      <p:pic>
        <p:nvPicPr>
          <p:cNvPr id="10" name="Picture 9" descr="BRB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5085184"/>
            <a:ext cx="1368152" cy="831837"/>
          </a:xfrm>
          <a:prstGeom prst="rect">
            <a:avLst/>
          </a:prstGeom>
        </p:spPr>
      </p:pic>
      <p:pic>
        <p:nvPicPr>
          <p:cNvPr id="11" name="Picture 10" descr="Pacific_Predators_Hockey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3933056"/>
            <a:ext cx="1331640" cy="873805"/>
          </a:xfrm>
          <a:prstGeom prst="rect">
            <a:avLst/>
          </a:prstGeom>
        </p:spPr>
      </p:pic>
      <p:pic>
        <p:nvPicPr>
          <p:cNvPr id="12" name="Picture 11" descr="IG_Community_Eng_RGB_trans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3068960"/>
            <a:ext cx="1186436" cy="678943"/>
          </a:xfrm>
          <a:prstGeom prst="rect">
            <a:avLst/>
          </a:prstGeom>
        </p:spPr>
      </p:pic>
      <p:pic>
        <p:nvPicPr>
          <p:cNvPr id="13" name="Picture 12" descr="MULTIPLE_LOGO_BE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1916832"/>
            <a:ext cx="1224136" cy="957219"/>
          </a:xfrm>
          <a:prstGeom prst="rect">
            <a:avLst/>
          </a:prstGeom>
        </p:spPr>
      </p:pic>
      <p:pic>
        <p:nvPicPr>
          <p:cNvPr id="14" name="Picture 13" descr="Timbit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5373216"/>
            <a:ext cx="1440160" cy="796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114</a:t>
            </a:r>
            <a: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  <a:t> Intro and H1 Players Fueled our Growth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9" name="Picture 8" descr="2016 17 Register for Hocke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2304256" cy="36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8" descr="The First Shift Spring 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2284651" cy="366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368152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  <a:t>A </a:t>
            </a:r>
            <a:r>
              <a:rPr lang="en-CA" dirty="0" smtClean="0">
                <a:solidFill>
                  <a:schemeClr val="accent2"/>
                </a:solidFill>
                <a:latin typeface="Arial Black" pitchFamily="34" charset="0"/>
              </a:rPr>
              <a:t>10%</a:t>
            </a:r>
            <a: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  <a:t> Increase in Overall Registration  </a:t>
            </a:r>
            <a:b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</a:br>
            <a:endParaRPr lang="en-US" sz="27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700808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>
                <a:solidFill>
                  <a:schemeClr val="accent1"/>
                </a:solidFill>
                <a:latin typeface="Arial Black" pitchFamily="34" charset="0"/>
              </a:rPr>
              <a:t>Looking ahead, that’s </a:t>
            </a:r>
            <a:r>
              <a:rPr lang="en-CA" sz="2400" dirty="0" smtClean="0">
                <a:solidFill>
                  <a:schemeClr val="accent2"/>
                </a:solidFill>
                <a:latin typeface="Arial Black" pitchFamily="34" charset="0"/>
              </a:rPr>
              <a:t>4 additional </a:t>
            </a:r>
            <a:r>
              <a:rPr lang="en-CA" sz="2400" dirty="0" smtClean="0">
                <a:solidFill>
                  <a:schemeClr val="accent1"/>
                </a:solidFill>
                <a:latin typeface="Arial Black" pitchFamily="34" charset="0"/>
              </a:rPr>
              <a:t>novice teams next season</a:t>
            </a:r>
            <a:r>
              <a:rPr lang="en-CA" sz="3200" dirty="0" smtClean="0">
                <a:solidFill>
                  <a:schemeClr val="accent1"/>
                </a:solidFill>
                <a:latin typeface="Arial Black" pitchFamily="34" charset="0"/>
              </a:rPr>
              <a:t>.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09-Intro-Bl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2537927" cy="1812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01-Hockey-1-Wh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628800"/>
            <a:ext cx="2563485" cy="1831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Content Placeholder 3" descr="08-The-First-Shif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971600" y="3717032"/>
            <a:ext cx="2518756" cy="179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01-Hockey-1-Whi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717032"/>
            <a:ext cx="2552328" cy="1823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  <a:latin typeface="Arial Black" pitchFamily="34" charset="0"/>
              </a:rPr>
              <a:t>2015 16 Team Success</a:t>
            </a:r>
            <a:endParaRPr lang="en-US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1"/>
                </a:solidFill>
              </a:rPr>
              <a:t>In our Rep and C Divisions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yn Hart\Downloads\DSC_03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5000"/>
          </a:blip>
          <a:srcRect t="22274"/>
          <a:stretch>
            <a:fillRect/>
          </a:stretch>
        </p:blipFill>
        <p:spPr bwMode="auto">
          <a:xfrm>
            <a:off x="1187624" y="1988840"/>
            <a:ext cx="6788945" cy="351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  <a:t>Two Trips to the Final Fours –</a:t>
            </a:r>
            <a:br>
              <a:rPr lang="en-US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Juvenile A1</a:t>
            </a: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87624" y="5517232"/>
            <a:ext cx="7162800" cy="648232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 Atom A1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10-Atom-A1-Blu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64008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769808" cy="457200"/>
          </a:xfrm>
        </p:spPr>
        <p:txBody>
          <a:bodyPr/>
          <a:lstStyle/>
          <a:p>
            <a:pPr algn="ctr"/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Presidents Series Banner for </a:t>
            </a:r>
            <a:b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Midget A1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Midget A1 Banner 2016 Compressed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39552" y="908720"/>
            <a:ext cx="7937073" cy="36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Congratulations to our 6 PCAHA Presidents League Playoff Winning Teams</a:t>
            </a:r>
            <a:endParaRPr lang="en-US" b="1" dirty="0"/>
          </a:p>
        </p:txBody>
      </p:sp>
      <p:pic>
        <p:nvPicPr>
          <p:cNvPr id="6" name="Picture 5" descr="13-Atom-C2-DaB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48680"/>
            <a:ext cx="2618352" cy="1870252"/>
          </a:xfrm>
          <a:prstGeom prst="rect">
            <a:avLst/>
          </a:prstGeom>
        </p:spPr>
      </p:pic>
      <p:pic>
        <p:nvPicPr>
          <p:cNvPr id="8" name="Picture Placeholder 7" descr="2016 PCAHA Playoff Champion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07" r="50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2"/>
                </a:solidFill>
                <a:latin typeface="Arial Black" pitchFamily="34" charset="0"/>
              </a:rPr>
              <a:t>Outstanding Success in our “C” Divisions</a:t>
            </a: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024" y="1484784"/>
            <a:ext cx="4040188" cy="18722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 Teams earned places in PCAHA Championship Playoff games.</a:t>
            </a:r>
          </a:p>
          <a:p>
            <a:r>
              <a:rPr lang="en-CA" dirty="0" smtClean="0"/>
              <a:t>6 Teams won their Playoff Championships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8024" y="3356992"/>
            <a:ext cx="4032448" cy="3501008"/>
          </a:xfrm>
        </p:spPr>
        <p:txBody>
          <a:bodyPr>
            <a:normAutofit/>
          </a:bodyPr>
          <a:lstStyle/>
          <a:p>
            <a:r>
              <a:rPr lang="en-US" dirty="0" smtClean="0"/>
              <a:t>Atom C1 </a:t>
            </a:r>
          </a:p>
          <a:p>
            <a:r>
              <a:rPr lang="en-US" dirty="0" smtClean="0"/>
              <a:t>Atom C2 </a:t>
            </a:r>
          </a:p>
          <a:p>
            <a:r>
              <a:rPr lang="en-US" dirty="0" smtClean="0"/>
              <a:t>PeeWee C1 </a:t>
            </a:r>
          </a:p>
          <a:p>
            <a:r>
              <a:rPr lang="en-US" dirty="0" smtClean="0"/>
              <a:t>PeeWee C3 </a:t>
            </a:r>
          </a:p>
          <a:p>
            <a:r>
              <a:rPr lang="en-US" dirty="0" smtClean="0"/>
              <a:t>Bantam C1 </a:t>
            </a:r>
          </a:p>
          <a:p>
            <a:r>
              <a:rPr lang="en-US" dirty="0" smtClean="0"/>
              <a:t>Midget C1 </a:t>
            </a:r>
          </a:p>
          <a:p>
            <a:r>
              <a:rPr lang="en-US" dirty="0" smtClean="0"/>
              <a:t>Midget C2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7544" y="1484784"/>
            <a:ext cx="4041775" cy="1194048"/>
          </a:xfrm>
        </p:spPr>
        <p:txBody>
          <a:bodyPr>
            <a:normAutofit/>
          </a:bodyPr>
          <a:lstStyle/>
          <a:p>
            <a:r>
              <a:rPr lang="en-CA" dirty="0" smtClean="0"/>
              <a:t>3 Teams Finished Presidents C League Play in 1</a:t>
            </a:r>
            <a:r>
              <a:rPr lang="en-CA" baseline="30000" dirty="0" smtClean="0"/>
              <a:t>st</a:t>
            </a:r>
            <a:r>
              <a:rPr lang="en-CA" dirty="0" smtClean="0"/>
              <a:t> Place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4" y="2708920"/>
            <a:ext cx="4032448" cy="1584176"/>
          </a:xfrm>
        </p:spPr>
        <p:txBody>
          <a:bodyPr/>
          <a:lstStyle/>
          <a:p>
            <a:r>
              <a:rPr lang="en-CA" dirty="0" smtClean="0"/>
              <a:t>Atom C2</a:t>
            </a:r>
          </a:p>
          <a:p>
            <a:r>
              <a:rPr lang="en-CA" dirty="0" smtClean="0"/>
              <a:t>PeeWee C1</a:t>
            </a:r>
          </a:p>
          <a:p>
            <a:r>
              <a:rPr lang="en-CA" dirty="0" smtClean="0"/>
              <a:t>Midget C2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FFCC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17850</TotalTime>
  <Words>306</Words>
  <Application>Microsoft Office PowerPoint</Application>
  <PresentationFormat>On-screen Show (4:3)</PresentationFormat>
  <Paragraphs>66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Richmond Minor  Hockey Association</vt:lpstr>
      <vt:lpstr>114 Intro and H1 Players Fueled our Growth</vt:lpstr>
      <vt:lpstr>A 10% Increase in Overall Registration   </vt:lpstr>
      <vt:lpstr>2015 16 Team Success</vt:lpstr>
      <vt:lpstr>Two Trips to the Final Fours – Juvenile A1</vt:lpstr>
      <vt:lpstr>Slide 6</vt:lpstr>
      <vt:lpstr>And a Presidents Series Banner for  Midget A1</vt:lpstr>
      <vt:lpstr>Congratulations to our 6 PCAHA Presidents League Playoff Winning Teams</vt:lpstr>
      <vt:lpstr>Outstanding Success in our “C” Divisions</vt:lpstr>
      <vt:lpstr>Referee Development  </vt:lpstr>
      <vt:lpstr>Fiscal Responsibility</vt:lpstr>
      <vt:lpstr>Slide 12</vt:lpstr>
      <vt:lpstr>Assessments by Other Organizations -</vt:lpstr>
      <vt:lpstr>Keeping Registration Fees as Low as Possible</vt:lpstr>
      <vt:lpstr>A Huge Thank You  to Our Sponsors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Richmond Minor Hockey Association</dc:title>
  <dc:creator>Carolyn and Richard</dc:creator>
  <cp:lastModifiedBy>Carolyn Hart</cp:lastModifiedBy>
  <cp:revision>960</cp:revision>
  <dcterms:created xsi:type="dcterms:W3CDTF">2015-04-18T01:13:42Z</dcterms:created>
  <dcterms:modified xsi:type="dcterms:W3CDTF">2016-04-22T01:52:08Z</dcterms:modified>
</cp:coreProperties>
</file>