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8" r:id="rId7"/>
    <p:sldId id="261" r:id="rId8"/>
    <p:sldId id="262" r:id="rId9"/>
    <p:sldId id="263" r:id="rId10"/>
    <p:sldId id="265" r:id="rId11"/>
    <p:sldId id="264" r:id="rId12"/>
    <p:sldId id="266" r:id="rId13"/>
    <p:sldId id="267" r:id="rId14"/>
    <p:sldId id="268" r:id="rId15"/>
    <p:sldId id="279" r:id="rId16"/>
    <p:sldId id="269" r:id="rId17"/>
    <p:sldId id="280" r:id="rId18"/>
    <p:sldId id="270" r:id="rId19"/>
    <p:sldId id="271" r:id="rId20"/>
    <p:sldId id="272" r:id="rId21"/>
    <p:sldId id="273" r:id="rId22"/>
    <p:sldId id="274" r:id="rId23"/>
    <p:sldId id="277"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52E"/>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980-D345-4E58-B7B8-C28043330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F30EBED-EFC0-490C-B7F9-B3932FC79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2DDC125-65BB-4923-95F8-F51D6C574A68}"/>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17870ACF-1CCE-4C6E-B51B-8B1763C374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99B283-5186-4DE5-B2DC-74619CDA2078}"/>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193976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B51B-7B67-4D03-BC9F-5E4AA2E1463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59C0B92-50DC-4BB3-8E58-764E1BBF63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B10078-0F49-4C19-8CE0-5D0F9FC56721}"/>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89FF4CA1-1C03-4D72-9D88-522FEF590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823644-85A6-484F-96CF-A323853CCC4F}"/>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15745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CECAC3-8B14-4DCD-A3A1-B492C35CDC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173ECFC-2851-4C65-91ED-1A0318EF8B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0DAE60-F8E3-45C9-9031-8418EF36F4DD}"/>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33F628FF-B3D4-40DC-AB5F-3357FDB449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E97797-22D8-4D02-8ADF-C7BF7156CFA0}"/>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157162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465-B58C-4D27-A953-772C9BDFCF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EAF6AB5-69FC-4B87-B946-CFDFA731FD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6E8F27-2D9D-4513-AF14-B389F100C3A2}"/>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C25D1068-2F5F-4D38-8CC0-4335FA1C98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1F21B6-3482-4640-A1E5-FCEB40E26E51}"/>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211849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81E1-CB54-4F90-A83B-CC7E00204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42E8218-669A-4E91-BC28-F1CA6F2E9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222C68-9DC7-40E3-A8F7-D103C1A33AEC}"/>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C4E36FEC-7E5D-49EF-83CE-79D72D8E92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9AB025-EF48-46E1-978C-3ABB6E50E4E6}"/>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268497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1346-D403-4B7D-9E83-17C928F1AC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285AF-F741-42C2-BCD9-7CF32B0E53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A15689-01F1-4C42-8BBC-8961C1806C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9D89593-BAE8-4B3A-ABDA-3E1C31C84562}"/>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6" name="Footer Placeholder 5">
            <a:extLst>
              <a:ext uri="{FF2B5EF4-FFF2-40B4-BE49-F238E27FC236}">
                <a16:creationId xmlns:a16="http://schemas.microsoft.com/office/drawing/2014/main" id="{9D57E3DA-DDFE-4A23-82F3-A7D3695F7E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CDC309-8304-413B-A70F-E0E2A71EC498}"/>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38543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A008-9A8B-4E07-871C-0B15E64D4CC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7C670B-09CF-4A9B-8B6C-0285CB13E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ACEA23-DB2B-4874-9CDA-2436F7157A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5C0B438-D1A0-4F44-AD26-745DE3377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702EDE-2F70-4FB2-8F31-5160568AA2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8AD2788-136A-40E3-9295-A9698933980B}"/>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8" name="Footer Placeholder 7">
            <a:extLst>
              <a:ext uri="{FF2B5EF4-FFF2-40B4-BE49-F238E27FC236}">
                <a16:creationId xmlns:a16="http://schemas.microsoft.com/office/drawing/2014/main" id="{07301582-37F8-45D2-A3B1-CA18FCAD35D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81ABB35-E7F7-4F93-8A34-8EB83D19DCCE}"/>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219898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9961-8C23-460C-801A-4BA2305F5EB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65C7FF7-20EA-4D46-B561-23128188CD73}"/>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4" name="Footer Placeholder 3">
            <a:extLst>
              <a:ext uri="{FF2B5EF4-FFF2-40B4-BE49-F238E27FC236}">
                <a16:creationId xmlns:a16="http://schemas.microsoft.com/office/drawing/2014/main" id="{AC31E6F1-3066-4C2F-ABC5-F7AB2611A96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099B43E-90DD-4D3E-A5C2-95664C09E60B}"/>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410412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1B3D2-2BEF-4C03-8BB4-320D7CFB3B53}"/>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3" name="Footer Placeholder 2">
            <a:extLst>
              <a:ext uri="{FF2B5EF4-FFF2-40B4-BE49-F238E27FC236}">
                <a16:creationId xmlns:a16="http://schemas.microsoft.com/office/drawing/2014/main" id="{6313AF99-8F11-4FA4-8CC5-32ABBAD89F3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AC5310A-0129-4FA1-9166-F9B1CA706602}"/>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195836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3942-5D37-4C61-B949-E9A05D159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95ACF43-080C-47D8-90A0-7EE85C8BA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ED48727-8DC2-4B21-BB12-00511EA1D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0404FB-9710-4EB7-8C6A-DBCA7EB65F06}"/>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6" name="Footer Placeholder 5">
            <a:extLst>
              <a:ext uri="{FF2B5EF4-FFF2-40B4-BE49-F238E27FC236}">
                <a16:creationId xmlns:a16="http://schemas.microsoft.com/office/drawing/2014/main" id="{3243588E-AB23-46E1-A4D3-553110744D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F3D8867-DED0-4E00-8849-90E7AE65D663}"/>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98835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2297-D8A1-458D-BFBC-8715FF2A2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549A9B6-44FE-4AA4-BA48-CDDD02961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A8D6B9-E711-413D-A7BA-700E256BD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062FF0-ECA8-480A-A004-11D78BDA1149}"/>
              </a:ext>
            </a:extLst>
          </p:cNvPr>
          <p:cNvSpPr>
            <a:spLocks noGrp="1"/>
          </p:cNvSpPr>
          <p:nvPr>
            <p:ph type="dt" sz="half" idx="10"/>
          </p:nvPr>
        </p:nvSpPr>
        <p:spPr/>
        <p:txBody>
          <a:bodyPr/>
          <a:lstStyle/>
          <a:p>
            <a:fld id="{44881DC0-3241-441A-A316-E61FCA8FEFA2}" type="datetimeFigureOut">
              <a:rPr lang="en-CA" smtClean="0"/>
              <a:t>2018-10-18</a:t>
            </a:fld>
            <a:endParaRPr lang="en-CA"/>
          </a:p>
        </p:txBody>
      </p:sp>
      <p:sp>
        <p:nvSpPr>
          <p:cNvPr id="6" name="Footer Placeholder 5">
            <a:extLst>
              <a:ext uri="{FF2B5EF4-FFF2-40B4-BE49-F238E27FC236}">
                <a16:creationId xmlns:a16="http://schemas.microsoft.com/office/drawing/2014/main" id="{281E7907-880B-4E27-9272-6A41D5430B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322B334-E303-4F3D-94C9-6988D5EC18AC}"/>
              </a:ext>
            </a:extLst>
          </p:cNvPr>
          <p:cNvSpPr>
            <a:spLocks noGrp="1"/>
          </p:cNvSpPr>
          <p:nvPr>
            <p:ph type="sldNum" sz="quarter" idx="12"/>
          </p:nvPr>
        </p:nvSpPr>
        <p:spPr/>
        <p:txBody>
          <a:bodyPr/>
          <a:lstStyle/>
          <a:p>
            <a:fld id="{EF57D295-67F9-4630-897D-42E12EF3557F}" type="slidenum">
              <a:rPr lang="en-CA" smtClean="0"/>
              <a:t>‹#›</a:t>
            </a:fld>
            <a:endParaRPr lang="en-CA"/>
          </a:p>
        </p:txBody>
      </p:sp>
    </p:spTree>
    <p:extLst>
      <p:ext uri="{BB962C8B-B14F-4D97-AF65-F5344CB8AC3E}">
        <p14:creationId xmlns:p14="http://schemas.microsoft.com/office/powerpoint/2010/main" val="147524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E16EB-6BB3-400B-B935-D5B2EE82D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71DCCCF-B9E3-40FB-A40C-2ABF6E5F7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4E03B9-1FF5-4034-A742-C25051135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1DC0-3241-441A-A316-E61FCA8FEFA2}" type="datetimeFigureOut">
              <a:rPr lang="en-CA" smtClean="0"/>
              <a:t>2018-10-18</a:t>
            </a:fld>
            <a:endParaRPr lang="en-CA"/>
          </a:p>
        </p:txBody>
      </p:sp>
      <p:sp>
        <p:nvSpPr>
          <p:cNvPr id="5" name="Footer Placeholder 4">
            <a:extLst>
              <a:ext uri="{FF2B5EF4-FFF2-40B4-BE49-F238E27FC236}">
                <a16:creationId xmlns:a16="http://schemas.microsoft.com/office/drawing/2014/main" id="{588ABC38-B5CE-4C8B-B447-B50460D75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F589F0A-94FC-4472-B62C-C484061CD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7D295-67F9-4630-897D-42E12EF3557F}" type="slidenum">
              <a:rPr lang="en-CA" smtClean="0"/>
              <a:t>‹#›</a:t>
            </a:fld>
            <a:endParaRPr lang="en-CA"/>
          </a:p>
        </p:txBody>
      </p:sp>
    </p:spTree>
    <p:extLst>
      <p:ext uri="{BB962C8B-B14F-4D97-AF65-F5344CB8AC3E}">
        <p14:creationId xmlns:p14="http://schemas.microsoft.com/office/powerpoint/2010/main" val="251965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ommunications@kcwesthock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loud.rampinteractive.com/hockeyedmonton/files/Website%20Information%20Presentation%20v2.pdf"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ockeyalberta.ca/tournaments/"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hockeycalgary.ca/tournament/listing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hockeyedmonton.ca/content/managers-manua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outhwestkc.ca/"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cwesthock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generated with very high confidence">
            <a:extLst>
              <a:ext uri="{FF2B5EF4-FFF2-40B4-BE49-F238E27FC236}">
                <a16:creationId xmlns:a16="http://schemas.microsoft.com/office/drawing/2014/main" id="{C7D802FC-41F0-4CB6-BD38-7A58DAEB8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879" y="971550"/>
            <a:ext cx="2457450" cy="2457450"/>
          </a:xfrm>
          <a:prstGeom prst="rect">
            <a:avLst/>
          </a:prstGeom>
        </p:spPr>
      </p:pic>
      <p:sp>
        <p:nvSpPr>
          <p:cNvPr id="2" name="Title 1">
            <a:extLst>
              <a:ext uri="{FF2B5EF4-FFF2-40B4-BE49-F238E27FC236}">
                <a16:creationId xmlns:a16="http://schemas.microsoft.com/office/drawing/2014/main" id="{CD94C1CA-5E5B-4F22-B436-56264B3D2612}"/>
              </a:ext>
            </a:extLst>
          </p:cNvPr>
          <p:cNvSpPr>
            <a:spLocks noGrp="1"/>
          </p:cNvSpPr>
          <p:nvPr>
            <p:ph type="ctrTitle"/>
          </p:nvPr>
        </p:nvSpPr>
        <p:spPr>
          <a:xfrm>
            <a:off x="3573194" y="1037702"/>
            <a:ext cx="7094806" cy="2387600"/>
          </a:xfrm>
        </p:spPr>
        <p:txBody>
          <a:bodyPr>
            <a:normAutofit/>
          </a:bodyPr>
          <a:lstStyle/>
          <a:p>
            <a:pPr algn="l"/>
            <a:r>
              <a:rPr lang="en-CA" sz="5400" dirty="0">
                <a:latin typeface="Gill Sans MT" panose="020B0502020104020203" pitchFamily="34" charset="0"/>
              </a:rPr>
              <a:t>SOUTHWEST KC</a:t>
            </a:r>
            <a:br>
              <a:rPr lang="en-CA" sz="5400" dirty="0">
                <a:latin typeface="Gill Sans MT" panose="020B0502020104020203" pitchFamily="34" charset="0"/>
              </a:rPr>
            </a:br>
            <a:r>
              <a:rPr lang="en-CA" sz="5400" dirty="0">
                <a:latin typeface="Gill Sans MT" panose="020B0502020104020203" pitchFamily="34" charset="0"/>
              </a:rPr>
              <a:t>MANAGERS’ MEETING</a:t>
            </a:r>
            <a:br>
              <a:rPr lang="en-CA" sz="5400" dirty="0">
                <a:latin typeface="Gill Sans MT" panose="020B0502020104020203" pitchFamily="34" charset="0"/>
              </a:rPr>
            </a:br>
            <a:r>
              <a:rPr lang="en-CA" sz="3600" dirty="0">
                <a:latin typeface="Gill Sans MT" panose="020B0502020104020203" pitchFamily="34" charset="0"/>
              </a:rPr>
              <a:t>October 18, 2018</a:t>
            </a:r>
          </a:p>
        </p:txBody>
      </p:sp>
      <p:sp>
        <p:nvSpPr>
          <p:cNvPr id="3" name="Subtitle 2">
            <a:extLst>
              <a:ext uri="{FF2B5EF4-FFF2-40B4-BE49-F238E27FC236}">
                <a16:creationId xmlns:a16="http://schemas.microsoft.com/office/drawing/2014/main" id="{735D6E05-39E8-479D-A854-F6EE7CFF7C0E}"/>
              </a:ext>
            </a:extLst>
          </p:cNvPr>
          <p:cNvSpPr>
            <a:spLocks noGrp="1"/>
          </p:cNvSpPr>
          <p:nvPr>
            <p:ph type="subTitle" idx="1"/>
          </p:nvPr>
        </p:nvSpPr>
        <p:spPr>
          <a:xfrm>
            <a:off x="1524000" y="3896138"/>
            <a:ext cx="9144000" cy="1696277"/>
          </a:xfrm>
        </p:spPr>
        <p:txBody>
          <a:bodyPr>
            <a:normAutofit/>
          </a:bodyPr>
          <a:lstStyle/>
          <a:p>
            <a:pPr algn="l"/>
            <a:r>
              <a:rPr lang="en-CA" b="1" dirty="0"/>
              <a:t>CANDACE COOK</a:t>
            </a:r>
          </a:p>
          <a:p>
            <a:pPr algn="l"/>
            <a:r>
              <a:rPr lang="en-CA" dirty="0"/>
              <a:t>SOUTHWEST KC MANAGER MENTOR</a:t>
            </a:r>
          </a:p>
          <a:p>
            <a:pPr algn="l"/>
            <a:r>
              <a:rPr lang="en-CA" dirty="0"/>
              <a:t>MENTOR@SOUTHWESTKC.CA</a:t>
            </a:r>
          </a:p>
        </p:txBody>
      </p:sp>
      <p:cxnSp>
        <p:nvCxnSpPr>
          <p:cNvPr id="5" name="Straight Connector 4">
            <a:extLst>
              <a:ext uri="{FF2B5EF4-FFF2-40B4-BE49-F238E27FC236}">
                <a16:creationId xmlns:a16="http://schemas.microsoft.com/office/drawing/2014/main" id="{EC423941-8FA0-4269-AC59-CC18EB9DD69C}"/>
              </a:ext>
            </a:extLst>
          </p:cNvPr>
          <p:cNvCxnSpPr>
            <a:cxnSpLocks/>
          </p:cNvCxnSpPr>
          <p:nvPr/>
        </p:nvCxnSpPr>
        <p:spPr>
          <a:xfrm>
            <a:off x="1596887" y="3541360"/>
            <a:ext cx="8998226"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4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Administration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3816429"/>
          </a:xfrm>
          <a:prstGeom prst="rect">
            <a:avLst/>
          </a:prstGeom>
          <a:noFill/>
        </p:spPr>
        <p:txBody>
          <a:bodyPr wrap="square" rtlCol="0">
            <a:spAutoFit/>
          </a:bodyPr>
          <a:lstStyle/>
          <a:p>
            <a:r>
              <a:rPr lang="en-CA" sz="3200" dirty="0"/>
              <a:t>Manager’s To do list</a:t>
            </a:r>
          </a:p>
          <a:p>
            <a:endParaRPr lang="en-CA" sz="3200" dirty="0"/>
          </a:p>
          <a:p>
            <a:r>
              <a:rPr lang="en-CA" sz="3200" dirty="0"/>
              <a:t>2. Admin</a:t>
            </a:r>
          </a:p>
          <a:p>
            <a:pPr marL="914400" lvl="1" indent="-457200">
              <a:buFont typeface="Arial" panose="020B0604020202020204" pitchFamily="34" charset="0"/>
              <a:buChar char="•"/>
            </a:pPr>
            <a:r>
              <a:rPr lang="en-CA" sz="3200" dirty="0"/>
              <a:t>Name bars</a:t>
            </a:r>
          </a:p>
          <a:p>
            <a:pPr lvl="1"/>
            <a:r>
              <a:rPr lang="en-CA" sz="3200" dirty="0"/>
              <a:t>	-    order set of 2 name bars for those who need them </a:t>
            </a:r>
          </a:p>
          <a:p>
            <a:pPr marL="1371600" lvl="2" indent="-457200">
              <a:buFontTx/>
              <a:buChar char="-"/>
            </a:pPr>
            <a:r>
              <a:rPr lang="en-CA" sz="3200" dirty="0"/>
              <a:t>United Cycle or Rainbow Sportswear</a:t>
            </a:r>
          </a:p>
          <a:p>
            <a:pPr marL="1371600" lvl="2" indent="-457200">
              <a:buFontTx/>
              <a:buChar char="-"/>
            </a:pPr>
            <a:r>
              <a:rPr lang="en-CA" sz="3200" dirty="0"/>
              <a:t>Cost $12 – $20/set if stitching included</a:t>
            </a:r>
          </a:p>
          <a:p>
            <a:endParaRPr lang="en-CA" dirty="0"/>
          </a:p>
        </p:txBody>
      </p:sp>
    </p:spTree>
    <p:extLst>
      <p:ext uri="{BB962C8B-B14F-4D97-AF65-F5344CB8AC3E}">
        <p14:creationId xmlns:p14="http://schemas.microsoft.com/office/powerpoint/2010/main" val="51841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Administration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5416868"/>
          </a:xfrm>
          <a:prstGeom prst="rect">
            <a:avLst/>
          </a:prstGeom>
          <a:noFill/>
        </p:spPr>
        <p:txBody>
          <a:bodyPr wrap="square" rtlCol="0">
            <a:spAutoFit/>
          </a:bodyPr>
          <a:lstStyle/>
          <a:p>
            <a:r>
              <a:rPr lang="en-CA" sz="3200" dirty="0"/>
              <a:t>Manager’s To do list</a:t>
            </a:r>
          </a:p>
          <a:p>
            <a:endParaRPr lang="en-CA" sz="3200" dirty="0"/>
          </a:p>
          <a:p>
            <a:r>
              <a:rPr lang="en-CA" sz="2800" dirty="0"/>
              <a:t>2. Admin</a:t>
            </a:r>
          </a:p>
          <a:p>
            <a:pPr marL="914400" lvl="1" indent="-457200">
              <a:buFont typeface="Arial" panose="020B0604020202020204" pitchFamily="34" charset="0"/>
              <a:buChar char="•"/>
            </a:pPr>
            <a:r>
              <a:rPr lang="en-CA" sz="2800" dirty="0"/>
              <a:t>Coach jackets (for new coaches ONLY)</a:t>
            </a:r>
          </a:p>
          <a:p>
            <a:pPr marL="1371600" lvl="2" indent="-457200">
              <a:buFontTx/>
              <a:buChar char="-"/>
            </a:pPr>
            <a:r>
              <a:rPr lang="en-CA" sz="2800" dirty="0"/>
              <a:t>SWKC – coach orders through online store by Oct 19, submits receipt for reimbursement to SWKC treasurer</a:t>
            </a:r>
          </a:p>
          <a:p>
            <a:pPr marL="1371600" lvl="2" indent="-457200">
              <a:buFontTx/>
              <a:buChar char="-"/>
            </a:pPr>
            <a:r>
              <a:rPr lang="en-CA" sz="2800" dirty="0"/>
              <a:t>KCW – manager collects sizes for new coaches and email to </a:t>
            </a:r>
            <a:r>
              <a:rPr lang="en-CA" sz="2800" dirty="0">
                <a:hlinkClick r:id="rId3"/>
              </a:rPr>
              <a:t>communications@kcwesthockey.com</a:t>
            </a:r>
            <a:endParaRPr lang="en-CA" sz="2800" dirty="0"/>
          </a:p>
          <a:p>
            <a:pPr marL="1371600" lvl="2" indent="-457200">
              <a:buFontTx/>
              <a:buChar char="-"/>
            </a:pPr>
            <a:endParaRPr lang="en-CA" sz="3200" dirty="0"/>
          </a:p>
          <a:p>
            <a:pPr marL="1371600" lvl="2" indent="-457200">
              <a:buFontTx/>
              <a:buChar char="-"/>
            </a:pPr>
            <a:endParaRPr lang="en-CA" sz="3200" dirty="0"/>
          </a:p>
          <a:p>
            <a:pPr marL="1371600" lvl="2" indent="-457200">
              <a:buFontTx/>
              <a:buChar char="-"/>
            </a:pPr>
            <a:endParaRPr lang="en-CA" sz="3200" dirty="0"/>
          </a:p>
          <a:p>
            <a:endParaRPr lang="en-CA" dirty="0"/>
          </a:p>
        </p:txBody>
      </p:sp>
    </p:spTree>
    <p:extLst>
      <p:ext uri="{BB962C8B-B14F-4D97-AF65-F5344CB8AC3E}">
        <p14:creationId xmlns:p14="http://schemas.microsoft.com/office/powerpoint/2010/main" val="321135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Administration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5708374" cy="4308872"/>
          </a:xfrm>
          <a:prstGeom prst="rect">
            <a:avLst/>
          </a:prstGeom>
          <a:noFill/>
        </p:spPr>
        <p:txBody>
          <a:bodyPr wrap="square" rtlCol="0">
            <a:spAutoFit/>
          </a:bodyPr>
          <a:lstStyle/>
          <a:p>
            <a:r>
              <a:rPr lang="en-CA" sz="3200" dirty="0"/>
              <a:t>Manager’s To do list</a:t>
            </a:r>
          </a:p>
          <a:p>
            <a:endParaRPr lang="en-CA" sz="3200" dirty="0"/>
          </a:p>
          <a:p>
            <a:r>
              <a:rPr lang="en-CA" sz="3200" dirty="0"/>
              <a:t>2. Admin</a:t>
            </a:r>
          </a:p>
          <a:p>
            <a:pPr marL="914400" lvl="1" indent="-457200">
              <a:buFont typeface="Arial" panose="020B0604020202020204" pitchFamily="34" charset="0"/>
              <a:buChar char="•"/>
            </a:pPr>
            <a:r>
              <a:rPr lang="en-CA" sz="3200" dirty="0"/>
              <a:t>Fair Play Pledge, Hockey Edmonton website</a:t>
            </a:r>
          </a:p>
          <a:p>
            <a:pPr lvl="1"/>
            <a:endParaRPr lang="en-CA" sz="3200" dirty="0"/>
          </a:p>
          <a:p>
            <a:pPr lvl="1"/>
            <a:endParaRPr lang="en-CA" sz="3200" dirty="0"/>
          </a:p>
          <a:p>
            <a:pPr lvl="1"/>
            <a:endParaRPr lang="en-CA" sz="3200" dirty="0"/>
          </a:p>
          <a:p>
            <a:endParaRPr lang="en-CA" dirty="0"/>
          </a:p>
        </p:txBody>
      </p:sp>
      <p:pic>
        <p:nvPicPr>
          <p:cNvPr id="4" name="Picture 3" descr="A screenshot of a cell phone&#10;&#10;Description generated with very high confidence">
            <a:extLst>
              <a:ext uri="{FF2B5EF4-FFF2-40B4-BE49-F238E27FC236}">
                <a16:creationId xmlns:a16="http://schemas.microsoft.com/office/drawing/2014/main" id="{7E72B242-16EA-4B5A-A01B-9DA98F7E3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278" y="1977112"/>
            <a:ext cx="3676237" cy="4331017"/>
          </a:xfrm>
          <a:prstGeom prst="rect">
            <a:avLst/>
          </a:prstGeom>
        </p:spPr>
      </p:pic>
    </p:spTree>
    <p:extLst>
      <p:ext uri="{BB962C8B-B14F-4D97-AF65-F5344CB8AC3E}">
        <p14:creationId xmlns:p14="http://schemas.microsoft.com/office/powerpoint/2010/main" val="411496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Administration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3323987"/>
          </a:xfrm>
          <a:prstGeom prst="rect">
            <a:avLst/>
          </a:prstGeom>
          <a:noFill/>
        </p:spPr>
        <p:txBody>
          <a:bodyPr wrap="square" rtlCol="0">
            <a:spAutoFit/>
          </a:bodyPr>
          <a:lstStyle/>
          <a:p>
            <a:r>
              <a:rPr lang="en-CA" sz="3200" dirty="0"/>
              <a:t>Manager’s To do list</a:t>
            </a:r>
          </a:p>
          <a:p>
            <a:endParaRPr lang="en-CA" sz="3200" dirty="0"/>
          </a:p>
          <a:p>
            <a:r>
              <a:rPr lang="en-CA" sz="3200" dirty="0"/>
              <a:t>2. Admin</a:t>
            </a:r>
          </a:p>
          <a:p>
            <a:pPr marL="914400" lvl="1" indent="-457200">
              <a:buFont typeface="Arial" panose="020B0604020202020204" pitchFamily="34" charset="0"/>
              <a:buChar char="•"/>
            </a:pPr>
            <a:r>
              <a:rPr lang="en-CA" sz="3200" dirty="0"/>
              <a:t>SWKC Coach Expense Form</a:t>
            </a:r>
          </a:p>
          <a:p>
            <a:pPr marL="914400" lvl="1" indent="-457200">
              <a:buFont typeface="Arial" panose="020B0604020202020204" pitchFamily="34" charset="0"/>
              <a:buChar char="•"/>
            </a:pPr>
            <a:r>
              <a:rPr lang="en-CA" sz="3200" dirty="0"/>
              <a:t>KCW Cheque Request Form</a:t>
            </a:r>
          </a:p>
          <a:p>
            <a:pPr marL="457200" indent="-457200">
              <a:buFont typeface="Arial" panose="020B0604020202020204" pitchFamily="34" charset="0"/>
              <a:buChar char="•"/>
            </a:pPr>
            <a:endParaRPr lang="en-CA" sz="3200" dirty="0"/>
          </a:p>
          <a:p>
            <a:endParaRPr lang="en-CA" dirty="0"/>
          </a:p>
        </p:txBody>
      </p:sp>
    </p:spTree>
    <p:extLst>
      <p:ext uri="{BB962C8B-B14F-4D97-AF65-F5344CB8AC3E}">
        <p14:creationId xmlns:p14="http://schemas.microsoft.com/office/powerpoint/2010/main" val="359400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Game Management</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4801314"/>
          </a:xfrm>
          <a:prstGeom prst="rect">
            <a:avLst/>
          </a:prstGeom>
          <a:noFill/>
        </p:spPr>
        <p:txBody>
          <a:bodyPr wrap="square" rtlCol="0">
            <a:spAutoFit/>
          </a:bodyPr>
          <a:lstStyle/>
          <a:p>
            <a:pPr marL="514350" indent="-514350">
              <a:buAutoNum type="arabicPeriod"/>
            </a:pPr>
            <a:r>
              <a:rPr lang="en-CA" sz="3200" dirty="0"/>
              <a:t>Game sheets</a:t>
            </a:r>
          </a:p>
          <a:p>
            <a:pPr marL="457200" indent="-457200">
              <a:buFontTx/>
              <a:buChar char="-"/>
            </a:pPr>
            <a:r>
              <a:rPr lang="en-CA" sz="3200" dirty="0"/>
              <a:t>Recruit volunteer(s) for scorekeeping/timekeeping duties</a:t>
            </a:r>
          </a:p>
          <a:p>
            <a:pPr marL="457200" indent="-457200">
              <a:buFontTx/>
              <a:buChar char="-"/>
            </a:pPr>
            <a:r>
              <a:rPr lang="en-CA" sz="3200" dirty="0"/>
              <a:t>Prepare game sheet roster stickers</a:t>
            </a:r>
          </a:p>
          <a:p>
            <a:pPr marL="457200" indent="-457200">
              <a:buFontTx/>
              <a:buChar char="-"/>
            </a:pPr>
            <a:r>
              <a:rPr lang="en-CA" sz="3200" dirty="0"/>
              <a:t>Ensure scorekeeper is assigned to each game</a:t>
            </a:r>
          </a:p>
          <a:p>
            <a:pPr marL="457200" indent="-457200">
              <a:buFontTx/>
              <a:buChar char="-"/>
            </a:pPr>
            <a:r>
              <a:rPr lang="en-CA" sz="3200" dirty="0"/>
              <a:t>Share Hockey Edmonton instructions for filling out game sheets with volunteers</a:t>
            </a:r>
          </a:p>
          <a:p>
            <a:pPr marL="457200" indent="-457200">
              <a:buFontTx/>
              <a:buChar char="-"/>
            </a:pPr>
            <a:r>
              <a:rPr lang="en-CA" sz="3200" dirty="0"/>
              <a:t>Enter game sheet results into RAMP if home team, </a:t>
            </a:r>
          </a:p>
          <a:p>
            <a:r>
              <a:rPr lang="en-CA" sz="3200" dirty="0"/>
              <a:t>     or verify results in RAMP if away team</a:t>
            </a:r>
          </a:p>
          <a:p>
            <a:pPr marL="457200" indent="-457200">
              <a:buFontTx/>
              <a:buChar char="-"/>
            </a:pPr>
            <a:endParaRPr lang="en-CA" sz="3200" dirty="0"/>
          </a:p>
          <a:p>
            <a:endParaRPr lang="en-CA" dirty="0"/>
          </a:p>
        </p:txBody>
      </p:sp>
    </p:spTree>
    <p:extLst>
      <p:ext uri="{BB962C8B-B14F-4D97-AF65-F5344CB8AC3E}">
        <p14:creationId xmlns:p14="http://schemas.microsoft.com/office/powerpoint/2010/main" val="64633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Game Management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1354217"/>
          </a:xfrm>
          <a:prstGeom prst="rect">
            <a:avLst/>
          </a:prstGeom>
          <a:noFill/>
        </p:spPr>
        <p:txBody>
          <a:bodyPr wrap="square" rtlCol="0">
            <a:spAutoFit/>
          </a:bodyPr>
          <a:lstStyle/>
          <a:p>
            <a:pPr marL="514350" indent="-514350">
              <a:buAutoNum type="arabicPeriod"/>
            </a:pPr>
            <a:r>
              <a:rPr lang="en-CA" sz="3200" dirty="0"/>
              <a:t>Game sheets</a:t>
            </a:r>
          </a:p>
          <a:p>
            <a:endParaRPr lang="en-CA" sz="3200" dirty="0"/>
          </a:p>
          <a:p>
            <a:endParaRPr lang="en-CA" dirty="0"/>
          </a:p>
        </p:txBody>
      </p:sp>
      <p:pic>
        <p:nvPicPr>
          <p:cNvPr id="11" name="Picture 10" descr="A close up of text on a white background&#10;&#10;Description generated with high confidence">
            <a:extLst>
              <a:ext uri="{FF2B5EF4-FFF2-40B4-BE49-F238E27FC236}">
                <a16:creationId xmlns:a16="http://schemas.microsoft.com/office/drawing/2014/main" id="{75AD120C-3085-4FD0-A4FE-4303876F3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938" y="2319723"/>
            <a:ext cx="6981655" cy="4259515"/>
          </a:xfrm>
          <a:prstGeom prst="rect">
            <a:avLst/>
          </a:prstGeom>
        </p:spPr>
      </p:pic>
    </p:spTree>
    <p:extLst>
      <p:ext uri="{BB962C8B-B14F-4D97-AF65-F5344CB8AC3E}">
        <p14:creationId xmlns:p14="http://schemas.microsoft.com/office/powerpoint/2010/main" val="412111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Game Management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801314"/>
          </a:xfrm>
          <a:prstGeom prst="rect">
            <a:avLst/>
          </a:prstGeom>
          <a:noFill/>
        </p:spPr>
        <p:txBody>
          <a:bodyPr wrap="square" rtlCol="0">
            <a:spAutoFit/>
          </a:bodyPr>
          <a:lstStyle/>
          <a:p>
            <a:r>
              <a:rPr lang="en-CA" sz="3200" dirty="0"/>
              <a:t>2</a:t>
            </a:r>
            <a:r>
              <a:rPr lang="en-CA" sz="2800" dirty="0"/>
              <a:t>. RAMP</a:t>
            </a:r>
          </a:p>
          <a:p>
            <a:pPr marL="457200" indent="-457200">
              <a:buFontTx/>
              <a:buChar char="-"/>
            </a:pPr>
            <a:r>
              <a:rPr lang="en-CA" sz="2800" dirty="0"/>
              <a:t>Game sheets must be entered into RAMP within 48 hours of game</a:t>
            </a:r>
          </a:p>
          <a:p>
            <a:pPr marL="457200" indent="-457200">
              <a:buFontTx/>
              <a:buChar char="-"/>
            </a:pPr>
            <a:r>
              <a:rPr lang="en-CA" sz="2800" dirty="0"/>
              <a:t>If not entered within 48 hours, your coach may be suspended</a:t>
            </a:r>
          </a:p>
          <a:p>
            <a:pPr marL="457200" indent="-457200">
              <a:buFontTx/>
              <a:buChar char="-"/>
            </a:pPr>
            <a:r>
              <a:rPr lang="en-CA" sz="2800" dirty="0"/>
              <a:t>Hockey Edmonton Managers Meeting Presentation has step-by-step instructions for entering game sheets into RAMP </a:t>
            </a:r>
          </a:p>
          <a:p>
            <a:endParaRPr lang="en-CA" sz="2800" dirty="0"/>
          </a:p>
          <a:p>
            <a:r>
              <a:rPr lang="en-CA" sz="2800" dirty="0">
                <a:hlinkClick r:id="rId3"/>
              </a:rPr>
              <a:t>http://cloud.rampinteractive.com/hockeyedmonton/files/Website%20Information%20Presentation%20v2.pdf</a:t>
            </a:r>
            <a:endParaRPr lang="en-CA" sz="2800" dirty="0"/>
          </a:p>
          <a:p>
            <a:pPr marL="457200" indent="-457200">
              <a:buFontTx/>
              <a:buChar char="-"/>
            </a:pPr>
            <a:endParaRPr lang="en-CA" sz="3200" dirty="0"/>
          </a:p>
          <a:p>
            <a:endParaRPr lang="en-CA" dirty="0"/>
          </a:p>
        </p:txBody>
      </p:sp>
    </p:spTree>
    <p:extLst>
      <p:ext uri="{BB962C8B-B14F-4D97-AF65-F5344CB8AC3E}">
        <p14:creationId xmlns:p14="http://schemas.microsoft.com/office/powerpoint/2010/main" val="390568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Game Management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1354217"/>
          </a:xfrm>
          <a:prstGeom prst="rect">
            <a:avLst/>
          </a:prstGeom>
          <a:noFill/>
        </p:spPr>
        <p:txBody>
          <a:bodyPr wrap="square" rtlCol="0">
            <a:spAutoFit/>
          </a:bodyPr>
          <a:lstStyle/>
          <a:p>
            <a:r>
              <a:rPr lang="en-CA" sz="3200" dirty="0"/>
              <a:t>2</a:t>
            </a:r>
            <a:r>
              <a:rPr lang="en-CA" sz="2800" dirty="0"/>
              <a:t>. RAMP</a:t>
            </a:r>
          </a:p>
          <a:p>
            <a:endParaRPr lang="en-CA" sz="3200" dirty="0"/>
          </a:p>
          <a:p>
            <a:endParaRPr lang="en-CA" dirty="0"/>
          </a:p>
        </p:txBody>
      </p:sp>
      <p:pic>
        <p:nvPicPr>
          <p:cNvPr id="9" name="Picture 8" descr="A screenshot of a computer&#10;&#10;Description generated with very high confidence">
            <a:extLst>
              <a:ext uri="{FF2B5EF4-FFF2-40B4-BE49-F238E27FC236}">
                <a16:creationId xmlns:a16="http://schemas.microsoft.com/office/drawing/2014/main" id="{AA56DA67-1322-47FD-80B9-81BAC533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65" y="2367796"/>
            <a:ext cx="8107017" cy="4121810"/>
          </a:xfrm>
          <a:prstGeom prst="rect">
            <a:avLst/>
          </a:prstGeom>
        </p:spPr>
      </p:pic>
    </p:spTree>
    <p:extLst>
      <p:ext uri="{BB962C8B-B14F-4D97-AF65-F5344CB8AC3E}">
        <p14:creationId xmlns:p14="http://schemas.microsoft.com/office/powerpoint/2010/main" val="147472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Building Activities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524315"/>
          </a:xfrm>
          <a:prstGeom prst="rect">
            <a:avLst/>
          </a:prstGeom>
          <a:noFill/>
        </p:spPr>
        <p:txBody>
          <a:bodyPr wrap="square" rtlCol="0">
            <a:spAutoFit/>
          </a:bodyPr>
          <a:lstStyle/>
          <a:p>
            <a:r>
              <a:rPr lang="en-CA" sz="3200" dirty="0"/>
              <a:t>1. Parties (Kick-off, Christmas, Wrap-up)</a:t>
            </a:r>
          </a:p>
          <a:p>
            <a:r>
              <a:rPr lang="en-CA" sz="3200" dirty="0"/>
              <a:t>2. Community sponsors:</a:t>
            </a:r>
          </a:p>
          <a:p>
            <a:pPr marL="914400" lvl="1" indent="-457200">
              <a:buFontTx/>
              <a:buChar char="-"/>
            </a:pPr>
            <a:r>
              <a:rPr lang="en-CA" sz="3200" dirty="0"/>
              <a:t>Dodge Caravan Kids (Novice only)</a:t>
            </a:r>
          </a:p>
          <a:p>
            <a:pPr marL="914400" lvl="1" indent="-457200">
              <a:buFontTx/>
              <a:buChar char="-"/>
            </a:pPr>
            <a:r>
              <a:rPr lang="en-CA" sz="3200" dirty="0"/>
              <a:t>Chevrolet Good Deeds Cup (Peewee only)</a:t>
            </a:r>
          </a:p>
          <a:p>
            <a:pPr marL="914400" lvl="1" indent="-457200">
              <a:buFontTx/>
              <a:buChar char="-"/>
            </a:pPr>
            <a:r>
              <a:rPr lang="en-CA" sz="3200" dirty="0"/>
              <a:t>Rogers Hometown Hockey Contests</a:t>
            </a:r>
          </a:p>
          <a:p>
            <a:pPr marL="914400" lvl="1" indent="-457200">
              <a:buFontTx/>
              <a:buChar char="-"/>
            </a:pPr>
            <a:r>
              <a:rPr lang="en-CA" sz="3200" dirty="0"/>
              <a:t>Edmonton Oil Kings</a:t>
            </a:r>
          </a:p>
          <a:p>
            <a:pPr marL="914400" lvl="1" indent="-457200">
              <a:buFontTx/>
              <a:buChar char="-"/>
            </a:pPr>
            <a:r>
              <a:rPr lang="en-CA" sz="3200" dirty="0"/>
              <a:t>U of A Golden Bears Kids in the Crowd</a:t>
            </a:r>
          </a:p>
          <a:p>
            <a:pPr lvl="1"/>
            <a:endParaRPr lang="en-CA" sz="3200" dirty="0"/>
          </a:p>
          <a:p>
            <a:pPr marL="457200" indent="-457200">
              <a:buFontTx/>
              <a:buChar char="-"/>
            </a:pPr>
            <a:endParaRPr lang="en-CA" sz="3200" dirty="0"/>
          </a:p>
        </p:txBody>
      </p:sp>
    </p:spTree>
    <p:extLst>
      <p:ext uri="{BB962C8B-B14F-4D97-AF65-F5344CB8AC3E}">
        <p14:creationId xmlns:p14="http://schemas.microsoft.com/office/powerpoint/2010/main" val="49462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Fundraising Activities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524315"/>
          </a:xfrm>
          <a:prstGeom prst="rect">
            <a:avLst/>
          </a:prstGeom>
          <a:noFill/>
        </p:spPr>
        <p:txBody>
          <a:bodyPr wrap="square" rtlCol="0">
            <a:spAutoFit/>
          </a:bodyPr>
          <a:lstStyle/>
          <a:p>
            <a:pPr marL="514350" indent="-514350">
              <a:buAutoNum type="arabicPeriod"/>
            </a:pPr>
            <a:r>
              <a:rPr lang="en-CA" sz="3200" dirty="0"/>
              <a:t>Team Level</a:t>
            </a:r>
          </a:p>
          <a:p>
            <a:pPr marL="914400" lvl="1" indent="-457200">
              <a:buFontTx/>
              <a:buChar char="-"/>
            </a:pPr>
            <a:r>
              <a:rPr lang="en-CA" sz="3200" dirty="0"/>
              <a:t>SWKC and KCW both have excellent lists of fundraising opportunities on websites </a:t>
            </a:r>
          </a:p>
          <a:p>
            <a:pPr marL="914400" lvl="1" indent="-457200">
              <a:buFontTx/>
              <a:buChar char="-"/>
            </a:pPr>
            <a:r>
              <a:rPr lang="en-CA" sz="3200" dirty="0"/>
              <a:t>Recruit volunteers from team to help manage fundraising activities</a:t>
            </a:r>
          </a:p>
          <a:p>
            <a:pPr marL="914400" lvl="1" indent="-457200">
              <a:buFontTx/>
              <a:buChar char="-"/>
            </a:pPr>
            <a:r>
              <a:rPr lang="en-CA" sz="3200" dirty="0"/>
              <a:t>Review team budget to determine fundraising goals</a:t>
            </a:r>
          </a:p>
          <a:p>
            <a:pPr marL="914400" lvl="1" indent="-457200">
              <a:buFontTx/>
              <a:buChar char="-"/>
            </a:pPr>
            <a:r>
              <a:rPr lang="en-CA" sz="3200" dirty="0"/>
              <a:t>Setup team bank account to deposit funds</a:t>
            </a:r>
          </a:p>
          <a:p>
            <a:pPr marL="457200" indent="-457200">
              <a:buFontTx/>
              <a:buChar char="-"/>
            </a:pPr>
            <a:endParaRPr lang="en-CA" sz="3200" dirty="0"/>
          </a:p>
        </p:txBody>
      </p:sp>
    </p:spTree>
    <p:extLst>
      <p:ext uri="{BB962C8B-B14F-4D97-AF65-F5344CB8AC3E}">
        <p14:creationId xmlns:p14="http://schemas.microsoft.com/office/powerpoint/2010/main" val="312021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ctrTitle"/>
          </p:nvPr>
        </p:nvSpPr>
        <p:spPr/>
        <p:txBody>
          <a:bodyPr/>
          <a:lstStyle/>
          <a:p>
            <a:r>
              <a:rPr lang="en-CA" dirty="0"/>
              <a:t>Introductions</a:t>
            </a:r>
          </a:p>
        </p:txBody>
      </p:sp>
      <p:sp>
        <p:nvSpPr>
          <p:cNvPr id="7" name="Subtitle 6">
            <a:extLst>
              <a:ext uri="{FF2B5EF4-FFF2-40B4-BE49-F238E27FC236}">
                <a16:creationId xmlns:a16="http://schemas.microsoft.com/office/drawing/2014/main" id="{955A9E1B-F031-4162-BAC9-94DF1444A067}"/>
              </a:ext>
            </a:extLst>
          </p:cNvPr>
          <p:cNvSpPr>
            <a:spLocks noGrp="1"/>
          </p:cNvSpPr>
          <p:nvPr>
            <p:ph type="subTitle" idx="1"/>
          </p:nvPr>
        </p:nvSpPr>
        <p:spPr/>
        <p:txBody>
          <a:bodyPr/>
          <a:lstStyle/>
          <a:p>
            <a:endParaRPr lang="en-CA" dirty="0"/>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896600" y="4879975"/>
            <a:ext cx="1295400" cy="1295400"/>
          </a:xfrm>
        </p:spPr>
      </p:pic>
    </p:spTree>
    <p:extLst>
      <p:ext uri="{BB962C8B-B14F-4D97-AF65-F5344CB8AC3E}">
        <p14:creationId xmlns:p14="http://schemas.microsoft.com/office/powerpoint/2010/main" val="353996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Fundraising Activities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031873"/>
          </a:xfrm>
          <a:prstGeom prst="rect">
            <a:avLst/>
          </a:prstGeom>
          <a:noFill/>
        </p:spPr>
        <p:txBody>
          <a:bodyPr wrap="square" rtlCol="0">
            <a:spAutoFit/>
          </a:bodyPr>
          <a:lstStyle/>
          <a:p>
            <a:pPr marL="514350" indent="-514350">
              <a:buAutoNum type="arabicPeriod"/>
            </a:pPr>
            <a:r>
              <a:rPr lang="en-CA" sz="3200" dirty="0"/>
              <a:t>Club Level</a:t>
            </a:r>
          </a:p>
          <a:p>
            <a:pPr marL="457200" indent="-457200">
              <a:buFontTx/>
              <a:buChar char="-"/>
            </a:pPr>
            <a:r>
              <a:rPr lang="en-CA" sz="3200" dirty="0"/>
              <a:t>Managers of combined KCW/SWKC teams tasked w managing both club level fundraisers</a:t>
            </a:r>
          </a:p>
          <a:p>
            <a:pPr marL="457200" indent="-457200">
              <a:buFontTx/>
              <a:buChar char="-"/>
            </a:pPr>
            <a:r>
              <a:rPr lang="en-CA" sz="3200" dirty="0"/>
              <a:t>May want to recruit a volunteer from each club to manage their club’s fundraiser at team level</a:t>
            </a:r>
          </a:p>
          <a:p>
            <a:pPr marL="457200" indent="-457200">
              <a:buFontTx/>
              <a:buChar char="-"/>
            </a:pPr>
            <a:r>
              <a:rPr lang="en-CA" sz="3200" dirty="0"/>
              <a:t>Details of SWKC Silent Auction and KC West Pub night emailed to managers on Oct 16</a:t>
            </a:r>
          </a:p>
          <a:p>
            <a:pPr marL="457200" indent="-457200">
              <a:buFontTx/>
              <a:buChar char="-"/>
            </a:pPr>
            <a:r>
              <a:rPr lang="en-CA" sz="3200" dirty="0"/>
              <a:t>collection by Oct 27 (SWKC) and Oct 31 (KCW)</a:t>
            </a:r>
          </a:p>
        </p:txBody>
      </p:sp>
    </p:spTree>
    <p:extLst>
      <p:ext uri="{BB962C8B-B14F-4D97-AF65-F5344CB8AC3E}">
        <p14:creationId xmlns:p14="http://schemas.microsoft.com/office/powerpoint/2010/main" val="390161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Tournaments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4524315"/>
          </a:xfrm>
          <a:prstGeom prst="rect">
            <a:avLst/>
          </a:prstGeom>
          <a:noFill/>
        </p:spPr>
        <p:txBody>
          <a:bodyPr wrap="square" rtlCol="0">
            <a:spAutoFit/>
          </a:bodyPr>
          <a:lstStyle/>
          <a:p>
            <a:pPr marL="514350" indent="-514350">
              <a:buAutoNum type="arabicPeriod"/>
            </a:pPr>
            <a:r>
              <a:rPr lang="en-CA" sz="3200" dirty="0"/>
              <a:t>Local</a:t>
            </a:r>
          </a:p>
          <a:p>
            <a:pPr marL="971550" lvl="1" indent="-514350">
              <a:buFont typeface="Arial" panose="020B0604020202020204" pitchFamily="34" charset="0"/>
              <a:buChar char="•"/>
            </a:pPr>
            <a:r>
              <a:rPr lang="en-CA" sz="3200" dirty="0"/>
              <a:t>Discovery, Junior, and Senior TIMBITS </a:t>
            </a:r>
          </a:p>
          <a:p>
            <a:pPr marL="1371600" lvl="2" indent="-457200">
              <a:buFontTx/>
              <a:buChar char="-"/>
            </a:pPr>
            <a:r>
              <a:rPr lang="en-CA" sz="3200" dirty="0"/>
              <a:t>Fall Festival, December 15, Terwillegar</a:t>
            </a:r>
          </a:p>
          <a:p>
            <a:pPr marL="1371600" lvl="2" indent="-457200">
              <a:buFontTx/>
              <a:buChar char="-"/>
            </a:pPr>
            <a:r>
              <a:rPr lang="en-CA" sz="3200" dirty="0"/>
              <a:t>Winter Jamboree, March 16 – 17, Terwillegar</a:t>
            </a:r>
          </a:p>
          <a:p>
            <a:pPr marL="971550" lvl="1" indent="-514350">
              <a:buFont typeface="Arial" panose="020B0604020202020204" pitchFamily="34" charset="0"/>
              <a:buChar char="•"/>
            </a:pPr>
            <a:r>
              <a:rPr lang="en-CA" sz="3200" dirty="0"/>
              <a:t>Minor Novice Winter Jamboree, March 9-10, Terwillegar</a:t>
            </a:r>
          </a:p>
          <a:p>
            <a:pPr marL="971550" lvl="1" indent="-514350">
              <a:buFont typeface="Arial" panose="020B0604020202020204" pitchFamily="34" charset="0"/>
              <a:buChar char="•"/>
            </a:pPr>
            <a:r>
              <a:rPr lang="en-CA" sz="3200" dirty="0"/>
              <a:t>Novice Major, Atom, Peewee </a:t>
            </a:r>
            <a:r>
              <a:rPr lang="en-CA" sz="3200" dirty="0" err="1"/>
              <a:t>Quickcard</a:t>
            </a:r>
            <a:r>
              <a:rPr lang="en-CA" sz="3200" dirty="0"/>
              <a:t> Minor Hockey week, Jan 12 – 21,  various rinks</a:t>
            </a:r>
          </a:p>
          <a:p>
            <a:pPr marL="971550" lvl="1" indent="-514350">
              <a:buFont typeface="Arial" panose="020B0604020202020204" pitchFamily="34" charset="0"/>
              <a:buChar char="•"/>
            </a:pPr>
            <a:r>
              <a:rPr lang="en-CA" sz="3200" dirty="0"/>
              <a:t>Automatic registration</a:t>
            </a:r>
          </a:p>
          <a:p>
            <a:endParaRPr lang="en-CA" sz="3200" dirty="0"/>
          </a:p>
        </p:txBody>
      </p:sp>
    </p:spTree>
    <p:extLst>
      <p:ext uri="{BB962C8B-B14F-4D97-AF65-F5344CB8AC3E}">
        <p14:creationId xmlns:p14="http://schemas.microsoft.com/office/powerpoint/2010/main" val="194810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Tournaments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031873"/>
          </a:xfrm>
          <a:prstGeom prst="rect">
            <a:avLst/>
          </a:prstGeom>
          <a:noFill/>
        </p:spPr>
        <p:txBody>
          <a:bodyPr wrap="square" rtlCol="0">
            <a:spAutoFit/>
          </a:bodyPr>
          <a:lstStyle/>
          <a:p>
            <a:r>
              <a:rPr lang="en-CA" sz="3200" dirty="0"/>
              <a:t>2. Out of town</a:t>
            </a:r>
          </a:p>
          <a:p>
            <a:pPr marL="914400" lvl="1" indent="-457200">
              <a:buFontTx/>
              <a:buChar char="-"/>
            </a:pPr>
            <a:r>
              <a:rPr lang="en-CA" sz="3200" dirty="0"/>
              <a:t>Inquire early, they fill up fast</a:t>
            </a:r>
          </a:p>
          <a:p>
            <a:pPr marL="914400" lvl="1" indent="-457200">
              <a:buFontTx/>
              <a:buChar char="-"/>
            </a:pPr>
            <a:r>
              <a:rPr lang="en-CA" sz="3200" dirty="0"/>
              <a:t>Team must pay tournament fees through fundraising or cash call, club will not cover cost</a:t>
            </a:r>
          </a:p>
          <a:p>
            <a:pPr marL="914400" lvl="1" indent="-457200">
              <a:buFontTx/>
              <a:buChar char="-"/>
            </a:pPr>
            <a:r>
              <a:rPr lang="en-CA" sz="3200" dirty="0"/>
              <a:t>Discuss with coach and team, decide how many tournaments the team will attend and set budget</a:t>
            </a:r>
          </a:p>
          <a:p>
            <a:pPr lvl="1"/>
            <a:endParaRPr lang="en-CA" sz="3200" dirty="0"/>
          </a:p>
          <a:p>
            <a:pPr marL="514350" indent="-514350">
              <a:buAutoNum type="arabicPeriod"/>
            </a:pPr>
            <a:endParaRPr lang="en-CA" sz="3200" dirty="0"/>
          </a:p>
        </p:txBody>
      </p:sp>
    </p:spTree>
    <p:extLst>
      <p:ext uri="{BB962C8B-B14F-4D97-AF65-F5344CB8AC3E}">
        <p14:creationId xmlns:p14="http://schemas.microsoft.com/office/powerpoint/2010/main" val="57586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Tournaments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031873"/>
          </a:xfrm>
          <a:prstGeom prst="rect">
            <a:avLst/>
          </a:prstGeom>
          <a:noFill/>
        </p:spPr>
        <p:txBody>
          <a:bodyPr wrap="square" rtlCol="0">
            <a:spAutoFit/>
          </a:bodyPr>
          <a:lstStyle/>
          <a:p>
            <a:r>
              <a:rPr lang="en-CA" sz="3200" dirty="0"/>
              <a:t>2. Out of town</a:t>
            </a:r>
          </a:p>
          <a:p>
            <a:pPr marL="914400" lvl="1" indent="-457200">
              <a:buFontTx/>
              <a:buChar char="-"/>
            </a:pPr>
            <a:r>
              <a:rPr lang="en-CA" sz="3200" dirty="0"/>
              <a:t>Search for appropriate tournament by tier and submit application/registration forms</a:t>
            </a:r>
          </a:p>
          <a:p>
            <a:pPr marL="914400" lvl="1" indent="-457200">
              <a:buFontTx/>
              <a:buChar char="-"/>
            </a:pPr>
            <a:r>
              <a:rPr lang="en-CA" sz="3200" dirty="0"/>
              <a:t>Hockey Alberta list of sanctioned tournaments  </a:t>
            </a:r>
            <a:r>
              <a:rPr lang="en-CA" sz="3200" dirty="0">
                <a:hlinkClick r:id="rId3"/>
              </a:rPr>
              <a:t>https://www.hockeyalberta.ca/tournaments/</a:t>
            </a:r>
            <a:endParaRPr lang="en-CA" sz="3200" dirty="0"/>
          </a:p>
          <a:p>
            <a:pPr marL="914400" lvl="1" indent="-457200">
              <a:buFontTx/>
              <a:buChar char="-"/>
            </a:pPr>
            <a:r>
              <a:rPr lang="en-CA" sz="3200" dirty="0"/>
              <a:t>Hockey Calgary tournaments list </a:t>
            </a:r>
            <a:r>
              <a:rPr lang="en-CA" sz="3200" dirty="0">
                <a:hlinkClick r:id="rId4"/>
              </a:rPr>
              <a:t>https://www.hockeycalgary.ca/tournament/listings</a:t>
            </a:r>
            <a:endParaRPr lang="en-CA" sz="3200" dirty="0"/>
          </a:p>
          <a:p>
            <a:pPr marL="514350" indent="-514350">
              <a:buAutoNum type="arabicPeriod"/>
            </a:pPr>
            <a:endParaRPr lang="en-CA" sz="3200" dirty="0"/>
          </a:p>
        </p:txBody>
      </p:sp>
    </p:spTree>
    <p:extLst>
      <p:ext uri="{BB962C8B-B14F-4D97-AF65-F5344CB8AC3E}">
        <p14:creationId xmlns:p14="http://schemas.microsoft.com/office/powerpoint/2010/main" val="205737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Tournaments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9529689" cy="4893647"/>
          </a:xfrm>
          <a:prstGeom prst="rect">
            <a:avLst/>
          </a:prstGeom>
          <a:noFill/>
        </p:spPr>
        <p:txBody>
          <a:bodyPr wrap="square" rtlCol="0">
            <a:spAutoFit/>
          </a:bodyPr>
          <a:lstStyle/>
          <a:p>
            <a:r>
              <a:rPr lang="en-CA" sz="2800" dirty="0"/>
              <a:t>2. Out of town</a:t>
            </a:r>
          </a:p>
          <a:p>
            <a:pPr marL="457200" indent="-457200">
              <a:buFont typeface="Arial" panose="020B0604020202020204" pitchFamily="34" charset="0"/>
              <a:buChar char="•"/>
            </a:pPr>
            <a:r>
              <a:rPr lang="en-CA" sz="2800" dirty="0"/>
              <a:t>Permits are required for out of town tournaments</a:t>
            </a:r>
          </a:p>
          <a:p>
            <a:pPr marL="914400" lvl="1" indent="-457200">
              <a:buFontTx/>
              <a:buChar char="-"/>
            </a:pPr>
            <a:r>
              <a:rPr lang="en-CA" sz="2800" dirty="0"/>
              <a:t>Managers can apply for 4 different permits through RAMP (Exhibition Game Permit, Tournament Permit, League Game Reschedule Permit, and Out of Town Practice Permit)</a:t>
            </a:r>
          </a:p>
          <a:p>
            <a:pPr marL="914400" lvl="1" indent="-457200">
              <a:buFontTx/>
              <a:buChar char="-"/>
            </a:pPr>
            <a:r>
              <a:rPr lang="en-CA" sz="2800" dirty="0"/>
              <a:t>Permit instructions can be found in Hockey Edmonton Managers Meeting Presentation</a:t>
            </a:r>
          </a:p>
          <a:p>
            <a:pPr marL="914400" lvl="1" indent="-457200">
              <a:buFontTx/>
              <a:buChar char="-"/>
            </a:pPr>
            <a:r>
              <a:rPr lang="en-CA" sz="2800" dirty="0"/>
              <a:t>Out of province tournament permits are managed by Hockey Edmonton Discipline Chair</a:t>
            </a:r>
          </a:p>
          <a:p>
            <a:pPr marL="457200" indent="-457200">
              <a:buFont typeface="Arial" panose="020B0604020202020204" pitchFamily="34" charset="0"/>
              <a:buChar char="•"/>
            </a:pPr>
            <a:endParaRPr lang="en-CA" sz="3200" dirty="0"/>
          </a:p>
        </p:txBody>
      </p:sp>
    </p:spTree>
    <p:extLst>
      <p:ext uri="{BB962C8B-B14F-4D97-AF65-F5344CB8AC3E}">
        <p14:creationId xmlns:p14="http://schemas.microsoft.com/office/powerpoint/2010/main" val="316061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Final Comments and Questions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B35F77-922E-4DB1-9AAE-721C2E7B2733}"/>
              </a:ext>
            </a:extLst>
          </p:cNvPr>
          <p:cNvSpPr txBox="1"/>
          <p:nvPr/>
        </p:nvSpPr>
        <p:spPr>
          <a:xfrm>
            <a:off x="838200" y="1903721"/>
            <a:ext cx="4717775" cy="584775"/>
          </a:xfrm>
          <a:prstGeom prst="rect">
            <a:avLst/>
          </a:prstGeom>
          <a:noFill/>
        </p:spPr>
        <p:txBody>
          <a:bodyPr wrap="square" rtlCol="0">
            <a:spAutoFit/>
          </a:bodyPr>
          <a:lstStyle/>
          <a:p>
            <a:r>
              <a:rPr lang="en-CA" sz="3200" dirty="0"/>
              <a:t>Thank you for coming!</a:t>
            </a:r>
          </a:p>
        </p:txBody>
      </p:sp>
    </p:spTree>
    <p:extLst>
      <p:ext uri="{BB962C8B-B14F-4D97-AF65-F5344CB8AC3E}">
        <p14:creationId xmlns:p14="http://schemas.microsoft.com/office/powerpoint/2010/main" val="261736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lstStyle/>
          <a:p>
            <a:r>
              <a:rPr lang="en-CA" dirty="0"/>
              <a:t>Agenda</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1603716" y="1690688"/>
            <a:ext cx="9750083" cy="4678204"/>
          </a:xfrm>
          <a:prstGeom prst="rect">
            <a:avLst/>
          </a:prstGeom>
          <a:noFill/>
        </p:spPr>
        <p:txBody>
          <a:bodyPr wrap="square" rtlCol="0">
            <a:spAutoFit/>
          </a:bodyPr>
          <a:lstStyle/>
          <a:p>
            <a:pPr marL="342900" indent="-342900">
              <a:buAutoNum type="arabicPeriod"/>
            </a:pPr>
            <a:r>
              <a:rPr lang="en-CA" sz="2000" dirty="0"/>
              <a:t>Managers’ Manuals and Resources</a:t>
            </a:r>
          </a:p>
          <a:p>
            <a:pPr marL="742950" lvl="1" indent="-285750">
              <a:buFontTx/>
              <a:buChar char="-"/>
            </a:pPr>
            <a:r>
              <a:rPr lang="en-CA" sz="2000" dirty="0"/>
              <a:t>Hockey Edmonton resources</a:t>
            </a:r>
          </a:p>
          <a:p>
            <a:pPr marL="742950" lvl="1" indent="-285750">
              <a:buFontTx/>
              <a:buChar char="-"/>
            </a:pPr>
            <a:r>
              <a:rPr lang="en-CA" sz="2000" dirty="0"/>
              <a:t>Southwest KC resources</a:t>
            </a:r>
          </a:p>
          <a:p>
            <a:pPr marL="742950" lvl="1" indent="-285750">
              <a:buFontTx/>
              <a:buChar char="-"/>
            </a:pPr>
            <a:r>
              <a:rPr lang="en-CA" sz="2000" dirty="0"/>
              <a:t>KC West resources </a:t>
            </a:r>
          </a:p>
          <a:p>
            <a:r>
              <a:rPr lang="en-CA" sz="2000" dirty="0"/>
              <a:t>2. Team Administration</a:t>
            </a:r>
          </a:p>
          <a:p>
            <a:pPr marL="800100" lvl="1" indent="-342900">
              <a:buFontTx/>
              <a:buChar char="-"/>
            </a:pPr>
            <a:r>
              <a:rPr lang="en-CA" sz="2000" dirty="0"/>
              <a:t>Managers’ To Do List</a:t>
            </a:r>
          </a:p>
          <a:p>
            <a:r>
              <a:rPr lang="en-CA" sz="2000" dirty="0"/>
              <a:t>3. Game management </a:t>
            </a:r>
          </a:p>
          <a:p>
            <a:pPr marL="742950" lvl="1" indent="-285750">
              <a:buFontTx/>
              <a:buChar char="-"/>
            </a:pPr>
            <a:r>
              <a:rPr lang="en-CA" sz="2000" dirty="0"/>
              <a:t>Scoresheets</a:t>
            </a:r>
          </a:p>
          <a:p>
            <a:pPr marL="742950" lvl="1" indent="-285750">
              <a:buFontTx/>
              <a:buChar char="-"/>
            </a:pPr>
            <a:r>
              <a:rPr lang="en-CA" sz="2000" dirty="0"/>
              <a:t>RAMP</a:t>
            </a:r>
          </a:p>
          <a:p>
            <a:r>
              <a:rPr lang="en-CA" sz="2000" dirty="0"/>
              <a:t>4. Team building activities</a:t>
            </a:r>
          </a:p>
          <a:p>
            <a:r>
              <a:rPr lang="en-CA" sz="2000" dirty="0"/>
              <a:t>5. Fundraising activities</a:t>
            </a:r>
          </a:p>
          <a:p>
            <a:pPr marL="742950" lvl="1" indent="-285750">
              <a:buFontTx/>
              <a:buChar char="-"/>
            </a:pPr>
            <a:r>
              <a:rPr lang="en-CA" sz="2000" dirty="0"/>
              <a:t>Team level</a:t>
            </a:r>
          </a:p>
          <a:p>
            <a:pPr marL="742950" lvl="1" indent="-285750">
              <a:buFontTx/>
              <a:buChar char="-"/>
            </a:pPr>
            <a:r>
              <a:rPr lang="en-CA" sz="2000" dirty="0"/>
              <a:t>Club level</a:t>
            </a:r>
          </a:p>
          <a:p>
            <a:r>
              <a:rPr lang="en-CA" sz="2000" dirty="0"/>
              <a:t>5. Questions</a:t>
            </a:r>
          </a:p>
          <a:p>
            <a:endParaRPr lang="en-CA" dirty="0"/>
          </a:p>
        </p:txBody>
      </p:sp>
    </p:spTree>
    <p:extLst>
      <p:ext uri="{BB962C8B-B14F-4D97-AF65-F5344CB8AC3E}">
        <p14:creationId xmlns:p14="http://schemas.microsoft.com/office/powerpoint/2010/main" val="11710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ctrTitle"/>
          </p:nvPr>
        </p:nvSpPr>
        <p:spPr>
          <a:xfrm>
            <a:off x="1524000" y="1122363"/>
            <a:ext cx="9144000" cy="1806367"/>
          </a:xfrm>
        </p:spPr>
        <p:txBody>
          <a:bodyPr/>
          <a:lstStyle/>
          <a:p>
            <a:pPr algn="l"/>
            <a:r>
              <a:rPr lang="en-CA" dirty="0"/>
              <a:t>Manager’s role</a:t>
            </a:r>
          </a:p>
        </p:txBody>
      </p:sp>
      <p:sp>
        <p:nvSpPr>
          <p:cNvPr id="7" name="Subtitle 6">
            <a:extLst>
              <a:ext uri="{FF2B5EF4-FFF2-40B4-BE49-F238E27FC236}">
                <a16:creationId xmlns:a16="http://schemas.microsoft.com/office/drawing/2014/main" id="{955A9E1B-F031-4162-BAC9-94DF1444A067}"/>
              </a:ext>
            </a:extLst>
          </p:cNvPr>
          <p:cNvSpPr>
            <a:spLocks noGrp="1"/>
          </p:cNvSpPr>
          <p:nvPr>
            <p:ph type="subTitle" idx="1"/>
          </p:nvPr>
        </p:nvSpPr>
        <p:spPr>
          <a:xfrm>
            <a:off x="1524000" y="3003136"/>
            <a:ext cx="9144000" cy="2732501"/>
          </a:xfrm>
        </p:spPr>
        <p:txBody>
          <a:bodyPr>
            <a:normAutofit fontScale="47500" lnSpcReduction="20000"/>
          </a:bodyPr>
          <a:lstStyle/>
          <a:p>
            <a:pPr algn="l"/>
            <a:r>
              <a:rPr lang="en-CA" sz="5100" dirty="0"/>
              <a:t>“The Team Manager is a central figure in creating the flow of communication – not only within the team (players, parents and coaches), but between the team and all support systems such as the Minor Hockey Association, Division Managers, League Managers, other teams, referees and officials. By taking on the operational aspects of the team, the manager enables the coach to focus on player development and on-ice instruction to provide the players with rewarding hockey experiences.”</a:t>
            </a:r>
          </a:p>
          <a:p>
            <a:pPr algn="l"/>
            <a:r>
              <a:rPr lang="en-CA" sz="4200" b="1" dirty="0"/>
              <a:t>- Hockey Canada Manager’s Manual</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79765" y="5087937"/>
            <a:ext cx="1295400" cy="1295400"/>
          </a:xfrm>
        </p:spPr>
      </p:pic>
    </p:spTree>
    <p:extLst>
      <p:ext uri="{BB962C8B-B14F-4D97-AF65-F5344CB8AC3E}">
        <p14:creationId xmlns:p14="http://schemas.microsoft.com/office/powerpoint/2010/main" val="41560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lstStyle/>
          <a:p>
            <a:r>
              <a:rPr lang="en-CA" dirty="0"/>
              <a:t>Managers’ Manuals and Resources</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5293757"/>
          </a:xfrm>
          <a:prstGeom prst="rect">
            <a:avLst/>
          </a:prstGeom>
          <a:noFill/>
        </p:spPr>
        <p:txBody>
          <a:bodyPr wrap="square" rtlCol="0">
            <a:spAutoFit/>
          </a:bodyPr>
          <a:lstStyle/>
          <a:p>
            <a:r>
              <a:rPr lang="en-CA" sz="3200" b="1" dirty="0"/>
              <a:t>Hockey Edmonton </a:t>
            </a:r>
            <a:r>
              <a:rPr lang="en-CA" sz="3200" dirty="0"/>
              <a:t>Managers’ Manual</a:t>
            </a:r>
          </a:p>
          <a:p>
            <a:r>
              <a:rPr lang="en-CA" sz="3200" dirty="0">
                <a:hlinkClick r:id="rId3"/>
              </a:rPr>
              <a:t>http://www.hockeyedmonton.ca/content/managers-manual</a:t>
            </a:r>
            <a:endParaRPr lang="en-CA" sz="3200" dirty="0"/>
          </a:p>
          <a:p>
            <a:endParaRPr lang="en-CA" sz="3200" dirty="0"/>
          </a:p>
          <a:p>
            <a:r>
              <a:rPr lang="en-CA" sz="3200" dirty="0"/>
              <a:t>Includes:</a:t>
            </a:r>
          </a:p>
          <a:p>
            <a:pPr marL="457200" indent="-457200">
              <a:buFont typeface="Arial" panose="020B0604020202020204" pitchFamily="34" charset="0"/>
              <a:buChar char="•"/>
            </a:pPr>
            <a:r>
              <a:rPr lang="en-CA" sz="3200" dirty="0"/>
              <a:t>Example Game Sheet</a:t>
            </a:r>
          </a:p>
          <a:p>
            <a:pPr marL="457200" indent="-457200">
              <a:buFont typeface="Arial" panose="020B0604020202020204" pitchFamily="34" charset="0"/>
              <a:buChar char="•"/>
            </a:pPr>
            <a:r>
              <a:rPr lang="en-CA" sz="3200" dirty="0"/>
              <a:t>Penalty Abbreviation List</a:t>
            </a:r>
          </a:p>
          <a:p>
            <a:pPr marL="457200" indent="-457200">
              <a:buFont typeface="Arial" panose="020B0604020202020204" pitchFamily="34" charset="0"/>
              <a:buChar char="•"/>
            </a:pPr>
            <a:r>
              <a:rPr lang="en-CA" sz="3200" dirty="0"/>
              <a:t>Hockey Edmonton Manager's Meeting Presentation (October 3/9, 2018)</a:t>
            </a:r>
          </a:p>
          <a:p>
            <a:pPr marL="457200" indent="-457200">
              <a:buFont typeface="Arial" panose="020B0604020202020204" pitchFamily="34" charset="0"/>
              <a:buChar char="•"/>
            </a:pPr>
            <a:r>
              <a:rPr lang="en-CA" sz="3200" dirty="0"/>
              <a:t>Hockey Edmonton Travel/Event Permit Information</a:t>
            </a:r>
          </a:p>
          <a:p>
            <a:endParaRPr lang="en-CA" sz="3200" dirty="0"/>
          </a:p>
          <a:p>
            <a:endParaRPr lang="en-CA" dirty="0"/>
          </a:p>
        </p:txBody>
      </p:sp>
    </p:spTree>
    <p:extLst>
      <p:ext uri="{BB962C8B-B14F-4D97-AF65-F5344CB8AC3E}">
        <p14:creationId xmlns:p14="http://schemas.microsoft.com/office/powerpoint/2010/main" val="90479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lstStyle/>
          <a:p>
            <a:r>
              <a:rPr lang="en-CA" dirty="0"/>
              <a:t>Managers’ Manuals and Resources 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66336" y="1690688"/>
            <a:ext cx="10515600" cy="1354217"/>
          </a:xfrm>
          <a:prstGeom prst="rect">
            <a:avLst/>
          </a:prstGeom>
          <a:noFill/>
        </p:spPr>
        <p:txBody>
          <a:bodyPr wrap="square" rtlCol="0">
            <a:spAutoFit/>
          </a:bodyPr>
          <a:lstStyle/>
          <a:p>
            <a:r>
              <a:rPr lang="en-CA" sz="3200" b="1" dirty="0"/>
              <a:t>Hockey Edmonton </a:t>
            </a:r>
            <a:r>
              <a:rPr lang="en-CA" sz="3200" dirty="0"/>
              <a:t>2018-2019 Calendar</a:t>
            </a:r>
          </a:p>
          <a:p>
            <a:endParaRPr lang="en-CA" sz="3200" dirty="0"/>
          </a:p>
          <a:p>
            <a:endParaRPr lang="en-CA" dirty="0"/>
          </a:p>
        </p:txBody>
      </p:sp>
      <p:pic>
        <p:nvPicPr>
          <p:cNvPr id="7" name="Picture 6">
            <a:extLst>
              <a:ext uri="{FF2B5EF4-FFF2-40B4-BE49-F238E27FC236}">
                <a16:creationId xmlns:a16="http://schemas.microsoft.com/office/drawing/2014/main" id="{C9D78311-66B9-48E8-B27B-A8A7853F7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508" y="2415931"/>
            <a:ext cx="3090984" cy="4004379"/>
          </a:xfrm>
          <a:prstGeom prst="rect">
            <a:avLst/>
          </a:prstGeom>
        </p:spPr>
      </p:pic>
    </p:spTree>
    <p:extLst>
      <p:ext uri="{BB962C8B-B14F-4D97-AF65-F5344CB8AC3E}">
        <p14:creationId xmlns:p14="http://schemas.microsoft.com/office/powerpoint/2010/main" val="339765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lstStyle/>
          <a:p>
            <a:r>
              <a:rPr lang="en-CA" dirty="0"/>
              <a:t>Managers’ Manuals and Resources </a:t>
            </a:r>
            <a:r>
              <a:rPr lang="en-CA" sz="3200" dirty="0"/>
              <a:t>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4678204"/>
          </a:xfrm>
          <a:prstGeom prst="rect">
            <a:avLst/>
          </a:prstGeom>
          <a:noFill/>
        </p:spPr>
        <p:txBody>
          <a:bodyPr wrap="square" rtlCol="0">
            <a:spAutoFit/>
          </a:bodyPr>
          <a:lstStyle/>
          <a:p>
            <a:r>
              <a:rPr lang="en-CA" sz="3200" b="1" dirty="0"/>
              <a:t>Southwest KC </a:t>
            </a:r>
            <a:r>
              <a:rPr lang="en-CA" sz="3200" dirty="0"/>
              <a:t>Managers Tab  </a:t>
            </a:r>
            <a:r>
              <a:rPr lang="en-CA" sz="3200" dirty="0">
                <a:hlinkClick r:id="rId3"/>
              </a:rPr>
              <a:t>http://www.southwestkc.ca/</a:t>
            </a:r>
            <a:endParaRPr lang="en-CA" sz="3200" dirty="0"/>
          </a:p>
          <a:p>
            <a:endParaRPr lang="en-CA" sz="2400" dirty="0"/>
          </a:p>
          <a:p>
            <a:r>
              <a:rPr lang="en-CA" sz="2800" dirty="0"/>
              <a:t>Includes:</a:t>
            </a:r>
          </a:p>
          <a:p>
            <a:pPr marL="457200" indent="-457200">
              <a:buFont typeface="Arial" panose="020B0604020202020204" pitchFamily="34" charset="0"/>
              <a:buChar char="•"/>
            </a:pPr>
            <a:r>
              <a:rPr lang="en-CA" sz="2800" dirty="0"/>
              <a:t>Team Manager Handbook</a:t>
            </a:r>
          </a:p>
          <a:p>
            <a:pPr marL="457200" indent="-457200">
              <a:buFont typeface="Arial" panose="020B0604020202020204" pitchFamily="34" charset="0"/>
              <a:buChar char="•"/>
            </a:pPr>
            <a:r>
              <a:rPr lang="en-CA" sz="2800" dirty="0"/>
              <a:t>Team Manager To Do List</a:t>
            </a:r>
          </a:p>
          <a:p>
            <a:pPr marL="457200" indent="-457200">
              <a:buFont typeface="Arial" panose="020B0604020202020204" pitchFamily="34" charset="0"/>
              <a:buChar char="•"/>
            </a:pPr>
            <a:r>
              <a:rPr lang="en-CA" sz="2800" dirty="0"/>
              <a:t>Team Opportunities</a:t>
            </a:r>
          </a:p>
          <a:p>
            <a:pPr marL="457200" indent="-457200">
              <a:buFont typeface="Arial" panose="020B0604020202020204" pitchFamily="34" charset="0"/>
              <a:buChar char="•"/>
            </a:pPr>
            <a:r>
              <a:rPr lang="en-CA" sz="2800" dirty="0"/>
              <a:t>Sample Volunteer Sign-up Sheet</a:t>
            </a:r>
          </a:p>
          <a:p>
            <a:pPr marL="457200" indent="-457200">
              <a:buFont typeface="Arial" panose="020B0604020202020204" pitchFamily="34" charset="0"/>
              <a:buChar char="•"/>
            </a:pPr>
            <a:r>
              <a:rPr lang="en-CA" sz="2800" dirty="0"/>
              <a:t>Tournaments Info</a:t>
            </a:r>
          </a:p>
          <a:p>
            <a:pPr marL="457200" indent="-457200">
              <a:buFont typeface="Arial" panose="020B0604020202020204" pitchFamily="34" charset="0"/>
              <a:buChar char="•"/>
            </a:pPr>
            <a:r>
              <a:rPr lang="en-CA" sz="2800" dirty="0"/>
              <a:t>Sample Team Budget</a:t>
            </a:r>
          </a:p>
          <a:p>
            <a:pPr marL="457200" indent="-457200">
              <a:buFont typeface="Arial" panose="020B0604020202020204" pitchFamily="34" charset="0"/>
              <a:buChar char="•"/>
            </a:pPr>
            <a:r>
              <a:rPr lang="en-CA" sz="2800" dirty="0"/>
              <a:t>Sample Wallet Card</a:t>
            </a:r>
          </a:p>
          <a:p>
            <a:endParaRPr lang="en-CA" dirty="0"/>
          </a:p>
        </p:txBody>
      </p:sp>
    </p:spTree>
    <p:extLst>
      <p:ext uri="{BB962C8B-B14F-4D97-AF65-F5344CB8AC3E}">
        <p14:creationId xmlns:p14="http://schemas.microsoft.com/office/powerpoint/2010/main" val="72947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lstStyle/>
          <a:p>
            <a:r>
              <a:rPr lang="en-CA" dirty="0"/>
              <a:t>Managers’ Manuals and Resources </a:t>
            </a:r>
            <a:r>
              <a:rPr lang="en-CA" sz="3200" dirty="0"/>
              <a:t>cont’d…</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3693319"/>
          </a:xfrm>
          <a:prstGeom prst="rect">
            <a:avLst/>
          </a:prstGeom>
          <a:noFill/>
        </p:spPr>
        <p:txBody>
          <a:bodyPr wrap="square" rtlCol="0">
            <a:spAutoFit/>
          </a:bodyPr>
          <a:lstStyle/>
          <a:p>
            <a:r>
              <a:rPr lang="en-CA" sz="3200" b="1" dirty="0"/>
              <a:t>KC West </a:t>
            </a:r>
            <a:r>
              <a:rPr lang="en-CA" sz="3200" dirty="0"/>
              <a:t>Managers Tab  </a:t>
            </a:r>
            <a:r>
              <a:rPr lang="en-CA" sz="3200" dirty="0">
                <a:hlinkClick r:id="rId3"/>
              </a:rPr>
              <a:t>http://www.kcwesthockey.com/</a:t>
            </a:r>
            <a:endParaRPr lang="en-CA" sz="3200" dirty="0"/>
          </a:p>
          <a:p>
            <a:endParaRPr lang="en-CA" sz="2400" dirty="0"/>
          </a:p>
          <a:p>
            <a:r>
              <a:rPr lang="en-CA" sz="3200" dirty="0"/>
              <a:t>Includes:</a:t>
            </a:r>
          </a:p>
          <a:p>
            <a:pPr marL="457200" indent="-457200">
              <a:buFont typeface="Arial" panose="020B0604020202020204" pitchFamily="34" charset="0"/>
              <a:buChar char="•"/>
            </a:pPr>
            <a:r>
              <a:rPr lang="en-CA" sz="3200" dirty="0"/>
              <a:t>Team Manager Info - Getting Started</a:t>
            </a:r>
          </a:p>
          <a:p>
            <a:pPr marL="457200" indent="-457200">
              <a:buFont typeface="Arial" panose="020B0604020202020204" pitchFamily="34" charset="0"/>
              <a:buChar char="•"/>
            </a:pPr>
            <a:r>
              <a:rPr lang="en-CA" sz="3200" dirty="0"/>
              <a:t>Misc. Manager Forms and Resources</a:t>
            </a:r>
          </a:p>
          <a:p>
            <a:pPr marL="457200" indent="-457200">
              <a:buFont typeface="Arial" panose="020B0604020202020204" pitchFamily="34" charset="0"/>
              <a:buChar char="•"/>
            </a:pPr>
            <a:r>
              <a:rPr lang="en-CA" sz="3200" dirty="0"/>
              <a:t>Team Level Fundraising</a:t>
            </a:r>
          </a:p>
          <a:p>
            <a:pPr marL="457200" indent="-457200">
              <a:buFont typeface="Arial" panose="020B0604020202020204" pitchFamily="34" charset="0"/>
              <a:buChar char="•"/>
            </a:pPr>
            <a:r>
              <a:rPr lang="en-CA" sz="3200" dirty="0"/>
              <a:t>Tournaments</a:t>
            </a:r>
          </a:p>
          <a:p>
            <a:endParaRPr lang="en-CA" dirty="0"/>
          </a:p>
        </p:txBody>
      </p:sp>
    </p:spTree>
    <p:extLst>
      <p:ext uri="{BB962C8B-B14F-4D97-AF65-F5344CB8AC3E}">
        <p14:creationId xmlns:p14="http://schemas.microsoft.com/office/powerpoint/2010/main" val="211029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4D1-3399-4D9C-ABE8-B748CAD4EBF7}"/>
              </a:ext>
            </a:extLst>
          </p:cNvPr>
          <p:cNvSpPr>
            <a:spLocks noGrp="1"/>
          </p:cNvSpPr>
          <p:nvPr>
            <p:ph type="title"/>
          </p:nvPr>
        </p:nvSpPr>
        <p:spPr/>
        <p:txBody>
          <a:bodyPr>
            <a:normAutofit/>
          </a:bodyPr>
          <a:lstStyle/>
          <a:p>
            <a:r>
              <a:rPr lang="en-CA" dirty="0"/>
              <a:t>Team Administration</a:t>
            </a:r>
          </a:p>
        </p:txBody>
      </p:sp>
      <p:pic>
        <p:nvPicPr>
          <p:cNvPr id="5" name="Content Placeholder 4" descr="A close up of a sign&#10;&#10;Description generated with very high confidence">
            <a:extLst>
              <a:ext uri="{FF2B5EF4-FFF2-40B4-BE49-F238E27FC236}">
                <a16:creationId xmlns:a16="http://schemas.microsoft.com/office/drawing/2014/main" id="{48453D8B-3B43-40CB-8C31-52A168DBB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1750" y="4934744"/>
            <a:ext cx="1343024" cy="1343024"/>
          </a:xfrm>
        </p:spPr>
      </p:pic>
      <p:cxnSp>
        <p:nvCxnSpPr>
          <p:cNvPr id="6" name="Straight Connector 5">
            <a:extLst>
              <a:ext uri="{FF2B5EF4-FFF2-40B4-BE49-F238E27FC236}">
                <a16:creationId xmlns:a16="http://schemas.microsoft.com/office/drawing/2014/main" id="{BCDE79FF-22B6-4AFC-9C5A-F368A9F3C027}"/>
              </a:ext>
            </a:extLst>
          </p:cNvPr>
          <p:cNvCxnSpPr>
            <a:cxnSpLocks/>
          </p:cNvCxnSpPr>
          <p:nvPr/>
        </p:nvCxnSpPr>
        <p:spPr>
          <a:xfrm>
            <a:off x="838200" y="1426810"/>
            <a:ext cx="10515600" cy="0"/>
          </a:xfrm>
          <a:prstGeom prst="line">
            <a:avLst/>
          </a:prstGeom>
          <a:ln w="25400">
            <a:solidFill>
              <a:srgbClr val="A725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DB1D21-9DEE-419C-8D35-DF4A71DD4393}"/>
              </a:ext>
            </a:extLst>
          </p:cNvPr>
          <p:cNvSpPr txBox="1"/>
          <p:nvPr/>
        </p:nvSpPr>
        <p:spPr>
          <a:xfrm>
            <a:off x="838200" y="1690688"/>
            <a:ext cx="10515600" cy="4801314"/>
          </a:xfrm>
          <a:prstGeom prst="rect">
            <a:avLst/>
          </a:prstGeom>
          <a:noFill/>
        </p:spPr>
        <p:txBody>
          <a:bodyPr wrap="square" rtlCol="0">
            <a:spAutoFit/>
          </a:bodyPr>
          <a:lstStyle/>
          <a:p>
            <a:r>
              <a:rPr lang="en-CA" sz="3200" dirty="0"/>
              <a:t>Manager’s To do list</a:t>
            </a:r>
          </a:p>
          <a:p>
            <a:pPr marL="457200" indent="-457200">
              <a:buFont typeface="Arial" panose="020B0604020202020204" pitchFamily="34" charset="0"/>
              <a:buChar char="•"/>
            </a:pPr>
            <a:r>
              <a:rPr lang="en-CA" sz="3200" dirty="0"/>
              <a:t>KCW and SWKC </a:t>
            </a:r>
            <a:r>
              <a:rPr lang="en-CA" sz="3200" b="1" dirty="0"/>
              <a:t>To do lists </a:t>
            </a:r>
            <a:r>
              <a:rPr lang="en-CA" sz="3200" dirty="0"/>
              <a:t>posted on websites</a:t>
            </a:r>
          </a:p>
          <a:p>
            <a:endParaRPr lang="en-CA" sz="3200" dirty="0"/>
          </a:p>
          <a:p>
            <a:pPr marL="514350" indent="-514350">
              <a:buAutoNum type="arabicPeriod"/>
            </a:pPr>
            <a:r>
              <a:rPr lang="en-CA" sz="3200" dirty="0"/>
              <a:t>Team meeting</a:t>
            </a:r>
          </a:p>
          <a:p>
            <a:pPr marL="914400" lvl="1" indent="-457200">
              <a:buFont typeface="Arial" panose="020B0604020202020204" pitchFamily="34" charset="0"/>
              <a:buChar char="•"/>
            </a:pPr>
            <a:r>
              <a:rPr lang="en-CA" sz="3200" dirty="0"/>
              <a:t>Volunteers</a:t>
            </a:r>
          </a:p>
          <a:p>
            <a:pPr marL="914400" lvl="1" indent="-457200">
              <a:buFont typeface="Arial" panose="020B0604020202020204" pitchFamily="34" charset="0"/>
              <a:buChar char="•"/>
            </a:pPr>
            <a:r>
              <a:rPr lang="en-CA" sz="3200" dirty="0"/>
              <a:t>Team priorities (parties, extra ice, tournaments, etc.)</a:t>
            </a:r>
          </a:p>
          <a:p>
            <a:pPr marL="914400" lvl="1" indent="-457200">
              <a:buFont typeface="Arial" panose="020B0604020202020204" pitchFamily="34" charset="0"/>
              <a:buChar char="•"/>
            </a:pPr>
            <a:r>
              <a:rPr lang="en-CA" sz="3200" dirty="0"/>
              <a:t>Team budget</a:t>
            </a:r>
          </a:p>
          <a:p>
            <a:pPr marL="914400" lvl="1" indent="-457200">
              <a:buFont typeface="Arial" panose="020B0604020202020204" pitchFamily="34" charset="0"/>
              <a:buChar char="•"/>
            </a:pPr>
            <a:r>
              <a:rPr lang="en-CA" sz="3200" dirty="0"/>
              <a:t>Fundraising </a:t>
            </a:r>
          </a:p>
          <a:p>
            <a:pPr marL="457200" indent="-457200">
              <a:buFont typeface="Arial" panose="020B0604020202020204" pitchFamily="34" charset="0"/>
              <a:buChar char="•"/>
            </a:pPr>
            <a:endParaRPr lang="en-CA" sz="3200" dirty="0"/>
          </a:p>
          <a:p>
            <a:endParaRPr lang="en-CA" dirty="0"/>
          </a:p>
        </p:txBody>
      </p:sp>
    </p:spTree>
    <p:extLst>
      <p:ext uri="{BB962C8B-B14F-4D97-AF65-F5344CB8AC3E}">
        <p14:creationId xmlns:p14="http://schemas.microsoft.com/office/powerpoint/2010/main" val="100936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945</Words>
  <Application>Microsoft Office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Gill Sans MT</vt:lpstr>
      <vt:lpstr>Office Theme</vt:lpstr>
      <vt:lpstr>SOUTHWEST KC MANAGERS’ MEETING October 18, 2018</vt:lpstr>
      <vt:lpstr>Introductions</vt:lpstr>
      <vt:lpstr>Agenda</vt:lpstr>
      <vt:lpstr>Manager’s role</vt:lpstr>
      <vt:lpstr>Managers’ Manuals and Resources</vt:lpstr>
      <vt:lpstr>Managers’ Manuals and Resources cont’d…</vt:lpstr>
      <vt:lpstr>Managers’ Manuals and Resources cont’d…</vt:lpstr>
      <vt:lpstr>Managers’ Manuals and Resources cont’d…</vt:lpstr>
      <vt:lpstr>Team Administration</vt:lpstr>
      <vt:lpstr>Team Administration cont’d…</vt:lpstr>
      <vt:lpstr>Team Administration cont’d…</vt:lpstr>
      <vt:lpstr>Team Administration cont’d…</vt:lpstr>
      <vt:lpstr>Team Administration cont’d…</vt:lpstr>
      <vt:lpstr>Game Management</vt:lpstr>
      <vt:lpstr>Game Management cont’d…</vt:lpstr>
      <vt:lpstr>Game Management cont’d…</vt:lpstr>
      <vt:lpstr>Game Management cont’d…</vt:lpstr>
      <vt:lpstr>Team Building Activities</vt:lpstr>
      <vt:lpstr>Fundraising Activities</vt:lpstr>
      <vt:lpstr>Fundraising Activities</vt:lpstr>
      <vt:lpstr>Tournaments</vt:lpstr>
      <vt:lpstr>Tournaments cont’d…</vt:lpstr>
      <vt:lpstr>Tournaments cont’d…</vt:lpstr>
      <vt:lpstr>Tournaments cont’d…</vt:lpstr>
      <vt:lpstr>Final Comments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KC MANAGERS MEETING</dc:title>
  <dc:creator>Tim and Candace</dc:creator>
  <cp:lastModifiedBy>Tim and Candace</cp:lastModifiedBy>
  <cp:revision>36</cp:revision>
  <dcterms:created xsi:type="dcterms:W3CDTF">2018-10-16T15:38:59Z</dcterms:created>
  <dcterms:modified xsi:type="dcterms:W3CDTF">2018-10-18T14:54:55Z</dcterms:modified>
</cp:coreProperties>
</file>