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69" r:id="rId5"/>
    <p:sldMasterId id="2147483677" r:id="rId6"/>
    <p:sldMasterId id="2147483684" r:id="rId7"/>
    <p:sldMasterId id="2147483692" r:id="rId8"/>
  </p:sldMasterIdLst>
  <p:notesMasterIdLst>
    <p:notesMasterId r:id="rId51"/>
  </p:notesMasterIdLst>
  <p:sldIdLst>
    <p:sldId id="257" r:id="rId9"/>
    <p:sldId id="267" r:id="rId10"/>
    <p:sldId id="268" r:id="rId11"/>
    <p:sldId id="273" r:id="rId12"/>
    <p:sldId id="272" r:id="rId13"/>
    <p:sldId id="315" r:id="rId14"/>
    <p:sldId id="333" r:id="rId15"/>
    <p:sldId id="308" r:id="rId16"/>
    <p:sldId id="324" r:id="rId17"/>
    <p:sldId id="309" r:id="rId18"/>
    <p:sldId id="310" r:id="rId19"/>
    <p:sldId id="317" r:id="rId20"/>
    <p:sldId id="318" r:id="rId21"/>
    <p:sldId id="325" r:id="rId22"/>
    <p:sldId id="304" r:id="rId23"/>
    <p:sldId id="326" r:id="rId24"/>
    <p:sldId id="327" r:id="rId25"/>
    <p:sldId id="328" r:id="rId26"/>
    <p:sldId id="329" r:id="rId27"/>
    <p:sldId id="330" r:id="rId28"/>
    <p:sldId id="331" r:id="rId29"/>
    <p:sldId id="334" r:id="rId30"/>
    <p:sldId id="335" r:id="rId31"/>
    <p:sldId id="336" r:id="rId32"/>
    <p:sldId id="337" r:id="rId33"/>
    <p:sldId id="338" r:id="rId34"/>
    <p:sldId id="339" r:id="rId35"/>
    <p:sldId id="322" r:id="rId36"/>
    <p:sldId id="340" r:id="rId37"/>
    <p:sldId id="341" r:id="rId38"/>
    <p:sldId id="289" r:id="rId39"/>
    <p:sldId id="287" r:id="rId40"/>
    <p:sldId id="288" r:id="rId41"/>
    <p:sldId id="290" r:id="rId42"/>
    <p:sldId id="291" r:id="rId43"/>
    <p:sldId id="292" r:id="rId44"/>
    <p:sldId id="277" r:id="rId45"/>
    <p:sldId id="293" r:id="rId46"/>
    <p:sldId id="294" r:id="rId47"/>
    <p:sldId id="295" r:id="rId48"/>
    <p:sldId id="297" r:id="rId49"/>
    <p:sldId id="29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0" autoAdjust="0"/>
  </p:normalViewPr>
  <p:slideViewPr>
    <p:cSldViewPr>
      <p:cViewPr>
        <p:scale>
          <a:sx n="100" d="100"/>
          <a:sy n="100" d="100"/>
        </p:scale>
        <p:origin x="2010"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5.xml"/><Relationship Id="rId51" Type="http://schemas.openxmlformats.org/officeDocument/2006/relationships/notesMaster" Target="notesMasters/notesMaster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8AC0A-CA15-4ACD-B450-C3459EB9B3A0}" type="datetimeFigureOut">
              <a:rPr lang="en-CA" smtClean="0"/>
              <a:t>2024-03-13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C5AC1A-0E36-4D62-B5D2-95B1039B7A38}" type="slidenum">
              <a:rPr lang="en-CA" smtClean="0"/>
              <a:t>‹#›</a:t>
            </a:fld>
            <a:endParaRPr lang="en-CA"/>
          </a:p>
        </p:txBody>
      </p:sp>
    </p:spTree>
    <p:extLst>
      <p:ext uri="{BB962C8B-B14F-4D97-AF65-F5344CB8AC3E}">
        <p14:creationId xmlns:p14="http://schemas.microsoft.com/office/powerpoint/2010/main" val="131293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84178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DC5AC1A-0E36-4D62-B5D2-95B1039B7A38}" type="slidenum">
              <a:rPr lang="en-CA" smtClean="0"/>
              <a:t>2</a:t>
            </a:fld>
            <a:endParaRPr lang="en-CA"/>
          </a:p>
        </p:txBody>
      </p:sp>
    </p:spTree>
    <p:extLst>
      <p:ext uri="{BB962C8B-B14F-4D97-AF65-F5344CB8AC3E}">
        <p14:creationId xmlns:p14="http://schemas.microsoft.com/office/powerpoint/2010/main" val="1273507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Subtitle 4"/>
          <p:cNvSpPr>
            <a:spLocks noGrp="1"/>
          </p:cNvSpPr>
          <p:nvPr>
            <p:ph type="subTitle" idx="1"/>
          </p:nvPr>
        </p:nvSpPr>
        <p:spPr>
          <a:xfrm>
            <a:off x="1116012" y="4077072"/>
            <a:ext cx="7272337" cy="1728416"/>
          </a:xfrm>
          <a:prstGeom prst="rect">
            <a:avLst/>
          </a:prstGeom>
        </p:spPr>
        <p:txBody>
          <a:bodyPr>
            <a:normAutofit/>
          </a:bodyPr>
          <a:lstStyle>
            <a:lvl1pPr marL="0" indent="0" algn="ctr">
              <a:buNone/>
              <a:defRPr sz="1800">
                <a:solidFill>
                  <a:srgbClr val="2A2B29"/>
                </a:solidFill>
              </a:defRPr>
            </a:lvl1pPr>
          </a:lstStyle>
          <a:p>
            <a:r>
              <a:rPr lang="en-US"/>
              <a:t>Click to edit Master subtitle style</a:t>
            </a:r>
            <a:endParaRPr lang="en-CA" dirty="0"/>
          </a:p>
        </p:txBody>
      </p:sp>
      <p:sp>
        <p:nvSpPr>
          <p:cNvPr id="4" name="Date Placeholder 3"/>
          <p:cNvSpPr>
            <a:spLocks noGrp="1"/>
          </p:cNvSpPr>
          <p:nvPr>
            <p:ph type="dt" sz="half" idx="10"/>
          </p:nvPr>
        </p:nvSpPr>
        <p:spPr/>
        <p:txBody>
          <a:bodyPr/>
          <a:lstStyle>
            <a:lvl1pPr>
              <a:defRPr/>
            </a:lvl1pPr>
          </a:lstStyle>
          <a:p>
            <a:fld id="{8CC46C08-B00A-43C5-9213-375B6DD22077}" type="datetimeFigureOut">
              <a:rPr lang="en-CA" smtClean="0"/>
              <a:t>2024-03-13</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Title Placeholder 1"/>
          <p:cNvSpPr>
            <a:spLocks noGrp="1"/>
          </p:cNvSpPr>
          <p:nvPr>
            <p:ph type="title"/>
          </p:nvPr>
        </p:nvSpPr>
        <p:spPr>
          <a:xfrm>
            <a:off x="1115616" y="1556792"/>
            <a:ext cx="7272808" cy="2376264"/>
          </a:xfrm>
          <a:prstGeom prst="rect">
            <a:avLst/>
          </a:prstGeom>
        </p:spPr>
        <p:txBody>
          <a:bodyPr vert="horz" lIns="91440" tIns="45720" rIns="91440" bIns="45720" rtlCol="0" anchor="b" anchorCtr="0">
            <a:normAutofit/>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2936621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6013" y="1557338"/>
            <a:ext cx="7272338" cy="935037"/>
          </a:xfrm>
          <a:prstGeom prst="rect">
            <a:avLst/>
          </a:prstGeom>
        </p:spPr>
        <p:txBody>
          <a:bodyPr>
            <a:norm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C388DC01-5F8E-4FA9-AA85-49087A723D88}" type="datetime1">
              <a:rPr lang="en-US" smtClean="0">
                <a:solidFill>
                  <a:srgbClr val="000000"/>
                </a:solidFill>
              </a:rPr>
              <a:t>3/13/2024</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901832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2FE71-7548-47E8-B236-1C8D8DF1B3B0}" type="datetime1">
              <a:rPr lang="en-US" smtClean="0">
                <a:solidFill>
                  <a:srgbClr val="000000"/>
                </a:solidFill>
              </a:rPr>
              <a:t>3/13/2024</a:t>
            </a:fld>
            <a:endParaRPr lang="en-US">
              <a:solidFill>
                <a:srgbClr val="000000"/>
              </a:solidFill>
            </a:endParaRPr>
          </a:p>
        </p:txBody>
      </p:sp>
      <p:sp>
        <p:nvSpPr>
          <p:cNvPr id="3" name="Footer Placeholder 2"/>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75060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224645"/>
            <a:ext cx="7886700" cy="1070203"/>
          </a:xfrm>
        </p:spPr>
        <p:txBody>
          <a:bodyPr/>
          <a:lstStyle/>
          <a:p>
            <a:r>
              <a:rPr lang="en-US"/>
              <a:t>Click to edit Master title style</a:t>
            </a:r>
            <a:endParaRPr lang="en-CA"/>
          </a:p>
        </p:txBody>
      </p:sp>
      <p:sp>
        <p:nvSpPr>
          <p:cNvPr id="3" name="Text Placeholder 2"/>
          <p:cNvSpPr>
            <a:spLocks noGrp="1"/>
          </p:cNvSpPr>
          <p:nvPr>
            <p:ph type="body" idx="1"/>
          </p:nvPr>
        </p:nvSpPr>
        <p:spPr>
          <a:xfrm>
            <a:off x="629842" y="2294165"/>
            <a:ext cx="3868340" cy="57013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873829"/>
            <a:ext cx="3868340" cy="33158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1" y="2294165"/>
            <a:ext cx="3887391" cy="57013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873829"/>
            <a:ext cx="3887391" cy="33158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15895BA-03D2-4DA8-A7EA-48402840D27C}" type="datetime1">
              <a:rPr lang="en-US" smtClean="0">
                <a:solidFill>
                  <a:srgbClr val="000000"/>
                </a:solidFill>
              </a:rPr>
              <a:t>3/13/2024</a:t>
            </a:fld>
            <a:endParaRPr lang="en-US">
              <a:solidFill>
                <a:srgbClr val="000000"/>
              </a:solidFill>
            </a:endParaRPr>
          </a:p>
        </p:txBody>
      </p:sp>
      <p:sp>
        <p:nvSpPr>
          <p:cNvPr id="8" name="Footer Placeholder 7"/>
          <p:cNvSpPr>
            <a:spLocks noGrp="1"/>
          </p:cNvSpPr>
          <p:nvPr>
            <p:ph type="ftr" sz="quarter" idx="11"/>
          </p:nvPr>
        </p:nvSpPr>
        <p:spPr/>
        <p:txBody>
          <a:bodyPr/>
          <a:lstStyle/>
          <a:p>
            <a:endParaRPr lang="en-US">
              <a:solidFill>
                <a:srgbClr val="000000"/>
              </a:solidFill>
            </a:endParaRPr>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61CB8F5A-7819-9846-91DC-6B4AD65698C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4592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069E80-1E55-4573-9FF8-8211EBECFB99}" type="datetime1">
              <a:rPr lang="en-US" smtClean="0">
                <a:solidFill>
                  <a:srgbClr val="000000"/>
                </a:solidFill>
              </a:rPr>
              <a:t>3/13/2024</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6" name="TextBox 5"/>
          <p:cNvSpPr txBox="1"/>
          <p:nvPr/>
        </p:nvSpPr>
        <p:spPr>
          <a:xfrm rot="21260141">
            <a:off x="1077690" y="1690012"/>
            <a:ext cx="6849835" cy="584775"/>
          </a:xfrm>
          <a:prstGeom prst="rect">
            <a:avLst/>
          </a:prstGeom>
          <a:noFill/>
        </p:spPr>
        <p:txBody>
          <a:bodyPr wrap="square" rtlCol="0">
            <a:spAutoFit/>
          </a:bodyPr>
          <a:lstStyle/>
          <a:p>
            <a:pPr algn="ctr"/>
            <a:r>
              <a:rPr lang="en-CA" sz="3200" b="1" dirty="0">
                <a:solidFill>
                  <a:srgbClr val="000000"/>
                </a:solidFill>
                <a:effectLst>
                  <a:glow rad="850900">
                    <a:srgbClr val="FFFFFF">
                      <a:alpha val="76000"/>
                    </a:srgbClr>
                  </a:glow>
                </a:effectLst>
              </a:rPr>
              <a:t>Questions?</a:t>
            </a:r>
          </a:p>
        </p:txBody>
      </p:sp>
    </p:spTree>
    <p:extLst>
      <p:ext uri="{BB962C8B-B14F-4D97-AF65-F5344CB8AC3E}">
        <p14:creationId xmlns:p14="http://schemas.microsoft.com/office/powerpoint/2010/main" val="2499404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05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8147050" cy="1954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200" y="3706813"/>
            <a:ext cx="8147050" cy="1954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94869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0" name="Subtitle 4"/>
          <p:cNvSpPr>
            <a:spLocks noGrp="1"/>
          </p:cNvSpPr>
          <p:nvPr>
            <p:ph type="subTitle" idx="1"/>
          </p:nvPr>
        </p:nvSpPr>
        <p:spPr>
          <a:xfrm>
            <a:off x="1116011" y="4077072"/>
            <a:ext cx="7272337" cy="1728416"/>
          </a:xfrm>
          <a:prstGeom prst="rect">
            <a:avLst/>
          </a:prstGeom>
        </p:spPr>
        <p:txBody>
          <a:bodyPr>
            <a:normAutofit/>
          </a:bodyPr>
          <a:lstStyle>
            <a:lvl1pPr marL="0" indent="0" algn="ctr">
              <a:buNone/>
              <a:defRPr sz="1800">
                <a:solidFill>
                  <a:srgbClr val="2A2B29"/>
                </a:solidFill>
              </a:defRPr>
            </a:lvl1pPr>
          </a:lstStyle>
          <a:p>
            <a:r>
              <a:rPr lang="en-US"/>
              <a:t>Click to edit Master subtitle style</a:t>
            </a:r>
            <a:endParaRPr lang="en-CA" dirty="0"/>
          </a:p>
        </p:txBody>
      </p:sp>
      <p:sp>
        <p:nvSpPr>
          <p:cNvPr id="4" name="Date Placeholder 3"/>
          <p:cNvSpPr>
            <a:spLocks noGrp="1"/>
          </p:cNvSpPr>
          <p:nvPr>
            <p:ph type="dt" sz="half" idx="10"/>
          </p:nvPr>
        </p:nvSpPr>
        <p:spPr/>
        <p:txBody>
          <a:bodyPr/>
          <a:lstStyle>
            <a:lvl1pPr>
              <a:defRPr/>
            </a:lvl1pPr>
          </a:lstStyle>
          <a:p>
            <a:fld id="{D91BB184-2EE0-3047-B1AE-8525477563CD}" type="datetimeFigureOut">
              <a:rPr lang="en-US" smtClean="0"/>
              <a:t>3/13/2024</a:t>
            </a:fld>
            <a:endParaRPr lang="en-US" dirty="0"/>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Title Placeholder 1"/>
          <p:cNvSpPr>
            <a:spLocks noGrp="1"/>
          </p:cNvSpPr>
          <p:nvPr>
            <p:ph type="title"/>
          </p:nvPr>
        </p:nvSpPr>
        <p:spPr>
          <a:xfrm>
            <a:off x="1115616" y="1556792"/>
            <a:ext cx="7272808" cy="2376264"/>
          </a:xfrm>
          <a:prstGeom prst="rect">
            <a:avLst/>
          </a:prstGeom>
        </p:spPr>
        <p:txBody>
          <a:bodyPr vert="horz" lIns="91440" tIns="45720" rIns="91440" bIns="45720" rtlCol="0" anchor="b" anchorCtr="0">
            <a:normAutofit/>
          </a:bodyPr>
          <a:lstStyle>
            <a:lvl1pPr algn="ctr">
              <a:defRPr/>
            </a:lvl1p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892B4576-5AE0-4D6D-9241-772104E7EA52}" type="slidenum">
              <a:rPr lang="en-CA" smtClean="0"/>
              <a:t>‹#›</a:t>
            </a:fld>
            <a:endParaRPr lang="en-CA"/>
          </a:p>
        </p:txBody>
      </p:sp>
    </p:spTree>
    <p:extLst>
      <p:ext uri="{BB962C8B-B14F-4D97-AF65-F5344CB8AC3E}">
        <p14:creationId xmlns:p14="http://schemas.microsoft.com/office/powerpoint/2010/main" val="2284488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116013" y="1557337"/>
            <a:ext cx="72723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3600"/>
            </a:lvl1pPr>
          </a:lstStyle>
          <a:p>
            <a:pPr lvl="0"/>
            <a:r>
              <a:rPr lang="en-US" altLang="en-US"/>
              <a:t>Click to edit Master title style</a:t>
            </a:r>
            <a:endParaRPr lang="en-CA" altLang="en-US" dirty="0"/>
          </a:p>
        </p:txBody>
      </p:sp>
      <p:sp>
        <p:nvSpPr>
          <p:cNvPr id="9" name="Content Placeholder 2"/>
          <p:cNvSpPr>
            <a:spLocks noGrp="1"/>
          </p:cNvSpPr>
          <p:nvPr>
            <p:ph idx="4294967295"/>
          </p:nvPr>
        </p:nvSpPr>
        <p:spPr>
          <a:xfrm>
            <a:off x="1116012" y="2492374"/>
            <a:ext cx="7272337" cy="3312890"/>
          </a:xfrm>
          <a:prstGeom prst="rect">
            <a:avLst/>
          </a:prstGeom>
        </p:spPr>
        <p:txBody>
          <a:bodyPr/>
          <a:lstStyle>
            <a:lvl1pPr>
              <a:defRPr sz="2800"/>
            </a:lvl1pPr>
          </a:lstStyle>
          <a:p>
            <a:pPr lvl="0"/>
            <a:r>
              <a:rPr lang="en-US" altLang="en-US"/>
              <a:t>Click to edit Master text styles</a:t>
            </a:r>
          </a:p>
        </p:txBody>
      </p:sp>
      <p:sp>
        <p:nvSpPr>
          <p:cNvPr id="4" name="Date Placeholder 3"/>
          <p:cNvSpPr>
            <a:spLocks noGrp="1"/>
          </p:cNvSpPr>
          <p:nvPr>
            <p:ph type="dt" sz="half" idx="10"/>
          </p:nvPr>
        </p:nvSpPr>
        <p:spPr/>
        <p:txBody>
          <a:bodyPr/>
          <a:lstStyle>
            <a:lvl1pPr>
              <a:defRPr/>
            </a:lvl1pPr>
          </a:lstStyle>
          <a:p>
            <a:fld id="{D91BB184-2EE0-3047-B1AE-8525477563CD}" type="datetimeFigureOut">
              <a:rPr lang="en-US" smtClean="0"/>
              <a:t>3/13/2024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2" name="Slide Number Placeholder 1"/>
          <p:cNvSpPr>
            <a:spLocks noGrp="1"/>
          </p:cNvSpPr>
          <p:nvPr>
            <p:ph type="sldNum" sz="quarter" idx="12"/>
          </p:nvPr>
        </p:nvSpPr>
        <p:spPr/>
        <p:txBody>
          <a:bodyPr/>
          <a:lstStyle/>
          <a:p>
            <a:fld id="{892B4576-5AE0-4D6D-9241-772104E7EA52}" type="slidenum">
              <a:rPr lang="en-CA" smtClean="0"/>
              <a:t>‹#›</a:t>
            </a:fld>
            <a:endParaRPr lang="en-CA"/>
          </a:p>
        </p:txBody>
      </p:sp>
    </p:spTree>
    <p:extLst>
      <p:ext uri="{BB962C8B-B14F-4D97-AF65-F5344CB8AC3E}">
        <p14:creationId xmlns:p14="http://schemas.microsoft.com/office/powerpoint/2010/main" val="3586556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6013" y="1557338"/>
            <a:ext cx="7272338" cy="935037"/>
          </a:xfrm>
          <a:prstGeom prst="rect">
            <a:avLst/>
          </a:prstGeom>
        </p:spPr>
        <p:txBody>
          <a:bodyPr>
            <a:norm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D91BB184-2EE0-3047-B1AE-8525477563CD}"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B4576-5AE0-4D6D-9241-772104E7EA52}" type="slidenum">
              <a:rPr lang="en-CA" smtClean="0"/>
              <a:t>‹#›</a:t>
            </a:fld>
            <a:endParaRPr lang="en-CA"/>
          </a:p>
        </p:txBody>
      </p:sp>
    </p:spTree>
    <p:extLst>
      <p:ext uri="{BB962C8B-B14F-4D97-AF65-F5344CB8AC3E}">
        <p14:creationId xmlns:p14="http://schemas.microsoft.com/office/powerpoint/2010/main" val="1999570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BB184-2EE0-3047-B1AE-8525477563CD}" type="datetimeFigureOut">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B4576-5AE0-4D6D-9241-772104E7EA52}" type="slidenum">
              <a:rPr lang="en-CA" smtClean="0"/>
              <a:t>‹#›</a:t>
            </a:fld>
            <a:endParaRPr lang="en-CA"/>
          </a:p>
        </p:txBody>
      </p:sp>
    </p:spTree>
    <p:extLst>
      <p:ext uri="{BB962C8B-B14F-4D97-AF65-F5344CB8AC3E}">
        <p14:creationId xmlns:p14="http://schemas.microsoft.com/office/powerpoint/2010/main" val="1656267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1"/>
          <p:cNvSpPr>
            <a:spLocks noGrp="1"/>
          </p:cNvSpPr>
          <p:nvPr>
            <p:ph type="title"/>
          </p:nvPr>
        </p:nvSpPr>
        <p:spPr>
          <a:xfrm>
            <a:off x="629841" y="1224643"/>
            <a:ext cx="7886700" cy="1070203"/>
          </a:xfrm>
        </p:spPr>
        <p:txBody>
          <a:bodyPr/>
          <a:lstStyle/>
          <a:p>
            <a:r>
              <a:rPr lang="en-US"/>
              <a:t>Click to edit Master title style</a:t>
            </a:r>
            <a:endParaRPr lang="en-CA"/>
          </a:p>
        </p:txBody>
      </p:sp>
      <p:sp>
        <p:nvSpPr>
          <p:cNvPr id="11" name="Text Placeholder 2"/>
          <p:cNvSpPr>
            <a:spLocks noGrp="1"/>
          </p:cNvSpPr>
          <p:nvPr>
            <p:ph type="body" idx="1"/>
          </p:nvPr>
        </p:nvSpPr>
        <p:spPr>
          <a:xfrm>
            <a:off x="629842" y="2294163"/>
            <a:ext cx="3868340" cy="57013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3"/>
          <p:cNvSpPr>
            <a:spLocks noGrp="1"/>
          </p:cNvSpPr>
          <p:nvPr>
            <p:ph sz="half" idx="2"/>
          </p:nvPr>
        </p:nvSpPr>
        <p:spPr>
          <a:xfrm>
            <a:off x="629842" y="2873829"/>
            <a:ext cx="3868340" cy="33158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3" name="Text Placeholder 4"/>
          <p:cNvSpPr>
            <a:spLocks noGrp="1"/>
          </p:cNvSpPr>
          <p:nvPr>
            <p:ph type="body" sz="quarter" idx="3"/>
          </p:nvPr>
        </p:nvSpPr>
        <p:spPr>
          <a:xfrm>
            <a:off x="4629150" y="2294163"/>
            <a:ext cx="3887391" cy="57013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5"/>
          <p:cNvSpPr>
            <a:spLocks noGrp="1"/>
          </p:cNvSpPr>
          <p:nvPr>
            <p:ph sz="quarter" idx="4"/>
          </p:nvPr>
        </p:nvSpPr>
        <p:spPr>
          <a:xfrm>
            <a:off x="4629150" y="2873829"/>
            <a:ext cx="3887391" cy="33158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2" name="Date Placeholder 1"/>
          <p:cNvSpPr>
            <a:spLocks noGrp="1"/>
          </p:cNvSpPr>
          <p:nvPr>
            <p:ph type="dt" sz="half" idx="10"/>
          </p:nvPr>
        </p:nvSpPr>
        <p:spPr/>
        <p:txBody>
          <a:bodyPr/>
          <a:lstStyle/>
          <a:p>
            <a:fld id="{D91BB184-2EE0-3047-B1AE-8525477563CD}" type="datetimeFigureOut">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B4576-5AE0-4D6D-9241-772104E7EA52}" type="slidenum">
              <a:rPr lang="en-CA" smtClean="0"/>
              <a:t>‹#›</a:t>
            </a:fld>
            <a:endParaRPr lang="en-CA"/>
          </a:p>
        </p:txBody>
      </p:sp>
    </p:spTree>
    <p:extLst>
      <p:ext uri="{BB962C8B-B14F-4D97-AF65-F5344CB8AC3E}">
        <p14:creationId xmlns:p14="http://schemas.microsoft.com/office/powerpoint/2010/main" val="284489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116013" y="1557338"/>
            <a:ext cx="72723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3600"/>
            </a:lvl1pPr>
          </a:lstStyle>
          <a:p>
            <a:pPr lvl="0"/>
            <a:r>
              <a:rPr lang="en-US" altLang="en-US"/>
              <a:t>Click to edit Master title style</a:t>
            </a:r>
            <a:endParaRPr lang="en-CA" altLang="en-US" dirty="0"/>
          </a:p>
        </p:txBody>
      </p:sp>
      <p:sp>
        <p:nvSpPr>
          <p:cNvPr id="9" name="Content Placeholder 2"/>
          <p:cNvSpPr>
            <a:spLocks noGrp="1"/>
          </p:cNvSpPr>
          <p:nvPr>
            <p:ph idx="4294967295"/>
          </p:nvPr>
        </p:nvSpPr>
        <p:spPr>
          <a:xfrm>
            <a:off x="1116013" y="2492374"/>
            <a:ext cx="7272337" cy="3312890"/>
          </a:xfrm>
          <a:prstGeom prst="rect">
            <a:avLst/>
          </a:prstGeom>
        </p:spPr>
        <p:txBody>
          <a:bodyPr/>
          <a:lstStyle>
            <a:lvl1pPr>
              <a:defRPr sz="2800"/>
            </a:lvl1pPr>
          </a:lstStyle>
          <a:p>
            <a:pPr lvl="0"/>
            <a:r>
              <a:rPr lang="en-US" altLang="en-US"/>
              <a:t>Click to edit Master text styles</a:t>
            </a:r>
          </a:p>
        </p:txBody>
      </p:sp>
      <p:sp>
        <p:nvSpPr>
          <p:cNvPr id="4" name="Date Placeholder 3"/>
          <p:cNvSpPr>
            <a:spLocks noGrp="1"/>
          </p:cNvSpPr>
          <p:nvPr>
            <p:ph type="dt" sz="half" idx="10"/>
          </p:nvPr>
        </p:nvSpPr>
        <p:spPr/>
        <p:txBody>
          <a:bodyPr/>
          <a:lstStyle>
            <a:lvl1pPr>
              <a:defRPr/>
            </a:lvl1pPr>
          </a:lstStyle>
          <a:p>
            <a:fld id="{8CC46C08-B00A-43C5-9213-375B6DD22077}" type="datetimeFigureOut">
              <a:rPr lang="en-CA" smtClean="0"/>
              <a:t>2024-03-13</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Tree>
    <p:extLst>
      <p:ext uri="{BB962C8B-B14F-4D97-AF65-F5344CB8AC3E}">
        <p14:creationId xmlns:p14="http://schemas.microsoft.com/office/powerpoint/2010/main" val="22017012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estion Slide">
    <p:spTree>
      <p:nvGrpSpPr>
        <p:cNvPr id="1" name=""/>
        <p:cNvGrpSpPr/>
        <p:nvPr/>
      </p:nvGrpSpPr>
      <p:grpSpPr>
        <a:xfrm>
          <a:off x="0" y="0"/>
          <a:ext cx="0" cy="0"/>
          <a:chOff x="0" y="0"/>
          <a:chExt cx="0" cy="0"/>
        </a:xfrm>
      </p:grpSpPr>
      <p:sp>
        <p:nvSpPr>
          <p:cNvPr id="6" name="TextBox 5"/>
          <p:cNvSpPr txBox="1"/>
          <p:nvPr/>
        </p:nvSpPr>
        <p:spPr>
          <a:xfrm rot="21260141">
            <a:off x="1077689" y="1690010"/>
            <a:ext cx="6849835" cy="584775"/>
          </a:xfrm>
          <a:prstGeom prst="rect">
            <a:avLst/>
          </a:prstGeom>
          <a:noFill/>
        </p:spPr>
        <p:txBody>
          <a:bodyPr wrap="square" rtlCol="0">
            <a:spAutoFit/>
          </a:bodyPr>
          <a:lstStyle/>
          <a:p>
            <a:pPr algn="ctr"/>
            <a:r>
              <a:rPr lang="en-CA" sz="3200" b="1" dirty="0">
                <a:effectLst>
                  <a:glow rad="850900">
                    <a:schemeClr val="bg1">
                      <a:alpha val="76000"/>
                    </a:schemeClr>
                  </a:glow>
                </a:effectLst>
              </a:rPr>
              <a:t>Questions?</a:t>
            </a:r>
          </a:p>
        </p:txBody>
      </p:sp>
      <p:sp>
        <p:nvSpPr>
          <p:cNvPr id="7" name="Date Placeholder 6"/>
          <p:cNvSpPr>
            <a:spLocks noGrp="1"/>
          </p:cNvSpPr>
          <p:nvPr>
            <p:ph type="dt" sz="half" idx="10"/>
          </p:nvPr>
        </p:nvSpPr>
        <p:spPr/>
        <p:txBody>
          <a:bodyPr/>
          <a:lstStyle/>
          <a:p>
            <a:fld id="{D91BB184-2EE0-3047-B1AE-8525477563CD}"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B4576-5AE0-4D6D-9241-772104E7EA52}" type="slidenum">
              <a:rPr lang="en-CA" smtClean="0"/>
              <a:t>‹#›</a:t>
            </a:fld>
            <a:endParaRPr lang="en-CA"/>
          </a:p>
        </p:txBody>
      </p:sp>
    </p:spTree>
    <p:extLst>
      <p:ext uri="{BB962C8B-B14F-4D97-AF65-F5344CB8AC3E}">
        <p14:creationId xmlns:p14="http://schemas.microsoft.com/office/powerpoint/2010/main" val="1180359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0" name="Subtitle 4"/>
          <p:cNvSpPr>
            <a:spLocks noGrp="1"/>
          </p:cNvSpPr>
          <p:nvPr>
            <p:ph type="subTitle" idx="1"/>
          </p:nvPr>
        </p:nvSpPr>
        <p:spPr>
          <a:xfrm>
            <a:off x="1116011" y="4077072"/>
            <a:ext cx="7272337" cy="1728416"/>
          </a:xfrm>
          <a:prstGeom prst="rect">
            <a:avLst/>
          </a:prstGeom>
        </p:spPr>
        <p:txBody>
          <a:bodyPr>
            <a:normAutofit/>
          </a:bodyPr>
          <a:lstStyle>
            <a:lvl1pPr marL="0" indent="0" algn="ctr">
              <a:buNone/>
              <a:defRPr sz="1800">
                <a:solidFill>
                  <a:srgbClr val="2A2B29"/>
                </a:solidFill>
              </a:defRPr>
            </a:lvl1pPr>
          </a:lstStyle>
          <a:p>
            <a:r>
              <a:rPr lang="en-US"/>
              <a:t>Click to edit Master subtitle style</a:t>
            </a:r>
            <a:endParaRPr lang="en-CA" dirty="0"/>
          </a:p>
        </p:txBody>
      </p:sp>
      <p:sp>
        <p:nvSpPr>
          <p:cNvPr id="4" name="Date Placeholder 3"/>
          <p:cNvSpPr>
            <a:spLocks noGrp="1"/>
          </p:cNvSpPr>
          <p:nvPr>
            <p:ph type="dt" sz="half" idx="10"/>
          </p:nvPr>
        </p:nvSpPr>
        <p:spPr/>
        <p:txBody>
          <a:bodyPr/>
          <a:lstStyle>
            <a:lvl1pPr>
              <a:defRPr/>
            </a:lvl1pPr>
          </a:lstStyle>
          <a:p>
            <a:pPr>
              <a:defRPr/>
            </a:pPr>
            <a:fld id="{FEED1385-50EA-2E42-9DB8-424A7AA6E5B1}" type="datetime1">
              <a:rPr lang="en-CA" altLang="en-US"/>
              <a:pPr>
                <a:defRPr/>
              </a:pPr>
              <a:t>2024-03-13</a:t>
            </a:fld>
            <a:endParaRPr lang="en-CA" altLang="en-US" dirty="0"/>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Title Placeholder 1"/>
          <p:cNvSpPr>
            <a:spLocks noGrp="1"/>
          </p:cNvSpPr>
          <p:nvPr>
            <p:ph type="title"/>
          </p:nvPr>
        </p:nvSpPr>
        <p:spPr>
          <a:xfrm>
            <a:off x="1115616" y="1556792"/>
            <a:ext cx="7272808" cy="2376264"/>
          </a:xfrm>
          <a:prstGeom prst="rect">
            <a:avLst/>
          </a:prstGeom>
        </p:spPr>
        <p:txBody>
          <a:bodyPr vert="horz" lIns="91440" tIns="45720" rIns="91440" bIns="45720" rtlCol="0" anchor="b" anchorCtr="0">
            <a:normAutofit/>
          </a:bodyPr>
          <a:lstStyle>
            <a:lvl1pPr algn="ctr">
              <a:defRPr/>
            </a:lvl1p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5B73102B-9372-44C3-B76C-FB8E5F303C40}" type="slidenum">
              <a:rPr lang="en-CA" smtClean="0"/>
              <a:t>‹#›</a:t>
            </a:fld>
            <a:endParaRPr lang="en-CA"/>
          </a:p>
        </p:txBody>
      </p:sp>
    </p:spTree>
    <p:extLst>
      <p:ext uri="{BB962C8B-B14F-4D97-AF65-F5344CB8AC3E}">
        <p14:creationId xmlns:p14="http://schemas.microsoft.com/office/powerpoint/2010/main" val="1173514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116013" y="1557337"/>
            <a:ext cx="72723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3600"/>
            </a:lvl1pPr>
          </a:lstStyle>
          <a:p>
            <a:pPr lvl="0"/>
            <a:r>
              <a:rPr lang="en-US" altLang="en-US"/>
              <a:t>Click to edit Master title style</a:t>
            </a:r>
            <a:endParaRPr lang="en-CA" altLang="en-US" dirty="0"/>
          </a:p>
        </p:txBody>
      </p:sp>
      <p:sp>
        <p:nvSpPr>
          <p:cNvPr id="9" name="Content Placeholder 2"/>
          <p:cNvSpPr>
            <a:spLocks noGrp="1"/>
          </p:cNvSpPr>
          <p:nvPr>
            <p:ph idx="4294967295"/>
          </p:nvPr>
        </p:nvSpPr>
        <p:spPr>
          <a:xfrm>
            <a:off x="1116012" y="2492374"/>
            <a:ext cx="7272337" cy="3312890"/>
          </a:xfrm>
          <a:prstGeom prst="rect">
            <a:avLst/>
          </a:prstGeom>
        </p:spPr>
        <p:txBody>
          <a:bodyPr/>
          <a:lstStyle>
            <a:lvl1pPr>
              <a:defRPr sz="2800"/>
            </a:lvl1pPr>
          </a:lstStyle>
          <a:p>
            <a:pPr lvl="0"/>
            <a:r>
              <a:rPr lang="en-US" alt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B1565C9-BFC1-7E42-9A96-5AE298B60FFC}" type="datetime1">
              <a:rPr lang="en-CA" altLang="en-US"/>
              <a:pPr>
                <a:defRPr/>
              </a:pPr>
              <a:t>2024-03-13</a:t>
            </a:fld>
            <a:endParaRPr lang="en-CA" altLang="en-US" dirty="0"/>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2" name="Slide Number Placeholder 1"/>
          <p:cNvSpPr>
            <a:spLocks noGrp="1"/>
          </p:cNvSpPr>
          <p:nvPr>
            <p:ph type="sldNum" sz="quarter" idx="12"/>
          </p:nvPr>
        </p:nvSpPr>
        <p:spPr/>
        <p:txBody>
          <a:bodyPr/>
          <a:lstStyle/>
          <a:p>
            <a:fld id="{5B73102B-9372-44C3-B76C-FB8E5F303C40}" type="slidenum">
              <a:rPr lang="en-CA" smtClean="0"/>
              <a:t>‹#›</a:t>
            </a:fld>
            <a:endParaRPr lang="en-CA"/>
          </a:p>
        </p:txBody>
      </p:sp>
    </p:spTree>
    <p:extLst>
      <p:ext uri="{BB962C8B-B14F-4D97-AF65-F5344CB8AC3E}">
        <p14:creationId xmlns:p14="http://schemas.microsoft.com/office/powerpoint/2010/main" val="37536432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6013" y="1557338"/>
            <a:ext cx="7272338" cy="935037"/>
          </a:xfrm>
          <a:prstGeom prst="rect">
            <a:avLst/>
          </a:prstGeom>
        </p:spPr>
        <p:txBody>
          <a:bodyPr>
            <a:norm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2E6F13C8-C203-E341-9D4C-88E44F92B8DC}"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3102B-9372-44C3-B76C-FB8E5F303C40}" type="slidenum">
              <a:rPr lang="en-CA" smtClean="0"/>
              <a:t>‹#›</a:t>
            </a:fld>
            <a:endParaRPr lang="en-CA"/>
          </a:p>
        </p:txBody>
      </p:sp>
    </p:spTree>
    <p:extLst>
      <p:ext uri="{BB962C8B-B14F-4D97-AF65-F5344CB8AC3E}">
        <p14:creationId xmlns:p14="http://schemas.microsoft.com/office/powerpoint/2010/main" val="41320956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F13C8-C203-E341-9D4C-88E44F92B8DC}" type="datetimeFigureOut">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3102B-9372-44C3-B76C-FB8E5F303C40}" type="slidenum">
              <a:rPr lang="en-CA" smtClean="0"/>
              <a:t>‹#›</a:t>
            </a:fld>
            <a:endParaRPr lang="en-CA"/>
          </a:p>
        </p:txBody>
      </p:sp>
    </p:spTree>
    <p:extLst>
      <p:ext uri="{BB962C8B-B14F-4D97-AF65-F5344CB8AC3E}">
        <p14:creationId xmlns:p14="http://schemas.microsoft.com/office/powerpoint/2010/main" val="3020662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224643"/>
            <a:ext cx="7886700" cy="1070203"/>
          </a:xfrm>
        </p:spPr>
        <p:txBody>
          <a:bodyPr/>
          <a:lstStyle/>
          <a:p>
            <a:r>
              <a:rPr lang="en-US"/>
              <a:t>Click to edit Master title style</a:t>
            </a:r>
            <a:endParaRPr lang="en-CA"/>
          </a:p>
        </p:txBody>
      </p:sp>
      <p:sp>
        <p:nvSpPr>
          <p:cNvPr id="3" name="Text Placeholder 2"/>
          <p:cNvSpPr>
            <a:spLocks noGrp="1"/>
          </p:cNvSpPr>
          <p:nvPr>
            <p:ph type="body" idx="1"/>
          </p:nvPr>
        </p:nvSpPr>
        <p:spPr>
          <a:xfrm>
            <a:off x="629842" y="2294163"/>
            <a:ext cx="3868340" cy="57013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873829"/>
            <a:ext cx="3868340" cy="33158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2294163"/>
            <a:ext cx="3887391" cy="57013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873829"/>
            <a:ext cx="3887391" cy="33158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133927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1BB184-2EE0-3047-B1AE-8525477563CD}"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6" name="TextBox 5"/>
          <p:cNvSpPr txBox="1"/>
          <p:nvPr/>
        </p:nvSpPr>
        <p:spPr>
          <a:xfrm rot="21260141">
            <a:off x="1077689" y="1690010"/>
            <a:ext cx="6849835" cy="584775"/>
          </a:xfrm>
          <a:prstGeom prst="rect">
            <a:avLst/>
          </a:prstGeom>
          <a:noFill/>
        </p:spPr>
        <p:txBody>
          <a:bodyPr wrap="square" rtlCol="0">
            <a:spAutoFit/>
          </a:bodyPr>
          <a:lstStyle/>
          <a:p>
            <a:pPr algn="ctr"/>
            <a:r>
              <a:rPr lang="en-CA" sz="3200" b="1" dirty="0">
                <a:effectLst>
                  <a:glow rad="850900">
                    <a:schemeClr val="bg1">
                      <a:alpha val="76000"/>
                    </a:schemeClr>
                  </a:glow>
                </a:effectLst>
              </a:rPr>
              <a:t>Questions?</a:t>
            </a:r>
          </a:p>
        </p:txBody>
      </p:sp>
      <p:sp>
        <p:nvSpPr>
          <p:cNvPr id="2" name="Slide Number Placeholder 1"/>
          <p:cNvSpPr>
            <a:spLocks noGrp="1"/>
          </p:cNvSpPr>
          <p:nvPr>
            <p:ph type="sldNum" sz="quarter" idx="12"/>
          </p:nvPr>
        </p:nvSpPr>
        <p:spPr/>
        <p:txBody>
          <a:bodyPr/>
          <a:lstStyle/>
          <a:p>
            <a:fld id="{5B73102B-9372-44C3-B76C-FB8E5F303C40}" type="slidenum">
              <a:rPr lang="en-CA" smtClean="0"/>
              <a:t>‹#›</a:t>
            </a:fld>
            <a:endParaRPr lang="en-CA"/>
          </a:p>
        </p:txBody>
      </p:sp>
    </p:spTree>
    <p:extLst>
      <p:ext uri="{BB962C8B-B14F-4D97-AF65-F5344CB8AC3E}">
        <p14:creationId xmlns:p14="http://schemas.microsoft.com/office/powerpoint/2010/main" val="6085491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05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8147050" cy="1954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200" y="3706813"/>
            <a:ext cx="8147050" cy="1954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5866581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850" y="935038"/>
            <a:ext cx="8496300" cy="2574925"/>
          </a:xfrm>
        </p:spPr>
        <p:txBody>
          <a:bodyPr anchor="b">
            <a:normAutofit/>
          </a:bodyPr>
          <a:lstStyle>
            <a:lvl1pPr algn="ctr">
              <a:defRPr sz="3600"/>
            </a:lvl1pPr>
          </a:lstStyle>
          <a:p>
            <a:r>
              <a:rPr lang="en-US"/>
              <a:t>Click to edit Master title style</a:t>
            </a:r>
          </a:p>
        </p:txBody>
      </p:sp>
      <p:sp>
        <p:nvSpPr>
          <p:cNvPr id="3" name="Subtitle 2"/>
          <p:cNvSpPr>
            <a:spLocks noGrp="1"/>
          </p:cNvSpPr>
          <p:nvPr>
            <p:ph type="subTitle" idx="1"/>
          </p:nvPr>
        </p:nvSpPr>
        <p:spPr>
          <a:xfrm>
            <a:off x="323850" y="3602037"/>
            <a:ext cx="8496300" cy="275113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7"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8" name="Date Placeholder 3"/>
          <p:cNvSpPr>
            <a:spLocks noGrp="1"/>
          </p:cNvSpPr>
          <p:nvPr>
            <p:ph type="dt" sz="half" idx="2"/>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9"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31907694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4" name="Content Placeholder 2"/>
          <p:cNvSpPr>
            <a:spLocks noGrp="1"/>
          </p:cNvSpPr>
          <p:nvPr>
            <p:ph idx="4294967295"/>
          </p:nvPr>
        </p:nvSpPr>
        <p:spPr>
          <a:xfrm>
            <a:off x="323850" y="2205038"/>
            <a:ext cx="8496300" cy="4151312"/>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Placeholder 1"/>
          <p:cNvSpPr>
            <a:spLocks noGrp="1"/>
          </p:cNvSpPr>
          <p:nvPr>
            <p:ph type="title"/>
          </p:nvPr>
        </p:nvSpPr>
        <p:spPr>
          <a:xfrm>
            <a:off x="323528" y="925196"/>
            <a:ext cx="8496622" cy="120959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7" name="Date Placeholder 3"/>
          <p:cNvSpPr>
            <a:spLocks noGrp="1"/>
          </p:cNvSpPr>
          <p:nvPr>
            <p:ph type="dt" sz="half" idx="2"/>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8"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276151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6013" y="1557338"/>
            <a:ext cx="7272338" cy="935037"/>
          </a:xfrm>
          <a:prstGeom prst="rect">
            <a:avLst/>
          </a:prstGeom>
        </p:spPr>
        <p:txBody>
          <a:bodyPr>
            <a:norm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8CC46C08-B00A-43C5-9213-375B6DD22077}" type="datetimeFigureOut">
              <a:rPr lang="en-CA" smtClean="0"/>
              <a:t>2024-03-13</a:t>
            </a:fld>
            <a:endParaRPr lang="en-CA"/>
          </a:p>
        </p:txBody>
      </p:sp>
      <p:sp>
        <p:nvSpPr>
          <p:cNvPr id="4" name="Footer Placeholder 3"/>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39506513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7" name="Date Placeholder 3"/>
          <p:cNvSpPr>
            <a:spLocks noGrp="1"/>
          </p:cNvSpPr>
          <p:nvPr>
            <p:ph type="dt" sz="half" idx="2"/>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8"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19842031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6" name="Date Placeholder 3"/>
          <p:cNvSpPr>
            <a:spLocks noGrp="1"/>
          </p:cNvSpPr>
          <p:nvPr>
            <p:ph type="dt" sz="half" idx="2"/>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7"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4639088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925195"/>
            <a:ext cx="8496622" cy="1209594"/>
          </a:xfrm>
        </p:spPr>
        <p:txBody>
          <a:bodyPr/>
          <a:lstStyle/>
          <a:p>
            <a:r>
              <a:rPr lang="en-US"/>
              <a:t>Click to edit Master title style</a:t>
            </a:r>
          </a:p>
        </p:txBody>
      </p:sp>
      <p:sp>
        <p:nvSpPr>
          <p:cNvPr id="3" name="Content Placeholder 2"/>
          <p:cNvSpPr>
            <a:spLocks noGrp="1"/>
          </p:cNvSpPr>
          <p:nvPr>
            <p:ph sz="half" idx="1"/>
          </p:nvPr>
        </p:nvSpPr>
        <p:spPr>
          <a:xfrm>
            <a:off x="323527" y="2205038"/>
            <a:ext cx="4329065" cy="4151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205037"/>
            <a:ext cx="4191000" cy="4151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9" name="Date Placeholder 3"/>
          <p:cNvSpPr>
            <a:spLocks noGrp="1"/>
          </p:cNvSpPr>
          <p:nvPr>
            <p:ph type="dt" sz="half" idx="10"/>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10"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6194021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3850" y="931951"/>
            <a:ext cx="8496299" cy="1201649"/>
          </a:xfrm>
        </p:spPr>
        <p:txBody>
          <a:bodyPr/>
          <a:lstStyle/>
          <a:p>
            <a:r>
              <a:rPr lang="en-US"/>
              <a:t>Click to edit Master title style</a:t>
            </a:r>
            <a:endParaRPr lang="en-US" dirty="0"/>
          </a:p>
        </p:txBody>
      </p:sp>
      <p:sp>
        <p:nvSpPr>
          <p:cNvPr id="3" name="Text Placeholder 2"/>
          <p:cNvSpPr>
            <a:spLocks noGrp="1"/>
          </p:cNvSpPr>
          <p:nvPr>
            <p:ph type="body" idx="1"/>
          </p:nvPr>
        </p:nvSpPr>
        <p:spPr>
          <a:xfrm>
            <a:off x="323850" y="2205038"/>
            <a:ext cx="422805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23850" y="3028950"/>
            <a:ext cx="4228058" cy="332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p:cNvSpPr>
            <a:spLocks noGrp="1"/>
          </p:cNvSpPr>
          <p:nvPr>
            <p:ph type="body" idx="13"/>
          </p:nvPr>
        </p:nvSpPr>
        <p:spPr>
          <a:xfrm>
            <a:off x="4592092" y="2205038"/>
            <a:ext cx="422805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3"/>
          <p:cNvSpPr>
            <a:spLocks noGrp="1"/>
          </p:cNvSpPr>
          <p:nvPr>
            <p:ph sz="half" idx="14"/>
          </p:nvPr>
        </p:nvSpPr>
        <p:spPr>
          <a:xfrm>
            <a:off x="4592092" y="3028950"/>
            <a:ext cx="4228058" cy="332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13" name="Date Placeholder 3"/>
          <p:cNvSpPr>
            <a:spLocks noGrp="1"/>
          </p:cNvSpPr>
          <p:nvPr>
            <p:ph type="dt" sz="half" idx="15"/>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14"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26836927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3850" y="935038"/>
            <a:ext cx="3255169"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635896" y="935038"/>
            <a:ext cx="5184253" cy="541813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3850" y="2552699"/>
            <a:ext cx="3255169" cy="380047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9" name="Date Placeholder 3"/>
          <p:cNvSpPr>
            <a:spLocks noGrp="1"/>
          </p:cNvSpPr>
          <p:nvPr>
            <p:ph type="dt" sz="half" idx="10"/>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10"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24880817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1BB184-2EE0-3047-B1AE-8525477563CD}"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6" name="TextBox 5"/>
          <p:cNvSpPr txBox="1"/>
          <p:nvPr/>
        </p:nvSpPr>
        <p:spPr>
          <a:xfrm rot="21260141">
            <a:off x="1077689" y="1690010"/>
            <a:ext cx="6849835" cy="584775"/>
          </a:xfrm>
          <a:prstGeom prst="rect">
            <a:avLst/>
          </a:prstGeom>
          <a:noFill/>
        </p:spPr>
        <p:txBody>
          <a:bodyPr wrap="square" rtlCol="0">
            <a:spAutoFit/>
          </a:bodyPr>
          <a:lstStyle/>
          <a:p>
            <a:pPr algn="ctr"/>
            <a:r>
              <a:rPr lang="en-CA" sz="3200" b="1" dirty="0">
                <a:effectLst>
                  <a:glow rad="850900">
                    <a:schemeClr val="bg1">
                      <a:alpha val="76000"/>
                    </a:schemeClr>
                  </a:glow>
                </a:effectLst>
              </a:rPr>
              <a:t>Questions?</a:t>
            </a:r>
          </a:p>
        </p:txBody>
      </p:sp>
      <p:sp>
        <p:nvSpPr>
          <p:cNvPr id="2" name="Slide Number Placeholder 1"/>
          <p:cNvSpPr>
            <a:spLocks noGrp="1"/>
          </p:cNvSpPr>
          <p:nvPr>
            <p:ph type="sldNum" sz="quarter" idx="12"/>
          </p:nvPr>
        </p:nvSpPr>
        <p:spPr/>
        <p:txBody>
          <a:bodyPr/>
          <a:lstStyle/>
          <a:p>
            <a:fld id="{AE7D740E-1E6B-4E4A-8A8A-725E17C809DF}" type="slidenum">
              <a:rPr lang="en-CA" altLang="en-US" smtClean="0"/>
              <a:pPr/>
              <a:t>‹#›</a:t>
            </a:fld>
            <a:endParaRPr lang="en-CA" altLang="en-US" dirty="0"/>
          </a:p>
        </p:txBody>
      </p:sp>
    </p:spTree>
    <p:extLst>
      <p:ext uri="{BB962C8B-B14F-4D97-AF65-F5344CB8AC3E}">
        <p14:creationId xmlns:p14="http://schemas.microsoft.com/office/powerpoint/2010/main" val="22126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46C08-B00A-43C5-9213-375B6DD22077}" type="datetimeFigureOut">
              <a:rPr lang="en-CA" smtClean="0"/>
              <a:t>2024-03-13</a:t>
            </a:fld>
            <a:endParaRPr lang="en-CA"/>
          </a:p>
        </p:txBody>
      </p:sp>
      <p:sp>
        <p:nvSpPr>
          <p:cNvPr id="3" name="Footer Placeholder 2"/>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237755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estion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C46C08-B00A-43C5-9213-375B6DD22077}" type="datetimeFigureOut">
              <a:rPr lang="en-CA" smtClean="0"/>
              <a:t>2024-03-13</a:t>
            </a:fld>
            <a:endParaRPr lang="en-CA"/>
          </a:p>
        </p:txBody>
      </p:sp>
      <p:sp>
        <p:nvSpPr>
          <p:cNvPr id="4" name="Footer Placeholder 3"/>
          <p:cNvSpPr>
            <a:spLocks noGrp="1"/>
          </p:cNvSpPr>
          <p:nvPr>
            <p:ph type="ftr" sz="quarter" idx="11"/>
          </p:nvPr>
        </p:nvSpPr>
        <p:spPr/>
        <p:txBody>
          <a:bodyPr/>
          <a:lstStyle/>
          <a:p>
            <a:endParaRPr lang="en-CA"/>
          </a:p>
        </p:txBody>
      </p:sp>
      <p:sp>
        <p:nvSpPr>
          <p:cNvPr id="6" name="TextBox 5"/>
          <p:cNvSpPr txBox="1"/>
          <p:nvPr/>
        </p:nvSpPr>
        <p:spPr>
          <a:xfrm rot="21260141">
            <a:off x="1077690" y="1690012"/>
            <a:ext cx="6849835" cy="584775"/>
          </a:xfrm>
          <a:prstGeom prst="rect">
            <a:avLst/>
          </a:prstGeom>
          <a:noFill/>
        </p:spPr>
        <p:txBody>
          <a:bodyPr wrap="square" rtlCol="0">
            <a:spAutoFit/>
          </a:bodyPr>
          <a:lstStyle/>
          <a:p>
            <a:pPr algn="ctr"/>
            <a:r>
              <a:rPr lang="en-CA" sz="3200" b="1" dirty="0">
                <a:effectLst>
                  <a:glow rad="850900">
                    <a:schemeClr val="bg1">
                      <a:alpha val="76000"/>
                    </a:schemeClr>
                  </a:glow>
                </a:effectLst>
              </a:rPr>
              <a:t>Questions?</a:t>
            </a:r>
          </a:p>
        </p:txBody>
      </p:sp>
    </p:spTree>
    <p:extLst>
      <p:ext uri="{BB962C8B-B14F-4D97-AF65-F5344CB8AC3E}">
        <p14:creationId xmlns:p14="http://schemas.microsoft.com/office/powerpoint/2010/main" val="337775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3742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3742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C46C08-B00A-43C5-9213-375B6DD22077}" type="datetimeFigureOut">
              <a:rPr lang="en-CA" smtClean="0"/>
              <a:t>2024-03-13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DD2C4AD8-6488-42AE-BAB5-5F651B4A6DF6}" type="slidenum">
              <a:rPr lang="en-CA" smtClean="0"/>
              <a:t>‹#›</a:t>
            </a:fld>
            <a:endParaRPr lang="en-CA"/>
          </a:p>
        </p:txBody>
      </p:sp>
    </p:spTree>
    <p:extLst>
      <p:ext uri="{BB962C8B-B14F-4D97-AF65-F5344CB8AC3E}">
        <p14:creationId xmlns:p14="http://schemas.microsoft.com/office/powerpoint/2010/main" val="1046789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05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8147050" cy="1954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200" y="3706813"/>
            <a:ext cx="8147050" cy="1954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60091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Subtitle 4"/>
          <p:cNvSpPr>
            <a:spLocks noGrp="1"/>
          </p:cNvSpPr>
          <p:nvPr>
            <p:ph type="subTitle" idx="1"/>
          </p:nvPr>
        </p:nvSpPr>
        <p:spPr>
          <a:xfrm>
            <a:off x="1116012" y="4077072"/>
            <a:ext cx="7272337" cy="1728416"/>
          </a:xfrm>
          <a:prstGeom prst="rect">
            <a:avLst/>
          </a:prstGeom>
        </p:spPr>
        <p:txBody>
          <a:bodyPr>
            <a:normAutofit/>
          </a:bodyPr>
          <a:lstStyle>
            <a:lvl1pPr marL="0" indent="0" algn="ctr">
              <a:buNone/>
              <a:defRPr sz="1800">
                <a:solidFill>
                  <a:srgbClr val="2A2B29"/>
                </a:solidFill>
              </a:defRPr>
            </a:lvl1pPr>
          </a:lstStyle>
          <a:p>
            <a:r>
              <a:rPr lang="en-US"/>
              <a:t>Click to edit Master subtitle style</a:t>
            </a:r>
            <a:endParaRPr lang="en-CA" dirty="0"/>
          </a:p>
        </p:txBody>
      </p:sp>
      <p:sp>
        <p:nvSpPr>
          <p:cNvPr id="4" name="Date Placeholder 3"/>
          <p:cNvSpPr>
            <a:spLocks noGrp="1"/>
          </p:cNvSpPr>
          <p:nvPr>
            <p:ph type="dt" sz="half" idx="10"/>
          </p:nvPr>
        </p:nvSpPr>
        <p:spPr/>
        <p:txBody>
          <a:bodyPr/>
          <a:lstStyle>
            <a:lvl1pPr>
              <a:defRPr/>
            </a:lvl1pPr>
          </a:lstStyle>
          <a:p>
            <a:pPr>
              <a:defRPr/>
            </a:pPr>
            <a:fld id="{698F17EA-8D31-4D3F-BEA9-7CA5E4DE4152}" type="datetime1">
              <a:rPr lang="en-US" altLang="en-US" smtClean="0">
                <a:solidFill>
                  <a:srgbClr val="000000"/>
                </a:solidFill>
              </a:rPr>
              <a:t>3/13/2024</a:t>
            </a:fld>
            <a:endParaRPr lang="en-CA"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srgbClr val="000000"/>
              </a:solidFill>
            </a:endParaRPr>
          </a:p>
        </p:txBody>
      </p:sp>
      <p:sp>
        <p:nvSpPr>
          <p:cNvPr id="6" name="Title Placeholder 1"/>
          <p:cNvSpPr>
            <a:spLocks noGrp="1"/>
          </p:cNvSpPr>
          <p:nvPr>
            <p:ph type="title"/>
          </p:nvPr>
        </p:nvSpPr>
        <p:spPr>
          <a:xfrm>
            <a:off x="1115616" y="1556792"/>
            <a:ext cx="7272808" cy="2376264"/>
          </a:xfrm>
          <a:prstGeom prst="rect">
            <a:avLst/>
          </a:prstGeom>
        </p:spPr>
        <p:txBody>
          <a:bodyPr vert="horz" lIns="91440" tIns="45720" rIns="91440" bIns="45720" rtlCol="0" anchor="b" anchorCtr="0">
            <a:normAutofit/>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18314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116013" y="1557338"/>
            <a:ext cx="72723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3600"/>
            </a:lvl1pPr>
          </a:lstStyle>
          <a:p>
            <a:pPr lvl="0"/>
            <a:r>
              <a:rPr lang="en-US" altLang="en-US"/>
              <a:t>Click to edit Master title style</a:t>
            </a:r>
            <a:endParaRPr lang="en-CA" altLang="en-US" dirty="0"/>
          </a:p>
        </p:txBody>
      </p:sp>
      <p:sp>
        <p:nvSpPr>
          <p:cNvPr id="9" name="Content Placeholder 2"/>
          <p:cNvSpPr>
            <a:spLocks noGrp="1"/>
          </p:cNvSpPr>
          <p:nvPr>
            <p:ph idx="4294967295"/>
          </p:nvPr>
        </p:nvSpPr>
        <p:spPr>
          <a:xfrm>
            <a:off x="1116013" y="2492374"/>
            <a:ext cx="7272337" cy="3312890"/>
          </a:xfrm>
          <a:prstGeom prst="rect">
            <a:avLst/>
          </a:prstGeom>
        </p:spPr>
        <p:txBody>
          <a:bodyPr/>
          <a:lstStyle>
            <a:lvl1pPr>
              <a:defRPr sz="2800"/>
            </a:lvl1pPr>
          </a:lstStyle>
          <a:p>
            <a:pPr lvl="0"/>
            <a:r>
              <a:rPr lang="en-US" alt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A7F772D-41CE-4D37-BC0D-3C897CD0C8FF}" type="datetime1">
              <a:rPr lang="en-US" altLang="en-US" smtClean="0">
                <a:solidFill>
                  <a:srgbClr val="000000"/>
                </a:solidFill>
              </a:rPr>
              <a:t>3/13/2024</a:t>
            </a:fld>
            <a:endParaRPr lang="en-CA"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srgbClr val="000000"/>
              </a:solidFill>
            </a:endParaRPr>
          </a:p>
        </p:txBody>
      </p:sp>
    </p:spTree>
    <p:extLst>
      <p:ext uri="{BB962C8B-B14F-4D97-AF65-F5344CB8AC3E}">
        <p14:creationId xmlns:p14="http://schemas.microsoft.com/office/powerpoint/2010/main" val="429429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7.xml"/><Relationship Id="rId7"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image" Target="../media/image5.png"/><Relationship Id="rId4" Type="http://schemas.openxmlformats.org/officeDocument/2006/relationships/slideLayout" Target="../slideLayouts/slideLayout31.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165306"/>
            <a:ext cx="2133600" cy="365125"/>
          </a:xfrm>
          <a:prstGeom prst="rect">
            <a:avLst/>
          </a:prstGeom>
        </p:spPr>
        <p:txBody>
          <a:bodyPr/>
          <a:lstStyle>
            <a:lvl1pPr>
              <a:defRPr sz="1200">
                <a:latin typeface="Arial" pitchFamily="34" charset="0"/>
                <a:ea typeface="ＭＳ Ｐゴシック" pitchFamily="34" charset="-128"/>
              </a:defRPr>
            </a:lvl1pPr>
          </a:lstStyle>
          <a:p>
            <a:fld id="{8CC46C08-B00A-43C5-9213-375B6DD22077}" type="datetimeFigureOut">
              <a:rPr lang="en-CA" smtClean="0"/>
              <a:t>2024-03-13</a:t>
            </a:fld>
            <a:endParaRPr lang="en-CA"/>
          </a:p>
        </p:txBody>
      </p:sp>
      <p:sp>
        <p:nvSpPr>
          <p:cNvPr id="3" name="Footer Placeholder 4"/>
          <p:cNvSpPr>
            <a:spLocks noGrp="1"/>
          </p:cNvSpPr>
          <p:nvPr>
            <p:ph type="ftr" sz="quarter" idx="3"/>
          </p:nvPr>
        </p:nvSpPr>
        <p:spPr>
          <a:xfrm>
            <a:off x="3124200" y="6165306"/>
            <a:ext cx="2895600" cy="365125"/>
          </a:xfrm>
          <a:prstGeom prst="rect">
            <a:avLst/>
          </a:prstGeom>
        </p:spPr>
        <p:txBody>
          <a:bodyPr/>
          <a:lstStyle>
            <a:lvl1pPr>
              <a:defRPr sz="1200">
                <a:latin typeface="Arial" pitchFamily="34" charset="0"/>
                <a:ea typeface="ＭＳ Ｐゴシック" pitchFamily="34" charset="-128"/>
              </a:defRPr>
            </a:lvl1pPr>
          </a:lstStyle>
          <a:p>
            <a:endParaRPr lang="en-CA"/>
          </a:p>
        </p:txBody>
      </p:sp>
      <p:sp>
        <p:nvSpPr>
          <p:cNvPr id="4" name="Title Placeholder 1"/>
          <p:cNvSpPr>
            <a:spLocks noGrp="1"/>
          </p:cNvSpPr>
          <p:nvPr>
            <p:ph type="title"/>
          </p:nvPr>
        </p:nvSpPr>
        <p:spPr>
          <a:xfrm>
            <a:off x="1115616" y="1556794"/>
            <a:ext cx="7272808" cy="9355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type="body" idx="1"/>
          </p:nvPr>
        </p:nvSpPr>
        <p:spPr>
          <a:xfrm>
            <a:off x="1115616" y="2492377"/>
            <a:ext cx="7272808" cy="33128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4"/>
          <p:cNvSpPr txBox="1">
            <a:spLocks noChangeArrowheads="1"/>
          </p:cNvSpPr>
          <p:nvPr/>
        </p:nvSpPr>
        <p:spPr bwMode="auto">
          <a:xfrm>
            <a:off x="1101726" y="832209"/>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x-none" sz="800" b="1" dirty="0">
                <a:solidFill>
                  <a:schemeClr val="bg1"/>
                </a:solidFill>
              </a:rPr>
              <a:t>Cadets and Junior Canadian Rangers</a:t>
            </a:r>
          </a:p>
        </p:txBody>
      </p:sp>
    </p:spTree>
    <p:extLst>
      <p:ext uri="{BB962C8B-B14F-4D97-AF65-F5344CB8AC3E}">
        <p14:creationId xmlns:p14="http://schemas.microsoft.com/office/powerpoint/2010/main" val="376945137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xStyles>
    <p:title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81">
          <p15:clr>
            <a:srgbClr val="F26B43"/>
          </p15:clr>
        </p15:guide>
        <p15:guide id="2" pos="703">
          <p15:clr>
            <a:srgbClr val="F26B43"/>
          </p15:clr>
        </p15:guide>
        <p15:guide id="3" pos="5284">
          <p15:clr>
            <a:srgbClr val="F26B43"/>
          </p15:clr>
        </p15:guide>
        <p15:guide id="4" orient="horz" pos="3657">
          <p15:clr>
            <a:srgbClr val="F26B43"/>
          </p15:clr>
        </p15:guide>
        <p15:guide id="5" orient="horz" pos="1888">
          <p15:clr>
            <a:srgbClr val="F26B43"/>
          </p15:clr>
        </p15:guide>
        <p15:guide id="6" pos="2472">
          <p15:clr>
            <a:srgbClr val="F26B43"/>
          </p15:clr>
        </p15:guide>
        <p15:guide id="7" orient="horz" pos="157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592269"/>
            <a:ext cx="2133600" cy="265733"/>
          </a:xfrm>
          <a:prstGeom prst="rect">
            <a:avLst/>
          </a:prstGeom>
        </p:spPr>
        <p:txBody>
          <a:bodyPr/>
          <a:lstStyle>
            <a:lvl1pPr>
              <a:defRPr sz="1200">
                <a:latin typeface="Arial" pitchFamily="34" charset="0"/>
                <a:ea typeface="ＭＳ Ｐゴシック" pitchFamily="34" charset="-128"/>
              </a:defRPr>
            </a:lvl1pPr>
          </a:lstStyle>
          <a:p>
            <a:pPr>
              <a:defRPr/>
            </a:pPr>
            <a:fld id="{664F1627-DA0A-4FAD-AD02-254A8920BF03}" type="datetime1">
              <a:rPr lang="en-US" altLang="en-US" smtClean="0">
                <a:solidFill>
                  <a:srgbClr val="000000"/>
                </a:solidFill>
              </a:rPr>
              <a:t>3/13/2024</a:t>
            </a:fld>
            <a:endParaRPr lang="en-CA" altLang="en-US" dirty="0">
              <a:solidFill>
                <a:srgbClr val="000000"/>
              </a:solidFill>
            </a:endParaRPr>
          </a:p>
        </p:txBody>
      </p:sp>
      <p:sp>
        <p:nvSpPr>
          <p:cNvPr id="3" name="Footer Placeholder 4"/>
          <p:cNvSpPr>
            <a:spLocks noGrp="1"/>
          </p:cNvSpPr>
          <p:nvPr>
            <p:ph type="ftr" sz="quarter" idx="3"/>
          </p:nvPr>
        </p:nvSpPr>
        <p:spPr>
          <a:xfrm>
            <a:off x="3124200" y="6592269"/>
            <a:ext cx="2895600" cy="265733"/>
          </a:xfrm>
          <a:prstGeom prst="rect">
            <a:avLst/>
          </a:prstGeom>
        </p:spPr>
        <p:txBody>
          <a:bodyPr/>
          <a:lstStyle>
            <a:lvl1pPr>
              <a:defRPr sz="1200">
                <a:latin typeface="Arial" pitchFamily="34" charset="0"/>
                <a:ea typeface="ＭＳ Ｐゴシック" pitchFamily="34" charset="-128"/>
              </a:defRPr>
            </a:lvl1pPr>
          </a:lstStyle>
          <a:p>
            <a:pPr>
              <a:defRPr/>
            </a:pPr>
            <a:endParaRPr lang="en-CA" dirty="0">
              <a:solidFill>
                <a:srgbClr val="000000"/>
              </a:solidFill>
            </a:endParaRPr>
          </a:p>
        </p:txBody>
      </p:sp>
      <p:sp>
        <p:nvSpPr>
          <p:cNvPr id="4" name="Title Placeholder 1"/>
          <p:cNvSpPr>
            <a:spLocks noGrp="1"/>
          </p:cNvSpPr>
          <p:nvPr>
            <p:ph type="title"/>
          </p:nvPr>
        </p:nvSpPr>
        <p:spPr>
          <a:xfrm>
            <a:off x="1115616" y="1556794"/>
            <a:ext cx="7272808" cy="9355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type="body" idx="1"/>
          </p:nvPr>
        </p:nvSpPr>
        <p:spPr>
          <a:xfrm>
            <a:off x="1115616" y="2492377"/>
            <a:ext cx="7272808" cy="33128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4"/>
          <p:cNvSpPr txBox="1">
            <a:spLocks noChangeArrowheads="1"/>
          </p:cNvSpPr>
          <p:nvPr/>
        </p:nvSpPr>
        <p:spPr bwMode="auto">
          <a:xfrm>
            <a:off x="1101726" y="832209"/>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x-none" sz="800" b="1" dirty="0">
                <a:solidFill>
                  <a:srgbClr val="FFFFFF"/>
                </a:solidFill>
              </a:rPr>
              <a:t>Cadets and Junior Canadian Rangers</a:t>
            </a:r>
          </a:p>
        </p:txBody>
      </p:sp>
    </p:spTree>
    <p:extLst>
      <p:ext uri="{BB962C8B-B14F-4D97-AF65-F5344CB8AC3E}">
        <p14:creationId xmlns:p14="http://schemas.microsoft.com/office/powerpoint/2010/main" val="140213013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Lst>
  <p:hf hdr="0" ftr="0" dt="0"/>
  <p:txStyles>
    <p:title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81">
          <p15:clr>
            <a:srgbClr val="F26B43"/>
          </p15:clr>
        </p15:guide>
        <p15:guide id="2" pos="703">
          <p15:clr>
            <a:srgbClr val="F26B43"/>
          </p15:clr>
        </p15:guide>
        <p15:guide id="3" pos="5284">
          <p15:clr>
            <a:srgbClr val="F26B43"/>
          </p15:clr>
        </p15:guide>
        <p15:guide id="4" orient="horz" pos="3657">
          <p15:clr>
            <a:srgbClr val="F26B43"/>
          </p15:clr>
        </p15:guide>
        <p15:guide id="5" orient="horz" pos="1888">
          <p15:clr>
            <a:srgbClr val="F26B43"/>
          </p15:clr>
        </p15:guide>
        <p15:guide id="6" pos="2472">
          <p15:clr>
            <a:srgbClr val="F26B43"/>
          </p15:clr>
        </p15:guide>
        <p15:guide id="7" orient="horz" pos="157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165304"/>
            <a:ext cx="2133600" cy="365125"/>
          </a:xfrm>
          <a:prstGeom prst="rect">
            <a:avLst/>
          </a:prstGeom>
        </p:spPr>
        <p:txBody>
          <a:bodyPr/>
          <a:lstStyle>
            <a:lvl1pPr>
              <a:defRPr sz="1200">
                <a:latin typeface="Arial" pitchFamily="34" charset="0"/>
                <a:ea typeface="ＭＳ Ｐゴシック" pitchFamily="34" charset="-128"/>
              </a:defRPr>
            </a:lvl1pPr>
          </a:lstStyle>
          <a:p>
            <a:fld id="{D91BB184-2EE0-3047-B1AE-8525477563CD}" type="datetimeFigureOut">
              <a:rPr lang="en-US" smtClean="0"/>
              <a:t>3/13/2024</a:t>
            </a:fld>
            <a:endParaRPr lang="en-US"/>
          </a:p>
        </p:txBody>
      </p:sp>
      <p:sp>
        <p:nvSpPr>
          <p:cNvPr id="3" name="Footer Placeholder 4"/>
          <p:cNvSpPr>
            <a:spLocks noGrp="1"/>
          </p:cNvSpPr>
          <p:nvPr>
            <p:ph type="ftr" sz="quarter" idx="3"/>
          </p:nvPr>
        </p:nvSpPr>
        <p:spPr>
          <a:xfrm>
            <a:off x="3124200" y="6165304"/>
            <a:ext cx="2895600" cy="365125"/>
          </a:xfrm>
          <a:prstGeom prst="rect">
            <a:avLst/>
          </a:prstGeom>
        </p:spPr>
        <p:txBody>
          <a:bodyPr/>
          <a:lstStyle>
            <a:lvl1pPr>
              <a:defRPr sz="1200">
                <a:latin typeface="Arial" pitchFamily="34" charset="0"/>
                <a:ea typeface="ＭＳ Ｐゴシック" pitchFamily="34" charset="-128"/>
              </a:defRPr>
            </a:lvl1pPr>
          </a:lstStyle>
          <a:p>
            <a:endParaRPr lang="en-US"/>
          </a:p>
        </p:txBody>
      </p:sp>
      <p:sp>
        <p:nvSpPr>
          <p:cNvPr id="4" name="Title Placeholder 1"/>
          <p:cNvSpPr>
            <a:spLocks noGrp="1"/>
          </p:cNvSpPr>
          <p:nvPr>
            <p:ph type="title"/>
          </p:nvPr>
        </p:nvSpPr>
        <p:spPr>
          <a:xfrm>
            <a:off x="1115616" y="1556792"/>
            <a:ext cx="7272808" cy="9355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type="body" idx="1"/>
          </p:nvPr>
        </p:nvSpPr>
        <p:spPr>
          <a:xfrm>
            <a:off x="1115616" y="2492375"/>
            <a:ext cx="7272808" cy="33128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4"/>
          <p:cNvSpPr txBox="1">
            <a:spLocks noChangeArrowheads="1"/>
          </p:cNvSpPr>
          <p:nvPr/>
        </p:nvSpPr>
        <p:spPr bwMode="auto">
          <a:xfrm>
            <a:off x="1101725" y="832208"/>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x-none" sz="800" b="1" dirty="0">
                <a:solidFill>
                  <a:schemeClr val="bg1"/>
                </a:solidFill>
              </a:rPr>
              <a:t>Cadets and Junior Canadian Rangers</a:t>
            </a:r>
          </a:p>
        </p:txBody>
      </p:sp>
      <p:sp>
        <p:nvSpPr>
          <p:cNvPr id="6" name="Slide Number Placeholder 5"/>
          <p:cNvSpPr>
            <a:spLocks noGrp="1"/>
          </p:cNvSpPr>
          <p:nvPr>
            <p:ph type="sldNum" sz="quarter" idx="4"/>
          </p:nvPr>
        </p:nvSpPr>
        <p:spPr>
          <a:xfrm>
            <a:off x="8404753" y="6160411"/>
            <a:ext cx="5269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B4576-5AE0-4D6D-9241-772104E7EA52}" type="slidenum">
              <a:rPr lang="en-CA" smtClean="0"/>
              <a:t>‹#›</a:t>
            </a:fld>
            <a:endParaRPr lang="en-CA"/>
          </a:p>
        </p:txBody>
      </p:sp>
      <p:sp>
        <p:nvSpPr>
          <p:cNvPr id="8" name="TextBox 4"/>
          <p:cNvSpPr txBox="1">
            <a:spLocks noChangeArrowheads="1"/>
          </p:cNvSpPr>
          <p:nvPr/>
        </p:nvSpPr>
        <p:spPr bwMode="auto">
          <a:xfrm>
            <a:off x="1102598" y="1047308"/>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fr-FR" altLang="x-none" sz="800" b="1" dirty="0">
                <a:solidFill>
                  <a:schemeClr val="bg1"/>
                </a:solidFill>
              </a:rPr>
              <a:t>Cadets et Rangers juniors canadiens</a:t>
            </a:r>
            <a:endParaRPr lang="en-CA" altLang="x-none" sz="800" b="1" dirty="0">
              <a:solidFill>
                <a:schemeClr val="bg1"/>
              </a:solidFill>
            </a:endParaRPr>
          </a:p>
        </p:txBody>
      </p:sp>
    </p:spTree>
    <p:extLst>
      <p:ext uri="{BB962C8B-B14F-4D97-AF65-F5344CB8AC3E}">
        <p14:creationId xmlns:p14="http://schemas.microsoft.com/office/powerpoint/2010/main" val="26166118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txStyles>
    <p:title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81">
          <p15:clr>
            <a:srgbClr val="F26B43"/>
          </p15:clr>
        </p15:guide>
        <p15:guide id="2" pos="703">
          <p15:clr>
            <a:srgbClr val="F26B43"/>
          </p15:clr>
        </p15:guide>
        <p15:guide id="3" pos="5284">
          <p15:clr>
            <a:srgbClr val="F26B43"/>
          </p15:clr>
        </p15:guide>
        <p15:guide id="4" orient="horz" pos="3657">
          <p15:clr>
            <a:srgbClr val="F26B43"/>
          </p15:clr>
        </p15:guide>
        <p15:guide id="5" orient="horz" pos="1888">
          <p15:clr>
            <a:srgbClr val="F26B43"/>
          </p15:clr>
        </p15:guide>
        <p15:guide id="6" pos="2472">
          <p15:clr>
            <a:srgbClr val="F26B43"/>
          </p15:clr>
        </p15:guide>
        <p15:guide id="7" orient="horz" pos="157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592267"/>
            <a:ext cx="2133600" cy="265733"/>
          </a:xfrm>
          <a:prstGeom prst="rect">
            <a:avLst/>
          </a:prstGeom>
        </p:spPr>
        <p:txBody>
          <a:bodyPr/>
          <a:lstStyle>
            <a:lvl1pPr>
              <a:defRPr sz="1200">
                <a:latin typeface="Arial" pitchFamily="34" charset="0"/>
                <a:ea typeface="ＭＳ Ｐゴシック" pitchFamily="34" charset="-128"/>
              </a:defRPr>
            </a:lvl1pPr>
          </a:lstStyle>
          <a:p>
            <a:pPr>
              <a:defRPr/>
            </a:pPr>
            <a:fld id="{0EDB5CE3-F5E4-F740-BE80-8FBCEC77479E}" type="datetime1">
              <a:rPr lang="en-CA" altLang="en-US"/>
              <a:pPr>
                <a:defRPr/>
              </a:pPr>
              <a:t>2024-03-13</a:t>
            </a:fld>
            <a:endParaRPr lang="en-CA" altLang="en-US" dirty="0"/>
          </a:p>
        </p:txBody>
      </p:sp>
      <p:sp>
        <p:nvSpPr>
          <p:cNvPr id="3" name="Footer Placeholder 4"/>
          <p:cNvSpPr>
            <a:spLocks noGrp="1"/>
          </p:cNvSpPr>
          <p:nvPr>
            <p:ph type="ftr" sz="quarter" idx="3"/>
          </p:nvPr>
        </p:nvSpPr>
        <p:spPr>
          <a:xfrm>
            <a:off x="3124200" y="6592267"/>
            <a:ext cx="2895600" cy="265733"/>
          </a:xfrm>
          <a:prstGeom prst="rect">
            <a:avLst/>
          </a:prstGeom>
        </p:spPr>
        <p:txBody>
          <a:bodyPr/>
          <a:lstStyle>
            <a:lvl1pPr>
              <a:defRPr sz="1200">
                <a:latin typeface="Arial" pitchFamily="34" charset="0"/>
                <a:ea typeface="ＭＳ Ｐゴシック" pitchFamily="34" charset="-128"/>
              </a:defRPr>
            </a:lvl1pPr>
          </a:lstStyle>
          <a:p>
            <a:pPr>
              <a:defRPr/>
            </a:pPr>
            <a:endParaRPr lang="en-CA" dirty="0"/>
          </a:p>
        </p:txBody>
      </p:sp>
      <p:sp>
        <p:nvSpPr>
          <p:cNvPr id="4" name="Title Placeholder 1"/>
          <p:cNvSpPr>
            <a:spLocks noGrp="1"/>
          </p:cNvSpPr>
          <p:nvPr>
            <p:ph type="title"/>
          </p:nvPr>
        </p:nvSpPr>
        <p:spPr>
          <a:xfrm>
            <a:off x="1115616" y="1556792"/>
            <a:ext cx="7272808" cy="9355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type="body" idx="1"/>
          </p:nvPr>
        </p:nvSpPr>
        <p:spPr>
          <a:xfrm>
            <a:off x="1115616" y="2492375"/>
            <a:ext cx="7272808" cy="33128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4"/>
          <p:cNvSpPr txBox="1">
            <a:spLocks noChangeArrowheads="1"/>
          </p:cNvSpPr>
          <p:nvPr/>
        </p:nvSpPr>
        <p:spPr bwMode="auto">
          <a:xfrm>
            <a:off x="1101725" y="832208"/>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x-none" sz="800" b="1" dirty="0">
                <a:solidFill>
                  <a:schemeClr val="bg1"/>
                </a:solidFill>
              </a:rPr>
              <a:t>Cadets and Junior Canadian Rangers </a:t>
            </a:r>
          </a:p>
        </p:txBody>
      </p:sp>
      <p:sp>
        <p:nvSpPr>
          <p:cNvPr id="6" name="Slide Number Placeholder 5"/>
          <p:cNvSpPr>
            <a:spLocks noGrp="1"/>
          </p:cNvSpPr>
          <p:nvPr>
            <p:ph type="sldNum" sz="quarter" idx="4"/>
          </p:nvPr>
        </p:nvSpPr>
        <p:spPr>
          <a:xfrm>
            <a:off x="8388424" y="6103260"/>
            <a:ext cx="55963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3102B-9372-44C3-B76C-FB8E5F303C40}" type="slidenum">
              <a:rPr lang="en-CA" smtClean="0"/>
              <a:t>‹#›</a:t>
            </a:fld>
            <a:endParaRPr lang="en-CA"/>
          </a:p>
        </p:txBody>
      </p:sp>
      <p:sp>
        <p:nvSpPr>
          <p:cNvPr id="8" name="TextBox 4"/>
          <p:cNvSpPr txBox="1">
            <a:spLocks noChangeArrowheads="1"/>
          </p:cNvSpPr>
          <p:nvPr/>
        </p:nvSpPr>
        <p:spPr bwMode="auto">
          <a:xfrm>
            <a:off x="1102598" y="1047308"/>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fr-FR" altLang="x-none" sz="800" b="1" dirty="0">
                <a:solidFill>
                  <a:schemeClr val="bg1"/>
                </a:solidFill>
              </a:rPr>
              <a:t>Cadets et Rangers juniors canadiens</a:t>
            </a:r>
            <a:endParaRPr lang="en-CA" altLang="x-none" sz="800" b="1" dirty="0">
              <a:solidFill>
                <a:schemeClr val="bg1"/>
              </a:solidFill>
            </a:endParaRPr>
          </a:p>
        </p:txBody>
      </p:sp>
    </p:spTree>
    <p:extLst>
      <p:ext uri="{BB962C8B-B14F-4D97-AF65-F5344CB8AC3E}">
        <p14:creationId xmlns:p14="http://schemas.microsoft.com/office/powerpoint/2010/main" val="39440240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ftr="0" dt="0"/>
  <p:txStyles>
    <p:title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81">
          <p15:clr>
            <a:srgbClr val="F26B43"/>
          </p15:clr>
        </p15:guide>
        <p15:guide id="2" pos="703">
          <p15:clr>
            <a:srgbClr val="F26B43"/>
          </p15:clr>
        </p15:guide>
        <p15:guide id="3" pos="5284">
          <p15:clr>
            <a:srgbClr val="F26B43"/>
          </p15:clr>
        </p15:guide>
        <p15:guide id="4" orient="horz" pos="3657">
          <p15:clr>
            <a:srgbClr val="F26B43"/>
          </p15:clr>
        </p15:guide>
        <p15:guide id="5" orient="horz" pos="1888">
          <p15:clr>
            <a:srgbClr val="F26B43"/>
          </p15:clr>
        </p15:guide>
        <p15:guide id="6" pos="2472">
          <p15:clr>
            <a:srgbClr val="F26B43"/>
          </p15:clr>
        </p15:guide>
        <p15:guide id="7" orient="horz" pos="157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4"/>
          </p:nvPr>
        </p:nvSpPr>
        <p:spPr bwMode="auto">
          <a:xfrm>
            <a:off x="8305800" y="6592267"/>
            <a:ext cx="514350" cy="251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6F90B8"/>
                </a:solidFill>
              </a:defRPr>
            </a:lvl1pPr>
          </a:lstStyle>
          <a:p>
            <a:fld id="{AE7D740E-1E6B-4E4A-8A8A-725E17C809DF}" type="slidenum">
              <a:rPr lang="en-CA" altLang="en-US"/>
              <a:pPr/>
              <a:t>‹#›</a:t>
            </a:fld>
            <a:endParaRPr lang="en-CA" altLang="en-US" dirty="0"/>
          </a:p>
        </p:txBody>
      </p:sp>
      <p:sp>
        <p:nvSpPr>
          <p:cNvPr id="10" name="Title Placeholder 1"/>
          <p:cNvSpPr>
            <a:spLocks noGrp="1"/>
          </p:cNvSpPr>
          <p:nvPr>
            <p:ph type="title"/>
          </p:nvPr>
        </p:nvSpPr>
        <p:spPr>
          <a:xfrm>
            <a:off x="323528" y="925196"/>
            <a:ext cx="8496622" cy="120959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1" name="Text Placeholder 2"/>
          <p:cNvSpPr>
            <a:spLocks noGrp="1"/>
          </p:cNvSpPr>
          <p:nvPr>
            <p:ph type="body" idx="1"/>
          </p:nvPr>
        </p:nvSpPr>
        <p:spPr>
          <a:xfrm>
            <a:off x="323528" y="2205039"/>
            <a:ext cx="8496622" cy="384469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p:cNvSpPr>
            <a:spLocks noGrp="1"/>
          </p:cNvSpPr>
          <p:nvPr>
            <p:ph type="dt" sz="half" idx="2"/>
          </p:nvPr>
        </p:nvSpPr>
        <p:spPr>
          <a:xfrm>
            <a:off x="323528" y="6592267"/>
            <a:ext cx="2057400" cy="265733"/>
          </a:xfrm>
          <a:prstGeom prst="rect">
            <a:avLst/>
          </a:prstGeom>
        </p:spPr>
        <p:txBody>
          <a:bodyPr/>
          <a:lstStyle>
            <a:lvl1pPr>
              <a:defRPr sz="1200"/>
            </a:lvl1pPr>
          </a:lstStyle>
          <a:p>
            <a:fld id="{A7B967A8-1B04-EF4D-B51D-6F40A36855D1}" type="datetimeFigureOut">
              <a:rPr lang="en-US" smtClean="0"/>
              <a:pPr/>
              <a:t>3/13/2024</a:t>
            </a:fld>
            <a:endParaRPr lang="en-US"/>
          </a:p>
        </p:txBody>
      </p:sp>
      <p:sp>
        <p:nvSpPr>
          <p:cNvPr id="13" name="Footer Placeholder 4"/>
          <p:cNvSpPr>
            <a:spLocks noGrp="1"/>
          </p:cNvSpPr>
          <p:nvPr>
            <p:ph type="ftr" sz="quarter" idx="3"/>
          </p:nvPr>
        </p:nvSpPr>
        <p:spPr>
          <a:xfrm>
            <a:off x="3028950" y="6592267"/>
            <a:ext cx="3086100" cy="265733"/>
          </a:xfrm>
          <a:prstGeom prst="rect">
            <a:avLst/>
          </a:prstGeom>
        </p:spPr>
        <p:txBody>
          <a:bodyPr/>
          <a:lstStyle>
            <a:lvl1pPr algn="ctr">
              <a:defRPr sz="1200"/>
            </a:lvl1pPr>
          </a:lstStyle>
          <a:p>
            <a:endParaRPr lang="en-US" dirty="0"/>
          </a:p>
        </p:txBody>
      </p:sp>
    </p:spTree>
    <p:extLst>
      <p:ext uri="{BB962C8B-B14F-4D97-AF65-F5344CB8AC3E}">
        <p14:creationId xmlns:p14="http://schemas.microsoft.com/office/powerpoint/2010/main" val="92263099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Lst>
  <p:txStyles>
    <p:titleStyle>
      <a:lvl1pPr algn="l" rtl="0" eaLnBrk="1" fontAlgn="base" hangingPunct="1">
        <a:spcBef>
          <a:spcPct val="0"/>
        </a:spcBef>
        <a:spcAft>
          <a:spcPct val="0"/>
        </a:spcAft>
        <a:defRPr sz="3600" b="1" kern="1200">
          <a:solidFill>
            <a:srgbClr val="2A2B29"/>
          </a:solidFill>
          <a:latin typeface="Arial" charset="0"/>
          <a:ea typeface="Arial" charset="0"/>
          <a:cs typeface="Arial"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charset="0"/>
          <a:ea typeface="Arial" charset="0"/>
          <a:cs typeface="Arial"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charset="0"/>
          <a:ea typeface="Arial" charset="0"/>
          <a:cs typeface="Arial"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charset="0"/>
          <a:ea typeface="Arial" charset="0"/>
          <a:cs typeface="Arial"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charset="0"/>
          <a:ea typeface="Arial" charset="0"/>
          <a:cs typeface="Arial"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charset="0"/>
          <a:ea typeface="Arial" charset="0"/>
          <a:cs typeface="Arial"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4">
          <p15:clr>
            <a:srgbClr val="F26B43"/>
          </p15:clr>
        </p15:guide>
        <p15:guide id="2" pos="5556">
          <p15:clr>
            <a:srgbClr val="F26B43"/>
          </p15:clr>
        </p15:guide>
        <p15:guide id="3" orient="horz" pos="589">
          <p15:clr>
            <a:srgbClr val="F26B43"/>
          </p15:clr>
        </p15:guide>
        <p15:guide id="4" orient="horz" pos="4002">
          <p15:clr>
            <a:srgbClr val="F26B43"/>
          </p15:clr>
        </p15:guide>
        <p15:guide id="5" orient="horz" pos="1344">
          <p15:clr>
            <a:srgbClr val="F26B43"/>
          </p15:clr>
        </p15:guide>
        <p15:guide id="6" orient="horz" pos="138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hyperlink" Target="mailto:287air@cadets.gc.ca"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C0722A2-3799-6B91-F272-FE04111637EA}"/>
              </a:ext>
            </a:extLst>
          </p:cNvPr>
          <p:cNvSpPr>
            <a:spLocks noGrp="1"/>
          </p:cNvSpPr>
          <p:nvPr>
            <p:ph type="title"/>
          </p:nvPr>
        </p:nvSpPr>
        <p:spPr>
          <a:xfrm>
            <a:off x="755576" y="1557338"/>
            <a:ext cx="7632775" cy="3887886"/>
          </a:xfrm>
        </p:spPr>
        <p:txBody>
          <a:bodyPr>
            <a:normAutofit/>
          </a:bodyPr>
          <a:lstStyle/>
          <a:p>
            <a:pPr algn="ctr"/>
            <a:r>
              <a:rPr lang="en-US" sz="4800" dirty="0"/>
              <a:t>2024</a:t>
            </a:r>
            <a:br>
              <a:rPr lang="en-US" sz="4800" dirty="0"/>
            </a:br>
            <a:r>
              <a:rPr lang="en-US" sz="4800" dirty="0"/>
              <a:t>Air Cadet Summer Training Presentation</a:t>
            </a:r>
          </a:p>
        </p:txBody>
      </p:sp>
    </p:spTree>
    <p:extLst>
      <p:ext uri="{BB962C8B-B14F-4D97-AF65-F5344CB8AC3E}">
        <p14:creationId xmlns:p14="http://schemas.microsoft.com/office/powerpoint/2010/main" val="193922010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Introduction to Fitness &amp; Sports</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576787"/>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Vernon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7200" y="2708195"/>
            <a:ext cx="4040188"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Offers cadets a chance to refine the skills acquired in the Corps program, aiding in fitness and sports training within the Corps.</a:t>
            </a:r>
          </a:p>
          <a:p>
            <a:pPr>
              <a:lnSpc>
                <a:spcPct val="90000"/>
              </a:lnSpc>
              <a:buFont typeface="Arial" panose="020B0604020202020204" pitchFamily="34" charset="0"/>
              <a:buChar char="•"/>
            </a:pPr>
            <a:r>
              <a:rPr lang="en-CA" altLang="en-US" sz="1700" dirty="0"/>
              <a:t>Learn about embracing a healthy lifestyle.</a:t>
            </a:r>
            <a:endParaRPr lang="en-GB" altLang="en-US" sz="1700" dirty="0"/>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5"/>
            <a:ext cx="4041775" cy="3828878"/>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15 – 26 Jul (2 weeks)</a:t>
            </a:r>
          </a:p>
          <a:p>
            <a:r>
              <a:rPr lang="en-CA" sz="1700" dirty="0"/>
              <a:t>29 Jul – 9 Aug (2 weeks)</a:t>
            </a:r>
          </a:p>
          <a:p>
            <a:r>
              <a:rPr lang="en-CA" sz="1700" dirty="0"/>
              <a:t>Level 2 qualified this TY</a:t>
            </a:r>
          </a:p>
          <a:p>
            <a:r>
              <a:rPr lang="en-CA" sz="1700" dirty="0"/>
              <a:t>13 years of age by course start date</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206535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Introduction to Military Band</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576787"/>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err="1">
                <a:solidFill>
                  <a:srgbClr val="00B050"/>
                </a:solidFill>
              </a:rPr>
              <a:t>Blackdown</a:t>
            </a:r>
            <a:r>
              <a:rPr lang="en-GB" altLang="en-US" sz="2400" b="1" dirty="0">
                <a:solidFill>
                  <a:srgbClr val="00B050"/>
                </a:solidFill>
              </a:rPr>
              <a:t> CTC, HMCS Quadra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7200" y="2708195"/>
            <a:ext cx="4040188"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Allows cadets to continue honing their understanding and proficiency in music, drill, ceremonial practices and leadership skills.</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5"/>
            <a:ext cx="4041775" cy="3828878"/>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err="1"/>
              <a:t>Blackdown</a:t>
            </a:r>
            <a:r>
              <a:rPr lang="en-CA" sz="1700" dirty="0"/>
              <a:t> 5 – 15 Aug (2 weeks)</a:t>
            </a:r>
          </a:p>
          <a:p>
            <a:r>
              <a:rPr lang="en-CA" sz="1700" dirty="0"/>
              <a:t>Quadra 12 – 23 Aug (2 weeks)</a:t>
            </a:r>
          </a:p>
          <a:p>
            <a:r>
              <a:rPr lang="en-CA" sz="1700" dirty="0"/>
              <a:t>Level 2 qualified this TY</a:t>
            </a:r>
          </a:p>
          <a:p>
            <a:r>
              <a:rPr lang="en-CA" sz="1700" dirty="0"/>
              <a:t>13 years of age by course start date</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3962792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Introduction to Pipe Band</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576787"/>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err="1">
                <a:solidFill>
                  <a:srgbClr val="00B050"/>
                </a:solidFill>
              </a:rPr>
              <a:t>Blackdown</a:t>
            </a:r>
            <a:r>
              <a:rPr lang="en-GB" altLang="en-US" sz="2400" b="1" dirty="0">
                <a:solidFill>
                  <a:srgbClr val="00B050"/>
                </a:solidFill>
              </a:rPr>
              <a:t>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7200" y="2708195"/>
            <a:ext cx="4040188"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Allows the cadets to continue honing their understanding and proficiency in music, drill, ceremonial practices, and leadership acquired through the corps/squadron program.</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5"/>
            <a:ext cx="4041775" cy="3828878"/>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5 – 15 Aug (2 weeks)</a:t>
            </a:r>
          </a:p>
          <a:p>
            <a:r>
              <a:rPr lang="en-CA" sz="1700" dirty="0"/>
              <a:t>Level 2 qualified this TY</a:t>
            </a:r>
          </a:p>
          <a:p>
            <a:r>
              <a:rPr lang="en-CA" sz="1700" dirty="0"/>
              <a:t>13 years of age by course start date</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1200623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Aviation Technology and Aerospace </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576787"/>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Cold Lake, HMCS Quadra</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7200" y="2708195"/>
            <a:ext cx="4040188"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US" sz="1700" b="0" i="0" dirty="0">
                <a:solidFill>
                  <a:srgbClr val="333333"/>
                </a:solidFill>
                <a:effectLst/>
                <a:latin typeface="+mj-lt"/>
              </a:rPr>
              <a:t>Offers cadets the chance to lay the groundwork in aerospace studies, airport operations, and the principles of aircraft manufacturing and maintenance. </a:t>
            </a:r>
          </a:p>
          <a:p>
            <a:pPr>
              <a:lnSpc>
                <a:spcPct val="90000"/>
              </a:lnSpc>
              <a:buFont typeface="Arial" panose="020B0604020202020204" pitchFamily="34" charset="0"/>
              <a:buChar char="•"/>
            </a:pPr>
            <a:endParaRPr lang="en-US" sz="1700" dirty="0">
              <a:solidFill>
                <a:srgbClr val="333333"/>
              </a:solidFill>
              <a:latin typeface="+mj-lt"/>
            </a:endParaRPr>
          </a:p>
          <a:p>
            <a:pPr>
              <a:lnSpc>
                <a:spcPct val="90000"/>
              </a:lnSpc>
              <a:buFont typeface="Arial" panose="020B0604020202020204" pitchFamily="34" charset="0"/>
              <a:buChar char="•"/>
            </a:pPr>
            <a:r>
              <a:rPr lang="en-US" sz="1700" b="0" i="0" dirty="0">
                <a:solidFill>
                  <a:srgbClr val="333333"/>
                </a:solidFill>
                <a:effectLst/>
                <a:latin typeface="+mj-lt"/>
              </a:rPr>
              <a:t>Activities within this program encompass exploring aerospace concepts, learning about aerodrome operations, and gaining insight into aircraft manufacturing and maintenance processes.</a:t>
            </a:r>
            <a:endParaRPr lang="en-CA" sz="1700" dirty="0">
              <a:latin typeface="+mj-lt"/>
            </a:endParaRP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5"/>
            <a:ext cx="4041775" cy="3828878"/>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12 – 23 Aug (2 weeks)</a:t>
            </a:r>
          </a:p>
          <a:p>
            <a:r>
              <a:rPr lang="en-CA" sz="1700" dirty="0"/>
              <a:t>Level 2 qualified this TY</a:t>
            </a:r>
          </a:p>
          <a:p>
            <a:r>
              <a:rPr lang="en-CA" sz="1700" dirty="0"/>
              <a:t>13 years of age by course start date</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2805448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Air Rifle Marksmanship Instructor</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576787"/>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Whitehorse CTC, Vernon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7200" y="2708195"/>
            <a:ext cx="4040188"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US" sz="1700" b="0" i="0" dirty="0">
                <a:solidFill>
                  <a:srgbClr val="333333"/>
                </a:solidFill>
                <a:effectLst/>
                <a:latin typeface="+mj-lt"/>
              </a:rPr>
              <a:t>This course provides cadets an opportunity do develop the skills and knowledge to become an Air Rifle Marksmanship Instructor.</a:t>
            </a:r>
          </a:p>
          <a:p>
            <a:pPr>
              <a:lnSpc>
                <a:spcPct val="90000"/>
              </a:lnSpc>
              <a:buFont typeface="Arial" panose="020B0604020202020204" pitchFamily="34" charset="0"/>
              <a:buChar char="•"/>
            </a:pPr>
            <a:r>
              <a:rPr lang="en-US" sz="1700" dirty="0">
                <a:solidFill>
                  <a:srgbClr val="333333"/>
                </a:solidFill>
                <a:latin typeface="+mj-lt"/>
              </a:rPr>
              <a:t>Cadets should have an interest in participating in marksmanship and range activities.</a:t>
            </a:r>
            <a:endParaRPr lang="en-CA" sz="1700" dirty="0">
              <a:latin typeface="+mj-lt"/>
            </a:endParaRP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5"/>
            <a:ext cx="4041775" cy="3828878"/>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29 Jul – 23 Aug (4 weeks)</a:t>
            </a:r>
          </a:p>
          <a:p>
            <a:r>
              <a:rPr lang="en-CA" sz="1700" dirty="0"/>
              <a:t>Level 3 qualified this TY</a:t>
            </a:r>
          </a:p>
          <a:p>
            <a:r>
              <a:rPr lang="en-CA" sz="1700" dirty="0"/>
              <a:t>14 years of age by course start date</a:t>
            </a:r>
          </a:p>
          <a:p>
            <a:r>
              <a:rPr lang="en-CA" sz="1700" dirty="0"/>
              <a:t>Must be available for the full duration of the course</a:t>
            </a:r>
          </a:p>
          <a:p>
            <a:r>
              <a:rPr lang="en-CA" sz="1700" dirty="0"/>
              <a:t>No Participation Limitations with regards to participation in activities, including handling of firearms and live ammunition</a:t>
            </a:r>
          </a:p>
          <a:p>
            <a:r>
              <a:rPr lang="en-CA" sz="1700" dirty="0"/>
              <a:t>Activated C365 account and access to Teams and Outlook</a:t>
            </a:r>
          </a:p>
        </p:txBody>
      </p:sp>
    </p:spTree>
    <p:extLst>
      <p:ext uri="{BB962C8B-B14F-4D97-AF65-F5344CB8AC3E}">
        <p14:creationId xmlns:p14="http://schemas.microsoft.com/office/powerpoint/2010/main" val="176696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Drill and Ceremonial Instructor</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648071"/>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Rocky Mountain CTC, Whitehorse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This course provides cadets an opportunity to develop the skills and knowledge to become a Drill and Ceremonial Instructor.</a:t>
            </a:r>
          </a:p>
          <a:p>
            <a:pPr>
              <a:lnSpc>
                <a:spcPct val="90000"/>
              </a:lnSpc>
              <a:buFont typeface="Arial" panose="020B0604020202020204" pitchFamily="34" charset="0"/>
              <a:buChar char="•"/>
            </a:pPr>
            <a:r>
              <a:rPr lang="en-CA" altLang="en-US" sz="1700" dirty="0"/>
              <a:t>Activities include advance drill, instructional technique and leadership in conducting of parades and ceremonies.</a:t>
            </a:r>
            <a:endParaRPr lang="en-GB" altLang="en-US" sz="1700" dirty="0"/>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Whitehorse 29 Jul – 23 Aug (4 weeks)</a:t>
            </a:r>
          </a:p>
          <a:p>
            <a:r>
              <a:rPr lang="en-CA" sz="1700" dirty="0"/>
              <a:t>Rocky Mountain 15 Jul – 9 Aug (4 weeks)</a:t>
            </a:r>
          </a:p>
          <a:p>
            <a:r>
              <a:rPr lang="en-CA" sz="1700" dirty="0"/>
              <a:t>Level 3 qualified this TY</a:t>
            </a:r>
          </a:p>
          <a:p>
            <a:r>
              <a:rPr lang="en-CA" sz="1700" dirty="0"/>
              <a:t>14 years of age by course start date</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945084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Fitness and Sports Instructor</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648071"/>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err="1">
                <a:solidFill>
                  <a:srgbClr val="00B050"/>
                </a:solidFill>
              </a:rPr>
              <a:t>Blackdown</a:t>
            </a:r>
            <a:r>
              <a:rPr lang="en-GB" altLang="en-US" sz="2400" b="1" dirty="0">
                <a:solidFill>
                  <a:srgbClr val="00B050"/>
                </a:solidFill>
              </a:rPr>
              <a:t> CTC, Vernon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This course provides cadets an opportunity to develop the skills and knowledge to become a Sports and Fitness Instructor.</a:t>
            </a:r>
          </a:p>
          <a:p>
            <a:pPr>
              <a:lnSpc>
                <a:spcPct val="90000"/>
              </a:lnSpc>
              <a:buFont typeface="Arial" panose="020B0604020202020204" pitchFamily="34" charset="0"/>
              <a:buChar char="•"/>
            </a:pPr>
            <a:r>
              <a:rPr lang="en-CA" altLang="en-US" sz="1700" dirty="0"/>
              <a:t>Cadets should have an interest in participating in physical activities.</a:t>
            </a:r>
            <a:endParaRPr lang="en-GB" altLang="en-US" sz="1700" dirty="0"/>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err="1"/>
              <a:t>Blackdown</a:t>
            </a:r>
            <a:r>
              <a:rPr lang="en-CA" sz="1700" dirty="0"/>
              <a:t> 8 Jul – 1 Aug (4 weeks)</a:t>
            </a:r>
          </a:p>
          <a:p>
            <a:r>
              <a:rPr lang="en-CA" sz="1700" dirty="0"/>
              <a:t>Vernon 15 Jul – 9 Aug (4 weeks)</a:t>
            </a:r>
          </a:p>
          <a:p>
            <a:r>
              <a:rPr lang="en-CA" sz="1700" dirty="0"/>
              <a:t>Level 3 qualified this TY</a:t>
            </a:r>
          </a:p>
          <a:p>
            <a:r>
              <a:rPr lang="en-CA" sz="1700" dirty="0"/>
              <a:t>14 years of age by course start date</a:t>
            </a:r>
          </a:p>
          <a:p>
            <a:r>
              <a:rPr lang="en-CA" sz="1700" dirty="0"/>
              <a:t>Must be available for the full duration of the course</a:t>
            </a:r>
          </a:p>
          <a:p>
            <a:r>
              <a:rPr lang="en-CA" sz="1700" dirty="0"/>
              <a:t>No Participation Limitations with regards to participation in activities, including physical activities</a:t>
            </a:r>
          </a:p>
          <a:p>
            <a:r>
              <a:rPr lang="en-CA" sz="1700" dirty="0"/>
              <a:t>Activated C365 account and access to Teams and Outlook</a:t>
            </a:r>
          </a:p>
        </p:txBody>
      </p:sp>
    </p:spTree>
    <p:extLst>
      <p:ext uri="{BB962C8B-B14F-4D97-AF65-F5344CB8AC3E}">
        <p14:creationId xmlns:p14="http://schemas.microsoft.com/office/powerpoint/2010/main" val="1528837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Military Band Musician</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648071"/>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err="1">
                <a:solidFill>
                  <a:srgbClr val="00B050"/>
                </a:solidFill>
              </a:rPr>
              <a:t>Blackdown</a:t>
            </a:r>
            <a:r>
              <a:rPr lang="en-GB" altLang="en-US" sz="2400" b="1" dirty="0">
                <a:solidFill>
                  <a:srgbClr val="00B050"/>
                </a:solidFill>
              </a:rPr>
              <a:t>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This course provides cadets an opportunity to develop the skills as a musician in a military/concert band environment.</a:t>
            </a:r>
          </a:p>
          <a:p>
            <a:pPr>
              <a:lnSpc>
                <a:spcPct val="90000"/>
              </a:lnSpc>
              <a:buFont typeface="Arial" panose="020B0604020202020204" pitchFamily="34" charset="0"/>
              <a:buChar char="•"/>
            </a:pPr>
            <a:r>
              <a:rPr lang="en-CA" altLang="en-US" sz="1700" dirty="0"/>
              <a:t>Cadets should have an interest in learning and participating in music training.</a:t>
            </a:r>
          </a:p>
          <a:p>
            <a:pPr>
              <a:lnSpc>
                <a:spcPct val="90000"/>
              </a:lnSpc>
              <a:buFont typeface="Arial" panose="020B0604020202020204" pitchFamily="34" charset="0"/>
              <a:buChar char="•"/>
            </a:pPr>
            <a:r>
              <a:rPr lang="en-CA" altLang="en-US" sz="1700" dirty="0"/>
              <a:t>Opportunity to advance in music proficiency levels.</a:t>
            </a:r>
            <a:endParaRPr lang="en-GB" altLang="en-US" sz="1700" dirty="0"/>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8 Jul – 1 Aug (4 weeks)</a:t>
            </a:r>
          </a:p>
          <a:p>
            <a:r>
              <a:rPr lang="en-CA" sz="1700" dirty="0"/>
              <a:t>Level 3 qualified this TY</a:t>
            </a:r>
          </a:p>
          <a:p>
            <a:r>
              <a:rPr lang="en-CA" sz="1700" dirty="0"/>
              <a:t>14 years of age by course start date</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2477678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Pipe Band Musician</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648071"/>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err="1">
                <a:solidFill>
                  <a:srgbClr val="00B050"/>
                </a:solidFill>
              </a:rPr>
              <a:t>Blackdown</a:t>
            </a:r>
            <a:r>
              <a:rPr lang="en-GB" altLang="en-US" sz="2400" b="1" dirty="0">
                <a:solidFill>
                  <a:srgbClr val="00B050"/>
                </a:solidFill>
              </a:rPr>
              <a:t>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US" sz="1700" b="0" i="0" dirty="0">
                <a:solidFill>
                  <a:srgbClr val="333333"/>
                </a:solidFill>
                <a:effectLst/>
                <a:latin typeface="+mj-lt"/>
              </a:rPr>
              <a:t>Provides cadets an opportunity to develop music skills to support participation in and / or leading corps/squadron pipe bands.</a:t>
            </a:r>
          </a:p>
          <a:p>
            <a:pPr>
              <a:lnSpc>
                <a:spcPct val="90000"/>
              </a:lnSpc>
              <a:buFont typeface="Arial" panose="020B0604020202020204" pitchFamily="34" charset="0"/>
              <a:buChar char="•"/>
            </a:pPr>
            <a:r>
              <a:rPr lang="en-US" sz="1700" b="0" i="0" dirty="0">
                <a:solidFill>
                  <a:srgbClr val="333333"/>
                </a:solidFill>
                <a:effectLst/>
                <a:latin typeface="+mj-lt"/>
              </a:rPr>
              <a:t>Activities include music training and band activities such as music theory, music technique, band drill, leadership and performing pipe band music.</a:t>
            </a:r>
          </a:p>
          <a:p>
            <a:pPr>
              <a:lnSpc>
                <a:spcPct val="90000"/>
              </a:lnSpc>
              <a:buFont typeface="Arial" panose="020B0604020202020204" pitchFamily="34" charset="0"/>
              <a:buChar char="•"/>
            </a:pPr>
            <a:r>
              <a:rPr lang="en-US" sz="1700" b="0" i="0" dirty="0">
                <a:solidFill>
                  <a:srgbClr val="333333"/>
                </a:solidFill>
                <a:effectLst/>
                <a:latin typeface="+mj-lt"/>
              </a:rPr>
              <a:t>Cadets attending this course will also have the opportunity to progress in their music proficiency level qualifications.</a:t>
            </a:r>
            <a:endParaRPr lang="en-GB" altLang="en-US" sz="1700" dirty="0">
              <a:latin typeface="+mj-lt"/>
            </a:endParaRP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8 Jul – 1 Aug (4 weeks)</a:t>
            </a:r>
          </a:p>
          <a:p>
            <a:r>
              <a:rPr lang="en-CA" sz="1700" dirty="0"/>
              <a:t>Level 3 qualified this TY</a:t>
            </a:r>
          </a:p>
          <a:p>
            <a:r>
              <a:rPr lang="en-CA" sz="1700" dirty="0"/>
              <a:t>14 years of age by course start date</a:t>
            </a:r>
          </a:p>
          <a:p>
            <a:r>
              <a:rPr lang="en-CA" sz="1700" dirty="0"/>
              <a:t>Music proficiency level: Pipes and Drums level II</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358091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Advanced Aviation Course</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648071"/>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Cold Lake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US" sz="1700" b="0" i="0" dirty="0">
                <a:solidFill>
                  <a:srgbClr val="333333"/>
                </a:solidFill>
                <a:effectLst/>
                <a:latin typeface="+mj-lt"/>
              </a:rPr>
              <a:t>The Advanced Aviation Course provides cadets an opportunity to develop as a specialist with the skills and subject matter knowledge required to be an instructor and team leader for aviation activities. </a:t>
            </a:r>
          </a:p>
          <a:p>
            <a:pPr>
              <a:lnSpc>
                <a:spcPct val="90000"/>
              </a:lnSpc>
              <a:buFont typeface="Arial" panose="020B0604020202020204" pitchFamily="34" charset="0"/>
              <a:buChar char="•"/>
            </a:pPr>
            <a:endParaRPr lang="en-US" sz="1700" dirty="0">
              <a:solidFill>
                <a:srgbClr val="333333"/>
              </a:solidFill>
              <a:latin typeface="+mj-lt"/>
            </a:endParaRPr>
          </a:p>
          <a:p>
            <a:pPr>
              <a:lnSpc>
                <a:spcPct val="90000"/>
              </a:lnSpc>
              <a:buFont typeface="Arial" panose="020B0604020202020204" pitchFamily="34" charset="0"/>
              <a:buChar char="•"/>
            </a:pPr>
            <a:r>
              <a:rPr lang="en-US" sz="1700" b="0" i="0" dirty="0">
                <a:solidFill>
                  <a:srgbClr val="333333"/>
                </a:solidFill>
                <a:effectLst/>
                <a:latin typeface="+mj-lt"/>
              </a:rPr>
              <a:t>Activities include instructional techniques, aviation communication, and meteorology.</a:t>
            </a:r>
            <a:endParaRPr lang="en-GB" altLang="en-US" sz="1700" dirty="0">
              <a:latin typeface="+mj-lt"/>
            </a:endParaRP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600" dirty="0"/>
              <a:t>Cold Lake 15 Jul – 9 Aug (4 weeks)</a:t>
            </a:r>
          </a:p>
          <a:p>
            <a:r>
              <a:rPr lang="en-CA" sz="1600" dirty="0"/>
              <a:t>Level 3 qualified this TY</a:t>
            </a:r>
          </a:p>
          <a:p>
            <a:r>
              <a:rPr lang="en-CA" sz="1600" dirty="0"/>
              <a:t>14 years of age by course start date</a:t>
            </a:r>
          </a:p>
          <a:p>
            <a:r>
              <a:rPr lang="en-CA" sz="1600" dirty="0"/>
              <a:t>Must be available for the full duration of the course</a:t>
            </a:r>
          </a:p>
          <a:p>
            <a:r>
              <a:rPr lang="en-CA" sz="1600" dirty="0"/>
              <a:t>No Participation Limitations with regards to participation in activities, including physical activities</a:t>
            </a:r>
          </a:p>
          <a:p>
            <a:r>
              <a:rPr lang="en-CA" sz="1600" dirty="0"/>
              <a:t>Activated C365 account and access to Teams and Outlook</a:t>
            </a:r>
          </a:p>
        </p:txBody>
      </p:sp>
    </p:spTree>
    <p:extLst>
      <p:ext uri="{BB962C8B-B14F-4D97-AF65-F5344CB8AC3E}">
        <p14:creationId xmlns:p14="http://schemas.microsoft.com/office/powerpoint/2010/main" val="389146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10DA-CD1B-45D6-8BD2-A4DE6BA1AE8A}"/>
              </a:ext>
            </a:extLst>
          </p:cNvPr>
          <p:cNvSpPr txBox="1">
            <a:spLocks/>
          </p:cNvSpPr>
          <p:nvPr/>
        </p:nvSpPr>
        <p:spPr>
          <a:xfrm>
            <a:off x="457200" y="1340768"/>
            <a:ext cx="8229600" cy="936104"/>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altLang="en-US" sz="3600" i="1" dirty="0">
                <a:cs typeface="Arial" panose="020B0604020202020204" pitchFamily="34" charset="0"/>
              </a:rPr>
              <a:t>Outline</a:t>
            </a:r>
            <a:endParaRPr lang="en-CA" dirty="0"/>
          </a:p>
        </p:txBody>
      </p:sp>
      <p:sp>
        <p:nvSpPr>
          <p:cNvPr id="3" name="Content Placeholder 2">
            <a:extLst>
              <a:ext uri="{FF2B5EF4-FFF2-40B4-BE49-F238E27FC236}">
                <a16:creationId xmlns:a16="http://schemas.microsoft.com/office/drawing/2014/main" id="{A87A913D-1031-46DE-AA4D-61CDE6C12915}"/>
              </a:ext>
            </a:extLst>
          </p:cNvPr>
          <p:cNvSpPr txBox="1">
            <a:spLocks/>
          </p:cNvSpPr>
          <p:nvPr/>
        </p:nvSpPr>
        <p:spPr>
          <a:xfrm>
            <a:off x="424649" y="2132856"/>
            <a:ext cx="8229600" cy="3870996"/>
          </a:xfrm>
          <a:prstGeom prst="rect">
            <a:avLst/>
          </a:prstGeom>
        </p:spPr>
        <p:txBody>
          <a:bodyPr>
            <a:normAutofit fontScale="92500" lnSpcReduction="2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spcBef>
                <a:spcPts val="0"/>
              </a:spcBef>
              <a:buFontTx/>
              <a:buNone/>
            </a:pPr>
            <a:r>
              <a:rPr lang="en-GB" altLang="en-US" sz="2000" dirty="0">
                <a:cs typeface="Arial" panose="020B0604020202020204" pitchFamily="34" charset="0"/>
              </a:rPr>
              <a:t>What is the aim of Summer Training?</a:t>
            </a:r>
          </a:p>
          <a:p>
            <a:pPr>
              <a:lnSpc>
                <a:spcPct val="150000"/>
              </a:lnSpc>
              <a:spcBef>
                <a:spcPts val="0"/>
              </a:spcBef>
              <a:buNone/>
            </a:pPr>
            <a:r>
              <a:rPr lang="en-GB" altLang="en-US" sz="2000" dirty="0">
                <a:cs typeface="Arial" panose="020B0604020202020204" pitchFamily="34" charset="0"/>
              </a:rPr>
              <a:t>What summer courses are available for Air Cadets?</a:t>
            </a:r>
          </a:p>
          <a:p>
            <a:pPr>
              <a:lnSpc>
                <a:spcPct val="150000"/>
              </a:lnSpc>
              <a:spcBef>
                <a:spcPts val="0"/>
              </a:spcBef>
              <a:buNone/>
            </a:pPr>
            <a:r>
              <a:rPr lang="en-GB" altLang="en-US" sz="2000" dirty="0">
                <a:cs typeface="Arial" panose="020B0604020202020204" pitchFamily="34" charset="0"/>
              </a:rPr>
              <a:t>Who can attend the summer courses?</a:t>
            </a:r>
          </a:p>
          <a:p>
            <a:pPr>
              <a:lnSpc>
                <a:spcPct val="150000"/>
              </a:lnSpc>
              <a:spcBef>
                <a:spcPts val="0"/>
              </a:spcBef>
              <a:buFontTx/>
              <a:buNone/>
            </a:pPr>
            <a:r>
              <a:rPr lang="en-GB" altLang="en-US" sz="2000" dirty="0">
                <a:cs typeface="Arial" panose="020B0604020202020204" pitchFamily="34" charset="0"/>
              </a:rPr>
              <a:t>Are there Participation Limitations for CTC courses?</a:t>
            </a:r>
          </a:p>
          <a:p>
            <a:pPr>
              <a:lnSpc>
                <a:spcPct val="150000"/>
              </a:lnSpc>
              <a:spcBef>
                <a:spcPts val="0"/>
              </a:spcBef>
              <a:buFontTx/>
              <a:buNone/>
            </a:pPr>
            <a:r>
              <a:rPr lang="en-GB" altLang="en-US" sz="2000" dirty="0">
                <a:cs typeface="Arial" panose="020B0604020202020204" pitchFamily="34" charset="0"/>
              </a:rPr>
              <a:t>Who conducts and supervises the courses?</a:t>
            </a:r>
          </a:p>
          <a:p>
            <a:pPr>
              <a:lnSpc>
                <a:spcPct val="150000"/>
              </a:lnSpc>
              <a:spcBef>
                <a:spcPts val="0"/>
              </a:spcBef>
              <a:buFontTx/>
              <a:buNone/>
            </a:pPr>
            <a:r>
              <a:rPr lang="en-GB" altLang="en-US" sz="2000" dirty="0">
                <a:cs typeface="Arial" panose="020B0604020202020204" pitchFamily="34" charset="0"/>
              </a:rPr>
              <a:t>Cadets - What will life be like at a CTC?</a:t>
            </a:r>
          </a:p>
          <a:p>
            <a:pPr>
              <a:lnSpc>
                <a:spcPct val="150000"/>
              </a:lnSpc>
              <a:spcBef>
                <a:spcPts val="0"/>
              </a:spcBef>
              <a:buFontTx/>
              <a:buNone/>
            </a:pPr>
            <a:r>
              <a:rPr lang="en-GB" altLang="en-US" sz="2000" dirty="0">
                <a:cs typeface="Arial" panose="020B0604020202020204" pitchFamily="34" charset="0"/>
              </a:rPr>
              <a:t>Parents – What to expect…</a:t>
            </a:r>
          </a:p>
          <a:p>
            <a:pPr>
              <a:lnSpc>
                <a:spcPct val="150000"/>
              </a:lnSpc>
              <a:spcBef>
                <a:spcPts val="0"/>
              </a:spcBef>
              <a:buFontTx/>
              <a:buNone/>
            </a:pPr>
            <a:r>
              <a:rPr lang="en-GB" altLang="en-US" sz="2000" dirty="0">
                <a:cs typeface="Arial" panose="020B0604020202020204" pitchFamily="34" charset="0"/>
              </a:rPr>
              <a:t>Completing the application</a:t>
            </a:r>
          </a:p>
          <a:p>
            <a:pPr>
              <a:lnSpc>
                <a:spcPct val="150000"/>
              </a:lnSpc>
              <a:spcBef>
                <a:spcPts val="0"/>
              </a:spcBef>
              <a:buNone/>
            </a:pPr>
            <a:r>
              <a:rPr lang="en-GB" altLang="en-US" sz="2000" dirty="0">
                <a:cs typeface="Arial" panose="020B0604020202020204" pitchFamily="34" charset="0"/>
              </a:rPr>
              <a:t>How do cadets get selected and what happens next?</a:t>
            </a:r>
          </a:p>
          <a:p>
            <a:pPr>
              <a:lnSpc>
                <a:spcPct val="150000"/>
              </a:lnSpc>
              <a:spcBef>
                <a:spcPts val="0"/>
              </a:spcBef>
              <a:buNone/>
            </a:pPr>
            <a:r>
              <a:rPr lang="en-GB" altLang="en-US" sz="2000" dirty="0">
                <a:cs typeface="Arial" panose="020B0604020202020204" pitchFamily="34" charset="0"/>
              </a:rPr>
              <a:t>How do cadets get to and from CTCs?</a:t>
            </a:r>
          </a:p>
          <a:p>
            <a:pPr>
              <a:lnSpc>
                <a:spcPct val="150000"/>
              </a:lnSpc>
              <a:spcBef>
                <a:spcPts val="0"/>
              </a:spcBef>
              <a:buFontTx/>
              <a:buNone/>
            </a:pPr>
            <a:endParaRPr lang="en-GB" altLang="en-US" sz="2000" dirty="0">
              <a:cs typeface="Arial" panose="020B0604020202020204" pitchFamily="34" charset="0"/>
            </a:endParaRPr>
          </a:p>
        </p:txBody>
      </p:sp>
    </p:spTree>
    <p:extLst>
      <p:ext uri="{BB962C8B-B14F-4D97-AF65-F5344CB8AC3E}">
        <p14:creationId xmlns:p14="http://schemas.microsoft.com/office/powerpoint/2010/main" val="4055518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Introduction to Survival</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648071"/>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Cold Lake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US" sz="1700" b="0" i="0" dirty="0">
                <a:solidFill>
                  <a:srgbClr val="333333"/>
                </a:solidFill>
                <a:effectLst/>
                <a:latin typeface="+mj-lt"/>
              </a:rPr>
              <a:t>The Introduction to Survival Course allows cadets to cultivate essential aircrew survival skills. </a:t>
            </a:r>
          </a:p>
          <a:p>
            <a:pPr>
              <a:lnSpc>
                <a:spcPct val="90000"/>
              </a:lnSpc>
              <a:buFont typeface="Arial" panose="020B0604020202020204" pitchFamily="34" charset="0"/>
              <a:buChar char="•"/>
            </a:pPr>
            <a:endParaRPr lang="en-US" sz="1700" dirty="0">
              <a:solidFill>
                <a:srgbClr val="333333"/>
              </a:solidFill>
              <a:latin typeface="+mj-lt"/>
            </a:endParaRPr>
          </a:p>
          <a:p>
            <a:pPr>
              <a:lnSpc>
                <a:spcPct val="90000"/>
              </a:lnSpc>
              <a:buFont typeface="Arial" panose="020B0604020202020204" pitchFamily="34" charset="0"/>
              <a:buChar char="•"/>
            </a:pPr>
            <a:r>
              <a:rPr lang="en-US" sz="1700" b="0" i="0" dirty="0">
                <a:solidFill>
                  <a:srgbClr val="333333"/>
                </a:solidFill>
                <a:effectLst/>
                <a:latin typeface="+mj-lt"/>
              </a:rPr>
              <a:t>Activities involve practical field training and navigation exercises to enhance survival proficiency.</a:t>
            </a:r>
            <a:endParaRPr lang="en-GB" altLang="en-US" sz="1700" dirty="0">
              <a:latin typeface="+mj-lt"/>
            </a:endParaRP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12 – 23 Aug (2 weeks)</a:t>
            </a:r>
          </a:p>
          <a:p>
            <a:r>
              <a:rPr lang="en-CA" sz="1700" dirty="0"/>
              <a:t>Level 2 qualified this TY</a:t>
            </a:r>
          </a:p>
          <a:p>
            <a:r>
              <a:rPr lang="en-CA" sz="1700" dirty="0"/>
              <a:t>13 years of age by course start date</a:t>
            </a:r>
          </a:p>
          <a:p>
            <a:r>
              <a:rPr lang="en-CA" sz="1700" dirty="0"/>
              <a:t>Must be available for the full duration of the course</a:t>
            </a:r>
          </a:p>
          <a:p>
            <a:r>
              <a:rPr lang="en-CA" sz="1700" dirty="0"/>
              <a:t>No Participation Limitations with regards to participation in activities, including physical activities</a:t>
            </a:r>
          </a:p>
          <a:p>
            <a:r>
              <a:rPr lang="en-CA" sz="1700" dirty="0"/>
              <a:t>Activated C365 account and access to Teams and Outlook</a:t>
            </a:r>
          </a:p>
        </p:txBody>
      </p:sp>
    </p:spTree>
    <p:extLst>
      <p:ext uri="{BB962C8B-B14F-4D97-AF65-F5344CB8AC3E}">
        <p14:creationId xmlns:p14="http://schemas.microsoft.com/office/powerpoint/2010/main" val="440551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Survival Instructor Course</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648071"/>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Cold Lake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US" sz="1700" b="0" i="0" dirty="0">
                <a:solidFill>
                  <a:srgbClr val="333333"/>
                </a:solidFill>
                <a:effectLst/>
                <a:latin typeface="+mj-lt"/>
              </a:rPr>
              <a:t>Survival Instructor Course provides cadets an opportunity to develop as a specialist with the skills and subject matter knowledge required to perform the duties of a Survival Instructor and team leader for aircrew survival activities.</a:t>
            </a:r>
          </a:p>
          <a:p>
            <a:pPr>
              <a:lnSpc>
                <a:spcPct val="90000"/>
              </a:lnSpc>
              <a:buFont typeface="Arial" panose="020B0604020202020204" pitchFamily="34" charset="0"/>
              <a:buChar char="•"/>
            </a:pPr>
            <a:endParaRPr lang="en-US" sz="1700" dirty="0">
              <a:solidFill>
                <a:srgbClr val="333333"/>
              </a:solidFill>
              <a:latin typeface="+mj-lt"/>
            </a:endParaRPr>
          </a:p>
          <a:p>
            <a:pPr>
              <a:lnSpc>
                <a:spcPct val="90000"/>
              </a:lnSpc>
              <a:buFont typeface="Arial" panose="020B0604020202020204" pitchFamily="34" charset="0"/>
              <a:buChar char="•"/>
            </a:pPr>
            <a:r>
              <a:rPr lang="en-US" sz="1700" b="0" i="0" dirty="0">
                <a:solidFill>
                  <a:srgbClr val="333333"/>
                </a:solidFill>
                <a:effectLst/>
                <a:latin typeface="+mj-lt"/>
              </a:rPr>
              <a:t> Activities include aircrew survival skills, team and solo survival exercises, aircrew survival exercise operations, instructional technique, and navigation by map and compass.</a:t>
            </a:r>
            <a:endParaRPr lang="en-GB" altLang="en-US" sz="1700" dirty="0">
              <a:latin typeface="+mj-lt"/>
            </a:endParaRP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15 Jul – 09 Aug (4 weeks)</a:t>
            </a:r>
          </a:p>
          <a:p>
            <a:r>
              <a:rPr lang="en-CA" sz="1700" dirty="0"/>
              <a:t>Level 3 qualified this TY</a:t>
            </a:r>
          </a:p>
          <a:p>
            <a:r>
              <a:rPr lang="en-CA" sz="1700" dirty="0"/>
              <a:t>Must be available for the full duration of the course</a:t>
            </a:r>
          </a:p>
          <a:p>
            <a:r>
              <a:rPr lang="en-CA" sz="1700" dirty="0"/>
              <a:t>No Participation Limitations with regards to participation in activities, including physical activities</a:t>
            </a:r>
          </a:p>
          <a:p>
            <a:r>
              <a:rPr lang="en-CA" sz="1700" dirty="0"/>
              <a:t>Activated C365 account and access to Teams and Outlook</a:t>
            </a:r>
          </a:p>
        </p:txBody>
      </p:sp>
    </p:spTree>
    <p:extLst>
      <p:ext uri="{BB962C8B-B14F-4D97-AF65-F5344CB8AC3E}">
        <p14:creationId xmlns:p14="http://schemas.microsoft.com/office/powerpoint/2010/main" val="1230941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US" sz="3600" i="1" dirty="0">
                <a:solidFill>
                  <a:srgbClr val="333333"/>
                </a:solidFill>
                <a:effectLst/>
                <a:latin typeface="+mj-lt"/>
              </a:rPr>
              <a:t>Cyber Safety and Security Team Leader (CSSTL)</a:t>
            </a:r>
            <a:endParaRPr lang="en-CA" sz="3600" i="1" dirty="0">
              <a:latin typeface="+mj-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gn="l"/>
            <a:r>
              <a:rPr lang="en-US" sz="1700" b="0" i="0" dirty="0">
                <a:solidFill>
                  <a:srgbClr val="333333"/>
                </a:solidFill>
                <a:effectLst/>
                <a:latin typeface="+mj-lt"/>
              </a:rPr>
              <a:t>Provides cadets with the opportunity to engage with cyber security experts in the Canadian Armed Forces, recognize security measures in Windows and Linux, and participate in a cybersecurity competition.</a:t>
            </a:r>
          </a:p>
          <a:p>
            <a:pPr algn="l"/>
            <a:r>
              <a:rPr lang="en-US" sz="1700" b="0" i="0" dirty="0">
                <a:solidFill>
                  <a:srgbClr val="333333"/>
                </a:solidFill>
                <a:effectLst/>
                <a:latin typeface="+mj-lt"/>
              </a:rPr>
              <a:t>Cadets attending this course, if successful, can achieve the Cyber Leader certification. This will help them practice safe online </a:t>
            </a:r>
            <a:r>
              <a:rPr lang="en-US" sz="1700" b="0" i="0" dirty="0" err="1">
                <a:solidFill>
                  <a:srgbClr val="333333"/>
                </a:solidFill>
                <a:effectLst/>
                <a:latin typeface="+mj-lt"/>
              </a:rPr>
              <a:t>behaviours</a:t>
            </a:r>
            <a:r>
              <a:rPr lang="en-US" sz="1700" b="0" i="0" dirty="0">
                <a:solidFill>
                  <a:srgbClr val="333333"/>
                </a:solidFill>
                <a:effectLst/>
                <a:latin typeface="+mj-lt"/>
              </a:rPr>
              <a:t> and be prepared to lead cybersecurity activities in their corps.</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pPr algn="l"/>
            <a:r>
              <a:rPr lang="en-US" sz="1700" b="0" i="0" dirty="0">
                <a:solidFill>
                  <a:srgbClr val="333333"/>
                </a:solidFill>
                <a:effectLst/>
                <a:latin typeface="+mj-lt"/>
              </a:rPr>
              <a:t>22 Jul – 2 Aug (2 weeks)</a:t>
            </a:r>
          </a:p>
          <a:p>
            <a:pPr algn="l"/>
            <a:r>
              <a:rPr lang="en-US" sz="1700" b="0" i="0" dirty="0">
                <a:solidFill>
                  <a:srgbClr val="333333"/>
                </a:solidFill>
                <a:effectLst/>
                <a:latin typeface="+mj-lt"/>
              </a:rPr>
              <a:t>Level 3 qualified this TY</a:t>
            </a:r>
          </a:p>
          <a:p>
            <a:pPr algn="l"/>
            <a:r>
              <a:rPr lang="en-US" sz="1700" b="0" i="0" dirty="0">
                <a:solidFill>
                  <a:srgbClr val="333333"/>
                </a:solidFill>
                <a:effectLst/>
                <a:latin typeface="+mj-lt"/>
              </a:rPr>
              <a:t>Laptop/computer able to operate VMware player (not compatible with Chromebooks)</a:t>
            </a:r>
          </a:p>
        </p:txBody>
      </p:sp>
    </p:spTree>
    <p:extLst>
      <p:ext uri="{BB962C8B-B14F-4D97-AF65-F5344CB8AC3E}">
        <p14:creationId xmlns:p14="http://schemas.microsoft.com/office/powerpoint/2010/main" val="399200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US" sz="3600" i="1" dirty="0">
                <a:solidFill>
                  <a:srgbClr val="333333"/>
                </a:solidFill>
                <a:effectLst/>
                <a:latin typeface="+mj-lt"/>
              </a:rPr>
              <a:t>Support Services Team Leader (SSTL)</a:t>
            </a:r>
            <a:endParaRPr lang="en-CA" sz="3600" i="1" dirty="0">
              <a:latin typeface="+mj-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gn="l"/>
            <a:r>
              <a:rPr lang="en-US" sz="1700" b="0" i="0" dirty="0">
                <a:solidFill>
                  <a:srgbClr val="333333"/>
                </a:solidFill>
                <a:effectLst/>
                <a:latin typeface="+mj-lt"/>
              </a:rPr>
              <a:t>Provides cadets the opportunity to gain an understanding of the internal operations of cadet corps and how to provide support areas such as Supply and Administration.</a:t>
            </a:r>
          </a:p>
          <a:p>
            <a:pPr algn="l"/>
            <a:r>
              <a:rPr lang="en-US" sz="1700" b="0" i="0" dirty="0">
                <a:solidFill>
                  <a:srgbClr val="333333"/>
                </a:solidFill>
                <a:effectLst/>
                <a:latin typeface="+mj-lt"/>
              </a:rPr>
              <a:t>Cadets attending this course, if successful, can achieve WHMIS Certification.</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pPr algn="l"/>
            <a:r>
              <a:rPr lang="en-US" sz="1700" b="0" i="0" dirty="0">
                <a:solidFill>
                  <a:srgbClr val="333333"/>
                </a:solidFill>
                <a:effectLst/>
                <a:latin typeface="+mj-lt"/>
              </a:rPr>
              <a:t>8 – 19 Jul (2 weeks)</a:t>
            </a:r>
          </a:p>
          <a:p>
            <a:pPr algn="l"/>
            <a:r>
              <a:rPr lang="en-US" sz="1700" b="0" i="0" dirty="0">
                <a:solidFill>
                  <a:srgbClr val="333333"/>
                </a:solidFill>
                <a:effectLst/>
                <a:latin typeface="+mj-lt"/>
              </a:rPr>
              <a:t>Level 3 qualified this TY</a:t>
            </a:r>
          </a:p>
          <a:p>
            <a:pPr algn="l"/>
            <a:r>
              <a:rPr lang="en-CA" sz="1700" b="0" i="0" dirty="0">
                <a:solidFill>
                  <a:srgbClr val="333333"/>
                </a:solidFill>
                <a:effectLst/>
                <a:latin typeface="+mj-lt"/>
              </a:rPr>
              <a:t>Digital Camera (Mobile or Separate)</a:t>
            </a:r>
            <a:endParaRPr lang="en-US" sz="1700" b="0" i="0" dirty="0">
              <a:solidFill>
                <a:srgbClr val="333333"/>
              </a:solidFill>
              <a:effectLst/>
              <a:latin typeface="+mj-lt"/>
            </a:endParaRPr>
          </a:p>
        </p:txBody>
      </p:sp>
    </p:spTree>
    <p:extLst>
      <p:ext uri="{BB962C8B-B14F-4D97-AF65-F5344CB8AC3E}">
        <p14:creationId xmlns:p14="http://schemas.microsoft.com/office/powerpoint/2010/main" val="358941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CA" sz="3600" i="1" dirty="0">
                <a:solidFill>
                  <a:srgbClr val="333333"/>
                </a:solidFill>
                <a:effectLst/>
                <a:latin typeface="+mj-lt"/>
              </a:rPr>
              <a:t>Small Craft Operator</a:t>
            </a:r>
            <a:endParaRPr lang="en-CA" sz="3600" i="1" dirty="0">
              <a:latin typeface="+mj-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gn="l"/>
            <a:r>
              <a:rPr lang="en-US" sz="1700" dirty="0">
                <a:solidFill>
                  <a:srgbClr val="333333"/>
                </a:solidFill>
                <a:effectLst/>
                <a:latin typeface="+mj-lt"/>
              </a:rPr>
              <a:t>Provides cadets the opportunity to learn about vessel operations, restrictions, and navigation. They will also learn about aspects of on-water communication, such as distress signals, Maritime Mobile Service, and Radio Operations. </a:t>
            </a:r>
          </a:p>
          <a:p>
            <a:pPr algn="l"/>
            <a:r>
              <a:rPr lang="en-US" sz="1700" dirty="0">
                <a:solidFill>
                  <a:srgbClr val="333333"/>
                </a:solidFill>
                <a:effectLst/>
                <a:latin typeface="+mj-lt"/>
              </a:rPr>
              <a:t>Cadets attending this course, if successful, can achieve SCOP Module 1 (Pleasure Craft Operator Competency) and SCOP Module 2 (Restricted Radio Operator's Certificate [Maritime]).</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pPr algn="l"/>
            <a:r>
              <a:rPr lang="en-US" sz="1700" b="0" i="0" dirty="0">
                <a:solidFill>
                  <a:srgbClr val="333333"/>
                </a:solidFill>
                <a:effectLst/>
                <a:latin typeface="+mj-lt"/>
              </a:rPr>
              <a:t>22 Jul – 2 Aug (2 weeks)</a:t>
            </a:r>
          </a:p>
          <a:p>
            <a:pPr algn="l"/>
            <a:r>
              <a:rPr lang="en-US" sz="1700" b="0" i="0" dirty="0">
                <a:solidFill>
                  <a:srgbClr val="333333"/>
                </a:solidFill>
                <a:effectLst/>
                <a:latin typeface="+mj-lt"/>
              </a:rPr>
              <a:t>Level 3 qualified this TY</a:t>
            </a:r>
          </a:p>
          <a:p>
            <a:pPr marL="0" indent="0" algn="l">
              <a:buNone/>
            </a:pPr>
            <a:endParaRPr lang="en-US" sz="1700" b="0" i="0" dirty="0">
              <a:solidFill>
                <a:srgbClr val="333333"/>
              </a:solidFill>
              <a:effectLst/>
              <a:latin typeface="+mj-lt"/>
            </a:endParaRPr>
          </a:p>
        </p:txBody>
      </p:sp>
    </p:spTree>
    <p:extLst>
      <p:ext uri="{BB962C8B-B14F-4D97-AF65-F5344CB8AC3E}">
        <p14:creationId xmlns:p14="http://schemas.microsoft.com/office/powerpoint/2010/main" val="2367110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CA" sz="3600" i="1" dirty="0">
                <a:solidFill>
                  <a:srgbClr val="333333"/>
                </a:solidFill>
                <a:effectLst/>
                <a:latin typeface="+mj-lt"/>
              </a:rPr>
              <a:t>Basic Microdrone Operator (BMDO)</a:t>
            </a:r>
            <a:endParaRPr lang="en-CA" sz="3600" i="1" dirty="0">
              <a:latin typeface="+mj-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gn="l"/>
            <a:r>
              <a:rPr lang="en-US" sz="1700" dirty="0">
                <a:solidFill>
                  <a:srgbClr val="333333"/>
                </a:solidFill>
                <a:effectLst/>
                <a:latin typeface="+mj-lt"/>
              </a:rPr>
              <a:t>Provides </a:t>
            </a:r>
            <a:r>
              <a:rPr lang="en-US" sz="1700" b="0" i="0" dirty="0">
                <a:solidFill>
                  <a:srgbClr val="333333"/>
                </a:solidFill>
                <a:effectLst/>
                <a:latin typeface="Noto Sans" panose="020B0502040504020204" pitchFamily="34" charset="0"/>
              </a:rPr>
              <a:t>cadets the opportunity to learn about drones in the Canadian Armed Forces, prepare for the Transport Canada exam, and explore careers involving drones.</a:t>
            </a:r>
          </a:p>
          <a:p>
            <a:pPr algn="l"/>
            <a:r>
              <a:rPr lang="en-US" sz="1700" b="0" i="0" dirty="0">
                <a:solidFill>
                  <a:srgbClr val="333333"/>
                </a:solidFill>
                <a:effectLst/>
                <a:latin typeface="Noto Sans" panose="020B0502040504020204" pitchFamily="34" charset="0"/>
              </a:rPr>
              <a:t>Cadets attending this course, if successful, can achieve Transport Canada certification.</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pPr algn="l"/>
            <a:r>
              <a:rPr lang="en-US" sz="1700" dirty="0">
                <a:solidFill>
                  <a:srgbClr val="333333"/>
                </a:solidFill>
                <a:latin typeface="+mj-lt"/>
              </a:rPr>
              <a:t>5 – 16</a:t>
            </a:r>
            <a:r>
              <a:rPr lang="en-US" sz="1700" b="0" i="0" dirty="0">
                <a:solidFill>
                  <a:srgbClr val="333333"/>
                </a:solidFill>
                <a:effectLst/>
                <a:latin typeface="+mj-lt"/>
              </a:rPr>
              <a:t> Aug (2 weeks)</a:t>
            </a:r>
          </a:p>
          <a:p>
            <a:pPr algn="l"/>
            <a:r>
              <a:rPr lang="en-US" sz="1700" b="0" i="0" dirty="0">
                <a:solidFill>
                  <a:srgbClr val="333333"/>
                </a:solidFill>
                <a:effectLst/>
                <a:latin typeface="+mj-lt"/>
              </a:rPr>
              <a:t>Level 3 qualified this TY</a:t>
            </a:r>
          </a:p>
          <a:p>
            <a:pPr marL="0" indent="0" algn="l">
              <a:buNone/>
            </a:pPr>
            <a:endParaRPr lang="en-US" sz="1700" b="0" i="0" dirty="0">
              <a:solidFill>
                <a:srgbClr val="333333"/>
              </a:solidFill>
              <a:effectLst/>
              <a:latin typeface="+mj-lt"/>
            </a:endParaRPr>
          </a:p>
        </p:txBody>
      </p:sp>
    </p:spTree>
    <p:extLst>
      <p:ext uri="{BB962C8B-B14F-4D97-AF65-F5344CB8AC3E}">
        <p14:creationId xmlns:p14="http://schemas.microsoft.com/office/powerpoint/2010/main" val="2631146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CA" sz="3600" i="1" dirty="0">
                <a:solidFill>
                  <a:srgbClr val="333333"/>
                </a:solidFill>
                <a:effectLst/>
                <a:latin typeface="+mj-lt"/>
              </a:rPr>
              <a:t>Nova Quest (NQ)</a:t>
            </a:r>
            <a:endParaRPr lang="en-CA" sz="3600" i="1" dirty="0">
              <a:latin typeface="+mj-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gn="l"/>
            <a:r>
              <a:rPr lang="en-US" sz="1700" dirty="0">
                <a:solidFill>
                  <a:srgbClr val="333333"/>
                </a:solidFill>
                <a:effectLst/>
                <a:latin typeface="+mj-lt"/>
              </a:rPr>
              <a:t>Provides </a:t>
            </a:r>
            <a:r>
              <a:rPr lang="en-US" sz="1700" b="0" i="0" dirty="0">
                <a:solidFill>
                  <a:srgbClr val="333333"/>
                </a:solidFill>
                <a:effectLst/>
                <a:latin typeface="Noto Sans" panose="020B0502040504020204" pitchFamily="34" charset="0"/>
              </a:rPr>
              <a:t>cadets the opportunity to </a:t>
            </a:r>
            <a:r>
              <a:rPr lang="en-US" sz="1700" b="0" i="0" dirty="0">
                <a:solidFill>
                  <a:srgbClr val="333333"/>
                </a:solidFill>
                <a:effectLst/>
                <a:latin typeface="+mj-lt"/>
              </a:rPr>
              <a:t>explore the Canadian Aerospace industry, its exciting past, and the potential future for advanced space technologies.</a:t>
            </a:r>
          </a:p>
          <a:p>
            <a:pPr algn="l"/>
            <a:r>
              <a:rPr lang="en-US" sz="1700" b="0" i="0" dirty="0">
                <a:solidFill>
                  <a:srgbClr val="333333"/>
                </a:solidFill>
                <a:effectLst/>
                <a:latin typeface="+mj-lt"/>
              </a:rPr>
              <a:t>Activities include simulating life in space, and its intricacies in survival, communication, and exploration, identifying celestial objects, and exploring new technologies in the aerospace world.</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pPr algn="l"/>
            <a:r>
              <a:rPr lang="en-US" sz="1700" dirty="0">
                <a:solidFill>
                  <a:srgbClr val="333333"/>
                </a:solidFill>
                <a:latin typeface="+mj-lt"/>
              </a:rPr>
              <a:t>5 – 16</a:t>
            </a:r>
            <a:r>
              <a:rPr lang="en-US" sz="1700" b="0" i="0" dirty="0">
                <a:solidFill>
                  <a:srgbClr val="333333"/>
                </a:solidFill>
                <a:effectLst/>
                <a:latin typeface="+mj-lt"/>
              </a:rPr>
              <a:t> Aug (2 weeks)</a:t>
            </a:r>
          </a:p>
          <a:p>
            <a:pPr algn="l"/>
            <a:r>
              <a:rPr lang="en-US" sz="1700" b="0" i="0" dirty="0">
                <a:solidFill>
                  <a:srgbClr val="333333"/>
                </a:solidFill>
                <a:effectLst/>
                <a:latin typeface="+mj-lt"/>
              </a:rPr>
              <a:t>Level 3 qualified this TY</a:t>
            </a:r>
          </a:p>
          <a:p>
            <a:pPr algn="l"/>
            <a:r>
              <a:rPr lang="en-CA" sz="1700" b="0" i="0" dirty="0">
                <a:solidFill>
                  <a:srgbClr val="333333"/>
                </a:solidFill>
                <a:effectLst/>
                <a:latin typeface="+mj-lt"/>
              </a:rPr>
              <a:t>Minimum Hardware:</a:t>
            </a:r>
          </a:p>
          <a:p>
            <a:pPr lvl="1">
              <a:buFont typeface="Arial" panose="020B0604020202020204" pitchFamily="34" charset="0"/>
              <a:buChar char="•"/>
            </a:pPr>
            <a:r>
              <a:rPr lang="en-CA" sz="1200" b="0" i="0" dirty="0">
                <a:solidFill>
                  <a:srgbClr val="333333"/>
                </a:solidFill>
                <a:effectLst/>
                <a:latin typeface="+mj-lt"/>
              </a:rPr>
              <a:t>Processor: Intel® Core™ i5, or AMD </a:t>
            </a:r>
            <a:r>
              <a:rPr lang="en-CA" sz="1200" b="0" i="0" dirty="0" err="1">
                <a:solidFill>
                  <a:srgbClr val="333333"/>
                </a:solidFill>
                <a:effectLst/>
                <a:latin typeface="+mj-lt"/>
              </a:rPr>
              <a:t>Ryzen</a:t>
            </a:r>
            <a:r>
              <a:rPr lang="en-CA" sz="1200" b="0" i="0" dirty="0">
                <a:solidFill>
                  <a:srgbClr val="333333"/>
                </a:solidFill>
                <a:effectLst/>
                <a:latin typeface="+mj-lt"/>
              </a:rPr>
              <a:t>™ 5</a:t>
            </a:r>
          </a:p>
          <a:p>
            <a:pPr lvl="1">
              <a:buFont typeface="Arial" panose="020B0604020202020204" pitchFamily="34" charset="0"/>
              <a:buChar char="•"/>
            </a:pPr>
            <a:r>
              <a:rPr lang="en-CA" sz="1200" b="0" i="0" dirty="0">
                <a:solidFill>
                  <a:srgbClr val="333333"/>
                </a:solidFill>
                <a:effectLst/>
                <a:latin typeface="+mj-lt"/>
              </a:rPr>
              <a:t>Memory/RAM: 8 GB</a:t>
            </a:r>
          </a:p>
          <a:p>
            <a:pPr lvl="1">
              <a:buFont typeface="Arial" panose="020B0604020202020204" pitchFamily="34" charset="0"/>
              <a:buChar char="•"/>
            </a:pPr>
            <a:r>
              <a:rPr lang="en-CA" sz="1200" b="0" i="0" dirty="0">
                <a:solidFill>
                  <a:srgbClr val="333333"/>
                </a:solidFill>
                <a:effectLst/>
                <a:latin typeface="+mj-lt"/>
              </a:rPr>
              <a:t>Disk Space: 3 GB</a:t>
            </a:r>
          </a:p>
          <a:p>
            <a:pPr lvl="1">
              <a:buFont typeface="Arial" panose="020B0604020202020204" pitchFamily="34" charset="0"/>
              <a:buChar char="•"/>
            </a:pPr>
            <a:r>
              <a:rPr lang="en-CA" sz="1200" b="0" i="0" dirty="0">
                <a:solidFill>
                  <a:srgbClr val="333333"/>
                </a:solidFill>
                <a:effectLst/>
                <a:latin typeface="+mj-lt"/>
              </a:rPr>
              <a:t>Graphics Card: graphic card must support OpenGL 2.0.</a:t>
            </a:r>
          </a:p>
          <a:p>
            <a:pPr lvl="1">
              <a:buFont typeface="Arial" panose="020B0604020202020204" pitchFamily="34" charset="0"/>
              <a:buChar char="•"/>
            </a:pPr>
            <a:r>
              <a:rPr lang="en-CA" sz="1200" b="0" i="0" dirty="0">
                <a:solidFill>
                  <a:srgbClr val="333333"/>
                </a:solidFill>
                <a:effectLst/>
                <a:latin typeface="+mj-lt"/>
              </a:rPr>
              <a:t>1 GB (minimum)</a:t>
            </a:r>
          </a:p>
          <a:p>
            <a:pPr lvl="1">
              <a:buFont typeface="Arial" panose="020B0604020202020204" pitchFamily="34" charset="0"/>
              <a:buChar char="•"/>
            </a:pPr>
            <a:r>
              <a:rPr lang="en-CA" sz="1200" b="0" i="0" dirty="0">
                <a:solidFill>
                  <a:srgbClr val="333333"/>
                </a:solidFill>
                <a:effectLst/>
                <a:latin typeface="+mj-lt"/>
              </a:rPr>
              <a:t>No Chrome Books or Apple Computers</a:t>
            </a:r>
          </a:p>
          <a:p>
            <a:pPr algn="l"/>
            <a:endParaRPr lang="en-US" sz="1700" b="0" i="0" dirty="0">
              <a:solidFill>
                <a:srgbClr val="333333"/>
              </a:solidFill>
              <a:effectLst/>
              <a:latin typeface="+mj-lt"/>
            </a:endParaRPr>
          </a:p>
          <a:p>
            <a:pPr marL="0" indent="0" algn="l">
              <a:buNone/>
            </a:pPr>
            <a:endParaRPr lang="en-US" sz="1700" b="0" i="0" dirty="0">
              <a:solidFill>
                <a:srgbClr val="333333"/>
              </a:solidFill>
              <a:effectLst/>
              <a:latin typeface="+mj-lt"/>
            </a:endParaRPr>
          </a:p>
        </p:txBody>
      </p:sp>
    </p:spTree>
    <p:extLst>
      <p:ext uri="{BB962C8B-B14F-4D97-AF65-F5344CB8AC3E}">
        <p14:creationId xmlns:p14="http://schemas.microsoft.com/office/powerpoint/2010/main" val="1048362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CA" sz="3600" i="1" dirty="0">
                <a:solidFill>
                  <a:srgbClr val="333333"/>
                </a:solidFill>
                <a:effectLst/>
                <a:latin typeface="+mj-lt"/>
              </a:rPr>
              <a:t>Basic Coder (BC)</a:t>
            </a:r>
            <a:endParaRPr lang="en-CA" sz="3600" i="1" dirty="0">
              <a:latin typeface="+mj-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9768" y="2708196"/>
            <a:ext cx="4040188" cy="375614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gn="l"/>
            <a:r>
              <a:rPr lang="en-US" sz="1700" dirty="0">
                <a:solidFill>
                  <a:srgbClr val="333333"/>
                </a:solidFill>
                <a:effectLst/>
                <a:latin typeface="+mj-lt"/>
              </a:rPr>
              <a:t>Provides </a:t>
            </a:r>
            <a:r>
              <a:rPr lang="en-US" sz="1700" b="0" i="0" dirty="0">
                <a:solidFill>
                  <a:srgbClr val="333333"/>
                </a:solidFill>
                <a:effectLst/>
                <a:latin typeface="Noto Sans" panose="020B0502040504020204" pitchFamily="34" charset="0"/>
              </a:rPr>
              <a:t>cadets the opportunity to</a:t>
            </a:r>
            <a:r>
              <a:rPr lang="en-US" sz="1200" b="0" i="0" dirty="0">
                <a:solidFill>
                  <a:srgbClr val="333333"/>
                </a:solidFill>
                <a:effectLst/>
                <a:latin typeface="Noto Sans" panose="020B0502040504020204" pitchFamily="34" charset="0"/>
              </a:rPr>
              <a:t> </a:t>
            </a:r>
            <a:r>
              <a:rPr lang="en-US" sz="1700" b="0" i="0" dirty="0">
                <a:solidFill>
                  <a:srgbClr val="333333"/>
                </a:solidFill>
                <a:effectLst/>
                <a:latin typeface="+mj-lt"/>
              </a:rPr>
              <a:t>explore coding and digital creativity. Activities include learning to use block code in Minecraft and coding a VR robot.</a:t>
            </a:r>
          </a:p>
          <a:p>
            <a:pPr algn="l"/>
            <a:r>
              <a:rPr lang="en-US" sz="1700" b="0" i="0" dirty="0">
                <a:solidFill>
                  <a:srgbClr val="333333"/>
                </a:solidFill>
                <a:effectLst/>
                <a:latin typeface="+mj-lt"/>
              </a:rPr>
              <a:t>Cadets will develop a digital community, compete in eSports competitions, and engage in discussions with the Canadian Armed Forces.</a:t>
            </a:r>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7"/>
            <a:ext cx="4041775" cy="3828875"/>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pPr algn="l"/>
            <a:r>
              <a:rPr lang="en-US" sz="1700" dirty="0">
                <a:solidFill>
                  <a:srgbClr val="333333"/>
                </a:solidFill>
                <a:latin typeface="+mj-lt"/>
              </a:rPr>
              <a:t>5 – 16</a:t>
            </a:r>
            <a:r>
              <a:rPr lang="en-US" sz="1700" b="0" i="0" dirty="0">
                <a:solidFill>
                  <a:srgbClr val="333333"/>
                </a:solidFill>
                <a:effectLst/>
                <a:latin typeface="+mj-lt"/>
              </a:rPr>
              <a:t> Aug (2 weeks)</a:t>
            </a:r>
          </a:p>
          <a:p>
            <a:pPr algn="l"/>
            <a:r>
              <a:rPr lang="en-US" sz="1700" b="0" i="0" dirty="0">
                <a:solidFill>
                  <a:srgbClr val="333333"/>
                </a:solidFill>
                <a:effectLst/>
                <a:latin typeface="+mj-lt"/>
              </a:rPr>
              <a:t>Level 3 qualified this TY</a:t>
            </a:r>
          </a:p>
          <a:p>
            <a:pPr algn="l"/>
            <a:r>
              <a:rPr lang="en-CA" sz="1700" b="0" i="0" dirty="0">
                <a:solidFill>
                  <a:srgbClr val="333333"/>
                </a:solidFill>
                <a:effectLst/>
                <a:latin typeface="+mj-lt"/>
              </a:rPr>
              <a:t>Minimum Hardware:</a:t>
            </a:r>
          </a:p>
          <a:p>
            <a:pPr lvl="1">
              <a:buFont typeface="Arial" panose="020B0604020202020204" pitchFamily="34" charset="0"/>
              <a:buChar char="•"/>
            </a:pPr>
            <a:r>
              <a:rPr lang="en-CA" sz="1200" b="0" i="0" dirty="0">
                <a:solidFill>
                  <a:srgbClr val="333333"/>
                </a:solidFill>
                <a:effectLst/>
                <a:latin typeface="+mj-lt"/>
              </a:rPr>
              <a:t>Processor: Intel® Core™ i5, or AMD </a:t>
            </a:r>
            <a:r>
              <a:rPr lang="en-CA" sz="1200" b="0" i="0" dirty="0" err="1">
                <a:solidFill>
                  <a:srgbClr val="333333"/>
                </a:solidFill>
                <a:effectLst/>
                <a:latin typeface="+mj-lt"/>
              </a:rPr>
              <a:t>Ryzen</a:t>
            </a:r>
            <a:r>
              <a:rPr lang="en-CA" sz="1200" b="0" i="0" dirty="0">
                <a:solidFill>
                  <a:srgbClr val="333333"/>
                </a:solidFill>
                <a:effectLst/>
                <a:latin typeface="+mj-lt"/>
              </a:rPr>
              <a:t>™ 5</a:t>
            </a:r>
          </a:p>
          <a:p>
            <a:pPr lvl="1">
              <a:buFont typeface="Arial" panose="020B0604020202020204" pitchFamily="34" charset="0"/>
              <a:buChar char="•"/>
            </a:pPr>
            <a:r>
              <a:rPr lang="en-CA" sz="1200" b="0" i="0" dirty="0">
                <a:solidFill>
                  <a:srgbClr val="333333"/>
                </a:solidFill>
                <a:effectLst/>
                <a:latin typeface="+mj-lt"/>
              </a:rPr>
              <a:t>Memory/RAM: 8 GB</a:t>
            </a:r>
          </a:p>
          <a:p>
            <a:pPr lvl="1">
              <a:buFont typeface="Arial" panose="020B0604020202020204" pitchFamily="34" charset="0"/>
              <a:buChar char="•"/>
            </a:pPr>
            <a:r>
              <a:rPr lang="en-CA" sz="1200" b="0" i="0" dirty="0">
                <a:solidFill>
                  <a:srgbClr val="333333"/>
                </a:solidFill>
                <a:effectLst/>
                <a:latin typeface="+mj-lt"/>
              </a:rPr>
              <a:t>Disk Space: 3 GB</a:t>
            </a:r>
          </a:p>
          <a:p>
            <a:pPr lvl="1">
              <a:buFont typeface="Arial" panose="020B0604020202020204" pitchFamily="34" charset="0"/>
              <a:buChar char="•"/>
            </a:pPr>
            <a:r>
              <a:rPr lang="en-CA" sz="1200" b="0" i="0" dirty="0">
                <a:solidFill>
                  <a:srgbClr val="333333"/>
                </a:solidFill>
                <a:effectLst/>
                <a:latin typeface="+mj-lt"/>
              </a:rPr>
              <a:t>Graphics Card: graphic card must support OpenGL 2.0.</a:t>
            </a:r>
          </a:p>
          <a:p>
            <a:pPr lvl="1">
              <a:buFont typeface="Arial" panose="020B0604020202020204" pitchFamily="34" charset="0"/>
              <a:buChar char="•"/>
            </a:pPr>
            <a:r>
              <a:rPr lang="en-CA" sz="1200" b="0" i="0" dirty="0">
                <a:solidFill>
                  <a:srgbClr val="333333"/>
                </a:solidFill>
                <a:effectLst/>
                <a:latin typeface="+mj-lt"/>
              </a:rPr>
              <a:t>1 GB (minimum)</a:t>
            </a:r>
          </a:p>
          <a:p>
            <a:pPr lvl="1">
              <a:buFont typeface="Arial" panose="020B0604020202020204" pitchFamily="34" charset="0"/>
              <a:buChar char="•"/>
            </a:pPr>
            <a:r>
              <a:rPr lang="en-CA" sz="1200" b="0" i="0" dirty="0">
                <a:solidFill>
                  <a:srgbClr val="333333"/>
                </a:solidFill>
                <a:effectLst/>
                <a:latin typeface="+mj-lt"/>
              </a:rPr>
              <a:t>No Chrome Books or Apple Computers</a:t>
            </a:r>
          </a:p>
          <a:p>
            <a:pPr algn="l"/>
            <a:endParaRPr lang="en-US" sz="1700" b="0" i="0" dirty="0">
              <a:solidFill>
                <a:srgbClr val="333333"/>
              </a:solidFill>
              <a:effectLst/>
              <a:latin typeface="+mj-lt"/>
            </a:endParaRPr>
          </a:p>
          <a:p>
            <a:pPr marL="0" indent="0" algn="l">
              <a:buNone/>
            </a:pPr>
            <a:endParaRPr lang="en-US" sz="1700" b="0" i="0" dirty="0">
              <a:solidFill>
                <a:srgbClr val="333333"/>
              </a:solidFill>
              <a:effectLst/>
              <a:latin typeface="+mj-lt"/>
            </a:endParaRPr>
          </a:p>
        </p:txBody>
      </p:sp>
    </p:spTree>
    <p:extLst>
      <p:ext uri="{BB962C8B-B14F-4D97-AF65-F5344CB8AC3E}">
        <p14:creationId xmlns:p14="http://schemas.microsoft.com/office/powerpoint/2010/main" val="3764914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CTC Locations</a:t>
            </a:r>
            <a:endParaRPr lang="en-CA" sz="1600" dirty="0">
              <a:latin typeface="+mn-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61866" y="2348880"/>
            <a:ext cx="8435280"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GB" altLang="en-US" sz="1700" dirty="0"/>
              <a:t>Argonaut – CFG Gagetown, Oromocto NB</a:t>
            </a:r>
          </a:p>
          <a:p>
            <a:pPr marL="0" indent="0">
              <a:lnSpc>
                <a:spcPct val="90000"/>
              </a:lnSpc>
              <a:buFont typeface="Arial" charset="0"/>
              <a:buNone/>
            </a:pPr>
            <a:r>
              <a:rPr lang="en-CA" altLang="en-US" sz="1700" dirty="0" err="1">
                <a:solidFill>
                  <a:srgbClr val="333333"/>
                </a:solidFill>
                <a:latin typeface="+mn-lt"/>
              </a:rPr>
              <a:t>Blackdown</a:t>
            </a:r>
            <a:r>
              <a:rPr lang="en-CA" altLang="en-US" sz="1700" dirty="0">
                <a:solidFill>
                  <a:srgbClr val="333333"/>
                </a:solidFill>
                <a:latin typeface="+mn-lt"/>
              </a:rPr>
              <a:t> – CFB Borden, Borden ON</a:t>
            </a:r>
          </a:p>
          <a:p>
            <a:pPr marL="0" indent="0">
              <a:lnSpc>
                <a:spcPct val="90000"/>
              </a:lnSpc>
              <a:buFont typeface="Arial" charset="0"/>
              <a:buNone/>
            </a:pPr>
            <a:r>
              <a:rPr lang="en-CA" altLang="en-US" sz="1700" dirty="0">
                <a:solidFill>
                  <a:srgbClr val="333333"/>
                </a:solidFill>
                <a:latin typeface="+mn-lt"/>
              </a:rPr>
              <a:t>Cold Lake – CFB Cold Lake, Cold Lake AB</a:t>
            </a:r>
          </a:p>
          <a:p>
            <a:pPr marL="0" indent="0">
              <a:lnSpc>
                <a:spcPct val="90000"/>
              </a:lnSpc>
              <a:buFont typeface="Arial" charset="0"/>
              <a:buNone/>
            </a:pPr>
            <a:r>
              <a:rPr lang="en-CA" altLang="en-US" sz="1700" dirty="0">
                <a:solidFill>
                  <a:srgbClr val="333333"/>
                </a:solidFill>
                <a:latin typeface="+mn-lt"/>
              </a:rPr>
              <a:t>HMCS Ontario – CFB Kingston, Kingston ON</a:t>
            </a:r>
          </a:p>
          <a:p>
            <a:pPr marL="0" indent="0">
              <a:lnSpc>
                <a:spcPct val="90000"/>
              </a:lnSpc>
              <a:buFont typeface="Arial" charset="0"/>
              <a:buNone/>
            </a:pPr>
            <a:r>
              <a:rPr lang="en-CA" altLang="en-US" sz="1700" dirty="0">
                <a:solidFill>
                  <a:srgbClr val="333333"/>
                </a:solidFill>
                <a:latin typeface="+mn-lt"/>
              </a:rPr>
              <a:t>HMCS Quadra – Comox BC</a:t>
            </a:r>
          </a:p>
          <a:p>
            <a:pPr marL="0" indent="0">
              <a:lnSpc>
                <a:spcPct val="90000"/>
              </a:lnSpc>
              <a:buFont typeface="Arial" charset="0"/>
              <a:buNone/>
            </a:pPr>
            <a:r>
              <a:rPr lang="en-CA" altLang="en-US" sz="1700" dirty="0">
                <a:solidFill>
                  <a:srgbClr val="333333"/>
                </a:solidFill>
                <a:latin typeface="+mn-lt"/>
              </a:rPr>
              <a:t>Rocky Mountain – West of Cochrane AB</a:t>
            </a:r>
          </a:p>
          <a:p>
            <a:pPr marL="0" indent="0">
              <a:lnSpc>
                <a:spcPct val="90000"/>
              </a:lnSpc>
              <a:buFont typeface="Arial" charset="0"/>
              <a:buNone/>
            </a:pPr>
            <a:r>
              <a:rPr lang="en-CA" altLang="en-US" sz="1700" dirty="0">
                <a:solidFill>
                  <a:srgbClr val="333333"/>
                </a:solidFill>
                <a:latin typeface="+mn-lt"/>
              </a:rPr>
              <a:t>St-Jean – Saint-Jean Garrison, </a:t>
            </a:r>
            <a:r>
              <a:rPr lang="en-CA" sz="1700" b="0" i="0" dirty="0">
                <a:solidFill>
                  <a:srgbClr val="333333"/>
                </a:solidFill>
                <a:effectLst/>
                <a:latin typeface="+mj-lt"/>
              </a:rPr>
              <a:t>Saint-Jean-sur-Richelieu PC</a:t>
            </a:r>
          </a:p>
          <a:p>
            <a:pPr marL="0" indent="0">
              <a:lnSpc>
                <a:spcPct val="90000"/>
              </a:lnSpc>
              <a:buFont typeface="Arial" charset="0"/>
              <a:buNone/>
            </a:pPr>
            <a:r>
              <a:rPr lang="en-CA" altLang="en-US" sz="1700" dirty="0">
                <a:solidFill>
                  <a:srgbClr val="333333"/>
                </a:solidFill>
                <a:latin typeface="+mj-lt"/>
              </a:rPr>
              <a:t>Trenton – CFB Kingston, Kingston ON</a:t>
            </a:r>
          </a:p>
          <a:p>
            <a:pPr marL="0" indent="0">
              <a:lnSpc>
                <a:spcPct val="90000"/>
              </a:lnSpc>
              <a:buFont typeface="Arial" charset="0"/>
              <a:buNone/>
            </a:pPr>
            <a:r>
              <a:rPr lang="en-CA" altLang="en-US" sz="1700" dirty="0">
                <a:solidFill>
                  <a:srgbClr val="333333"/>
                </a:solidFill>
                <a:latin typeface="+mj-lt"/>
              </a:rPr>
              <a:t>Valcartier – 2 Canadian Division Support Base, Courcelette PC</a:t>
            </a:r>
          </a:p>
          <a:p>
            <a:pPr marL="0" indent="0">
              <a:lnSpc>
                <a:spcPct val="90000"/>
              </a:lnSpc>
              <a:buFont typeface="Arial" charset="0"/>
              <a:buNone/>
            </a:pPr>
            <a:r>
              <a:rPr lang="en-CA" altLang="en-US" sz="1700" dirty="0">
                <a:solidFill>
                  <a:srgbClr val="333333"/>
                </a:solidFill>
                <a:latin typeface="+mj-lt"/>
              </a:rPr>
              <a:t>Vernon – Vernon BC</a:t>
            </a:r>
          </a:p>
          <a:p>
            <a:pPr marL="0" indent="0">
              <a:lnSpc>
                <a:spcPct val="90000"/>
              </a:lnSpc>
              <a:buFont typeface="Arial" charset="0"/>
              <a:buNone/>
            </a:pPr>
            <a:r>
              <a:rPr lang="en-CA" altLang="en-US" sz="1700" dirty="0">
                <a:solidFill>
                  <a:srgbClr val="333333"/>
                </a:solidFill>
                <a:latin typeface="+mj-lt"/>
              </a:rPr>
              <a:t>Whitehorse – Whitehorse YT</a:t>
            </a:r>
            <a:endParaRPr lang="en-GB" altLang="en-US" sz="1700" dirty="0">
              <a:latin typeface="+mj-lt"/>
            </a:endParaRPr>
          </a:p>
        </p:txBody>
      </p:sp>
    </p:spTree>
    <p:extLst>
      <p:ext uri="{BB962C8B-B14F-4D97-AF65-F5344CB8AC3E}">
        <p14:creationId xmlns:p14="http://schemas.microsoft.com/office/powerpoint/2010/main" val="1449953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Staff Cadets</a:t>
            </a:r>
            <a:endParaRPr lang="en-CA" sz="1600" dirty="0">
              <a:latin typeface="+mn-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61866" y="2348880"/>
            <a:ext cx="8435280"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None/>
            </a:pPr>
            <a:r>
              <a:rPr lang="en-GB" altLang="en-US" sz="1600" dirty="0"/>
              <a:t>Must successfully complete Level 4, and be 16 years of age prior to the beginning of the course</a:t>
            </a:r>
          </a:p>
          <a:p>
            <a:pPr>
              <a:lnSpc>
                <a:spcPct val="90000"/>
              </a:lnSpc>
            </a:pPr>
            <a:r>
              <a:rPr lang="en-GB" altLang="en-US" sz="1200" dirty="0"/>
              <a:t>CTC Argonaut – English only 1 Jul – 22 Aug</a:t>
            </a:r>
          </a:p>
          <a:p>
            <a:pPr>
              <a:lnSpc>
                <a:spcPct val="90000"/>
              </a:lnSpc>
            </a:pPr>
            <a:r>
              <a:rPr lang="en-CA" altLang="en-US" sz="1200" dirty="0">
                <a:solidFill>
                  <a:srgbClr val="333333"/>
                </a:solidFill>
                <a:latin typeface="+mn-lt"/>
              </a:rPr>
              <a:t>CTC </a:t>
            </a:r>
            <a:r>
              <a:rPr lang="en-CA" altLang="en-US" sz="1200" dirty="0" err="1">
                <a:solidFill>
                  <a:srgbClr val="333333"/>
                </a:solidFill>
                <a:latin typeface="+mn-lt"/>
              </a:rPr>
              <a:t>Blackdown</a:t>
            </a:r>
            <a:r>
              <a:rPr lang="en-CA" altLang="en-US" sz="1200" dirty="0">
                <a:solidFill>
                  <a:srgbClr val="333333"/>
                </a:solidFill>
                <a:latin typeface="+mn-lt"/>
              </a:rPr>
              <a:t> – English only 1 Jul – 15 Aug</a:t>
            </a:r>
          </a:p>
          <a:p>
            <a:pPr>
              <a:lnSpc>
                <a:spcPct val="90000"/>
              </a:lnSpc>
            </a:pPr>
            <a:r>
              <a:rPr lang="en-CA" altLang="en-US" sz="1200" dirty="0">
                <a:solidFill>
                  <a:srgbClr val="333333"/>
                </a:solidFill>
                <a:latin typeface="+mn-lt"/>
              </a:rPr>
              <a:t>CTC Cold Lake – English only 3 Jul – 23 Aug</a:t>
            </a:r>
          </a:p>
          <a:p>
            <a:pPr>
              <a:lnSpc>
                <a:spcPct val="90000"/>
              </a:lnSpc>
            </a:pPr>
            <a:r>
              <a:rPr lang="en-CA" altLang="en-US" sz="1200" dirty="0">
                <a:solidFill>
                  <a:srgbClr val="333333"/>
                </a:solidFill>
                <a:latin typeface="+mn-lt"/>
              </a:rPr>
              <a:t>CTC HMCS Ontario – English and French 28 Jun – 8 Aug</a:t>
            </a:r>
          </a:p>
          <a:p>
            <a:pPr>
              <a:lnSpc>
                <a:spcPct val="90000"/>
              </a:lnSpc>
            </a:pPr>
            <a:r>
              <a:rPr lang="en-CA" altLang="en-US" sz="1200" dirty="0">
                <a:solidFill>
                  <a:srgbClr val="333333"/>
                </a:solidFill>
                <a:latin typeface="+mn-lt"/>
              </a:rPr>
              <a:t>CTC HMCS Quadra – English only 3 Jul – 23 Aug</a:t>
            </a:r>
          </a:p>
          <a:p>
            <a:pPr>
              <a:lnSpc>
                <a:spcPct val="90000"/>
              </a:lnSpc>
            </a:pPr>
            <a:r>
              <a:rPr lang="en-CA" altLang="en-US" sz="1200" dirty="0">
                <a:solidFill>
                  <a:srgbClr val="333333"/>
                </a:solidFill>
                <a:latin typeface="+mn-lt"/>
              </a:rPr>
              <a:t>CTC Rocky Mountain – English only 3 Jul – 23 Aug</a:t>
            </a:r>
          </a:p>
          <a:p>
            <a:pPr>
              <a:lnSpc>
                <a:spcPct val="90000"/>
              </a:lnSpc>
            </a:pPr>
            <a:r>
              <a:rPr lang="en-CA" altLang="en-US" sz="1200" dirty="0">
                <a:solidFill>
                  <a:srgbClr val="333333"/>
                </a:solidFill>
                <a:latin typeface="+mn-lt"/>
              </a:rPr>
              <a:t>CTC St-Jean – English and French 23 Jun – 9 Aug</a:t>
            </a:r>
            <a:endParaRPr lang="en-CA" sz="1200" b="0" i="0" dirty="0">
              <a:solidFill>
                <a:srgbClr val="333333"/>
              </a:solidFill>
              <a:effectLst/>
              <a:latin typeface="+mj-lt"/>
            </a:endParaRPr>
          </a:p>
          <a:p>
            <a:pPr>
              <a:lnSpc>
                <a:spcPct val="90000"/>
              </a:lnSpc>
            </a:pPr>
            <a:r>
              <a:rPr lang="en-CA" altLang="en-US" sz="1200" dirty="0">
                <a:solidFill>
                  <a:srgbClr val="333333"/>
                </a:solidFill>
                <a:latin typeface="+mj-lt"/>
              </a:rPr>
              <a:t>CTC Trenton – 2 Jul – 22 Aug</a:t>
            </a:r>
          </a:p>
          <a:p>
            <a:pPr>
              <a:lnSpc>
                <a:spcPct val="90000"/>
              </a:lnSpc>
            </a:pPr>
            <a:r>
              <a:rPr lang="en-CA" altLang="en-US" sz="1200" dirty="0">
                <a:solidFill>
                  <a:srgbClr val="333333"/>
                </a:solidFill>
                <a:latin typeface="+mj-lt"/>
              </a:rPr>
              <a:t>CTC Vernon – English only 3 Jul – 23 Aug</a:t>
            </a:r>
          </a:p>
          <a:p>
            <a:pPr>
              <a:lnSpc>
                <a:spcPct val="90000"/>
              </a:lnSpc>
            </a:pPr>
            <a:r>
              <a:rPr lang="en-CA" altLang="en-US" sz="1200" dirty="0">
                <a:solidFill>
                  <a:srgbClr val="333333"/>
                </a:solidFill>
                <a:latin typeface="+mj-lt"/>
              </a:rPr>
              <a:t>CTC Whitehorse – 15 Jul – 23 Aug</a:t>
            </a:r>
          </a:p>
          <a:p>
            <a:pPr>
              <a:lnSpc>
                <a:spcPct val="90000"/>
              </a:lnSpc>
            </a:pPr>
            <a:r>
              <a:rPr lang="en-CA" altLang="en-US" sz="1200" dirty="0">
                <a:solidFill>
                  <a:srgbClr val="333333"/>
                </a:solidFill>
                <a:latin typeface="+mj-lt"/>
              </a:rPr>
              <a:t>Virtual – English and French 2 Jul – 11 Aug</a:t>
            </a:r>
          </a:p>
          <a:p>
            <a:pPr>
              <a:lnSpc>
                <a:spcPct val="90000"/>
              </a:lnSpc>
            </a:pPr>
            <a:endParaRPr lang="en-CA" altLang="en-US" sz="1600" dirty="0">
              <a:solidFill>
                <a:srgbClr val="333333"/>
              </a:solidFill>
              <a:latin typeface="+mj-lt"/>
            </a:endParaRPr>
          </a:p>
          <a:p>
            <a:pPr marL="0" indent="0">
              <a:lnSpc>
                <a:spcPct val="90000"/>
              </a:lnSpc>
              <a:buNone/>
            </a:pPr>
            <a:r>
              <a:rPr lang="en-CA" altLang="en-US" sz="1600" dirty="0">
                <a:solidFill>
                  <a:srgbClr val="333333"/>
                </a:solidFill>
                <a:latin typeface="+mj-lt"/>
              </a:rPr>
              <a:t>Application deadline 15 Mar</a:t>
            </a:r>
          </a:p>
          <a:p>
            <a:pPr marL="0" indent="0">
              <a:lnSpc>
                <a:spcPct val="90000"/>
              </a:lnSpc>
              <a:buNone/>
            </a:pPr>
            <a:r>
              <a:rPr lang="en-CA" altLang="en-US" sz="1600" dirty="0">
                <a:solidFill>
                  <a:srgbClr val="333333"/>
                </a:solidFill>
                <a:latin typeface="+mj-lt"/>
              </a:rPr>
              <a:t>You must identify if you wish to be:</a:t>
            </a:r>
          </a:p>
          <a:p>
            <a:pPr>
              <a:lnSpc>
                <a:spcPct val="90000"/>
              </a:lnSpc>
            </a:pPr>
            <a:r>
              <a:rPr lang="en-CA" altLang="en-US" sz="1600" dirty="0">
                <a:solidFill>
                  <a:srgbClr val="333333"/>
                </a:solidFill>
                <a:latin typeface="+mj-lt"/>
              </a:rPr>
              <a:t>Support (operations, supply, canteen </a:t>
            </a:r>
            <a:r>
              <a:rPr lang="en-CA" altLang="en-US" sz="1600" dirty="0" err="1">
                <a:solidFill>
                  <a:srgbClr val="333333"/>
                </a:solidFill>
                <a:latin typeface="+mj-lt"/>
              </a:rPr>
              <a:t>etc</a:t>
            </a:r>
            <a:r>
              <a:rPr lang="en-CA" altLang="en-US" sz="1600" dirty="0">
                <a:solidFill>
                  <a:srgbClr val="333333"/>
                </a:solidFill>
                <a:latin typeface="+mj-lt"/>
              </a:rPr>
              <a:t>)</a:t>
            </a:r>
          </a:p>
          <a:p>
            <a:pPr>
              <a:lnSpc>
                <a:spcPct val="90000"/>
              </a:lnSpc>
            </a:pPr>
            <a:r>
              <a:rPr lang="en-GB" altLang="en-US" sz="1600" dirty="0">
                <a:latin typeface="+mj-lt"/>
              </a:rPr>
              <a:t>Training (section commander, platoon WO etc)</a:t>
            </a:r>
          </a:p>
          <a:p>
            <a:pPr>
              <a:lnSpc>
                <a:spcPct val="90000"/>
              </a:lnSpc>
            </a:pPr>
            <a:r>
              <a:rPr lang="en-GB" altLang="en-US" sz="1600" dirty="0">
                <a:latin typeface="+mj-lt"/>
              </a:rPr>
              <a:t>Senior position (CSM RSM)</a:t>
            </a:r>
          </a:p>
        </p:txBody>
      </p:sp>
    </p:spTree>
    <p:extLst>
      <p:ext uri="{BB962C8B-B14F-4D97-AF65-F5344CB8AC3E}">
        <p14:creationId xmlns:p14="http://schemas.microsoft.com/office/powerpoint/2010/main" val="87709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38EA2-C230-41EB-8847-3F34A363497F}"/>
              </a:ext>
            </a:extLst>
          </p:cNvPr>
          <p:cNvSpPr txBox="1">
            <a:spLocks/>
          </p:cNvSpPr>
          <p:nvPr/>
        </p:nvSpPr>
        <p:spPr>
          <a:xfrm>
            <a:off x="457200" y="1412776"/>
            <a:ext cx="8229600" cy="792088"/>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altLang="en-US" sz="3600" i="1" dirty="0">
                <a:latin typeface="+mn-lt"/>
                <a:cs typeface="Arial" panose="020B0604020202020204" pitchFamily="34" charset="0"/>
              </a:rPr>
              <a:t>Aim Of </a:t>
            </a:r>
            <a:r>
              <a:rPr lang="en-GB" altLang="en-US" sz="3600" i="1" dirty="0">
                <a:cs typeface="Arial" panose="020B0604020202020204" pitchFamily="34" charset="0"/>
              </a:rPr>
              <a:t>Summer</a:t>
            </a:r>
            <a:r>
              <a:rPr lang="en-GB" altLang="en-US" sz="3600" i="1" dirty="0">
                <a:latin typeface="+mn-lt"/>
                <a:cs typeface="Arial" panose="020B0604020202020204" pitchFamily="34" charset="0"/>
              </a:rPr>
              <a:t> Training</a:t>
            </a:r>
            <a:endParaRPr lang="en-CA" sz="3600" dirty="0">
              <a:latin typeface="+mn-lt"/>
            </a:endParaRPr>
          </a:p>
        </p:txBody>
      </p:sp>
      <p:sp>
        <p:nvSpPr>
          <p:cNvPr id="3" name="Content Placeholder 2">
            <a:extLst>
              <a:ext uri="{FF2B5EF4-FFF2-40B4-BE49-F238E27FC236}">
                <a16:creationId xmlns:a16="http://schemas.microsoft.com/office/drawing/2014/main" id="{C0147987-46AF-430C-B9D8-9206E50A9322}"/>
              </a:ext>
            </a:extLst>
          </p:cNvPr>
          <p:cNvSpPr txBox="1">
            <a:spLocks/>
          </p:cNvSpPr>
          <p:nvPr/>
        </p:nvSpPr>
        <p:spPr>
          <a:xfrm>
            <a:off x="457200" y="2204864"/>
            <a:ext cx="8229600" cy="3654972"/>
          </a:xfrm>
          <a:prstGeom prst="rect">
            <a:avLst/>
          </a:prstGeom>
        </p:spPr>
        <p:txBody>
          <a:bodyPr>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pPr>
            <a:r>
              <a:rPr lang="en-GB" altLang="en-US" sz="2000" dirty="0"/>
              <a:t>Provide instruction and opportunities to develop advanced knowledge and skills in specialized activities</a:t>
            </a:r>
          </a:p>
          <a:p>
            <a:pPr>
              <a:lnSpc>
                <a:spcPct val="110000"/>
              </a:lnSpc>
            </a:pPr>
            <a:r>
              <a:rPr lang="en-GB" altLang="en-US" sz="2000" dirty="0"/>
              <a:t>To develop instructors and leaders for these activities</a:t>
            </a:r>
          </a:p>
          <a:p>
            <a:pPr>
              <a:lnSpc>
                <a:spcPct val="110000"/>
              </a:lnSpc>
            </a:pPr>
            <a:r>
              <a:rPr lang="en-GB" altLang="en-US" sz="2000" dirty="0"/>
              <a:t>To provide further opportunities to employ the general knowledge and skills obtained through the squadron program</a:t>
            </a:r>
          </a:p>
        </p:txBody>
      </p:sp>
    </p:spTree>
    <p:extLst>
      <p:ext uri="{BB962C8B-B14F-4D97-AF65-F5344CB8AC3E}">
        <p14:creationId xmlns:p14="http://schemas.microsoft.com/office/powerpoint/2010/main" val="1394208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Staff Cadets</a:t>
            </a:r>
            <a:endParaRPr lang="en-CA" sz="1600" dirty="0">
              <a:latin typeface="+mn-lt"/>
            </a:endParaRP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61866" y="2348880"/>
            <a:ext cx="8435280"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None/>
            </a:pPr>
            <a:r>
              <a:rPr lang="en-US" altLang="en-US" sz="1600" dirty="0">
                <a:latin typeface="+mj-lt"/>
              </a:rPr>
              <a:t>Documents required:</a:t>
            </a:r>
          </a:p>
          <a:p>
            <a:pPr>
              <a:lnSpc>
                <a:spcPct val="90000"/>
              </a:lnSpc>
            </a:pPr>
            <a:r>
              <a:rPr lang="en-US" altLang="en-US" sz="1600" dirty="0">
                <a:latin typeface="+mj-lt"/>
              </a:rPr>
              <a:t>Federal tax form TD 1 E found at this link: </a:t>
            </a:r>
            <a:r>
              <a:rPr lang="en-US" sz="1100" dirty="0">
                <a:hlinkClick r:id="rId2"/>
              </a:rPr>
              <a:t>2024 Personal Tax Credits Return (canada.ca)</a:t>
            </a:r>
            <a:endParaRPr lang="en-US" sz="1100" dirty="0"/>
          </a:p>
          <a:p>
            <a:pPr>
              <a:lnSpc>
                <a:spcPct val="90000"/>
              </a:lnSpc>
            </a:pPr>
            <a:r>
              <a:rPr lang="en-GB" altLang="en-US" sz="1600" dirty="0">
                <a:latin typeface="+mj-lt"/>
              </a:rPr>
              <a:t>Provincial tax form TD1AB E found at this link: </a:t>
            </a:r>
            <a:r>
              <a:rPr lang="en-US" sz="1100" dirty="0">
                <a:hlinkClick r:id="rId2"/>
              </a:rPr>
              <a:t>2024 Alberta Personal Tax Credits Return (canada.ca)</a:t>
            </a:r>
            <a:endParaRPr lang="en-GB" altLang="en-US" sz="1600" dirty="0">
              <a:latin typeface="+mj-lt"/>
            </a:endParaRPr>
          </a:p>
          <a:p>
            <a:pPr>
              <a:lnSpc>
                <a:spcPct val="90000"/>
              </a:lnSpc>
            </a:pPr>
            <a:r>
              <a:rPr lang="en-GB" altLang="en-US" sz="1600" dirty="0">
                <a:latin typeface="+mj-lt"/>
              </a:rPr>
              <a:t>Void cheque or direct deposit form for </a:t>
            </a:r>
            <a:r>
              <a:rPr lang="en-GB" altLang="en-US" sz="1600" b="1" dirty="0">
                <a:latin typeface="+mj-lt"/>
              </a:rPr>
              <a:t>YOUR BANK ACCOUNT.</a:t>
            </a:r>
            <a:r>
              <a:rPr lang="en-GB" altLang="en-US" sz="1600" dirty="0">
                <a:latin typeface="+mj-lt"/>
              </a:rPr>
              <a:t> Cannot be in another (parent) name</a:t>
            </a:r>
          </a:p>
          <a:p>
            <a:pPr>
              <a:lnSpc>
                <a:spcPct val="90000"/>
              </a:lnSpc>
            </a:pPr>
            <a:r>
              <a:rPr lang="en-GB" altLang="en-US" sz="1600" dirty="0">
                <a:latin typeface="+mj-lt"/>
              </a:rPr>
              <a:t>Copy of SIN card. If you do not have one, or you do not have the card, you can apply at this link: </a:t>
            </a:r>
            <a:r>
              <a:rPr lang="en-US" sz="1100" dirty="0">
                <a:hlinkClick r:id="rId2"/>
              </a:rPr>
              <a:t>Social Insurance Number – Apply - Canada.ca</a:t>
            </a:r>
            <a:endParaRPr lang="en-US" sz="1100" dirty="0"/>
          </a:p>
          <a:p>
            <a:pPr>
              <a:lnSpc>
                <a:spcPct val="90000"/>
              </a:lnSpc>
            </a:pPr>
            <a:endParaRPr lang="en-US" altLang="en-US" sz="1100" dirty="0">
              <a:latin typeface="+mj-lt"/>
            </a:endParaRPr>
          </a:p>
          <a:p>
            <a:pPr marL="0" indent="0">
              <a:lnSpc>
                <a:spcPct val="90000"/>
              </a:lnSpc>
              <a:buNone/>
            </a:pPr>
            <a:r>
              <a:rPr lang="en-GB" altLang="en-US" sz="1600" dirty="0">
                <a:latin typeface="+mj-lt"/>
              </a:rPr>
              <a:t>Documents above can be submitted via </a:t>
            </a:r>
            <a:r>
              <a:rPr lang="en-GB" altLang="en-US" sz="1600" dirty="0" err="1">
                <a:latin typeface="+mj-lt"/>
              </a:rPr>
              <a:t>sharepoint</a:t>
            </a:r>
            <a:r>
              <a:rPr lang="en-GB" altLang="en-US" sz="1600" dirty="0">
                <a:latin typeface="+mj-lt"/>
              </a:rPr>
              <a:t> on your phone at this link: </a:t>
            </a:r>
            <a:r>
              <a:rPr lang="en-US" sz="1100" dirty="0">
                <a:hlinkClick r:id="rId2"/>
              </a:rPr>
              <a:t>Trial - Protected B Information Submissions (sharepoint.com)</a:t>
            </a:r>
            <a:endParaRPr lang="en-GB" altLang="en-US" sz="1600" dirty="0">
              <a:latin typeface="+mj-lt"/>
            </a:endParaRPr>
          </a:p>
          <a:p>
            <a:pPr>
              <a:lnSpc>
                <a:spcPct val="90000"/>
              </a:lnSpc>
            </a:pPr>
            <a:endParaRPr lang="en-GB" altLang="en-US" sz="1600" dirty="0">
              <a:latin typeface="+mj-lt"/>
            </a:endParaRPr>
          </a:p>
          <a:p>
            <a:pPr marL="0" indent="0">
              <a:lnSpc>
                <a:spcPct val="90000"/>
              </a:lnSpc>
              <a:buNone/>
            </a:pPr>
            <a:r>
              <a:rPr lang="en-GB" altLang="en-US" sz="1600" dirty="0">
                <a:latin typeface="+mj-lt"/>
              </a:rPr>
              <a:t>Original documents must be mailed to the address below, and received NLT 16 Apr</a:t>
            </a:r>
          </a:p>
          <a:p>
            <a:pPr marL="0" indent="0">
              <a:lnSpc>
                <a:spcPct val="90000"/>
              </a:lnSpc>
              <a:buNone/>
            </a:pPr>
            <a:endParaRPr lang="en-GB" altLang="en-US" sz="1600" dirty="0">
              <a:latin typeface="+mj-lt"/>
            </a:endParaRPr>
          </a:p>
          <a:p>
            <a:pPr marL="0" indent="0" rtl="0">
              <a:buNone/>
            </a:pPr>
            <a:r>
              <a:rPr lang="en-US" sz="1100" dirty="0"/>
              <a:t>ATTN: J1 CTC Staffing</a:t>
            </a:r>
          </a:p>
          <a:p>
            <a:pPr marL="0" indent="0" rtl="0">
              <a:buNone/>
            </a:pPr>
            <a:r>
              <a:rPr lang="en-US" sz="1100" dirty="0"/>
              <a:t>Regional Cadet Support Unit (Northwest)</a:t>
            </a:r>
          </a:p>
          <a:p>
            <a:pPr marL="0" indent="0" rtl="0">
              <a:buNone/>
            </a:pPr>
            <a:r>
              <a:rPr lang="en-US" sz="1100" dirty="0"/>
              <a:t>PO Box 17000 STN Forces</a:t>
            </a:r>
          </a:p>
          <a:p>
            <a:pPr marL="0" indent="0" rtl="0">
              <a:buNone/>
            </a:pPr>
            <a:r>
              <a:rPr lang="en-US" sz="1100" dirty="0"/>
              <a:t>Winnipeg MB R3J 3Y5</a:t>
            </a:r>
          </a:p>
          <a:p>
            <a:pPr marL="0" indent="0">
              <a:lnSpc>
                <a:spcPct val="90000"/>
              </a:lnSpc>
              <a:buNone/>
            </a:pPr>
            <a:endParaRPr lang="en-GB" altLang="en-US" sz="1600" dirty="0">
              <a:latin typeface="+mj-lt"/>
            </a:endParaRPr>
          </a:p>
          <a:p>
            <a:pPr marL="0" indent="0">
              <a:lnSpc>
                <a:spcPct val="90000"/>
              </a:lnSpc>
              <a:buNone/>
            </a:pPr>
            <a:endParaRPr lang="en-GB" altLang="en-US" sz="1600" dirty="0">
              <a:latin typeface="+mj-lt"/>
            </a:endParaRPr>
          </a:p>
        </p:txBody>
      </p:sp>
    </p:spTree>
    <p:extLst>
      <p:ext uri="{BB962C8B-B14F-4D97-AF65-F5344CB8AC3E}">
        <p14:creationId xmlns:p14="http://schemas.microsoft.com/office/powerpoint/2010/main" val="3778387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C19C745B-4C03-47CA-910A-9E1EAD76251D}"/>
              </a:ext>
            </a:extLst>
          </p:cNvPr>
          <p:cNvSpPr txBox="1">
            <a:spLocks/>
          </p:cNvSpPr>
          <p:nvPr/>
        </p:nvSpPr>
        <p:spPr>
          <a:xfrm>
            <a:off x="457200" y="1484784"/>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Participation Limitations Information</a:t>
            </a:r>
            <a:endParaRPr lang="en-CA" sz="1600" dirty="0">
              <a:latin typeface="+mn-lt"/>
            </a:endParaRPr>
          </a:p>
        </p:txBody>
      </p:sp>
      <p:sp>
        <p:nvSpPr>
          <p:cNvPr id="3" name="Content Placeholder 2">
            <a:extLst>
              <a:ext uri="{FF2B5EF4-FFF2-40B4-BE49-F238E27FC236}">
                <a16:creationId xmlns:a16="http://schemas.microsoft.com/office/drawing/2014/main" id="{0CD53600-BEA1-4EF4-8576-9413A8906711}"/>
              </a:ext>
            </a:extLst>
          </p:cNvPr>
          <p:cNvSpPr txBox="1">
            <a:spLocks/>
          </p:cNvSpPr>
          <p:nvPr/>
        </p:nvSpPr>
        <p:spPr>
          <a:xfrm>
            <a:off x="457200" y="2348880"/>
            <a:ext cx="8229600" cy="3654972"/>
          </a:xfrm>
          <a:prstGeom prst="rect">
            <a:avLst/>
          </a:prstGeom>
        </p:spPr>
        <p:txBody>
          <a:bodyPr>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sz="2000" dirty="0"/>
              <a:t>Participation Limitations:</a:t>
            </a:r>
          </a:p>
          <a:p>
            <a:pPr marL="800100" lvl="1" indent="-342900">
              <a:buFont typeface="+mj-lt"/>
              <a:buAutoNum type="arabicPeriod"/>
            </a:pPr>
            <a:endParaRPr lang="en-CA" sz="1600" dirty="0"/>
          </a:p>
          <a:p>
            <a:pPr marL="800100" lvl="1" indent="-342900">
              <a:buFont typeface="+mj-lt"/>
              <a:buAutoNum type="arabicPeriod"/>
            </a:pPr>
            <a:r>
              <a:rPr lang="en-CA" sz="1600" b="1" u="sng" dirty="0"/>
              <a:t>must</a:t>
            </a:r>
            <a:r>
              <a:rPr lang="en-CA" sz="1600" dirty="0"/>
              <a:t> be reviewed for each course the cadet applies for to ensure that their medical needs can be met for their safety and well being; and</a:t>
            </a:r>
          </a:p>
          <a:p>
            <a:pPr lvl="1" indent="-342900">
              <a:buFont typeface="+mj-lt"/>
              <a:buAutoNum type="arabicPeriod"/>
            </a:pPr>
            <a:endParaRPr lang="en-CA" sz="1600" dirty="0"/>
          </a:p>
          <a:p>
            <a:pPr marL="800100" lvl="1" indent="-342900">
              <a:buFont typeface="+mj-lt"/>
              <a:buAutoNum type="arabicPeriod"/>
            </a:pPr>
            <a:r>
              <a:rPr lang="en-CA" sz="1600" dirty="0"/>
              <a:t>are assigned by the Regional Medical Liaison Officer (RMLO) based on the information provided in the Detailed Health Questionnaire.</a:t>
            </a:r>
          </a:p>
          <a:p>
            <a:pPr marL="800100" lvl="1" indent="-342900">
              <a:buFont typeface="+mj-lt"/>
              <a:buAutoNum type="arabicPeriod"/>
            </a:pPr>
            <a:endParaRPr lang="en-CA" sz="1600" dirty="0"/>
          </a:p>
          <a:p>
            <a:pPr marL="57150" indent="0">
              <a:buNone/>
            </a:pPr>
            <a:r>
              <a:rPr lang="en-CA" sz="2000" dirty="0"/>
              <a:t>Parents/Guardians can contact the RMLO at </a:t>
            </a:r>
            <a:r>
              <a:rPr lang="en-CA" sz="2000" u="sng" dirty="0">
                <a:hlinkClick r:id="rId2"/>
              </a:rPr>
              <a:t>northwestmedical@forces.gc.ca</a:t>
            </a:r>
            <a:r>
              <a:rPr lang="en-CA" sz="2000" dirty="0"/>
              <a:t> to discuss their concerns. </a:t>
            </a:r>
          </a:p>
        </p:txBody>
      </p:sp>
    </p:spTree>
    <p:extLst>
      <p:ext uri="{BB962C8B-B14F-4D97-AF65-F5344CB8AC3E}">
        <p14:creationId xmlns:p14="http://schemas.microsoft.com/office/powerpoint/2010/main" val="3948452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82BD2DF4-7F12-43CB-BF6B-A91D9A15A605}"/>
              </a:ext>
            </a:extLst>
          </p:cNvPr>
          <p:cNvSpPr txBox="1">
            <a:spLocks/>
          </p:cNvSpPr>
          <p:nvPr/>
        </p:nvSpPr>
        <p:spPr>
          <a:xfrm>
            <a:off x="457200" y="1484784"/>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Participation Limitations</a:t>
            </a:r>
            <a:endParaRPr lang="en-CA" sz="1600" dirty="0">
              <a:latin typeface="+mn-lt"/>
            </a:endParaRPr>
          </a:p>
        </p:txBody>
      </p:sp>
      <p:sp>
        <p:nvSpPr>
          <p:cNvPr id="3" name="Content Placeholder 2">
            <a:extLst>
              <a:ext uri="{FF2B5EF4-FFF2-40B4-BE49-F238E27FC236}">
                <a16:creationId xmlns:a16="http://schemas.microsoft.com/office/drawing/2014/main" id="{A63C766E-B0A6-4809-932A-F9FE5E13A0B8}"/>
              </a:ext>
            </a:extLst>
          </p:cNvPr>
          <p:cNvSpPr txBox="1">
            <a:spLocks/>
          </p:cNvSpPr>
          <p:nvPr/>
        </p:nvSpPr>
        <p:spPr>
          <a:xfrm>
            <a:off x="609352" y="2276872"/>
            <a:ext cx="7925296" cy="4375570"/>
          </a:xfrm>
          <a:prstGeom prst="rect">
            <a:avLst/>
          </a:prstGeom>
        </p:spPr>
        <p:txBody>
          <a:bodyPr>
            <a:normAutofit lnSpcReduction="1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sz="2000"/>
              <a:t>Cadets </a:t>
            </a:r>
            <a:r>
              <a:rPr lang="en-US" sz="2000" b="1" u="sng">
                <a:solidFill>
                  <a:srgbClr val="FF0000"/>
                </a:solidFill>
              </a:rPr>
              <a:t>cannot</a:t>
            </a:r>
            <a:r>
              <a:rPr lang="en-US" sz="2000"/>
              <a:t> attend any CTC with the following Participation Limitations:</a:t>
            </a:r>
            <a:endParaRPr lang="en-CA" sz="2000"/>
          </a:p>
          <a:p>
            <a:pPr marL="0" indent="0">
              <a:buFont typeface="Arial" charset="0"/>
              <a:buNone/>
            </a:pPr>
            <a:endParaRPr lang="en-CA" sz="2000"/>
          </a:p>
          <a:p>
            <a:pPr lvl="1">
              <a:spcBef>
                <a:spcPts val="0"/>
              </a:spcBef>
              <a:buFont typeface="Wingdings" panose="05000000000000000000" pitchFamily="2" charset="2"/>
              <a:buChar char="Ø"/>
            </a:pPr>
            <a:r>
              <a:rPr lang="en-CA" sz="1800"/>
              <a:t>“Requires enhanced screening for all activities outside corps/squadron area of responsibility; discuss with RMLO”</a:t>
            </a:r>
          </a:p>
          <a:p>
            <a:pPr lvl="1">
              <a:lnSpc>
                <a:spcPct val="150000"/>
              </a:lnSpc>
              <a:spcBef>
                <a:spcPts val="0"/>
              </a:spcBef>
              <a:buFont typeface="Wingdings" panose="05000000000000000000" pitchFamily="2" charset="2"/>
              <a:buChar char="Ø"/>
            </a:pPr>
            <a:r>
              <a:rPr lang="en-CA" sz="1800"/>
              <a:t>“Requires specialized medical services weekly”</a:t>
            </a:r>
          </a:p>
          <a:p>
            <a:pPr lvl="1">
              <a:lnSpc>
                <a:spcPct val="150000"/>
              </a:lnSpc>
              <a:spcBef>
                <a:spcPts val="0"/>
              </a:spcBef>
              <a:buFont typeface="Wingdings" panose="05000000000000000000" pitchFamily="2" charset="2"/>
              <a:buChar char="Ø"/>
            </a:pPr>
            <a:r>
              <a:rPr lang="en-CA" sz="1800"/>
              <a:t>“Unfit to attend Cadet Training Centre (CTC)”</a:t>
            </a:r>
          </a:p>
          <a:p>
            <a:pPr lvl="1">
              <a:lnSpc>
                <a:spcPct val="150000"/>
              </a:lnSpc>
              <a:spcBef>
                <a:spcPts val="0"/>
              </a:spcBef>
              <a:buFont typeface="Wingdings" panose="05000000000000000000" pitchFamily="2" charset="2"/>
              <a:buChar char="Ø"/>
            </a:pPr>
            <a:r>
              <a:rPr lang="en-CA" sz="1800"/>
              <a:t>“Unfit to attend Nationally Directed Activities (NDA)”</a:t>
            </a:r>
          </a:p>
          <a:p>
            <a:pPr lvl="1">
              <a:lnSpc>
                <a:spcPct val="150000"/>
              </a:lnSpc>
              <a:spcBef>
                <a:spcPts val="0"/>
              </a:spcBef>
              <a:buFont typeface="Wingdings" panose="05000000000000000000" pitchFamily="2" charset="2"/>
              <a:buChar char="Ø"/>
            </a:pPr>
            <a:r>
              <a:rPr lang="en-US" sz="1800"/>
              <a:t>“Unable to attend overnight activities”</a:t>
            </a:r>
            <a:endParaRPr lang="en-CA" sz="1800"/>
          </a:p>
          <a:p>
            <a:pPr lvl="1">
              <a:lnSpc>
                <a:spcPct val="150000"/>
              </a:lnSpc>
              <a:spcBef>
                <a:spcPts val="0"/>
              </a:spcBef>
              <a:buFont typeface="Wingdings" panose="05000000000000000000" pitchFamily="2" charset="2"/>
              <a:buChar char="Ø"/>
            </a:pPr>
            <a:r>
              <a:rPr lang="en-US" sz="1800"/>
              <a:t>“Unable to participate in drill and parades”</a:t>
            </a:r>
            <a:endParaRPr lang="en-CA" sz="1800"/>
          </a:p>
          <a:p>
            <a:pPr marL="0" indent="0">
              <a:buFont typeface="Arial" charset="0"/>
              <a:buNone/>
            </a:pPr>
            <a:endParaRPr lang="en-CA" sz="1800"/>
          </a:p>
          <a:p>
            <a:pPr marL="0" indent="0">
              <a:spcBef>
                <a:spcPts val="1800"/>
              </a:spcBef>
              <a:buFont typeface="Arial" charset="0"/>
              <a:buNone/>
            </a:pPr>
            <a:r>
              <a:rPr lang="en-CA" sz="1800" i="1"/>
              <a:t>**This list is not limited to these Participation Limitations</a:t>
            </a:r>
            <a:endParaRPr lang="en-CA" sz="1800" i="1" dirty="0"/>
          </a:p>
        </p:txBody>
      </p:sp>
    </p:spTree>
    <p:extLst>
      <p:ext uri="{BB962C8B-B14F-4D97-AF65-F5344CB8AC3E}">
        <p14:creationId xmlns:p14="http://schemas.microsoft.com/office/powerpoint/2010/main" val="1178807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D1AF40A6-AA58-49B7-B6F6-9CD30EC75E2F}"/>
              </a:ext>
            </a:extLst>
          </p:cNvPr>
          <p:cNvSpPr txBox="1">
            <a:spLocks/>
          </p:cNvSpPr>
          <p:nvPr/>
        </p:nvSpPr>
        <p:spPr>
          <a:xfrm>
            <a:off x="457200" y="1484784"/>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Participation Limitations (continued)</a:t>
            </a:r>
            <a:endParaRPr lang="en-CA" sz="1600" dirty="0">
              <a:latin typeface="+mn-lt"/>
            </a:endParaRPr>
          </a:p>
        </p:txBody>
      </p:sp>
      <p:sp>
        <p:nvSpPr>
          <p:cNvPr id="3" name="Content Placeholder 2">
            <a:extLst>
              <a:ext uri="{FF2B5EF4-FFF2-40B4-BE49-F238E27FC236}">
                <a16:creationId xmlns:a16="http://schemas.microsoft.com/office/drawing/2014/main" id="{9FAB5A20-ABD2-4ACF-AE52-5EDE78FB4A12}"/>
              </a:ext>
            </a:extLst>
          </p:cNvPr>
          <p:cNvSpPr txBox="1">
            <a:spLocks/>
          </p:cNvSpPr>
          <p:nvPr/>
        </p:nvSpPr>
        <p:spPr>
          <a:xfrm>
            <a:off x="453253" y="2204864"/>
            <a:ext cx="8229600" cy="4791574"/>
          </a:xfrm>
          <a:prstGeom prst="rect">
            <a:avLst/>
          </a:prstGeom>
        </p:spPr>
        <p:txBody>
          <a:bodyPr>
            <a:normAutofit fontScale="55000" lnSpcReduction="2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sz="2900"/>
              <a:t>The following Participation Limitations </a:t>
            </a:r>
            <a:r>
              <a:rPr lang="en-US" sz="2900" b="1" u="sng">
                <a:solidFill>
                  <a:srgbClr val="FF0000"/>
                </a:solidFill>
              </a:rPr>
              <a:t>may</a:t>
            </a:r>
            <a:r>
              <a:rPr lang="en-US" sz="2900"/>
              <a:t> prevent cadets from attending any CTC:</a:t>
            </a:r>
          </a:p>
          <a:p>
            <a:pPr marL="0" indent="0">
              <a:buFont typeface="Arial" charset="0"/>
              <a:buNone/>
            </a:pPr>
            <a:endParaRPr lang="en-US" sz="1900"/>
          </a:p>
          <a:p>
            <a:pPr lvl="1">
              <a:lnSpc>
                <a:spcPct val="120000"/>
              </a:lnSpc>
              <a:spcBef>
                <a:spcPts val="0"/>
              </a:spcBef>
              <a:buFont typeface="Wingdings" panose="05000000000000000000" pitchFamily="2" charset="2"/>
              <a:buChar char="Ø"/>
            </a:pPr>
            <a:r>
              <a:rPr lang="en-US" sz="2600"/>
              <a:t>“Cadet has a medical condition that may require special dietary needs during an exacerbation of condition”</a:t>
            </a:r>
          </a:p>
          <a:p>
            <a:pPr lvl="1">
              <a:lnSpc>
                <a:spcPct val="170000"/>
              </a:lnSpc>
              <a:spcBef>
                <a:spcPts val="0"/>
              </a:spcBef>
              <a:buFont typeface="Wingdings" panose="05000000000000000000" pitchFamily="2" charset="2"/>
              <a:buChar char="Ø"/>
            </a:pPr>
            <a:r>
              <a:rPr lang="en-US" sz="2600"/>
              <a:t>“Must be within 30 minutes of physician services”</a:t>
            </a:r>
          </a:p>
          <a:p>
            <a:pPr lvl="1">
              <a:lnSpc>
                <a:spcPct val="170000"/>
              </a:lnSpc>
              <a:spcBef>
                <a:spcPts val="0"/>
              </a:spcBef>
              <a:buFont typeface="Wingdings" panose="05000000000000000000" pitchFamily="2" charset="2"/>
              <a:buChar char="Ø"/>
            </a:pPr>
            <a:r>
              <a:rPr lang="en-US" sz="2600"/>
              <a:t>“May be unable to do significant classroom work or studies”</a:t>
            </a:r>
          </a:p>
          <a:p>
            <a:pPr lvl="1">
              <a:lnSpc>
                <a:spcPct val="170000"/>
              </a:lnSpc>
              <a:spcBef>
                <a:spcPts val="0"/>
              </a:spcBef>
              <a:buFont typeface="Wingdings" panose="05000000000000000000" pitchFamily="2" charset="2"/>
              <a:buChar char="Ø"/>
            </a:pPr>
            <a:r>
              <a:rPr lang="en-US" sz="2600"/>
              <a:t>“May choose not to participate in certain activities”</a:t>
            </a:r>
            <a:endParaRPr lang="en-CA" sz="2600"/>
          </a:p>
          <a:p>
            <a:pPr lvl="1">
              <a:lnSpc>
                <a:spcPct val="170000"/>
              </a:lnSpc>
              <a:spcBef>
                <a:spcPts val="0"/>
              </a:spcBef>
              <a:buFont typeface="Wingdings" panose="05000000000000000000" pitchFamily="2" charset="2"/>
              <a:buChar char="Ø"/>
            </a:pPr>
            <a:r>
              <a:rPr lang="en-US" sz="2600"/>
              <a:t>“May participate in physical activities at own pace and duration”</a:t>
            </a:r>
            <a:endParaRPr lang="en-CA" sz="2600"/>
          </a:p>
          <a:p>
            <a:pPr lvl="1">
              <a:lnSpc>
                <a:spcPct val="170000"/>
              </a:lnSpc>
              <a:spcBef>
                <a:spcPts val="0"/>
              </a:spcBef>
              <a:buFont typeface="Wingdings" panose="05000000000000000000" pitchFamily="2" charset="2"/>
              <a:buChar char="Ø"/>
            </a:pPr>
            <a:r>
              <a:rPr lang="en-US" sz="2600"/>
              <a:t>“May require close supervision”</a:t>
            </a:r>
            <a:endParaRPr lang="en-CA" sz="2600"/>
          </a:p>
          <a:p>
            <a:pPr lvl="1">
              <a:lnSpc>
                <a:spcPct val="170000"/>
              </a:lnSpc>
              <a:spcBef>
                <a:spcPts val="0"/>
              </a:spcBef>
              <a:buFont typeface="Wingdings" panose="05000000000000000000" pitchFamily="2" charset="2"/>
              <a:buChar char="Ø"/>
            </a:pPr>
            <a:r>
              <a:rPr lang="en-US" sz="2600"/>
              <a:t>“May require extra assistance for daily activities”</a:t>
            </a:r>
            <a:endParaRPr lang="en-CA" sz="2600"/>
          </a:p>
          <a:p>
            <a:pPr lvl="1">
              <a:lnSpc>
                <a:spcPct val="170000"/>
              </a:lnSpc>
              <a:spcBef>
                <a:spcPts val="0"/>
              </a:spcBef>
              <a:buFont typeface="Wingdings" panose="05000000000000000000" pitchFamily="2" charset="2"/>
              <a:buChar char="Ø"/>
            </a:pPr>
            <a:r>
              <a:rPr lang="en-US" sz="2600"/>
              <a:t>“May require extra assistance/direction in complex and non-routine tasks”</a:t>
            </a:r>
            <a:endParaRPr lang="en-CA" sz="2600"/>
          </a:p>
          <a:p>
            <a:pPr lvl="1">
              <a:lnSpc>
                <a:spcPct val="170000"/>
              </a:lnSpc>
              <a:spcBef>
                <a:spcPts val="0"/>
              </a:spcBef>
              <a:buFont typeface="Wingdings" panose="05000000000000000000" pitchFamily="2" charset="2"/>
              <a:buChar char="Ø"/>
            </a:pPr>
            <a:r>
              <a:rPr lang="en-US" sz="2600"/>
              <a:t>“May require special care during overnight activities - verify with cadet”</a:t>
            </a:r>
          </a:p>
          <a:p>
            <a:pPr marL="0" indent="0">
              <a:spcBef>
                <a:spcPts val="1800"/>
              </a:spcBef>
              <a:buFont typeface="Arial" charset="0"/>
              <a:buNone/>
            </a:pPr>
            <a:r>
              <a:rPr lang="en-CA" sz="2900" i="1"/>
              <a:t>**This list is not limited to these Participation Limitations.  Closer review is taken depending on the CTC supports and location.</a:t>
            </a:r>
            <a:endParaRPr lang="en-CA" sz="2900" i="1" dirty="0"/>
          </a:p>
        </p:txBody>
      </p:sp>
    </p:spTree>
    <p:extLst>
      <p:ext uri="{BB962C8B-B14F-4D97-AF65-F5344CB8AC3E}">
        <p14:creationId xmlns:p14="http://schemas.microsoft.com/office/powerpoint/2010/main" val="545657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F87E2CE0-CF99-4513-B688-45E0332EC9C1}"/>
              </a:ext>
            </a:extLst>
          </p:cNvPr>
          <p:cNvSpPr txBox="1">
            <a:spLocks/>
          </p:cNvSpPr>
          <p:nvPr/>
        </p:nvSpPr>
        <p:spPr>
          <a:xfrm>
            <a:off x="215516" y="1484784"/>
            <a:ext cx="8712968"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i="1" dirty="0">
                <a:latin typeface="+mn-lt"/>
                <a:cs typeface="Arial" panose="020B0604020202020204" pitchFamily="34" charset="0"/>
              </a:rPr>
              <a:t>Who conducts and supervises the courses?</a:t>
            </a:r>
            <a:endParaRPr lang="en-CA" dirty="0">
              <a:latin typeface="+mn-lt"/>
            </a:endParaRPr>
          </a:p>
        </p:txBody>
      </p:sp>
      <p:sp>
        <p:nvSpPr>
          <p:cNvPr id="3" name="Content Placeholder 6">
            <a:extLst>
              <a:ext uri="{FF2B5EF4-FFF2-40B4-BE49-F238E27FC236}">
                <a16:creationId xmlns:a16="http://schemas.microsoft.com/office/drawing/2014/main" id="{973CB64D-209B-4FBF-9470-213BC46A7FDB}"/>
              </a:ext>
            </a:extLst>
          </p:cNvPr>
          <p:cNvSpPr txBox="1">
            <a:spLocks/>
          </p:cNvSpPr>
          <p:nvPr/>
        </p:nvSpPr>
        <p:spPr>
          <a:xfrm>
            <a:off x="457200" y="2492896"/>
            <a:ext cx="8229600" cy="3654972"/>
          </a:xfrm>
          <a:prstGeom prst="rect">
            <a:avLst/>
          </a:prstGeom>
        </p:spPr>
        <p:txBody>
          <a:bodyPr>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000"/>
              <a:t>Members of the Cadet Organizations Administration and Training Service (COATS) including Cadet Instructor Cadre Officers, Civilian Instructors, Regular Force, Primary Reserve members, and civilian contractors</a:t>
            </a:r>
          </a:p>
          <a:p>
            <a:endParaRPr lang="en-GB" altLang="en-US" sz="2000"/>
          </a:p>
          <a:p>
            <a:r>
              <a:rPr lang="en-GB" altLang="en-US" sz="2000"/>
              <a:t>Senior cadets are also employed as staff cadets to assist with supervision and instruction</a:t>
            </a:r>
          </a:p>
          <a:p>
            <a:endParaRPr lang="en-GB" altLang="en-US" sz="2000"/>
          </a:p>
          <a:p>
            <a:r>
              <a:rPr lang="en-GB" altLang="en-US" sz="2000"/>
              <a:t>The ratio of adult supervisor to cadet is approximately 1:10</a:t>
            </a:r>
            <a:endParaRPr lang="en-GB" altLang="en-US" sz="2000" dirty="0"/>
          </a:p>
        </p:txBody>
      </p:sp>
    </p:spTree>
    <p:extLst>
      <p:ext uri="{BB962C8B-B14F-4D97-AF65-F5344CB8AC3E}">
        <p14:creationId xmlns:p14="http://schemas.microsoft.com/office/powerpoint/2010/main" val="501781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6830CF29-3001-4BB9-990F-EC5E4F3AE3D8}"/>
              </a:ext>
            </a:extLst>
          </p:cNvPr>
          <p:cNvSpPr txBox="1">
            <a:spLocks/>
          </p:cNvSpPr>
          <p:nvPr/>
        </p:nvSpPr>
        <p:spPr>
          <a:xfrm>
            <a:off x="457200" y="1412776"/>
            <a:ext cx="8229600" cy="936104"/>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i="1" dirty="0">
                <a:latin typeface="+mn-lt"/>
                <a:cs typeface="Arial" panose="020B0604020202020204" pitchFamily="34" charset="0"/>
              </a:rPr>
              <a:t>Cadets:</a:t>
            </a:r>
          </a:p>
          <a:p>
            <a:pPr algn="ctr">
              <a:defRPr/>
            </a:pPr>
            <a:r>
              <a:rPr lang="en-GB" i="1" dirty="0">
                <a:latin typeface="+mn-lt"/>
                <a:cs typeface="Arial" panose="020B0604020202020204" pitchFamily="34" charset="0"/>
              </a:rPr>
              <a:t>What will life be like at a CTC?</a:t>
            </a:r>
            <a:endParaRPr lang="en-CA" dirty="0">
              <a:latin typeface="+mn-lt"/>
            </a:endParaRPr>
          </a:p>
        </p:txBody>
      </p:sp>
      <p:sp>
        <p:nvSpPr>
          <p:cNvPr id="3" name="Content Placeholder 6">
            <a:extLst>
              <a:ext uri="{FF2B5EF4-FFF2-40B4-BE49-F238E27FC236}">
                <a16:creationId xmlns:a16="http://schemas.microsoft.com/office/drawing/2014/main" id="{DE39C841-7DE8-41CC-ACEE-B7743525F4AC}"/>
              </a:ext>
            </a:extLst>
          </p:cNvPr>
          <p:cNvSpPr txBox="1">
            <a:spLocks/>
          </p:cNvSpPr>
          <p:nvPr/>
        </p:nvSpPr>
        <p:spPr>
          <a:xfrm>
            <a:off x="457200" y="2636913"/>
            <a:ext cx="8229600" cy="3744416"/>
          </a:xfrm>
          <a:prstGeom prst="rect">
            <a:avLst/>
          </a:prstGeom>
        </p:spPr>
        <p:txBody>
          <a:bodyPr>
            <a:no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1700" dirty="0"/>
              <a:t>Close quarters with cadets from all over Canada</a:t>
            </a:r>
          </a:p>
          <a:p>
            <a:r>
              <a:rPr lang="en-GB" altLang="en-US" sz="1700" dirty="0"/>
              <a:t>Meals in mess halls</a:t>
            </a:r>
          </a:p>
          <a:p>
            <a:r>
              <a:rPr lang="en-GB" altLang="en-US" sz="1700" dirty="0"/>
              <a:t>Early wake-ups and busy training days</a:t>
            </a:r>
          </a:p>
          <a:p>
            <a:r>
              <a:rPr lang="en-GB" altLang="en-US" sz="1700" dirty="0"/>
              <a:t>Organized evening activities</a:t>
            </a:r>
          </a:p>
          <a:p>
            <a:r>
              <a:rPr lang="en-GB" altLang="en-US" sz="1700" dirty="0"/>
              <a:t>Homesickness / calling home – this does get better!</a:t>
            </a:r>
          </a:p>
          <a:p>
            <a:r>
              <a:rPr lang="en-GB" altLang="en-US" sz="1700" dirty="0"/>
              <a:t>Responsible for personal hygiene – showering, shaving, etc.</a:t>
            </a:r>
          </a:p>
          <a:p>
            <a:r>
              <a:rPr lang="en-GB" altLang="en-US" sz="1700" dirty="0"/>
              <a:t>Responsible for personal belongings – clothes and everything you bring to CTC</a:t>
            </a:r>
          </a:p>
          <a:p>
            <a:r>
              <a:rPr lang="en-GB" altLang="en-US" sz="1700" dirty="0"/>
              <a:t>Responsible for your own laundry and uniform care</a:t>
            </a:r>
          </a:p>
          <a:p>
            <a:r>
              <a:rPr lang="en-GB" altLang="en-US" sz="1700" dirty="0"/>
              <a:t>You meet great people and make lifelong friendships</a:t>
            </a:r>
          </a:p>
          <a:p>
            <a:r>
              <a:rPr lang="en-GB" altLang="en-US" sz="1700" dirty="0"/>
              <a:t>You learn fantastic skills</a:t>
            </a:r>
          </a:p>
          <a:p>
            <a:r>
              <a:rPr lang="en-GB" altLang="en-US" sz="1700" dirty="0"/>
              <a:t>You learn to be independent</a:t>
            </a:r>
          </a:p>
          <a:p>
            <a:r>
              <a:rPr lang="en-GB" altLang="en-US" sz="1700" dirty="0"/>
              <a:t>Receive training bonus (approximately $60.00/week)</a:t>
            </a:r>
          </a:p>
        </p:txBody>
      </p:sp>
    </p:spTree>
    <p:extLst>
      <p:ext uri="{BB962C8B-B14F-4D97-AF65-F5344CB8AC3E}">
        <p14:creationId xmlns:p14="http://schemas.microsoft.com/office/powerpoint/2010/main" val="2990429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4990A49C-C242-4692-8DB8-BCC757C63A2D}"/>
              </a:ext>
            </a:extLst>
          </p:cNvPr>
          <p:cNvSpPr txBox="1">
            <a:spLocks/>
          </p:cNvSpPr>
          <p:nvPr/>
        </p:nvSpPr>
        <p:spPr>
          <a:xfrm>
            <a:off x="457200" y="1412776"/>
            <a:ext cx="8229600" cy="936104"/>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i="1" dirty="0">
                <a:latin typeface="+mn-lt"/>
                <a:cs typeface="Arial" panose="020B0604020202020204" pitchFamily="34" charset="0"/>
              </a:rPr>
              <a:t>Parents:</a:t>
            </a:r>
          </a:p>
          <a:p>
            <a:pPr algn="ctr">
              <a:defRPr/>
            </a:pPr>
            <a:r>
              <a:rPr lang="en-GB" i="1" dirty="0">
                <a:latin typeface="+mn-lt"/>
                <a:cs typeface="Arial" panose="020B0604020202020204" pitchFamily="34" charset="0"/>
              </a:rPr>
              <a:t>What to expect…</a:t>
            </a:r>
            <a:endParaRPr lang="en-CA" dirty="0">
              <a:latin typeface="+mn-lt"/>
            </a:endParaRPr>
          </a:p>
        </p:txBody>
      </p:sp>
      <p:sp>
        <p:nvSpPr>
          <p:cNvPr id="3" name="Content Placeholder 6">
            <a:extLst>
              <a:ext uri="{FF2B5EF4-FFF2-40B4-BE49-F238E27FC236}">
                <a16:creationId xmlns:a16="http://schemas.microsoft.com/office/drawing/2014/main" id="{B8575A77-4762-4C9D-AC77-059800B8486B}"/>
              </a:ext>
            </a:extLst>
          </p:cNvPr>
          <p:cNvSpPr txBox="1">
            <a:spLocks/>
          </p:cNvSpPr>
          <p:nvPr/>
        </p:nvSpPr>
        <p:spPr>
          <a:xfrm>
            <a:off x="452267" y="2600909"/>
            <a:ext cx="8229600" cy="3816424"/>
          </a:xfrm>
          <a:prstGeom prst="rect">
            <a:avLst/>
          </a:prstGeom>
        </p:spPr>
        <p:txBody>
          <a:bodyPr>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1900" dirty="0"/>
              <a:t>You may receive calls or texts from your homesick cadet</a:t>
            </a:r>
          </a:p>
          <a:p>
            <a:r>
              <a:rPr lang="en-GB" altLang="en-US" sz="1900" dirty="0"/>
              <a:t>Best advice: TRUST the staff at the CTC to take good care of your cadet </a:t>
            </a:r>
          </a:p>
          <a:p>
            <a:r>
              <a:rPr lang="en-GB" altLang="en-US" sz="1900" dirty="0"/>
              <a:t>Leave passes and visitation are granted at specific times only so as not to interfere with training activities – CALL AHEAD TO ARRANGE</a:t>
            </a:r>
          </a:p>
          <a:p>
            <a:r>
              <a:rPr lang="en-GB" altLang="en-US" sz="1900" dirty="0"/>
              <a:t>If you’ve been doing your cadet’s laundry and ironing – STOP!  Teach them how to do it because they are responsible do their own laundry at the CTC</a:t>
            </a:r>
          </a:p>
          <a:p>
            <a:endParaRPr lang="en-GB" altLang="en-US" sz="1600" dirty="0"/>
          </a:p>
        </p:txBody>
      </p:sp>
    </p:spTree>
    <p:extLst>
      <p:ext uri="{BB962C8B-B14F-4D97-AF65-F5344CB8AC3E}">
        <p14:creationId xmlns:p14="http://schemas.microsoft.com/office/powerpoint/2010/main" val="3886443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25875DF6-9AFE-4F69-BC36-8CDD5BF4892F}"/>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Completing the Application</a:t>
            </a:r>
            <a:endParaRPr lang="en-CA" sz="1600" dirty="0">
              <a:latin typeface="+mn-lt"/>
            </a:endParaRPr>
          </a:p>
        </p:txBody>
      </p:sp>
      <p:sp>
        <p:nvSpPr>
          <p:cNvPr id="3" name="Content Placeholder 6">
            <a:extLst>
              <a:ext uri="{FF2B5EF4-FFF2-40B4-BE49-F238E27FC236}">
                <a16:creationId xmlns:a16="http://schemas.microsoft.com/office/drawing/2014/main" id="{1A60D707-C26D-4C53-8483-F229958BE3D5}"/>
              </a:ext>
            </a:extLst>
          </p:cNvPr>
          <p:cNvSpPr txBox="1">
            <a:spLocks/>
          </p:cNvSpPr>
          <p:nvPr/>
        </p:nvSpPr>
        <p:spPr>
          <a:xfrm>
            <a:off x="457200" y="2060848"/>
            <a:ext cx="8229600" cy="4450080"/>
          </a:xfrm>
          <a:prstGeom prst="rect">
            <a:avLst/>
          </a:prstGeom>
        </p:spPr>
        <p:txBody>
          <a:bodyPr>
            <a:normAutofit fontScale="85000" lnSpcReduction="2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anose="05000000000000000000" pitchFamily="2" charset="2"/>
              <a:buNone/>
              <a:defRPr/>
            </a:pPr>
            <a:r>
              <a:rPr lang="en-GB" altLang="en-US" sz="2000" dirty="0"/>
              <a:t>Every year cadets are not selected because of incomplete information in Fortress.  Please read the application thoroughly.  Here are some specific items to pay particular attention to:</a:t>
            </a:r>
          </a:p>
          <a:p>
            <a:pPr marL="0" indent="0">
              <a:buFont typeface="Wingdings" panose="05000000000000000000" pitchFamily="2" charset="2"/>
              <a:buNone/>
              <a:defRPr/>
            </a:pPr>
            <a:endParaRPr lang="en-GB" altLang="en-US" sz="2000" dirty="0"/>
          </a:p>
          <a:p>
            <a:pPr marL="0" indent="0">
              <a:buNone/>
              <a:defRPr/>
            </a:pPr>
            <a:r>
              <a:rPr lang="en-GB" altLang="en-US" sz="2000" b="1" dirty="0">
                <a:solidFill>
                  <a:srgbClr val="00B050"/>
                </a:solidFill>
              </a:rPr>
              <a:t>Application Deadline</a:t>
            </a:r>
          </a:p>
          <a:p>
            <a:pPr marL="0" indent="0">
              <a:buNone/>
              <a:defRPr/>
            </a:pPr>
            <a:r>
              <a:rPr lang="en-GB" altLang="en-US" sz="2000" dirty="0"/>
              <a:t>31 Mar </a:t>
            </a:r>
          </a:p>
          <a:p>
            <a:pPr marL="0" indent="0">
              <a:buFont typeface="Wingdings" panose="05000000000000000000" pitchFamily="2" charset="2"/>
              <a:buNone/>
              <a:defRPr/>
            </a:pPr>
            <a:endParaRPr lang="en-GB" sz="2000" b="1" dirty="0">
              <a:solidFill>
                <a:schemeClr val="bg2">
                  <a:lumMod val="75000"/>
                </a:schemeClr>
              </a:solidFill>
            </a:endParaRPr>
          </a:p>
          <a:p>
            <a:pPr marL="0" indent="0">
              <a:buFont typeface="Wingdings" panose="05000000000000000000" pitchFamily="2" charset="2"/>
              <a:buNone/>
              <a:defRPr/>
            </a:pPr>
            <a:r>
              <a:rPr lang="en-GB" sz="2000" b="1" dirty="0">
                <a:solidFill>
                  <a:srgbClr val="00B050"/>
                </a:solidFill>
              </a:rPr>
              <a:t>Contact Information</a:t>
            </a:r>
          </a:p>
          <a:p>
            <a:pPr marL="0" indent="0">
              <a:buFont typeface="Arial" charset="0"/>
              <a:buNone/>
              <a:defRPr/>
            </a:pPr>
            <a:r>
              <a:rPr lang="en-GB" sz="2000" dirty="0"/>
              <a:t>Ensure that your current phone numbers and email addresses are on file with the Squadron.</a:t>
            </a:r>
          </a:p>
          <a:p>
            <a:pPr marL="0" indent="0">
              <a:buFont typeface="Arial" charset="0"/>
              <a:buNone/>
              <a:defRPr/>
            </a:pPr>
            <a:endParaRPr lang="en-GB" sz="2000" dirty="0"/>
          </a:p>
          <a:p>
            <a:pPr marL="0" indent="0">
              <a:buFont typeface="Wingdings" panose="05000000000000000000" pitchFamily="2" charset="2"/>
              <a:buNone/>
              <a:defRPr/>
            </a:pPr>
            <a:r>
              <a:rPr lang="en-GB" altLang="en-US" sz="2000" b="1" dirty="0">
                <a:solidFill>
                  <a:srgbClr val="00B050"/>
                </a:solidFill>
              </a:rPr>
              <a:t>Additional Information</a:t>
            </a:r>
          </a:p>
          <a:p>
            <a:pPr marL="0" indent="0">
              <a:buFont typeface="Arial" charset="0"/>
              <a:buNone/>
              <a:defRPr/>
            </a:pPr>
            <a:r>
              <a:rPr lang="en-GB" altLang="en-US" sz="2000" dirty="0"/>
              <a:t>If you do not know the information required, check with the Squadron staff.  They can provide the information available in Fortress or your personal folder.</a:t>
            </a:r>
          </a:p>
          <a:p>
            <a:pPr marL="0" indent="0">
              <a:buFont typeface="Arial" charset="0"/>
              <a:buNone/>
              <a:defRPr/>
            </a:pPr>
            <a:endParaRPr lang="en-GB" altLang="en-US" sz="2000" dirty="0"/>
          </a:p>
          <a:p>
            <a:pPr marL="0" indent="0">
              <a:buFont typeface="Wingdings" panose="05000000000000000000" pitchFamily="2" charset="2"/>
              <a:buNone/>
              <a:defRPr/>
            </a:pPr>
            <a:r>
              <a:rPr lang="en-GB" altLang="en-US" sz="2000" b="1" dirty="0">
                <a:solidFill>
                  <a:srgbClr val="00B050"/>
                </a:solidFill>
              </a:rPr>
              <a:t>Medical Health Changes</a:t>
            </a:r>
          </a:p>
          <a:p>
            <a:pPr marL="0" indent="0">
              <a:buFont typeface="Arial" charset="0"/>
              <a:buNone/>
              <a:defRPr/>
            </a:pPr>
            <a:r>
              <a:rPr lang="en-GB" altLang="en-US" sz="2000" dirty="0"/>
              <a:t>Medical information must be the most current available.  If your medical information has changed you will need to fill out a Detailed Health Questionnaire.</a:t>
            </a:r>
          </a:p>
        </p:txBody>
      </p:sp>
    </p:spTree>
    <p:extLst>
      <p:ext uri="{BB962C8B-B14F-4D97-AF65-F5344CB8AC3E}">
        <p14:creationId xmlns:p14="http://schemas.microsoft.com/office/powerpoint/2010/main" val="2360567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A385552C-6F4D-4FC5-AFB5-ED608105F2ED}"/>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How are cadets selected?</a:t>
            </a:r>
            <a:endParaRPr lang="en-CA" sz="1600" dirty="0">
              <a:latin typeface="+mn-lt"/>
            </a:endParaRPr>
          </a:p>
        </p:txBody>
      </p:sp>
      <p:sp>
        <p:nvSpPr>
          <p:cNvPr id="3" name="Content Placeholder 6">
            <a:extLst>
              <a:ext uri="{FF2B5EF4-FFF2-40B4-BE49-F238E27FC236}">
                <a16:creationId xmlns:a16="http://schemas.microsoft.com/office/drawing/2014/main" id="{0D17704F-502F-43BD-A235-97C953C15340}"/>
              </a:ext>
            </a:extLst>
          </p:cNvPr>
          <p:cNvSpPr txBox="1">
            <a:spLocks/>
          </p:cNvSpPr>
          <p:nvPr/>
        </p:nvSpPr>
        <p:spPr>
          <a:xfrm>
            <a:off x="457200" y="2154798"/>
            <a:ext cx="8229600" cy="4365171"/>
          </a:xfrm>
          <a:prstGeom prst="rect">
            <a:avLst/>
          </a:prstGeom>
        </p:spPr>
        <p:txBody>
          <a:bodyPr>
            <a:normAutofit fontScale="85000" lnSpcReduction="2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000" dirty="0"/>
              <a:t>Cadets submit their list of choices to the Squadron staff</a:t>
            </a:r>
          </a:p>
          <a:p>
            <a:r>
              <a:rPr lang="en-GB" altLang="en-US" sz="2000" dirty="0"/>
              <a:t>Squadron staff must then create applications in Fortress (a digital database)</a:t>
            </a:r>
          </a:p>
          <a:p>
            <a:r>
              <a:rPr lang="en-GB" altLang="en-US" sz="2000" dirty="0"/>
              <a:t>The Squadron CO reviews each cadet application and prioritizes them based on merit and level of participation in Squadron activities and other factors</a:t>
            </a:r>
          </a:p>
          <a:p>
            <a:r>
              <a:rPr lang="en-GB" altLang="en-US" sz="2000" dirty="0"/>
              <a:t>Applications are then submitted to RCSU for selection</a:t>
            </a:r>
          </a:p>
          <a:p>
            <a:r>
              <a:rPr lang="en-GB" altLang="en-US" sz="2000" dirty="0"/>
              <a:t>RCSU will select/course load cadets based on the applications received from the Squadron.  Understand that there are limited positions available for all courses so an application does not guarantee selection</a:t>
            </a:r>
          </a:p>
          <a:p>
            <a:r>
              <a:rPr lang="en-GB" altLang="en-US" sz="2000" dirty="0"/>
              <a:t>CADETS WHO HAVE OUTSTANDING ADMINISTRATIVE FORMS, (DHQ, ANNUAL VALIDATION, ETC) WILL NOT BE SELECTED</a:t>
            </a:r>
          </a:p>
          <a:p>
            <a:pPr marL="0" indent="0">
              <a:buFont typeface="Arial" charset="0"/>
              <a:buNone/>
            </a:pPr>
            <a:endParaRPr lang="en-GB" altLang="en-US" sz="1600" dirty="0"/>
          </a:p>
          <a:p>
            <a:pPr marL="0" indent="0">
              <a:buFont typeface="Arial" charset="0"/>
              <a:buNone/>
            </a:pPr>
            <a:r>
              <a:rPr lang="en-GB" altLang="en-US" sz="2000" b="1" dirty="0"/>
              <a:t>Note:</a:t>
            </a:r>
          </a:p>
          <a:p>
            <a:r>
              <a:rPr lang="en-GB" altLang="en-US" sz="2000" dirty="0"/>
              <a:t>Cadets and parents need to be aware that medical/participation limitations (including allergies and asthma) may prevent or limit selection for CTC courses</a:t>
            </a:r>
          </a:p>
          <a:p>
            <a:r>
              <a:rPr lang="en-GB" altLang="en-US" sz="2000" dirty="0"/>
              <a:t>Incomplete personal or medical information in Fortress can also prevent or delay selection</a:t>
            </a:r>
          </a:p>
          <a:p>
            <a:r>
              <a:rPr lang="en-GB" altLang="en-US" sz="2000" b="1" i="1" dirty="0">
                <a:latin typeface="+mn-lt"/>
              </a:rPr>
              <a:t>Not all cadets will get the opportunity to attend summer training.</a:t>
            </a:r>
            <a:endParaRPr lang="en-GB" altLang="en-US" sz="2000" i="1" dirty="0">
              <a:latin typeface="+mn-lt"/>
            </a:endParaRPr>
          </a:p>
        </p:txBody>
      </p:sp>
    </p:spTree>
    <p:extLst>
      <p:ext uri="{BB962C8B-B14F-4D97-AF65-F5344CB8AC3E}">
        <p14:creationId xmlns:p14="http://schemas.microsoft.com/office/powerpoint/2010/main" val="1703611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7A81B6AC-3E81-4F14-AEB2-BE63CA02077F}"/>
              </a:ext>
            </a:extLst>
          </p:cNvPr>
          <p:cNvSpPr txBox="1">
            <a:spLocks/>
          </p:cNvSpPr>
          <p:nvPr/>
        </p:nvSpPr>
        <p:spPr>
          <a:xfrm>
            <a:off x="457200" y="1412776"/>
            <a:ext cx="8331214"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i="1" dirty="0">
                <a:latin typeface="+mn-lt"/>
                <a:cs typeface="Arial" panose="020B0604020202020204" pitchFamily="34" charset="0"/>
              </a:rPr>
              <a:t>What happens after I have been selected?</a:t>
            </a:r>
            <a:endParaRPr lang="en-CA" dirty="0">
              <a:latin typeface="+mn-lt"/>
            </a:endParaRPr>
          </a:p>
        </p:txBody>
      </p:sp>
      <p:sp>
        <p:nvSpPr>
          <p:cNvPr id="3" name="Content Placeholder 6">
            <a:extLst>
              <a:ext uri="{FF2B5EF4-FFF2-40B4-BE49-F238E27FC236}">
                <a16:creationId xmlns:a16="http://schemas.microsoft.com/office/drawing/2014/main" id="{67DD1885-4F1D-4E2E-A722-B9DD58F811F2}"/>
              </a:ext>
            </a:extLst>
          </p:cNvPr>
          <p:cNvSpPr txBox="1">
            <a:spLocks/>
          </p:cNvSpPr>
          <p:nvPr/>
        </p:nvSpPr>
        <p:spPr>
          <a:xfrm>
            <a:off x="457200" y="2204864"/>
            <a:ext cx="8229600" cy="4365170"/>
          </a:xfrm>
          <a:prstGeom prst="rect">
            <a:avLst/>
          </a:prstGeom>
        </p:spPr>
        <p:txBody>
          <a:bodyPr>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000" dirty="0"/>
              <a:t>Squadron staff will notify the cadet of their selection and present an “Offer of Participation”</a:t>
            </a:r>
          </a:p>
          <a:p>
            <a:endParaRPr lang="en-GB" altLang="en-US" sz="1500" dirty="0"/>
          </a:p>
          <a:p>
            <a:r>
              <a:rPr lang="en-GB" altLang="en-US" sz="2000" dirty="0"/>
              <a:t>Both the cadet and the parent must sign the offer</a:t>
            </a:r>
          </a:p>
          <a:p>
            <a:endParaRPr lang="en-GB" altLang="en-US" sz="1400" dirty="0"/>
          </a:p>
          <a:p>
            <a:r>
              <a:rPr lang="en-GB" altLang="en-US" sz="2000" dirty="0"/>
              <a:t>Squadron staff will submit response (accept or decline) into Fortress</a:t>
            </a:r>
          </a:p>
          <a:p>
            <a:endParaRPr lang="en-GB" altLang="en-US" sz="1400" dirty="0"/>
          </a:p>
          <a:p>
            <a:r>
              <a:rPr lang="en-GB" altLang="en-US" sz="2000" dirty="0"/>
              <a:t>Original signed offer will be brought to the CTC by the cadet and a copy will be kept at the Squadron</a:t>
            </a:r>
          </a:p>
          <a:p>
            <a:endParaRPr lang="en-GB" altLang="en-US" sz="1400" dirty="0"/>
          </a:p>
          <a:p>
            <a:r>
              <a:rPr lang="en-GB" altLang="en-US" sz="2000" dirty="0"/>
              <a:t>Travel Orders and Joining Instructions will be emailed directly to the email address on file in Fortress so please ensure email address on file is correct</a:t>
            </a:r>
          </a:p>
        </p:txBody>
      </p:sp>
    </p:spTree>
    <p:extLst>
      <p:ext uri="{BB962C8B-B14F-4D97-AF65-F5344CB8AC3E}">
        <p14:creationId xmlns:p14="http://schemas.microsoft.com/office/powerpoint/2010/main" val="294001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FF14FCED-1D03-4940-9490-B226A1D39AE9}"/>
              </a:ext>
            </a:extLst>
          </p:cNvPr>
          <p:cNvSpPr txBox="1">
            <a:spLocks/>
          </p:cNvSpPr>
          <p:nvPr/>
        </p:nvSpPr>
        <p:spPr>
          <a:xfrm>
            <a:off x="323528" y="1268760"/>
            <a:ext cx="8229600" cy="1143000"/>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defRPr/>
            </a:pPr>
            <a:endParaRPr lang="en-CA" sz="1400" dirty="0">
              <a:latin typeface="+mn-lt"/>
            </a:endParaRPr>
          </a:p>
        </p:txBody>
      </p:sp>
      <p:sp>
        <p:nvSpPr>
          <p:cNvPr id="3" name="Title 5">
            <a:extLst>
              <a:ext uri="{FF2B5EF4-FFF2-40B4-BE49-F238E27FC236}">
                <a16:creationId xmlns:a16="http://schemas.microsoft.com/office/drawing/2014/main" id="{752187EA-DA87-4CD3-AB4B-F3F2593736B6}"/>
              </a:ext>
            </a:extLst>
          </p:cNvPr>
          <p:cNvSpPr txBox="1">
            <a:spLocks/>
          </p:cNvSpPr>
          <p:nvPr/>
        </p:nvSpPr>
        <p:spPr>
          <a:xfrm>
            <a:off x="457200" y="1469244"/>
            <a:ext cx="8229600" cy="792088"/>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altLang="en-US" i="1" dirty="0">
                <a:latin typeface="+mn-lt"/>
                <a:cs typeface="Arial" panose="020B0604020202020204" pitchFamily="34" charset="0"/>
              </a:rPr>
              <a:t>Who Can Attend the Summer Courses?</a:t>
            </a:r>
            <a:endParaRPr lang="en-CA" dirty="0">
              <a:latin typeface="+mn-lt"/>
            </a:endParaRPr>
          </a:p>
        </p:txBody>
      </p:sp>
      <p:sp>
        <p:nvSpPr>
          <p:cNvPr id="4" name="Content Placeholder 6">
            <a:extLst>
              <a:ext uri="{FF2B5EF4-FFF2-40B4-BE49-F238E27FC236}">
                <a16:creationId xmlns:a16="http://schemas.microsoft.com/office/drawing/2014/main" id="{CBA05B48-F8B6-49BD-9A47-69AD26B3952D}"/>
              </a:ext>
            </a:extLst>
          </p:cNvPr>
          <p:cNvSpPr txBox="1">
            <a:spLocks/>
          </p:cNvSpPr>
          <p:nvPr/>
        </p:nvSpPr>
        <p:spPr>
          <a:xfrm>
            <a:off x="457200" y="2261332"/>
            <a:ext cx="8229600" cy="3654972"/>
          </a:xfrm>
          <a:prstGeom prst="rect">
            <a:avLst/>
          </a:prstGeom>
        </p:spPr>
        <p:txBody>
          <a:bodyPr>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000" dirty="0"/>
              <a:t>Cadets 13 to 18 years of age </a:t>
            </a:r>
          </a:p>
          <a:p>
            <a:r>
              <a:rPr lang="en-GB" altLang="en-US" sz="2000" dirty="0"/>
              <a:t>Completed Level 2</a:t>
            </a:r>
          </a:p>
          <a:p>
            <a:r>
              <a:rPr lang="en-GB" altLang="en-US" sz="2000" dirty="0"/>
              <a:t>Be physically fit and in good health</a:t>
            </a:r>
          </a:p>
          <a:p>
            <a:r>
              <a:rPr lang="en-GB" altLang="en-US" sz="2000" dirty="0"/>
              <a:t>Have no participation limitations precluding them from participation at the CTC and/or course</a:t>
            </a:r>
          </a:p>
          <a:p>
            <a:r>
              <a:rPr lang="en-GB" altLang="en-US" sz="2000" dirty="0"/>
              <a:t>Be recommended by the Squadron Commanding Officer and be  selected by the RCSU</a:t>
            </a:r>
          </a:p>
        </p:txBody>
      </p:sp>
    </p:spTree>
    <p:extLst>
      <p:ext uri="{BB962C8B-B14F-4D97-AF65-F5344CB8AC3E}">
        <p14:creationId xmlns:p14="http://schemas.microsoft.com/office/powerpoint/2010/main" val="37049136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C6ED2024-4AAF-474A-8A7C-C9735A16239C}"/>
              </a:ext>
            </a:extLst>
          </p:cNvPr>
          <p:cNvSpPr txBox="1">
            <a:spLocks/>
          </p:cNvSpPr>
          <p:nvPr/>
        </p:nvSpPr>
        <p:spPr>
          <a:xfrm>
            <a:off x="323528" y="1434958"/>
            <a:ext cx="8496944"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i="1" dirty="0">
                <a:latin typeface="+mn-lt"/>
                <a:cs typeface="Arial" panose="020B0604020202020204" pitchFamily="34" charset="0"/>
              </a:rPr>
              <a:t>Completing the Offer of Participation Form</a:t>
            </a:r>
            <a:endParaRPr lang="en-CA" dirty="0">
              <a:latin typeface="+mn-lt"/>
            </a:endParaRPr>
          </a:p>
        </p:txBody>
      </p:sp>
      <p:sp>
        <p:nvSpPr>
          <p:cNvPr id="3" name="Content Placeholder 6">
            <a:extLst>
              <a:ext uri="{FF2B5EF4-FFF2-40B4-BE49-F238E27FC236}">
                <a16:creationId xmlns:a16="http://schemas.microsoft.com/office/drawing/2014/main" id="{60772B52-EB04-47A6-87B9-C2D8666D9F47}"/>
              </a:ext>
            </a:extLst>
          </p:cNvPr>
          <p:cNvSpPr txBox="1">
            <a:spLocks/>
          </p:cNvSpPr>
          <p:nvPr/>
        </p:nvSpPr>
        <p:spPr>
          <a:xfrm>
            <a:off x="457200" y="2117314"/>
            <a:ext cx="8229600" cy="4400005"/>
          </a:xfrm>
          <a:prstGeom prst="rect">
            <a:avLst/>
          </a:prstGeom>
        </p:spPr>
        <p:txBody>
          <a:bodyPr>
            <a:normAutofit fontScale="92500" lnSpcReduction="1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100" b="1" dirty="0">
                <a:cs typeface="Arial" panose="020B0604020202020204" pitchFamily="34" charset="0"/>
              </a:rPr>
              <a:t>Section 1 – PERSONAL INFORMATION:</a:t>
            </a:r>
          </a:p>
          <a:p>
            <a:pPr lvl="1">
              <a:buFont typeface="Wingdings" panose="05000000000000000000" pitchFamily="2" charset="2"/>
              <a:buChar char="Ø"/>
            </a:pPr>
            <a:r>
              <a:rPr lang="en-GB" altLang="en-US" sz="1600" dirty="0">
                <a:cs typeface="Arial" panose="020B0604020202020204" pitchFamily="34" charset="0"/>
              </a:rPr>
              <a:t>Ensure ALL information is correct and up to date so make any necessary corrections</a:t>
            </a:r>
          </a:p>
          <a:p>
            <a:pPr>
              <a:buFont typeface="Arial" panose="020B0604020202020204" pitchFamily="34" charset="0"/>
              <a:buChar char="•"/>
            </a:pPr>
            <a:r>
              <a:rPr lang="en-GB" altLang="en-US" sz="2100" b="1" dirty="0">
                <a:cs typeface="Arial" panose="020B0604020202020204" pitchFamily="34" charset="0"/>
              </a:rPr>
              <a:t>Section 2 – OFFER OF PARTICIPATION:</a:t>
            </a:r>
          </a:p>
          <a:p>
            <a:pPr lvl="1">
              <a:buFont typeface="Wingdings" panose="05000000000000000000" pitchFamily="2" charset="2"/>
              <a:buChar char="Ø"/>
            </a:pPr>
            <a:r>
              <a:rPr lang="en-GB" altLang="en-US" sz="1600" dirty="0">
                <a:cs typeface="Arial" panose="020B0604020202020204" pitchFamily="34" charset="0"/>
              </a:rPr>
              <a:t>Provides course information including course dates and CTC.  Note that t</a:t>
            </a:r>
            <a:r>
              <a:rPr lang="en-GB" altLang="en-US" sz="1600" dirty="0"/>
              <a:t>he dates listed are course dates and cadets may travel up to two days prior to and following the course dates listed</a:t>
            </a:r>
            <a:endParaRPr lang="en-GB" altLang="en-US" sz="1600" dirty="0">
              <a:cs typeface="Arial" panose="020B0604020202020204" pitchFamily="34" charset="0"/>
            </a:endParaRPr>
          </a:p>
          <a:p>
            <a:r>
              <a:rPr lang="en-GB" altLang="en-US" sz="2100" b="1" dirty="0">
                <a:cs typeface="Arial" panose="020B0604020202020204" pitchFamily="34" charset="0"/>
              </a:rPr>
              <a:t>Section 3 – CADET’S ACKNOWLEDGEMENT:</a:t>
            </a:r>
          </a:p>
          <a:p>
            <a:pPr lvl="1">
              <a:buFont typeface="Wingdings" panose="05000000000000000000" pitchFamily="2" charset="2"/>
              <a:buChar char="Ø"/>
            </a:pPr>
            <a:r>
              <a:rPr lang="en-GB" altLang="en-US" sz="1600" dirty="0">
                <a:cs typeface="Arial" panose="020B0604020202020204" pitchFamily="34" charset="0"/>
              </a:rPr>
              <a:t>Please read and check off the “Yes” or “No” box as applicable and cadet signs and dates</a:t>
            </a:r>
          </a:p>
          <a:p>
            <a:r>
              <a:rPr lang="en-GB" altLang="en-US" sz="2100" b="1" dirty="0">
                <a:cs typeface="Arial" panose="020B0604020202020204" pitchFamily="34" charset="0"/>
              </a:rPr>
              <a:t>Section 4 – PARENTAL CONSENT:</a:t>
            </a:r>
          </a:p>
          <a:p>
            <a:pPr lvl="1">
              <a:buFont typeface="Wingdings" panose="05000000000000000000" pitchFamily="2" charset="2"/>
              <a:buChar char="Ø"/>
            </a:pPr>
            <a:r>
              <a:rPr lang="en-GB" altLang="en-US" sz="1600" dirty="0">
                <a:cs typeface="Arial" panose="020B0604020202020204" pitchFamily="34" charset="0"/>
              </a:rPr>
              <a:t>Please read carefully, especially the paragraph asking if there have been changes to the cadet’s “physical, medical or psychological condition”.  Parent/Guardian checks the appropriate box then signs and dates</a:t>
            </a:r>
          </a:p>
          <a:p>
            <a:r>
              <a:rPr lang="en-GB" altLang="en-US" sz="2100" b="1" dirty="0">
                <a:cs typeface="Arial" panose="020B0604020202020204" pitchFamily="34" charset="0"/>
              </a:rPr>
              <a:t>Section 5 – ADDITIONAL CONTACT INDIVIDUALS:</a:t>
            </a:r>
          </a:p>
          <a:p>
            <a:pPr lvl="1">
              <a:buFont typeface="Wingdings" panose="05000000000000000000" pitchFamily="2" charset="2"/>
              <a:buChar char="Ø"/>
            </a:pPr>
            <a:r>
              <a:rPr lang="en-GB" altLang="en-US" sz="1600" dirty="0">
                <a:cs typeface="Arial" panose="020B0604020202020204" pitchFamily="34" charset="0"/>
              </a:rPr>
              <a:t>Person will be “Emergency Contact” if parents cannot be reached</a:t>
            </a:r>
          </a:p>
          <a:p>
            <a:r>
              <a:rPr lang="en-GB" altLang="en-US" sz="2100" b="1" dirty="0">
                <a:cs typeface="Arial" panose="020B0604020202020204" pitchFamily="34" charset="0"/>
              </a:rPr>
              <a:t>Return completed form to </a:t>
            </a:r>
            <a:r>
              <a:rPr lang="en-GB" altLang="en-US" sz="2400" b="1" dirty="0"/>
              <a:t>Squadron</a:t>
            </a:r>
            <a:r>
              <a:rPr lang="en-GB" altLang="en-US" sz="2100" b="1" dirty="0">
                <a:cs typeface="Arial" panose="020B0604020202020204" pitchFamily="34" charset="0"/>
              </a:rPr>
              <a:t> staff</a:t>
            </a:r>
          </a:p>
          <a:p>
            <a:pPr lvl="1"/>
            <a:endParaRPr lang="en-GB" altLang="en-US" sz="2000" dirty="0">
              <a:cs typeface="Arial" panose="020B0604020202020204" pitchFamily="34" charset="0"/>
            </a:endParaRPr>
          </a:p>
        </p:txBody>
      </p:sp>
    </p:spTree>
    <p:extLst>
      <p:ext uri="{BB962C8B-B14F-4D97-AF65-F5344CB8AC3E}">
        <p14:creationId xmlns:p14="http://schemas.microsoft.com/office/powerpoint/2010/main" val="12649744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09CB5FE2-30E2-4CC3-8892-527948035F57}"/>
              </a:ext>
            </a:extLst>
          </p:cNvPr>
          <p:cNvSpPr txBox="1">
            <a:spLocks/>
          </p:cNvSpPr>
          <p:nvPr/>
        </p:nvSpPr>
        <p:spPr>
          <a:xfrm>
            <a:off x="323527" y="1434958"/>
            <a:ext cx="8527509"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i="1" dirty="0">
                <a:latin typeface="+mn-lt"/>
                <a:cs typeface="Arial" panose="020B0604020202020204" pitchFamily="34" charset="0"/>
              </a:rPr>
              <a:t>How do cadets travel to and from the CTC?</a:t>
            </a:r>
            <a:endParaRPr lang="en-CA" dirty="0">
              <a:latin typeface="+mn-lt"/>
            </a:endParaRPr>
          </a:p>
        </p:txBody>
      </p:sp>
      <p:sp>
        <p:nvSpPr>
          <p:cNvPr id="3" name="Content Placeholder 6">
            <a:extLst>
              <a:ext uri="{FF2B5EF4-FFF2-40B4-BE49-F238E27FC236}">
                <a16:creationId xmlns:a16="http://schemas.microsoft.com/office/drawing/2014/main" id="{2E3CBFAA-6B59-475D-8B8C-2D8E9792F7F1}"/>
              </a:ext>
            </a:extLst>
          </p:cNvPr>
          <p:cNvSpPr txBox="1">
            <a:spLocks/>
          </p:cNvSpPr>
          <p:nvPr/>
        </p:nvSpPr>
        <p:spPr>
          <a:xfrm>
            <a:off x="472481" y="2204864"/>
            <a:ext cx="8229600" cy="3654972"/>
          </a:xfrm>
          <a:prstGeom prst="rect">
            <a:avLst/>
          </a:prstGeom>
        </p:spPr>
        <p:txBody>
          <a:bodyPr>
            <a:normAutofit fontScale="92500" lnSpcReduction="2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000" dirty="0"/>
              <a:t>All transportation is organized and paid for by DND </a:t>
            </a:r>
          </a:p>
          <a:p>
            <a:r>
              <a:rPr lang="en-GB" altLang="en-US" sz="2000" dirty="0"/>
              <a:t>Cadets may travel by DND vehicle, commercial or DND bus or commercial or DND air</a:t>
            </a:r>
          </a:p>
          <a:p>
            <a:r>
              <a:rPr lang="en-GB" altLang="en-US" sz="2000" dirty="0"/>
              <a:t>Cadets are escorted or met on all legs of their journey when travelling in large groups.  For smaller groups, adult escorts will be based on location and duration</a:t>
            </a:r>
          </a:p>
          <a:p>
            <a:r>
              <a:rPr lang="en-GB" altLang="en-US" sz="2000" dirty="0"/>
              <a:t>If parents request special transportation arrangements or early return home (Return To Unit (RTU)) for their cadet, they may be financially responsible</a:t>
            </a:r>
          </a:p>
          <a:p>
            <a:r>
              <a:rPr lang="en-GB" altLang="en-US" sz="2000" dirty="0"/>
              <a:t>Reminder that the dates listed on the “Offer of Participation” are course dates and do not include travel.  Depending on how far the CTC is, cadets may travel up to two days prior to and following the course dates listed</a:t>
            </a:r>
          </a:p>
        </p:txBody>
      </p:sp>
    </p:spTree>
    <p:extLst>
      <p:ext uri="{BB962C8B-B14F-4D97-AF65-F5344CB8AC3E}">
        <p14:creationId xmlns:p14="http://schemas.microsoft.com/office/powerpoint/2010/main" val="21445389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D593E2E-4889-4D00-BC52-9CB2D1DB2EA2}"/>
              </a:ext>
            </a:extLst>
          </p:cNvPr>
          <p:cNvSpPr txBox="1">
            <a:spLocks noChangeArrowheads="1"/>
          </p:cNvSpPr>
          <p:nvPr/>
        </p:nvSpPr>
        <p:spPr>
          <a:xfrm>
            <a:off x="1830896" y="1268760"/>
            <a:ext cx="5410200" cy="1143000"/>
          </a:xfrm>
          <a:prstGeom prst="rect">
            <a:avLst/>
          </a:prstGeom>
        </p:spPr>
        <p:txBody>
          <a:bodyPr/>
          <a:lstStyle>
            <a:lvl1pPr algn="ctr" rtl="0" eaLnBrk="0" fontAlgn="base" hangingPunct="0">
              <a:spcBef>
                <a:spcPct val="0"/>
              </a:spcBef>
              <a:spcAft>
                <a:spcPct val="0"/>
              </a:spcAft>
              <a:defRPr sz="4400">
                <a:solidFill>
                  <a:srgbClr val="000000"/>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rgbClr val="000000"/>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rgbClr val="000000"/>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rgbClr val="000000"/>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rgbClr val="000000"/>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rgbClr val="000000"/>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rgbClr val="000000"/>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rgbClr val="000000"/>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rgbClr val="000000"/>
                </a:solidFill>
                <a:effectLst>
                  <a:outerShdw blurRad="38100" dist="38100" dir="2700000" algn="tl">
                    <a:srgbClr val="FFFFFF"/>
                  </a:outerShdw>
                </a:effectLst>
                <a:latin typeface="Arial" charset="0"/>
              </a:defRPr>
            </a:lvl9pPr>
          </a:lstStyle>
          <a:p>
            <a:pPr>
              <a:defRPr/>
            </a:pPr>
            <a:r>
              <a:rPr lang="en-GB" altLang="en-US" sz="6000" b="1" i="1" kern="0" dirty="0">
                <a:cs typeface="Arial" panose="020B0604020202020204" pitchFamily="34" charset="0"/>
              </a:rPr>
              <a:t>Questions?</a:t>
            </a:r>
          </a:p>
        </p:txBody>
      </p:sp>
      <p:sp>
        <p:nvSpPr>
          <p:cNvPr id="2" name="TextBox 1">
            <a:extLst>
              <a:ext uri="{FF2B5EF4-FFF2-40B4-BE49-F238E27FC236}">
                <a16:creationId xmlns:a16="http://schemas.microsoft.com/office/drawing/2014/main" id="{DE313964-466A-37AD-F3CD-8481646E0309}"/>
              </a:ext>
            </a:extLst>
          </p:cNvPr>
          <p:cNvSpPr txBox="1"/>
          <p:nvPr/>
        </p:nvSpPr>
        <p:spPr>
          <a:xfrm>
            <a:off x="1187624" y="2599581"/>
            <a:ext cx="6696744" cy="3693319"/>
          </a:xfrm>
          <a:prstGeom prst="rect">
            <a:avLst/>
          </a:prstGeom>
          <a:noFill/>
        </p:spPr>
        <p:txBody>
          <a:bodyPr wrap="square" rtlCol="0">
            <a:spAutoFit/>
          </a:bodyPr>
          <a:lstStyle/>
          <a:p>
            <a:r>
              <a:rPr lang="en-US" dirty="0"/>
              <a:t>Contact </a:t>
            </a:r>
            <a:r>
              <a:rPr lang="en-US" dirty="0">
                <a:hlinkClick r:id="rId2"/>
              </a:rPr>
              <a:t>287air@cadets.gc.ca</a:t>
            </a:r>
            <a:r>
              <a:rPr lang="en-US" dirty="0"/>
              <a:t> with any questions. Please don’t reply to squadron wide emails as it is very difficult to track questions and responses to dozens of replies on one email. Create a new email with your Cadet’s full name in the subject line so Admin squadron staff can track and follow up most effectively.</a:t>
            </a:r>
          </a:p>
          <a:p>
            <a:endParaRPr lang="en-US" dirty="0"/>
          </a:p>
          <a:p>
            <a:r>
              <a:rPr lang="en-US" dirty="0"/>
              <a:t>Emails directly to individual staff, including the CO will experience a slower response than the shared email above</a:t>
            </a:r>
          </a:p>
          <a:p>
            <a:endParaRPr lang="en-US" dirty="0"/>
          </a:p>
          <a:p>
            <a:r>
              <a:rPr lang="en-US" dirty="0"/>
              <a:t>Cadets should ask their senior cadets questions </a:t>
            </a:r>
            <a:r>
              <a:rPr lang="en-US" b="1" u="sng" dirty="0"/>
              <a:t>first</a:t>
            </a:r>
            <a:r>
              <a:rPr lang="en-US" dirty="0"/>
              <a:t>. Many of the questions about CTC are asked repeatedly and the Senior Cadets will be able to give responses to their cadets.</a:t>
            </a:r>
            <a:endParaRPr lang="en-CA" dirty="0"/>
          </a:p>
        </p:txBody>
      </p:sp>
    </p:spTree>
    <p:extLst>
      <p:ext uri="{BB962C8B-B14F-4D97-AF65-F5344CB8AC3E}">
        <p14:creationId xmlns:p14="http://schemas.microsoft.com/office/powerpoint/2010/main" val="222023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03BBE07F-B17C-44D7-B9B2-ECE122C17B40}"/>
              </a:ext>
            </a:extLst>
          </p:cNvPr>
          <p:cNvSpPr txBox="1">
            <a:spLocks/>
          </p:cNvSpPr>
          <p:nvPr/>
        </p:nvSpPr>
        <p:spPr>
          <a:xfrm>
            <a:off x="457200" y="1469244"/>
            <a:ext cx="8229600" cy="792088"/>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altLang="en-US" i="1" dirty="0">
                <a:latin typeface="+mn-lt"/>
                <a:cs typeface="Arial" panose="020B0604020202020204" pitchFamily="34" charset="0"/>
              </a:rPr>
              <a:t>In-Person Summer Courses Available to Air Cadets</a:t>
            </a:r>
            <a:endParaRPr lang="en-CA" dirty="0">
              <a:latin typeface="+mn-lt"/>
            </a:endParaRPr>
          </a:p>
        </p:txBody>
      </p:sp>
      <p:sp>
        <p:nvSpPr>
          <p:cNvPr id="3" name="Content Placeholder 6">
            <a:extLst>
              <a:ext uri="{FF2B5EF4-FFF2-40B4-BE49-F238E27FC236}">
                <a16:creationId xmlns:a16="http://schemas.microsoft.com/office/drawing/2014/main" id="{1E9A97E6-4EBC-4046-8C07-A7FB9B020757}"/>
              </a:ext>
            </a:extLst>
          </p:cNvPr>
          <p:cNvSpPr txBox="1">
            <a:spLocks/>
          </p:cNvSpPr>
          <p:nvPr/>
        </p:nvSpPr>
        <p:spPr>
          <a:xfrm>
            <a:off x="457200" y="2348880"/>
            <a:ext cx="8229600" cy="3816424"/>
          </a:xfrm>
          <a:prstGeom prst="rect">
            <a:avLst/>
          </a:prstGeom>
        </p:spPr>
        <p:txBody>
          <a:bodyPr>
            <a:normAutofit fontScale="92500" lnSpcReduction="2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altLang="en-US" sz="2000" b="1" dirty="0"/>
              <a:t>Level 2 - Age 13+</a:t>
            </a:r>
          </a:p>
          <a:p>
            <a:r>
              <a:rPr lang="en-CA" altLang="en-US" sz="2000" dirty="0"/>
              <a:t>Introduction to Marksmanship (ITM)</a:t>
            </a:r>
          </a:p>
          <a:p>
            <a:r>
              <a:rPr lang="en-CA" altLang="en-US" sz="2000" dirty="0"/>
              <a:t>Introduction to Drill &amp; Ceremonial (ITDC)</a:t>
            </a:r>
          </a:p>
          <a:p>
            <a:r>
              <a:rPr lang="en-CA" altLang="en-US" sz="2000" dirty="0"/>
              <a:t>Introduction to Fitness &amp; Sports (ITFS)</a:t>
            </a:r>
          </a:p>
          <a:p>
            <a:r>
              <a:rPr lang="en-CA" altLang="en-US" sz="2000" dirty="0"/>
              <a:t>Introduction to Survival (ITS)</a:t>
            </a:r>
          </a:p>
          <a:p>
            <a:r>
              <a:rPr lang="en-CA" altLang="en-US" sz="2000" dirty="0"/>
              <a:t>Aviation Technology and Aerospace (ATA)</a:t>
            </a:r>
          </a:p>
          <a:p>
            <a:endParaRPr lang="en-CA" altLang="en-US" sz="2000" dirty="0"/>
          </a:p>
          <a:p>
            <a:r>
              <a:rPr lang="en-CA" altLang="en-US" sz="2000" dirty="0"/>
              <a:t>Introduction to Military Band (ITMB)*</a:t>
            </a:r>
          </a:p>
          <a:p>
            <a:r>
              <a:rPr lang="en-CA" altLang="en-US" sz="2000" dirty="0"/>
              <a:t>Introduction to Pipe Band (ITPB)*</a:t>
            </a:r>
          </a:p>
          <a:p>
            <a:pPr marL="0" indent="0">
              <a:buNone/>
            </a:pPr>
            <a:r>
              <a:rPr lang="en-CA" altLang="en-US" sz="2000" dirty="0"/>
              <a:t>*Requires instruments and previous experience</a:t>
            </a:r>
          </a:p>
          <a:p>
            <a:pPr>
              <a:buFont typeface="Arial" panose="020B0604020202020204" pitchFamily="34" charset="0"/>
              <a:buChar char="•"/>
            </a:pPr>
            <a:endParaRPr lang="en-CA" altLang="en-US" sz="2000" dirty="0"/>
          </a:p>
          <a:p>
            <a:pPr marL="0" indent="0">
              <a:buNone/>
            </a:pPr>
            <a:r>
              <a:rPr lang="en-CA" altLang="en-US" sz="2000" b="1" dirty="0"/>
              <a:t>All courses are 2 weeks in duration</a:t>
            </a:r>
          </a:p>
        </p:txBody>
      </p:sp>
    </p:spTree>
    <p:extLst>
      <p:ext uri="{BB962C8B-B14F-4D97-AF65-F5344CB8AC3E}">
        <p14:creationId xmlns:p14="http://schemas.microsoft.com/office/powerpoint/2010/main" val="270541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03BBE07F-B17C-44D7-B9B2-ECE122C17B40}"/>
              </a:ext>
            </a:extLst>
          </p:cNvPr>
          <p:cNvSpPr txBox="1">
            <a:spLocks/>
          </p:cNvSpPr>
          <p:nvPr/>
        </p:nvSpPr>
        <p:spPr>
          <a:xfrm>
            <a:off x="457200" y="1469244"/>
            <a:ext cx="8229600" cy="792088"/>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altLang="en-US" i="1" dirty="0">
                <a:latin typeface="+mn-lt"/>
                <a:cs typeface="Arial" panose="020B0604020202020204" pitchFamily="34" charset="0"/>
              </a:rPr>
              <a:t>In-Person Summer Courses Available to Air Cadets</a:t>
            </a:r>
            <a:endParaRPr lang="en-CA" dirty="0">
              <a:latin typeface="+mn-lt"/>
            </a:endParaRPr>
          </a:p>
        </p:txBody>
      </p:sp>
      <p:sp>
        <p:nvSpPr>
          <p:cNvPr id="3" name="Content Placeholder 6">
            <a:extLst>
              <a:ext uri="{FF2B5EF4-FFF2-40B4-BE49-F238E27FC236}">
                <a16:creationId xmlns:a16="http://schemas.microsoft.com/office/drawing/2014/main" id="{1E9A97E6-4EBC-4046-8C07-A7FB9B020757}"/>
              </a:ext>
            </a:extLst>
          </p:cNvPr>
          <p:cNvSpPr txBox="1">
            <a:spLocks/>
          </p:cNvSpPr>
          <p:nvPr/>
        </p:nvSpPr>
        <p:spPr>
          <a:xfrm>
            <a:off x="457200" y="2348880"/>
            <a:ext cx="8229600" cy="3816424"/>
          </a:xfrm>
          <a:prstGeom prst="rect">
            <a:avLst/>
          </a:prstGeom>
        </p:spPr>
        <p:txBody>
          <a:bodyPr>
            <a:normAutofit fontScale="92500" lnSpcReduction="20000"/>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altLang="en-US" sz="2000" b="1" dirty="0"/>
              <a:t>Level 3+, Age 14+</a:t>
            </a:r>
          </a:p>
          <a:p>
            <a:r>
              <a:rPr lang="en-CA" altLang="en-US" sz="2000" dirty="0"/>
              <a:t>Air Rifle Marksmanship Instructor (ARMI)</a:t>
            </a:r>
          </a:p>
          <a:p>
            <a:r>
              <a:rPr lang="en-CA" altLang="en-US" sz="2000" dirty="0"/>
              <a:t>Drill &amp; Ceremonial Instructor (DCI)</a:t>
            </a:r>
          </a:p>
          <a:p>
            <a:r>
              <a:rPr lang="en-CA" altLang="en-US" sz="2000" dirty="0"/>
              <a:t>Fitness and Sports Instructor (FSI)</a:t>
            </a:r>
          </a:p>
          <a:p>
            <a:r>
              <a:rPr lang="en-CA" altLang="en-US" sz="2000" dirty="0"/>
              <a:t>Survival Instructor (SI)</a:t>
            </a:r>
          </a:p>
          <a:p>
            <a:r>
              <a:rPr lang="en-CA" altLang="en-US" sz="2000" dirty="0"/>
              <a:t>Advanced Aviation (AA)</a:t>
            </a:r>
          </a:p>
          <a:p>
            <a:endParaRPr lang="en-CA" altLang="en-US" sz="2000" dirty="0"/>
          </a:p>
          <a:p>
            <a:r>
              <a:rPr lang="en-CA" altLang="en-US" sz="2000" dirty="0"/>
              <a:t>Military Band Musician (MB)*</a:t>
            </a:r>
          </a:p>
          <a:p>
            <a:r>
              <a:rPr lang="en-CA" altLang="en-US" sz="2000" dirty="0"/>
              <a:t>Pipe Band Musician (PB)*</a:t>
            </a:r>
          </a:p>
          <a:p>
            <a:r>
              <a:rPr lang="en-CA" altLang="en-US" sz="2000" dirty="0"/>
              <a:t>*Requires instruments and previous experience</a:t>
            </a:r>
          </a:p>
          <a:p>
            <a:endParaRPr lang="en-CA" altLang="en-US" sz="2000" i="1" dirty="0"/>
          </a:p>
          <a:p>
            <a:pPr marL="0" indent="0">
              <a:buNone/>
            </a:pPr>
            <a:endParaRPr lang="en-CA" altLang="en-US" sz="2000" dirty="0"/>
          </a:p>
          <a:p>
            <a:pPr marL="0" indent="0">
              <a:buNone/>
            </a:pPr>
            <a:r>
              <a:rPr lang="en-CA" altLang="en-US" sz="2000" b="1" dirty="0"/>
              <a:t>All courses are 4 weeks in duration</a:t>
            </a:r>
          </a:p>
        </p:txBody>
      </p:sp>
    </p:spTree>
    <p:extLst>
      <p:ext uri="{BB962C8B-B14F-4D97-AF65-F5344CB8AC3E}">
        <p14:creationId xmlns:p14="http://schemas.microsoft.com/office/powerpoint/2010/main" val="94865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03BBE07F-B17C-44D7-B9B2-ECE122C17B40}"/>
              </a:ext>
            </a:extLst>
          </p:cNvPr>
          <p:cNvSpPr txBox="1">
            <a:spLocks/>
          </p:cNvSpPr>
          <p:nvPr/>
        </p:nvSpPr>
        <p:spPr>
          <a:xfrm>
            <a:off x="457200" y="1469244"/>
            <a:ext cx="8229600" cy="792088"/>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altLang="en-US" i="1" dirty="0">
                <a:latin typeface="+mn-lt"/>
                <a:cs typeface="Arial" panose="020B0604020202020204" pitchFamily="34" charset="0"/>
              </a:rPr>
              <a:t>Virtual Summer Courses Available to Army Cadets</a:t>
            </a:r>
            <a:endParaRPr lang="en-CA" dirty="0">
              <a:latin typeface="+mn-lt"/>
            </a:endParaRPr>
          </a:p>
        </p:txBody>
      </p:sp>
      <p:sp>
        <p:nvSpPr>
          <p:cNvPr id="3" name="Content Placeholder 6">
            <a:extLst>
              <a:ext uri="{FF2B5EF4-FFF2-40B4-BE49-F238E27FC236}">
                <a16:creationId xmlns:a16="http://schemas.microsoft.com/office/drawing/2014/main" id="{1E9A97E6-4EBC-4046-8C07-A7FB9B020757}"/>
              </a:ext>
            </a:extLst>
          </p:cNvPr>
          <p:cNvSpPr txBox="1">
            <a:spLocks/>
          </p:cNvSpPr>
          <p:nvPr/>
        </p:nvSpPr>
        <p:spPr>
          <a:xfrm>
            <a:off x="457200" y="2348880"/>
            <a:ext cx="8229600" cy="3816424"/>
          </a:xfrm>
          <a:prstGeom prst="rect">
            <a:avLst/>
          </a:prstGeom>
        </p:spPr>
        <p:txBody>
          <a:bodyPr>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altLang="en-US" sz="2000" b="1" dirty="0"/>
              <a:t>Level 4+, Age 14+</a:t>
            </a:r>
          </a:p>
          <a:p>
            <a:r>
              <a:rPr lang="en-US" sz="2000" b="0" i="0" dirty="0">
                <a:solidFill>
                  <a:srgbClr val="333333"/>
                </a:solidFill>
                <a:effectLst/>
                <a:latin typeface="+mj-lt"/>
              </a:rPr>
              <a:t>Cyber Safety and Security Team Leader (CSSTL)</a:t>
            </a:r>
          </a:p>
          <a:p>
            <a:r>
              <a:rPr lang="en-US" sz="2000" b="0" i="0" dirty="0">
                <a:solidFill>
                  <a:srgbClr val="333333"/>
                </a:solidFill>
                <a:effectLst/>
                <a:latin typeface="+mj-lt"/>
              </a:rPr>
              <a:t>Support Services Team Leader (SSTL)</a:t>
            </a:r>
          </a:p>
          <a:p>
            <a:r>
              <a:rPr lang="en-CA" sz="2000" b="0" i="0" dirty="0">
                <a:solidFill>
                  <a:srgbClr val="333333"/>
                </a:solidFill>
                <a:effectLst/>
                <a:latin typeface="+mj-lt"/>
              </a:rPr>
              <a:t>Small Craft Operator</a:t>
            </a:r>
            <a:endParaRPr lang="en-US" sz="2000" dirty="0">
              <a:solidFill>
                <a:srgbClr val="333333"/>
              </a:solidFill>
              <a:latin typeface="+mj-lt"/>
            </a:endParaRPr>
          </a:p>
          <a:p>
            <a:r>
              <a:rPr lang="en-CA" sz="2000" b="0" i="0" dirty="0">
                <a:solidFill>
                  <a:srgbClr val="333333"/>
                </a:solidFill>
                <a:effectLst/>
                <a:latin typeface="+mj-lt"/>
              </a:rPr>
              <a:t>Basic Microdrone Operator (BMDO</a:t>
            </a:r>
            <a:r>
              <a:rPr lang="en-US" sz="2000" b="0" i="0" dirty="0">
                <a:solidFill>
                  <a:srgbClr val="333333"/>
                </a:solidFill>
                <a:effectLst/>
                <a:latin typeface="+mj-lt"/>
              </a:rPr>
              <a:t>)</a:t>
            </a:r>
          </a:p>
          <a:p>
            <a:r>
              <a:rPr lang="en-CA" sz="2000" b="0" i="0" dirty="0">
                <a:solidFill>
                  <a:srgbClr val="333333"/>
                </a:solidFill>
                <a:effectLst/>
                <a:latin typeface="+mj-lt"/>
              </a:rPr>
              <a:t>Nova Quest (NQ)</a:t>
            </a:r>
            <a:endParaRPr lang="en-US" sz="2000" dirty="0">
              <a:solidFill>
                <a:srgbClr val="333333"/>
              </a:solidFill>
              <a:latin typeface="+mj-lt"/>
            </a:endParaRPr>
          </a:p>
          <a:p>
            <a:r>
              <a:rPr lang="en-CA" sz="2000" b="0" i="0" dirty="0">
                <a:solidFill>
                  <a:srgbClr val="333333"/>
                </a:solidFill>
                <a:effectLst/>
                <a:latin typeface="+mj-lt"/>
              </a:rPr>
              <a:t>Basic Coder (BC)</a:t>
            </a:r>
            <a:endParaRPr lang="en-CA" altLang="en-US" sz="2000" dirty="0">
              <a:latin typeface="+mj-lt"/>
            </a:endParaRPr>
          </a:p>
          <a:p>
            <a:pPr marL="0" indent="0">
              <a:buNone/>
            </a:pPr>
            <a:endParaRPr lang="en-CA" altLang="en-US" sz="2000" dirty="0"/>
          </a:p>
          <a:p>
            <a:pPr marL="0" indent="0">
              <a:buNone/>
            </a:pPr>
            <a:endParaRPr lang="en-CA" altLang="en-US" sz="2000" dirty="0"/>
          </a:p>
          <a:p>
            <a:pPr marL="0" indent="0">
              <a:buNone/>
            </a:pPr>
            <a:endParaRPr lang="en-CA" altLang="en-US" sz="2000" dirty="0"/>
          </a:p>
        </p:txBody>
      </p:sp>
    </p:spTree>
    <p:extLst>
      <p:ext uri="{BB962C8B-B14F-4D97-AF65-F5344CB8AC3E}">
        <p14:creationId xmlns:p14="http://schemas.microsoft.com/office/powerpoint/2010/main" val="197471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Introduction to Marksmanship</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504779"/>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Vernon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7200" y="2708195"/>
            <a:ext cx="4040188"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Enables cadets to acquire specialized skills and knowledge in Marksmanship.</a:t>
            </a:r>
          </a:p>
          <a:p>
            <a:pPr>
              <a:lnSpc>
                <a:spcPct val="90000"/>
              </a:lnSpc>
              <a:buFont typeface="Arial" panose="020B0604020202020204" pitchFamily="34" charset="0"/>
              <a:buChar char="•"/>
            </a:pPr>
            <a:r>
              <a:rPr lang="en-CA" altLang="en-US" sz="1700" dirty="0"/>
              <a:t>Equips cadets to mentor junior cadets in Marksmanship.</a:t>
            </a:r>
            <a:endParaRPr lang="en-GB" altLang="en-US" sz="1700" dirty="0"/>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5"/>
            <a:ext cx="4041775" cy="3828878"/>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29 Jul – 9 Aug (2 weeks)</a:t>
            </a:r>
          </a:p>
          <a:p>
            <a:r>
              <a:rPr lang="en-CA" sz="1700" dirty="0"/>
              <a:t>12 – 23 Aug (2 weeks)</a:t>
            </a:r>
          </a:p>
          <a:p>
            <a:r>
              <a:rPr lang="en-CA" sz="1700" dirty="0"/>
              <a:t>Level 2 qualified this TY</a:t>
            </a:r>
          </a:p>
          <a:p>
            <a:r>
              <a:rPr lang="en-CA" sz="1700" dirty="0"/>
              <a:t>13 years of age by course start date</a:t>
            </a:r>
          </a:p>
          <a:p>
            <a:r>
              <a:rPr lang="en-CA" sz="1700" dirty="0"/>
              <a:t>Must be available for the full duration of the course</a:t>
            </a:r>
          </a:p>
          <a:p>
            <a:r>
              <a:rPr lang="en-CA" sz="1700" dirty="0"/>
              <a:t>No Participation Limitations with regards to participation in activities, including handling of firearms and live ammunition</a:t>
            </a:r>
          </a:p>
          <a:p>
            <a:r>
              <a:rPr lang="en-CA" sz="1700" dirty="0"/>
              <a:t>Activated C365 account and access to Teams and Outlook</a:t>
            </a:r>
          </a:p>
        </p:txBody>
      </p:sp>
    </p:spTree>
    <p:extLst>
      <p:ext uri="{BB962C8B-B14F-4D97-AF65-F5344CB8AC3E}">
        <p14:creationId xmlns:p14="http://schemas.microsoft.com/office/powerpoint/2010/main" val="157452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E3BA937-95A9-4FE4-BB2B-0E703CC4F589}"/>
              </a:ext>
            </a:extLst>
          </p:cNvPr>
          <p:cNvSpPr txBox="1">
            <a:spLocks/>
          </p:cNvSpPr>
          <p:nvPr/>
        </p:nvSpPr>
        <p:spPr>
          <a:xfrm>
            <a:off x="457200" y="1412776"/>
            <a:ext cx="8229600" cy="648072"/>
          </a:xfrm>
          <a:prstGeom prst="rect">
            <a:avLst/>
          </a:prstGeom>
        </p:spPr>
        <p:txBody>
          <a:bodyPr/>
          <a:lstStyle>
            <a:lvl1pPr algn="l" rtl="0" eaLnBrk="1" fontAlgn="base" hangingPunct="1">
              <a:spcBef>
                <a:spcPct val="0"/>
              </a:spcBef>
              <a:spcAft>
                <a:spcPct val="0"/>
              </a:spcAft>
              <a:defRPr sz="3200" b="1" kern="1200">
                <a:solidFill>
                  <a:srgbClr val="2A2B29"/>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a:lstStyle>
          <a:p>
            <a:pPr algn="ctr">
              <a:defRPr/>
            </a:pPr>
            <a:r>
              <a:rPr lang="en-GB" sz="3600" i="1" dirty="0">
                <a:latin typeface="+mn-lt"/>
                <a:cs typeface="Arial" panose="020B0604020202020204" pitchFamily="34" charset="0"/>
              </a:rPr>
              <a:t>Introduction to Drill &amp; Ceremonial</a:t>
            </a:r>
            <a:endParaRPr lang="en-CA" sz="1600" dirty="0">
              <a:latin typeface="+mn-lt"/>
            </a:endParaRPr>
          </a:p>
        </p:txBody>
      </p:sp>
      <p:sp>
        <p:nvSpPr>
          <p:cNvPr id="3" name="Text Placeholder 2">
            <a:extLst>
              <a:ext uri="{FF2B5EF4-FFF2-40B4-BE49-F238E27FC236}">
                <a16:creationId xmlns:a16="http://schemas.microsoft.com/office/drawing/2014/main" id="{4F19F5E8-CF40-4F2C-8F32-75EDEF8C0157}"/>
              </a:ext>
            </a:extLst>
          </p:cNvPr>
          <p:cNvSpPr txBox="1">
            <a:spLocks/>
          </p:cNvSpPr>
          <p:nvPr/>
        </p:nvSpPr>
        <p:spPr>
          <a:xfrm>
            <a:off x="457200" y="2060125"/>
            <a:ext cx="8001000" cy="504779"/>
          </a:xfrm>
          <a:prstGeom prst="rect">
            <a:avLst/>
          </a:prstGeom>
        </p:spPr>
        <p:txBody>
          <a:bodyPr anchor="t">
            <a:normAutofit/>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sz="2400" b="1" dirty="0">
                <a:solidFill>
                  <a:srgbClr val="00B050"/>
                </a:solidFill>
              </a:rPr>
              <a:t>Rocky Mountain CTC</a:t>
            </a:r>
          </a:p>
        </p:txBody>
      </p:sp>
      <p:sp>
        <p:nvSpPr>
          <p:cNvPr id="4" name="Content Placeholder 6">
            <a:extLst>
              <a:ext uri="{FF2B5EF4-FFF2-40B4-BE49-F238E27FC236}">
                <a16:creationId xmlns:a16="http://schemas.microsoft.com/office/drawing/2014/main" id="{4D624910-FCF7-4FA4-AED6-61A5F65690C2}"/>
              </a:ext>
            </a:extLst>
          </p:cNvPr>
          <p:cNvSpPr txBox="1">
            <a:spLocks/>
          </p:cNvSpPr>
          <p:nvPr/>
        </p:nvSpPr>
        <p:spPr>
          <a:xfrm>
            <a:off x="457200" y="2708195"/>
            <a:ext cx="4040188" cy="3828877"/>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CA" sz="1700" b="1" dirty="0"/>
              <a:t>Basic Course Information:</a:t>
            </a:r>
          </a:p>
          <a:p>
            <a:pPr>
              <a:lnSpc>
                <a:spcPct val="90000"/>
              </a:lnSpc>
              <a:buFont typeface="Arial" panose="020B0604020202020204" pitchFamily="34" charset="0"/>
              <a:buChar char="•"/>
            </a:pPr>
            <a:r>
              <a:rPr lang="en-CA" sz="1700" dirty="0"/>
              <a:t>Enables cadets to acquire specialized skills and knowledge in Drill and Ceremonial Parades.</a:t>
            </a:r>
          </a:p>
          <a:p>
            <a:pPr>
              <a:lnSpc>
                <a:spcPct val="90000"/>
              </a:lnSpc>
              <a:buFont typeface="Arial" panose="020B0604020202020204" pitchFamily="34" charset="0"/>
              <a:buChar char="•"/>
            </a:pPr>
            <a:r>
              <a:rPr lang="en-CA" altLang="en-US" sz="1700" dirty="0"/>
              <a:t>Equips cadets to mentor junior cadets in drill.</a:t>
            </a:r>
            <a:endParaRPr lang="en-GB" altLang="en-US" sz="1700" dirty="0"/>
          </a:p>
        </p:txBody>
      </p:sp>
      <p:sp>
        <p:nvSpPr>
          <p:cNvPr id="5" name="Content Placeholder 4">
            <a:extLst>
              <a:ext uri="{FF2B5EF4-FFF2-40B4-BE49-F238E27FC236}">
                <a16:creationId xmlns:a16="http://schemas.microsoft.com/office/drawing/2014/main" id="{F7538E3D-592C-44B1-92EF-79104E81C35A}"/>
              </a:ext>
            </a:extLst>
          </p:cNvPr>
          <p:cNvSpPr txBox="1">
            <a:spLocks/>
          </p:cNvSpPr>
          <p:nvPr/>
        </p:nvSpPr>
        <p:spPr>
          <a:xfrm>
            <a:off x="4644045" y="2708195"/>
            <a:ext cx="4041775" cy="3828878"/>
          </a:xfrm>
          <a:prstGeom prst="rect">
            <a:avLst/>
          </a:prstGeom>
        </p:spPr>
        <p:txBody>
          <a:bodyPr/>
          <a:lstStyle>
            <a:lvl1pPr marL="342900" indent="-342900" algn="l" rtl="0" eaLnBrk="1" fontAlgn="base" hangingPunct="1">
              <a:spcBef>
                <a:spcPct val="20000"/>
              </a:spcBef>
              <a:spcAft>
                <a:spcPct val="0"/>
              </a:spcAft>
              <a:buFont typeface="Arial"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CA" sz="1700" b="1" dirty="0"/>
              <a:t>Course Dates and Prerequisites:</a:t>
            </a:r>
          </a:p>
          <a:p>
            <a:r>
              <a:rPr lang="en-CA" sz="1700" dirty="0"/>
              <a:t>12 – 23 Aug (2 Weeks)</a:t>
            </a:r>
          </a:p>
          <a:p>
            <a:r>
              <a:rPr lang="en-CA" sz="1700" dirty="0"/>
              <a:t>Level 2 qualified this TY</a:t>
            </a:r>
          </a:p>
          <a:p>
            <a:r>
              <a:rPr lang="en-CA" sz="1700" dirty="0"/>
              <a:t>13 years of age by course start date</a:t>
            </a:r>
          </a:p>
          <a:p>
            <a:r>
              <a:rPr lang="en-CA" sz="1700" dirty="0"/>
              <a:t>Must be available for the full duration of the course</a:t>
            </a:r>
          </a:p>
          <a:p>
            <a:r>
              <a:rPr lang="en-CA" sz="1700" dirty="0"/>
              <a:t>No Participation Limitations with regards to participation in activities</a:t>
            </a:r>
          </a:p>
          <a:p>
            <a:r>
              <a:rPr lang="en-CA" sz="1700" dirty="0"/>
              <a:t>Activated C365 account and access to Teams and Outlook</a:t>
            </a:r>
          </a:p>
        </p:txBody>
      </p:sp>
    </p:spTree>
    <p:extLst>
      <p:ext uri="{BB962C8B-B14F-4D97-AF65-F5344CB8AC3E}">
        <p14:creationId xmlns:p14="http://schemas.microsoft.com/office/powerpoint/2010/main" val="1815171156"/>
      </p:ext>
    </p:extLst>
  </p:cSld>
  <p:clrMapOvr>
    <a:masterClrMapping/>
  </p:clrMapOvr>
</p:sld>
</file>

<file path=ppt/theme/theme1.xml><?xml version="1.0" encoding="utf-8"?>
<a:theme xmlns:a="http://schemas.openxmlformats.org/drawingml/2006/main" name="CJCR">
  <a:themeElements>
    <a:clrScheme name="DND">
      <a:dk1>
        <a:srgbClr val="000000"/>
      </a:dk1>
      <a:lt1>
        <a:srgbClr val="FFFFFF"/>
      </a:lt1>
      <a:dk2>
        <a:srgbClr val="1F548A"/>
      </a:dk2>
      <a:lt2>
        <a:srgbClr val="D0DCE8"/>
      </a:lt2>
      <a:accent1>
        <a:srgbClr val="6D90B8"/>
      </a:accent1>
      <a:accent2>
        <a:srgbClr val="629DD1"/>
      </a:accent2>
      <a:accent3>
        <a:srgbClr val="297FD5"/>
      </a:accent3>
      <a:accent4>
        <a:srgbClr val="7F8FA9"/>
      </a:accent4>
      <a:accent5>
        <a:srgbClr val="9DC0E3"/>
      </a:accent5>
      <a:accent6>
        <a:srgbClr val="75D5FF"/>
      </a:accent6>
      <a:hlink>
        <a:srgbClr val="AD7EFF"/>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JCR" id="{77F0A85F-66DC-4C6D-9BF3-6FC124F78429}" vid="{31F887F4-E8D4-4D78-94E6-D6A3425E9337}"/>
    </a:ext>
  </a:extLst>
</a:theme>
</file>

<file path=ppt/theme/theme2.xml><?xml version="1.0" encoding="utf-8"?>
<a:theme xmlns:a="http://schemas.openxmlformats.org/drawingml/2006/main" name="Natl CJCR - RCSU Horiz Master">
  <a:themeElements>
    <a:clrScheme name="DND">
      <a:dk1>
        <a:srgbClr val="000000"/>
      </a:dk1>
      <a:lt1>
        <a:srgbClr val="FFFFFF"/>
      </a:lt1>
      <a:dk2>
        <a:srgbClr val="1F548A"/>
      </a:dk2>
      <a:lt2>
        <a:srgbClr val="D0DCE8"/>
      </a:lt2>
      <a:accent1>
        <a:srgbClr val="6D90B8"/>
      </a:accent1>
      <a:accent2>
        <a:srgbClr val="629DD1"/>
      </a:accent2>
      <a:accent3>
        <a:srgbClr val="297FD5"/>
      </a:accent3>
      <a:accent4>
        <a:srgbClr val="7F8FA9"/>
      </a:accent4>
      <a:accent5>
        <a:srgbClr val="9DC0E3"/>
      </a:accent5>
      <a:accent6>
        <a:srgbClr val="75D5FF"/>
      </a:accent6>
      <a:hlink>
        <a:srgbClr val="AD7EFF"/>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B5F419CB-5C4D-B044-B1F7-9D8334991B80}" vid="{45FB2A74-16C1-9542-8D42-1D74BDA5F357}"/>
    </a:ext>
  </a:extLst>
</a:theme>
</file>

<file path=ppt/theme/theme3.xml><?xml version="1.0" encoding="utf-8"?>
<a:theme xmlns:a="http://schemas.openxmlformats.org/drawingml/2006/main" name="1_Natl CJCR - Plain Master">
  <a:themeElements>
    <a:clrScheme name="DND">
      <a:dk1>
        <a:srgbClr val="000000"/>
      </a:dk1>
      <a:lt1>
        <a:srgbClr val="FFFFFF"/>
      </a:lt1>
      <a:dk2>
        <a:srgbClr val="1F548A"/>
      </a:dk2>
      <a:lt2>
        <a:srgbClr val="D0DCE8"/>
      </a:lt2>
      <a:accent1>
        <a:srgbClr val="6D90B8"/>
      </a:accent1>
      <a:accent2>
        <a:srgbClr val="629DD1"/>
      </a:accent2>
      <a:accent3>
        <a:srgbClr val="297FD5"/>
      </a:accent3>
      <a:accent4>
        <a:srgbClr val="7F8FA9"/>
      </a:accent4>
      <a:accent5>
        <a:srgbClr val="9DC0E3"/>
      </a:accent5>
      <a:accent6>
        <a:srgbClr val="75D5FF"/>
      </a:accent6>
      <a:hlink>
        <a:srgbClr val="AD7EFF"/>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B5F419CB-5C4D-B044-B1F7-9D8334991B80}" vid="{45FB2A74-16C1-9542-8D42-1D74BDA5F357}"/>
    </a:ext>
  </a:extLst>
</a:theme>
</file>

<file path=ppt/theme/theme4.xml><?xml version="1.0" encoding="utf-8"?>
<a:theme xmlns:a="http://schemas.openxmlformats.org/drawingml/2006/main" name="1_Natl CJCR - RCSU Horiz Master">
  <a:themeElements>
    <a:clrScheme name="DND">
      <a:dk1>
        <a:srgbClr val="000000"/>
      </a:dk1>
      <a:lt1>
        <a:srgbClr val="FFFFFF"/>
      </a:lt1>
      <a:dk2>
        <a:srgbClr val="1F548A"/>
      </a:dk2>
      <a:lt2>
        <a:srgbClr val="D0DCE8"/>
      </a:lt2>
      <a:accent1>
        <a:srgbClr val="6D90B8"/>
      </a:accent1>
      <a:accent2>
        <a:srgbClr val="629DD1"/>
      </a:accent2>
      <a:accent3>
        <a:srgbClr val="297FD5"/>
      </a:accent3>
      <a:accent4>
        <a:srgbClr val="7F8FA9"/>
      </a:accent4>
      <a:accent5>
        <a:srgbClr val="9DC0E3"/>
      </a:accent5>
      <a:accent6>
        <a:srgbClr val="75D5FF"/>
      </a:accent6>
      <a:hlink>
        <a:srgbClr val="AD7EFF"/>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B5F419CB-5C4D-B044-B1F7-9D8334991B80}" vid="{45FB2A74-16C1-9542-8D42-1D74BDA5F357}"/>
    </a:ext>
  </a:extLst>
</a:theme>
</file>

<file path=ppt/theme/theme5.xml><?xml version="1.0" encoding="utf-8"?>
<a:theme xmlns:a="http://schemas.openxmlformats.org/drawingml/2006/main" name="Natl CJCR - Secondary RCSU Horiz">
  <a:themeElements>
    <a:clrScheme name="DND">
      <a:dk1>
        <a:srgbClr val="000000"/>
      </a:dk1>
      <a:lt1>
        <a:srgbClr val="FFFFFF"/>
      </a:lt1>
      <a:dk2>
        <a:srgbClr val="1F548A"/>
      </a:dk2>
      <a:lt2>
        <a:srgbClr val="D0DCE8"/>
      </a:lt2>
      <a:accent1>
        <a:srgbClr val="6D90B8"/>
      </a:accent1>
      <a:accent2>
        <a:srgbClr val="629DD1"/>
      </a:accent2>
      <a:accent3>
        <a:srgbClr val="297FD5"/>
      </a:accent3>
      <a:accent4>
        <a:srgbClr val="7F8FA9"/>
      </a:accent4>
      <a:accent5>
        <a:srgbClr val="9DC0E3"/>
      </a:accent5>
      <a:accent6>
        <a:srgbClr val="75D5FF"/>
      </a:accent6>
      <a:hlink>
        <a:srgbClr val="AD7EFF"/>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B5F419CB-5C4D-B044-B1F7-9D8334991B80}" vid="{B5ED224B-4C15-6745-8D43-3B9BB97A360B}"/>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1023635D00144F95B55648B8536CF2" ma:contentTypeVersion="20" ma:contentTypeDescription="Create a new document." ma:contentTypeScope="" ma:versionID="52b170564f3ff4a611bb8dfe6b7cfe4c">
  <xsd:schema xmlns:xsd="http://www.w3.org/2001/XMLSchema" xmlns:xs="http://www.w3.org/2001/XMLSchema" xmlns:p="http://schemas.microsoft.com/office/2006/metadata/properties" xmlns:ns2="467bc694-f4f3-42cd-a4d2-5a73f45d0cee" xmlns:ns3="1b50b02f-a259-4938-a0c2-79f8bec9a978" targetNamespace="http://schemas.microsoft.com/office/2006/metadata/properties" ma:root="true" ma:fieldsID="658149dc2fe5286409631aa14d87dcfd" ns2:_="" ns3:_="">
    <xsd:import namespace="467bc694-f4f3-42cd-a4d2-5a73f45d0cee"/>
    <xsd:import namespace="1b50b02f-a259-4938-a0c2-79f8bec9a9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Expiry"/>
                <xsd:element ref="ns2:FileLocation" minOccurs="0"/>
                <xsd:element ref="ns2:Path" minOccurs="0"/>
                <xsd:element ref="ns2:FilePath" minOccurs="0"/>
                <xsd:element ref="ns3:SharedWithUsers" minOccurs="0"/>
                <xsd:element ref="ns3:SharedWithDetails" minOccurs="0"/>
                <xsd:element ref="ns2:MediaServiceOCR"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7bc694-f4f3-42cd-a4d2-5a73f45d0c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Expiry" ma:index="17" ma:displayName="Expiry" ma:format="DateOnly" ma:internalName="Expiry">
      <xsd:simpleType>
        <xsd:restriction base="dms:DateTime"/>
      </xsd:simpleType>
    </xsd:element>
    <xsd:element name="FileLocation" ma:index="18" nillable="true" ma:displayName="File Location" ma:format="Dropdown" ma:list="467bc694-f4f3-42cd-a4d2-5a73f45d0cee" ma:internalName="FileLocation" ma:showField="Title">
      <xsd:simpleType>
        <xsd:restriction base="dms:Lookup"/>
      </xsd:simpleType>
    </xsd:element>
    <xsd:element name="Path" ma:index="19" nillable="true" ma:displayName="Path" ma:internalName="Path">
      <xsd:simpleType>
        <xsd:restriction base="dms:Text">
          <xsd:maxLength value="255"/>
        </xsd:restriction>
      </xsd:simpleType>
    </xsd:element>
    <xsd:element name="FilePath" ma:index="20" nillable="true" ma:displayName="File Path" ma:format="Dropdown" ma:internalName="FilePath">
      <xsd:simpleType>
        <xsd:restriction base="dms:Text">
          <xsd:maxLength value="255"/>
        </xsd:restriction>
      </xsd:simpleType>
    </xsd:element>
    <xsd:element name="MediaServiceOCR" ma:index="23" nillable="true" ma:displayName="Extracted Text" ma:internalName="MediaServiceOCR"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2504fe83-4dc1-4340-9d13-f0566840577c" ma:termSetId="09814cd3-568e-fe90-9814-8d621ff8fb84" ma:anchorId="fba54fb3-c3e1-fe81-a776-ca4b69148c4d" ma:open="true" ma:isKeyword="false">
      <xsd:complexType>
        <xsd:sequence>
          <xsd:element ref="pc:Terms" minOccurs="0" maxOccurs="1"/>
        </xsd:sequence>
      </xsd:complexType>
    </xsd:element>
    <xsd:element name="MediaServiceLocation" ma:index="27"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50b02f-a259-4938-a0c2-79f8bec9a978"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265896fb-5e08-43f7-a773-e82205481ef5}" ma:internalName="TaxCatchAll" ma:showField="CatchAllData" ma:web="1b50b02f-a259-4938-a0c2-79f8bec9a97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Location xmlns="467bc694-f4f3-42cd-a4d2-5a73f45d0cee" xsi:nil="true"/>
    <TaxCatchAll xmlns="1b50b02f-a259-4938-a0c2-79f8bec9a978" xsi:nil="true"/>
    <FilePath xmlns="467bc694-f4f3-42cd-a4d2-5a73f45d0cee" xsi:nil="true"/>
    <Path xmlns="467bc694-f4f3-42cd-a4d2-5a73f45d0cee" xsi:nil="true"/>
    <Expiry xmlns="467bc694-f4f3-42cd-a4d2-5a73f45d0cee"/>
    <lcf76f155ced4ddcb4097134ff3c332f xmlns="467bc694-f4f3-42cd-a4d2-5a73f45d0cee">
      <Terms xmlns="http://schemas.microsoft.com/office/infopath/2007/PartnerControls"/>
    </lcf76f155ced4ddcb4097134ff3c332f>
    <SharedWithUsers xmlns="1b50b02f-a259-4938-a0c2-79f8bec9a978">
      <UserInfo>
        <DisplayName>T-NW- 335 Sea / 335 Marine Members</DisplayName>
        <AccountId>5015</AccountId>
        <AccountType/>
      </UserInfo>
      <UserInfo>
        <DisplayName>T-NW- 335 Sea - Staff / 335 Marine - Personnel Members</DisplayName>
        <AccountId>5018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9849BB-A3E3-4D62-B4C1-235C396AB5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7bc694-f4f3-42cd-a4d2-5a73f45d0cee"/>
    <ds:schemaRef ds:uri="1b50b02f-a259-4938-a0c2-79f8bec9a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4BC330-52CD-4418-AEF0-D9CB9623583B}">
  <ds:schemaRefs>
    <ds:schemaRef ds:uri="http://schemas.openxmlformats.org/package/2006/metadata/core-properties"/>
    <ds:schemaRef ds:uri="http://purl.org/dc/terms/"/>
    <ds:schemaRef ds:uri="1b50b02f-a259-4938-a0c2-79f8bec9a978"/>
    <ds:schemaRef ds:uri="http://schemas.microsoft.com/office/2006/documentManagement/types"/>
    <ds:schemaRef ds:uri="http://schemas.microsoft.com/office/2006/metadata/properties"/>
    <ds:schemaRef ds:uri="http://purl.org/dc/elements/1.1/"/>
    <ds:schemaRef ds:uri="http://schemas.microsoft.com/office/infopath/2007/PartnerControls"/>
    <ds:schemaRef ds:uri="467bc694-f4f3-42cd-a4d2-5a73f45d0cee"/>
    <ds:schemaRef ds:uri="http://www.w3.org/XML/1998/namespace"/>
    <ds:schemaRef ds:uri="http://purl.org/dc/dcmitype/"/>
  </ds:schemaRefs>
</ds:datastoreItem>
</file>

<file path=customXml/itemProps3.xml><?xml version="1.0" encoding="utf-8"?>
<ds:datastoreItem xmlns:ds="http://schemas.openxmlformats.org/officeDocument/2006/customXml" ds:itemID="{F8D5CEA1-8D0D-4D8C-829E-CABE04C5D4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CJCR</Template>
  <TotalTime>8851</TotalTime>
  <Words>4235</Words>
  <Application>Microsoft Office PowerPoint</Application>
  <PresentationFormat>On-screen Show (4:3)</PresentationFormat>
  <Paragraphs>458</Paragraphs>
  <Slides>42</Slides>
  <Notes>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42</vt:i4>
      </vt:variant>
    </vt:vector>
  </HeadingPairs>
  <TitlesOfParts>
    <vt:vector size="51" baseType="lpstr">
      <vt:lpstr>Arial</vt:lpstr>
      <vt:lpstr>Calibri</vt:lpstr>
      <vt:lpstr>Noto Sans</vt:lpstr>
      <vt:lpstr>Wingdings</vt:lpstr>
      <vt:lpstr>CJCR</vt:lpstr>
      <vt:lpstr>Natl CJCR - RCSU Horiz Master</vt:lpstr>
      <vt:lpstr>1_Natl CJCR - Plain Master</vt:lpstr>
      <vt:lpstr>1_Natl CJCR - RCSU Horiz Master</vt:lpstr>
      <vt:lpstr>Natl CJCR - Secondary RCSU Horiz</vt:lpstr>
      <vt:lpstr>2024 Air Cadet Summer Training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National Defence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perry.js2</dc:creator>
  <cp:lastModifiedBy>PikeBryan, Alexandra (DND/CADETS)</cp:lastModifiedBy>
  <cp:revision>46</cp:revision>
  <dcterms:created xsi:type="dcterms:W3CDTF">2016-09-12T15:16:33Z</dcterms:created>
  <dcterms:modified xsi:type="dcterms:W3CDTF">2024-03-13T18:57:49Z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0x010100461023635D00144F95B55648B8536CF2</vt:lpwstr>
  </property>
  <property fmtid="{D5CDD505-2E9C-101B-9397-08002B2CF9AE}" pid="3" name="MediaServiceImageTags">
    <vt:lpwstr/>
  </property>
</Properties>
</file>