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1.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3" roundtripDataSignature="AMtx7mh/IKBXTI5s7briZGCHu3dYMwh31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essa Jone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900BB95-9B90-4D19-84EC-1C61FD81E54B}">
  <a:tblStyle styleId="{D900BB95-9B90-4D19-84EC-1C61FD81E54B}"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FF6E7"/>
          </a:solidFill>
        </a:fill>
      </a:tcStyle>
    </a:wholeTbl>
    <a:band1H>
      <a:tcTxStyle/>
      <a:tcStyle>
        <a:tcBdr/>
        <a:fill>
          <a:solidFill>
            <a:srgbClr val="DDECCC"/>
          </a:solidFill>
        </a:fill>
      </a:tcStyle>
    </a:band1H>
    <a:band2H>
      <a:tcTxStyle/>
      <a:tcStyle>
        <a:tcBdr/>
      </a:tcStyle>
    </a:band2H>
    <a:band1V>
      <a:tcTxStyle/>
      <a:tcStyle>
        <a:tcBdr/>
        <a:fill>
          <a:solidFill>
            <a:srgbClr val="DDECCC"/>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customschemas.google.com/relationships/presentationmetadata" Target="meta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3-05-25T20:14:52.415" idx="1">
    <p:pos x="271" y="180"/>
    <p:text>@jo.gcra.ringette@gmail.com I'll turn to you to speak about this slide.
_Assigned to Josee Sabourin_</p:text>
    <p:extLst>
      <p:ext uri="{C676402C-5697-4E1C-873F-D02D1690AC5C}">
        <p15:threadingInfo xmlns:p15="http://schemas.microsoft.com/office/powerpoint/2012/main" timeZoneBias="0"/>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commentPostId="AAAAx5fdiIU"/>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Carissa to speak to volunteer appreciation night from June </a:t>
            </a: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2022</a:t>
            </a:r>
            <a:r>
              <a:rPr lang="en-US"/>
              <a:t>.</a:t>
            </a:r>
            <a:endParaRPr/>
          </a:p>
          <a:p>
            <a:pPr marL="0" lvl="0" indent="0" algn="l" rtl="0">
              <a:spcBef>
                <a:spcPts val="0"/>
              </a:spcBef>
              <a:spcAft>
                <a:spcPts val="0"/>
              </a:spcAft>
              <a:buNone/>
            </a:pPr>
            <a:r>
              <a:rPr lang="en-US"/>
              <a:t>Ashley- Volunteer of the month </a:t>
            </a:r>
            <a:endParaRPr/>
          </a:p>
        </p:txBody>
      </p:sp>
      <p:sp>
        <p:nvSpPr>
          <p:cNvPr id="168" name="Google Shape;168;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2800"/>
              <a:t>-27 Skaters for FUN2/3</a:t>
            </a:r>
            <a:endParaRPr sz="2800"/>
          </a:p>
          <a:p>
            <a:pPr marL="0" lvl="0" indent="0" algn="l" rtl="0">
              <a:spcBef>
                <a:spcPts val="0"/>
              </a:spcBef>
              <a:spcAft>
                <a:spcPts val="0"/>
              </a:spcAft>
              <a:buNone/>
            </a:pPr>
            <a:r>
              <a:rPr lang="en-US" sz="2800"/>
              <a:t>-30 Skaters for U12</a:t>
            </a:r>
            <a:endParaRPr sz="2800"/>
          </a:p>
          <a:p>
            <a:pPr marL="0" lvl="0" indent="0" algn="l" rtl="0">
              <a:spcBef>
                <a:spcPts val="0"/>
              </a:spcBef>
              <a:spcAft>
                <a:spcPts val="0"/>
              </a:spcAft>
              <a:buNone/>
            </a:pPr>
            <a:r>
              <a:rPr lang="en-US" sz="2800"/>
              <a:t>-40 Skaters for U14A/B</a:t>
            </a:r>
            <a:endParaRPr sz="2800"/>
          </a:p>
          <a:p>
            <a:pPr marL="0" lvl="0" indent="0" algn="l" rtl="0">
              <a:spcBef>
                <a:spcPts val="0"/>
              </a:spcBef>
              <a:spcAft>
                <a:spcPts val="0"/>
              </a:spcAft>
              <a:buNone/>
            </a:pPr>
            <a:endParaRPr sz="2800"/>
          </a:p>
          <a:p>
            <a:pPr marL="0" lvl="0" indent="0" algn="l" rtl="0">
              <a:spcBef>
                <a:spcPts val="0"/>
              </a:spcBef>
              <a:spcAft>
                <a:spcPts val="0"/>
              </a:spcAft>
              <a:buNone/>
            </a:pPr>
            <a:r>
              <a:rPr lang="en-US" sz="2800"/>
              <a:t>-80 skaters participated for the spring 4 on 4 and 9 goalies participated for Free</a:t>
            </a:r>
            <a:endParaRPr sz="2800"/>
          </a:p>
          <a:p>
            <a:pPr marL="0" lvl="0" indent="0" algn="l" rtl="0">
              <a:spcBef>
                <a:spcPts val="0"/>
              </a:spcBef>
              <a:spcAft>
                <a:spcPts val="0"/>
              </a:spcAft>
              <a:buNone/>
            </a:pPr>
            <a:r>
              <a:rPr lang="en-US" sz="2800"/>
              <a:t>-21 skaters for U19 conditioning sessions</a:t>
            </a:r>
            <a:endParaRPr sz="2800"/>
          </a:p>
          <a:p>
            <a:pPr marL="0" lvl="0" indent="0" algn="l" rtl="0">
              <a:spcBef>
                <a:spcPts val="0"/>
              </a:spcBef>
              <a:spcAft>
                <a:spcPts val="0"/>
              </a:spcAft>
              <a:buNone/>
            </a:pPr>
            <a:endParaRPr sz="2800"/>
          </a:p>
          <a:p>
            <a:pPr marL="0" lvl="0" indent="0" algn="l" rtl="0">
              <a:spcBef>
                <a:spcPts val="0"/>
              </a:spcBef>
              <a:spcAft>
                <a:spcPts val="0"/>
              </a:spcAft>
              <a:buNone/>
            </a:pPr>
            <a:r>
              <a:rPr lang="en-US" sz="2800"/>
              <a:t>** GCRA will continue to offer similar programs this upcoming season to support players in their development</a:t>
            </a:r>
            <a:endParaRPr sz="2800"/>
          </a:p>
          <a:p>
            <a:pPr marL="0" lvl="0" indent="0" algn="l" rtl="0">
              <a:spcBef>
                <a:spcPts val="0"/>
              </a:spcBef>
              <a:spcAft>
                <a:spcPts val="0"/>
              </a:spcAft>
              <a:buNone/>
            </a:pPr>
            <a:endParaRPr sz="2800"/>
          </a:p>
          <a:p>
            <a:pPr marL="0" lvl="0" indent="0" algn="l" rtl="0">
              <a:spcBef>
                <a:spcPts val="0"/>
              </a:spcBef>
              <a:spcAft>
                <a:spcPts val="0"/>
              </a:spcAft>
              <a:buNone/>
            </a:pPr>
            <a:r>
              <a:rPr lang="en-US" sz="1800" b="0" i="0" u="none" strike="noStrike">
                <a:solidFill>
                  <a:srgbClr val="000000"/>
                </a:solidFill>
                <a:latin typeface="Calibri"/>
                <a:ea typeface="Calibri"/>
                <a:cs typeface="Calibri"/>
                <a:sym typeface="Calibri"/>
              </a:rPr>
              <a:t> </a:t>
            </a:r>
            <a:endParaRPr sz="2800" b="0"/>
          </a:p>
          <a:p>
            <a:pPr marL="0" lvl="0" indent="0" algn="l" rtl="0">
              <a:spcBef>
                <a:spcPts val="0"/>
              </a:spcBef>
              <a:spcAft>
                <a:spcPts val="0"/>
              </a:spcAft>
              <a:buNone/>
            </a:pPr>
            <a:br>
              <a:rPr lang="en-US" sz="2800"/>
            </a:br>
            <a:endParaRPr/>
          </a:p>
        </p:txBody>
      </p:sp>
      <p:sp>
        <p:nvSpPr>
          <p:cNvPr id="199" name="Google Shape;199;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br>
              <a:rPr lang="en-US" sz="2800"/>
            </a:br>
            <a:endParaRPr/>
          </a:p>
        </p:txBody>
      </p:sp>
      <p:sp>
        <p:nvSpPr>
          <p:cNvPr id="217" name="Google Shape;217;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1" name="Google Shape;231;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The vacancies where Role name is bold are CRITICAL for the successful operations of the GCRA, they cannot remain vacant</a:t>
            </a:r>
            <a:endParaRPr/>
          </a:p>
          <a:p>
            <a:pPr marL="0" lvl="0" indent="0" algn="l" rtl="0">
              <a:spcBef>
                <a:spcPts val="0"/>
              </a:spcBef>
              <a:spcAft>
                <a:spcPts val="0"/>
              </a:spcAft>
              <a:buNone/>
            </a:pPr>
            <a:endParaRPr b="1"/>
          </a:p>
        </p:txBody>
      </p:sp>
      <p:sp>
        <p:nvSpPr>
          <p:cNvPr id="240" name="Google Shape;240;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Call to order - confirm quorum</a:t>
            </a:r>
            <a:endParaRPr sz="100"/>
          </a:p>
          <a:p>
            <a:pPr marL="0" lvl="0" indent="0" algn="l" rtl="0">
              <a:spcBef>
                <a:spcPts val="0"/>
              </a:spcBef>
              <a:spcAft>
                <a:spcPts val="0"/>
              </a:spcAft>
              <a:buNone/>
            </a:pPr>
            <a:r>
              <a:rPr lang="en-US"/>
              <a:t>Agenda for AGM is outlined in our bylaws.</a:t>
            </a:r>
            <a:endParaRPr/>
          </a:p>
          <a:p>
            <a:pPr marL="0" lvl="0" indent="0" algn="l" rtl="0">
              <a:spcBef>
                <a:spcPts val="0"/>
              </a:spcBef>
              <a:spcAft>
                <a:spcPts val="0"/>
              </a:spcAft>
              <a:buNone/>
            </a:pPr>
            <a:r>
              <a:rPr lang="en-US"/>
              <a:t>Motion to approve the agenda:  any new business to be discussed must be approved at onset</a:t>
            </a:r>
            <a:endParaRPr/>
          </a:p>
        </p:txBody>
      </p:sp>
      <p:sp>
        <p:nvSpPr>
          <p:cNvPr id="103" name="Google Shape;10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7" name="Google Shape;247;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New business must be motioned at start of meeting</a:t>
            </a:r>
            <a:endParaRPr/>
          </a:p>
        </p:txBody>
      </p:sp>
      <p:sp>
        <p:nvSpPr>
          <p:cNvPr id="248" name="Google Shape;248;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Motion to adjourn</a:t>
            </a:r>
            <a:endParaRPr/>
          </a:p>
        </p:txBody>
      </p:sp>
      <p:sp>
        <p:nvSpPr>
          <p:cNvPr id="256" name="Google Shape;256;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3" name="Google Shape;263;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 quick visual on where GCRA sits in the Big Picture.</a:t>
            </a:r>
            <a:endParaRPr/>
          </a:p>
          <a:p>
            <a:pPr marL="0" lvl="0" indent="0" algn="l" rtl="0">
              <a:spcBef>
                <a:spcPts val="0"/>
              </a:spcBef>
              <a:spcAft>
                <a:spcPts val="0"/>
              </a:spcAft>
              <a:buNone/>
            </a:pPr>
            <a:endParaRPr/>
          </a:p>
          <a:p>
            <a:pPr marL="0" lvl="0" indent="0" algn="l" rtl="0">
              <a:spcBef>
                <a:spcPts val="0"/>
              </a:spcBef>
              <a:spcAft>
                <a:spcPts val="0"/>
              </a:spcAft>
              <a:buNone/>
            </a:pPr>
            <a:r>
              <a:rPr lang="en-US"/>
              <a:t>Teams in within the ERRA umbrella play in 3 leagues (next slide).</a:t>
            </a:r>
            <a:endParaRPr/>
          </a:p>
          <a:p>
            <a:pPr marL="0" lvl="0" indent="0" algn="l" rtl="0">
              <a:spcBef>
                <a:spcPts val="0"/>
              </a:spcBef>
              <a:spcAft>
                <a:spcPts val="0"/>
              </a:spcAft>
              <a:buNone/>
            </a:pPr>
            <a:endParaRPr/>
          </a:p>
          <a:p>
            <a:pPr marL="0" lvl="0" indent="0" algn="l" rtl="0">
              <a:spcBef>
                <a:spcPts val="0"/>
              </a:spcBef>
              <a:spcAft>
                <a:spcPts val="0"/>
              </a:spcAft>
              <a:buNone/>
            </a:pPr>
            <a:r>
              <a:rPr lang="en-US"/>
              <a:t>Competitive teams must play tournaments in Ontario for provincial rankings </a:t>
            </a:r>
            <a:endParaRPr/>
          </a:p>
        </p:txBody>
      </p:sp>
      <p:sp>
        <p:nvSpPr>
          <p:cNvPr id="264" name="Google Shape;264;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7" name="Google Shape;367;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President/VP Regional attends NCRRL meetings for team seeding, escalate issues and questions through the NCRRL for GCRA</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VP Competitive attends each the LERQ and LRQ scheduling meetings on behalf of coaches in association, escalate issues and primary point of contact for league game related questions / incidents/ reporting / penalties</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Novice teams are balanced, re-seeding very rare</a:t>
            </a:r>
            <a:endParaRPr/>
          </a:p>
          <a:p>
            <a:pPr marL="0" lvl="0" indent="0" algn="l" rtl="0">
              <a:spcBef>
                <a:spcPts val="0"/>
              </a:spcBef>
              <a:spcAft>
                <a:spcPts val="0"/>
              </a:spcAft>
              <a:buNone/>
            </a:pPr>
            <a:endParaRPr/>
          </a:p>
        </p:txBody>
      </p:sp>
      <p:sp>
        <p:nvSpPr>
          <p:cNvPr id="368" name="Google Shape;368;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5" name="Google Shape;375;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Am I mi</a:t>
            </a:r>
            <a:endParaRPr/>
          </a:p>
          <a:p>
            <a:pPr marL="0" lvl="0" indent="0" algn="l" rtl="0">
              <a:spcBef>
                <a:spcPts val="0"/>
              </a:spcBef>
              <a:spcAft>
                <a:spcPts val="0"/>
              </a:spcAft>
              <a:buNone/>
            </a:pPr>
            <a:r>
              <a:rPr lang="en-US"/>
              <a:t>All Sessions include sessions plus 1 warmup per level.</a:t>
            </a:r>
            <a:endParaRPr/>
          </a:p>
          <a:p>
            <a:pPr marL="0" lvl="0" indent="0" algn="l" rtl="0">
              <a:spcBef>
                <a:spcPts val="0"/>
              </a:spcBef>
              <a:spcAft>
                <a:spcPts val="0"/>
              </a:spcAft>
              <a:buNone/>
            </a:pPr>
            <a:r>
              <a:rPr lang="en-US"/>
              <a:t>More athletes attend tryouts then there are spots for – Final athletes assigned to competitive teams in 2018 was 124.</a:t>
            </a:r>
            <a:endParaRPr/>
          </a:p>
          <a:p>
            <a:pPr marL="0" lvl="0" indent="0" algn="l" rtl="0">
              <a:spcBef>
                <a:spcPts val="0"/>
              </a:spcBef>
              <a:spcAft>
                <a:spcPts val="0"/>
              </a:spcAft>
              <a:buNone/>
            </a:pPr>
            <a:endParaRPr/>
          </a:p>
        </p:txBody>
      </p:sp>
      <p:sp>
        <p:nvSpPr>
          <p:cNvPr id="376" name="Google Shape;376;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2" name="Google Shape;402;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JK 2020:  leave this in as reminder for how the GCRA Executive and Councils operate together</a:t>
            </a:r>
            <a:endParaRPr/>
          </a:p>
        </p:txBody>
      </p:sp>
      <p:sp>
        <p:nvSpPr>
          <p:cNvPr id="410" name="Google Shape;410;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Note:  Board has appointed a new Competitive Director effective March 31 (Dave Mainwood).</a:t>
            </a:r>
            <a:endParaRPr/>
          </a:p>
        </p:txBody>
      </p:sp>
      <p:sp>
        <p:nvSpPr>
          <p:cNvPr id="110" name="Google Shape;110;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Motion to approve the 2019/20 AGM minutes</a:t>
            </a:r>
            <a:endParaRPr/>
          </a:p>
        </p:txBody>
      </p:sp>
      <p:sp>
        <p:nvSpPr>
          <p:cNvPr id="119" name="Google Shape;11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Motion to approve the final income statement</a:t>
            </a:r>
            <a:endParaRPr/>
          </a:p>
        </p:txBody>
      </p:sp>
      <p:sp>
        <p:nvSpPr>
          <p:cNvPr id="134" name="Google Shape;13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171450" lvl="0" indent="-171450" algn="l" rtl="0">
              <a:spcBef>
                <a:spcPts val="0"/>
              </a:spcBef>
              <a:spcAft>
                <a:spcPts val="0"/>
              </a:spcAft>
              <a:buClr>
                <a:schemeClr val="dk1"/>
              </a:buClr>
              <a:buSzPts val="1200"/>
              <a:buFont typeface="Arial"/>
              <a:buChar char="•"/>
            </a:pPr>
            <a:r>
              <a:rPr lang="en-US"/>
              <a:t>Essentially the same registration as last year. </a:t>
            </a:r>
            <a:endParaRPr/>
          </a:p>
          <a:p>
            <a:pPr marL="171450" lvl="0" indent="-184150" algn="l" rtl="0">
              <a:spcBef>
                <a:spcPts val="0"/>
              </a:spcBef>
              <a:spcAft>
                <a:spcPts val="0"/>
              </a:spcAft>
              <a:buSzPts val="1400"/>
              <a:buChar char="•"/>
            </a:pPr>
            <a:r>
              <a:rPr lang="en-US"/>
              <a:t>Held two CTR this year so hopefully registrations will increase a little.</a:t>
            </a:r>
            <a:endParaRPr/>
          </a:p>
          <a:p>
            <a:pPr marL="171450" lvl="0" indent="-171450" algn="l" rtl="0">
              <a:spcBef>
                <a:spcPts val="0"/>
              </a:spcBef>
              <a:spcAft>
                <a:spcPts val="0"/>
              </a:spcAft>
              <a:buClr>
                <a:schemeClr val="dk1"/>
              </a:buClr>
              <a:buSzPts val="1200"/>
              <a:buFont typeface="Arial"/>
              <a:buChar char="•"/>
            </a:pPr>
            <a:r>
              <a:rPr lang="en-US"/>
              <a:t>3 adult teams registered again through GCRA this season </a:t>
            </a:r>
            <a:endParaRPr/>
          </a:p>
          <a:p>
            <a:pPr marL="457200" lvl="1" indent="0" algn="l" rtl="0">
              <a:spcBef>
                <a:spcPts val="0"/>
              </a:spcBef>
              <a:spcAft>
                <a:spcPts val="0"/>
              </a:spcAft>
              <a:buClr>
                <a:schemeClr val="dk1"/>
              </a:buClr>
              <a:buSzPts val="1200"/>
              <a:buFont typeface="Arial"/>
              <a:buNone/>
            </a:pPr>
            <a:endParaRPr/>
          </a:p>
          <a:p>
            <a:pPr marL="457200" lvl="1" indent="0" algn="l" rtl="0">
              <a:spcBef>
                <a:spcPts val="0"/>
              </a:spcBef>
              <a:spcAft>
                <a:spcPts val="0"/>
              </a:spcAft>
              <a:buClr>
                <a:schemeClr val="dk1"/>
              </a:buClr>
              <a:buSzPts val="1200"/>
              <a:buFont typeface="Arial"/>
              <a:buNone/>
            </a:pPr>
            <a:endParaRPr/>
          </a:p>
          <a:p>
            <a:pPr marL="457200" lvl="1" indent="0" algn="l" rtl="0">
              <a:spcBef>
                <a:spcPts val="0"/>
              </a:spcBef>
              <a:spcAft>
                <a:spcPts val="0"/>
              </a:spcAft>
              <a:buClr>
                <a:srgbClr val="FF0000"/>
              </a:buClr>
              <a:buSzPts val="1200"/>
              <a:buFont typeface="Arial"/>
              <a:buNone/>
            </a:pPr>
            <a:r>
              <a:rPr lang="en-US" b="1">
                <a:solidFill>
                  <a:srgbClr val="FF0000"/>
                </a:solidFill>
              </a:rPr>
              <a:t>ADD MENTION ABOUT TRANSITION TO RAMP</a:t>
            </a:r>
            <a:endParaRPr/>
          </a:p>
          <a:p>
            <a:pPr marL="171450" lvl="0" indent="-95250" algn="l" rtl="0">
              <a:spcBef>
                <a:spcPts val="0"/>
              </a:spcBef>
              <a:spcAft>
                <a:spcPts val="0"/>
              </a:spcAft>
              <a:buClr>
                <a:schemeClr val="dk1"/>
              </a:buClr>
              <a:buSzPts val="1200"/>
              <a:buFont typeface="Arial"/>
              <a:buNone/>
            </a:pPr>
            <a:endParaRPr/>
          </a:p>
        </p:txBody>
      </p:sp>
      <p:sp>
        <p:nvSpPr>
          <p:cNvPr id="143" name="Google Shape;143;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PSO</a:t>
            </a:r>
            <a:r>
              <a:rPr lang="en-US"/>
              <a:t> – Provincial Sporting Organization </a:t>
            </a:r>
            <a:endParaRPr/>
          </a:p>
        </p:txBody>
      </p:sp>
      <p:sp>
        <p:nvSpPr>
          <p:cNvPr id="152" name="Google Shape;152;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8"/>
        <p:cNvGrpSpPr/>
        <p:nvPr/>
      </p:nvGrpSpPr>
      <p:grpSpPr>
        <a:xfrm>
          <a:off x="0" y="0"/>
          <a:ext cx="0" cy="0"/>
          <a:chOff x="0" y="0"/>
          <a:chExt cx="0" cy="0"/>
        </a:xfrm>
      </p:grpSpPr>
      <p:sp>
        <p:nvSpPr>
          <p:cNvPr id="19" name="Google Shape;19;p32"/>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2"/>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2"/>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2"/>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3" name="Google Shape;23;p3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6" name="Google Shape;26;p32"/>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84"/>
        <p:cNvGrpSpPr/>
        <p:nvPr/>
      </p:nvGrpSpPr>
      <p:grpSpPr>
        <a:xfrm>
          <a:off x="0" y="0"/>
          <a:ext cx="0" cy="0"/>
          <a:chOff x="0" y="0"/>
          <a:chExt cx="0" cy="0"/>
        </a:xfrm>
      </p:grpSpPr>
      <p:sp>
        <p:nvSpPr>
          <p:cNvPr id="85" name="Google Shape;85;p41"/>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41"/>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1"/>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41"/>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9" name="Google Shape;89;p41"/>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90" name="Google Shape;90;p41"/>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41"/>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4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a:solidFill>
                  <a:schemeClr val="dk2"/>
                </a:solidFill>
                <a:latin typeface="Calibri"/>
                <a:ea typeface="Calibri"/>
                <a:cs typeface="Calibri"/>
                <a:sym typeface="Calibri"/>
              </a:defRPr>
            </a:lvl1pPr>
            <a:lvl2pPr marL="0" lvl="1" indent="0" algn="r">
              <a:spcBef>
                <a:spcPts val="0"/>
              </a:spcBef>
              <a:buNone/>
              <a:defRPr sz="1050">
                <a:solidFill>
                  <a:schemeClr val="dk2"/>
                </a:solidFill>
                <a:latin typeface="Calibri"/>
                <a:ea typeface="Calibri"/>
                <a:cs typeface="Calibri"/>
                <a:sym typeface="Calibri"/>
              </a:defRPr>
            </a:lvl2pPr>
            <a:lvl3pPr marL="0" lvl="2" indent="0" algn="r">
              <a:spcBef>
                <a:spcPts val="0"/>
              </a:spcBef>
              <a:buNone/>
              <a:defRPr sz="1050">
                <a:solidFill>
                  <a:schemeClr val="dk2"/>
                </a:solidFill>
                <a:latin typeface="Calibri"/>
                <a:ea typeface="Calibri"/>
                <a:cs typeface="Calibri"/>
                <a:sym typeface="Calibri"/>
              </a:defRPr>
            </a:lvl3pPr>
            <a:lvl4pPr marL="0" lvl="3" indent="0" algn="r">
              <a:spcBef>
                <a:spcPts val="0"/>
              </a:spcBef>
              <a:buNone/>
              <a:defRPr sz="1050">
                <a:solidFill>
                  <a:schemeClr val="dk2"/>
                </a:solidFill>
                <a:latin typeface="Calibri"/>
                <a:ea typeface="Calibri"/>
                <a:cs typeface="Calibri"/>
                <a:sym typeface="Calibri"/>
              </a:defRPr>
            </a:lvl4pPr>
            <a:lvl5pPr marL="0" lvl="4" indent="0" algn="r">
              <a:spcBef>
                <a:spcPts val="0"/>
              </a:spcBef>
              <a:buNone/>
              <a:defRPr sz="1050">
                <a:solidFill>
                  <a:schemeClr val="dk2"/>
                </a:solidFill>
                <a:latin typeface="Calibri"/>
                <a:ea typeface="Calibri"/>
                <a:cs typeface="Calibri"/>
                <a:sym typeface="Calibri"/>
              </a:defRPr>
            </a:lvl5pPr>
            <a:lvl6pPr marL="0" lvl="5" indent="0" algn="r">
              <a:spcBef>
                <a:spcPts val="0"/>
              </a:spcBef>
              <a:buNone/>
              <a:defRPr sz="1050">
                <a:solidFill>
                  <a:schemeClr val="dk2"/>
                </a:solidFill>
                <a:latin typeface="Calibri"/>
                <a:ea typeface="Calibri"/>
                <a:cs typeface="Calibri"/>
                <a:sym typeface="Calibri"/>
              </a:defRPr>
            </a:lvl6pPr>
            <a:lvl7pPr marL="0" lvl="6" indent="0" algn="r">
              <a:spcBef>
                <a:spcPts val="0"/>
              </a:spcBef>
              <a:buNone/>
              <a:defRPr sz="1050">
                <a:solidFill>
                  <a:schemeClr val="dk2"/>
                </a:solidFill>
                <a:latin typeface="Calibri"/>
                <a:ea typeface="Calibri"/>
                <a:cs typeface="Calibri"/>
                <a:sym typeface="Calibri"/>
              </a:defRPr>
            </a:lvl7pPr>
            <a:lvl8pPr marL="0" lvl="7" indent="0" algn="r">
              <a:spcBef>
                <a:spcPts val="0"/>
              </a:spcBef>
              <a:buNone/>
              <a:defRPr sz="1050">
                <a:solidFill>
                  <a:schemeClr val="dk2"/>
                </a:solidFill>
                <a:latin typeface="Calibri"/>
                <a:ea typeface="Calibri"/>
                <a:cs typeface="Calibri"/>
                <a:sym typeface="Calibri"/>
              </a:defRPr>
            </a:lvl8pPr>
            <a:lvl9pPr marL="0" lvl="8" indent="0" algn="r">
              <a:spcBef>
                <a:spcPts val="0"/>
              </a:spcBef>
              <a:buNone/>
              <a:defRPr sz="1050">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lank with Logo">
  <p:cSld name="Blank with Logo">
    <p:spTree>
      <p:nvGrpSpPr>
        <p:cNvPr id="1" name="Shape 27"/>
        <p:cNvGrpSpPr/>
        <p:nvPr/>
      </p:nvGrpSpPr>
      <p:grpSpPr>
        <a:xfrm>
          <a:off x="0" y="0"/>
          <a:ext cx="0" cy="0"/>
          <a:chOff x="0" y="0"/>
          <a:chExt cx="0" cy="0"/>
        </a:xfrm>
      </p:grpSpPr>
      <p:sp>
        <p:nvSpPr>
          <p:cNvPr id="28" name="Google Shape;28;p33"/>
          <p:cNvSpPr/>
          <p:nvPr/>
        </p:nvSpPr>
        <p:spPr>
          <a:xfrm>
            <a:off x="3175" y="6426437"/>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3"/>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3" name="Google Shape;33;p33"/>
          <p:cNvPicPr preferRelativeResize="0"/>
          <p:nvPr/>
        </p:nvPicPr>
        <p:blipFill rotWithShape="1">
          <a:blip r:embed="rId2">
            <a:alphaModFix/>
          </a:blip>
          <a:srcRect/>
          <a:stretch/>
        </p:blipFill>
        <p:spPr>
          <a:xfrm>
            <a:off x="10204057" y="87774"/>
            <a:ext cx="1739254" cy="1204423"/>
          </a:xfrm>
          <a:prstGeom prst="rect">
            <a:avLst/>
          </a:prstGeom>
          <a:noFill/>
          <a:ln>
            <a:noFill/>
          </a:ln>
        </p:spPr>
      </p:pic>
      <p:sp>
        <p:nvSpPr>
          <p:cNvPr id="34" name="Google Shape;34;p33"/>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800"/>
              <a:buFont typeface="Calibri"/>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35"/>
        <p:cNvGrpSpPr/>
        <p:nvPr/>
      </p:nvGrpSpPr>
      <p:grpSpPr>
        <a:xfrm>
          <a:off x="0" y="0"/>
          <a:ext cx="0" cy="0"/>
          <a:chOff x="0" y="0"/>
          <a:chExt cx="0" cy="0"/>
        </a:xfrm>
      </p:grpSpPr>
      <p:sp>
        <p:nvSpPr>
          <p:cNvPr id="36" name="Google Shape;36;p3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4"/>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34"/>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40" name="Google Shape;40;p3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3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43" name="Google Shape;43;p34"/>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4"/>
        <p:cNvGrpSpPr/>
        <p:nvPr/>
      </p:nvGrpSpPr>
      <p:grpSpPr>
        <a:xfrm>
          <a:off x="0" y="0"/>
          <a:ext cx="0" cy="0"/>
          <a:chOff x="0" y="0"/>
          <a:chExt cx="0" cy="0"/>
        </a:xfrm>
      </p:grpSpPr>
      <p:sp>
        <p:nvSpPr>
          <p:cNvPr id="45" name="Google Shape;45;p3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35"/>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7" name="Google Shape;47;p3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3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0"/>
        <p:cNvGrpSpPr/>
        <p:nvPr/>
      </p:nvGrpSpPr>
      <p:grpSpPr>
        <a:xfrm>
          <a:off x="0" y="0"/>
          <a:ext cx="0" cy="0"/>
          <a:chOff x="0" y="0"/>
          <a:chExt cx="0" cy="0"/>
        </a:xfrm>
      </p:grpSpPr>
      <p:sp>
        <p:nvSpPr>
          <p:cNvPr id="51" name="Google Shape;51;p36"/>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6"/>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3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6"/>
        <p:cNvGrpSpPr/>
        <p:nvPr/>
      </p:nvGrpSpPr>
      <p:grpSpPr>
        <a:xfrm>
          <a:off x="0" y="0"/>
          <a:ext cx="0" cy="0"/>
          <a:chOff x="0" y="0"/>
          <a:chExt cx="0" cy="0"/>
        </a:xfrm>
      </p:grpSpPr>
      <p:sp>
        <p:nvSpPr>
          <p:cNvPr id="57" name="Google Shape;57;p3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37"/>
          <p:cNvSpPr txBox="1">
            <a:spLocks noGrp="1"/>
          </p:cNvSpPr>
          <p:nvPr>
            <p:ph type="body" idx="1"/>
          </p:nvPr>
        </p:nvSpPr>
        <p:spPr>
          <a:xfrm>
            <a:off x="1097278" y="1845734"/>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9" name="Google Shape;59;p37"/>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0" name="Google Shape;60;p3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3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3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sample">
  <p:cSld name="sample">
    <p:spTree>
      <p:nvGrpSpPr>
        <p:cNvPr id="1" name="Shape 68"/>
        <p:cNvGrpSpPr/>
        <p:nvPr/>
      </p:nvGrpSpPr>
      <p:grpSpPr>
        <a:xfrm>
          <a:off x="0" y="0"/>
          <a:ext cx="0" cy="0"/>
          <a:chOff x="0" y="0"/>
          <a:chExt cx="0" cy="0"/>
        </a:xfrm>
      </p:grpSpPr>
      <p:sp>
        <p:nvSpPr>
          <p:cNvPr id="69" name="Google Shape;69;p39"/>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9"/>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4" name="Google Shape;74;p39"/>
          <p:cNvSpPr txBox="1"/>
          <p:nvPr/>
        </p:nvSpPr>
        <p:spPr>
          <a:xfrm rot="-1001835">
            <a:off x="641444" y="624899"/>
            <a:ext cx="11752097" cy="470898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0000">
                <a:solidFill>
                  <a:srgbClr val="D8D8D8"/>
                </a:solidFill>
                <a:latin typeface="Calibri"/>
                <a:ea typeface="Calibri"/>
                <a:cs typeface="Calibri"/>
                <a:sym typeface="Calibri"/>
              </a:rPr>
              <a:t>sample</a:t>
            </a:r>
            <a:endParaRPr sz="30000">
              <a:solidFill>
                <a:srgbClr val="D8D8D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DRAFT">
  <p:cSld name="DRAFT">
    <p:spTree>
      <p:nvGrpSpPr>
        <p:cNvPr id="1" name="Shape 75"/>
        <p:cNvGrpSpPr/>
        <p:nvPr/>
      </p:nvGrpSpPr>
      <p:grpSpPr>
        <a:xfrm>
          <a:off x="0" y="0"/>
          <a:ext cx="0" cy="0"/>
          <a:chOff x="0" y="0"/>
          <a:chExt cx="0" cy="0"/>
        </a:xfrm>
      </p:grpSpPr>
      <p:sp>
        <p:nvSpPr>
          <p:cNvPr id="76" name="Google Shape;76;p4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4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4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4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81" name="Google Shape;81;p40"/>
          <p:cNvSpPr txBox="1"/>
          <p:nvPr/>
        </p:nvSpPr>
        <p:spPr>
          <a:xfrm rot="-1001835">
            <a:off x="641444" y="624899"/>
            <a:ext cx="11752097" cy="470898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0000">
                <a:solidFill>
                  <a:srgbClr val="D8D8D8"/>
                </a:solidFill>
                <a:latin typeface="Calibri"/>
                <a:ea typeface="Calibri"/>
                <a:cs typeface="Calibri"/>
                <a:sym typeface="Calibri"/>
              </a:rPr>
              <a:t>DRAFT</a:t>
            </a:r>
            <a:endParaRPr sz="30000">
              <a:solidFill>
                <a:srgbClr val="D8D8D8"/>
              </a:solidFill>
              <a:latin typeface="Calibri"/>
              <a:ea typeface="Calibri"/>
              <a:cs typeface="Calibri"/>
              <a:sym typeface="Calibri"/>
            </a:endParaRPr>
          </a:p>
        </p:txBody>
      </p:sp>
      <p:pic>
        <p:nvPicPr>
          <p:cNvPr id="82" name="Google Shape;82;p40"/>
          <p:cNvPicPr preferRelativeResize="0"/>
          <p:nvPr/>
        </p:nvPicPr>
        <p:blipFill rotWithShape="1">
          <a:blip r:embed="rId2">
            <a:alphaModFix/>
          </a:blip>
          <a:srcRect/>
          <a:stretch/>
        </p:blipFill>
        <p:spPr>
          <a:xfrm>
            <a:off x="10204057" y="87774"/>
            <a:ext cx="1739254" cy="1204423"/>
          </a:xfrm>
          <a:prstGeom prst="rect">
            <a:avLst/>
          </a:prstGeom>
          <a:noFill/>
          <a:ln>
            <a:noFill/>
          </a:ln>
        </p:spPr>
      </p:pic>
      <p:sp>
        <p:nvSpPr>
          <p:cNvPr id="83" name="Google Shape;83;p40"/>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800"/>
              <a:buFont typeface="Calibri"/>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1"/>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31"/>
          <p:cNvSpPr/>
          <p:nvPr/>
        </p:nvSpPr>
        <p:spPr>
          <a:xfrm>
            <a:off x="15" y="6334316"/>
            <a:ext cx="12191985" cy="6648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3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31"/>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3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3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3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31"/>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cra-ringette.ca/page.php?page_id=8421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r" rtl="0">
              <a:lnSpc>
                <a:spcPct val="85000"/>
              </a:lnSpc>
              <a:spcBef>
                <a:spcPts val="0"/>
              </a:spcBef>
              <a:spcAft>
                <a:spcPts val="0"/>
              </a:spcAft>
              <a:buClr>
                <a:srgbClr val="262626"/>
              </a:buClr>
              <a:buSzPts val="8000"/>
              <a:buFont typeface="Calibri"/>
              <a:buNone/>
            </a:pPr>
            <a:r>
              <a:rPr lang="en-US"/>
              <a:t>GCRA</a:t>
            </a:r>
            <a:br>
              <a:rPr lang="en-US"/>
            </a:br>
            <a:r>
              <a:rPr lang="en-US"/>
              <a:t>A Year in Review</a:t>
            </a:r>
            <a:br>
              <a:rPr lang="en-US"/>
            </a:br>
            <a:r>
              <a:rPr lang="en-US"/>
              <a:t>AGM – 2022/23 Season</a:t>
            </a:r>
            <a:endParaRPr/>
          </a:p>
        </p:txBody>
      </p:sp>
      <p:sp>
        <p:nvSpPr>
          <p:cNvPr id="98" name="Google Shape;98;p1"/>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SzPts val="2400"/>
              <a:buNone/>
            </a:pPr>
            <a:r>
              <a:rPr lang="en-US"/>
              <a:t>MAY 29</a:t>
            </a:r>
            <a:r>
              <a:rPr lang="en-US" baseline="30000"/>
              <a:t>TH</a:t>
            </a:r>
            <a:r>
              <a:rPr lang="en-US"/>
              <a:t>, 2023</a:t>
            </a:r>
            <a:endParaRPr/>
          </a:p>
        </p:txBody>
      </p:sp>
      <p:pic>
        <p:nvPicPr>
          <p:cNvPr id="99" name="Google Shape;99;p1"/>
          <p:cNvPicPr preferRelativeResize="0"/>
          <p:nvPr/>
        </p:nvPicPr>
        <p:blipFill rotWithShape="1">
          <a:blip r:embed="rId3">
            <a:alphaModFix/>
          </a:blip>
          <a:srcRect/>
          <a:stretch/>
        </p:blipFill>
        <p:spPr>
          <a:xfrm>
            <a:off x="95843" y="0"/>
            <a:ext cx="2517648" cy="174345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0"/>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Volunteer appreciation</a:t>
            </a:r>
            <a:endParaRPr/>
          </a:p>
        </p:txBody>
      </p:sp>
      <p:sp>
        <p:nvSpPr>
          <p:cNvPr id="171" name="Google Shape;171;p10"/>
          <p:cNvSpPr txBox="1"/>
          <p:nvPr/>
        </p:nvSpPr>
        <p:spPr>
          <a:xfrm>
            <a:off x="605781" y="6350851"/>
            <a:ext cx="8566768"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Calibri"/>
              <a:buNone/>
            </a:pPr>
            <a:r>
              <a:rPr lang="en-US" sz="2800" b="0" i="0" u="none" strike="noStrike" cap="none">
                <a:solidFill>
                  <a:srgbClr val="FFFFFF"/>
                </a:solidFill>
                <a:latin typeface="Calibri"/>
                <a:ea typeface="Calibri"/>
                <a:cs typeface="Calibri"/>
                <a:sym typeface="Calibri"/>
              </a:rPr>
              <a:t>VP Administration,</a:t>
            </a:r>
            <a:endParaRPr sz="2800" b="0" i="0" u="none" strike="noStrike" cap="none">
              <a:solidFill>
                <a:srgbClr val="FFFFFF"/>
              </a:solidFill>
              <a:latin typeface="Calibri"/>
              <a:ea typeface="Calibri"/>
              <a:cs typeface="Calibri"/>
              <a:sym typeface="Calibri"/>
            </a:endParaRPr>
          </a:p>
        </p:txBody>
      </p:sp>
      <p:pic>
        <p:nvPicPr>
          <p:cNvPr id="172" name="Google Shape;172;p10" descr="Confetti sprinkling out of top of closed wine bottle"/>
          <p:cNvPicPr preferRelativeResize="0"/>
          <p:nvPr/>
        </p:nvPicPr>
        <p:blipFill rotWithShape="1">
          <a:blip r:embed="rId3">
            <a:alphaModFix/>
          </a:blip>
          <a:srcRect/>
          <a:stretch/>
        </p:blipFill>
        <p:spPr>
          <a:xfrm>
            <a:off x="3547431" y="1292197"/>
            <a:ext cx="3928316" cy="496544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1"/>
          <p:cNvSpPr txBox="1">
            <a:spLocks noGrp="1"/>
          </p:cNvSpPr>
          <p:nvPr>
            <p:ph type="title"/>
          </p:nvPr>
        </p:nvSpPr>
        <p:spPr>
          <a:xfrm>
            <a:off x="419691" y="7675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Operations – Regional Report</a:t>
            </a:r>
            <a:endParaRPr/>
          </a:p>
        </p:txBody>
      </p:sp>
      <p:sp>
        <p:nvSpPr>
          <p:cNvPr id="178" name="Google Shape;178;p11"/>
          <p:cNvSpPr txBox="1"/>
          <p:nvPr/>
        </p:nvSpPr>
        <p:spPr>
          <a:xfrm>
            <a:off x="605781" y="6350851"/>
            <a:ext cx="8566768"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Calibri"/>
              <a:buNone/>
            </a:pPr>
            <a:r>
              <a:rPr lang="en-US" sz="2800" b="0" i="0" u="none" strike="noStrike" cap="none">
                <a:solidFill>
                  <a:srgbClr val="FFFFFF"/>
                </a:solidFill>
                <a:latin typeface="Calibri"/>
                <a:ea typeface="Calibri"/>
                <a:cs typeface="Calibri"/>
                <a:sym typeface="Calibri"/>
              </a:rPr>
              <a:t>VP Operations, Director Regional</a:t>
            </a:r>
            <a:endParaRPr sz="2800" b="0" i="0" u="none" strike="noStrike" cap="none">
              <a:solidFill>
                <a:srgbClr val="FFFFFF"/>
              </a:solidFill>
              <a:latin typeface="Calibri"/>
              <a:ea typeface="Calibri"/>
              <a:cs typeface="Calibri"/>
              <a:sym typeface="Calibri"/>
            </a:endParaRPr>
          </a:p>
        </p:txBody>
      </p:sp>
      <p:sp>
        <p:nvSpPr>
          <p:cNvPr id="179" name="Google Shape;179;p11"/>
          <p:cNvSpPr txBox="1"/>
          <p:nvPr/>
        </p:nvSpPr>
        <p:spPr>
          <a:xfrm>
            <a:off x="378206" y="1128232"/>
            <a:ext cx="11321700" cy="477150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3600"/>
              <a:buFont typeface="Arial"/>
              <a:buChar char="•"/>
            </a:pPr>
            <a:r>
              <a:rPr lang="en-US" sz="3600">
                <a:solidFill>
                  <a:schemeClr val="dk1"/>
                </a:solidFill>
                <a:latin typeface="Calibri"/>
                <a:ea typeface="Calibri"/>
                <a:cs typeface="Calibri"/>
                <a:sym typeface="Calibri"/>
              </a:rPr>
              <a:t>8 teams</a:t>
            </a:r>
            <a:endParaRPr/>
          </a:p>
          <a:p>
            <a:pPr marL="742950" marR="0" lvl="1" indent="-285750" algn="l" rtl="0">
              <a:spcBef>
                <a:spcPts val="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U12A,</a:t>
            </a:r>
            <a:r>
              <a:rPr lang="en-US" sz="2000">
                <a:solidFill>
                  <a:schemeClr val="dk1"/>
                </a:solidFill>
                <a:latin typeface="Calibri"/>
                <a:ea typeface="Calibri"/>
                <a:cs typeface="Calibri"/>
                <a:sym typeface="Calibri"/>
              </a:rPr>
              <a:t>U14B x 2 </a:t>
            </a:r>
            <a:r>
              <a:rPr lang="en-US" sz="2000" b="0" i="0" u="none" strike="noStrike" cap="none">
                <a:solidFill>
                  <a:schemeClr val="dk1"/>
                </a:solidFill>
                <a:latin typeface="Calibri"/>
                <a:ea typeface="Calibri"/>
                <a:cs typeface="Calibri"/>
                <a:sym typeface="Calibri"/>
              </a:rPr>
              <a:t>, U14B x </a:t>
            </a:r>
            <a:r>
              <a:rPr lang="en-US" sz="2000">
                <a:solidFill>
                  <a:schemeClr val="dk1"/>
                </a:solidFill>
                <a:latin typeface="Calibri"/>
                <a:ea typeface="Calibri"/>
                <a:cs typeface="Calibri"/>
                <a:sym typeface="Calibri"/>
              </a:rPr>
              <a:t>2</a:t>
            </a:r>
            <a:r>
              <a:rPr lang="en-US" sz="2000" b="0" i="0" u="none" strike="noStrike" cap="none">
                <a:solidFill>
                  <a:schemeClr val="dk1"/>
                </a:solidFill>
                <a:latin typeface="Calibri"/>
                <a:ea typeface="Calibri"/>
                <a:cs typeface="Calibri"/>
                <a:sym typeface="Calibri"/>
              </a:rPr>
              <a:t>, 2 U16B </a:t>
            </a:r>
            <a:r>
              <a:rPr lang="en-US" sz="2000">
                <a:solidFill>
                  <a:schemeClr val="dk1"/>
                </a:solidFill>
                <a:latin typeface="Calibri"/>
                <a:ea typeface="Calibri"/>
                <a:cs typeface="Calibri"/>
                <a:sym typeface="Calibri"/>
              </a:rPr>
              <a:t>x 2 </a:t>
            </a:r>
            <a:r>
              <a:rPr lang="en-US" sz="2000" b="0" i="0" u="none" strike="noStrike" cap="none">
                <a:solidFill>
                  <a:schemeClr val="dk1"/>
                </a:solidFill>
                <a:latin typeface="Calibri"/>
                <a:ea typeface="Calibri"/>
                <a:cs typeface="Calibri"/>
                <a:sym typeface="Calibri"/>
              </a:rPr>
              <a:t>, U19B</a:t>
            </a:r>
            <a:endParaRPr/>
          </a:p>
          <a:p>
            <a:pPr marL="285750" marR="0" lvl="0" indent="-285750" algn="l" rtl="0">
              <a:spcBef>
                <a:spcPts val="0"/>
              </a:spcBef>
              <a:spcAft>
                <a:spcPts val="0"/>
              </a:spcAft>
              <a:buClr>
                <a:schemeClr val="dk1"/>
              </a:buClr>
              <a:buSzPts val="3600"/>
              <a:buFont typeface="Arial"/>
              <a:buChar char="•"/>
            </a:pPr>
            <a:r>
              <a:rPr lang="en-US" sz="3600">
                <a:solidFill>
                  <a:schemeClr val="dk1"/>
                </a:solidFill>
                <a:latin typeface="Calibri"/>
                <a:ea typeface="Calibri"/>
                <a:cs typeface="Calibri"/>
                <a:sym typeface="Calibri"/>
              </a:rPr>
              <a:t>NCRRL Results </a:t>
            </a:r>
            <a:endParaRPr/>
          </a:p>
          <a:p>
            <a:pPr marL="742950" marR="0" lvl="1" indent="-285750" algn="l" rtl="0">
              <a:spcBef>
                <a:spcPts val="0"/>
              </a:spcBef>
              <a:spcAft>
                <a:spcPts val="0"/>
              </a:spcAft>
              <a:buClr>
                <a:schemeClr val="dk1"/>
              </a:buClr>
              <a:buSzPts val="2800"/>
              <a:buFont typeface="Arial"/>
              <a:buChar char="•"/>
            </a:pPr>
            <a:r>
              <a:rPr lang="en-US" sz="2800">
                <a:solidFill>
                  <a:schemeClr val="dk1"/>
                </a:solidFill>
                <a:latin typeface="Calibri"/>
                <a:ea typeface="Calibri"/>
                <a:cs typeface="Calibri"/>
                <a:sym typeface="Calibri"/>
              </a:rPr>
              <a:t>U12 B Nasr - Silver </a:t>
            </a:r>
            <a:endParaRPr sz="2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800"/>
              <a:buFont typeface="Calibri"/>
              <a:buChar char="•"/>
            </a:pPr>
            <a:r>
              <a:rPr lang="en-US" sz="2800">
                <a:solidFill>
                  <a:schemeClr val="dk1"/>
                </a:solidFill>
                <a:latin typeface="Calibri"/>
                <a:ea typeface="Calibri"/>
                <a:cs typeface="Calibri"/>
                <a:sym typeface="Calibri"/>
              </a:rPr>
              <a:t>U12 B Dallaire - Silver </a:t>
            </a:r>
            <a:endParaRPr sz="2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800"/>
              <a:buFont typeface="Calibri"/>
              <a:buChar char="•"/>
            </a:pPr>
            <a:r>
              <a:rPr lang="en-US" sz="2800">
                <a:solidFill>
                  <a:schemeClr val="dk1"/>
                </a:solidFill>
                <a:latin typeface="Calibri"/>
                <a:ea typeface="Calibri"/>
                <a:cs typeface="Calibri"/>
                <a:sym typeface="Calibri"/>
              </a:rPr>
              <a:t>U12 A Taylor - SIlver</a:t>
            </a:r>
            <a:endParaRPr sz="2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800"/>
              <a:buFont typeface="Calibri"/>
              <a:buChar char="•"/>
            </a:pPr>
            <a:r>
              <a:rPr lang="en-US" sz="2800">
                <a:solidFill>
                  <a:schemeClr val="dk1"/>
                </a:solidFill>
                <a:latin typeface="Calibri"/>
                <a:ea typeface="Calibri"/>
                <a:cs typeface="Calibri"/>
                <a:sym typeface="Calibri"/>
              </a:rPr>
              <a:t>U14 B Daly - Silver </a:t>
            </a:r>
            <a:endParaRPr sz="2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800"/>
              <a:buFont typeface="Calibri"/>
              <a:buChar char="•"/>
            </a:pPr>
            <a:r>
              <a:rPr lang="en-US" sz="2800">
                <a:solidFill>
                  <a:schemeClr val="dk1"/>
                </a:solidFill>
                <a:latin typeface="Calibri"/>
                <a:ea typeface="Calibri"/>
                <a:cs typeface="Calibri"/>
                <a:sym typeface="Calibri"/>
              </a:rPr>
              <a:t>U16 B Archer - Silver </a:t>
            </a:r>
            <a:endParaRPr sz="2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2800"/>
              <a:buFont typeface="Calibri"/>
              <a:buChar char="•"/>
            </a:pPr>
            <a:r>
              <a:rPr lang="en-US" sz="2800">
                <a:solidFill>
                  <a:schemeClr val="dk1"/>
                </a:solidFill>
                <a:latin typeface="Calibri"/>
                <a:ea typeface="Calibri"/>
                <a:cs typeface="Calibri"/>
                <a:sym typeface="Calibri"/>
              </a:rPr>
              <a:t>U19 B Yelle - Gold </a:t>
            </a:r>
            <a:endParaRPr sz="2800">
              <a:solidFill>
                <a:schemeClr val="dk1"/>
              </a:solidFill>
              <a:latin typeface="Calibri"/>
              <a:ea typeface="Calibri"/>
              <a:cs typeface="Calibri"/>
              <a:sym typeface="Calibri"/>
            </a:endParaRPr>
          </a:p>
          <a:p>
            <a:pPr marL="285750" marR="0" lvl="0" indent="-196850" algn="l" rtl="0">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Fall sort outs – Dates will be earlier this year (End of Aug start) </a:t>
            </a:r>
            <a:r>
              <a:rPr lang="en-US" sz="100">
                <a:latin typeface="Calibri"/>
                <a:ea typeface="Calibri"/>
                <a:cs typeface="Calibri"/>
                <a:sym typeface="Calibri"/>
              </a:rPr>
              <a:t>]</a:t>
            </a:r>
            <a:endParaRPr sz="2200">
              <a:latin typeface="Calibri"/>
              <a:ea typeface="Calibri"/>
              <a:cs typeface="Calibri"/>
              <a:sym typeface="Calibri"/>
            </a:endParaRPr>
          </a:p>
          <a:p>
            <a:pPr marL="285750" marR="0" lvl="0" indent="-196850" algn="l" rtl="0">
              <a:spcBef>
                <a:spcPts val="0"/>
              </a:spcBef>
              <a:spcAft>
                <a:spcPts val="0"/>
              </a:spcAft>
              <a:buSzPts val="2200"/>
              <a:buFont typeface="Calibri"/>
              <a:buChar char="•"/>
            </a:pPr>
            <a:r>
              <a:rPr lang="en-US" sz="2200">
                <a:latin typeface="Calibri"/>
                <a:ea typeface="Calibri"/>
                <a:cs typeface="Calibri"/>
                <a:sym typeface="Calibri"/>
              </a:rPr>
              <a:t>Challenges - U19 B, Late Start, Out of Association Players @ u12</a:t>
            </a:r>
            <a:endParaRPr sz="22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2"/>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Operations – Competitive Report</a:t>
            </a:r>
            <a:endParaRPr/>
          </a:p>
        </p:txBody>
      </p:sp>
      <p:sp>
        <p:nvSpPr>
          <p:cNvPr id="185" name="Google Shape;185;p12"/>
          <p:cNvSpPr txBox="1"/>
          <p:nvPr/>
        </p:nvSpPr>
        <p:spPr>
          <a:xfrm>
            <a:off x="605763" y="1292190"/>
            <a:ext cx="10245600" cy="3713700"/>
          </a:xfrm>
          <a:prstGeom prst="rect">
            <a:avLst/>
          </a:prstGeom>
          <a:noFill/>
          <a:ln>
            <a:noFill/>
          </a:ln>
        </p:spPr>
        <p:txBody>
          <a:bodyPr spcFirstLastPara="1" wrap="square" lIns="91425" tIns="45700" rIns="91425" bIns="45700" anchor="t" anchorCtr="0">
            <a:spAutoFit/>
          </a:bodyPr>
          <a:lstStyle/>
          <a:p>
            <a:pPr marL="457200" marR="0" lvl="0" indent="0" algn="l" rtl="0">
              <a:spcBef>
                <a:spcPts val="0"/>
              </a:spcBef>
              <a:spcAft>
                <a:spcPts val="0"/>
              </a:spcAft>
              <a:buNone/>
            </a:pPr>
            <a:endParaRPr sz="4000">
              <a:solidFill>
                <a:schemeClr val="dk1"/>
              </a:solidFill>
              <a:latin typeface="Calibri"/>
              <a:ea typeface="Calibri"/>
              <a:cs typeface="Calibri"/>
              <a:sym typeface="Calibri"/>
            </a:endParaRPr>
          </a:p>
          <a:p>
            <a:pPr marL="457200" marR="0" lvl="0" indent="-381000" algn="l" rtl="0">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GCRA was represented by U14 AA, A, U16AA, A and U19AA and A</a:t>
            </a:r>
            <a:endParaRPr sz="2400">
              <a:solidFill>
                <a:schemeClr val="dk1"/>
              </a:solidFill>
              <a:latin typeface="Calibri"/>
              <a:ea typeface="Calibri"/>
              <a:cs typeface="Calibri"/>
              <a:sym typeface="Calibri"/>
            </a:endParaRPr>
          </a:p>
          <a:p>
            <a:pPr marL="457200" lvl="0" indent="-381000" algn="l" rtl="0">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all teams had a varied degree of successes</a:t>
            </a:r>
            <a:endParaRPr sz="2400">
              <a:solidFill>
                <a:schemeClr val="dk1"/>
              </a:solidFill>
              <a:latin typeface="Calibri"/>
              <a:ea typeface="Calibri"/>
              <a:cs typeface="Calibri"/>
              <a:sym typeface="Calibri"/>
            </a:endParaRPr>
          </a:p>
          <a:p>
            <a:pPr marL="457200" lvl="0" indent="-381000" algn="l" rtl="0">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Our U19AA won bronze at Provincials and went on to Nationals</a:t>
            </a:r>
            <a:endParaRPr sz="2400">
              <a:solidFill>
                <a:schemeClr val="dk1"/>
              </a:solidFill>
              <a:latin typeface="Calibri"/>
              <a:ea typeface="Calibri"/>
              <a:cs typeface="Calibri"/>
              <a:sym typeface="Calibri"/>
            </a:endParaRPr>
          </a:p>
          <a:p>
            <a:pPr marL="457200" lvl="0" indent="-381000" algn="l" rtl="0">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Our 19A team won gold at Provincials</a:t>
            </a:r>
            <a:endParaRPr sz="2400">
              <a:solidFill>
                <a:schemeClr val="dk1"/>
              </a:solidFill>
              <a:latin typeface="Calibri"/>
              <a:ea typeface="Calibri"/>
              <a:cs typeface="Calibri"/>
              <a:sym typeface="Calibri"/>
            </a:endParaRPr>
          </a:p>
          <a:p>
            <a:pPr marL="457200" lvl="0" indent="-381000" algn="l" rtl="0">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Individual GCRA athletes successes: 3 athletes participated in the CWG, 7 athletes participated in the OWG (1 gold, 1 silver, 2 bronze)</a:t>
            </a:r>
            <a:endParaRPr sz="2400">
              <a:solidFill>
                <a:schemeClr val="dk1"/>
              </a:solidFill>
              <a:latin typeface="Calibri"/>
              <a:ea typeface="Calibri"/>
              <a:cs typeface="Calibri"/>
              <a:sym typeface="Calibri"/>
            </a:endParaRPr>
          </a:p>
          <a:p>
            <a:pPr marL="457200" lvl="0" indent="-381000" algn="l" rtl="0">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2 athletes were invited to the Junior Team Canada tryouts</a:t>
            </a:r>
            <a:endParaRPr sz="2400">
              <a:solidFill>
                <a:schemeClr val="dk1"/>
              </a:solidFill>
              <a:latin typeface="Calibri"/>
              <a:ea typeface="Calibri"/>
              <a:cs typeface="Calibri"/>
              <a:sym typeface="Calibri"/>
            </a:endParaRPr>
          </a:p>
          <a:p>
            <a:pPr marL="457200" marR="0" lvl="0" indent="0" algn="l" rtl="0">
              <a:spcBef>
                <a:spcPts val="200"/>
              </a:spcBef>
              <a:spcAft>
                <a:spcPts val="0"/>
              </a:spcAft>
              <a:buNone/>
            </a:pPr>
            <a:endParaRPr sz="4000">
              <a:solidFill>
                <a:schemeClr val="dk1"/>
              </a:solidFill>
              <a:latin typeface="Calibri"/>
              <a:ea typeface="Calibri"/>
              <a:cs typeface="Calibri"/>
              <a:sym typeface="Calibri"/>
            </a:endParaRPr>
          </a:p>
        </p:txBody>
      </p:sp>
      <p:sp>
        <p:nvSpPr>
          <p:cNvPr id="186" name="Google Shape;186;p12"/>
          <p:cNvSpPr txBox="1"/>
          <p:nvPr/>
        </p:nvSpPr>
        <p:spPr>
          <a:xfrm>
            <a:off x="605781" y="6350851"/>
            <a:ext cx="8566768"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Calibri"/>
              <a:buNone/>
            </a:pPr>
            <a:r>
              <a:rPr lang="en-US" sz="2800" b="0" i="0" u="none" strike="noStrike" cap="none">
                <a:solidFill>
                  <a:srgbClr val="FFFFFF"/>
                </a:solidFill>
                <a:latin typeface="Calibri"/>
                <a:ea typeface="Calibri"/>
                <a:cs typeface="Calibri"/>
                <a:sym typeface="Calibri"/>
              </a:rPr>
              <a:t>VP Operations, Director Competitive</a:t>
            </a:r>
            <a:endParaRPr sz="2800" b="0" i="0" u="none" strike="noStrike" cap="none">
              <a:solidFill>
                <a:srgbClr val="FFFFFF"/>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3"/>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Development - FUNdamentals</a:t>
            </a:r>
            <a:endParaRPr/>
          </a:p>
        </p:txBody>
      </p:sp>
      <p:sp>
        <p:nvSpPr>
          <p:cNvPr id="193" name="Google Shape;193;p13"/>
          <p:cNvSpPr txBox="1"/>
          <p:nvPr/>
        </p:nvSpPr>
        <p:spPr>
          <a:xfrm>
            <a:off x="244979" y="1449442"/>
            <a:ext cx="10202100" cy="7957800"/>
          </a:xfrm>
          <a:prstGeom prst="rect">
            <a:avLst/>
          </a:prstGeom>
          <a:noFill/>
          <a:ln>
            <a:noFill/>
          </a:ln>
        </p:spPr>
        <p:txBody>
          <a:bodyPr spcFirstLastPara="1" wrap="square" lIns="91425" tIns="45700" rIns="91425" bIns="45700" anchor="t" anchorCtr="0">
            <a:spAutoFit/>
          </a:bodyPr>
          <a:lstStyle/>
          <a:p>
            <a:pPr marL="285750" lvl="0" indent="-196850" algn="l" rtl="0">
              <a:spcBef>
                <a:spcPts val="0"/>
              </a:spcBef>
              <a:spcAft>
                <a:spcPts val="0"/>
              </a:spcAft>
              <a:buClr>
                <a:schemeClr val="dk1"/>
              </a:buClr>
              <a:buSzPts val="2200"/>
              <a:buChar char="•"/>
            </a:pPr>
            <a:r>
              <a:rPr lang="en-US" sz="2200">
                <a:solidFill>
                  <a:schemeClr val="dk1"/>
                </a:solidFill>
                <a:latin typeface="Calibri"/>
                <a:ea typeface="Calibri"/>
                <a:cs typeface="Calibri"/>
                <a:sym typeface="Calibri"/>
              </a:rPr>
              <a:t>1 FUN team </a:t>
            </a:r>
            <a:endParaRPr sz="2200">
              <a:solidFill>
                <a:schemeClr val="dk1"/>
              </a:solidFill>
              <a:latin typeface="Calibri"/>
              <a:ea typeface="Calibri"/>
              <a:cs typeface="Calibri"/>
              <a:sym typeface="Calibri"/>
            </a:endParaRPr>
          </a:p>
          <a:p>
            <a:pPr marL="285750" lvl="0" indent="-196850" algn="l" rtl="0">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2 FUN 2 teams </a:t>
            </a:r>
            <a:endParaRPr sz="2200">
              <a:solidFill>
                <a:schemeClr val="dk1"/>
              </a:solidFill>
              <a:latin typeface="Calibri"/>
              <a:ea typeface="Calibri"/>
              <a:cs typeface="Calibri"/>
              <a:sym typeface="Calibri"/>
            </a:endParaRPr>
          </a:p>
          <a:p>
            <a:pPr marL="285750" lvl="0" indent="-196850" algn="l" rtl="0">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3 FUN 3 teams</a:t>
            </a:r>
            <a:endParaRPr sz="2200">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endParaRPr>
          </a:p>
          <a:p>
            <a:pPr marL="285750" lvl="0" indent="-222250" algn="l" rtl="0">
              <a:spcBef>
                <a:spcPts val="0"/>
              </a:spcBef>
              <a:spcAft>
                <a:spcPts val="0"/>
              </a:spcAft>
              <a:buClr>
                <a:schemeClr val="dk1"/>
              </a:buClr>
              <a:buSzPts val="2600"/>
              <a:buChar char="•"/>
            </a:pPr>
            <a:r>
              <a:rPr lang="en-US" sz="2600" b="1">
                <a:solidFill>
                  <a:schemeClr val="dk1"/>
                </a:solidFill>
                <a:latin typeface="Calibri"/>
                <a:ea typeface="Calibri"/>
                <a:cs typeface="Calibri"/>
                <a:sym typeface="Calibri"/>
              </a:rPr>
              <a:t>Tournament Results </a:t>
            </a:r>
            <a:endParaRPr sz="400" b="1">
              <a:solidFill>
                <a:schemeClr val="dk1"/>
              </a:solidFill>
            </a:endParaRPr>
          </a:p>
          <a:p>
            <a:pPr marL="742950" lvl="1" indent="-228600" algn="l" rtl="0">
              <a:spcBef>
                <a:spcPts val="0"/>
              </a:spcBef>
              <a:spcAft>
                <a:spcPts val="0"/>
              </a:spcAft>
              <a:buClr>
                <a:schemeClr val="dk1"/>
              </a:buClr>
              <a:buSzPts val="1900"/>
              <a:buChar char="•"/>
            </a:pPr>
            <a:r>
              <a:rPr lang="en-US" sz="1900">
                <a:solidFill>
                  <a:schemeClr val="dk1"/>
                </a:solidFill>
                <a:latin typeface="Calibri"/>
                <a:ea typeface="Calibri"/>
                <a:cs typeface="Calibri"/>
                <a:sym typeface="Calibri"/>
              </a:rPr>
              <a:t>FUN 3  Poirier - Gold in GCRA, Silver in NCRRL</a:t>
            </a:r>
            <a:endParaRPr sz="1900">
              <a:solidFill>
                <a:schemeClr val="dk1"/>
              </a:solidFill>
              <a:latin typeface="Calibri"/>
              <a:ea typeface="Calibri"/>
              <a:cs typeface="Calibri"/>
              <a:sym typeface="Calibri"/>
            </a:endParaRPr>
          </a:p>
          <a:p>
            <a:pPr marL="742950" lvl="1" indent="-228600" algn="l" rtl="0">
              <a:spcBef>
                <a:spcPts val="0"/>
              </a:spcBef>
              <a:spcAft>
                <a:spcPts val="0"/>
              </a:spcAft>
              <a:buClr>
                <a:schemeClr val="dk1"/>
              </a:buClr>
              <a:buSzPts val="1900"/>
              <a:buFont typeface="Calibri"/>
              <a:buChar char="•"/>
            </a:pPr>
            <a:r>
              <a:rPr lang="en-US" sz="1900">
                <a:solidFill>
                  <a:schemeClr val="dk1"/>
                </a:solidFill>
                <a:latin typeface="Calibri"/>
                <a:ea typeface="Calibri"/>
                <a:cs typeface="Calibri"/>
                <a:sym typeface="Calibri"/>
              </a:rPr>
              <a:t>FUN 3 Rheaume - Silver in NCRRL </a:t>
            </a:r>
            <a:endParaRPr sz="1900">
              <a:solidFill>
                <a:schemeClr val="dk1"/>
              </a:solidFill>
              <a:latin typeface="Calibri"/>
              <a:ea typeface="Calibri"/>
              <a:cs typeface="Calibri"/>
              <a:sym typeface="Calibri"/>
            </a:endParaRPr>
          </a:p>
          <a:p>
            <a:pPr marL="742950" lvl="1" indent="-228600" algn="l" rtl="0">
              <a:spcBef>
                <a:spcPts val="0"/>
              </a:spcBef>
              <a:spcAft>
                <a:spcPts val="0"/>
              </a:spcAft>
              <a:buClr>
                <a:schemeClr val="dk1"/>
              </a:buClr>
              <a:buSzPts val="1900"/>
              <a:buFont typeface="Calibri"/>
              <a:buChar char="•"/>
            </a:pPr>
            <a:r>
              <a:rPr lang="en-US" sz="1900">
                <a:solidFill>
                  <a:schemeClr val="dk1"/>
                </a:solidFill>
                <a:latin typeface="Calibri"/>
                <a:ea typeface="Calibri"/>
                <a:cs typeface="Calibri"/>
                <a:sym typeface="Calibri"/>
              </a:rPr>
              <a:t>FUN 3 Grosset - Gold in Ajax</a:t>
            </a:r>
            <a:endParaRPr sz="1900">
              <a:solidFill>
                <a:schemeClr val="dk1"/>
              </a:solidFill>
              <a:latin typeface="Calibri"/>
              <a:ea typeface="Calibri"/>
              <a:cs typeface="Calibri"/>
              <a:sym typeface="Calibri"/>
            </a:endParaRPr>
          </a:p>
          <a:p>
            <a:pPr marL="0" lvl="0" indent="0" algn="l" rtl="0">
              <a:spcBef>
                <a:spcPts val="0"/>
              </a:spcBef>
              <a:spcAft>
                <a:spcPts val="0"/>
              </a:spcAft>
              <a:buNone/>
            </a:pPr>
            <a:endParaRPr sz="1700">
              <a:solidFill>
                <a:schemeClr val="dk1"/>
              </a:solidFill>
              <a:latin typeface="Calibri"/>
              <a:ea typeface="Calibri"/>
              <a:cs typeface="Calibri"/>
              <a:sym typeface="Calibri"/>
            </a:endParaRPr>
          </a:p>
          <a:p>
            <a:pPr marL="742950" lvl="1" indent="-234950" algn="l" rtl="0">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FUN 2 - played intercity weekly games</a:t>
            </a:r>
            <a:endParaRPr sz="2000">
              <a:solidFill>
                <a:schemeClr val="dk1"/>
              </a:solidFill>
              <a:latin typeface="Calibri"/>
              <a:ea typeface="Calibri"/>
              <a:cs typeface="Calibri"/>
              <a:sym typeface="Calibri"/>
            </a:endParaRPr>
          </a:p>
          <a:p>
            <a:pPr marL="742950" lvl="1" indent="-234950" algn="l" rtl="0">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FUN 1 - participated in jamboree</a:t>
            </a:r>
            <a:endParaRPr sz="2000">
              <a:solidFill>
                <a:schemeClr val="dk1"/>
              </a:solidFill>
              <a:latin typeface="Calibri"/>
              <a:ea typeface="Calibri"/>
              <a:cs typeface="Calibri"/>
              <a:sym typeface="Calibri"/>
            </a:endParaRPr>
          </a:p>
          <a:p>
            <a:pPr marL="457200" lvl="0" indent="0" algn="l" rtl="0">
              <a:spcBef>
                <a:spcPts val="0"/>
              </a:spcBef>
              <a:spcAft>
                <a:spcPts val="0"/>
              </a:spcAft>
              <a:buNone/>
            </a:pPr>
            <a:endParaRPr sz="2200">
              <a:solidFill>
                <a:schemeClr val="dk1"/>
              </a:solidFill>
              <a:latin typeface="Calibri"/>
              <a:ea typeface="Calibri"/>
              <a:cs typeface="Calibri"/>
              <a:sym typeface="Calibri"/>
            </a:endParaRPr>
          </a:p>
          <a:p>
            <a:pPr marL="285750" lvl="0" indent="-196850" algn="l" rtl="0">
              <a:spcBef>
                <a:spcPts val="0"/>
              </a:spcBef>
              <a:spcAft>
                <a:spcPts val="0"/>
              </a:spcAft>
              <a:buClr>
                <a:schemeClr val="dk1"/>
              </a:buClr>
              <a:buSzPts val="2200"/>
              <a:buFont typeface="Calibri"/>
              <a:buChar char="•"/>
            </a:pPr>
            <a:r>
              <a:rPr lang="en-US" sz="2700" b="1">
                <a:solidFill>
                  <a:schemeClr val="dk1"/>
                </a:solidFill>
                <a:latin typeface="Calibri"/>
                <a:ea typeface="Calibri"/>
                <a:cs typeface="Calibri"/>
                <a:sym typeface="Calibri"/>
              </a:rPr>
              <a:t>Challenges </a:t>
            </a:r>
            <a:r>
              <a:rPr lang="en-US" sz="2200">
                <a:solidFill>
                  <a:schemeClr val="dk1"/>
                </a:solidFill>
                <a:latin typeface="Calibri"/>
                <a:ea typeface="Calibri"/>
                <a:cs typeface="Calibri"/>
                <a:sym typeface="Calibri"/>
              </a:rPr>
              <a:t> </a:t>
            </a:r>
            <a:endParaRPr sz="2200">
              <a:solidFill>
                <a:schemeClr val="dk1"/>
              </a:solidFill>
              <a:latin typeface="Calibri"/>
              <a:ea typeface="Calibri"/>
              <a:cs typeface="Calibri"/>
              <a:sym typeface="Calibri"/>
            </a:endParaRPr>
          </a:p>
          <a:p>
            <a:pPr marL="914400" lvl="0" indent="-368300" algn="l" rtl="0">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big teams/difficulty adding more players after sortouts.  </a:t>
            </a:r>
            <a:endParaRPr sz="2200">
              <a:solidFill>
                <a:schemeClr val="dk1"/>
              </a:solidFill>
              <a:latin typeface="Calibri"/>
              <a:ea typeface="Calibri"/>
              <a:cs typeface="Calibri"/>
              <a:sym typeface="Calibri"/>
            </a:endParaRPr>
          </a:p>
          <a:p>
            <a:pPr marL="914400" lvl="0" indent="-368300" algn="l" rtl="0">
              <a:spcBef>
                <a:spcPts val="0"/>
              </a:spcBef>
              <a:spcAft>
                <a:spcPts val="0"/>
              </a:spcAft>
              <a:buClr>
                <a:schemeClr val="dk1"/>
              </a:buClr>
              <a:buSzPts val="2200"/>
              <a:buFont typeface="Calibri"/>
              <a:buChar char="-"/>
            </a:pPr>
            <a:r>
              <a:rPr lang="en-US" sz="2200">
                <a:solidFill>
                  <a:schemeClr val="dk1"/>
                </a:solidFill>
                <a:latin typeface="Calibri"/>
                <a:ea typeface="Calibri"/>
                <a:cs typeface="Calibri"/>
                <a:sym typeface="Calibri"/>
              </a:rPr>
              <a:t>progressive age - challenging if over-age players/tournaments</a:t>
            </a:r>
            <a:endParaRPr sz="2200">
              <a:solidFill>
                <a:schemeClr val="dk1"/>
              </a:solidFill>
              <a:latin typeface="Calibri"/>
              <a:ea typeface="Calibri"/>
              <a:cs typeface="Calibri"/>
              <a:sym typeface="Calibri"/>
            </a:endParaRPr>
          </a:p>
          <a:p>
            <a:pPr marL="0" lvl="0" indent="0" algn="l" rtl="0">
              <a:spcBef>
                <a:spcPts val="0"/>
              </a:spcBef>
              <a:spcAft>
                <a:spcPts val="0"/>
              </a:spcAft>
              <a:buNone/>
            </a:pPr>
            <a:endParaRPr sz="2200">
              <a:solidFill>
                <a:schemeClr val="dk1"/>
              </a:solidFill>
              <a:latin typeface="Calibri"/>
              <a:ea typeface="Calibri"/>
              <a:cs typeface="Calibri"/>
              <a:sym typeface="Calibri"/>
            </a:endParaRPr>
          </a:p>
          <a:p>
            <a:pPr marL="0" lvl="0" indent="0" algn="l" rtl="0">
              <a:spcBef>
                <a:spcPts val="0"/>
              </a:spcBef>
              <a:spcAft>
                <a:spcPts val="0"/>
              </a:spcAft>
              <a:buNone/>
            </a:pPr>
            <a:endParaRPr sz="2800">
              <a:solidFill>
                <a:schemeClr val="dk1"/>
              </a:solidFill>
              <a:latin typeface="Calibri"/>
              <a:ea typeface="Calibri"/>
              <a:cs typeface="Calibri"/>
              <a:sym typeface="Calibri"/>
            </a:endParaRPr>
          </a:p>
          <a:p>
            <a:pPr marL="0" lvl="0" indent="0" algn="l" rtl="0">
              <a:spcBef>
                <a:spcPts val="0"/>
              </a:spcBef>
              <a:spcAft>
                <a:spcPts val="0"/>
              </a:spcAft>
              <a:buClr>
                <a:schemeClr val="dk1"/>
              </a:buClr>
              <a:buFont typeface="Arial"/>
              <a:buNone/>
            </a:pPr>
            <a:endParaRPr sz="2800">
              <a:solidFill>
                <a:schemeClr val="dk1"/>
              </a:solidFill>
              <a:latin typeface="Calibri"/>
              <a:ea typeface="Calibri"/>
              <a:cs typeface="Calibri"/>
              <a:sym typeface="Calibri"/>
            </a:endParaRPr>
          </a:p>
          <a:p>
            <a:pPr marL="0" marR="0" lvl="0" indent="0" algn="l" rtl="0">
              <a:spcBef>
                <a:spcPts val="0"/>
              </a:spcBef>
              <a:spcAft>
                <a:spcPts val="0"/>
              </a:spcAft>
              <a:buNone/>
            </a:pPr>
            <a:endParaRPr sz="2800" b="0">
              <a:solidFill>
                <a:schemeClr val="dk1"/>
              </a:solidFill>
              <a:latin typeface="Calibri"/>
              <a:ea typeface="Calibri"/>
              <a:cs typeface="Calibri"/>
              <a:sym typeface="Calibri"/>
            </a:endParaRPr>
          </a:p>
          <a:p>
            <a:pPr marL="0" marR="0" lvl="0" indent="0" algn="l" rtl="0">
              <a:spcBef>
                <a:spcPts val="0"/>
              </a:spcBef>
              <a:spcAft>
                <a:spcPts val="0"/>
              </a:spcAft>
              <a:buNone/>
            </a:pPr>
            <a:br>
              <a:rPr lang="en-US" sz="2800" b="0">
                <a:solidFill>
                  <a:schemeClr val="dk1"/>
                </a:solidFill>
                <a:latin typeface="Calibri"/>
                <a:ea typeface="Calibri"/>
                <a:cs typeface="Calibri"/>
                <a:sym typeface="Calibri"/>
              </a:rPr>
            </a:br>
            <a:endParaRPr sz="2800" b="0">
              <a:solidFill>
                <a:schemeClr val="dk1"/>
              </a:solidFill>
              <a:latin typeface="Calibri"/>
              <a:ea typeface="Calibri"/>
              <a:cs typeface="Calibri"/>
              <a:sym typeface="Calibri"/>
            </a:endParaRPr>
          </a:p>
          <a:p>
            <a:pPr marL="0" marR="0" lvl="0" indent="0" algn="l" rtl="0">
              <a:spcBef>
                <a:spcPts val="0"/>
              </a:spcBef>
              <a:spcAft>
                <a:spcPts val="0"/>
              </a:spcAft>
              <a:buNone/>
            </a:pPr>
            <a:br>
              <a:rPr lang="en-US" sz="1800">
                <a:solidFill>
                  <a:schemeClr val="dk1"/>
                </a:solidFill>
                <a:latin typeface="Calibri"/>
                <a:ea typeface="Calibri"/>
                <a:cs typeface="Calibri"/>
                <a:sym typeface="Calibri"/>
              </a:rPr>
            </a:br>
            <a:endParaRPr sz="1800" b="0" i="0" u="none" strike="noStrike" cap="none">
              <a:solidFill>
                <a:srgbClr val="FF0000"/>
              </a:solidFill>
              <a:latin typeface="Calibri"/>
              <a:ea typeface="Calibri"/>
              <a:cs typeface="Calibri"/>
              <a:sym typeface="Calibri"/>
            </a:endParaRPr>
          </a:p>
        </p:txBody>
      </p:sp>
      <p:sp>
        <p:nvSpPr>
          <p:cNvPr id="194" name="Google Shape;194;p13"/>
          <p:cNvSpPr txBox="1"/>
          <p:nvPr/>
        </p:nvSpPr>
        <p:spPr>
          <a:xfrm>
            <a:off x="605781" y="6350851"/>
            <a:ext cx="8566768"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Calibri"/>
              <a:buNone/>
            </a:pPr>
            <a:r>
              <a:rPr lang="en-US" sz="2800" b="0" i="0" u="none" strike="noStrike" cap="none">
                <a:solidFill>
                  <a:srgbClr val="FFFFFF"/>
                </a:solidFill>
                <a:latin typeface="Calibri"/>
                <a:ea typeface="Calibri"/>
                <a:cs typeface="Calibri"/>
                <a:sym typeface="Calibri"/>
              </a:rPr>
              <a:t>VP Development</a:t>
            </a:r>
            <a:endParaRPr sz="2800" b="0" i="0" u="none" strike="noStrike" cap="none">
              <a:solidFill>
                <a:srgbClr val="FFFFFF"/>
              </a:solidFill>
              <a:latin typeface="Calibri"/>
              <a:ea typeface="Calibri"/>
              <a:cs typeface="Calibri"/>
              <a:sym typeface="Calibri"/>
            </a:endParaRPr>
          </a:p>
        </p:txBody>
      </p:sp>
      <p:sp>
        <p:nvSpPr>
          <p:cNvPr id="195" name="Google Shape;195;p13"/>
          <p:cNvSpPr txBox="1"/>
          <p:nvPr/>
        </p:nvSpPr>
        <p:spPr>
          <a:xfrm>
            <a:off x="1365853" y="3536724"/>
            <a:ext cx="60978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4"/>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Development – Player Development</a:t>
            </a:r>
            <a:endParaRPr/>
          </a:p>
        </p:txBody>
      </p:sp>
      <p:sp>
        <p:nvSpPr>
          <p:cNvPr id="202" name="Google Shape;202;p14"/>
          <p:cNvSpPr txBox="1"/>
          <p:nvPr/>
        </p:nvSpPr>
        <p:spPr>
          <a:xfrm>
            <a:off x="244979" y="1449442"/>
            <a:ext cx="11341200" cy="6526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0" i="0" u="none" strike="noStrike">
                <a:solidFill>
                  <a:srgbClr val="000000"/>
                </a:solidFill>
                <a:latin typeface="Calibri"/>
                <a:ea typeface="Calibri"/>
                <a:cs typeface="Calibri"/>
                <a:sym typeface="Calibri"/>
              </a:rPr>
              <a:t>➤ </a:t>
            </a:r>
            <a:r>
              <a:rPr lang="en-US" sz="2800">
                <a:latin typeface="Calibri"/>
                <a:ea typeface="Calibri"/>
                <a:cs typeface="Calibri"/>
                <a:sym typeface="Calibri"/>
              </a:rPr>
              <a:t>8 sessions of powerskating by APEX for FUN2/3 &amp; U12 players</a:t>
            </a:r>
            <a:endParaRPr sz="2800" b="0">
              <a:solidFill>
                <a:schemeClr val="dk1"/>
              </a:solidFill>
              <a:latin typeface="Calibri"/>
              <a:ea typeface="Calibri"/>
              <a:cs typeface="Calibri"/>
              <a:sym typeface="Calibri"/>
            </a:endParaRPr>
          </a:p>
          <a:p>
            <a:pPr marL="0" marR="0" lvl="0" indent="0" algn="l" rtl="0">
              <a:spcBef>
                <a:spcPts val="0"/>
              </a:spcBef>
              <a:spcAft>
                <a:spcPts val="0"/>
              </a:spcAft>
              <a:buNone/>
            </a:pPr>
            <a:br>
              <a:rPr lang="en-US" sz="2800" b="0">
                <a:solidFill>
                  <a:schemeClr val="dk1"/>
                </a:solidFill>
                <a:latin typeface="Calibri"/>
                <a:ea typeface="Calibri"/>
                <a:cs typeface="Calibri"/>
                <a:sym typeface="Calibri"/>
              </a:rPr>
            </a:br>
            <a:r>
              <a:rPr lang="en-US" sz="2800" b="0" i="0" u="none" strike="noStrike">
                <a:solidFill>
                  <a:srgbClr val="000000"/>
                </a:solidFill>
                <a:latin typeface="Calibri"/>
                <a:ea typeface="Calibri"/>
                <a:cs typeface="Calibri"/>
                <a:sym typeface="Calibri"/>
              </a:rPr>
              <a:t>➤ 11 sessions </a:t>
            </a:r>
            <a:r>
              <a:rPr lang="en-US" sz="2800">
                <a:latin typeface="Calibri"/>
                <a:ea typeface="Calibri"/>
                <a:cs typeface="Calibri"/>
                <a:sym typeface="Calibri"/>
              </a:rPr>
              <a:t>for U14A/B players (Combination of power skating and skills)</a:t>
            </a:r>
            <a:endParaRPr sz="2800" b="0">
              <a:solidFill>
                <a:schemeClr val="dk1"/>
              </a:solidFill>
              <a:latin typeface="Calibri"/>
              <a:ea typeface="Calibri"/>
              <a:cs typeface="Calibri"/>
              <a:sym typeface="Calibri"/>
            </a:endParaRPr>
          </a:p>
          <a:p>
            <a:pPr marL="0" marR="0" lvl="0" indent="0" algn="l" rtl="0">
              <a:spcBef>
                <a:spcPts val="0"/>
              </a:spcBef>
              <a:spcAft>
                <a:spcPts val="0"/>
              </a:spcAft>
              <a:buNone/>
            </a:pPr>
            <a:br>
              <a:rPr lang="en-US" sz="2800" b="0">
                <a:solidFill>
                  <a:schemeClr val="dk1"/>
                </a:solidFill>
                <a:latin typeface="Calibri"/>
                <a:ea typeface="Calibri"/>
                <a:cs typeface="Calibri"/>
                <a:sym typeface="Calibri"/>
              </a:rPr>
            </a:br>
            <a:r>
              <a:rPr lang="en-US" sz="2800" b="0" i="0" u="none" strike="noStrike">
                <a:solidFill>
                  <a:srgbClr val="000000"/>
                </a:solidFill>
                <a:latin typeface="Calibri"/>
                <a:ea typeface="Calibri"/>
                <a:cs typeface="Calibri"/>
                <a:sym typeface="Calibri"/>
              </a:rPr>
              <a:t>➤ </a:t>
            </a:r>
            <a:r>
              <a:rPr lang="en-US" sz="2800">
                <a:latin typeface="Calibri"/>
                <a:ea typeface="Calibri"/>
                <a:cs typeface="Calibri"/>
                <a:sym typeface="Calibri"/>
              </a:rPr>
              <a:t>Partnered with Goalie Central and Offered 7 sessions of goalie training to both regional and competitive teams from U12-U19 (Except U14AA, U16AA and U19B as they have their own goalie trainings)</a:t>
            </a:r>
            <a:endParaRPr sz="2800" b="0">
              <a:solidFill>
                <a:schemeClr val="dk1"/>
              </a:solidFill>
              <a:latin typeface="Calibri"/>
              <a:ea typeface="Calibri"/>
              <a:cs typeface="Calibri"/>
              <a:sym typeface="Calibri"/>
            </a:endParaRPr>
          </a:p>
          <a:p>
            <a:pPr marL="0" marR="0" lvl="0" indent="0" algn="l" rtl="0">
              <a:spcBef>
                <a:spcPts val="0"/>
              </a:spcBef>
              <a:spcAft>
                <a:spcPts val="0"/>
              </a:spcAft>
              <a:buNone/>
            </a:pPr>
            <a:br>
              <a:rPr lang="en-US" sz="2800" b="0">
                <a:solidFill>
                  <a:schemeClr val="dk1"/>
                </a:solidFill>
                <a:latin typeface="Calibri"/>
                <a:ea typeface="Calibri"/>
                <a:cs typeface="Calibri"/>
                <a:sym typeface="Calibri"/>
              </a:rPr>
            </a:br>
            <a:r>
              <a:rPr lang="en-US" sz="2800" b="0" i="0" u="none" strike="noStrike">
                <a:solidFill>
                  <a:srgbClr val="000000"/>
                </a:solidFill>
                <a:latin typeface="Calibri"/>
                <a:ea typeface="Calibri"/>
                <a:cs typeface="Calibri"/>
                <a:sym typeface="Calibri"/>
              </a:rPr>
              <a:t>➤ </a:t>
            </a:r>
            <a:r>
              <a:rPr lang="en-US" sz="2800">
                <a:latin typeface="Calibri"/>
                <a:ea typeface="Calibri"/>
                <a:cs typeface="Calibri"/>
                <a:sym typeface="Calibri"/>
              </a:rPr>
              <a:t>5 sessions of Spring 4 on 4 for U14 and 4 sessions for U16 players</a:t>
            </a:r>
            <a:endParaRPr sz="2800">
              <a:latin typeface="Calibri"/>
              <a:ea typeface="Calibri"/>
              <a:cs typeface="Calibri"/>
              <a:sym typeface="Calibri"/>
            </a:endParaRPr>
          </a:p>
          <a:p>
            <a:pPr marL="0" marR="0" lvl="0" indent="0" algn="l" rtl="0">
              <a:spcBef>
                <a:spcPts val="0"/>
              </a:spcBef>
              <a:spcAft>
                <a:spcPts val="0"/>
              </a:spcAft>
              <a:buNone/>
            </a:pPr>
            <a:endParaRPr sz="2800">
              <a:latin typeface="Calibri"/>
              <a:ea typeface="Calibri"/>
              <a:cs typeface="Calibri"/>
              <a:sym typeface="Calibri"/>
            </a:endParaRPr>
          </a:p>
          <a:p>
            <a:pPr marL="0" lvl="0" indent="0" algn="l" rtl="0">
              <a:spcBef>
                <a:spcPts val="0"/>
              </a:spcBef>
              <a:spcAft>
                <a:spcPts val="0"/>
              </a:spcAft>
              <a:buClr>
                <a:schemeClr val="dk1"/>
              </a:buClr>
              <a:buFont typeface="Arial"/>
              <a:buNone/>
            </a:pPr>
            <a:r>
              <a:rPr lang="en-US" sz="2800">
                <a:solidFill>
                  <a:schemeClr val="dk1"/>
                </a:solidFill>
                <a:latin typeface="Calibri"/>
                <a:ea typeface="Calibri"/>
                <a:cs typeface="Calibri"/>
                <a:sym typeface="Calibri"/>
              </a:rPr>
              <a:t>➤ 2 conditioning sessions for U19 players prior to Tryout</a:t>
            </a:r>
            <a:endParaRPr sz="2800">
              <a:latin typeface="Calibri"/>
              <a:ea typeface="Calibri"/>
              <a:cs typeface="Calibri"/>
              <a:sym typeface="Calibri"/>
            </a:endParaRPr>
          </a:p>
          <a:p>
            <a:pPr marL="0" marR="0" lvl="0" indent="0" algn="l" rtl="0">
              <a:spcBef>
                <a:spcPts val="0"/>
              </a:spcBef>
              <a:spcAft>
                <a:spcPts val="0"/>
              </a:spcAft>
              <a:buNone/>
            </a:pPr>
            <a:endParaRPr sz="2800">
              <a:latin typeface="Calibri"/>
              <a:ea typeface="Calibri"/>
              <a:cs typeface="Calibri"/>
              <a:sym typeface="Calibri"/>
            </a:endParaRPr>
          </a:p>
          <a:p>
            <a:pPr marL="0" marR="0" lvl="0" indent="0" algn="l" rtl="0">
              <a:spcBef>
                <a:spcPts val="0"/>
              </a:spcBef>
              <a:spcAft>
                <a:spcPts val="0"/>
              </a:spcAft>
              <a:buNone/>
            </a:pPr>
            <a:endParaRPr sz="2800">
              <a:latin typeface="Calibri"/>
              <a:ea typeface="Calibri"/>
              <a:cs typeface="Calibri"/>
              <a:sym typeface="Calibri"/>
            </a:endParaRPr>
          </a:p>
          <a:p>
            <a:pPr marL="0" marR="0" lvl="0" indent="0" algn="l" rtl="0">
              <a:spcBef>
                <a:spcPts val="0"/>
              </a:spcBef>
              <a:spcAft>
                <a:spcPts val="0"/>
              </a:spcAft>
              <a:buNone/>
            </a:pPr>
            <a:br>
              <a:rPr lang="en-US" sz="1800">
                <a:solidFill>
                  <a:schemeClr val="dk1"/>
                </a:solidFill>
                <a:latin typeface="Calibri"/>
                <a:ea typeface="Calibri"/>
                <a:cs typeface="Calibri"/>
                <a:sym typeface="Calibri"/>
              </a:rPr>
            </a:br>
            <a:br>
              <a:rPr lang="en-US" sz="1800">
                <a:solidFill>
                  <a:schemeClr val="dk1"/>
                </a:solidFill>
                <a:latin typeface="Calibri"/>
                <a:ea typeface="Calibri"/>
                <a:cs typeface="Calibri"/>
                <a:sym typeface="Calibri"/>
              </a:rPr>
            </a:br>
            <a:endParaRPr sz="1800" b="0" i="0" u="none" strike="noStrike" cap="none">
              <a:solidFill>
                <a:srgbClr val="FF0000"/>
              </a:solidFill>
              <a:latin typeface="Calibri"/>
              <a:ea typeface="Calibri"/>
              <a:cs typeface="Calibri"/>
              <a:sym typeface="Calibri"/>
            </a:endParaRPr>
          </a:p>
        </p:txBody>
      </p:sp>
      <p:sp>
        <p:nvSpPr>
          <p:cNvPr id="203" name="Google Shape;203;p14"/>
          <p:cNvSpPr txBox="1"/>
          <p:nvPr/>
        </p:nvSpPr>
        <p:spPr>
          <a:xfrm>
            <a:off x="605781" y="6350851"/>
            <a:ext cx="8566768"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Calibri"/>
              <a:buNone/>
            </a:pPr>
            <a:r>
              <a:rPr lang="en-US" sz="2800" b="0" i="0" u="none" strike="noStrike" cap="none">
                <a:solidFill>
                  <a:srgbClr val="FFFFFF"/>
                </a:solidFill>
                <a:latin typeface="Calibri"/>
                <a:ea typeface="Calibri"/>
                <a:cs typeface="Calibri"/>
                <a:sym typeface="Calibri"/>
              </a:rPr>
              <a:t>VP Development</a:t>
            </a:r>
            <a:endParaRPr sz="2800" b="0" i="0" u="none" strike="noStrike" cap="none">
              <a:solidFill>
                <a:srgbClr val="FFFFFF"/>
              </a:solidFill>
              <a:latin typeface="Calibri"/>
              <a:ea typeface="Calibri"/>
              <a:cs typeface="Calibri"/>
              <a:sym typeface="Calibri"/>
            </a:endParaRPr>
          </a:p>
        </p:txBody>
      </p:sp>
      <p:sp>
        <p:nvSpPr>
          <p:cNvPr id="204" name="Google Shape;204;p14"/>
          <p:cNvSpPr txBox="1"/>
          <p:nvPr/>
        </p:nvSpPr>
        <p:spPr>
          <a:xfrm>
            <a:off x="3048953" y="3335774"/>
            <a:ext cx="609790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5"/>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Development – Come Try Ringette</a:t>
            </a:r>
            <a:endParaRPr/>
          </a:p>
        </p:txBody>
      </p:sp>
      <p:sp>
        <p:nvSpPr>
          <p:cNvPr id="211" name="Google Shape;211;p15"/>
          <p:cNvSpPr txBox="1"/>
          <p:nvPr/>
        </p:nvSpPr>
        <p:spPr>
          <a:xfrm>
            <a:off x="430700" y="1449449"/>
            <a:ext cx="11621700" cy="7296000"/>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SzPts val="3600"/>
              <a:buFont typeface="Calibri"/>
              <a:buChar char="●"/>
            </a:pPr>
            <a:r>
              <a:rPr lang="en-US" sz="3600">
                <a:latin typeface="Calibri"/>
                <a:ea typeface="Calibri"/>
                <a:cs typeface="Calibri"/>
                <a:sym typeface="Calibri"/>
              </a:rPr>
              <a:t>Two</a:t>
            </a:r>
            <a:r>
              <a:rPr lang="en-US" sz="3600" b="0" i="0" u="none" strike="noStrike">
                <a:solidFill>
                  <a:srgbClr val="000000"/>
                </a:solidFill>
                <a:latin typeface="Calibri"/>
                <a:ea typeface="Calibri"/>
                <a:cs typeface="Calibri"/>
                <a:sym typeface="Calibri"/>
              </a:rPr>
              <a:t> events w</a:t>
            </a:r>
            <a:r>
              <a:rPr lang="en-US" sz="3600">
                <a:latin typeface="Calibri"/>
                <a:ea typeface="Calibri"/>
                <a:cs typeface="Calibri"/>
                <a:sym typeface="Calibri"/>
              </a:rPr>
              <a:t>ere</a:t>
            </a:r>
            <a:r>
              <a:rPr lang="en-US" sz="3600" b="0" i="0" u="none" strike="noStrike">
                <a:solidFill>
                  <a:srgbClr val="000000"/>
                </a:solidFill>
                <a:latin typeface="Calibri"/>
                <a:ea typeface="Calibri"/>
                <a:cs typeface="Calibri"/>
                <a:sym typeface="Calibri"/>
              </a:rPr>
              <a:t> held</a:t>
            </a:r>
            <a:endParaRPr sz="3600" b="0" i="0" u="none" strike="noStrike">
              <a:solidFill>
                <a:srgbClr val="000000"/>
              </a:solidFill>
              <a:latin typeface="Calibri"/>
              <a:ea typeface="Calibri"/>
              <a:cs typeface="Calibri"/>
              <a:sym typeface="Calibri"/>
            </a:endParaRPr>
          </a:p>
          <a:p>
            <a:pPr marL="457200" marR="0" lvl="0" indent="-457200" algn="l" rtl="0">
              <a:spcBef>
                <a:spcPts val="0"/>
              </a:spcBef>
              <a:spcAft>
                <a:spcPts val="0"/>
              </a:spcAft>
              <a:buSzPts val="3600"/>
              <a:buFont typeface="Calibri"/>
              <a:buChar char="●"/>
            </a:pPr>
            <a:r>
              <a:rPr lang="en-US" sz="3600">
                <a:latin typeface="Calibri"/>
                <a:ea typeface="Calibri"/>
                <a:cs typeface="Calibri"/>
                <a:sym typeface="Calibri"/>
              </a:rPr>
              <a:t>One</a:t>
            </a:r>
            <a:r>
              <a:rPr lang="en-US" sz="3600" b="0" i="0" u="none" strike="noStrike">
                <a:solidFill>
                  <a:srgbClr val="000000"/>
                </a:solidFill>
                <a:latin typeface="Calibri"/>
                <a:ea typeface="Calibri"/>
                <a:cs typeface="Calibri"/>
                <a:sym typeface="Calibri"/>
              </a:rPr>
              <a:t> </a:t>
            </a:r>
            <a:r>
              <a:rPr lang="en-US" sz="3600">
                <a:latin typeface="Calibri"/>
                <a:ea typeface="Calibri"/>
                <a:cs typeface="Calibri"/>
                <a:sym typeface="Calibri"/>
              </a:rPr>
              <a:t>in Fall 2022 </a:t>
            </a:r>
            <a:r>
              <a:rPr lang="en-US" sz="3600" b="0" i="0" u="none" strike="noStrike">
                <a:solidFill>
                  <a:srgbClr val="000000"/>
                </a:solidFill>
                <a:latin typeface="Calibri"/>
                <a:ea typeface="Calibri"/>
                <a:cs typeface="Calibri"/>
                <a:sym typeface="Calibri"/>
              </a:rPr>
              <a:t>at Bob MacQuarrie</a:t>
            </a:r>
            <a:r>
              <a:rPr lang="en-US" sz="3600">
                <a:latin typeface="Calibri"/>
                <a:ea typeface="Calibri"/>
                <a:cs typeface="Calibri"/>
                <a:sym typeface="Calibri"/>
              </a:rPr>
              <a:t> with 25 participants and 8 new registrations</a:t>
            </a:r>
            <a:endParaRPr sz="3600" b="0" i="0" u="none" strike="noStrike">
              <a:solidFill>
                <a:srgbClr val="000000"/>
              </a:solidFill>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One in Spring with 51 participants; however registration is not complete</a:t>
            </a:r>
            <a:endParaRPr sz="3600">
              <a:latin typeface="Calibri"/>
              <a:ea typeface="Calibri"/>
              <a:cs typeface="Calibri"/>
              <a:sym typeface="Calibri"/>
            </a:endParaRPr>
          </a:p>
          <a:p>
            <a:pPr marL="457200" lvl="0" indent="-457200" algn="l" rtl="0">
              <a:spcBef>
                <a:spcPts val="0"/>
              </a:spcBef>
              <a:spcAft>
                <a:spcPts val="0"/>
              </a:spcAft>
              <a:buSzPts val="3600"/>
              <a:buFont typeface="Calibri"/>
              <a:buChar char="●"/>
            </a:pPr>
            <a:r>
              <a:rPr lang="en-US" sz="3600">
                <a:latin typeface="Calibri"/>
                <a:ea typeface="Calibri"/>
                <a:cs typeface="Calibri"/>
                <a:sym typeface="Calibri"/>
              </a:rPr>
              <a:t>We continue to try and grow our sport and introduce as many young people to Ringette as we can. </a:t>
            </a:r>
            <a:endParaRPr sz="3600">
              <a:solidFill>
                <a:schemeClr val="dk1"/>
              </a:solidFill>
              <a:latin typeface="Calibri"/>
              <a:ea typeface="Calibri"/>
              <a:cs typeface="Calibri"/>
              <a:sym typeface="Calibri"/>
            </a:endParaRPr>
          </a:p>
          <a:p>
            <a:pPr marL="457200" lvl="0" indent="0" algn="l" rtl="0">
              <a:spcBef>
                <a:spcPts val="0"/>
              </a:spcBef>
              <a:spcAft>
                <a:spcPts val="0"/>
              </a:spcAft>
              <a:buNone/>
            </a:pPr>
            <a:endParaRPr sz="3600">
              <a:latin typeface="Calibri"/>
              <a:ea typeface="Calibri"/>
              <a:cs typeface="Calibri"/>
              <a:sym typeface="Calibri"/>
            </a:endParaRPr>
          </a:p>
          <a:p>
            <a:pPr marL="0" marR="0" lvl="0" indent="0" algn="l" rtl="0">
              <a:spcBef>
                <a:spcPts val="0"/>
              </a:spcBef>
              <a:spcAft>
                <a:spcPts val="0"/>
              </a:spcAft>
              <a:buNone/>
            </a:pPr>
            <a:br>
              <a:rPr lang="en-US" sz="3600" b="0">
                <a:solidFill>
                  <a:schemeClr val="dk1"/>
                </a:solidFill>
                <a:latin typeface="Calibri"/>
                <a:ea typeface="Calibri"/>
                <a:cs typeface="Calibri"/>
                <a:sym typeface="Calibri"/>
              </a:rPr>
            </a:br>
            <a:endParaRPr sz="3600">
              <a:latin typeface="Calibri"/>
              <a:ea typeface="Calibri"/>
              <a:cs typeface="Calibri"/>
              <a:sym typeface="Calibri"/>
            </a:endParaRPr>
          </a:p>
          <a:p>
            <a:pPr marL="0" marR="0" lvl="0" indent="0" algn="l" rtl="0">
              <a:spcBef>
                <a:spcPts val="0"/>
              </a:spcBef>
              <a:spcAft>
                <a:spcPts val="0"/>
              </a:spcAft>
              <a:buNone/>
            </a:pPr>
            <a:endParaRPr sz="3600">
              <a:latin typeface="Calibri"/>
              <a:ea typeface="Calibri"/>
              <a:cs typeface="Calibri"/>
              <a:sym typeface="Calibri"/>
            </a:endParaRPr>
          </a:p>
          <a:p>
            <a:pPr marL="0" marR="0" lvl="0" indent="0" algn="l" rtl="0">
              <a:spcBef>
                <a:spcPts val="0"/>
              </a:spcBef>
              <a:spcAft>
                <a:spcPts val="0"/>
              </a:spcAft>
              <a:buNone/>
            </a:pPr>
            <a:br>
              <a:rPr lang="en-US" sz="3600" b="0">
                <a:solidFill>
                  <a:schemeClr val="dk1"/>
                </a:solidFill>
                <a:latin typeface="Calibri"/>
                <a:ea typeface="Calibri"/>
                <a:cs typeface="Calibri"/>
                <a:sym typeface="Calibri"/>
              </a:rPr>
            </a:br>
            <a:endParaRPr sz="3600" b="0">
              <a:solidFill>
                <a:schemeClr val="dk1"/>
              </a:solidFill>
              <a:latin typeface="Calibri"/>
              <a:ea typeface="Calibri"/>
              <a:cs typeface="Calibri"/>
              <a:sym typeface="Calibri"/>
            </a:endParaRPr>
          </a:p>
        </p:txBody>
      </p:sp>
      <p:sp>
        <p:nvSpPr>
          <p:cNvPr id="212" name="Google Shape;212;p15"/>
          <p:cNvSpPr txBox="1"/>
          <p:nvPr/>
        </p:nvSpPr>
        <p:spPr>
          <a:xfrm>
            <a:off x="605781" y="6350851"/>
            <a:ext cx="8566768"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Calibri"/>
              <a:buNone/>
            </a:pPr>
            <a:r>
              <a:rPr lang="en-US" sz="2800" b="0" i="0" u="none" strike="noStrike" cap="none">
                <a:solidFill>
                  <a:srgbClr val="FFFFFF"/>
                </a:solidFill>
                <a:latin typeface="Calibri"/>
                <a:ea typeface="Calibri"/>
                <a:cs typeface="Calibri"/>
                <a:sym typeface="Calibri"/>
              </a:rPr>
              <a:t>VP Development</a:t>
            </a:r>
            <a:endParaRPr sz="2800" b="0" i="0" u="none" strike="noStrike" cap="none">
              <a:solidFill>
                <a:srgbClr val="FFFFFF"/>
              </a:solidFill>
              <a:latin typeface="Calibri"/>
              <a:ea typeface="Calibri"/>
              <a:cs typeface="Calibri"/>
              <a:sym typeface="Calibri"/>
            </a:endParaRPr>
          </a:p>
        </p:txBody>
      </p:sp>
      <p:sp>
        <p:nvSpPr>
          <p:cNvPr id="213" name="Google Shape;213;p15"/>
          <p:cNvSpPr txBox="1"/>
          <p:nvPr/>
        </p:nvSpPr>
        <p:spPr>
          <a:xfrm>
            <a:off x="3048953" y="3335774"/>
            <a:ext cx="609790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6"/>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Tournament</a:t>
            </a:r>
            <a:endParaRPr/>
          </a:p>
        </p:txBody>
      </p:sp>
      <p:sp>
        <p:nvSpPr>
          <p:cNvPr id="220" name="Google Shape;220;p16"/>
          <p:cNvSpPr txBox="1"/>
          <p:nvPr/>
        </p:nvSpPr>
        <p:spPr>
          <a:xfrm>
            <a:off x="244979" y="1449442"/>
            <a:ext cx="10202100" cy="723450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We are happy to report that after 2 years of not having a tournament due to COVID, we had a successful event this year! We welcomed 63 teams from across the country.</a:t>
            </a:r>
            <a:endParaRPr sz="1800">
              <a:solidFill>
                <a:schemeClr val="dk1"/>
              </a:solidFill>
              <a:latin typeface="Calibri"/>
              <a:ea typeface="Calibri"/>
              <a:cs typeface="Calibri"/>
              <a:sym typeface="Calibri"/>
            </a:endParaRPr>
          </a:p>
          <a:p>
            <a:pPr marL="45720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Unfortunately, due to the rescheduled Ontario Winter Games (OWG) which was during the same weekend of our tournament, we had to close the U19AA division. We had many disappointed  MB, AB, NB &amp; QC teams! </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We would like to thank all of our committee members for their support this past year : Karl Morency, Treasurer, Krista Forrest, Registrar and the new additions : Alison Begley : Medal &amp; banner coordinator and Crystal Chant : Volunteer coordinator. </a:t>
            </a:r>
            <a:endParaRPr sz="1800">
              <a:solidFill>
                <a:schemeClr val="dk1"/>
              </a:solidFill>
              <a:latin typeface="Calibri"/>
              <a:ea typeface="Calibri"/>
              <a:cs typeface="Calibri"/>
              <a:sym typeface="Calibri"/>
            </a:endParaRPr>
          </a:p>
          <a:p>
            <a:pPr marL="45720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We would also like to introduce you to the new tournament co-chairs : Martine Francoeur and Melissa Gaudreau! We wish them the best of luck and thank you in advance for your contribution to the association. </a:t>
            </a:r>
            <a:endParaRPr sz="1800">
              <a:solidFill>
                <a:schemeClr val="dk1"/>
              </a:solidFill>
              <a:latin typeface="Calibri"/>
              <a:ea typeface="Calibri"/>
              <a:cs typeface="Calibri"/>
              <a:sym typeface="Calibri"/>
            </a:endParaRPr>
          </a:p>
          <a:p>
            <a:pPr marL="45720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It was a honour to chair the GCRA tournament for the past 7 years and we would like to thank everyone for all of their help and support throughout the years. Nat &amp; Serge </a:t>
            </a:r>
            <a:endParaRPr sz="1800">
              <a:solidFill>
                <a:schemeClr val="dk1"/>
              </a:solidFill>
              <a:latin typeface="Calibri"/>
              <a:ea typeface="Calibri"/>
              <a:cs typeface="Calibri"/>
              <a:sym typeface="Calibri"/>
            </a:endParaRPr>
          </a:p>
          <a:p>
            <a:pPr marL="45720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457200" marR="0" lvl="0" indent="0" algn="l" rtl="0">
              <a:spcBef>
                <a:spcPts val="0"/>
              </a:spcBef>
              <a:spcAft>
                <a:spcPts val="0"/>
              </a:spcAft>
              <a:buNone/>
            </a:pPr>
            <a:endParaRPr/>
          </a:p>
          <a:p>
            <a:pPr marL="0" marR="0" lvl="0" indent="0" algn="l" rtl="0">
              <a:spcBef>
                <a:spcPts val="0"/>
              </a:spcBef>
              <a:spcAft>
                <a:spcPts val="0"/>
              </a:spcAft>
              <a:buNone/>
            </a:pPr>
            <a:br>
              <a:rPr lang="en-US" sz="1800">
                <a:solidFill>
                  <a:schemeClr val="dk1"/>
                </a:solidFill>
                <a:latin typeface="Calibri"/>
                <a:ea typeface="Calibri"/>
                <a:cs typeface="Calibri"/>
                <a:sym typeface="Calibri"/>
              </a:rPr>
            </a:br>
            <a:br>
              <a:rPr lang="en-US" sz="1800">
                <a:solidFill>
                  <a:schemeClr val="dk1"/>
                </a:solidFill>
                <a:latin typeface="Calibri"/>
                <a:ea typeface="Calibri"/>
                <a:cs typeface="Calibri"/>
                <a:sym typeface="Calibri"/>
              </a:rPr>
            </a:br>
            <a:br>
              <a:rPr lang="en-US" sz="1800">
                <a:solidFill>
                  <a:schemeClr val="dk1"/>
                </a:solidFill>
                <a:latin typeface="Calibri"/>
                <a:ea typeface="Calibri"/>
                <a:cs typeface="Calibri"/>
                <a:sym typeface="Calibri"/>
              </a:rPr>
            </a:br>
            <a:endParaRPr sz="1800" b="0" i="0" u="none" strike="noStrike" cap="none">
              <a:solidFill>
                <a:srgbClr val="FF0000"/>
              </a:solidFill>
              <a:latin typeface="Calibri"/>
              <a:ea typeface="Calibri"/>
              <a:cs typeface="Calibri"/>
              <a:sym typeface="Calibri"/>
            </a:endParaRPr>
          </a:p>
        </p:txBody>
      </p:sp>
      <p:sp>
        <p:nvSpPr>
          <p:cNvPr id="221" name="Google Shape;221;p16"/>
          <p:cNvSpPr txBox="1"/>
          <p:nvPr/>
        </p:nvSpPr>
        <p:spPr>
          <a:xfrm>
            <a:off x="2748028" y="3335774"/>
            <a:ext cx="60978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8"/>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a:t>Bylaw Updates (N/A) and Elections</a:t>
            </a:r>
            <a:endParaRPr/>
          </a:p>
        </p:txBody>
      </p:sp>
      <p:sp>
        <p:nvSpPr>
          <p:cNvPr id="227" name="Google Shape;227;p18"/>
          <p:cNvSpPr txBox="1"/>
          <p:nvPr/>
        </p:nvSpPr>
        <p:spPr>
          <a:xfrm>
            <a:off x="3933825" y="4447544"/>
            <a:ext cx="4644829" cy="11430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400"/>
              <a:buFont typeface="Calibri"/>
              <a:buNone/>
            </a:pPr>
            <a:endParaRPr sz="2400" cap="none">
              <a:solidFill>
                <a:schemeClr val="dk2"/>
              </a:solidFill>
              <a:latin typeface="Calibri"/>
              <a:ea typeface="Calibri"/>
              <a:cs typeface="Calibri"/>
              <a:sym typeface="Calibri"/>
            </a:endParaRPr>
          </a:p>
          <a:p>
            <a:pPr marL="0" marR="0" lvl="0" indent="0" algn="l" rtl="0">
              <a:lnSpc>
                <a:spcPct val="90000"/>
              </a:lnSpc>
              <a:spcBef>
                <a:spcPts val="1400"/>
              </a:spcBef>
              <a:spcAft>
                <a:spcPts val="0"/>
              </a:spcAft>
              <a:buClr>
                <a:schemeClr val="accent1"/>
              </a:buClr>
              <a:buSzPts val="2400"/>
              <a:buFont typeface="Calibri"/>
              <a:buNone/>
            </a:pPr>
            <a:endParaRPr sz="2400" cap="none">
              <a:solidFill>
                <a:schemeClr val="dk2"/>
              </a:solidFill>
              <a:latin typeface="Calibri"/>
              <a:ea typeface="Calibri"/>
              <a:cs typeface="Calibri"/>
              <a:sym typeface="Calibri"/>
            </a:endParaRPr>
          </a:p>
        </p:txBody>
      </p:sp>
      <p:sp>
        <p:nvSpPr>
          <p:cNvPr id="228" name="Google Shape;228;p18"/>
          <p:cNvSpPr txBox="1">
            <a:spLocks noGrp="1"/>
          </p:cNvSpPr>
          <p:nvPr>
            <p:ph type="body" idx="1"/>
          </p:nvPr>
        </p:nvSpPr>
        <p:spPr>
          <a:xfrm>
            <a:off x="988374" y="4653224"/>
            <a:ext cx="11458800" cy="1343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pic>
        <p:nvPicPr>
          <p:cNvPr id="233" name="Google Shape;233;p21"/>
          <p:cNvPicPr preferRelativeResize="0"/>
          <p:nvPr/>
        </p:nvPicPr>
        <p:blipFill rotWithShape="1">
          <a:blip r:embed="rId3">
            <a:alphaModFix/>
          </a:blip>
          <a:srcRect/>
          <a:stretch/>
        </p:blipFill>
        <p:spPr>
          <a:xfrm>
            <a:off x="10204057" y="87774"/>
            <a:ext cx="1739254" cy="1204423"/>
          </a:xfrm>
          <a:prstGeom prst="rect">
            <a:avLst/>
          </a:prstGeom>
          <a:noFill/>
          <a:ln>
            <a:noFill/>
          </a:ln>
        </p:spPr>
      </p:pic>
      <p:sp>
        <p:nvSpPr>
          <p:cNvPr id="234" name="Google Shape;234;p21"/>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a:t>Elections</a:t>
            </a:r>
            <a:endParaRPr/>
          </a:p>
        </p:txBody>
      </p:sp>
      <p:sp>
        <p:nvSpPr>
          <p:cNvPr id="235" name="Google Shape;235;p21"/>
          <p:cNvSpPr txBox="1">
            <a:spLocks noGrp="1"/>
          </p:cNvSpPr>
          <p:nvPr>
            <p:ph type="body" idx="1"/>
          </p:nvPr>
        </p:nvSpPr>
        <p:spPr>
          <a:xfrm>
            <a:off x="1097280" y="4640353"/>
            <a:ext cx="10058400" cy="114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endParaRPr/>
          </a:p>
        </p:txBody>
      </p:sp>
      <p:sp>
        <p:nvSpPr>
          <p:cNvPr id="236" name="Google Shape;236;p21"/>
          <p:cNvSpPr txBox="1"/>
          <p:nvPr/>
        </p:nvSpPr>
        <p:spPr>
          <a:xfrm>
            <a:off x="552815" y="6334780"/>
            <a:ext cx="856676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lt1"/>
                </a:solidFill>
                <a:latin typeface="Calibri"/>
                <a:ea typeface="Calibri"/>
                <a:cs typeface="Calibri"/>
                <a:sym typeface="Calibri"/>
              </a:rPr>
              <a:t>VP Admin</a:t>
            </a:r>
            <a:endParaRPr sz="2800">
              <a:solidFill>
                <a:schemeClr val="lt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graphicFrame>
        <p:nvGraphicFramePr>
          <p:cNvPr id="242" name="Google Shape;242;p23"/>
          <p:cNvGraphicFramePr/>
          <p:nvPr/>
        </p:nvGraphicFramePr>
        <p:xfrm>
          <a:off x="157598" y="722233"/>
          <a:ext cx="3000000" cy="3000000"/>
        </p:xfrm>
        <a:graphic>
          <a:graphicData uri="http://schemas.openxmlformats.org/drawingml/2006/table">
            <a:tbl>
              <a:tblPr firstRow="1" bandRow="1">
                <a:noFill/>
                <a:tableStyleId>{D900BB95-9B90-4D19-84EC-1C61FD81E54B}</a:tableStyleId>
              </a:tblPr>
              <a:tblGrid>
                <a:gridCol w="4171575">
                  <a:extLst>
                    <a:ext uri="{9D8B030D-6E8A-4147-A177-3AD203B41FA5}">
                      <a16:colId xmlns:a16="http://schemas.microsoft.com/office/drawing/2014/main" val="20000"/>
                    </a:ext>
                  </a:extLst>
                </a:gridCol>
                <a:gridCol w="1376975">
                  <a:extLst>
                    <a:ext uri="{9D8B030D-6E8A-4147-A177-3AD203B41FA5}">
                      <a16:colId xmlns:a16="http://schemas.microsoft.com/office/drawing/2014/main" val="20001"/>
                    </a:ext>
                  </a:extLst>
                </a:gridCol>
                <a:gridCol w="1449275">
                  <a:extLst>
                    <a:ext uri="{9D8B030D-6E8A-4147-A177-3AD203B41FA5}">
                      <a16:colId xmlns:a16="http://schemas.microsoft.com/office/drawing/2014/main" val="20002"/>
                    </a:ext>
                  </a:extLst>
                </a:gridCol>
                <a:gridCol w="3717025">
                  <a:extLst>
                    <a:ext uri="{9D8B030D-6E8A-4147-A177-3AD203B41FA5}">
                      <a16:colId xmlns:a16="http://schemas.microsoft.com/office/drawing/2014/main" val="20003"/>
                    </a:ext>
                  </a:extLst>
                </a:gridCol>
              </a:tblGrid>
              <a:tr h="453825">
                <a:tc>
                  <a:txBody>
                    <a:bodyPr/>
                    <a:lstStyle/>
                    <a:p>
                      <a:pPr marL="0" marR="0" lvl="0" indent="0" algn="l" rtl="0">
                        <a:spcBef>
                          <a:spcPts val="0"/>
                        </a:spcBef>
                        <a:spcAft>
                          <a:spcPts val="0"/>
                        </a:spcAft>
                        <a:buNone/>
                      </a:pPr>
                      <a:r>
                        <a:rPr lang="en-US" sz="1800"/>
                        <a:t>Role</a:t>
                      </a:r>
                      <a:endParaRPr sz="1800"/>
                    </a:p>
                  </a:txBody>
                  <a:tcPr marL="91450" marR="91450" marT="45725" marB="45725" anchor="ctr"/>
                </a:tc>
                <a:tc>
                  <a:txBody>
                    <a:bodyPr/>
                    <a:lstStyle/>
                    <a:p>
                      <a:pPr marL="0" marR="0" lvl="0" indent="0" algn="l" rtl="0">
                        <a:spcBef>
                          <a:spcPts val="0"/>
                        </a:spcBef>
                        <a:spcAft>
                          <a:spcPts val="0"/>
                        </a:spcAft>
                        <a:buNone/>
                      </a:pPr>
                      <a:r>
                        <a:rPr lang="en-US" sz="1800"/>
                        <a:t>Council</a:t>
                      </a:r>
                      <a:endParaRPr sz="1800"/>
                    </a:p>
                  </a:txBody>
                  <a:tcPr marL="91450" marR="91450" marT="45725" marB="45725" anchor="ctr"/>
                </a:tc>
                <a:tc>
                  <a:txBody>
                    <a:bodyPr/>
                    <a:lstStyle/>
                    <a:p>
                      <a:pPr marL="0" marR="0" lvl="0" indent="0" algn="l" rtl="0">
                        <a:spcBef>
                          <a:spcPts val="0"/>
                        </a:spcBef>
                        <a:spcAft>
                          <a:spcPts val="0"/>
                        </a:spcAft>
                        <a:buNone/>
                      </a:pPr>
                      <a:r>
                        <a:rPr lang="en-US" sz="1800"/>
                        <a:t>Year</a:t>
                      </a:r>
                      <a:endParaRPr sz="1800"/>
                    </a:p>
                  </a:txBody>
                  <a:tcPr marL="91450" marR="91450" marT="45725" marB="45725" anchor="ctr"/>
                </a:tc>
                <a:tc>
                  <a:txBody>
                    <a:bodyPr/>
                    <a:lstStyle/>
                    <a:p>
                      <a:pPr marL="0" marR="0" lvl="0" indent="0" algn="l" rtl="0">
                        <a:spcBef>
                          <a:spcPts val="0"/>
                        </a:spcBef>
                        <a:spcAft>
                          <a:spcPts val="0"/>
                        </a:spcAft>
                        <a:buNone/>
                      </a:pPr>
                      <a:r>
                        <a:rPr lang="en-US" sz="1800"/>
                        <a:t>2023</a:t>
                      </a:r>
                      <a:endParaRPr sz="1800"/>
                    </a:p>
                  </a:txBody>
                  <a:tcPr marL="91450" marR="91450" marT="45725" marB="45725" anchor="ctr"/>
                </a:tc>
                <a:extLst>
                  <a:ext uri="{0D108BD9-81ED-4DB2-BD59-A6C34878D82A}">
                    <a16:rowId xmlns:a16="http://schemas.microsoft.com/office/drawing/2014/main" val="10000"/>
                  </a:ext>
                </a:extLst>
              </a:tr>
              <a:tr h="328600">
                <a:tc>
                  <a:txBody>
                    <a:bodyPr/>
                    <a:lstStyle/>
                    <a:p>
                      <a:pPr marL="0" marR="0" lvl="0" indent="0" algn="l" rtl="0">
                        <a:spcBef>
                          <a:spcPts val="0"/>
                        </a:spcBef>
                        <a:spcAft>
                          <a:spcPts val="0"/>
                        </a:spcAft>
                        <a:buNone/>
                      </a:pPr>
                      <a:r>
                        <a:rPr lang="en-US" sz="1400"/>
                        <a:t>Executive Vice President </a:t>
                      </a:r>
                      <a:r>
                        <a:rPr lang="en-US" sz="1400" i="1"/>
                        <a:t>(E</a:t>
                      </a:r>
                      <a:r>
                        <a:rPr lang="en-US" i="1"/>
                        <a:t>lected)</a:t>
                      </a:r>
                      <a:endParaRPr sz="1400" i="1"/>
                    </a:p>
                  </a:txBody>
                  <a:tcPr marL="91450" marR="91450" marT="45725" marB="45725" anchor="ctr"/>
                </a:tc>
                <a:tc>
                  <a:txBody>
                    <a:bodyPr/>
                    <a:lstStyle/>
                    <a:p>
                      <a:pPr marL="0" marR="0" lvl="0" indent="0" algn="l" rtl="0">
                        <a:spcBef>
                          <a:spcPts val="0"/>
                        </a:spcBef>
                        <a:spcAft>
                          <a:spcPts val="0"/>
                        </a:spcAft>
                        <a:buNone/>
                      </a:pPr>
                      <a:r>
                        <a:rPr lang="en-US" sz="1400"/>
                        <a:t>Exec</a:t>
                      </a:r>
                      <a:endParaRPr sz="1400"/>
                    </a:p>
                  </a:txBody>
                  <a:tcPr marL="91450" marR="91450" marT="45725" marB="45725" anchor="ctr"/>
                </a:tc>
                <a:tc>
                  <a:txBody>
                    <a:bodyPr/>
                    <a:lstStyle/>
                    <a:p>
                      <a:pPr marL="0" marR="0" lvl="0" indent="0" algn="l" rtl="0">
                        <a:spcBef>
                          <a:spcPts val="0"/>
                        </a:spcBef>
                        <a:spcAft>
                          <a:spcPts val="0"/>
                        </a:spcAft>
                        <a:buNone/>
                      </a:pPr>
                      <a:r>
                        <a:rPr lang="en-US" sz="1400" b="0"/>
                        <a:t>Odd</a:t>
                      </a:r>
                      <a:endParaRPr sz="1400" b="0"/>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400"/>
                        <a:buFont typeface="Calibri"/>
                        <a:buNone/>
                      </a:pPr>
                      <a:r>
                        <a:rPr lang="en-US"/>
                        <a:t>vacant</a:t>
                      </a:r>
                      <a:endParaRPr/>
                    </a:p>
                  </a:txBody>
                  <a:tcPr marL="91450" marR="91450" marT="45725" marB="45725" anchor="ctr"/>
                </a:tc>
                <a:extLst>
                  <a:ext uri="{0D108BD9-81ED-4DB2-BD59-A6C34878D82A}">
                    <a16:rowId xmlns:a16="http://schemas.microsoft.com/office/drawing/2014/main" val="10001"/>
                  </a:ext>
                </a:extLst>
              </a:tr>
              <a:tr h="328600">
                <a:tc>
                  <a:txBody>
                    <a:bodyPr/>
                    <a:lstStyle/>
                    <a:p>
                      <a:pPr marL="0" marR="0" lvl="0" indent="0" algn="l" rtl="0">
                        <a:spcBef>
                          <a:spcPts val="0"/>
                        </a:spcBef>
                        <a:spcAft>
                          <a:spcPts val="0"/>
                        </a:spcAft>
                        <a:buNone/>
                      </a:pPr>
                      <a:r>
                        <a:rPr lang="en-US"/>
                        <a:t>VP Operations (</a:t>
                      </a:r>
                      <a:r>
                        <a:rPr lang="en-US" i="1"/>
                        <a:t>Elected)</a:t>
                      </a:r>
                      <a:endParaRPr sz="1400" i="1"/>
                    </a:p>
                  </a:txBody>
                  <a:tcPr marL="91450" marR="91450" marT="45725" marB="45725" anchor="ctr"/>
                </a:tc>
                <a:tc>
                  <a:txBody>
                    <a:bodyPr/>
                    <a:lstStyle/>
                    <a:p>
                      <a:pPr marL="0" marR="0" lvl="0" indent="0" algn="l" rtl="0">
                        <a:spcBef>
                          <a:spcPts val="0"/>
                        </a:spcBef>
                        <a:spcAft>
                          <a:spcPts val="0"/>
                        </a:spcAft>
                        <a:buNone/>
                      </a:pPr>
                      <a:r>
                        <a:rPr lang="en-US"/>
                        <a:t>Exec</a:t>
                      </a:r>
                      <a:endParaRPr sz="1400" b="0" i="0" u="none" strike="noStrike" cap="none">
                        <a:latin typeface="Calibri"/>
                        <a:ea typeface="Calibri"/>
                        <a:cs typeface="Calibri"/>
                        <a:sym typeface="Calibri"/>
                      </a:endParaRPr>
                    </a:p>
                  </a:txBody>
                  <a:tcPr marL="91450" marR="91450" marT="45725" marB="45725" anchor="ctr"/>
                </a:tc>
                <a:tc>
                  <a:txBody>
                    <a:bodyPr/>
                    <a:lstStyle/>
                    <a:p>
                      <a:pPr marL="0" marR="0" lvl="0" indent="0" algn="l" rtl="0">
                        <a:spcBef>
                          <a:spcPts val="0"/>
                        </a:spcBef>
                        <a:spcAft>
                          <a:spcPts val="0"/>
                        </a:spcAft>
                        <a:buNone/>
                      </a:pPr>
                      <a:r>
                        <a:rPr lang="en-US"/>
                        <a:t>Odd</a:t>
                      </a:r>
                      <a:endParaRPr sz="1400"/>
                    </a:p>
                  </a:txBody>
                  <a:tcPr marL="91450" marR="91450" marT="45725" marB="45725" anchor="ctr"/>
                </a:tc>
                <a:tc>
                  <a:txBody>
                    <a:bodyPr/>
                    <a:lstStyle/>
                    <a:p>
                      <a:pPr marL="0" marR="0" lvl="0" indent="0" algn="l" rtl="0">
                        <a:spcBef>
                          <a:spcPts val="0"/>
                        </a:spcBef>
                        <a:spcAft>
                          <a:spcPts val="0"/>
                        </a:spcAft>
                        <a:buNone/>
                      </a:pPr>
                      <a:r>
                        <a:rPr lang="en-US"/>
                        <a:t>Darlene Pickup</a:t>
                      </a:r>
                      <a:endParaRPr/>
                    </a:p>
                  </a:txBody>
                  <a:tcPr marL="91450" marR="91450" marT="45725" marB="45725" anchor="ctr"/>
                </a:tc>
                <a:extLst>
                  <a:ext uri="{0D108BD9-81ED-4DB2-BD59-A6C34878D82A}">
                    <a16:rowId xmlns:a16="http://schemas.microsoft.com/office/drawing/2014/main" val="10002"/>
                  </a:ext>
                </a:extLst>
              </a:tr>
              <a:tr h="328600">
                <a:tc>
                  <a:txBody>
                    <a:bodyPr/>
                    <a:lstStyle/>
                    <a:p>
                      <a:pPr marL="0" marR="0" lvl="0" indent="0" algn="l" rtl="0">
                        <a:spcBef>
                          <a:spcPts val="0"/>
                        </a:spcBef>
                        <a:spcAft>
                          <a:spcPts val="0"/>
                        </a:spcAft>
                        <a:buNone/>
                      </a:pPr>
                      <a:r>
                        <a:rPr lang="en-US"/>
                        <a:t>VP Finance </a:t>
                      </a:r>
                      <a:r>
                        <a:rPr lang="en-US" i="1"/>
                        <a:t>(Appointed)</a:t>
                      </a:r>
                      <a:endParaRPr sz="1400" i="1">
                        <a:latin typeface="Calibri"/>
                        <a:ea typeface="Calibri"/>
                        <a:cs typeface="Calibri"/>
                        <a:sym typeface="Calibri"/>
                      </a:endParaRPr>
                    </a:p>
                  </a:txBody>
                  <a:tcPr marL="91450" marR="91450" marT="45725" marB="45725" anchor="ctr"/>
                </a:tc>
                <a:tc>
                  <a:txBody>
                    <a:bodyPr/>
                    <a:lstStyle/>
                    <a:p>
                      <a:pPr marL="0" marR="0" lvl="0" indent="0" algn="l" rtl="0">
                        <a:spcBef>
                          <a:spcPts val="0"/>
                        </a:spcBef>
                        <a:spcAft>
                          <a:spcPts val="0"/>
                        </a:spcAft>
                        <a:buNone/>
                      </a:pPr>
                      <a:r>
                        <a:rPr lang="en-US"/>
                        <a:t>Exec</a:t>
                      </a:r>
                      <a:endParaRPr sz="1400">
                        <a:latin typeface="Calibri"/>
                        <a:ea typeface="Calibri"/>
                        <a:cs typeface="Calibri"/>
                        <a:sym typeface="Calibri"/>
                      </a:endParaRPr>
                    </a:p>
                  </a:txBody>
                  <a:tcPr marL="91450" marR="91450" marT="45725" marB="45725" anchor="ctr"/>
                </a:tc>
                <a:tc>
                  <a:txBody>
                    <a:bodyPr/>
                    <a:lstStyle/>
                    <a:p>
                      <a:pPr marL="0" marR="0" lvl="0" indent="0" algn="l" rtl="0">
                        <a:spcBef>
                          <a:spcPts val="0"/>
                        </a:spcBef>
                        <a:spcAft>
                          <a:spcPts val="0"/>
                        </a:spcAft>
                        <a:buNone/>
                      </a:pPr>
                      <a:r>
                        <a:rPr lang="en-US"/>
                        <a:t>Odd</a:t>
                      </a:r>
                      <a:endParaRPr sz="1400"/>
                    </a:p>
                  </a:txBody>
                  <a:tcPr marL="91450" marR="91450" marT="45725" marB="45725" anchor="ctr"/>
                </a:tc>
                <a:tc>
                  <a:txBody>
                    <a:bodyPr/>
                    <a:lstStyle/>
                    <a:p>
                      <a:pPr marL="0" marR="0" lvl="0" indent="0" algn="l" rtl="0">
                        <a:spcBef>
                          <a:spcPts val="0"/>
                        </a:spcBef>
                        <a:spcAft>
                          <a:spcPts val="0"/>
                        </a:spcAft>
                        <a:buNone/>
                      </a:pPr>
                      <a:r>
                        <a:rPr lang="en-US"/>
                        <a:t>Andi Worrell</a:t>
                      </a:r>
                      <a:endParaRPr/>
                    </a:p>
                  </a:txBody>
                  <a:tcPr marL="91450" marR="91450" marT="45725" marB="45725" anchor="ctr"/>
                </a:tc>
                <a:extLst>
                  <a:ext uri="{0D108BD9-81ED-4DB2-BD59-A6C34878D82A}">
                    <a16:rowId xmlns:a16="http://schemas.microsoft.com/office/drawing/2014/main" val="10003"/>
                  </a:ext>
                </a:extLst>
              </a:tr>
              <a:tr h="328600">
                <a:tc>
                  <a:txBody>
                    <a:bodyPr/>
                    <a:lstStyle/>
                    <a:p>
                      <a:pPr marL="0" marR="0" lvl="0" indent="0" algn="l" rtl="0">
                        <a:spcBef>
                          <a:spcPts val="0"/>
                        </a:spcBef>
                        <a:spcAft>
                          <a:spcPts val="0"/>
                        </a:spcAft>
                        <a:buNone/>
                      </a:pPr>
                      <a:r>
                        <a:rPr lang="en-US"/>
                        <a:t>VP Administration (</a:t>
                      </a:r>
                      <a:r>
                        <a:rPr lang="en-US" i="1"/>
                        <a:t>Elected)</a:t>
                      </a:r>
                      <a:endParaRPr sz="1400" i="1">
                        <a:latin typeface="Calibri"/>
                        <a:ea typeface="Calibri"/>
                        <a:cs typeface="Calibri"/>
                        <a:sym typeface="Calibri"/>
                      </a:endParaRPr>
                    </a:p>
                  </a:txBody>
                  <a:tcPr marL="91450" marR="91450" marT="45725" marB="45725" anchor="ctr"/>
                </a:tc>
                <a:tc>
                  <a:txBody>
                    <a:bodyPr/>
                    <a:lstStyle/>
                    <a:p>
                      <a:pPr marL="0" marR="0" lvl="0" indent="0" algn="l" rtl="0">
                        <a:spcBef>
                          <a:spcPts val="0"/>
                        </a:spcBef>
                        <a:spcAft>
                          <a:spcPts val="0"/>
                        </a:spcAft>
                        <a:buNone/>
                      </a:pPr>
                      <a:r>
                        <a:rPr lang="en-US"/>
                        <a:t>Exec</a:t>
                      </a:r>
                      <a:endParaRPr sz="1400">
                        <a:latin typeface="Calibri"/>
                        <a:ea typeface="Calibri"/>
                        <a:cs typeface="Calibri"/>
                        <a:sym typeface="Calibri"/>
                      </a:endParaRPr>
                    </a:p>
                  </a:txBody>
                  <a:tcPr marL="91450" marR="91450" marT="45725" marB="45725" anchor="ctr"/>
                </a:tc>
                <a:tc>
                  <a:txBody>
                    <a:bodyPr/>
                    <a:lstStyle/>
                    <a:p>
                      <a:pPr marL="0" marR="0" lvl="0" indent="0" algn="l" rtl="0">
                        <a:spcBef>
                          <a:spcPts val="0"/>
                        </a:spcBef>
                        <a:spcAft>
                          <a:spcPts val="0"/>
                        </a:spcAft>
                        <a:buNone/>
                      </a:pPr>
                      <a:r>
                        <a:rPr lang="en-US"/>
                        <a:t>Odd</a:t>
                      </a:r>
                      <a:endParaRPr sz="1400"/>
                    </a:p>
                  </a:txBody>
                  <a:tcPr marL="91450" marR="91450" marT="45725" marB="45725" anchor="ctr"/>
                </a:tc>
                <a:tc>
                  <a:txBody>
                    <a:bodyPr/>
                    <a:lstStyle/>
                    <a:p>
                      <a:pPr marL="0" marR="0" lvl="0" indent="0" algn="l" rtl="0">
                        <a:spcBef>
                          <a:spcPts val="0"/>
                        </a:spcBef>
                        <a:spcAft>
                          <a:spcPts val="0"/>
                        </a:spcAft>
                        <a:buNone/>
                      </a:pPr>
                      <a:r>
                        <a:rPr lang="en-US"/>
                        <a:t>Carissa Morris</a:t>
                      </a:r>
                      <a:endParaRPr/>
                    </a:p>
                  </a:txBody>
                  <a:tcPr marL="91450" marR="91450" marT="45725" marB="45725" anchor="ctr"/>
                </a:tc>
                <a:extLst>
                  <a:ext uri="{0D108BD9-81ED-4DB2-BD59-A6C34878D82A}">
                    <a16:rowId xmlns:a16="http://schemas.microsoft.com/office/drawing/2014/main" val="10004"/>
                  </a:ext>
                </a:extLst>
              </a:tr>
              <a:tr h="328600">
                <a:tc>
                  <a:txBody>
                    <a:bodyPr/>
                    <a:lstStyle/>
                    <a:p>
                      <a:pPr marL="0" marR="0" lvl="0" indent="0" algn="l" rtl="0">
                        <a:spcBef>
                          <a:spcPts val="0"/>
                        </a:spcBef>
                        <a:spcAft>
                          <a:spcPts val="0"/>
                        </a:spcAft>
                        <a:buNone/>
                      </a:pPr>
                      <a:r>
                        <a:rPr lang="en-US" sz="1400">
                          <a:latin typeface="Calibri"/>
                          <a:ea typeface="Calibri"/>
                          <a:cs typeface="Calibri"/>
                          <a:sym typeface="Calibri"/>
                        </a:rPr>
                        <a:t>Director of Accounting (</a:t>
                      </a:r>
                      <a:r>
                        <a:rPr lang="en-US" i="1"/>
                        <a:t>E</a:t>
                      </a:r>
                      <a:r>
                        <a:rPr lang="en-US" sz="1400" i="1">
                          <a:latin typeface="Calibri"/>
                          <a:ea typeface="Calibri"/>
                          <a:cs typeface="Calibri"/>
                          <a:sym typeface="Calibri"/>
                        </a:rPr>
                        <a:t>lected)</a:t>
                      </a:r>
                      <a:endParaRPr i="1"/>
                    </a:p>
                  </a:txBody>
                  <a:tcPr marL="91450" marR="91450" marT="45725" marB="45725" anchor="ctr"/>
                </a:tc>
                <a:tc>
                  <a:txBody>
                    <a:bodyPr/>
                    <a:lstStyle/>
                    <a:p>
                      <a:pPr marL="0" marR="0" lvl="0" indent="0" algn="l" rtl="0">
                        <a:spcBef>
                          <a:spcPts val="0"/>
                        </a:spcBef>
                        <a:spcAft>
                          <a:spcPts val="0"/>
                        </a:spcAft>
                        <a:buNone/>
                      </a:pPr>
                      <a:r>
                        <a:rPr lang="en-US" sz="1400">
                          <a:latin typeface="Calibri"/>
                          <a:ea typeface="Calibri"/>
                          <a:cs typeface="Calibri"/>
                          <a:sym typeface="Calibri"/>
                        </a:rPr>
                        <a:t>Exec</a:t>
                      </a:r>
                      <a:endParaRPr/>
                    </a:p>
                  </a:txBody>
                  <a:tcPr marL="91450" marR="91450" marT="45725" marB="45725" anchor="ctr"/>
                </a:tc>
                <a:tc>
                  <a:txBody>
                    <a:bodyPr/>
                    <a:lstStyle/>
                    <a:p>
                      <a:pPr marL="0" marR="0" lvl="0" indent="0" algn="l" rtl="0">
                        <a:spcBef>
                          <a:spcPts val="0"/>
                        </a:spcBef>
                        <a:spcAft>
                          <a:spcPts val="0"/>
                        </a:spcAft>
                        <a:buNone/>
                      </a:pPr>
                      <a:r>
                        <a:rPr lang="en-US" sz="1400"/>
                        <a:t>Even</a:t>
                      </a:r>
                      <a:endParaRPr/>
                    </a:p>
                  </a:txBody>
                  <a:tcPr marL="91450" marR="91450" marT="45725" marB="45725" anchor="ctr"/>
                </a:tc>
                <a:tc>
                  <a:txBody>
                    <a:bodyPr/>
                    <a:lstStyle/>
                    <a:p>
                      <a:pPr marL="0" marR="0" lvl="0" indent="0" algn="l" rtl="0">
                        <a:spcBef>
                          <a:spcPts val="0"/>
                        </a:spcBef>
                        <a:spcAft>
                          <a:spcPts val="0"/>
                        </a:spcAft>
                        <a:buNone/>
                      </a:pPr>
                      <a:r>
                        <a:rPr lang="en-US"/>
                        <a:t>vacant</a:t>
                      </a:r>
                      <a:endParaRPr/>
                    </a:p>
                  </a:txBody>
                  <a:tcPr marL="91450" marR="91450" marT="45725" marB="45725" anchor="ctr"/>
                </a:tc>
                <a:extLst>
                  <a:ext uri="{0D108BD9-81ED-4DB2-BD59-A6C34878D82A}">
                    <a16:rowId xmlns:a16="http://schemas.microsoft.com/office/drawing/2014/main" val="10005"/>
                  </a:ext>
                </a:extLst>
              </a:tr>
              <a:tr h="328600">
                <a:tc>
                  <a:txBody>
                    <a:bodyPr/>
                    <a:lstStyle/>
                    <a:p>
                      <a:pPr marL="0" marR="0" lvl="0" indent="0" algn="l" rtl="0">
                        <a:lnSpc>
                          <a:spcPct val="100000"/>
                        </a:lnSpc>
                        <a:spcBef>
                          <a:spcPts val="0"/>
                        </a:spcBef>
                        <a:spcAft>
                          <a:spcPts val="0"/>
                        </a:spcAft>
                        <a:buNone/>
                      </a:pPr>
                      <a:r>
                        <a:rPr lang="en-US"/>
                        <a:t>Director at Large (</a:t>
                      </a:r>
                      <a:r>
                        <a:rPr lang="en-US" i="1"/>
                        <a:t>Elected)</a:t>
                      </a:r>
                      <a:endParaRPr sz="1400" i="1"/>
                    </a:p>
                  </a:txBody>
                  <a:tcPr marL="68575" marR="68575" marT="0" marB="0" anchor="ctr"/>
                </a:tc>
                <a:tc>
                  <a:txBody>
                    <a:bodyPr/>
                    <a:lstStyle/>
                    <a:p>
                      <a:pPr marL="0" marR="0" lvl="0" indent="0" algn="l" rtl="0">
                        <a:lnSpc>
                          <a:spcPct val="100000"/>
                        </a:lnSpc>
                        <a:spcBef>
                          <a:spcPts val="0"/>
                        </a:spcBef>
                        <a:spcAft>
                          <a:spcPts val="0"/>
                        </a:spcAft>
                        <a:buNone/>
                      </a:pPr>
                      <a:r>
                        <a:rPr lang="en-US"/>
                        <a:t>Exec</a:t>
                      </a:r>
                      <a:endParaRPr sz="1400" i="0">
                        <a:latin typeface="Calibri"/>
                        <a:ea typeface="Calibri"/>
                        <a:cs typeface="Calibri"/>
                        <a:sym typeface="Calibri"/>
                      </a:endParaRPr>
                    </a:p>
                  </a:txBody>
                  <a:tcPr marL="68575" marR="68575" marT="0" marB="0" anchor="ctr"/>
                </a:tc>
                <a:tc>
                  <a:txBody>
                    <a:bodyPr/>
                    <a:lstStyle/>
                    <a:p>
                      <a:pPr marL="0" marR="0" lvl="0" indent="0" algn="l" rtl="0">
                        <a:spcBef>
                          <a:spcPts val="0"/>
                        </a:spcBef>
                        <a:spcAft>
                          <a:spcPts val="0"/>
                        </a:spcAft>
                        <a:buNone/>
                      </a:pPr>
                      <a:r>
                        <a:rPr lang="en-US"/>
                        <a:t>Annual</a:t>
                      </a:r>
                      <a:endParaRPr sz="1400"/>
                    </a:p>
                  </a:txBody>
                  <a:tcPr marL="91450" marR="91450" marT="45725" marB="45725" anchor="ctr"/>
                </a:tc>
                <a:tc>
                  <a:txBody>
                    <a:bodyPr/>
                    <a:lstStyle/>
                    <a:p>
                      <a:pPr marL="0" lvl="0" indent="0" algn="l" rtl="0">
                        <a:spcBef>
                          <a:spcPts val="0"/>
                        </a:spcBef>
                        <a:spcAft>
                          <a:spcPts val="0"/>
                        </a:spcAft>
                        <a:buClr>
                          <a:schemeClr val="dk1"/>
                        </a:buClr>
                        <a:buFont typeface="Arial"/>
                        <a:buNone/>
                      </a:pPr>
                      <a:r>
                        <a:rPr lang="en-US"/>
                        <a:t>Nikki Hicks</a:t>
                      </a:r>
                      <a:endParaRPr/>
                    </a:p>
                  </a:txBody>
                  <a:tcPr marL="91450" marR="91450" marT="45725" marB="45725" anchor="ctr"/>
                </a:tc>
                <a:extLst>
                  <a:ext uri="{0D108BD9-81ED-4DB2-BD59-A6C34878D82A}">
                    <a16:rowId xmlns:a16="http://schemas.microsoft.com/office/drawing/2014/main" val="10006"/>
                  </a:ext>
                </a:extLst>
              </a:tr>
              <a:tr h="328600">
                <a:tc>
                  <a:txBody>
                    <a:bodyPr/>
                    <a:lstStyle/>
                    <a:p>
                      <a:pPr marL="0" marR="0" lvl="0" indent="0" algn="l" rtl="0">
                        <a:lnSpc>
                          <a:spcPct val="100000"/>
                        </a:lnSpc>
                        <a:spcBef>
                          <a:spcPts val="0"/>
                        </a:spcBef>
                        <a:spcAft>
                          <a:spcPts val="0"/>
                        </a:spcAft>
                        <a:buNone/>
                      </a:pPr>
                      <a:r>
                        <a:rPr lang="en-US"/>
                        <a:t>Regional Director (</a:t>
                      </a:r>
                      <a:r>
                        <a:rPr lang="en-US" i="1"/>
                        <a:t>Elected)</a:t>
                      </a:r>
                      <a:endParaRPr i="1"/>
                    </a:p>
                  </a:txBody>
                  <a:tcPr marL="68575" marR="68575" marT="0" marB="0" anchor="ctr">
                    <a:lnB w="381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a:t>Exec</a:t>
                      </a:r>
                      <a:endParaRPr/>
                    </a:p>
                  </a:txBody>
                  <a:tcPr marL="68575" marR="68575" marT="0" marB="0" anchor="ctr">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a:t>Odd</a:t>
                      </a:r>
                      <a:endParaRPr/>
                    </a:p>
                  </a:txBody>
                  <a:tcPr marL="91450" marR="91450" marT="45725" marB="45725" anchor="ctr">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a:t>Ashley Ruelland</a:t>
                      </a:r>
                      <a:endParaRPr/>
                    </a:p>
                  </a:txBody>
                  <a:tcPr marL="91450" marR="91450" marT="45725" marB="45725" anchor="ctr"/>
                </a:tc>
                <a:extLst>
                  <a:ext uri="{0D108BD9-81ED-4DB2-BD59-A6C34878D82A}">
                    <a16:rowId xmlns:a16="http://schemas.microsoft.com/office/drawing/2014/main" val="10007"/>
                  </a:ext>
                </a:extLst>
              </a:tr>
              <a:tr h="328600">
                <a:tc>
                  <a:txBody>
                    <a:bodyPr/>
                    <a:lstStyle/>
                    <a:p>
                      <a:pPr marL="0" marR="0" lvl="0" indent="0" algn="l" rtl="0">
                        <a:lnSpc>
                          <a:spcPct val="100000"/>
                        </a:lnSpc>
                        <a:spcBef>
                          <a:spcPts val="0"/>
                        </a:spcBef>
                        <a:spcAft>
                          <a:spcPts val="0"/>
                        </a:spcAft>
                        <a:buClr>
                          <a:schemeClr val="dk1"/>
                        </a:buClr>
                        <a:buSzPts val="1400"/>
                        <a:buFont typeface="Calibri"/>
                        <a:buNone/>
                      </a:pPr>
                      <a:r>
                        <a:rPr lang="en-US" sz="1400" b="1">
                          <a:latin typeface="Calibri"/>
                          <a:ea typeface="Calibri"/>
                          <a:cs typeface="Calibri"/>
                          <a:sym typeface="Calibri"/>
                        </a:rPr>
                        <a:t>Novice Director* FUNdamentals </a:t>
                      </a:r>
                      <a:r>
                        <a:rPr lang="en-US" sz="1400" b="1" i="1">
                          <a:latin typeface="Calibri"/>
                          <a:ea typeface="Calibri"/>
                          <a:cs typeface="Calibri"/>
                          <a:sym typeface="Calibri"/>
                        </a:rPr>
                        <a:t>(E</a:t>
                      </a:r>
                      <a:r>
                        <a:rPr lang="en-US" b="1" i="1"/>
                        <a:t>l</a:t>
                      </a:r>
                      <a:r>
                        <a:rPr lang="en-US" sz="1400" b="1" i="1">
                          <a:latin typeface="Calibri"/>
                          <a:ea typeface="Calibri"/>
                          <a:cs typeface="Calibri"/>
                          <a:sym typeface="Calibri"/>
                        </a:rPr>
                        <a:t>ected)</a:t>
                      </a:r>
                      <a:endParaRPr sz="1400" b="1" i="1">
                        <a:latin typeface="Calibri"/>
                        <a:ea typeface="Calibri"/>
                        <a:cs typeface="Calibri"/>
                        <a:sym typeface="Calibri"/>
                      </a:endParaRPr>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Calibri"/>
                        <a:buNone/>
                      </a:pPr>
                      <a:r>
                        <a:rPr lang="en-US" sz="1400" i="0">
                          <a:latin typeface="Calibri"/>
                          <a:ea typeface="Calibri"/>
                          <a:cs typeface="Calibri"/>
                          <a:sym typeface="Calibri"/>
                        </a:rPr>
                        <a:t>Exec</a:t>
                      </a:r>
                      <a:endParaRPr sz="1400" i="0">
                        <a:latin typeface="Calibri"/>
                        <a:ea typeface="Calibri"/>
                        <a:cs typeface="Calibri"/>
                        <a:sym typeface="Calibri"/>
                      </a:endParaRPr>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400"/>
                        <a:t>Even</a:t>
                      </a:r>
                      <a:endParaRPr sz="140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400"/>
                    </a:p>
                  </a:txBody>
                  <a:tcPr marL="91450" marR="91450" marT="45725" marB="45725" anchor="ctr">
                    <a:lnL w="12700" cap="flat" cmpd="sng">
                      <a:solidFill>
                        <a:schemeClr val="lt1"/>
                      </a:solidFill>
                      <a:prstDash val="solid"/>
                      <a:round/>
                      <a:headEnd type="none" w="sm" len="sm"/>
                      <a:tailEnd type="none" w="sm" len="sm"/>
                    </a:lnL>
                    <a:lnB w="38100" cap="flat" cmpd="sng">
                      <a:solidFill>
                        <a:schemeClr val="lt1"/>
                      </a:solidFill>
                      <a:prstDash val="solid"/>
                      <a:round/>
                      <a:headEnd type="none" w="sm" len="sm"/>
                      <a:tailEnd type="none" w="sm" len="sm"/>
                    </a:lnB>
                  </a:tcPr>
                </a:tc>
                <a:extLst>
                  <a:ext uri="{0D108BD9-81ED-4DB2-BD59-A6C34878D82A}">
                    <a16:rowId xmlns:a16="http://schemas.microsoft.com/office/drawing/2014/main" val="10008"/>
                  </a:ext>
                </a:extLst>
              </a:tr>
              <a:tr h="328600">
                <a:tc>
                  <a:txBody>
                    <a:bodyPr/>
                    <a:lstStyle/>
                    <a:p>
                      <a:pPr marL="0" marR="0" lvl="0" indent="0" algn="l" rtl="0">
                        <a:lnSpc>
                          <a:spcPct val="100000"/>
                        </a:lnSpc>
                        <a:spcBef>
                          <a:spcPts val="0"/>
                        </a:spcBef>
                        <a:spcAft>
                          <a:spcPts val="0"/>
                        </a:spcAft>
                        <a:buClr>
                          <a:schemeClr val="dk1"/>
                        </a:buClr>
                        <a:buSzPts val="1400"/>
                        <a:buFont typeface="Calibri"/>
                        <a:buNone/>
                      </a:pPr>
                      <a:r>
                        <a:rPr lang="en-US" sz="1400"/>
                        <a:t>Scheduler </a:t>
                      </a:r>
                      <a:r>
                        <a:rPr lang="en-US" sz="1400" i="1"/>
                        <a:t>(App</a:t>
                      </a:r>
                      <a:r>
                        <a:rPr lang="en-US" i="1"/>
                        <a:t>ointed)</a:t>
                      </a:r>
                      <a:endParaRPr i="1"/>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Calibri"/>
                        <a:buNone/>
                      </a:pPr>
                      <a:r>
                        <a:rPr lang="en-US" sz="1400" i="0">
                          <a:latin typeface="Calibri"/>
                          <a:ea typeface="Calibri"/>
                          <a:cs typeface="Calibri"/>
                          <a:sym typeface="Calibri"/>
                        </a:rPr>
                        <a:t>Exec</a:t>
                      </a:r>
                      <a:endParaRPr sz="1400" i="0">
                        <a:latin typeface="Calibri"/>
                        <a:ea typeface="Calibri"/>
                        <a:cs typeface="Calibri"/>
                        <a:sym typeface="Calibri"/>
                      </a:endParaRPr>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endParaRPr sz="140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a:t>Sara Dawson</a:t>
                      </a:r>
                      <a:endParaRPr sz="140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extLst>
                  <a:ext uri="{0D108BD9-81ED-4DB2-BD59-A6C34878D82A}">
                    <a16:rowId xmlns:a16="http://schemas.microsoft.com/office/drawing/2014/main" val="10009"/>
                  </a:ext>
                </a:extLst>
              </a:tr>
              <a:tr h="328600">
                <a:tc>
                  <a:txBody>
                    <a:bodyPr/>
                    <a:lstStyle/>
                    <a:p>
                      <a:pPr marL="0" marR="0" lvl="0" indent="0" algn="l" rtl="0">
                        <a:lnSpc>
                          <a:spcPct val="100000"/>
                        </a:lnSpc>
                        <a:spcBef>
                          <a:spcPts val="0"/>
                        </a:spcBef>
                        <a:spcAft>
                          <a:spcPts val="0"/>
                        </a:spcAft>
                        <a:buNone/>
                      </a:pPr>
                      <a:r>
                        <a:rPr lang="en-US"/>
                        <a:t>Registrar </a:t>
                      </a:r>
                      <a:r>
                        <a:rPr lang="en-US" i="1"/>
                        <a:t>(Appointed)</a:t>
                      </a:r>
                      <a:endParaRPr i="1"/>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a:t>Adm</a:t>
                      </a:r>
                      <a:endParaRPr/>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a:t>Annual</a:t>
                      </a: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a:t>Amy Grosset</a:t>
                      </a:r>
                      <a:endParaRPr/>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extLst>
                  <a:ext uri="{0D108BD9-81ED-4DB2-BD59-A6C34878D82A}">
                    <a16:rowId xmlns:a16="http://schemas.microsoft.com/office/drawing/2014/main" val="10010"/>
                  </a:ext>
                </a:extLst>
              </a:tr>
              <a:tr h="328600">
                <a:tc>
                  <a:txBody>
                    <a:bodyPr/>
                    <a:lstStyle/>
                    <a:p>
                      <a:pPr marL="0" marR="0" lvl="0" indent="0" algn="l" rtl="0">
                        <a:lnSpc>
                          <a:spcPct val="100000"/>
                        </a:lnSpc>
                        <a:spcBef>
                          <a:spcPts val="0"/>
                        </a:spcBef>
                        <a:spcAft>
                          <a:spcPts val="0"/>
                        </a:spcAft>
                        <a:buNone/>
                      </a:pPr>
                      <a:r>
                        <a:rPr lang="en-US"/>
                        <a:t>Technical Director - Coaching </a:t>
                      </a:r>
                      <a:r>
                        <a:rPr lang="en-US" i="1"/>
                        <a:t>(Elected)</a:t>
                      </a:r>
                      <a:endParaRPr sz="1400" i="1"/>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r>
                        <a:rPr lang="en-US"/>
                        <a:t>Dev</a:t>
                      </a:r>
                      <a:endParaRPr sz="1400" i="0">
                        <a:latin typeface="Calibri"/>
                        <a:ea typeface="Calibri"/>
                        <a:cs typeface="Calibri"/>
                        <a:sym typeface="Calibri"/>
                      </a:endParaRPr>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a:t>Odd</a:t>
                      </a:r>
                      <a:endParaRPr sz="140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a:t>Joel Hazzan</a:t>
                      </a:r>
                      <a:endParaRPr sz="1400"/>
                    </a:p>
                  </a:txBody>
                  <a:tcPr marL="91450" marR="91450" marT="45725" marB="4572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extLst>
                  <a:ext uri="{0D108BD9-81ED-4DB2-BD59-A6C34878D82A}">
                    <a16:rowId xmlns:a16="http://schemas.microsoft.com/office/drawing/2014/main" val="10011"/>
                  </a:ext>
                </a:extLst>
              </a:tr>
              <a:tr h="328600">
                <a:tc>
                  <a:txBody>
                    <a:bodyPr/>
                    <a:lstStyle/>
                    <a:p>
                      <a:pPr marL="0" marR="0" lvl="0" indent="0" algn="l" rtl="0">
                        <a:lnSpc>
                          <a:spcPct val="100000"/>
                        </a:lnSpc>
                        <a:spcBef>
                          <a:spcPts val="0"/>
                        </a:spcBef>
                        <a:spcAft>
                          <a:spcPts val="0"/>
                        </a:spcAft>
                        <a:buClr>
                          <a:schemeClr val="dk1"/>
                        </a:buClr>
                        <a:buSzPts val="1400"/>
                        <a:buFont typeface="Calibri"/>
                        <a:buNone/>
                      </a:pPr>
                      <a:r>
                        <a:rPr lang="en-US" sz="1400" b="1">
                          <a:latin typeface="Calibri"/>
                          <a:ea typeface="Calibri"/>
                          <a:cs typeface="Calibri"/>
                          <a:sym typeface="Calibri"/>
                        </a:rPr>
                        <a:t>Equipment Manager </a:t>
                      </a:r>
                      <a:r>
                        <a:rPr lang="en-US" sz="1400" b="1" i="1">
                          <a:latin typeface="Calibri"/>
                          <a:ea typeface="Calibri"/>
                          <a:cs typeface="Calibri"/>
                          <a:sym typeface="Calibri"/>
                        </a:rPr>
                        <a:t>(Appointed)</a:t>
                      </a:r>
                      <a:endParaRPr i="1"/>
                    </a:p>
                  </a:txBody>
                  <a:tcPr marL="68575" marR="68575" marT="0" marB="0" anchor="ctr">
                    <a:lnT w="38100" cap="flat" cmpd="sng">
                      <a:solidFill>
                        <a:schemeClr val="lt1"/>
                      </a:solidFill>
                      <a:prstDash val="solid"/>
                      <a:round/>
                      <a:headEnd type="none" w="sm" len="sm"/>
                      <a:tailEnd type="none" w="sm" len="sm"/>
                    </a:lnT>
                  </a:tcPr>
                </a:tc>
                <a:tc>
                  <a:txBody>
                    <a:bodyPr/>
                    <a:lstStyle/>
                    <a:p>
                      <a:pPr marL="0" marR="0" lvl="0" indent="0" algn="l" rtl="0">
                        <a:lnSpc>
                          <a:spcPct val="100000"/>
                        </a:lnSpc>
                        <a:spcBef>
                          <a:spcPts val="0"/>
                        </a:spcBef>
                        <a:spcAft>
                          <a:spcPts val="0"/>
                        </a:spcAft>
                        <a:buClr>
                          <a:schemeClr val="dk1"/>
                        </a:buClr>
                        <a:buSzPts val="1400"/>
                        <a:buFont typeface="Calibri"/>
                        <a:buNone/>
                      </a:pPr>
                      <a:r>
                        <a:rPr lang="en-US" sz="1400">
                          <a:latin typeface="Calibri"/>
                          <a:ea typeface="Calibri"/>
                          <a:cs typeface="Calibri"/>
                          <a:sym typeface="Calibri"/>
                        </a:rPr>
                        <a:t>Adm</a:t>
                      </a:r>
                      <a:endParaRPr/>
                    </a:p>
                  </a:txBody>
                  <a:tcPr marL="68575" marR="68575" marT="0" marB="0" anchor="ctr">
                    <a:lnT w="38100" cap="flat" cmpd="sng">
                      <a:solidFill>
                        <a:schemeClr val="lt1"/>
                      </a:solidFill>
                      <a:prstDash val="solid"/>
                      <a:round/>
                      <a:headEnd type="none" w="sm" len="sm"/>
                      <a:tailEnd type="none" w="sm" len="sm"/>
                    </a:lnT>
                  </a:tcPr>
                </a:tc>
                <a:tc>
                  <a:txBody>
                    <a:bodyPr/>
                    <a:lstStyle/>
                    <a:p>
                      <a:pPr marL="0" marR="0" lvl="0" indent="0" algn="l" rtl="0">
                        <a:spcBef>
                          <a:spcPts val="0"/>
                        </a:spcBef>
                        <a:spcAft>
                          <a:spcPts val="0"/>
                        </a:spcAft>
                        <a:buNone/>
                      </a:pPr>
                      <a:r>
                        <a:rPr lang="en-US"/>
                        <a:t>Annual</a:t>
                      </a:r>
                      <a:endParaRPr/>
                    </a:p>
                  </a:txBody>
                  <a:tcPr marL="91450" marR="91450" marT="45725" marB="45725" anchor="ctr">
                    <a:lnT w="38100" cap="flat" cmpd="sng">
                      <a:solidFill>
                        <a:schemeClr val="lt1"/>
                      </a:solidFill>
                      <a:prstDash val="solid"/>
                      <a:round/>
                      <a:headEnd type="none" w="sm" len="sm"/>
                      <a:tailEnd type="none" w="sm" len="sm"/>
                    </a:lnT>
                  </a:tcPr>
                </a:tc>
                <a:tc>
                  <a:txBody>
                    <a:bodyPr/>
                    <a:lstStyle/>
                    <a:p>
                      <a:pPr marL="0" marR="0" lvl="0" indent="0" algn="l" rtl="0">
                        <a:spcBef>
                          <a:spcPts val="0"/>
                        </a:spcBef>
                        <a:spcAft>
                          <a:spcPts val="0"/>
                        </a:spcAft>
                        <a:buNone/>
                      </a:pPr>
                      <a:r>
                        <a:rPr lang="en-US"/>
                        <a:t>vacant</a:t>
                      </a:r>
                      <a:endParaRPr sz="1400"/>
                    </a:p>
                  </a:txBody>
                  <a:tcPr marL="91450" marR="91450" marT="45725" marB="45725" anchor="ctr">
                    <a:lnT w="38100" cap="flat" cmpd="sng">
                      <a:solidFill>
                        <a:schemeClr val="lt1"/>
                      </a:solidFill>
                      <a:prstDash val="solid"/>
                      <a:round/>
                      <a:headEnd type="none" w="sm" len="sm"/>
                      <a:tailEnd type="none" w="sm" len="sm"/>
                    </a:lnT>
                  </a:tcPr>
                </a:tc>
                <a:extLst>
                  <a:ext uri="{0D108BD9-81ED-4DB2-BD59-A6C34878D82A}">
                    <a16:rowId xmlns:a16="http://schemas.microsoft.com/office/drawing/2014/main" val="10012"/>
                  </a:ext>
                </a:extLst>
              </a:tr>
              <a:tr h="328600">
                <a:tc>
                  <a:txBody>
                    <a:bodyPr/>
                    <a:lstStyle/>
                    <a:p>
                      <a:pPr marL="0" marR="0" lvl="0" indent="0" algn="l" rtl="0">
                        <a:lnSpc>
                          <a:spcPct val="100000"/>
                        </a:lnSpc>
                        <a:spcBef>
                          <a:spcPts val="0"/>
                        </a:spcBef>
                        <a:spcAft>
                          <a:spcPts val="0"/>
                        </a:spcAft>
                        <a:buClr>
                          <a:schemeClr val="dk1"/>
                        </a:buClr>
                        <a:buSzPts val="1400"/>
                        <a:buFont typeface="Calibri"/>
                        <a:buNone/>
                      </a:pPr>
                      <a:r>
                        <a:rPr lang="en-US" sz="1400"/>
                        <a:t>Webmaster </a:t>
                      </a:r>
                      <a:r>
                        <a:rPr lang="en-US" sz="1400" i="1"/>
                        <a:t>(</a:t>
                      </a:r>
                      <a:r>
                        <a:rPr lang="en-US" i="1"/>
                        <a:t>A</a:t>
                      </a:r>
                      <a:r>
                        <a:rPr lang="en-US" sz="1400" i="1"/>
                        <a:t>ppointed)</a:t>
                      </a:r>
                      <a:endParaRPr sz="1400" i="1"/>
                    </a:p>
                  </a:txBody>
                  <a:tcPr marL="68575" marR="68575" marT="0" marB="0" anchor="ctr"/>
                </a:tc>
                <a:tc>
                  <a:txBody>
                    <a:bodyPr/>
                    <a:lstStyle/>
                    <a:p>
                      <a:pPr marL="0" marR="0" lvl="0" indent="0" algn="l" rtl="0">
                        <a:lnSpc>
                          <a:spcPct val="100000"/>
                        </a:lnSpc>
                        <a:spcBef>
                          <a:spcPts val="0"/>
                        </a:spcBef>
                        <a:spcAft>
                          <a:spcPts val="0"/>
                        </a:spcAft>
                        <a:buClr>
                          <a:schemeClr val="dk1"/>
                        </a:buClr>
                        <a:buSzPts val="1400"/>
                        <a:buFont typeface="Calibri"/>
                        <a:buNone/>
                      </a:pPr>
                      <a:r>
                        <a:rPr lang="en-US" sz="1400">
                          <a:latin typeface="Calibri"/>
                          <a:ea typeface="Calibri"/>
                          <a:cs typeface="Calibri"/>
                          <a:sym typeface="Calibri"/>
                        </a:rPr>
                        <a:t>A</a:t>
                      </a:r>
                      <a:r>
                        <a:rPr lang="en-US"/>
                        <a:t>dm</a:t>
                      </a:r>
                      <a:endParaRPr sz="1400">
                        <a:latin typeface="Calibri"/>
                        <a:ea typeface="Calibri"/>
                        <a:cs typeface="Calibri"/>
                        <a:sym typeface="Calibri"/>
                      </a:endParaRPr>
                    </a:p>
                  </a:txBody>
                  <a:tcPr marL="68575" marR="68575" marT="0" marB="0" anchor="ctr"/>
                </a:tc>
                <a:tc>
                  <a:txBody>
                    <a:bodyPr/>
                    <a:lstStyle/>
                    <a:p>
                      <a:pPr marL="0" marR="0" lvl="0" indent="0" algn="l" rtl="0">
                        <a:spcBef>
                          <a:spcPts val="0"/>
                        </a:spcBef>
                        <a:spcAft>
                          <a:spcPts val="0"/>
                        </a:spcAft>
                        <a:buNone/>
                      </a:pPr>
                      <a:endParaRPr sz="1400"/>
                    </a:p>
                  </a:txBody>
                  <a:tcPr marL="91450" marR="91450" marT="45725" marB="45725" anchor="ctr"/>
                </a:tc>
                <a:tc>
                  <a:txBody>
                    <a:bodyPr/>
                    <a:lstStyle/>
                    <a:p>
                      <a:pPr marL="0" marR="0" lvl="0" indent="0" algn="l" rtl="0">
                        <a:spcBef>
                          <a:spcPts val="0"/>
                        </a:spcBef>
                        <a:spcAft>
                          <a:spcPts val="0"/>
                        </a:spcAft>
                        <a:buNone/>
                      </a:pPr>
                      <a:r>
                        <a:rPr lang="en-US"/>
                        <a:t>Germaine and Erik Fournier</a:t>
                      </a:r>
                      <a:endParaRPr sz="1400"/>
                    </a:p>
                  </a:txBody>
                  <a:tcPr marL="91450" marR="91450" marT="45725" marB="45725" anchor="ctr"/>
                </a:tc>
                <a:extLst>
                  <a:ext uri="{0D108BD9-81ED-4DB2-BD59-A6C34878D82A}">
                    <a16:rowId xmlns:a16="http://schemas.microsoft.com/office/drawing/2014/main" val="10013"/>
                  </a:ext>
                </a:extLst>
              </a:tr>
              <a:tr h="328600">
                <a:tc>
                  <a:txBody>
                    <a:bodyPr/>
                    <a:lstStyle/>
                    <a:p>
                      <a:pPr marL="0" marR="0" lvl="0" indent="0" algn="l" rtl="0">
                        <a:lnSpc>
                          <a:spcPct val="100000"/>
                        </a:lnSpc>
                        <a:spcBef>
                          <a:spcPts val="0"/>
                        </a:spcBef>
                        <a:spcAft>
                          <a:spcPts val="0"/>
                        </a:spcAft>
                        <a:buClr>
                          <a:schemeClr val="dk1"/>
                        </a:buClr>
                        <a:buSzPts val="1400"/>
                        <a:buFont typeface="Calibri"/>
                        <a:buNone/>
                      </a:pPr>
                      <a:r>
                        <a:rPr lang="en-US" sz="1400"/>
                        <a:t>Tournament Manager (</a:t>
                      </a:r>
                      <a:r>
                        <a:rPr lang="en-US" i="1"/>
                        <a:t>A</a:t>
                      </a:r>
                      <a:r>
                        <a:rPr lang="en-US" sz="1400" i="1"/>
                        <a:t>ppointed)</a:t>
                      </a:r>
                      <a:endParaRPr i="1"/>
                    </a:p>
                  </a:txBody>
                  <a:tcPr marL="68575" marR="68575" marT="0" marB="0" anchor="ctr"/>
                </a:tc>
                <a:tc>
                  <a:txBody>
                    <a:bodyPr/>
                    <a:lstStyle/>
                    <a:p>
                      <a:pPr marL="0" marR="0" lvl="0" indent="0" algn="l" rtl="0">
                        <a:lnSpc>
                          <a:spcPct val="100000"/>
                        </a:lnSpc>
                        <a:spcBef>
                          <a:spcPts val="0"/>
                        </a:spcBef>
                        <a:spcAft>
                          <a:spcPts val="0"/>
                        </a:spcAft>
                        <a:buClr>
                          <a:schemeClr val="dk1"/>
                        </a:buClr>
                        <a:buSzPts val="1400"/>
                        <a:buFont typeface="Calibri"/>
                        <a:buNone/>
                      </a:pPr>
                      <a:r>
                        <a:rPr lang="en-US" sz="1400">
                          <a:latin typeface="Calibri"/>
                          <a:ea typeface="Calibri"/>
                          <a:cs typeface="Calibri"/>
                          <a:sym typeface="Calibri"/>
                        </a:rPr>
                        <a:t>Dev</a:t>
                      </a:r>
                      <a:endParaRPr/>
                    </a:p>
                  </a:txBody>
                  <a:tcPr marL="68575" marR="68575" marT="0" marB="0" anchor="ctr"/>
                </a:tc>
                <a:tc>
                  <a:txBody>
                    <a:bodyPr/>
                    <a:lstStyle/>
                    <a:p>
                      <a:pPr marL="0" marR="0" lvl="0" indent="0" algn="l" rtl="0">
                        <a:spcBef>
                          <a:spcPts val="0"/>
                        </a:spcBef>
                        <a:spcAft>
                          <a:spcPts val="0"/>
                        </a:spcAft>
                        <a:buNone/>
                      </a:pPr>
                      <a:endParaRPr/>
                    </a:p>
                  </a:txBody>
                  <a:tcPr marL="91450" marR="91450" marT="45725" marB="45725" anchor="ctr"/>
                </a:tc>
                <a:tc>
                  <a:txBody>
                    <a:bodyPr/>
                    <a:lstStyle/>
                    <a:p>
                      <a:pPr marL="0" marR="0" lvl="0" indent="0" algn="l" rtl="0">
                        <a:spcBef>
                          <a:spcPts val="0"/>
                        </a:spcBef>
                        <a:spcAft>
                          <a:spcPts val="0"/>
                        </a:spcAft>
                        <a:buNone/>
                      </a:pPr>
                      <a:r>
                        <a:rPr lang="en-US"/>
                        <a:t>Martine Francoeur / Melissa Goudreau</a:t>
                      </a:r>
                      <a:endParaRPr sz="1400"/>
                    </a:p>
                  </a:txBody>
                  <a:tcPr marL="91450" marR="91450" marT="45725" marB="45725" anchor="ctr"/>
                </a:tc>
                <a:extLst>
                  <a:ext uri="{0D108BD9-81ED-4DB2-BD59-A6C34878D82A}">
                    <a16:rowId xmlns:a16="http://schemas.microsoft.com/office/drawing/2014/main" val="10014"/>
                  </a:ext>
                </a:extLst>
              </a:tr>
              <a:tr h="328600">
                <a:tc>
                  <a:txBody>
                    <a:bodyPr/>
                    <a:lstStyle/>
                    <a:p>
                      <a:pPr marL="0" marR="0" lvl="0" indent="0" algn="l" rtl="0">
                        <a:lnSpc>
                          <a:spcPct val="100000"/>
                        </a:lnSpc>
                        <a:spcBef>
                          <a:spcPts val="0"/>
                        </a:spcBef>
                        <a:spcAft>
                          <a:spcPts val="0"/>
                        </a:spcAft>
                        <a:buClr>
                          <a:schemeClr val="dk1"/>
                        </a:buClr>
                        <a:buSzPts val="1400"/>
                        <a:buFont typeface="Calibri"/>
                        <a:buNone/>
                      </a:pPr>
                      <a:r>
                        <a:rPr lang="en-US" sz="1400" b="1">
                          <a:latin typeface="Calibri"/>
                          <a:ea typeface="Calibri"/>
                          <a:cs typeface="Calibri"/>
                          <a:sym typeface="Calibri"/>
                        </a:rPr>
                        <a:t>Convenors – Fun, Regional, Competitive</a:t>
                      </a:r>
                      <a:r>
                        <a:rPr lang="en-US" sz="1400" b="1" i="1">
                          <a:latin typeface="Calibri"/>
                          <a:ea typeface="Calibri"/>
                          <a:cs typeface="Calibri"/>
                          <a:sym typeface="Calibri"/>
                        </a:rPr>
                        <a:t> (Appointed)</a:t>
                      </a:r>
                      <a:endParaRPr sz="1400" b="1" i="1">
                        <a:latin typeface="Calibri"/>
                        <a:ea typeface="Calibri"/>
                        <a:cs typeface="Calibri"/>
                        <a:sym typeface="Calibri"/>
                      </a:endParaRPr>
                    </a:p>
                  </a:txBody>
                  <a:tcPr marL="68575" marR="68575" marT="0" marB="0" anchor="ctr"/>
                </a:tc>
                <a:tc>
                  <a:txBody>
                    <a:bodyPr/>
                    <a:lstStyle/>
                    <a:p>
                      <a:pPr marL="0" marR="0" lvl="0" indent="0" algn="l" rtl="0">
                        <a:lnSpc>
                          <a:spcPct val="100000"/>
                        </a:lnSpc>
                        <a:spcBef>
                          <a:spcPts val="0"/>
                        </a:spcBef>
                        <a:spcAft>
                          <a:spcPts val="0"/>
                        </a:spcAft>
                        <a:buClr>
                          <a:schemeClr val="dk1"/>
                        </a:buClr>
                        <a:buSzPts val="1400"/>
                        <a:buFont typeface="Calibri"/>
                        <a:buNone/>
                      </a:pPr>
                      <a:r>
                        <a:rPr lang="en-US" sz="1400">
                          <a:latin typeface="Calibri"/>
                          <a:ea typeface="Calibri"/>
                          <a:cs typeface="Calibri"/>
                          <a:sym typeface="Calibri"/>
                        </a:rPr>
                        <a:t>Dev</a:t>
                      </a:r>
                      <a:endParaRPr sz="1400">
                        <a:latin typeface="Calibri"/>
                        <a:ea typeface="Calibri"/>
                        <a:cs typeface="Calibri"/>
                        <a:sym typeface="Calibri"/>
                      </a:endParaRPr>
                    </a:p>
                  </a:txBody>
                  <a:tcPr marL="68575" marR="68575" marT="0" marB="0" anchor="ctr"/>
                </a:tc>
                <a:tc>
                  <a:txBody>
                    <a:bodyPr/>
                    <a:lstStyle/>
                    <a:p>
                      <a:pPr marL="0" marR="0" lvl="0" indent="0" algn="l" rtl="0">
                        <a:spcBef>
                          <a:spcPts val="0"/>
                        </a:spcBef>
                        <a:spcAft>
                          <a:spcPts val="0"/>
                        </a:spcAft>
                        <a:buNone/>
                      </a:pPr>
                      <a:endParaRPr sz="1400"/>
                    </a:p>
                  </a:txBody>
                  <a:tcPr marL="91450" marR="91450" marT="45725" marB="45725" anchor="ctr"/>
                </a:tc>
                <a:tc>
                  <a:txBody>
                    <a:bodyPr/>
                    <a:lstStyle/>
                    <a:p>
                      <a:pPr marL="0" marR="0" lvl="0" indent="0" algn="l" rtl="0">
                        <a:spcBef>
                          <a:spcPts val="0"/>
                        </a:spcBef>
                        <a:spcAft>
                          <a:spcPts val="0"/>
                        </a:spcAft>
                        <a:buNone/>
                      </a:pPr>
                      <a:r>
                        <a:rPr lang="en-US" sz="1400"/>
                        <a:t>Vacancies! – apply please</a:t>
                      </a:r>
                      <a:endParaRPr sz="1400"/>
                    </a:p>
                  </a:txBody>
                  <a:tcPr marL="91450" marR="91450" marT="45725" marB="45725" anchor="ctr"/>
                </a:tc>
                <a:extLst>
                  <a:ext uri="{0D108BD9-81ED-4DB2-BD59-A6C34878D82A}">
                    <a16:rowId xmlns:a16="http://schemas.microsoft.com/office/drawing/2014/main" val="10015"/>
                  </a:ext>
                </a:extLst>
              </a:tr>
            </a:tbl>
          </a:graphicData>
        </a:graphic>
      </p:graphicFrame>
      <p:sp>
        <p:nvSpPr>
          <p:cNvPr id="243" name="Google Shape;243;p23"/>
          <p:cNvSpPr txBox="1"/>
          <p:nvPr/>
        </p:nvSpPr>
        <p:spPr>
          <a:xfrm>
            <a:off x="248548" y="61633"/>
            <a:ext cx="8642294" cy="427839"/>
          </a:xfrm>
          <a:prstGeom prst="rect">
            <a:avLst/>
          </a:prstGeom>
          <a:noFill/>
          <a:ln>
            <a:noFill/>
          </a:ln>
        </p:spPr>
        <p:txBody>
          <a:bodyPr spcFirstLastPara="1" wrap="square" lIns="91425" tIns="45700" rIns="91425" bIns="45700" anchor="b" anchorCtr="0">
            <a:normAutofit fontScale="70000" lnSpcReduction="20000"/>
          </a:bodyPr>
          <a:lstStyle/>
          <a:p>
            <a:pPr marL="0" marR="0" lvl="0" indent="0" algn="l" rtl="0">
              <a:lnSpc>
                <a:spcPct val="85000"/>
              </a:lnSpc>
              <a:spcBef>
                <a:spcPts val="0"/>
              </a:spcBef>
              <a:spcAft>
                <a:spcPts val="0"/>
              </a:spcAft>
              <a:buClr>
                <a:srgbClr val="00B050"/>
              </a:buClr>
              <a:buSzPct val="100000"/>
              <a:buFont typeface="Calibri"/>
              <a:buNone/>
            </a:pPr>
            <a:r>
              <a:rPr lang="en-US" sz="4800" b="1">
                <a:solidFill>
                  <a:srgbClr val="00B050"/>
                </a:solidFill>
                <a:latin typeface="Calibri"/>
                <a:ea typeface="Calibri"/>
                <a:cs typeface="Calibri"/>
                <a:sym typeface="Calibri"/>
              </a:rPr>
              <a:t>2023/2024 Vacancies (even year)</a:t>
            </a:r>
            <a:endParaRPr sz="4800" b="1">
              <a:solidFill>
                <a:srgbClr val="00B050"/>
              </a:solidFill>
              <a:latin typeface="Calibri"/>
              <a:ea typeface="Calibri"/>
              <a:cs typeface="Calibri"/>
              <a:sym typeface="Calibri"/>
            </a:endParaRPr>
          </a:p>
        </p:txBody>
      </p:sp>
      <p:pic>
        <p:nvPicPr>
          <p:cNvPr id="244" name="Google Shape;244;p23"/>
          <p:cNvPicPr preferRelativeResize="0"/>
          <p:nvPr/>
        </p:nvPicPr>
        <p:blipFill rotWithShape="1">
          <a:blip r:embed="rId3">
            <a:alphaModFix/>
          </a:blip>
          <a:srcRect/>
          <a:stretch/>
        </p:blipFill>
        <p:spPr>
          <a:xfrm>
            <a:off x="10872444" y="-17862"/>
            <a:ext cx="1173830" cy="81287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
          <p:cNvSpPr txBox="1">
            <a:spLocks noGrp="1"/>
          </p:cNvSpPr>
          <p:nvPr>
            <p:ph type="title"/>
          </p:nvPr>
        </p:nvSpPr>
        <p:spPr>
          <a:xfrm>
            <a:off x="459464" y="0"/>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00B050"/>
              </a:buClr>
              <a:buSzPts val="4800"/>
              <a:buFont typeface="Calibri"/>
              <a:buNone/>
            </a:pPr>
            <a:r>
              <a:rPr lang="en-US" b="1">
                <a:solidFill>
                  <a:srgbClr val="00B050"/>
                </a:solidFill>
              </a:rPr>
              <a:t>Agenda</a:t>
            </a:r>
            <a:endParaRPr b="1">
              <a:solidFill>
                <a:srgbClr val="00B050"/>
              </a:solidFill>
            </a:endParaRPr>
          </a:p>
        </p:txBody>
      </p:sp>
      <p:sp>
        <p:nvSpPr>
          <p:cNvPr id="106" name="Google Shape;106;p2"/>
          <p:cNvSpPr txBox="1"/>
          <p:nvPr/>
        </p:nvSpPr>
        <p:spPr>
          <a:xfrm>
            <a:off x="459464" y="980176"/>
            <a:ext cx="11433600" cy="3047700"/>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chemeClr val="dk1"/>
              </a:buClr>
              <a:buSzPts val="2400"/>
              <a:buFont typeface="Arial"/>
              <a:buChar char="•"/>
            </a:pPr>
            <a:r>
              <a:rPr lang="en-US" sz="2400" b="0" u="none" strike="noStrike" cap="none">
                <a:solidFill>
                  <a:schemeClr val="dk1"/>
                </a:solidFill>
                <a:latin typeface="Calibri"/>
                <a:ea typeface="Calibri"/>
                <a:cs typeface="Calibri"/>
                <a:sym typeface="Calibri"/>
              </a:rPr>
              <a:t>Reading and adoption of the minutes of the previous Annual Meeting (motion)</a:t>
            </a:r>
            <a:endParaRPr sz="2400">
              <a:solidFill>
                <a:schemeClr val="dk1"/>
              </a:solidFill>
              <a:latin typeface="Calibri"/>
              <a:ea typeface="Calibri"/>
              <a:cs typeface="Calibri"/>
              <a:sym typeface="Calibri"/>
            </a:endParaRPr>
          </a:p>
          <a:p>
            <a:pPr marL="457200" marR="0" lvl="0" indent="-457200" algn="l" rtl="0">
              <a:spcBef>
                <a:spcPts val="0"/>
              </a:spcBef>
              <a:spcAft>
                <a:spcPts val="0"/>
              </a:spcAft>
              <a:buClr>
                <a:schemeClr val="dk1"/>
              </a:buClr>
              <a:buSzPts val="2400"/>
              <a:buFont typeface="Arial"/>
              <a:buChar char="•"/>
            </a:pPr>
            <a:r>
              <a:rPr lang="en-US" sz="2400" b="0" u="none" strike="noStrike" cap="none">
                <a:solidFill>
                  <a:schemeClr val="dk1"/>
                </a:solidFill>
                <a:latin typeface="Calibri"/>
                <a:ea typeface="Calibri"/>
                <a:cs typeface="Calibri"/>
                <a:sym typeface="Calibri"/>
              </a:rPr>
              <a:t>VP Finance report</a:t>
            </a:r>
            <a:endParaRPr/>
          </a:p>
          <a:p>
            <a:pPr marL="457200" marR="0" lvl="0" indent="-457200" algn="l" rtl="0">
              <a:spcBef>
                <a:spcPts val="0"/>
              </a:spcBef>
              <a:spcAft>
                <a:spcPts val="0"/>
              </a:spcAft>
              <a:buClr>
                <a:schemeClr val="dk1"/>
              </a:buClr>
              <a:buSzPts val="2400"/>
              <a:buFont typeface="Arial"/>
              <a:buChar char="•"/>
            </a:pPr>
            <a:r>
              <a:rPr lang="en-US" sz="2400" b="0" u="none" strike="noStrike" cap="none">
                <a:solidFill>
                  <a:schemeClr val="dk1"/>
                </a:solidFill>
                <a:latin typeface="Calibri"/>
                <a:ea typeface="Calibri"/>
                <a:cs typeface="Calibri"/>
                <a:sym typeface="Calibri"/>
              </a:rPr>
              <a:t>Registrar’s report</a:t>
            </a:r>
            <a:endParaRPr/>
          </a:p>
          <a:p>
            <a:pPr marL="457200" marR="0" lvl="0" indent="-457200" algn="l" rtl="0">
              <a:spcBef>
                <a:spcPts val="0"/>
              </a:spcBef>
              <a:spcAft>
                <a:spcPts val="0"/>
              </a:spcAft>
              <a:buClr>
                <a:schemeClr val="dk1"/>
              </a:buClr>
              <a:buSzPts val="2400"/>
              <a:buFont typeface="Arial"/>
              <a:buChar char="•"/>
            </a:pPr>
            <a:r>
              <a:rPr lang="en-US" sz="2400" b="0" u="none" strike="noStrike" cap="none">
                <a:solidFill>
                  <a:schemeClr val="dk1"/>
                </a:solidFill>
                <a:latin typeface="Calibri"/>
                <a:ea typeface="Calibri"/>
                <a:cs typeface="Calibri"/>
                <a:sym typeface="Calibri"/>
              </a:rPr>
              <a:t>President’s report</a:t>
            </a:r>
            <a:endParaRPr/>
          </a:p>
          <a:p>
            <a:pPr marL="457200" marR="0" lvl="0" indent="-457200" algn="l" rtl="0">
              <a:spcBef>
                <a:spcPts val="0"/>
              </a:spcBef>
              <a:spcAft>
                <a:spcPts val="0"/>
              </a:spcAft>
              <a:buClr>
                <a:schemeClr val="dk1"/>
              </a:buClr>
              <a:buSzPts val="2400"/>
              <a:buFont typeface="Arial"/>
              <a:buChar char="•"/>
            </a:pPr>
            <a:r>
              <a:rPr lang="en-US" sz="2400" b="0" u="none" strike="noStrike" cap="none">
                <a:solidFill>
                  <a:schemeClr val="dk1"/>
                </a:solidFill>
                <a:latin typeface="Calibri"/>
                <a:ea typeface="Calibri"/>
                <a:cs typeface="Calibri"/>
                <a:sym typeface="Calibri"/>
              </a:rPr>
              <a:t>Council and Committee Reports</a:t>
            </a:r>
            <a:endParaRPr/>
          </a:p>
          <a:p>
            <a:pPr marL="457200" marR="0" lvl="0" indent="-457200" algn="l" rtl="0">
              <a:spcBef>
                <a:spcPts val="0"/>
              </a:spcBef>
              <a:spcAft>
                <a:spcPts val="0"/>
              </a:spcAft>
              <a:buClr>
                <a:schemeClr val="dk1"/>
              </a:buClr>
              <a:buSzPts val="2400"/>
              <a:buFont typeface="Arial"/>
              <a:buChar char="•"/>
            </a:pPr>
            <a:r>
              <a:rPr lang="en-US" sz="2400" b="0" u="none" strike="noStrike" cap="none">
                <a:solidFill>
                  <a:schemeClr val="dk1"/>
                </a:solidFill>
                <a:latin typeface="Calibri"/>
                <a:ea typeface="Calibri"/>
                <a:cs typeface="Calibri"/>
                <a:sym typeface="Calibri"/>
              </a:rPr>
              <a:t>Elections (motion)</a:t>
            </a:r>
            <a:endParaRPr/>
          </a:p>
          <a:p>
            <a:pPr marL="457200" marR="0" lvl="0" indent="-457200" algn="l" rtl="0">
              <a:spcBef>
                <a:spcPts val="0"/>
              </a:spcBef>
              <a:spcAft>
                <a:spcPts val="0"/>
              </a:spcAft>
              <a:buClr>
                <a:schemeClr val="dk1"/>
              </a:buClr>
              <a:buSzPts val="2400"/>
              <a:buFont typeface="Arial"/>
              <a:buChar char="•"/>
            </a:pPr>
            <a:r>
              <a:rPr lang="en-US" sz="2400" b="0" u="none" strike="noStrike" cap="none">
                <a:solidFill>
                  <a:schemeClr val="dk1"/>
                </a:solidFill>
                <a:latin typeface="Calibri"/>
                <a:ea typeface="Calibri"/>
                <a:cs typeface="Calibri"/>
                <a:sym typeface="Calibri"/>
              </a:rPr>
              <a:t>New Business?</a:t>
            </a:r>
            <a:endParaRPr/>
          </a:p>
          <a:p>
            <a:pPr marL="457200" marR="0" lvl="0" indent="-457200" algn="l" rtl="0">
              <a:spcBef>
                <a:spcPts val="0"/>
              </a:spcBef>
              <a:spcAft>
                <a:spcPts val="0"/>
              </a:spcAft>
              <a:buClr>
                <a:schemeClr val="dk1"/>
              </a:buClr>
              <a:buSzPts val="2400"/>
              <a:buFont typeface="Arial"/>
              <a:buChar char="•"/>
            </a:pPr>
            <a:r>
              <a:rPr lang="en-US" sz="2400" b="0" u="none" strike="noStrike" cap="none">
                <a:solidFill>
                  <a:schemeClr val="dk1"/>
                </a:solidFill>
                <a:latin typeface="Calibri"/>
                <a:ea typeface="Calibri"/>
                <a:cs typeface="Calibri"/>
                <a:sym typeface="Calibri"/>
              </a:rPr>
              <a:t>Adjournment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pic>
        <p:nvPicPr>
          <p:cNvPr id="250" name="Google Shape;250;p24"/>
          <p:cNvPicPr preferRelativeResize="0"/>
          <p:nvPr/>
        </p:nvPicPr>
        <p:blipFill rotWithShape="1">
          <a:blip r:embed="rId3">
            <a:alphaModFix/>
          </a:blip>
          <a:srcRect/>
          <a:stretch/>
        </p:blipFill>
        <p:spPr>
          <a:xfrm>
            <a:off x="10204057" y="87774"/>
            <a:ext cx="1739254" cy="1204423"/>
          </a:xfrm>
          <a:prstGeom prst="rect">
            <a:avLst/>
          </a:prstGeom>
          <a:noFill/>
          <a:ln>
            <a:noFill/>
          </a:ln>
        </p:spPr>
      </p:pic>
      <p:sp>
        <p:nvSpPr>
          <p:cNvPr id="251" name="Google Shape;251;p24"/>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a:t>New Business</a:t>
            </a:r>
            <a:endParaRPr/>
          </a:p>
        </p:txBody>
      </p:sp>
      <p:sp>
        <p:nvSpPr>
          <p:cNvPr id="252" name="Google Shape;252;p24"/>
          <p:cNvSpPr txBox="1">
            <a:spLocks noGrp="1"/>
          </p:cNvSpPr>
          <p:nvPr>
            <p:ph type="body" idx="1"/>
          </p:nvPr>
        </p:nvSpPr>
        <p:spPr>
          <a:xfrm>
            <a:off x="1097280" y="4640353"/>
            <a:ext cx="10058400" cy="114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pic>
        <p:nvPicPr>
          <p:cNvPr id="258" name="Google Shape;258;p26"/>
          <p:cNvPicPr preferRelativeResize="0"/>
          <p:nvPr/>
        </p:nvPicPr>
        <p:blipFill rotWithShape="1">
          <a:blip r:embed="rId3">
            <a:alphaModFix/>
          </a:blip>
          <a:srcRect/>
          <a:stretch/>
        </p:blipFill>
        <p:spPr>
          <a:xfrm>
            <a:off x="10204057" y="87774"/>
            <a:ext cx="1739254" cy="1204423"/>
          </a:xfrm>
          <a:prstGeom prst="rect">
            <a:avLst/>
          </a:prstGeom>
          <a:noFill/>
          <a:ln>
            <a:noFill/>
          </a:ln>
        </p:spPr>
      </p:pic>
      <p:sp>
        <p:nvSpPr>
          <p:cNvPr id="259" name="Google Shape;259;p26"/>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a:t>Adjournment</a:t>
            </a:r>
            <a:endParaRPr/>
          </a:p>
        </p:txBody>
      </p:sp>
      <p:sp>
        <p:nvSpPr>
          <p:cNvPr id="260" name="Google Shape;260;p26"/>
          <p:cNvSpPr txBox="1">
            <a:spLocks noGrp="1"/>
          </p:cNvSpPr>
          <p:nvPr>
            <p:ph type="body" idx="1"/>
          </p:nvPr>
        </p:nvSpPr>
        <p:spPr>
          <a:xfrm>
            <a:off x="1097280" y="4640353"/>
            <a:ext cx="10058400" cy="114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Shape 265"/>
        <p:cNvGrpSpPr/>
        <p:nvPr/>
      </p:nvGrpSpPr>
      <p:grpSpPr>
        <a:xfrm>
          <a:off x="0" y="0"/>
          <a:ext cx="0" cy="0"/>
          <a:chOff x="0" y="0"/>
          <a:chExt cx="0" cy="0"/>
        </a:xfrm>
      </p:grpSpPr>
      <p:sp>
        <p:nvSpPr>
          <p:cNvPr id="266" name="Google Shape;266;p27"/>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About Us: Governance</a:t>
            </a:r>
            <a:endParaRPr/>
          </a:p>
        </p:txBody>
      </p:sp>
      <p:grpSp>
        <p:nvGrpSpPr>
          <p:cNvPr id="267" name="Google Shape;267;p27"/>
          <p:cNvGrpSpPr/>
          <p:nvPr/>
        </p:nvGrpSpPr>
        <p:grpSpPr>
          <a:xfrm>
            <a:off x="842115" y="2915450"/>
            <a:ext cx="10507769" cy="3052313"/>
            <a:chOff x="3915" y="440106"/>
            <a:chExt cx="10507769" cy="3052313"/>
          </a:xfrm>
        </p:grpSpPr>
        <p:sp>
          <p:nvSpPr>
            <p:cNvPr id="268" name="Google Shape;268;p27"/>
            <p:cNvSpPr/>
            <p:nvPr/>
          </p:nvSpPr>
          <p:spPr>
            <a:xfrm>
              <a:off x="5739807" y="991041"/>
              <a:ext cx="4241668" cy="252331"/>
            </a:xfrm>
            <a:custGeom>
              <a:avLst/>
              <a:gdLst/>
              <a:ahLst/>
              <a:cxnLst/>
              <a:rect l="l" t="t" r="r" b="b"/>
              <a:pathLst>
                <a:path w="120000" h="120000" extrusionOk="0">
                  <a:moveTo>
                    <a:pt x="0" y="0"/>
                  </a:moveTo>
                  <a:lnTo>
                    <a:pt x="0" y="81776"/>
                  </a:lnTo>
                  <a:lnTo>
                    <a:pt x="120000" y="81776"/>
                  </a:lnTo>
                  <a:lnTo>
                    <a:pt x="120000" y="120000"/>
                  </a:lnTo>
                </a:path>
              </a:pathLst>
            </a:custGeom>
            <a:noFill/>
            <a:ln w="15875" cap="flat" cmpd="sng">
              <a:solidFill>
                <a:srgbClr val="79A029"/>
              </a:solidFill>
              <a:prstDash val="solid"/>
              <a:round/>
              <a:headEnd type="none" w="sm" len="sm"/>
              <a:tailEnd type="none" w="sm" len="sm"/>
            </a:ln>
          </p:spPr>
        </p:sp>
        <p:sp>
          <p:nvSpPr>
            <p:cNvPr id="269" name="Google Shape;269;p27"/>
            <p:cNvSpPr/>
            <p:nvPr/>
          </p:nvSpPr>
          <p:spPr>
            <a:xfrm>
              <a:off x="5739807" y="991041"/>
              <a:ext cx="3181251" cy="252331"/>
            </a:xfrm>
            <a:custGeom>
              <a:avLst/>
              <a:gdLst/>
              <a:ahLst/>
              <a:cxnLst/>
              <a:rect l="l" t="t" r="r" b="b"/>
              <a:pathLst>
                <a:path w="120000" h="120000" extrusionOk="0">
                  <a:moveTo>
                    <a:pt x="0" y="0"/>
                  </a:moveTo>
                  <a:lnTo>
                    <a:pt x="0" y="81776"/>
                  </a:lnTo>
                  <a:lnTo>
                    <a:pt x="120000" y="81776"/>
                  </a:lnTo>
                  <a:lnTo>
                    <a:pt x="120000" y="120000"/>
                  </a:lnTo>
                </a:path>
              </a:pathLst>
            </a:custGeom>
            <a:noFill/>
            <a:ln w="15875" cap="flat" cmpd="sng">
              <a:solidFill>
                <a:srgbClr val="79A029"/>
              </a:solidFill>
              <a:prstDash val="solid"/>
              <a:round/>
              <a:headEnd type="none" w="sm" len="sm"/>
              <a:tailEnd type="none" w="sm" len="sm"/>
            </a:ln>
          </p:spPr>
        </p:sp>
        <p:sp>
          <p:nvSpPr>
            <p:cNvPr id="270" name="Google Shape;270;p27"/>
            <p:cNvSpPr/>
            <p:nvPr/>
          </p:nvSpPr>
          <p:spPr>
            <a:xfrm>
              <a:off x="5739807" y="991041"/>
              <a:ext cx="2120834" cy="252331"/>
            </a:xfrm>
            <a:custGeom>
              <a:avLst/>
              <a:gdLst/>
              <a:ahLst/>
              <a:cxnLst/>
              <a:rect l="l" t="t" r="r" b="b"/>
              <a:pathLst>
                <a:path w="120000" h="120000" extrusionOk="0">
                  <a:moveTo>
                    <a:pt x="0" y="0"/>
                  </a:moveTo>
                  <a:lnTo>
                    <a:pt x="0" y="81776"/>
                  </a:lnTo>
                  <a:lnTo>
                    <a:pt x="120000" y="81776"/>
                  </a:lnTo>
                  <a:lnTo>
                    <a:pt x="120000" y="120000"/>
                  </a:lnTo>
                </a:path>
              </a:pathLst>
            </a:custGeom>
            <a:noFill/>
            <a:ln w="15875" cap="flat" cmpd="sng">
              <a:solidFill>
                <a:srgbClr val="79A029"/>
              </a:solidFill>
              <a:prstDash val="solid"/>
              <a:round/>
              <a:headEnd type="none" w="sm" len="sm"/>
              <a:tailEnd type="none" w="sm" len="sm"/>
            </a:ln>
          </p:spPr>
        </p:sp>
        <p:sp>
          <p:nvSpPr>
            <p:cNvPr id="271" name="Google Shape;271;p27"/>
            <p:cNvSpPr/>
            <p:nvPr/>
          </p:nvSpPr>
          <p:spPr>
            <a:xfrm>
              <a:off x="5739807" y="991041"/>
              <a:ext cx="1060417" cy="252331"/>
            </a:xfrm>
            <a:custGeom>
              <a:avLst/>
              <a:gdLst/>
              <a:ahLst/>
              <a:cxnLst/>
              <a:rect l="l" t="t" r="r" b="b"/>
              <a:pathLst>
                <a:path w="120000" h="120000" extrusionOk="0">
                  <a:moveTo>
                    <a:pt x="0" y="0"/>
                  </a:moveTo>
                  <a:lnTo>
                    <a:pt x="0" y="81776"/>
                  </a:lnTo>
                  <a:lnTo>
                    <a:pt x="120000" y="81776"/>
                  </a:lnTo>
                  <a:lnTo>
                    <a:pt x="120000" y="120000"/>
                  </a:lnTo>
                </a:path>
              </a:pathLst>
            </a:custGeom>
            <a:noFill/>
            <a:ln w="15875" cap="flat" cmpd="sng">
              <a:solidFill>
                <a:srgbClr val="79A029"/>
              </a:solidFill>
              <a:prstDash val="solid"/>
              <a:round/>
              <a:headEnd type="none" w="sm" len="sm"/>
              <a:tailEnd type="none" w="sm" len="sm"/>
            </a:ln>
          </p:spPr>
        </p:sp>
        <p:sp>
          <p:nvSpPr>
            <p:cNvPr id="272" name="Google Shape;272;p27"/>
            <p:cNvSpPr/>
            <p:nvPr/>
          </p:nvSpPr>
          <p:spPr>
            <a:xfrm>
              <a:off x="5739807" y="1794307"/>
              <a:ext cx="2120834" cy="252331"/>
            </a:xfrm>
            <a:custGeom>
              <a:avLst/>
              <a:gdLst/>
              <a:ahLst/>
              <a:cxnLst/>
              <a:rect l="l" t="t" r="r" b="b"/>
              <a:pathLst>
                <a:path w="120000" h="120000" extrusionOk="0">
                  <a:moveTo>
                    <a:pt x="0" y="0"/>
                  </a:moveTo>
                  <a:lnTo>
                    <a:pt x="0" y="81776"/>
                  </a:lnTo>
                  <a:lnTo>
                    <a:pt x="120000" y="81776"/>
                  </a:lnTo>
                  <a:lnTo>
                    <a:pt x="120000" y="120000"/>
                  </a:lnTo>
                </a:path>
              </a:pathLst>
            </a:custGeom>
            <a:noFill/>
            <a:ln w="15875" cap="flat" cmpd="sng">
              <a:solidFill>
                <a:srgbClr val="89B72F"/>
              </a:solidFill>
              <a:prstDash val="solid"/>
              <a:round/>
              <a:headEnd type="none" w="sm" len="sm"/>
              <a:tailEnd type="none" w="sm" len="sm"/>
            </a:ln>
          </p:spPr>
        </p:sp>
        <p:sp>
          <p:nvSpPr>
            <p:cNvPr id="273" name="Google Shape;273;p27"/>
            <p:cNvSpPr/>
            <p:nvPr/>
          </p:nvSpPr>
          <p:spPr>
            <a:xfrm>
              <a:off x="5739807" y="1794307"/>
              <a:ext cx="1060417" cy="252331"/>
            </a:xfrm>
            <a:custGeom>
              <a:avLst/>
              <a:gdLst/>
              <a:ahLst/>
              <a:cxnLst/>
              <a:rect l="l" t="t" r="r" b="b"/>
              <a:pathLst>
                <a:path w="120000" h="120000" extrusionOk="0">
                  <a:moveTo>
                    <a:pt x="0" y="0"/>
                  </a:moveTo>
                  <a:lnTo>
                    <a:pt x="0" y="81776"/>
                  </a:lnTo>
                  <a:lnTo>
                    <a:pt x="120000" y="81776"/>
                  </a:lnTo>
                  <a:lnTo>
                    <a:pt x="120000" y="120000"/>
                  </a:lnTo>
                </a:path>
              </a:pathLst>
            </a:custGeom>
            <a:noFill/>
            <a:ln w="15875" cap="flat" cmpd="sng">
              <a:solidFill>
                <a:srgbClr val="89B72F"/>
              </a:solidFill>
              <a:prstDash val="solid"/>
              <a:round/>
              <a:headEnd type="none" w="sm" len="sm"/>
              <a:tailEnd type="none" w="sm" len="sm"/>
            </a:ln>
          </p:spPr>
        </p:sp>
        <p:sp>
          <p:nvSpPr>
            <p:cNvPr id="274" name="Google Shape;274;p27"/>
            <p:cNvSpPr/>
            <p:nvPr/>
          </p:nvSpPr>
          <p:spPr>
            <a:xfrm>
              <a:off x="5694087" y="1794307"/>
              <a:ext cx="91440" cy="252331"/>
            </a:xfrm>
            <a:custGeom>
              <a:avLst/>
              <a:gdLst/>
              <a:ahLst/>
              <a:cxnLst/>
              <a:rect l="l" t="t" r="r" b="b"/>
              <a:pathLst>
                <a:path w="120000" h="120000" extrusionOk="0">
                  <a:moveTo>
                    <a:pt x="60000" y="0"/>
                  </a:moveTo>
                  <a:lnTo>
                    <a:pt x="60000" y="120000"/>
                  </a:lnTo>
                </a:path>
              </a:pathLst>
            </a:custGeom>
            <a:noFill/>
            <a:ln w="15875" cap="flat" cmpd="sng">
              <a:solidFill>
                <a:srgbClr val="89B72F"/>
              </a:solidFill>
              <a:prstDash val="solid"/>
              <a:round/>
              <a:headEnd type="none" w="sm" len="sm"/>
              <a:tailEnd type="none" w="sm" len="sm"/>
            </a:ln>
          </p:spPr>
        </p:sp>
        <p:sp>
          <p:nvSpPr>
            <p:cNvPr id="275" name="Google Shape;275;p27"/>
            <p:cNvSpPr/>
            <p:nvPr/>
          </p:nvSpPr>
          <p:spPr>
            <a:xfrm>
              <a:off x="4679390" y="2597573"/>
              <a:ext cx="4241668" cy="252331"/>
            </a:xfrm>
            <a:custGeom>
              <a:avLst/>
              <a:gdLst/>
              <a:ahLst/>
              <a:cxnLst/>
              <a:rect l="l" t="t" r="r" b="b"/>
              <a:pathLst>
                <a:path w="120000" h="120000" extrusionOk="0">
                  <a:moveTo>
                    <a:pt x="0" y="0"/>
                  </a:moveTo>
                  <a:lnTo>
                    <a:pt x="0" y="81776"/>
                  </a:lnTo>
                  <a:lnTo>
                    <a:pt x="120000" y="81776"/>
                  </a:lnTo>
                  <a:lnTo>
                    <a:pt x="120000" y="120000"/>
                  </a:lnTo>
                </a:path>
              </a:pathLst>
            </a:custGeom>
            <a:noFill/>
            <a:ln w="15875" cap="flat" cmpd="sng">
              <a:solidFill>
                <a:srgbClr val="89B72F"/>
              </a:solidFill>
              <a:prstDash val="solid"/>
              <a:round/>
              <a:headEnd type="none" w="sm" len="sm"/>
              <a:tailEnd type="none" w="sm" len="sm"/>
            </a:ln>
          </p:spPr>
        </p:sp>
        <p:sp>
          <p:nvSpPr>
            <p:cNvPr id="276" name="Google Shape;276;p27"/>
            <p:cNvSpPr/>
            <p:nvPr/>
          </p:nvSpPr>
          <p:spPr>
            <a:xfrm>
              <a:off x="4679390" y="2597573"/>
              <a:ext cx="3181251" cy="252331"/>
            </a:xfrm>
            <a:custGeom>
              <a:avLst/>
              <a:gdLst/>
              <a:ahLst/>
              <a:cxnLst/>
              <a:rect l="l" t="t" r="r" b="b"/>
              <a:pathLst>
                <a:path w="120000" h="120000" extrusionOk="0">
                  <a:moveTo>
                    <a:pt x="0" y="0"/>
                  </a:moveTo>
                  <a:lnTo>
                    <a:pt x="0" y="81776"/>
                  </a:lnTo>
                  <a:lnTo>
                    <a:pt x="120000" y="81776"/>
                  </a:lnTo>
                  <a:lnTo>
                    <a:pt x="120000" y="120000"/>
                  </a:lnTo>
                </a:path>
              </a:pathLst>
            </a:custGeom>
            <a:noFill/>
            <a:ln w="15875" cap="flat" cmpd="sng">
              <a:solidFill>
                <a:srgbClr val="89B72F"/>
              </a:solidFill>
              <a:prstDash val="solid"/>
              <a:round/>
              <a:headEnd type="none" w="sm" len="sm"/>
              <a:tailEnd type="none" w="sm" len="sm"/>
            </a:ln>
          </p:spPr>
        </p:sp>
        <p:sp>
          <p:nvSpPr>
            <p:cNvPr id="277" name="Google Shape;277;p27"/>
            <p:cNvSpPr/>
            <p:nvPr/>
          </p:nvSpPr>
          <p:spPr>
            <a:xfrm>
              <a:off x="4679390" y="2597573"/>
              <a:ext cx="2120834" cy="252331"/>
            </a:xfrm>
            <a:custGeom>
              <a:avLst/>
              <a:gdLst/>
              <a:ahLst/>
              <a:cxnLst/>
              <a:rect l="l" t="t" r="r" b="b"/>
              <a:pathLst>
                <a:path w="120000" h="120000" extrusionOk="0">
                  <a:moveTo>
                    <a:pt x="0" y="0"/>
                  </a:moveTo>
                  <a:lnTo>
                    <a:pt x="0" y="81776"/>
                  </a:lnTo>
                  <a:lnTo>
                    <a:pt x="120000" y="81776"/>
                  </a:lnTo>
                  <a:lnTo>
                    <a:pt x="120000" y="120000"/>
                  </a:lnTo>
                </a:path>
              </a:pathLst>
            </a:custGeom>
            <a:noFill/>
            <a:ln w="15875" cap="flat" cmpd="sng">
              <a:solidFill>
                <a:srgbClr val="89B72F"/>
              </a:solidFill>
              <a:prstDash val="solid"/>
              <a:round/>
              <a:headEnd type="none" w="sm" len="sm"/>
              <a:tailEnd type="none" w="sm" len="sm"/>
            </a:ln>
          </p:spPr>
        </p:sp>
        <p:sp>
          <p:nvSpPr>
            <p:cNvPr id="278" name="Google Shape;278;p27"/>
            <p:cNvSpPr/>
            <p:nvPr/>
          </p:nvSpPr>
          <p:spPr>
            <a:xfrm>
              <a:off x="4679390" y="2597573"/>
              <a:ext cx="1060417" cy="252331"/>
            </a:xfrm>
            <a:custGeom>
              <a:avLst/>
              <a:gdLst/>
              <a:ahLst/>
              <a:cxnLst/>
              <a:rect l="l" t="t" r="r" b="b"/>
              <a:pathLst>
                <a:path w="120000" h="120000" extrusionOk="0">
                  <a:moveTo>
                    <a:pt x="0" y="0"/>
                  </a:moveTo>
                  <a:lnTo>
                    <a:pt x="0" y="81776"/>
                  </a:lnTo>
                  <a:lnTo>
                    <a:pt x="120000" y="81776"/>
                  </a:lnTo>
                  <a:lnTo>
                    <a:pt x="120000" y="120000"/>
                  </a:lnTo>
                </a:path>
              </a:pathLst>
            </a:custGeom>
            <a:noFill/>
            <a:ln w="15875" cap="flat" cmpd="sng">
              <a:solidFill>
                <a:srgbClr val="89B72F"/>
              </a:solidFill>
              <a:prstDash val="solid"/>
              <a:round/>
              <a:headEnd type="none" w="sm" len="sm"/>
              <a:tailEnd type="none" w="sm" len="sm"/>
            </a:ln>
          </p:spPr>
        </p:sp>
        <p:sp>
          <p:nvSpPr>
            <p:cNvPr id="279" name="Google Shape;279;p27"/>
            <p:cNvSpPr/>
            <p:nvPr/>
          </p:nvSpPr>
          <p:spPr>
            <a:xfrm>
              <a:off x="4633670" y="2597573"/>
              <a:ext cx="91440" cy="252331"/>
            </a:xfrm>
            <a:custGeom>
              <a:avLst/>
              <a:gdLst/>
              <a:ahLst/>
              <a:cxnLst/>
              <a:rect l="l" t="t" r="r" b="b"/>
              <a:pathLst>
                <a:path w="120000" h="120000" extrusionOk="0">
                  <a:moveTo>
                    <a:pt x="60000" y="0"/>
                  </a:moveTo>
                  <a:lnTo>
                    <a:pt x="60000" y="120000"/>
                  </a:lnTo>
                </a:path>
              </a:pathLst>
            </a:custGeom>
            <a:noFill/>
            <a:ln w="15875" cap="flat" cmpd="sng">
              <a:solidFill>
                <a:srgbClr val="89B72F"/>
              </a:solidFill>
              <a:prstDash val="solid"/>
              <a:round/>
              <a:headEnd type="none" w="sm" len="sm"/>
              <a:tailEnd type="none" w="sm" len="sm"/>
            </a:ln>
          </p:spPr>
        </p:sp>
        <p:sp>
          <p:nvSpPr>
            <p:cNvPr id="280" name="Google Shape;280;p27"/>
            <p:cNvSpPr/>
            <p:nvPr/>
          </p:nvSpPr>
          <p:spPr>
            <a:xfrm>
              <a:off x="3618973" y="2597573"/>
              <a:ext cx="1060417" cy="252331"/>
            </a:xfrm>
            <a:custGeom>
              <a:avLst/>
              <a:gdLst/>
              <a:ahLst/>
              <a:cxnLst/>
              <a:rect l="l" t="t" r="r" b="b"/>
              <a:pathLst>
                <a:path w="120000" h="120000" extrusionOk="0">
                  <a:moveTo>
                    <a:pt x="120000" y="0"/>
                  </a:moveTo>
                  <a:lnTo>
                    <a:pt x="120000" y="81776"/>
                  </a:lnTo>
                  <a:lnTo>
                    <a:pt x="0" y="81776"/>
                  </a:lnTo>
                  <a:lnTo>
                    <a:pt x="0" y="120000"/>
                  </a:lnTo>
                </a:path>
              </a:pathLst>
            </a:custGeom>
            <a:noFill/>
            <a:ln w="15875" cap="flat" cmpd="sng">
              <a:solidFill>
                <a:srgbClr val="89B72F"/>
              </a:solidFill>
              <a:prstDash val="solid"/>
              <a:round/>
              <a:headEnd type="none" w="sm" len="sm"/>
              <a:tailEnd type="none" w="sm" len="sm"/>
            </a:ln>
          </p:spPr>
        </p:sp>
        <p:sp>
          <p:nvSpPr>
            <p:cNvPr id="281" name="Google Shape;281;p27"/>
            <p:cNvSpPr/>
            <p:nvPr/>
          </p:nvSpPr>
          <p:spPr>
            <a:xfrm>
              <a:off x="2558556" y="2597573"/>
              <a:ext cx="2120834" cy="252331"/>
            </a:xfrm>
            <a:custGeom>
              <a:avLst/>
              <a:gdLst/>
              <a:ahLst/>
              <a:cxnLst/>
              <a:rect l="l" t="t" r="r" b="b"/>
              <a:pathLst>
                <a:path w="120000" h="120000" extrusionOk="0">
                  <a:moveTo>
                    <a:pt x="120000" y="0"/>
                  </a:moveTo>
                  <a:lnTo>
                    <a:pt x="120000" y="81776"/>
                  </a:lnTo>
                  <a:lnTo>
                    <a:pt x="0" y="81776"/>
                  </a:lnTo>
                  <a:lnTo>
                    <a:pt x="0" y="120000"/>
                  </a:lnTo>
                </a:path>
              </a:pathLst>
            </a:custGeom>
            <a:noFill/>
            <a:ln w="15875" cap="flat" cmpd="sng">
              <a:solidFill>
                <a:srgbClr val="89B72F"/>
              </a:solidFill>
              <a:prstDash val="solid"/>
              <a:round/>
              <a:headEnd type="none" w="sm" len="sm"/>
              <a:tailEnd type="none" w="sm" len="sm"/>
            </a:ln>
          </p:spPr>
        </p:sp>
        <p:sp>
          <p:nvSpPr>
            <p:cNvPr id="282" name="Google Shape;282;p27"/>
            <p:cNvSpPr/>
            <p:nvPr/>
          </p:nvSpPr>
          <p:spPr>
            <a:xfrm>
              <a:off x="1498139" y="2597573"/>
              <a:ext cx="3181251" cy="252331"/>
            </a:xfrm>
            <a:custGeom>
              <a:avLst/>
              <a:gdLst/>
              <a:ahLst/>
              <a:cxnLst/>
              <a:rect l="l" t="t" r="r" b="b"/>
              <a:pathLst>
                <a:path w="120000" h="120000" extrusionOk="0">
                  <a:moveTo>
                    <a:pt x="120000" y="0"/>
                  </a:moveTo>
                  <a:lnTo>
                    <a:pt x="120000" y="81776"/>
                  </a:lnTo>
                  <a:lnTo>
                    <a:pt x="0" y="81776"/>
                  </a:lnTo>
                  <a:lnTo>
                    <a:pt x="0" y="120000"/>
                  </a:lnTo>
                </a:path>
              </a:pathLst>
            </a:custGeom>
            <a:noFill/>
            <a:ln w="15875" cap="flat" cmpd="sng">
              <a:solidFill>
                <a:srgbClr val="89B72F"/>
              </a:solidFill>
              <a:prstDash val="solid"/>
              <a:round/>
              <a:headEnd type="none" w="sm" len="sm"/>
              <a:tailEnd type="none" w="sm" len="sm"/>
            </a:ln>
          </p:spPr>
        </p:sp>
        <p:sp>
          <p:nvSpPr>
            <p:cNvPr id="283" name="Google Shape;283;p27"/>
            <p:cNvSpPr/>
            <p:nvPr/>
          </p:nvSpPr>
          <p:spPr>
            <a:xfrm>
              <a:off x="437722" y="2597573"/>
              <a:ext cx="4241668" cy="252331"/>
            </a:xfrm>
            <a:custGeom>
              <a:avLst/>
              <a:gdLst/>
              <a:ahLst/>
              <a:cxnLst/>
              <a:rect l="l" t="t" r="r" b="b"/>
              <a:pathLst>
                <a:path w="120000" h="120000" extrusionOk="0">
                  <a:moveTo>
                    <a:pt x="120000" y="0"/>
                  </a:moveTo>
                  <a:lnTo>
                    <a:pt x="120000" y="81776"/>
                  </a:lnTo>
                  <a:lnTo>
                    <a:pt x="0" y="81776"/>
                  </a:lnTo>
                  <a:lnTo>
                    <a:pt x="0" y="120000"/>
                  </a:lnTo>
                </a:path>
              </a:pathLst>
            </a:custGeom>
            <a:noFill/>
            <a:ln w="15875" cap="flat" cmpd="sng">
              <a:solidFill>
                <a:srgbClr val="89B72F"/>
              </a:solidFill>
              <a:prstDash val="solid"/>
              <a:round/>
              <a:headEnd type="none" w="sm" len="sm"/>
              <a:tailEnd type="none" w="sm" len="sm"/>
            </a:ln>
          </p:spPr>
        </p:sp>
        <p:sp>
          <p:nvSpPr>
            <p:cNvPr id="284" name="Google Shape;284;p27"/>
            <p:cNvSpPr/>
            <p:nvPr/>
          </p:nvSpPr>
          <p:spPr>
            <a:xfrm>
              <a:off x="4679390" y="1794307"/>
              <a:ext cx="1060417" cy="252331"/>
            </a:xfrm>
            <a:custGeom>
              <a:avLst/>
              <a:gdLst/>
              <a:ahLst/>
              <a:cxnLst/>
              <a:rect l="l" t="t" r="r" b="b"/>
              <a:pathLst>
                <a:path w="120000" h="120000" extrusionOk="0">
                  <a:moveTo>
                    <a:pt x="120000" y="0"/>
                  </a:moveTo>
                  <a:lnTo>
                    <a:pt x="120000" y="81776"/>
                  </a:lnTo>
                  <a:lnTo>
                    <a:pt x="0" y="81776"/>
                  </a:lnTo>
                  <a:lnTo>
                    <a:pt x="0" y="120000"/>
                  </a:lnTo>
                </a:path>
              </a:pathLst>
            </a:custGeom>
            <a:noFill/>
            <a:ln w="15875" cap="flat" cmpd="sng">
              <a:solidFill>
                <a:srgbClr val="89B72F"/>
              </a:solidFill>
              <a:prstDash val="solid"/>
              <a:round/>
              <a:headEnd type="none" w="sm" len="sm"/>
              <a:tailEnd type="none" w="sm" len="sm"/>
            </a:ln>
          </p:spPr>
        </p:sp>
        <p:sp>
          <p:nvSpPr>
            <p:cNvPr id="285" name="Google Shape;285;p27"/>
            <p:cNvSpPr/>
            <p:nvPr/>
          </p:nvSpPr>
          <p:spPr>
            <a:xfrm>
              <a:off x="3618973" y="1794307"/>
              <a:ext cx="2120834" cy="252331"/>
            </a:xfrm>
            <a:custGeom>
              <a:avLst/>
              <a:gdLst/>
              <a:ahLst/>
              <a:cxnLst/>
              <a:rect l="l" t="t" r="r" b="b"/>
              <a:pathLst>
                <a:path w="120000" h="120000" extrusionOk="0">
                  <a:moveTo>
                    <a:pt x="120000" y="0"/>
                  </a:moveTo>
                  <a:lnTo>
                    <a:pt x="120000" y="81776"/>
                  </a:lnTo>
                  <a:lnTo>
                    <a:pt x="0" y="81776"/>
                  </a:lnTo>
                  <a:lnTo>
                    <a:pt x="0" y="120000"/>
                  </a:lnTo>
                </a:path>
              </a:pathLst>
            </a:custGeom>
            <a:noFill/>
            <a:ln w="15875" cap="flat" cmpd="sng">
              <a:solidFill>
                <a:srgbClr val="89B72F"/>
              </a:solidFill>
              <a:prstDash val="solid"/>
              <a:round/>
              <a:headEnd type="none" w="sm" len="sm"/>
              <a:tailEnd type="none" w="sm" len="sm"/>
            </a:ln>
          </p:spPr>
        </p:sp>
        <p:sp>
          <p:nvSpPr>
            <p:cNvPr id="286" name="Google Shape;286;p27"/>
            <p:cNvSpPr/>
            <p:nvPr/>
          </p:nvSpPr>
          <p:spPr>
            <a:xfrm>
              <a:off x="5694087" y="991041"/>
              <a:ext cx="91440" cy="252331"/>
            </a:xfrm>
            <a:custGeom>
              <a:avLst/>
              <a:gdLst/>
              <a:ahLst/>
              <a:cxnLst/>
              <a:rect l="l" t="t" r="r" b="b"/>
              <a:pathLst>
                <a:path w="120000" h="120000" extrusionOk="0">
                  <a:moveTo>
                    <a:pt x="60000" y="0"/>
                  </a:moveTo>
                  <a:lnTo>
                    <a:pt x="60000" y="120000"/>
                  </a:lnTo>
                </a:path>
              </a:pathLst>
            </a:custGeom>
            <a:noFill/>
            <a:ln w="15875" cap="flat" cmpd="sng">
              <a:solidFill>
                <a:srgbClr val="79A029"/>
              </a:solidFill>
              <a:prstDash val="solid"/>
              <a:round/>
              <a:headEnd type="none" w="sm" len="sm"/>
              <a:tailEnd type="none" w="sm" len="sm"/>
            </a:ln>
          </p:spPr>
        </p:sp>
        <p:sp>
          <p:nvSpPr>
            <p:cNvPr id="287" name="Google Shape;287;p27"/>
            <p:cNvSpPr/>
            <p:nvPr/>
          </p:nvSpPr>
          <p:spPr>
            <a:xfrm>
              <a:off x="4679390" y="991041"/>
              <a:ext cx="1060417" cy="252331"/>
            </a:xfrm>
            <a:custGeom>
              <a:avLst/>
              <a:gdLst/>
              <a:ahLst/>
              <a:cxnLst/>
              <a:rect l="l" t="t" r="r" b="b"/>
              <a:pathLst>
                <a:path w="120000" h="120000" extrusionOk="0">
                  <a:moveTo>
                    <a:pt x="120000" y="0"/>
                  </a:moveTo>
                  <a:lnTo>
                    <a:pt x="120000" y="81776"/>
                  </a:lnTo>
                  <a:lnTo>
                    <a:pt x="0" y="81776"/>
                  </a:lnTo>
                  <a:lnTo>
                    <a:pt x="0" y="120000"/>
                  </a:lnTo>
                </a:path>
              </a:pathLst>
            </a:custGeom>
            <a:noFill/>
            <a:ln w="15875" cap="flat" cmpd="sng">
              <a:solidFill>
                <a:srgbClr val="79A029"/>
              </a:solidFill>
              <a:prstDash val="solid"/>
              <a:round/>
              <a:headEnd type="none" w="sm" len="sm"/>
              <a:tailEnd type="none" w="sm" len="sm"/>
            </a:ln>
          </p:spPr>
        </p:sp>
        <p:sp>
          <p:nvSpPr>
            <p:cNvPr id="288" name="Google Shape;288;p27"/>
            <p:cNvSpPr/>
            <p:nvPr/>
          </p:nvSpPr>
          <p:spPr>
            <a:xfrm>
              <a:off x="3618973" y="991041"/>
              <a:ext cx="2120834" cy="252331"/>
            </a:xfrm>
            <a:custGeom>
              <a:avLst/>
              <a:gdLst/>
              <a:ahLst/>
              <a:cxnLst/>
              <a:rect l="l" t="t" r="r" b="b"/>
              <a:pathLst>
                <a:path w="120000" h="120000" extrusionOk="0">
                  <a:moveTo>
                    <a:pt x="120000" y="0"/>
                  </a:moveTo>
                  <a:lnTo>
                    <a:pt x="120000" y="81776"/>
                  </a:lnTo>
                  <a:lnTo>
                    <a:pt x="0" y="81776"/>
                  </a:lnTo>
                  <a:lnTo>
                    <a:pt x="0" y="120000"/>
                  </a:lnTo>
                </a:path>
              </a:pathLst>
            </a:custGeom>
            <a:noFill/>
            <a:ln w="15875" cap="flat" cmpd="sng">
              <a:solidFill>
                <a:srgbClr val="79A029"/>
              </a:solidFill>
              <a:prstDash val="solid"/>
              <a:round/>
              <a:headEnd type="none" w="sm" len="sm"/>
              <a:tailEnd type="none" w="sm" len="sm"/>
            </a:ln>
          </p:spPr>
        </p:sp>
        <p:sp>
          <p:nvSpPr>
            <p:cNvPr id="289" name="Google Shape;289;p27"/>
            <p:cNvSpPr/>
            <p:nvPr/>
          </p:nvSpPr>
          <p:spPr>
            <a:xfrm>
              <a:off x="2558556" y="991041"/>
              <a:ext cx="3181251" cy="252331"/>
            </a:xfrm>
            <a:custGeom>
              <a:avLst/>
              <a:gdLst/>
              <a:ahLst/>
              <a:cxnLst/>
              <a:rect l="l" t="t" r="r" b="b"/>
              <a:pathLst>
                <a:path w="120000" h="120000" extrusionOk="0">
                  <a:moveTo>
                    <a:pt x="120000" y="0"/>
                  </a:moveTo>
                  <a:lnTo>
                    <a:pt x="120000" y="81776"/>
                  </a:lnTo>
                  <a:lnTo>
                    <a:pt x="0" y="81776"/>
                  </a:lnTo>
                  <a:lnTo>
                    <a:pt x="0" y="120000"/>
                  </a:lnTo>
                </a:path>
              </a:pathLst>
            </a:custGeom>
            <a:noFill/>
            <a:ln w="15875" cap="flat" cmpd="sng">
              <a:solidFill>
                <a:srgbClr val="79A029"/>
              </a:solidFill>
              <a:prstDash val="solid"/>
              <a:round/>
              <a:headEnd type="none" w="sm" len="sm"/>
              <a:tailEnd type="none" w="sm" len="sm"/>
            </a:ln>
          </p:spPr>
        </p:sp>
        <p:sp>
          <p:nvSpPr>
            <p:cNvPr id="290" name="Google Shape;290;p27"/>
            <p:cNvSpPr/>
            <p:nvPr/>
          </p:nvSpPr>
          <p:spPr>
            <a:xfrm>
              <a:off x="1498139" y="991041"/>
              <a:ext cx="4241668" cy="252331"/>
            </a:xfrm>
            <a:custGeom>
              <a:avLst/>
              <a:gdLst/>
              <a:ahLst/>
              <a:cxnLst/>
              <a:rect l="l" t="t" r="r" b="b"/>
              <a:pathLst>
                <a:path w="120000" h="120000" extrusionOk="0">
                  <a:moveTo>
                    <a:pt x="120000" y="0"/>
                  </a:moveTo>
                  <a:lnTo>
                    <a:pt x="120000" y="81776"/>
                  </a:lnTo>
                  <a:lnTo>
                    <a:pt x="0" y="81776"/>
                  </a:lnTo>
                  <a:lnTo>
                    <a:pt x="0" y="120000"/>
                  </a:lnTo>
                </a:path>
              </a:pathLst>
            </a:custGeom>
            <a:noFill/>
            <a:ln w="15875" cap="flat" cmpd="sng">
              <a:solidFill>
                <a:srgbClr val="79A029"/>
              </a:solidFill>
              <a:prstDash val="solid"/>
              <a:round/>
              <a:headEnd type="none" w="sm" len="sm"/>
              <a:tailEnd type="none" w="sm" len="sm"/>
            </a:ln>
          </p:spPr>
        </p:sp>
        <p:sp>
          <p:nvSpPr>
            <p:cNvPr id="291" name="Google Shape;291;p27"/>
            <p:cNvSpPr/>
            <p:nvPr/>
          </p:nvSpPr>
          <p:spPr>
            <a:xfrm>
              <a:off x="5306000" y="440106"/>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7"/>
            <p:cNvSpPr/>
            <p:nvPr/>
          </p:nvSpPr>
          <p:spPr>
            <a:xfrm>
              <a:off x="5402402" y="531687"/>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7"/>
            <p:cNvSpPr txBox="1"/>
            <p:nvPr/>
          </p:nvSpPr>
          <p:spPr>
            <a:xfrm>
              <a:off x="5418538" y="547823"/>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Ringette Canada</a:t>
              </a:r>
              <a:endParaRPr sz="1000">
                <a:solidFill>
                  <a:schemeClr val="dk1"/>
                </a:solidFill>
                <a:latin typeface="Calibri"/>
                <a:ea typeface="Calibri"/>
                <a:cs typeface="Calibri"/>
                <a:sym typeface="Calibri"/>
              </a:endParaRPr>
            </a:p>
          </p:txBody>
        </p:sp>
        <p:sp>
          <p:nvSpPr>
            <p:cNvPr id="294" name="Google Shape;294;p27"/>
            <p:cNvSpPr/>
            <p:nvPr/>
          </p:nvSpPr>
          <p:spPr>
            <a:xfrm>
              <a:off x="1064332" y="1243372"/>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7"/>
            <p:cNvSpPr/>
            <p:nvPr/>
          </p:nvSpPr>
          <p:spPr>
            <a:xfrm>
              <a:off x="1160733" y="1334953"/>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7"/>
            <p:cNvSpPr txBox="1"/>
            <p:nvPr/>
          </p:nvSpPr>
          <p:spPr>
            <a:xfrm>
              <a:off x="1176869" y="1351089"/>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BC</a:t>
              </a:r>
              <a:endParaRPr sz="1000">
                <a:solidFill>
                  <a:schemeClr val="dk1"/>
                </a:solidFill>
                <a:latin typeface="Calibri"/>
                <a:ea typeface="Calibri"/>
                <a:cs typeface="Calibri"/>
                <a:sym typeface="Calibri"/>
              </a:endParaRPr>
            </a:p>
          </p:txBody>
        </p:sp>
        <p:sp>
          <p:nvSpPr>
            <p:cNvPr id="297" name="Google Shape;297;p27"/>
            <p:cNvSpPr/>
            <p:nvPr/>
          </p:nvSpPr>
          <p:spPr>
            <a:xfrm>
              <a:off x="2124749" y="1243372"/>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7"/>
            <p:cNvSpPr/>
            <p:nvPr/>
          </p:nvSpPr>
          <p:spPr>
            <a:xfrm>
              <a:off x="2221150" y="1334953"/>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7"/>
            <p:cNvSpPr txBox="1"/>
            <p:nvPr/>
          </p:nvSpPr>
          <p:spPr>
            <a:xfrm>
              <a:off x="2237286" y="1351089"/>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Alberta</a:t>
              </a:r>
              <a:endParaRPr sz="1000">
                <a:solidFill>
                  <a:schemeClr val="dk1"/>
                </a:solidFill>
                <a:latin typeface="Calibri"/>
                <a:ea typeface="Calibri"/>
                <a:cs typeface="Calibri"/>
                <a:sym typeface="Calibri"/>
              </a:endParaRPr>
            </a:p>
          </p:txBody>
        </p:sp>
        <p:sp>
          <p:nvSpPr>
            <p:cNvPr id="300" name="Google Shape;300;p27"/>
            <p:cNvSpPr/>
            <p:nvPr/>
          </p:nvSpPr>
          <p:spPr>
            <a:xfrm>
              <a:off x="3185166" y="1243372"/>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7"/>
            <p:cNvSpPr/>
            <p:nvPr/>
          </p:nvSpPr>
          <p:spPr>
            <a:xfrm>
              <a:off x="3281568" y="1334953"/>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7"/>
            <p:cNvSpPr txBox="1"/>
            <p:nvPr/>
          </p:nvSpPr>
          <p:spPr>
            <a:xfrm>
              <a:off x="3297704" y="1351089"/>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Saskatchewan</a:t>
              </a:r>
              <a:endParaRPr sz="1000">
                <a:solidFill>
                  <a:schemeClr val="dk1"/>
                </a:solidFill>
                <a:latin typeface="Calibri"/>
                <a:ea typeface="Calibri"/>
                <a:cs typeface="Calibri"/>
                <a:sym typeface="Calibri"/>
              </a:endParaRPr>
            </a:p>
          </p:txBody>
        </p:sp>
        <p:sp>
          <p:nvSpPr>
            <p:cNvPr id="303" name="Google Shape;303;p27"/>
            <p:cNvSpPr/>
            <p:nvPr/>
          </p:nvSpPr>
          <p:spPr>
            <a:xfrm>
              <a:off x="4245583" y="1243372"/>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7"/>
            <p:cNvSpPr/>
            <p:nvPr/>
          </p:nvSpPr>
          <p:spPr>
            <a:xfrm>
              <a:off x="4341985" y="1334953"/>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7"/>
            <p:cNvSpPr txBox="1"/>
            <p:nvPr/>
          </p:nvSpPr>
          <p:spPr>
            <a:xfrm>
              <a:off x="4358121" y="1351089"/>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Manitoba</a:t>
              </a:r>
              <a:endParaRPr sz="1000">
                <a:solidFill>
                  <a:schemeClr val="dk1"/>
                </a:solidFill>
                <a:latin typeface="Calibri"/>
                <a:ea typeface="Calibri"/>
                <a:cs typeface="Calibri"/>
                <a:sym typeface="Calibri"/>
              </a:endParaRPr>
            </a:p>
          </p:txBody>
        </p:sp>
        <p:sp>
          <p:nvSpPr>
            <p:cNvPr id="306" name="Google Shape;306;p27"/>
            <p:cNvSpPr/>
            <p:nvPr/>
          </p:nvSpPr>
          <p:spPr>
            <a:xfrm>
              <a:off x="5306000" y="1243372"/>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7"/>
            <p:cNvSpPr/>
            <p:nvPr/>
          </p:nvSpPr>
          <p:spPr>
            <a:xfrm>
              <a:off x="5402402" y="1334953"/>
              <a:ext cx="867614" cy="550934"/>
            </a:xfrm>
            <a:prstGeom prst="roundRect">
              <a:avLst>
                <a:gd name="adj" fmla="val 10000"/>
              </a:avLst>
            </a:prstGeom>
            <a:solidFill>
              <a:srgbClr val="FFC000">
                <a:alpha val="89803"/>
              </a:srgb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7"/>
            <p:cNvSpPr txBox="1"/>
            <p:nvPr/>
          </p:nvSpPr>
          <p:spPr>
            <a:xfrm>
              <a:off x="5418538" y="1351089"/>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b="1">
                  <a:solidFill>
                    <a:schemeClr val="dk1"/>
                  </a:solidFill>
                  <a:latin typeface="Calibri"/>
                  <a:ea typeface="Calibri"/>
                  <a:cs typeface="Calibri"/>
                  <a:sym typeface="Calibri"/>
                </a:rPr>
                <a:t>Ringette Ontario</a:t>
              </a:r>
              <a:endParaRPr sz="1000" b="1">
                <a:solidFill>
                  <a:schemeClr val="dk1"/>
                </a:solidFill>
                <a:latin typeface="Calibri"/>
                <a:ea typeface="Calibri"/>
                <a:cs typeface="Calibri"/>
                <a:sym typeface="Calibri"/>
              </a:endParaRPr>
            </a:p>
          </p:txBody>
        </p:sp>
        <p:sp>
          <p:nvSpPr>
            <p:cNvPr id="309" name="Google Shape;309;p27"/>
            <p:cNvSpPr/>
            <p:nvPr/>
          </p:nvSpPr>
          <p:spPr>
            <a:xfrm>
              <a:off x="3185166" y="2046638"/>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7"/>
            <p:cNvSpPr/>
            <p:nvPr/>
          </p:nvSpPr>
          <p:spPr>
            <a:xfrm>
              <a:off x="3281568" y="2138219"/>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7"/>
            <p:cNvSpPr txBox="1"/>
            <p:nvPr/>
          </p:nvSpPr>
          <p:spPr>
            <a:xfrm>
              <a:off x="3297704" y="2154355"/>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Central</a:t>
              </a:r>
              <a:endParaRPr sz="1000">
                <a:solidFill>
                  <a:schemeClr val="dk1"/>
                </a:solidFill>
                <a:latin typeface="Calibri"/>
                <a:ea typeface="Calibri"/>
                <a:cs typeface="Calibri"/>
                <a:sym typeface="Calibri"/>
              </a:endParaRPr>
            </a:p>
          </p:txBody>
        </p:sp>
        <p:sp>
          <p:nvSpPr>
            <p:cNvPr id="312" name="Google Shape;312;p27"/>
            <p:cNvSpPr/>
            <p:nvPr/>
          </p:nvSpPr>
          <p:spPr>
            <a:xfrm>
              <a:off x="4245583" y="2046638"/>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7"/>
            <p:cNvSpPr/>
            <p:nvPr/>
          </p:nvSpPr>
          <p:spPr>
            <a:xfrm>
              <a:off x="4341985" y="2138219"/>
              <a:ext cx="867614" cy="550934"/>
            </a:xfrm>
            <a:prstGeom prst="roundRect">
              <a:avLst>
                <a:gd name="adj" fmla="val 10000"/>
              </a:avLst>
            </a:prstGeom>
            <a:solidFill>
              <a:srgbClr val="FFC000">
                <a:alpha val="89803"/>
              </a:srgb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7"/>
            <p:cNvSpPr txBox="1"/>
            <p:nvPr/>
          </p:nvSpPr>
          <p:spPr>
            <a:xfrm>
              <a:off x="4358121" y="2154355"/>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b="1">
                  <a:solidFill>
                    <a:schemeClr val="dk1"/>
                  </a:solidFill>
                  <a:latin typeface="Calibri"/>
                  <a:ea typeface="Calibri"/>
                  <a:cs typeface="Calibri"/>
                  <a:sym typeface="Calibri"/>
                </a:rPr>
                <a:t>Eastern</a:t>
              </a:r>
              <a:endParaRPr/>
            </a:p>
            <a:p>
              <a:pPr marL="0" marR="0" lvl="0" indent="0" algn="ctr" rtl="0">
                <a:lnSpc>
                  <a:spcPct val="90000"/>
                </a:lnSpc>
                <a:spcBef>
                  <a:spcPts val="350"/>
                </a:spcBef>
                <a:spcAft>
                  <a:spcPts val="0"/>
                </a:spcAft>
                <a:buClr>
                  <a:schemeClr val="dk1"/>
                </a:buClr>
                <a:buSzPts val="1000"/>
                <a:buFont typeface="Calibri"/>
                <a:buNone/>
              </a:pPr>
              <a:r>
                <a:rPr lang="en-US" sz="1000" b="1">
                  <a:solidFill>
                    <a:schemeClr val="dk1"/>
                  </a:solidFill>
                  <a:latin typeface="Calibri"/>
                  <a:ea typeface="Calibri"/>
                  <a:cs typeface="Calibri"/>
                  <a:sym typeface="Calibri"/>
                </a:rPr>
                <a:t>(ERRA)</a:t>
              </a:r>
              <a:endParaRPr sz="1000" b="1">
                <a:solidFill>
                  <a:schemeClr val="dk1"/>
                </a:solidFill>
                <a:latin typeface="Calibri"/>
                <a:ea typeface="Calibri"/>
                <a:cs typeface="Calibri"/>
                <a:sym typeface="Calibri"/>
              </a:endParaRPr>
            </a:p>
          </p:txBody>
        </p:sp>
        <p:sp>
          <p:nvSpPr>
            <p:cNvPr id="315" name="Google Shape;315;p27"/>
            <p:cNvSpPr/>
            <p:nvPr/>
          </p:nvSpPr>
          <p:spPr>
            <a:xfrm>
              <a:off x="3915" y="2849904"/>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7"/>
            <p:cNvSpPr/>
            <p:nvPr/>
          </p:nvSpPr>
          <p:spPr>
            <a:xfrm>
              <a:off x="100316" y="2941485"/>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7"/>
            <p:cNvSpPr txBox="1"/>
            <p:nvPr/>
          </p:nvSpPr>
          <p:spPr>
            <a:xfrm>
              <a:off x="116452" y="2957621"/>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Arnprior</a:t>
              </a:r>
              <a:endParaRPr sz="1000">
                <a:solidFill>
                  <a:schemeClr val="dk1"/>
                </a:solidFill>
                <a:latin typeface="Calibri"/>
                <a:ea typeface="Calibri"/>
                <a:cs typeface="Calibri"/>
                <a:sym typeface="Calibri"/>
              </a:endParaRPr>
            </a:p>
          </p:txBody>
        </p:sp>
        <p:sp>
          <p:nvSpPr>
            <p:cNvPr id="318" name="Google Shape;318;p27"/>
            <p:cNvSpPr/>
            <p:nvPr/>
          </p:nvSpPr>
          <p:spPr>
            <a:xfrm>
              <a:off x="1064332" y="2849904"/>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7"/>
            <p:cNvSpPr/>
            <p:nvPr/>
          </p:nvSpPr>
          <p:spPr>
            <a:xfrm>
              <a:off x="1160733" y="2941485"/>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7"/>
            <p:cNvSpPr txBox="1"/>
            <p:nvPr/>
          </p:nvSpPr>
          <p:spPr>
            <a:xfrm>
              <a:off x="1176869" y="2957621"/>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CORA</a:t>
              </a:r>
              <a:endParaRPr sz="1000">
                <a:solidFill>
                  <a:schemeClr val="dk1"/>
                </a:solidFill>
                <a:latin typeface="Calibri"/>
                <a:ea typeface="Calibri"/>
                <a:cs typeface="Calibri"/>
                <a:sym typeface="Calibri"/>
              </a:endParaRPr>
            </a:p>
          </p:txBody>
        </p:sp>
        <p:sp>
          <p:nvSpPr>
            <p:cNvPr id="321" name="Google Shape;321;p27"/>
            <p:cNvSpPr/>
            <p:nvPr/>
          </p:nvSpPr>
          <p:spPr>
            <a:xfrm>
              <a:off x="2124749" y="2849904"/>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7"/>
            <p:cNvSpPr/>
            <p:nvPr/>
          </p:nvSpPr>
          <p:spPr>
            <a:xfrm>
              <a:off x="2221150" y="2941485"/>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7"/>
            <p:cNvSpPr txBox="1"/>
            <p:nvPr/>
          </p:nvSpPr>
          <p:spPr>
            <a:xfrm>
              <a:off x="2237286" y="2957621"/>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GAARA</a:t>
              </a:r>
              <a:endParaRPr sz="1000">
                <a:solidFill>
                  <a:schemeClr val="dk1"/>
                </a:solidFill>
                <a:latin typeface="Calibri"/>
                <a:ea typeface="Calibri"/>
                <a:cs typeface="Calibri"/>
                <a:sym typeface="Calibri"/>
              </a:endParaRPr>
            </a:p>
          </p:txBody>
        </p:sp>
        <p:sp>
          <p:nvSpPr>
            <p:cNvPr id="324" name="Google Shape;324;p27"/>
            <p:cNvSpPr/>
            <p:nvPr/>
          </p:nvSpPr>
          <p:spPr>
            <a:xfrm>
              <a:off x="3185166" y="2849904"/>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7"/>
            <p:cNvSpPr/>
            <p:nvPr/>
          </p:nvSpPr>
          <p:spPr>
            <a:xfrm>
              <a:off x="3281568" y="2941485"/>
              <a:ext cx="867614" cy="550934"/>
            </a:xfrm>
            <a:prstGeom prst="roundRect">
              <a:avLst>
                <a:gd name="adj" fmla="val 10000"/>
              </a:avLst>
            </a:prstGeom>
            <a:solidFill>
              <a:srgbClr val="FFC000">
                <a:alpha val="89803"/>
              </a:srgb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7"/>
            <p:cNvSpPr txBox="1"/>
            <p:nvPr/>
          </p:nvSpPr>
          <p:spPr>
            <a:xfrm>
              <a:off x="3297704" y="2957621"/>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b="1">
                  <a:solidFill>
                    <a:schemeClr val="dk1"/>
                  </a:solidFill>
                  <a:latin typeface="Calibri"/>
                  <a:ea typeface="Calibri"/>
                  <a:cs typeface="Calibri"/>
                  <a:sym typeface="Calibri"/>
                </a:rPr>
                <a:t>GCRA</a:t>
              </a:r>
              <a:endParaRPr sz="1000" b="1">
                <a:solidFill>
                  <a:schemeClr val="dk1"/>
                </a:solidFill>
                <a:latin typeface="Calibri"/>
                <a:ea typeface="Calibri"/>
                <a:cs typeface="Calibri"/>
                <a:sym typeface="Calibri"/>
              </a:endParaRPr>
            </a:p>
          </p:txBody>
        </p:sp>
        <p:sp>
          <p:nvSpPr>
            <p:cNvPr id="327" name="Google Shape;327;p27"/>
            <p:cNvSpPr/>
            <p:nvPr/>
          </p:nvSpPr>
          <p:spPr>
            <a:xfrm>
              <a:off x="4245583" y="2849904"/>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7"/>
            <p:cNvSpPr/>
            <p:nvPr/>
          </p:nvSpPr>
          <p:spPr>
            <a:xfrm>
              <a:off x="4341985" y="2941485"/>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7"/>
            <p:cNvSpPr txBox="1"/>
            <p:nvPr/>
          </p:nvSpPr>
          <p:spPr>
            <a:xfrm>
              <a:off x="4358121" y="2957621"/>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Kingston</a:t>
              </a:r>
              <a:endParaRPr sz="1000">
                <a:solidFill>
                  <a:schemeClr val="dk1"/>
                </a:solidFill>
                <a:latin typeface="Calibri"/>
                <a:ea typeface="Calibri"/>
                <a:cs typeface="Calibri"/>
                <a:sym typeface="Calibri"/>
              </a:endParaRPr>
            </a:p>
          </p:txBody>
        </p:sp>
        <p:sp>
          <p:nvSpPr>
            <p:cNvPr id="330" name="Google Shape;330;p27"/>
            <p:cNvSpPr/>
            <p:nvPr/>
          </p:nvSpPr>
          <p:spPr>
            <a:xfrm>
              <a:off x="5306000" y="2849904"/>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7"/>
            <p:cNvSpPr/>
            <p:nvPr/>
          </p:nvSpPr>
          <p:spPr>
            <a:xfrm>
              <a:off x="5402402" y="2941485"/>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7"/>
            <p:cNvSpPr txBox="1"/>
            <p:nvPr/>
          </p:nvSpPr>
          <p:spPr>
            <a:xfrm>
              <a:off x="5418538" y="2957621"/>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Metcalfe</a:t>
              </a:r>
              <a:endParaRPr sz="1000">
                <a:solidFill>
                  <a:schemeClr val="dk1"/>
                </a:solidFill>
                <a:latin typeface="Calibri"/>
                <a:ea typeface="Calibri"/>
                <a:cs typeface="Calibri"/>
                <a:sym typeface="Calibri"/>
              </a:endParaRPr>
            </a:p>
          </p:txBody>
        </p:sp>
        <p:sp>
          <p:nvSpPr>
            <p:cNvPr id="333" name="Google Shape;333;p27"/>
            <p:cNvSpPr/>
            <p:nvPr/>
          </p:nvSpPr>
          <p:spPr>
            <a:xfrm>
              <a:off x="6366417" y="2849904"/>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7"/>
            <p:cNvSpPr/>
            <p:nvPr/>
          </p:nvSpPr>
          <p:spPr>
            <a:xfrm>
              <a:off x="6462819" y="2941485"/>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7"/>
            <p:cNvSpPr txBox="1"/>
            <p:nvPr/>
          </p:nvSpPr>
          <p:spPr>
            <a:xfrm>
              <a:off x="6478955" y="2957621"/>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Nepean</a:t>
              </a:r>
              <a:endParaRPr sz="1000">
                <a:solidFill>
                  <a:schemeClr val="dk1"/>
                </a:solidFill>
                <a:latin typeface="Calibri"/>
                <a:ea typeface="Calibri"/>
                <a:cs typeface="Calibri"/>
                <a:sym typeface="Calibri"/>
              </a:endParaRPr>
            </a:p>
          </p:txBody>
        </p:sp>
        <p:sp>
          <p:nvSpPr>
            <p:cNvPr id="336" name="Google Shape;336;p27"/>
            <p:cNvSpPr/>
            <p:nvPr/>
          </p:nvSpPr>
          <p:spPr>
            <a:xfrm>
              <a:off x="7426835" y="2849904"/>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7"/>
            <p:cNvSpPr/>
            <p:nvPr/>
          </p:nvSpPr>
          <p:spPr>
            <a:xfrm>
              <a:off x="7523236" y="2941485"/>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7"/>
            <p:cNvSpPr txBox="1"/>
            <p:nvPr/>
          </p:nvSpPr>
          <p:spPr>
            <a:xfrm>
              <a:off x="7539372" y="2957621"/>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UOV</a:t>
              </a:r>
              <a:endParaRPr sz="1000">
                <a:solidFill>
                  <a:schemeClr val="dk1"/>
                </a:solidFill>
                <a:latin typeface="Calibri"/>
                <a:ea typeface="Calibri"/>
                <a:cs typeface="Calibri"/>
                <a:sym typeface="Calibri"/>
              </a:endParaRPr>
            </a:p>
          </p:txBody>
        </p:sp>
        <p:sp>
          <p:nvSpPr>
            <p:cNvPr id="339" name="Google Shape;339;p27"/>
            <p:cNvSpPr/>
            <p:nvPr/>
          </p:nvSpPr>
          <p:spPr>
            <a:xfrm>
              <a:off x="8487252" y="2849904"/>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7"/>
            <p:cNvSpPr/>
            <p:nvPr/>
          </p:nvSpPr>
          <p:spPr>
            <a:xfrm>
              <a:off x="8583653" y="2941485"/>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7"/>
            <p:cNvSpPr txBox="1"/>
            <p:nvPr/>
          </p:nvSpPr>
          <p:spPr>
            <a:xfrm>
              <a:off x="8599789" y="2957621"/>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WORA</a:t>
              </a:r>
              <a:endParaRPr sz="1000">
                <a:solidFill>
                  <a:schemeClr val="dk1"/>
                </a:solidFill>
                <a:latin typeface="Calibri"/>
                <a:ea typeface="Calibri"/>
                <a:cs typeface="Calibri"/>
                <a:sym typeface="Calibri"/>
              </a:endParaRPr>
            </a:p>
          </p:txBody>
        </p:sp>
        <p:sp>
          <p:nvSpPr>
            <p:cNvPr id="342" name="Google Shape;342;p27"/>
            <p:cNvSpPr/>
            <p:nvPr/>
          </p:nvSpPr>
          <p:spPr>
            <a:xfrm>
              <a:off x="5306000" y="2046638"/>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7"/>
            <p:cNvSpPr/>
            <p:nvPr/>
          </p:nvSpPr>
          <p:spPr>
            <a:xfrm>
              <a:off x="5402402" y="2138219"/>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7"/>
            <p:cNvSpPr txBox="1"/>
            <p:nvPr/>
          </p:nvSpPr>
          <p:spPr>
            <a:xfrm>
              <a:off x="5418538" y="2154355"/>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Southern</a:t>
              </a:r>
              <a:endParaRPr sz="1000">
                <a:solidFill>
                  <a:schemeClr val="dk1"/>
                </a:solidFill>
                <a:latin typeface="Calibri"/>
                <a:ea typeface="Calibri"/>
                <a:cs typeface="Calibri"/>
                <a:sym typeface="Calibri"/>
              </a:endParaRPr>
            </a:p>
          </p:txBody>
        </p:sp>
        <p:sp>
          <p:nvSpPr>
            <p:cNvPr id="345" name="Google Shape;345;p27"/>
            <p:cNvSpPr/>
            <p:nvPr/>
          </p:nvSpPr>
          <p:spPr>
            <a:xfrm>
              <a:off x="6366417" y="2046638"/>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7"/>
            <p:cNvSpPr/>
            <p:nvPr/>
          </p:nvSpPr>
          <p:spPr>
            <a:xfrm>
              <a:off x="6462819" y="2138219"/>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7"/>
            <p:cNvSpPr txBox="1"/>
            <p:nvPr/>
          </p:nvSpPr>
          <p:spPr>
            <a:xfrm>
              <a:off x="6478955" y="2154355"/>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Western</a:t>
              </a:r>
              <a:endParaRPr sz="1000">
                <a:solidFill>
                  <a:schemeClr val="dk1"/>
                </a:solidFill>
                <a:latin typeface="Calibri"/>
                <a:ea typeface="Calibri"/>
                <a:cs typeface="Calibri"/>
                <a:sym typeface="Calibri"/>
              </a:endParaRPr>
            </a:p>
          </p:txBody>
        </p:sp>
        <p:sp>
          <p:nvSpPr>
            <p:cNvPr id="348" name="Google Shape;348;p27"/>
            <p:cNvSpPr/>
            <p:nvPr/>
          </p:nvSpPr>
          <p:spPr>
            <a:xfrm>
              <a:off x="7426835" y="2046638"/>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7"/>
            <p:cNvSpPr/>
            <p:nvPr/>
          </p:nvSpPr>
          <p:spPr>
            <a:xfrm>
              <a:off x="7523236" y="2138219"/>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7"/>
            <p:cNvSpPr txBox="1"/>
            <p:nvPr/>
          </p:nvSpPr>
          <p:spPr>
            <a:xfrm>
              <a:off x="7539372" y="2154355"/>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Northeastern</a:t>
              </a:r>
              <a:endParaRPr sz="1000">
                <a:solidFill>
                  <a:schemeClr val="dk1"/>
                </a:solidFill>
                <a:latin typeface="Calibri"/>
                <a:ea typeface="Calibri"/>
                <a:cs typeface="Calibri"/>
                <a:sym typeface="Calibri"/>
              </a:endParaRPr>
            </a:p>
          </p:txBody>
        </p:sp>
        <p:sp>
          <p:nvSpPr>
            <p:cNvPr id="351" name="Google Shape;351;p27"/>
            <p:cNvSpPr/>
            <p:nvPr/>
          </p:nvSpPr>
          <p:spPr>
            <a:xfrm>
              <a:off x="6366417" y="1243372"/>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7"/>
            <p:cNvSpPr/>
            <p:nvPr/>
          </p:nvSpPr>
          <p:spPr>
            <a:xfrm>
              <a:off x="6462819" y="1334953"/>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7"/>
            <p:cNvSpPr txBox="1"/>
            <p:nvPr/>
          </p:nvSpPr>
          <p:spPr>
            <a:xfrm>
              <a:off x="6478955" y="1351089"/>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Quebec</a:t>
              </a:r>
              <a:endParaRPr sz="1000">
                <a:solidFill>
                  <a:schemeClr val="dk1"/>
                </a:solidFill>
                <a:latin typeface="Calibri"/>
                <a:ea typeface="Calibri"/>
                <a:cs typeface="Calibri"/>
                <a:sym typeface="Calibri"/>
              </a:endParaRPr>
            </a:p>
          </p:txBody>
        </p:sp>
        <p:sp>
          <p:nvSpPr>
            <p:cNvPr id="354" name="Google Shape;354;p27"/>
            <p:cNvSpPr/>
            <p:nvPr/>
          </p:nvSpPr>
          <p:spPr>
            <a:xfrm>
              <a:off x="7426835" y="1243372"/>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7"/>
            <p:cNvSpPr/>
            <p:nvPr/>
          </p:nvSpPr>
          <p:spPr>
            <a:xfrm>
              <a:off x="7523236" y="1334953"/>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7"/>
            <p:cNvSpPr txBox="1"/>
            <p:nvPr/>
          </p:nvSpPr>
          <p:spPr>
            <a:xfrm>
              <a:off x="7539372" y="1351089"/>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New Brunswick</a:t>
              </a:r>
              <a:endParaRPr sz="1000">
                <a:solidFill>
                  <a:schemeClr val="dk1"/>
                </a:solidFill>
                <a:latin typeface="Calibri"/>
                <a:ea typeface="Calibri"/>
                <a:cs typeface="Calibri"/>
                <a:sym typeface="Calibri"/>
              </a:endParaRPr>
            </a:p>
          </p:txBody>
        </p:sp>
        <p:sp>
          <p:nvSpPr>
            <p:cNvPr id="357" name="Google Shape;357;p27"/>
            <p:cNvSpPr/>
            <p:nvPr/>
          </p:nvSpPr>
          <p:spPr>
            <a:xfrm>
              <a:off x="8487252" y="1243372"/>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7"/>
            <p:cNvSpPr/>
            <p:nvPr/>
          </p:nvSpPr>
          <p:spPr>
            <a:xfrm>
              <a:off x="8583653" y="1334953"/>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7"/>
            <p:cNvSpPr txBox="1"/>
            <p:nvPr/>
          </p:nvSpPr>
          <p:spPr>
            <a:xfrm>
              <a:off x="8599789" y="1351089"/>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Nova Scotia</a:t>
              </a:r>
              <a:endParaRPr sz="1000">
                <a:solidFill>
                  <a:schemeClr val="dk1"/>
                </a:solidFill>
                <a:latin typeface="Calibri"/>
                <a:ea typeface="Calibri"/>
                <a:cs typeface="Calibri"/>
                <a:sym typeface="Calibri"/>
              </a:endParaRPr>
            </a:p>
          </p:txBody>
        </p:sp>
        <p:sp>
          <p:nvSpPr>
            <p:cNvPr id="360" name="Google Shape;360;p27"/>
            <p:cNvSpPr/>
            <p:nvPr/>
          </p:nvSpPr>
          <p:spPr>
            <a:xfrm>
              <a:off x="9547669" y="1243372"/>
              <a:ext cx="867614" cy="550934"/>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7"/>
            <p:cNvSpPr/>
            <p:nvPr/>
          </p:nvSpPr>
          <p:spPr>
            <a:xfrm>
              <a:off x="9644070" y="1334953"/>
              <a:ext cx="867614" cy="550934"/>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7"/>
            <p:cNvSpPr txBox="1"/>
            <p:nvPr/>
          </p:nvSpPr>
          <p:spPr>
            <a:xfrm>
              <a:off x="9660206" y="1351089"/>
              <a:ext cx="835342" cy="518662"/>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1000"/>
                <a:buFont typeface="Calibri"/>
                <a:buNone/>
              </a:pPr>
              <a:r>
                <a:rPr lang="en-US" sz="1000">
                  <a:solidFill>
                    <a:schemeClr val="dk1"/>
                  </a:solidFill>
                  <a:latin typeface="Calibri"/>
                  <a:ea typeface="Calibri"/>
                  <a:cs typeface="Calibri"/>
                  <a:sym typeface="Calibri"/>
                </a:rPr>
                <a:t>PEI</a:t>
              </a:r>
              <a:endParaRPr sz="1000">
                <a:solidFill>
                  <a:schemeClr val="dk1"/>
                </a:solidFill>
                <a:latin typeface="Calibri"/>
                <a:ea typeface="Calibri"/>
                <a:cs typeface="Calibri"/>
                <a:sym typeface="Calibri"/>
              </a:endParaRPr>
            </a:p>
          </p:txBody>
        </p:sp>
      </p:grpSp>
      <p:sp>
        <p:nvSpPr>
          <p:cNvPr id="363" name="Google Shape;363;p27"/>
          <p:cNvSpPr txBox="1"/>
          <p:nvPr/>
        </p:nvSpPr>
        <p:spPr>
          <a:xfrm>
            <a:off x="544864" y="6334780"/>
            <a:ext cx="856676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lt1"/>
                </a:solidFill>
                <a:latin typeface="Calibri"/>
                <a:ea typeface="Calibri"/>
                <a:cs typeface="Calibri"/>
                <a:sym typeface="Calibri"/>
              </a:rPr>
              <a:t>Exec VP</a:t>
            </a:r>
            <a:endParaRPr sz="2800">
              <a:solidFill>
                <a:schemeClr val="lt1"/>
              </a:solidFill>
              <a:latin typeface="Calibri"/>
              <a:ea typeface="Calibri"/>
              <a:cs typeface="Calibri"/>
              <a:sym typeface="Calibri"/>
            </a:endParaRPr>
          </a:p>
        </p:txBody>
      </p:sp>
      <p:sp>
        <p:nvSpPr>
          <p:cNvPr id="364" name="Google Shape;364;p27"/>
          <p:cNvSpPr txBox="1"/>
          <p:nvPr/>
        </p:nvSpPr>
        <p:spPr>
          <a:xfrm>
            <a:off x="544863" y="1524000"/>
            <a:ext cx="10649609"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dk1"/>
                </a:solidFill>
                <a:latin typeface="Calibri"/>
                <a:ea typeface="Calibri"/>
                <a:cs typeface="Calibri"/>
                <a:sym typeface="Calibri"/>
              </a:rPr>
              <a:t>A brief Education Session – ONTARIO RINGETTE GOVERNANCE</a:t>
            </a:r>
            <a:endParaRPr sz="32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Shape 369"/>
        <p:cNvGrpSpPr/>
        <p:nvPr/>
      </p:nvGrpSpPr>
      <p:grpSpPr>
        <a:xfrm>
          <a:off x="0" y="0"/>
          <a:ext cx="0" cy="0"/>
          <a:chOff x="0" y="0"/>
          <a:chExt cx="0" cy="0"/>
        </a:xfrm>
      </p:grpSpPr>
      <p:sp>
        <p:nvSpPr>
          <p:cNvPr id="370" name="Google Shape;370;p28"/>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About Us: League Play</a:t>
            </a:r>
            <a:endParaRPr/>
          </a:p>
        </p:txBody>
      </p:sp>
      <p:sp>
        <p:nvSpPr>
          <p:cNvPr id="371" name="Google Shape;371;p28"/>
          <p:cNvSpPr txBox="1"/>
          <p:nvPr/>
        </p:nvSpPr>
        <p:spPr>
          <a:xfrm>
            <a:off x="430707" y="1588655"/>
            <a:ext cx="11419547" cy="48628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Novice &amp; Regional, U12P, U14A:  NCRRL </a:t>
            </a:r>
            <a:r>
              <a:rPr lang="en-US" sz="2400" i="1">
                <a:solidFill>
                  <a:schemeClr val="dk1"/>
                </a:solidFill>
                <a:latin typeface="Calibri"/>
                <a:ea typeface="Calibri"/>
                <a:cs typeface="Calibri"/>
                <a:sym typeface="Calibri"/>
              </a:rPr>
              <a:t>(National Capital Regional Ringette League)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All Eastern Region teams in these divisions play regular season games within the NCRRL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NCRRL determines the composition of the various leagues based on player evaluation and team composite scores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Travel as far as Kingston for season games, typically in the Ottawa Area (all associations which fall under ERRA PLUS Gatineau are part of the NCRRL)</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a:solidFill>
                  <a:schemeClr val="dk1"/>
                </a:solidFill>
                <a:latin typeface="Calibri"/>
                <a:ea typeface="Calibri"/>
                <a:cs typeface="Calibri"/>
                <a:sym typeface="Calibri"/>
              </a:rPr>
              <a:t>U16A, U19A:  LRQ </a:t>
            </a:r>
            <a:r>
              <a:rPr lang="en-US" sz="2400" i="1">
                <a:solidFill>
                  <a:schemeClr val="dk1"/>
                </a:solidFill>
                <a:latin typeface="Calibri"/>
                <a:ea typeface="Calibri"/>
                <a:cs typeface="Calibri"/>
                <a:sym typeface="Calibri"/>
              </a:rPr>
              <a:t>(Ligue de Ringuette Québec)</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All NCR teams in these divisions play regular season games within the LRQ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Travel as far as the Quebec City for season games (typically Montreal and surrounding areas)</a:t>
            </a:r>
            <a:endParaRPr/>
          </a:p>
          <a:p>
            <a:pPr marL="285750" marR="0" lvl="0" indent="-17145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a:solidFill>
                  <a:schemeClr val="dk1"/>
                </a:solidFill>
                <a:latin typeface="Calibri"/>
                <a:ea typeface="Calibri"/>
                <a:cs typeface="Calibri"/>
                <a:sym typeface="Calibri"/>
              </a:rPr>
              <a:t>U14AA, U16AA,  U19AA:  LERQ </a:t>
            </a:r>
            <a:r>
              <a:rPr lang="en-US" sz="2400" i="1">
                <a:solidFill>
                  <a:schemeClr val="dk1"/>
                </a:solidFill>
                <a:latin typeface="Calibri"/>
                <a:ea typeface="Calibri"/>
                <a:cs typeface="Calibri"/>
                <a:sym typeface="Calibri"/>
              </a:rPr>
              <a:t>(Ligue Elite de Ringuette du Québec)</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All NCR teams in these divisions play regular season games within the LERQ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Travel as far as Quebec City for season games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2800">
              <a:solidFill>
                <a:schemeClr val="dk1"/>
              </a:solidFill>
              <a:latin typeface="Calibri"/>
              <a:ea typeface="Calibri"/>
              <a:cs typeface="Calibri"/>
              <a:sym typeface="Calibri"/>
            </a:endParaRPr>
          </a:p>
        </p:txBody>
      </p:sp>
      <p:sp>
        <p:nvSpPr>
          <p:cNvPr id="372" name="Google Shape;372;p28"/>
          <p:cNvSpPr txBox="1"/>
          <p:nvPr/>
        </p:nvSpPr>
        <p:spPr>
          <a:xfrm>
            <a:off x="544864" y="6334780"/>
            <a:ext cx="856676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lt1"/>
                </a:solidFill>
                <a:latin typeface="Calibri"/>
                <a:ea typeface="Calibri"/>
                <a:cs typeface="Calibri"/>
                <a:sym typeface="Calibri"/>
              </a:rPr>
              <a:t>Exec VP</a:t>
            </a:r>
            <a:endParaRPr sz="2800">
              <a:solidFill>
                <a:schemeClr val="lt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Shape 377"/>
        <p:cNvGrpSpPr/>
        <p:nvPr/>
      </p:nvGrpSpPr>
      <p:grpSpPr>
        <a:xfrm>
          <a:off x="0" y="0"/>
          <a:ext cx="0" cy="0"/>
          <a:chOff x="0" y="0"/>
          <a:chExt cx="0" cy="0"/>
        </a:xfrm>
      </p:grpSpPr>
      <p:sp>
        <p:nvSpPr>
          <p:cNvPr id="378" name="Google Shape;378;p29"/>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Tryouts and Sortouts</a:t>
            </a:r>
            <a:endParaRPr/>
          </a:p>
        </p:txBody>
      </p:sp>
      <p:graphicFrame>
        <p:nvGraphicFramePr>
          <p:cNvPr id="379" name="Google Shape;379;p29"/>
          <p:cNvGraphicFramePr/>
          <p:nvPr/>
        </p:nvGraphicFramePr>
        <p:xfrm>
          <a:off x="430708" y="1419237"/>
          <a:ext cx="3000000" cy="3000000"/>
        </p:xfrm>
        <a:graphic>
          <a:graphicData uri="http://schemas.openxmlformats.org/drawingml/2006/table">
            <a:tbl>
              <a:tblPr firstRow="1" bandRow="1">
                <a:noFill/>
                <a:tableStyleId>{D900BB95-9B90-4D19-84EC-1C61FD81E54B}</a:tableStyleId>
              </a:tblPr>
              <a:tblGrid>
                <a:gridCol w="1655900">
                  <a:extLst>
                    <a:ext uri="{9D8B030D-6E8A-4147-A177-3AD203B41FA5}">
                      <a16:colId xmlns:a16="http://schemas.microsoft.com/office/drawing/2014/main" val="20000"/>
                    </a:ext>
                  </a:extLst>
                </a:gridCol>
                <a:gridCol w="898600">
                  <a:extLst>
                    <a:ext uri="{9D8B030D-6E8A-4147-A177-3AD203B41FA5}">
                      <a16:colId xmlns:a16="http://schemas.microsoft.com/office/drawing/2014/main" val="20001"/>
                    </a:ext>
                  </a:extLst>
                </a:gridCol>
                <a:gridCol w="1145300">
                  <a:extLst>
                    <a:ext uri="{9D8B030D-6E8A-4147-A177-3AD203B41FA5}">
                      <a16:colId xmlns:a16="http://schemas.microsoft.com/office/drawing/2014/main" val="20002"/>
                    </a:ext>
                  </a:extLst>
                </a:gridCol>
                <a:gridCol w="1136075">
                  <a:extLst>
                    <a:ext uri="{9D8B030D-6E8A-4147-A177-3AD203B41FA5}">
                      <a16:colId xmlns:a16="http://schemas.microsoft.com/office/drawing/2014/main" val="20003"/>
                    </a:ext>
                  </a:extLst>
                </a:gridCol>
                <a:gridCol w="969825">
                  <a:extLst>
                    <a:ext uri="{9D8B030D-6E8A-4147-A177-3AD203B41FA5}">
                      <a16:colId xmlns:a16="http://schemas.microsoft.com/office/drawing/2014/main" val="20004"/>
                    </a:ext>
                  </a:extLst>
                </a:gridCol>
                <a:gridCol w="1246900">
                  <a:extLst>
                    <a:ext uri="{9D8B030D-6E8A-4147-A177-3AD203B41FA5}">
                      <a16:colId xmlns:a16="http://schemas.microsoft.com/office/drawing/2014/main" val="20005"/>
                    </a:ext>
                  </a:extLst>
                </a:gridCol>
                <a:gridCol w="1376225">
                  <a:extLst>
                    <a:ext uri="{9D8B030D-6E8A-4147-A177-3AD203B41FA5}">
                      <a16:colId xmlns:a16="http://schemas.microsoft.com/office/drawing/2014/main" val="20006"/>
                    </a:ext>
                  </a:extLst>
                </a:gridCol>
                <a:gridCol w="2013275">
                  <a:extLst>
                    <a:ext uri="{9D8B030D-6E8A-4147-A177-3AD203B41FA5}">
                      <a16:colId xmlns:a16="http://schemas.microsoft.com/office/drawing/2014/main" val="20007"/>
                    </a:ext>
                  </a:extLst>
                </a:gridCol>
              </a:tblGrid>
              <a:tr h="370850">
                <a:tc>
                  <a:txBody>
                    <a:bodyPr/>
                    <a:lstStyle/>
                    <a:p>
                      <a:pPr marL="0" marR="0" lvl="0" indent="0" algn="l" rtl="0">
                        <a:spcBef>
                          <a:spcPts val="0"/>
                        </a:spcBef>
                        <a:spcAft>
                          <a:spcPts val="0"/>
                        </a:spcAft>
                        <a:buNone/>
                      </a:pPr>
                      <a:r>
                        <a:rPr lang="en-US" sz="1800"/>
                        <a:t>Level</a:t>
                      </a:r>
                      <a:endParaRPr sz="1800"/>
                    </a:p>
                  </a:txBody>
                  <a:tcPr marL="91450" marR="91450" marT="45725" marB="45725">
                    <a:solidFill>
                      <a:schemeClr val="accent2"/>
                    </a:solidFill>
                  </a:tcPr>
                </a:tc>
                <a:tc>
                  <a:txBody>
                    <a:bodyPr/>
                    <a:lstStyle/>
                    <a:p>
                      <a:pPr marL="0" marR="0" lvl="0" indent="0" algn="ctr" rtl="0">
                        <a:spcBef>
                          <a:spcPts val="0"/>
                        </a:spcBef>
                        <a:spcAft>
                          <a:spcPts val="0"/>
                        </a:spcAft>
                        <a:buNone/>
                      </a:pPr>
                      <a:r>
                        <a:rPr lang="en-US" sz="1800"/>
                        <a:t>Teams</a:t>
                      </a:r>
                      <a:endParaRPr sz="1800"/>
                    </a:p>
                  </a:txBody>
                  <a:tcPr marL="91450" marR="91450" marT="45725" marB="45725">
                    <a:solidFill>
                      <a:schemeClr val="accent2"/>
                    </a:solidFill>
                  </a:tcPr>
                </a:tc>
                <a:tc>
                  <a:txBody>
                    <a:bodyPr/>
                    <a:lstStyle/>
                    <a:p>
                      <a:pPr marL="0" marR="0" lvl="0" indent="0" algn="ctr" rtl="0">
                        <a:spcBef>
                          <a:spcPts val="0"/>
                        </a:spcBef>
                        <a:spcAft>
                          <a:spcPts val="0"/>
                        </a:spcAft>
                        <a:buNone/>
                      </a:pPr>
                      <a:r>
                        <a:rPr lang="en-US" sz="1800"/>
                        <a:t>Athletes</a:t>
                      </a:r>
                      <a:endParaRPr sz="1800"/>
                    </a:p>
                  </a:txBody>
                  <a:tcPr marL="91450" marR="91450" marT="45725" marB="45725">
                    <a:solidFill>
                      <a:schemeClr val="accent2"/>
                    </a:solidFill>
                  </a:tcPr>
                </a:tc>
                <a:tc>
                  <a:txBody>
                    <a:bodyPr/>
                    <a:lstStyle/>
                    <a:p>
                      <a:pPr marL="0" marR="0" lvl="0" indent="0" algn="ctr" rtl="0">
                        <a:spcBef>
                          <a:spcPts val="0"/>
                        </a:spcBef>
                        <a:spcAft>
                          <a:spcPts val="0"/>
                        </a:spcAft>
                        <a:buNone/>
                      </a:pPr>
                      <a:r>
                        <a:rPr lang="en-US" sz="1800"/>
                        <a:t># Ice Sessions</a:t>
                      </a:r>
                      <a:endParaRPr sz="1800"/>
                    </a:p>
                  </a:txBody>
                  <a:tcPr marL="91450" marR="91450" marT="45725" marB="45725">
                    <a:solidFill>
                      <a:schemeClr val="accent2"/>
                    </a:solidFill>
                  </a:tcPr>
                </a:tc>
                <a:tc>
                  <a:txBody>
                    <a:bodyPr/>
                    <a:lstStyle/>
                    <a:p>
                      <a:pPr marL="0" marR="0" lvl="0" indent="0" algn="ctr" rtl="0">
                        <a:spcBef>
                          <a:spcPts val="0"/>
                        </a:spcBef>
                        <a:spcAft>
                          <a:spcPts val="0"/>
                        </a:spcAft>
                        <a:buNone/>
                      </a:pPr>
                      <a:r>
                        <a:rPr lang="en-US" sz="1800"/>
                        <a:t>Time </a:t>
                      </a:r>
                      <a:endParaRPr/>
                    </a:p>
                    <a:p>
                      <a:pPr marL="0" marR="0" lvl="0" indent="0" algn="ctr" rtl="0">
                        <a:spcBef>
                          <a:spcPts val="0"/>
                        </a:spcBef>
                        <a:spcAft>
                          <a:spcPts val="0"/>
                        </a:spcAft>
                        <a:buNone/>
                      </a:pPr>
                      <a:r>
                        <a:rPr lang="en-US" sz="1200" b="1">
                          <a:solidFill>
                            <a:schemeClr val="lt1"/>
                          </a:solidFill>
                          <a:latin typeface="Calibri"/>
                          <a:ea typeface="Calibri"/>
                          <a:cs typeface="Calibri"/>
                          <a:sym typeface="Calibri"/>
                        </a:rPr>
                        <a:t>(weeks)</a:t>
                      </a:r>
                      <a:endParaRPr sz="1200" b="1">
                        <a:solidFill>
                          <a:schemeClr val="lt1"/>
                        </a:solidFill>
                        <a:latin typeface="Calibri"/>
                        <a:ea typeface="Calibri"/>
                        <a:cs typeface="Calibri"/>
                        <a:sym typeface="Calibri"/>
                      </a:endParaRPr>
                    </a:p>
                  </a:txBody>
                  <a:tcPr marL="91450" marR="91450" marT="45725" marB="45725">
                    <a:solidFill>
                      <a:schemeClr val="accent2"/>
                    </a:solidFill>
                  </a:tcPr>
                </a:tc>
                <a:tc>
                  <a:txBody>
                    <a:bodyPr/>
                    <a:lstStyle/>
                    <a:p>
                      <a:pPr marL="0" marR="0" lvl="0" indent="0" algn="ctr" rtl="0">
                        <a:spcBef>
                          <a:spcPts val="0"/>
                        </a:spcBef>
                        <a:spcAft>
                          <a:spcPts val="0"/>
                        </a:spcAft>
                        <a:buNone/>
                      </a:pPr>
                      <a:r>
                        <a:rPr lang="en-US" sz="1800"/>
                        <a:t>Core (Exec)</a:t>
                      </a:r>
                      <a:endParaRPr/>
                    </a:p>
                    <a:p>
                      <a:pPr marL="0" marR="0" lvl="0" indent="0" algn="ctr" rtl="0">
                        <a:spcBef>
                          <a:spcPts val="0"/>
                        </a:spcBef>
                        <a:spcAft>
                          <a:spcPts val="0"/>
                        </a:spcAft>
                        <a:buNone/>
                      </a:pPr>
                      <a:r>
                        <a:rPr lang="en-US" sz="1800"/>
                        <a:t>Volunteers</a:t>
                      </a:r>
                      <a:endParaRPr sz="1800"/>
                    </a:p>
                  </a:txBody>
                  <a:tcPr marL="91450" marR="91450" marT="45725" marB="45725">
                    <a:solidFill>
                      <a:schemeClr val="accent2"/>
                    </a:solidFill>
                  </a:tcPr>
                </a:tc>
                <a:tc>
                  <a:txBody>
                    <a:bodyPr/>
                    <a:lstStyle/>
                    <a:p>
                      <a:pPr marL="0" marR="0" lvl="0" indent="0" algn="ctr" rtl="0">
                        <a:spcBef>
                          <a:spcPts val="0"/>
                        </a:spcBef>
                        <a:spcAft>
                          <a:spcPts val="0"/>
                        </a:spcAft>
                        <a:buNone/>
                      </a:pPr>
                      <a:r>
                        <a:rPr lang="en-US" sz="1800"/>
                        <a:t>Other Volunteers</a:t>
                      </a:r>
                      <a:endParaRPr sz="1800"/>
                    </a:p>
                  </a:txBody>
                  <a:tcPr marL="91450" marR="91450" marT="45725" marB="45725">
                    <a:solidFill>
                      <a:schemeClr val="accent2"/>
                    </a:solidFill>
                  </a:tcPr>
                </a:tc>
                <a:tc>
                  <a:txBody>
                    <a:bodyPr/>
                    <a:lstStyle/>
                    <a:p>
                      <a:pPr marL="0" marR="0" lvl="0" indent="0" algn="ctr" rtl="0">
                        <a:spcBef>
                          <a:spcPts val="0"/>
                        </a:spcBef>
                        <a:spcAft>
                          <a:spcPts val="0"/>
                        </a:spcAft>
                        <a:buNone/>
                      </a:pPr>
                      <a:r>
                        <a:rPr lang="en-US" sz="1800"/>
                        <a:t>Evaluators</a:t>
                      </a:r>
                      <a:endParaRPr/>
                    </a:p>
                    <a:p>
                      <a:pPr marL="0" marR="0" lvl="0" indent="0" algn="ctr" rtl="0">
                        <a:spcBef>
                          <a:spcPts val="0"/>
                        </a:spcBef>
                        <a:spcAft>
                          <a:spcPts val="0"/>
                        </a:spcAft>
                        <a:buNone/>
                      </a:pPr>
                      <a:r>
                        <a:rPr lang="en-US" sz="1200"/>
                        <a:t>Per session  </a:t>
                      </a:r>
                      <a:endParaRPr sz="1200"/>
                    </a:p>
                  </a:txBody>
                  <a:tcPr marL="91450" marR="91450" marT="45725" marB="45725">
                    <a:solidFill>
                      <a:schemeClr val="accent2"/>
                    </a:solidFill>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a:t>Competitive</a:t>
                      </a:r>
                      <a:endParaRPr sz="1800"/>
                    </a:p>
                  </a:txBody>
                  <a:tcPr marL="91450" marR="91450" marT="45725" marB="45725"/>
                </a:tc>
                <a:tc>
                  <a:txBody>
                    <a:bodyPr/>
                    <a:lstStyle/>
                    <a:p>
                      <a:pPr marL="0" marR="0" lvl="0" indent="0" algn="ctr" rtl="0">
                        <a:spcBef>
                          <a:spcPts val="0"/>
                        </a:spcBef>
                        <a:spcAft>
                          <a:spcPts val="0"/>
                        </a:spcAft>
                        <a:buNone/>
                      </a:pPr>
                      <a:r>
                        <a:rPr lang="en-US" sz="1800"/>
                        <a:t>8</a:t>
                      </a:r>
                      <a:endParaRPr sz="1800"/>
                    </a:p>
                  </a:txBody>
                  <a:tcPr marL="91450" marR="91450" marT="45725" marB="45725"/>
                </a:tc>
                <a:tc>
                  <a:txBody>
                    <a:bodyPr/>
                    <a:lstStyle/>
                    <a:p>
                      <a:pPr marL="0" marR="0" lvl="0" indent="0" algn="ctr" rtl="0">
                        <a:spcBef>
                          <a:spcPts val="0"/>
                        </a:spcBef>
                        <a:spcAft>
                          <a:spcPts val="0"/>
                        </a:spcAft>
                        <a:buNone/>
                      </a:pPr>
                      <a:r>
                        <a:rPr lang="en-US" sz="1800"/>
                        <a:t>161*</a:t>
                      </a:r>
                      <a:endParaRPr sz="1800"/>
                    </a:p>
                  </a:txBody>
                  <a:tcPr marL="91450" marR="91450" marT="45725" marB="45725"/>
                </a:tc>
                <a:tc>
                  <a:txBody>
                    <a:bodyPr/>
                    <a:lstStyle/>
                    <a:p>
                      <a:pPr marL="0" marR="0" lvl="0" indent="0" algn="ctr" rtl="0">
                        <a:spcBef>
                          <a:spcPts val="0"/>
                        </a:spcBef>
                        <a:spcAft>
                          <a:spcPts val="0"/>
                        </a:spcAft>
                        <a:buNone/>
                      </a:pPr>
                      <a:r>
                        <a:rPr lang="en-US" sz="1800"/>
                        <a:t>40</a:t>
                      </a:r>
                      <a:endParaRPr sz="1800"/>
                    </a:p>
                  </a:txBody>
                  <a:tcPr marL="91450" marR="91450" marT="45725" marB="45725"/>
                </a:tc>
                <a:tc>
                  <a:txBody>
                    <a:bodyPr/>
                    <a:lstStyle/>
                    <a:p>
                      <a:pPr marL="0" marR="0" lvl="0" indent="0" algn="ctr" rtl="0">
                        <a:spcBef>
                          <a:spcPts val="0"/>
                        </a:spcBef>
                        <a:spcAft>
                          <a:spcPts val="0"/>
                        </a:spcAft>
                        <a:buNone/>
                      </a:pPr>
                      <a:r>
                        <a:rPr lang="en-US" sz="1800"/>
                        <a:t>11</a:t>
                      </a:r>
                      <a:endParaRPr sz="1800"/>
                    </a:p>
                  </a:txBody>
                  <a:tcPr marL="91450" marR="91450" marT="45725" marB="45725"/>
                </a:tc>
                <a:tc>
                  <a:txBody>
                    <a:bodyPr/>
                    <a:lstStyle/>
                    <a:p>
                      <a:pPr marL="0" marR="0" lvl="0" indent="0" algn="ctr" rtl="0">
                        <a:spcBef>
                          <a:spcPts val="0"/>
                        </a:spcBef>
                        <a:spcAft>
                          <a:spcPts val="0"/>
                        </a:spcAft>
                        <a:buNone/>
                      </a:pPr>
                      <a:r>
                        <a:rPr lang="en-US" sz="1800"/>
                        <a:t>1</a:t>
                      </a:r>
                      <a:endParaRPr sz="1800"/>
                    </a:p>
                  </a:txBody>
                  <a:tcPr marL="91450" marR="91450" marT="45725" marB="45725"/>
                </a:tc>
                <a:tc>
                  <a:txBody>
                    <a:bodyPr/>
                    <a:lstStyle/>
                    <a:p>
                      <a:pPr marL="0" marR="0" lvl="0" indent="0" algn="ctr" rtl="0">
                        <a:spcBef>
                          <a:spcPts val="0"/>
                        </a:spcBef>
                        <a:spcAft>
                          <a:spcPts val="0"/>
                        </a:spcAft>
                        <a:buNone/>
                      </a:pPr>
                      <a:r>
                        <a:rPr lang="en-US" sz="1800"/>
                        <a:t>4</a:t>
                      </a:r>
                      <a:endParaRPr sz="1800"/>
                    </a:p>
                  </a:txBody>
                  <a:tcPr marL="91450" marR="91450" marT="45725" marB="45725"/>
                </a:tc>
                <a:tc>
                  <a:txBody>
                    <a:bodyPr/>
                    <a:lstStyle/>
                    <a:p>
                      <a:pPr marL="0" marR="0" lvl="0" indent="0" algn="ctr" rtl="0">
                        <a:spcBef>
                          <a:spcPts val="0"/>
                        </a:spcBef>
                        <a:spcAft>
                          <a:spcPts val="0"/>
                        </a:spcAft>
                        <a:buNone/>
                      </a:pPr>
                      <a:r>
                        <a:rPr lang="en-US" sz="1800"/>
                        <a:t>3-12</a:t>
                      </a:r>
                      <a:endParaRPr sz="18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a:t>Regional</a:t>
                      </a:r>
                      <a:endParaRPr sz="1800"/>
                    </a:p>
                  </a:txBody>
                  <a:tcPr marL="91450" marR="91450" marT="45725" marB="45725"/>
                </a:tc>
                <a:tc>
                  <a:txBody>
                    <a:bodyPr/>
                    <a:lstStyle/>
                    <a:p>
                      <a:pPr marL="0" marR="0" lvl="0" indent="0" algn="ctr" rtl="0">
                        <a:spcBef>
                          <a:spcPts val="0"/>
                        </a:spcBef>
                        <a:spcAft>
                          <a:spcPts val="0"/>
                        </a:spcAft>
                        <a:buNone/>
                      </a:pPr>
                      <a:r>
                        <a:rPr lang="en-US" sz="1800"/>
                        <a:t>8</a:t>
                      </a:r>
                      <a:endParaRPr sz="1800"/>
                    </a:p>
                  </a:txBody>
                  <a:tcPr marL="91450" marR="91450" marT="45725" marB="45725"/>
                </a:tc>
                <a:tc>
                  <a:txBody>
                    <a:bodyPr/>
                    <a:lstStyle/>
                    <a:p>
                      <a:pPr marL="0" marR="0" lvl="0" indent="0" algn="ctr" rtl="0">
                        <a:spcBef>
                          <a:spcPts val="0"/>
                        </a:spcBef>
                        <a:spcAft>
                          <a:spcPts val="0"/>
                        </a:spcAft>
                        <a:buNone/>
                      </a:pPr>
                      <a:r>
                        <a:rPr lang="en-US" sz="1800"/>
                        <a:t>134</a:t>
                      </a:r>
                      <a:endParaRPr sz="1800"/>
                    </a:p>
                  </a:txBody>
                  <a:tcPr marL="91450" marR="91450" marT="45725" marB="45725"/>
                </a:tc>
                <a:tc>
                  <a:txBody>
                    <a:bodyPr/>
                    <a:lstStyle/>
                    <a:p>
                      <a:pPr marL="0" marR="0" lvl="0" indent="0" algn="ctr" rtl="0">
                        <a:spcBef>
                          <a:spcPts val="0"/>
                        </a:spcBef>
                        <a:spcAft>
                          <a:spcPts val="0"/>
                        </a:spcAft>
                        <a:buNone/>
                      </a:pPr>
                      <a:r>
                        <a:rPr lang="en-US" sz="1800"/>
                        <a:t>20</a:t>
                      </a:r>
                      <a:endParaRPr/>
                    </a:p>
                  </a:txBody>
                  <a:tcPr marL="91450" marR="91450" marT="45725" marB="45725"/>
                </a:tc>
                <a:tc>
                  <a:txBody>
                    <a:bodyPr/>
                    <a:lstStyle/>
                    <a:p>
                      <a:pPr marL="0" marR="0" lvl="0" indent="0" algn="ctr" rtl="0">
                        <a:spcBef>
                          <a:spcPts val="0"/>
                        </a:spcBef>
                        <a:spcAft>
                          <a:spcPts val="0"/>
                        </a:spcAft>
                        <a:buNone/>
                      </a:pPr>
                      <a:r>
                        <a:rPr lang="en-US" sz="1800"/>
                        <a:t>3</a:t>
                      </a:r>
                      <a:endParaRPr sz="1800"/>
                    </a:p>
                  </a:txBody>
                  <a:tcPr marL="91450" marR="91450" marT="45725" marB="45725"/>
                </a:tc>
                <a:tc>
                  <a:txBody>
                    <a:bodyPr/>
                    <a:lstStyle/>
                    <a:p>
                      <a:pPr marL="0" marR="0" lvl="0" indent="0" algn="ctr" rtl="0">
                        <a:spcBef>
                          <a:spcPts val="0"/>
                        </a:spcBef>
                        <a:spcAft>
                          <a:spcPts val="0"/>
                        </a:spcAft>
                        <a:buNone/>
                      </a:pPr>
                      <a:r>
                        <a:rPr lang="en-US" sz="1800"/>
                        <a:t>1</a:t>
                      </a:r>
                      <a:endParaRPr sz="1800"/>
                    </a:p>
                  </a:txBody>
                  <a:tcPr marL="91450" marR="91450" marT="45725" marB="45725"/>
                </a:tc>
                <a:tc>
                  <a:txBody>
                    <a:bodyPr/>
                    <a:lstStyle/>
                    <a:p>
                      <a:pPr marL="0" marR="0" lvl="0" indent="0" algn="ctr" rtl="0">
                        <a:spcBef>
                          <a:spcPts val="0"/>
                        </a:spcBef>
                        <a:spcAft>
                          <a:spcPts val="0"/>
                        </a:spcAft>
                        <a:buNone/>
                      </a:pPr>
                      <a:r>
                        <a:rPr lang="en-US" sz="1800"/>
                        <a:t>10</a:t>
                      </a:r>
                      <a:endParaRPr sz="1800"/>
                    </a:p>
                  </a:txBody>
                  <a:tcPr marL="91450" marR="91450" marT="45725" marB="45725"/>
                </a:tc>
                <a:tc>
                  <a:txBody>
                    <a:bodyPr/>
                    <a:lstStyle/>
                    <a:p>
                      <a:pPr marL="0" marR="0" lvl="0" indent="0" algn="ctr" rtl="0">
                        <a:spcBef>
                          <a:spcPts val="0"/>
                        </a:spcBef>
                        <a:spcAft>
                          <a:spcPts val="0"/>
                        </a:spcAft>
                        <a:buNone/>
                      </a:pPr>
                      <a:r>
                        <a:rPr lang="en-US" sz="1800"/>
                        <a:t>7</a:t>
                      </a:r>
                      <a:endParaRPr sz="18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a:t>Novice</a:t>
                      </a:r>
                      <a:endParaRPr sz="1800"/>
                    </a:p>
                  </a:txBody>
                  <a:tcPr marL="91450" marR="91450" marT="45725" marB="45725"/>
                </a:tc>
                <a:tc>
                  <a:txBody>
                    <a:bodyPr/>
                    <a:lstStyle/>
                    <a:p>
                      <a:pPr marL="0" marR="0" lvl="0" indent="0" algn="ctr" rtl="0">
                        <a:spcBef>
                          <a:spcPts val="0"/>
                        </a:spcBef>
                        <a:spcAft>
                          <a:spcPts val="0"/>
                        </a:spcAft>
                        <a:buNone/>
                      </a:pPr>
                      <a:r>
                        <a:rPr lang="en-US" sz="1800"/>
                        <a:t>6</a:t>
                      </a:r>
                      <a:endParaRPr sz="1800"/>
                    </a:p>
                  </a:txBody>
                  <a:tcPr marL="91450" marR="91450" marT="45725" marB="45725"/>
                </a:tc>
                <a:tc>
                  <a:txBody>
                    <a:bodyPr/>
                    <a:lstStyle/>
                    <a:p>
                      <a:pPr marL="0" marR="0" lvl="0" indent="0" algn="ctr" rtl="0">
                        <a:spcBef>
                          <a:spcPts val="0"/>
                        </a:spcBef>
                        <a:spcAft>
                          <a:spcPts val="0"/>
                        </a:spcAft>
                        <a:buNone/>
                      </a:pPr>
                      <a:r>
                        <a:rPr lang="en-US" sz="1800"/>
                        <a:t>108</a:t>
                      </a:r>
                      <a:endParaRPr/>
                    </a:p>
                  </a:txBody>
                  <a:tcPr marL="91450" marR="91450" marT="45725" marB="45725"/>
                </a:tc>
                <a:tc>
                  <a:txBody>
                    <a:bodyPr/>
                    <a:lstStyle/>
                    <a:p>
                      <a:pPr marL="0" marR="0" lvl="0" indent="0" algn="ctr" rtl="0">
                        <a:spcBef>
                          <a:spcPts val="0"/>
                        </a:spcBef>
                        <a:spcAft>
                          <a:spcPts val="0"/>
                        </a:spcAft>
                        <a:buNone/>
                      </a:pPr>
                      <a:r>
                        <a:rPr lang="en-US" sz="1800"/>
                        <a:t>12</a:t>
                      </a:r>
                      <a:endParaRPr sz="1800"/>
                    </a:p>
                  </a:txBody>
                  <a:tcPr marL="91450" marR="91450" marT="45725" marB="45725"/>
                </a:tc>
                <a:tc>
                  <a:txBody>
                    <a:bodyPr/>
                    <a:lstStyle/>
                    <a:p>
                      <a:pPr marL="0" marR="0" lvl="0" indent="0" algn="ctr" rtl="0">
                        <a:spcBef>
                          <a:spcPts val="0"/>
                        </a:spcBef>
                        <a:spcAft>
                          <a:spcPts val="0"/>
                        </a:spcAft>
                        <a:buNone/>
                      </a:pPr>
                      <a:r>
                        <a:rPr lang="en-US" sz="1800"/>
                        <a:t>2</a:t>
                      </a:r>
                      <a:endParaRPr sz="1800"/>
                    </a:p>
                  </a:txBody>
                  <a:tcPr marL="91450" marR="91450" marT="45725" marB="45725"/>
                </a:tc>
                <a:tc>
                  <a:txBody>
                    <a:bodyPr/>
                    <a:lstStyle/>
                    <a:p>
                      <a:pPr marL="0" marR="0" lvl="0" indent="0" algn="ctr" rtl="0">
                        <a:spcBef>
                          <a:spcPts val="0"/>
                        </a:spcBef>
                        <a:spcAft>
                          <a:spcPts val="0"/>
                        </a:spcAft>
                        <a:buNone/>
                      </a:pPr>
                      <a:r>
                        <a:rPr lang="en-US" sz="1800"/>
                        <a:t>1</a:t>
                      </a:r>
                      <a:endParaRPr sz="1800"/>
                    </a:p>
                  </a:txBody>
                  <a:tcPr marL="91450" marR="91450" marT="45725" marB="45725"/>
                </a:tc>
                <a:tc>
                  <a:txBody>
                    <a:bodyPr/>
                    <a:lstStyle/>
                    <a:p>
                      <a:pPr marL="0" marR="0" lvl="0" indent="0" algn="ctr" rtl="0">
                        <a:spcBef>
                          <a:spcPts val="0"/>
                        </a:spcBef>
                        <a:spcAft>
                          <a:spcPts val="0"/>
                        </a:spcAft>
                        <a:buNone/>
                      </a:pPr>
                      <a:r>
                        <a:rPr lang="en-US" sz="1800"/>
                        <a:t>8</a:t>
                      </a:r>
                      <a:endParaRPr sz="1800"/>
                    </a:p>
                  </a:txBody>
                  <a:tcPr marL="91450" marR="91450" marT="45725" marB="45725"/>
                </a:tc>
                <a:tc>
                  <a:txBody>
                    <a:bodyPr/>
                    <a:lstStyle/>
                    <a:p>
                      <a:pPr marL="0" marR="0" lvl="0" indent="0" algn="ctr" rtl="0">
                        <a:spcBef>
                          <a:spcPts val="0"/>
                        </a:spcBef>
                        <a:spcAft>
                          <a:spcPts val="0"/>
                        </a:spcAft>
                        <a:buNone/>
                      </a:pPr>
                      <a:r>
                        <a:rPr lang="en-US" sz="1800"/>
                        <a:t>4</a:t>
                      </a:r>
                      <a:endParaRPr sz="1800"/>
                    </a:p>
                  </a:txBody>
                  <a:tcPr marL="91450" marR="91450" marT="45725" marB="45725"/>
                </a:tc>
                <a:extLst>
                  <a:ext uri="{0D108BD9-81ED-4DB2-BD59-A6C34878D82A}">
                    <a16:rowId xmlns:a16="http://schemas.microsoft.com/office/drawing/2014/main" val="10003"/>
                  </a:ext>
                </a:extLst>
              </a:tr>
            </a:tbl>
          </a:graphicData>
        </a:graphic>
      </p:graphicFrame>
      <p:sp>
        <p:nvSpPr>
          <p:cNvPr id="380" name="Google Shape;380;p29"/>
          <p:cNvSpPr txBox="1"/>
          <p:nvPr/>
        </p:nvSpPr>
        <p:spPr>
          <a:xfrm>
            <a:off x="909362" y="3365060"/>
            <a:ext cx="6267345" cy="1323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dk1"/>
                </a:solidFill>
                <a:latin typeface="Calibri"/>
                <a:ea typeface="Calibri"/>
                <a:cs typeface="Calibri"/>
                <a:sym typeface="Calibri"/>
              </a:rPr>
              <a:t>What’s in a session now?</a:t>
            </a:r>
            <a:endParaRPr/>
          </a:p>
          <a:p>
            <a:pPr marL="285750" marR="0" lvl="0" indent="-28575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1 ice session in evening:  </a:t>
            </a:r>
            <a:r>
              <a:rPr lang="en-US" sz="2400" b="1">
                <a:solidFill>
                  <a:schemeClr val="dk1"/>
                </a:solidFill>
                <a:latin typeface="Calibri"/>
                <a:ea typeface="Calibri"/>
                <a:cs typeface="Calibri"/>
                <a:sym typeface="Calibri"/>
              </a:rPr>
              <a:t>4 hours</a:t>
            </a:r>
            <a:endParaRPr/>
          </a:p>
          <a:p>
            <a:pPr marL="285750" marR="0" lvl="0" indent="-28575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2 sessions in evening:  </a:t>
            </a:r>
            <a:r>
              <a:rPr lang="en-US" sz="2400" b="1">
                <a:solidFill>
                  <a:schemeClr val="dk1"/>
                </a:solidFill>
                <a:latin typeface="Calibri"/>
                <a:ea typeface="Calibri"/>
                <a:cs typeface="Calibri"/>
                <a:sym typeface="Calibri"/>
              </a:rPr>
              <a:t>6 hours </a:t>
            </a:r>
            <a:endParaRPr/>
          </a:p>
        </p:txBody>
      </p:sp>
      <p:grpSp>
        <p:nvGrpSpPr>
          <p:cNvPr id="381" name="Google Shape;381;p29"/>
          <p:cNvGrpSpPr/>
          <p:nvPr/>
        </p:nvGrpSpPr>
        <p:grpSpPr>
          <a:xfrm>
            <a:off x="8150567" y="3272561"/>
            <a:ext cx="3682105" cy="3270483"/>
            <a:chOff x="1601" y="-26316"/>
            <a:chExt cx="3682105" cy="3270483"/>
          </a:xfrm>
        </p:grpSpPr>
        <p:sp>
          <p:nvSpPr>
            <p:cNvPr id="382" name="Google Shape;382;p29"/>
            <p:cNvSpPr/>
            <p:nvPr/>
          </p:nvSpPr>
          <p:spPr>
            <a:xfrm>
              <a:off x="181602" y="-26316"/>
              <a:ext cx="3270483" cy="3270483"/>
            </a:xfrm>
            <a:custGeom>
              <a:avLst/>
              <a:gdLst/>
              <a:ahLst/>
              <a:cxnLst/>
              <a:rect l="l" t="t" r="r" b="b"/>
              <a:pathLst>
                <a:path w="120000" h="120000" extrusionOk="0">
                  <a:moveTo>
                    <a:pt x="71514" y="4769"/>
                  </a:moveTo>
                  <a:lnTo>
                    <a:pt x="71514" y="4769"/>
                  </a:lnTo>
                  <a:cubicBezTo>
                    <a:pt x="98477" y="10391"/>
                    <a:pt x="117440" y="34659"/>
                    <a:pt x="116376" y="62180"/>
                  </a:cubicBezTo>
                  <a:cubicBezTo>
                    <a:pt x="115311" y="89702"/>
                    <a:pt x="94530" y="112433"/>
                    <a:pt x="67214" y="115955"/>
                  </a:cubicBezTo>
                  <a:cubicBezTo>
                    <a:pt x="39898" y="119477"/>
                    <a:pt x="14031" y="102760"/>
                    <a:pt x="6021" y="76408"/>
                  </a:cubicBezTo>
                  <a:cubicBezTo>
                    <a:pt x="-1990" y="50056"/>
                    <a:pt x="10198" y="21772"/>
                    <a:pt x="34854" y="9496"/>
                  </a:cubicBezTo>
                  <a:lnTo>
                    <a:pt x="33559" y="6172"/>
                  </a:lnTo>
                  <a:lnTo>
                    <a:pt x="40729" y="10530"/>
                  </a:lnTo>
                  <a:lnTo>
                    <a:pt x="38574" y="19046"/>
                  </a:lnTo>
                  <a:lnTo>
                    <a:pt x="37280" y="15724"/>
                  </a:lnTo>
                  <a:lnTo>
                    <a:pt x="37280" y="15724"/>
                  </a:lnTo>
                  <a:cubicBezTo>
                    <a:pt x="15716" y="26790"/>
                    <a:pt x="5260" y="51781"/>
                    <a:pt x="12520" y="74906"/>
                  </a:cubicBezTo>
                  <a:cubicBezTo>
                    <a:pt x="19780" y="98031"/>
                    <a:pt x="42643" y="112562"/>
                    <a:pt x="66663" y="109317"/>
                  </a:cubicBezTo>
                  <a:cubicBezTo>
                    <a:pt x="90682" y="106072"/>
                    <a:pt x="108870" y="85995"/>
                    <a:pt x="109734" y="61772"/>
                  </a:cubicBezTo>
                  <a:cubicBezTo>
                    <a:pt x="110597" y="37550"/>
                    <a:pt x="93884" y="16229"/>
                    <a:pt x="70157" y="11282"/>
                  </a:cubicBezTo>
                  <a:close/>
                </a:path>
              </a:pathLst>
            </a:custGeom>
            <a:solidFill>
              <a:srgbClr val="DDE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9"/>
            <p:cNvSpPr/>
            <p:nvPr/>
          </p:nvSpPr>
          <p:spPr>
            <a:xfrm>
              <a:off x="1335486" y="0"/>
              <a:ext cx="962714" cy="481357"/>
            </a:xfrm>
            <a:prstGeom prst="roundRect">
              <a:avLst>
                <a:gd name="adj" fmla="val 16667"/>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9"/>
            <p:cNvSpPr txBox="1"/>
            <p:nvPr/>
          </p:nvSpPr>
          <p:spPr>
            <a:xfrm>
              <a:off x="1358984" y="23498"/>
              <a:ext cx="915718" cy="43436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a:solidFill>
                    <a:schemeClr val="lt1"/>
                  </a:solidFill>
                  <a:latin typeface="Calibri"/>
                  <a:ea typeface="Calibri"/>
                  <a:cs typeface="Calibri"/>
                  <a:sym typeface="Calibri"/>
                </a:rPr>
                <a:t>Evaluators</a:t>
              </a:r>
              <a:endParaRPr sz="1200">
                <a:solidFill>
                  <a:schemeClr val="lt1"/>
                </a:solidFill>
                <a:latin typeface="Calibri"/>
                <a:ea typeface="Calibri"/>
                <a:cs typeface="Calibri"/>
                <a:sym typeface="Calibri"/>
              </a:endParaRPr>
            </a:p>
          </p:txBody>
        </p:sp>
        <p:sp>
          <p:nvSpPr>
            <p:cNvPr id="385" name="Google Shape;385;p29"/>
            <p:cNvSpPr/>
            <p:nvPr/>
          </p:nvSpPr>
          <p:spPr>
            <a:xfrm>
              <a:off x="2451688" y="554766"/>
              <a:ext cx="962714" cy="481357"/>
            </a:xfrm>
            <a:prstGeom prst="roundRect">
              <a:avLst>
                <a:gd name="adj" fmla="val 16667"/>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9"/>
            <p:cNvSpPr txBox="1"/>
            <p:nvPr/>
          </p:nvSpPr>
          <p:spPr>
            <a:xfrm>
              <a:off x="2475186" y="578264"/>
              <a:ext cx="915718" cy="43436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a:solidFill>
                    <a:schemeClr val="lt1"/>
                  </a:solidFill>
                  <a:latin typeface="Calibri"/>
                  <a:ea typeface="Calibri"/>
                  <a:cs typeface="Calibri"/>
                  <a:sym typeface="Calibri"/>
                </a:rPr>
                <a:t>Reporting</a:t>
              </a:r>
              <a:endParaRPr sz="1200">
                <a:solidFill>
                  <a:schemeClr val="lt1"/>
                </a:solidFill>
                <a:latin typeface="Calibri"/>
                <a:ea typeface="Calibri"/>
                <a:cs typeface="Calibri"/>
                <a:sym typeface="Calibri"/>
              </a:endParaRPr>
            </a:p>
          </p:txBody>
        </p:sp>
        <p:sp>
          <p:nvSpPr>
            <p:cNvPr id="387" name="Google Shape;387;p29"/>
            <p:cNvSpPr/>
            <p:nvPr/>
          </p:nvSpPr>
          <p:spPr>
            <a:xfrm>
              <a:off x="2720992" y="1734666"/>
              <a:ext cx="962714" cy="481357"/>
            </a:xfrm>
            <a:prstGeom prst="roundRect">
              <a:avLst>
                <a:gd name="adj" fmla="val 16667"/>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9"/>
            <p:cNvSpPr txBox="1"/>
            <p:nvPr/>
          </p:nvSpPr>
          <p:spPr>
            <a:xfrm>
              <a:off x="2744490" y="1758164"/>
              <a:ext cx="915718" cy="43436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a:solidFill>
                    <a:schemeClr val="lt1"/>
                  </a:solidFill>
                  <a:latin typeface="Calibri"/>
                  <a:ea typeface="Calibri"/>
                  <a:cs typeface="Calibri"/>
                  <a:sym typeface="Calibri"/>
                </a:rPr>
                <a:t>Coach Selection</a:t>
              </a:r>
              <a:endParaRPr sz="1200">
                <a:solidFill>
                  <a:schemeClr val="lt1"/>
                </a:solidFill>
                <a:latin typeface="Calibri"/>
                <a:ea typeface="Calibri"/>
                <a:cs typeface="Calibri"/>
                <a:sym typeface="Calibri"/>
              </a:endParaRPr>
            </a:p>
          </p:txBody>
        </p:sp>
        <p:sp>
          <p:nvSpPr>
            <p:cNvPr id="389" name="Google Shape;389;p29"/>
            <p:cNvSpPr/>
            <p:nvPr/>
          </p:nvSpPr>
          <p:spPr>
            <a:xfrm>
              <a:off x="1966418" y="2680872"/>
              <a:ext cx="962714" cy="481357"/>
            </a:xfrm>
            <a:prstGeom prst="roundRect">
              <a:avLst>
                <a:gd name="adj" fmla="val 16667"/>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9"/>
            <p:cNvSpPr txBox="1"/>
            <p:nvPr/>
          </p:nvSpPr>
          <p:spPr>
            <a:xfrm>
              <a:off x="1989916" y="2704370"/>
              <a:ext cx="915718" cy="43436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a:solidFill>
                    <a:schemeClr val="lt1"/>
                  </a:solidFill>
                  <a:latin typeface="Calibri"/>
                  <a:ea typeface="Calibri"/>
                  <a:cs typeface="Calibri"/>
                  <a:sym typeface="Calibri"/>
                </a:rPr>
                <a:t>Games &amp; Referees</a:t>
              </a:r>
              <a:endParaRPr sz="1200">
                <a:solidFill>
                  <a:schemeClr val="lt1"/>
                </a:solidFill>
                <a:latin typeface="Calibri"/>
                <a:ea typeface="Calibri"/>
                <a:cs typeface="Calibri"/>
                <a:sym typeface="Calibri"/>
              </a:endParaRPr>
            </a:p>
          </p:txBody>
        </p:sp>
        <p:sp>
          <p:nvSpPr>
            <p:cNvPr id="391" name="Google Shape;391;p29"/>
            <p:cNvSpPr/>
            <p:nvPr/>
          </p:nvSpPr>
          <p:spPr>
            <a:xfrm>
              <a:off x="756175" y="2680872"/>
              <a:ext cx="962714" cy="481357"/>
            </a:xfrm>
            <a:prstGeom prst="roundRect">
              <a:avLst>
                <a:gd name="adj" fmla="val 16667"/>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9"/>
            <p:cNvSpPr txBox="1"/>
            <p:nvPr/>
          </p:nvSpPr>
          <p:spPr>
            <a:xfrm>
              <a:off x="779673" y="2704370"/>
              <a:ext cx="915718" cy="43436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a:solidFill>
                    <a:schemeClr val="lt1"/>
                  </a:solidFill>
                  <a:latin typeface="Calibri"/>
                  <a:ea typeface="Calibri"/>
                  <a:cs typeface="Calibri"/>
                  <a:sym typeface="Calibri"/>
                </a:rPr>
                <a:t>Emails</a:t>
              </a:r>
              <a:endParaRPr sz="1200">
                <a:solidFill>
                  <a:schemeClr val="lt1"/>
                </a:solidFill>
                <a:latin typeface="Calibri"/>
                <a:ea typeface="Calibri"/>
                <a:cs typeface="Calibri"/>
                <a:sym typeface="Calibri"/>
              </a:endParaRPr>
            </a:p>
          </p:txBody>
        </p:sp>
        <p:sp>
          <p:nvSpPr>
            <p:cNvPr id="393" name="Google Shape;393;p29"/>
            <p:cNvSpPr/>
            <p:nvPr/>
          </p:nvSpPr>
          <p:spPr>
            <a:xfrm>
              <a:off x="1601" y="1734666"/>
              <a:ext cx="962714" cy="481357"/>
            </a:xfrm>
            <a:prstGeom prst="roundRect">
              <a:avLst>
                <a:gd name="adj" fmla="val 16667"/>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9"/>
            <p:cNvSpPr txBox="1"/>
            <p:nvPr/>
          </p:nvSpPr>
          <p:spPr>
            <a:xfrm>
              <a:off x="25099" y="1758164"/>
              <a:ext cx="915718" cy="43436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a:solidFill>
                    <a:schemeClr val="lt1"/>
                  </a:solidFill>
                  <a:latin typeface="Calibri"/>
                  <a:ea typeface="Calibri"/>
                  <a:cs typeface="Calibri"/>
                  <a:sym typeface="Calibri"/>
                </a:rPr>
                <a:t>Feedback</a:t>
              </a:r>
              <a:endParaRPr sz="1200">
                <a:solidFill>
                  <a:schemeClr val="lt1"/>
                </a:solidFill>
                <a:latin typeface="Calibri"/>
                <a:ea typeface="Calibri"/>
                <a:cs typeface="Calibri"/>
                <a:sym typeface="Calibri"/>
              </a:endParaRPr>
            </a:p>
          </p:txBody>
        </p:sp>
        <p:sp>
          <p:nvSpPr>
            <p:cNvPr id="395" name="Google Shape;395;p29"/>
            <p:cNvSpPr/>
            <p:nvPr/>
          </p:nvSpPr>
          <p:spPr>
            <a:xfrm>
              <a:off x="270905" y="554766"/>
              <a:ext cx="962714" cy="481357"/>
            </a:xfrm>
            <a:prstGeom prst="roundRect">
              <a:avLst>
                <a:gd name="adj" fmla="val 16667"/>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9"/>
            <p:cNvSpPr txBox="1"/>
            <p:nvPr/>
          </p:nvSpPr>
          <p:spPr>
            <a:xfrm>
              <a:off x="294403" y="578264"/>
              <a:ext cx="915718" cy="434361"/>
            </a:xfrm>
            <a:prstGeom prst="rect">
              <a:avLst/>
            </a:prstGeom>
            <a:noFill/>
            <a:ln>
              <a:noFill/>
            </a:ln>
          </p:spPr>
          <p:txBody>
            <a:bodyPr spcFirstLastPara="1" wrap="square" lIns="45700" tIns="45700" rIns="45700" bIns="45700" anchor="ctr" anchorCtr="0">
              <a:noAutofit/>
            </a:bodyPr>
            <a:lstStyle/>
            <a:p>
              <a:pPr marL="0" marR="0" lvl="0" indent="0" algn="ctr" rtl="0">
                <a:lnSpc>
                  <a:spcPct val="90000"/>
                </a:lnSpc>
                <a:spcBef>
                  <a:spcPts val="0"/>
                </a:spcBef>
                <a:spcAft>
                  <a:spcPts val="0"/>
                </a:spcAft>
                <a:buClr>
                  <a:schemeClr val="lt1"/>
                </a:buClr>
                <a:buSzPts val="1200"/>
                <a:buFont typeface="Calibri"/>
                <a:buNone/>
              </a:pPr>
              <a:r>
                <a:rPr lang="en-US" sz="1200">
                  <a:solidFill>
                    <a:schemeClr val="lt1"/>
                  </a:solidFill>
                  <a:latin typeface="Calibri"/>
                  <a:ea typeface="Calibri"/>
                  <a:cs typeface="Calibri"/>
                  <a:sym typeface="Calibri"/>
                </a:rPr>
                <a:t>Equipment</a:t>
              </a:r>
              <a:endParaRPr sz="1200">
                <a:solidFill>
                  <a:schemeClr val="lt1"/>
                </a:solidFill>
                <a:latin typeface="Calibri"/>
                <a:ea typeface="Calibri"/>
                <a:cs typeface="Calibri"/>
                <a:sym typeface="Calibri"/>
              </a:endParaRPr>
            </a:p>
          </p:txBody>
        </p:sp>
      </p:grpSp>
      <p:sp>
        <p:nvSpPr>
          <p:cNvPr id="397" name="Google Shape;397;p29"/>
          <p:cNvSpPr/>
          <p:nvPr/>
        </p:nvSpPr>
        <p:spPr>
          <a:xfrm rot="10800000">
            <a:off x="5638800" y="3200881"/>
            <a:ext cx="1333500" cy="1323440"/>
          </a:xfrm>
          <a:prstGeom prst="bentArrow">
            <a:avLst>
              <a:gd name="adj1" fmla="val 25000"/>
              <a:gd name="adj2" fmla="val 25000"/>
              <a:gd name="adj3" fmla="val 25000"/>
              <a:gd name="adj4" fmla="val 43750"/>
            </a:avLst>
          </a:prstGeom>
          <a:solidFill>
            <a:schemeClr val="accent1"/>
          </a:solidFill>
          <a:ln w="15875" cap="flat" cmpd="sng">
            <a:solidFill>
              <a:srgbClr val="6F94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98" name="Google Shape;398;p29"/>
          <p:cNvSpPr txBox="1"/>
          <p:nvPr/>
        </p:nvSpPr>
        <p:spPr>
          <a:xfrm>
            <a:off x="571288" y="6356199"/>
            <a:ext cx="856676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lt1"/>
                </a:solidFill>
                <a:latin typeface="Calibri"/>
                <a:ea typeface="Calibri"/>
                <a:cs typeface="Calibri"/>
                <a:sym typeface="Calibri"/>
              </a:rPr>
              <a:t>President</a:t>
            </a:r>
            <a:endParaRPr sz="2800">
              <a:solidFill>
                <a:schemeClr val="lt1"/>
              </a:solidFill>
              <a:latin typeface="Calibri"/>
              <a:ea typeface="Calibri"/>
              <a:cs typeface="Calibri"/>
              <a:sym typeface="Calibri"/>
            </a:endParaRPr>
          </a:p>
        </p:txBody>
      </p:sp>
      <p:sp>
        <p:nvSpPr>
          <p:cNvPr id="399" name="Google Shape;399;p29"/>
          <p:cNvSpPr txBox="1"/>
          <p:nvPr/>
        </p:nvSpPr>
        <p:spPr>
          <a:xfrm>
            <a:off x="1867300" y="4881722"/>
            <a:ext cx="358544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216 hours for 1 volunteer at 2 sessions per night – </a:t>
            </a:r>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If this were work that would be </a:t>
            </a:r>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30 days of effort </a:t>
            </a:r>
            <a:r>
              <a:rPr lang="en-US" sz="1800">
                <a:solidFill>
                  <a:schemeClr val="dk1"/>
                </a:solidFill>
                <a:latin typeface="Calibri"/>
                <a:ea typeface="Calibri"/>
                <a:cs typeface="Calibri"/>
                <a:sym typeface="Calibri"/>
              </a:rPr>
              <a:t>@7.5 hrs per day</a:t>
            </a: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97"/>
                                        </p:tgtEl>
                                        <p:attrNameLst>
                                          <p:attrName>style.visibility</p:attrName>
                                        </p:attrNameLst>
                                      </p:cBhvr>
                                      <p:to>
                                        <p:strVal val="visible"/>
                                      </p:to>
                                    </p:set>
                                    <p:animEffect transition="in" filter="fade">
                                      <p:cBhvr>
                                        <p:cTn id="11" dur="1000"/>
                                        <p:tgtEl>
                                          <p:spTgt spid="397"/>
                                        </p:tgtEl>
                                      </p:cBhvr>
                                    </p:animEffect>
                                  </p:childTnLst>
                                </p:cTn>
                              </p:par>
                              <p:par>
                                <p:cTn id="12" presetID="10" presetClass="entr" presetSubtype="0" fill="hold" nodeType="withEffect">
                                  <p:stCondLst>
                                    <p:cond delay="0"/>
                                  </p:stCondLst>
                                  <p:childTnLst>
                                    <p:set>
                                      <p:cBhvr>
                                        <p:cTn id="13" dur="1" fill="hold">
                                          <p:stCondLst>
                                            <p:cond delay="0"/>
                                          </p:stCondLst>
                                        </p:cTn>
                                        <p:tgtEl>
                                          <p:spTgt spid="380"/>
                                        </p:tgtEl>
                                        <p:attrNameLst>
                                          <p:attrName>style.visibility</p:attrName>
                                        </p:attrNameLst>
                                      </p:cBhvr>
                                      <p:to>
                                        <p:strVal val="visible"/>
                                      </p:to>
                                    </p:set>
                                    <p:animEffect transition="in" filter="fade">
                                      <p:cBhvr>
                                        <p:cTn id="14" dur="1000"/>
                                        <p:tgtEl>
                                          <p:spTgt spid="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Shape 403"/>
        <p:cNvGrpSpPr/>
        <p:nvPr/>
      </p:nvGrpSpPr>
      <p:grpSpPr>
        <a:xfrm>
          <a:off x="0" y="0"/>
          <a:ext cx="0" cy="0"/>
          <a:chOff x="0" y="0"/>
          <a:chExt cx="0" cy="0"/>
        </a:xfrm>
      </p:grpSpPr>
      <p:sp>
        <p:nvSpPr>
          <p:cNvPr id="404" name="Google Shape;404;p30"/>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Directors:  Competitive, Regional, Novice</a:t>
            </a:r>
            <a:endParaRPr/>
          </a:p>
        </p:txBody>
      </p:sp>
      <p:graphicFrame>
        <p:nvGraphicFramePr>
          <p:cNvPr id="405" name="Google Shape;405;p30"/>
          <p:cNvGraphicFramePr/>
          <p:nvPr/>
        </p:nvGraphicFramePr>
        <p:xfrm>
          <a:off x="334818" y="1560175"/>
          <a:ext cx="3000000" cy="3000000"/>
        </p:xfrm>
        <a:graphic>
          <a:graphicData uri="http://schemas.openxmlformats.org/drawingml/2006/table">
            <a:tbl>
              <a:tblPr firstRow="1" bandRow="1">
                <a:noFill/>
                <a:tableStyleId>{D900BB95-9B90-4D19-84EC-1C61FD81E54B}</a:tableStyleId>
              </a:tblPr>
              <a:tblGrid>
                <a:gridCol w="5761175">
                  <a:extLst>
                    <a:ext uri="{9D8B030D-6E8A-4147-A177-3AD203B41FA5}">
                      <a16:colId xmlns:a16="http://schemas.microsoft.com/office/drawing/2014/main" val="20000"/>
                    </a:ext>
                  </a:extLst>
                </a:gridCol>
                <a:gridCol w="5761175">
                  <a:extLst>
                    <a:ext uri="{9D8B030D-6E8A-4147-A177-3AD203B41FA5}">
                      <a16:colId xmlns:a16="http://schemas.microsoft.com/office/drawing/2014/main" val="20001"/>
                    </a:ext>
                  </a:extLst>
                </a:gridCol>
              </a:tblGrid>
              <a:tr h="343175">
                <a:tc gridSpan="2">
                  <a:txBody>
                    <a:bodyPr/>
                    <a:lstStyle/>
                    <a:p>
                      <a:pPr marL="0" marR="0" lvl="0" indent="0" algn="l" rtl="0">
                        <a:lnSpc>
                          <a:spcPct val="100000"/>
                        </a:lnSpc>
                        <a:spcBef>
                          <a:spcPts val="0"/>
                        </a:spcBef>
                        <a:spcAft>
                          <a:spcPts val="0"/>
                        </a:spcAft>
                        <a:buClr>
                          <a:schemeClr val="dk1"/>
                        </a:buClr>
                        <a:buSzPts val="1800"/>
                        <a:buFont typeface="Calibri"/>
                        <a:buNone/>
                      </a:pPr>
                      <a:r>
                        <a:rPr lang="en-US" sz="1800"/>
                        <a:t>These VP’s currently are ultimately responsible for:</a:t>
                      </a:r>
                      <a:endParaRPr/>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4146450">
                <a:tc>
                  <a:txBody>
                    <a:bodyPr/>
                    <a:lstStyle/>
                    <a:p>
                      <a:pPr marL="285750" marR="0" lvl="0" indent="-285750" algn="l" rtl="0">
                        <a:spcBef>
                          <a:spcPts val="0"/>
                        </a:spcBef>
                        <a:spcAft>
                          <a:spcPts val="0"/>
                        </a:spcAft>
                        <a:buClr>
                          <a:schemeClr val="dk1"/>
                        </a:buClr>
                        <a:buSzPts val="1800"/>
                        <a:buFont typeface="Arial"/>
                        <a:buChar char="•"/>
                      </a:pPr>
                      <a:r>
                        <a:rPr lang="en-US" sz="1800"/>
                        <a:t>All activities surrounding tryouts and sortouts for their area </a:t>
                      </a:r>
                      <a:endParaRPr/>
                    </a:p>
                    <a:p>
                      <a:pPr marL="742950" marR="0" lvl="1" indent="-285750" algn="l" rtl="0">
                        <a:spcBef>
                          <a:spcPts val="0"/>
                        </a:spcBef>
                        <a:spcAft>
                          <a:spcPts val="0"/>
                        </a:spcAft>
                        <a:buClr>
                          <a:schemeClr val="dk1"/>
                        </a:buClr>
                        <a:buSzPts val="1800"/>
                        <a:buFont typeface="Arial"/>
                        <a:buChar char="•"/>
                      </a:pPr>
                      <a:r>
                        <a:rPr lang="en-US" sz="1800" u="none" strike="noStrike" cap="none"/>
                        <a:t>Scheduling / coordination with ERRA &amp; other associations / scheduler</a:t>
                      </a:r>
                      <a:endParaRPr/>
                    </a:p>
                    <a:p>
                      <a:pPr marL="742950" marR="0" lvl="1" indent="-285750" algn="l" rtl="0">
                        <a:spcBef>
                          <a:spcPts val="0"/>
                        </a:spcBef>
                        <a:spcAft>
                          <a:spcPts val="0"/>
                        </a:spcAft>
                        <a:buClr>
                          <a:schemeClr val="dk1"/>
                        </a:buClr>
                        <a:buSzPts val="1800"/>
                        <a:buFont typeface="Arial"/>
                        <a:buChar char="•"/>
                      </a:pPr>
                      <a:r>
                        <a:rPr lang="en-US" sz="1800" u="none" strike="noStrike" cap="none"/>
                        <a:t>Coach selection / interview committees</a:t>
                      </a:r>
                      <a:endParaRPr/>
                    </a:p>
                    <a:p>
                      <a:pPr marL="742950" marR="0" lvl="1" indent="-285750" algn="l" rtl="0">
                        <a:spcBef>
                          <a:spcPts val="0"/>
                        </a:spcBef>
                        <a:spcAft>
                          <a:spcPts val="0"/>
                        </a:spcAft>
                        <a:buClr>
                          <a:schemeClr val="dk1"/>
                        </a:buClr>
                        <a:buSzPts val="1800"/>
                        <a:buFont typeface="Arial"/>
                        <a:buChar char="•"/>
                      </a:pPr>
                      <a:r>
                        <a:rPr lang="en-US" sz="1800" u="none" strike="noStrike" cap="none"/>
                        <a:t>Evaluator management / solicitation of</a:t>
                      </a:r>
                      <a:endParaRPr/>
                    </a:p>
                    <a:p>
                      <a:pPr marL="742950" marR="0" lvl="1" indent="-285750" algn="l" rtl="0">
                        <a:spcBef>
                          <a:spcPts val="0"/>
                        </a:spcBef>
                        <a:spcAft>
                          <a:spcPts val="0"/>
                        </a:spcAft>
                        <a:buClr>
                          <a:schemeClr val="dk1"/>
                        </a:buClr>
                        <a:buSzPts val="1800"/>
                        <a:buFont typeface="Arial"/>
                        <a:buChar char="•"/>
                      </a:pPr>
                      <a:r>
                        <a:rPr lang="en-US" sz="1800" u="none" strike="noStrike" cap="none"/>
                        <a:t>Equipment management</a:t>
                      </a:r>
                      <a:endParaRPr/>
                    </a:p>
                    <a:p>
                      <a:pPr marL="742950" marR="0" lvl="1" indent="-285750" algn="l" rtl="0">
                        <a:spcBef>
                          <a:spcPts val="0"/>
                        </a:spcBef>
                        <a:spcAft>
                          <a:spcPts val="0"/>
                        </a:spcAft>
                        <a:buClr>
                          <a:schemeClr val="dk1"/>
                        </a:buClr>
                        <a:buSzPts val="1800"/>
                        <a:buFont typeface="Arial"/>
                        <a:buChar char="•"/>
                      </a:pPr>
                      <a:r>
                        <a:rPr lang="en-US" sz="1800" u="none" strike="noStrike" cap="none"/>
                        <a:t>Player management</a:t>
                      </a:r>
                      <a:endParaRPr/>
                    </a:p>
                    <a:p>
                      <a:pPr marL="742950" marR="0" lvl="1" indent="-285750" algn="l" rtl="0">
                        <a:spcBef>
                          <a:spcPts val="0"/>
                        </a:spcBef>
                        <a:spcAft>
                          <a:spcPts val="0"/>
                        </a:spcAft>
                        <a:buClr>
                          <a:schemeClr val="dk1"/>
                        </a:buClr>
                        <a:buSzPts val="1800"/>
                        <a:buFont typeface="Arial"/>
                        <a:buChar char="•"/>
                      </a:pPr>
                      <a:r>
                        <a:rPr lang="en-US" sz="1800" u="none" strike="noStrike" cap="none"/>
                        <a:t>On ice management / solicitation of volunteers</a:t>
                      </a:r>
                      <a:endParaRPr/>
                    </a:p>
                    <a:p>
                      <a:pPr marL="742950" marR="0" lvl="1" indent="-285750" algn="l" rtl="0">
                        <a:spcBef>
                          <a:spcPts val="0"/>
                        </a:spcBef>
                        <a:spcAft>
                          <a:spcPts val="0"/>
                        </a:spcAft>
                        <a:buClr>
                          <a:schemeClr val="dk1"/>
                        </a:buClr>
                        <a:buSzPts val="1800"/>
                        <a:buFont typeface="Arial"/>
                        <a:buChar char="•"/>
                      </a:pPr>
                      <a:r>
                        <a:rPr lang="en-US" sz="1800" u="none" strike="noStrike" cap="none"/>
                        <a:t>Communications to players/parents</a:t>
                      </a:r>
                      <a:endParaRPr/>
                    </a:p>
                    <a:p>
                      <a:pPr marL="742950" marR="0" lvl="1" indent="-285750" algn="l" rtl="0">
                        <a:spcBef>
                          <a:spcPts val="0"/>
                        </a:spcBef>
                        <a:spcAft>
                          <a:spcPts val="0"/>
                        </a:spcAft>
                        <a:buClr>
                          <a:schemeClr val="dk1"/>
                        </a:buClr>
                        <a:buSzPts val="1800"/>
                        <a:buFont typeface="Arial"/>
                        <a:buChar char="•"/>
                      </a:pPr>
                      <a:r>
                        <a:rPr lang="en-US" sz="1800" u="none" strike="noStrike" cap="none"/>
                        <a:t>Evaluation result management</a:t>
                      </a:r>
                      <a:endParaRPr/>
                    </a:p>
                    <a:p>
                      <a:pPr marL="742950" marR="0" lvl="1" indent="-285750" algn="l" rtl="0">
                        <a:spcBef>
                          <a:spcPts val="0"/>
                        </a:spcBef>
                        <a:spcAft>
                          <a:spcPts val="0"/>
                        </a:spcAft>
                        <a:buClr>
                          <a:schemeClr val="dk1"/>
                        </a:buClr>
                        <a:buSzPts val="1800"/>
                        <a:buFont typeface="Arial"/>
                        <a:buChar char="•"/>
                      </a:pPr>
                      <a:r>
                        <a:rPr lang="en-US" sz="1800" u="none" strike="noStrike" cap="none"/>
                        <a:t>Final team formations (competitive:  with coaches)</a:t>
                      </a:r>
                      <a:endParaRPr/>
                    </a:p>
                    <a:p>
                      <a:pPr marL="742950" marR="0" lvl="1" indent="-285750" algn="l" rtl="0">
                        <a:spcBef>
                          <a:spcPts val="0"/>
                        </a:spcBef>
                        <a:spcAft>
                          <a:spcPts val="0"/>
                        </a:spcAft>
                        <a:buClr>
                          <a:schemeClr val="dk1"/>
                        </a:buClr>
                        <a:buSzPts val="1800"/>
                        <a:buFont typeface="Arial"/>
                        <a:buChar char="•"/>
                      </a:pPr>
                      <a:r>
                        <a:rPr lang="en-US" sz="1800" u="none" strike="noStrike" cap="none"/>
                        <a:t>Underage athlete requests / committees</a:t>
                      </a:r>
                      <a:endParaRPr/>
                    </a:p>
                  </a:txBody>
                  <a:tcPr marL="91450" marR="91450" marT="45725" marB="45725"/>
                </a:tc>
                <a:tc>
                  <a:txBody>
                    <a:bodyPr/>
                    <a:lstStyle/>
                    <a:p>
                      <a:pPr marL="285750" marR="0" lvl="0" indent="-285750" algn="l" rtl="0">
                        <a:spcBef>
                          <a:spcPts val="0"/>
                        </a:spcBef>
                        <a:spcAft>
                          <a:spcPts val="0"/>
                        </a:spcAft>
                        <a:buClr>
                          <a:schemeClr val="dk1"/>
                        </a:buClr>
                        <a:buSzPts val="1800"/>
                        <a:buFont typeface="Arial"/>
                        <a:buChar char="•"/>
                      </a:pPr>
                      <a:r>
                        <a:rPr lang="en-US" sz="1800"/>
                        <a:t>Season activities:</a:t>
                      </a:r>
                      <a:endParaRPr/>
                    </a:p>
                    <a:p>
                      <a:pPr marL="742950" marR="0" lvl="1" indent="-285750" algn="l" rtl="0">
                        <a:lnSpc>
                          <a:spcPct val="100000"/>
                        </a:lnSpc>
                        <a:spcBef>
                          <a:spcPts val="0"/>
                        </a:spcBef>
                        <a:spcAft>
                          <a:spcPts val="0"/>
                        </a:spcAft>
                        <a:buClr>
                          <a:schemeClr val="dk1"/>
                        </a:buClr>
                        <a:buSzPts val="1800"/>
                        <a:buFont typeface="Arial"/>
                        <a:buChar char="•"/>
                      </a:pPr>
                      <a:r>
                        <a:rPr lang="en-US" sz="1800" u="none" strike="noStrike" cap="none"/>
                        <a:t>Bench staff approvals</a:t>
                      </a:r>
                      <a:endParaRPr/>
                    </a:p>
                    <a:p>
                      <a:pPr marL="742950" marR="0" lvl="1" indent="-285750" algn="l" rtl="0">
                        <a:spcBef>
                          <a:spcPts val="0"/>
                        </a:spcBef>
                        <a:spcAft>
                          <a:spcPts val="0"/>
                        </a:spcAft>
                        <a:buClr>
                          <a:schemeClr val="dk1"/>
                        </a:buClr>
                        <a:buSzPts val="1800"/>
                        <a:buFont typeface="Arial"/>
                        <a:buChar char="•"/>
                      </a:pPr>
                      <a:r>
                        <a:rPr lang="en-US" sz="1800" u="none" strike="noStrike" cap="none"/>
                        <a:t>League coordination &amp; meetings</a:t>
                      </a:r>
                      <a:endParaRPr/>
                    </a:p>
                    <a:p>
                      <a:pPr marL="742950" marR="0" lvl="1" indent="-285750" algn="l" rtl="0">
                        <a:spcBef>
                          <a:spcPts val="0"/>
                        </a:spcBef>
                        <a:spcAft>
                          <a:spcPts val="0"/>
                        </a:spcAft>
                        <a:buClr>
                          <a:schemeClr val="dk1"/>
                        </a:buClr>
                        <a:buSzPts val="1800"/>
                        <a:buFont typeface="Arial"/>
                        <a:buChar char="•"/>
                      </a:pPr>
                      <a:r>
                        <a:rPr lang="en-US" sz="1800" u="none" strike="noStrike" cap="none"/>
                        <a:t>Soliciting, compiling, communicating bench staff evaluations</a:t>
                      </a:r>
                      <a:endParaRPr/>
                    </a:p>
                    <a:p>
                      <a:pPr marL="742950" marR="0" lvl="1" indent="-285750" algn="l" rtl="0">
                        <a:spcBef>
                          <a:spcPts val="0"/>
                        </a:spcBef>
                        <a:spcAft>
                          <a:spcPts val="0"/>
                        </a:spcAft>
                        <a:buClr>
                          <a:schemeClr val="dk1"/>
                        </a:buClr>
                        <a:buSzPts val="1800"/>
                        <a:buFont typeface="Arial"/>
                        <a:buChar char="•"/>
                      </a:pPr>
                      <a:r>
                        <a:rPr lang="en-US" sz="1800" u="none" strike="noStrike" cap="none"/>
                        <a:t>Primary contact point for teams and escalation person for parents </a:t>
                      </a:r>
                      <a:endParaRPr/>
                    </a:p>
                    <a:p>
                      <a:pPr marL="742950" marR="0" lvl="1" indent="-285750" algn="l" rtl="0">
                        <a:spcBef>
                          <a:spcPts val="0"/>
                        </a:spcBef>
                        <a:spcAft>
                          <a:spcPts val="0"/>
                        </a:spcAft>
                        <a:buClr>
                          <a:schemeClr val="dk1"/>
                        </a:buClr>
                        <a:buSzPts val="1800"/>
                        <a:buFont typeface="Arial"/>
                        <a:buChar char="•"/>
                      </a:pPr>
                      <a:r>
                        <a:rPr lang="en-US" sz="1800" u="none" strike="noStrike" cap="none"/>
                        <a:t>Team Issues management </a:t>
                      </a:r>
                      <a:endParaRPr/>
                    </a:p>
                    <a:p>
                      <a:pPr marL="742950" marR="0" lvl="1" indent="-285750" algn="l" rtl="0">
                        <a:spcBef>
                          <a:spcPts val="0"/>
                        </a:spcBef>
                        <a:spcAft>
                          <a:spcPts val="0"/>
                        </a:spcAft>
                        <a:buClr>
                          <a:schemeClr val="dk1"/>
                        </a:buClr>
                        <a:buSzPts val="1800"/>
                        <a:buFont typeface="Arial"/>
                        <a:buChar char="•"/>
                      </a:pPr>
                      <a:r>
                        <a:rPr lang="en-US" sz="1800" u="none" strike="noStrike" cap="none"/>
                        <a:t>Attend Discipline hearings</a:t>
                      </a:r>
                      <a:endParaRPr/>
                    </a:p>
                    <a:p>
                      <a:pPr marL="742950" marR="0" lvl="1" indent="-285750" algn="l" rtl="0">
                        <a:spcBef>
                          <a:spcPts val="0"/>
                        </a:spcBef>
                        <a:spcAft>
                          <a:spcPts val="0"/>
                        </a:spcAft>
                        <a:buClr>
                          <a:schemeClr val="dk1"/>
                        </a:buClr>
                        <a:buSzPts val="1800"/>
                        <a:buFont typeface="Arial"/>
                        <a:buChar char="•"/>
                      </a:pPr>
                      <a:r>
                        <a:rPr lang="en-US" sz="1800" u="none" strike="noStrike" cap="none"/>
                        <a:t>Scheduling management for teams</a:t>
                      </a:r>
                      <a:endParaRPr/>
                    </a:p>
                    <a:p>
                      <a:pPr marL="742950" marR="0" lvl="1" indent="-285750" algn="l" rtl="0">
                        <a:spcBef>
                          <a:spcPts val="0"/>
                        </a:spcBef>
                        <a:spcAft>
                          <a:spcPts val="0"/>
                        </a:spcAft>
                        <a:buClr>
                          <a:schemeClr val="dk1"/>
                        </a:buClr>
                        <a:buSzPts val="1800"/>
                        <a:buFont typeface="Arial"/>
                        <a:buChar char="•"/>
                      </a:pPr>
                      <a:r>
                        <a:rPr lang="en-US" sz="1800" u="none" strike="noStrike" cap="none"/>
                        <a:t>Work with Director Development to identify / plan development for teams</a:t>
                      </a:r>
                      <a:endParaRPr/>
                    </a:p>
                    <a:p>
                      <a:pPr marL="742950" marR="0" lvl="1" indent="-285750" algn="l" rtl="0">
                        <a:spcBef>
                          <a:spcPts val="0"/>
                        </a:spcBef>
                        <a:spcAft>
                          <a:spcPts val="0"/>
                        </a:spcAft>
                        <a:buClr>
                          <a:schemeClr val="dk1"/>
                        </a:buClr>
                        <a:buSzPts val="1800"/>
                        <a:buFont typeface="Arial"/>
                        <a:buChar char="•"/>
                      </a:pPr>
                      <a:r>
                        <a:rPr lang="en-US" sz="1800" u="none" strike="noStrike" cap="none"/>
                        <a:t>Ensure coach training compliance</a:t>
                      </a:r>
                      <a:endParaRPr/>
                    </a:p>
                    <a:p>
                      <a:pPr marL="742950" marR="0" lvl="1" indent="-285750" algn="l" rtl="0">
                        <a:spcBef>
                          <a:spcPts val="0"/>
                        </a:spcBef>
                        <a:spcAft>
                          <a:spcPts val="0"/>
                        </a:spcAft>
                        <a:buClr>
                          <a:schemeClr val="dk1"/>
                        </a:buClr>
                        <a:buSzPts val="1800"/>
                        <a:buFont typeface="Arial"/>
                        <a:buChar char="•"/>
                      </a:pPr>
                      <a:r>
                        <a:rPr lang="en-US" sz="1800" u="none" strike="noStrike" cap="none"/>
                        <a:t>Much, much more</a:t>
                      </a:r>
                      <a:endParaRPr/>
                    </a:p>
                  </a:txBody>
                  <a:tcPr marL="91450" marR="91450" marT="45725" marB="45725"/>
                </a:tc>
                <a:extLst>
                  <a:ext uri="{0D108BD9-81ED-4DB2-BD59-A6C34878D82A}">
                    <a16:rowId xmlns:a16="http://schemas.microsoft.com/office/drawing/2014/main" val="10001"/>
                  </a:ext>
                </a:extLst>
              </a:tr>
            </a:tbl>
          </a:graphicData>
        </a:graphic>
      </p:graphicFrame>
      <p:sp>
        <p:nvSpPr>
          <p:cNvPr id="406" name="Google Shape;406;p30"/>
          <p:cNvSpPr txBox="1"/>
          <p:nvPr/>
        </p:nvSpPr>
        <p:spPr>
          <a:xfrm>
            <a:off x="547435" y="6340369"/>
            <a:ext cx="856676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lt1"/>
                </a:solidFill>
                <a:latin typeface="Calibri"/>
                <a:ea typeface="Calibri"/>
                <a:cs typeface="Calibri"/>
                <a:sym typeface="Calibri"/>
              </a:rPr>
              <a:t>President </a:t>
            </a:r>
            <a:endParaRPr sz="2800">
              <a:solidFill>
                <a:schemeClr val="lt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22"/>
          <p:cNvSpPr txBox="1">
            <a:spLocks noGrp="1"/>
          </p:cNvSpPr>
          <p:nvPr>
            <p:ph type="title"/>
          </p:nvPr>
        </p:nvSpPr>
        <p:spPr>
          <a:xfrm>
            <a:off x="838200" y="202301"/>
            <a:ext cx="10515600" cy="691079"/>
          </a:xfrm>
          <a:prstGeom prst="rect">
            <a:avLst/>
          </a:prstGeom>
          <a:solidFill>
            <a:srgbClr val="00B050"/>
          </a:solidFill>
          <a:ln>
            <a:noFill/>
          </a:ln>
        </p:spPr>
        <p:txBody>
          <a:bodyPr spcFirstLastPara="1" wrap="square" lIns="91425" tIns="45700" rIns="91425" bIns="45700" anchor="ctr" anchorCtr="0">
            <a:normAutofit/>
          </a:bodyPr>
          <a:lstStyle/>
          <a:p>
            <a:pPr marL="0" lvl="0" indent="0" algn="ctr" rtl="0">
              <a:lnSpc>
                <a:spcPct val="85000"/>
              </a:lnSpc>
              <a:spcBef>
                <a:spcPts val="0"/>
              </a:spcBef>
              <a:spcAft>
                <a:spcPts val="0"/>
              </a:spcAft>
              <a:buClr>
                <a:schemeClr val="lt1"/>
              </a:buClr>
              <a:buSzPts val="2400"/>
              <a:buFont typeface="Calibri"/>
              <a:buNone/>
            </a:pPr>
            <a:r>
              <a:rPr lang="en-US" sz="2400" b="1">
                <a:solidFill>
                  <a:schemeClr val="lt1"/>
                </a:solidFill>
              </a:rPr>
              <a:t>Every Council Member votes at their Council Meetings &amp; at “ALL Council” Meetings</a:t>
            </a:r>
            <a:endParaRPr sz="2400" b="1">
              <a:solidFill>
                <a:schemeClr val="lt1"/>
              </a:solidFill>
            </a:endParaRPr>
          </a:p>
        </p:txBody>
      </p:sp>
      <p:grpSp>
        <p:nvGrpSpPr>
          <p:cNvPr id="413" name="Google Shape;413;p22"/>
          <p:cNvGrpSpPr/>
          <p:nvPr/>
        </p:nvGrpSpPr>
        <p:grpSpPr>
          <a:xfrm>
            <a:off x="838210" y="936344"/>
            <a:ext cx="10513137" cy="5349957"/>
            <a:chOff x="10" y="0"/>
            <a:chExt cx="10513137" cy="5349957"/>
          </a:xfrm>
        </p:grpSpPr>
        <p:sp>
          <p:nvSpPr>
            <p:cNvPr id="414" name="Google Shape;414;p22"/>
            <p:cNvSpPr/>
            <p:nvPr/>
          </p:nvSpPr>
          <p:spPr>
            <a:xfrm>
              <a:off x="10" y="0"/>
              <a:ext cx="2569852" cy="5349957"/>
            </a:xfrm>
            <a:prstGeom prst="roundRect">
              <a:avLst>
                <a:gd name="adj" fmla="val 10000"/>
              </a:avLst>
            </a:prstGeom>
            <a:solidFill>
              <a:srgbClr val="62A534"/>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2"/>
            <p:cNvSpPr txBox="1"/>
            <p:nvPr/>
          </p:nvSpPr>
          <p:spPr>
            <a:xfrm>
              <a:off x="10" y="2139982"/>
              <a:ext cx="2569852" cy="2139982"/>
            </a:xfrm>
            <a:prstGeom prst="rect">
              <a:avLst/>
            </a:prstGeom>
            <a:noFill/>
            <a:ln>
              <a:noFill/>
            </a:ln>
          </p:spPr>
          <p:txBody>
            <a:bodyPr spcFirstLastPara="1" wrap="square" lIns="99550" tIns="99550" rIns="99550" bIns="99550"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Strategic: Aims &amp; Objectives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Official Communication</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Representation externally</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Council Alignment and Oversight</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Financial</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Safety, Discipline &amp; Appeals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Contracts and Facility bookings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Association Wide Policies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Volunteer Compliance</a:t>
              </a:r>
              <a:endParaRPr/>
            </a:p>
            <a:p>
              <a:pPr marL="0" marR="0" lvl="0" indent="0" algn="ctr" rtl="0">
                <a:lnSpc>
                  <a:spcPct val="90000"/>
                </a:lnSpc>
                <a:spcBef>
                  <a:spcPts val="490"/>
                </a:spcBef>
                <a:spcAft>
                  <a:spcPts val="0"/>
                </a:spcAft>
                <a:buClr>
                  <a:schemeClr val="dk1"/>
                </a:buClr>
                <a:buSzPts val="1200"/>
                <a:buFont typeface="Calibri"/>
                <a:buNone/>
              </a:pPr>
              <a:endParaRPr sz="1200">
                <a:solidFill>
                  <a:schemeClr val="lt1"/>
                </a:solidFill>
                <a:latin typeface="Calibri"/>
                <a:ea typeface="Calibri"/>
                <a:cs typeface="Calibri"/>
                <a:sym typeface="Calibri"/>
              </a:endParaRPr>
            </a:p>
            <a:p>
              <a:pPr marL="0" marR="0" lvl="0" indent="0" algn="ctr" rtl="0">
                <a:lnSpc>
                  <a:spcPct val="90000"/>
                </a:lnSpc>
                <a:spcBef>
                  <a:spcPts val="420"/>
                </a:spcBef>
                <a:spcAft>
                  <a:spcPts val="0"/>
                </a:spcAft>
                <a:buClr>
                  <a:schemeClr val="dk1"/>
                </a:buClr>
                <a:buSzPts val="1200"/>
                <a:buFont typeface="Calibri"/>
                <a:buNone/>
              </a:pPr>
              <a:endParaRPr sz="1200">
                <a:solidFill>
                  <a:schemeClr val="lt1"/>
                </a:solidFill>
                <a:latin typeface="Calibri"/>
                <a:ea typeface="Calibri"/>
                <a:cs typeface="Calibri"/>
                <a:sym typeface="Calibri"/>
              </a:endParaRPr>
            </a:p>
          </p:txBody>
        </p:sp>
        <p:sp>
          <p:nvSpPr>
            <p:cNvPr id="416" name="Google Shape;416;p22"/>
            <p:cNvSpPr/>
            <p:nvPr/>
          </p:nvSpPr>
          <p:spPr>
            <a:xfrm>
              <a:off x="697190" y="439068"/>
              <a:ext cx="1180374" cy="1183385"/>
            </a:xfrm>
            <a:prstGeom prst="ellipse">
              <a:avLst/>
            </a:prstGeom>
            <a:blipFill rotWithShape="1">
              <a:blip r:embed="rId3">
                <a:alphaModFix/>
              </a:blip>
              <a:stretch>
                <a:fillRect l="-2999" r="-2999"/>
              </a:stretch>
            </a:blip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2"/>
            <p:cNvSpPr/>
            <p:nvPr/>
          </p:nvSpPr>
          <p:spPr>
            <a:xfrm>
              <a:off x="2649399" y="0"/>
              <a:ext cx="2569852" cy="5349957"/>
            </a:xfrm>
            <a:prstGeom prst="roundRect">
              <a:avLst>
                <a:gd name="adj" fmla="val 10000"/>
              </a:avLst>
            </a:prstGeom>
            <a:solidFill>
              <a:srgbClr val="62A534"/>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2"/>
            <p:cNvSpPr txBox="1"/>
            <p:nvPr/>
          </p:nvSpPr>
          <p:spPr>
            <a:xfrm>
              <a:off x="2649399" y="2139982"/>
              <a:ext cx="2569852" cy="2139982"/>
            </a:xfrm>
            <a:prstGeom prst="rect">
              <a:avLst/>
            </a:prstGeom>
            <a:noFill/>
            <a:ln>
              <a:noFill/>
            </a:ln>
          </p:spPr>
          <p:txBody>
            <a:bodyPr spcFirstLastPara="1" wrap="square" lIns="99550" tIns="99550" rIns="99550" bIns="99550"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All Day to Day Operational Tasks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Team Formations </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All Tryouts and Sortouts including all procedural tasks to accomplish</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Player Placement at all levels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Coach Selection</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Games oversight</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League Meetings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Operational Issues – Game Ice, Practice Ice, Fair Ice, Call ups, etc</a:t>
              </a:r>
              <a:endParaRPr sz="1400">
                <a:solidFill>
                  <a:schemeClr val="lt1"/>
                </a:solidFill>
                <a:latin typeface="Calibri"/>
                <a:ea typeface="Calibri"/>
                <a:cs typeface="Calibri"/>
                <a:sym typeface="Calibri"/>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Operational Policies</a:t>
              </a:r>
              <a:endParaRPr/>
            </a:p>
            <a:p>
              <a:pPr marL="0" marR="0" lvl="0" indent="0" algn="ctr" rtl="0">
                <a:lnSpc>
                  <a:spcPct val="90000"/>
                </a:lnSpc>
                <a:spcBef>
                  <a:spcPts val="490"/>
                </a:spcBef>
                <a:spcAft>
                  <a:spcPts val="0"/>
                </a:spcAft>
                <a:buClr>
                  <a:schemeClr val="dk1"/>
                </a:buClr>
                <a:buSzPts val="1000"/>
                <a:buFont typeface="Calibri"/>
                <a:buNone/>
              </a:pPr>
              <a:endParaRPr sz="1000">
                <a:solidFill>
                  <a:schemeClr val="lt1"/>
                </a:solidFill>
                <a:latin typeface="Calibri"/>
                <a:ea typeface="Calibri"/>
                <a:cs typeface="Calibri"/>
                <a:sym typeface="Calibri"/>
              </a:endParaRPr>
            </a:p>
          </p:txBody>
        </p:sp>
        <p:sp>
          <p:nvSpPr>
            <p:cNvPr id="419" name="Google Shape;419;p22"/>
            <p:cNvSpPr/>
            <p:nvPr/>
          </p:nvSpPr>
          <p:spPr>
            <a:xfrm>
              <a:off x="3344138" y="439068"/>
              <a:ext cx="1180374" cy="1183385"/>
            </a:xfrm>
            <a:prstGeom prst="ellipse">
              <a:avLst/>
            </a:prstGeom>
            <a:blipFill rotWithShape="1">
              <a:blip r:embed="rId4">
                <a:alphaModFix/>
              </a:blip>
              <a:stretch>
                <a:fillRect/>
              </a:stretch>
            </a:blip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2"/>
            <p:cNvSpPr/>
            <p:nvPr/>
          </p:nvSpPr>
          <p:spPr>
            <a:xfrm>
              <a:off x="5296347" y="0"/>
              <a:ext cx="2569852" cy="5349957"/>
            </a:xfrm>
            <a:prstGeom prst="roundRect">
              <a:avLst>
                <a:gd name="adj" fmla="val 10000"/>
              </a:avLst>
            </a:prstGeom>
            <a:solidFill>
              <a:srgbClr val="62A534"/>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2"/>
            <p:cNvSpPr txBox="1"/>
            <p:nvPr/>
          </p:nvSpPr>
          <p:spPr>
            <a:xfrm>
              <a:off x="5296347" y="2139982"/>
              <a:ext cx="2569852" cy="2139982"/>
            </a:xfrm>
            <a:prstGeom prst="rect">
              <a:avLst/>
            </a:prstGeom>
            <a:noFill/>
            <a:ln>
              <a:noFill/>
            </a:ln>
          </p:spPr>
          <p:txBody>
            <a:bodyPr spcFirstLastPara="1" wrap="square" lIns="99550" tIns="99550" rIns="99550" bIns="99550"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Player Development</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Coach Development</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Coach Compliance</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Mentoring</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Learn-to-Skate (Bunnies)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Camps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Coach Compliance</a:t>
              </a:r>
              <a:endParaRPr sz="1400">
                <a:solidFill>
                  <a:schemeClr val="lt1"/>
                </a:solidFill>
                <a:latin typeface="Calibri"/>
                <a:ea typeface="Calibri"/>
                <a:cs typeface="Calibri"/>
                <a:sym typeface="Calibri"/>
              </a:endParaRPr>
            </a:p>
          </p:txBody>
        </p:sp>
        <p:sp>
          <p:nvSpPr>
            <p:cNvPr id="422" name="Google Shape;422;p22"/>
            <p:cNvSpPr/>
            <p:nvPr/>
          </p:nvSpPr>
          <p:spPr>
            <a:xfrm>
              <a:off x="5991086" y="439068"/>
              <a:ext cx="1180374" cy="1183385"/>
            </a:xfrm>
            <a:prstGeom prst="ellipse">
              <a:avLst/>
            </a:prstGeom>
            <a:blipFill rotWithShape="1">
              <a:blip r:embed="rId5">
                <a:alphaModFix/>
              </a:blip>
              <a:stretch>
                <a:fillRect/>
              </a:stretch>
            </a:blip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2"/>
            <p:cNvSpPr/>
            <p:nvPr/>
          </p:nvSpPr>
          <p:spPr>
            <a:xfrm>
              <a:off x="7943295" y="0"/>
              <a:ext cx="2569852" cy="5349957"/>
            </a:xfrm>
            <a:prstGeom prst="roundRect">
              <a:avLst>
                <a:gd name="adj" fmla="val 10000"/>
              </a:avLst>
            </a:prstGeom>
            <a:solidFill>
              <a:srgbClr val="62A534"/>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2"/>
            <p:cNvSpPr txBox="1"/>
            <p:nvPr/>
          </p:nvSpPr>
          <p:spPr>
            <a:xfrm>
              <a:off x="7943295" y="2139982"/>
              <a:ext cx="2569852" cy="2139982"/>
            </a:xfrm>
            <a:prstGeom prst="rect">
              <a:avLst/>
            </a:prstGeom>
            <a:noFill/>
            <a:ln>
              <a:noFill/>
            </a:ln>
          </p:spPr>
          <p:txBody>
            <a:bodyPr spcFirstLastPara="1" wrap="square" lIns="99550" tIns="99550" rIns="99550" bIns="99550"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GCRA Registrations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RO Registrations/ TRF</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Insurance</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Publicity &amp; Promotions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Communications, Website</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Equipment</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Logo, Team Wear, Advertising</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Administrative Policies</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Association Compliance </a:t>
              </a:r>
              <a:endParaRPr/>
            </a:p>
            <a:p>
              <a:pPr marL="0" marR="0" lvl="0" indent="0" algn="ctr" rtl="0">
                <a:lnSpc>
                  <a:spcPct val="90000"/>
                </a:lnSpc>
                <a:spcBef>
                  <a:spcPts val="490"/>
                </a:spcBef>
                <a:spcAft>
                  <a:spcPts val="0"/>
                </a:spcAft>
                <a:buClr>
                  <a:schemeClr val="lt1"/>
                </a:buClr>
                <a:buSzPts val="1400"/>
                <a:buFont typeface="Calibri"/>
                <a:buNone/>
              </a:pPr>
              <a:r>
                <a:rPr lang="en-US" sz="1400">
                  <a:solidFill>
                    <a:schemeClr val="lt1"/>
                  </a:solidFill>
                  <a:latin typeface="Calibri"/>
                  <a:ea typeface="Calibri"/>
                  <a:cs typeface="Calibri"/>
                  <a:sym typeface="Calibri"/>
                </a:rPr>
                <a:t>Volunteer Appreciation</a:t>
              </a:r>
              <a:endParaRPr/>
            </a:p>
          </p:txBody>
        </p:sp>
        <p:sp>
          <p:nvSpPr>
            <p:cNvPr id="425" name="Google Shape;425;p22"/>
            <p:cNvSpPr/>
            <p:nvPr/>
          </p:nvSpPr>
          <p:spPr>
            <a:xfrm>
              <a:off x="8638034" y="439068"/>
              <a:ext cx="1180374" cy="1183385"/>
            </a:xfrm>
            <a:prstGeom prst="ellipse">
              <a:avLst/>
            </a:prstGeom>
            <a:blipFill rotWithShape="1">
              <a:blip r:embed="rId6">
                <a:alphaModFix/>
              </a:blip>
              <a:stretch>
                <a:fillRect/>
              </a:stretch>
            </a:blip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2"/>
            <p:cNvSpPr/>
            <p:nvPr/>
          </p:nvSpPr>
          <p:spPr>
            <a:xfrm>
              <a:off x="504597" y="4547463"/>
              <a:ext cx="9674352" cy="802493"/>
            </a:xfrm>
            <a:prstGeom prst="leftRightArrow">
              <a:avLst>
                <a:gd name="adj1" fmla="val 50000"/>
                <a:gd name="adj2" fmla="val 50000"/>
              </a:avLst>
            </a:prstGeom>
            <a:solidFill>
              <a:srgbClr val="B6CDAC"/>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7" name="Google Shape;427;p22"/>
          <p:cNvSpPr txBox="1"/>
          <p:nvPr/>
        </p:nvSpPr>
        <p:spPr>
          <a:xfrm>
            <a:off x="1091601" y="1022272"/>
            <a:ext cx="2131017"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lt1"/>
                </a:solidFill>
                <a:latin typeface="Calibri"/>
                <a:ea typeface="Calibri"/>
                <a:cs typeface="Calibri"/>
                <a:sym typeface="Calibri"/>
              </a:rPr>
              <a:t>Executive</a:t>
            </a:r>
            <a:endParaRPr sz="1800" b="1">
              <a:solidFill>
                <a:schemeClr val="lt1"/>
              </a:solidFill>
              <a:latin typeface="Calibri"/>
              <a:ea typeface="Calibri"/>
              <a:cs typeface="Calibri"/>
              <a:sym typeface="Calibri"/>
            </a:endParaRPr>
          </a:p>
        </p:txBody>
      </p:sp>
      <p:sp>
        <p:nvSpPr>
          <p:cNvPr id="428" name="Google Shape;428;p22"/>
          <p:cNvSpPr txBox="1"/>
          <p:nvPr/>
        </p:nvSpPr>
        <p:spPr>
          <a:xfrm>
            <a:off x="3723730" y="1022272"/>
            <a:ext cx="2131017"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lt1"/>
                </a:solidFill>
                <a:latin typeface="Calibri"/>
                <a:ea typeface="Calibri"/>
                <a:cs typeface="Calibri"/>
                <a:sym typeface="Calibri"/>
              </a:rPr>
              <a:t>Operations</a:t>
            </a:r>
            <a:endParaRPr sz="1800" b="1">
              <a:solidFill>
                <a:schemeClr val="lt1"/>
              </a:solidFill>
              <a:latin typeface="Calibri"/>
              <a:ea typeface="Calibri"/>
              <a:cs typeface="Calibri"/>
              <a:sym typeface="Calibri"/>
            </a:endParaRPr>
          </a:p>
        </p:txBody>
      </p:sp>
      <p:sp>
        <p:nvSpPr>
          <p:cNvPr id="429" name="Google Shape;429;p22"/>
          <p:cNvSpPr txBox="1"/>
          <p:nvPr/>
        </p:nvSpPr>
        <p:spPr>
          <a:xfrm>
            <a:off x="6288701" y="1022272"/>
            <a:ext cx="2131017"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lt1"/>
                </a:solidFill>
                <a:latin typeface="Calibri"/>
                <a:ea typeface="Calibri"/>
                <a:cs typeface="Calibri"/>
                <a:sym typeface="Calibri"/>
              </a:rPr>
              <a:t>Development</a:t>
            </a:r>
            <a:endParaRPr sz="1800" b="1">
              <a:solidFill>
                <a:schemeClr val="lt1"/>
              </a:solidFill>
              <a:latin typeface="Calibri"/>
              <a:ea typeface="Calibri"/>
              <a:cs typeface="Calibri"/>
              <a:sym typeface="Calibri"/>
            </a:endParaRPr>
          </a:p>
        </p:txBody>
      </p:sp>
      <p:sp>
        <p:nvSpPr>
          <p:cNvPr id="430" name="Google Shape;430;p22"/>
          <p:cNvSpPr txBox="1"/>
          <p:nvPr/>
        </p:nvSpPr>
        <p:spPr>
          <a:xfrm>
            <a:off x="8920830" y="1022272"/>
            <a:ext cx="2131017"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lt1"/>
                </a:solidFill>
                <a:latin typeface="Calibri"/>
                <a:ea typeface="Calibri"/>
                <a:cs typeface="Calibri"/>
                <a:sym typeface="Calibri"/>
              </a:rPr>
              <a:t>Administration</a:t>
            </a:r>
            <a:endParaRPr sz="1800" b="1">
              <a:solidFill>
                <a:schemeClr val="lt1"/>
              </a:solidFill>
              <a:latin typeface="Calibri"/>
              <a:ea typeface="Calibri"/>
              <a:cs typeface="Calibri"/>
              <a:sym typeface="Calibri"/>
            </a:endParaRPr>
          </a:p>
        </p:txBody>
      </p:sp>
      <p:sp>
        <p:nvSpPr>
          <p:cNvPr id="431" name="Google Shape;431;p22"/>
          <p:cNvSpPr txBox="1"/>
          <p:nvPr/>
        </p:nvSpPr>
        <p:spPr>
          <a:xfrm>
            <a:off x="1821281" y="5736990"/>
            <a:ext cx="8791233"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Calibri"/>
                <a:ea typeface="Calibri"/>
                <a:cs typeface="Calibri"/>
                <a:sym typeface="Calibri"/>
              </a:rPr>
              <a:t>GCRA COUNCILS WORK TOGETHER IN SUBJECT AREAS; Representation all Around</a:t>
            </a:r>
            <a:endParaRPr sz="1800" b="1">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
          <p:cNvSpPr txBox="1">
            <a:spLocks noGrp="1"/>
          </p:cNvSpPr>
          <p:nvPr>
            <p:ph type="title"/>
          </p:nvPr>
        </p:nvSpPr>
        <p:spPr>
          <a:xfrm>
            <a:off x="430708" y="293615"/>
            <a:ext cx="9773349" cy="73852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2022/23 Councils Councils</a:t>
            </a:r>
            <a:endParaRPr/>
          </a:p>
        </p:txBody>
      </p:sp>
      <p:graphicFrame>
        <p:nvGraphicFramePr>
          <p:cNvPr id="113" name="Google Shape;113;p3"/>
          <p:cNvGraphicFramePr/>
          <p:nvPr/>
        </p:nvGraphicFramePr>
        <p:xfrm>
          <a:off x="430709" y="920310"/>
          <a:ext cx="3679575" cy="5303680"/>
        </p:xfrm>
        <a:graphic>
          <a:graphicData uri="http://schemas.openxmlformats.org/drawingml/2006/table">
            <a:tbl>
              <a:tblPr firstRow="1" bandRow="1">
                <a:noFill/>
                <a:tableStyleId>{D900BB95-9B90-4D19-84EC-1C61FD81E54B}</a:tableStyleId>
              </a:tblPr>
              <a:tblGrid>
                <a:gridCol w="1737450">
                  <a:extLst>
                    <a:ext uri="{9D8B030D-6E8A-4147-A177-3AD203B41FA5}">
                      <a16:colId xmlns:a16="http://schemas.microsoft.com/office/drawing/2014/main" val="20000"/>
                    </a:ext>
                  </a:extLst>
                </a:gridCol>
                <a:gridCol w="1942125">
                  <a:extLst>
                    <a:ext uri="{9D8B030D-6E8A-4147-A177-3AD203B41FA5}">
                      <a16:colId xmlns:a16="http://schemas.microsoft.com/office/drawing/2014/main" val="20001"/>
                    </a:ext>
                  </a:extLst>
                </a:gridCol>
              </a:tblGrid>
              <a:tr h="236675">
                <a:tc gridSpan="2">
                  <a:txBody>
                    <a:bodyPr/>
                    <a:lstStyle/>
                    <a:p>
                      <a:pPr marL="0" marR="0" lvl="0" indent="0" algn="ctr" rtl="0">
                        <a:spcBef>
                          <a:spcPts val="0"/>
                        </a:spcBef>
                        <a:spcAft>
                          <a:spcPts val="0"/>
                        </a:spcAft>
                        <a:buNone/>
                      </a:pPr>
                      <a:r>
                        <a:rPr lang="en-US" sz="1400" u="none" strike="noStrike" cap="none"/>
                        <a:t>Executive Council</a:t>
                      </a:r>
                      <a:endParaRPr sz="1400" u="none" strike="noStrike" cap="none"/>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276900">
                <a:tc>
                  <a:txBody>
                    <a:bodyPr/>
                    <a:lstStyle/>
                    <a:p>
                      <a:pPr marL="0" marR="0" lvl="0" indent="0" algn="l" rtl="0">
                        <a:spcBef>
                          <a:spcPts val="0"/>
                        </a:spcBef>
                        <a:spcAft>
                          <a:spcPts val="0"/>
                        </a:spcAft>
                        <a:buNone/>
                      </a:pPr>
                      <a:r>
                        <a:rPr lang="en-US" sz="1400" u="none" strike="noStrike" cap="none"/>
                        <a:t>President</a:t>
                      </a:r>
                      <a:endParaRPr sz="1400"/>
                    </a:p>
                  </a:txBody>
                  <a:tcPr marL="91450" marR="91450" marT="45725" marB="45725"/>
                </a:tc>
                <a:tc>
                  <a:txBody>
                    <a:bodyPr/>
                    <a:lstStyle/>
                    <a:p>
                      <a:pPr marL="0" marR="0" lvl="0" indent="0" algn="l" rtl="0">
                        <a:spcBef>
                          <a:spcPts val="0"/>
                        </a:spcBef>
                        <a:spcAft>
                          <a:spcPts val="0"/>
                        </a:spcAft>
                        <a:buNone/>
                      </a:pPr>
                      <a:r>
                        <a:rPr lang="en-US"/>
                        <a:t>Vanessa Jones</a:t>
                      </a:r>
                      <a:endParaRPr sz="1400"/>
                    </a:p>
                  </a:txBody>
                  <a:tcPr marL="91450" marR="91450" marT="45725" marB="45725"/>
                </a:tc>
                <a:extLst>
                  <a:ext uri="{0D108BD9-81ED-4DB2-BD59-A6C34878D82A}">
                    <a16:rowId xmlns:a16="http://schemas.microsoft.com/office/drawing/2014/main" val="10001"/>
                  </a:ext>
                </a:extLst>
              </a:tr>
              <a:tr h="240550">
                <a:tc>
                  <a:txBody>
                    <a:bodyPr/>
                    <a:lstStyle/>
                    <a:p>
                      <a:pPr marL="0" marR="0" lvl="0" indent="0" algn="l" rtl="0">
                        <a:spcBef>
                          <a:spcPts val="0"/>
                        </a:spcBef>
                        <a:spcAft>
                          <a:spcPts val="0"/>
                        </a:spcAft>
                        <a:buNone/>
                      </a:pPr>
                      <a:r>
                        <a:rPr lang="en-US" sz="1400"/>
                        <a:t>Secretary</a:t>
                      </a:r>
                      <a:endParaRPr sz="1400"/>
                    </a:p>
                  </a:txBody>
                  <a:tcPr marL="91450" marR="91450" marT="45725" marB="45725"/>
                </a:tc>
                <a:tc>
                  <a:txBody>
                    <a:bodyPr/>
                    <a:lstStyle/>
                    <a:p>
                      <a:pPr marL="0" marR="0" lvl="0" indent="0" algn="l" rtl="0">
                        <a:spcBef>
                          <a:spcPts val="0"/>
                        </a:spcBef>
                        <a:spcAft>
                          <a:spcPts val="0"/>
                        </a:spcAft>
                        <a:buNone/>
                      </a:pPr>
                      <a:r>
                        <a:rPr lang="en-US"/>
                        <a:t>Lindsay Sanford</a:t>
                      </a:r>
                      <a:endParaRPr sz="1400"/>
                    </a:p>
                  </a:txBody>
                  <a:tcPr marL="91450" marR="91450" marT="45725" marB="45725"/>
                </a:tc>
                <a:extLst>
                  <a:ext uri="{0D108BD9-81ED-4DB2-BD59-A6C34878D82A}">
                    <a16:rowId xmlns:a16="http://schemas.microsoft.com/office/drawing/2014/main" val="10002"/>
                  </a:ext>
                </a:extLst>
              </a:tr>
              <a:tr h="229350">
                <a:tc>
                  <a:txBody>
                    <a:bodyPr/>
                    <a:lstStyle/>
                    <a:p>
                      <a:pPr marL="0" marR="0" lvl="0" indent="0" algn="l" rtl="0">
                        <a:spcBef>
                          <a:spcPts val="0"/>
                        </a:spcBef>
                        <a:spcAft>
                          <a:spcPts val="0"/>
                        </a:spcAft>
                        <a:buNone/>
                      </a:pPr>
                      <a:r>
                        <a:rPr lang="en-US" sz="1400"/>
                        <a:t>Executive VP</a:t>
                      </a:r>
                      <a:endParaRPr sz="1400"/>
                    </a:p>
                  </a:txBody>
                  <a:tcPr marL="91450" marR="91450" marT="45725" marB="45725"/>
                </a:tc>
                <a:tc>
                  <a:txBody>
                    <a:bodyPr/>
                    <a:lstStyle/>
                    <a:p>
                      <a:pPr marL="0" marR="0" lvl="0" indent="0" algn="l" rtl="0">
                        <a:spcBef>
                          <a:spcPts val="0"/>
                        </a:spcBef>
                        <a:spcAft>
                          <a:spcPts val="0"/>
                        </a:spcAft>
                        <a:buNone/>
                      </a:pPr>
                      <a:r>
                        <a:rPr lang="en-US" sz="1400" i="1"/>
                        <a:t>vacant</a:t>
                      </a:r>
                      <a:endParaRPr sz="1400" i="1"/>
                    </a:p>
                  </a:txBody>
                  <a:tcPr marL="91450" marR="91450" marT="45725" marB="45725"/>
                </a:tc>
                <a:extLst>
                  <a:ext uri="{0D108BD9-81ED-4DB2-BD59-A6C34878D82A}">
                    <a16:rowId xmlns:a16="http://schemas.microsoft.com/office/drawing/2014/main" val="10003"/>
                  </a:ext>
                </a:extLst>
              </a:tr>
              <a:tr h="234950">
                <a:tc>
                  <a:txBody>
                    <a:bodyPr/>
                    <a:lstStyle/>
                    <a:p>
                      <a:pPr marL="0" marR="0" lvl="0" indent="0" algn="l" rtl="0">
                        <a:spcBef>
                          <a:spcPts val="0"/>
                        </a:spcBef>
                        <a:spcAft>
                          <a:spcPts val="0"/>
                        </a:spcAft>
                        <a:buNone/>
                      </a:pPr>
                      <a:r>
                        <a:rPr lang="en-US" sz="1400"/>
                        <a:t>VP Finance</a:t>
                      </a:r>
                      <a:endParaRPr sz="1400"/>
                    </a:p>
                  </a:txBody>
                  <a:tcPr marL="91450" marR="91450" marT="45725" marB="45725"/>
                </a:tc>
                <a:tc>
                  <a:txBody>
                    <a:bodyPr/>
                    <a:lstStyle/>
                    <a:p>
                      <a:pPr marL="0" marR="0" lvl="0" indent="0" algn="l" rtl="0">
                        <a:spcBef>
                          <a:spcPts val="0"/>
                        </a:spcBef>
                        <a:spcAft>
                          <a:spcPts val="0"/>
                        </a:spcAft>
                        <a:buNone/>
                      </a:pPr>
                      <a:r>
                        <a:rPr lang="en-US" sz="1400"/>
                        <a:t>Annie Ste-Croix</a:t>
                      </a:r>
                      <a:endParaRPr sz="1400"/>
                    </a:p>
                  </a:txBody>
                  <a:tcPr marL="91450" marR="91450" marT="45725" marB="45725"/>
                </a:tc>
                <a:extLst>
                  <a:ext uri="{0D108BD9-81ED-4DB2-BD59-A6C34878D82A}">
                    <a16:rowId xmlns:a16="http://schemas.microsoft.com/office/drawing/2014/main" val="10004"/>
                  </a:ext>
                </a:extLst>
              </a:tr>
              <a:tr h="198600">
                <a:tc>
                  <a:txBody>
                    <a:bodyPr/>
                    <a:lstStyle/>
                    <a:p>
                      <a:pPr marL="0" marR="0" lvl="0" indent="0" algn="l" rtl="0">
                        <a:spcBef>
                          <a:spcPts val="0"/>
                        </a:spcBef>
                        <a:spcAft>
                          <a:spcPts val="0"/>
                        </a:spcAft>
                        <a:buNone/>
                      </a:pPr>
                      <a:r>
                        <a:rPr lang="en-US" sz="1400"/>
                        <a:t>VP Operations</a:t>
                      </a:r>
                      <a:endParaRPr sz="1400"/>
                    </a:p>
                  </a:txBody>
                  <a:tcPr marL="91450" marR="91450" marT="45725" marB="45725"/>
                </a:tc>
                <a:tc>
                  <a:txBody>
                    <a:bodyPr/>
                    <a:lstStyle/>
                    <a:p>
                      <a:pPr marL="0" marR="0" lvl="0" indent="0" algn="l" rtl="0">
                        <a:spcBef>
                          <a:spcPts val="0"/>
                        </a:spcBef>
                        <a:spcAft>
                          <a:spcPts val="0"/>
                        </a:spcAft>
                        <a:buNone/>
                      </a:pPr>
                      <a:r>
                        <a:rPr lang="en-US" sz="1400"/>
                        <a:t>Nathalie </a:t>
                      </a:r>
                      <a:r>
                        <a:rPr lang="en-US"/>
                        <a:t>A</a:t>
                      </a:r>
                      <a:r>
                        <a:rPr lang="en-US" sz="1400"/>
                        <a:t>ltherr/</a:t>
                      </a:r>
                      <a:endParaRPr/>
                    </a:p>
                    <a:p>
                      <a:pPr marL="0" marR="0" lvl="0" indent="0" algn="l" rtl="0">
                        <a:spcBef>
                          <a:spcPts val="0"/>
                        </a:spcBef>
                        <a:spcAft>
                          <a:spcPts val="0"/>
                        </a:spcAft>
                        <a:buNone/>
                      </a:pPr>
                      <a:r>
                        <a:rPr lang="en-US"/>
                        <a:t>Darlene Pickup</a:t>
                      </a:r>
                      <a:endParaRPr/>
                    </a:p>
                  </a:txBody>
                  <a:tcPr marL="91450" marR="91450" marT="45725" marB="45725"/>
                </a:tc>
                <a:extLst>
                  <a:ext uri="{0D108BD9-81ED-4DB2-BD59-A6C34878D82A}">
                    <a16:rowId xmlns:a16="http://schemas.microsoft.com/office/drawing/2014/main" val="10005"/>
                  </a:ext>
                </a:extLst>
              </a:tr>
              <a:tr h="170650">
                <a:tc>
                  <a:txBody>
                    <a:bodyPr/>
                    <a:lstStyle/>
                    <a:p>
                      <a:pPr marL="0" marR="0" lvl="0" indent="0" algn="l" rtl="0">
                        <a:spcBef>
                          <a:spcPts val="0"/>
                        </a:spcBef>
                        <a:spcAft>
                          <a:spcPts val="0"/>
                        </a:spcAft>
                        <a:buNone/>
                      </a:pPr>
                      <a:r>
                        <a:rPr lang="en-US" sz="1400"/>
                        <a:t>VP Administration</a:t>
                      </a:r>
                      <a:endParaRPr sz="1400"/>
                    </a:p>
                  </a:txBody>
                  <a:tcPr marL="91450" marR="91450" marT="45725" marB="45725"/>
                </a:tc>
                <a:tc>
                  <a:txBody>
                    <a:bodyPr/>
                    <a:lstStyle/>
                    <a:p>
                      <a:pPr marL="0" marR="0" lvl="0" indent="0" algn="l" rtl="0">
                        <a:spcBef>
                          <a:spcPts val="0"/>
                        </a:spcBef>
                        <a:spcAft>
                          <a:spcPts val="0"/>
                        </a:spcAft>
                        <a:buNone/>
                      </a:pPr>
                      <a:r>
                        <a:rPr lang="en-US" sz="1400"/>
                        <a:t>Carissa Morris</a:t>
                      </a:r>
                      <a:endParaRPr sz="1400"/>
                    </a:p>
                  </a:txBody>
                  <a:tcPr marL="91450" marR="91450" marT="45725" marB="45725"/>
                </a:tc>
                <a:extLst>
                  <a:ext uri="{0D108BD9-81ED-4DB2-BD59-A6C34878D82A}">
                    <a16:rowId xmlns:a16="http://schemas.microsoft.com/office/drawing/2014/main" val="10006"/>
                  </a:ext>
                </a:extLst>
              </a:tr>
              <a:tr h="151075">
                <a:tc>
                  <a:txBody>
                    <a:bodyPr/>
                    <a:lstStyle/>
                    <a:p>
                      <a:pPr marL="0" marR="0" lvl="0" indent="0" algn="l" rtl="0">
                        <a:spcBef>
                          <a:spcPts val="0"/>
                        </a:spcBef>
                        <a:spcAft>
                          <a:spcPts val="0"/>
                        </a:spcAft>
                        <a:buNone/>
                      </a:pPr>
                      <a:r>
                        <a:rPr lang="en-US" sz="1400"/>
                        <a:t>VP Development</a:t>
                      </a:r>
                      <a:endParaRPr sz="1400"/>
                    </a:p>
                  </a:txBody>
                  <a:tcPr marL="91450" marR="91450" marT="45725" marB="45725"/>
                </a:tc>
                <a:tc>
                  <a:txBody>
                    <a:bodyPr/>
                    <a:lstStyle/>
                    <a:p>
                      <a:pPr marL="0" marR="0" lvl="0" indent="0" algn="l" rtl="0">
                        <a:spcBef>
                          <a:spcPts val="0"/>
                        </a:spcBef>
                        <a:spcAft>
                          <a:spcPts val="0"/>
                        </a:spcAft>
                        <a:buNone/>
                      </a:pPr>
                      <a:r>
                        <a:rPr lang="en-US" sz="1400"/>
                        <a:t>Josee Sabourin</a:t>
                      </a:r>
                      <a:endParaRPr sz="1400"/>
                    </a:p>
                  </a:txBody>
                  <a:tcPr marL="91450" marR="91450" marT="45725" marB="45725"/>
                </a:tc>
                <a:extLst>
                  <a:ext uri="{0D108BD9-81ED-4DB2-BD59-A6C34878D82A}">
                    <a16:rowId xmlns:a16="http://schemas.microsoft.com/office/drawing/2014/main" val="10007"/>
                  </a:ext>
                </a:extLst>
              </a:tr>
              <a:tr h="190225">
                <a:tc>
                  <a:txBody>
                    <a:bodyPr/>
                    <a:lstStyle/>
                    <a:p>
                      <a:pPr marL="0" marR="0" lvl="0" indent="0" algn="l" rtl="0">
                        <a:spcBef>
                          <a:spcPts val="0"/>
                        </a:spcBef>
                        <a:spcAft>
                          <a:spcPts val="0"/>
                        </a:spcAft>
                        <a:buNone/>
                      </a:pPr>
                      <a:r>
                        <a:rPr lang="en-US" sz="1400"/>
                        <a:t>Director Discipline</a:t>
                      </a:r>
                      <a:endParaRPr sz="1400"/>
                    </a:p>
                  </a:txBody>
                  <a:tcPr marL="91450" marR="91450" marT="45725" marB="45725"/>
                </a:tc>
                <a:tc>
                  <a:txBody>
                    <a:bodyPr/>
                    <a:lstStyle/>
                    <a:p>
                      <a:pPr marL="0" marR="0" lvl="0" indent="0" algn="l" rtl="0">
                        <a:spcBef>
                          <a:spcPts val="0"/>
                        </a:spcBef>
                        <a:spcAft>
                          <a:spcPts val="0"/>
                        </a:spcAft>
                        <a:buNone/>
                      </a:pPr>
                      <a:r>
                        <a:rPr lang="en-US" sz="1400"/>
                        <a:t>Vanessa Jones</a:t>
                      </a:r>
                      <a:endParaRPr sz="1400"/>
                    </a:p>
                  </a:txBody>
                  <a:tcPr marL="91450" marR="91450" marT="45725" marB="45725"/>
                </a:tc>
                <a:extLst>
                  <a:ext uri="{0D108BD9-81ED-4DB2-BD59-A6C34878D82A}">
                    <a16:rowId xmlns:a16="http://schemas.microsoft.com/office/drawing/2014/main" val="10008"/>
                  </a:ext>
                </a:extLst>
              </a:tr>
              <a:tr h="204200">
                <a:tc>
                  <a:txBody>
                    <a:bodyPr/>
                    <a:lstStyle/>
                    <a:p>
                      <a:pPr marL="0" marR="0" lvl="0" indent="0" algn="l" rtl="0">
                        <a:spcBef>
                          <a:spcPts val="0"/>
                        </a:spcBef>
                        <a:spcAft>
                          <a:spcPts val="0"/>
                        </a:spcAft>
                        <a:buNone/>
                      </a:pPr>
                      <a:r>
                        <a:rPr lang="en-US" sz="1400"/>
                        <a:t>Director Finance</a:t>
                      </a:r>
                      <a:endParaRPr sz="1400"/>
                    </a:p>
                  </a:txBody>
                  <a:tcPr marL="91450" marR="91450" marT="45725" marB="45725"/>
                </a:tc>
                <a:tc>
                  <a:txBody>
                    <a:bodyPr/>
                    <a:lstStyle/>
                    <a:p>
                      <a:pPr marL="0" marR="0" lvl="0" indent="0" algn="l" rtl="0">
                        <a:spcBef>
                          <a:spcPts val="0"/>
                        </a:spcBef>
                        <a:spcAft>
                          <a:spcPts val="0"/>
                        </a:spcAft>
                        <a:buNone/>
                      </a:pPr>
                      <a:r>
                        <a:rPr lang="en-US"/>
                        <a:t>Andi Worrell</a:t>
                      </a:r>
                      <a:endParaRPr/>
                    </a:p>
                  </a:txBody>
                  <a:tcPr marL="91450" marR="91450" marT="45725" marB="45725"/>
                </a:tc>
                <a:extLst>
                  <a:ext uri="{0D108BD9-81ED-4DB2-BD59-A6C34878D82A}">
                    <a16:rowId xmlns:a16="http://schemas.microsoft.com/office/drawing/2014/main" val="10009"/>
                  </a:ext>
                </a:extLst>
              </a:tr>
              <a:tr h="204200">
                <a:tc>
                  <a:txBody>
                    <a:bodyPr/>
                    <a:lstStyle/>
                    <a:p>
                      <a:pPr marL="0" marR="0" lvl="0" indent="0" algn="l" rtl="0">
                        <a:spcBef>
                          <a:spcPts val="0"/>
                        </a:spcBef>
                        <a:spcAft>
                          <a:spcPts val="0"/>
                        </a:spcAft>
                        <a:buNone/>
                      </a:pPr>
                      <a:r>
                        <a:rPr lang="en-US" sz="1400"/>
                        <a:t>Ice Scheduler</a:t>
                      </a:r>
                      <a:endParaRPr sz="1400"/>
                    </a:p>
                  </a:txBody>
                  <a:tcPr marL="91450" marR="91450" marT="45725" marB="45725"/>
                </a:tc>
                <a:tc>
                  <a:txBody>
                    <a:bodyPr/>
                    <a:lstStyle/>
                    <a:p>
                      <a:pPr marL="0" marR="0" lvl="0" indent="0" algn="l" rtl="0">
                        <a:spcBef>
                          <a:spcPts val="0"/>
                        </a:spcBef>
                        <a:spcAft>
                          <a:spcPts val="0"/>
                        </a:spcAft>
                        <a:buNone/>
                      </a:pPr>
                      <a:r>
                        <a:rPr lang="en-US"/>
                        <a:t>Dan Bergeron</a:t>
                      </a:r>
                      <a:endParaRPr sz="1400"/>
                    </a:p>
                  </a:txBody>
                  <a:tcPr marL="91450" marR="91450" marT="45725" marB="45725"/>
                </a:tc>
                <a:extLst>
                  <a:ext uri="{0D108BD9-81ED-4DB2-BD59-A6C34878D82A}">
                    <a16:rowId xmlns:a16="http://schemas.microsoft.com/office/drawing/2014/main" val="10010"/>
                  </a:ext>
                </a:extLst>
              </a:tr>
              <a:tr h="184625">
                <a:tc>
                  <a:txBody>
                    <a:bodyPr/>
                    <a:lstStyle/>
                    <a:p>
                      <a:pPr marL="0" marR="0" lvl="0" indent="0" algn="l" rtl="0">
                        <a:spcBef>
                          <a:spcPts val="0"/>
                        </a:spcBef>
                        <a:spcAft>
                          <a:spcPts val="0"/>
                        </a:spcAft>
                        <a:buNone/>
                      </a:pPr>
                      <a:r>
                        <a:rPr lang="en-US" sz="1400"/>
                        <a:t>Director at Large</a:t>
                      </a:r>
                      <a:endParaRPr sz="1400"/>
                    </a:p>
                  </a:txBody>
                  <a:tcPr marL="91450" marR="91450" marT="45725" marB="45725"/>
                </a:tc>
                <a:tc>
                  <a:txBody>
                    <a:bodyPr/>
                    <a:lstStyle/>
                    <a:p>
                      <a:pPr marL="0" marR="0" lvl="0" indent="0" algn="l" rtl="0">
                        <a:spcBef>
                          <a:spcPts val="0"/>
                        </a:spcBef>
                        <a:spcAft>
                          <a:spcPts val="0"/>
                        </a:spcAft>
                        <a:buNone/>
                      </a:pPr>
                      <a:r>
                        <a:rPr lang="en-US"/>
                        <a:t>Nicole Hicks</a:t>
                      </a:r>
                      <a:endParaRPr sz="1400"/>
                    </a:p>
                  </a:txBody>
                  <a:tcPr marL="91450" marR="91450" marT="45725" marB="45725"/>
                </a:tc>
                <a:extLst>
                  <a:ext uri="{0D108BD9-81ED-4DB2-BD59-A6C34878D82A}">
                    <a16:rowId xmlns:a16="http://schemas.microsoft.com/office/drawing/2014/main" val="10011"/>
                  </a:ext>
                </a:extLst>
              </a:tr>
              <a:tr h="184625">
                <a:tc>
                  <a:txBody>
                    <a:bodyPr/>
                    <a:lstStyle/>
                    <a:p>
                      <a:pPr marL="0" marR="0" lvl="0" indent="0" algn="l" rtl="0">
                        <a:spcBef>
                          <a:spcPts val="0"/>
                        </a:spcBef>
                        <a:spcAft>
                          <a:spcPts val="0"/>
                        </a:spcAft>
                        <a:buNone/>
                      </a:pPr>
                      <a:r>
                        <a:rPr lang="en-US" sz="1400"/>
                        <a:t>Past President</a:t>
                      </a:r>
                      <a:endParaRPr sz="1400"/>
                    </a:p>
                  </a:txBody>
                  <a:tcPr marL="91450" marR="91450" marT="45725" marB="45725"/>
                </a:tc>
                <a:tc>
                  <a:txBody>
                    <a:bodyPr/>
                    <a:lstStyle/>
                    <a:p>
                      <a:pPr marL="0" marR="0" lvl="0" indent="0" algn="l" rtl="0">
                        <a:spcBef>
                          <a:spcPts val="0"/>
                        </a:spcBef>
                        <a:spcAft>
                          <a:spcPts val="0"/>
                        </a:spcAft>
                        <a:buNone/>
                      </a:pPr>
                      <a:r>
                        <a:rPr lang="en-US"/>
                        <a:t>Jennifer Kosak</a:t>
                      </a:r>
                      <a:endParaRPr sz="1400"/>
                    </a:p>
                  </a:txBody>
                  <a:tcPr marL="91450" marR="91450" marT="45725" marB="45725"/>
                </a:tc>
                <a:extLst>
                  <a:ext uri="{0D108BD9-81ED-4DB2-BD59-A6C34878D82A}">
                    <a16:rowId xmlns:a16="http://schemas.microsoft.com/office/drawing/2014/main" val="10012"/>
                  </a:ext>
                </a:extLst>
              </a:tr>
              <a:tr h="184625">
                <a:tc>
                  <a:txBody>
                    <a:bodyPr/>
                    <a:lstStyle/>
                    <a:p>
                      <a:pPr marL="0" marR="0" lvl="0" indent="0" algn="l" rtl="0">
                        <a:spcBef>
                          <a:spcPts val="0"/>
                        </a:spcBef>
                        <a:spcAft>
                          <a:spcPts val="0"/>
                        </a:spcAft>
                        <a:buNone/>
                      </a:pPr>
                      <a:r>
                        <a:rPr lang="en-US" sz="1400" i="1"/>
                        <a:t>Director Competitive</a:t>
                      </a:r>
                      <a:endParaRPr sz="1400" i="1"/>
                    </a:p>
                  </a:txBody>
                  <a:tcPr marL="91450" marR="91450" marT="45725" marB="45725"/>
                </a:tc>
                <a:tc>
                  <a:txBody>
                    <a:bodyPr/>
                    <a:lstStyle/>
                    <a:p>
                      <a:pPr marL="0" marR="0" lvl="0" indent="0" algn="l" rtl="0">
                        <a:spcBef>
                          <a:spcPts val="0"/>
                        </a:spcBef>
                        <a:spcAft>
                          <a:spcPts val="0"/>
                        </a:spcAft>
                        <a:buNone/>
                      </a:pPr>
                      <a:r>
                        <a:rPr lang="en-US" sz="1400" i="0"/>
                        <a:t>Celine Leduc/</a:t>
                      </a:r>
                      <a:endParaRPr sz="1400" i="0"/>
                    </a:p>
                    <a:p>
                      <a:pPr marL="0" marR="0" lvl="0" indent="0" algn="l" rtl="0">
                        <a:spcBef>
                          <a:spcPts val="0"/>
                        </a:spcBef>
                        <a:spcAft>
                          <a:spcPts val="0"/>
                        </a:spcAft>
                        <a:buNone/>
                      </a:pPr>
                      <a:r>
                        <a:rPr lang="en-US"/>
                        <a:t>Dave Mainwood</a:t>
                      </a:r>
                      <a:endParaRPr/>
                    </a:p>
                  </a:txBody>
                  <a:tcPr marL="91450" marR="91450" marT="45725" marB="45725"/>
                </a:tc>
                <a:extLst>
                  <a:ext uri="{0D108BD9-81ED-4DB2-BD59-A6C34878D82A}">
                    <a16:rowId xmlns:a16="http://schemas.microsoft.com/office/drawing/2014/main" val="10013"/>
                  </a:ext>
                </a:extLst>
              </a:tr>
              <a:tr h="184625">
                <a:tc>
                  <a:txBody>
                    <a:bodyPr/>
                    <a:lstStyle/>
                    <a:p>
                      <a:pPr marL="0" marR="0" lvl="0" indent="0" algn="l" rtl="0">
                        <a:spcBef>
                          <a:spcPts val="0"/>
                        </a:spcBef>
                        <a:spcAft>
                          <a:spcPts val="0"/>
                        </a:spcAft>
                        <a:buNone/>
                      </a:pPr>
                      <a:r>
                        <a:rPr lang="en-US" sz="1400" i="1"/>
                        <a:t>Director Regional</a:t>
                      </a:r>
                      <a:endParaRPr sz="1400" i="1"/>
                    </a:p>
                  </a:txBody>
                  <a:tcPr marL="91450" marR="91450" marT="45725" marB="45725"/>
                </a:tc>
                <a:tc>
                  <a:txBody>
                    <a:bodyPr/>
                    <a:lstStyle/>
                    <a:p>
                      <a:pPr marL="0" marR="0" lvl="0" indent="0" algn="l" rtl="0">
                        <a:spcBef>
                          <a:spcPts val="0"/>
                        </a:spcBef>
                        <a:spcAft>
                          <a:spcPts val="0"/>
                        </a:spcAft>
                        <a:buNone/>
                      </a:pPr>
                      <a:r>
                        <a:rPr lang="en-US" sz="1400" i="0"/>
                        <a:t>Ashley Ruelland</a:t>
                      </a:r>
                      <a:endParaRPr sz="1400" i="0"/>
                    </a:p>
                  </a:txBody>
                  <a:tcPr marL="91450" marR="91450" marT="45725" marB="45725"/>
                </a:tc>
                <a:extLst>
                  <a:ext uri="{0D108BD9-81ED-4DB2-BD59-A6C34878D82A}">
                    <a16:rowId xmlns:a16="http://schemas.microsoft.com/office/drawing/2014/main" val="10014"/>
                  </a:ext>
                </a:extLst>
              </a:tr>
              <a:tr h="184625">
                <a:tc>
                  <a:txBody>
                    <a:bodyPr/>
                    <a:lstStyle/>
                    <a:p>
                      <a:pPr marL="0" marR="0" lvl="0" indent="0" algn="l" rtl="0">
                        <a:spcBef>
                          <a:spcPts val="0"/>
                        </a:spcBef>
                        <a:spcAft>
                          <a:spcPts val="0"/>
                        </a:spcAft>
                        <a:buNone/>
                      </a:pPr>
                      <a:r>
                        <a:rPr lang="en-US" sz="1400" i="1"/>
                        <a:t>Director Novice</a:t>
                      </a:r>
                      <a:endParaRPr sz="1400" i="1"/>
                    </a:p>
                  </a:txBody>
                  <a:tcPr marL="91450" marR="91450" marT="45725" marB="45725"/>
                </a:tc>
                <a:tc>
                  <a:txBody>
                    <a:bodyPr/>
                    <a:lstStyle/>
                    <a:p>
                      <a:pPr marL="0" marR="0" lvl="0" indent="0" algn="l" rtl="0">
                        <a:spcBef>
                          <a:spcPts val="0"/>
                        </a:spcBef>
                        <a:spcAft>
                          <a:spcPts val="0"/>
                        </a:spcAft>
                        <a:buNone/>
                      </a:pPr>
                      <a:r>
                        <a:rPr lang="en-US" sz="1400" i="1"/>
                        <a:t>vacant</a:t>
                      </a:r>
                      <a:endParaRPr sz="1400" i="1"/>
                    </a:p>
                  </a:txBody>
                  <a:tcPr marL="91450" marR="91450" marT="45725" marB="45725"/>
                </a:tc>
                <a:extLst>
                  <a:ext uri="{0D108BD9-81ED-4DB2-BD59-A6C34878D82A}">
                    <a16:rowId xmlns:a16="http://schemas.microsoft.com/office/drawing/2014/main" val="10015"/>
                  </a:ext>
                </a:extLst>
              </a:tr>
            </a:tbl>
          </a:graphicData>
        </a:graphic>
      </p:graphicFrame>
      <p:graphicFrame>
        <p:nvGraphicFramePr>
          <p:cNvPr id="114" name="Google Shape;114;p3"/>
          <p:cNvGraphicFramePr/>
          <p:nvPr/>
        </p:nvGraphicFramePr>
        <p:xfrm>
          <a:off x="4110262" y="920310"/>
          <a:ext cx="3905500" cy="3688180"/>
        </p:xfrm>
        <a:graphic>
          <a:graphicData uri="http://schemas.openxmlformats.org/drawingml/2006/table">
            <a:tbl>
              <a:tblPr firstRow="1" bandRow="1">
                <a:noFill/>
                <a:tableStyleId>{D900BB95-9B90-4D19-84EC-1C61FD81E54B}</a:tableStyleId>
              </a:tblPr>
              <a:tblGrid>
                <a:gridCol w="1862150">
                  <a:extLst>
                    <a:ext uri="{9D8B030D-6E8A-4147-A177-3AD203B41FA5}">
                      <a16:colId xmlns:a16="http://schemas.microsoft.com/office/drawing/2014/main" val="20000"/>
                    </a:ext>
                  </a:extLst>
                </a:gridCol>
                <a:gridCol w="2043350">
                  <a:extLst>
                    <a:ext uri="{9D8B030D-6E8A-4147-A177-3AD203B41FA5}">
                      <a16:colId xmlns:a16="http://schemas.microsoft.com/office/drawing/2014/main" val="20001"/>
                    </a:ext>
                  </a:extLst>
                </a:gridCol>
              </a:tblGrid>
              <a:tr h="236675">
                <a:tc gridSpan="2">
                  <a:txBody>
                    <a:bodyPr/>
                    <a:lstStyle/>
                    <a:p>
                      <a:pPr marL="0" marR="0" lvl="0" indent="0" algn="ctr" rtl="0">
                        <a:spcBef>
                          <a:spcPts val="0"/>
                        </a:spcBef>
                        <a:spcAft>
                          <a:spcPts val="0"/>
                        </a:spcAft>
                        <a:buNone/>
                      </a:pPr>
                      <a:r>
                        <a:rPr lang="en-US" sz="1400"/>
                        <a:t>Administrative Council</a:t>
                      </a:r>
                      <a:endParaRPr sz="1400"/>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276900">
                <a:tc>
                  <a:txBody>
                    <a:bodyPr/>
                    <a:lstStyle/>
                    <a:p>
                      <a:pPr marL="0" marR="0" lvl="0" indent="0" algn="l" rtl="0">
                        <a:spcBef>
                          <a:spcPts val="0"/>
                        </a:spcBef>
                        <a:spcAft>
                          <a:spcPts val="0"/>
                        </a:spcAft>
                        <a:buNone/>
                      </a:pPr>
                      <a:r>
                        <a:rPr lang="en-US" sz="1400"/>
                        <a:t>VP Administration</a:t>
                      </a:r>
                      <a:endParaRPr sz="1400"/>
                    </a:p>
                  </a:txBody>
                  <a:tcPr marL="91450" marR="91450" marT="45725" marB="45725"/>
                </a:tc>
                <a:tc>
                  <a:txBody>
                    <a:bodyPr/>
                    <a:lstStyle/>
                    <a:p>
                      <a:pPr marL="0" marR="0" lvl="0" indent="0" algn="l" rtl="0">
                        <a:spcBef>
                          <a:spcPts val="0"/>
                        </a:spcBef>
                        <a:spcAft>
                          <a:spcPts val="0"/>
                        </a:spcAft>
                        <a:buNone/>
                      </a:pPr>
                      <a:r>
                        <a:rPr lang="en-US" sz="1400"/>
                        <a:t>Carissa Morris</a:t>
                      </a:r>
                      <a:endParaRPr sz="1400"/>
                    </a:p>
                  </a:txBody>
                  <a:tcPr marL="91450" marR="91450" marT="45725" marB="45725"/>
                </a:tc>
                <a:extLst>
                  <a:ext uri="{0D108BD9-81ED-4DB2-BD59-A6C34878D82A}">
                    <a16:rowId xmlns:a16="http://schemas.microsoft.com/office/drawing/2014/main" val="10001"/>
                  </a:ext>
                </a:extLst>
              </a:tr>
              <a:tr h="240550">
                <a:tc>
                  <a:txBody>
                    <a:bodyPr/>
                    <a:lstStyle/>
                    <a:p>
                      <a:pPr marL="0" marR="0" lvl="0" indent="0" algn="l" rtl="0">
                        <a:spcBef>
                          <a:spcPts val="0"/>
                        </a:spcBef>
                        <a:spcAft>
                          <a:spcPts val="0"/>
                        </a:spcAft>
                        <a:buNone/>
                      </a:pPr>
                      <a:r>
                        <a:rPr lang="en-US" sz="1400"/>
                        <a:t>Registrar</a:t>
                      </a:r>
                      <a:endParaRPr sz="1400"/>
                    </a:p>
                  </a:txBody>
                  <a:tcPr marL="91450" marR="91450" marT="45725" marB="45725"/>
                </a:tc>
                <a:tc>
                  <a:txBody>
                    <a:bodyPr/>
                    <a:lstStyle/>
                    <a:p>
                      <a:pPr marL="0" marR="0" lvl="0" indent="0" algn="l" rtl="0">
                        <a:spcBef>
                          <a:spcPts val="0"/>
                        </a:spcBef>
                        <a:spcAft>
                          <a:spcPts val="0"/>
                        </a:spcAft>
                        <a:buNone/>
                      </a:pPr>
                      <a:r>
                        <a:rPr lang="en-US"/>
                        <a:t>Amy Grossett</a:t>
                      </a:r>
                      <a:endParaRPr sz="1400"/>
                    </a:p>
                  </a:txBody>
                  <a:tcPr marL="91450" marR="91450" marT="45725" marB="45725"/>
                </a:tc>
                <a:extLst>
                  <a:ext uri="{0D108BD9-81ED-4DB2-BD59-A6C34878D82A}">
                    <a16:rowId xmlns:a16="http://schemas.microsoft.com/office/drawing/2014/main" val="10002"/>
                  </a:ext>
                </a:extLst>
              </a:tr>
              <a:tr h="229350">
                <a:tc>
                  <a:txBody>
                    <a:bodyPr/>
                    <a:lstStyle/>
                    <a:p>
                      <a:pPr marL="0" marR="0" lvl="0" indent="0" algn="l" rtl="0">
                        <a:spcBef>
                          <a:spcPts val="0"/>
                        </a:spcBef>
                        <a:spcAft>
                          <a:spcPts val="0"/>
                        </a:spcAft>
                        <a:buNone/>
                      </a:pPr>
                      <a:r>
                        <a:rPr lang="en-US" sz="1400"/>
                        <a:t>Equipment</a:t>
                      </a:r>
                      <a:endParaRPr sz="1400"/>
                    </a:p>
                  </a:txBody>
                  <a:tcPr marL="91450" marR="91450" marT="45725" marB="45725"/>
                </a:tc>
                <a:tc>
                  <a:txBody>
                    <a:bodyPr/>
                    <a:lstStyle/>
                    <a:p>
                      <a:pPr marL="0" marR="0" lvl="0" indent="0" algn="l" rtl="0">
                        <a:spcBef>
                          <a:spcPts val="0"/>
                        </a:spcBef>
                        <a:spcAft>
                          <a:spcPts val="0"/>
                        </a:spcAft>
                        <a:buNone/>
                      </a:pPr>
                      <a:r>
                        <a:rPr lang="en-US" i="1"/>
                        <a:t>vacant</a:t>
                      </a:r>
                      <a:endParaRPr sz="1400" i="1"/>
                    </a:p>
                  </a:txBody>
                  <a:tcPr marL="91450" marR="91450" marT="45725" marB="45725"/>
                </a:tc>
                <a:extLst>
                  <a:ext uri="{0D108BD9-81ED-4DB2-BD59-A6C34878D82A}">
                    <a16:rowId xmlns:a16="http://schemas.microsoft.com/office/drawing/2014/main" val="10003"/>
                  </a:ext>
                </a:extLst>
              </a:tr>
              <a:tr h="234950">
                <a:tc>
                  <a:txBody>
                    <a:bodyPr/>
                    <a:lstStyle/>
                    <a:p>
                      <a:pPr marL="0" marR="0" lvl="0" indent="0" algn="l" rtl="0">
                        <a:spcBef>
                          <a:spcPts val="0"/>
                        </a:spcBef>
                        <a:spcAft>
                          <a:spcPts val="0"/>
                        </a:spcAft>
                        <a:buNone/>
                      </a:pPr>
                      <a:r>
                        <a:rPr lang="en-US" sz="1400"/>
                        <a:t>Director Admin</a:t>
                      </a:r>
                      <a:endParaRPr sz="1400"/>
                    </a:p>
                  </a:txBody>
                  <a:tcPr marL="91450" marR="91450" marT="45725" marB="45725"/>
                </a:tc>
                <a:tc>
                  <a:txBody>
                    <a:bodyPr/>
                    <a:lstStyle/>
                    <a:p>
                      <a:pPr marL="0" marR="0" lvl="0" indent="0" algn="l" rtl="0">
                        <a:spcBef>
                          <a:spcPts val="0"/>
                        </a:spcBef>
                        <a:spcAft>
                          <a:spcPts val="0"/>
                        </a:spcAft>
                        <a:buNone/>
                      </a:pPr>
                      <a:r>
                        <a:rPr lang="en-US" sz="1400" i="1"/>
                        <a:t>vacant</a:t>
                      </a:r>
                      <a:endParaRPr sz="1400" i="1"/>
                    </a:p>
                  </a:txBody>
                  <a:tcPr marL="91450" marR="91450" marT="45725" marB="45725"/>
                </a:tc>
                <a:extLst>
                  <a:ext uri="{0D108BD9-81ED-4DB2-BD59-A6C34878D82A}">
                    <a16:rowId xmlns:a16="http://schemas.microsoft.com/office/drawing/2014/main" val="10004"/>
                  </a:ext>
                </a:extLst>
              </a:tr>
              <a:tr h="198600">
                <a:tc>
                  <a:txBody>
                    <a:bodyPr/>
                    <a:lstStyle/>
                    <a:p>
                      <a:pPr marL="0" marR="0" lvl="0" indent="0" algn="l" rtl="0">
                        <a:spcBef>
                          <a:spcPts val="0"/>
                        </a:spcBef>
                        <a:spcAft>
                          <a:spcPts val="0"/>
                        </a:spcAft>
                        <a:buNone/>
                      </a:pPr>
                      <a:r>
                        <a:rPr lang="en-US" sz="1400"/>
                        <a:t>Webmaster</a:t>
                      </a:r>
                      <a:endParaRPr sz="1400"/>
                    </a:p>
                  </a:txBody>
                  <a:tcPr marL="91450" marR="91450" marT="45725" marB="45725"/>
                </a:tc>
                <a:tc>
                  <a:txBody>
                    <a:bodyPr/>
                    <a:lstStyle/>
                    <a:p>
                      <a:pPr marL="0" marR="0" lvl="0" indent="0" algn="l" rtl="0">
                        <a:spcBef>
                          <a:spcPts val="0"/>
                        </a:spcBef>
                        <a:spcAft>
                          <a:spcPts val="0"/>
                        </a:spcAft>
                        <a:buNone/>
                      </a:pPr>
                      <a:r>
                        <a:rPr lang="en-US" sz="1400" i="1"/>
                        <a:t>vacant</a:t>
                      </a:r>
                      <a:endParaRPr sz="1400" i="1"/>
                    </a:p>
                  </a:txBody>
                  <a:tcPr marL="91450" marR="91450" marT="45725" marB="45725"/>
                </a:tc>
                <a:extLst>
                  <a:ext uri="{0D108BD9-81ED-4DB2-BD59-A6C34878D82A}">
                    <a16:rowId xmlns:a16="http://schemas.microsoft.com/office/drawing/2014/main" val="10005"/>
                  </a:ext>
                </a:extLst>
              </a:tr>
              <a:tr h="170650">
                <a:tc>
                  <a:txBody>
                    <a:bodyPr/>
                    <a:lstStyle/>
                    <a:p>
                      <a:pPr marL="0" marR="0" lvl="0" indent="0" algn="l" rtl="0">
                        <a:spcBef>
                          <a:spcPts val="0"/>
                        </a:spcBef>
                        <a:spcAft>
                          <a:spcPts val="0"/>
                        </a:spcAft>
                        <a:buNone/>
                      </a:pPr>
                      <a:r>
                        <a:rPr lang="en-US" sz="1400"/>
                        <a:t>Referee in Chief</a:t>
                      </a:r>
                      <a:endParaRPr sz="1400"/>
                    </a:p>
                  </a:txBody>
                  <a:tcPr marL="91450" marR="91450" marT="45725" marB="45725"/>
                </a:tc>
                <a:tc>
                  <a:txBody>
                    <a:bodyPr/>
                    <a:lstStyle/>
                    <a:p>
                      <a:pPr marL="0" marR="0" lvl="0" indent="0" algn="l" rtl="0">
                        <a:spcBef>
                          <a:spcPts val="0"/>
                        </a:spcBef>
                        <a:spcAft>
                          <a:spcPts val="0"/>
                        </a:spcAft>
                        <a:buNone/>
                      </a:pPr>
                      <a:r>
                        <a:rPr lang="en-US" sz="1400"/>
                        <a:t>Travis Smith</a:t>
                      </a:r>
                      <a:endParaRPr sz="1400"/>
                    </a:p>
                  </a:txBody>
                  <a:tcPr marL="91450" marR="91450" marT="45725" marB="45725"/>
                </a:tc>
                <a:extLst>
                  <a:ext uri="{0D108BD9-81ED-4DB2-BD59-A6C34878D82A}">
                    <a16:rowId xmlns:a16="http://schemas.microsoft.com/office/drawing/2014/main" val="10006"/>
                  </a:ext>
                </a:extLst>
              </a:tr>
              <a:tr h="151075">
                <a:tc>
                  <a:txBody>
                    <a:bodyPr/>
                    <a:lstStyle/>
                    <a:p>
                      <a:pPr marL="0" marR="0" lvl="0" indent="0" algn="l" rtl="0">
                        <a:spcBef>
                          <a:spcPts val="0"/>
                        </a:spcBef>
                        <a:spcAft>
                          <a:spcPts val="0"/>
                        </a:spcAft>
                        <a:buNone/>
                      </a:pPr>
                      <a:r>
                        <a:rPr lang="en-US" sz="1400"/>
                        <a:t>Director of Publicity and Promotions</a:t>
                      </a:r>
                      <a:endParaRPr sz="1400"/>
                    </a:p>
                  </a:txBody>
                  <a:tcPr marL="91450" marR="91450" marT="45725" marB="45725"/>
                </a:tc>
                <a:tc>
                  <a:txBody>
                    <a:bodyPr/>
                    <a:lstStyle/>
                    <a:p>
                      <a:pPr marL="0" marR="0" lvl="0" indent="0" algn="l" rtl="0">
                        <a:spcBef>
                          <a:spcPts val="0"/>
                        </a:spcBef>
                        <a:spcAft>
                          <a:spcPts val="0"/>
                        </a:spcAft>
                        <a:buNone/>
                      </a:pPr>
                      <a:endParaRPr sz="1400" b="1"/>
                    </a:p>
                  </a:txBody>
                  <a:tcPr marL="91450" marR="91450" marT="45725" marB="45725"/>
                </a:tc>
                <a:extLst>
                  <a:ext uri="{0D108BD9-81ED-4DB2-BD59-A6C34878D82A}">
                    <a16:rowId xmlns:a16="http://schemas.microsoft.com/office/drawing/2014/main" val="10007"/>
                  </a:ext>
                </a:extLst>
              </a:tr>
              <a:tr h="151075">
                <a:tc>
                  <a:txBody>
                    <a:bodyPr/>
                    <a:lstStyle/>
                    <a:p>
                      <a:pPr marL="0" marR="0" lvl="0" indent="0" algn="l" rtl="0">
                        <a:spcBef>
                          <a:spcPts val="0"/>
                        </a:spcBef>
                        <a:spcAft>
                          <a:spcPts val="0"/>
                        </a:spcAft>
                        <a:buNone/>
                      </a:pPr>
                      <a:r>
                        <a:rPr lang="en-US" sz="1400"/>
                        <a:t>Tournament Manager</a:t>
                      </a:r>
                      <a:endParaRPr sz="1400"/>
                    </a:p>
                  </a:txBody>
                  <a:tcPr marL="91450" marR="91450" marT="45725" marB="45725"/>
                </a:tc>
                <a:tc>
                  <a:txBody>
                    <a:bodyPr/>
                    <a:lstStyle/>
                    <a:p>
                      <a:pPr marL="0" marR="0" lvl="0" indent="0" algn="l" rtl="0">
                        <a:spcBef>
                          <a:spcPts val="0"/>
                        </a:spcBef>
                        <a:spcAft>
                          <a:spcPts val="0"/>
                        </a:spcAft>
                        <a:buNone/>
                      </a:pPr>
                      <a:r>
                        <a:rPr lang="en-US" sz="1400"/>
                        <a:t>Serge Robichaud/Natalie Altherr</a:t>
                      </a:r>
                      <a:endParaRPr sz="1400"/>
                    </a:p>
                  </a:txBody>
                  <a:tcPr marL="91450" marR="91450" marT="45725" marB="45725"/>
                </a:tc>
                <a:extLst>
                  <a:ext uri="{0D108BD9-81ED-4DB2-BD59-A6C34878D82A}">
                    <a16:rowId xmlns:a16="http://schemas.microsoft.com/office/drawing/2014/main" val="10008"/>
                  </a:ext>
                </a:extLst>
              </a:tr>
              <a:tr h="151075">
                <a:tc>
                  <a:txBody>
                    <a:bodyPr/>
                    <a:lstStyle/>
                    <a:p>
                      <a:pPr marL="0" marR="0" lvl="0" indent="0" algn="l" rtl="0">
                        <a:spcBef>
                          <a:spcPts val="0"/>
                        </a:spcBef>
                        <a:spcAft>
                          <a:spcPts val="0"/>
                        </a:spcAft>
                        <a:buNone/>
                      </a:pPr>
                      <a:r>
                        <a:rPr lang="en-US" sz="1400"/>
                        <a:t>Communications Coordinator</a:t>
                      </a:r>
                      <a:endParaRPr sz="1400"/>
                    </a:p>
                  </a:txBody>
                  <a:tcPr marL="91450" marR="91450" marT="45725" marB="45725"/>
                </a:tc>
                <a:tc>
                  <a:txBody>
                    <a:bodyPr/>
                    <a:lstStyle/>
                    <a:p>
                      <a:pPr marL="0" marR="0" lvl="0" indent="0" algn="l" rtl="0">
                        <a:spcBef>
                          <a:spcPts val="0"/>
                        </a:spcBef>
                        <a:spcAft>
                          <a:spcPts val="0"/>
                        </a:spcAft>
                        <a:buNone/>
                      </a:pPr>
                      <a:r>
                        <a:rPr lang="en-US" sz="1400"/>
                        <a:t>Omar Nalley</a:t>
                      </a:r>
                      <a:endParaRPr sz="1400"/>
                    </a:p>
                  </a:txBody>
                  <a:tcPr marL="91450" marR="91450" marT="45725" marB="45725"/>
                </a:tc>
                <a:extLst>
                  <a:ext uri="{0D108BD9-81ED-4DB2-BD59-A6C34878D82A}">
                    <a16:rowId xmlns:a16="http://schemas.microsoft.com/office/drawing/2014/main" val="10009"/>
                  </a:ext>
                </a:extLst>
              </a:tr>
            </a:tbl>
          </a:graphicData>
        </a:graphic>
      </p:graphicFrame>
      <p:graphicFrame>
        <p:nvGraphicFramePr>
          <p:cNvPr id="115" name="Google Shape;115;p3"/>
          <p:cNvGraphicFramePr/>
          <p:nvPr/>
        </p:nvGraphicFramePr>
        <p:xfrm>
          <a:off x="8015754" y="1377510"/>
          <a:ext cx="4030825" cy="2323250"/>
        </p:xfrm>
        <a:graphic>
          <a:graphicData uri="http://schemas.openxmlformats.org/drawingml/2006/table">
            <a:tbl>
              <a:tblPr firstRow="1" bandRow="1">
                <a:noFill/>
                <a:tableStyleId>{D900BB95-9B90-4D19-84EC-1C61FD81E54B}</a:tableStyleId>
              </a:tblPr>
              <a:tblGrid>
                <a:gridCol w="2188300">
                  <a:extLst>
                    <a:ext uri="{9D8B030D-6E8A-4147-A177-3AD203B41FA5}">
                      <a16:colId xmlns:a16="http://schemas.microsoft.com/office/drawing/2014/main" val="20000"/>
                    </a:ext>
                  </a:extLst>
                </a:gridCol>
                <a:gridCol w="1842525">
                  <a:extLst>
                    <a:ext uri="{9D8B030D-6E8A-4147-A177-3AD203B41FA5}">
                      <a16:colId xmlns:a16="http://schemas.microsoft.com/office/drawing/2014/main" val="20001"/>
                    </a:ext>
                  </a:extLst>
                </a:gridCol>
              </a:tblGrid>
              <a:tr h="313950">
                <a:tc gridSpan="2">
                  <a:txBody>
                    <a:bodyPr/>
                    <a:lstStyle/>
                    <a:p>
                      <a:pPr marL="0" marR="0" lvl="0" indent="0" algn="ctr" rtl="0">
                        <a:spcBef>
                          <a:spcPts val="0"/>
                        </a:spcBef>
                        <a:spcAft>
                          <a:spcPts val="0"/>
                        </a:spcAft>
                        <a:buNone/>
                      </a:pPr>
                      <a:r>
                        <a:rPr lang="en-US" sz="1400"/>
                        <a:t>Development Council</a:t>
                      </a:r>
                      <a:endParaRPr sz="1400"/>
                    </a:p>
                  </a:txBody>
                  <a:tcPr marL="91450" marR="91450" marT="45725" marB="45725"/>
                </a:tc>
                <a:tc hMerge="1">
                  <a:txBody>
                    <a:bodyPr/>
                    <a:lstStyle/>
                    <a:p>
                      <a:endParaRPr lang="en-US"/>
                    </a:p>
                  </a:txBody>
                  <a:tcPr/>
                </a:tc>
                <a:extLst>
                  <a:ext uri="{0D108BD9-81ED-4DB2-BD59-A6C34878D82A}">
                    <a16:rowId xmlns:a16="http://schemas.microsoft.com/office/drawing/2014/main" val="10000"/>
                  </a:ext>
                </a:extLst>
              </a:tr>
              <a:tr h="313950">
                <a:tc>
                  <a:txBody>
                    <a:bodyPr/>
                    <a:lstStyle/>
                    <a:p>
                      <a:pPr marL="0" marR="0" lvl="0" indent="0" algn="l" rtl="0">
                        <a:spcBef>
                          <a:spcPts val="0"/>
                        </a:spcBef>
                        <a:spcAft>
                          <a:spcPts val="0"/>
                        </a:spcAft>
                        <a:buNone/>
                      </a:pPr>
                      <a:r>
                        <a:rPr lang="en-US" sz="1400"/>
                        <a:t>VP Development</a:t>
                      </a:r>
                      <a:endParaRPr sz="1400"/>
                    </a:p>
                  </a:txBody>
                  <a:tcPr marL="91450" marR="91450" marT="45725" marB="45725"/>
                </a:tc>
                <a:tc>
                  <a:txBody>
                    <a:bodyPr/>
                    <a:lstStyle/>
                    <a:p>
                      <a:pPr marL="0" marR="0" lvl="0" indent="0" algn="l" rtl="0">
                        <a:spcBef>
                          <a:spcPts val="0"/>
                        </a:spcBef>
                        <a:spcAft>
                          <a:spcPts val="0"/>
                        </a:spcAft>
                        <a:buNone/>
                      </a:pPr>
                      <a:r>
                        <a:rPr lang="en-US" sz="1400"/>
                        <a:t>Josee Sabourin</a:t>
                      </a:r>
                      <a:endParaRPr sz="1400"/>
                    </a:p>
                  </a:txBody>
                  <a:tcPr marL="91450" marR="91450" marT="45725" marB="45725"/>
                </a:tc>
                <a:extLst>
                  <a:ext uri="{0D108BD9-81ED-4DB2-BD59-A6C34878D82A}">
                    <a16:rowId xmlns:a16="http://schemas.microsoft.com/office/drawing/2014/main" val="10001"/>
                  </a:ext>
                </a:extLst>
              </a:tr>
              <a:tr h="313950">
                <a:tc>
                  <a:txBody>
                    <a:bodyPr/>
                    <a:lstStyle/>
                    <a:p>
                      <a:pPr marL="0" marR="0" lvl="0" indent="0" algn="l" rtl="0">
                        <a:spcBef>
                          <a:spcPts val="0"/>
                        </a:spcBef>
                        <a:spcAft>
                          <a:spcPts val="0"/>
                        </a:spcAft>
                        <a:buNone/>
                      </a:pPr>
                      <a:r>
                        <a:rPr lang="en-US" sz="1400"/>
                        <a:t>Technical Director Player</a:t>
                      </a:r>
                      <a:endParaRPr sz="1400"/>
                    </a:p>
                  </a:txBody>
                  <a:tcPr marL="91450" marR="91450" marT="45725" marB="45725"/>
                </a:tc>
                <a:tc>
                  <a:txBody>
                    <a:bodyPr/>
                    <a:lstStyle/>
                    <a:p>
                      <a:pPr marL="0" marR="0" lvl="0" indent="0" algn="l" rtl="0">
                        <a:spcBef>
                          <a:spcPts val="0"/>
                        </a:spcBef>
                        <a:spcAft>
                          <a:spcPts val="0"/>
                        </a:spcAft>
                        <a:buNone/>
                      </a:pPr>
                      <a:r>
                        <a:rPr lang="en-US"/>
                        <a:t>Pauline Wong</a:t>
                      </a:r>
                      <a:endParaRPr sz="1400"/>
                    </a:p>
                  </a:txBody>
                  <a:tcPr marL="91450" marR="91450" marT="45725" marB="45725"/>
                </a:tc>
                <a:extLst>
                  <a:ext uri="{0D108BD9-81ED-4DB2-BD59-A6C34878D82A}">
                    <a16:rowId xmlns:a16="http://schemas.microsoft.com/office/drawing/2014/main" val="10002"/>
                  </a:ext>
                </a:extLst>
              </a:tr>
              <a:tr h="533725">
                <a:tc>
                  <a:txBody>
                    <a:bodyPr/>
                    <a:lstStyle/>
                    <a:p>
                      <a:pPr marL="0" marR="0" lvl="0" indent="0" algn="l" rtl="0">
                        <a:spcBef>
                          <a:spcPts val="0"/>
                        </a:spcBef>
                        <a:spcAft>
                          <a:spcPts val="0"/>
                        </a:spcAft>
                        <a:buNone/>
                      </a:pPr>
                      <a:r>
                        <a:rPr lang="en-US" sz="1400"/>
                        <a:t>Technical Director – Coaching</a:t>
                      </a:r>
                      <a:endParaRPr sz="1400"/>
                    </a:p>
                  </a:txBody>
                  <a:tcPr marL="91450" marR="91450" marT="45725" marB="45725"/>
                </a:tc>
                <a:tc>
                  <a:txBody>
                    <a:bodyPr/>
                    <a:lstStyle/>
                    <a:p>
                      <a:pPr marL="0" marR="0" lvl="0" indent="0" algn="l" rtl="0">
                        <a:spcBef>
                          <a:spcPts val="0"/>
                        </a:spcBef>
                        <a:spcAft>
                          <a:spcPts val="0"/>
                        </a:spcAft>
                        <a:buNone/>
                      </a:pPr>
                      <a:r>
                        <a:rPr lang="en-US" sz="1400"/>
                        <a:t>Joel Hazzan</a:t>
                      </a:r>
                      <a:endParaRPr sz="1400"/>
                    </a:p>
                  </a:txBody>
                  <a:tcPr marL="91450" marR="91450" marT="45725" marB="45725"/>
                </a:tc>
                <a:extLst>
                  <a:ext uri="{0D108BD9-81ED-4DB2-BD59-A6C34878D82A}">
                    <a16:rowId xmlns:a16="http://schemas.microsoft.com/office/drawing/2014/main" val="10003"/>
                  </a:ext>
                </a:extLst>
              </a:tr>
              <a:tr h="313950">
                <a:tc>
                  <a:txBody>
                    <a:bodyPr/>
                    <a:lstStyle/>
                    <a:p>
                      <a:pPr marL="0" marR="0" lvl="0" indent="0" algn="l" rtl="0">
                        <a:spcBef>
                          <a:spcPts val="0"/>
                        </a:spcBef>
                        <a:spcAft>
                          <a:spcPts val="0"/>
                        </a:spcAft>
                        <a:buNone/>
                      </a:pPr>
                      <a:r>
                        <a:rPr lang="en-US" sz="1400"/>
                        <a:t>Convenor Bunnies</a:t>
                      </a:r>
                      <a:endParaRPr sz="1400"/>
                    </a:p>
                  </a:txBody>
                  <a:tcPr marL="91450" marR="91450" marT="45725" marB="45725"/>
                </a:tc>
                <a:tc>
                  <a:txBody>
                    <a:bodyPr/>
                    <a:lstStyle/>
                    <a:p>
                      <a:pPr marL="0" marR="0" lvl="0" indent="0" algn="l" rtl="0">
                        <a:spcBef>
                          <a:spcPts val="0"/>
                        </a:spcBef>
                        <a:spcAft>
                          <a:spcPts val="0"/>
                        </a:spcAft>
                        <a:buNone/>
                      </a:pPr>
                      <a:endParaRPr sz="1400"/>
                    </a:p>
                  </a:txBody>
                  <a:tcPr marL="91450" marR="91450" marT="45725" marB="45725"/>
                </a:tc>
                <a:extLst>
                  <a:ext uri="{0D108BD9-81ED-4DB2-BD59-A6C34878D82A}">
                    <a16:rowId xmlns:a16="http://schemas.microsoft.com/office/drawing/2014/main" val="10004"/>
                  </a:ext>
                </a:extLst>
              </a:tr>
              <a:tr h="533725">
                <a:tc>
                  <a:txBody>
                    <a:bodyPr/>
                    <a:lstStyle/>
                    <a:p>
                      <a:pPr marL="0" marR="0" lvl="0" indent="0" algn="l" rtl="0">
                        <a:spcBef>
                          <a:spcPts val="0"/>
                        </a:spcBef>
                        <a:spcAft>
                          <a:spcPts val="0"/>
                        </a:spcAft>
                        <a:buNone/>
                      </a:pPr>
                      <a:r>
                        <a:rPr lang="en-US" sz="1400"/>
                        <a:t>Summer Camp Manager (s)</a:t>
                      </a:r>
                      <a:endParaRPr sz="1400"/>
                    </a:p>
                  </a:txBody>
                  <a:tcPr marL="91450" marR="91450" marT="45725" marB="45725"/>
                </a:tc>
                <a:tc>
                  <a:txBody>
                    <a:bodyPr/>
                    <a:lstStyle/>
                    <a:p>
                      <a:pPr marL="0" marR="0" lvl="0" indent="0" algn="l" rtl="0">
                        <a:spcBef>
                          <a:spcPts val="0"/>
                        </a:spcBef>
                        <a:spcAft>
                          <a:spcPts val="0"/>
                        </a:spcAft>
                        <a:buNone/>
                      </a:pPr>
                      <a:r>
                        <a:rPr lang="en-US" sz="1400"/>
                        <a:t>Jess Mainwood &amp; Celine Leduc</a:t>
                      </a:r>
                      <a:endParaRPr sz="1400"/>
                    </a:p>
                  </a:txBody>
                  <a:tcPr marL="91450" marR="91450" marT="45725" marB="45725"/>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4"/>
          <p:cNvSpPr txBox="1"/>
          <p:nvPr/>
        </p:nvSpPr>
        <p:spPr>
          <a:xfrm>
            <a:off x="570451" y="6350851"/>
            <a:ext cx="860209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0" i="0" u="none" strike="noStrike" cap="none">
                <a:solidFill>
                  <a:schemeClr val="lt1"/>
                </a:solidFill>
                <a:latin typeface="Calibri"/>
                <a:ea typeface="Calibri"/>
                <a:cs typeface="Calibri"/>
                <a:sym typeface="Calibri"/>
              </a:rPr>
              <a:t>Secretary</a:t>
            </a:r>
            <a:endParaRPr sz="2800">
              <a:solidFill>
                <a:schemeClr val="lt1"/>
              </a:solidFill>
              <a:latin typeface="Calibri"/>
              <a:ea typeface="Calibri"/>
              <a:cs typeface="Calibri"/>
              <a:sym typeface="Calibri"/>
            </a:endParaRPr>
          </a:p>
        </p:txBody>
      </p:sp>
      <p:sp>
        <p:nvSpPr>
          <p:cNvPr id="122" name="Google Shape;122;p4"/>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Adoption of 2022 Minutes</a:t>
            </a:r>
            <a:endParaRPr/>
          </a:p>
        </p:txBody>
      </p:sp>
      <p:sp>
        <p:nvSpPr>
          <p:cNvPr id="123" name="Google Shape;123;p4"/>
          <p:cNvSpPr txBox="1"/>
          <p:nvPr/>
        </p:nvSpPr>
        <p:spPr>
          <a:xfrm>
            <a:off x="570450" y="1837193"/>
            <a:ext cx="74391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Link to GCRA 2022 AGM presentation &amp; minutes: (May 29, 2022) Minutes </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u="sng">
                <a:solidFill>
                  <a:schemeClr val="hlink"/>
                </a:solidFill>
                <a:hlinkClick r:id="rId3"/>
              </a:rPr>
              <a:t>HERE</a:t>
            </a:r>
            <a:endParaRPr sz="21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5"/>
          <p:cNvSpPr txBox="1"/>
          <p:nvPr/>
        </p:nvSpPr>
        <p:spPr>
          <a:xfrm flipH="1">
            <a:off x="7634274" y="1755780"/>
            <a:ext cx="3076549" cy="14465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i="0" u="none" strike="noStrike" cap="none">
                <a:solidFill>
                  <a:srgbClr val="000000"/>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Income</a:t>
            </a:r>
            <a:r>
              <a:rPr lang="en-US" sz="4400" i="0" u="none" strike="noStrike" cap="none">
                <a:solidFill>
                  <a:srgbClr val="000000"/>
                </a:solidFill>
                <a:latin typeface="Arial"/>
                <a:ea typeface="Arial"/>
                <a:cs typeface="Arial"/>
                <a:sym typeface="Arial"/>
              </a:rPr>
              <a:t> </a:t>
            </a:r>
            <a:endParaRPr/>
          </a:p>
          <a:p>
            <a:pPr marL="0" marR="0" lvl="0" indent="0" algn="l" rtl="0">
              <a:lnSpc>
                <a:spcPct val="100000"/>
              </a:lnSpc>
              <a:spcBef>
                <a:spcPts val="0"/>
              </a:spcBef>
              <a:spcAft>
                <a:spcPts val="0"/>
              </a:spcAft>
              <a:buClr>
                <a:srgbClr val="000000"/>
              </a:buClr>
              <a:buSzPts val="4400"/>
              <a:buFont typeface="Arial"/>
              <a:buNone/>
            </a:pPr>
            <a:r>
              <a:rPr lang="en-US" sz="4400" i="0" u="none" strike="noStrike" cap="none">
                <a:solidFill>
                  <a:srgbClr val="000000"/>
                </a:solidFill>
                <a:latin typeface="Arial"/>
                <a:ea typeface="Arial"/>
                <a:cs typeface="Arial"/>
                <a:sym typeface="Arial"/>
              </a:rPr>
              <a:t>Statement</a:t>
            </a:r>
            <a:endParaRPr/>
          </a:p>
        </p:txBody>
      </p:sp>
      <p:sp>
        <p:nvSpPr>
          <p:cNvPr id="129" name="Google Shape;129;p5"/>
          <p:cNvSpPr txBox="1"/>
          <p:nvPr/>
        </p:nvSpPr>
        <p:spPr>
          <a:xfrm>
            <a:off x="570451" y="6350851"/>
            <a:ext cx="860209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lt1"/>
                </a:solidFill>
                <a:latin typeface="Calibri"/>
                <a:ea typeface="Calibri"/>
                <a:cs typeface="Calibri"/>
                <a:sym typeface="Calibri"/>
              </a:rPr>
              <a:t>VP Finance </a:t>
            </a:r>
            <a:endParaRPr sz="2800">
              <a:solidFill>
                <a:schemeClr val="lt1"/>
              </a:solidFill>
              <a:latin typeface="Calibri"/>
              <a:ea typeface="Calibri"/>
              <a:cs typeface="Calibri"/>
              <a:sym typeface="Calibri"/>
            </a:endParaRPr>
          </a:p>
        </p:txBody>
      </p:sp>
      <p:pic>
        <p:nvPicPr>
          <p:cNvPr id="130" name="Google Shape;130;p5"/>
          <p:cNvPicPr preferRelativeResize="0"/>
          <p:nvPr/>
        </p:nvPicPr>
        <p:blipFill>
          <a:blip r:embed="rId3">
            <a:alphaModFix/>
          </a:blip>
          <a:stretch>
            <a:fillRect/>
          </a:stretch>
        </p:blipFill>
        <p:spPr>
          <a:xfrm>
            <a:off x="152400" y="152400"/>
            <a:ext cx="6602524" cy="6090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6"/>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Arial"/>
              <a:buNone/>
            </a:pPr>
            <a:r>
              <a:rPr lang="en-US">
                <a:latin typeface="Arial"/>
                <a:ea typeface="Arial"/>
                <a:cs typeface="Arial"/>
                <a:sym typeface="Arial"/>
              </a:rPr>
              <a:t>Financial Highlights 2022-23</a:t>
            </a:r>
            <a:endParaRPr/>
          </a:p>
        </p:txBody>
      </p:sp>
      <p:sp>
        <p:nvSpPr>
          <p:cNvPr id="137" name="Google Shape;137;p6"/>
          <p:cNvSpPr txBox="1"/>
          <p:nvPr/>
        </p:nvSpPr>
        <p:spPr>
          <a:xfrm>
            <a:off x="605781" y="6350851"/>
            <a:ext cx="856676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lt1"/>
                </a:solidFill>
                <a:latin typeface="Calibri"/>
                <a:ea typeface="Calibri"/>
                <a:cs typeface="Calibri"/>
                <a:sym typeface="Calibri"/>
              </a:rPr>
              <a:t>VP Finance </a:t>
            </a:r>
            <a:endParaRPr sz="2800">
              <a:solidFill>
                <a:schemeClr val="lt1"/>
              </a:solidFill>
              <a:latin typeface="Calibri"/>
              <a:ea typeface="Calibri"/>
              <a:cs typeface="Calibri"/>
              <a:sym typeface="Calibri"/>
            </a:endParaRPr>
          </a:p>
        </p:txBody>
      </p:sp>
      <p:sp>
        <p:nvSpPr>
          <p:cNvPr id="138" name="Google Shape;138;p6"/>
          <p:cNvSpPr/>
          <p:nvPr/>
        </p:nvSpPr>
        <p:spPr>
          <a:xfrm>
            <a:off x="7319963" y="2992758"/>
            <a:ext cx="184731" cy="1200329"/>
          </a:xfrm>
          <a:prstGeom prst="rect">
            <a:avLst/>
          </a:prstGeom>
          <a:solidFill>
            <a:srgbClr val="FFFFFF"/>
          </a:solid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222222"/>
              </a:buClr>
              <a:buSzPts val="1800"/>
              <a:buFont typeface="Arial"/>
              <a:buNone/>
            </a:pPr>
            <a:br>
              <a:rPr lang="en-US" sz="1800" b="0" i="0" u="none" strike="noStrike" cap="none">
                <a:solidFill>
                  <a:srgbClr val="222222"/>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222222"/>
              </a:buClr>
              <a:buSzPts val="1800"/>
              <a:buFont typeface="Arial"/>
              <a:buNone/>
            </a:pPr>
            <a:br>
              <a:rPr lang="en-US" sz="1800" b="0" i="0" u="none" strike="noStrike" cap="none">
                <a:solidFill>
                  <a:srgbClr val="222222"/>
                </a:solidFill>
                <a:latin typeface="Arial"/>
                <a:ea typeface="Arial"/>
                <a:cs typeface="Arial"/>
                <a:sym typeface="Arial"/>
              </a:rPr>
            </a:br>
            <a:endParaRPr sz="1800" b="0" i="0" u="none" strike="noStrike" cap="none">
              <a:solidFill>
                <a:schemeClr val="dk1"/>
              </a:solidFill>
              <a:latin typeface="Arial"/>
              <a:ea typeface="Arial"/>
              <a:cs typeface="Arial"/>
              <a:sym typeface="Arial"/>
            </a:endParaRPr>
          </a:p>
        </p:txBody>
      </p:sp>
      <p:sp>
        <p:nvSpPr>
          <p:cNvPr id="139" name="Google Shape;139;p6"/>
          <p:cNvSpPr txBox="1"/>
          <p:nvPr/>
        </p:nvSpPr>
        <p:spPr>
          <a:xfrm>
            <a:off x="430708" y="1443841"/>
            <a:ext cx="11033100" cy="437130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222222"/>
              </a:buClr>
              <a:buSzPts val="1800"/>
              <a:buFont typeface="Arial"/>
              <a:buChar char="•"/>
            </a:pPr>
            <a:r>
              <a:rPr lang="en-US" sz="1800">
                <a:solidFill>
                  <a:srgbClr val="222222"/>
                </a:solidFill>
              </a:rPr>
              <a:t>The summer programs, try-out revenues, power skating and clinics and competitive 4 on 4 exceed our projected outcomes by close to 50%</a:t>
            </a:r>
            <a:endParaRPr sz="1800">
              <a:solidFill>
                <a:srgbClr val="222222"/>
              </a:solidFill>
            </a:endParaRPr>
          </a:p>
          <a:p>
            <a:pPr marL="0" marR="0" lvl="0" indent="0" algn="l" rtl="0">
              <a:spcBef>
                <a:spcPts val="0"/>
              </a:spcBef>
              <a:spcAft>
                <a:spcPts val="0"/>
              </a:spcAft>
              <a:buNone/>
            </a:pPr>
            <a:endParaRPr sz="1800">
              <a:solidFill>
                <a:srgbClr val="222222"/>
              </a:solidFill>
            </a:endParaRPr>
          </a:p>
          <a:p>
            <a:pPr marL="285750" marR="0" lvl="0" indent="-285750" algn="l" rtl="0">
              <a:spcBef>
                <a:spcPts val="600"/>
              </a:spcBef>
              <a:spcAft>
                <a:spcPts val="0"/>
              </a:spcAft>
              <a:buClr>
                <a:srgbClr val="222222"/>
              </a:buClr>
              <a:buSzPts val="1800"/>
              <a:buFont typeface="Arial"/>
              <a:buChar char="•"/>
            </a:pPr>
            <a:r>
              <a:rPr lang="en-US" sz="1800">
                <a:solidFill>
                  <a:srgbClr val="222222"/>
                </a:solidFill>
              </a:rPr>
              <a:t>Registration stayed the same, ice anticipated budget were within 1%</a:t>
            </a:r>
            <a:endParaRPr sz="1800">
              <a:solidFill>
                <a:srgbClr val="222222"/>
              </a:solidFill>
              <a:latin typeface="Arial"/>
              <a:ea typeface="Arial"/>
              <a:cs typeface="Arial"/>
              <a:sym typeface="Arial"/>
            </a:endParaRPr>
          </a:p>
          <a:p>
            <a:pPr marL="0" marR="0" lvl="0" indent="0" algn="l" rtl="0">
              <a:spcBef>
                <a:spcPts val="600"/>
              </a:spcBef>
              <a:spcAft>
                <a:spcPts val="0"/>
              </a:spcAft>
              <a:buNone/>
            </a:pPr>
            <a:endParaRPr/>
          </a:p>
          <a:p>
            <a:pPr marL="285750" marR="0" lvl="0" indent="-285750" algn="l" rtl="0">
              <a:spcBef>
                <a:spcPts val="600"/>
              </a:spcBef>
              <a:spcAft>
                <a:spcPts val="0"/>
              </a:spcAft>
              <a:buClr>
                <a:srgbClr val="222222"/>
              </a:buClr>
              <a:buSzPts val="1800"/>
              <a:buFont typeface="Arial"/>
              <a:buChar char="•"/>
            </a:pPr>
            <a:r>
              <a:rPr lang="en-US" sz="1800">
                <a:solidFill>
                  <a:srgbClr val="222222"/>
                </a:solidFill>
              </a:rPr>
              <a:t>Less funds on</a:t>
            </a:r>
            <a:r>
              <a:rPr lang="en-US" sz="1800">
                <a:solidFill>
                  <a:srgbClr val="222222"/>
                </a:solidFill>
                <a:latin typeface="Arial"/>
                <a:ea typeface="Arial"/>
                <a:cs typeface="Arial"/>
                <a:sym typeface="Arial"/>
              </a:rPr>
              <a:t> Learn to Skate (Bunny) program, Travel, Scholarship budgets, and only a small portion of the administration, advertising and promotions w</a:t>
            </a:r>
            <a:r>
              <a:rPr lang="en-US" sz="1800">
                <a:solidFill>
                  <a:srgbClr val="222222"/>
                </a:solidFill>
              </a:rPr>
              <a:t>ere</a:t>
            </a:r>
            <a:r>
              <a:rPr lang="en-US" sz="1800">
                <a:solidFill>
                  <a:srgbClr val="222222"/>
                </a:solidFill>
                <a:latin typeface="Arial"/>
                <a:ea typeface="Arial"/>
                <a:cs typeface="Arial"/>
                <a:sym typeface="Arial"/>
              </a:rPr>
              <a:t> used</a:t>
            </a:r>
            <a:endParaRPr sz="1800">
              <a:solidFill>
                <a:srgbClr val="222222"/>
              </a:solidFill>
              <a:latin typeface="Arial"/>
              <a:ea typeface="Arial"/>
              <a:cs typeface="Arial"/>
              <a:sym typeface="Arial"/>
            </a:endParaRPr>
          </a:p>
          <a:p>
            <a:pPr marL="457200" marR="0" lvl="0" indent="0" algn="l" rtl="0">
              <a:spcBef>
                <a:spcPts val="600"/>
              </a:spcBef>
              <a:spcAft>
                <a:spcPts val="0"/>
              </a:spcAft>
              <a:buNone/>
            </a:pPr>
            <a:endParaRPr sz="1800">
              <a:solidFill>
                <a:srgbClr val="222222"/>
              </a:solidFill>
            </a:endParaRPr>
          </a:p>
          <a:p>
            <a:pPr marL="285750" marR="0" lvl="0" indent="-285750" algn="l" rtl="0">
              <a:spcBef>
                <a:spcPts val="600"/>
              </a:spcBef>
              <a:spcAft>
                <a:spcPts val="0"/>
              </a:spcAft>
              <a:buClr>
                <a:srgbClr val="222222"/>
              </a:buClr>
              <a:buSzPts val="1800"/>
              <a:buFont typeface="Arial"/>
              <a:buChar char="•"/>
            </a:pPr>
            <a:r>
              <a:rPr lang="en-US" sz="1800">
                <a:solidFill>
                  <a:srgbClr val="222222"/>
                </a:solidFill>
              </a:rPr>
              <a:t>ERRA fees as well as professional fees have yet to be billed to the association which will add up to close to half the profits from this year. </a:t>
            </a:r>
            <a:br>
              <a:rPr lang="en-US" sz="1800">
                <a:solidFill>
                  <a:srgbClr val="222222"/>
                </a:solidFill>
                <a:latin typeface="Arial"/>
                <a:ea typeface="Arial"/>
                <a:cs typeface="Arial"/>
                <a:sym typeface="Arial"/>
              </a:rPr>
            </a:br>
            <a:br>
              <a:rPr lang="en-US" sz="1800">
                <a:solidFill>
                  <a:srgbClr val="222222"/>
                </a:solidFill>
                <a:latin typeface="Arial"/>
                <a:ea typeface="Arial"/>
                <a:cs typeface="Arial"/>
                <a:sym typeface="Arial"/>
              </a:rPr>
            </a:br>
            <a:endParaRPr sz="1800">
              <a:solidFill>
                <a:schemeClr val="dk1"/>
              </a:solidFill>
              <a:latin typeface="Arial"/>
              <a:ea typeface="Arial"/>
              <a:cs typeface="Arial"/>
              <a:sym typeface="Arial"/>
            </a:endParaRPr>
          </a:p>
          <a:p>
            <a:pPr marL="0" marR="0" lvl="0" indent="0" algn="l" rtl="0">
              <a:spcBef>
                <a:spcPts val="60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7"/>
          <p:cNvSpPr txBox="1"/>
          <p:nvPr/>
        </p:nvSpPr>
        <p:spPr>
          <a:xfrm>
            <a:off x="563337" y="6399435"/>
            <a:ext cx="856676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lt1"/>
                </a:solidFill>
                <a:latin typeface="Calibri"/>
                <a:ea typeface="Calibri"/>
                <a:cs typeface="Calibri"/>
                <a:sym typeface="Calibri"/>
              </a:rPr>
              <a:t>VP Admin / President </a:t>
            </a:r>
            <a:endParaRPr sz="2800">
              <a:solidFill>
                <a:schemeClr val="lt1"/>
              </a:solidFill>
              <a:latin typeface="Calibri"/>
              <a:ea typeface="Calibri"/>
              <a:cs typeface="Calibri"/>
              <a:sym typeface="Calibri"/>
            </a:endParaRPr>
          </a:p>
        </p:txBody>
      </p:sp>
      <p:sp>
        <p:nvSpPr>
          <p:cNvPr id="146" name="Google Shape;146;p7"/>
          <p:cNvSpPr txBox="1">
            <a:spLocks noGrp="1"/>
          </p:cNvSpPr>
          <p:nvPr>
            <p:ph type="title"/>
          </p:nvPr>
        </p:nvSpPr>
        <p:spPr>
          <a:xfrm>
            <a:off x="413930" y="161528"/>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chemeClr val="accent2"/>
              </a:buClr>
              <a:buSzPts val="4800"/>
              <a:buFont typeface="Calibri"/>
              <a:buNone/>
            </a:pPr>
            <a:r>
              <a:rPr lang="en-US">
                <a:solidFill>
                  <a:schemeClr val="accent2"/>
                </a:solidFill>
              </a:rPr>
              <a:t>Registrations and Teams</a:t>
            </a:r>
            <a:endParaRPr>
              <a:solidFill>
                <a:schemeClr val="accent2"/>
              </a:solidFill>
            </a:endParaRPr>
          </a:p>
        </p:txBody>
      </p:sp>
      <p:sp>
        <p:nvSpPr>
          <p:cNvPr id="147" name="Google Shape;147;p7"/>
          <p:cNvSpPr txBox="1"/>
          <p:nvPr/>
        </p:nvSpPr>
        <p:spPr>
          <a:xfrm>
            <a:off x="10276075" y="3646650"/>
            <a:ext cx="1156800" cy="12006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Clr>
                <a:schemeClr val="dk1"/>
              </a:buClr>
              <a:buFont typeface="Arial"/>
              <a:buNone/>
            </a:pPr>
            <a:r>
              <a:rPr lang="en-US" sz="1800">
                <a:solidFill>
                  <a:schemeClr val="dk1"/>
                </a:solidFill>
                <a:latin typeface="Calibri"/>
                <a:ea typeface="Calibri"/>
                <a:cs typeface="Calibri"/>
                <a:sym typeface="Calibri"/>
              </a:rPr>
              <a:t>2019: 362</a:t>
            </a:r>
            <a:endParaRPr>
              <a:solidFill>
                <a:schemeClr val="dk1"/>
              </a:solidFill>
            </a:endParaRPr>
          </a:p>
          <a:p>
            <a:pPr marL="0" lvl="0" indent="0" algn="l" rtl="0">
              <a:spcBef>
                <a:spcPts val="0"/>
              </a:spcBef>
              <a:spcAft>
                <a:spcPts val="0"/>
              </a:spcAft>
              <a:buClr>
                <a:schemeClr val="dk1"/>
              </a:buClr>
              <a:buFont typeface="Arial"/>
              <a:buNone/>
            </a:pPr>
            <a:r>
              <a:rPr lang="en-US" sz="1800">
                <a:solidFill>
                  <a:schemeClr val="dk1"/>
                </a:solidFill>
                <a:latin typeface="Calibri"/>
                <a:ea typeface="Calibri"/>
                <a:cs typeface="Calibri"/>
                <a:sym typeface="Calibri"/>
              </a:rPr>
              <a:t>2020: 250</a:t>
            </a:r>
            <a:endParaRPr>
              <a:solidFill>
                <a:schemeClr val="dk1"/>
              </a:solidFill>
            </a:endParaRPr>
          </a:p>
          <a:p>
            <a:pPr marL="0" lvl="0" indent="0" algn="l" rtl="0">
              <a:spcBef>
                <a:spcPts val="0"/>
              </a:spcBef>
              <a:spcAft>
                <a:spcPts val="0"/>
              </a:spcAft>
              <a:buClr>
                <a:schemeClr val="dk1"/>
              </a:buClr>
              <a:buFont typeface="Arial"/>
              <a:buNone/>
            </a:pPr>
            <a:r>
              <a:rPr lang="en-US" sz="1800">
                <a:solidFill>
                  <a:schemeClr val="dk1"/>
                </a:solidFill>
                <a:latin typeface="Calibri"/>
                <a:ea typeface="Calibri"/>
                <a:cs typeface="Calibri"/>
                <a:sym typeface="Calibri"/>
              </a:rPr>
              <a:t>2021: 305</a:t>
            </a:r>
            <a:endParaRPr>
              <a:solidFill>
                <a:schemeClr val="dk1"/>
              </a:solidFill>
            </a:endParaRPr>
          </a:p>
          <a:p>
            <a:pPr marL="0" lvl="0" indent="0" algn="l" rtl="0">
              <a:spcBef>
                <a:spcPts val="0"/>
              </a:spcBef>
              <a:spcAft>
                <a:spcPts val="0"/>
              </a:spcAft>
              <a:buClr>
                <a:schemeClr val="dk1"/>
              </a:buClr>
              <a:buFont typeface="Arial"/>
              <a:buNone/>
            </a:pPr>
            <a:r>
              <a:rPr lang="en-US" sz="1800">
                <a:solidFill>
                  <a:schemeClr val="dk1"/>
                </a:solidFill>
                <a:latin typeface="Calibri"/>
                <a:ea typeface="Calibri"/>
                <a:cs typeface="Calibri"/>
                <a:sym typeface="Calibri"/>
              </a:rPr>
              <a:t>2022: 300</a:t>
            </a:r>
            <a:endParaRPr sz="1800">
              <a:solidFill>
                <a:schemeClr val="dk1"/>
              </a:solidFill>
              <a:latin typeface="Calibri"/>
              <a:ea typeface="Calibri"/>
              <a:cs typeface="Calibri"/>
              <a:sym typeface="Calibri"/>
            </a:endParaRPr>
          </a:p>
        </p:txBody>
      </p:sp>
      <p:pic>
        <p:nvPicPr>
          <p:cNvPr id="148" name="Google Shape;148;p7"/>
          <p:cNvPicPr preferRelativeResize="0"/>
          <p:nvPr/>
        </p:nvPicPr>
        <p:blipFill rotWithShape="1">
          <a:blip r:embed="rId3">
            <a:alphaModFix/>
          </a:blip>
          <a:srcRect/>
          <a:stretch/>
        </p:blipFill>
        <p:spPr>
          <a:xfrm>
            <a:off x="1303175" y="1167125"/>
            <a:ext cx="8460600" cy="5309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8"/>
          <p:cNvSpPr txBox="1">
            <a:spLocks noGrp="1"/>
          </p:cNvSpPr>
          <p:nvPr>
            <p:ph type="title"/>
          </p:nvPr>
        </p:nvSpPr>
        <p:spPr>
          <a:xfrm>
            <a:off x="430708" y="286603"/>
            <a:ext cx="9773349" cy="1005594"/>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GCRA President’s 2022-23 Report</a:t>
            </a:r>
            <a:endParaRPr/>
          </a:p>
        </p:txBody>
      </p:sp>
      <p:sp>
        <p:nvSpPr>
          <p:cNvPr id="155" name="Google Shape;155;p8"/>
          <p:cNvSpPr txBox="1"/>
          <p:nvPr/>
        </p:nvSpPr>
        <p:spPr>
          <a:xfrm>
            <a:off x="244975" y="1420874"/>
            <a:ext cx="11749200" cy="4568400"/>
          </a:xfrm>
          <a:prstGeom prst="rect">
            <a:avLst/>
          </a:prstGeom>
          <a:solidFill>
            <a:schemeClr val="lt1"/>
          </a:solidFill>
          <a:ln>
            <a:noFill/>
          </a:ln>
        </p:spPr>
        <p:txBody>
          <a:bodyPr spcFirstLastPara="1" wrap="square" lIns="91425" tIns="45700" rIns="91425" bIns="45700" anchor="t" anchorCtr="0">
            <a:spAutoFit/>
          </a:bodyPr>
          <a:lstStyle/>
          <a:p>
            <a:pPr marL="457200" marR="0" lvl="0" indent="0" algn="l" rtl="0">
              <a:spcBef>
                <a:spcPts val="0"/>
              </a:spcBef>
              <a:spcAft>
                <a:spcPts val="0"/>
              </a:spcAft>
              <a:buNone/>
            </a:pPr>
            <a:endParaRPr/>
          </a:p>
          <a:p>
            <a:pPr marL="457200" marR="0" lvl="0" indent="-342900" algn="l" rtl="0">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Membership numbers slightly decreased this year (by 5) – still need to go to grow our membership base as compared to pre-COVID</a:t>
            </a:r>
            <a:endParaRPr sz="180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2 CTR events, one in the fall and second one in spring. </a:t>
            </a:r>
            <a:endParaRPr sz="1800">
              <a:solidFill>
                <a:schemeClr val="dk1"/>
              </a:solidFill>
              <a:latin typeface="Calibri"/>
              <a:ea typeface="Calibri"/>
              <a:cs typeface="Calibri"/>
              <a:sym typeface="Calibri"/>
            </a:endParaRPr>
          </a:p>
          <a:p>
            <a:pPr marL="457200" lvl="0" indent="-342900" algn="l" rtl="0">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2022 season was fruitful in terms of player development programs. GCRA will continue to offer similar programs to our athletes in the upcoming season</a:t>
            </a:r>
            <a:endParaRPr sz="180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GCRA Executive welcomed some new faces this year and said goodbye to some seasoned volunteers</a:t>
            </a:r>
            <a:endParaRPr sz="180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Executive is working hard at attracting new volunteers, but it still remains a challenge</a:t>
            </a:r>
            <a:endParaRPr sz="1800">
              <a:solidFill>
                <a:schemeClr val="dk1"/>
              </a:solidFill>
              <a:latin typeface="Calibri"/>
              <a:ea typeface="Calibri"/>
              <a:cs typeface="Calibri"/>
              <a:sym typeface="Calibri"/>
            </a:endParaRPr>
          </a:p>
          <a:p>
            <a:pPr marL="457200" lvl="0" indent="-342900" algn="l" rtl="0">
              <a:lnSpc>
                <a:spcPct val="115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Ran a well attend volunteer appreciation in June 2022 and have one scheduled for early June 2023 to thank those who helped out and made GCRA successful</a:t>
            </a:r>
            <a:endParaRPr sz="1800">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en-US" sz="1800">
                <a:solidFill>
                  <a:schemeClr val="dk1"/>
                </a:solidFill>
                <a:highlight>
                  <a:schemeClr val="lt1"/>
                </a:highlight>
                <a:latin typeface="Calibri"/>
                <a:ea typeface="Calibri"/>
                <a:cs typeface="Calibri"/>
                <a:sym typeface="Calibri"/>
              </a:rPr>
              <a:t>From our PSO RO: </a:t>
            </a:r>
            <a:endParaRPr>
              <a:highlight>
                <a:schemeClr val="lt1"/>
              </a:highlight>
            </a:endParaRPr>
          </a:p>
          <a:p>
            <a:pPr marL="742950" marR="0" lvl="1" indent="-285750" algn="l" rtl="0">
              <a:spcBef>
                <a:spcPts val="0"/>
              </a:spcBef>
              <a:spcAft>
                <a:spcPts val="0"/>
              </a:spcAft>
              <a:buClr>
                <a:schemeClr val="dk1"/>
              </a:buClr>
              <a:buSzPts val="1800"/>
              <a:buChar char="•"/>
            </a:pPr>
            <a:r>
              <a:rPr lang="en-US" sz="1800" i="0" u="none" strike="noStrike" cap="none">
                <a:solidFill>
                  <a:schemeClr val="dk1"/>
                </a:solidFill>
                <a:highlight>
                  <a:schemeClr val="lt1"/>
                </a:highlight>
                <a:latin typeface="Calibri"/>
                <a:ea typeface="Calibri"/>
                <a:cs typeface="Calibri"/>
                <a:sym typeface="Calibri"/>
              </a:rPr>
              <a:t>U12 A, B and C only and balanced teams within each competition level – GCRA had 3 U12 teams (A</a:t>
            </a:r>
            <a:r>
              <a:rPr lang="en-US" sz="1800">
                <a:solidFill>
                  <a:schemeClr val="dk1"/>
                </a:solidFill>
                <a:highlight>
                  <a:schemeClr val="lt1"/>
                </a:highlight>
                <a:latin typeface="Calibri"/>
                <a:ea typeface="Calibri"/>
                <a:cs typeface="Calibri"/>
                <a:sym typeface="Calibri"/>
              </a:rPr>
              <a:t> and 2 </a:t>
            </a:r>
            <a:r>
              <a:rPr lang="en-US" sz="1800">
                <a:solidFill>
                  <a:schemeClr val="dk1"/>
                </a:solidFill>
                <a:highlight>
                  <a:schemeClr val="lt1"/>
                </a:highlight>
                <a:latin typeface="Calibri"/>
                <a:ea typeface="Calibri"/>
                <a:cs typeface="Calibri"/>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B</a:t>
            </a:r>
            <a:r>
              <a:rPr lang="en-US" sz="1800" i="0" u="none" strike="noStrike" cap="none">
                <a:solidFill>
                  <a:schemeClr val="dk1"/>
                </a:solidFill>
                <a:highlight>
                  <a:schemeClr val="lt1"/>
                </a:highlight>
                <a:latin typeface="Calibri"/>
                <a:ea typeface="Calibri"/>
                <a:cs typeface="Calibri"/>
                <a:sym typeface="Calibri"/>
              </a:rPr>
              <a:t>)</a:t>
            </a:r>
            <a:endParaRPr>
              <a:highlight>
                <a:schemeClr val="lt1"/>
              </a:highlight>
            </a:endParaRPr>
          </a:p>
          <a:p>
            <a:pPr marL="742950" marR="0" lvl="1"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U19AA - for 2023/2024 season, three teams in NCR as opposed four (no team at this level for Nepean)</a:t>
            </a:r>
            <a:endParaRPr/>
          </a:p>
          <a:p>
            <a:pPr marL="457200" marR="0" lvl="0" indent="0" algn="l" rtl="0">
              <a:spcBef>
                <a:spcPts val="0"/>
              </a:spcBef>
              <a:spcAft>
                <a:spcPts val="0"/>
              </a:spcAft>
              <a:buNone/>
            </a:pPr>
            <a:endParaRPr/>
          </a:p>
          <a:p>
            <a:pPr marL="285750" marR="0" lvl="0" indent="-17145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a:p>
            <a:pPr marL="742950" marR="0" lvl="1" indent="-171450" algn="l" rtl="0">
              <a:spcBef>
                <a:spcPts val="0"/>
              </a:spcBef>
              <a:spcAft>
                <a:spcPts val="0"/>
              </a:spcAft>
              <a:buClr>
                <a:schemeClr val="dk1"/>
              </a:buClr>
              <a:buSzPts val="1800"/>
              <a:buFont typeface="Courier New"/>
              <a:buNone/>
            </a:pPr>
            <a:endParaRPr sz="1800" b="0" i="0" u="none" strike="noStrike" cap="none">
              <a:solidFill>
                <a:srgbClr val="FF0000"/>
              </a:solidFill>
              <a:latin typeface="Calibri"/>
              <a:ea typeface="Calibri"/>
              <a:cs typeface="Calibri"/>
              <a:sym typeface="Calibri"/>
            </a:endParaRPr>
          </a:p>
        </p:txBody>
      </p:sp>
      <p:sp>
        <p:nvSpPr>
          <p:cNvPr id="156" name="Google Shape;156;p8"/>
          <p:cNvSpPr txBox="1"/>
          <p:nvPr/>
        </p:nvSpPr>
        <p:spPr>
          <a:xfrm>
            <a:off x="605781" y="6350851"/>
            <a:ext cx="856676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lt1"/>
                </a:solidFill>
                <a:latin typeface="Calibri"/>
                <a:ea typeface="Calibri"/>
                <a:cs typeface="Calibri"/>
                <a:sym typeface="Calibri"/>
              </a:rPr>
              <a:t>President</a:t>
            </a:r>
            <a:endParaRPr sz="2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a:t>Council &amp; Committee Reports</a:t>
            </a:r>
            <a:endParaRPr/>
          </a:p>
        </p:txBody>
      </p:sp>
      <p:sp>
        <p:nvSpPr>
          <p:cNvPr id="162" name="Google Shape;162;p9"/>
          <p:cNvSpPr txBox="1">
            <a:spLocks noGrp="1"/>
          </p:cNvSpPr>
          <p:nvPr>
            <p:ph type="body" idx="1"/>
          </p:nvPr>
        </p:nvSpPr>
        <p:spPr>
          <a:xfrm>
            <a:off x="1097280" y="4453128"/>
            <a:ext cx="4171006" cy="114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endParaRPr b="1"/>
          </a:p>
          <a:p>
            <a:pPr marL="0" lvl="0" indent="0" algn="l" rtl="0">
              <a:lnSpc>
                <a:spcPct val="90000"/>
              </a:lnSpc>
              <a:spcBef>
                <a:spcPts val="1400"/>
              </a:spcBef>
              <a:spcAft>
                <a:spcPts val="0"/>
              </a:spcAft>
              <a:buSzPts val="2400"/>
              <a:buNone/>
            </a:pPr>
            <a:endParaRPr/>
          </a:p>
          <a:p>
            <a:pPr marL="0" lvl="0" indent="0" algn="l" rtl="0">
              <a:lnSpc>
                <a:spcPct val="90000"/>
              </a:lnSpc>
              <a:spcBef>
                <a:spcPts val="1400"/>
              </a:spcBef>
              <a:spcAft>
                <a:spcPts val="0"/>
              </a:spcAft>
              <a:buSzPts val="2400"/>
              <a:buNone/>
            </a:pPr>
            <a:endParaRPr/>
          </a:p>
        </p:txBody>
      </p:sp>
      <p:sp>
        <p:nvSpPr>
          <p:cNvPr id="163" name="Google Shape;163;p9"/>
          <p:cNvSpPr txBox="1"/>
          <p:nvPr/>
        </p:nvSpPr>
        <p:spPr>
          <a:xfrm>
            <a:off x="3933825" y="4447544"/>
            <a:ext cx="4644829" cy="11430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400"/>
              <a:buFont typeface="Calibri"/>
              <a:buNone/>
            </a:pPr>
            <a:endParaRPr sz="2400" cap="none">
              <a:solidFill>
                <a:schemeClr val="dk2"/>
              </a:solidFill>
              <a:latin typeface="Calibri"/>
              <a:ea typeface="Calibri"/>
              <a:cs typeface="Calibri"/>
              <a:sym typeface="Calibri"/>
            </a:endParaRPr>
          </a:p>
          <a:p>
            <a:pPr marL="0" marR="0" lvl="0" indent="0" algn="l" rtl="0">
              <a:lnSpc>
                <a:spcPct val="90000"/>
              </a:lnSpc>
              <a:spcBef>
                <a:spcPts val="1400"/>
              </a:spcBef>
              <a:spcAft>
                <a:spcPts val="0"/>
              </a:spcAft>
              <a:buClr>
                <a:schemeClr val="accent1"/>
              </a:buClr>
              <a:buSzPts val="2400"/>
              <a:buFont typeface="Calibri"/>
              <a:buNone/>
            </a:pPr>
            <a:endParaRPr sz="2400" cap="none">
              <a:solidFill>
                <a:schemeClr val="dk2"/>
              </a:solidFill>
              <a:latin typeface="Calibri"/>
              <a:ea typeface="Calibri"/>
              <a:cs typeface="Calibri"/>
              <a:sym typeface="Calibri"/>
            </a:endParaRPr>
          </a:p>
        </p:txBody>
      </p:sp>
      <p:sp>
        <p:nvSpPr>
          <p:cNvPr id="164" name="Google Shape;164;p9"/>
          <p:cNvSpPr txBox="1"/>
          <p:nvPr/>
        </p:nvSpPr>
        <p:spPr>
          <a:xfrm>
            <a:off x="5913959" y="4447544"/>
            <a:ext cx="4171006" cy="11430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2400"/>
              <a:buFont typeface="Calibri"/>
              <a:buNone/>
            </a:pPr>
            <a:endParaRPr sz="2400" b="1" cap="none">
              <a:solidFill>
                <a:schemeClr val="dk2"/>
              </a:solidFill>
              <a:latin typeface="Calibri"/>
              <a:ea typeface="Calibri"/>
              <a:cs typeface="Calibri"/>
              <a:sym typeface="Calibri"/>
            </a:endParaRPr>
          </a:p>
          <a:p>
            <a:pPr marL="0" marR="0" lvl="0" indent="0" algn="l" rtl="0">
              <a:lnSpc>
                <a:spcPct val="90000"/>
              </a:lnSpc>
              <a:spcBef>
                <a:spcPts val="1400"/>
              </a:spcBef>
              <a:spcAft>
                <a:spcPts val="0"/>
              </a:spcAft>
              <a:buClr>
                <a:schemeClr val="accent1"/>
              </a:buClr>
              <a:buSzPts val="2400"/>
              <a:buFont typeface="Calibri"/>
              <a:buNone/>
            </a:pPr>
            <a:endParaRPr sz="2400" cap="none">
              <a:solidFill>
                <a:schemeClr val="dk2"/>
              </a:solidFill>
              <a:latin typeface="Calibri"/>
              <a:ea typeface="Calibri"/>
              <a:cs typeface="Calibri"/>
              <a:sym typeface="Calibri"/>
            </a:endParaRPr>
          </a:p>
          <a:p>
            <a:pPr marL="0" marR="0" lvl="0" indent="0" algn="l" rtl="0">
              <a:lnSpc>
                <a:spcPct val="90000"/>
              </a:lnSpc>
              <a:spcBef>
                <a:spcPts val="1400"/>
              </a:spcBef>
              <a:spcAft>
                <a:spcPts val="0"/>
              </a:spcAft>
              <a:buClr>
                <a:schemeClr val="accent1"/>
              </a:buClr>
              <a:buSzPts val="2400"/>
              <a:buFont typeface="Calibri"/>
              <a:buNone/>
            </a:pPr>
            <a:endParaRPr sz="2400" cap="none">
              <a:solidFill>
                <a:schemeClr val="dk2"/>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2282</Words>
  <Application>Microsoft Office PowerPoint</Application>
  <PresentationFormat>Widescreen</PresentationFormat>
  <Paragraphs>487</Paragraphs>
  <Slides>26</Slides>
  <Notes>26</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Courier New</vt:lpstr>
      <vt:lpstr>Retrospect</vt:lpstr>
      <vt:lpstr>GCRA A Year in Review AGM – 2022/23 Season</vt:lpstr>
      <vt:lpstr>Agenda</vt:lpstr>
      <vt:lpstr>2022/23 Councils Councils</vt:lpstr>
      <vt:lpstr>Adoption of 2022 Minutes</vt:lpstr>
      <vt:lpstr>PowerPoint Presentation</vt:lpstr>
      <vt:lpstr>Financial Highlights 2022-23</vt:lpstr>
      <vt:lpstr>Registrations and Teams</vt:lpstr>
      <vt:lpstr>GCRA President’s 2022-23 Report</vt:lpstr>
      <vt:lpstr>Council &amp; Committee Reports</vt:lpstr>
      <vt:lpstr>Volunteer appreciation</vt:lpstr>
      <vt:lpstr>Operations – Regional Report</vt:lpstr>
      <vt:lpstr>Operations – Competitive Report</vt:lpstr>
      <vt:lpstr>Development - FUNdamentals</vt:lpstr>
      <vt:lpstr>Development – Player Development</vt:lpstr>
      <vt:lpstr>Development – Come Try Ringette</vt:lpstr>
      <vt:lpstr>Tournament</vt:lpstr>
      <vt:lpstr>Bylaw Updates (N/A) and Elections</vt:lpstr>
      <vt:lpstr>Elections</vt:lpstr>
      <vt:lpstr>PowerPoint Presentation</vt:lpstr>
      <vt:lpstr>New Business</vt:lpstr>
      <vt:lpstr>Adjournment</vt:lpstr>
      <vt:lpstr>About Us: Governance</vt:lpstr>
      <vt:lpstr>About Us: League Play</vt:lpstr>
      <vt:lpstr>Tryouts and Sortouts</vt:lpstr>
      <vt:lpstr>Directors:  Competitive, Regional, Novice</vt:lpstr>
      <vt:lpstr>Every Council Member votes at their Council Meetings &amp; at “ALL Council”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GCRA A Year in Review AGM – 2022/23 Season</dc:title>
  <dc:creator>Jones, Vanessa (DFO/MPO)</dc:creator>
  <cp:lastModifiedBy>Jones, Vanessa (DFO/MPO)</cp:lastModifiedBy>
  <cp:revision>1</cp:revision>
  <dcterms:created xsi:type="dcterms:W3CDTF">2019-05-30T15:33:55Z</dcterms:created>
  <dcterms:modified xsi:type="dcterms:W3CDTF">2023-07-09T00:15:24Z</dcterms:modified>
</cp:coreProperties>
</file>