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403" r:id="rId3"/>
    <p:sldId id="387" r:id="rId4"/>
    <p:sldId id="425" r:id="rId5"/>
    <p:sldId id="257" r:id="rId6"/>
    <p:sldId id="426" r:id="rId7"/>
    <p:sldId id="379" r:id="rId8"/>
    <p:sldId id="348" r:id="rId9"/>
    <p:sldId id="345" r:id="rId10"/>
    <p:sldId id="349" r:id="rId11"/>
    <p:sldId id="391" r:id="rId12"/>
    <p:sldId id="361" r:id="rId13"/>
    <p:sldId id="415" r:id="rId14"/>
    <p:sldId id="427" r:id="rId15"/>
    <p:sldId id="380" r:id="rId16"/>
    <p:sldId id="429" r:id="rId17"/>
    <p:sldId id="430" r:id="rId18"/>
    <p:sldId id="431" r:id="rId19"/>
    <p:sldId id="268" r:id="rId20"/>
    <p:sldId id="294" r:id="rId21"/>
    <p:sldId id="432" r:id="rId22"/>
    <p:sldId id="343" r:id="rId23"/>
    <p:sldId id="344" r:id="rId24"/>
    <p:sldId id="433" r:id="rId25"/>
    <p:sldId id="392" r:id="rId26"/>
    <p:sldId id="396" r:id="rId27"/>
    <p:sldId id="352" r:id="rId28"/>
    <p:sldId id="436" r:id="rId29"/>
    <p:sldId id="367" r:id="rId30"/>
    <p:sldId id="370" r:id="rId31"/>
    <p:sldId id="306" r:id="rId32"/>
    <p:sldId id="423" r:id="rId33"/>
    <p:sldId id="422" r:id="rId34"/>
    <p:sldId id="307" r:id="rId35"/>
    <p:sldId id="393" r:id="rId36"/>
    <p:sldId id="434" r:id="rId37"/>
    <p:sldId id="437" r:id="rId38"/>
    <p:sldId id="394" r:id="rId39"/>
    <p:sldId id="438" r:id="rId40"/>
    <p:sldId id="405" r:id="rId41"/>
    <p:sldId id="406" r:id="rId42"/>
    <p:sldId id="439" r:id="rId43"/>
    <p:sldId id="407" r:id="rId44"/>
    <p:sldId id="408" r:id="rId45"/>
    <p:sldId id="440" r:id="rId46"/>
    <p:sldId id="424" r:id="rId47"/>
    <p:sldId id="44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Buhlman" initials="JB" lastIdx="1" clrIdx="0">
    <p:extLst>
      <p:ext uri="{19B8F6BF-5375-455C-9EA6-DF929625EA0E}">
        <p15:presenceInfo xmlns:p15="http://schemas.microsoft.com/office/powerpoint/2012/main" userId="S::james@lacrosse.ca::5d00ac3a-1410-4c49-9f9a-e1bc772d30d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243"/>
    <a:srgbClr val="FFFF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6D7997-582D-4176-8016-44F7F3153D4C}" v="1" dt="2025-02-25T01:23:49.0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719" autoAdjust="0"/>
  </p:normalViewPr>
  <p:slideViewPr>
    <p:cSldViewPr snapToGrid="0">
      <p:cViewPr varScale="1">
        <p:scale>
          <a:sx n="63" d="100"/>
          <a:sy n="63" d="100"/>
        </p:scale>
        <p:origin x="300" y="6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xanne Curtis" userId="093522dad63b422a" providerId="LiveId" clId="{F4891153-70FF-4BC6-8E76-669B25B25387}"/>
    <pc:docChg chg="custSel modSld">
      <pc:chgData name="Roxanne Curtis" userId="093522dad63b422a" providerId="LiveId" clId="{F4891153-70FF-4BC6-8E76-669B25B25387}" dt="2024-08-23T13:18:25.316" v="17" actId="5793"/>
      <pc:docMkLst>
        <pc:docMk/>
      </pc:docMkLst>
      <pc:sldChg chg="modSp mod">
        <pc:chgData name="Roxanne Curtis" userId="093522dad63b422a" providerId="LiveId" clId="{F4891153-70FF-4BC6-8E76-669B25B25387}" dt="2024-08-23T13:18:25.316" v="17" actId="5793"/>
        <pc:sldMkLst>
          <pc:docMk/>
          <pc:sldMk cId="2197611498" sldId="441"/>
        </pc:sldMkLst>
      </pc:sldChg>
    </pc:docChg>
  </pc:docChgLst>
  <pc:docChgLst>
    <pc:chgData name="Roxanne Curtis" userId="093522dad63b422a" providerId="LiveId" clId="{67D525DB-71C1-4160-A278-FB47DD880917}"/>
    <pc:docChg chg="custSel addSld delSld modSld">
      <pc:chgData name="Roxanne Curtis" userId="093522dad63b422a" providerId="LiveId" clId="{67D525DB-71C1-4160-A278-FB47DD880917}" dt="2024-04-11T16:54:58.385" v="936" actId="20577"/>
      <pc:docMkLst>
        <pc:docMk/>
      </pc:docMkLst>
      <pc:sldChg chg="modSp mod">
        <pc:chgData name="Roxanne Curtis" userId="093522dad63b422a" providerId="LiveId" clId="{67D525DB-71C1-4160-A278-FB47DD880917}" dt="2024-04-11T16:48:08.441" v="696" actId="6549"/>
        <pc:sldMkLst>
          <pc:docMk/>
          <pc:sldMk cId="3835492752" sldId="424"/>
        </pc:sldMkLst>
      </pc:sldChg>
      <pc:sldChg chg="modSp mod modNotesTx">
        <pc:chgData name="Roxanne Curtis" userId="093522dad63b422a" providerId="LiveId" clId="{67D525DB-71C1-4160-A278-FB47DD880917}" dt="2024-04-11T16:54:58.385" v="936" actId="20577"/>
        <pc:sldMkLst>
          <pc:docMk/>
          <pc:sldMk cId="2197611498" sldId="441"/>
        </pc:sldMkLst>
      </pc:sldChg>
      <pc:sldChg chg="modSp new del mod modNotesTx">
        <pc:chgData name="Roxanne Curtis" userId="093522dad63b422a" providerId="LiveId" clId="{67D525DB-71C1-4160-A278-FB47DD880917}" dt="2024-04-11T16:47:38.423" v="695" actId="47"/>
        <pc:sldMkLst>
          <pc:docMk/>
          <pc:sldMk cId="2128106189" sldId="442"/>
        </pc:sldMkLst>
      </pc:sldChg>
    </pc:docChg>
  </pc:docChgLst>
  <pc:docChgLst>
    <pc:chgData name="Roxanne Curtis" userId="093522dad63b422a" providerId="LiveId" clId="{8282FCBB-0C64-43D2-ACB4-019F4C8D3036}"/>
    <pc:docChg chg="undo custSel addSld delSld modSld sldOrd">
      <pc:chgData name="Roxanne Curtis" userId="093522dad63b422a" providerId="LiveId" clId="{8282FCBB-0C64-43D2-ACB4-019F4C8D3036}" dt="2023-12-12T15:26:16.965" v="9024" actId="20577"/>
      <pc:docMkLst>
        <pc:docMk/>
      </pc:docMkLst>
      <pc:sldChg chg="ord modNotesTx">
        <pc:chgData name="Roxanne Curtis" userId="093522dad63b422a" providerId="LiveId" clId="{8282FCBB-0C64-43D2-ACB4-019F4C8D3036}" dt="2023-12-08T23:27:24.012" v="5228" actId="20577"/>
        <pc:sldMkLst>
          <pc:docMk/>
          <pc:sldMk cId="2149902717" sldId="257"/>
        </pc:sldMkLst>
      </pc:sldChg>
      <pc:sldChg chg="del mod ord modShow">
        <pc:chgData name="Roxanne Curtis" userId="093522dad63b422a" providerId="LiveId" clId="{8282FCBB-0C64-43D2-ACB4-019F4C8D3036}" dt="2023-11-22T13:14:29.073" v="3886" actId="2696"/>
        <pc:sldMkLst>
          <pc:docMk/>
          <pc:sldMk cId="1192489387" sldId="261"/>
        </pc:sldMkLst>
      </pc:sldChg>
      <pc:sldChg chg="del mod ord modShow">
        <pc:chgData name="Roxanne Curtis" userId="093522dad63b422a" providerId="LiveId" clId="{8282FCBB-0C64-43D2-ACB4-019F4C8D3036}" dt="2023-11-22T13:14:29.073" v="3886" actId="2696"/>
        <pc:sldMkLst>
          <pc:docMk/>
          <pc:sldMk cId="1242168928" sldId="264"/>
        </pc:sldMkLst>
      </pc:sldChg>
      <pc:sldChg chg="addSp delSp modSp mod modNotesTx">
        <pc:chgData name="Roxanne Curtis" userId="093522dad63b422a" providerId="LiveId" clId="{8282FCBB-0C64-43D2-ACB4-019F4C8D3036}" dt="2023-12-11T11:59:23.324" v="8663" actId="5793"/>
        <pc:sldMkLst>
          <pc:docMk/>
          <pc:sldMk cId="923894797" sldId="268"/>
        </pc:sldMkLst>
      </pc:sldChg>
      <pc:sldChg chg="del mod ord modShow">
        <pc:chgData name="Roxanne Curtis" userId="093522dad63b422a" providerId="LiveId" clId="{8282FCBB-0C64-43D2-ACB4-019F4C8D3036}" dt="2023-11-22T13:14:29.073" v="3886" actId="2696"/>
        <pc:sldMkLst>
          <pc:docMk/>
          <pc:sldMk cId="148748055" sldId="269"/>
        </pc:sldMkLst>
      </pc:sldChg>
      <pc:sldChg chg="add del">
        <pc:chgData name="Roxanne Curtis" userId="093522dad63b422a" providerId="LiveId" clId="{8282FCBB-0C64-43D2-ACB4-019F4C8D3036}" dt="2023-11-17T19:43:19.845" v="1419"/>
        <pc:sldMkLst>
          <pc:docMk/>
          <pc:sldMk cId="0" sldId="274"/>
        </pc:sldMkLst>
      </pc:sldChg>
      <pc:sldChg chg="del mod ord modShow">
        <pc:chgData name="Roxanne Curtis" userId="093522dad63b422a" providerId="LiveId" clId="{8282FCBB-0C64-43D2-ACB4-019F4C8D3036}" dt="2023-11-22T13:14:29.073" v="3886" actId="2696"/>
        <pc:sldMkLst>
          <pc:docMk/>
          <pc:sldMk cId="1334462733" sldId="283"/>
        </pc:sldMkLst>
      </pc:sldChg>
      <pc:sldChg chg="del mod ord modShow">
        <pc:chgData name="Roxanne Curtis" userId="093522dad63b422a" providerId="LiveId" clId="{8282FCBB-0C64-43D2-ACB4-019F4C8D3036}" dt="2023-11-22T13:14:29.073" v="3886" actId="2696"/>
        <pc:sldMkLst>
          <pc:docMk/>
          <pc:sldMk cId="4069005767" sldId="291"/>
        </pc:sldMkLst>
      </pc:sldChg>
      <pc:sldChg chg="del mod ord modShow">
        <pc:chgData name="Roxanne Curtis" userId="093522dad63b422a" providerId="LiveId" clId="{8282FCBB-0C64-43D2-ACB4-019F4C8D3036}" dt="2023-11-22T13:14:29.073" v="3886" actId="2696"/>
        <pc:sldMkLst>
          <pc:docMk/>
          <pc:sldMk cId="3491101830" sldId="292"/>
        </pc:sldMkLst>
      </pc:sldChg>
      <pc:sldChg chg="del mod ord modShow">
        <pc:chgData name="Roxanne Curtis" userId="093522dad63b422a" providerId="LiveId" clId="{8282FCBB-0C64-43D2-ACB4-019F4C8D3036}" dt="2023-11-22T13:14:29.073" v="3886" actId="2696"/>
        <pc:sldMkLst>
          <pc:docMk/>
          <pc:sldMk cId="237573633" sldId="293"/>
        </pc:sldMkLst>
      </pc:sldChg>
      <pc:sldChg chg="ord modNotesTx">
        <pc:chgData name="Roxanne Curtis" userId="093522dad63b422a" providerId="LiveId" clId="{8282FCBB-0C64-43D2-ACB4-019F4C8D3036}" dt="2023-12-08T23:58:48.526" v="5979" actId="20577"/>
        <pc:sldMkLst>
          <pc:docMk/>
          <pc:sldMk cId="623236911" sldId="294"/>
        </pc:sldMkLst>
      </pc:sldChg>
      <pc:sldChg chg="del mod ord modShow">
        <pc:chgData name="Roxanne Curtis" userId="093522dad63b422a" providerId="LiveId" clId="{8282FCBB-0C64-43D2-ACB4-019F4C8D3036}" dt="2023-11-22T13:14:29.073" v="3886" actId="2696"/>
        <pc:sldMkLst>
          <pc:docMk/>
          <pc:sldMk cId="2034847894" sldId="295"/>
        </pc:sldMkLst>
      </pc:sldChg>
      <pc:sldChg chg="del mod ord modShow">
        <pc:chgData name="Roxanne Curtis" userId="093522dad63b422a" providerId="LiveId" clId="{8282FCBB-0C64-43D2-ACB4-019F4C8D3036}" dt="2023-11-22T13:14:29.073" v="3886" actId="2696"/>
        <pc:sldMkLst>
          <pc:docMk/>
          <pc:sldMk cId="622098707" sldId="305"/>
        </pc:sldMkLst>
      </pc:sldChg>
      <pc:sldChg chg="modSp mod modNotesTx">
        <pc:chgData name="Roxanne Curtis" userId="093522dad63b422a" providerId="LiveId" clId="{8282FCBB-0C64-43D2-ACB4-019F4C8D3036}" dt="2023-12-12T15:19:40.781" v="8983" actId="6549"/>
        <pc:sldMkLst>
          <pc:docMk/>
          <pc:sldMk cId="799286262" sldId="306"/>
        </pc:sldMkLst>
      </pc:sldChg>
      <pc:sldChg chg="modNotesTx">
        <pc:chgData name="Roxanne Curtis" userId="093522dad63b422a" providerId="LiveId" clId="{8282FCBB-0C64-43D2-ACB4-019F4C8D3036}" dt="2023-12-12T15:24:42.834" v="8995" actId="20577"/>
        <pc:sldMkLst>
          <pc:docMk/>
          <pc:sldMk cId="1924591104" sldId="307"/>
        </pc:sldMkLst>
      </pc:sldChg>
      <pc:sldChg chg="del mod ord modShow">
        <pc:chgData name="Roxanne Curtis" userId="093522dad63b422a" providerId="LiveId" clId="{8282FCBB-0C64-43D2-ACB4-019F4C8D3036}" dt="2023-11-22T13:14:29.073" v="3886" actId="2696"/>
        <pc:sldMkLst>
          <pc:docMk/>
          <pc:sldMk cId="4088125267" sldId="308"/>
        </pc:sldMkLst>
      </pc:sldChg>
      <pc:sldChg chg="del mod ord modShow">
        <pc:chgData name="Roxanne Curtis" userId="093522dad63b422a" providerId="LiveId" clId="{8282FCBB-0C64-43D2-ACB4-019F4C8D3036}" dt="2023-11-22T13:14:29.073" v="3886" actId="2696"/>
        <pc:sldMkLst>
          <pc:docMk/>
          <pc:sldMk cId="850134598" sldId="309"/>
        </pc:sldMkLst>
      </pc:sldChg>
      <pc:sldChg chg="del mod ord modShow">
        <pc:chgData name="Roxanne Curtis" userId="093522dad63b422a" providerId="LiveId" clId="{8282FCBB-0C64-43D2-ACB4-019F4C8D3036}" dt="2023-11-22T13:14:29.073" v="3886" actId="2696"/>
        <pc:sldMkLst>
          <pc:docMk/>
          <pc:sldMk cId="2778178736" sldId="319"/>
        </pc:sldMkLst>
      </pc:sldChg>
      <pc:sldChg chg="del mod ord modShow">
        <pc:chgData name="Roxanne Curtis" userId="093522dad63b422a" providerId="LiveId" clId="{8282FCBB-0C64-43D2-ACB4-019F4C8D3036}" dt="2023-11-22T13:14:29.073" v="3886" actId="2696"/>
        <pc:sldMkLst>
          <pc:docMk/>
          <pc:sldMk cId="2795791530" sldId="327"/>
        </pc:sldMkLst>
      </pc:sldChg>
      <pc:sldChg chg="del mod ord modShow">
        <pc:chgData name="Roxanne Curtis" userId="093522dad63b422a" providerId="LiveId" clId="{8282FCBB-0C64-43D2-ACB4-019F4C8D3036}" dt="2023-11-22T13:14:29.073" v="3886" actId="2696"/>
        <pc:sldMkLst>
          <pc:docMk/>
          <pc:sldMk cId="3659263259" sldId="328"/>
        </pc:sldMkLst>
      </pc:sldChg>
      <pc:sldChg chg="modSp del mod ord modShow">
        <pc:chgData name="Roxanne Curtis" userId="093522dad63b422a" providerId="LiveId" clId="{8282FCBB-0C64-43D2-ACB4-019F4C8D3036}" dt="2023-11-22T13:14:29.073" v="3886" actId="2696"/>
        <pc:sldMkLst>
          <pc:docMk/>
          <pc:sldMk cId="2356919688" sldId="331"/>
        </pc:sldMkLst>
      </pc:sldChg>
      <pc:sldChg chg="del mod ord modShow">
        <pc:chgData name="Roxanne Curtis" userId="093522dad63b422a" providerId="LiveId" clId="{8282FCBB-0C64-43D2-ACB4-019F4C8D3036}" dt="2023-11-22T13:14:29.073" v="3886" actId="2696"/>
        <pc:sldMkLst>
          <pc:docMk/>
          <pc:sldMk cId="4024970398" sldId="332"/>
        </pc:sldMkLst>
      </pc:sldChg>
      <pc:sldChg chg="del mod ord modShow">
        <pc:chgData name="Roxanne Curtis" userId="093522dad63b422a" providerId="LiveId" clId="{8282FCBB-0C64-43D2-ACB4-019F4C8D3036}" dt="2023-11-22T13:14:29.073" v="3886" actId="2696"/>
        <pc:sldMkLst>
          <pc:docMk/>
          <pc:sldMk cId="1591476734" sldId="334"/>
        </pc:sldMkLst>
      </pc:sldChg>
      <pc:sldChg chg="addSp delSp modSp del mod modClrScheme chgLayout">
        <pc:chgData name="Roxanne Curtis" userId="093522dad63b422a" providerId="LiveId" clId="{8282FCBB-0C64-43D2-ACB4-019F4C8D3036}" dt="2023-11-16T21:06:06.792" v="1118" actId="47"/>
        <pc:sldMkLst>
          <pc:docMk/>
          <pc:sldMk cId="707966036" sldId="339"/>
        </pc:sldMkLst>
      </pc:sldChg>
      <pc:sldChg chg="del mod ord modShow">
        <pc:chgData name="Roxanne Curtis" userId="093522dad63b422a" providerId="LiveId" clId="{8282FCBB-0C64-43D2-ACB4-019F4C8D3036}" dt="2023-11-22T13:14:29.073" v="3886" actId="2696"/>
        <pc:sldMkLst>
          <pc:docMk/>
          <pc:sldMk cId="3429610932" sldId="340"/>
        </pc:sldMkLst>
      </pc:sldChg>
      <pc:sldChg chg="del mod ord modShow">
        <pc:chgData name="Roxanne Curtis" userId="093522dad63b422a" providerId="LiveId" clId="{8282FCBB-0C64-43D2-ACB4-019F4C8D3036}" dt="2023-11-22T13:14:29.073" v="3886" actId="2696"/>
        <pc:sldMkLst>
          <pc:docMk/>
          <pc:sldMk cId="3303030916" sldId="341"/>
        </pc:sldMkLst>
      </pc:sldChg>
      <pc:sldChg chg="del mod ord modShow">
        <pc:chgData name="Roxanne Curtis" userId="093522dad63b422a" providerId="LiveId" clId="{8282FCBB-0C64-43D2-ACB4-019F4C8D3036}" dt="2023-11-22T13:14:29.073" v="3886" actId="2696"/>
        <pc:sldMkLst>
          <pc:docMk/>
          <pc:sldMk cId="4261660434" sldId="342"/>
        </pc:sldMkLst>
      </pc:sldChg>
      <pc:sldChg chg="ord modNotesTx">
        <pc:chgData name="Roxanne Curtis" userId="093522dad63b422a" providerId="LiveId" clId="{8282FCBB-0C64-43D2-ACB4-019F4C8D3036}" dt="2023-11-20T22:16:09.790" v="3160" actId="6549"/>
        <pc:sldMkLst>
          <pc:docMk/>
          <pc:sldMk cId="4271569908" sldId="343"/>
        </pc:sldMkLst>
      </pc:sldChg>
      <pc:sldChg chg="ord modNotesTx">
        <pc:chgData name="Roxanne Curtis" userId="093522dad63b422a" providerId="LiveId" clId="{8282FCBB-0C64-43D2-ACB4-019F4C8D3036}" dt="2023-12-08T23:53:42.460" v="5972" actId="20577"/>
        <pc:sldMkLst>
          <pc:docMk/>
          <pc:sldMk cId="2964489764" sldId="344"/>
        </pc:sldMkLst>
      </pc:sldChg>
      <pc:sldChg chg="modNotesTx">
        <pc:chgData name="Roxanne Curtis" userId="093522dad63b422a" providerId="LiveId" clId="{8282FCBB-0C64-43D2-ACB4-019F4C8D3036}" dt="2023-12-11T11:52:53.853" v="8498" actId="20577"/>
        <pc:sldMkLst>
          <pc:docMk/>
          <pc:sldMk cId="789382457" sldId="345"/>
        </pc:sldMkLst>
      </pc:sldChg>
      <pc:sldChg chg="modNotesTx">
        <pc:chgData name="Roxanne Curtis" userId="093522dad63b422a" providerId="LiveId" clId="{8282FCBB-0C64-43D2-ACB4-019F4C8D3036}" dt="2023-12-08T23:29:15.777" v="5314" actId="20577"/>
        <pc:sldMkLst>
          <pc:docMk/>
          <pc:sldMk cId="1501460944" sldId="348"/>
        </pc:sldMkLst>
      </pc:sldChg>
      <pc:sldChg chg="modNotesTx">
        <pc:chgData name="Roxanne Curtis" userId="093522dad63b422a" providerId="LiveId" clId="{8282FCBB-0C64-43D2-ACB4-019F4C8D3036}" dt="2023-12-08T23:31:31.306" v="5434"/>
        <pc:sldMkLst>
          <pc:docMk/>
          <pc:sldMk cId="1143566225" sldId="349"/>
        </pc:sldMkLst>
      </pc:sldChg>
      <pc:sldChg chg="del mod ord modShow">
        <pc:chgData name="Roxanne Curtis" userId="093522dad63b422a" providerId="LiveId" clId="{8282FCBB-0C64-43D2-ACB4-019F4C8D3036}" dt="2023-11-22T13:14:29.073" v="3886" actId="2696"/>
        <pc:sldMkLst>
          <pc:docMk/>
          <pc:sldMk cId="849037041" sldId="350"/>
        </pc:sldMkLst>
      </pc:sldChg>
      <pc:sldChg chg="del mod ord modShow">
        <pc:chgData name="Roxanne Curtis" userId="093522dad63b422a" providerId="LiveId" clId="{8282FCBB-0C64-43D2-ACB4-019F4C8D3036}" dt="2023-11-22T13:14:29.073" v="3886" actId="2696"/>
        <pc:sldMkLst>
          <pc:docMk/>
          <pc:sldMk cId="4110987352" sldId="351"/>
        </pc:sldMkLst>
      </pc:sldChg>
      <pc:sldChg chg="addSp delSp modSp mod ord modNotesTx">
        <pc:chgData name="Roxanne Curtis" userId="093522dad63b422a" providerId="LiveId" clId="{8282FCBB-0C64-43D2-ACB4-019F4C8D3036}" dt="2023-12-11T12:02:29.109" v="8666"/>
        <pc:sldMkLst>
          <pc:docMk/>
          <pc:sldMk cId="746644509" sldId="352"/>
        </pc:sldMkLst>
      </pc:sldChg>
      <pc:sldChg chg="del mod ord modShow">
        <pc:chgData name="Roxanne Curtis" userId="093522dad63b422a" providerId="LiveId" clId="{8282FCBB-0C64-43D2-ACB4-019F4C8D3036}" dt="2023-11-22T13:14:29.073" v="3886" actId="2696"/>
        <pc:sldMkLst>
          <pc:docMk/>
          <pc:sldMk cId="147627485" sldId="353"/>
        </pc:sldMkLst>
      </pc:sldChg>
      <pc:sldChg chg="del mod ord modShow">
        <pc:chgData name="Roxanne Curtis" userId="093522dad63b422a" providerId="LiveId" clId="{8282FCBB-0C64-43D2-ACB4-019F4C8D3036}" dt="2023-11-22T13:14:29.073" v="3886" actId="2696"/>
        <pc:sldMkLst>
          <pc:docMk/>
          <pc:sldMk cId="1571933557" sldId="357"/>
        </pc:sldMkLst>
      </pc:sldChg>
      <pc:sldChg chg="del mod ord modShow">
        <pc:chgData name="Roxanne Curtis" userId="093522dad63b422a" providerId="LiveId" clId="{8282FCBB-0C64-43D2-ACB4-019F4C8D3036}" dt="2023-11-22T13:14:29.073" v="3886" actId="2696"/>
        <pc:sldMkLst>
          <pc:docMk/>
          <pc:sldMk cId="4270653701" sldId="358"/>
        </pc:sldMkLst>
      </pc:sldChg>
      <pc:sldChg chg="modNotesTx">
        <pc:chgData name="Roxanne Curtis" userId="093522dad63b422a" providerId="LiveId" clId="{8282FCBB-0C64-43D2-ACB4-019F4C8D3036}" dt="2023-12-11T11:53:56.664" v="8549" actId="20577"/>
        <pc:sldMkLst>
          <pc:docMk/>
          <pc:sldMk cId="3661444152" sldId="361"/>
        </pc:sldMkLst>
      </pc:sldChg>
      <pc:sldChg chg="del mod ord modShow">
        <pc:chgData name="Roxanne Curtis" userId="093522dad63b422a" providerId="LiveId" clId="{8282FCBB-0C64-43D2-ACB4-019F4C8D3036}" dt="2023-11-22T13:14:29.073" v="3886" actId="2696"/>
        <pc:sldMkLst>
          <pc:docMk/>
          <pc:sldMk cId="2634271427" sldId="362"/>
        </pc:sldMkLst>
      </pc:sldChg>
      <pc:sldChg chg="del mod ord modShow">
        <pc:chgData name="Roxanne Curtis" userId="093522dad63b422a" providerId="LiveId" clId="{8282FCBB-0C64-43D2-ACB4-019F4C8D3036}" dt="2023-11-22T13:14:29.073" v="3886" actId="2696"/>
        <pc:sldMkLst>
          <pc:docMk/>
          <pc:sldMk cId="2281817282" sldId="363"/>
        </pc:sldMkLst>
      </pc:sldChg>
      <pc:sldChg chg="del mod ord modShow">
        <pc:chgData name="Roxanne Curtis" userId="093522dad63b422a" providerId="LiveId" clId="{8282FCBB-0C64-43D2-ACB4-019F4C8D3036}" dt="2023-11-22T13:14:29.073" v="3886" actId="2696"/>
        <pc:sldMkLst>
          <pc:docMk/>
          <pc:sldMk cId="3691392029" sldId="364"/>
        </pc:sldMkLst>
      </pc:sldChg>
      <pc:sldChg chg="del mod ord modShow">
        <pc:chgData name="Roxanne Curtis" userId="093522dad63b422a" providerId="LiveId" clId="{8282FCBB-0C64-43D2-ACB4-019F4C8D3036}" dt="2023-11-22T13:14:29.073" v="3886" actId="2696"/>
        <pc:sldMkLst>
          <pc:docMk/>
          <pc:sldMk cId="3066087947" sldId="365"/>
        </pc:sldMkLst>
      </pc:sldChg>
      <pc:sldChg chg="del mod ord modShow">
        <pc:chgData name="Roxanne Curtis" userId="093522dad63b422a" providerId="LiveId" clId="{8282FCBB-0C64-43D2-ACB4-019F4C8D3036}" dt="2023-11-22T13:14:29.073" v="3886" actId="2696"/>
        <pc:sldMkLst>
          <pc:docMk/>
          <pc:sldMk cId="4224788946" sldId="366"/>
        </pc:sldMkLst>
      </pc:sldChg>
      <pc:sldChg chg="modNotesTx">
        <pc:chgData name="Roxanne Curtis" userId="093522dad63b422a" providerId="LiveId" clId="{8282FCBB-0C64-43D2-ACB4-019F4C8D3036}" dt="2023-12-11T12:04:27.066" v="8705" actId="20577"/>
        <pc:sldMkLst>
          <pc:docMk/>
          <pc:sldMk cId="499502418" sldId="367"/>
        </pc:sldMkLst>
      </pc:sldChg>
      <pc:sldChg chg="del mod ord modShow">
        <pc:chgData name="Roxanne Curtis" userId="093522dad63b422a" providerId="LiveId" clId="{8282FCBB-0C64-43D2-ACB4-019F4C8D3036}" dt="2023-11-22T13:14:29.073" v="3886" actId="2696"/>
        <pc:sldMkLst>
          <pc:docMk/>
          <pc:sldMk cId="3166916390" sldId="369"/>
        </pc:sldMkLst>
      </pc:sldChg>
      <pc:sldChg chg="modNotesTx">
        <pc:chgData name="Roxanne Curtis" userId="093522dad63b422a" providerId="LiveId" clId="{8282FCBB-0C64-43D2-ACB4-019F4C8D3036}" dt="2023-12-11T10:23:53.475" v="6045" actId="20577"/>
        <pc:sldMkLst>
          <pc:docMk/>
          <pc:sldMk cId="1850776189" sldId="370"/>
        </pc:sldMkLst>
      </pc:sldChg>
      <pc:sldChg chg="del mod ord modShow">
        <pc:chgData name="Roxanne Curtis" userId="093522dad63b422a" providerId="LiveId" clId="{8282FCBB-0C64-43D2-ACB4-019F4C8D3036}" dt="2023-11-22T13:14:29.073" v="3886" actId="2696"/>
        <pc:sldMkLst>
          <pc:docMk/>
          <pc:sldMk cId="606137071" sldId="371"/>
        </pc:sldMkLst>
      </pc:sldChg>
      <pc:sldChg chg="del mod ord modShow">
        <pc:chgData name="Roxanne Curtis" userId="093522dad63b422a" providerId="LiveId" clId="{8282FCBB-0C64-43D2-ACB4-019F4C8D3036}" dt="2023-11-22T13:14:29.073" v="3886" actId="2696"/>
        <pc:sldMkLst>
          <pc:docMk/>
          <pc:sldMk cId="1982402900" sldId="372"/>
        </pc:sldMkLst>
      </pc:sldChg>
      <pc:sldChg chg="del mod ord modShow">
        <pc:chgData name="Roxanne Curtis" userId="093522dad63b422a" providerId="LiveId" clId="{8282FCBB-0C64-43D2-ACB4-019F4C8D3036}" dt="2023-11-22T13:14:29.073" v="3886" actId="2696"/>
        <pc:sldMkLst>
          <pc:docMk/>
          <pc:sldMk cId="821035648" sldId="373"/>
        </pc:sldMkLst>
      </pc:sldChg>
      <pc:sldChg chg="del mod ord modShow">
        <pc:chgData name="Roxanne Curtis" userId="093522dad63b422a" providerId="LiveId" clId="{8282FCBB-0C64-43D2-ACB4-019F4C8D3036}" dt="2023-11-22T13:14:29.073" v="3886" actId="2696"/>
        <pc:sldMkLst>
          <pc:docMk/>
          <pc:sldMk cId="1603219226" sldId="375"/>
        </pc:sldMkLst>
      </pc:sldChg>
      <pc:sldChg chg="del mod ord modShow">
        <pc:chgData name="Roxanne Curtis" userId="093522dad63b422a" providerId="LiveId" clId="{8282FCBB-0C64-43D2-ACB4-019F4C8D3036}" dt="2023-11-22T13:14:29.073" v="3886" actId="2696"/>
        <pc:sldMkLst>
          <pc:docMk/>
          <pc:sldMk cId="341692246" sldId="377"/>
        </pc:sldMkLst>
      </pc:sldChg>
      <pc:sldChg chg="del mod ord modShow">
        <pc:chgData name="Roxanne Curtis" userId="093522dad63b422a" providerId="LiveId" clId="{8282FCBB-0C64-43D2-ACB4-019F4C8D3036}" dt="2023-11-22T13:14:29.073" v="3886" actId="2696"/>
        <pc:sldMkLst>
          <pc:docMk/>
          <pc:sldMk cId="1221542516" sldId="378"/>
        </pc:sldMkLst>
      </pc:sldChg>
      <pc:sldChg chg="modNotesTx">
        <pc:chgData name="Roxanne Curtis" userId="093522dad63b422a" providerId="LiveId" clId="{8282FCBB-0C64-43D2-ACB4-019F4C8D3036}" dt="2023-12-08T23:28:27.666" v="5253"/>
        <pc:sldMkLst>
          <pc:docMk/>
          <pc:sldMk cId="4259518303" sldId="379"/>
        </pc:sldMkLst>
      </pc:sldChg>
      <pc:sldChg chg="modSp add mod modNotesTx">
        <pc:chgData name="Roxanne Curtis" userId="093522dad63b422a" providerId="LiveId" clId="{8282FCBB-0C64-43D2-ACB4-019F4C8D3036}" dt="2023-12-11T11:55:59.942" v="8661" actId="20577"/>
        <pc:sldMkLst>
          <pc:docMk/>
          <pc:sldMk cId="458684935" sldId="380"/>
        </pc:sldMkLst>
      </pc:sldChg>
      <pc:sldChg chg="del mod ord modShow">
        <pc:chgData name="Roxanne Curtis" userId="093522dad63b422a" providerId="LiveId" clId="{8282FCBB-0C64-43D2-ACB4-019F4C8D3036}" dt="2023-11-22T13:14:29.073" v="3886" actId="2696"/>
        <pc:sldMkLst>
          <pc:docMk/>
          <pc:sldMk cId="1145863843" sldId="381"/>
        </pc:sldMkLst>
      </pc:sldChg>
      <pc:sldChg chg="del mod ord modShow">
        <pc:chgData name="Roxanne Curtis" userId="093522dad63b422a" providerId="LiveId" clId="{8282FCBB-0C64-43D2-ACB4-019F4C8D3036}" dt="2023-11-22T13:14:29.073" v="3886" actId="2696"/>
        <pc:sldMkLst>
          <pc:docMk/>
          <pc:sldMk cId="2764944685" sldId="382"/>
        </pc:sldMkLst>
      </pc:sldChg>
      <pc:sldChg chg="del mod ord modShow">
        <pc:chgData name="Roxanne Curtis" userId="093522dad63b422a" providerId="LiveId" clId="{8282FCBB-0C64-43D2-ACB4-019F4C8D3036}" dt="2023-11-22T13:14:29.073" v="3886" actId="2696"/>
        <pc:sldMkLst>
          <pc:docMk/>
          <pc:sldMk cId="4032080128" sldId="383"/>
        </pc:sldMkLst>
      </pc:sldChg>
      <pc:sldChg chg="del mod ord modShow">
        <pc:chgData name="Roxanne Curtis" userId="093522dad63b422a" providerId="LiveId" clId="{8282FCBB-0C64-43D2-ACB4-019F4C8D3036}" dt="2023-11-22T13:14:29.073" v="3886" actId="2696"/>
        <pc:sldMkLst>
          <pc:docMk/>
          <pc:sldMk cId="998372134" sldId="384"/>
        </pc:sldMkLst>
      </pc:sldChg>
      <pc:sldChg chg="del mod ord modShow">
        <pc:chgData name="Roxanne Curtis" userId="093522dad63b422a" providerId="LiveId" clId="{8282FCBB-0C64-43D2-ACB4-019F4C8D3036}" dt="2023-11-22T13:14:29.073" v="3886" actId="2696"/>
        <pc:sldMkLst>
          <pc:docMk/>
          <pc:sldMk cId="1112622427" sldId="385"/>
        </pc:sldMkLst>
      </pc:sldChg>
      <pc:sldChg chg="del mod ord modShow">
        <pc:chgData name="Roxanne Curtis" userId="093522dad63b422a" providerId="LiveId" clId="{8282FCBB-0C64-43D2-ACB4-019F4C8D3036}" dt="2023-11-22T13:14:29.073" v="3886" actId="2696"/>
        <pc:sldMkLst>
          <pc:docMk/>
          <pc:sldMk cId="1155179736" sldId="386"/>
        </pc:sldMkLst>
      </pc:sldChg>
      <pc:sldChg chg="modSp mod ord modNotesTx">
        <pc:chgData name="Roxanne Curtis" userId="093522dad63b422a" providerId="LiveId" clId="{8282FCBB-0C64-43D2-ACB4-019F4C8D3036}" dt="2023-12-11T11:39:23.861" v="8055" actId="20577"/>
        <pc:sldMkLst>
          <pc:docMk/>
          <pc:sldMk cId="2800247403" sldId="387"/>
        </pc:sldMkLst>
      </pc:sldChg>
      <pc:sldChg chg="del mod ord modShow">
        <pc:chgData name="Roxanne Curtis" userId="093522dad63b422a" providerId="LiveId" clId="{8282FCBB-0C64-43D2-ACB4-019F4C8D3036}" dt="2023-11-22T13:14:29.073" v="3886" actId="2696"/>
        <pc:sldMkLst>
          <pc:docMk/>
          <pc:sldMk cId="1973348155" sldId="388"/>
        </pc:sldMkLst>
      </pc:sldChg>
      <pc:sldChg chg="del mod ord modShow">
        <pc:chgData name="Roxanne Curtis" userId="093522dad63b422a" providerId="LiveId" clId="{8282FCBB-0C64-43D2-ACB4-019F4C8D3036}" dt="2023-11-22T13:14:29.073" v="3886" actId="2696"/>
        <pc:sldMkLst>
          <pc:docMk/>
          <pc:sldMk cId="2735651077" sldId="389"/>
        </pc:sldMkLst>
      </pc:sldChg>
      <pc:sldChg chg="del mod ord modShow">
        <pc:chgData name="Roxanne Curtis" userId="093522dad63b422a" providerId="LiveId" clId="{8282FCBB-0C64-43D2-ACB4-019F4C8D3036}" dt="2023-11-22T13:14:29.073" v="3886" actId="2696"/>
        <pc:sldMkLst>
          <pc:docMk/>
          <pc:sldMk cId="2390255213" sldId="390"/>
        </pc:sldMkLst>
      </pc:sldChg>
      <pc:sldChg chg="addSp modSp mod modNotesTx">
        <pc:chgData name="Roxanne Curtis" userId="093522dad63b422a" providerId="LiveId" clId="{8282FCBB-0C64-43D2-ACB4-019F4C8D3036}" dt="2023-11-20T21:37:56.010" v="2838"/>
        <pc:sldMkLst>
          <pc:docMk/>
          <pc:sldMk cId="73691653" sldId="391"/>
        </pc:sldMkLst>
      </pc:sldChg>
      <pc:sldChg chg="addSp modSp mod modNotesTx">
        <pc:chgData name="Roxanne Curtis" userId="093522dad63b422a" providerId="LiveId" clId="{8282FCBB-0C64-43D2-ACB4-019F4C8D3036}" dt="2023-11-17T19:55:09.934" v="1586"/>
        <pc:sldMkLst>
          <pc:docMk/>
          <pc:sldMk cId="2332899485" sldId="392"/>
        </pc:sldMkLst>
      </pc:sldChg>
      <pc:sldChg chg="addSp delSp modSp mod modNotesTx">
        <pc:chgData name="Roxanne Curtis" userId="093522dad63b422a" providerId="LiveId" clId="{8282FCBB-0C64-43D2-ACB4-019F4C8D3036}" dt="2023-12-11T10:45:52.799" v="7058"/>
        <pc:sldMkLst>
          <pc:docMk/>
          <pc:sldMk cId="658901417" sldId="393"/>
        </pc:sldMkLst>
      </pc:sldChg>
      <pc:sldChg chg="addSp modSp mod modNotesTx">
        <pc:chgData name="Roxanne Curtis" userId="093522dad63b422a" providerId="LiveId" clId="{8282FCBB-0C64-43D2-ACB4-019F4C8D3036}" dt="2023-12-11T10:58:28.895" v="7392" actId="20577"/>
        <pc:sldMkLst>
          <pc:docMk/>
          <pc:sldMk cId="3124154587" sldId="394"/>
        </pc:sldMkLst>
      </pc:sldChg>
      <pc:sldChg chg="modSp mod ord modNotesTx">
        <pc:chgData name="Roxanne Curtis" userId="093522dad63b422a" providerId="LiveId" clId="{8282FCBB-0C64-43D2-ACB4-019F4C8D3036}" dt="2023-12-09T00:04:07.125" v="6017" actId="6549"/>
        <pc:sldMkLst>
          <pc:docMk/>
          <pc:sldMk cId="174994266" sldId="396"/>
        </pc:sldMkLst>
      </pc:sldChg>
      <pc:sldChg chg="del mod ord modShow">
        <pc:chgData name="Roxanne Curtis" userId="093522dad63b422a" providerId="LiveId" clId="{8282FCBB-0C64-43D2-ACB4-019F4C8D3036}" dt="2023-11-22T13:14:29.073" v="3886" actId="2696"/>
        <pc:sldMkLst>
          <pc:docMk/>
          <pc:sldMk cId="1479788011" sldId="397"/>
        </pc:sldMkLst>
      </pc:sldChg>
      <pc:sldChg chg="del mod ord modShow">
        <pc:chgData name="Roxanne Curtis" userId="093522dad63b422a" providerId="LiveId" clId="{8282FCBB-0C64-43D2-ACB4-019F4C8D3036}" dt="2023-11-22T13:14:29.073" v="3886" actId="2696"/>
        <pc:sldMkLst>
          <pc:docMk/>
          <pc:sldMk cId="780065282" sldId="398"/>
        </pc:sldMkLst>
      </pc:sldChg>
      <pc:sldChg chg="del mod ord modShow">
        <pc:chgData name="Roxanne Curtis" userId="093522dad63b422a" providerId="LiveId" clId="{8282FCBB-0C64-43D2-ACB4-019F4C8D3036}" dt="2023-11-22T13:14:29.073" v="3886" actId="2696"/>
        <pc:sldMkLst>
          <pc:docMk/>
          <pc:sldMk cId="2717914774" sldId="399"/>
        </pc:sldMkLst>
      </pc:sldChg>
      <pc:sldChg chg="del mod ord modShow">
        <pc:chgData name="Roxanne Curtis" userId="093522dad63b422a" providerId="LiveId" clId="{8282FCBB-0C64-43D2-ACB4-019F4C8D3036}" dt="2023-11-22T13:14:29.073" v="3886" actId="2696"/>
        <pc:sldMkLst>
          <pc:docMk/>
          <pc:sldMk cId="1623204573" sldId="400"/>
        </pc:sldMkLst>
      </pc:sldChg>
      <pc:sldChg chg="del mod ord modShow">
        <pc:chgData name="Roxanne Curtis" userId="093522dad63b422a" providerId="LiveId" clId="{8282FCBB-0C64-43D2-ACB4-019F4C8D3036}" dt="2023-11-22T13:14:29.073" v="3886" actId="2696"/>
        <pc:sldMkLst>
          <pc:docMk/>
          <pc:sldMk cId="3865220624" sldId="401"/>
        </pc:sldMkLst>
      </pc:sldChg>
      <pc:sldChg chg="del mod ord modShow">
        <pc:chgData name="Roxanne Curtis" userId="093522dad63b422a" providerId="LiveId" clId="{8282FCBB-0C64-43D2-ACB4-019F4C8D3036}" dt="2023-11-22T13:14:29.073" v="3886" actId="2696"/>
        <pc:sldMkLst>
          <pc:docMk/>
          <pc:sldMk cId="3817734630" sldId="402"/>
        </pc:sldMkLst>
      </pc:sldChg>
      <pc:sldChg chg="modSp mod modNotesTx">
        <pc:chgData name="Roxanne Curtis" userId="093522dad63b422a" providerId="LiveId" clId="{8282FCBB-0C64-43D2-ACB4-019F4C8D3036}" dt="2023-11-20T21:15:14.922" v="2834" actId="6549"/>
        <pc:sldMkLst>
          <pc:docMk/>
          <pc:sldMk cId="4115486845" sldId="403"/>
        </pc:sldMkLst>
      </pc:sldChg>
      <pc:sldChg chg="del mod ord modShow">
        <pc:chgData name="Roxanne Curtis" userId="093522dad63b422a" providerId="LiveId" clId="{8282FCBB-0C64-43D2-ACB4-019F4C8D3036}" dt="2023-11-22T13:14:29.073" v="3886" actId="2696"/>
        <pc:sldMkLst>
          <pc:docMk/>
          <pc:sldMk cId="3916875997" sldId="404"/>
        </pc:sldMkLst>
      </pc:sldChg>
      <pc:sldChg chg="addSp delSp modSp mod ord">
        <pc:chgData name="Roxanne Curtis" userId="093522dad63b422a" providerId="LiveId" clId="{8282FCBB-0C64-43D2-ACB4-019F4C8D3036}" dt="2023-11-18T16:21:16.224" v="2733" actId="1076"/>
        <pc:sldMkLst>
          <pc:docMk/>
          <pc:sldMk cId="669137643" sldId="405"/>
        </pc:sldMkLst>
      </pc:sldChg>
      <pc:sldChg chg="addSp delSp modSp mod ord modNotesTx">
        <pc:chgData name="Roxanne Curtis" userId="093522dad63b422a" providerId="LiveId" clId="{8282FCBB-0C64-43D2-ACB4-019F4C8D3036}" dt="2023-12-11T11:02:33.288" v="7522" actId="20577"/>
        <pc:sldMkLst>
          <pc:docMk/>
          <pc:sldMk cId="456016250" sldId="406"/>
        </pc:sldMkLst>
      </pc:sldChg>
      <pc:sldChg chg="addSp delSp modSp mod ord">
        <pc:chgData name="Roxanne Curtis" userId="093522dad63b422a" providerId="LiveId" clId="{8282FCBB-0C64-43D2-ACB4-019F4C8D3036}" dt="2023-11-18T16:21:42.257" v="2755" actId="20577"/>
        <pc:sldMkLst>
          <pc:docMk/>
          <pc:sldMk cId="1930720415" sldId="407"/>
        </pc:sldMkLst>
      </pc:sldChg>
      <pc:sldChg chg="addSp delSp modSp mod modShow modNotesTx">
        <pc:chgData name="Roxanne Curtis" userId="093522dad63b422a" providerId="LiveId" clId="{8282FCBB-0C64-43D2-ACB4-019F4C8D3036}" dt="2023-12-11T11:11:24.371" v="7580" actId="20577"/>
        <pc:sldMkLst>
          <pc:docMk/>
          <pc:sldMk cId="3923000503" sldId="408"/>
        </pc:sldMkLst>
      </pc:sldChg>
      <pc:sldChg chg="modSp del mod ord modShow">
        <pc:chgData name="Roxanne Curtis" userId="093522dad63b422a" providerId="LiveId" clId="{8282FCBB-0C64-43D2-ACB4-019F4C8D3036}" dt="2023-11-22T13:14:29.073" v="3886" actId="2696"/>
        <pc:sldMkLst>
          <pc:docMk/>
          <pc:sldMk cId="1626169193" sldId="409"/>
        </pc:sldMkLst>
      </pc:sldChg>
      <pc:sldChg chg="del mod ord modShow">
        <pc:chgData name="Roxanne Curtis" userId="093522dad63b422a" providerId="LiveId" clId="{8282FCBB-0C64-43D2-ACB4-019F4C8D3036}" dt="2023-11-22T13:14:29.073" v="3886" actId="2696"/>
        <pc:sldMkLst>
          <pc:docMk/>
          <pc:sldMk cId="3244500578" sldId="410"/>
        </pc:sldMkLst>
      </pc:sldChg>
      <pc:sldChg chg="del mod ord modShow">
        <pc:chgData name="Roxanne Curtis" userId="093522dad63b422a" providerId="LiveId" clId="{8282FCBB-0C64-43D2-ACB4-019F4C8D3036}" dt="2023-11-22T13:14:29.073" v="3886" actId="2696"/>
        <pc:sldMkLst>
          <pc:docMk/>
          <pc:sldMk cId="2312605074" sldId="411"/>
        </pc:sldMkLst>
      </pc:sldChg>
      <pc:sldChg chg="del mod ord modShow">
        <pc:chgData name="Roxanne Curtis" userId="093522dad63b422a" providerId="LiveId" clId="{8282FCBB-0C64-43D2-ACB4-019F4C8D3036}" dt="2023-11-22T13:14:29.073" v="3886" actId="2696"/>
        <pc:sldMkLst>
          <pc:docMk/>
          <pc:sldMk cId="4048549453" sldId="412"/>
        </pc:sldMkLst>
      </pc:sldChg>
      <pc:sldChg chg="del mod ord modShow">
        <pc:chgData name="Roxanne Curtis" userId="093522dad63b422a" providerId="LiveId" clId="{8282FCBB-0C64-43D2-ACB4-019F4C8D3036}" dt="2023-11-22T13:14:29.073" v="3886" actId="2696"/>
        <pc:sldMkLst>
          <pc:docMk/>
          <pc:sldMk cId="65527526" sldId="413"/>
        </pc:sldMkLst>
      </pc:sldChg>
      <pc:sldChg chg="del mod ord modShow">
        <pc:chgData name="Roxanne Curtis" userId="093522dad63b422a" providerId="LiveId" clId="{8282FCBB-0C64-43D2-ACB4-019F4C8D3036}" dt="2023-11-22T13:14:29.073" v="3886" actId="2696"/>
        <pc:sldMkLst>
          <pc:docMk/>
          <pc:sldMk cId="3495280952" sldId="414"/>
        </pc:sldMkLst>
      </pc:sldChg>
      <pc:sldChg chg="addSp delSp modSp mod modNotesTx">
        <pc:chgData name="Roxanne Curtis" userId="093522dad63b422a" providerId="LiveId" clId="{8282FCBB-0C64-43D2-ACB4-019F4C8D3036}" dt="2023-12-11T11:54:50.208" v="8609" actId="20577"/>
        <pc:sldMkLst>
          <pc:docMk/>
          <pc:sldMk cId="1767256528" sldId="415"/>
        </pc:sldMkLst>
      </pc:sldChg>
      <pc:sldChg chg="del mod ord modShow">
        <pc:chgData name="Roxanne Curtis" userId="093522dad63b422a" providerId="LiveId" clId="{8282FCBB-0C64-43D2-ACB4-019F4C8D3036}" dt="2023-11-22T13:14:29.073" v="3886" actId="2696"/>
        <pc:sldMkLst>
          <pc:docMk/>
          <pc:sldMk cId="3883321094" sldId="416"/>
        </pc:sldMkLst>
      </pc:sldChg>
      <pc:sldChg chg="del modNotesTx">
        <pc:chgData name="Roxanne Curtis" userId="093522dad63b422a" providerId="LiveId" clId="{8282FCBB-0C64-43D2-ACB4-019F4C8D3036}" dt="2023-12-08T23:45:55.380" v="5594" actId="47"/>
        <pc:sldMkLst>
          <pc:docMk/>
          <pc:sldMk cId="1762815041" sldId="417"/>
        </pc:sldMkLst>
      </pc:sldChg>
      <pc:sldChg chg="del mod ord modShow">
        <pc:chgData name="Roxanne Curtis" userId="093522dad63b422a" providerId="LiveId" clId="{8282FCBB-0C64-43D2-ACB4-019F4C8D3036}" dt="2023-11-22T13:14:29.073" v="3886" actId="2696"/>
        <pc:sldMkLst>
          <pc:docMk/>
          <pc:sldMk cId="46855234" sldId="418"/>
        </pc:sldMkLst>
      </pc:sldChg>
      <pc:sldChg chg="del mod ord modShow">
        <pc:chgData name="Roxanne Curtis" userId="093522dad63b422a" providerId="LiveId" clId="{8282FCBB-0C64-43D2-ACB4-019F4C8D3036}" dt="2023-11-22T13:14:29.073" v="3886" actId="2696"/>
        <pc:sldMkLst>
          <pc:docMk/>
          <pc:sldMk cId="2273097587" sldId="419"/>
        </pc:sldMkLst>
      </pc:sldChg>
      <pc:sldChg chg="del mod ord modShow">
        <pc:chgData name="Roxanne Curtis" userId="093522dad63b422a" providerId="LiveId" clId="{8282FCBB-0C64-43D2-ACB4-019F4C8D3036}" dt="2023-11-22T13:14:29.073" v="3886" actId="2696"/>
        <pc:sldMkLst>
          <pc:docMk/>
          <pc:sldMk cId="3680182522" sldId="421"/>
        </pc:sldMkLst>
      </pc:sldChg>
      <pc:sldChg chg="modNotesTx">
        <pc:chgData name="Roxanne Curtis" userId="093522dad63b422a" providerId="LiveId" clId="{8282FCBB-0C64-43D2-ACB4-019F4C8D3036}" dt="2023-12-11T10:25:44.866" v="6125" actId="20577"/>
        <pc:sldMkLst>
          <pc:docMk/>
          <pc:sldMk cId="2903526723" sldId="422"/>
        </pc:sldMkLst>
      </pc:sldChg>
      <pc:sldChg chg="modNotesTx">
        <pc:chgData name="Roxanne Curtis" userId="093522dad63b422a" providerId="LiveId" clId="{8282FCBB-0C64-43D2-ACB4-019F4C8D3036}" dt="2023-12-12T15:17:59.885" v="8969" actId="6549"/>
        <pc:sldMkLst>
          <pc:docMk/>
          <pc:sldMk cId="206272334" sldId="423"/>
        </pc:sldMkLst>
      </pc:sldChg>
      <pc:sldChg chg="modSp mod modNotesTx">
        <pc:chgData name="Roxanne Curtis" userId="093522dad63b422a" providerId="LiveId" clId="{8282FCBB-0C64-43D2-ACB4-019F4C8D3036}" dt="2023-12-11T12:25:41.161" v="8935" actId="20577"/>
        <pc:sldMkLst>
          <pc:docMk/>
          <pc:sldMk cId="3835492752" sldId="424"/>
        </pc:sldMkLst>
      </pc:sldChg>
      <pc:sldChg chg="modSp new mod modNotesTx">
        <pc:chgData name="Roxanne Curtis" userId="093522dad63b422a" providerId="LiveId" clId="{8282FCBB-0C64-43D2-ACB4-019F4C8D3036}" dt="2023-12-08T23:26:26.883" v="5217" actId="6549"/>
        <pc:sldMkLst>
          <pc:docMk/>
          <pc:sldMk cId="4164812221" sldId="425"/>
        </pc:sldMkLst>
      </pc:sldChg>
      <pc:sldChg chg="addSp delSp modSp new mod modClrScheme chgLayout modNotesTx">
        <pc:chgData name="Roxanne Curtis" userId="093522dad63b422a" providerId="LiveId" clId="{8282FCBB-0C64-43D2-ACB4-019F4C8D3036}" dt="2023-11-16T21:47:25.772" v="1309" actId="27636"/>
        <pc:sldMkLst>
          <pc:docMk/>
          <pc:sldMk cId="1925580118" sldId="426"/>
        </pc:sldMkLst>
      </pc:sldChg>
      <pc:sldChg chg="addSp modSp new mod modAnim modNotesTx">
        <pc:chgData name="Roxanne Curtis" userId="093522dad63b422a" providerId="LiveId" clId="{8282FCBB-0C64-43D2-ACB4-019F4C8D3036}" dt="2023-12-08T23:34:42.014" v="5470" actId="20577"/>
        <pc:sldMkLst>
          <pc:docMk/>
          <pc:sldMk cId="3665705592" sldId="427"/>
        </pc:sldMkLst>
      </pc:sldChg>
      <pc:sldChg chg="addSp delSp modSp new del modNotesTx">
        <pc:chgData name="Roxanne Curtis" userId="093522dad63b422a" providerId="LiveId" clId="{8282FCBB-0C64-43D2-ACB4-019F4C8D3036}" dt="2023-11-23T21:19:12.804" v="5021" actId="47"/>
        <pc:sldMkLst>
          <pc:docMk/>
          <pc:sldMk cId="2281800157" sldId="428"/>
        </pc:sldMkLst>
      </pc:sldChg>
      <pc:sldChg chg="modSp new mod modNotesTx">
        <pc:chgData name="Roxanne Curtis" userId="093522dad63b422a" providerId="LiveId" clId="{8282FCBB-0C64-43D2-ACB4-019F4C8D3036}" dt="2023-11-20T21:47:03.762" v="3022"/>
        <pc:sldMkLst>
          <pc:docMk/>
          <pc:sldMk cId="2297400794" sldId="429"/>
        </pc:sldMkLst>
      </pc:sldChg>
      <pc:sldChg chg="addSp delSp modSp new modNotesTx">
        <pc:chgData name="Roxanne Curtis" userId="093522dad63b422a" providerId="LiveId" clId="{8282FCBB-0C64-43D2-ACB4-019F4C8D3036}" dt="2023-12-08T23:37:11.741" v="5593" actId="115"/>
        <pc:sldMkLst>
          <pc:docMk/>
          <pc:sldMk cId="1559640834" sldId="430"/>
        </pc:sldMkLst>
      </pc:sldChg>
      <pc:sldChg chg="addSp delSp modSp new modNotesTx">
        <pc:chgData name="Roxanne Curtis" userId="093522dad63b422a" providerId="LiveId" clId="{8282FCBB-0C64-43D2-ACB4-019F4C8D3036}" dt="2023-11-20T21:59:59.968" v="3023"/>
        <pc:sldMkLst>
          <pc:docMk/>
          <pc:sldMk cId="3658856815" sldId="431"/>
        </pc:sldMkLst>
      </pc:sldChg>
      <pc:sldChg chg="addSp modSp new mod modNotesTx">
        <pc:chgData name="Roxanne Curtis" userId="093522dad63b422a" providerId="LiveId" clId="{8282FCBB-0C64-43D2-ACB4-019F4C8D3036}" dt="2023-12-11T17:26:27.069" v="8947" actId="20577"/>
        <pc:sldMkLst>
          <pc:docMk/>
          <pc:sldMk cId="3966110504" sldId="432"/>
        </pc:sldMkLst>
      </pc:sldChg>
      <pc:sldChg chg="addSp delSp modSp new mod ord modClrScheme chgLayout modNotesTx">
        <pc:chgData name="Roxanne Curtis" userId="093522dad63b422a" providerId="LiveId" clId="{8282FCBB-0C64-43D2-ACB4-019F4C8D3036}" dt="2023-12-09T00:02:47.681" v="6008" actId="20577"/>
        <pc:sldMkLst>
          <pc:docMk/>
          <pc:sldMk cId="3195232087" sldId="433"/>
        </pc:sldMkLst>
      </pc:sldChg>
      <pc:sldChg chg="addSp delSp modSp new mod modAnim modNotesTx">
        <pc:chgData name="Roxanne Curtis" userId="093522dad63b422a" providerId="LiveId" clId="{8282FCBB-0C64-43D2-ACB4-019F4C8D3036}" dt="2023-12-12T15:25:07.992" v="8996" actId="113"/>
        <pc:sldMkLst>
          <pc:docMk/>
          <pc:sldMk cId="1526981416" sldId="434"/>
        </pc:sldMkLst>
      </pc:sldChg>
      <pc:sldChg chg="addSp delSp modSp new del mod">
        <pc:chgData name="Roxanne Curtis" userId="093522dad63b422a" providerId="LiveId" clId="{8282FCBB-0C64-43D2-ACB4-019F4C8D3036}" dt="2023-11-18T16:11:12.978" v="2456" actId="47"/>
        <pc:sldMkLst>
          <pc:docMk/>
          <pc:sldMk cId="1613972429" sldId="435"/>
        </pc:sldMkLst>
      </pc:sldChg>
      <pc:sldChg chg="addSp delSp modSp new del mod">
        <pc:chgData name="Roxanne Curtis" userId="093522dad63b422a" providerId="LiveId" clId="{8282FCBB-0C64-43D2-ACB4-019F4C8D3036}" dt="2023-11-17T20:13:40.640" v="1604" actId="47"/>
        <pc:sldMkLst>
          <pc:docMk/>
          <pc:sldMk cId="4197148878" sldId="436"/>
        </pc:sldMkLst>
      </pc:sldChg>
      <pc:sldChg chg="addSp delSp modSp new mod ord modNotesTx">
        <pc:chgData name="Roxanne Curtis" userId="093522dad63b422a" providerId="LiveId" clId="{8282FCBB-0C64-43D2-ACB4-019F4C8D3036}" dt="2023-12-11T12:03:21.817" v="8681" actId="20577"/>
        <pc:sldMkLst>
          <pc:docMk/>
          <pc:sldMk cId="4272266089" sldId="436"/>
        </pc:sldMkLst>
      </pc:sldChg>
      <pc:sldChg chg="addSp delSp modSp new mod modNotesTx">
        <pc:chgData name="Roxanne Curtis" userId="093522dad63b422a" providerId="LiveId" clId="{8282FCBB-0C64-43D2-ACB4-019F4C8D3036}" dt="2023-12-11T12:23:19.780" v="8868" actId="6549"/>
        <pc:sldMkLst>
          <pc:docMk/>
          <pc:sldMk cId="1555418867" sldId="437"/>
        </pc:sldMkLst>
      </pc:sldChg>
      <pc:sldChg chg="addSp delSp modSp new mod modNotesTx">
        <pc:chgData name="Roxanne Curtis" userId="093522dad63b422a" providerId="LiveId" clId="{8282FCBB-0C64-43D2-ACB4-019F4C8D3036}" dt="2023-12-11T11:00:06.520" v="7429" actId="20577"/>
        <pc:sldMkLst>
          <pc:docMk/>
          <pc:sldMk cId="3995896622" sldId="438"/>
        </pc:sldMkLst>
      </pc:sldChg>
      <pc:sldChg chg="addSp delSp modSp new mod ord modAnim modNotesTx">
        <pc:chgData name="Roxanne Curtis" userId="093522dad63b422a" providerId="LiveId" clId="{8282FCBB-0C64-43D2-ACB4-019F4C8D3036}" dt="2023-12-12T15:26:16.965" v="9024" actId="20577"/>
        <pc:sldMkLst>
          <pc:docMk/>
          <pc:sldMk cId="1614677670" sldId="439"/>
        </pc:sldMkLst>
      </pc:sldChg>
      <pc:sldChg chg="addSp modSp new mod modNotesTx">
        <pc:chgData name="Roxanne Curtis" userId="093522dad63b422a" providerId="LiveId" clId="{8282FCBB-0C64-43D2-ACB4-019F4C8D3036}" dt="2023-12-11T11:15:57.709" v="7832" actId="113"/>
        <pc:sldMkLst>
          <pc:docMk/>
          <pc:sldMk cId="1562998949" sldId="440"/>
        </pc:sldMkLst>
      </pc:sldChg>
      <pc:sldChg chg="addSp modSp new del modNotesTx">
        <pc:chgData name="Roxanne Curtis" userId="093522dad63b422a" providerId="LiveId" clId="{8282FCBB-0C64-43D2-ACB4-019F4C8D3036}" dt="2023-11-23T21:20:36.476" v="5032" actId="47"/>
        <pc:sldMkLst>
          <pc:docMk/>
          <pc:sldMk cId="1523604316" sldId="441"/>
        </pc:sldMkLst>
      </pc:sldChg>
      <pc:sldChg chg="new del">
        <pc:chgData name="Roxanne Curtis" userId="093522dad63b422a" providerId="LiveId" clId="{8282FCBB-0C64-43D2-ACB4-019F4C8D3036}" dt="2023-12-08T23:32:50.995" v="5439" actId="680"/>
        <pc:sldMkLst>
          <pc:docMk/>
          <pc:sldMk cId="3243532314" sldId="441"/>
        </pc:sldMkLst>
      </pc:sldChg>
      <pc:sldChg chg="new del">
        <pc:chgData name="Roxanne Curtis" userId="093522dad63b422a" providerId="LiveId" clId="{8282FCBB-0C64-43D2-ACB4-019F4C8D3036}" dt="2023-11-23T21:18:18.820" v="4990" actId="47"/>
        <pc:sldMkLst>
          <pc:docMk/>
          <pc:sldMk cId="2101578577" sldId="442"/>
        </pc:sldMkLst>
      </pc:sldChg>
    </pc:docChg>
  </pc:docChgLst>
  <pc:docChgLst>
    <pc:chgData name="Roxanne Curtis" userId="093522dad63b422a" providerId="LiveId" clId="{D8DDC593-AA32-4B57-8AB4-57D39712CD2A}"/>
    <pc:docChg chg="custSel addSld modSld">
      <pc:chgData name="Roxanne Curtis" userId="093522dad63b422a" providerId="LiveId" clId="{D8DDC593-AA32-4B57-8AB4-57D39712CD2A}" dt="2024-02-21T02:30:30.002" v="195" actId="12"/>
      <pc:docMkLst>
        <pc:docMk/>
      </pc:docMkLst>
      <pc:sldChg chg="modSp mod">
        <pc:chgData name="Roxanne Curtis" userId="093522dad63b422a" providerId="LiveId" clId="{D8DDC593-AA32-4B57-8AB4-57D39712CD2A}" dt="2024-02-21T02:26:25.188" v="67" actId="21"/>
        <pc:sldMkLst>
          <pc:docMk/>
          <pc:sldMk cId="3835492752" sldId="424"/>
        </pc:sldMkLst>
      </pc:sldChg>
      <pc:sldChg chg="modNotesTx">
        <pc:chgData name="Roxanne Curtis" userId="093522dad63b422a" providerId="LiveId" clId="{D8DDC593-AA32-4B57-8AB4-57D39712CD2A}" dt="2024-02-21T02:20:04.638" v="32" actId="20577"/>
        <pc:sldMkLst>
          <pc:docMk/>
          <pc:sldMk cId="3665705592" sldId="427"/>
        </pc:sldMkLst>
      </pc:sldChg>
      <pc:sldChg chg="modNotesTx">
        <pc:chgData name="Roxanne Curtis" userId="093522dad63b422a" providerId="LiveId" clId="{D8DDC593-AA32-4B57-8AB4-57D39712CD2A}" dt="2024-02-21T02:21:02.267" v="65" actId="20577"/>
        <pc:sldMkLst>
          <pc:docMk/>
          <pc:sldMk cId="1526981416" sldId="434"/>
        </pc:sldMkLst>
      </pc:sldChg>
      <pc:sldChg chg="modSp new mod">
        <pc:chgData name="Roxanne Curtis" userId="093522dad63b422a" providerId="LiveId" clId="{D8DDC593-AA32-4B57-8AB4-57D39712CD2A}" dt="2024-02-21T02:30:30.002" v="195" actId="12"/>
        <pc:sldMkLst>
          <pc:docMk/>
          <pc:sldMk cId="2197611498" sldId="44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A532C9-4CC9-4041-9AA4-300BF0018562}" type="datetimeFigureOut">
              <a:rPr lang="en-US" smtClean="0"/>
              <a:t>2/24/2025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94E8F8-4E43-4CE2-A1EE-C07751E883B3}" type="slidenum">
              <a:rPr lang="en-US" smtClean="0"/>
              <a:t>‹#›</a:t>
            </a:fld>
            <a:endParaRPr lang="en-US"/>
          </a:p>
        </p:txBody>
      </p:sp>
    </p:spTree>
    <p:extLst>
      <p:ext uri="{BB962C8B-B14F-4D97-AF65-F5344CB8AC3E}">
        <p14:creationId xmlns:p14="http://schemas.microsoft.com/office/powerpoint/2010/main" val="1207779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jCjZlCvUUwE&amp;t=8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RNaXftb-Ouo"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youtube.com/watch?v=Kw-nw4bh3bM&amp;t=2s"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www.coach.ca/"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94E8F8-4E43-4CE2-A1EE-C07751E883B3}" type="slidenum">
              <a:rPr lang="en-US" smtClean="0"/>
              <a:t>1</a:t>
            </a:fld>
            <a:endParaRPr lang="en-US"/>
          </a:p>
        </p:txBody>
      </p:sp>
    </p:spTree>
    <p:extLst>
      <p:ext uri="{BB962C8B-B14F-4D97-AF65-F5344CB8AC3E}">
        <p14:creationId xmlns:p14="http://schemas.microsoft.com/office/powerpoint/2010/main" val="1089842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LF Instruction: Draw the link between Learning is enhanced when it is FUN, fun is considered PLAY and Play is LEARNING.</a:t>
            </a:r>
          </a:p>
          <a:p>
            <a:r>
              <a:rPr lang="en-US" b="0" dirty="0"/>
              <a:t>Explain that learning like motivation at its core is </a:t>
            </a:r>
            <a:r>
              <a:rPr lang="en-US" b="1" dirty="0"/>
              <a:t>INTRINSIC, </a:t>
            </a:r>
            <a:r>
              <a:rPr lang="en-US" b="0" dirty="0"/>
              <a:t>that it comes from within</a:t>
            </a:r>
          </a:p>
          <a:p>
            <a:r>
              <a:rPr lang="en-US" b="0" dirty="0"/>
              <a:t>Learning is best achieved when the activity has play like qualities. This means let the athletes play and make mistakes and they will figure it out.</a:t>
            </a:r>
          </a:p>
          <a:p>
            <a:endParaRPr lang="en-US" b="0" dirty="0"/>
          </a:p>
          <a:p>
            <a:r>
              <a:rPr lang="en-CA" sz="1800" b="1" dirty="0">
                <a:effectLst/>
                <a:latin typeface="Arial" panose="020B0604020202020204" pitchFamily="34" charset="0"/>
                <a:ea typeface="Times New Roman" panose="02020603050405020304" pitchFamily="18" charset="0"/>
              </a:rPr>
              <a:t>Ref: “Learning as a way of Being”, Peter B. Vail</a:t>
            </a:r>
            <a:endParaRPr lang="en-US" b="0" dirty="0"/>
          </a:p>
        </p:txBody>
      </p:sp>
      <p:sp>
        <p:nvSpPr>
          <p:cNvPr id="4" name="Slide Number Placeholder 3"/>
          <p:cNvSpPr>
            <a:spLocks noGrp="1"/>
          </p:cNvSpPr>
          <p:nvPr>
            <p:ph type="sldNum" sz="quarter" idx="5"/>
          </p:nvPr>
        </p:nvSpPr>
        <p:spPr/>
        <p:txBody>
          <a:bodyPr/>
          <a:lstStyle/>
          <a:p>
            <a:fld id="{9094E8F8-4E43-4CE2-A1EE-C07751E883B3}" type="slidenum">
              <a:rPr lang="en-US" smtClean="0"/>
              <a:t>10</a:t>
            </a:fld>
            <a:endParaRPr lang="en-US"/>
          </a:p>
        </p:txBody>
      </p:sp>
    </p:spTree>
    <p:extLst>
      <p:ext uri="{BB962C8B-B14F-4D97-AF65-F5344CB8AC3E}">
        <p14:creationId xmlns:p14="http://schemas.microsoft.com/office/powerpoint/2010/main" val="1703969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MOTTO of the CAC which all Sport Organizations should be striving for</a:t>
            </a:r>
          </a:p>
          <a:p>
            <a:pPr rtl="0">
              <a:spcBef>
                <a:spcPts val="0"/>
              </a:spcBef>
              <a:spcAft>
                <a:spcPts val="0"/>
              </a:spcAft>
            </a:pPr>
            <a:endParaRPr lang="en-US" b="0" dirty="0">
              <a:effectLst/>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Review CAC values &amp; MOTTO “good programs, delivered by good people, in good places”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Arial" panose="020B0604020202020204" pitchFamily="34" charset="0"/>
                <a:ea typeface="Times New Roman" panose="02020603050405020304" pitchFamily="18" charset="0"/>
                <a:cs typeface="Times New Roman" panose="02020603050405020304" pitchFamily="18" charset="0"/>
              </a:rPr>
              <a:t>Values for Coaches (expand on the list by stating these items)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LcPeriod"/>
            </a:pPr>
            <a:r>
              <a:rPr lang="en-CA" sz="1800" dirty="0">
                <a:effectLst/>
                <a:latin typeface="Arial" panose="020B0604020202020204" pitchFamily="34" charset="0"/>
                <a:ea typeface="Times New Roman" panose="02020603050405020304" pitchFamily="18" charset="0"/>
                <a:cs typeface="Times New Roman" panose="02020603050405020304" pitchFamily="18" charset="0"/>
              </a:rPr>
              <a:t>Seek to Understand – development of solid practice plans, determining order of progress for your team, being prepared and clearly understanding everything you are presenting to your players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LcPeriod"/>
            </a:pPr>
            <a:r>
              <a:rPr lang="en-CA" sz="1800" dirty="0">
                <a:effectLst/>
                <a:latin typeface="Arial" panose="020B0604020202020204" pitchFamily="34" charset="0"/>
                <a:ea typeface="Times New Roman" panose="02020603050405020304" pitchFamily="18" charset="0"/>
                <a:cs typeface="Times New Roman" panose="02020603050405020304" pitchFamily="18" charset="0"/>
              </a:rPr>
              <a:t>Cultivate inclusion – appropriate language &amp; behaviour exhibited to uphold the NCCP Code of Conduct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LcPeriod"/>
            </a:pPr>
            <a:r>
              <a:rPr lang="en-CA" sz="1800" dirty="0">
                <a:effectLst/>
                <a:latin typeface="Arial" panose="020B0604020202020204" pitchFamily="34" charset="0"/>
                <a:ea typeface="Times New Roman" panose="02020603050405020304" pitchFamily="18" charset="0"/>
                <a:cs typeface="Times New Roman" panose="02020603050405020304" pitchFamily="18" charset="0"/>
              </a:rPr>
              <a:t>Be curious – look for opportunities to expand your knowledge level of lacrosse and coaching methods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LcPeriod"/>
            </a:pPr>
            <a:r>
              <a:rPr lang="en-CA" sz="1800" dirty="0">
                <a:effectLst/>
                <a:latin typeface="Arial" panose="020B0604020202020204" pitchFamily="34" charset="0"/>
                <a:ea typeface="Times New Roman" panose="02020603050405020304" pitchFamily="18" charset="0"/>
                <a:cs typeface="Times New Roman" panose="02020603050405020304" pitchFamily="18" charset="0"/>
              </a:rPr>
              <a:t>Act with courage – decision making is a huge part of coaching, you will never make everyone happy all the time; stick to your guiding principles, have sound rationale for decisions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eriod"/>
            </a:pPr>
            <a:r>
              <a:rPr lang="en-CA" sz="1800" dirty="0">
                <a:effectLst/>
                <a:latin typeface="Arial" panose="020B0604020202020204" pitchFamily="34" charset="0"/>
                <a:ea typeface="Times New Roman" panose="02020603050405020304" pitchFamily="18" charset="0"/>
                <a:cs typeface="Times New Roman" panose="02020603050405020304" pitchFamily="18" charset="0"/>
              </a:rPr>
              <a:t>Lead and serve with gratitude – be appreciative of the opportunity to be involved with the “creator’s game” and lead in a positive manner</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highlight>
                  <a:srgbClr val="FFFF00"/>
                </a:highlight>
                <a:latin typeface="Arial" panose="020B0604020202020204" pitchFamily="34" charset="0"/>
                <a:ea typeface="Times New Roman" panose="02020603050405020304" pitchFamily="18" charset="0"/>
              </a:rPr>
              <a:t>*</a:t>
            </a:r>
            <a:r>
              <a:rPr lang="en-CA" sz="1800" dirty="0">
                <a:effectLst/>
                <a:latin typeface="Arial" panose="020B0604020202020204" pitchFamily="34" charset="0"/>
                <a:ea typeface="Times New Roman" panose="02020603050405020304" pitchFamily="18" charset="0"/>
              </a:rPr>
              <a:t>these are in line with the Objectives listed in your Manual for Module 2: The Coach</a:t>
            </a:r>
            <a:br>
              <a:rPr lang="en-US" dirty="0"/>
            </a:br>
            <a:endParaRPr lang="en-CA" dirty="0"/>
          </a:p>
        </p:txBody>
      </p:sp>
      <p:sp>
        <p:nvSpPr>
          <p:cNvPr id="4" name="Slide Number Placeholder 3"/>
          <p:cNvSpPr>
            <a:spLocks noGrp="1"/>
          </p:cNvSpPr>
          <p:nvPr>
            <p:ph type="sldNum" sz="quarter" idx="5"/>
          </p:nvPr>
        </p:nvSpPr>
        <p:spPr/>
        <p:txBody>
          <a:bodyPr/>
          <a:lstStyle/>
          <a:p>
            <a:fld id="{9094E8F8-4E43-4CE2-A1EE-C07751E883B3}" type="slidenum">
              <a:rPr lang="en-US" smtClean="0"/>
              <a:t>11</a:t>
            </a:fld>
            <a:endParaRPr lang="en-US"/>
          </a:p>
        </p:txBody>
      </p:sp>
    </p:spTree>
    <p:extLst>
      <p:ext uri="{BB962C8B-B14F-4D97-AF65-F5344CB8AC3E}">
        <p14:creationId xmlns:p14="http://schemas.microsoft.com/office/powerpoint/2010/main" val="1462508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LF Instructions: </a:t>
            </a:r>
            <a:r>
              <a:rPr lang="en-US" b="0" dirty="0"/>
              <a:t>This is a good slide for coaches to see the various things in their lives that influence themselves and others in situations.</a:t>
            </a:r>
          </a:p>
          <a:p>
            <a:endParaRPr lang="en-US" b="0" dirty="0"/>
          </a:p>
          <a:p>
            <a:pPr marL="228600" fontAlgn="base">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Review slide with coaches.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fontAlgn="base">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All of these are known as “Bias” –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solidFill>
                  <a:srgbClr val="000000"/>
                </a:solidFill>
                <a:effectLst/>
                <a:highlight>
                  <a:srgbClr val="FFFF00"/>
                </a:highlight>
                <a:latin typeface="Arial" panose="020B0604020202020204" pitchFamily="34" charset="0"/>
                <a:ea typeface="Times New Roman" panose="02020603050405020304" pitchFamily="18" charset="0"/>
              </a:rPr>
              <a:t>Sharing –</a:t>
            </a:r>
            <a:r>
              <a:rPr lang="en-CA" sz="1800" dirty="0">
                <a:solidFill>
                  <a:srgbClr val="000000"/>
                </a:solidFill>
                <a:effectLst/>
                <a:latin typeface="Arial" panose="020B0604020202020204" pitchFamily="34" charset="0"/>
                <a:ea typeface="Times New Roman" panose="02020603050405020304" pitchFamily="18" charset="0"/>
              </a:rPr>
              <a:t> have coaches share an example they have experienced which demonstrates bias</a:t>
            </a:r>
            <a:endParaRPr lang="en-US" b="0" dirty="0"/>
          </a:p>
          <a:p>
            <a:endParaRPr lang="en-US" b="0" dirty="0"/>
          </a:p>
          <a:p>
            <a:r>
              <a:rPr lang="en-US" b="0" dirty="0"/>
              <a:t>Tie in NCCP Code of Ethics and Code of Conduct – helps to guide us to decrease our level of bias</a:t>
            </a:r>
          </a:p>
        </p:txBody>
      </p:sp>
      <p:sp>
        <p:nvSpPr>
          <p:cNvPr id="4" name="Slide Number Placeholder 3"/>
          <p:cNvSpPr>
            <a:spLocks noGrp="1"/>
          </p:cNvSpPr>
          <p:nvPr>
            <p:ph type="sldNum" sz="quarter" idx="5"/>
          </p:nvPr>
        </p:nvSpPr>
        <p:spPr/>
        <p:txBody>
          <a:bodyPr/>
          <a:lstStyle/>
          <a:p>
            <a:fld id="{9094E8F8-4E43-4CE2-A1EE-C07751E883B3}" type="slidenum">
              <a:rPr lang="en-US" smtClean="0"/>
              <a:t>12</a:t>
            </a:fld>
            <a:endParaRPr lang="en-US"/>
          </a:p>
        </p:txBody>
      </p:sp>
    </p:spTree>
    <p:extLst>
      <p:ext uri="{BB962C8B-B14F-4D97-AF65-F5344CB8AC3E}">
        <p14:creationId xmlns:p14="http://schemas.microsoft.com/office/powerpoint/2010/main" val="3333886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LF Instructions</a:t>
            </a:r>
            <a:r>
              <a:rPr lang="en-US" dirty="0"/>
              <a:t>:</a:t>
            </a:r>
          </a:p>
          <a:p>
            <a:pPr>
              <a:lnSpc>
                <a:spcPct val="107000"/>
              </a:lnSpc>
              <a:spcAft>
                <a:spcPts val="800"/>
              </a:spcAft>
            </a:pPr>
            <a:br>
              <a:rPr lang="en-US" dirty="0"/>
            </a:br>
            <a:r>
              <a:rPr lang="en-CA" sz="1800" dirty="0">
                <a:effectLst/>
                <a:latin typeface="Arial" panose="020B0604020202020204" pitchFamily="34" charset="0"/>
                <a:ea typeface="Times New Roman" panose="02020603050405020304" pitchFamily="18" charset="0"/>
                <a:cs typeface="Times New Roman" panose="02020603050405020304" pitchFamily="18" charset="0"/>
              </a:rPr>
              <a:t>CRITICAL UNDERSTANDING PIECE for coaches</a:t>
            </a:r>
          </a:p>
          <a:p>
            <a:pPr>
              <a:lnSpc>
                <a:spcPct val="107000"/>
              </a:lnSpc>
              <a:spcAft>
                <a:spcPts val="800"/>
              </a:spcAft>
            </a:pPr>
            <a:r>
              <a:rPr lang="en-US" sz="1800" dirty="0"/>
              <a:t>Read out loud </a:t>
            </a:r>
            <a:r>
              <a:rPr lang="en-CA" sz="1800" dirty="0">
                <a:effectLst/>
                <a:latin typeface="Arial" panose="020B0604020202020204" pitchFamily="34" charset="0"/>
                <a:ea typeface="Times New Roman" panose="02020603050405020304" pitchFamily="18" charset="0"/>
                <a:cs typeface="Times New Roman" panose="02020603050405020304" pitchFamily="18" charset="0"/>
              </a:rPr>
              <a:t>the three badges </a:t>
            </a:r>
            <a:r>
              <a:rPr lang="en-US" sz="1800" dirty="0"/>
              <a:t>and explain to coaches the importance of this.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sz="1800" dirty="0">
              <a:effectLst/>
              <a:latin typeface="Arial" panose="020B0604020202020204" pitchFamily="34" charset="0"/>
              <a:ea typeface="Times New Roman" panose="02020603050405020304" pitchFamily="18" charset="0"/>
            </a:endParaRPr>
          </a:p>
          <a:p>
            <a:r>
              <a:rPr lang="en-CA" sz="1800" b="1" dirty="0">
                <a:effectLst/>
                <a:latin typeface="Arial" panose="020B0604020202020204" pitchFamily="34" charset="0"/>
                <a:ea typeface="Times New Roman" panose="02020603050405020304" pitchFamily="18" charset="0"/>
              </a:rPr>
              <a:t>LF reference - use page 2 of code of ethics to expand upon each badge </a:t>
            </a:r>
            <a:r>
              <a:rPr lang="en-CA" sz="1800" dirty="0">
                <a:effectLst/>
                <a:latin typeface="Arial" panose="020B0604020202020204" pitchFamily="34" charset="0"/>
                <a:ea typeface="Times New Roman" panose="02020603050405020304" pitchFamily="18" charset="0"/>
              </a:rPr>
              <a:t>(full code of conduct found on page ___) </a:t>
            </a:r>
            <a:r>
              <a:rPr lang="en-CA" sz="1800" dirty="0">
                <a:effectLst/>
                <a:highlight>
                  <a:srgbClr val="FFFF00"/>
                </a:highlight>
                <a:latin typeface="Arial" panose="020B0604020202020204" pitchFamily="34" charset="0"/>
                <a:ea typeface="Times New Roman" panose="02020603050405020304" pitchFamily="18" charset="0"/>
              </a:rPr>
              <a:t>*PDF to email – MA should email the code of conduct to coaches</a:t>
            </a:r>
            <a:endParaRPr lang="en-US" dirty="0"/>
          </a:p>
        </p:txBody>
      </p:sp>
      <p:sp>
        <p:nvSpPr>
          <p:cNvPr id="4" name="Slide Number Placeholder 3"/>
          <p:cNvSpPr>
            <a:spLocks noGrp="1"/>
          </p:cNvSpPr>
          <p:nvPr>
            <p:ph type="sldNum" sz="quarter" idx="5"/>
          </p:nvPr>
        </p:nvSpPr>
        <p:spPr/>
        <p:txBody>
          <a:bodyPr/>
          <a:lstStyle/>
          <a:p>
            <a:fld id="{9094E8F8-4E43-4CE2-A1EE-C07751E883B3}" type="slidenum">
              <a:rPr lang="en-US" smtClean="0"/>
              <a:t>13</a:t>
            </a:fld>
            <a:endParaRPr lang="en-US"/>
          </a:p>
        </p:txBody>
      </p:sp>
    </p:spTree>
    <p:extLst>
      <p:ext uri="{BB962C8B-B14F-4D97-AF65-F5344CB8AC3E}">
        <p14:creationId xmlns:p14="http://schemas.microsoft.com/office/powerpoint/2010/main" val="1180821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2800" dirty="0">
                <a:hlinkClick r:id="rId3"/>
              </a:rPr>
              <a:t>Responsible Coaching Movement (RCM) (youtube.com)</a:t>
            </a:r>
            <a:endParaRPr lang="en-US" sz="2800" dirty="0"/>
          </a:p>
          <a:p>
            <a:pPr>
              <a:lnSpc>
                <a:spcPct val="107000"/>
              </a:lnSpc>
              <a:spcAft>
                <a:spcPts val="800"/>
              </a:spcAft>
            </a:pPr>
            <a:r>
              <a:rPr lang="en-US" sz="2800" b="1" u="sng"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(link in case it won’t play)</a:t>
            </a:r>
            <a:endParaRPr lang="en-CA" sz="1800" b="1" u="sng"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en-CA" sz="1800" b="1" u="sng"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CA" sz="1800" b="1" u="sng"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Audience participation</a:t>
            </a:r>
            <a:r>
              <a:rPr lang="en-CA" sz="1800" b="1" u="sng" dirty="0">
                <a:effectLst/>
                <a:latin typeface="Arial" panose="020B0604020202020204" pitchFamily="34" charset="0"/>
                <a:ea typeface="Times New Roman" panose="02020603050405020304" pitchFamily="18" charset="0"/>
                <a:cs typeface="Times New Roman" panose="02020603050405020304" pitchFamily="18" charset="0"/>
              </a:rPr>
              <a:t>: </a:t>
            </a:r>
            <a:r>
              <a:rPr lang="en-CA" sz="1800" b="1" dirty="0">
                <a:effectLst/>
                <a:latin typeface="Arial" panose="020B0604020202020204" pitchFamily="34" charset="0"/>
                <a:ea typeface="Times New Roman" panose="02020603050405020304" pitchFamily="18" charset="0"/>
                <a:cs typeface="Times New Roman" panose="02020603050405020304" pitchFamily="18" charset="0"/>
              </a:rPr>
              <a:t>before </a:t>
            </a:r>
            <a:r>
              <a:rPr lang="en-CA" sz="1800" dirty="0">
                <a:effectLst/>
                <a:latin typeface="Arial" panose="020B0604020202020204" pitchFamily="34" charset="0"/>
                <a:ea typeface="Times New Roman" panose="02020603050405020304" pitchFamily="18" charset="0"/>
                <a:cs typeface="Times New Roman" panose="02020603050405020304" pitchFamily="18" charset="0"/>
              </a:rPr>
              <a:t>starting the video, ask coaches to be listening for the 3 components of the RCM.</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b="1" dirty="0">
                <a:effectLst/>
                <a:latin typeface="Arial" panose="020B0604020202020204" pitchFamily="34" charset="0"/>
                <a:ea typeface="Times New Roman" panose="02020603050405020304" pitchFamily="18" charset="0"/>
                <a:cs typeface="Times New Roman" panose="02020603050405020304" pitchFamily="18" charset="0"/>
              </a:rPr>
              <a:t>Show video</a:t>
            </a:r>
            <a:r>
              <a:rPr lang="en-CA" sz="1800" dirty="0">
                <a:effectLst/>
                <a:latin typeface="Arial" panose="020B0604020202020204" pitchFamily="34" charset="0"/>
                <a:ea typeface="Times New Roman" panose="02020603050405020304" pitchFamily="18" charset="0"/>
                <a:cs typeface="Times New Roman" panose="02020603050405020304" pitchFamily="18" charset="0"/>
              </a:rPr>
              <a:t>; draw out the 3 components from participants, </a:t>
            </a:r>
            <a:r>
              <a:rPr lang="en-CA" sz="1800" b="1" dirty="0">
                <a:effectLst/>
                <a:latin typeface="Arial" panose="020B0604020202020204" pitchFamily="34" charset="0"/>
                <a:ea typeface="Times New Roman" panose="02020603050405020304" pitchFamily="18" charset="0"/>
                <a:cs typeface="Times New Roman" panose="02020603050405020304" pitchFamily="18" charset="0"/>
              </a:rPr>
              <a:t>then ask:</a:t>
            </a:r>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Arial" panose="020B0604020202020204" pitchFamily="34" charset="0"/>
                <a:ea typeface="Times New Roman" panose="02020603050405020304" pitchFamily="18" charset="0"/>
                <a:cs typeface="Times New Roman" panose="02020603050405020304" pitchFamily="18" charset="0"/>
              </a:rPr>
              <a:t>How does this tie into the Code of Ethics?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highlight>
                  <a:srgbClr val="00FF00"/>
                </a:highlight>
                <a:latin typeface="Arial" panose="020B0604020202020204" pitchFamily="34" charset="0"/>
                <a:ea typeface="Times New Roman" panose="02020603050405020304" pitchFamily="18" charset="0"/>
                <a:cs typeface="Times New Roman" panose="02020603050405020304" pitchFamily="18" charset="0"/>
              </a:rPr>
              <a:t>Audience to Add a response in the chat or share out loud</a:t>
            </a:r>
            <a:r>
              <a:rPr lang="en-CA"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b="1" dirty="0">
                <a:effectLst/>
                <a:latin typeface="Arial" panose="020B0604020202020204" pitchFamily="34" charset="0"/>
                <a:ea typeface="Times New Roman" panose="02020603050405020304" pitchFamily="18" charset="0"/>
                <a:cs typeface="Times New Roman" panose="02020603050405020304" pitchFamily="18" charset="0"/>
              </a:rPr>
              <a:t>Review:  </a:t>
            </a:r>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b="1" dirty="0">
                <a:effectLst/>
                <a:latin typeface="Arial" panose="020B0604020202020204" pitchFamily="34" charset="0"/>
                <a:ea typeface="Times New Roman" panose="02020603050405020304" pitchFamily="18" charset="0"/>
                <a:cs typeface="Times New Roman" panose="02020603050405020304" pitchFamily="18" charset="0"/>
              </a:rPr>
              <a:t>SAFE</a:t>
            </a:r>
            <a:r>
              <a:rPr lang="en-CA" sz="1800" dirty="0">
                <a:effectLst/>
                <a:latin typeface="Arial" panose="020B0604020202020204" pitchFamily="34" charset="0"/>
                <a:ea typeface="Times New Roman" panose="02020603050405020304" pitchFamily="18" charset="0"/>
                <a:cs typeface="Times New Roman" panose="02020603050405020304" pitchFamily="18" charset="0"/>
              </a:rPr>
              <a:t> (open/observable/justifiable) – Rule of 2; Respect &amp; Integrity</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b="1" dirty="0">
                <a:effectLst/>
                <a:latin typeface="Arial" panose="020B0604020202020204" pitchFamily="34" charset="0"/>
                <a:ea typeface="Times New Roman" panose="02020603050405020304" pitchFamily="18" charset="0"/>
                <a:cs typeface="Times New Roman" panose="02020603050405020304" pitchFamily="18" charset="0"/>
              </a:rPr>
              <a:t>SMART</a:t>
            </a:r>
            <a:r>
              <a:rPr lang="en-CA" sz="1800" dirty="0">
                <a:effectLst/>
                <a:latin typeface="Arial" panose="020B0604020202020204" pitchFamily="34" charset="0"/>
                <a:ea typeface="Times New Roman" panose="02020603050405020304" pitchFamily="18" charset="0"/>
                <a:cs typeface="Times New Roman" panose="02020603050405020304" pitchFamily="18" charset="0"/>
              </a:rPr>
              <a:t> (Trained coaches) – Safe sport &amp; Ethics training; Leadership &amp; Professionalism</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b="1" dirty="0">
                <a:effectLst/>
                <a:latin typeface="Arial" panose="020B0604020202020204" pitchFamily="34" charset="0"/>
                <a:ea typeface="Times New Roman" panose="02020603050405020304" pitchFamily="18" charset="0"/>
                <a:cs typeface="Times New Roman" panose="02020603050405020304" pitchFamily="18" charset="0"/>
              </a:rPr>
              <a:t>SECURE</a:t>
            </a:r>
            <a:r>
              <a:rPr lang="en-CA" sz="1800" dirty="0">
                <a:effectLst/>
                <a:latin typeface="Arial" panose="020B0604020202020204" pitchFamily="34" charset="0"/>
                <a:ea typeface="Times New Roman" panose="02020603050405020304" pitchFamily="18" charset="0"/>
                <a:cs typeface="Times New Roman" panose="02020603050405020304" pitchFamily="18" charset="0"/>
              </a:rPr>
              <a:t> (background check) – ALL volunteers in your organization have a background check; Health &amp; Safety of all</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en-CA" sz="1800" dirty="0">
                <a:effectLst/>
                <a:latin typeface="Arial" panose="020B0604020202020204" pitchFamily="34" charset="0"/>
                <a:ea typeface="Times New Roman" panose="02020603050405020304" pitchFamily="18" charset="0"/>
                <a:cs typeface="Times New Roman" panose="02020603050405020304" pitchFamily="18" charset="0"/>
              </a:rPr>
              <a:t>Prevention of inappropriate situations! </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CA" sz="1800" dirty="0">
                <a:effectLst/>
                <a:latin typeface="Arial" panose="020B0604020202020204" pitchFamily="34" charset="0"/>
                <a:ea typeface="Times New Roman" panose="02020603050405020304" pitchFamily="18" charset="0"/>
              </a:rPr>
              <a:t>- Consistency across the country</a:t>
            </a:r>
            <a:endParaRPr lang="en-CA" dirty="0"/>
          </a:p>
        </p:txBody>
      </p:sp>
      <p:sp>
        <p:nvSpPr>
          <p:cNvPr id="4" name="Slide Number Placeholder 3"/>
          <p:cNvSpPr>
            <a:spLocks noGrp="1"/>
          </p:cNvSpPr>
          <p:nvPr>
            <p:ph type="sldNum" sz="quarter" idx="5"/>
          </p:nvPr>
        </p:nvSpPr>
        <p:spPr/>
        <p:txBody>
          <a:bodyPr/>
          <a:lstStyle/>
          <a:p>
            <a:fld id="{9094E8F8-4E43-4CE2-A1EE-C07751E883B3}" type="slidenum">
              <a:rPr lang="en-US" smtClean="0"/>
              <a:t>14</a:t>
            </a:fld>
            <a:endParaRPr lang="en-US"/>
          </a:p>
        </p:txBody>
      </p:sp>
    </p:spTree>
    <p:extLst>
      <p:ext uri="{BB962C8B-B14F-4D97-AF65-F5344CB8AC3E}">
        <p14:creationId xmlns:p14="http://schemas.microsoft.com/office/powerpoint/2010/main" val="4062323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0" i="0" u="none" strike="noStrike" dirty="0">
                <a:solidFill>
                  <a:srgbClr val="000000"/>
                </a:solidFill>
                <a:effectLst/>
                <a:latin typeface="Arial" panose="020B0604020202020204" pitchFamily="34" charset="0"/>
              </a:rPr>
              <a:t>As seen in the “Initiation to Sport” module; </a:t>
            </a:r>
          </a:p>
          <a:p>
            <a:pPr rtl="0">
              <a:spcBef>
                <a:spcPts val="0"/>
              </a:spcBef>
              <a:spcAft>
                <a:spcPts val="0"/>
              </a:spcAft>
            </a:pPr>
            <a:r>
              <a:rPr lang="en-US" sz="1200" b="0" i="0" u="none" strike="noStrike" dirty="0">
                <a:solidFill>
                  <a:srgbClr val="000000"/>
                </a:solidFill>
                <a:effectLst/>
                <a:latin typeface="Arial" panose="020B0604020202020204" pitchFamily="34" charset="0"/>
              </a:rPr>
              <a:t>Coaches should have this completed in advance of attending clinic, if not - strongly recommend completing this online module on the Locker </a:t>
            </a:r>
            <a:r>
              <a:rPr lang="en-US" sz="1200" b="0" i="0" u="none" strike="noStrike" dirty="0" err="1">
                <a:solidFill>
                  <a:srgbClr val="000000"/>
                </a:solidFill>
                <a:effectLst/>
                <a:latin typeface="Arial" panose="020B0604020202020204" pitchFamily="34" charset="0"/>
              </a:rPr>
              <a:t>elearning</a:t>
            </a:r>
            <a:endParaRPr lang="en-US" b="0" dirty="0">
              <a:effectLst/>
            </a:endParaRPr>
          </a:p>
          <a:p>
            <a:pPr rtl="0">
              <a:spcBef>
                <a:spcPts val="0"/>
              </a:spcBef>
              <a:spcAft>
                <a:spcPts val="0"/>
              </a:spcAft>
            </a:pPr>
            <a:endParaRPr lang="en-US" sz="1200" b="0" i="0" u="none" strike="noStrike" dirty="0">
              <a:solidFill>
                <a:srgbClr val="000000"/>
              </a:solidFill>
              <a:effectLst/>
              <a:latin typeface="Arial" panose="020B0604020202020204" pitchFamily="34" charset="0"/>
            </a:endParaRPr>
          </a:p>
          <a:p>
            <a:pPr>
              <a:lnSpc>
                <a:spcPct val="107000"/>
              </a:lnSpc>
              <a:spcAft>
                <a:spcPts val="800"/>
              </a:spcAft>
            </a:pPr>
            <a:r>
              <a:rPr lang="en-C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Read slide – the goal of the rule of 2…..</a:t>
            </a:r>
          </a:p>
          <a:p>
            <a:pPr>
              <a:lnSpc>
                <a:spcPct val="107000"/>
              </a:lnSpc>
              <a:spcAft>
                <a:spcPts val="80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C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Ties into Make Ethical Decisions - intended to protect YOU and your athletes</a:t>
            </a:r>
            <a:endParaRPr lang="en-C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CA" sz="1200" dirty="0">
                <a:solidFill>
                  <a:srgbClr val="000000"/>
                </a:solidFill>
                <a:effectLst/>
                <a:latin typeface="Arial" panose="020B0604020202020204" pitchFamily="34" charset="0"/>
                <a:ea typeface="Times New Roman" panose="02020603050405020304" pitchFamily="18" charset="0"/>
              </a:rPr>
              <a:t>All actions with participants are in OPEN, OBSERVABLE AND JUSTIFIABLE situations</a:t>
            </a:r>
            <a:endParaRPr lang="en-US" b="0" dirty="0">
              <a:effectLst/>
            </a:endParaRPr>
          </a:p>
          <a:p>
            <a:pPr marL="171450" indent="-171450">
              <a:buFont typeface="Arial" panose="020B0604020202020204" pitchFamily="34" charset="0"/>
              <a:buChar char="•"/>
            </a:pPr>
            <a:br>
              <a:rPr lang="en-US" dirty="0"/>
            </a:br>
            <a:endParaRPr lang="en-US" dirty="0"/>
          </a:p>
          <a:p>
            <a:r>
              <a:rPr lang="en-US" dirty="0"/>
              <a:t>share good practices – </a:t>
            </a:r>
            <a:r>
              <a:rPr lang="en-US" dirty="0" err="1"/>
              <a:t>ie</a:t>
            </a:r>
            <a:r>
              <a:rPr lang="en-US" dirty="0"/>
              <a:t>. No texts to players; correspondence to parents / players – always include your coaching staff/manager</a:t>
            </a:r>
          </a:p>
          <a:p>
            <a:r>
              <a:rPr lang="en-CA" b="1" dirty="0"/>
              <a:t>How to implement the Rule of 2 – share with participants through discussion</a:t>
            </a:r>
          </a:p>
          <a:p>
            <a:r>
              <a:rPr lang="en-CA" b="1" dirty="0"/>
              <a:t>IN person</a:t>
            </a:r>
          </a:p>
          <a:p>
            <a:pPr marL="228600" indent="-228600">
              <a:buAutoNum type="arabicPeriod"/>
            </a:pPr>
            <a:r>
              <a:rPr lang="en-CA" dirty="0"/>
              <a:t>Work as a team – A coach should always have another coach or screened adult(parent or volunteer) present when interacting with participants.</a:t>
            </a:r>
          </a:p>
          <a:p>
            <a:pPr marL="228600" indent="-228600">
              <a:buAutoNum type="arabicPeriod"/>
            </a:pPr>
            <a:r>
              <a:rPr lang="en-CA" dirty="0"/>
              <a:t>Remain open to the public – Have a training environment that ensures all situations are open, observable and justifiable.</a:t>
            </a:r>
          </a:p>
          <a:p>
            <a:pPr marL="228600" indent="-228600">
              <a:buAutoNum type="arabicPeriod"/>
            </a:pPr>
            <a:r>
              <a:rPr lang="en-CA" dirty="0"/>
              <a:t>Plan transportation – Have 2 adults present when traveling with a participant(s) and refer to your club travel policy.</a:t>
            </a:r>
          </a:p>
          <a:p>
            <a:pPr marL="228600" indent="-228600">
              <a:buAutoNum type="arabicPeriod"/>
            </a:pPr>
            <a:r>
              <a:rPr lang="en-CA" dirty="0"/>
              <a:t>Be sensible – be considerate of the gender of the participants when selecting coaches or volunteers</a:t>
            </a:r>
          </a:p>
          <a:p>
            <a:pPr marL="228600" indent="-228600">
              <a:buAutoNum type="arabicPeriod"/>
            </a:pPr>
            <a:r>
              <a:rPr lang="en-CA" dirty="0"/>
              <a:t>Transparent communication – ensure that all communications are sent to a group and/or include parent/guardians without ONE-TO-ONE messaging.</a:t>
            </a:r>
          </a:p>
          <a:p>
            <a:pPr marL="228600" indent="-228600">
              <a:buAutoNum type="arabicPeriod"/>
            </a:pPr>
            <a:endParaRPr lang="en-CA" dirty="0"/>
          </a:p>
          <a:p>
            <a:pPr marL="0" indent="0">
              <a:buNone/>
            </a:pPr>
            <a:r>
              <a:rPr lang="en-CA" b="1" dirty="0"/>
              <a:t>Virtual Settings</a:t>
            </a:r>
          </a:p>
          <a:p>
            <a:pPr marL="228600" indent="-228600">
              <a:buAutoNum type="arabicPeriod"/>
            </a:pPr>
            <a:r>
              <a:rPr lang="en-CA" dirty="0"/>
              <a:t>Parental awareness – obtain consent for virtual sessions, plus inform parents of activities that will occur.</a:t>
            </a:r>
          </a:p>
          <a:p>
            <a:pPr marL="228600" indent="-228600">
              <a:buAutoNum type="arabicPeriod"/>
            </a:pPr>
            <a:r>
              <a:rPr lang="en-CA" dirty="0"/>
              <a:t>Record each session – and they should be in a professional setting (not a bedroom!)</a:t>
            </a:r>
          </a:p>
          <a:p>
            <a:pPr marL="228600" indent="-228600">
              <a:buAutoNum type="arabicPeriod"/>
            </a:pPr>
            <a:r>
              <a:rPr lang="en-CA" dirty="0"/>
              <a:t>Weekly debriefing – encourage regular check-ins with parents, coaches and participants about the virtual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www.Coach.ca/responsiblecoaching</a:t>
            </a:r>
            <a:endParaRPr lang="en-CA"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94E8F8-4E43-4CE2-A1EE-C07751E883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8893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solidFill>
                  <a:srgbClr val="000000"/>
                </a:solidFill>
                <a:effectLst/>
                <a:latin typeface="Arial" panose="020B0604020202020204" pitchFamily="34" charset="0"/>
                <a:ea typeface="Times New Roman" panose="02020603050405020304" pitchFamily="18" charset="0"/>
              </a:rPr>
              <a:t>The Ultimate goal in decision making(MED)….what works LOGICALLY the best for all involved in the situation</a:t>
            </a:r>
            <a:endParaRPr lang="en-CA" dirty="0"/>
          </a:p>
        </p:txBody>
      </p:sp>
      <p:sp>
        <p:nvSpPr>
          <p:cNvPr id="4" name="Slide Number Placeholder 3"/>
          <p:cNvSpPr>
            <a:spLocks noGrp="1"/>
          </p:cNvSpPr>
          <p:nvPr>
            <p:ph type="sldNum" sz="quarter" idx="5"/>
          </p:nvPr>
        </p:nvSpPr>
        <p:spPr/>
        <p:txBody>
          <a:bodyPr/>
          <a:lstStyle/>
          <a:p>
            <a:fld id="{9094E8F8-4E43-4CE2-A1EE-C07751E883B3}" type="slidenum">
              <a:rPr lang="en-US" smtClean="0"/>
              <a:t>16</a:t>
            </a:fld>
            <a:endParaRPr lang="en-US"/>
          </a:p>
        </p:txBody>
      </p:sp>
    </p:spTree>
    <p:extLst>
      <p:ext uri="{BB962C8B-B14F-4D97-AF65-F5344CB8AC3E}">
        <p14:creationId xmlns:p14="http://schemas.microsoft.com/office/powerpoint/2010/main" val="4179574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Player safety is #1 priority - coach can facilitate safety by knowing rules, removing players for dangerous play, keeping players off the floor/field if contact is made to the head</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**must complete this online module - Making Headway in Sport  (free , about 45 minutes)</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In Ontario - Rowan’s Law - MUST have a DESIGNATED PERSON (usually trainer); excellent webinar - </a:t>
            </a:r>
            <a:r>
              <a:rPr lang="en-US" sz="1800" b="0" i="0" u="sng" strike="noStrike" dirty="0">
                <a:solidFill>
                  <a:srgbClr val="2200CC"/>
                </a:solidFill>
                <a:effectLst/>
                <a:latin typeface="Arial" panose="020B0604020202020204" pitchFamily="34" charset="0"/>
                <a:hlinkClick r:id="rId3"/>
              </a:rPr>
              <a:t>You are the Designated Person under Rowan's Law - Now What? - YouTube</a:t>
            </a:r>
            <a:endParaRPr lang="en-US" b="0" dirty="0">
              <a:effectLst/>
            </a:endParaRPr>
          </a:p>
          <a:p>
            <a:pPr marL="228600"/>
            <a:br>
              <a:rPr lang="en-US" dirty="0"/>
            </a:br>
            <a:r>
              <a:rPr lang="en-US" u="sng" dirty="0"/>
              <a:t>Additional info if someone asks a question</a:t>
            </a:r>
            <a:r>
              <a:rPr lang="en-US" dirty="0"/>
              <a:t>:</a:t>
            </a:r>
          </a:p>
          <a:p>
            <a:pPr marL="228600"/>
            <a:r>
              <a:rPr lang="en-CA" sz="1800" u="none" strike="noStrike" dirty="0">
                <a:solidFill>
                  <a:srgbClr val="0000FF"/>
                </a:solidFill>
                <a:effectLst/>
                <a:latin typeface="Times New Roman" panose="02020603050405020304" pitchFamily="18" charset="0"/>
                <a:ea typeface="Times New Roman" panose="02020603050405020304" pitchFamily="18" charset="0"/>
              </a:rPr>
              <a:t>Synopsis of Rowan’s law</a:t>
            </a:r>
            <a:endParaRPr lang="en-CA" sz="1800" dirty="0">
              <a:effectLst/>
              <a:latin typeface="Times New Roman" panose="02020603050405020304" pitchFamily="18" charset="0"/>
              <a:ea typeface="Times New Roman" panose="02020603050405020304" pitchFamily="18" charset="0"/>
            </a:endParaRPr>
          </a:p>
          <a:p>
            <a:r>
              <a:rPr lang="en-CA" sz="1800" i="1" dirty="0">
                <a:solidFill>
                  <a:srgbClr val="1A1A1A"/>
                </a:solidFill>
                <a:effectLst/>
                <a:latin typeface="Arial" panose="020B0604020202020204" pitchFamily="34" charset="0"/>
                <a:ea typeface="Times New Roman" panose="02020603050405020304" pitchFamily="18" charset="0"/>
              </a:rPr>
              <a:t>Rowan’s Law</a:t>
            </a:r>
            <a:r>
              <a:rPr lang="en-CA" sz="1800" dirty="0">
                <a:solidFill>
                  <a:srgbClr val="1A1A1A"/>
                </a:solidFill>
                <a:effectLst/>
                <a:latin typeface="Arial" panose="020B0604020202020204" pitchFamily="34" charset="0"/>
                <a:ea typeface="Times New Roman" panose="02020603050405020304" pitchFamily="18" charset="0"/>
              </a:rPr>
              <a:t> was named for Rowan Stringer, a high school rugby player from Ottawa, who died in the spring of 2013 from a condition known as second impact syndrome (swelling of the brain caused by a subsequent injury that occurred before a previous injury healed). Rowan is believed to have experienced three concussions over six days while playing rugby. She had a concussion but didn’t know her brain needed time to heal. Neither did her parents, teachers or coaches.</a:t>
            </a:r>
            <a:endParaRPr lang="en-CA" sz="1800" dirty="0">
              <a:effectLst/>
              <a:latin typeface="Times New Roman" panose="02020603050405020304" pitchFamily="18" charset="0"/>
              <a:ea typeface="Times New Roman" panose="02020603050405020304" pitchFamily="18" charset="0"/>
            </a:endParaRPr>
          </a:p>
          <a:p>
            <a:r>
              <a:rPr lang="en-CA" sz="1800" i="1" dirty="0">
                <a:solidFill>
                  <a:srgbClr val="1A1A1A"/>
                </a:solidFill>
                <a:effectLst/>
                <a:latin typeface="Arial" panose="020B0604020202020204" pitchFamily="34" charset="0"/>
                <a:ea typeface="Times New Roman" panose="02020603050405020304" pitchFamily="18" charset="0"/>
              </a:rPr>
              <a:t>Rowan’s Law</a:t>
            </a:r>
            <a:r>
              <a:rPr lang="en-CA" sz="1800" dirty="0">
                <a:solidFill>
                  <a:srgbClr val="1A1A1A"/>
                </a:solidFill>
                <a:effectLst/>
                <a:latin typeface="Arial" panose="020B0604020202020204" pitchFamily="34" charset="0"/>
                <a:ea typeface="Times New Roman" panose="02020603050405020304" pitchFamily="18" charset="0"/>
              </a:rPr>
              <a:t> and Rowan’s Law Day (last Wednesday in September) were established to honour her memory and bring awareness to concussions and concussion safety.</a:t>
            </a:r>
            <a:endParaRPr lang="en-CA" sz="18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CA" sz="18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b="1" dirty="0">
                <a:effectLst/>
                <a:latin typeface="Arial" panose="020B0604020202020204" pitchFamily="34" charset="0"/>
                <a:ea typeface="Times New Roman" panose="02020603050405020304" pitchFamily="18" charset="0"/>
                <a:cs typeface="Times New Roman" panose="02020603050405020304" pitchFamily="18" charset="0"/>
              </a:rPr>
              <a:t>Explanation of Parachute – Canadian Guideline on Concussion in Sport</a:t>
            </a: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CA" sz="1800" dirty="0">
                <a:effectLst/>
                <a:latin typeface="Arial" panose="020B0604020202020204" pitchFamily="34" charset="0"/>
                <a:ea typeface="Calibri" panose="020F0502020204030204" pitchFamily="34" charset="0"/>
              </a:rPr>
              <a:t>This guideline covers pre-season education and the recognition, medical diagnosis, and management of athletes who sustain a suspected concussion during a sport activity. It aims to ensure that athletes with a suspected concussion receive timely and appropriate care, and proper management to allow them to return to their sport. This guideline may not address every possible clinical scenario that can occur but is intended as a general overview that includes critical elements based on the latest evidence and current expert consensus.</a:t>
            </a:r>
            <a:endParaRPr lang="en-CA" dirty="0"/>
          </a:p>
        </p:txBody>
      </p:sp>
      <p:sp>
        <p:nvSpPr>
          <p:cNvPr id="4" name="Slide Number Placeholder 3"/>
          <p:cNvSpPr>
            <a:spLocks noGrp="1"/>
          </p:cNvSpPr>
          <p:nvPr>
            <p:ph type="sldNum" sz="quarter" idx="5"/>
          </p:nvPr>
        </p:nvSpPr>
        <p:spPr/>
        <p:txBody>
          <a:bodyPr/>
          <a:lstStyle/>
          <a:p>
            <a:fld id="{9094E8F8-4E43-4CE2-A1EE-C07751E883B3}" type="slidenum">
              <a:rPr lang="en-US" smtClean="0"/>
              <a:t>17</a:t>
            </a:fld>
            <a:endParaRPr lang="en-US"/>
          </a:p>
        </p:txBody>
      </p:sp>
    </p:spTree>
    <p:extLst>
      <p:ext uri="{BB962C8B-B14F-4D97-AF65-F5344CB8AC3E}">
        <p14:creationId xmlns:p14="http://schemas.microsoft.com/office/powerpoint/2010/main" val="2660279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Emergency Action Plan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b="1" dirty="0">
                <a:effectLst/>
                <a:latin typeface="Arial" panose="020B0604020202020204" pitchFamily="34" charset="0"/>
                <a:ea typeface="Times New Roman" panose="02020603050405020304" pitchFamily="18" charset="0"/>
                <a:cs typeface="Times New Roman" panose="02020603050405020304" pitchFamily="18" charset="0"/>
              </a:rPr>
              <a:t>*NCCP EAP </a:t>
            </a:r>
            <a:r>
              <a:rPr lang="en-CA" sz="1800" b="1" dirty="0" err="1">
                <a:effectLst/>
                <a:latin typeface="Arial" panose="020B0604020202020204" pitchFamily="34" charset="0"/>
                <a:ea typeface="Times New Roman" panose="02020603050405020304" pitchFamily="18" charset="0"/>
                <a:cs typeface="Times New Roman" panose="02020603050405020304" pitchFamily="18" charset="0"/>
              </a:rPr>
              <a:t>elearning</a:t>
            </a:r>
            <a:r>
              <a:rPr lang="en-CA" sz="1800" b="1" dirty="0">
                <a:effectLst/>
                <a:latin typeface="Arial" panose="020B0604020202020204" pitchFamily="34" charset="0"/>
                <a:ea typeface="Times New Roman" panose="02020603050405020304" pitchFamily="18" charset="0"/>
                <a:cs typeface="Times New Roman" panose="02020603050405020304" pitchFamily="18" charset="0"/>
              </a:rPr>
              <a:t> module – must do!  [15 min long]</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Times New Roman" panose="02020603050405020304" pitchFamily="18" charset="0"/>
                <a:ea typeface="Times New Roman" panose="02020603050405020304" pitchFamily="18" charset="0"/>
                <a:cs typeface="Times New Roman" panose="02020603050405020304" pitchFamily="18" charset="0"/>
              </a:rPr>
              <a:t>What are the components of an EAP?</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Charge person- stays with the injured player / gives instructions about initiating 911</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Call person - calls 911; directs ambulance to site of injury</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Specific Instructions to WHERE you are located is critical</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CA" sz="1800" dirty="0">
                <a:solidFill>
                  <a:srgbClr val="212529"/>
                </a:solidFill>
                <a:effectLst/>
                <a:highlight>
                  <a:srgbClr val="FFFF00"/>
                </a:highlight>
                <a:latin typeface="Roboto" panose="02000000000000000000" pitchFamily="2" charset="0"/>
                <a:ea typeface="Times New Roman" panose="02020603050405020304" pitchFamily="18" charset="0"/>
              </a:rPr>
              <a:t>Directions to hospital from practice facility - </a:t>
            </a:r>
            <a:r>
              <a:rPr lang="en-CA" sz="1800" dirty="0">
                <a:solidFill>
                  <a:srgbClr val="000000"/>
                </a:solidFill>
                <a:effectLst/>
                <a:highlight>
                  <a:srgbClr val="FFFF00"/>
                </a:highlight>
                <a:latin typeface="Calibri" panose="020F0502020204030204" pitchFamily="34" charset="0"/>
                <a:ea typeface="Times New Roman" panose="02020603050405020304" pitchFamily="18" charset="0"/>
              </a:rPr>
              <a:t>EAP - </a:t>
            </a:r>
            <a:r>
              <a:rPr lang="en-CA" sz="1800" b="1" dirty="0">
                <a:solidFill>
                  <a:srgbClr val="000000"/>
                </a:solidFill>
                <a:effectLst/>
                <a:highlight>
                  <a:srgbClr val="FFFF00"/>
                </a:highlight>
                <a:latin typeface="Calibri" panose="020F0502020204030204" pitchFamily="34" charset="0"/>
                <a:ea typeface="Times New Roman" panose="02020603050405020304" pitchFamily="18" charset="0"/>
              </a:rPr>
              <a:t>specific instructions</a:t>
            </a:r>
            <a:r>
              <a:rPr lang="en-CA" sz="1800" dirty="0">
                <a:solidFill>
                  <a:srgbClr val="000000"/>
                </a:solidFill>
                <a:effectLst/>
                <a:highlight>
                  <a:srgbClr val="FFFF00"/>
                </a:highlight>
                <a:latin typeface="Calibri" panose="020F0502020204030204" pitchFamily="34" charset="0"/>
                <a:ea typeface="Times New Roman" panose="02020603050405020304" pitchFamily="18" charset="0"/>
              </a:rPr>
              <a:t> for where the ambulance should come to at the facility and directions to the hospital (we had a team activate an EAP at one of our tournaments and that ambulance went to the wrong field and delayed them by close to 10 minutes).</a:t>
            </a:r>
            <a:r>
              <a:rPr lang="en-CA" sz="1800" dirty="0">
                <a:solidFill>
                  <a:srgbClr val="000000"/>
                </a:solidFill>
                <a:effectLst/>
                <a:latin typeface="Calibri" panose="020F0502020204030204" pitchFamily="34"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CA"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Arial" panose="020B0604020202020204" pitchFamily="34" charset="0"/>
                <a:ea typeface="Times New Roman" panose="02020603050405020304" pitchFamily="18" charset="0"/>
              </a:rPr>
              <a:t>**</a:t>
            </a:r>
            <a:r>
              <a:rPr lang="en-CA" sz="1800" u="sng" dirty="0">
                <a:effectLst/>
                <a:latin typeface="Arial" panose="020B0604020202020204" pitchFamily="34" charset="0"/>
                <a:ea typeface="Times New Roman" panose="02020603050405020304" pitchFamily="18" charset="0"/>
              </a:rPr>
              <a:t>Bring a copy of your EAP for your practice facility</a:t>
            </a:r>
            <a:r>
              <a:rPr lang="en-CA" sz="1800" dirty="0">
                <a:effectLst/>
                <a:latin typeface="Arial" panose="020B0604020202020204" pitchFamily="34" charset="0"/>
                <a:ea typeface="Times New Roman" panose="02020603050405020304" pitchFamily="18" charset="0"/>
              </a:rPr>
              <a:t> to the on floor/field session!</a:t>
            </a:r>
            <a:endParaRPr lang="en-CA" dirty="0"/>
          </a:p>
        </p:txBody>
      </p:sp>
      <p:sp>
        <p:nvSpPr>
          <p:cNvPr id="4" name="Slide Number Placeholder 3"/>
          <p:cNvSpPr>
            <a:spLocks noGrp="1"/>
          </p:cNvSpPr>
          <p:nvPr>
            <p:ph type="sldNum" sz="quarter" idx="5"/>
          </p:nvPr>
        </p:nvSpPr>
        <p:spPr/>
        <p:txBody>
          <a:bodyPr/>
          <a:lstStyle/>
          <a:p>
            <a:fld id="{9094E8F8-4E43-4CE2-A1EE-C07751E883B3}" type="slidenum">
              <a:rPr lang="en-US" smtClean="0"/>
              <a:t>18</a:t>
            </a:fld>
            <a:endParaRPr lang="en-US"/>
          </a:p>
        </p:txBody>
      </p:sp>
    </p:spTree>
    <p:extLst>
      <p:ext uri="{BB962C8B-B14F-4D97-AF65-F5344CB8AC3E}">
        <p14:creationId xmlns:p14="http://schemas.microsoft.com/office/powerpoint/2010/main" val="3513860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dirty="0" err="1">
                <a:solidFill>
                  <a:srgbClr val="000000"/>
                </a:solidFill>
                <a:effectLst/>
                <a:highlight>
                  <a:srgbClr val="00FF00"/>
                </a:highlight>
                <a:latin typeface="Arial" panose="020B0604020202020204" pitchFamily="34" charset="0"/>
                <a:ea typeface="Times New Roman" panose="02020603050405020304" pitchFamily="18" charset="0"/>
                <a:cs typeface="Times New Roman" panose="02020603050405020304" pitchFamily="18" charset="0"/>
              </a:rPr>
              <a:t>Jamboard</a:t>
            </a:r>
            <a:r>
              <a:rPr lang="en-CA" sz="1800" dirty="0">
                <a:solidFill>
                  <a:srgbClr val="000000"/>
                </a:solidFill>
                <a:effectLst/>
                <a:highlight>
                  <a:srgbClr val="00FF00"/>
                </a:highlight>
                <a:latin typeface="Arial" panose="020B0604020202020204" pitchFamily="34" charset="0"/>
                <a:ea typeface="Times New Roman" panose="02020603050405020304" pitchFamily="18" charset="0"/>
                <a:cs typeface="Times New Roman" panose="02020603050405020304" pitchFamily="18" charset="0"/>
              </a:rPr>
              <a:t> question:</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or in person discussion:  Why do youth play lacrosse?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-gather responses, review;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Example responses -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Have fun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 learn new skills / Improve skills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Stay in shape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 something I am good at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Excitement of competition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 get exercise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 be a part of a team</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Lead into Athlete Centered coaching – which is – </a:t>
            </a: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coach establishes expectations, consistent guidelines for acceptable behaviour so participants feel valued &amp; safe to take risks and grow</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Participants are </a:t>
            </a:r>
            <a:r>
              <a:rPr lang="en-C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actively engaged</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free to discover how to do it, learn from trial &amp; error; become able to make decisions on their own - in game situations</a:t>
            </a:r>
          </a:p>
          <a:p>
            <a:pPr>
              <a:lnSpc>
                <a:spcPct val="107000"/>
              </a:lnSpc>
              <a:spcAft>
                <a:spcPts val="800"/>
              </a:spcAft>
            </a:pPr>
            <a:endParaRPr lang="en-C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Goal is to have ALL players return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b="1" dirty="0">
                <a:solidFill>
                  <a:srgbClr val="000000"/>
                </a:solidFill>
                <a:effectLst/>
                <a:latin typeface="Arial" panose="020B0604020202020204" pitchFamily="34" charset="0"/>
                <a:ea typeface="Calibri" panose="020F0502020204030204" pitchFamily="34" charset="0"/>
              </a:rPr>
              <a:t>COMPLETE THE TASK - </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Q1 – what are positive qualities of ‘good coaches’?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Discuss WHY these are positive qualities; responses will vary depending on the group</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b="1" dirty="0">
                <a:solidFill>
                  <a:srgbClr val="000000"/>
                </a:solidFill>
                <a:effectLst/>
                <a:latin typeface="Arial" panose="020B0604020202020204" pitchFamily="34" charset="0"/>
                <a:ea typeface="Times New Roman" panose="02020603050405020304" pitchFamily="18" charset="0"/>
              </a:rPr>
              <a:t>Coach workbook – task 2-14.positive coach Rank yourself!</a:t>
            </a:r>
          </a:p>
          <a:p>
            <a:r>
              <a:rPr lang="en-CA" sz="1800" b="1" dirty="0">
                <a:solidFill>
                  <a:srgbClr val="000000"/>
                </a:solidFill>
                <a:effectLst/>
                <a:latin typeface="Arial" panose="020B0604020202020204" pitchFamily="34" charset="0"/>
                <a:ea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9094E8F8-4E43-4CE2-A1EE-C07751E883B3}" type="slidenum">
              <a:rPr lang="en-US" smtClean="0"/>
              <a:t>19</a:t>
            </a:fld>
            <a:endParaRPr lang="en-US"/>
          </a:p>
        </p:txBody>
      </p:sp>
    </p:spTree>
    <p:extLst>
      <p:ext uri="{BB962C8B-B14F-4D97-AF65-F5344CB8AC3E}">
        <p14:creationId xmlns:p14="http://schemas.microsoft.com/office/powerpoint/2010/main" val="1387079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t>LF Instruction</a:t>
            </a:r>
            <a:r>
              <a:rPr lang="en-US" dirty="0"/>
              <a:t>: Read Land Acknowledgement slide - </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Standard NCCP Land Acknowledgment is on the slide;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b="1" dirty="0">
                <a:solidFill>
                  <a:srgbClr val="000000"/>
                </a:solidFill>
                <a:effectLst/>
                <a:latin typeface="Arial" panose="020B0604020202020204" pitchFamily="34" charset="0"/>
                <a:ea typeface="Times New Roman" panose="02020603050405020304" pitchFamily="18" charset="0"/>
              </a:rPr>
              <a:t>State</a:t>
            </a:r>
            <a:r>
              <a:rPr lang="en-CA" sz="1800" dirty="0">
                <a:solidFill>
                  <a:srgbClr val="000000"/>
                </a:solidFill>
                <a:effectLst/>
                <a:latin typeface="Arial" panose="020B0604020202020204" pitchFamily="34" charset="0"/>
                <a:ea typeface="Times New Roman" panose="02020603050405020304" pitchFamily="18" charset="0"/>
              </a:rPr>
              <a:t> where you are &amp; Recite the acknowledgement, add your own Gratitude piece to it if you chose</a:t>
            </a:r>
            <a:r>
              <a:rPr lang="en-US" dirty="0"/>
              <a:t> –</a:t>
            </a:r>
            <a:r>
              <a:rPr lang="en-US" b="1" dirty="0"/>
              <a:t>Conclude with </a:t>
            </a:r>
            <a:r>
              <a:rPr lang="en-US" dirty="0"/>
              <a:t>- </a:t>
            </a:r>
            <a:r>
              <a:rPr lang="en-US" sz="1800" b="0" i="0" u="none" strike="noStrike" dirty="0">
                <a:solidFill>
                  <a:srgbClr val="1D2228"/>
                </a:solidFill>
                <a:effectLst/>
                <a:latin typeface="Arial" panose="020B0604020202020204" pitchFamily="34" charset="0"/>
              </a:rPr>
              <a:t>We encourage you to take a moment to acknowledge the territory where you are located and commit to reconciliation meaningfully throughout the whole year while completing your valuable work.</a:t>
            </a:r>
            <a:br>
              <a:rPr lang="en-US" dirty="0"/>
            </a:br>
            <a:endParaRPr lang="en-US" dirty="0"/>
          </a:p>
        </p:txBody>
      </p:sp>
      <p:sp>
        <p:nvSpPr>
          <p:cNvPr id="4" name="Slide Number Placeholder 3"/>
          <p:cNvSpPr>
            <a:spLocks noGrp="1"/>
          </p:cNvSpPr>
          <p:nvPr>
            <p:ph type="sldNum" sz="quarter" idx="5"/>
          </p:nvPr>
        </p:nvSpPr>
        <p:spPr/>
        <p:txBody>
          <a:bodyPr/>
          <a:lstStyle/>
          <a:p>
            <a:fld id="{9094E8F8-4E43-4CE2-A1EE-C07751E883B3}" type="slidenum">
              <a:rPr lang="en-US" smtClean="0"/>
              <a:t>2</a:t>
            </a:fld>
            <a:endParaRPr lang="en-US"/>
          </a:p>
        </p:txBody>
      </p:sp>
    </p:spTree>
    <p:extLst>
      <p:ext uri="{BB962C8B-B14F-4D97-AF65-F5344CB8AC3E}">
        <p14:creationId xmlns:p14="http://schemas.microsoft.com/office/powerpoint/2010/main" val="2430852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LF Instructions:</a:t>
            </a:r>
            <a:endParaRPr lang="en-US" b="1" i="1" dirty="0"/>
          </a:p>
          <a:p>
            <a:pPr marL="0" marR="0" lvl="0" indent="0" algn="l" defTabSz="914400" rtl="0" eaLnBrk="1" fontAlgn="auto" latinLnBrk="0" hangingPunct="1">
              <a:lnSpc>
                <a:spcPct val="107000"/>
              </a:lnSpc>
              <a:spcBef>
                <a:spcPts val="0"/>
              </a:spcBef>
              <a:spcAft>
                <a:spcPts val="800"/>
              </a:spcAft>
              <a:buClrTx/>
              <a:buSzTx/>
              <a:buFontTx/>
              <a:buNone/>
              <a:tabLst/>
              <a:defRPr/>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After coaches have ranked themselves(last exercise) review the Jigsaw puzzle.</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0" dirty="0"/>
              <a:t>Walk through this puzzle that outlines the traits of an Athlete Centered Coach. Ask coaches to recognize which traits come most easily to them.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Audience participation – what are your top 3 traits? (think / pair / share at your table)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i="1" dirty="0"/>
          </a:p>
        </p:txBody>
      </p:sp>
      <p:sp>
        <p:nvSpPr>
          <p:cNvPr id="4" name="Slide Number Placeholder 3"/>
          <p:cNvSpPr>
            <a:spLocks noGrp="1"/>
          </p:cNvSpPr>
          <p:nvPr>
            <p:ph type="sldNum" sz="quarter" idx="5"/>
          </p:nvPr>
        </p:nvSpPr>
        <p:spPr/>
        <p:txBody>
          <a:bodyPr/>
          <a:lstStyle/>
          <a:p>
            <a:fld id="{9094E8F8-4E43-4CE2-A1EE-C07751E883B3}" type="slidenum">
              <a:rPr lang="en-US" smtClean="0"/>
              <a:t>20</a:t>
            </a:fld>
            <a:endParaRPr lang="en-US"/>
          </a:p>
        </p:txBody>
      </p:sp>
    </p:spTree>
    <p:extLst>
      <p:ext uri="{BB962C8B-B14F-4D97-AF65-F5344CB8AC3E}">
        <p14:creationId xmlns:p14="http://schemas.microsoft.com/office/powerpoint/2010/main" val="216659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 must teach our players to THINK.</a:t>
            </a:r>
            <a:r>
              <a:rPr lang="en-CA" sz="1800" dirty="0">
                <a:effectLst/>
                <a:latin typeface="Times New Roman" panose="02020603050405020304" pitchFamily="18" charset="0"/>
                <a:ea typeface="Times New Roman" panose="02020603050405020304" pitchFamily="18" charset="0"/>
                <a:cs typeface="Times New Roman" panose="02020603050405020304" pitchFamily="18" charset="0"/>
              </a:rPr>
              <a:t> WE are helping our players to LEARN using a variety of strategies &amp; providing opportunities for them to think!</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How?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000000"/>
              </a:buClr>
              <a:buSzPts val="1000"/>
              <a:buFont typeface="Arial" panose="020B0604020202020204" pitchFamily="34" charset="0"/>
              <a:buAutoNum type="alphaLcParenR"/>
            </a:pPr>
            <a:r>
              <a:rPr lang="en-CA"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FUNdamentals</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(U7) - basics skills; giving opportunity for kids to investigate and explore HOW to do it and think for themselves, using guided discovery / play</a:t>
            </a:r>
          </a:p>
          <a:p>
            <a:pPr marL="342900" lvl="0" indent="-342900">
              <a:lnSpc>
                <a:spcPct val="107000"/>
              </a:lnSpc>
              <a:spcAft>
                <a:spcPts val="800"/>
              </a:spcAft>
              <a:buClr>
                <a:srgbClr val="000000"/>
              </a:buClr>
              <a:buSzPts val="1000"/>
              <a:buFont typeface="Arial" panose="020B0604020202020204" pitchFamily="34" charset="0"/>
              <a:buAutoNum type="alphaLcParenR"/>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CA" sz="1800" dirty="0">
                <a:effectLst/>
                <a:latin typeface="Times New Roman" panose="02020603050405020304" pitchFamily="18" charset="0"/>
                <a:ea typeface="Times New Roman" panose="02020603050405020304" pitchFamily="18" charset="0"/>
                <a:cs typeface="Times New Roman" panose="02020603050405020304" pitchFamily="18" charset="0"/>
              </a:rPr>
              <a:t>What does Guided Discovery look like? How does the player figure it out?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CA"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CA" sz="1800" dirty="0" err="1">
                <a:effectLst/>
                <a:latin typeface="Times New Roman" panose="02020603050405020304" pitchFamily="18" charset="0"/>
                <a:ea typeface="Times New Roman" panose="02020603050405020304" pitchFamily="18" charset="0"/>
                <a:cs typeface="Times New Roman" panose="02020603050405020304" pitchFamily="18" charset="0"/>
              </a:rPr>
              <a:t>ie</a:t>
            </a:r>
            <a:r>
              <a:rPr lang="en-CA" sz="1800" dirty="0">
                <a:effectLst/>
                <a:latin typeface="Times New Roman" panose="02020603050405020304" pitchFamily="18" charset="0"/>
                <a:ea typeface="Times New Roman" panose="02020603050405020304" pitchFamily="18" charset="0"/>
                <a:cs typeface="Times New Roman" panose="02020603050405020304" pitchFamily="18" charset="0"/>
              </a:rPr>
              <a:t> GB/loose ball pick up – just let them try it! through Trial &amp; error they will figure it out…..then we can add specific “tactics” as the coach – “now try it this way”; “here is the rule about GB pickups” – building upon the learning)</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CA"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000000"/>
              </a:buClr>
              <a:buSzPts val="1000"/>
              <a:buFont typeface="Arial" panose="020B0604020202020204" pitchFamily="34" charset="0"/>
              <a:buAutoNum type="alphaLcParenR"/>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U8 to U13 Learning to train/play - focus more on WHY we do certain things in a game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Clr>
                <a:srgbClr val="000000"/>
              </a:buClr>
              <a:buSzPts val="1000"/>
              <a:buFont typeface="Arial" panose="020B0604020202020204" pitchFamily="34" charset="0"/>
              <a:buAutoNum type="alphaLcParenR"/>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Next phase:  Learn to Compete – goals / focus improves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094E8F8-4E43-4CE2-A1EE-C07751E883B3}" type="slidenum">
              <a:rPr lang="en-US" smtClean="0"/>
              <a:t>21</a:t>
            </a:fld>
            <a:endParaRPr lang="en-US"/>
          </a:p>
        </p:txBody>
      </p:sp>
    </p:spTree>
    <p:extLst>
      <p:ext uri="{BB962C8B-B14F-4D97-AF65-F5344CB8AC3E}">
        <p14:creationId xmlns:p14="http://schemas.microsoft.com/office/powerpoint/2010/main" val="2586132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LF Instruction: Important to point out where parents put winning in their child’s sporting experience at the bottom #11.</a:t>
            </a:r>
          </a:p>
          <a:p>
            <a:endParaRPr lang="en-US" b="1" dirty="0"/>
          </a:p>
          <a:p>
            <a:pPr>
              <a:lnSpc>
                <a:spcPct val="107000"/>
              </a:lnSpc>
              <a:spcAft>
                <a:spcPts val="800"/>
              </a:spcAft>
            </a:pPr>
            <a:r>
              <a:rPr lang="en-CA" sz="1800" b="1" dirty="0">
                <a:effectLst/>
                <a:latin typeface="Times New Roman" panose="02020603050405020304" pitchFamily="18" charset="0"/>
                <a:ea typeface="Times New Roman" panose="02020603050405020304" pitchFamily="18" charset="0"/>
                <a:cs typeface="Times New Roman" panose="02020603050405020304" pitchFamily="18" charset="0"/>
              </a:rPr>
              <a:t>(note where winning is placed compared to building good people &amp; enjoyment)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094E8F8-4E43-4CE2-A1EE-C07751E883B3}" type="slidenum">
              <a:rPr lang="en-US" smtClean="0"/>
              <a:t>22</a:t>
            </a:fld>
            <a:endParaRPr lang="en-US"/>
          </a:p>
        </p:txBody>
      </p:sp>
    </p:spTree>
    <p:extLst>
      <p:ext uri="{BB962C8B-B14F-4D97-AF65-F5344CB8AC3E}">
        <p14:creationId xmlns:p14="http://schemas.microsoft.com/office/powerpoint/2010/main" val="2664092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LF Instruction: </a:t>
            </a:r>
            <a:r>
              <a:rPr lang="en-US" b="0" dirty="0"/>
              <a:t>The top 5 parent expectations are about the</a:t>
            </a:r>
            <a:r>
              <a:rPr lang="en-CA" sz="1800" dirty="0">
                <a:solidFill>
                  <a:srgbClr val="000000"/>
                </a:solidFill>
                <a:effectLst/>
                <a:latin typeface="Arial" panose="020B0604020202020204" pitchFamily="34" charset="0"/>
                <a:ea typeface="Times New Roman" panose="02020603050405020304" pitchFamily="18" charset="0"/>
              </a:rPr>
              <a:t> DEVELOPMENT OF THEIR CHILD – life skills; need to be developmentally appropriate</a:t>
            </a:r>
            <a:endParaRPr lang="en-US" b="0" dirty="0"/>
          </a:p>
        </p:txBody>
      </p:sp>
      <p:sp>
        <p:nvSpPr>
          <p:cNvPr id="4" name="Slide Number Placeholder 3"/>
          <p:cNvSpPr>
            <a:spLocks noGrp="1"/>
          </p:cNvSpPr>
          <p:nvPr>
            <p:ph type="sldNum" sz="quarter" idx="5"/>
          </p:nvPr>
        </p:nvSpPr>
        <p:spPr/>
        <p:txBody>
          <a:bodyPr/>
          <a:lstStyle/>
          <a:p>
            <a:fld id="{9094E8F8-4E43-4CE2-A1EE-C07751E883B3}" type="slidenum">
              <a:rPr lang="en-US" smtClean="0"/>
              <a:t>23</a:t>
            </a:fld>
            <a:endParaRPr lang="en-US"/>
          </a:p>
        </p:txBody>
      </p:sp>
    </p:spTree>
    <p:extLst>
      <p:ext uri="{BB962C8B-B14F-4D97-AF65-F5344CB8AC3E}">
        <p14:creationId xmlns:p14="http://schemas.microsoft.com/office/powerpoint/2010/main" val="382527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Audience participation;  how can we POSITIVELY involve parents?  (Whiteboard on zoom; or </a:t>
            </a:r>
            <a:r>
              <a:rPr lang="en-CA"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Jamboard</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or Brainstorm)</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Times New Roman" panose="02020603050405020304" pitchFamily="18" charset="0"/>
                <a:ea typeface="Times New Roman" panose="02020603050405020304" pitchFamily="18" charset="0"/>
                <a:cs typeface="Times New Roman" panose="02020603050405020304" pitchFamily="18" charset="0"/>
              </a:rPr>
              <a:t>Examples: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Clear communication - Parent Letter / parent meeting</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solidFill>
                  <a:srgbClr val="000000"/>
                </a:solidFill>
                <a:effectLst/>
                <a:latin typeface="Arial" panose="020B0604020202020204" pitchFamily="34" charset="0"/>
                <a:ea typeface="Times New Roman" panose="02020603050405020304" pitchFamily="18" charset="0"/>
              </a:rPr>
              <a:t>**reference: Parent Letter 2-23(WF) 2-21(box)</a:t>
            </a:r>
            <a:endParaRPr lang="en-CA" sz="1800" dirty="0">
              <a:effectLst/>
              <a:latin typeface="Times New Roman" panose="02020603050405020304" pitchFamily="18" charset="0"/>
              <a:ea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Assist with jobs at practice (set up nets; lug water </a:t>
            </a:r>
            <a:r>
              <a:rPr lang="en-CA"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etc</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Socials (lunches at field / drinks / </a:t>
            </a:r>
            <a:r>
              <a:rPr lang="en-CA"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freezies</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Cheer POSITIVELY for ALL children, not just their own</a:t>
            </a:r>
          </a:p>
          <a:p>
            <a:pPr marL="342900" lvl="0" indent="-342900" fontAlgn="base">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PARENT MEETING – in person, outline expectations, goals for season</a:t>
            </a:r>
          </a:p>
          <a:p>
            <a:pPr marL="342900" lvl="0" indent="-342900" fontAlgn="base">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 hour rule</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effectLst/>
                <a:latin typeface="Times New Roman" panose="02020603050405020304" pitchFamily="18" charset="0"/>
                <a:ea typeface="Times New Roman" panose="02020603050405020304" pitchFamily="18" charset="0"/>
              </a:rPr>
              <a:t>NOTE: this is important as it is where you get parents on your side</a:t>
            </a:r>
            <a:endParaRPr lang="en-CA" dirty="0"/>
          </a:p>
        </p:txBody>
      </p:sp>
      <p:sp>
        <p:nvSpPr>
          <p:cNvPr id="4" name="Slide Number Placeholder 3"/>
          <p:cNvSpPr>
            <a:spLocks noGrp="1"/>
          </p:cNvSpPr>
          <p:nvPr>
            <p:ph type="sldNum" sz="quarter" idx="5"/>
          </p:nvPr>
        </p:nvSpPr>
        <p:spPr/>
        <p:txBody>
          <a:bodyPr/>
          <a:lstStyle/>
          <a:p>
            <a:fld id="{9094E8F8-4E43-4CE2-A1EE-C07751E883B3}" type="slidenum">
              <a:rPr lang="en-US" smtClean="0"/>
              <a:t>24</a:t>
            </a:fld>
            <a:endParaRPr lang="en-US"/>
          </a:p>
        </p:txBody>
      </p:sp>
    </p:spTree>
    <p:extLst>
      <p:ext uri="{BB962C8B-B14F-4D97-AF65-F5344CB8AC3E}">
        <p14:creationId xmlns:p14="http://schemas.microsoft.com/office/powerpoint/2010/main" val="1348858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Goal - to have players LOVE the game; come back next year (and bring a friend!)</a:t>
            </a:r>
            <a:endParaRPr lang="en-US" b="0" dirty="0">
              <a:effectLst/>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How to do this?   Age appropriate activities - skills/drills, use of language, modifying “the game”</a:t>
            </a:r>
            <a:endParaRPr lang="en-US" b="0" dirty="0">
              <a:effectLst/>
            </a:endParaRPr>
          </a:p>
          <a:p>
            <a:br>
              <a:rPr lang="en-US" dirty="0"/>
            </a:br>
            <a:endParaRPr lang="en-CA" dirty="0"/>
          </a:p>
        </p:txBody>
      </p:sp>
      <p:sp>
        <p:nvSpPr>
          <p:cNvPr id="4" name="Slide Number Placeholder 3"/>
          <p:cNvSpPr>
            <a:spLocks noGrp="1"/>
          </p:cNvSpPr>
          <p:nvPr>
            <p:ph type="sldNum" sz="quarter" idx="5"/>
          </p:nvPr>
        </p:nvSpPr>
        <p:spPr/>
        <p:txBody>
          <a:bodyPr/>
          <a:lstStyle/>
          <a:p>
            <a:fld id="{9094E8F8-4E43-4CE2-A1EE-C07751E883B3}" type="slidenum">
              <a:rPr lang="en-US" smtClean="0"/>
              <a:t>25</a:t>
            </a:fld>
            <a:endParaRPr lang="en-US"/>
          </a:p>
        </p:txBody>
      </p:sp>
    </p:spTree>
    <p:extLst>
      <p:ext uri="{BB962C8B-B14F-4D97-AF65-F5344CB8AC3E}">
        <p14:creationId xmlns:p14="http://schemas.microsoft.com/office/powerpoint/2010/main" val="1592764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LF Instruction: </a:t>
            </a:r>
            <a:r>
              <a:rPr lang="en-US" dirty="0"/>
              <a:t>Emphasize to coaches that Community Development coaches are working with athletes in the </a:t>
            </a:r>
            <a:r>
              <a:rPr lang="en-US" b="1" dirty="0"/>
              <a:t>“LEARN to TRAIN” Stage of LTAD</a:t>
            </a:r>
          </a:p>
          <a:p>
            <a:endParaRPr lang="en-US" b="1" dirty="0"/>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LTAD is based on Growth and Development; not </a:t>
            </a:r>
            <a:r>
              <a:rPr lang="en-C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‘chronological age’</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...but we </a:t>
            </a:r>
            <a:r>
              <a:rPr lang="en-CA" sz="1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organize kids by chronological age;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“developmental age” must be considered - need to be aware of physical, emotional, cognitive, social differences at each age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Arial" panose="020B0604020202020204" pitchFamily="34" charset="0"/>
                <a:ea typeface="Times New Roman" panose="02020603050405020304" pitchFamily="18" charset="0"/>
                <a:cs typeface="Times New Roman" panose="02020603050405020304" pitchFamily="18" charset="0"/>
              </a:rPr>
              <a:t>The Community Development coaching stream is designed for U13 and below. In terms of development this means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CA" sz="1800" dirty="0">
                <a:effectLst/>
                <a:latin typeface="Arial" panose="020B0604020202020204" pitchFamily="34" charset="0"/>
                <a:ea typeface="Times New Roman" panose="02020603050405020304" pitchFamily="18" charset="0"/>
                <a:cs typeface="Times New Roman" panose="02020603050405020304" pitchFamily="18" charset="0"/>
              </a:rPr>
              <a:t>Active Start(ages 0 - 6) begin basic play,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CA" sz="1800" dirty="0">
                <a:effectLst/>
                <a:latin typeface="Arial" panose="020B0604020202020204" pitchFamily="34" charset="0"/>
                <a:ea typeface="Times New Roman" panose="02020603050405020304" pitchFamily="18" charset="0"/>
                <a:cs typeface="Times New Roman" panose="02020603050405020304" pitchFamily="18" charset="0"/>
              </a:rPr>
              <a:t>building </a:t>
            </a:r>
            <a:r>
              <a:rPr lang="en-CA" sz="1800" dirty="0" err="1">
                <a:effectLst/>
                <a:latin typeface="Arial" panose="020B0604020202020204" pitchFamily="34" charset="0"/>
                <a:ea typeface="Times New Roman" panose="02020603050405020304" pitchFamily="18" charset="0"/>
                <a:cs typeface="Times New Roman" panose="02020603050405020304" pitchFamily="18" charset="0"/>
              </a:rPr>
              <a:t>FUNdamentals</a:t>
            </a:r>
            <a:r>
              <a:rPr lang="en-CA" sz="1800" dirty="0">
                <a:effectLst/>
                <a:latin typeface="Arial" panose="020B0604020202020204" pitchFamily="34" charset="0"/>
                <a:ea typeface="Times New Roman" panose="02020603050405020304" pitchFamily="18" charset="0"/>
                <a:cs typeface="Times New Roman" panose="02020603050405020304" pitchFamily="18" charset="0"/>
              </a:rPr>
              <a:t> (ages 7 – 8) more structure but FUN,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CA" sz="1800" dirty="0">
                <a:effectLst/>
                <a:latin typeface="Arial" panose="020B0604020202020204" pitchFamily="34" charset="0"/>
                <a:ea typeface="Times New Roman" panose="02020603050405020304" pitchFamily="18" charset="0"/>
                <a:cs typeface="Times New Roman" panose="02020603050405020304" pitchFamily="18" charset="0"/>
              </a:rPr>
              <a:t>Learning to train (8-11 female; 9-12 male) – pre-teen – preparing for structured training.</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p>
          <a:p>
            <a:endParaRPr lang="en-US" b="1" dirty="0"/>
          </a:p>
          <a:p>
            <a:endParaRPr lang="en-US" b="1" dirty="0"/>
          </a:p>
          <a:p>
            <a:endParaRPr lang="en-US" b="1" dirty="0"/>
          </a:p>
          <a:p>
            <a:endParaRPr lang="en-US" b="1" dirty="0"/>
          </a:p>
          <a:p>
            <a:endParaRPr lang="en-US" b="1" dirty="0"/>
          </a:p>
        </p:txBody>
      </p:sp>
      <p:sp>
        <p:nvSpPr>
          <p:cNvPr id="4" name="Slide Number Placeholder 3"/>
          <p:cNvSpPr>
            <a:spLocks noGrp="1"/>
          </p:cNvSpPr>
          <p:nvPr>
            <p:ph type="sldNum" sz="quarter" idx="5"/>
          </p:nvPr>
        </p:nvSpPr>
        <p:spPr/>
        <p:txBody>
          <a:bodyPr/>
          <a:lstStyle/>
          <a:p>
            <a:fld id="{9094E8F8-4E43-4CE2-A1EE-C07751E883B3}" type="slidenum">
              <a:rPr lang="en-US" smtClean="0"/>
              <a:t>26</a:t>
            </a:fld>
            <a:endParaRPr lang="en-US"/>
          </a:p>
        </p:txBody>
      </p:sp>
    </p:spTree>
    <p:extLst>
      <p:ext uri="{BB962C8B-B14F-4D97-AF65-F5344CB8AC3E}">
        <p14:creationId xmlns:p14="http://schemas.microsoft.com/office/powerpoint/2010/main" val="341358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LF Instruction: </a:t>
            </a:r>
            <a:r>
              <a:rPr lang="en-US" b="0" dirty="0"/>
              <a:t>Explain on this graphic that athletes are moving into the third stage of LTAD</a:t>
            </a:r>
          </a:p>
          <a:p>
            <a:endParaRPr lang="en-US" b="0" dirty="0"/>
          </a:p>
          <a:p>
            <a:pPr marL="342900" lvl="0" indent="-342900">
              <a:lnSpc>
                <a:spcPct val="107000"/>
              </a:lnSpc>
              <a:spcAft>
                <a:spcPts val="800"/>
              </a:spcAft>
              <a:buSzPts val="1000"/>
              <a:buFont typeface="Symbol" panose="05050102010706020507" pitchFamily="18" charset="2"/>
              <a:buChar char=""/>
              <a:tabLst>
                <a:tab pos="457200" algn="l"/>
              </a:tabLst>
            </a:pPr>
            <a:r>
              <a:rPr lang="en-CA" sz="1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Community Development </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designed to address: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FUNdamentals</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(U7) &amp; U9/U11/ U13 Learning to train/play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Growth and Development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000"/>
              <a:buFont typeface="Symbol" panose="05050102010706020507" pitchFamily="18" charset="2"/>
              <a:buChar char=""/>
              <a:tabLst>
                <a:tab pos="457200" algn="l"/>
              </a:tabLs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Players can </a:t>
            </a:r>
            <a:r>
              <a:rPr lang="en-C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enter the sport at any age</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000"/>
              <a:buFont typeface="Symbol" panose="05050102010706020507" pitchFamily="18" charset="2"/>
              <a:buChar char=""/>
              <a:tabLst>
                <a:tab pos="457200" algn="l"/>
              </a:tabLst>
            </a:pPr>
            <a:r>
              <a:rPr lang="en-C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Meet them “where they are at” (consider the individual’s developmental age)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Goal – everyone comes back next season!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dirty="0"/>
          </a:p>
          <a:p>
            <a:endParaRPr lang="en-US" b="0" dirty="0"/>
          </a:p>
        </p:txBody>
      </p:sp>
      <p:sp>
        <p:nvSpPr>
          <p:cNvPr id="4" name="Slide Number Placeholder 3"/>
          <p:cNvSpPr>
            <a:spLocks noGrp="1"/>
          </p:cNvSpPr>
          <p:nvPr>
            <p:ph type="sldNum" sz="quarter" idx="5"/>
          </p:nvPr>
        </p:nvSpPr>
        <p:spPr/>
        <p:txBody>
          <a:bodyPr/>
          <a:lstStyle/>
          <a:p>
            <a:fld id="{9094E8F8-4E43-4CE2-A1EE-C07751E883B3}" type="slidenum">
              <a:rPr lang="en-US" smtClean="0"/>
              <a:t>27</a:t>
            </a:fld>
            <a:endParaRPr lang="en-US"/>
          </a:p>
        </p:txBody>
      </p:sp>
    </p:spTree>
    <p:extLst>
      <p:ext uri="{BB962C8B-B14F-4D97-AF65-F5344CB8AC3E}">
        <p14:creationId xmlns:p14="http://schemas.microsoft.com/office/powerpoint/2010/main" val="35511604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solidFill>
                  <a:srgbClr val="000000"/>
                </a:solidFill>
                <a:effectLst/>
                <a:highlight>
                  <a:srgbClr val="FFFF00"/>
                </a:highlight>
                <a:latin typeface="Arial" panose="020B0604020202020204" pitchFamily="34" charset="0"/>
                <a:ea typeface="Times New Roman" panose="02020603050405020304" pitchFamily="18" charset="0"/>
              </a:rPr>
              <a:t>Coach Participation:</a:t>
            </a:r>
            <a:r>
              <a:rPr lang="en-CA" sz="1800" dirty="0">
                <a:solidFill>
                  <a:srgbClr val="000000"/>
                </a:solidFill>
                <a:effectLst/>
                <a:latin typeface="Arial" panose="020B0604020202020204" pitchFamily="34"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r>
              <a:rPr lang="en-CA" sz="1800" dirty="0">
                <a:solidFill>
                  <a:srgbClr val="000000"/>
                </a:solidFill>
                <a:effectLst/>
                <a:latin typeface="Arial" panose="020B0604020202020204" pitchFamily="34" charset="0"/>
                <a:ea typeface="Times New Roman" panose="02020603050405020304" pitchFamily="18" charset="0"/>
              </a:rPr>
              <a:t> Growth and Development exercise   [30min activity]</a:t>
            </a:r>
            <a:endParaRPr lang="en-CA" sz="1800" dirty="0">
              <a:effectLst/>
              <a:latin typeface="Times New Roman" panose="02020603050405020304" pitchFamily="18" charset="0"/>
              <a:ea typeface="Times New Roman" panose="02020603050405020304" pitchFamily="18" charset="0"/>
            </a:endParaRPr>
          </a:p>
          <a:p>
            <a:r>
              <a:rPr lang="en-CA" sz="1800" dirty="0">
                <a:solidFill>
                  <a:srgbClr val="000000"/>
                </a:solidFill>
                <a:effectLst/>
                <a:latin typeface="Arial" panose="020B0604020202020204" pitchFamily="34" charset="0"/>
                <a:ea typeface="Times New Roman" panose="02020603050405020304" pitchFamily="18" charset="0"/>
              </a:rPr>
              <a:t>Info: reference material on G &amp; D / recording sheet in Coach Clinic workbook</a:t>
            </a:r>
            <a:endParaRPr lang="en-CA" sz="1800" dirty="0">
              <a:effectLst/>
              <a:latin typeface="Times New Roman" panose="02020603050405020304" pitchFamily="18" charset="0"/>
              <a:ea typeface="Times New Roman" panose="02020603050405020304" pitchFamily="18" charset="0"/>
            </a:endParaRPr>
          </a:p>
          <a:p>
            <a:r>
              <a:rPr lang="en-CA" sz="1800" dirty="0">
                <a:solidFill>
                  <a:srgbClr val="000000"/>
                </a:solidFill>
                <a:effectLst/>
                <a:latin typeface="Arial" panose="020B0604020202020204" pitchFamily="34" charset="0"/>
                <a:ea typeface="Times New Roman" panose="02020603050405020304" pitchFamily="18" charset="0"/>
              </a:rPr>
              <a:t>Review the Task &amp; then send to breakout rooms (or depending on size of the group, give “think time” to work on, then discuss) </a:t>
            </a:r>
            <a:endParaRPr lang="en-CA" sz="1800" dirty="0">
              <a:effectLst/>
              <a:latin typeface="Times New Roman" panose="02020603050405020304" pitchFamily="18" charset="0"/>
              <a:ea typeface="Times New Roman" panose="02020603050405020304" pitchFamily="18" charset="0"/>
            </a:endParaRPr>
          </a:p>
          <a:p>
            <a:r>
              <a:rPr lang="en-CA" sz="1800" dirty="0">
                <a:solidFill>
                  <a:srgbClr val="000000"/>
                </a:solidFill>
                <a:effectLst/>
                <a:latin typeface="Arial" panose="020B0604020202020204" pitchFamily="34" charset="0"/>
                <a:ea typeface="Times New Roman" panose="02020603050405020304" pitchFamily="18" charset="0"/>
              </a:rPr>
              <a:t>Generate summary for your age group</a:t>
            </a:r>
            <a:endParaRPr lang="en-CA" sz="1800" dirty="0">
              <a:effectLst/>
              <a:latin typeface="Times New Roman" panose="02020603050405020304" pitchFamily="18" charset="0"/>
              <a:ea typeface="Times New Roman" panose="02020603050405020304" pitchFamily="18" charset="0"/>
            </a:endParaRPr>
          </a:p>
          <a:p>
            <a:pPr marL="228600">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physical, emotional, cognitive, social differences at each age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person to report back to entire group</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CA" sz="18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Discuss all age groups</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Have coaches unmute to share their findings, hear from each age group; in person – go around the room and have each age group share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All together - Pose the question – How do you adjust your practices to accommodate the individual differences in your team?</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solidFill>
                  <a:srgbClr val="000000"/>
                </a:solidFill>
                <a:effectLst/>
                <a:highlight>
                  <a:srgbClr val="FFFF00"/>
                </a:highlight>
                <a:latin typeface="Arial" panose="020B0604020202020204" pitchFamily="34" charset="0"/>
                <a:ea typeface="Times New Roman" panose="02020603050405020304" pitchFamily="18" charset="0"/>
              </a:rPr>
              <a:t>**this will be modeled in the “on floor/field” portion</a:t>
            </a:r>
            <a:r>
              <a:rPr lang="en-CA" sz="1800" dirty="0">
                <a:solidFill>
                  <a:srgbClr val="000000"/>
                </a:solidFill>
                <a:effectLst/>
                <a:latin typeface="Arial" panose="020B0604020202020204" pitchFamily="34" charset="0"/>
                <a:ea typeface="Times New Roman" panose="02020603050405020304" pitchFamily="18" charset="0"/>
              </a:rPr>
              <a:t> – coaches design AGE appropriate activity</a:t>
            </a:r>
            <a:endParaRPr lang="en-CA" dirty="0"/>
          </a:p>
        </p:txBody>
      </p:sp>
      <p:sp>
        <p:nvSpPr>
          <p:cNvPr id="4" name="Slide Number Placeholder 3"/>
          <p:cNvSpPr>
            <a:spLocks noGrp="1"/>
          </p:cNvSpPr>
          <p:nvPr>
            <p:ph type="sldNum" sz="quarter" idx="5"/>
          </p:nvPr>
        </p:nvSpPr>
        <p:spPr/>
        <p:txBody>
          <a:bodyPr/>
          <a:lstStyle/>
          <a:p>
            <a:fld id="{9094E8F8-4E43-4CE2-A1EE-C07751E883B3}" type="slidenum">
              <a:rPr lang="en-US" smtClean="0"/>
              <a:t>28</a:t>
            </a:fld>
            <a:endParaRPr lang="en-US"/>
          </a:p>
        </p:txBody>
      </p:sp>
    </p:spTree>
    <p:extLst>
      <p:ext uri="{BB962C8B-B14F-4D97-AF65-F5344CB8AC3E}">
        <p14:creationId xmlns:p14="http://schemas.microsoft.com/office/powerpoint/2010/main" val="1395527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LF Instructions: </a:t>
            </a:r>
            <a:r>
              <a:rPr lang="en-US" b="0" dirty="0"/>
              <a:t>Explain the two examples of developing emotional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The Meeting of Psychological Needs Builds…</a:t>
            </a:r>
          </a:p>
          <a:p>
            <a:r>
              <a:rPr lang="en-CA" sz="1200" b="1" dirty="0"/>
              <a:t>1. Self-Esteem</a:t>
            </a:r>
          </a:p>
          <a:p>
            <a:r>
              <a:rPr lang="en-CA" sz="1200" dirty="0">
                <a:solidFill>
                  <a:srgbClr val="C00000"/>
                </a:solidFill>
              </a:rPr>
              <a:t>A feeling of satisfaction that someone has in himself or herself and his or her own abilities.</a:t>
            </a:r>
          </a:p>
          <a:p>
            <a:endParaRPr lang="en-CA" sz="1200" dirty="0">
              <a:solidFill>
                <a:srgbClr val="C00000"/>
              </a:solidFill>
            </a:endParaRPr>
          </a:p>
          <a:p>
            <a:pPr eaLnBrk="0" hangingPunct="0">
              <a:tabLst>
                <a:tab pos="1143000" algn="l"/>
              </a:tabLst>
              <a:defRPr/>
            </a:pPr>
            <a:r>
              <a:rPr lang="en-GB" sz="1200" b="1" dirty="0">
                <a:ea typeface="Times New Roman" pitchFamily="18" charset="0"/>
              </a:rPr>
              <a:t>2. Empathy</a:t>
            </a:r>
          </a:p>
          <a:p>
            <a:pPr eaLnBrk="0" hangingPunct="0">
              <a:tabLst>
                <a:tab pos="1143000" algn="l"/>
              </a:tabLst>
              <a:defRPr/>
            </a:pPr>
            <a:r>
              <a:rPr lang="en-GB" sz="1200" dirty="0">
                <a:solidFill>
                  <a:srgbClr val="C00000"/>
                </a:solidFill>
                <a:ea typeface="Times New Roman" pitchFamily="18" charset="0"/>
              </a:rPr>
              <a:t>Empathy is recognizing the feelings of other and is the primary emotion involved in:</a:t>
            </a:r>
          </a:p>
          <a:p>
            <a:pPr marL="285750" indent="-285750" eaLnBrk="0" hangingPunct="0">
              <a:buFont typeface="Wingdings" panose="05000000000000000000" pitchFamily="2" charset="2"/>
              <a:buChar char="§"/>
              <a:tabLst>
                <a:tab pos="1143000" algn="l"/>
              </a:tabLst>
              <a:defRPr/>
            </a:pPr>
            <a:r>
              <a:rPr lang="en-GB" sz="1200" dirty="0">
                <a:solidFill>
                  <a:srgbClr val="C00000"/>
                </a:solidFill>
                <a:ea typeface="Times New Roman" pitchFamily="18" charset="0"/>
              </a:rPr>
              <a:t>Team Building</a:t>
            </a:r>
            <a:endParaRPr lang="en-US" sz="1200" dirty="0">
              <a:solidFill>
                <a:srgbClr val="C00000"/>
              </a:solidFill>
            </a:endParaRPr>
          </a:p>
          <a:p>
            <a:pPr marL="285750" indent="-285750" eaLnBrk="0" hangingPunct="0">
              <a:buFont typeface="Wingdings" panose="05000000000000000000" pitchFamily="2" charset="2"/>
              <a:buChar char="§"/>
              <a:tabLst>
                <a:tab pos="1143000" algn="l"/>
              </a:tabLst>
              <a:defRPr/>
            </a:pPr>
            <a:r>
              <a:rPr lang="en-GB" sz="1200" dirty="0">
                <a:solidFill>
                  <a:srgbClr val="C00000"/>
                </a:solidFill>
                <a:ea typeface="Times New Roman" pitchFamily="18" charset="0"/>
              </a:rPr>
              <a:t>Fostering the Spirit of Sport</a:t>
            </a:r>
            <a:endParaRPr lang="en-US" sz="1200" dirty="0">
              <a:solidFill>
                <a:srgbClr val="C00000"/>
              </a:solidFill>
            </a:endParaRPr>
          </a:p>
          <a:p>
            <a:pPr marL="285750" indent="-285750" eaLnBrk="0" hangingPunct="0">
              <a:buFont typeface="Wingdings" panose="05000000000000000000" pitchFamily="2" charset="2"/>
              <a:buChar char="§"/>
              <a:tabLst>
                <a:tab pos="1143000" algn="l"/>
              </a:tabLst>
              <a:defRPr/>
            </a:pPr>
            <a:r>
              <a:rPr lang="en-GB" sz="1200" dirty="0">
                <a:solidFill>
                  <a:srgbClr val="C00000"/>
                </a:solidFill>
                <a:ea typeface="Times New Roman" pitchFamily="18" charset="0"/>
              </a:rPr>
              <a:t>Developing the Respect that is key to FAIRPLAY</a:t>
            </a:r>
          </a:p>
          <a:p>
            <a:endParaRPr lang="en-CA" sz="1200" b="1" dirty="0"/>
          </a:p>
          <a:p>
            <a:r>
              <a:rPr lang="en-CA" sz="1200" b="1" dirty="0"/>
              <a:t>3. Self-efficacy</a:t>
            </a:r>
          </a:p>
          <a:p>
            <a:r>
              <a:rPr lang="en-CA" sz="1200" dirty="0">
                <a:solidFill>
                  <a:srgbClr val="C00000"/>
                </a:solidFill>
              </a:rPr>
              <a:t>Self-efficacy is the belief that one can achieve and is the emotion that: </a:t>
            </a:r>
          </a:p>
          <a:p>
            <a:pPr marL="285750" indent="-285750">
              <a:buFont typeface="Wingdings" panose="05000000000000000000" pitchFamily="2" charset="2"/>
              <a:buChar char="§"/>
            </a:pPr>
            <a:r>
              <a:rPr lang="en-CA" sz="1200" dirty="0">
                <a:solidFill>
                  <a:srgbClr val="C00000"/>
                </a:solidFill>
              </a:rPr>
              <a:t>Motivates players to learn and try new things.</a:t>
            </a:r>
          </a:p>
          <a:p>
            <a:pPr marL="285750" indent="-285750">
              <a:buFont typeface="Wingdings" panose="05000000000000000000" pitchFamily="2" charset="2"/>
              <a:buChar char="§"/>
            </a:pPr>
            <a:r>
              <a:rPr lang="en-CA" sz="1200" dirty="0">
                <a:solidFill>
                  <a:srgbClr val="C00000"/>
                </a:solidFill>
              </a:rPr>
              <a:t>Foster hope and keeps players from giving up</a:t>
            </a:r>
          </a:p>
          <a:p>
            <a:pPr marL="285750" indent="-285750" eaLnBrk="0" hangingPunct="0">
              <a:buFont typeface="Wingdings" panose="05000000000000000000" pitchFamily="2" charset="2"/>
              <a:buChar char="§"/>
              <a:tabLst>
                <a:tab pos="1143000" algn="l"/>
              </a:tabLst>
              <a:defRPr/>
            </a:pPr>
            <a:endParaRPr lang="en-CA" sz="1200" dirty="0">
              <a:solidFill>
                <a:srgbClr val="C00000"/>
              </a:solidFill>
            </a:endParaRPr>
          </a:p>
          <a:p>
            <a:r>
              <a:rPr lang="en-US" b="0" dirty="0"/>
              <a:t>Ref:  Module 3 of manual</a:t>
            </a:r>
          </a:p>
        </p:txBody>
      </p:sp>
      <p:sp>
        <p:nvSpPr>
          <p:cNvPr id="4" name="Slide Number Placeholder 3"/>
          <p:cNvSpPr>
            <a:spLocks noGrp="1"/>
          </p:cNvSpPr>
          <p:nvPr>
            <p:ph type="sldNum" sz="quarter" idx="5"/>
          </p:nvPr>
        </p:nvSpPr>
        <p:spPr/>
        <p:txBody>
          <a:bodyPr/>
          <a:lstStyle/>
          <a:p>
            <a:fld id="{9094E8F8-4E43-4CE2-A1EE-C07751E883B3}" type="slidenum">
              <a:rPr lang="en-US" smtClean="0"/>
              <a:t>29</a:t>
            </a:fld>
            <a:endParaRPr lang="en-US"/>
          </a:p>
        </p:txBody>
      </p:sp>
    </p:spTree>
    <p:extLst>
      <p:ext uri="{BB962C8B-B14F-4D97-AF65-F5344CB8AC3E}">
        <p14:creationId xmlns:p14="http://schemas.microsoft.com/office/powerpoint/2010/main" val="1260332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Introduce your self &amp; other clinicians. </a:t>
            </a:r>
          </a:p>
          <a:p>
            <a:pPr rtl="0">
              <a:spcBef>
                <a:spcPts val="0"/>
              </a:spcBef>
              <a:spcAft>
                <a:spcPts val="0"/>
              </a:spcAft>
            </a:pPr>
            <a:r>
              <a:rPr lang="en-US" sz="1800" b="0" i="0" u="none" strike="noStrike" dirty="0">
                <a:solidFill>
                  <a:srgbClr val="000000"/>
                </a:solidFill>
                <a:effectLst/>
                <a:latin typeface="Arial" panose="020B0604020202020204" pitchFamily="34" charset="0"/>
              </a:rPr>
              <a:t>quick intro of participants - name &amp; where you are attending from; any experience with lacrosse?</a:t>
            </a:r>
          </a:p>
          <a:p>
            <a:pPr rtl="0">
              <a:spcBef>
                <a:spcPts val="0"/>
              </a:spcBef>
              <a:spcAft>
                <a:spcPts val="0"/>
              </a:spcAft>
            </a:pPr>
            <a:r>
              <a:rPr lang="en-US" sz="1800" b="0" i="0" u="none" strike="noStrike" dirty="0">
                <a:solidFill>
                  <a:srgbClr val="000000"/>
                </a:solidFill>
                <a:effectLst/>
                <a:latin typeface="Arial" panose="020B0604020202020204" pitchFamily="34" charset="0"/>
              </a:rPr>
              <a:t>Can do a ‘quick name game’ depending on # of participants / Icebreaker</a:t>
            </a:r>
          </a:p>
          <a:p>
            <a:pPr rtl="0">
              <a:spcBef>
                <a:spcPts val="0"/>
              </a:spcBef>
              <a:spcAft>
                <a:spcPts val="0"/>
              </a:spcAft>
            </a:pPr>
            <a:endParaRPr lang="en-US" sz="1800" b="0" i="0" u="none" strike="noStrike" dirty="0">
              <a:solidFill>
                <a:srgbClr val="000000"/>
              </a:solidFill>
              <a:effectLst/>
              <a:latin typeface="Arial" panose="020B0604020202020204" pitchFamily="34" charset="0"/>
            </a:endParaRPr>
          </a:p>
          <a:p>
            <a:pPr rtl="0">
              <a:spcBef>
                <a:spcPts val="0"/>
              </a:spcBef>
              <a:spcAft>
                <a:spcPts val="0"/>
              </a:spcAft>
            </a:pPr>
            <a:r>
              <a:rPr lang="en-US" sz="1800" b="0" i="0" u="none" strike="noStrike" dirty="0">
                <a:solidFill>
                  <a:srgbClr val="000000"/>
                </a:solidFill>
                <a:effectLst/>
                <a:latin typeface="Arial" panose="020B0604020202020204" pitchFamily="34" charset="0"/>
              </a:rPr>
              <a:t>Online – can have them add name &amp; location / club into the chat</a:t>
            </a:r>
            <a:endParaRPr lang="en-US" b="0" dirty="0">
              <a:effectLst/>
            </a:endParaRPr>
          </a:p>
          <a:p>
            <a:br>
              <a:rPr lang="en-US" dirty="0"/>
            </a:br>
            <a:endParaRPr lang="en-CA" dirty="0"/>
          </a:p>
        </p:txBody>
      </p:sp>
      <p:sp>
        <p:nvSpPr>
          <p:cNvPr id="4" name="Slide Number Placeholder 3"/>
          <p:cNvSpPr>
            <a:spLocks noGrp="1"/>
          </p:cNvSpPr>
          <p:nvPr>
            <p:ph type="sldNum" sz="quarter" idx="5"/>
          </p:nvPr>
        </p:nvSpPr>
        <p:spPr/>
        <p:txBody>
          <a:bodyPr/>
          <a:lstStyle/>
          <a:p>
            <a:fld id="{9094E8F8-4E43-4CE2-A1EE-C07751E883B3}" type="slidenum">
              <a:rPr lang="en-US" smtClean="0"/>
              <a:t>3</a:t>
            </a:fld>
            <a:endParaRPr lang="en-US"/>
          </a:p>
        </p:txBody>
      </p:sp>
    </p:spTree>
    <p:extLst>
      <p:ext uri="{BB962C8B-B14F-4D97-AF65-F5344CB8AC3E}">
        <p14:creationId xmlns:p14="http://schemas.microsoft.com/office/powerpoint/2010/main" val="35659120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a:solidFill>
                  <a:srgbClr val="C00000"/>
                </a:solidFill>
              </a:rPr>
              <a:t>LF Instructions: </a:t>
            </a:r>
            <a:r>
              <a:rPr lang="en-CA" sz="1200" b="0" dirty="0">
                <a:solidFill>
                  <a:srgbClr val="C00000"/>
                </a:solidFill>
              </a:rPr>
              <a:t>Outline some of the things that affect athlete self image and how the coach comes into play with regard to this.</a:t>
            </a:r>
          </a:p>
          <a:p>
            <a:r>
              <a:rPr lang="en-CA" sz="1200" b="1" i="1" dirty="0">
                <a:solidFill>
                  <a:srgbClr val="C00000"/>
                </a:solidFill>
              </a:rPr>
              <a:t>As a coach, what impact on an athlete’s self image do you have?</a:t>
            </a:r>
          </a:p>
          <a:p>
            <a:endParaRPr lang="en-CA" sz="1200" b="1" i="1" dirty="0">
              <a:solidFill>
                <a:srgbClr val="C00000"/>
              </a:solidFill>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Audience participation;  How can a coach help youth develop their self esteem? As a coach, what impact on an athlete’s self image do you have??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Times New Roman" panose="02020603050405020304" pitchFamily="18" charset="0"/>
              <a:buChar char="-"/>
            </a:pPr>
            <a:r>
              <a:rPr lang="en-CA" sz="1800" dirty="0">
                <a:effectLst/>
                <a:highlight>
                  <a:srgbClr val="00FF00"/>
                </a:highlight>
                <a:latin typeface="Arial" panose="020B0604020202020204" pitchFamily="34" charset="0"/>
                <a:ea typeface="Times New Roman" panose="02020603050405020304" pitchFamily="18" charset="0"/>
                <a:cs typeface="Times New Roman" panose="02020603050405020304" pitchFamily="18" charset="0"/>
              </a:rPr>
              <a:t>JAMBOARD</a:t>
            </a:r>
            <a:r>
              <a:rPr lang="en-CA" sz="1800" dirty="0">
                <a:effectLst/>
                <a:latin typeface="Arial" panose="020B0604020202020204" pitchFamily="34" charset="0"/>
                <a:ea typeface="Times New Roman" panose="02020603050405020304" pitchFamily="18" charset="0"/>
                <a:cs typeface="Times New Roman" panose="02020603050405020304" pitchFamily="18" charset="0"/>
              </a:rPr>
              <a:t> / brainstorm / “share with a table partner”</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pPr>
            <a:r>
              <a:rPr lang="en-CA" sz="1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Suggested responses:</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inviting/inclusive atmosphere, speak individually to each player, show respect &amp; confidence in them, positive communication, give them responsibilities in leading, encourage them to ask questions</a:t>
            </a:r>
            <a:endParaRPr lang="en-CA"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CA" sz="1800" dirty="0">
                <a:effectLst/>
                <a:latin typeface="Arial" panose="020B0604020202020204" pitchFamily="34" charset="0"/>
                <a:ea typeface="Times New Roman" panose="02020603050405020304" pitchFamily="18" charset="0"/>
                <a:cs typeface="Times New Roman" panose="02020603050405020304" pitchFamily="18" charset="0"/>
              </a:rPr>
              <a:t>Further exploration - Coach workbook task 3-4 + reference materials(module 3)</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i="1" dirty="0"/>
          </a:p>
        </p:txBody>
      </p:sp>
      <p:sp>
        <p:nvSpPr>
          <p:cNvPr id="4" name="Slide Number Placeholder 3"/>
          <p:cNvSpPr>
            <a:spLocks noGrp="1"/>
          </p:cNvSpPr>
          <p:nvPr>
            <p:ph type="sldNum" sz="quarter" idx="5"/>
          </p:nvPr>
        </p:nvSpPr>
        <p:spPr/>
        <p:txBody>
          <a:bodyPr/>
          <a:lstStyle/>
          <a:p>
            <a:fld id="{9094E8F8-4E43-4CE2-A1EE-C07751E883B3}" type="slidenum">
              <a:rPr lang="en-US" smtClean="0"/>
              <a:t>30</a:t>
            </a:fld>
            <a:endParaRPr lang="en-US"/>
          </a:p>
        </p:txBody>
      </p:sp>
    </p:spTree>
    <p:extLst>
      <p:ext uri="{BB962C8B-B14F-4D97-AF65-F5344CB8AC3E}">
        <p14:creationId xmlns:p14="http://schemas.microsoft.com/office/powerpoint/2010/main" val="3627618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a:solidFill>
                  <a:srgbClr val="C00000"/>
                </a:solidFill>
              </a:rPr>
              <a:t>LF Instructions:  These next 4 slides tie into LTAD and how young people learn (and at different rates)</a:t>
            </a:r>
            <a:endParaRPr lang="en-CA" sz="1200" b="0" dirty="0">
              <a:solidFill>
                <a:srgbClr val="C00000"/>
              </a:solidFill>
            </a:endParaRPr>
          </a:p>
          <a:p>
            <a:pPr rtl="0" fontAlgn="base"/>
            <a:r>
              <a:rPr lang="en-US" sz="1800" b="1" dirty="0">
                <a:solidFill>
                  <a:srgbClr val="000000"/>
                </a:solidFill>
                <a:effectLst/>
                <a:latin typeface="Arial" panose="020B0604020202020204" pitchFamily="34" charset="0"/>
              </a:rPr>
              <a:t>Stages of Learning for Skill Development</a:t>
            </a:r>
            <a:r>
              <a:rPr lang="en-US" sz="1800" b="0" dirty="0">
                <a:solidFill>
                  <a:srgbClr val="000000"/>
                </a:solidFill>
                <a:effectLst/>
                <a:latin typeface="Arial" panose="020B0604020202020204" pitchFamily="34" charset="0"/>
              </a:rPr>
              <a:t> – there are 4, they are:</a:t>
            </a:r>
            <a:endParaRPr lang="en-US" b="0" dirty="0">
              <a:effectLst/>
              <a:latin typeface="inherit"/>
            </a:endParaRPr>
          </a:p>
          <a:p>
            <a:pPr rtl="0" fontAlgn="base"/>
            <a:r>
              <a:rPr lang="en-US" sz="1800" b="0" dirty="0">
                <a:solidFill>
                  <a:srgbClr val="000000"/>
                </a:solidFill>
                <a:effectLst/>
                <a:latin typeface="Arial" panose="020B0604020202020204" pitchFamily="34" charset="0"/>
              </a:rPr>
              <a:t> </a:t>
            </a:r>
            <a:endParaRPr lang="en-US" b="0" dirty="0">
              <a:effectLst/>
              <a:latin typeface="inherit"/>
            </a:endParaRPr>
          </a:p>
          <a:p>
            <a:pPr rtl="0" fontAlgn="base"/>
            <a:r>
              <a:rPr lang="en-US" sz="1800" b="0" dirty="0">
                <a:solidFill>
                  <a:srgbClr val="000000"/>
                </a:solidFill>
                <a:effectLst/>
                <a:latin typeface="Arial" panose="020B0604020202020204" pitchFamily="34" charset="0"/>
              </a:rPr>
              <a:t>Initiation – first introduction to the skill</a:t>
            </a:r>
            <a:endParaRPr lang="en-US" b="0" dirty="0">
              <a:effectLst/>
              <a:latin typeface="inherit"/>
            </a:endParaRPr>
          </a:p>
          <a:p>
            <a:pPr rtl="0" fontAlgn="base"/>
            <a:r>
              <a:rPr lang="en-US" sz="1800" b="0" dirty="0">
                <a:solidFill>
                  <a:srgbClr val="000000"/>
                </a:solidFill>
                <a:effectLst/>
                <a:latin typeface="Arial" panose="020B0604020202020204" pitchFamily="34" charset="0"/>
              </a:rPr>
              <a:t>Acquisition – awkward </a:t>
            </a:r>
            <a:r>
              <a:rPr lang="en-US" sz="1800" b="1" i="1" u="sng" dirty="0">
                <a:solidFill>
                  <a:srgbClr val="000000"/>
                </a:solidFill>
                <a:effectLst/>
                <a:latin typeface="Arial" panose="020B0604020202020204" pitchFamily="34" charset="0"/>
              </a:rPr>
              <a:t>(possibly uncomfortable</a:t>
            </a:r>
            <a:r>
              <a:rPr lang="en-US" sz="1800" b="1" dirty="0">
                <a:solidFill>
                  <a:srgbClr val="000000"/>
                </a:solidFill>
                <a:effectLst/>
                <a:latin typeface="Arial" panose="020B0604020202020204" pitchFamily="34" charset="0"/>
              </a:rPr>
              <a:t>)</a:t>
            </a:r>
            <a:r>
              <a:rPr lang="en-US" sz="1800" b="0" dirty="0">
                <a:solidFill>
                  <a:srgbClr val="000000"/>
                </a:solidFill>
                <a:effectLst/>
                <a:latin typeface="Arial" panose="020B0604020202020204" pitchFamily="34" charset="0"/>
              </a:rPr>
              <a:t> performance of the skill</a:t>
            </a:r>
            <a:endParaRPr lang="en-US" b="0" dirty="0">
              <a:effectLst/>
              <a:latin typeface="inherit"/>
            </a:endParaRPr>
          </a:p>
          <a:p>
            <a:pPr rtl="0" fontAlgn="base"/>
            <a:r>
              <a:rPr lang="en-US" sz="1800" b="0" dirty="0">
                <a:solidFill>
                  <a:srgbClr val="000000"/>
                </a:solidFill>
                <a:effectLst/>
                <a:latin typeface="Arial" panose="020B0604020202020204" pitchFamily="34" charset="0"/>
              </a:rPr>
              <a:t>Consolidation – can perform at game speed</a:t>
            </a:r>
            <a:endParaRPr lang="en-US" b="0" dirty="0">
              <a:effectLst/>
              <a:latin typeface="inherit"/>
            </a:endParaRPr>
          </a:p>
          <a:p>
            <a:pPr rtl="0" fontAlgn="base"/>
            <a:r>
              <a:rPr lang="en-US" sz="1800" b="0" dirty="0">
                <a:solidFill>
                  <a:srgbClr val="000000"/>
                </a:solidFill>
                <a:effectLst/>
                <a:latin typeface="Arial" panose="020B0604020202020204" pitchFamily="34" charset="0"/>
              </a:rPr>
              <a:t>Maintenance – can perform skill (</a:t>
            </a:r>
            <a:r>
              <a:rPr lang="en-US" sz="1800" b="1" i="1" u="sng" dirty="0">
                <a:effectLst/>
                <a:latin typeface="Arial" panose="020B0604020202020204" pitchFamily="34" charset="0"/>
              </a:rPr>
              <a:t>comfortably)</a:t>
            </a:r>
            <a:r>
              <a:rPr lang="en-US" sz="1800" b="0" dirty="0">
                <a:effectLst/>
                <a:latin typeface="Arial" panose="020B0604020202020204" pitchFamily="34" charset="0"/>
              </a:rPr>
              <a:t>under all circumstances</a:t>
            </a:r>
            <a:endParaRPr lang="en-US" b="0" dirty="0">
              <a:effectLst/>
              <a:latin typeface="inherit"/>
            </a:endParaRPr>
          </a:p>
          <a:p>
            <a:pPr rtl="0" fontAlgn="base"/>
            <a:r>
              <a:rPr lang="en-US" sz="1800" b="0" dirty="0">
                <a:solidFill>
                  <a:srgbClr val="000000"/>
                </a:solidFill>
                <a:effectLst/>
                <a:latin typeface="Arial" panose="020B0604020202020204" pitchFamily="34" charset="0"/>
              </a:rPr>
              <a:t> </a:t>
            </a:r>
            <a:endParaRPr lang="en-US" b="0" dirty="0">
              <a:effectLst/>
              <a:latin typeface="inherit"/>
            </a:endParaRPr>
          </a:p>
          <a:p>
            <a:pPr rtl="0" fontAlgn="base"/>
            <a:r>
              <a:rPr lang="en-US" sz="1800" b="0" dirty="0">
                <a:solidFill>
                  <a:srgbClr val="000000"/>
                </a:solidFill>
                <a:effectLst/>
                <a:latin typeface="Arial" panose="020B0604020202020204" pitchFamily="34" charset="0"/>
              </a:rPr>
              <a:t>Player assessment chart is found in Module 3 of your coaching manual.</a:t>
            </a:r>
            <a:endParaRPr lang="en-US" b="0" dirty="0">
              <a:effectLst/>
              <a:latin typeface="inherit"/>
            </a:endParaRPr>
          </a:p>
          <a:p>
            <a:pPr algn="l" fontAlgn="base"/>
            <a:r>
              <a:rPr lang="en-US" sz="1800" b="0" dirty="0">
                <a:solidFill>
                  <a:srgbClr val="000000"/>
                </a:solidFill>
                <a:effectLst/>
                <a:latin typeface="Arial" panose="020B0604020202020204" pitchFamily="34" charset="0"/>
              </a:rPr>
              <a:t>We will walk through each slowly so that you, the coaches, can understand each level.  Athletes will progress at different rates. </a:t>
            </a:r>
          </a:p>
          <a:p>
            <a:pPr algn="l" fontAlgn="base"/>
            <a:endParaRPr lang="en-US" sz="1800" b="0" i="0" dirty="0">
              <a:solidFill>
                <a:srgbClr val="000000"/>
              </a:solidFill>
              <a:effectLst/>
              <a:latin typeface="Arial" panose="020B0604020202020204" pitchFamily="34" charset="0"/>
            </a:endParaRPr>
          </a:p>
          <a:p>
            <a:pPr algn="l" fontAlgn="base"/>
            <a:r>
              <a:rPr lang="en-US" sz="2800" b="0" i="0" dirty="0">
                <a:solidFill>
                  <a:srgbClr val="242424"/>
                </a:solidFill>
                <a:effectLst/>
                <a:latin typeface="Segoe UI" panose="020B0502040204020203" pitchFamily="34" charset="0"/>
              </a:rPr>
              <a:t>Coaches will have athletes on their team at various stages and will need to plan and run practices with athletes grouped accordingly based on skill.</a:t>
            </a:r>
          </a:p>
          <a:p>
            <a:pPr algn="l" fontAlgn="base"/>
            <a:r>
              <a:rPr lang="en-US" sz="2800" b="0" i="0" dirty="0">
                <a:solidFill>
                  <a:srgbClr val="242424"/>
                </a:solidFill>
                <a:effectLst/>
                <a:latin typeface="Segoe UI" panose="020B0502040204020203" pitchFamily="34" charset="0"/>
              </a:rPr>
              <a:t>Also, coaches need to be able to adapt on the fly at practice as the skill level during drills needs to be pushed to the next level or toned down and back to basics based on execution by athletes - and that is normal and expected as you coach young athletes.</a:t>
            </a:r>
          </a:p>
          <a:p>
            <a:pPr rtl="0" fontAlgn="base"/>
            <a:endParaRPr lang="en-US" sz="1800" b="0" dirty="0">
              <a:solidFill>
                <a:srgbClr val="000000"/>
              </a:solidFill>
              <a:effectLst/>
              <a:latin typeface="Arial" panose="020B0604020202020204" pitchFamily="34" charset="0"/>
            </a:endParaRPr>
          </a:p>
          <a:p>
            <a:pPr rtl="0" fontAlgn="base"/>
            <a:r>
              <a:rPr lang="en-US" sz="1800" b="0" dirty="0">
                <a:solidFill>
                  <a:srgbClr val="000000"/>
                </a:solidFill>
                <a:effectLst/>
                <a:latin typeface="Arial" panose="020B0604020202020204" pitchFamily="34" charset="0"/>
              </a:rPr>
              <a:t>31 - First – Initiation – go through the slide</a:t>
            </a:r>
            <a:endParaRPr lang="en-US" b="0" dirty="0">
              <a:effectLst/>
              <a:latin typeface="inherit"/>
            </a:endParaRPr>
          </a:p>
          <a:p>
            <a:pPr rtl="0" fontAlgn="base"/>
            <a:r>
              <a:rPr lang="en-US" sz="1800" b="0" dirty="0">
                <a:solidFill>
                  <a:srgbClr val="000000"/>
                </a:solidFill>
                <a:effectLst/>
                <a:latin typeface="Arial" panose="020B0604020202020204" pitchFamily="34" charset="0"/>
              </a:rPr>
              <a:t> </a:t>
            </a:r>
            <a:endParaRPr lang="en-US" b="0" dirty="0">
              <a:effectLst/>
              <a:latin typeface="inherit"/>
            </a:endParaRPr>
          </a:p>
          <a:p>
            <a:pPr rtl="0" fontAlgn="base"/>
            <a:r>
              <a:rPr lang="en-US" sz="1800" b="0" dirty="0">
                <a:solidFill>
                  <a:srgbClr val="000000"/>
                </a:solidFill>
                <a:effectLst/>
                <a:latin typeface="Arial" panose="020B0604020202020204" pitchFamily="34" charset="0"/>
              </a:rPr>
              <a:t>Next slide 32 - Continue to Acquisition-   </a:t>
            </a:r>
            <a:endParaRPr lang="en-US" b="0" dirty="0">
              <a:effectLst/>
              <a:latin typeface="inherit"/>
            </a:endParaRPr>
          </a:p>
          <a:p>
            <a:endParaRPr lang="en-US" b="0" dirty="0"/>
          </a:p>
        </p:txBody>
      </p:sp>
      <p:sp>
        <p:nvSpPr>
          <p:cNvPr id="4" name="Slide Number Placeholder 3"/>
          <p:cNvSpPr>
            <a:spLocks noGrp="1"/>
          </p:cNvSpPr>
          <p:nvPr>
            <p:ph type="sldNum" sz="quarter" idx="5"/>
          </p:nvPr>
        </p:nvSpPr>
        <p:spPr/>
        <p:txBody>
          <a:bodyPr/>
          <a:lstStyle/>
          <a:p>
            <a:fld id="{9094E8F8-4E43-4CE2-A1EE-C07751E883B3}" type="slidenum">
              <a:rPr lang="en-US" smtClean="0"/>
              <a:t>31</a:t>
            </a:fld>
            <a:endParaRPr lang="en-US"/>
          </a:p>
        </p:txBody>
      </p:sp>
    </p:spTree>
    <p:extLst>
      <p:ext uri="{BB962C8B-B14F-4D97-AF65-F5344CB8AC3E}">
        <p14:creationId xmlns:p14="http://schemas.microsoft.com/office/powerpoint/2010/main" val="38790490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solidFill>
                  <a:srgbClr val="C00000"/>
                </a:solidFill>
              </a:rPr>
              <a:t>LF Instructions: </a:t>
            </a:r>
            <a:r>
              <a:rPr lang="en-CA" sz="1200" b="0" dirty="0">
                <a:solidFill>
                  <a:srgbClr val="C00000"/>
                </a:solidFill>
              </a:rPr>
              <a:t>Walk through each slowly so that coaches understand that it is imperative that they do NOT move on when the athlete(s) are not ready.</a:t>
            </a:r>
            <a:endParaRPr lang="en-US" b="0" dirty="0"/>
          </a:p>
          <a:p>
            <a:r>
              <a:rPr lang="en-US" dirty="0"/>
              <a:t>In all likelihood, </a:t>
            </a:r>
            <a:r>
              <a:rPr lang="en-US" b="1" dirty="0"/>
              <a:t>most Community Development (Learn to Train) athletes will be in this stage the longest</a:t>
            </a:r>
            <a:r>
              <a:rPr lang="en-US" dirty="0"/>
              <a:t>. </a:t>
            </a:r>
          </a:p>
          <a:p>
            <a:endParaRPr lang="en-US" b="1" dirty="0"/>
          </a:p>
          <a:p>
            <a:r>
              <a:rPr lang="en-US" b="1" dirty="0"/>
              <a:t>Explain that mistakes are OK for the athletes to make – this is how they LEARN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dirty="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0000"/>
                </a:solidFill>
                <a:effectLst/>
                <a:latin typeface="Arial" panose="020B0604020202020204" pitchFamily="34" charset="0"/>
              </a:rPr>
              <a:t>“trail &amp; error” stage; make mistakes and learn from them;</a:t>
            </a:r>
            <a:r>
              <a:rPr lang="en-US" sz="1200" b="1" dirty="0">
                <a:solidFill>
                  <a:srgbClr val="000000"/>
                </a:solidFill>
                <a:effectLst/>
                <a:latin typeface="Arial" panose="020B0604020202020204" pitchFamily="34" charset="0"/>
              </a:rPr>
              <a:t> most Community Development (Learn to Train) athletes will be in this stage the longest</a:t>
            </a:r>
            <a:r>
              <a:rPr lang="en-US" sz="1200" b="0" dirty="0">
                <a:solidFill>
                  <a:srgbClr val="000000"/>
                </a:solidFill>
                <a:effectLst/>
                <a:latin typeface="Arial" panose="020B0604020202020204" pitchFamily="34" charset="0"/>
              </a:rPr>
              <a:t>. This is where athletes will experience a high level of frustration – good spot to introduce Positive Self Talk (found in Module 5); encourage athletes to be resilient and keep trying to master the skill </a:t>
            </a:r>
            <a:r>
              <a:rPr lang="en-US" sz="1200" b="1" i="1" u="sng" dirty="0">
                <a:solidFill>
                  <a:srgbClr val="000000"/>
                </a:solidFill>
                <a:effectLst/>
                <a:latin typeface="Arial" panose="020B0604020202020204" pitchFamily="34" charset="0"/>
              </a:rPr>
              <a:t>(getting comfortable performing as more pressure is added)</a:t>
            </a:r>
            <a:endParaRPr lang="en-US" b="0" dirty="0">
              <a:effectLst/>
              <a:latin typeface="inherit"/>
            </a:endParaRPr>
          </a:p>
          <a:p>
            <a:endParaRPr lang="en-US" b="1" dirty="0"/>
          </a:p>
        </p:txBody>
      </p:sp>
      <p:sp>
        <p:nvSpPr>
          <p:cNvPr id="4" name="Slide Number Placeholder 3"/>
          <p:cNvSpPr>
            <a:spLocks noGrp="1"/>
          </p:cNvSpPr>
          <p:nvPr>
            <p:ph type="sldNum" sz="quarter" idx="5"/>
          </p:nvPr>
        </p:nvSpPr>
        <p:spPr/>
        <p:txBody>
          <a:bodyPr/>
          <a:lstStyle/>
          <a:p>
            <a:fld id="{9094E8F8-4E43-4CE2-A1EE-C07751E883B3}" type="slidenum">
              <a:rPr lang="en-US" smtClean="0"/>
              <a:t>32</a:t>
            </a:fld>
            <a:endParaRPr lang="en-US"/>
          </a:p>
        </p:txBody>
      </p:sp>
    </p:spTree>
    <p:extLst>
      <p:ext uri="{BB962C8B-B14F-4D97-AF65-F5344CB8AC3E}">
        <p14:creationId xmlns:p14="http://schemas.microsoft.com/office/powerpoint/2010/main" val="39124934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a:solidFill>
                  <a:srgbClr val="C00000"/>
                </a:solidFill>
              </a:rPr>
              <a:t>LF Instructions: This stage will be for the high achievers at Learn to Train with basic skills such as passing and catching.  </a:t>
            </a:r>
            <a:r>
              <a:rPr lang="en-CA" sz="1200" b="0" dirty="0">
                <a:solidFill>
                  <a:srgbClr val="C00000"/>
                </a:solidFill>
              </a:rPr>
              <a:t>More technical skills the athlete is likely to still be in acquisition.</a:t>
            </a:r>
          </a:p>
          <a:p>
            <a:endParaRPr lang="en-CA" sz="1200" b="0" dirty="0">
              <a:solidFill>
                <a:srgbClr val="C00000"/>
              </a:solidFill>
            </a:endParaRPr>
          </a:p>
        </p:txBody>
      </p:sp>
      <p:sp>
        <p:nvSpPr>
          <p:cNvPr id="4" name="Slide Number Placeholder 3"/>
          <p:cNvSpPr>
            <a:spLocks noGrp="1"/>
          </p:cNvSpPr>
          <p:nvPr>
            <p:ph type="sldNum" sz="quarter" idx="5"/>
          </p:nvPr>
        </p:nvSpPr>
        <p:spPr/>
        <p:txBody>
          <a:bodyPr/>
          <a:lstStyle/>
          <a:p>
            <a:fld id="{9094E8F8-4E43-4CE2-A1EE-C07751E883B3}" type="slidenum">
              <a:rPr lang="en-US" smtClean="0"/>
              <a:t>33</a:t>
            </a:fld>
            <a:endParaRPr lang="en-US"/>
          </a:p>
        </p:txBody>
      </p:sp>
    </p:spTree>
    <p:extLst>
      <p:ext uri="{BB962C8B-B14F-4D97-AF65-F5344CB8AC3E}">
        <p14:creationId xmlns:p14="http://schemas.microsoft.com/office/powerpoint/2010/main" val="35941596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a:solidFill>
                  <a:srgbClr val="C00000"/>
                </a:solidFill>
              </a:rPr>
              <a:t>LF Instructions: This stage will be difficult for Learn to Train athletes to achieve as the tasks will need to be done with precision and consistency.  Minor adjustments to improve.</a:t>
            </a:r>
          </a:p>
          <a:p>
            <a:r>
              <a:rPr lang="en-CA" sz="1200" b="1" dirty="0">
                <a:solidFill>
                  <a:srgbClr val="C00000"/>
                </a:solidFill>
              </a:rPr>
              <a:t>This moves them along the LTAD path toward the Train to Train phase.</a:t>
            </a:r>
          </a:p>
          <a:p>
            <a:endParaRPr lang="en-CA" sz="1200" b="1" dirty="0">
              <a:solidFill>
                <a:srgbClr val="C00000"/>
              </a:solidFill>
            </a:endParaRPr>
          </a:p>
          <a:p>
            <a:pPr>
              <a:lnSpc>
                <a:spcPct val="107000"/>
              </a:lnSpc>
              <a:spcAft>
                <a:spcPts val="800"/>
              </a:spcAft>
            </a:pPr>
            <a:r>
              <a:rPr lang="en-CA" sz="1800" dirty="0">
                <a:effectLst/>
                <a:latin typeface="Arial" panose="020B0604020202020204" pitchFamily="34" charset="0"/>
                <a:ea typeface="Times New Roman" panose="02020603050405020304" pitchFamily="18" charset="0"/>
                <a:cs typeface="Times New Roman" panose="02020603050405020304" pitchFamily="18" charset="0"/>
              </a:rPr>
              <a:t>Summary - athletes learn through trial &amp; error (practice)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Arial" panose="020B0604020202020204" pitchFamily="34" charset="0"/>
                <a:ea typeface="Times New Roman" panose="02020603050405020304" pitchFamily="18" charset="0"/>
                <a:cs typeface="Times New Roman" panose="02020603050405020304" pitchFamily="18" charset="0"/>
              </a:rPr>
              <a:t>Coaches role is to detect errors in technique, provide constructive correction and feedback and have continued interventions to assist in development</a:t>
            </a:r>
          </a:p>
          <a:p>
            <a:pPr>
              <a:lnSpc>
                <a:spcPct val="107000"/>
              </a:lnSpc>
              <a:spcAft>
                <a:spcPts val="800"/>
              </a:spcAft>
            </a:pPr>
            <a:endParaRPr lang="en-CA"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Arial" panose="020B0604020202020204" pitchFamily="34" charset="0"/>
                <a:ea typeface="Calibri" panose="020F0502020204030204" pitchFamily="34" charset="0"/>
                <a:cs typeface="Times New Roman" panose="02020603050405020304" pitchFamily="18" charset="0"/>
              </a:rPr>
              <a:t>Detection</a:t>
            </a:r>
          </a:p>
          <a:p>
            <a:pPr>
              <a:lnSpc>
                <a:spcPct val="107000"/>
              </a:lnSpc>
              <a:spcAft>
                <a:spcPts val="800"/>
              </a:spcAft>
            </a:pPr>
            <a:r>
              <a:rPr lang="en-CA" sz="1800" dirty="0">
                <a:effectLst/>
                <a:latin typeface="Arial" panose="020B0604020202020204" pitchFamily="34" charset="0"/>
                <a:ea typeface="Calibri" panose="020F0502020204030204" pitchFamily="34" charset="0"/>
                <a:cs typeface="Times New Roman" panose="02020603050405020304" pitchFamily="18" charset="0"/>
              </a:rPr>
              <a:t>Correction</a:t>
            </a:r>
          </a:p>
          <a:p>
            <a:pPr>
              <a:lnSpc>
                <a:spcPct val="107000"/>
              </a:lnSpc>
              <a:spcAft>
                <a:spcPts val="800"/>
              </a:spcAft>
            </a:pPr>
            <a:r>
              <a:rPr lang="en-CA" sz="1800" dirty="0">
                <a:effectLst/>
                <a:latin typeface="Arial" panose="020B0604020202020204" pitchFamily="34" charset="0"/>
                <a:ea typeface="Calibri" panose="020F0502020204030204" pitchFamily="34" charset="0"/>
                <a:cs typeface="Times New Roman" panose="02020603050405020304" pitchFamily="18" charset="0"/>
              </a:rPr>
              <a:t>Feedback</a:t>
            </a:r>
          </a:p>
          <a:p>
            <a:pPr>
              <a:lnSpc>
                <a:spcPct val="107000"/>
              </a:lnSpc>
              <a:spcAft>
                <a:spcPts val="800"/>
              </a:spcAft>
            </a:pPr>
            <a:r>
              <a:rPr lang="en-CA" sz="1800" dirty="0">
                <a:effectLst/>
                <a:latin typeface="Arial" panose="020B0604020202020204" pitchFamily="34" charset="0"/>
                <a:ea typeface="Calibri" panose="020F0502020204030204" pitchFamily="34" charset="0"/>
                <a:cs typeface="Times New Roman" panose="02020603050405020304" pitchFamily="18" charset="0"/>
              </a:rPr>
              <a:t>Intervention</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CA" sz="1800" b="1" dirty="0">
                <a:effectLst/>
                <a:latin typeface="Calibri" panose="020F0502020204030204" pitchFamily="34" charset="0"/>
                <a:ea typeface="Calibri" panose="020F0502020204030204" pitchFamily="34" charset="0"/>
                <a:cs typeface="Times New Roman" panose="02020603050405020304" pitchFamily="18" charset="0"/>
              </a:rPr>
              <a:t>Task 3-5 - Discussion</a:t>
            </a:r>
            <a:r>
              <a:rPr lang="en-CA" sz="1800" dirty="0">
                <a:effectLst/>
                <a:latin typeface="Calibri" panose="020F0502020204030204" pitchFamily="34" charset="0"/>
                <a:ea typeface="Calibri" panose="020F0502020204030204" pitchFamily="34" charset="0"/>
                <a:cs typeface="Times New Roman" panose="02020603050405020304" pitchFamily="18" charset="0"/>
              </a:rPr>
              <a:t>:  As the coach, what will you do to assist your players through the various levels of learning when they are learning a skill?</a:t>
            </a: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Anticipated Responses:  introduce Positive self talk / developing of resilience &amp; mindful practice (</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ie</a:t>
            </a:r>
            <a:r>
              <a:rPr lang="en-CA" sz="1800" dirty="0">
                <a:effectLst/>
                <a:latin typeface="Calibri" panose="020F0502020204030204" pitchFamily="34" charset="0"/>
                <a:ea typeface="Calibri" panose="020F0502020204030204" pitchFamily="34" charset="0"/>
                <a:cs typeface="Times New Roman" panose="02020603050405020304" pitchFamily="18" charset="0"/>
              </a:rPr>
              <a:t> keep trying!)</a:t>
            </a: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Keeps all athletes in the their own ‘challenge zone’ as they will develop at different rates</a:t>
            </a:r>
          </a:p>
          <a:p>
            <a:pPr>
              <a:lnSpc>
                <a:spcPct val="107000"/>
              </a:lnSpc>
              <a:spcAft>
                <a:spcPts val="800"/>
              </a:spcAft>
            </a:pPr>
            <a:r>
              <a:rPr lang="en-CA"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dirty="0"/>
          </a:p>
        </p:txBody>
      </p:sp>
      <p:sp>
        <p:nvSpPr>
          <p:cNvPr id="4" name="Slide Number Placeholder 3"/>
          <p:cNvSpPr>
            <a:spLocks noGrp="1"/>
          </p:cNvSpPr>
          <p:nvPr>
            <p:ph type="sldNum" sz="quarter" idx="5"/>
          </p:nvPr>
        </p:nvSpPr>
        <p:spPr/>
        <p:txBody>
          <a:bodyPr/>
          <a:lstStyle/>
          <a:p>
            <a:fld id="{9094E8F8-4E43-4CE2-A1EE-C07751E883B3}" type="slidenum">
              <a:rPr lang="en-US" smtClean="0"/>
              <a:t>34</a:t>
            </a:fld>
            <a:endParaRPr lang="en-US"/>
          </a:p>
        </p:txBody>
      </p:sp>
    </p:spTree>
    <p:extLst>
      <p:ext uri="{BB962C8B-B14F-4D97-AF65-F5344CB8AC3E}">
        <p14:creationId xmlns:p14="http://schemas.microsoft.com/office/powerpoint/2010/main" val="20165971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Introduce Mental Prep by posing the question:  What does Mental Prep mean to you? (quick gathering of examples from participants)  Task 5-1 in coach workbook, if you want them to write it down</a:t>
            </a:r>
          </a:p>
          <a:p>
            <a:endParaRPr lang="en-CA" dirty="0"/>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Share Examples of mental skills with coaches: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Relaxation</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team yoga after practice; “soft hands” technique p5-4</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Positive self talk</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have the player turn negative comments into positive (instead of “I can’t, I’m trying)</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Emotional Control </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“control what you can control”, let outside influences/forces go - </a:t>
            </a:r>
            <a:r>
              <a:rPr lang="en-CA"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ie</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can’t control what the refs call/don’t call, but can control your reaction to it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Visualization/Mental imagery</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use of CUE / key words (build into your ‘team language’; bring team together, have them close eyes and focus on your voice – lead them through a guided visualization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Attentional control / concentration</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maximize focus - less talking, more doing in practices;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Share - Team &amp; Individual builders -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Positive strategies to use: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Positive sandwich (constructive feedback)</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Grow and Glow, 2 stars and a wish….</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 like that you… Next time…  Keep….</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Start / Stop / Continue - provide sample for the COACH to complete in the clinic (part of their growth)</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solidFill>
                  <a:srgbClr val="000000"/>
                </a:solidFill>
                <a:effectLst/>
                <a:latin typeface="Arial" panose="020B0604020202020204" pitchFamily="34" charset="0"/>
                <a:ea typeface="Times New Roman" panose="02020603050405020304" pitchFamily="18" charset="0"/>
              </a:rPr>
              <a:t>ANXIETY - will be high before competitions, think about teaching basic mental skills before competition (simple breathing exercise here)</a:t>
            </a:r>
            <a:endParaRPr lang="en-CA" sz="1800" dirty="0">
              <a:effectLst/>
              <a:latin typeface="Times New Roman" panose="02020603050405020304" pitchFamily="18" charset="0"/>
              <a:ea typeface="Times New Roman" panose="02020603050405020304" pitchFamily="18" charset="0"/>
            </a:endParaRPr>
          </a:p>
          <a:p>
            <a:r>
              <a:rPr lang="en-CA" sz="1800" dirty="0">
                <a:solidFill>
                  <a:srgbClr val="000000"/>
                </a:solidFill>
                <a:effectLst/>
                <a:latin typeface="Arial" panose="020B0604020202020204" pitchFamily="34" charset="0"/>
                <a:ea typeface="Times New Roman" panose="02020603050405020304" pitchFamily="18" charset="0"/>
              </a:rPr>
              <a:t>Introduce a Breathing exercise and where / how it can be implemented (5-3WF manual)</a:t>
            </a:r>
            <a:endParaRPr lang="en-CA" sz="18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b="1" dirty="0">
                <a:effectLst/>
                <a:latin typeface="Arial" panose="020B0604020202020204" pitchFamily="34" charset="0"/>
                <a:ea typeface="Times New Roman" panose="02020603050405020304" pitchFamily="18" charset="0"/>
                <a:cs typeface="Times New Roman" panose="02020603050405020304" pitchFamily="18" charset="0"/>
              </a:rPr>
              <a:t>Refer to Reference Material in Module 5 for more examples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094E8F8-4E43-4CE2-A1EE-C07751E883B3}" type="slidenum">
              <a:rPr lang="en-US" smtClean="0"/>
              <a:t>35</a:t>
            </a:fld>
            <a:endParaRPr lang="en-US"/>
          </a:p>
        </p:txBody>
      </p:sp>
    </p:spTree>
    <p:extLst>
      <p:ext uri="{BB962C8B-B14F-4D97-AF65-F5344CB8AC3E}">
        <p14:creationId xmlns:p14="http://schemas.microsoft.com/office/powerpoint/2010/main" val="16331778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Introduce the Mental Health &amp; Sport Resource and Event Hub…..</a:t>
            </a:r>
          </a:p>
          <a:p>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new resource can be found on CAC website</a:t>
            </a:r>
          </a:p>
          <a:p>
            <a:endPar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US" sz="2800" dirty="0">
                <a:hlinkClick r:id="rId3"/>
              </a:rPr>
              <a:t>Mental Health and Sport Resource Hub introduction (youtube.com)</a:t>
            </a:r>
            <a:endPar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(link in case it won’t play)</a:t>
            </a:r>
          </a:p>
          <a:p>
            <a:endPar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C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SHOW the 2 minute video</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then follow up with:</a:t>
            </a:r>
          </a:p>
          <a:p>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Coaches aren’t “sport psychologists” but need to be able to assist your athletes – this is an excellent resource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*Good coach &amp; parent resource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*consider adding to your Associations website!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4"/>
              </a:rPr>
              <a:t>www.Coach.ca</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under “coach resources” – Mental Health and Sport Resource and Event Hub</a:t>
            </a:r>
          </a:p>
          <a:p>
            <a:pPr>
              <a:lnSpc>
                <a:spcPct val="107000"/>
              </a:lnSpc>
              <a:spcAft>
                <a:spcPts val="800"/>
              </a:spcAft>
            </a:pPr>
            <a:endParaRPr lang="en-C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Encourage coaches to go and check out the resource for themselves – other good resources there on “Return to Play” after concussion / injury</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Additionally - Another good resource for your athletes:  </a:t>
            </a:r>
            <a:r>
              <a:rPr lang="en-CA"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KidsHelpPhone</a:t>
            </a:r>
            <a:endPar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rPr>
              <a:t>A National resource – make players aware; encourage them to reach out;  If a participant shares information with you, this is an excellent resource for them to access help</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094E8F8-4E43-4CE2-A1EE-C07751E883B3}" type="slidenum">
              <a:rPr lang="en-US" smtClean="0"/>
              <a:t>36</a:t>
            </a:fld>
            <a:endParaRPr lang="en-US"/>
          </a:p>
        </p:txBody>
      </p:sp>
    </p:spTree>
    <p:extLst>
      <p:ext uri="{BB962C8B-B14F-4D97-AF65-F5344CB8AC3E}">
        <p14:creationId xmlns:p14="http://schemas.microsoft.com/office/powerpoint/2010/main" val="36407754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this phase of development, here are the physical preparation components to be concerned with: Building “training” into practices – this will be modelled in the on floor session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Read slide – A.B.C’s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Additionally - think about energy systems when creating practice plan: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solidFill>
                  <a:srgbClr val="000000"/>
                </a:solidFill>
                <a:effectLst/>
                <a:latin typeface="Arial" panose="020B0604020202020204" pitchFamily="34" charset="0"/>
                <a:ea typeface="Times New Roman" panose="02020603050405020304" pitchFamily="18" charset="0"/>
              </a:rPr>
              <a:t>Energy systems Aerobic (long distances - warm up fun games or run); Anaerobic Lactic (10 - 90 sec); Anaerobic </a:t>
            </a:r>
            <a:r>
              <a:rPr lang="en-CA" sz="1800" dirty="0" err="1">
                <a:solidFill>
                  <a:srgbClr val="000000"/>
                </a:solidFill>
                <a:effectLst/>
                <a:latin typeface="Arial" panose="020B0604020202020204" pitchFamily="34" charset="0"/>
                <a:ea typeface="Times New Roman" panose="02020603050405020304" pitchFamily="18" charset="0"/>
              </a:rPr>
              <a:t>Alactic</a:t>
            </a:r>
            <a:r>
              <a:rPr lang="en-CA" sz="1800" dirty="0">
                <a:solidFill>
                  <a:srgbClr val="000000"/>
                </a:solidFill>
                <a:effectLst/>
                <a:latin typeface="Arial" panose="020B0604020202020204" pitchFamily="34" charset="0"/>
                <a:ea typeface="Times New Roman" panose="02020603050405020304" pitchFamily="18" charset="0"/>
              </a:rPr>
              <a:t> (10 sec or less) </a:t>
            </a:r>
            <a:endParaRPr lang="en-CA" sz="1800" dirty="0">
              <a:effectLst/>
              <a:latin typeface="Times New Roman" panose="02020603050405020304" pitchFamily="18" charset="0"/>
              <a:ea typeface="Times New Roman" panose="02020603050405020304" pitchFamily="18" charset="0"/>
            </a:endParaRPr>
          </a:p>
          <a:p>
            <a:r>
              <a:rPr lang="en-CA" sz="1800" dirty="0">
                <a:solidFill>
                  <a:srgbClr val="000000"/>
                </a:solidFill>
                <a:effectLst/>
                <a:latin typeface="Arial" panose="020B0604020202020204" pitchFamily="34"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pPr>
            <a:r>
              <a:rPr lang="en-CA" sz="1800" dirty="0">
                <a:solidFill>
                  <a:srgbClr val="000000"/>
                </a:solidFill>
                <a:effectLst/>
                <a:latin typeface="Arial" panose="020B0604020202020204" pitchFamily="34" charset="0"/>
                <a:ea typeface="Times New Roman" panose="02020603050405020304" pitchFamily="18" charset="0"/>
              </a:rPr>
              <a:t>Excellent resource materials / drills in the manual - train energy systems within your practice &amp; drills rather than as a separate entity</a:t>
            </a:r>
            <a:endParaRPr lang="en-CA" sz="18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CA"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b="1" dirty="0">
                <a:effectLst/>
                <a:latin typeface="Arial" panose="020B0604020202020204" pitchFamily="34" charset="0"/>
                <a:ea typeface="Times New Roman" panose="02020603050405020304" pitchFamily="18" charset="0"/>
              </a:rPr>
              <a:t>Module 6 of coaching manual – excellent resource</a:t>
            </a:r>
            <a:endParaRPr lang="en-CA" dirty="0"/>
          </a:p>
        </p:txBody>
      </p:sp>
      <p:sp>
        <p:nvSpPr>
          <p:cNvPr id="4" name="Slide Number Placeholder 3"/>
          <p:cNvSpPr>
            <a:spLocks noGrp="1"/>
          </p:cNvSpPr>
          <p:nvPr>
            <p:ph type="sldNum" sz="quarter" idx="5"/>
          </p:nvPr>
        </p:nvSpPr>
        <p:spPr/>
        <p:txBody>
          <a:bodyPr/>
          <a:lstStyle/>
          <a:p>
            <a:fld id="{9094E8F8-4E43-4CE2-A1EE-C07751E883B3}" type="slidenum">
              <a:rPr lang="en-US" smtClean="0"/>
              <a:t>37</a:t>
            </a:fld>
            <a:endParaRPr lang="en-US"/>
          </a:p>
        </p:txBody>
      </p:sp>
    </p:spTree>
    <p:extLst>
      <p:ext uri="{BB962C8B-B14F-4D97-AF65-F5344CB8AC3E}">
        <p14:creationId xmlns:p14="http://schemas.microsoft.com/office/powerpoint/2010/main" val="30327477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200" b="1" dirty="0">
                <a:solidFill>
                  <a:srgbClr val="C00000"/>
                </a:solidFill>
              </a:rPr>
              <a:t>LF guidance: </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you’re not planning to succeed, then you are planning to fail” (by someone famous!)</a:t>
            </a: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endParaRPr lang="en-CA" sz="1800" dirty="0">
              <a:effectLst/>
              <a:latin typeface="Times New Roman" panose="02020603050405020304" pitchFamily="18" charset="0"/>
              <a:ea typeface="Times New Roman" panose="02020603050405020304" pitchFamily="18" charset="0"/>
            </a:endParaRPr>
          </a:p>
          <a:p>
            <a:r>
              <a:rPr lang="en-CA" sz="1200" b="0" dirty="0">
                <a:solidFill>
                  <a:srgbClr val="C00000"/>
                </a:solidFill>
              </a:rPr>
              <a:t>Poor planning leads to poor outcomes and retention of athletes.  </a:t>
            </a:r>
          </a:p>
          <a:p>
            <a:r>
              <a:rPr lang="en-CA" sz="1200" b="0" dirty="0">
                <a:solidFill>
                  <a:srgbClr val="C00000"/>
                </a:solidFill>
              </a:rPr>
              <a:t>Poorly planned practices make coaches look disorganized and unprofessional</a:t>
            </a:r>
          </a:p>
          <a:p>
            <a:endParaRPr lang="en-CA" sz="1200" b="0" dirty="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00000"/>
                </a:solidFill>
                <a:effectLst/>
                <a:latin typeface="Arial" panose="020B0604020202020204" pitchFamily="34" charset="0"/>
                <a:ea typeface="Times New Roman" panose="02020603050405020304" pitchFamily="18" charset="0"/>
              </a:rPr>
              <a:t>This is a Core competency/outcome for Community Development coaches so let’s get thinking about designing a practice plan</a:t>
            </a:r>
          </a:p>
          <a:p>
            <a:endParaRPr lang="en-CA" dirty="0"/>
          </a:p>
        </p:txBody>
      </p:sp>
      <p:sp>
        <p:nvSpPr>
          <p:cNvPr id="4" name="Slide Number Placeholder 3"/>
          <p:cNvSpPr>
            <a:spLocks noGrp="1"/>
          </p:cNvSpPr>
          <p:nvPr>
            <p:ph type="sldNum" sz="quarter" idx="5"/>
          </p:nvPr>
        </p:nvSpPr>
        <p:spPr/>
        <p:txBody>
          <a:bodyPr/>
          <a:lstStyle/>
          <a:p>
            <a:fld id="{9094E8F8-4E43-4CE2-A1EE-C07751E883B3}" type="slidenum">
              <a:rPr lang="en-US" smtClean="0"/>
              <a:t>38</a:t>
            </a:fld>
            <a:endParaRPr lang="en-US"/>
          </a:p>
        </p:txBody>
      </p:sp>
    </p:spTree>
    <p:extLst>
      <p:ext uri="{BB962C8B-B14F-4D97-AF65-F5344CB8AC3E}">
        <p14:creationId xmlns:p14="http://schemas.microsoft.com/office/powerpoint/2010/main" val="5289008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mj-lt"/>
              <a:buAutoNum type="alphaLcPeriod"/>
            </a:pPr>
            <a:r>
              <a:rPr lang="en-CA" sz="1800" dirty="0">
                <a:solidFill>
                  <a:srgbClr val="000000"/>
                </a:solidFill>
                <a:effectLst/>
                <a:highlight>
                  <a:srgbClr val="FFFF00"/>
                </a:highlight>
                <a:latin typeface="Arial" panose="020B0604020202020204" pitchFamily="34" charset="0"/>
                <a:ea typeface="Times New Roman" panose="02020603050405020304" pitchFamily="18" charset="0"/>
              </a:rPr>
              <a:t>Audience participation:</a:t>
            </a:r>
            <a:r>
              <a:rPr lang="en-CA" sz="1800" dirty="0">
                <a:solidFill>
                  <a:srgbClr val="000000"/>
                </a:solidFill>
                <a:effectLst/>
                <a:latin typeface="Arial" panose="020B0604020202020204" pitchFamily="34" charset="0"/>
                <a:ea typeface="Times New Roman" panose="02020603050405020304" pitchFamily="18" charset="0"/>
              </a:rPr>
              <a:t> Allow time for Participants to Jot down responses to these questions(on slide) to get </a:t>
            </a:r>
            <a:r>
              <a:rPr lang="en-CA" sz="1800" b="1" dirty="0">
                <a:solidFill>
                  <a:srgbClr val="000000"/>
                </a:solidFill>
                <a:effectLst/>
                <a:latin typeface="Arial" panose="020B0604020202020204" pitchFamily="34" charset="0"/>
                <a:ea typeface="Times New Roman" panose="02020603050405020304" pitchFamily="18" charset="0"/>
              </a:rPr>
              <a:t>mindset</a:t>
            </a:r>
            <a:r>
              <a:rPr lang="en-CA" sz="1800" dirty="0">
                <a:solidFill>
                  <a:srgbClr val="000000"/>
                </a:solidFill>
                <a:effectLst/>
                <a:latin typeface="Arial" panose="020B0604020202020204" pitchFamily="34" charset="0"/>
                <a:ea typeface="Times New Roman" panose="02020603050405020304" pitchFamily="18" charset="0"/>
              </a:rPr>
              <a:t> for practice planning (no need to share, this is specific to them)</a:t>
            </a:r>
            <a:endParaRPr lang="en-CA" sz="1800" dirty="0">
              <a:effectLst/>
              <a:latin typeface="Times New Roman" panose="02020603050405020304" pitchFamily="18" charset="0"/>
              <a:ea typeface="Times New Roman" panose="02020603050405020304" pitchFamily="18" charset="0"/>
            </a:endParaRPr>
          </a:p>
          <a:p>
            <a:r>
              <a:rPr lang="en-CA" sz="1800" dirty="0">
                <a:solidFill>
                  <a:srgbClr val="000000"/>
                </a:solidFill>
                <a:effectLst/>
                <a:latin typeface="Arial" panose="020B0604020202020204" pitchFamily="34" charset="0"/>
                <a:ea typeface="Times New Roman" panose="02020603050405020304" pitchFamily="18" charset="0"/>
              </a:rPr>
              <a:t>Timing: 2-5 minutes</a:t>
            </a:r>
            <a:endParaRPr lang="en-CA" sz="1800" dirty="0">
              <a:effectLst/>
              <a:latin typeface="Times New Roman" panose="02020603050405020304" pitchFamily="18" charset="0"/>
              <a:ea typeface="Times New Roman" panose="02020603050405020304" pitchFamily="18" charset="0"/>
            </a:endParaRPr>
          </a:p>
          <a:p>
            <a:r>
              <a:rPr lang="en-CA" sz="1800" dirty="0">
                <a:effectLst/>
                <a:latin typeface="Times New Roman" panose="02020603050405020304" pitchFamily="18" charset="0"/>
                <a:ea typeface="Times New Roman" panose="02020603050405020304" pitchFamily="18" charset="0"/>
              </a:rPr>
              <a:t> </a:t>
            </a:r>
          </a:p>
          <a:p>
            <a:r>
              <a:rPr lang="en-CA" sz="1800" dirty="0">
                <a:effectLst/>
                <a:latin typeface="Times New Roman" panose="02020603050405020304" pitchFamily="18" charset="0"/>
                <a:ea typeface="Times New Roman" panose="02020603050405020304" pitchFamily="18" charset="0"/>
              </a:rPr>
              <a:t> </a:t>
            </a:r>
          </a:p>
          <a:p>
            <a:pPr marL="342900" lvl="0" indent="-342900">
              <a:lnSpc>
                <a:spcPct val="107000"/>
              </a:lnSpc>
              <a:spcAft>
                <a:spcPts val="800"/>
              </a:spcAft>
              <a:buFont typeface="+mj-lt"/>
              <a:buAutoNum type="alphaLcPeriod"/>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Audience participation; what are the objectives of a practice?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Share in chat or unmute depending on #’s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Fun</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Teach skills &amp; strategy of the game</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Social interaction</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Player development</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specific ‘tactic’ piece you are introducing</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Now for the components of a practice (next few slides)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solidFill>
                  <a:srgbClr val="000000"/>
                </a:solidFill>
                <a:effectLst/>
                <a:latin typeface="Arial" panose="020B0604020202020204" pitchFamily="34"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r>
              <a:rPr lang="en-CA" sz="1800" dirty="0">
                <a:solidFill>
                  <a:srgbClr val="000000"/>
                </a:solidFill>
                <a:effectLst/>
                <a:latin typeface="Arial" panose="020B0604020202020204" pitchFamily="34" charset="0"/>
                <a:ea typeface="Times New Roman" panose="02020603050405020304" pitchFamily="18" charset="0"/>
              </a:rPr>
              <a:t> </a:t>
            </a:r>
            <a:endParaRPr lang="en-CA" sz="1800" dirty="0">
              <a:effectLst/>
              <a:latin typeface="Times New Roman" panose="02020603050405020304" pitchFamily="18" charset="0"/>
              <a:ea typeface="Times New Roman" panose="02020603050405020304" pitchFamily="18" charset="0"/>
            </a:endParaRPr>
          </a:p>
          <a:p>
            <a:r>
              <a:rPr lang="en-CA" sz="1800" b="1" dirty="0">
                <a:solidFill>
                  <a:srgbClr val="000000"/>
                </a:solidFill>
                <a:effectLst/>
                <a:latin typeface="Arial" panose="020B0604020202020204" pitchFamily="34" charset="0"/>
                <a:ea typeface="Times New Roman" panose="02020603050405020304" pitchFamily="18" charset="0"/>
              </a:rPr>
              <a:t>Task 7-3 in Coach Workbook is an outline for a practice plan</a:t>
            </a:r>
            <a:endParaRPr lang="en-CA" sz="1800" dirty="0">
              <a:effectLst/>
              <a:latin typeface="Times New Roman" panose="02020603050405020304" pitchFamily="18" charset="0"/>
              <a:ea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9094E8F8-4E43-4CE2-A1EE-C07751E883B3}" type="slidenum">
              <a:rPr lang="en-US" smtClean="0"/>
              <a:t>39</a:t>
            </a:fld>
            <a:endParaRPr lang="en-US"/>
          </a:p>
        </p:txBody>
      </p:sp>
    </p:spTree>
    <p:extLst>
      <p:ext uri="{BB962C8B-B14F-4D97-AF65-F5344CB8AC3E}">
        <p14:creationId xmlns:p14="http://schemas.microsoft.com/office/powerpoint/2010/main" val="2528591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dirty="0"/>
              <a:t>LF guidance – read the slide - </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guidelines for being “present” during the conference call/zoom or in person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b="1" dirty="0">
                <a:solidFill>
                  <a:srgbClr val="000000"/>
                </a:solidFill>
                <a:effectLst/>
                <a:latin typeface="Arial" panose="020B0604020202020204" pitchFamily="34" charset="0"/>
                <a:ea typeface="Times New Roman" panose="02020603050405020304" pitchFamily="18" charset="0"/>
              </a:rPr>
              <a:t>Model the EAP</a:t>
            </a:r>
            <a:r>
              <a:rPr lang="en-CA" sz="1800" dirty="0">
                <a:solidFill>
                  <a:srgbClr val="000000"/>
                </a:solidFill>
                <a:effectLst/>
                <a:latin typeface="Arial" panose="020B0604020202020204" pitchFamily="34" charset="0"/>
                <a:ea typeface="Times New Roman" panose="02020603050405020304" pitchFamily="18" charset="0"/>
              </a:rPr>
              <a:t> for the location you are at</a:t>
            </a:r>
            <a:r>
              <a:rPr lang="en-CA"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CA" sz="1800" dirty="0">
                <a:solidFill>
                  <a:srgbClr val="000000"/>
                </a:solidFill>
                <a:effectLst/>
                <a:latin typeface="Arial" panose="020B0604020202020204" pitchFamily="34" charset="0"/>
                <a:ea typeface="Times New Roman" panose="02020603050405020304" pitchFamily="18" charset="0"/>
              </a:rPr>
              <a:t>– in the event of emergency - exit and path; where washrooms are</a:t>
            </a:r>
            <a:endParaRPr lang="en-CA" dirty="0"/>
          </a:p>
        </p:txBody>
      </p:sp>
      <p:sp>
        <p:nvSpPr>
          <p:cNvPr id="4" name="Slide Number Placeholder 3"/>
          <p:cNvSpPr>
            <a:spLocks noGrp="1"/>
          </p:cNvSpPr>
          <p:nvPr>
            <p:ph type="sldNum" sz="quarter" idx="5"/>
          </p:nvPr>
        </p:nvSpPr>
        <p:spPr/>
        <p:txBody>
          <a:bodyPr/>
          <a:lstStyle/>
          <a:p>
            <a:fld id="{9094E8F8-4E43-4CE2-A1EE-C07751E883B3}" type="slidenum">
              <a:rPr lang="en-US" smtClean="0"/>
              <a:t>4</a:t>
            </a:fld>
            <a:endParaRPr lang="en-US"/>
          </a:p>
        </p:txBody>
      </p:sp>
    </p:spTree>
    <p:extLst>
      <p:ext uri="{BB962C8B-B14F-4D97-AF65-F5344CB8AC3E}">
        <p14:creationId xmlns:p14="http://schemas.microsoft.com/office/powerpoint/2010/main" val="6583169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LF Instructions: </a:t>
            </a:r>
            <a:r>
              <a:rPr lang="en-US" dirty="0"/>
              <a:t>Coaches must understand the warm up is an essential part of the practice. Beside the points above, it is an opportunity to observe the players and what they are bringing to practice that day. </a:t>
            </a:r>
            <a:br>
              <a:rPr lang="en-US" dirty="0"/>
            </a:br>
            <a:r>
              <a:rPr lang="en-US" b="1" i="1" dirty="0"/>
              <a:t>Note: This will also be done physically in the on-floor session of the workshop</a:t>
            </a:r>
          </a:p>
        </p:txBody>
      </p:sp>
      <p:sp>
        <p:nvSpPr>
          <p:cNvPr id="4" name="Slide Number Placeholder 3"/>
          <p:cNvSpPr>
            <a:spLocks noGrp="1"/>
          </p:cNvSpPr>
          <p:nvPr>
            <p:ph type="sldNum" sz="quarter" idx="5"/>
          </p:nvPr>
        </p:nvSpPr>
        <p:spPr/>
        <p:txBody>
          <a:bodyPr/>
          <a:lstStyle/>
          <a:p>
            <a:fld id="{9094E8F8-4E43-4CE2-A1EE-C07751E883B3}" type="slidenum">
              <a:rPr lang="en-US" smtClean="0"/>
              <a:t>40</a:t>
            </a:fld>
            <a:endParaRPr lang="en-US"/>
          </a:p>
        </p:txBody>
      </p:sp>
    </p:spTree>
    <p:extLst>
      <p:ext uri="{BB962C8B-B14F-4D97-AF65-F5344CB8AC3E}">
        <p14:creationId xmlns:p14="http://schemas.microsoft.com/office/powerpoint/2010/main" val="15548426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a:solidFill>
                  <a:srgbClr val="C00000"/>
                </a:solidFill>
              </a:rPr>
              <a:t>LF Instructions: Review the </a:t>
            </a:r>
            <a:r>
              <a:rPr lang="en-CA" sz="1200" b="0" dirty="0">
                <a:solidFill>
                  <a:srgbClr val="C00000"/>
                </a:solidFill>
              </a:rPr>
              <a:t>Body of the Practice – skill development &amp; tactical team components</a:t>
            </a:r>
          </a:p>
          <a:p>
            <a:endParaRPr lang="en-CA" sz="1200" b="0" dirty="0">
              <a:solidFill>
                <a:srgbClr val="C00000"/>
              </a:solidFill>
            </a:endParaRPr>
          </a:p>
          <a:p>
            <a:r>
              <a:rPr lang="en-US" sz="1800" dirty="0">
                <a:solidFill>
                  <a:srgbClr val="000000"/>
                </a:solidFill>
                <a:effectLst/>
                <a:latin typeface="Arial" panose="020B0604020202020204" pitchFamily="34" charset="0"/>
                <a:ea typeface="Times New Roman" panose="02020603050405020304" pitchFamily="18" charset="0"/>
              </a:rPr>
              <a:t>Skill development and strategy / tactical information </a:t>
            </a:r>
            <a:endParaRPr lang="en-CA" sz="1800" dirty="0">
              <a:effectLst/>
              <a:latin typeface="Times New Roman" panose="02020603050405020304" pitchFamily="18" charset="0"/>
              <a:ea typeface="Times New Roman" panose="02020603050405020304" pitchFamily="18" charset="0"/>
            </a:endParaRPr>
          </a:p>
          <a:p>
            <a:pPr marL="342900" lvl="0" indent="-342900">
              <a:buFont typeface="Times New Roman" panose="02020603050405020304" pitchFamily="18" charset="0"/>
              <a:buChar char="-"/>
            </a:pPr>
            <a:r>
              <a:rPr lang="en-US" sz="1800" dirty="0">
                <a:solidFill>
                  <a:srgbClr val="000000"/>
                </a:solidFill>
                <a:effectLst/>
                <a:latin typeface="Arial" panose="020B0604020202020204" pitchFamily="34" charset="0"/>
                <a:ea typeface="Times New Roman" panose="02020603050405020304" pitchFamily="18" charset="0"/>
              </a:rPr>
              <a:t>High tempo; keep all participants engaged</a:t>
            </a:r>
            <a:endParaRPr lang="en-CA" sz="1800" dirty="0">
              <a:effectLst/>
              <a:latin typeface="Times New Roman" panose="02020603050405020304" pitchFamily="18" charset="0"/>
              <a:ea typeface="Times New Roman" panose="02020603050405020304" pitchFamily="18" charset="0"/>
            </a:endParaRPr>
          </a:p>
          <a:p>
            <a:r>
              <a:rPr lang="en-US" sz="1800" dirty="0">
                <a:solidFill>
                  <a:srgbClr val="000000"/>
                </a:solidFill>
                <a:effectLst/>
                <a:latin typeface="Arial" panose="020B0604020202020204" pitchFamily="34" charset="0"/>
                <a:ea typeface="Calibri" panose="020F0502020204030204" pitchFamily="34" charset="0"/>
              </a:rPr>
              <a:t>“station” approach is useful – utilize all coaches / helpers</a:t>
            </a:r>
          </a:p>
          <a:p>
            <a:endParaRPr lang="en-US" sz="1800" b="0" dirty="0">
              <a:solidFill>
                <a:srgbClr val="000000"/>
              </a:solidFill>
              <a:effectLst/>
              <a:latin typeface="Arial" panose="020B0604020202020204" pitchFamily="34" charset="0"/>
              <a:ea typeface="Calibri" panose="020F0502020204030204" pitchFamily="34" charset="0"/>
            </a:endParaRPr>
          </a:p>
          <a:p>
            <a:r>
              <a:rPr lang="en-US" sz="1200" b="1" dirty="0">
                <a:solidFill>
                  <a:srgbClr val="C00000"/>
                </a:solidFill>
                <a:highlight>
                  <a:srgbClr val="FFFF00"/>
                </a:highlight>
              </a:rPr>
              <a:t>New activities or skills and high intensity activities should be taught early in the practice before mental or physical fatigue are present.</a:t>
            </a:r>
            <a:endParaRPr lang="en-US" b="0" dirty="0"/>
          </a:p>
        </p:txBody>
      </p:sp>
      <p:sp>
        <p:nvSpPr>
          <p:cNvPr id="4" name="Slide Number Placeholder 3"/>
          <p:cNvSpPr>
            <a:spLocks noGrp="1"/>
          </p:cNvSpPr>
          <p:nvPr>
            <p:ph type="sldNum" sz="quarter" idx="5"/>
          </p:nvPr>
        </p:nvSpPr>
        <p:spPr/>
        <p:txBody>
          <a:bodyPr/>
          <a:lstStyle/>
          <a:p>
            <a:fld id="{9094E8F8-4E43-4CE2-A1EE-C07751E883B3}" type="slidenum">
              <a:rPr lang="en-US" smtClean="0"/>
              <a:t>41</a:t>
            </a:fld>
            <a:endParaRPr lang="en-US"/>
          </a:p>
        </p:txBody>
      </p:sp>
    </p:spTree>
    <p:extLst>
      <p:ext uri="{BB962C8B-B14F-4D97-AF65-F5344CB8AC3E}">
        <p14:creationId xmlns:p14="http://schemas.microsoft.com/office/powerpoint/2010/main" val="40589777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But before designing the practice, think about HOW we teach a skill / explain a drill</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Go through the slide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CA" sz="1800" dirty="0">
                <a:effectLst/>
                <a:latin typeface="Arial" panose="020B0604020202020204" pitchFamily="34" charset="0"/>
                <a:ea typeface="Times New Roman" panose="02020603050405020304" pitchFamily="18" charset="0"/>
                <a:cs typeface="Times New Roman" panose="02020603050405020304" pitchFamily="18" charset="0"/>
              </a:rPr>
              <a:t>* Discuss </a:t>
            </a:r>
            <a:r>
              <a:rPr lang="en-CA" sz="1800" dirty="0">
                <a:effectLst/>
                <a:latin typeface="Arial" panose="020B0604020202020204" pitchFamily="34" charset="0"/>
                <a:ea typeface="Calibri" panose="020F0502020204030204" pitchFamily="34" charset="0"/>
                <a:cs typeface="Times New Roman" panose="02020603050405020304" pitchFamily="18" charset="0"/>
              </a:rPr>
              <a:t>“Coach Interventions” - </a:t>
            </a:r>
            <a:r>
              <a:rPr lang="en-CA" sz="1800" dirty="0">
                <a:effectLst/>
                <a:latin typeface="Arial" panose="020B0604020202020204" pitchFamily="34" charset="0"/>
                <a:ea typeface="Times New Roman" panose="02020603050405020304" pitchFamily="18" charset="0"/>
                <a:cs typeface="Times New Roman" panose="02020603050405020304" pitchFamily="18" charset="0"/>
              </a:rPr>
              <a:t>Constructive Feedback (</a:t>
            </a:r>
            <a:r>
              <a:rPr lang="en-C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POSITIVE, immediate, changeable behaviour, check for understanding)</a:t>
            </a:r>
            <a:r>
              <a:rPr lang="en-US" sz="1800" b="0" dirty="0">
                <a:effectLst/>
                <a:latin typeface="Arial" panose="020B0604020202020204" pitchFamily="34" charset="0"/>
                <a:cs typeface="Arial" panose="020B0604020202020204" pitchFamily="34" charset="0"/>
              </a:rPr>
              <a:t>  - Learning happens through our quality feedback!</a:t>
            </a:r>
            <a:br>
              <a:rPr lang="en-US" sz="1800" b="0" dirty="0">
                <a:effectLst/>
                <a:latin typeface="Arial" panose="020B0604020202020204" pitchFamily="34" charset="0"/>
                <a:cs typeface="Arial" panose="020B0604020202020204" pitchFamily="34" charset="0"/>
              </a:rPr>
            </a:br>
            <a:endParaRPr lang="en-CA" sz="1800" dirty="0">
              <a:latin typeface="Arial" panose="020B0604020202020204" pitchFamily="34" charset="0"/>
              <a:cs typeface="Arial" panose="020B0604020202020204" pitchFamily="34" charset="0"/>
            </a:endParaRPr>
          </a:p>
          <a:p>
            <a:pPr>
              <a:lnSpc>
                <a:spcPct val="107000"/>
              </a:lnSpc>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b="1" dirty="0">
                <a:effectLst/>
                <a:latin typeface="Arial" panose="020B0604020202020204" pitchFamily="34" charset="0"/>
                <a:ea typeface="Times New Roman" panose="02020603050405020304" pitchFamily="18" charset="0"/>
              </a:rPr>
              <a:t>*reference: module 7  &amp; Coach workbook Task 7-1</a:t>
            </a:r>
            <a:endParaRPr lang="en-CA" dirty="0"/>
          </a:p>
        </p:txBody>
      </p:sp>
      <p:sp>
        <p:nvSpPr>
          <p:cNvPr id="4" name="Slide Number Placeholder 3"/>
          <p:cNvSpPr>
            <a:spLocks noGrp="1"/>
          </p:cNvSpPr>
          <p:nvPr>
            <p:ph type="sldNum" sz="quarter" idx="5"/>
          </p:nvPr>
        </p:nvSpPr>
        <p:spPr/>
        <p:txBody>
          <a:bodyPr/>
          <a:lstStyle/>
          <a:p>
            <a:fld id="{9094E8F8-4E43-4CE2-A1EE-C07751E883B3}" type="slidenum">
              <a:rPr lang="en-US" smtClean="0"/>
              <a:t>42</a:t>
            </a:fld>
            <a:endParaRPr lang="en-US"/>
          </a:p>
        </p:txBody>
      </p:sp>
    </p:spTree>
    <p:extLst>
      <p:ext uri="{BB962C8B-B14F-4D97-AF65-F5344CB8AC3E}">
        <p14:creationId xmlns:p14="http://schemas.microsoft.com/office/powerpoint/2010/main" val="10485238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solidFill>
                  <a:srgbClr val="C00000"/>
                </a:solidFill>
              </a:rPr>
              <a:t>LF Instructions: </a:t>
            </a:r>
            <a:r>
              <a:rPr lang="en-CA" sz="1200" b="0" dirty="0">
                <a:solidFill>
                  <a:srgbClr val="C00000"/>
                </a:solidFill>
              </a:rPr>
              <a:t>Explain that a proper cool down helps athletes with recovery. Explain the two points on the slide and ask if the coaches have any questions about the cool down.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Note: This will also be done physically in the on-floor session of the workshop</a:t>
            </a:r>
          </a:p>
          <a:p>
            <a:endParaRPr lang="en-US" dirty="0"/>
          </a:p>
        </p:txBody>
      </p:sp>
      <p:sp>
        <p:nvSpPr>
          <p:cNvPr id="4" name="Slide Number Placeholder 3"/>
          <p:cNvSpPr>
            <a:spLocks noGrp="1"/>
          </p:cNvSpPr>
          <p:nvPr>
            <p:ph type="sldNum" sz="quarter" idx="5"/>
          </p:nvPr>
        </p:nvSpPr>
        <p:spPr/>
        <p:txBody>
          <a:bodyPr/>
          <a:lstStyle/>
          <a:p>
            <a:fld id="{9094E8F8-4E43-4CE2-A1EE-C07751E883B3}" type="slidenum">
              <a:rPr lang="en-US" smtClean="0"/>
              <a:t>43</a:t>
            </a:fld>
            <a:endParaRPr lang="en-US"/>
          </a:p>
        </p:txBody>
      </p:sp>
    </p:spTree>
    <p:extLst>
      <p:ext uri="{BB962C8B-B14F-4D97-AF65-F5344CB8AC3E}">
        <p14:creationId xmlns:p14="http://schemas.microsoft.com/office/powerpoint/2010/main" val="30542296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a:solidFill>
                  <a:srgbClr val="C00000"/>
                </a:solidFill>
              </a:rPr>
              <a:t>LF Instructions: Review this practice plan</a:t>
            </a:r>
          </a:p>
          <a:p>
            <a:endParaRPr lang="en-CA" sz="1200" b="1" dirty="0">
              <a:solidFill>
                <a:srgbClr val="C00000"/>
              </a:solidFill>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Things to point out about the plan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Objective stated; POV (point of view)</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Timing on side of plan</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DETAIL about the drill</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Who’s presenting it</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NOTICE - small groups - stations / rotation / challenges</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All equates to LOTS of ball contacts for each player; </a:t>
            </a: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ENGAGED participants….not standing in lines; having to think</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Times New Roman" panose="02020603050405020304" pitchFamily="18" charset="0"/>
                <a:ea typeface="Times New Roman" panose="02020603050405020304" pitchFamily="18" charset="0"/>
                <a:cs typeface="Times New Roman" panose="02020603050405020304" pitchFamily="18" charset="0"/>
              </a:rPr>
              <a:t>Small area games – “game like” – challenges players to use skills just learned/practiced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dirty="0"/>
          </a:p>
        </p:txBody>
      </p:sp>
      <p:sp>
        <p:nvSpPr>
          <p:cNvPr id="4" name="Slide Number Placeholder 3"/>
          <p:cNvSpPr>
            <a:spLocks noGrp="1"/>
          </p:cNvSpPr>
          <p:nvPr>
            <p:ph type="sldNum" sz="quarter" idx="5"/>
          </p:nvPr>
        </p:nvSpPr>
        <p:spPr/>
        <p:txBody>
          <a:bodyPr/>
          <a:lstStyle/>
          <a:p>
            <a:fld id="{9094E8F8-4E43-4CE2-A1EE-C07751E883B3}" type="slidenum">
              <a:rPr lang="en-US" smtClean="0"/>
              <a:t>44</a:t>
            </a:fld>
            <a:endParaRPr lang="en-US"/>
          </a:p>
        </p:txBody>
      </p:sp>
    </p:spTree>
    <p:extLst>
      <p:ext uri="{BB962C8B-B14F-4D97-AF65-F5344CB8AC3E}">
        <p14:creationId xmlns:p14="http://schemas.microsoft.com/office/powerpoint/2010/main" val="11780259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How to progress / regress drills depending on what individuals need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Progression means – building up from simple to complex</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and regression of drills – breaking it down so players understand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if this is your goal… find the little teachable moments and put it all together…</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r>
              <a:rPr lang="en-CA" dirty="0"/>
              <a:t>Encourage “unstructured play” especially in warm ups = FUN</a:t>
            </a:r>
          </a:p>
          <a:p>
            <a:endParaRPr lang="en-CA"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dirty="0">
                <a:solidFill>
                  <a:srgbClr val="000000"/>
                </a:solidFill>
                <a:effectLst/>
                <a:highlight>
                  <a:srgbClr val="FFFF00"/>
                </a:highlight>
                <a:latin typeface="Arial" panose="020B0604020202020204" pitchFamily="34" charset="0"/>
                <a:ea typeface="Times New Roman" panose="02020603050405020304" pitchFamily="18" charset="0"/>
              </a:rPr>
              <a:t>ACTIVE PARTICIPATION</a:t>
            </a:r>
            <a:r>
              <a:rPr lang="en-CA" sz="1800" dirty="0">
                <a:solidFill>
                  <a:srgbClr val="000000"/>
                </a:solidFill>
                <a:effectLst/>
                <a:highlight>
                  <a:srgbClr val="FFFF00"/>
                </a:highlight>
                <a:latin typeface="Arial" panose="020B0604020202020204" pitchFamily="34" charset="0"/>
                <a:ea typeface="Times New Roman" panose="02020603050405020304" pitchFamily="18" charset="0"/>
              </a:rPr>
              <a:t>:  </a:t>
            </a:r>
            <a:r>
              <a:rPr lang="en-CA" sz="1800" dirty="0">
                <a:effectLst/>
                <a:latin typeface="Calibri" panose="020F0502020204030204" pitchFamily="34" charset="0"/>
                <a:ea typeface="Calibri" panose="020F0502020204030204" pitchFamily="34" charset="0"/>
                <a:cs typeface="Times New Roman" panose="02020603050405020304" pitchFamily="18" charset="0"/>
              </a:rPr>
              <a:t>[give 15 minutes of work time; then share ideas, answer questions]</a:t>
            </a:r>
            <a:endParaRPr lang="en-CA" sz="1800" dirty="0"/>
          </a:p>
          <a:p>
            <a:endParaRPr lang="en-CA" sz="1800" dirty="0">
              <a:effectLst/>
              <a:latin typeface="Times New Roman" panose="02020603050405020304" pitchFamily="18" charset="0"/>
              <a:ea typeface="Times New Roman" panose="02020603050405020304" pitchFamily="18" charset="0"/>
            </a:endParaRPr>
          </a:p>
          <a:p>
            <a:r>
              <a:rPr lang="en-CA" sz="1800" dirty="0">
                <a:solidFill>
                  <a:srgbClr val="000000"/>
                </a:solidFill>
                <a:effectLst/>
                <a:latin typeface="Arial" panose="020B0604020202020204" pitchFamily="34" charset="0"/>
                <a:ea typeface="Times New Roman" panose="02020603050405020304" pitchFamily="18" charset="0"/>
              </a:rPr>
              <a:t>Using the reference material on Practice Planning &amp; the recording sheet in Coach Clinic workbook(task 7-3) – begin to design your next practice</a:t>
            </a:r>
            <a:endParaRPr lang="en-C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094E8F8-4E43-4CE2-A1EE-C07751E883B3}" type="slidenum">
              <a:rPr lang="en-US" smtClean="0"/>
              <a:t>45</a:t>
            </a:fld>
            <a:endParaRPr lang="en-US"/>
          </a:p>
        </p:txBody>
      </p:sp>
    </p:spTree>
    <p:extLst>
      <p:ext uri="{BB962C8B-B14F-4D97-AF65-F5344CB8AC3E}">
        <p14:creationId xmlns:p14="http://schemas.microsoft.com/office/powerpoint/2010/main" val="38020644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LF Instruction: </a:t>
            </a:r>
            <a:r>
              <a:rPr lang="en-US" dirty="0"/>
              <a:t>Ask if anyone has any final questions.</a:t>
            </a:r>
          </a:p>
          <a:p>
            <a:r>
              <a:rPr lang="en-US" dirty="0"/>
              <a:t>Inform coaches that the workshop is not over.  Must attend on floor session before ‘earning credit’ for the clinic.</a:t>
            </a:r>
          </a:p>
          <a:p>
            <a:r>
              <a:rPr lang="en-US" dirty="0"/>
              <a:t>Be sure to give them your contact information: Email(s) and cell phone.  [CONTINUE TO BE A RESOURCE for coaches]</a:t>
            </a:r>
          </a:p>
          <a:p>
            <a:endParaRPr lang="en-US" dirty="0"/>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Moving this onto the floor / field – basic skills to be covered, how to run an effective practice – from warm up to cool down; understanding how the game works, field markings, rules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What to bring? – stick, whistle, clipboard, manual</a:t>
            </a:r>
          </a:p>
          <a:p>
            <a:pPr>
              <a:lnSpc>
                <a:spcPct val="107000"/>
              </a:lnSpc>
              <a:spcAft>
                <a:spcPts val="800"/>
              </a:spcAft>
            </a:pPr>
            <a:endParaRPr lang="en-C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Convey YOUR SPECIFIC details of the on floor session to the coaches before anyone leaves– WHERE, WHEN, TIME</a:t>
            </a:r>
            <a:endParaRPr lang="en-CA"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094E8F8-4E43-4CE2-A1EE-C07751E883B3}" type="slidenum">
              <a:rPr lang="en-US" smtClean="0"/>
              <a:t>46</a:t>
            </a:fld>
            <a:endParaRPr lang="en-US"/>
          </a:p>
        </p:txBody>
      </p:sp>
    </p:spTree>
    <p:extLst>
      <p:ext uri="{BB962C8B-B14F-4D97-AF65-F5344CB8AC3E}">
        <p14:creationId xmlns:p14="http://schemas.microsoft.com/office/powerpoint/2010/main" val="256145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Module 4 will be provided via email ; review basic skills – come with your questions</a:t>
            </a:r>
          </a:p>
          <a:p>
            <a:endParaRPr lang="en-CA" dirty="0"/>
          </a:p>
          <a:p>
            <a:r>
              <a:rPr lang="en-CA" dirty="0"/>
              <a:t>Will be a great afternoon of sharing technical information!</a:t>
            </a:r>
          </a:p>
          <a:p>
            <a:endParaRPr lang="en-CA" dirty="0"/>
          </a:p>
          <a:p>
            <a:endParaRPr lang="en-CA" dirty="0"/>
          </a:p>
        </p:txBody>
      </p:sp>
      <p:sp>
        <p:nvSpPr>
          <p:cNvPr id="4" name="Slide Number Placeholder 3"/>
          <p:cNvSpPr>
            <a:spLocks noGrp="1"/>
          </p:cNvSpPr>
          <p:nvPr>
            <p:ph type="sldNum" sz="quarter" idx="5"/>
          </p:nvPr>
        </p:nvSpPr>
        <p:spPr/>
        <p:txBody>
          <a:bodyPr/>
          <a:lstStyle/>
          <a:p>
            <a:fld id="{9094E8F8-4E43-4CE2-A1EE-C07751E883B3}" type="slidenum">
              <a:rPr lang="en-US" smtClean="0"/>
              <a:t>47</a:t>
            </a:fld>
            <a:endParaRPr lang="en-US"/>
          </a:p>
        </p:txBody>
      </p:sp>
    </p:spTree>
    <p:extLst>
      <p:ext uri="{BB962C8B-B14F-4D97-AF65-F5344CB8AC3E}">
        <p14:creationId xmlns:p14="http://schemas.microsoft.com/office/powerpoint/2010/main" val="3660952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LF Instruction: </a:t>
            </a:r>
            <a:r>
              <a:rPr lang="en-US" dirty="0"/>
              <a:t>Give a general explanation of the pyramid while emphasizing the Community Development box and the Learn to Train stage of LTAD.</a:t>
            </a:r>
          </a:p>
          <a:p>
            <a:endParaRPr lang="en-US" dirty="0"/>
          </a:p>
          <a:p>
            <a:pPr>
              <a:lnSpc>
                <a:spcPct val="107000"/>
              </a:lnSpc>
              <a:spcAft>
                <a:spcPts val="80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*often CMD clinics will also include LTAD ages of the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FUNdamental</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phase too!</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your job as a Community Stream coach is to encourage “lax for life” – fun, safe, best practices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CA"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CA" sz="1800" dirty="0">
                <a:effectLst/>
                <a:latin typeface="Arial" panose="020B0604020202020204" pitchFamily="34" charset="0"/>
                <a:ea typeface="Times New Roman" panose="02020603050405020304" pitchFamily="18" charset="0"/>
                <a:cs typeface="Times New Roman" panose="02020603050405020304" pitchFamily="18" charset="0"/>
              </a:rPr>
              <a:t>WE do this within the NCCP …. National Coaching Certification Program</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094E8F8-4E43-4CE2-A1EE-C07751E883B3}" type="slidenum">
              <a:rPr lang="en-US" smtClean="0"/>
              <a:t>5</a:t>
            </a:fld>
            <a:endParaRPr lang="en-US"/>
          </a:p>
        </p:txBody>
      </p:sp>
    </p:spTree>
    <p:extLst>
      <p:ext uri="{BB962C8B-B14F-4D97-AF65-F5344CB8AC3E}">
        <p14:creationId xmlns:p14="http://schemas.microsoft.com/office/powerpoint/2010/main" val="3557879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Read slide – outline what </a:t>
            </a:r>
            <a:r>
              <a:rPr lang="en-CA" sz="1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online concepts</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are; what will be covered </a:t>
            </a:r>
            <a:r>
              <a:rPr lang="en-CA" sz="1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person clinic</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*By doing this clinic - will be able to attend just the “on floor or on field” portion of </a:t>
            </a:r>
            <a:r>
              <a:rPr lang="en-CA" sz="1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other sectors</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if coaching other children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solidFill>
                  <a:srgbClr val="000000"/>
                </a:solidFill>
                <a:effectLst/>
                <a:latin typeface="Arial" panose="020B0604020202020204" pitchFamily="34" charset="0"/>
                <a:ea typeface="Times New Roman" panose="02020603050405020304" pitchFamily="18" charset="0"/>
              </a:rPr>
              <a:t>Must attend BOTH portions in order to get credit for the clinic</a:t>
            </a:r>
            <a:endParaRPr lang="en-CA" dirty="0"/>
          </a:p>
        </p:txBody>
      </p:sp>
      <p:sp>
        <p:nvSpPr>
          <p:cNvPr id="4" name="Slide Number Placeholder 3"/>
          <p:cNvSpPr>
            <a:spLocks noGrp="1"/>
          </p:cNvSpPr>
          <p:nvPr>
            <p:ph type="sldNum" sz="quarter" idx="5"/>
          </p:nvPr>
        </p:nvSpPr>
        <p:spPr/>
        <p:txBody>
          <a:bodyPr/>
          <a:lstStyle/>
          <a:p>
            <a:fld id="{9094E8F8-4E43-4CE2-A1EE-C07751E883B3}" type="slidenum">
              <a:rPr lang="en-US" smtClean="0"/>
              <a:t>6</a:t>
            </a:fld>
            <a:endParaRPr lang="en-US"/>
          </a:p>
        </p:txBody>
      </p:sp>
    </p:spTree>
    <p:extLst>
      <p:ext uri="{BB962C8B-B14F-4D97-AF65-F5344CB8AC3E}">
        <p14:creationId xmlns:p14="http://schemas.microsoft.com/office/powerpoint/2010/main" val="2180643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LF Instruction: </a:t>
            </a:r>
            <a:r>
              <a:rPr lang="en-US" dirty="0"/>
              <a:t>Explain each of the 1 – 3 – 5 -7 as these are the foundation of the entire coaching program. At Competition Introduction the 7 NCCP outcomes are what the coach will be evaluated on</a:t>
            </a:r>
          </a:p>
          <a:p>
            <a:endParaRPr lang="en-US" dirty="0"/>
          </a:p>
          <a:p>
            <a:pPr marL="342900" lvl="0" indent="-342900" fontAlgn="base">
              <a:lnSpc>
                <a:spcPct val="107000"/>
              </a:lnSpc>
              <a:spcAft>
                <a:spcPts val="800"/>
              </a:spcAft>
              <a:buSzPts val="1000"/>
              <a:buFont typeface="Symbol" panose="05050102010706020507" pitchFamily="18" charset="2"/>
              <a:buChar char=""/>
              <a:tabLst>
                <a:tab pos="457200" algn="l"/>
              </a:tabLst>
            </a:pPr>
            <a:r>
              <a:rPr lang="en-C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National Coaching Program</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C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 </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streams – you are in: Community Sport (for beginner coaches and those coaching U13 and below) / next is Competitive Introduction (U15 and above) / third is “instructional”(figure skating, equestrian </a:t>
            </a:r>
            <a:r>
              <a:rPr lang="en-CA"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etc</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C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Core Competencies - problem solving, valuing, critical thinking, leading, interacting – these are woven into each module</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C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 </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OUTCOMES -  for the Community Coach we develop– </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28600" fontAlgn="base">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a:t>
            </a:r>
            <a:r>
              <a:rPr lang="en-C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practice planning </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(FUN, safe &amp; developing physical literacy/FMS in young athletes);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fontAlgn="base">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 </a:t>
            </a:r>
            <a:r>
              <a:rPr lang="en-C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provide support to athletes in training</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C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EAP</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&amp; </a:t>
            </a:r>
            <a:r>
              <a:rPr lang="en-C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concussion protocol</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fontAlgn="base">
              <a:lnSpc>
                <a:spcPct val="107000"/>
              </a:lnSpc>
              <a:spcAft>
                <a:spcPts val="800"/>
              </a:spcAft>
            </a:pPr>
            <a:r>
              <a:rPr lang="en-CA" sz="18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c) MED – coaches at all levels must complete</a:t>
            </a: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fontAlgn="base">
              <a:lnSpc>
                <a:spcPct val="107000"/>
              </a:lnSpc>
              <a:spcAft>
                <a:spcPts val="800"/>
              </a:spcAft>
            </a:pPr>
            <a:r>
              <a:rPr lang="en-CA"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fontAlgn="base">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 additionally -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Awareness of the </a:t>
            </a:r>
            <a:r>
              <a:rPr lang="en-CA" sz="18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Responsible Coaching Movement</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And the NCCP encourages us to be a Life Long Learner!</a:t>
            </a:r>
          </a:p>
          <a:p>
            <a:pPr marL="342900" lvl="0" indent="-342900" fontAlgn="base">
              <a:lnSpc>
                <a:spcPct val="107000"/>
              </a:lnSpc>
              <a:spcAft>
                <a:spcPts val="800"/>
              </a:spcAft>
              <a:buSzPts val="1000"/>
              <a:buFont typeface="Symbol" panose="05050102010706020507" pitchFamily="18" charset="2"/>
              <a:buChar char=""/>
              <a:tabLst>
                <a:tab pos="457200" algn="l"/>
              </a:tabLst>
            </a:pPr>
            <a:endParaRPr lang="en-CA"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LOCKER:</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-your MA will enter the clinic; it will show up on your Locker profile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Arial" panose="020B0604020202020204" pitchFamily="34" charset="0"/>
                <a:ea typeface="Times New Roman" panose="02020603050405020304" pitchFamily="18" charset="0"/>
                <a:cs typeface="Times New Roman" panose="02020603050405020304" pitchFamily="18" charset="0"/>
              </a:rPr>
              <a:t>Things to know: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-Self Report - you can enter yourself items such as: coaching a season, attending a conference; doing a workshop; self report button is found on the left side of the screen when you are displaying your ‘certification’ tab</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800" dirty="0">
                <a:solidFill>
                  <a:srgbClr val="000000"/>
                </a:solidFill>
                <a:effectLst/>
                <a:latin typeface="Arial" panose="020B0604020202020204" pitchFamily="34" charset="0"/>
                <a:ea typeface="Times New Roman" panose="02020603050405020304" pitchFamily="18" charset="0"/>
              </a:rPr>
              <a:t>-PD points – Professional Development points; coaches are encouraged to participate in online modules to increase knowledge; once CERTIFIED, </a:t>
            </a:r>
            <a:r>
              <a:rPr lang="en-CA" sz="1800" b="1" dirty="0">
                <a:solidFill>
                  <a:srgbClr val="000000"/>
                </a:solidFill>
                <a:effectLst/>
                <a:latin typeface="Arial" panose="020B0604020202020204" pitchFamily="34" charset="0"/>
                <a:ea typeface="Times New Roman" panose="02020603050405020304" pitchFamily="18" charset="0"/>
              </a:rPr>
              <a:t>must </a:t>
            </a:r>
            <a:r>
              <a:rPr lang="en-CA" sz="1800" dirty="0">
                <a:solidFill>
                  <a:srgbClr val="000000"/>
                </a:solidFill>
                <a:effectLst/>
                <a:latin typeface="Arial" panose="020B0604020202020204" pitchFamily="34" charset="0"/>
                <a:ea typeface="Times New Roman" panose="02020603050405020304" pitchFamily="18" charset="0"/>
              </a:rPr>
              <a:t>accumulate PD points in the 5 year period</a:t>
            </a:r>
            <a:endPar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094E8F8-4E43-4CE2-A1EE-C07751E883B3}" type="slidenum">
              <a:rPr lang="en-US" smtClean="0"/>
              <a:t>7</a:t>
            </a:fld>
            <a:endParaRPr lang="en-US"/>
          </a:p>
        </p:txBody>
      </p:sp>
    </p:spTree>
    <p:extLst>
      <p:ext uri="{BB962C8B-B14F-4D97-AF65-F5344CB8AC3E}">
        <p14:creationId xmlns:p14="http://schemas.microsoft.com/office/powerpoint/2010/main" val="869994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LF Instruction: </a:t>
            </a:r>
            <a:r>
              <a:rPr lang="en-US" dirty="0"/>
              <a:t>Walk through each Core Competency so that coaches understand that they are woven into the NCCP program &amp; our manuals</a:t>
            </a:r>
          </a:p>
        </p:txBody>
      </p:sp>
      <p:sp>
        <p:nvSpPr>
          <p:cNvPr id="4" name="Slide Number Placeholder 3"/>
          <p:cNvSpPr>
            <a:spLocks noGrp="1"/>
          </p:cNvSpPr>
          <p:nvPr>
            <p:ph type="sldNum" sz="quarter" idx="5"/>
          </p:nvPr>
        </p:nvSpPr>
        <p:spPr/>
        <p:txBody>
          <a:bodyPr/>
          <a:lstStyle/>
          <a:p>
            <a:fld id="{9094E8F8-4E43-4CE2-A1EE-C07751E883B3}" type="slidenum">
              <a:rPr lang="en-US" smtClean="0"/>
              <a:t>8</a:t>
            </a:fld>
            <a:endParaRPr lang="en-US"/>
          </a:p>
        </p:txBody>
      </p:sp>
    </p:spTree>
    <p:extLst>
      <p:ext uri="{BB962C8B-B14F-4D97-AF65-F5344CB8AC3E}">
        <p14:creationId xmlns:p14="http://schemas.microsoft.com/office/powerpoint/2010/main" val="2037635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LF Instruction: The spirit of lacrosse as it comes from the creator – embodies the principles of Strong Mind, Strong Body, Strong Spirit.</a:t>
            </a:r>
          </a:p>
          <a:p>
            <a:endParaRPr lang="en-US" b="1" dirty="0"/>
          </a:p>
          <a:p>
            <a:r>
              <a:rPr lang="en-US" b="1" dirty="0"/>
              <a:t>Virtual - </a:t>
            </a:r>
            <a:r>
              <a:rPr lang="en-US" b="0" dirty="0"/>
              <a:t>This can be a Q &amp; A in the chat box (or zoom whiteboard)by asking questions such as: </a:t>
            </a:r>
          </a:p>
          <a:p>
            <a:r>
              <a:rPr lang="en-US" b="1" dirty="0"/>
              <a:t>IN person </a:t>
            </a:r>
            <a:r>
              <a:rPr lang="en-US" b="0" dirty="0"/>
              <a:t>– quick think/pair/share with table partner(s)</a:t>
            </a:r>
          </a:p>
          <a:p>
            <a:endParaRPr lang="en-US" b="0" dirty="0"/>
          </a:p>
          <a:p>
            <a:r>
              <a:rPr lang="en-US" b="1" i="1" dirty="0"/>
              <a:t>1. What can coaches do to ensure players have superior skill? </a:t>
            </a:r>
            <a:r>
              <a:rPr lang="en-US" b="0" i="0" dirty="0"/>
              <a:t>[be technically sound; encourage proper development of skills at appropriate times]</a:t>
            </a:r>
          </a:p>
          <a:p>
            <a:r>
              <a:rPr lang="en-US" b="1" i="1" dirty="0"/>
              <a:t>2. How can coaches make lacrosse fun while still increasing fitness? </a:t>
            </a:r>
            <a:r>
              <a:rPr lang="en-US" b="0" i="0" dirty="0"/>
              <a:t>[small area games, tag!, competitions in activities]</a:t>
            </a:r>
          </a:p>
          <a:p>
            <a:r>
              <a:rPr lang="en-US" b="1" i="1" dirty="0"/>
              <a:t>3. What does it mean to play the game with respect and integrity? </a:t>
            </a:r>
            <a:r>
              <a:rPr lang="en-US" b="0" i="0" dirty="0"/>
              <a:t>[fair play, stay within the rules of the game; encourage / develop sportsmanship &amp; comradery; appreciate good play by opponents]</a:t>
            </a:r>
          </a:p>
        </p:txBody>
      </p:sp>
      <p:sp>
        <p:nvSpPr>
          <p:cNvPr id="4" name="Slide Number Placeholder 3"/>
          <p:cNvSpPr>
            <a:spLocks noGrp="1"/>
          </p:cNvSpPr>
          <p:nvPr>
            <p:ph type="sldNum" sz="quarter" idx="5"/>
          </p:nvPr>
        </p:nvSpPr>
        <p:spPr/>
        <p:txBody>
          <a:bodyPr/>
          <a:lstStyle/>
          <a:p>
            <a:fld id="{9094E8F8-4E43-4CE2-A1EE-C07751E883B3}" type="slidenum">
              <a:rPr lang="en-US" smtClean="0"/>
              <a:t>9</a:t>
            </a:fld>
            <a:endParaRPr lang="en-US"/>
          </a:p>
        </p:txBody>
      </p:sp>
    </p:spTree>
    <p:extLst>
      <p:ext uri="{BB962C8B-B14F-4D97-AF65-F5344CB8AC3E}">
        <p14:creationId xmlns:p14="http://schemas.microsoft.com/office/powerpoint/2010/main" val="9782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6A800-A816-4C06-832D-8DDA8B65A7D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CE8368-AC92-4385-82EC-659A439EF7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485609C-3981-4CBB-8D58-51B07AD88404}"/>
              </a:ext>
            </a:extLst>
          </p:cNvPr>
          <p:cNvSpPr>
            <a:spLocks noGrp="1"/>
          </p:cNvSpPr>
          <p:nvPr>
            <p:ph type="dt" sz="half" idx="10"/>
          </p:nvPr>
        </p:nvSpPr>
        <p:spPr/>
        <p:txBody>
          <a:bodyPr/>
          <a:lstStyle/>
          <a:p>
            <a:fld id="{172B4D82-ACF8-D347-849A-547C5165F38C}" type="datetime1">
              <a:rPr lang="en-CA" smtClean="0"/>
              <a:t>2025-02-24</a:t>
            </a:fld>
            <a:endParaRPr lang="en-CA"/>
          </a:p>
        </p:txBody>
      </p:sp>
      <p:sp>
        <p:nvSpPr>
          <p:cNvPr id="5" name="Footer Placeholder 4">
            <a:extLst>
              <a:ext uri="{FF2B5EF4-FFF2-40B4-BE49-F238E27FC236}">
                <a16:creationId xmlns:a16="http://schemas.microsoft.com/office/drawing/2014/main" id="{05EEAB21-8F3C-4A8F-9F55-6BE370263CB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D3E153E-93D1-4A2A-B0B9-A0FC9A55861B}"/>
              </a:ext>
            </a:extLst>
          </p:cNvPr>
          <p:cNvSpPr>
            <a:spLocks noGrp="1"/>
          </p:cNvSpPr>
          <p:nvPr>
            <p:ph type="sldNum" sz="quarter" idx="12"/>
          </p:nvPr>
        </p:nvSpPr>
        <p:spPr/>
        <p:txBody>
          <a:bodyPr/>
          <a:lstStyle/>
          <a:p>
            <a:fld id="{C4D6F267-52F0-404D-B01A-4B91225C2DA9}" type="slidenum">
              <a:rPr lang="en-CA" smtClean="0"/>
              <a:t>‹#›</a:t>
            </a:fld>
            <a:endParaRPr lang="en-CA"/>
          </a:p>
        </p:txBody>
      </p:sp>
    </p:spTree>
    <p:extLst>
      <p:ext uri="{BB962C8B-B14F-4D97-AF65-F5344CB8AC3E}">
        <p14:creationId xmlns:p14="http://schemas.microsoft.com/office/powerpoint/2010/main" val="1786154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FF917-606D-43DB-84CC-57828EA53B6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70DC752-E83B-448A-A2A3-B1FBDBEE98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6AB605E-76A0-4B5A-905A-342CD84991DF}"/>
              </a:ext>
            </a:extLst>
          </p:cNvPr>
          <p:cNvSpPr>
            <a:spLocks noGrp="1"/>
          </p:cNvSpPr>
          <p:nvPr>
            <p:ph type="dt" sz="half" idx="10"/>
          </p:nvPr>
        </p:nvSpPr>
        <p:spPr/>
        <p:txBody>
          <a:bodyPr/>
          <a:lstStyle/>
          <a:p>
            <a:fld id="{C0EF7842-4471-DF41-A2CE-12E6A668BF5A}" type="datetime1">
              <a:rPr lang="en-CA" smtClean="0"/>
              <a:t>2025-02-24</a:t>
            </a:fld>
            <a:endParaRPr lang="en-CA"/>
          </a:p>
        </p:txBody>
      </p:sp>
      <p:sp>
        <p:nvSpPr>
          <p:cNvPr id="5" name="Footer Placeholder 4">
            <a:extLst>
              <a:ext uri="{FF2B5EF4-FFF2-40B4-BE49-F238E27FC236}">
                <a16:creationId xmlns:a16="http://schemas.microsoft.com/office/drawing/2014/main" id="{901395E3-C7A8-4C65-A763-133BC2E8BC0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5C8E666-FB8F-4751-A82E-FE8FF16FFD20}"/>
              </a:ext>
            </a:extLst>
          </p:cNvPr>
          <p:cNvSpPr>
            <a:spLocks noGrp="1"/>
          </p:cNvSpPr>
          <p:nvPr>
            <p:ph type="sldNum" sz="quarter" idx="12"/>
          </p:nvPr>
        </p:nvSpPr>
        <p:spPr/>
        <p:txBody>
          <a:bodyPr/>
          <a:lstStyle/>
          <a:p>
            <a:fld id="{C4D6F267-52F0-404D-B01A-4B91225C2DA9}" type="slidenum">
              <a:rPr lang="en-CA" smtClean="0"/>
              <a:t>‹#›</a:t>
            </a:fld>
            <a:endParaRPr lang="en-CA"/>
          </a:p>
        </p:txBody>
      </p:sp>
    </p:spTree>
    <p:extLst>
      <p:ext uri="{BB962C8B-B14F-4D97-AF65-F5344CB8AC3E}">
        <p14:creationId xmlns:p14="http://schemas.microsoft.com/office/powerpoint/2010/main" val="3467300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8307F9-0427-4C8E-ABE2-06BBD79CEA8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8E1A906-A3F0-4AC8-B915-E94BEF4D289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9641341-21FA-46AE-9841-85DB294CF796}"/>
              </a:ext>
            </a:extLst>
          </p:cNvPr>
          <p:cNvSpPr>
            <a:spLocks noGrp="1"/>
          </p:cNvSpPr>
          <p:nvPr>
            <p:ph type="dt" sz="half" idx="10"/>
          </p:nvPr>
        </p:nvSpPr>
        <p:spPr/>
        <p:txBody>
          <a:bodyPr/>
          <a:lstStyle/>
          <a:p>
            <a:fld id="{BFD517D5-A304-C749-9599-A7D0339582E3}" type="datetime1">
              <a:rPr lang="en-CA" smtClean="0"/>
              <a:t>2025-02-24</a:t>
            </a:fld>
            <a:endParaRPr lang="en-CA"/>
          </a:p>
        </p:txBody>
      </p:sp>
      <p:sp>
        <p:nvSpPr>
          <p:cNvPr id="5" name="Footer Placeholder 4">
            <a:extLst>
              <a:ext uri="{FF2B5EF4-FFF2-40B4-BE49-F238E27FC236}">
                <a16:creationId xmlns:a16="http://schemas.microsoft.com/office/drawing/2014/main" id="{15535BB7-1D2C-4DBD-BF53-7E5E9F5CBAA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58EEA90-8233-4CA9-A64E-D83C12D64C4C}"/>
              </a:ext>
            </a:extLst>
          </p:cNvPr>
          <p:cNvSpPr>
            <a:spLocks noGrp="1"/>
          </p:cNvSpPr>
          <p:nvPr>
            <p:ph type="sldNum" sz="quarter" idx="12"/>
          </p:nvPr>
        </p:nvSpPr>
        <p:spPr/>
        <p:txBody>
          <a:bodyPr/>
          <a:lstStyle/>
          <a:p>
            <a:fld id="{C4D6F267-52F0-404D-B01A-4B91225C2DA9}" type="slidenum">
              <a:rPr lang="en-CA" smtClean="0"/>
              <a:t>‹#›</a:t>
            </a:fld>
            <a:endParaRPr lang="en-CA"/>
          </a:p>
        </p:txBody>
      </p:sp>
    </p:spTree>
    <p:extLst>
      <p:ext uri="{BB962C8B-B14F-4D97-AF65-F5344CB8AC3E}">
        <p14:creationId xmlns:p14="http://schemas.microsoft.com/office/powerpoint/2010/main" val="911100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65A54-D547-4836-A58E-BAF8A4326D9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994D76C-39DB-41E9-9831-86C9DEDDBF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9A7A302-8D35-41D2-9B6E-630190CD3696}"/>
              </a:ext>
            </a:extLst>
          </p:cNvPr>
          <p:cNvSpPr>
            <a:spLocks noGrp="1"/>
          </p:cNvSpPr>
          <p:nvPr>
            <p:ph type="dt" sz="half" idx="10"/>
          </p:nvPr>
        </p:nvSpPr>
        <p:spPr/>
        <p:txBody>
          <a:bodyPr/>
          <a:lstStyle/>
          <a:p>
            <a:fld id="{6B2369BC-7541-7742-82FA-2C0D615957CF}" type="datetime1">
              <a:rPr lang="en-CA" smtClean="0"/>
              <a:t>2025-02-24</a:t>
            </a:fld>
            <a:endParaRPr lang="en-CA"/>
          </a:p>
        </p:txBody>
      </p:sp>
      <p:sp>
        <p:nvSpPr>
          <p:cNvPr id="5" name="Footer Placeholder 4">
            <a:extLst>
              <a:ext uri="{FF2B5EF4-FFF2-40B4-BE49-F238E27FC236}">
                <a16:creationId xmlns:a16="http://schemas.microsoft.com/office/drawing/2014/main" id="{EB24FA50-C984-4548-B2F6-27ED318D1CC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927942B-5990-4680-9C4F-CA1F9842E57C}"/>
              </a:ext>
            </a:extLst>
          </p:cNvPr>
          <p:cNvSpPr>
            <a:spLocks noGrp="1"/>
          </p:cNvSpPr>
          <p:nvPr>
            <p:ph type="sldNum" sz="quarter" idx="12"/>
          </p:nvPr>
        </p:nvSpPr>
        <p:spPr/>
        <p:txBody>
          <a:bodyPr/>
          <a:lstStyle/>
          <a:p>
            <a:fld id="{C4D6F267-52F0-404D-B01A-4B91225C2DA9}" type="slidenum">
              <a:rPr lang="en-CA" smtClean="0"/>
              <a:t>‹#›</a:t>
            </a:fld>
            <a:endParaRPr lang="en-CA"/>
          </a:p>
        </p:txBody>
      </p:sp>
    </p:spTree>
    <p:extLst>
      <p:ext uri="{BB962C8B-B14F-4D97-AF65-F5344CB8AC3E}">
        <p14:creationId xmlns:p14="http://schemas.microsoft.com/office/powerpoint/2010/main" val="2684672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E79B-238F-414A-9E3C-98892ABAA50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25A7F28D-D76A-408F-8BDB-04CA61A58E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902008B-498B-42A4-86D1-DFC205B1F64A}"/>
              </a:ext>
            </a:extLst>
          </p:cNvPr>
          <p:cNvSpPr>
            <a:spLocks noGrp="1"/>
          </p:cNvSpPr>
          <p:nvPr>
            <p:ph type="dt" sz="half" idx="10"/>
          </p:nvPr>
        </p:nvSpPr>
        <p:spPr/>
        <p:txBody>
          <a:bodyPr/>
          <a:lstStyle/>
          <a:p>
            <a:fld id="{0663C38A-770B-8840-AFAB-44978FDDB3F3}" type="datetime1">
              <a:rPr lang="en-CA" smtClean="0"/>
              <a:t>2025-02-24</a:t>
            </a:fld>
            <a:endParaRPr lang="en-CA"/>
          </a:p>
        </p:txBody>
      </p:sp>
      <p:sp>
        <p:nvSpPr>
          <p:cNvPr id="5" name="Footer Placeholder 4">
            <a:extLst>
              <a:ext uri="{FF2B5EF4-FFF2-40B4-BE49-F238E27FC236}">
                <a16:creationId xmlns:a16="http://schemas.microsoft.com/office/drawing/2014/main" id="{0CEAEBDE-C222-4409-9283-38299F6261C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052A6A1-056A-4518-A4A8-0F4F70B9130E}"/>
              </a:ext>
            </a:extLst>
          </p:cNvPr>
          <p:cNvSpPr>
            <a:spLocks noGrp="1"/>
          </p:cNvSpPr>
          <p:nvPr>
            <p:ph type="sldNum" sz="quarter" idx="12"/>
          </p:nvPr>
        </p:nvSpPr>
        <p:spPr/>
        <p:txBody>
          <a:bodyPr/>
          <a:lstStyle/>
          <a:p>
            <a:fld id="{C4D6F267-52F0-404D-B01A-4B91225C2DA9}" type="slidenum">
              <a:rPr lang="en-CA" smtClean="0"/>
              <a:t>‹#›</a:t>
            </a:fld>
            <a:endParaRPr lang="en-CA"/>
          </a:p>
        </p:txBody>
      </p:sp>
    </p:spTree>
    <p:extLst>
      <p:ext uri="{BB962C8B-B14F-4D97-AF65-F5344CB8AC3E}">
        <p14:creationId xmlns:p14="http://schemas.microsoft.com/office/powerpoint/2010/main" val="1900754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CE1A9-D549-47F3-9360-4F56AD5E5EC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B3C2AFA-0E12-4AB7-8085-56AE143B930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E6FC3E9-9827-457C-A926-A5746F6C20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1D66C76D-764D-46A0-86F9-FC3B8D88E096}"/>
              </a:ext>
            </a:extLst>
          </p:cNvPr>
          <p:cNvSpPr>
            <a:spLocks noGrp="1"/>
          </p:cNvSpPr>
          <p:nvPr>
            <p:ph type="dt" sz="half" idx="10"/>
          </p:nvPr>
        </p:nvSpPr>
        <p:spPr/>
        <p:txBody>
          <a:bodyPr/>
          <a:lstStyle/>
          <a:p>
            <a:fld id="{17CD7649-9BFA-6C46-B1C7-23424A1627C2}" type="datetime1">
              <a:rPr lang="en-CA" smtClean="0"/>
              <a:t>2025-02-24</a:t>
            </a:fld>
            <a:endParaRPr lang="en-CA"/>
          </a:p>
        </p:txBody>
      </p:sp>
      <p:sp>
        <p:nvSpPr>
          <p:cNvPr id="6" name="Footer Placeholder 5">
            <a:extLst>
              <a:ext uri="{FF2B5EF4-FFF2-40B4-BE49-F238E27FC236}">
                <a16:creationId xmlns:a16="http://schemas.microsoft.com/office/drawing/2014/main" id="{45EE1F2B-8574-4698-AEF7-4FFECFF7872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33F8A13-3924-499C-9581-8A07CAF92FF9}"/>
              </a:ext>
            </a:extLst>
          </p:cNvPr>
          <p:cNvSpPr>
            <a:spLocks noGrp="1"/>
          </p:cNvSpPr>
          <p:nvPr>
            <p:ph type="sldNum" sz="quarter" idx="12"/>
          </p:nvPr>
        </p:nvSpPr>
        <p:spPr/>
        <p:txBody>
          <a:bodyPr/>
          <a:lstStyle/>
          <a:p>
            <a:fld id="{C4D6F267-52F0-404D-B01A-4B91225C2DA9}" type="slidenum">
              <a:rPr lang="en-CA" smtClean="0"/>
              <a:t>‹#›</a:t>
            </a:fld>
            <a:endParaRPr lang="en-CA"/>
          </a:p>
        </p:txBody>
      </p:sp>
    </p:spTree>
    <p:extLst>
      <p:ext uri="{BB962C8B-B14F-4D97-AF65-F5344CB8AC3E}">
        <p14:creationId xmlns:p14="http://schemas.microsoft.com/office/powerpoint/2010/main" val="381254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BAE6D-B73F-448E-8442-8109F278865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857FEAA-DDEA-4BF4-8E0D-69A77D680F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FE2D0CF-86A3-4BB9-B24B-ABB483691EF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0CA6BEC-391D-4E0C-AE01-FCB0048306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A89B84F-94E6-4147-91F8-DCD75EC6679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4E8E27E-F02F-483F-B5FC-07406E1CF6DD}"/>
              </a:ext>
            </a:extLst>
          </p:cNvPr>
          <p:cNvSpPr>
            <a:spLocks noGrp="1"/>
          </p:cNvSpPr>
          <p:nvPr>
            <p:ph type="dt" sz="half" idx="10"/>
          </p:nvPr>
        </p:nvSpPr>
        <p:spPr/>
        <p:txBody>
          <a:bodyPr/>
          <a:lstStyle/>
          <a:p>
            <a:fld id="{03862D85-2E1D-3F4C-A11F-71A8AA357F03}" type="datetime1">
              <a:rPr lang="en-CA" smtClean="0"/>
              <a:t>2025-02-24</a:t>
            </a:fld>
            <a:endParaRPr lang="en-CA"/>
          </a:p>
        </p:txBody>
      </p:sp>
      <p:sp>
        <p:nvSpPr>
          <p:cNvPr id="8" name="Footer Placeholder 7">
            <a:extLst>
              <a:ext uri="{FF2B5EF4-FFF2-40B4-BE49-F238E27FC236}">
                <a16:creationId xmlns:a16="http://schemas.microsoft.com/office/drawing/2014/main" id="{3AE356BA-67E1-4101-B35C-492377927CFD}"/>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312EC624-9140-4255-9EAD-B7811C460989}"/>
              </a:ext>
            </a:extLst>
          </p:cNvPr>
          <p:cNvSpPr>
            <a:spLocks noGrp="1"/>
          </p:cNvSpPr>
          <p:nvPr>
            <p:ph type="sldNum" sz="quarter" idx="12"/>
          </p:nvPr>
        </p:nvSpPr>
        <p:spPr/>
        <p:txBody>
          <a:bodyPr/>
          <a:lstStyle/>
          <a:p>
            <a:fld id="{C4D6F267-52F0-404D-B01A-4B91225C2DA9}" type="slidenum">
              <a:rPr lang="en-CA" smtClean="0"/>
              <a:t>‹#›</a:t>
            </a:fld>
            <a:endParaRPr lang="en-CA"/>
          </a:p>
        </p:txBody>
      </p:sp>
    </p:spTree>
    <p:extLst>
      <p:ext uri="{BB962C8B-B14F-4D97-AF65-F5344CB8AC3E}">
        <p14:creationId xmlns:p14="http://schemas.microsoft.com/office/powerpoint/2010/main" val="66336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E0565-BE73-4765-A24D-D9C6F82CDB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0B7182B4-5E44-4AD2-9856-5E7BEA62AC7C}"/>
              </a:ext>
            </a:extLst>
          </p:cNvPr>
          <p:cNvSpPr>
            <a:spLocks noGrp="1"/>
          </p:cNvSpPr>
          <p:nvPr>
            <p:ph type="dt" sz="half" idx="10"/>
          </p:nvPr>
        </p:nvSpPr>
        <p:spPr/>
        <p:txBody>
          <a:bodyPr/>
          <a:lstStyle/>
          <a:p>
            <a:fld id="{7E090612-5A31-B248-B1F9-FCD5A2C6D1F6}" type="datetime1">
              <a:rPr lang="en-CA" smtClean="0"/>
              <a:t>2025-02-24</a:t>
            </a:fld>
            <a:endParaRPr lang="en-CA"/>
          </a:p>
        </p:txBody>
      </p:sp>
      <p:sp>
        <p:nvSpPr>
          <p:cNvPr id="4" name="Footer Placeholder 3">
            <a:extLst>
              <a:ext uri="{FF2B5EF4-FFF2-40B4-BE49-F238E27FC236}">
                <a16:creationId xmlns:a16="http://schemas.microsoft.com/office/drawing/2014/main" id="{41D2D543-B847-4E59-86DF-8E5511AD4108}"/>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F02CF188-45BB-41DB-B181-4093361DA5C6}"/>
              </a:ext>
            </a:extLst>
          </p:cNvPr>
          <p:cNvSpPr>
            <a:spLocks noGrp="1"/>
          </p:cNvSpPr>
          <p:nvPr>
            <p:ph type="sldNum" sz="quarter" idx="12"/>
          </p:nvPr>
        </p:nvSpPr>
        <p:spPr/>
        <p:txBody>
          <a:bodyPr/>
          <a:lstStyle/>
          <a:p>
            <a:fld id="{C4D6F267-52F0-404D-B01A-4B91225C2DA9}" type="slidenum">
              <a:rPr lang="en-CA" smtClean="0"/>
              <a:t>‹#›</a:t>
            </a:fld>
            <a:endParaRPr lang="en-CA"/>
          </a:p>
        </p:txBody>
      </p:sp>
    </p:spTree>
    <p:extLst>
      <p:ext uri="{BB962C8B-B14F-4D97-AF65-F5344CB8AC3E}">
        <p14:creationId xmlns:p14="http://schemas.microsoft.com/office/powerpoint/2010/main" val="246467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0E3066-15E7-4164-879A-FB35ED864514}"/>
              </a:ext>
            </a:extLst>
          </p:cNvPr>
          <p:cNvSpPr>
            <a:spLocks noGrp="1"/>
          </p:cNvSpPr>
          <p:nvPr>
            <p:ph type="dt" sz="half" idx="10"/>
          </p:nvPr>
        </p:nvSpPr>
        <p:spPr/>
        <p:txBody>
          <a:bodyPr/>
          <a:lstStyle/>
          <a:p>
            <a:fld id="{34577B37-8797-674B-83F3-74DBD1F27C5A}" type="datetime1">
              <a:rPr lang="en-CA" smtClean="0"/>
              <a:t>2025-02-24</a:t>
            </a:fld>
            <a:endParaRPr lang="en-CA"/>
          </a:p>
        </p:txBody>
      </p:sp>
      <p:sp>
        <p:nvSpPr>
          <p:cNvPr id="3" name="Footer Placeholder 2">
            <a:extLst>
              <a:ext uri="{FF2B5EF4-FFF2-40B4-BE49-F238E27FC236}">
                <a16:creationId xmlns:a16="http://schemas.microsoft.com/office/drawing/2014/main" id="{8B4AB673-7C19-4ED6-AE8C-1DF471F7D30F}"/>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5C3EE4EF-27D5-4381-B27E-CAE311B70D06}"/>
              </a:ext>
            </a:extLst>
          </p:cNvPr>
          <p:cNvSpPr>
            <a:spLocks noGrp="1"/>
          </p:cNvSpPr>
          <p:nvPr>
            <p:ph type="sldNum" sz="quarter" idx="12"/>
          </p:nvPr>
        </p:nvSpPr>
        <p:spPr/>
        <p:txBody>
          <a:bodyPr/>
          <a:lstStyle/>
          <a:p>
            <a:fld id="{C4D6F267-52F0-404D-B01A-4B91225C2DA9}" type="slidenum">
              <a:rPr lang="en-CA" smtClean="0"/>
              <a:t>‹#›</a:t>
            </a:fld>
            <a:endParaRPr lang="en-CA"/>
          </a:p>
        </p:txBody>
      </p:sp>
    </p:spTree>
    <p:extLst>
      <p:ext uri="{BB962C8B-B14F-4D97-AF65-F5344CB8AC3E}">
        <p14:creationId xmlns:p14="http://schemas.microsoft.com/office/powerpoint/2010/main" val="3868385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502AC-E541-4BDB-ACB7-8DAD5F282B8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2C4A5576-7580-47BF-BF09-833D71BD67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2795552A-0F47-40B4-9F01-5809CB8835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0A50D68-A215-449F-9519-D12B40DC06AC}"/>
              </a:ext>
            </a:extLst>
          </p:cNvPr>
          <p:cNvSpPr>
            <a:spLocks noGrp="1"/>
          </p:cNvSpPr>
          <p:nvPr>
            <p:ph type="dt" sz="half" idx="10"/>
          </p:nvPr>
        </p:nvSpPr>
        <p:spPr/>
        <p:txBody>
          <a:bodyPr/>
          <a:lstStyle/>
          <a:p>
            <a:fld id="{338CA67A-BD23-E04B-B1C1-3C516B75F096}" type="datetime1">
              <a:rPr lang="en-CA" smtClean="0"/>
              <a:t>2025-02-24</a:t>
            </a:fld>
            <a:endParaRPr lang="en-CA"/>
          </a:p>
        </p:txBody>
      </p:sp>
      <p:sp>
        <p:nvSpPr>
          <p:cNvPr id="6" name="Footer Placeholder 5">
            <a:extLst>
              <a:ext uri="{FF2B5EF4-FFF2-40B4-BE49-F238E27FC236}">
                <a16:creationId xmlns:a16="http://schemas.microsoft.com/office/drawing/2014/main" id="{DA303B8B-8AAB-434B-BF99-E3A23AA268C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731B300-B892-4021-AEE1-07C622740AB1}"/>
              </a:ext>
            </a:extLst>
          </p:cNvPr>
          <p:cNvSpPr>
            <a:spLocks noGrp="1"/>
          </p:cNvSpPr>
          <p:nvPr>
            <p:ph type="sldNum" sz="quarter" idx="12"/>
          </p:nvPr>
        </p:nvSpPr>
        <p:spPr/>
        <p:txBody>
          <a:bodyPr/>
          <a:lstStyle/>
          <a:p>
            <a:fld id="{C4D6F267-52F0-404D-B01A-4B91225C2DA9}" type="slidenum">
              <a:rPr lang="en-CA" smtClean="0"/>
              <a:t>‹#›</a:t>
            </a:fld>
            <a:endParaRPr lang="en-CA"/>
          </a:p>
        </p:txBody>
      </p:sp>
    </p:spTree>
    <p:extLst>
      <p:ext uri="{BB962C8B-B14F-4D97-AF65-F5344CB8AC3E}">
        <p14:creationId xmlns:p14="http://schemas.microsoft.com/office/powerpoint/2010/main" val="61614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B6756-E28A-4CFA-A5F3-C6FFE084F64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92CEB3F-FABF-4434-B299-2FCCE741AE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5D6996F8-81DB-4551-9AF0-1824FCCC3F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2F1B9E-A1F2-4EAB-AF4B-7EB88B2D3C22}"/>
              </a:ext>
            </a:extLst>
          </p:cNvPr>
          <p:cNvSpPr>
            <a:spLocks noGrp="1"/>
          </p:cNvSpPr>
          <p:nvPr>
            <p:ph type="dt" sz="half" idx="10"/>
          </p:nvPr>
        </p:nvSpPr>
        <p:spPr/>
        <p:txBody>
          <a:bodyPr/>
          <a:lstStyle/>
          <a:p>
            <a:fld id="{B4D822B9-E0AC-4F45-BE0D-B7BA32B5F188}" type="datetime1">
              <a:rPr lang="en-CA" smtClean="0"/>
              <a:t>2025-02-24</a:t>
            </a:fld>
            <a:endParaRPr lang="en-CA"/>
          </a:p>
        </p:txBody>
      </p:sp>
      <p:sp>
        <p:nvSpPr>
          <p:cNvPr id="6" name="Footer Placeholder 5">
            <a:extLst>
              <a:ext uri="{FF2B5EF4-FFF2-40B4-BE49-F238E27FC236}">
                <a16:creationId xmlns:a16="http://schemas.microsoft.com/office/drawing/2014/main" id="{F67EC876-92A0-463F-91CD-BE5BF2D9024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E4B8925-057D-4E4D-9D51-7DFE82E053DD}"/>
              </a:ext>
            </a:extLst>
          </p:cNvPr>
          <p:cNvSpPr>
            <a:spLocks noGrp="1"/>
          </p:cNvSpPr>
          <p:nvPr>
            <p:ph type="sldNum" sz="quarter" idx="12"/>
          </p:nvPr>
        </p:nvSpPr>
        <p:spPr/>
        <p:txBody>
          <a:bodyPr/>
          <a:lstStyle/>
          <a:p>
            <a:fld id="{C4D6F267-52F0-404D-B01A-4B91225C2DA9}" type="slidenum">
              <a:rPr lang="en-CA" smtClean="0"/>
              <a:t>‹#›</a:t>
            </a:fld>
            <a:endParaRPr lang="en-CA"/>
          </a:p>
        </p:txBody>
      </p:sp>
    </p:spTree>
    <p:extLst>
      <p:ext uri="{BB962C8B-B14F-4D97-AF65-F5344CB8AC3E}">
        <p14:creationId xmlns:p14="http://schemas.microsoft.com/office/powerpoint/2010/main" val="3757317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red and white background with text&#10;&#10;Description automatically generated">
            <a:extLst>
              <a:ext uri="{FF2B5EF4-FFF2-40B4-BE49-F238E27FC236}">
                <a16:creationId xmlns:a16="http://schemas.microsoft.com/office/drawing/2014/main" id="{26EDCD2B-7F68-7A3A-5325-BFFB6349561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1006768-C682-4840-887F-B706BD80E1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D2AB5B8-0D8D-48D3-BD0A-3ED673B0F6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3C1B0A-2B6B-5A44-B5F8-04D9A550CCEA}" type="datetime1">
              <a:rPr lang="en-CA" smtClean="0"/>
              <a:t>2025-02-24</a:t>
            </a:fld>
            <a:endParaRPr lang="en-CA"/>
          </a:p>
        </p:txBody>
      </p:sp>
      <p:sp>
        <p:nvSpPr>
          <p:cNvPr id="5" name="Footer Placeholder 4">
            <a:extLst>
              <a:ext uri="{FF2B5EF4-FFF2-40B4-BE49-F238E27FC236}">
                <a16:creationId xmlns:a16="http://schemas.microsoft.com/office/drawing/2014/main" id="{5DF5EAF8-FD3A-45C9-BB6A-46DDBBADC0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3352979F-6737-48F4-95D8-D93CED9BF1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D6F267-52F0-404D-B01A-4B91225C2DA9}" type="slidenum">
              <a:rPr lang="en-CA" smtClean="0"/>
              <a:t>‹#›</a:t>
            </a:fld>
            <a:endParaRPr lang="en-CA"/>
          </a:p>
        </p:txBody>
      </p:sp>
    </p:spTree>
    <p:extLst>
      <p:ext uri="{BB962C8B-B14F-4D97-AF65-F5344CB8AC3E}">
        <p14:creationId xmlns:p14="http://schemas.microsoft.com/office/powerpoint/2010/main" val="2072689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jCjZlCvUUwE?feature=oembed" TargetMode="External"/><Relationship Id="rId5" Type="http://schemas.openxmlformats.org/officeDocument/2006/relationships/image" Target="../media/image9.jpeg"/><Relationship Id="rId4" Type="http://schemas.openxmlformats.org/officeDocument/2006/relationships/hyperlink" Target="https://youtu.be/jCjZlCvUUw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6.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7.wmf"/></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ideo" Target="https://www.youtube.com/embed/Kw-nw4bh3bM?start=115&amp;feature=oembed" TargetMode="External"/><Relationship Id="rId5" Type="http://schemas.openxmlformats.org/officeDocument/2006/relationships/image" Target="../media/image24.jpe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6EAC5C-B213-4DE4-96C9-DFA1AB40C7B1}"/>
              </a:ext>
            </a:extLst>
          </p:cNvPr>
          <p:cNvSpPr/>
          <p:nvPr/>
        </p:nvSpPr>
        <p:spPr>
          <a:xfrm>
            <a:off x="1066800" y="2364245"/>
            <a:ext cx="10058400" cy="1754326"/>
          </a:xfrm>
          <a:prstGeom prst="rect">
            <a:avLst/>
          </a:prstGeom>
          <a:noFill/>
        </p:spPr>
        <p:txBody>
          <a:bodyPr wrap="square" lIns="91440" tIns="45720" rIns="91440" bIns="45720" anchor="t">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a:solidFill>
                  <a:srgbClr val="C00000"/>
                </a:solidFill>
                <a:effectLst/>
                <a:latin typeface="Arial" panose="020B0604020202020204" pitchFamily="34" charset="0"/>
                <a:cs typeface="Arial" panose="020B0604020202020204" pitchFamily="34" charset="0"/>
              </a:rPr>
              <a:t>COMMUNITY DEVELOPMENT</a:t>
            </a:r>
          </a:p>
          <a:p>
            <a:pPr algn="ctr"/>
            <a:r>
              <a:rPr lang="en-US" sz="5400" b="1" cap="none" spc="0">
                <a:solidFill>
                  <a:srgbClr val="C00000"/>
                </a:solidFill>
                <a:effectLst/>
                <a:latin typeface="Arial"/>
                <a:cs typeface="Arial"/>
              </a:rPr>
              <a:t>COACH</a:t>
            </a:r>
            <a:r>
              <a:rPr lang="en-US" sz="5400" b="1">
                <a:solidFill>
                  <a:srgbClr val="C00000"/>
                </a:solidFill>
                <a:latin typeface="Arial"/>
                <a:cs typeface="Arial"/>
              </a:rPr>
              <a:t> </a:t>
            </a:r>
            <a:endParaRPr lang="en-US" sz="5400" b="1" cap="none" spc="0">
              <a:solidFill>
                <a:srgbClr val="C00000"/>
              </a:solidFill>
              <a:effectLst/>
              <a:latin typeface="Arial" panose="020B0604020202020204" pitchFamily="34" charset="0"/>
              <a:cs typeface="Arial" panose="020B0604020202020204" pitchFamily="34" charset="0"/>
            </a:endParaRPr>
          </a:p>
        </p:txBody>
      </p:sp>
      <p:pic>
        <p:nvPicPr>
          <p:cNvPr id="5" name="Picture 4" descr="A picture containing food&#10;&#10;Description automatically generated">
            <a:extLst>
              <a:ext uri="{FF2B5EF4-FFF2-40B4-BE49-F238E27FC236}">
                <a16:creationId xmlns:a16="http://schemas.microsoft.com/office/drawing/2014/main" id="{56A0BC43-29BB-4AF2-8366-17881B40014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78850" y="5171244"/>
            <a:ext cx="2677275" cy="1341436"/>
          </a:xfrm>
          <a:prstGeom prst="rect">
            <a:avLst/>
          </a:prstGeom>
        </p:spPr>
      </p:pic>
      <p:pic>
        <p:nvPicPr>
          <p:cNvPr id="7170" name="Picture 2" descr="Coach">
            <a:extLst>
              <a:ext uri="{FF2B5EF4-FFF2-40B4-BE49-F238E27FC236}">
                <a16:creationId xmlns:a16="http://schemas.microsoft.com/office/drawing/2014/main" id="{1C5C239C-1A63-4307-A479-DE8BC935789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5875" y="5615609"/>
            <a:ext cx="3843987" cy="906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4981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913A44-2B72-48A5-BB91-C44A22B7C68E}"/>
              </a:ext>
            </a:extLst>
          </p:cNvPr>
          <p:cNvSpPr txBox="1"/>
          <p:nvPr/>
        </p:nvSpPr>
        <p:spPr>
          <a:xfrm>
            <a:off x="1514474" y="1534871"/>
            <a:ext cx="9229725" cy="523220"/>
          </a:xfrm>
          <a:prstGeom prst="rect">
            <a:avLst/>
          </a:prstGeom>
          <a:solidFill>
            <a:srgbClr val="C00000"/>
          </a:solidFill>
        </p:spPr>
        <p:txBody>
          <a:bodyPr wrap="square">
            <a:spAutoFit/>
          </a:bodyPr>
          <a:lstStyle/>
          <a:p>
            <a:pPr algn="ctr" fontAlgn="auto">
              <a:spcBef>
                <a:spcPts val="0"/>
              </a:spcBef>
              <a:spcAft>
                <a:spcPts val="0"/>
              </a:spcAft>
              <a:defRPr/>
            </a:pPr>
            <a:r>
              <a:rPr lang="en-US" sz="2800" b="1">
                <a:solidFill>
                  <a:schemeClr val="bg1"/>
                </a:solidFill>
                <a:effectLst>
                  <a:outerShdw blurRad="50800" dist="38100" dir="2700000" algn="tl" rotWithShape="0">
                    <a:prstClr val="black">
                      <a:alpha val="40000"/>
                    </a:prstClr>
                  </a:outerShdw>
                </a:effectLst>
              </a:rPr>
              <a:t>Learning – Playing – Coaching</a:t>
            </a:r>
          </a:p>
        </p:txBody>
      </p:sp>
      <p:sp>
        <p:nvSpPr>
          <p:cNvPr id="5" name="Rectangle 6">
            <a:extLst>
              <a:ext uri="{FF2B5EF4-FFF2-40B4-BE49-F238E27FC236}">
                <a16:creationId xmlns:a16="http://schemas.microsoft.com/office/drawing/2014/main" id="{8CEE8446-D290-4D44-8918-30F6EBBE089B}"/>
              </a:ext>
            </a:extLst>
          </p:cNvPr>
          <p:cNvSpPr>
            <a:spLocks noChangeArrowheads="1"/>
          </p:cNvSpPr>
          <p:nvPr/>
        </p:nvSpPr>
        <p:spPr bwMode="auto">
          <a:xfrm>
            <a:off x="1514474" y="5983364"/>
            <a:ext cx="7998618" cy="307777"/>
          </a:xfrm>
          <a:prstGeom prst="rect">
            <a:avLst/>
          </a:prstGeom>
          <a:noFill/>
          <a:ln w="9525">
            <a:noFill/>
            <a:miter lim="800000"/>
            <a:headEnd/>
            <a:tailEnd/>
          </a:ln>
          <a:effectLst/>
        </p:spPr>
        <p:txBody>
          <a:bodyPr wrap="square" anchor="ctr">
            <a:spAutoFit/>
          </a:bodyPr>
          <a:lstStyle/>
          <a:p>
            <a:pPr eaLnBrk="0" hangingPunct="0">
              <a:defRPr/>
            </a:pPr>
            <a:r>
              <a:rPr lang="en-US" sz="1400">
                <a:latin typeface="+mj-lt"/>
                <a:ea typeface="Times New Roman" pitchFamily="18" charset="0"/>
                <a:cs typeface="Times New Roman" pitchFamily="18" charset="0"/>
              </a:rPr>
              <a:t>Resource:  Peter B. Vaill     </a:t>
            </a:r>
            <a:r>
              <a:rPr lang="en-US" sz="1400" b="1">
                <a:latin typeface="+mj-lt"/>
                <a:ea typeface="Times New Roman" pitchFamily="18" charset="0"/>
                <a:cs typeface="Times New Roman" pitchFamily="18" charset="0"/>
              </a:rPr>
              <a:t>Learning as a Way of Being,  </a:t>
            </a:r>
            <a:r>
              <a:rPr lang="en-US" sz="1400">
                <a:latin typeface="+mj-lt"/>
                <a:ea typeface="Times New Roman" pitchFamily="18" charset="0"/>
                <a:cs typeface="Times New Roman" pitchFamily="18" charset="0"/>
              </a:rPr>
              <a:t>Jossey-Bass Inc. 1996</a:t>
            </a:r>
            <a:endParaRPr lang="en-US" sz="1400">
              <a:latin typeface="+mj-lt"/>
            </a:endParaRPr>
          </a:p>
        </p:txBody>
      </p:sp>
      <p:sp>
        <p:nvSpPr>
          <p:cNvPr id="6" name="Rectangle 4">
            <a:extLst>
              <a:ext uri="{FF2B5EF4-FFF2-40B4-BE49-F238E27FC236}">
                <a16:creationId xmlns:a16="http://schemas.microsoft.com/office/drawing/2014/main" id="{0F814D3E-67E4-4D81-85FE-F17F10D73361}"/>
              </a:ext>
            </a:extLst>
          </p:cNvPr>
          <p:cNvSpPr>
            <a:spLocks noChangeArrowheads="1"/>
          </p:cNvSpPr>
          <p:nvPr/>
        </p:nvSpPr>
        <p:spPr bwMode="auto">
          <a:xfrm>
            <a:off x="1514474" y="2145923"/>
            <a:ext cx="9229725" cy="2970044"/>
          </a:xfrm>
          <a:prstGeom prst="rect">
            <a:avLst/>
          </a:prstGeom>
          <a:noFill/>
          <a:ln w="9525">
            <a:noFill/>
            <a:miter lim="800000"/>
            <a:headEnd/>
            <a:tailEnd/>
          </a:ln>
          <a:effectLst/>
        </p:spPr>
        <p:txBody>
          <a:bodyPr wrap="square" bIns="0" anchor="ctr">
            <a:spAutoFit/>
          </a:bodyPr>
          <a:lstStyle/>
          <a:p>
            <a:pPr marL="342900" indent="-342900" eaLnBrk="0" hangingPunct="0">
              <a:buFont typeface="Wingdings" panose="05000000000000000000" pitchFamily="2" charset="2"/>
              <a:buChar char="q"/>
              <a:tabLst>
                <a:tab pos="-276225" algn="l"/>
              </a:tabLst>
              <a:defRPr/>
            </a:pPr>
            <a:r>
              <a:rPr lang="en-US" sz="2200">
                <a:ea typeface="Times New Roman" pitchFamily="18" charset="0"/>
                <a:sym typeface="Symbol" pitchFamily="18" charset="2"/>
              </a:rPr>
              <a:t>Learning is enhanced when the activity is fun. </a:t>
            </a:r>
          </a:p>
          <a:p>
            <a:pPr marL="342900" indent="-342900" eaLnBrk="0" hangingPunct="0">
              <a:buFont typeface="Wingdings" panose="05000000000000000000" pitchFamily="2" charset="2"/>
              <a:buChar char="q"/>
              <a:tabLst>
                <a:tab pos="-276225" algn="l"/>
              </a:tabLst>
              <a:defRPr/>
            </a:pPr>
            <a:endParaRPr lang="en-US" sz="900">
              <a:cs typeface="Arial" pitchFamily="34" charset="0"/>
              <a:sym typeface="Symbol" pitchFamily="18" charset="2"/>
            </a:endParaRPr>
          </a:p>
          <a:p>
            <a:pPr marL="342900" indent="-342900" eaLnBrk="0" hangingPunct="0">
              <a:buFont typeface="Wingdings" panose="05000000000000000000" pitchFamily="2" charset="2"/>
              <a:buChar char="q"/>
              <a:tabLst>
                <a:tab pos="-276225" algn="l"/>
              </a:tabLst>
              <a:defRPr/>
            </a:pPr>
            <a:r>
              <a:rPr lang="en-US" sz="2200">
                <a:ea typeface="Times New Roman" pitchFamily="18" charset="0"/>
                <a:cs typeface="Arial" pitchFamily="34" charset="0"/>
                <a:sym typeface="Symbol" pitchFamily="18" charset="2"/>
              </a:rPr>
              <a:t>Having fun is considered play</a:t>
            </a:r>
          </a:p>
          <a:p>
            <a:pPr marL="342900" indent="-342900" eaLnBrk="0" hangingPunct="0">
              <a:buFont typeface="Wingdings" panose="05000000000000000000" pitchFamily="2" charset="2"/>
              <a:buChar char="q"/>
              <a:tabLst>
                <a:tab pos="-276225" algn="l"/>
              </a:tabLst>
              <a:defRPr/>
            </a:pPr>
            <a:endParaRPr lang="en-US" sz="900">
              <a:cs typeface="Arial" pitchFamily="34" charset="0"/>
              <a:sym typeface="Symbol" pitchFamily="18" charset="2"/>
            </a:endParaRPr>
          </a:p>
          <a:p>
            <a:pPr marL="342900" indent="-342900" eaLnBrk="0" hangingPunct="0">
              <a:buFont typeface="Wingdings" panose="05000000000000000000" pitchFamily="2" charset="2"/>
              <a:buChar char="q"/>
              <a:tabLst>
                <a:tab pos="-276225" algn="l"/>
              </a:tabLst>
              <a:defRPr/>
            </a:pPr>
            <a:r>
              <a:rPr lang="en-US" sz="2200">
                <a:ea typeface="Times New Roman" pitchFamily="18" charset="0"/>
                <a:cs typeface="Arial" pitchFamily="34" charset="0"/>
                <a:sym typeface="Symbol" pitchFamily="18" charset="2"/>
              </a:rPr>
              <a:t>Playing is learning</a:t>
            </a:r>
            <a:endParaRPr lang="en-US" sz="2000">
              <a:cs typeface="Arial" pitchFamily="34" charset="0"/>
              <a:sym typeface="Symbol" pitchFamily="18" charset="2"/>
            </a:endParaRPr>
          </a:p>
          <a:p>
            <a:pPr eaLnBrk="0" hangingPunct="0">
              <a:tabLst>
                <a:tab pos="-276225" algn="l"/>
              </a:tabLst>
              <a:defRPr/>
            </a:pPr>
            <a:endParaRPr lang="en-US" sz="2000">
              <a:cs typeface="Arial" pitchFamily="34" charset="0"/>
              <a:sym typeface="Symbol" pitchFamily="18" charset="2"/>
            </a:endParaRPr>
          </a:p>
          <a:p>
            <a:pPr eaLnBrk="0" hangingPunct="0">
              <a:tabLst>
                <a:tab pos="-276225" algn="l"/>
              </a:tabLst>
              <a:defRPr/>
            </a:pPr>
            <a:r>
              <a:rPr lang="en-GB" sz="2200" b="1" u="sng">
                <a:solidFill>
                  <a:srgbClr val="C00000"/>
                </a:solidFill>
                <a:ea typeface="Times New Roman" pitchFamily="18" charset="0"/>
                <a:cs typeface="Arial" pitchFamily="34" charset="0"/>
                <a:sym typeface="Symbol" pitchFamily="18" charset="2"/>
              </a:rPr>
              <a:t>Learning is intrinsic</a:t>
            </a:r>
            <a:r>
              <a:rPr lang="en-GB" sz="2200">
                <a:solidFill>
                  <a:srgbClr val="C00000"/>
                </a:solidFill>
                <a:ea typeface="Times New Roman" pitchFamily="18" charset="0"/>
                <a:cs typeface="Arial" pitchFamily="34" charset="0"/>
                <a:sym typeface="Symbol" pitchFamily="18" charset="2"/>
              </a:rPr>
              <a:t>, it happens while involved in an activity where a player is making an attempt to achieve.</a:t>
            </a:r>
            <a:endParaRPr lang="en-US" sz="2000">
              <a:cs typeface="Arial" pitchFamily="34" charset="0"/>
              <a:sym typeface="Symbol" pitchFamily="18" charset="2"/>
            </a:endParaRPr>
          </a:p>
          <a:p>
            <a:pPr eaLnBrk="0" hangingPunct="0">
              <a:tabLst>
                <a:tab pos="-276225" algn="l"/>
              </a:tabLst>
              <a:defRPr/>
            </a:pPr>
            <a:endParaRPr lang="en-US" sz="2000">
              <a:cs typeface="Arial" pitchFamily="34" charset="0"/>
              <a:sym typeface="Symbol" pitchFamily="18" charset="2"/>
            </a:endParaRPr>
          </a:p>
          <a:p>
            <a:pPr eaLnBrk="0" hangingPunct="0">
              <a:tabLst>
                <a:tab pos="-276225" algn="l"/>
              </a:tabLst>
              <a:defRPr/>
            </a:pPr>
            <a:r>
              <a:rPr lang="en-GB" sz="2200">
                <a:ea typeface="Times New Roman" pitchFamily="18" charset="0"/>
                <a:cs typeface="Arial" pitchFamily="34" charset="0"/>
                <a:sym typeface="Symbol" pitchFamily="18" charset="2"/>
              </a:rPr>
              <a:t>Learning is best achieved when the activity has play like qualities.</a:t>
            </a:r>
            <a:endParaRPr lang="en-US" sz="2200">
              <a:sym typeface="Symbol" pitchFamily="18" charset="2"/>
            </a:endParaRPr>
          </a:p>
        </p:txBody>
      </p:sp>
    </p:spTree>
    <p:extLst>
      <p:ext uri="{BB962C8B-B14F-4D97-AF65-F5344CB8AC3E}">
        <p14:creationId xmlns:p14="http://schemas.microsoft.com/office/powerpoint/2010/main" val="1143566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6EAC5C-B213-4DE4-96C9-DFA1AB40C7B1}"/>
              </a:ext>
            </a:extLst>
          </p:cNvPr>
          <p:cNvSpPr/>
          <p:nvPr/>
        </p:nvSpPr>
        <p:spPr>
          <a:xfrm>
            <a:off x="3945411" y="699623"/>
            <a:ext cx="4301177"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solidFill>
                  <a:srgbClr val="C00000"/>
                </a:solidFill>
                <a:effectLst/>
                <a:latin typeface="Arial" panose="020B0604020202020204" pitchFamily="34" charset="0"/>
                <a:cs typeface="Arial" panose="020B0604020202020204" pitchFamily="34" charset="0"/>
              </a:rPr>
              <a:t>THE COACH</a:t>
            </a:r>
          </a:p>
        </p:txBody>
      </p:sp>
      <p:pic>
        <p:nvPicPr>
          <p:cNvPr id="6" name="Picture 2" descr="Coach">
            <a:extLst>
              <a:ext uri="{FF2B5EF4-FFF2-40B4-BE49-F238E27FC236}">
                <a16:creationId xmlns:a16="http://schemas.microsoft.com/office/drawing/2014/main" id="{88DF3882-67BC-4C20-8F27-2682B4DFF52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5875" y="5615609"/>
            <a:ext cx="3843987" cy="9069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food&#10;&#10;Description automatically generated">
            <a:extLst>
              <a:ext uri="{FF2B5EF4-FFF2-40B4-BE49-F238E27FC236}">
                <a16:creationId xmlns:a16="http://schemas.microsoft.com/office/drawing/2014/main" id="{C88C8B42-934C-46A4-AF94-961FB9BC35D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878850" y="5035778"/>
            <a:ext cx="2677275" cy="1341436"/>
          </a:xfrm>
          <a:prstGeom prst="rect">
            <a:avLst/>
          </a:prstGeom>
        </p:spPr>
      </p:pic>
      <p:sp>
        <p:nvSpPr>
          <p:cNvPr id="4" name="TextBox 3">
            <a:extLst>
              <a:ext uri="{FF2B5EF4-FFF2-40B4-BE49-F238E27FC236}">
                <a16:creationId xmlns:a16="http://schemas.microsoft.com/office/drawing/2014/main" id="{35D13064-E5F1-EC64-3E2D-B6E275C0E5D9}"/>
              </a:ext>
            </a:extLst>
          </p:cNvPr>
          <p:cNvSpPr txBox="1"/>
          <p:nvPr/>
        </p:nvSpPr>
        <p:spPr>
          <a:xfrm>
            <a:off x="1920240" y="1880283"/>
            <a:ext cx="8741664" cy="4493538"/>
          </a:xfrm>
          <a:prstGeom prst="rect">
            <a:avLst/>
          </a:prstGeom>
          <a:noFill/>
        </p:spPr>
        <p:txBody>
          <a:bodyPr wrap="square">
            <a:spAutoFit/>
          </a:bodyPr>
          <a:lstStyle/>
          <a:p>
            <a:pPr algn="ctr" rtl="0">
              <a:spcBef>
                <a:spcPts val="750"/>
              </a:spcBef>
              <a:spcAft>
                <a:spcPts val="1200"/>
              </a:spcAft>
            </a:pPr>
            <a:r>
              <a:rPr lang="en-US" sz="2000" b="1" i="0" u="none" strike="noStrike" dirty="0">
                <a:solidFill>
                  <a:srgbClr val="000000"/>
                </a:solidFill>
                <a:effectLst/>
                <a:latin typeface="Open Sans" panose="020B0606030504020204" pitchFamily="34" charset="0"/>
              </a:rPr>
              <a:t>“Good programs, delivered by good people, in good places”</a:t>
            </a:r>
            <a:endParaRPr lang="en-US" sz="2000" b="1" dirty="0">
              <a:effectLst/>
            </a:endParaRPr>
          </a:p>
          <a:p>
            <a:pPr algn="ctr" rtl="0">
              <a:spcBef>
                <a:spcPts val="750"/>
              </a:spcBef>
              <a:spcAft>
                <a:spcPts val="1200"/>
              </a:spcAft>
            </a:pPr>
            <a:r>
              <a:rPr lang="en-US" sz="2000" b="0" i="0" u="none" strike="noStrike" dirty="0">
                <a:solidFill>
                  <a:srgbClr val="000000"/>
                </a:solidFill>
                <a:effectLst/>
                <a:latin typeface="Open Sans" panose="020B0606030504020204" pitchFamily="34" charset="0"/>
              </a:rPr>
              <a:t>CAC values for coaches…..</a:t>
            </a:r>
            <a:endParaRPr lang="en-US" sz="2000" b="0" dirty="0">
              <a:effectLst/>
            </a:endParaRPr>
          </a:p>
          <a:p>
            <a:pPr algn="ctr" rtl="0">
              <a:spcBef>
                <a:spcPts val="750"/>
              </a:spcBef>
              <a:spcAft>
                <a:spcPts val="1200"/>
              </a:spcAft>
            </a:pPr>
            <a:r>
              <a:rPr lang="en-US" sz="2000" b="0" i="0" u="none" strike="noStrike" dirty="0">
                <a:solidFill>
                  <a:srgbClr val="000000"/>
                </a:solidFill>
                <a:effectLst/>
                <a:latin typeface="Open Sans" panose="020B0606030504020204" pitchFamily="34" charset="0"/>
              </a:rPr>
              <a:t>Seek to understand</a:t>
            </a:r>
            <a:endParaRPr lang="en-US" sz="2000" b="0" dirty="0">
              <a:effectLst/>
            </a:endParaRPr>
          </a:p>
          <a:p>
            <a:pPr algn="ctr" rtl="0">
              <a:spcBef>
                <a:spcPts val="750"/>
              </a:spcBef>
              <a:spcAft>
                <a:spcPts val="1200"/>
              </a:spcAft>
            </a:pPr>
            <a:r>
              <a:rPr lang="en-US" sz="2000" b="0" i="0" u="none" strike="noStrike" dirty="0">
                <a:solidFill>
                  <a:srgbClr val="000000"/>
                </a:solidFill>
                <a:effectLst/>
                <a:latin typeface="Open Sans" panose="020B0606030504020204" pitchFamily="34" charset="0"/>
              </a:rPr>
              <a:t>Cultivate inclusion</a:t>
            </a:r>
            <a:endParaRPr lang="en-US" sz="2000" b="0" dirty="0">
              <a:effectLst/>
            </a:endParaRPr>
          </a:p>
          <a:p>
            <a:pPr algn="ctr" rtl="0">
              <a:spcBef>
                <a:spcPts val="750"/>
              </a:spcBef>
              <a:spcAft>
                <a:spcPts val="1200"/>
              </a:spcAft>
            </a:pPr>
            <a:r>
              <a:rPr lang="en-US" sz="2000" b="0" i="0" u="none" strike="noStrike" dirty="0">
                <a:solidFill>
                  <a:srgbClr val="000000"/>
                </a:solidFill>
                <a:effectLst/>
                <a:latin typeface="Open Sans" panose="020B0606030504020204" pitchFamily="34" charset="0"/>
              </a:rPr>
              <a:t>Be curious</a:t>
            </a:r>
            <a:endParaRPr lang="en-US" sz="2000" b="0" dirty="0">
              <a:effectLst/>
            </a:endParaRPr>
          </a:p>
          <a:p>
            <a:pPr algn="ctr" rtl="0">
              <a:spcBef>
                <a:spcPts val="750"/>
              </a:spcBef>
              <a:spcAft>
                <a:spcPts val="1200"/>
              </a:spcAft>
            </a:pPr>
            <a:r>
              <a:rPr lang="en-US" sz="2000" b="0" i="0" u="none" strike="noStrike" dirty="0">
                <a:solidFill>
                  <a:srgbClr val="000000"/>
                </a:solidFill>
                <a:effectLst/>
                <a:latin typeface="Open Sans" panose="020B0606030504020204" pitchFamily="34" charset="0"/>
              </a:rPr>
              <a:t>Act with courage</a:t>
            </a:r>
            <a:endParaRPr lang="en-US" sz="2000" b="0" dirty="0">
              <a:effectLst/>
            </a:endParaRPr>
          </a:p>
          <a:p>
            <a:pPr algn="ctr" rtl="0">
              <a:spcBef>
                <a:spcPts val="750"/>
              </a:spcBef>
              <a:spcAft>
                <a:spcPts val="1200"/>
              </a:spcAft>
            </a:pPr>
            <a:r>
              <a:rPr lang="en-US" sz="2000" b="0" i="0" u="none" strike="noStrike" dirty="0">
                <a:solidFill>
                  <a:srgbClr val="000000"/>
                </a:solidFill>
                <a:effectLst/>
                <a:latin typeface="Open Sans" panose="020B0606030504020204" pitchFamily="34" charset="0"/>
              </a:rPr>
              <a:t>Lead and serve with gratitude</a:t>
            </a:r>
            <a:endParaRPr lang="en-US" sz="2000" b="0" dirty="0">
              <a:effectLst/>
            </a:endParaRPr>
          </a:p>
          <a:p>
            <a:br>
              <a:rPr lang="en-US" dirty="0"/>
            </a:br>
            <a:endParaRPr lang="en-CA" dirty="0"/>
          </a:p>
        </p:txBody>
      </p:sp>
    </p:spTree>
    <p:extLst>
      <p:ext uri="{BB962C8B-B14F-4D97-AF65-F5344CB8AC3E}">
        <p14:creationId xmlns:p14="http://schemas.microsoft.com/office/powerpoint/2010/main" val="73691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3B73F3-DC69-4E19-822B-11E817C6F343}"/>
              </a:ext>
            </a:extLst>
          </p:cNvPr>
          <p:cNvSpPr txBox="1"/>
          <p:nvPr/>
        </p:nvSpPr>
        <p:spPr>
          <a:xfrm>
            <a:off x="1311965" y="1500146"/>
            <a:ext cx="9462052" cy="523220"/>
          </a:xfrm>
          <a:prstGeom prst="rect">
            <a:avLst/>
          </a:prstGeom>
          <a:solidFill>
            <a:srgbClr val="C00000"/>
          </a:solidFill>
          <a:ln>
            <a:solidFill>
              <a:srgbClr val="C00000"/>
            </a:solidFill>
          </a:ln>
        </p:spPr>
        <p:txBody>
          <a:bodyPr wrap="square">
            <a:spAutoFit/>
          </a:bodyPr>
          <a:lstStyle/>
          <a:p>
            <a:pPr algn="ctr" fontAlgn="auto">
              <a:spcBef>
                <a:spcPts val="0"/>
              </a:spcBef>
              <a:spcAft>
                <a:spcPts val="0"/>
              </a:spcAft>
              <a:defRPr/>
            </a:pPr>
            <a:r>
              <a:rPr lang="en-US" sz="2800" b="1">
                <a:solidFill>
                  <a:schemeClr val="bg1"/>
                </a:solidFill>
                <a:effectLst>
                  <a:outerShdw blurRad="50800" dist="38100" dir="2700000" algn="tl" rotWithShape="0">
                    <a:prstClr val="black">
                      <a:alpha val="40000"/>
                    </a:prstClr>
                  </a:outerShdw>
                </a:effectLst>
                <a:latin typeface="+mn-lt"/>
              </a:rPr>
              <a:t>What Influences How You See?</a:t>
            </a:r>
          </a:p>
        </p:txBody>
      </p:sp>
      <p:pic>
        <p:nvPicPr>
          <p:cNvPr id="5" name="Picture 19">
            <a:extLst>
              <a:ext uri="{FF2B5EF4-FFF2-40B4-BE49-F238E27FC236}">
                <a16:creationId xmlns:a16="http://schemas.microsoft.com/office/drawing/2014/main" id="{117B5EE2-A07E-4F94-B1EF-1A970711AF89}"/>
              </a:ext>
            </a:extLst>
          </p:cNvPr>
          <p:cNvPicPr>
            <a:picLocks noChangeAspect="1" noChangeArrowheads="1"/>
          </p:cNvPicPr>
          <p:nvPr/>
        </p:nvPicPr>
        <p:blipFill>
          <a:blip r:embed="rId3">
            <a:grayscl/>
            <a:extLst>
              <a:ext uri="{BEBA8EAE-BF5A-486C-A8C5-ECC9F3942E4B}">
                <a14:imgProps xmlns:a14="http://schemas.microsoft.com/office/drawing/2010/main">
                  <a14:imgLayer r:embed="rId4">
                    <a14:imgEffect>
                      <a14:backgroundRemoval t="9804" b="93791" l="5113" r="97895">
                        <a14:foregroundMark x1="53534" y1="93791" x2="53534" y2="93791"/>
                        <a14:foregroundMark x1="93083" y1="39542" x2="93083" y2="39542"/>
                        <a14:foregroundMark x1="97895" y1="31046" x2="97895" y2="31046"/>
                        <a14:foregroundMark x1="97594" y1="21895" x2="97594" y2="21895"/>
                        <a14:foregroundMark x1="97594" y1="21242" x2="97594" y2="21242"/>
                        <a14:foregroundMark x1="61353" y1="11765" x2="61353" y2="11765"/>
                        <a14:foregroundMark x1="7519" y1="9804" x2="7519" y2="9804"/>
                        <a14:foregroundMark x1="5113" y1="27124" x2="5113" y2="27124"/>
                        <a14:foregroundMark x1="96692" y1="25163" x2="96692" y2="25163"/>
                        <a14:foregroundMark x1="96090" y1="17974" x2="96090" y2="17974"/>
                        <a14:foregroundMark x1="96090" y1="21242" x2="96090" y2="21242"/>
                      </a14:backgroundRemoval>
                    </a14:imgEffect>
                  </a14:imgLayer>
                </a14:imgProps>
              </a:ext>
              <a:ext uri="{28A0092B-C50C-407E-A947-70E740481C1C}">
                <a14:useLocalDpi xmlns:a14="http://schemas.microsoft.com/office/drawing/2010/main"/>
              </a:ext>
            </a:extLst>
          </a:blip>
          <a:srcRect/>
          <a:stretch>
            <a:fillRect/>
          </a:stretch>
        </p:blipFill>
        <p:spPr bwMode="auto">
          <a:xfrm>
            <a:off x="4200995" y="3245725"/>
            <a:ext cx="3692789" cy="169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7">
            <a:extLst>
              <a:ext uri="{FF2B5EF4-FFF2-40B4-BE49-F238E27FC236}">
                <a16:creationId xmlns:a16="http://schemas.microsoft.com/office/drawing/2014/main" id="{9CCD1D8E-6306-4AB0-9C10-51618A7CE499}"/>
              </a:ext>
            </a:extLst>
          </p:cNvPr>
          <p:cNvSpPr txBox="1">
            <a:spLocks noChangeArrowheads="1"/>
          </p:cNvSpPr>
          <p:nvPr/>
        </p:nvSpPr>
        <p:spPr bwMode="auto">
          <a:xfrm>
            <a:off x="2884728" y="2147480"/>
            <a:ext cx="2906988" cy="445057"/>
          </a:xfrm>
          <a:prstGeom prst="rect">
            <a:avLst/>
          </a:prstGeom>
          <a:solidFill>
            <a:srgbClr val="FFFFFF"/>
          </a:solidFill>
          <a:ln w="19050">
            <a:solidFill>
              <a:srgbClr val="C00000"/>
            </a:solidFill>
            <a:miter lim="800000"/>
            <a:headEnd/>
            <a:tailEnd/>
          </a:ln>
          <a:effectLst>
            <a:outerShdw dist="35921" dir="2700000" algn="ctr" rotWithShape="0">
              <a:srgbClr val="808080"/>
            </a:outerShdw>
          </a:effectLst>
        </p:spPr>
        <p:txBody>
          <a:bodyPr/>
          <a:lstStyle/>
          <a:p>
            <a:pPr algn="ctr" eaLnBrk="0" hangingPunct="0">
              <a:defRPr/>
            </a:pPr>
            <a:r>
              <a:rPr lang="en-CA" b="1">
                <a:solidFill>
                  <a:srgbClr val="C00000"/>
                </a:solidFill>
                <a:ea typeface="Times New Roman" pitchFamily="18" charset="0"/>
                <a:cs typeface="Times New Roman" pitchFamily="18" charset="0"/>
              </a:rPr>
              <a:t>Experiences as a participant</a:t>
            </a:r>
            <a:endParaRPr lang="en-CA" sz="2000" b="1">
              <a:solidFill>
                <a:srgbClr val="C00000"/>
              </a:solidFill>
            </a:endParaRPr>
          </a:p>
        </p:txBody>
      </p:sp>
      <p:sp>
        <p:nvSpPr>
          <p:cNvPr id="7" name="Text Box 22">
            <a:extLst>
              <a:ext uri="{FF2B5EF4-FFF2-40B4-BE49-F238E27FC236}">
                <a16:creationId xmlns:a16="http://schemas.microsoft.com/office/drawing/2014/main" id="{9072C9CF-FC1C-465E-9E60-2E7FE98071C3}"/>
              </a:ext>
            </a:extLst>
          </p:cNvPr>
          <p:cNvSpPr txBox="1">
            <a:spLocks noChangeArrowheads="1"/>
          </p:cNvSpPr>
          <p:nvPr/>
        </p:nvSpPr>
        <p:spPr bwMode="auto">
          <a:xfrm>
            <a:off x="728870" y="2994798"/>
            <a:ext cx="1921565" cy="457200"/>
          </a:xfrm>
          <a:prstGeom prst="rect">
            <a:avLst/>
          </a:prstGeom>
          <a:solidFill>
            <a:srgbClr val="FFFFFF"/>
          </a:solidFill>
          <a:ln w="19050">
            <a:solidFill>
              <a:srgbClr val="C00000"/>
            </a:solidFill>
            <a:miter lim="800000"/>
            <a:headEnd/>
            <a:tailEnd/>
          </a:ln>
          <a:effectLst>
            <a:outerShdw dist="35921" dir="2700000" algn="ctr" rotWithShape="0">
              <a:srgbClr val="808080"/>
            </a:outerShdw>
          </a:effectLst>
        </p:spPr>
        <p:txBody>
          <a:bodyPr/>
          <a:lstStyle/>
          <a:p>
            <a:pPr algn="ctr" eaLnBrk="0" hangingPunct="0">
              <a:defRPr/>
            </a:pPr>
            <a:r>
              <a:rPr lang="en-CA" b="1">
                <a:solidFill>
                  <a:srgbClr val="C00000"/>
                </a:solidFill>
                <a:ea typeface="Times New Roman" pitchFamily="18" charset="0"/>
              </a:rPr>
              <a:t>Life experiences</a:t>
            </a:r>
            <a:endParaRPr lang="en-US" b="1">
              <a:solidFill>
                <a:srgbClr val="C00000"/>
              </a:solidFill>
            </a:endParaRPr>
          </a:p>
          <a:p>
            <a:pPr eaLnBrk="0" hangingPunct="0">
              <a:defRPr/>
            </a:pPr>
            <a:endParaRPr lang="en-US">
              <a:latin typeface="+mj-lt"/>
            </a:endParaRPr>
          </a:p>
        </p:txBody>
      </p:sp>
      <p:sp>
        <p:nvSpPr>
          <p:cNvPr id="8" name="Text Box 11">
            <a:extLst>
              <a:ext uri="{FF2B5EF4-FFF2-40B4-BE49-F238E27FC236}">
                <a16:creationId xmlns:a16="http://schemas.microsoft.com/office/drawing/2014/main" id="{42A2C288-E874-4B03-8CD0-ED395FEE537F}"/>
              </a:ext>
            </a:extLst>
          </p:cNvPr>
          <p:cNvSpPr txBox="1">
            <a:spLocks noChangeArrowheads="1"/>
          </p:cNvSpPr>
          <p:nvPr/>
        </p:nvSpPr>
        <p:spPr bwMode="auto">
          <a:xfrm>
            <a:off x="748748" y="3869470"/>
            <a:ext cx="1073426" cy="425450"/>
          </a:xfrm>
          <a:prstGeom prst="rect">
            <a:avLst/>
          </a:prstGeom>
          <a:solidFill>
            <a:srgbClr val="FFFFFF"/>
          </a:solidFill>
          <a:ln w="19050">
            <a:solidFill>
              <a:srgbClr val="C00000"/>
            </a:solidFill>
            <a:miter lim="800000"/>
            <a:headEnd/>
            <a:tailEnd/>
          </a:ln>
          <a:effectLst>
            <a:outerShdw dist="35921" dir="2700000" algn="ctr" rotWithShape="0">
              <a:srgbClr val="808080"/>
            </a:outerShdw>
          </a:effectLst>
        </p:spPr>
        <p:txBody>
          <a:bodyPr/>
          <a:lstStyle/>
          <a:p>
            <a:pPr algn="ctr" eaLnBrk="0" hangingPunct="0">
              <a:defRPr/>
            </a:pPr>
            <a:r>
              <a:rPr lang="en-CA" b="1">
                <a:solidFill>
                  <a:srgbClr val="C00000"/>
                </a:solidFill>
                <a:ea typeface="Times New Roman" pitchFamily="18" charset="0"/>
              </a:rPr>
              <a:t>Family</a:t>
            </a:r>
            <a:endParaRPr lang="en-US" b="1">
              <a:solidFill>
                <a:srgbClr val="C00000"/>
              </a:solidFill>
            </a:endParaRPr>
          </a:p>
          <a:p>
            <a:pPr eaLnBrk="0" hangingPunct="0">
              <a:defRPr/>
            </a:pPr>
            <a:endParaRPr lang="en-US">
              <a:latin typeface="+mj-lt"/>
            </a:endParaRPr>
          </a:p>
        </p:txBody>
      </p:sp>
      <p:sp>
        <p:nvSpPr>
          <p:cNvPr id="9" name="Text Box 8">
            <a:extLst>
              <a:ext uri="{FF2B5EF4-FFF2-40B4-BE49-F238E27FC236}">
                <a16:creationId xmlns:a16="http://schemas.microsoft.com/office/drawing/2014/main" id="{B082D3B7-A9A3-4AEF-8FBC-DBCAAB26C33D}"/>
              </a:ext>
            </a:extLst>
          </p:cNvPr>
          <p:cNvSpPr txBox="1">
            <a:spLocks noChangeArrowheads="1"/>
          </p:cNvSpPr>
          <p:nvPr/>
        </p:nvSpPr>
        <p:spPr bwMode="auto">
          <a:xfrm>
            <a:off x="728870" y="4710479"/>
            <a:ext cx="2445750" cy="457200"/>
          </a:xfrm>
          <a:prstGeom prst="rect">
            <a:avLst/>
          </a:prstGeom>
          <a:solidFill>
            <a:srgbClr val="FFFFFF"/>
          </a:solidFill>
          <a:ln w="19050">
            <a:solidFill>
              <a:srgbClr val="C00000"/>
            </a:solidFill>
            <a:miter lim="800000"/>
            <a:headEnd/>
            <a:tailEnd/>
          </a:ln>
          <a:effectLst>
            <a:outerShdw dist="35921" dir="2700000" algn="ctr" rotWithShape="0">
              <a:srgbClr val="808080"/>
            </a:outerShdw>
          </a:effectLst>
        </p:spPr>
        <p:txBody>
          <a:bodyPr/>
          <a:lstStyle/>
          <a:p>
            <a:pPr algn="ctr" eaLnBrk="0" hangingPunct="0">
              <a:defRPr/>
            </a:pPr>
            <a:r>
              <a:rPr lang="en-CA" b="1">
                <a:solidFill>
                  <a:srgbClr val="C00000"/>
                </a:solidFill>
                <a:ea typeface="Times New Roman" pitchFamily="18" charset="0"/>
              </a:rPr>
              <a:t>Friends &amp; peer pressure</a:t>
            </a:r>
            <a:endParaRPr lang="en-US" b="1">
              <a:solidFill>
                <a:srgbClr val="C00000"/>
              </a:solidFill>
            </a:endParaRPr>
          </a:p>
          <a:p>
            <a:pPr eaLnBrk="0" hangingPunct="0">
              <a:defRPr/>
            </a:pPr>
            <a:endParaRPr lang="en-US">
              <a:latin typeface="+mj-lt"/>
            </a:endParaRPr>
          </a:p>
        </p:txBody>
      </p:sp>
      <p:sp>
        <p:nvSpPr>
          <p:cNvPr id="10" name="Text Box 5">
            <a:extLst>
              <a:ext uri="{FF2B5EF4-FFF2-40B4-BE49-F238E27FC236}">
                <a16:creationId xmlns:a16="http://schemas.microsoft.com/office/drawing/2014/main" id="{7AAD166D-5C04-4527-B20C-29445B0D9A46}"/>
              </a:ext>
            </a:extLst>
          </p:cNvPr>
          <p:cNvSpPr txBox="1">
            <a:spLocks noChangeArrowheads="1"/>
          </p:cNvSpPr>
          <p:nvPr/>
        </p:nvSpPr>
        <p:spPr bwMode="auto">
          <a:xfrm>
            <a:off x="2540688" y="5583238"/>
            <a:ext cx="2269849" cy="457200"/>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a:lstStyle/>
          <a:p>
            <a:pPr algn="ctr" eaLnBrk="0" hangingPunct="0">
              <a:defRPr/>
            </a:pPr>
            <a:r>
              <a:rPr lang="en-CA" b="1">
                <a:solidFill>
                  <a:srgbClr val="C00000"/>
                </a:solidFill>
                <a:ea typeface="Times New Roman" pitchFamily="18" charset="0"/>
              </a:rPr>
              <a:t>Education &amp; Training</a:t>
            </a:r>
            <a:endParaRPr lang="en-US" b="1">
              <a:solidFill>
                <a:srgbClr val="C00000"/>
              </a:solidFill>
            </a:endParaRPr>
          </a:p>
          <a:p>
            <a:pPr algn="ctr" eaLnBrk="0" hangingPunct="0">
              <a:defRPr/>
            </a:pPr>
            <a:endParaRPr lang="en-US">
              <a:latin typeface="+mj-lt"/>
            </a:endParaRPr>
          </a:p>
        </p:txBody>
      </p:sp>
      <p:sp>
        <p:nvSpPr>
          <p:cNvPr id="11" name="Text Box 24">
            <a:extLst>
              <a:ext uri="{FF2B5EF4-FFF2-40B4-BE49-F238E27FC236}">
                <a16:creationId xmlns:a16="http://schemas.microsoft.com/office/drawing/2014/main" id="{F0C45EE1-68B3-4F79-BF5A-FB033947637E}"/>
              </a:ext>
            </a:extLst>
          </p:cNvPr>
          <p:cNvSpPr txBox="1">
            <a:spLocks noChangeArrowheads="1"/>
          </p:cNvSpPr>
          <p:nvPr/>
        </p:nvSpPr>
        <p:spPr bwMode="auto">
          <a:xfrm>
            <a:off x="6738316" y="2178872"/>
            <a:ext cx="2432188" cy="415925"/>
          </a:xfrm>
          <a:prstGeom prst="rect">
            <a:avLst/>
          </a:prstGeom>
          <a:solidFill>
            <a:srgbClr val="FFFFFF"/>
          </a:solidFill>
          <a:ln w="19050">
            <a:solidFill>
              <a:srgbClr val="C00000"/>
            </a:solidFill>
            <a:miter lim="800000"/>
            <a:headEnd/>
            <a:tailEnd/>
          </a:ln>
          <a:effectLst>
            <a:outerShdw dist="35921" dir="2700000" algn="ctr" rotWithShape="0">
              <a:srgbClr val="808080"/>
            </a:outerShdw>
          </a:effectLst>
        </p:spPr>
        <p:txBody>
          <a:bodyPr/>
          <a:lstStyle/>
          <a:p>
            <a:pPr algn="ctr" eaLnBrk="0" hangingPunct="0">
              <a:defRPr/>
            </a:pPr>
            <a:r>
              <a:rPr lang="en-CA" b="1">
                <a:solidFill>
                  <a:srgbClr val="C00000"/>
                </a:solidFill>
                <a:ea typeface="Times New Roman" pitchFamily="18" charset="0"/>
              </a:rPr>
              <a:t>Experiences as a coach</a:t>
            </a:r>
            <a:endParaRPr lang="en-US" sz="1000" b="1">
              <a:solidFill>
                <a:srgbClr val="C00000"/>
              </a:solidFill>
            </a:endParaRPr>
          </a:p>
          <a:p>
            <a:pPr eaLnBrk="0" hangingPunct="0">
              <a:defRPr/>
            </a:pPr>
            <a:endParaRPr lang="en-US">
              <a:latin typeface="+mj-lt"/>
            </a:endParaRPr>
          </a:p>
        </p:txBody>
      </p:sp>
      <p:sp>
        <p:nvSpPr>
          <p:cNvPr id="12" name="Text Box 23">
            <a:extLst>
              <a:ext uri="{FF2B5EF4-FFF2-40B4-BE49-F238E27FC236}">
                <a16:creationId xmlns:a16="http://schemas.microsoft.com/office/drawing/2014/main" id="{0FCE43BD-9923-43FE-905B-38C65669527A}"/>
              </a:ext>
            </a:extLst>
          </p:cNvPr>
          <p:cNvSpPr txBox="1">
            <a:spLocks noChangeArrowheads="1"/>
          </p:cNvSpPr>
          <p:nvPr/>
        </p:nvSpPr>
        <p:spPr bwMode="auto">
          <a:xfrm>
            <a:off x="9431301" y="2965005"/>
            <a:ext cx="1921565" cy="457200"/>
          </a:xfrm>
          <a:prstGeom prst="rect">
            <a:avLst/>
          </a:prstGeom>
          <a:solidFill>
            <a:srgbClr val="FFFFFF"/>
          </a:solidFill>
          <a:ln w="19050">
            <a:solidFill>
              <a:srgbClr val="C00000"/>
            </a:solidFill>
            <a:miter lim="800000"/>
            <a:headEnd/>
            <a:tailEnd/>
          </a:ln>
          <a:effectLst>
            <a:outerShdw dist="35921" dir="2700000" algn="ctr" rotWithShape="0">
              <a:srgbClr val="808080"/>
            </a:outerShdw>
          </a:effectLst>
        </p:spPr>
        <p:txBody>
          <a:bodyPr/>
          <a:lstStyle/>
          <a:p>
            <a:pPr algn="ctr" eaLnBrk="0" hangingPunct="0">
              <a:defRPr/>
            </a:pPr>
            <a:r>
              <a:rPr lang="en-CA" b="1">
                <a:solidFill>
                  <a:srgbClr val="C00000"/>
                </a:solidFill>
                <a:ea typeface="Times New Roman" pitchFamily="18" charset="0"/>
              </a:rPr>
              <a:t>Likes &amp; dislikes</a:t>
            </a:r>
            <a:endParaRPr lang="en-US" b="1">
              <a:solidFill>
                <a:srgbClr val="C00000"/>
              </a:solidFill>
            </a:endParaRPr>
          </a:p>
          <a:p>
            <a:pPr eaLnBrk="0" hangingPunct="0">
              <a:defRPr/>
            </a:pPr>
            <a:endParaRPr lang="en-US">
              <a:latin typeface="+mj-lt"/>
            </a:endParaRPr>
          </a:p>
        </p:txBody>
      </p:sp>
      <p:sp>
        <p:nvSpPr>
          <p:cNvPr id="13" name="Text Box 9">
            <a:extLst>
              <a:ext uri="{FF2B5EF4-FFF2-40B4-BE49-F238E27FC236}">
                <a16:creationId xmlns:a16="http://schemas.microsoft.com/office/drawing/2014/main" id="{3E1A52E7-F431-4052-8700-1DF13E25DA63}"/>
              </a:ext>
            </a:extLst>
          </p:cNvPr>
          <p:cNvSpPr txBox="1">
            <a:spLocks noChangeArrowheads="1"/>
          </p:cNvSpPr>
          <p:nvPr/>
        </p:nvSpPr>
        <p:spPr bwMode="auto">
          <a:xfrm>
            <a:off x="9431302" y="3914656"/>
            <a:ext cx="1921565" cy="457200"/>
          </a:xfrm>
          <a:prstGeom prst="rect">
            <a:avLst/>
          </a:prstGeom>
          <a:solidFill>
            <a:srgbClr val="FFFFFF"/>
          </a:solidFill>
          <a:ln w="19050">
            <a:solidFill>
              <a:srgbClr val="C00000"/>
            </a:solidFill>
            <a:miter lim="800000"/>
            <a:headEnd/>
            <a:tailEnd/>
          </a:ln>
          <a:effectLst>
            <a:outerShdw dist="35921" dir="2700000" algn="ctr" rotWithShape="0">
              <a:srgbClr val="808080"/>
            </a:outerShdw>
          </a:effectLst>
        </p:spPr>
        <p:txBody>
          <a:bodyPr/>
          <a:lstStyle/>
          <a:p>
            <a:pPr algn="ctr" eaLnBrk="0" hangingPunct="0">
              <a:defRPr/>
            </a:pPr>
            <a:r>
              <a:rPr lang="en-CA" b="1">
                <a:solidFill>
                  <a:srgbClr val="C00000"/>
                </a:solidFill>
                <a:ea typeface="Times New Roman" pitchFamily="18" charset="0"/>
              </a:rPr>
              <a:t>Cultural beliefs</a:t>
            </a:r>
            <a:endParaRPr lang="en-US" b="1">
              <a:solidFill>
                <a:srgbClr val="C00000"/>
              </a:solidFill>
            </a:endParaRPr>
          </a:p>
          <a:p>
            <a:pPr eaLnBrk="0" hangingPunct="0">
              <a:defRPr/>
            </a:pPr>
            <a:endParaRPr lang="en-US">
              <a:latin typeface="+mj-lt"/>
            </a:endParaRPr>
          </a:p>
        </p:txBody>
      </p:sp>
      <p:sp>
        <p:nvSpPr>
          <p:cNvPr id="14" name="Text Box 12">
            <a:extLst>
              <a:ext uri="{FF2B5EF4-FFF2-40B4-BE49-F238E27FC236}">
                <a16:creationId xmlns:a16="http://schemas.microsoft.com/office/drawing/2014/main" id="{79CF8B97-7C6F-493C-AF61-8A851F50AE6F}"/>
              </a:ext>
            </a:extLst>
          </p:cNvPr>
          <p:cNvSpPr txBox="1">
            <a:spLocks noChangeArrowheads="1"/>
          </p:cNvSpPr>
          <p:nvPr/>
        </p:nvSpPr>
        <p:spPr bwMode="auto">
          <a:xfrm>
            <a:off x="9386784" y="4852417"/>
            <a:ext cx="1966083" cy="457200"/>
          </a:xfrm>
          <a:prstGeom prst="rect">
            <a:avLst/>
          </a:prstGeom>
          <a:solidFill>
            <a:srgbClr val="FFFFFF"/>
          </a:solidFill>
          <a:ln w="19050">
            <a:solidFill>
              <a:srgbClr val="C00000"/>
            </a:solidFill>
            <a:miter lim="800000"/>
            <a:headEnd/>
            <a:tailEnd/>
          </a:ln>
          <a:effectLst>
            <a:outerShdw dist="35921" dir="2700000" algn="ctr" rotWithShape="0">
              <a:srgbClr val="808080"/>
            </a:outerShdw>
          </a:effectLst>
        </p:spPr>
        <p:txBody>
          <a:bodyPr/>
          <a:lstStyle/>
          <a:p>
            <a:pPr algn="ctr" eaLnBrk="0" hangingPunct="0">
              <a:defRPr/>
            </a:pPr>
            <a:r>
              <a:rPr lang="en-CA" b="1">
                <a:solidFill>
                  <a:srgbClr val="C00000"/>
                </a:solidFill>
                <a:ea typeface="Times New Roman" pitchFamily="18" charset="0"/>
              </a:rPr>
              <a:t>Religious beliefs</a:t>
            </a:r>
            <a:endParaRPr lang="en-US" b="1">
              <a:solidFill>
                <a:srgbClr val="C00000"/>
              </a:solidFill>
            </a:endParaRPr>
          </a:p>
          <a:p>
            <a:pPr eaLnBrk="0" hangingPunct="0">
              <a:defRPr/>
            </a:pPr>
            <a:endParaRPr lang="en-US">
              <a:latin typeface="+mj-lt"/>
            </a:endParaRPr>
          </a:p>
        </p:txBody>
      </p:sp>
      <p:sp>
        <p:nvSpPr>
          <p:cNvPr id="15" name="Text Box 7">
            <a:extLst>
              <a:ext uri="{FF2B5EF4-FFF2-40B4-BE49-F238E27FC236}">
                <a16:creationId xmlns:a16="http://schemas.microsoft.com/office/drawing/2014/main" id="{92777679-DC2D-44D1-84A2-644224144362}"/>
              </a:ext>
            </a:extLst>
          </p:cNvPr>
          <p:cNvSpPr txBox="1">
            <a:spLocks noChangeArrowheads="1"/>
          </p:cNvSpPr>
          <p:nvPr/>
        </p:nvSpPr>
        <p:spPr bwMode="auto">
          <a:xfrm>
            <a:off x="6045202" y="5423848"/>
            <a:ext cx="3623044" cy="1052394"/>
          </a:xfrm>
          <a:prstGeom prst="rect">
            <a:avLst/>
          </a:prstGeom>
          <a:solidFill>
            <a:srgbClr val="C0C0C0"/>
          </a:solidFill>
          <a:ln w="19050">
            <a:solidFill>
              <a:srgbClr val="C00000"/>
            </a:solidFill>
            <a:miter lim="800000"/>
            <a:headEnd/>
            <a:tailEnd/>
          </a:ln>
          <a:effectLst>
            <a:outerShdw dist="35921" dir="2700000" algn="ctr" rotWithShape="0">
              <a:srgbClr val="808080"/>
            </a:outerShdw>
          </a:effectLst>
        </p:spPr>
        <p:txBody>
          <a:bodyPr/>
          <a:lstStyle/>
          <a:p>
            <a:pPr algn="ctr" eaLnBrk="0" hangingPunct="0">
              <a:defRPr/>
            </a:pPr>
            <a:endParaRPr lang="en-CA" sz="200" b="1" i="1">
              <a:ea typeface="Times New Roman" pitchFamily="18" charset="0"/>
              <a:cs typeface="Times New Roman" pitchFamily="18" charset="0"/>
            </a:endParaRPr>
          </a:p>
          <a:p>
            <a:pPr algn="ctr" eaLnBrk="0" hangingPunct="0">
              <a:defRPr/>
            </a:pPr>
            <a:r>
              <a:rPr lang="en-CA" sz="2000" b="1" i="1">
                <a:ea typeface="Times New Roman" pitchFamily="18" charset="0"/>
                <a:cs typeface="Times New Roman" pitchFamily="18" charset="0"/>
              </a:rPr>
              <a:t>Now add…</a:t>
            </a:r>
            <a:endParaRPr lang="en-US" sz="2000" b="1"/>
          </a:p>
          <a:p>
            <a:pPr algn="ctr" eaLnBrk="0" hangingPunct="0">
              <a:defRPr/>
            </a:pPr>
            <a:r>
              <a:rPr lang="en-CA" sz="2000" b="1">
                <a:ea typeface="Times New Roman" pitchFamily="18" charset="0"/>
                <a:cs typeface="Times New Roman" pitchFamily="18" charset="0"/>
              </a:rPr>
              <a:t>The NCCP Code of Ethics</a:t>
            </a:r>
            <a:endParaRPr lang="en-US" sz="2000" b="1"/>
          </a:p>
          <a:p>
            <a:pPr algn="ctr" eaLnBrk="0" hangingPunct="0">
              <a:defRPr/>
            </a:pPr>
            <a:r>
              <a:rPr lang="en-CA" sz="2000" b="1">
                <a:cs typeface="Times New Roman" pitchFamily="18" charset="0"/>
              </a:rPr>
              <a:t>and Coaching Code of Conduct</a:t>
            </a:r>
            <a:endParaRPr lang="en-US" sz="2000" b="1"/>
          </a:p>
          <a:p>
            <a:pPr eaLnBrk="0" hangingPunct="0">
              <a:defRPr/>
            </a:pPr>
            <a:endParaRPr lang="en-US">
              <a:latin typeface="+mj-lt"/>
            </a:endParaRPr>
          </a:p>
        </p:txBody>
      </p:sp>
      <p:sp>
        <p:nvSpPr>
          <p:cNvPr id="16" name="Text Box 3">
            <a:extLst>
              <a:ext uri="{FF2B5EF4-FFF2-40B4-BE49-F238E27FC236}">
                <a16:creationId xmlns:a16="http://schemas.microsoft.com/office/drawing/2014/main" id="{69E15B66-DAC9-49F3-B696-6D274DB510E8}"/>
              </a:ext>
            </a:extLst>
          </p:cNvPr>
          <p:cNvSpPr txBox="1">
            <a:spLocks noChangeArrowheads="1"/>
          </p:cNvSpPr>
          <p:nvPr/>
        </p:nvSpPr>
        <p:spPr bwMode="auto">
          <a:xfrm>
            <a:off x="673054" y="6197560"/>
            <a:ext cx="5355214" cy="457200"/>
          </a:xfrm>
          <a:prstGeom prst="rect">
            <a:avLst/>
          </a:prstGeom>
          <a:solidFill>
            <a:srgbClr val="FFFFFF"/>
          </a:solidFill>
          <a:ln w="9525">
            <a:noFill/>
            <a:miter lim="800000"/>
            <a:headEnd/>
            <a:tailEnd/>
          </a:ln>
        </p:spPr>
        <p:txBody>
          <a:bodyPr/>
          <a:lstStyle/>
          <a:p>
            <a:pPr eaLnBrk="0" hangingPunct="0">
              <a:defRPr/>
            </a:pPr>
            <a:r>
              <a:rPr lang="en-CA" sz="1100" i="1">
                <a:cs typeface="Times New Roman" pitchFamily="18" charset="0"/>
              </a:rPr>
              <a:t>NB:  There can be many other factors that influence how you see a situation, including, but not limited to, politics, economics, and your employment situation if you are a paid coach.</a:t>
            </a:r>
            <a:endParaRPr lang="en-CA" sz="2400"/>
          </a:p>
        </p:txBody>
      </p:sp>
      <p:cxnSp>
        <p:nvCxnSpPr>
          <p:cNvPr id="17" name="Straight Arrow Connector 16">
            <a:extLst>
              <a:ext uri="{FF2B5EF4-FFF2-40B4-BE49-F238E27FC236}">
                <a16:creationId xmlns:a16="http://schemas.microsoft.com/office/drawing/2014/main" id="{6F586368-C13B-4380-8ACB-C6DB36B62D23}"/>
              </a:ext>
            </a:extLst>
          </p:cNvPr>
          <p:cNvCxnSpPr/>
          <p:nvPr/>
        </p:nvCxnSpPr>
        <p:spPr>
          <a:xfrm>
            <a:off x="1961322" y="4094922"/>
            <a:ext cx="190662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DDEA2E8-CBEB-4255-86A7-F740D911C095}"/>
              </a:ext>
            </a:extLst>
          </p:cNvPr>
          <p:cNvCxnSpPr>
            <a:cxnSpLocks/>
          </p:cNvCxnSpPr>
          <p:nvPr/>
        </p:nvCxnSpPr>
        <p:spPr>
          <a:xfrm>
            <a:off x="2763078" y="3240157"/>
            <a:ext cx="1104866" cy="18204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C4042DC-6FF7-48BE-9F2F-79AD0D7C7EF7}"/>
              </a:ext>
            </a:extLst>
          </p:cNvPr>
          <p:cNvCxnSpPr>
            <a:cxnSpLocks/>
          </p:cNvCxnSpPr>
          <p:nvPr/>
        </p:nvCxnSpPr>
        <p:spPr>
          <a:xfrm flipV="1">
            <a:off x="3712543" y="4775831"/>
            <a:ext cx="1046920" cy="73616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17A085D-8044-4951-A8FA-81BA7D9EEBA2}"/>
              </a:ext>
            </a:extLst>
          </p:cNvPr>
          <p:cNvCxnSpPr>
            <a:cxnSpLocks/>
          </p:cNvCxnSpPr>
          <p:nvPr/>
        </p:nvCxnSpPr>
        <p:spPr>
          <a:xfrm flipV="1">
            <a:off x="3306416" y="4585252"/>
            <a:ext cx="866328" cy="34005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25CDB98-E9A7-4139-8C1B-7625E399809E}"/>
              </a:ext>
            </a:extLst>
          </p:cNvPr>
          <p:cNvCxnSpPr>
            <a:cxnSpLocks/>
          </p:cNvCxnSpPr>
          <p:nvPr/>
        </p:nvCxnSpPr>
        <p:spPr>
          <a:xfrm>
            <a:off x="4253534" y="2665902"/>
            <a:ext cx="84688" cy="3878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08432BB-1DC0-4DAD-B313-C4EAABC1BCE4}"/>
              </a:ext>
            </a:extLst>
          </p:cNvPr>
          <p:cNvCxnSpPr>
            <a:cxnSpLocks/>
          </p:cNvCxnSpPr>
          <p:nvPr/>
        </p:nvCxnSpPr>
        <p:spPr>
          <a:xfrm flipH="1">
            <a:off x="6842417" y="2690941"/>
            <a:ext cx="1111993" cy="4914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684F4E9-F0D4-4C66-BBF2-3D52BAABC4D1}"/>
              </a:ext>
            </a:extLst>
          </p:cNvPr>
          <p:cNvCxnSpPr>
            <a:cxnSpLocks/>
          </p:cNvCxnSpPr>
          <p:nvPr/>
        </p:nvCxnSpPr>
        <p:spPr>
          <a:xfrm flipH="1">
            <a:off x="8321682" y="3183257"/>
            <a:ext cx="999964" cy="39329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AE33605-F099-4079-A36B-9E0D15677D26}"/>
              </a:ext>
            </a:extLst>
          </p:cNvPr>
          <p:cNvCxnSpPr>
            <a:cxnSpLocks/>
          </p:cNvCxnSpPr>
          <p:nvPr/>
        </p:nvCxnSpPr>
        <p:spPr>
          <a:xfrm flipH="1" flipV="1">
            <a:off x="7115052" y="4863498"/>
            <a:ext cx="602498" cy="44611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CC8CEFA-BBAF-449B-B579-F2BEE827DB28}"/>
              </a:ext>
            </a:extLst>
          </p:cNvPr>
          <p:cNvCxnSpPr>
            <a:cxnSpLocks/>
          </p:cNvCxnSpPr>
          <p:nvPr/>
        </p:nvCxnSpPr>
        <p:spPr>
          <a:xfrm flipH="1" flipV="1">
            <a:off x="7801941" y="4474907"/>
            <a:ext cx="1500452" cy="61996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CCDA9F2-D919-4AD4-B1C0-A0A5AD816F2B}"/>
              </a:ext>
            </a:extLst>
          </p:cNvPr>
          <p:cNvCxnSpPr>
            <a:cxnSpLocks/>
          </p:cNvCxnSpPr>
          <p:nvPr/>
        </p:nvCxnSpPr>
        <p:spPr>
          <a:xfrm flipH="1" flipV="1">
            <a:off x="8176591" y="4113676"/>
            <a:ext cx="1178811" cy="2821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1444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D1619E1-B6DB-6746-3835-FA5C78031B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552" y="1524885"/>
            <a:ext cx="10642472" cy="4747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256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FC4BE-514C-D0A2-A89A-8304DF021052}"/>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CBDFAF4B-165F-2DFA-B6A0-7BD320ECDCEF}"/>
              </a:ext>
            </a:extLst>
          </p:cNvPr>
          <p:cNvSpPr>
            <a:spLocks noGrp="1"/>
          </p:cNvSpPr>
          <p:nvPr>
            <p:ph idx="1"/>
          </p:nvPr>
        </p:nvSpPr>
        <p:spPr/>
        <p:txBody>
          <a:bodyPr>
            <a:normAutofit/>
          </a:bodyPr>
          <a:lstStyle/>
          <a:p>
            <a:pPr marL="0" indent="0" algn="ctr" rtl="0">
              <a:spcBef>
                <a:spcPts val="0"/>
              </a:spcBef>
              <a:spcAft>
                <a:spcPts val="0"/>
              </a:spcAft>
              <a:buNone/>
            </a:pPr>
            <a:r>
              <a:rPr lang="en-CA" sz="4000" b="0" i="0" u="sng" strike="noStrike" dirty="0">
                <a:solidFill>
                  <a:srgbClr val="607D8B"/>
                </a:solidFill>
                <a:effectLst/>
                <a:latin typeface="Economica"/>
                <a:hlinkClick r:id="rId4"/>
              </a:rPr>
              <a:t>Responsible Coaching Movement (RCM)</a:t>
            </a:r>
            <a:r>
              <a:rPr lang="en-CA" sz="4000" b="0" i="0" u="none" strike="noStrike" dirty="0">
                <a:solidFill>
                  <a:srgbClr val="000000"/>
                </a:solidFill>
                <a:effectLst/>
                <a:latin typeface="Economica"/>
              </a:rPr>
              <a:t> </a:t>
            </a:r>
            <a:endParaRPr lang="en-CA" sz="5400" b="0" dirty="0">
              <a:effectLst/>
            </a:endParaRPr>
          </a:p>
          <a:p>
            <a:pPr marL="0" indent="0">
              <a:buNone/>
            </a:pPr>
            <a:br>
              <a:rPr lang="en-CA" sz="5400" dirty="0"/>
            </a:br>
            <a:endParaRPr lang="en-CA" sz="5400" dirty="0"/>
          </a:p>
        </p:txBody>
      </p:sp>
      <p:pic>
        <p:nvPicPr>
          <p:cNvPr id="4" name="Online Media 3" title="Responsible Coaching Movement (RCM)">
            <a:hlinkClick r:id="" action="ppaction://media"/>
            <a:extLst>
              <a:ext uri="{FF2B5EF4-FFF2-40B4-BE49-F238E27FC236}">
                <a16:creationId xmlns:a16="http://schemas.microsoft.com/office/drawing/2014/main" id="{9093890D-BA15-C778-3FBF-2F06977D8849}"/>
              </a:ext>
            </a:extLst>
          </p:cNvPr>
          <p:cNvPicPr>
            <a:picLocks noRot="1" noChangeAspect="1"/>
          </p:cNvPicPr>
          <p:nvPr>
            <a:videoFile r:link="rId1"/>
          </p:nvPr>
        </p:nvPicPr>
        <p:blipFill>
          <a:blip r:embed="rId5"/>
          <a:stretch>
            <a:fillRect/>
          </a:stretch>
        </p:blipFill>
        <p:spPr>
          <a:xfrm>
            <a:off x="0" y="-15248"/>
            <a:ext cx="12165013" cy="6873248"/>
          </a:xfrm>
          <a:prstGeom prst="rect">
            <a:avLst/>
          </a:prstGeom>
        </p:spPr>
      </p:pic>
    </p:spTree>
    <p:extLst>
      <p:ext uri="{BB962C8B-B14F-4D97-AF65-F5344CB8AC3E}">
        <p14:creationId xmlns:p14="http://schemas.microsoft.com/office/powerpoint/2010/main" val="366570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ood&#10;&#10;Description automatically generated">
            <a:extLst>
              <a:ext uri="{FF2B5EF4-FFF2-40B4-BE49-F238E27FC236}">
                <a16:creationId xmlns:a16="http://schemas.microsoft.com/office/drawing/2014/main" id="{56A0BC43-29BB-4AF2-8366-17881B40014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687048" y="6063910"/>
            <a:ext cx="1239000" cy="620795"/>
          </a:xfrm>
          <a:prstGeom prst="rect">
            <a:avLst/>
          </a:prstGeom>
        </p:spPr>
      </p:pic>
      <p:pic>
        <p:nvPicPr>
          <p:cNvPr id="6" name="Picture 2" descr="Coach">
            <a:extLst>
              <a:ext uri="{FF2B5EF4-FFF2-40B4-BE49-F238E27FC236}">
                <a16:creationId xmlns:a16="http://schemas.microsoft.com/office/drawing/2014/main" id="{2F00F154-8719-454B-BD14-C45DBD57413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65951" y="6293933"/>
            <a:ext cx="1943850" cy="45861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t="38570"/>
          <a:stretch/>
        </p:blipFill>
        <p:spPr>
          <a:xfrm>
            <a:off x="1134278" y="2005416"/>
            <a:ext cx="10415065" cy="3947860"/>
          </a:xfrm>
          <a:prstGeom prst="rect">
            <a:avLst/>
          </a:prstGeom>
        </p:spPr>
      </p:pic>
      <p:sp>
        <p:nvSpPr>
          <p:cNvPr id="3" name="TextBox 2">
            <a:extLst>
              <a:ext uri="{FF2B5EF4-FFF2-40B4-BE49-F238E27FC236}">
                <a16:creationId xmlns:a16="http://schemas.microsoft.com/office/drawing/2014/main" id="{26E1F297-BE25-63CB-7BA9-8CBAA2E68979}"/>
              </a:ext>
            </a:extLst>
          </p:cNvPr>
          <p:cNvSpPr txBox="1"/>
          <p:nvPr/>
        </p:nvSpPr>
        <p:spPr>
          <a:xfrm>
            <a:off x="1134278" y="1543750"/>
            <a:ext cx="10415065" cy="461665"/>
          </a:xfrm>
          <a:prstGeom prst="rect">
            <a:avLst/>
          </a:prstGeom>
          <a:solidFill>
            <a:srgbClr val="C00000"/>
          </a:solidFill>
        </p:spPr>
        <p:txBody>
          <a:bodyPr wrap="square">
            <a:spAutoFit/>
          </a:bodyPr>
          <a:lstStyle/>
          <a:p>
            <a:pPr algn="ctr" fontAlgn="auto">
              <a:spcBef>
                <a:spcPts val="0"/>
              </a:spcBef>
              <a:spcAft>
                <a:spcPts val="0"/>
              </a:spcAft>
              <a:defRPr/>
            </a:pPr>
            <a:r>
              <a:rPr lang="en-US" sz="2400" b="1" dirty="0">
                <a:solidFill>
                  <a:schemeClr val="bg1"/>
                </a:solidFill>
                <a:effectLst>
                  <a:outerShdw blurRad="50800" dist="38100" dir="2700000" algn="tl" rotWithShape="0">
                    <a:prstClr val="black">
                      <a:alpha val="40000"/>
                    </a:prstClr>
                  </a:outerShdw>
                </a:effectLst>
              </a:rPr>
              <a:t>The Rule of 2</a:t>
            </a:r>
          </a:p>
        </p:txBody>
      </p:sp>
    </p:spTree>
    <p:extLst>
      <p:ext uri="{BB962C8B-B14F-4D97-AF65-F5344CB8AC3E}">
        <p14:creationId xmlns:p14="http://schemas.microsoft.com/office/powerpoint/2010/main" val="458684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C284A-C1AA-32C7-B437-D7679AA19C5E}"/>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035F0E19-3487-81E2-F8CE-DCA59FE6DBB0}"/>
              </a:ext>
            </a:extLst>
          </p:cNvPr>
          <p:cNvSpPr>
            <a:spLocks noGrp="1"/>
          </p:cNvSpPr>
          <p:nvPr>
            <p:ph idx="1"/>
          </p:nvPr>
        </p:nvSpPr>
        <p:spPr/>
        <p:txBody>
          <a:bodyPr>
            <a:normAutofit fontScale="92500" lnSpcReduction="10000"/>
          </a:bodyPr>
          <a:lstStyle/>
          <a:p>
            <a:pPr marL="0" indent="0" algn="ctr" rtl="0">
              <a:spcBef>
                <a:spcPts val="0"/>
              </a:spcBef>
              <a:spcAft>
                <a:spcPts val="0"/>
              </a:spcAft>
              <a:buNone/>
            </a:pPr>
            <a:r>
              <a:rPr lang="en-US" sz="4000" b="1" i="0" u="none" strike="noStrike" dirty="0">
                <a:solidFill>
                  <a:srgbClr val="000000"/>
                </a:solidFill>
                <a:effectLst/>
                <a:latin typeface="Calibri" panose="020F0502020204030204" pitchFamily="34" charset="0"/>
              </a:rPr>
              <a:t>Do No Harm Principle</a:t>
            </a:r>
            <a:endParaRPr lang="en-US" sz="4000" b="0" dirty="0">
              <a:effectLst/>
            </a:endParaRPr>
          </a:p>
          <a:p>
            <a:pPr marL="0" indent="0" algn="ctr" rtl="0">
              <a:spcBef>
                <a:spcPts val="0"/>
              </a:spcBef>
              <a:spcAft>
                <a:spcPts val="0"/>
              </a:spcAft>
              <a:buNone/>
            </a:pPr>
            <a:r>
              <a:rPr lang="en-US" sz="4000" b="0" i="0" u="none" strike="noStrike" dirty="0">
                <a:solidFill>
                  <a:srgbClr val="000000"/>
                </a:solidFill>
                <a:effectLst/>
                <a:latin typeface="Calibri" panose="020F0502020204030204" pitchFamily="34" charset="0"/>
              </a:rPr>
              <a:t>The NCCP considers that, above all, </a:t>
            </a:r>
          </a:p>
          <a:p>
            <a:pPr marL="0" indent="0" algn="ctr" rtl="0">
              <a:spcBef>
                <a:spcPts val="0"/>
              </a:spcBef>
              <a:spcAft>
                <a:spcPts val="0"/>
              </a:spcAft>
              <a:buNone/>
            </a:pPr>
            <a:r>
              <a:rPr lang="en-US" sz="4000" b="0" i="0" u="none" strike="noStrike" dirty="0">
                <a:solidFill>
                  <a:srgbClr val="000000"/>
                </a:solidFill>
                <a:effectLst/>
                <a:latin typeface="Calibri" panose="020F0502020204030204" pitchFamily="34" charset="0"/>
              </a:rPr>
              <a:t>it is the duty of all coaches to ensure</a:t>
            </a:r>
          </a:p>
          <a:p>
            <a:pPr marL="0" indent="0" algn="ctr" rtl="0">
              <a:spcBef>
                <a:spcPts val="0"/>
              </a:spcBef>
              <a:spcAft>
                <a:spcPts val="0"/>
              </a:spcAft>
              <a:buNone/>
            </a:pPr>
            <a:r>
              <a:rPr lang="en-US" sz="4000" b="0" i="0" u="none" strike="noStrike" dirty="0">
                <a:solidFill>
                  <a:srgbClr val="000000"/>
                </a:solidFill>
                <a:effectLst/>
                <a:latin typeface="Calibri" panose="020F0502020204030204" pitchFamily="34" charset="0"/>
              </a:rPr>
              <a:t> the decisions they make</a:t>
            </a:r>
          </a:p>
          <a:p>
            <a:pPr marL="0" indent="0" algn="ctr" rtl="0">
              <a:spcBef>
                <a:spcPts val="0"/>
              </a:spcBef>
              <a:spcAft>
                <a:spcPts val="0"/>
              </a:spcAft>
              <a:buNone/>
            </a:pPr>
            <a:r>
              <a:rPr lang="en-US" sz="4000" b="0" i="0" u="none" strike="noStrike" dirty="0">
                <a:solidFill>
                  <a:srgbClr val="000000"/>
                </a:solidFill>
                <a:effectLst/>
                <a:latin typeface="Calibri" panose="020F0502020204030204" pitchFamily="34" charset="0"/>
              </a:rPr>
              <a:t> and the actions they take </a:t>
            </a:r>
          </a:p>
          <a:p>
            <a:pPr marL="0" indent="0" algn="ctr" rtl="0">
              <a:spcBef>
                <a:spcPts val="0"/>
              </a:spcBef>
              <a:spcAft>
                <a:spcPts val="0"/>
              </a:spcAft>
              <a:buNone/>
            </a:pPr>
            <a:r>
              <a:rPr lang="en-US" sz="4000" b="0" i="0" u="none" strike="noStrike" dirty="0">
                <a:solidFill>
                  <a:srgbClr val="000000"/>
                </a:solidFill>
                <a:effectLst/>
                <a:latin typeface="Calibri" panose="020F0502020204030204" pitchFamily="34" charset="0"/>
              </a:rPr>
              <a:t>will result in no harm, physical or other, </a:t>
            </a:r>
          </a:p>
          <a:p>
            <a:pPr marL="0" indent="0" algn="ctr" rtl="0">
              <a:spcBef>
                <a:spcPts val="0"/>
              </a:spcBef>
              <a:spcAft>
                <a:spcPts val="0"/>
              </a:spcAft>
              <a:buNone/>
            </a:pPr>
            <a:r>
              <a:rPr lang="en-US" sz="4000" b="0" i="0" u="none" strike="noStrike" dirty="0">
                <a:solidFill>
                  <a:srgbClr val="000000"/>
                </a:solidFill>
                <a:effectLst/>
                <a:latin typeface="Calibri" panose="020F0502020204030204" pitchFamily="34" charset="0"/>
              </a:rPr>
              <a:t>to the athletes.</a:t>
            </a:r>
            <a:endParaRPr lang="en-US" sz="4000" b="0" dirty="0">
              <a:effectLst/>
            </a:endParaRPr>
          </a:p>
          <a:p>
            <a:pPr marL="0" indent="0">
              <a:buNone/>
            </a:pPr>
            <a:br>
              <a:rPr lang="en-US" dirty="0"/>
            </a:br>
            <a:endParaRPr lang="en-CA" dirty="0"/>
          </a:p>
        </p:txBody>
      </p:sp>
    </p:spTree>
    <p:extLst>
      <p:ext uri="{BB962C8B-B14F-4D97-AF65-F5344CB8AC3E}">
        <p14:creationId xmlns:p14="http://schemas.microsoft.com/office/powerpoint/2010/main" val="2297400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51033-A7E5-1D77-3AC9-75D0E09CAA3C}"/>
              </a:ext>
            </a:extLst>
          </p:cNvPr>
          <p:cNvSpPr>
            <a:spLocks noGrp="1"/>
          </p:cNvSpPr>
          <p:nvPr>
            <p:ph type="title"/>
          </p:nvPr>
        </p:nvSpPr>
        <p:spPr>
          <a:xfrm>
            <a:off x="490728" y="-1238251"/>
            <a:ext cx="10515600" cy="1325563"/>
          </a:xfrm>
        </p:spPr>
        <p:txBody>
          <a:bodyPr/>
          <a:lstStyle/>
          <a:p>
            <a:endParaRPr lang="en-CA" dirty="0"/>
          </a:p>
        </p:txBody>
      </p:sp>
      <p:pic>
        <p:nvPicPr>
          <p:cNvPr id="3074" name="Picture 2">
            <a:extLst>
              <a:ext uri="{FF2B5EF4-FFF2-40B4-BE49-F238E27FC236}">
                <a16:creationId xmlns:a16="http://schemas.microsoft.com/office/drawing/2014/main" id="{1C1C94DD-88D7-7D79-CD4D-3E4ABC6A7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25625"/>
            <a:ext cx="10515600" cy="100901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C35A30DE-A7D0-8AC3-B716-9DB0B8A7C5C8}"/>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293685" y="3529584"/>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81FA4DED-2B53-6387-D417-AA29240A74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8272" y="3257154"/>
            <a:ext cx="2871216" cy="3211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640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27ECB-B1CF-65B4-DC8A-5623464E90A0}"/>
              </a:ext>
            </a:extLst>
          </p:cNvPr>
          <p:cNvSpPr>
            <a:spLocks noGrp="1"/>
          </p:cNvSpPr>
          <p:nvPr>
            <p:ph type="title"/>
          </p:nvPr>
        </p:nvSpPr>
        <p:spPr/>
        <p:txBody>
          <a:bodyPr/>
          <a:lstStyle/>
          <a:p>
            <a:endParaRPr lang="en-CA"/>
          </a:p>
        </p:txBody>
      </p:sp>
      <p:pic>
        <p:nvPicPr>
          <p:cNvPr id="4098" name="Picture 2">
            <a:extLst>
              <a:ext uri="{FF2B5EF4-FFF2-40B4-BE49-F238E27FC236}">
                <a16:creationId xmlns:a16="http://schemas.microsoft.com/office/drawing/2014/main" id="{9FD5C842-41D6-28DC-216A-663F5B89D2F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62656" y="1390174"/>
            <a:ext cx="5687568" cy="4739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856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a:extLst>
              <a:ext uri="{FF2B5EF4-FFF2-40B4-BE49-F238E27FC236}">
                <a16:creationId xmlns:a16="http://schemas.microsoft.com/office/drawing/2014/main" id="{FD16B719-7610-E54B-2F9D-6E00C31D2C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4288" y="1755648"/>
            <a:ext cx="7754112" cy="4893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894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6EAC5C-B213-4DE4-96C9-DFA1AB40C7B1}"/>
              </a:ext>
            </a:extLst>
          </p:cNvPr>
          <p:cNvSpPr/>
          <p:nvPr/>
        </p:nvSpPr>
        <p:spPr>
          <a:xfrm>
            <a:off x="2316044" y="1585103"/>
            <a:ext cx="7559911" cy="64633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cap="none" spc="0">
                <a:solidFill>
                  <a:srgbClr val="C00000"/>
                </a:solidFill>
                <a:effectLst/>
                <a:latin typeface="Arial" panose="020B0604020202020204" pitchFamily="34" charset="0"/>
                <a:cs typeface="Arial" panose="020B0604020202020204" pitchFamily="34" charset="0"/>
              </a:rPr>
              <a:t>Land Acknowledgement</a:t>
            </a:r>
          </a:p>
        </p:txBody>
      </p:sp>
      <p:sp>
        <p:nvSpPr>
          <p:cNvPr id="5" name="Rectangle 4">
            <a:extLst>
              <a:ext uri="{FF2B5EF4-FFF2-40B4-BE49-F238E27FC236}">
                <a16:creationId xmlns:a16="http://schemas.microsoft.com/office/drawing/2014/main" id="{A0C6802F-E134-4094-B536-C8135A237E64}"/>
              </a:ext>
            </a:extLst>
          </p:cNvPr>
          <p:cNvSpPr/>
          <p:nvPr/>
        </p:nvSpPr>
        <p:spPr>
          <a:xfrm>
            <a:off x="1517401" y="2668841"/>
            <a:ext cx="9157195" cy="1384995"/>
          </a:xfrm>
          <a:prstGeom prst="rect">
            <a:avLst/>
          </a:prstGeom>
        </p:spPr>
        <p:txBody>
          <a:bodyPr wrap="square" lIns="91440" tIns="45720" rIns="91440" bIns="45720" anchor="t">
            <a:spAutoFit/>
          </a:bodyPr>
          <a:lstStyle/>
          <a:p>
            <a:pPr algn="just"/>
            <a:r>
              <a:rPr lang="en-US" sz="2800" dirty="0">
                <a:solidFill>
                  <a:srgbClr val="000000"/>
                </a:solidFill>
                <a:ea typeface="Corbel" panose="020B0503020204020204" pitchFamily="34" charset="0"/>
              </a:rPr>
              <a:t>From Coast to Coast, we respect and acknowledge the First Nations, Inuit and Metis Peoples as the Keepers of the Territory upon which we will be learning today. </a:t>
            </a:r>
            <a:endParaRPr lang="en-US" sz="2800" dirty="0"/>
          </a:p>
        </p:txBody>
      </p:sp>
    </p:spTree>
    <p:extLst>
      <p:ext uri="{BB962C8B-B14F-4D97-AF65-F5344CB8AC3E}">
        <p14:creationId xmlns:p14="http://schemas.microsoft.com/office/powerpoint/2010/main" val="4115486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6">
            <a:extLst>
              <a:ext uri="{FF2B5EF4-FFF2-40B4-BE49-F238E27FC236}">
                <a16:creationId xmlns:a16="http://schemas.microsoft.com/office/drawing/2014/main" id="{E805C79B-0FC4-451B-A048-5F3672D34320}"/>
              </a:ext>
            </a:extLst>
          </p:cNvPr>
          <p:cNvSpPr>
            <a:spLocks/>
          </p:cNvSpPr>
          <p:nvPr/>
        </p:nvSpPr>
        <p:spPr bwMode="auto">
          <a:xfrm>
            <a:off x="7514554" y="3820435"/>
            <a:ext cx="1571625" cy="1881187"/>
          </a:xfrm>
          <a:custGeom>
            <a:avLst/>
            <a:gdLst>
              <a:gd name="T0" fmla="*/ 1085 w 1979"/>
              <a:gd name="T1" fmla="*/ 386 h 2371"/>
              <a:gd name="T2" fmla="*/ 1070 w 1979"/>
              <a:gd name="T3" fmla="*/ 368 h 2371"/>
              <a:gd name="T4" fmla="*/ 1073 w 1979"/>
              <a:gd name="T5" fmla="*/ 345 h 2371"/>
              <a:gd name="T6" fmla="*/ 1094 w 1979"/>
              <a:gd name="T7" fmla="*/ 323 h 2371"/>
              <a:gd name="T8" fmla="*/ 1124 w 1979"/>
              <a:gd name="T9" fmla="*/ 305 h 2371"/>
              <a:gd name="T10" fmla="*/ 1166 w 1979"/>
              <a:gd name="T11" fmla="*/ 265 h 2371"/>
              <a:gd name="T12" fmla="*/ 1188 w 1979"/>
              <a:gd name="T13" fmla="*/ 215 h 2371"/>
              <a:gd name="T14" fmla="*/ 1190 w 1979"/>
              <a:gd name="T15" fmla="*/ 164 h 2371"/>
              <a:gd name="T16" fmla="*/ 1163 w 1979"/>
              <a:gd name="T17" fmla="*/ 96 h 2371"/>
              <a:gd name="T18" fmla="*/ 1108 w 1979"/>
              <a:gd name="T19" fmla="*/ 42 h 2371"/>
              <a:gd name="T20" fmla="*/ 1030 w 1979"/>
              <a:gd name="T21" fmla="*/ 7 h 2371"/>
              <a:gd name="T22" fmla="*/ 963 w 1979"/>
              <a:gd name="T23" fmla="*/ 0 h 2371"/>
              <a:gd name="T24" fmla="*/ 873 w 1979"/>
              <a:gd name="T25" fmla="*/ 13 h 2371"/>
              <a:gd name="T26" fmla="*/ 800 w 1979"/>
              <a:gd name="T27" fmla="*/ 54 h 2371"/>
              <a:gd name="T28" fmla="*/ 750 w 1979"/>
              <a:gd name="T29" fmla="*/ 112 h 2371"/>
              <a:gd name="T30" fmla="*/ 732 w 1979"/>
              <a:gd name="T31" fmla="*/ 184 h 2371"/>
              <a:gd name="T32" fmla="*/ 740 w 1979"/>
              <a:gd name="T33" fmla="*/ 229 h 2371"/>
              <a:gd name="T34" fmla="*/ 765 w 1979"/>
              <a:gd name="T35" fmla="*/ 274 h 2371"/>
              <a:gd name="T36" fmla="*/ 813 w 1979"/>
              <a:gd name="T37" fmla="*/ 312 h 2371"/>
              <a:gd name="T38" fmla="*/ 837 w 1979"/>
              <a:gd name="T39" fmla="*/ 329 h 2371"/>
              <a:gd name="T40" fmla="*/ 852 w 1979"/>
              <a:gd name="T41" fmla="*/ 351 h 2371"/>
              <a:gd name="T42" fmla="*/ 850 w 1979"/>
              <a:gd name="T43" fmla="*/ 374 h 2371"/>
              <a:gd name="T44" fmla="*/ 831 w 1979"/>
              <a:gd name="T45" fmla="*/ 389 h 2371"/>
              <a:gd name="T46" fmla="*/ 0 w 1979"/>
              <a:gd name="T47" fmla="*/ 1233 h 2371"/>
              <a:gd name="T48" fmla="*/ 33 w 1979"/>
              <a:gd name="T49" fmla="*/ 1244 h 2371"/>
              <a:gd name="T50" fmla="*/ 70 w 1979"/>
              <a:gd name="T51" fmla="*/ 1205 h 2371"/>
              <a:gd name="T52" fmla="*/ 102 w 1979"/>
              <a:gd name="T53" fmla="*/ 1165 h 2371"/>
              <a:gd name="T54" fmla="*/ 142 w 1979"/>
              <a:gd name="T55" fmla="*/ 1138 h 2371"/>
              <a:gd name="T56" fmla="*/ 200 w 1979"/>
              <a:gd name="T57" fmla="*/ 1124 h 2371"/>
              <a:gd name="T58" fmla="*/ 254 w 1979"/>
              <a:gd name="T59" fmla="*/ 1135 h 2371"/>
              <a:gd name="T60" fmla="*/ 317 w 1979"/>
              <a:gd name="T61" fmla="*/ 1176 h 2371"/>
              <a:gd name="T62" fmla="*/ 362 w 1979"/>
              <a:gd name="T63" fmla="*/ 1245 h 2371"/>
              <a:gd name="T64" fmla="*/ 383 w 1979"/>
              <a:gd name="T65" fmla="*/ 1330 h 2371"/>
              <a:gd name="T66" fmla="*/ 380 w 1979"/>
              <a:gd name="T67" fmla="*/ 1401 h 2371"/>
              <a:gd name="T68" fmla="*/ 353 w 1979"/>
              <a:gd name="T69" fmla="*/ 1483 h 2371"/>
              <a:gd name="T70" fmla="*/ 303 w 1979"/>
              <a:gd name="T71" fmla="*/ 1544 h 2371"/>
              <a:gd name="T72" fmla="*/ 238 w 1979"/>
              <a:gd name="T73" fmla="*/ 1579 h 2371"/>
              <a:gd name="T74" fmla="*/ 184 w 1979"/>
              <a:gd name="T75" fmla="*/ 1583 h 2371"/>
              <a:gd name="T76" fmla="*/ 130 w 1979"/>
              <a:gd name="T77" fmla="*/ 1565 h 2371"/>
              <a:gd name="T78" fmla="*/ 88 w 1979"/>
              <a:gd name="T79" fmla="*/ 1528 h 2371"/>
              <a:gd name="T80" fmla="*/ 63 w 1979"/>
              <a:gd name="T81" fmla="*/ 1489 h 2371"/>
              <a:gd name="T82" fmla="*/ 24 w 1979"/>
              <a:gd name="T83" fmla="*/ 1462 h 2371"/>
              <a:gd name="T84" fmla="*/ 0 w 1979"/>
              <a:gd name="T85" fmla="*/ 2371 h 2371"/>
              <a:gd name="T86" fmla="*/ 853 w 1979"/>
              <a:gd name="T87" fmla="*/ 2356 h 2371"/>
              <a:gd name="T88" fmla="*/ 836 w 1979"/>
              <a:gd name="T89" fmla="*/ 2322 h 2371"/>
              <a:gd name="T90" fmla="*/ 800 w 1979"/>
              <a:gd name="T91" fmla="*/ 2298 h 2371"/>
              <a:gd name="T92" fmla="*/ 758 w 1979"/>
              <a:gd name="T93" fmla="*/ 2257 h 2371"/>
              <a:gd name="T94" fmla="*/ 735 w 1979"/>
              <a:gd name="T95" fmla="*/ 2208 h 2371"/>
              <a:gd name="T96" fmla="*/ 734 w 1979"/>
              <a:gd name="T97" fmla="*/ 2157 h 2371"/>
              <a:gd name="T98" fmla="*/ 759 w 1979"/>
              <a:gd name="T99" fmla="*/ 2088 h 2371"/>
              <a:gd name="T100" fmla="*/ 816 w 1979"/>
              <a:gd name="T101" fmla="*/ 2035 h 2371"/>
              <a:gd name="T102" fmla="*/ 894 w 1979"/>
              <a:gd name="T103" fmla="*/ 2000 h 2371"/>
              <a:gd name="T104" fmla="*/ 961 w 1979"/>
              <a:gd name="T105" fmla="*/ 1993 h 2371"/>
              <a:gd name="T106" fmla="*/ 1051 w 1979"/>
              <a:gd name="T107" fmla="*/ 2006 h 2371"/>
              <a:gd name="T108" fmla="*/ 1124 w 1979"/>
              <a:gd name="T109" fmla="*/ 2046 h 2371"/>
              <a:gd name="T110" fmla="*/ 1173 w 1979"/>
              <a:gd name="T111" fmla="*/ 2105 h 2371"/>
              <a:gd name="T112" fmla="*/ 1191 w 1979"/>
              <a:gd name="T113" fmla="*/ 2177 h 2371"/>
              <a:gd name="T114" fmla="*/ 1184 w 1979"/>
              <a:gd name="T115" fmla="*/ 2221 h 2371"/>
              <a:gd name="T116" fmla="*/ 1158 w 1979"/>
              <a:gd name="T117" fmla="*/ 2266 h 2371"/>
              <a:gd name="T118" fmla="*/ 1111 w 1979"/>
              <a:gd name="T119" fmla="*/ 2305 h 2371"/>
              <a:gd name="T120" fmla="*/ 1079 w 1979"/>
              <a:gd name="T121" fmla="*/ 2329 h 2371"/>
              <a:gd name="T122" fmla="*/ 1072 w 1979"/>
              <a:gd name="T123" fmla="*/ 2363 h 2371"/>
              <a:gd name="T124" fmla="*/ 1100 w 1979"/>
              <a:gd name="T125" fmla="*/ 392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1">
                <a:moveTo>
                  <a:pt x="1100" y="392"/>
                </a:moveTo>
                <a:lnTo>
                  <a:pt x="1100" y="392"/>
                </a:lnTo>
                <a:lnTo>
                  <a:pt x="1093" y="389"/>
                </a:lnTo>
                <a:lnTo>
                  <a:pt x="1085" y="386"/>
                </a:lnTo>
                <a:lnTo>
                  <a:pt x="1081" y="383"/>
                </a:lnTo>
                <a:lnTo>
                  <a:pt x="1076" y="378"/>
                </a:lnTo>
                <a:lnTo>
                  <a:pt x="1073" y="374"/>
                </a:lnTo>
                <a:lnTo>
                  <a:pt x="1070" y="368"/>
                </a:lnTo>
                <a:lnTo>
                  <a:pt x="1070" y="363"/>
                </a:lnTo>
                <a:lnTo>
                  <a:pt x="1070" y="357"/>
                </a:lnTo>
                <a:lnTo>
                  <a:pt x="1072" y="351"/>
                </a:lnTo>
                <a:lnTo>
                  <a:pt x="1073" y="345"/>
                </a:lnTo>
                <a:lnTo>
                  <a:pt x="1078" y="339"/>
                </a:lnTo>
                <a:lnTo>
                  <a:pt x="1082" y="333"/>
                </a:lnTo>
                <a:lnTo>
                  <a:pt x="1087" y="329"/>
                </a:lnTo>
                <a:lnTo>
                  <a:pt x="1094" y="323"/>
                </a:lnTo>
                <a:lnTo>
                  <a:pt x="1102" y="317"/>
                </a:lnTo>
                <a:lnTo>
                  <a:pt x="1111" y="312"/>
                </a:lnTo>
                <a:lnTo>
                  <a:pt x="1111" y="312"/>
                </a:lnTo>
                <a:lnTo>
                  <a:pt x="1124" y="305"/>
                </a:lnTo>
                <a:lnTo>
                  <a:pt x="1136" y="296"/>
                </a:lnTo>
                <a:lnTo>
                  <a:pt x="1151" y="283"/>
                </a:lnTo>
                <a:lnTo>
                  <a:pt x="1158" y="274"/>
                </a:lnTo>
                <a:lnTo>
                  <a:pt x="1166" y="265"/>
                </a:lnTo>
                <a:lnTo>
                  <a:pt x="1173" y="254"/>
                </a:lnTo>
                <a:lnTo>
                  <a:pt x="1179" y="242"/>
                </a:lnTo>
                <a:lnTo>
                  <a:pt x="1184" y="229"/>
                </a:lnTo>
                <a:lnTo>
                  <a:pt x="1188" y="215"/>
                </a:lnTo>
                <a:lnTo>
                  <a:pt x="1190" y="200"/>
                </a:lnTo>
                <a:lnTo>
                  <a:pt x="1191" y="184"/>
                </a:lnTo>
                <a:lnTo>
                  <a:pt x="1191" y="184"/>
                </a:lnTo>
                <a:lnTo>
                  <a:pt x="1190" y="164"/>
                </a:lnTo>
                <a:lnTo>
                  <a:pt x="1187" y="147"/>
                </a:lnTo>
                <a:lnTo>
                  <a:pt x="1181" y="129"/>
                </a:lnTo>
                <a:lnTo>
                  <a:pt x="1173" y="112"/>
                </a:lnTo>
                <a:lnTo>
                  <a:pt x="1163" y="96"/>
                </a:lnTo>
                <a:lnTo>
                  <a:pt x="1152" y="81"/>
                </a:lnTo>
                <a:lnTo>
                  <a:pt x="1139" y="66"/>
                </a:lnTo>
                <a:lnTo>
                  <a:pt x="1124" y="54"/>
                </a:lnTo>
                <a:lnTo>
                  <a:pt x="1108" y="42"/>
                </a:lnTo>
                <a:lnTo>
                  <a:pt x="1090" y="31"/>
                </a:lnTo>
                <a:lnTo>
                  <a:pt x="1072" y="21"/>
                </a:lnTo>
                <a:lnTo>
                  <a:pt x="1051" y="13"/>
                </a:lnTo>
                <a:lnTo>
                  <a:pt x="1030" y="7"/>
                </a:lnTo>
                <a:lnTo>
                  <a:pt x="1007" y="3"/>
                </a:lnTo>
                <a:lnTo>
                  <a:pt x="985" y="0"/>
                </a:lnTo>
                <a:lnTo>
                  <a:pt x="963" y="0"/>
                </a:lnTo>
                <a:lnTo>
                  <a:pt x="963" y="0"/>
                </a:lnTo>
                <a:lnTo>
                  <a:pt x="939" y="0"/>
                </a:lnTo>
                <a:lnTo>
                  <a:pt x="916" y="3"/>
                </a:lnTo>
                <a:lnTo>
                  <a:pt x="894" y="7"/>
                </a:lnTo>
                <a:lnTo>
                  <a:pt x="873" y="13"/>
                </a:lnTo>
                <a:lnTo>
                  <a:pt x="852" y="21"/>
                </a:lnTo>
                <a:lnTo>
                  <a:pt x="834" y="31"/>
                </a:lnTo>
                <a:lnTo>
                  <a:pt x="816" y="42"/>
                </a:lnTo>
                <a:lnTo>
                  <a:pt x="800" y="54"/>
                </a:lnTo>
                <a:lnTo>
                  <a:pt x="785" y="66"/>
                </a:lnTo>
                <a:lnTo>
                  <a:pt x="771" y="81"/>
                </a:lnTo>
                <a:lnTo>
                  <a:pt x="761" y="96"/>
                </a:lnTo>
                <a:lnTo>
                  <a:pt x="750" y="112"/>
                </a:lnTo>
                <a:lnTo>
                  <a:pt x="743" y="129"/>
                </a:lnTo>
                <a:lnTo>
                  <a:pt x="737" y="147"/>
                </a:lnTo>
                <a:lnTo>
                  <a:pt x="734" y="164"/>
                </a:lnTo>
                <a:lnTo>
                  <a:pt x="732" y="184"/>
                </a:lnTo>
                <a:lnTo>
                  <a:pt x="732" y="184"/>
                </a:lnTo>
                <a:lnTo>
                  <a:pt x="734" y="200"/>
                </a:lnTo>
                <a:lnTo>
                  <a:pt x="735" y="215"/>
                </a:lnTo>
                <a:lnTo>
                  <a:pt x="740" y="229"/>
                </a:lnTo>
                <a:lnTo>
                  <a:pt x="744" y="242"/>
                </a:lnTo>
                <a:lnTo>
                  <a:pt x="752" y="254"/>
                </a:lnTo>
                <a:lnTo>
                  <a:pt x="758" y="265"/>
                </a:lnTo>
                <a:lnTo>
                  <a:pt x="765" y="274"/>
                </a:lnTo>
                <a:lnTo>
                  <a:pt x="773" y="283"/>
                </a:lnTo>
                <a:lnTo>
                  <a:pt x="788" y="296"/>
                </a:lnTo>
                <a:lnTo>
                  <a:pt x="800" y="305"/>
                </a:lnTo>
                <a:lnTo>
                  <a:pt x="813" y="312"/>
                </a:lnTo>
                <a:lnTo>
                  <a:pt x="813" y="312"/>
                </a:lnTo>
                <a:lnTo>
                  <a:pt x="822" y="317"/>
                </a:lnTo>
                <a:lnTo>
                  <a:pt x="830" y="323"/>
                </a:lnTo>
                <a:lnTo>
                  <a:pt x="837" y="329"/>
                </a:lnTo>
                <a:lnTo>
                  <a:pt x="843" y="333"/>
                </a:lnTo>
                <a:lnTo>
                  <a:pt x="847" y="339"/>
                </a:lnTo>
                <a:lnTo>
                  <a:pt x="850" y="345"/>
                </a:lnTo>
                <a:lnTo>
                  <a:pt x="852" y="351"/>
                </a:lnTo>
                <a:lnTo>
                  <a:pt x="853" y="357"/>
                </a:lnTo>
                <a:lnTo>
                  <a:pt x="853" y="363"/>
                </a:lnTo>
                <a:lnTo>
                  <a:pt x="853" y="368"/>
                </a:lnTo>
                <a:lnTo>
                  <a:pt x="850" y="374"/>
                </a:lnTo>
                <a:lnTo>
                  <a:pt x="847" y="378"/>
                </a:lnTo>
                <a:lnTo>
                  <a:pt x="843" y="383"/>
                </a:lnTo>
                <a:lnTo>
                  <a:pt x="839" y="386"/>
                </a:lnTo>
                <a:lnTo>
                  <a:pt x="831" y="389"/>
                </a:lnTo>
                <a:lnTo>
                  <a:pt x="824" y="392"/>
                </a:lnTo>
                <a:lnTo>
                  <a:pt x="0" y="392"/>
                </a:lnTo>
                <a:lnTo>
                  <a:pt x="0" y="1233"/>
                </a:lnTo>
                <a:lnTo>
                  <a:pt x="0" y="1233"/>
                </a:lnTo>
                <a:lnTo>
                  <a:pt x="6" y="1241"/>
                </a:lnTo>
                <a:lnTo>
                  <a:pt x="15" y="1245"/>
                </a:lnTo>
                <a:lnTo>
                  <a:pt x="24" y="1245"/>
                </a:lnTo>
                <a:lnTo>
                  <a:pt x="33" y="1244"/>
                </a:lnTo>
                <a:lnTo>
                  <a:pt x="43" y="1239"/>
                </a:lnTo>
                <a:lnTo>
                  <a:pt x="54" y="1230"/>
                </a:lnTo>
                <a:lnTo>
                  <a:pt x="63" y="1220"/>
                </a:lnTo>
                <a:lnTo>
                  <a:pt x="70" y="1205"/>
                </a:lnTo>
                <a:lnTo>
                  <a:pt x="70" y="1205"/>
                </a:lnTo>
                <a:lnTo>
                  <a:pt x="78" y="1193"/>
                </a:lnTo>
                <a:lnTo>
                  <a:pt x="88" y="1179"/>
                </a:lnTo>
                <a:lnTo>
                  <a:pt x="102" y="1165"/>
                </a:lnTo>
                <a:lnTo>
                  <a:pt x="109" y="1157"/>
                </a:lnTo>
                <a:lnTo>
                  <a:pt x="120" y="1150"/>
                </a:lnTo>
                <a:lnTo>
                  <a:pt x="130" y="1144"/>
                </a:lnTo>
                <a:lnTo>
                  <a:pt x="142" y="1138"/>
                </a:lnTo>
                <a:lnTo>
                  <a:pt x="154" y="1132"/>
                </a:lnTo>
                <a:lnTo>
                  <a:pt x="169" y="1129"/>
                </a:lnTo>
                <a:lnTo>
                  <a:pt x="184" y="1126"/>
                </a:lnTo>
                <a:lnTo>
                  <a:pt x="200" y="1124"/>
                </a:lnTo>
                <a:lnTo>
                  <a:pt x="200" y="1124"/>
                </a:lnTo>
                <a:lnTo>
                  <a:pt x="218" y="1126"/>
                </a:lnTo>
                <a:lnTo>
                  <a:pt x="238" y="1129"/>
                </a:lnTo>
                <a:lnTo>
                  <a:pt x="254" y="1135"/>
                </a:lnTo>
                <a:lnTo>
                  <a:pt x="272" y="1142"/>
                </a:lnTo>
                <a:lnTo>
                  <a:pt x="287" y="1153"/>
                </a:lnTo>
                <a:lnTo>
                  <a:pt x="303" y="1163"/>
                </a:lnTo>
                <a:lnTo>
                  <a:pt x="317" y="1176"/>
                </a:lnTo>
                <a:lnTo>
                  <a:pt x="330" y="1191"/>
                </a:lnTo>
                <a:lnTo>
                  <a:pt x="342" y="1208"/>
                </a:lnTo>
                <a:lnTo>
                  <a:pt x="353" y="1226"/>
                </a:lnTo>
                <a:lnTo>
                  <a:pt x="362" y="1245"/>
                </a:lnTo>
                <a:lnTo>
                  <a:pt x="369" y="1265"/>
                </a:lnTo>
                <a:lnTo>
                  <a:pt x="375" y="1286"/>
                </a:lnTo>
                <a:lnTo>
                  <a:pt x="380" y="1308"/>
                </a:lnTo>
                <a:lnTo>
                  <a:pt x="383" y="1330"/>
                </a:lnTo>
                <a:lnTo>
                  <a:pt x="384" y="1354"/>
                </a:lnTo>
                <a:lnTo>
                  <a:pt x="384" y="1354"/>
                </a:lnTo>
                <a:lnTo>
                  <a:pt x="383" y="1377"/>
                </a:lnTo>
                <a:lnTo>
                  <a:pt x="380" y="1401"/>
                </a:lnTo>
                <a:lnTo>
                  <a:pt x="375" y="1422"/>
                </a:lnTo>
                <a:lnTo>
                  <a:pt x="369" y="1443"/>
                </a:lnTo>
                <a:lnTo>
                  <a:pt x="362" y="1463"/>
                </a:lnTo>
                <a:lnTo>
                  <a:pt x="353" y="1483"/>
                </a:lnTo>
                <a:lnTo>
                  <a:pt x="342" y="1499"/>
                </a:lnTo>
                <a:lnTo>
                  <a:pt x="330" y="1516"/>
                </a:lnTo>
                <a:lnTo>
                  <a:pt x="317" y="1531"/>
                </a:lnTo>
                <a:lnTo>
                  <a:pt x="303" y="1544"/>
                </a:lnTo>
                <a:lnTo>
                  <a:pt x="287" y="1556"/>
                </a:lnTo>
                <a:lnTo>
                  <a:pt x="272" y="1565"/>
                </a:lnTo>
                <a:lnTo>
                  <a:pt x="254" y="1573"/>
                </a:lnTo>
                <a:lnTo>
                  <a:pt x="238" y="1579"/>
                </a:lnTo>
                <a:lnTo>
                  <a:pt x="218" y="1582"/>
                </a:lnTo>
                <a:lnTo>
                  <a:pt x="200" y="1583"/>
                </a:lnTo>
                <a:lnTo>
                  <a:pt x="200" y="1583"/>
                </a:lnTo>
                <a:lnTo>
                  <a:pt x="184" y="1583"/>
                </a:lnTo>
                <a:lnTo>
                  <a:pt x="169" y="1580"/>
                </a:lnTo>
                <a:lnTo>
                  <a:pt x="154" y="1576"/>
                </a:lnTo>
                <a:lnTo>
                  <a:pt x="142" y="1571"/>
                </a:lnTo>
                <a:lnTo>
                  <a:pt x="130" y="1565"/>
                </a:lnTo>
                <a:lnTo>
                  <a:pt x="120" y="1558"/>
                </a:lnTo>
                <a:lnTo>
                  <a:pt x="109" y="1550"/>
                </a:lnTo>
                <a:lnTo>
                  <a:pt x="102" y="1543"/>
                </a:lnTo>
                <a:lnTo>
                  <a:pt x="88" y="1528"/>
                </a:lnTo>
                <a:lnTo>
                  <a:pt x="78" y="1516"/>
                </a:lnTo>
                <a:lnTo>
                  <a:pt x="70" y="1502"/>
                </a:lnTo>
                <a:lnTo>
                  <a:pt x="70" y="1502"/>
                </a:lnTo>
                <a:lnTo>
                  <a:pt x="63" y="1489"/>
                </a:lnTo>
                <a:lnTo>
                  <a:pt x="54" y="1477"/>
                </a:lnTo>
                <a:lnTo>
                  <a:pt x="43" y="1469"/>
                </a:lnTo>
                <a:lnTo>
                  <a:pt x="33" y="1463"/>
                </a:lnTo>
                <a:lnTo>
                  <a:pt x="24" y="1462"/>
                </a:lnTo>
                <a:lnTo>
                  <a:pt x="15" y="1463"/>
                </a:lnTo>
                <a:lnTo>
                  <a:pt x="6" y="1468"/>
                </a:lnTo>
                <a:lnTo>
                  <a:pt x="0" y="1474"/>
                </a:lnTo>
                <a:lnTo>
                  <a:pt x="0" y="2371"/>
                </a:lnTo>
                <a:lnTo>
                  <a:pt x="847" y="2371"/>
                </a:lnTo>
                <a:lnTo>
                  <a:pt x="847" y="2371"/>
                </a:lnTo>
                <a:lnTo>
                  <a:pt x="852" y="2363"/>
                </a:lnTo>
                <a:lnTo>
                  <a:pt x="853" y="2356"/>
                </a:lnTo>
                <a:lnTo>
                  <a:pt x="853" y="2347"/>
                </a:lnTo>
                <a:lnTo>
                  <a:pt x="850" y="2338"/>
                </a:lnTo>
                <a:lnTo>
                  <a:pt x="844" y="2329"/>
                </a:lnTo>
                <a:lnTo>
                  <a:pt x="836" y="2322"/>
                </a:lnTo>
                <a:lnTo>
                  <a:pt x="825" y="2313"/>
                </a:lnTo>
                <a:lnTo>
                  <a:pt x="813" y="2305"/>
                </a:lnTo>
                <a:lnTo>
                  <a:pt x="813" y="2305"/>
                </a:lnTo>
                <a:lnTo>
                  <a:pt x="800" y="2298"/>
                </a:lnTo>
                <a:lnTo>
                  <a:pt x="788" y="2289"/>
                </a:lnTo>
                <a:lnTo>
                  <a:pt x="773" y="2275"/>
                </a:lnTo>
                <a:lnTo>
                  <a:pt x="765" y="2266"/>
                </a:lnTo>
                <a:lnTo>
                  <a:pt x="758" y="2257"/>
                </a:lnTo>
                <a:lnTo>
                  <a:pt x="750" y="2247"/>
                </a:lnTo>
                <a:lnTo>
                  <a:pt x="744" y="2235"/>
                </a:lnTo>
                <a:lnTo>
                  <a:pt x="740" y="2221"/>
                </a:lnTo>
                <a:lnTo>
                  <a:pt x="735" y="2208"/>
                </a:lnTo>
                <a:lnTo>
                  <a:pt x="732" y="2193"/>
                </a:lnTo>
                <a:lnTo>
                  <a:pt x="732" y="2177"/>
                </a:lnTo>
                <a:lnTo>
                  <a:pt x="732" y="2177"/>
                </a:lnTo>
                <a:lnTo>
                  <a:pt x="734" y="2157"/>
                </a:lnTo>
                <a:lnTo>
                  <a:pt x="737" y="2139"/>
                </a:lnTo>
                <a:lnTo>
                  <a:pt x="743" y="2121"/>
                </a:lnTo>
                <a:lnTo>
                  <a:pt x="750" y="2105"/>
                </a:lnTo>
                <a:lnTo>
                  <a:pt x="759" y="2088"/>
                </a:lnTo>
                <a:lnTo>
                  <a:pt x="771" y="2073"/>
                </a:lnTo>
                <a:lnTo>
                  <a:pt x="785" y="2060"/>
                </a:lnTo>
                <a:lnTo>
                  <a:pt x="800" y="2046"/>
                </a:lnTo>
                <a:lnTo>
                  <a:pt x="816" y="2035"/>
                </a:lnTo>
                <a:lnTo>
                  <a:pt x="833" y="2024"/>
                </a:lnTo>
                <a:lnTo>
                  <a:pt x="852" y="2015"/>
                </a:lnTo>
                <a:lnTo>
                  <a:pt x="873" y="2006"/>
                </a:lnTo>
                <a:lnTo>
                  <a:pt x="894" y="2000"/>
                </a:lnTo>
                <a:lnTo>
                  <a:pt x="915" y="1996"/>
                </a:lnTo>
                <a:lnTo>
                  <a:pt x="939" y="1993"/>
                </a:lnTo>
                <a:lnTo>
                  <a:pt x="961" y="1993"/>
                </a:lnTo>
                <a:lnTo>
                  <a:pt x="961" y="1993"/>
                </a:lnTo>
                <a:lnTo>
                  <a:pt x="985" y="1993"/>
                </a:lnTo>
                <a:lnTo>
                  <a:pt x="1007" y="1996"/>
                </a:lnTo>
                <a:lnTo>
                  <a:pt x="1030" y="2000"/>
                </a:lnTo>
                <a:lnTo>
                  <a:pt x="1051" y="2006"/>
                </a:lnTo>
                <a:lnTo>
                  <a:pt x="1070" y="2015"/>
                </a:lnTo>
                <a:lnTo>
                  <a:pt x="1090" y="2024"/>
                </a:lnTo>
                <a:lnTo>
                  <a:pt x="1108" y="2035"/>
                </a:lnTo>
                <a:lnTo>
                  <a:pt x="1124" y="2046"/>
                </a:lnTo>
                <a:lnTo>
                  <a:pt x="1139" y="2060"/>
                </a:lnTo>
                <a:lnTo>
                  <a:pt x="1152" y="2073"/>
                </a:lnTo>
                <a:lnTo>
                  <a:pt x="1163" y="2088"/>
                </a:lnTo>
                <a:lnTo>
                  <a:pt x="1173" y="2105"/>
                </a:lnTo>
                <a:lnTo>
                  <a:pt x="1181" y="2121"/>
                </a:lnTo>
                <a:lnTo>
                  <a:pt x="1187" y="2139"/>
                </a:lnTo>
                <a:lnTo>
                  <a:pt x="1190" y="2157"/>
                </a:lnTo>
                <a:lnTo>
                  <a:pt x="1191" y="2177"/>
                </a:lnTo>
                <a:lnTo>
                  <a:pt x="1191" y="2177"/>
                </a:lnTo>
                <a:lnTo>
                  <a:pt x="1190" y="2193"/>
                </a:lnTo>
                <a:lnTo>
                  <a:pt x="1187" y="2208"/>
                </a:lnTo>
                <a:lnTo>
                  <a:pt x="1184" y="2221"/>
                </a:lnTo>
                <a:lnTo>
                  <a:pt x="1178" y="2235"/>
                </a:lnTo>
                <a:lnTo>
                  <a:pt x="1172" y="2247"/>
                </a:lnTo>
                <a:lnTo>
                  <a:pt x="1166" y="2257"/>
                </a:lnTo>
                <a:lnTo>
                  <a:pt x="1158" y="2266"/>
                </a:lnTo>
                <a:lnTo>
                  <a:pt x="1151" y="2275"/>
                </a:lnTo>
                <a:lnTo>
                  <a:pt x="1136" y="2289"/>
                </a:lnTo>
                <a:lnTo>
                  <a:pt x="1123" y="2298"/>
                </a:lnTo>
                <a:lnTo>
                  <a:pt x="1111" y="2305"/>
                </a:lnTo>
                <a:lnTo>
                  <a:pt x="1111" y="2305"/>
                </a:lnTo>
                <a:lnTo>
                  <a:pt x="1097" y="2313"/>
                </a:lnTo>
                <a:lnTo>
                  <a:pt x="1087" y="2322"/>
                </a:lnTo>
                <a:lnTo>
                  <a:pt x="1079" y="2329"/>
                </a:lnTo>
                <a:lnTo>
                  <a:pt x="1073" y="2338"/>
                </a:lnTo>
                <a:lnTo>
                  <a:pt x="1070" y="2347"/>
                </a:lnTo>
                <a:lnTo>
                  <a:pt x="1070" y="2356"/>
                </a:lnTo>
                <a:lnTo>
                  <a:pt x="1072" y="2363"/>
                </a:lnTo>
                <a:lnTo>
                  <a:pt x="1076" y="2371"/>
                </a:lnTo>
                <a:lnTo>
                  <a:pt x="1979" y="2371"/>
                </a:lnTo>
                <a:lnTo>
                  <a:pt x="1979" y="392"/>
                </a:lnTo>
                <a:lnTo>
                  <a:pt x="1100" y="392"/>
                </a:lnTo>
                <a:close/>
              </a:path>
            </a:pathLst>
          </a:custGeom>
          <a:solidFill>
            <a:schemeClr val="bg1">
              <a:lumMod val="95000"/>
            </a:schemeClr>
          </a:solidFill>
          <a:ln w="28575">
            <a:solidFill>
              <a:srgbClr val="C00000"/>
            </a:solidFill>
            <a:prstDash val="solid"/>
            <a:round/>
            <a:headEnd/>
            <a:tailEnd/>
          </a:ln>
        </p:spPr>
        <p:txBody>
          <a:bodyPr lIns="288000" tIns="288000" anchor="ctr"/>
          <a:lstStyle/>
          <a:p>
            <a:pPr algn="ctr" eaLnBrk="1" hangingPunct="1">
              <a:defRPr/>
            </a:pPr>
            <a:endParaRPr lang="en-GB">
              <a:cs typeface="Arial" charset="0"/>
            </a:endParaRPr>
          </a:p>
        </p:txBody>
      </p:sp>
      <p:sp>
        <p:nvSpPr>
          <p:cNvPr id="32" name="Freeform 14">
            <a:extLst>
              <a:ext uri="{FF2B5EF4-FFF2-40B4-BE49-F238E27FC236}">
                <a16:creationId xmlns:a16="http://schemas.microsoft.com/office/drawing/2014/main" id="{3DC7CF09-86FA-4774-B556-41B41E69D4AB}"/>
              </a:ext>
            </a:extLst>
          </p:cNvPr>
          <p:cNvSpPr>
            <a:spLocks/>
          </p:cNvSpPr>
          <p:nvPr/>
        </p:nvSpPr>
        <p:spPr bwMode="auto">
          <a:xfrm>
            <a:off x="5936615" y="4128126"/>
            <a:ext cx="1896949" cy="1568450"/>
          </a:xfrm>
          <a:custGeom>
            <a:avLst/>
            <a:gdLst>
              <a:gd name="connsiteX0" fmla="*/ 10886 w 1896949"/>
              <a:gd name="connsiteY0" fmla="*/ 0 h 1568450"/>
              <a:gd name="connsiteX1" fmla="*/ 690091 w 1896949"/>
              <a:gd name="connsiteY1" fmla="*/ 0 h 1568450"/>
              <a:gd name="connsiteX2" fmla="*/ 698819 w 1896949"/>
              <a:gd name="connsiteY2" fmla="*/ 794 h 1568450"/>
              <a:gd name="connsiteX3" fmla="*/ 706754 w 1896949"/>
              <a:gd name="connsiteY3" fmla="*/ 2381 h 1568450"/>
              <a:gd name="connsiteX4" fmla="*/ 713895 w 1896949"/>
              <a:gd name="connsiteY4" fmla="*/ 4763 h 1568450"/>
              <a:gd name="connsiteX5" fmla="*/ 720242 w 1896949"/>
              <a:gd name="connsiteY5" fmla="*/ 7144 h 1568450"/>
              <a:gd name="connsiteX6" fmla="*/ 725003 w 1896949"/>
              <a:gd name="connsiteY6" fmla="*/ 10319 h 1568450"/>
              <a:gd name="connsiteX7" fmla="*/ 728177 w 1896949"/>
              <a:gd name="connsiteY7" fmla="*/ 14288 h 1568450"/>
              <a:gd name="connsiteX8" fmla="*/ 730557 w 1896949"/>
              <a:gd name="connsiteY8" fmla="*/ 19050 h 1568450"/>
              <a:gd name="connsiteX9" fmla="*/ 732144 w 1896949"/>
              <a:gd name="connsiteY9" fmla="*/ 23813 h 1568450"/>
              <a:gd name="connsiteX10" fmla="*/ 732144 w 1896949"/>
              <a:gd name="connsiteY10" fmla="*/ 29369 h 1568450"/>
              <a:gd name="connsiteX11" fmla="*/ 730557 w 1896949"/>
              <a:gd name="connsiteY11" fmla="*/ 34131 h 1568450"/>
              <a:gd name="connsiteX12" fmla="*/ 728177 w 1896949"/>
              <a:gd name="connsiteY12" fmla="*/ 39688 h 1568450"/>
              <a:gd name="connsiteX13" fmla="*/ 725003 w 1896949"/>
              <a:gd name="connsiteY13" fmla="*/ 44450 h 1568450"/>
              <a:gd name="connsiteX14" fmla="*/ 720242 w 1896949"/>
              <a:gd name="connsiteY14" fmla="*/ 50800 h 1568450"/>
              <a:gd name="connsiteX15" fmla="*/ 713895 w 1896949"/>
              <a:gd name="connsiteY15" fmla="*/ 55563 h 1568450"/>
              <a:gd name="connsiteX16" fmla="*/ 708341 w 1896949"/>
              <a:gd name="connsiteY16" fmla="*/ 60325 h 1568450"/>
              <a:gd name="connsiteX17" fmla="*/ 699612 w 1896949"/>
              <a:gd name="connsiteY17" fmla="*/ 65088 h 1568450"/>
              <a:gd name="connsiteX18" fmla="*/ 689297 w 1896949"/>
              <a:gd name="connsiteY18" fmla="*/ 70644 h 1568450"/>
              <a:gd name="connsiteX19" fmla="*/ 679776 w 1896949"/>
              <a:gd name="connsiteY19" fmla="*/ 77788 h 1568450"/>
              <a:gd name="connsiteX20" fmla="*/ 667874 w 1896949"/>
              <a:gd name="connsiteY20" fmla="*/ 88900 h 1568450"/>
              <a:gd name="connsiteX21" fmla="*/ 662320 w 1896949"/>
              <a:gd name="connsiteY21" fmla="*/ 96044 h 1568450"/>
              <a:gd name="connsiteX22" fmla="*/ 655972 w 1896949"/>
              <a:gd name="connsiteY22" fmla="*/ 103188 h 1568450"/>
              <a:gd name="connsiteX23" fmla="*/ 650418 w 1896949"/>
              <a:gd name="connsiteY23" fmla="*/ 111125 h 1568450"/>
              <a:gd name="connsiteX24" fmla="*/ 645657 w 1896949"/>
              <a:gd name="connsiteY24" fmla="*/ 120650 h 1568450"/>
              <a:gd name="connsiteX25" fmla="*/ 641690 w 1896949"/>
              <a:gd name="connsiteY25" fmla="*/ 131763 h 1568450"/>
              <a:gd name="connsiteX26" fmla="*/ 638516 w 1896949"/>
              <a:gd name="connsiteY26" fmla="*/ 142081 h 1568450"/>
              <a:gd name="connsiteX27" fmla="*/ 636135 w 1896949"/>
              <a:gd name="connsiteY27" fmla="*/ 153988 h 1568450"/>
              <a:gd name="connsiteX28" fmla="*/ 636135 w 1896949"/>
              <a:gd name="connsiteY28" fmla="*/ 166688 h 1568450"/>
              <a:gd name="connsiteX29" fmla="*/ 636929 w 1896949"/>
              <a:gd name="connsiteY29" fmla="*/ 182563 h 1568450"/>
              <a:gd name="connsiteX30" fmla="*/ 639309 w 1896949"/>
              <a:gd name="connsiteY30" fmla="*/ 196850 h 1568450"/>
              <a:gd name="connsiteX31" fmla="*/ 644070 w 1896949"/>
              <a:gd name="connsiteY31" fmla="*/ 211138 h 1568450"/>
              <a:gd name="connsiteX32" fmla="*/ 650418 w 1896949"/>
              <a:gd name="connsiteY32" fmla="*/ 223838 h 1568450"/>
              <a:gd name="connsiteX33" fmla="*/ 657559 w 1896949"/>
              <a:gd name="connsiteY33" fmla="*/ 237331 h 1568450"/>
              <a:gd name="connsiteX34" fmla="*/ 667080 w 1896949"/>
              <a:gd name="connsiteY34" fmla="*/ 249238 h 1568450"/>
              <a:gd name="connsiteX35" fmla="*/ 677395 w 1896949"/>
              <a:gd name="connsiteY35" fmla="*/ 261144 h 1568450"/>
              <a:gd name="connsiteX36" fmla="*/ 689297 w 1896949"/>
              <a:gd name="connsiteY36" fmla="*/ 269875 h 1568450"/>
              <a:gd name="connsiteX37" fmla="*/ 701993 w 1896949"/>
              <a:gd name="connsiteY37" fmla="*/ 279400 h 1568450"/>
              <a:gd name="connsiteX38" fmla="*/ 715482 w 1896949"/>
              <a:gd name="connsiteY38" fmla="*/ 288131 h 1568450"/>
              <a:gd name="connsiteX39" fmla="*/ 730557 w 1896949"/>
              <a:gd name="connsiteY39" fmla="*/ 296069 h 1568450"/>
              <a:gd name="connsiteX40" fmla="*/ 747220 w 1896949"/>
              <a:gd name="connsiteY40" fmla="*/ 302419 h 1568450"/>
              <a:gd name="connsiteX41" fmla="*/ 763883 w 1896949"/>
              <a:gd name="connsiteY41" fmla="*/ 307181 h 1568450"/>
              <a:gd name="connsiteX42" fmla="*/ 780546 w 1896949"/>
              <a:gd name="connsiteY42" fmla="*/ 310356 h 1568450"/>
              <a:gd name="connsiteX43" fmla="*/ 799589 w 1896949"/>
              <a:gd name="connsiteY43" fmla="*/ 312738 h 1568450"/>
              <a:gd name="connsiteX44" fmla="*/ 817045 w 1896949"/>
              <a:gd name="connsiteY44" fmla="*/ 314325 h 1568450"/>
              <a:gd name="connsiteX45" fmla="*/ 836088 w 1896949"/>
              <a:gd name="connsiteY45" fmla="*/ 312738 h 1568450"/>
              <a:gd name="connsiteX46" fmla="*/ 854338 w 1896949"/>
              <a:gd name="connsiteY46" fmla="*/ 310356 h 1568450"/>
              <a:gd name="connsiteX47" fmla="*/ 871794 w 1896949"/>
              <a:gd name="connsiteY47" fmla="*/ 307181 h 1568450"/>
              <a:gd name="connsiteX48" fmla="*/ 888457 w 1896949"/>
              <a:gd name="connsiteY48" fmla="*/ 302419 h 1568450"/>
              <a:gd name="connsiteX49" fmla="*/ 903533 w 1896949"/>
              <a:gd name="connsiteY49" fmla="*/ 296069 h 1568450"/>
              <a:gd name="connsiteX50" fmla="*/ 919402 w 1896949"/>
              <a:gd name="connsiteY50" fmla="*/ 288131 h 1568450"/>
              <a:gd name="connsiteX51" fmla="*/ 933684 w 1896949"/>
              <a:gd name="connsiteY51" fmla="*/ 279400 h 1568450"/>
              <a:gd name="connsiteX52" fmla="*/ 946380 w 1896949"/>
              <a:gd name="connsiteY52" fmla="*/ 269875 h 1568450"/>
              <a:gd name="connsiteX53" fmla="*/ 958282 w 1896949"/>
              <a:gd name="connsiteY53" fmla="*/ 261144 h 1568450"/>
              <a:gd name="connsiteX54" fmla="*/ 969390 w 1896949"/>
              <a:gd name="connsiteY54" fmla="*/ 249238 h 1568450"/>
              <a:gd name="connsiteX55" fmla="*/ 977325 w 1896949"/>
              <a:gd name="connsiteY55" fmla="*/ 237331 h 1568450"/>
              <a:gd name="connsiteX56" fmla="*/ 986053 w 1896949"/>
              <a:gd name="connsiteY56" fmla="*/ 223838 h 1568450"/>
              <a:gd name="connsiteX57" fmla="*/ 991607 w 1896949"/>
              <a:gd name="connsiteY57" fmla="*/ 211138 h 1568450"/>
              <a:gd name="connsiteX58" fmla="*/ 996368 w 1896949"/>
              <a:gd name="connsiteY58" fmla="*/ 196850 h 1568450"/>
              <a:gd name="connsiteX59" fmla="*/ 998748 w 1896949"/>
              <a:gd name="connsiteY59" fmla="*/ 182563 h 1568450"/>
              <a:gd name="connsiteX60" fmla="*/ 1000335 w 1896949"/>
              <a:gd name="connsiteY60" fmla="*/ 166688 h 1568450"/>
              <a:gd name="connsiteX61" fmla="*/ 998748 w 1896949"/>
              <a:gd name="connsiteY61" fmla="*/ 153988 h 1568450"/>
              <a:gd name="connsiteX62" fmla="*/ 996368 w 1896949"/>
              <a:gd name="connsiteY62" fmla="*/ 142081 h 1568450"/>
              <a:gd name="connsiteX63" fmla="*/ 993987 w 1896949"/>
              <a:gd name="connsiteY63" fmla="*/ 131763 h 1568450"/>
              <a:gd name="connsiteX64" fmla="*/ 989227 w 1896949"/>
              <a:gd name="connsiteY64" fmla="*/ 120650 h 1568450"/>
              <a:gd name="connsiteX65" fmla="*/ 984466 w 1896949"/>
              <a:gd name="connsiteY65" fmla="*/ 111125 h 1568450"/>
              <a:gd name="connsiteX66" fmla="*/ 979705 w 1896949"/>
              <a:gd name="connsiteY66" fmla="*/ 103188 h 1568450"/>
              <a:gd name="connsiteX67" fmla="*/ 974151 w 1896949"/>
              <a:gd name="connsiteY67" fmla="*/ 96044 h 1568450"/>
              <a:gd name="connsiteX68" fmla="*/ 967803 w 1896949"/>
              <a:gd name="connsiteY68" fmla="*/ 88900 h 1568450"/>
              <a:gd name="connsiteX69" fmla="*/ 955901 w 1896949"/>
              <a:gd name="connsiteY69" fmla="*/ 77788 h 1568450"/>
              <a:gd name="connsiteX70" fmla="*/ 945586 w 1896949"/>
              <a:gd name="connsiteY70" fmla="*/ 70644 h 1568450"/>
              <a:gd name="connsiteX71" fmla="*/ 936065 w 1896949"/>
              <a:gd name="connsiteY71" fmla="*/ 65088 h 1568450"/>
              <a:gd name="connsiteX72" fmla="*/ 927336 w 1896949"/>
              <a:gd name="connsiteY72" fmla="*/ 60325 h 1568450"/>
              <a:gd name="connsiteX73" fmla="*/ 920195 w 1896949"/>
              <a:gd name="connsiteY73" fmla="*/ 55563 h 1568450"/>
              <a:gd name="connsiteX74" fmla="*/ 914641 w 1896949"/>
              <a:gd name="connsiteY74" fmla="*/ 50800 h 1568450"/>
              <a:gd name="connsiteX75" fmla="*/ 909880 w 1896949"/>
              <a:gd name="connsiteY75" fmla="*/ 44450 h 1568450"/>
              <a:gd name="connsiteX76" fmla="*/ 905913 w 1896949"/>
              <a:gd name="connsiteY76" fmla="*/ 39688 h 1568450"/>
              <a:gd name="connsiteX77" fmla="*/ 905119 w 1896949"/>
              <a:gd name="connsiteY77" fmla="*/ 34131 h 1568450"/>
              <a:gd name="connsiteX78" fmla="*/ 903533 w 1896949"/>
              <a:gd name="connsiteY78" fmla="*/ 29369 h 1568450"/>
              <a:gd name="connsiteX79" fmla="*/ 903533 w 1896949"/>
              <a:gd name="connsiteY79" fmla="*/ 23813 h 1568450"/>
              <a:gd name="connsiteX80" fmla="*/ 905119 w 1896949"/>
              <a:gd name="connsiteY80" fmla="*/ 19050 h 1568450"/>
              <a:gd name="connsiteX81" fmla="*/ 907500 w 1896949"/>
              <a:gd name="connsiteY81" fmla="*/ 14288 h 1568450"/>
              <a:gd name="connsiteX82" fmla="*/ 910674 w 1896949"/>
              <a:gd name="connsiteY82" fmla="*/ 10319 h 1568450"/>
              <a:gd name="connsiteX83" fmla="*/ 915435 w 1896949"/>
              <a:gd name="connsiteY83" fmla="*/ 7144 h 1568450"/>
              <a:gd name="connsiteX84" fmla="*/ 920195 w 1896949"/>
              <a:gd name="connsiteY84" fmla="*/ 4763 h 1568450"/>
              <a:gd name="connsiteX85" fmla="*/ 927336 w 1896949"/>
              <a:gd name="connsiteY85" fmla="*/ 2381 h 1568450"/>
              <a:gd name="connsiteX86" fmla="*/ 936065 w 1896949"/>
              <a:gd name="connsiteY86" fmla="*/ 794 h 1568450"/>
              <a:gd name="connsiteX87" fmla="*/ 945586 w 1896949"/>
              <a:gd name="connsiteY87" fmla="*/ 0 h 1568450"/>
              <a:gd name="connsiteX88" fmla="*/ 1581151 w 1896949"/>
              <a:gd name="connsiteY88" fmla="*/ 0 h 1568450"/>
              <a:gd name="connsiteX89" fmla="*/ 1581151 w 1896949"/>
              <a:gd name="connsiteY89" fmla="*/ 434181 h 1568450"/>
              <a:gd name="connsiteX90" fmla="*/ 1581944 w 1896949"/>
              <a:gd name="connsiteY90" fmla="*/ 434181 h 1568450"/>
              <a:gd name="connsiteX91" fmla="*/ 1581944 w 1896949"/>
              <a:gd name="connsiteY91" fmla="*/ 633413 h 1568450"/>
              <a:gd name="connsiteX92" fmla="*/ 1583531 w 1896949"/>
              <a:gd name="connsiteY92" fmla="*/ 642938 h 1568450"/>
              <a:gd name="connsiteX93" fmla="*/ 1584324 w 1896949"/>
              <a:gd name="connsiteY93" fmla="*/ 652463 h 1568450"/>
              <a:gd name="connsiteX94" fmla="*/ 1586705 w 1896949"/>
              <a:gd name="connsiteY94" fmla="*/ 659606 h 1568450"/>
              <a:gd name="connsiteX95" fmla="*/ 1590672 w 1896949"/>
              <a:gd name="connsiteY95" fmla="*/ 665163 h 1568450"/>
              <a:gd name="connsiteX96" fmla="*/ 1596226 w 1896949"/>
              <a:gd name="connsiteY96" fmla="*/ 671513 h 1568450"/>
              <a:gd name="connsiteX97" fmla="*/ 1603368 w 1896949"/>
              <a:gd name="connsiteY97" fmla="*/ 674688 h 1568450"/>
              <a:gd name="connsiteX98" fmla="*/ 1610509 w 1896949"/>
              <a:gd name="connsiteY98" fmla="*/ 674688 h 1568450"/>
              <a:gd name="connsiteX99" fmla="*/ 1617650 w 1896949"/>
              <a:gd name="connsiteY99" fmla="*/ 673894 h 1568450"/>
              <a:gd name="connsiteX100" fmla="*/ 1626378 w 1896949"/>
              <a:gd name="connsiteY100" fmla="*/ 669925 h 1568450"/>
              <a:gd name="connsiteX101" fmla="*/ 1633519 w 1896949"/>
              <a:gd name="connsiteY101" fmla="*/ 662781 h 1568450"/>
              <a:gd name="connsiteX102" fmla="*/ 1640660 w 1896949"/>
              <a:gd name="connsiteY102" fmla="*/ 654844 h 1568450"/>
              <a:gd name="connsiteX103" fmla="*/ 1647802 w 1896949"/>
              <a:gd name="connsiteY103" fmla="*/ 642938 h 1568450"/>
              <a:gd name="connsiteX104" fmla="*/ 1653356 w 1896949"/>
              <a:gd name="connsiteY104" fmla="*/ 633413 h 1568450"/>
              <a:gd name="connsiteX105" fmla="*/ 1660497 w 1896949"/>
              <a:gd name="connsiteY105" fmla="*/ 622300 h 1568450"/>
              <a:gd name="connsiteX106" fmla="*/ 1671605 w 1896949"/>
              <a:gd name="connsiteY106" fmla="*/ 611188 h 1568450"/>
              <a:gd name="connsiteX107" fmla="*/ 1678747 w 1896949"/>
              <a:gd name="connsiteY107" fmla="*/ 604838 h 1568450"/>
              <a:gd name="connsiteX108" fmla="*/ 1685888 w 1896949"/>
              <a:gd name="connsiteY108" fmla="*/ 599281 h 1568450"/>
              <a:gd name="connsiteX109" fmla="*/ 1694616 w 1896949"/>
              <a:gd name="connsiteY109" fmla="*/ 594519 h 1568450"/>
              <a:gd name="connsiteX110" fmla="*/ 1703344 w 1896949"/>
              <a:gd name="connsiteY110" fmla="*/ 589756 h 1568450"/>
              <a:gd name="connsiteX111" fmla="*/ 1713659 w 1896949"/>
              <a:gd name="connsiteY111" fmla="*/ 584994 h 1568450"/>
              <a:gd name="connsiteX112" fmla="*/ 1724768 w 1896949"/>
              <a:gd name="connsiteY112" fmla="*/ 582613 h 1568450"/>
              <a:gd name="connsiteX113" fmla="*/ 1736670 w 1896949"/>
              <a:gd name="connsiteY113" fmla="*/ 580231 h 1568450"/>
              <a:gd name="connsiteX114" fmla="*/ 1749365 w 1896949"/>
              <a:gd name="connsiteY114" fmla="*/ 578644 h 1568450"/>
              <a:gd name="connsiteX115" fmla="*/ 1765234 w 1896949"/>
              <a:gd name="connsiteY115" fmla="*/ 580231 h 1568450"/>
              <a:gd name="connsiteX116" fmla="*/ 1779517 w 1896949"/>
              <a:gd name="connsiteY116" fmla="*/ 582613 h 1568450"/>
              <a:gd name="connsiteX117" fmla="*/ 1793799 w 1896949"/>
              <a:gd name="connsiteY117" fmla="*/ 587375 h 1568450"/>
              <a:gd name="connsiteX118" fmla="*/ 1806494 w 1896949"/>
              <a:gd name="connsiteY118" fmla="*/ 592931 h 1568450"/>
              <a:gd name="connsiteX119" fmla="*/ 1819190 w 1896949"/>
              <a:gd name="connsiteY119" fmla="*/ 601663 h 1568450"/>
              <a:gd name="connsiteX120" fmla="*/ 1831092 w 1896949"/>
              <a:gd name="connsiteY120" fmla="*/ 609600 h 1568450"/>
              <a:gd name="connsiteX121" fmla="*/ 1842994 w 1896949"/>
              <a:gd name="connsiteY121" fmla="*/ 619919 h 1568450"/>
              <a:gd name="connsiteX122" fmla="*/ 1854102 w 1896949"/>
              <a:gd name="connsiteY122" fmla="*/ 631825 h 1568450"/>
              <a:gd name="connsiteX123" fmla="*/ 1862037 w 1896949"/>
              <a:gd name="connsiteY123" fmla="*/ 645319 h 1568450"/>
              <a:gd name="connsiteX124" fmla="*/ 1871558 w 1896949"/>
              <a:gd name="connsiteY124" fmla="*/ 659606 h 1568450"/>
              <a:gd name="connsiteX125" fmla="*/ 1878699 w 1896949"/>
              <a:gd name="connsiteY125" fmla="*/ 674688 h 1568450"/>
              <a:gd name="connsiteX126" fmla="*/ 1885047 w 1896949"/>
              <a:gd name="connsiteY126" fmla="*/ 690563 h 1568450"/>
              <a:gd name="connsiteX127" fmla="*/ 1889808 w 1896949"/>
              <a:gd name="connsiteY127" fmla="*/ 707231 h 1568450"/>
              <a:gd name="connsiteX128" fmla="*/ 1892982 w 1896949"/>
              <a:gd name="connsiteY128" fmla="*/ 724694 h 1568450"/>
              <a:gd name="connsiteX129" fmla="*/ 1895362 w 1896949"/>
              <a:gd name="connsiteY129" fmla="*/ 742156 h 1568450"/>
              <a:gd name="connsiteX130" fmla="*/ 1896949 w 1896949"/>
              <a:gd name="connsiteY130" fmla="*/ 761206 h 1568450"/>
              <a:gd name="connsiteX131" fmla="*/ 1895362 w 1896949"/>
              <a:gd name="connsiteY131" fmla="*/ 779463 h 1568450"/>
              <a:gd name="connsiteX132" fmla="*/ 1892982 w 1896949"/>
              <a:gd name="connsiteY132" fmla="*/ 798513 h 1568450"/>
              <a:gd name="connsiteX133" fmla="*/ 1889808 w 1896949"/>
              <a:gd name="connsiteY133" fmla="*/ 815181 h 1568450"/>
              <a:gd name="connsiteX134" fmla="*/ 1885047 w 1896949"/>
              <a:gd name="connsiteY134" fmla="*/ 831850 h 1568450"/>
              <a:gd name="connsiteX135" fmla="*/ 1878699 w 1896949"/>
              <a:gd name="connsiteY135" fmla="*/ 847725 h 1568450"/>
              <a:gd name="connsiteX136" fmla="*/ 1871558 w 1896949"/>
              <a:gd name="connsiteY136" fmla="*/ 863600 h 1568450"/>
              <a:gd name="connsiteX137" fmla="*/ 1862037 w 1896949"/>
              <a:gd name="connsiteY137" fmla="*/ 876300 h 1568450"/>
              <a:gd name="connsiteX138" fmla="*/ 1854102 w 1896949"/>
              <a:gd name="connsiteY138" fmla="*/ 889794 h 1568450"/>
              <a:gd name="connsiteX139" fmla="*/ 1842994 w 1896949"/>
              <a:gd name="connsiteY139" fmla="*/ 901700 h 1568450"/>
              <a:gd name="connsiteX140" fmla="*/ 1831092 w 1896949"/>
              <a:gd name="connsiteY140" fmla="*/ 912019 h 1568450"/>
              <a:gd name="connsiteX141" fmla="*/ 1819190 w 1896949"/>
              <a:gd name="connsiteY141" fmla="*/ 921544 h 1568450"/>
              <a:gd name="connsiteX142" fmla="*/ 1806494 w 1896949"/>
              <a:gd name="connsiteY142" fmla="*/ 928688 h 1568450"/>
              <a:gd name="connsiteX143" fmla="*/ 1793799 w 1896949"/>
              <a:gd name="connsiteY143" fmla="*/ 935038 h 1568450"/>
              <a:gd name="connsiteX144" fmla="*/ 1779517 w 1896949"/>
              <a:gd name="connsiteY144" fmla="*/ 939800 h 1568450"/>
              <a:gd name="connsiteX145" fmla="*/ 1765234 w 1896949"/>
              <a:gd name="connsiteY145" fmla="*/ 942181 h 1568450"/>
              <a:gd name="connsiteX146" fmla="*/ 1749365 w 1896949"/>
              <a:gd name="connsiteY146" fmla="*/ 942975 h 1568450"/>
              <a:gd name="connsiteX147" fmla="*/ 1736670 w 1896949"/>
              <a:gd name="connsiteY147" fmla="*/ 942975 h 1568450"/>
              <a:gd name="connsiteX148" fmla="*/ 1724768 w 1896949"/>
              <a:gd name="connsiteY148" fmla="*/ 940594 h 1568450"/>
              <a:gd name="connsiteX149" fmla="*/ 1713659 w 1896949"/>
              <a:gd name="connsiteY149" fmla="*/ 937419 h 1568450"/>
              <a:gd name="connsiteX150" fmla="*/ 1703344 w 1896949"/>
              <a:gd name="connsiteY150" fmla="*/ 933450 h 1568450"/>
              <a:gd name="connsiteX151" fmla="*/ 1694616 w 1896949"/>
              <a:gd name="connsiteY151" fmla="*/ 928688 h 1568450"/>
              <a:gd name="connsiteX152" fmla="*/ 1685888 w 1896949"/>
              <a:gd name="connsiteY152" fmla="*/ 923131 h 1568450"/>
              <a:gd name="connsiteX153" fmla="*/ 1678747 w 1896949"/>
              <a:gd name="connsiteY153" fmla="*/ 916781 h 1568450"/>
              <a:gd name="connsiteX154" fmla="*/ 1671605 w 1896949"/>
              <a:gd name="connsiteY154" fmla="*/ 911225 h 1568450"/>
              <a:gd name="connsiteX155" fmla="*/ 1660497 w 1896949"/>
              <a:gd name="connsiteY155" fmla="*/ 899319 h 1568450"/>
              <a:gd name="connsiteX156" fmla="*/ 1653356 w 1896949"/>
              <a:gd name="connsiteY156" fmla="*/ 889794 h 1568450"/>
              <a:gd name="connsiteX157" fmla="*/ 1647802 w 1896949"/>
              <a:gd name="connsiteY157" fmla="*/ 878681 h 1568450"/>
              <a:gd name="connsiteX158" fmla="*/ 1640660 w 1896949"/>
              <a:gd name="connsiteY158" fmla="*/ 868363 h 1568450"/>
              <a:gd name="connsiteX159" fmla="*/ 1633519 w 1896949"/>
              <a:gd name="connsiteY159" fmla="*/ 858838 h 1568450"/>
              <a:gd name="connsiteX160" fmla="*/ 1626378 w 1896949"/>
              <a:gd name="connsiteY160" fmla="*/ 852488 h 1568450"/>
              <a:gd name="connsiteX161" fmla="*/ 1617650 w 1896949"/>
              <a:gd name="connsiteY161" fmla="*/ 847725 h 1568450"/>
              <a:gd name="connsiteX162" fmla="*/ 1610509 w 1896949"/>
              <a:gd name="connsiteY162" fmla="*/ 846931 h 1568450"/>
              <a:gd name="connsiteX163" fmla="*/ 1603368 w 1896949"/>
              <a:gd name="connsiteY163" fmla="*/ 847725 h 1568450"/>
              <a:gd name="connsiteX164" fmla="*/ 1596226 w 1896949"/>
              <a:gd name="connsiteY164" fmla="*/ 851694 h 1568450"/>
              <a:gd name="connsiteX165" fmla="*/ 1590672 w 1896949"/>
              <a:gd name="connsiteY165" fmla="*/ 856456 h 1568450"/>
              <a:gd name="connsiteX166" fmla="*/ 1586705 w 1896949"/>
              <a:gd name="connsiteY166" fmla="*/ 862013 h 1568450"/>
              <a:gd name="connsiteX167" fmla="*/ 1584324 w 1896949"/>
              <a:gd name="connsiteY167" fmla="*/ 870744 h 1568450"/>
              <a:gd name="connsiteX168" fmla="*/ 1583531 w 1896949"/>
              <a:gd name="connsiteY168" fmla="*/ 878681 h 1568450"/>
              <a:gd name="connsiteX169" fmla="*/ 1581944 w 1896949"/>
              <a:gd name="connsiteY169" fmla="*/ 888206 h 1568450"/>
              <a:gd name="connsiteX170" fmla="*/ 1581944 w 1896949"/>
              <a:gd name="connsiteY170" fmla="*/ 1207294 h 1568450"/>
              <a:gd name="connsiteX171" fmla="*/ 1581151 w 1896949"/>
              <a:gd name="connsiteY171" fmla="*/ 1207294 h 1568450"/>
              <a:gd name="connsiteX172" fmla="*/ 1581151 w 1896949"/>
              <a:gd name="connsiteY172" fmla="*/ 1568450 h 1568450"/>
              <a:gd name="connsiteX173" fmla="*/ 902739 w 1896949"/>
              <a:gd name="connsiteY173" fmla="*/ 1568450 h 1568450"/>
              <a:gd name="connsiteX174" fmla="*/ 893218 w 1896949"/>
              <a:gd name="connsiteY174" fmla="*/ 1568450 h 1568450"/>
              <a:gd name="connsiteX175" fmla="*/ 885283 w 1896949"/>
              <a:gd name="connsiteY175" fmla="*/ 1566069 h 1568450"/>
              <a:gd name="connsiteX176" fmla="*/ 878142 w 1896949"/>
              <a:gd name="connsiteY176" fmla="*/ 1564481 h 1568450"/>
              <a:gd name="connsiteX177" fmla="*/ 873381 w 1896949"/>
              <a:gd name="connsiteY177" fmla="*/ 1561306 h 1568450"/>
              <a:gd name="connsiteX178" fmla="*/ 868620 w 1896949"/>
              <a:gd name="connsiteY178" fmla="*/ 1557338 h 1568450"/>
              <a:gd name="connsiteX179" fmla="*/ 864653 w 1896949"/>
              <a:gd name="connsiteY179" fmla="*/ 1554163 h 1568450"/>
              <a:gd name="connsiteX180" fmla="*/ 862272 w 1896949"/>
              <a:gd name="connsiteY180" fmla="*/ 1549400 h 1568450"/>
              <a:gd name="connsiteX181" fmla="*/ 861479 w 1896949"/>
              <a:gd name="connsiteY181" fmla="*/ 1544638 h 1568450"/>
              <a:gd name="connsiteX182" fmla="*/ 861479 w 1896949"/>
              <a:gd name="connsiteY182" fmla="*/ 1539875 h 1568450"/>
              <a:gd name="connsiteX183" fmla="*/ 861479 w 1896949"/>
              <a:gd name="connsiteY183" fmla="*/ 1534319 h 1568450"/>
              <a:gd name="connsiteX184" fmla="*/ 863859 w 1896949"/>
              <a:gd name="connsiteY184" fmla="*/ 1529556 h 1568450"/>
              <a:gd name="connsiteX185" fmla="*/ 867033 w 1896949"/>
              <a:gd name="connsiteY185" fmla="*/ 1523206 h 1568450"/>
              <a:gd name="connsiteX186" fmla="*/ 871794 w 1896949"/>
              <a:gd name="connsiteY186" fmla="*/ 1518444 h 1568450"/>
              <a:gd name="connsiteX187" fmla="*/ 878142 w 1896949"/>
              <a:gd name="connsiteY187" fmla="*/ 1512888 h 1568450"/>
              <a:gd name="connsiteX188" fmla="*/ 885283 w 1896949"/>
              <a:gd name="connsiteY188" fmla="*/ 1508125 h 1568450"/>
              <a:gd name="connsiteX189" fmla="*/ 893218 w 1896949"/>
              <a:gd name="connsiteY189" fmla="*/ 1503363 h 1568450"/>
              <a:gd name="connsiteX190" fmla="*/ 902739 w 1896949"/>
              <a:gd name="connsiteY190" fmla="*/ 1497013 h 1568450"/>
              <a:gd name="connsiteX191" fmla="*/ 913054 w 1896949"/>
              <a:gd name="connsiteY191" fmla="*/ 1489869 h 1568450"/>
              <a:gd name="connsiteX192" fmla="*/ 924956 w 1896949"/>
              <a:gd name="connsiteY192" fmla="*/ 1479550 h 1568450"/>
              <a:gd name="connsiteX193" fmla="*/ 931304 w 1896949"/>
              <a:gd name="connsiteY193" fmla="*/ 1472406 h 1568450"/>
              <a:gd name="connsiteX194" fmla="*/ 936858 w 1896949"/>
              <a:gd name="connsiteY194" fmla="*/ 1465263 h 1568450"/>
              <a:gd name="connsiteX195" fmla="*/ 941619 w 1896949"/>
              <a:gd name="connsiteY195" fmla="*/ 1456531 h 1568450"/>
              <a:gd name="connsiteX196" fmla="*/ 946380 w 1896949"/>
              <a:gd name="connsiteY196" fmla="*/ 1447006 h 1568450"/>
              <a:gd name="connsiteX197" fmla="*/ 951140 w 1896949"/>
              <a:gd name="connsiteY197" fmla="*/ 1436688 h 1568450"/>
              <a:gd name="connsiteX198" fmla="*/ 953521 w 1896949"/>
              <a:gd name="connsiteY198" fmla="*/ 1425575 h 1568450"/>
              <a:gd name="connsiteX199" fmla="*/ 955901 w 1896949"/>
              <a:gd name="connsiteY199" fmla="*/ 1414463 h 1568450"/>
              <a:gd name="connsiteX200" fmla="*/ 957488 w 1896949"/>
              <a:gd name="connsiteY200" fmla="*/ 1400969 h 1568450"/>
              <a:gd name="connsiteX201" fmla="*/ 955901 w 1896949"/>
              <a:gd name="connsiteY201" fmla="*/ 1385888 h 1568450"/>
              <a:gd name="connsiteX202" fmla="*/ 953521 w 1896949"/>
              <a:gd name="connsiteY202" fmla="*/ 1371600 h 1568450"/>
              <a:gd name="connsiteX203" fmla="*/ 948760 w 1896949"/>
              <a:gd name="connsiteY203" fmla="*/ 1357313 h 1568450"/>
              <a:gd name="connsiteX204" fmla="*/ 943206 w 1896949"/>
              <a:gd name="connsiteY204" fmla="*/ 1343819 h 1568450"/>
              <a:gd name="connsiteX205" fmla="*/ 934478 w 1896949"/>
              <a:gd name="connsiteY205" fmla="*/ 1331119 h 1568450"/>
              <a:gd name="connsiteX206" fmla="*/ 924956 w 1896949"/>
              <a:gd name="connsiteY206" fmla="*/ 1319213 h 1568450"/>
              <a:gd name="connsiteX207" fmla="*/ 915435 w 1896949"/>
              <a:gd name="connsiteY207" fmla="*/ 1308100 h 1568450"/>
              <a:gd name="connsiteX208" fmla="*/ 903533 w 1896949"/>
              <a:gd name="connsiteY208" fmla="*/ 1297781 h 1568450"/>
              <a:gd name="connsiteX209" fmla="*/ 890837 w 1896949"/>
              <a:gd name="connsiteY209" fmla="*/ 1288256 h 1568450"/>
              <a:gd name="connsiteX210" fmla="*/ 876555 w 1896949"/>
              <a:gd name="connsiteY210" fmla="*/ 1280319 h 1568450"/>
              <a:gd name="connsiteX211" fmla="*/ 861479 w 1896949"/>
              <a:gd name="connsiteY211" fmla="*/ 1273175 h 1568450"/>
              <a:gd name="connsiteX212" fmla="*/ 845610 w 1896949"/>
              <a:gd name="connsiteY212" fmla="*/ 1266031 h 1568450"/>
              <a:gd name="connsiteX213" fmla="*/ 828947 w 1896949"/>
              <a:gd name="connsiteY213" fmla="*/ 1261269 h 1568450"/>
              <a:gd name="connsiteX214" fmla="*/ 811491 w 1896949"/>
              <a:gd name="connsiteY214" fmla="*/ 1257300 h 1568450"/>
              <a:gd name="connsiteX215" fmla="*/ 793241 w 1896949"/>
              <a:gd name="connsiteY215" fmla="*/ 1254919 h 1568450"/>
              <a:gd name="connsiteX216" fmla="*/ 774991 w 1896949"/>
              <a:gd name="connsiteY216" fmla="*/ 1254919 h 1568450"/>
              <a:gd name="connsiteX217" fmla="*/ 756742 w 1896949"/>
              <a:gd name="connsiteY217" fmla="*/ 1254919 h 1568450"/>
              <a:gd name="connsiteX218" fmla="*/ 737699 w 1896949"/>
              <a:gd name="connsiteY218" fmla="*/ 1257300 h 1568450"/>
              <a:gd name="connsiteX219" fmla="*/ 721036 w 1896949"/>
              <a:gd name="connsiteY219" fmla="*/ 1261269 h 1568450"/>
              <a:gd name="connsiteX220" fmla="*/ 703580 w 1896949"/>
              <a:gd name="connsiteY220" fmla="*/ 1266031 h 1568450"/>
              <a:gd name="connsiteX221" fmla="*/ 687710 w 1896949"/>
              <a:gd name="connsiteY221" fmla="*/ 1273175 h 1568450"/>
              <a:gd name="connsiteX222" fmla="*/ 672635 w 1896949"/>
              <a:gd name="connsiteY222" fmla="*/ 1280319 h 1568450"/>
              <a:gd name="connsiteX223" fmla="*/ 659939 w 1896949"/>
              <a:gd name="connsiteY223" fmla="*/ 1288256 h 1568450"/>
              <a:gd name="connsiteX224" fmla="*/ 646450 w 1896949"/>
              <a:gd name="connsiteY224" fmla="*/ 1297781 h 1568450"/>
              <a:gd name="connsiteX225" fmla="*/ 634548 w 1896949"/>
              <a:gd name="connsiteY225" fmla="*/ 1308100 h 1568450"/>
              <a:gd name="connsiteX226" fmla="*/ 624233 w 1896949"/>
              <a:gd name="connsiteY226" fmla="*/ 1319213 h 1568450"/>
              <a:gd name="connsiteX227" fmla="*/ 614712 w 1896949"/>
              <a:gd name="connsiteY227" fmla="*/ 1331119 h 1568450"/>
              <a:gd name="connsiteX228" fmla="*/ 607571 w 1896949"/>
              <a:gd name="connsiteY228" fmla="*/ 1343819 h 1568450"/>
              <a:gd name="connsiteX229" fmla="*/ 601223 w 1896949"/>
              <a:gd name="connsiteY229" fmla="*/ 1357313 h 1568450"/>
              <a:gd name="connsiteX230" fmla="*/ 596462 w 1896949"/>
              <a:gd name="connsiteY230" fmla="*/ 1371600 h 1568450"/>
              <a:gd name="connsiteX231" fmla="*/ 594082 w 1896949"/>
              <a:gd name="connsiteY231" fmla="*/ 1385888 h 1568450"/>
              <a:gd name="connsiteX232" fmla="*/ 593288 w 1896949"/>
              <a:gd name="connsiteY232" fmla="*/ 1400969 h 1568450"/>
              <a:gd name="connsiteX233" fmla="*/ 593288 w 1896949"/>
              <a:gd name="connsiteY233" fmla="*/ 1414463 h 1568450"/>
              <a:gd name="connsiteX234" fmla="*/ 595669 w 1896949"/>
              <a:gd name="connsiteY234" fmla="*/ 1425575 h 1568450"/>
              <a:gd name="connsiteX235" fmla="*/ 598843 w 1896949"/>
              <a:gd name="connsiteY235" fmla="*/ 1436688 h 1568450"/>
              <a:gd name="connsiteX236" fmla="*/ 602810 w 1896949"/>
              <a:gd name="connsiteY236" fmla="*/ 1447006 h 1568450"/>
              <a:gd name="connsiteX237" fmla="*/ 607571 w 1896949"/>
              <a:gd name="connsiteY237" fmla="*/ 1456531 h 1568450"/>
              <a:gd name="connsiteX238" fmla="*/ 613125 w 1896949"/>
              <a:gd name="connsiteY238" fmla="*/ 1465263 h 1568450"/>
              <a:gd name="connsiteX239" fmla="*/ 619473 w 1896949"/>
              <a:gd name="connsiteY239" fmla="*/ 1472406 h 1568450"/>
              <a:gd name="connsiteX240" fmla="*/ 625027 w 1896949"/>
              <a:gd name="connsiteY240" fmla="*/ 1479550 h 1568450"/>
              <a:gd name="connsiteX241" fmla="*/ 636929 w 1896949"/>
              <a:gd name="connsiteY241" fmla="*/ 1489869 h 1568450"/>
              <a:gd name="connsiteX242" fmla="*/ 646450 w 1896949"/>
              <a:gd name="connsiteY242" fmla="*/ 1497013 h 1568450"/>
              <a:gd name="connsiteX243" fmla="*/ 657559 w 1896949"/>
              <a:gd name="connsiteY243" fmla="*/ 1503363 h 1568450"/>
              <a:gd name="connsiteX244" fmla="*/ 664700 w 1896949"/>
              <a:gd name="connsiteY244" fmla="*/ 1508125 h 1568450"/>
              <a:gd name="connsiteX245" fmla="*/ 671841 w 1896949"/>
              <a:gd name="connsiteY245" fmla="*/ 1512888 h 1568450"/>
              <a:gd name="connsiteX246" fmla="*/ 677395 w 1896949"/>
              <a:gd name="connsiteY246" fmla="*/ 1518444 h 1568450"/>
              <a:gd name="connsiteX247" fmla="*/ 682156 w 1896949"/>
              <a:gd name="connsiteY247" fmla="*/ 1523206 h 1568450"/>
              <a:gd name="connsiteX248" fmla="*/ 685330 w 1896949"/>
              <a:gd name="connsiteY248" fmla="*/ 1529556 h 1568450"/>
              <a:gd name="connsiteX249" fmla="*/ 687710 w 1896949"/>
              <a:gd name="connsiteY249" fmla="*/ 1534319 h 1568450"/>
              <a:gd name="connsiteX250" fmla="*/ 689297 w 1896949"/>
              <a:gd name="connsiteY250" fmla="*/ 1539875 h 1568450"/>
              <a:gd name="connsiteX251" fmla="*/ 689297 w 1896949"/>
              <a:gd name="connsiteY251" fmla="*/ 1544638 h 1568450"/>
              <a:gd name="connsiteX252" fmla="*/ 687710 w 1896949"/>
              <a:gd name="connsiteY252" fmla="*/ 1549400 h 1568450"/>
              <a:gd name="connsiteX253" fmla="*/ 685330 w 1896949"/>
              <a:gd name="connsiteY253" fmla="*/ 1554163 h 1568450"/>
              <a:gd name="connsiteX254" fmla="*/ 682156 w 1896949"/>
              <a:gd name="connsiteY254" fmla="*/ 1557338 h 1568450"/>
              <a:gd name="connsiteX255" fmla="*/ 677395 w 1896949"/>
              <a:gd name="connsiteY255" fmla="*/ 1561306 h 1568450"/>
              <a:gd name="connsiteX256" fmla="*/ 671841 w 1896949"/>
              <a:gd name="connsiteY256" fmla="*/ 1564481 h 1568450"/>
              <a:gd name="connsiteX257" fmla="*/ 664700 w 1896949"/>
              <a:gd name="connsiteY257" fmla="*/ 1566069 h 1568450"/>
              <a:gd name="connsiteX258" fmla="*/ 655972 w 1896949"/>
              <a:gd name="connsiteY258" fmla="*/ 1568450 h 1568450"/>
              <a:gd name="connsiteX259" fmla="*/ 648037 w 1896949"/>
              <a:gd name="connsiteY259" fmla="*/ 1568450 h 1568450"/>
              <a:gd name="connsiteX260" fmla="*/ 10886 w 1896949"/>
              <a:gd name="connsiteY260" fmla="*/ 1568450 h 1568450"/>
              <a:gd name="connsiteX261" fmla="*/ 10886 w 1896949"/>
              <a:gd name="connsiteY261" fmla="*/ 1134269 h 1568450"/>
              <a:gd name="connsiteX262" fmla="*/ 9299 w 1896949"/>
              <a:gd name="connsiteY262" fmla="*/ 1134269 h 1568450"/>
              <a:gd name="connsiteX263" fmla="*/ 9299 w 1896949"/>
              <a:gd name="connsiteY263" fmla="*/ 935038 h 1568450"/>
              <a:gd name="connsiteX264" fmla="*/ 9299 w 1896949"/>
              <a:gd name="connsiteY264" fmla="*/ 925513 h 1568450"/>
              <a:gd name="connsiteX265" fmla="*/ 6919 w 1896949"/>
              <a:gd name="connsiteY265" fmla="*/ 915988 h 1568450"/>
              <a:gd name="connsiteX266" fmla="*/ 4538 w 1896949"/>
              <a:gd name="connsiteY266" fmla="*/ 908844 h 1568450"/>
              <a:gd name="connsiteX267" fmla="*/ 1364 w 1896949"/>
              <a:gd name="connsiteY267" fmla="*/ 902494 h 1568450"/>
              <a:gd name="connsiteX268" fmla="*/ 0 w 1896949"/>
              <a:gd name="connsiteY268" fmla="*/ 900902 h 1568450"/>
              <a:gd name="connsiteX269" fmla="*/ 0 w 1896949"/>
              <a:gd name="connsiteY269" fmla="*/ 897731 h 1568450"/>
              <a:gd name="connsiteX270" fmla="*/ 1587 w 1896949"/>
              <a:gd name="connsiteY270" fmla="*/ 888206 h 1568450"/>
              <a:gd name="connsiteX271" fmla="*/ 2380 w 1896949"/>
              <a:gd name="connsiteY271" fmla="*/ 880269 h 1568450"/>
              <a:gd name="connsiteX272" fmla="*/ 4761 w 1896949"/>
              <a:gd name="connsiteY272" fmla="*/ 871538 h 1568450"/>
              <a:gd name="connsiteX273" fmla="*/ 8728 w 1896949"/>
              <a:gd name="connsiteY273" fmla="*/ 865981 h 1568450"/>
              <a:gd name="connsiteX274" fmla="*/ 14282 w 1896949"/>
              <a:gd name="connsiteY274" fmla="*/ 861219 h 1568450"/>
              <a:gd name="connsiteX275" fmla="*/ 21424 w 1896949"/>
              <a:gd name="connsiteY275" fmla="*/ 857250 h 1568450"/>
              <a:gd name="connsiteX276" fmla="*/ 28565 w 1896949"/>
              <a:gd name="connsiteY276" fmla="*/ 856456 h 1568450"/>
              <a:gd name="connsiteX277" fmla="*/ 35706 w 1896949"/>
              <a:gd name="connsiteY277" fmla="*/ 857250 h 1568450"/>
              <a:gd name="connsiteX278" fmla="*/ 44434 w 1896949"/>
              <a:gd name="connsiteY278" fmla="*/ 862013 h 1568450"/>
              <a:gd name="connsiteX279" fmla="*/ 51575 w 1896949"/>
              <a:gd name="connsiteY279" fmla="*/ 868363 h 1568450"/>
              <a:gd name="connsiteX280" fmla="*/ 58716 w 1896949"/>
              <a:gd name="connsiteY280" fmla="*/ 877888 h 1568450"/>
              <a:gd name="connsiteX281" fmla="*/ 65858 w 1896949"/>
              <a:gd name="connsiteY281" fmla="*/ 888206 h 1568450"/>
              <a:gd name="connsiteX282" fmla="*/ 71412 w 1896949"/>
              <a:gd name="connsiteY282" fmla="*/ 899319 h 1568450"/>
              <a:gd name="connsiteX283" fmla="*/ 78553 w 1896949"/>
              <a:gd name="connsiteY283" fmla="*/ 908844 h 1568450"/>
              <a:gd name="connsiteX284" fmla="*/ 89661 w 1896949"/>
              <a:gd name="connsiteY284" fmla="*/ 920750 h 1568450"/>
              <a:gd name="connsiteX285" fmla="*/ 96803 w 1896949"/>
              <a:gd name="connsiteY285" fmla="*/ 926306 h 1568450"/>
              <a:gd name="connsiteX286" fmla="*/ 103944 w 1896949"/>
              <a:gd name="connsiteY286" fmla="*/ 932656 h 1568450"/>
              <a:gd name="connsiteX287" fmla="*/ 112672 w 1896949"/>
              <a:gd name="connsiteY287" fmla="*/ 938213 h 1568450"/>
              <a:gd name="connsiteX288" fmla="*/ 121400 w 1896949"/>
              <a:gd name="connsiteY288" fmla="*/ 942975 h 1568450"/>
              <a:gd name="connsiteX289" fmla="*/ 131715 w 1896949"/>
              <a:gd name="connsiteY289" fmla="*/ 946944 h 1568450"/>
              <a:gd name="connsiteX290" fmla="*/ 142824 w 1896949"/>
              <a:gd name="connsiteY290" fmla="*/ 950119 h 1568450"/>
              <a:gd name="connsiteX291" fmla="*/ 154726 w 1896949"/>
              <a:gd name="connsiteY291" fmla="*/ 952500 h 1568450"/>
              <a:gd name="connsiteX292" fmla="*/ 167421 w 1896949"/>
              <a:gd name="connsiteY292" fmla="*/ 952500 h 1568450"/>
              <a:gd name="connsiteX293" fmla="*/ 183290 w 1896949"/>
              <a:gd name="connsiteY293" fmla="*/ 951706 h 1568450"/>
              <a:gd name="connsiteX294" fmla="*/ 197573 w 1896949"/>
              <a:gd name="connsiteY294" fmla="*/ 949325 h 1568450"/>
              <a:gd name="connsiteX295" fmla="*/ 211855 w 1896949"/>
              <a:gd name="connsiteY295" fmla="*/ 944563 h 1568450"/>
              <a:gd name="connsiteX296" fmla="*/ 224550 w 1896949"/>
              <a:gd name="connsiteY296" fmla="*/ 938213 h 1568450"/>
              <a:gd name="connsiteX297" fmla="*/ 237246 w 1896949"/>
              <a:gd name="connsiteY297" fmla="*/ 931069 h 1568450"/>
              <a:gd name="connsiteX298" fmla="*/ 249148 w 1896949"/>
              <a:gd name="connsiteY298" fmla="*/ 921544 h 1568450"/>
              <a:gd name="connsiteX299" fmla="*/ 261050 w 1896949"/>
              <a:gd name="connsiteY299" fmla="*/ 911225 h 1568450"/>
              <a:gd name="connsiteX300" fmla="*/ 272158 w 1896949"/>
              <a:gd name="connsiteY300" fmla="*/ 899319 h 1568450"/>
              <a:gd name="connsiteX301" fmla="*/ 280093 w 1896949"/>
              <a:gd name="connsiteY301" fmla="*/ 885825 h 1568450"/>
              <a:gd name="connsiteX302" fmla="*/ 289614 w 1896949"/>
              <a:gd name="connsiteY302" fmla="*/ 873125 h 1568450"/>
              <a:gd name="connsiteX303" fmla="*/ 296755 w 1896949"/>
              <a:gd name="connsiteY303" fmla="*/ 857250 h 1568450"/>
              <a:gd name="connsiteX304" fmla="*/ 303103 w 1896949"/>
              <a:gd name="connsiteY304" fmla="*/ 841375 h 1568450"/>
              <a:gd name="connsiteX305" fmla="*/ 307864 w 1896949"/>
              <a:gd name="connsiteY305" fmla="*/ 824706 h 1568450"/>
              <a:gd name="connsiteX306" fmla="*/ 311038 w 1896949"/>
              <a:gd name="connsiteY306" fmla="*/ 808038 h 1568450"/>
              <a:gd name="connsiteX307" fmla="*/ 313418 w 1896949"/>
              <a:gd name="connsiteY307" fmla="*/ 788988 h 1568450"/>
              <a:gd name="connsiteX308" fmla="*/ 315005 w 1896949"/>
              <a:gd name="connsiteY308" fmla="*/ 770731 h 1568450"/>
              <a:gd name="connsiteX309" fmla="*/ 313418 w 1896949"/>
              <a:gd name="connsiteY309" fmla="*/ 751681 h 1568450"/>
              <a:gd name="connsiteX310" fmla="*/ 311038 w 1896949"/>
              <a:gd name="connsiteY310" fmla="*/ 734219 h 1568450"/>
              <a:gd name="connsiteX311" fmla="*/ 307864 w 1896949"/>
              <a:gd name="connsiteY311" fmla="*/ 716756 h 1568450"/>
              <a:gd name="connsiteX312" fmla="*/ 303103 w 1896949"/>
              <a:gd name="connsiteY312" fmla="*/ 700088 h 1568450"/>
              <a:gd name="connsiteX313" fmla="*/ 296755 w 1896949"/>
              <a:gd name="connsiteY313" fmla="*/ 684213 h 1568450"/>
              <a:gd name="connsiteX314" fmla="*/ 289614 w 1896949"/>
              <a:gd name="connsiteY314" fmla="*/ 669131 h 1568450"/>
              <a:gd name="connsiteX315" fmla="*/ 280093 w 1896949"/>
              <a:gd name="connsiteY315" fmla="*/ 654844 h 1568450"/>
              <a:gd name="connsiteX316" fmla="*/ 272158 w 1896949"/>
              <a:gd name="connsiteY316" fmla="*/ 641350 h 1568450"/>
              <a:gd name="connsiteX317" fmla="*/ 261050 w 1896949"/>
              <a:gd name="connsiteY317" fmla="*/ 629444 h 1568450"/>
              <a:gd name="connsiteX318" fmla="*/ 249148 w 1896949"/>
              <a:gd name="connsiteY318" fmla="*/ 619125 h 1568450"/>
              <a:gd name="connsiteX319" fmla="*/ 237246 w 1896949"/>
              <a:gd name="connsiteY319" fmla="*/ 611188 h 1568450"/>
              <a:gd name="connsiteX320" fmla="*/ 224550 w 1896949"/>
              <a:gd name="connsiteY320" fmla="*/ 602456 h 1568450"/>
              <a:gd name="connsiteX321" fmla="*/ 211855 w 1896949"/>
              <a:gd name="connsiteY321" fmla="*/ 596900 h 1568450"/>
              <a:gd name="connsiteX322" fmla="*/ 197573 w 1896949"/>
              <a:gd name="connsiteY322" fmla="*/ 592138 h 1568450"/>
              <a:gd name="connsiteX323" fmla="*/ 183290 w 1896949"/>
              <a:gd name="connsiteY323" fmla="*/ 589756 h 1568450"/>
              <a:gd name="connsiteX324" fmla="*/ 167421 w 1896949"/>
              <a:gd name="connsiteY324" fmla="*/ 588169 h 1568450"/>
              <a:gd name="connsiteX325" fmla="*/ 154726 w 1896949"/>
              <a:gd name="connsiteY325" fmla="*/ 589756 h 1568450"/>
              <a:gd name="connsiteX326" fmla="*/ 142824 w 1896949"/>
              <a:gd name="connsiteY326" fmla="*/ 592138 h 1568450"/>
              <a:gd name="connsiteX327" fmla="*/ 131715 w 1896949"/>
              <a:gd name="connsiteY327" fmla="*/ 594519 h 1568450"/>
              <a:gd name="connsiteX328" fmla="*/ 121400 w 1896949"/>
              <a:gd name="connsiteY328" fmla="*/ 599281 h 1568450"/>
              <a:gd name="connsiteX329" fmla="*/ 112672 w 1896949"/>
              <a:gd name="connsiteY329" fmla="*/ 604044 h 1568450"/>
              <a:gd name="connsiteX330" fmla="*/ 103944 w 1896949"/>
              <a:gd name="connsiteY330" fmla="*/ 608806 h 1568450"/>
              <a:gd name="connsiteX331" fmla="*/ 96803 w 1896949"/>
              <a:gd name="connsiteY331" fmla="*/ 614363 h 1568450"/>
              <a:gd name="connsiteX332" fmla="*/ 89661 w 1896949"/>
              <a:gd name="connsiteY332" fmla="*/ 620713 h 1568450"/>
              <a:gd name="connsiteX333" fmla="*/ 78553 w 1896949"/>
              <a:gd name="connsiteY333" fmla="*/ 631825 h 1568450"/>
              <a:gd name="connsiteX334" fmla="*/ 71412 w 1896949"/>
              <a:gd name="connsiteY334" fmla="*/ 642938 h 1568450"/>
              <a:gd name="connsiteX335" fmla="*/ 65858 w 1896949"/>
              <a:gd name="connsiteY335" fmla="*/ 652463 h 1568450"/>
              <a:gd name="connsiteX336" fmla="*/ 58716 w 1896949"/>
              <a:gd name="connsiteY336" fmla="*/ 664369 h 1568450"/>
              <a:gd name="connsiteX337" fmla="*/ 51575 w 1896949"/>
              <a:gd name="connsiteY337" fmla="*/ 672306 h 1568450"/>
              <a:gd name="connsiteX338" fmla="*/ 44434 w 1896949"/>
              <a:gd name="connsiteY338" fmla="*/ 679450 h 1568450"/>
              <a:gd name="connsiteX339" fmla="*/ 35706 w 1896949"/>
              <a:gd name="connsiteY339" fmla="*/ 683419 h 1568450"/>
              <a:gd name="connsiteX340" fmla="*/ 28565 w 1896949"/>
              <a:gd name="connsiteY340" fmla="*/ 684213 h 1568450"/>
              <a:gd name="connsiteX341" fmla="*/ 21424 w 1896949"/>
              <a:gd name="connsiteY341" fmla="*/ 684213 h 1568450"/>
              <a:gd name="connsiteX342" fmla="*/ 14282 w 1896949"/>
              <a:gd name="connsiteY342" fmla="*/ 681038 h 1568450"/>
              <a:gd name="connsiteX343" fmla="*/ 9299 w 1896949"/>
              <a:gd name="connsiteY343" fmla="*/ 675340 h 1568450"/>
              <a:gd name="connsiteX344" fmla="*/ 9299 w 1896949"/>
              <a:gd name="connsiteY344" fmla="*/ 360363 h 1568450"/>
              <a:gd name="connsiteX345" fmla="*/ 10886 w 1896949"/>
              <a:gd name="connsiteY345" fmla="*/ 360363 h 156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Lst>
            <a:rect l="l" t="t" r="r" b="b"/>
            <a:pathLst>
              <a:path w="1896949" h="1568450">
                <a:moveTo>
                  <a:pt x="10886" y="0"/>
                </a:moveTo>
                <a:lnTo>
                  <a:pt x="690091" y="0"/>
                </a:lnTo>
                <a:lnTo>
                  <a:pt x="698819" y="794"/>
                </a:lnTo>
                <a:lnTo>
                  <a:pt x="706754" y="2381"/>
                </a:lnTo>
                <a:lnTo>
                  <a:pt x="713895" y="4763"/>
                </a:lnTo>
                <a:lnTo>
                  <a:pt x="720242" y="7144"/>
                </a:lnTo>
                <a:lnTo>
                  <a:pt x="725003" y="10319"/>
                </a:lnTo>
                <a:lnTo>
                  <a:pt x="728177" y="14288"/>
                </a:lnTo>
                <a:lnTo>
                  <a:pt x="730557" y="19050"/>
                </a:lnTo>
                <a:lnTo>
                  <a:pt x="732144" y="23813"/>
                </a:lnTo>
                <a:lnTo>
                  <a:pt x="732144" y="29369"/>
                </a:lnTo>
                <a:lnTo>
                  <a:pt x="730557" y="34131"/>
                </a:lnTo>
                <a:lnTo>
                  <a:pt x="728177" y="39688"/>
                </a:lnTo>
                <a:lnTo>
                  <a:pt x="725003" y="44450"/>
                </a:lnTo>
                <a:lnTo>
                  <a:pt x="720242" y="50800"/>
                </a:lnTo>
                <a:lnTo>
                  <a:pt x="713895" y="55563"/>
                </a:lnTo>
                <a:lnTo>
                  <a:pt x="708341" y="60325"/>
                </a:lnTo>
                <a:lnTo>
                  <a:pt x="699612" y="65088"/>
                </a:lnTo>
                <a:lnTo>
                  <a:pt x="689297" y="70644"/>
                </a:lnTo>
                <a:lnTo>
                  <a:pt x="679776" y="77788"/>
                </a:lnTo>
                <a:lnTo>
                  <a:pt x="667874" y="88900"/>
                </a:lnTo>
                <a:lnTo>
                  <a:pt x="662320" y="96044"/>
                </a:lnTo>
                <a:lnTo>
                  <a:pt x="655972" y="103188"/>
                </a:lnTo>
                <a:lnTo>
                  <a:pt x="650418" y="111125"/>
                </a:lnTo>
                <a:lnTo>
                  <a:pt x="645657" y="120650"/>
                </a:lnTo>
                <a:lnTo>
                  <a:pt x="641690" y="131763"/>
                </a:lnTo>
                <a:lnTo>
                  <a:pt x="638516" y="142081"/>
                </a:lnTo>
                <a:lnTo>
                  <a:pt x="636135" y="153988"/>
                </a:lnTo>
                <a:lnTo>
                  <a:pt x="636135" y="166688"/>
                </a:lnTo>
                <a:lnTo>
                  <a:pt x="636929" y="182563"/>
                </a:lnTo>
                <a:lnTo>
                  <a:pt x="639309" y="196850"/>
                </a:lnTo>
                <a:lnTo>
                  <a:pt x="644070" y="211138"/>
                </a:lnTo>
                <a:lnTo>
                  <a:pt x="650418" y="223838"/>
                </a:lnTo>
                <a:lnTo>
                  <a:pt x="657559" y="237331"/>
                </a:lnTo>
                <a:lnTo>
                  <a:pt x="667080" y="249238"/>
                </a:lnTo>
                <a:lnTo>
                  <a:pt x="677395" y="261144"/>
                </a:lnTo>
                <a:lnTo>
                  <a:pt x="689297" y="269875"/>
                </a:lnTo>
                <a:lnTo>
                  <a:pt x="701993" y="279400"/>
                </a:lnTo>
                <a:lnTo>
                  <a:pt x="715482" y="288131"/>
                </a:lnTo>
                <a:lnTo>
                  <a:pt x="730557" y="296069"/>
                </a:lnTo>
                <a:lnTo>
                  <a:pt x="747220" y="302419"/>
                </a:lnTo>
                <a:lnTo>
                  <a:pt x="763883" y="307181"/>
                </a:lnTo>
                <a:lnTo>
                  <a:pt x="780546" y="310356"/>
                </a:lnTo>
                <a:lnTo>
                  <a:pt x="799589" y="312738"/>
                </a:lnTo>
                <a:lnTo>
                  <a:pt x="817045" y="314325"/>
                </a:lnTo>
                <a:lnTo>
                  <a:pt x="836088" y="312738"/>
                </a:lnTo>
                <a:lnTo>
                  <a:pt x="854338" y="310356"/>
                </a:lnTo>
                <a:lnTo>
                  <a:pt x="871794" y="307181"/>
                </a:lnTo>
                <a:lnTo>
                  <a:pt x="888457" y="302419"/>
                </a:lnTo>
                <a:lnTo>
                  <a:pt x="903533" y="296069"/>
                </a:lnTo>
                <a:lnTo>
                  <a:pt x="919402" y="288131"/>
                </a:lnTo>
                <a:lnTo>
                  <a:pt x="933684" y="279400"/>
                </a:lnTo>
                <a:lnTo>
                  <a:pt x="946380" y="269875"/>
                </a:lnTo>
                <a:lnTo>
                  <a:pt x="958282" y="261144"/>
                </a:lnTo>
                <a:lnTo>
                  <a:pt x="969390" y="249238"/>
                </a:lnTo>
                <a:lnTo>
                  <a:pt x="977325" y="237331"/>
                </a:lnTo>
                <a:lnTo>
                  <a:pt x="986053" y="223838"/>
                </a:lnTo>
                <a:lnTo>
                  <a:pt x="991607" y="211138"/>
                </a:lnTo>
                <a:lnTo>
                  <a:pt x="996368" y="196850"/>
                </a:lnTo>
                <a:lnTo>
                  <a:pt x="998748" y="182563"/>
                </a:lnTo>
                <a:lnTo>
                  <a:pt x="1000335" y="166688"/>
                </a:lnTo>
                <a:lnTo>
                  <a:pt x="998748" y="153988"/>
                </a:lnTo>
                <a:lnTo>
                  <a:pt x="996368" y="142081"/>
                </a:lnTo>
                <a:lnTo>
                  <a:pt x="993987" y="131763"/>
                </a:lnTo>
                <a:lnTo>
                  <a:pt x="989227" y="120650"/>
                </a:lnTo>
                <a:lnTo>
                  <a:pt x="984466" y="111125"/>
                </a:lnTo>
                <a:lnTo>
                  <a:pt x="979705" y="103188"/>
                </a:lnTo>
                <a:lnTo>
                  <a:pt x="974151" y="96044"/>
                </a:lnTo>
                <a:lnTo>
                  <a:pt x="967803" y="88900"/>
                </a:lnTo>
                <a:lnTo>
                  <a:pt x="955901" y="77788"/>
                </a:lnTo>
                <a:lnTo>
                  <a:pt x="945586" y="70644"/>
                </a:lnTo>
                <a:lnTo>
                  <a:pt x="936065" y="65088"/>
                </a:lnTo>
                <a:lnTo>
                  <a:pt x="927336" y="60325"/>
                </a:lnTo>
                <a:lnTo>
                  <a:pt x="920195" y="55563"/>
                </a:lnTo>
                <a:lnTo>
                  <a:pt x="914641" y="50800"/>
                </a:lnTo>
                <a:lnTo>
                  <a:pt x="909880" y="44450"/>
                </a:lnTo>
                <a:lnTo>
                  <a:pt x="905913" y="39688"/>
                </a:lnTo>
                <a:lnTo>
                  <a:pt x="905119" y="34131"/>
                </a:lnTo>
                <a:lnTo>
                  <a:pt x="903533" y="29369"/>
                </a:lnTo>
                <a:lnTo>
                  <a:pt x="903533" y="23813"/>
                </a:lnTo>
                <a:lnTo>
                  <a:pt x="905119" y="19050"/>
                </a:lnTo>
                <a:lnTo>
                  <a:pt x="907500" y="14288"/>
                </a:lnTo>
                <a:lnTo>
                  <a:pt x="910674" y="10319"/>
                </a:lnTo>
                <a:lnTo>
                  <a:pt x="915435" y="7144"/>
                </a:lnTo>
                <a:lnTo>
                  <a:pt x="920195" y="4763"/>
                </a:lnTo>
                <a:lnTo>
                  <a:pt x="927336" y="2381"/>
                </a:lnTo>
                <a:lnTo>
                  <a:pt x="936065" y="794"/>
                </a:lnTo>
                <a:lnTo>
                  <a:pt x="945586" y="0"/>
                </a:lnTo>
                <a:lnTo>
                  <a:pt x="1581151" y="0"/>
                </a:lnTo>
                <a:lnTo>
                  <a:pt x="1581151" y="434181"/>
                </a:lnTo>
                <a:lnTo>
                  <a:pt x="1581944" y="434181"/>
                </a:lnTo>
                <a:lnTo>
                  <a:pt x="1581944" y="633413"/>
                </a:lnTo>
                <a:lnTo>
                  <a:pt x="1583531" y="642938"/>
                </a:lnTo>
                <a:lnTo>
                  <a:pt x="1584324" y="652463"/>
                </a:lnTo>
                <a:lnTo>
                  <a:pt x="1586705" y="659606"/>
                </a:lnTo>
                <a:lnTo>
                  <a:pt x="1590672" y="665163"/>
                </a:lnTo>
                <a:lnTo>
                  <a:pt x="1596226" y="671513"/>
                </a:lnTo>
                <a:lnTo>
                  <a:pt x="1603368" y="674688"/>
                </a:lnTo>
                <a:lnTo>
                  <a:pt x="1610509" y="674688"/>
                </a:lnTo>
                <a:lnTo>
                  <a:pt x="1617650" y="673894"/>
                </a:lnTo>
                <a:lnTo>
                  <a:pt x="1626378" y="669925"/>
                </a:lnTo>
                <a:lnTo>
                  <a:pt x="1633519" y="662781"/>
                </a:lnTo>
                <a:lnTo>
                  <a:pt x="1640660" y="654844"/>
                </a:lnTo>
                <a:lnTo>
                  <a:pt x="1647802" y="642938"/>
                </a:lnTo>
                <a:lnTo>
                  <a:pt x="1653356" y="633413"/>
                </a:lnTo>
                <a:lnTo>
                  <a:pt x="1660497" y="622300"/>
                </a:lnTo>
                <a:lnTo>
                  <a:pt x="1671605" y="611188"/>
                </a:lnTo>
                <a:lnTo>
                  <a:pt x="1678747" y="604838"/>
                </a:lnTo>
                <a:lnTo>
                  <a:pt x="1685888" y="599281"/>
                </a:lnTo>
                <a:lnTo>
                  <a:pt x="1694616" y="594519"/>
                </a:lnTo>
                <a:lnTo>
                  <a:pt x="1703344" y="589756"/>
                </a:lnTo>
                <a:lnTo>
                  <a:pt x="1713659" y="584994"/>
                </a:lnTo>
                <a:lnTo>
                  <a:pt x="1724768" y="582613"/>
                </a:lnTo>
                <a:lnTo>
                  <a:pt x="1736670" y="580231"/>
                </a:lnTo>
                <a:lnTo>
                  <a:pt x="1749365" y="578644"/>
                </a:lnTo>
                <a:lnTo>
                  <a:pt x="1765234" y="580231"/>
                </a:lnTo>
                <a:lnTo>
                  <a:pt x="1779517" y="582613"/>
                </a:lnTo>
                <a:lnTo>
                  <a:pt x="1793799" y="587375"/>
                </a:lnTo>
                <a:lnTo>
                  <a:pt x="1806494" y="592931"/>
                </a:lnTo>
                <a:lnTo>
                  <a:pt x="1819190" y="601663"/>
                </a:lnTo>
                <a:lnTo>
                  <a:pt x="1831092" y="609600"/>
                </a:lnTo>
                <a:lnTo>
                  <a:pt x="1842994" y="619919"/>
                </a:lnTo>
                <a:lnTo>
                  <a:pt x="1854102" y="631825"/>
                </a:lnTo>
                <a:lnTo>
                  <a:pt x="1862037" y="645319"/>
                </a:lnTo>
                <a:lnTo>
                  <a:pt x="1871558" y="659606"/>
                </a:lnTo>
                <a:lnTo>
                  <a:pt x="1878699" y="674688"/>
                </a:lnTo>
                <a:lnTo>
                  <a:pt x="1885047" y="690563"/>
                </a:lnTo>
                <a:lnTo>
                  <a:pt x="1889808" y="707231"/>
                </a:lnTo>
                <a:lnTo>
                  <a:pt x="1892982" y="724694"/>
                </a:lnTo>
                <a:lnTo>
                  <a:pt x="1895362" y="742156"/>
                </a:lnTo>
                <a:lnTo>
                  <a:pt x="1896949" y="761206"/>
                </a:lnTo>
                <a:lnTo>
                  <a:pt x="1895362" y="779463"/>
                </a:lnTo>
                <a:lnTo>
                  <a:pt x="1892982" y="798513"/>
                </a:lnTo>
                <a:lnTo>
                  <a:pt x="1889808" y="815181"/>
                </a:lnTo>
                <a:lnTo>
                  <a:pt x="1885047" y="831850"/>
                </a:lnTo>
                <a:lnTo>
                  <a:pt x="1878699" y="847725"/>
                </a:lnTo>
                <a:lnTo>
                  <a:pt x="1871558" y="863600"/>
                </a:lnTo>
                <a:lnTo>
                  <a:pt x="1862037" y="876300"/>
                </a:lnTo>
                <a:lnTo>
                  <a:pt x="1854102" y="889794"/>
                </a:lnTo>
                <a:lnTo>
                  <a:pt x="1842994" y="901700"/>
                </a:lnTo>
                <a:lnTo>
                  <a:pt x="1831092" y="912019"/>
                </a:lnTo>
                <a:lnTo>
                  <a:pt x="1819190" y="921544"/>
                </a:lnTo>
                <a:lnTo>
                  <a:pt x="1806494" y="928688"/>
                </a:lnTo>
                <a:lnTo>
                  <a:pt x="1793799" y="935038"/>
                </a:lnTo>
                <a:lnTo>
                  <a:pt x="1779517" y="939800"/>
                </a:lnTo>
                <a:lnTo>
                  <a:pt x="1765234" y="942181"/>
                </a:lnTo>
                <a:lnTo>
                  <a:pt x="1749365" y="942975"/>
                </a:lnTo>
                <a:lnTo>
                  <a:pt x="1736670" y="942975"/>
                </a:lnTo>
                <a:lnTo>
                  <a:pt x="1724768" y="940594"/>
                </a:lnTo>
                <a:lnTo>
                  <a:pt x="1713659" y="937419"/>
                </a:lnTo>
                <a:lnTo>
                  <a:pt x="1703344" y="933450"/>
                </a:lnTo>
                <a:lnTo>
                  <a:pt x="1694616" y="928688"/>
                </a:lnTo>
                <a:lnTo>
                  <a:pt x="1685888" y="923131"/>
                </a:lnTo>
                <a:lnTo>
                  <a:pt x="1678747" y="916781"/>
                </a:lnTo>
                <a:lnTo>
                  <a:pt x="1671605" y="911225"/>
                </a:lnTo>
                <a:lnTo>
                  <a:pt x="1660497" y="899319"/>
                </a:lnTo>
                <a:lnTo>
                  <a:pt x="1653356" y="889794"/>
                </a:lnTo>
                <a:lnTo>
                  <a:pt x="1647802" y="878681"/>
                </a:lnTo>
                <a:lnTo>
                  <a:pt x="1640660" y="868363"/>
                </a:lnTo>
                <a:lnTo>
                  <a:pt x="1633519" y="858838"/>
                </a:lnTo>
                <a:lnTo>
                  <a:pt x="1626378" y="852488"/>
                </a:lnTo>
                <a:lnTo>
                  <a:pt x="1617650" y="847725"/>
                </a:lnTo>
                <a:lnTo>
                  <a:pt x="1610509" y="846931"/>
                </a:lnTo>
                <a:lnTo>
                  <a:pt x="1603368" y="847725"/>
                </a:lnTo>
                <a:lnTo>
                  <a:pt x="1596226" y="851694"/>
                </a:lnTo>
                <a:lnTo>
                  <a:pt x="1590672" y="856456"/>
                </a:lnTo>
                <a:lnTo>
                  <a:pt x="1586705" y="862013"/>
                </a:lnTo>
                <a:lnTo>
                  <a:pt x="1584324" y="870744"/>
                </a:lnTo>
                <a:lnTo>
                  <a:pt x="1583531" y="878681"/>
                </a:lnTo>
                <a:lnTo>
                  <a:pt x="1581944" y="888206"/>
                </a:lnTo>
                <a:lnTo>
                  <a:pt x="1581944" y="1207294"/>
                </a:lnTo>
                <a:lnTo>
                  <a:pt x="1581151" y="1207294"/>
                </a:lnTo>
                <a:lnTo>
                  <a:pt x="1581151" y="1568450"/>
                </a:lnTo>
                <a:lnTo>
                  <a:pt x="902739" y="1568450"/>
                </a:lnTo>
                <a:lnTo>
                  <a:pt x="893218" y="1568450"/>
                </a:lnTo>
                <a:lnTo>
                  <a:pt x="885283" y="1566069"/>
                </a:lnTo>
                <a:lnTo>
                  <a:pt x="878142" y="1564481"/>
                </a:lnTo>
                <a:lnTo>
                  <a:pt x="873381" y="1561306"/>
                </a:lnTo>
                <a:lnTo>
                  <a:pt x="868620" y="1557338"/>
                </a:lnTo>
                <a:lnTo>
                  <a:pt x="864653" y="1554163"/>
                </a:lnTo>
                <a:lnTo>
                  <a:pt x="862272" y="1549400"/>
                </a:lnTo>
                <a:lnTo>
                  <a:pt x="861479" y="1544638"/>
                </a:lnTo>
                <a:lnTo>
                  <a:pt x="861479" y="1539875"/>
                </a:lnTo>
                <a:lnTo>
                  <a:pt x="861479" y="1534319"/>
                </a:lnTo>
                <a:lnTo>
                  <a:pt x="863859" y="1529556"/>
                </a:lnTo>
                <a:lnTo>
                  <a:pt x="867033" y="1523206"/>
                </a:lnTo>
                <a:lnTo>
                  <a:pt x="871794" y="1518444"/>
                </a:lnTo>
                <a:lnTo>
                  <a:pt x="878142" y="1512888"/>
                </a:lnTo>
                <a:lnTo>
                  <a:pt x="885283" y="1508125"/>
                </a:lnTo>
                <a:lnTo>
                  <a:pt x="893218" y="1503363"/>
                </a:lnTo>
                <a:lnTo>
                  <a:pt x="902739" y="1497013"/>
                </a:lnTo>
                <a:lnTo>
                  <a:pt x="913054" y="1489869"/>
                </a:lnTo>
                <a:lnTo>
                  <a:pt x="924956" y="1479550"/>
                </a:lnTo>
                <a:lnTo>
                  <a:pt x="931304" y="1472406"/>
                </a:lnTo>
                <a:lnTo>
                  <a:pt x="936858" y="1465263"/>
                </a:lnTo>
                <a:lnTo>
                  <a:pt x="941619" y="1456531"/>
                </a:lnTo>
                <a:lnTo>
                  <a:pt x="946380" y="1447006"/>
                </a:lnTo>
                <a:lnTo>
                  <a:pt x="951140" y="1436688"/>
                </a:lnTo>
                <a:lnTo>
                  <a:pt x="953521" y="1425575"/>
                </a:lnTo>
                <a:lnTo>
                  <a:pt x="955901" y="1414463"/>
                </a:lnTo>
                <a:lnTo>
                  <a:pt x="957488" y="1400969"/>
                </a:lnTo>
                <a:lnTo>
                  <a:pt x="955901" y="1385888"/>
                </a:lnTo>
                <a:lnTo>
                  <a:pt x="953521" y="1371600"/>
                </a:lnTo>
                <a:lnTo>
                  <a:pt x="948760" y="1357313"/>
                </a:lnTo>
                <a:lnTo>
                  <a:pt x="943206" y="1343819"/>
                </a:lnTo>
                <a:lnTo>
                  <a:pt x="934478" y="1331119"/>
                </a:lnTo>
                <a:lnTo>
                  <a:pt x="924956" y="1319213"/>
                </a:lnTo>
                <a:lnTo>
                  <a:pt x="915435" y="1308100"/>
                </a:lnTo>
                <a:lnTo>
                  <a:pt x="903533" y="1297781"/>
                </a:lnTo>
                <a:lnTo>
                  <a:pt x="890837" y="1288256"/>
                </a:lnTo>
                <a:lnTo>
                  <a:pt x="876555" y="1280319"/>
                </a:lnTo>
                <a:lnTo>
                  <a:pt x="861479" y="1273175"/>
                </a:lnTo>
                <a:lnTo>
                  <a:pt x="845610" y="1266031"/>
                </a:lnTo>
                <a:lnTo>
                  <a:pt x="828947" y="1261269"/>
                </a:lnTo>
                <a:lnTo>
                  <a:pt x="811491" y="1257300"/>
                </a:lnTo>
                <a:lnTo>
                  <a:pt x="793241" y="1254919"/>
                </a:lnTo>
                <a:lnTo>
                  <a:pt x="774991" y="1254919"/>
                </a:lnTo>
                <a:lnTo>
                  <a:pt x="756742" y="1254919"/>
                </a:lnTo>
                <a:lnTo>
                  <a:pt x="737699" y="1257300"/>
                </a:lnTo>
                <a:lnTo>
                  <a:pt x="721036" y="1261269"/>
                </a:lnTo>
                <a:lnTo>
                  <a:pt x="703580" y="1266031"/>
                </a:lnTo>
                <a:lnTo>
                  <a:pt x="687710" y="1273175"/>
                </a:lnTo>
                <a:lnTo>
                  <a:pt x="672635" y="1280319"/>
                </a:lnTo>
                <a:lnTo>
                  <a:pt x="659939" y="1288256"/>
                </a:lnTo>
                <a:lnTo>
                  <a:pt x="646450" y="1297781"/>
                </a:lnTo>
                <a:lnTo>
                  <a:pt x="634548" y="1308100"/>
                </a:lnTo>
                <a:lnTo>
                  <a:pt x="624233" y="1319213"/>
                </a:lnTo>
                <a:lnTo>
                  <a:pt x="614712" y="1331119"/>
                </a:lnTo>
                <a:lnTo>
                  <a:pt x="607571" y="1343819"/>
                </a:lnTo>
                <a:lnTo>
                  <a:pt x="601223" y="1357313"/>
                </a:lnTo>
                <a:lnTo>
                  <a:pt x="596462" y="1371600"/>
                </a:lnTo>
                <a:lnTo>
                  <a:pt x="594082" y="1385888"/>
                </a:lnTo>
                <a:lnTo>
                  <a:pt x="593288" y="1400969"/>
                </a:lnTo>
                <a:lnTo>
                  <a:pt x="593288" y="1414463"/>
                </a:lnTo>
                <a:lnTo>
                  <a:pt x="595669" y="1425575"/>
                </a:lnTo>
                <a:lnTo>
                  <a:pt x="598843" y="1436688"/>
                </a:lnTo>
                <a:lnTo>
                  <a:pt x="602810" y="1447006"/>
                </a:lnTo>
                <a:lnTo>
                  <a:pt x="607571" y="1456531"/>
                </a:lnTo>
                <a:lnTo>
                  <a:pt x="613125" y="1465263"/>
                </a:lnTo>
                <a:lnTo>
                  <a:pt x="619473" y="1472406"/>
                </a:lnTo>
                <a:lnTo>
                  <a:pt x="625027" y="1479550"/>
                </a:lnTo>
                <a:lnTo>
                  <a:pt x="636929" y="1489869"/>
                </a:lnTo>
                <a:lnTo>
                  <a:pt x="646450" y="1497013"/>
                </a:lnTo>
                <a:lnTo>
                  <a:pt x="657559" y="1503363"/>
                </a:lnTo>
                <a:lnTo>
                  <a:pt x="664700" y="1508125"/>
                </a:lnTo>
                <a:lnTo>
                  <a:pt x="671841" y="1512888"/>
                </a:lnTo>
                <a:lnTo>
                  <a:pt x="677395" y="1518444"/>
                </a:lnTo>
                <a:lnTo>
                  <a:pt x="682156" y="1523206"/>
                </a:lnTo>
                <a:lnTo>
                  <a:pt x="685330" y="1529556"/>
                </a:lnTo>
                <a:lnTo>
                  <a:pt x="687710" y="1534319"/>
                </a:lnTo>
                <a:lnTo>
                  <a:pt x="689297" y="1539875"/>
                </a:lnTo>
                <a:lnTo>
                  <a:pt x="689297" y="1544638"/>
                </a:lnTo>
                <a:lnTo>
                  <a:pt x="687710" y="1549400"/>
                </a:lnTo>
                <a:lnTo>
                  <a:pt x="685330" y="1554163"/>
                </a:lnTo>
                <a:lnTo>
                  <a:pt x="682156" y="1557338"/>
                </a:lnTo>
                <a:lnTo>
                  <a:pt x="677395" y="1561306"/>
                </a:lnTo>
                <a:lnTo>
                  <a:pt x="671841" y="1564481"/>
                </a:lnTo>
                <a:lnTo>
                  <a:pt x="664700" y="1566069"/>
                </a:lnTo>
                <a:lnTo>
                  <a:pt x="655972" y="1568450"/>
                </a:lnTo>
                <a:lnTo>
                  <a:pt x="648037" y="1568450"/>
                </a:lnTo>
                <a:lnTo>
                  <a:pt x="10886" y="1568450"/>
                </a:lnTo>
                <a:lnTo>
                  <a:pt x="10886" y="1134269"/>
                </a:lnTo>
                <a:lnTo>
                  <a:pt x="9299" y="1134269"/>
                </a:lnTo>
                <a:lnTo>
                  <a:pt x="9299" y="935038"/>
                </a:lnTo>
                <a:lnTo>
                  <a:pt x="9299" y="925513"/>
                </a:lnTo>
                <a:lnTo>
                  <a:pt x="6919" y="915988"/>
                </a:lnTo>
                <a:lnTo>
                  <a:pt x="4538" y="908844"/>
                </a:lnTo>
                <a:lnTo>
                  <a:pt x="1364" y="902494"/>
                </a:lnTo>
                <a:lnTo>
                  <a:pt x="0" y="900902"/>
                </a:lnTo>
                <a:lnTo>
                  <a:pt x="0" y="897731"/>
                </a:lnTo>
                <a:lnTo>
                  <a:pt x="1587" y="888206"/>
                </a:lnTo>
                <a:lnTo>
                  <a:pt x="2380" y="880269"/>
                </a:lnTo>
                <a:lnTo>
                  <a:pt x="4761" y="871538"/>
                </a:lnTo>
                <a:lnTo>
                  <a:pt x="8728" y="865981"/>
                </a:lnTo>
                <a:lnTo>
                  <a:pt x="14282" y="861219"/>
                </a:lnTo>
                <a:lnTo>
                  <a:pt x="21424" y="857250"/>
                </a:lnTo>
                <a:lnTo>
                  <a:pt x="28565" y="856456"/>
                </a:lnTo>
                <a:lnTo>
                  <a:pt x="35706" y="857250"/>
                </a:lnTo>
                <a:lnTo>
                  <a:pt x="44434" y="862013"/>
                </a:lnTo>
                <a:lnTo>
                  <a:pt x="51575" y="868363"/>
                </a:lnTo>
                <a:lnTo>
                  <a:pt x="58716" y="877888"/>
                </a:lnTo>
                <a:lnTo>
                  <a:pt x="65858" y="888206"/>
                </a:lnTo>
                <a:lnTo>
                  <a:pt x="71412" y="899319"/>
                </a:lnTo>
                <a:lnTo>
                  <a:pt x="78553" y="908844"/>
                </a:lnTo>
                <a:lnTo>
                  <a:pt x="89661" y="920750"/>
                </a:lnTo>
                <a:lnTo>
                  <a:pt x="96803" y="926306"/>
                </a:lnTo>
                <a:lnTo>
                  <a:pt x="103944" y="932656"/>
                </a:lnTo>
                <a:lnTo>
                  <a:pt x="112672" y="938213"/>
                </a:lnTo>
                <a:lnTo>
                  <a:pt x="121400" y="942975"/>
                </a:lnTo>
                <a:lnTo>
                  <a:pt x="131715" y="946944"/>
                </a:lnTo>
                <a:lnTo>
                  <a:pt x="142824" y="950119"/>
                </a:lnTo>
                <a:lnTo>
                  <a:pt x="154726" y="952500"/>
                </a:lnTo>
                <a:lnTo>
                  <a:pt x="167421" y="952500"/>
                </a:lnTo>
                <a:lnTo>
                  <a:pt x="183290" y="951706"/>
                </a:lnTo>
                <a:lnTo>
                  <a:pt x="197573" y="949325"/>
                </a:lnTo>
                <a:lnTo>
                  <a:pt x="211855" y="944563"/>
                </a:lnTo>
                <a:lnTo>
                  <a:pt x="224550" y="938213"/>
                </a:lnTo>
                <a:lnTo>
                  <a:pt x="237246" y="931069"/>
                </a:lnTo>
                <a:lnTo>
                  <a:pt x="249148" y="921544"/>
                </a:lnTo>
                <a:lnTo>
                  <a:pt x="261050" y="911225"/>
                </a:lnTo>
                <a:lnTo>
                  <a:pt x="272158" y="899319"/>
                </a:lnTo>
                <a:lnTo>
                  <a:pt x="280093" y="885825"/>
                </a:lnTo>
                <a:lnTo>
                  <a:pt x="289614" y="873125"/>
                </a:lnTo>
                <a:lnTo>
                  <a:pt x="296755" y="857250"/>
                </a:lnTo>
                <a:lnTo>
                  <a:pt x="303103" y="841375"/>
                </a:lnTo>
                <a:lnTo>
                  <a:pt x="307864" y="824706"/>
                </a:lnTo>
                <a:lnTo>
                  <a:pt x="311038" y="808038"/>
                </a:lnTo>
                <a:lnTo>
                  <a:pt x="313418" y="788988"/>
                </a:lnTo>
                <a:lnTo>
                  <a:pt x="315005" y="770731"/>
                </a:lnTo>
                <a:lnTo>
                  <a:pt x="313418" y="751681"/>
                </a:lnTo>
                <a:lnTo>
                  <a:pt x="311038" y="734219"/>
                </a:lnTo>
                <a:lnTo>
                  <a:pt x="307864" y="716756"/>
                </a:lnTo>
                <a:lnTo>
                  <a:pt x="303103" y="700088"/>
                </a:lnTo>
                <a:lnTo>
                  <a:pt x="296755" y="684213"/>
                </a:lnTo>
                <a:lnTo>
                  <a:pt x="289614" y="669131"/>
                </a:lnTo>
                <a:lnTo>
                  <a:pt x="280093" y="654844"/>
                </a:lnTo>
                <a:lnTo>
                  <a:pt x="272158" y="641350"/>
                </a:lnTo>
                <a:lnTo>
                  <a:pt x="261050" y="629444"/>
                </a:lnTo>
                <a:lnTo>
                  <a:pt x="249148" y="619125"/>
                </a:lnTo>
                <a:lnTo>
                  <a:pt x="237246" y="611188"/>
                </a:lnTo>
                <a:lnTo>
                  <a:pt x="224550" y="602456"/>
                </a:lnTo>
                <a:lnTo>
                  <a:pt x="211855" y="596900"/>
                </a:lnTo>
                <a:lnTo>
                  <a:pt x="197573" y="592138"/>
                </a:lnTo>
                <a:lnTo>
                  <a:pt x="183290" y="589756"/>
                </a:lnTo>
                <a:lnTo>
                  <a:pt x="167421" y="588169"/>
                </a:lnTo>
                <a:lnTo>
                  <a:pt x="154726" y="589756"/>
                </a:lnTo>
                <a:lnTo>
                  <a:pt x="142824" y="592138"/>
                </a:lnTo>
                <a:lnTo>
                  <a:pt x="131715" y="594519"/>
                </a:lnTo>
                <a:lnTo>
                  <a:pt x="121400" y="599281"/>
                </a:lnTo>
                <a:lnTo>
                  <a:pt x="112672" y="604044"/>
                </a:lnTo>
                <a:lnTo>
                  <a:pt x="103944" y="608806"/>
                </a:lnTo>
                <a:lnTo>
                  <a:pt x="96803" y="614363"/>
                </a:lnTo>
                <a:lnTo>
                  <a:pt x="89661" y="620713"/>
                </a:lnTo>
                <a:lnTo>
                  <a:pt x="78553" y="631825"/>
                </a:lnTo>
                <a:lnTo>
                  <a:pt x="71412" y="642938"/>
                </a:lnTo>
                <a:lnTo>
                  <a:pt x="65858" y="652463"/>
                </a:lnTo>
                <a:lnTo>
                  <a:pt x="58716" y="664369"/>
                </a:lnTo>
                <a:lnTo>
                  <a:pt x="51575" y="672306"/>
                </a:lnTo>
                <a:lnTo>
                  <a:pt x="44434" y="679450"/>
                </a:lnTo>
                <a:lnTo>
                  <a:pt x="35706" y="683419"/>
                </a:lnTo>
                <a:lnTo>
                  <a:pt x="28565" y="684213"/>
                </a:lnTo>
                <a:lnTo>
                  <a:pt x="21424" y="684213"/>
                </a:lnTo>
                <a:lnTo>
                  <a:pt x="14282" y="681038"/>
                </a:lnTo>
                <a:lnTo>
                  <a:pt x="9299" y="675340"/>
                </a:lnTo>
                <a:lnTo>
                  <a:pt x="9299" y="360363"/>
                </a:lnTo>
                <a:lnTo>
                  <a:pt x="10886" y="360363"/>
                </a:lnTo>
                <a:close/>
              </a:path>
            </a:pathLst>
          </a:custGeom>
          <a:solidFill>
            <a:schemeClr val="bg1">
              <a:lumMod val="85000"/>
            </a:schemeClr>
          </a:solidFill>
          <a:ln w="28575">
            <a:solidFill>
              <a:srgbClr val="C00000"/>
            </a:solidFill>
            <a:prstDash val="solid"/>
            <a:round/>
            <a:headEnd/>
            <a:tailEnd/>
          </a:ln>
        </p:spPr>
        <p:txBody>
          <a:bodyPr bIns="360000" anchor="ctr"/>
          <a:lstStyle/>
          <a:p>
            <a:pPr algn="ctr" eaLnBrk="1" hangingPunct="1"/>
            <a:endParaRPr lang="en-GB">
              <a:cs typeface="Arial" charset="0"/>
            </a:endParaRPr>
          </a:p>
        </p:txBody>
      </p:sp>
      <p:sp>
        <p:nvSpPr>
          <p:cNvPr id="31" name="Freeform 9">
            <a:extLst>
              <a:ext uri="{FF2B5EF4-FFF2-40B4-BE49-F238E27FC236}">
                <a16:creationId xmlns:a16="http://schemas.microsoft.com/office/drawing/2014/main" id="{0F8CEE6E-6A5E-4A65-833B-75873E1D8157}"/>
              </a:ext>
            </a:extLst>
          </p:cNvPr>
          <p:cNvSpPr>
            <a:spLocks/>
          </p:cNvSpPr>
          <p:nvPr/>
        </p:nvSpPr>
        <p:spPr bwMode="auto">
          <a:xfrm>
            <a:off x="4051510" y="4122702"/>
            <a:ext cx="2200275" cy="1568450"/>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solidFill>
            <a:schemeClr val="bg1">
              <a:lumMod val="75000"/>
            </a:schemeClr>
          </a:solidFill>
          <a:ln w="28575">
            <a:solidFill>
              <a:srgbClr val="C00000"/>
            </a:solidFill>
            <a:prstDash val="solid"/>
            <a:round/>
            <a:headEnd/>
            <a:tailEnd/>
          </a:ln>
        </p:spPr>
        <p:txBody>
          <a:bodyPr bIns="360000" anchor="ctr"/>
          <a:lstStyle/>
          <a:p>
            <a:pPr algn="ctr" eaLnBrk="1" hangingPunct="1"/>
            <a:endParaRPr lang="en-GB">
              <a:cs typeface="Arial" charset="0"/>
            </a:endParaRPr>
          </a:p>
        </p:txBody>
      </p:sp>
      <p:sp>
        <p:nvSpPr>
          <p:cNvPr id="30" name="Freeform 5">
            <a:extLst>
              <a:ext uri="{FF2B5EF4-FFF2-40B4-BE49-F238E27FC236}">
                <a16:creationId xmlns:a16="http://schemas.microsoft.com/office/drawing/2014/main" id="{CB57C563-8E95-45BD-B0DD-5F5C2E8AC939}"/>
              </a:ext>
            </a:extLst>
          </p:cNvPr>
          <p:cNvSpPr>
            <a:spLocks/>
          </p:cNvSpPr>
          <p:nvPr/>
        </p:nvSpPr>
        <p:spPr bwMode="auto">
          <a:xfrm>
            <a:off x="2799782" y="4130085"/>
            <a:ext cx="1571625" cy="1887537"/>
          </a:xfrm>
          <a:custGeom>
            <a:avLst/>
            <a:gdLst>
              <a:gd name="T0" fmla="*/ 1810 w 1979"/>
              <a:gd name="T1" fmla="*/ 795 h 2378"/>
              <a:gd name="T2" fmla="*/ 1859 w 1979"/>
              <a:gd name="T3" fmla="*/ 816 h 2378"/>
              <a:gd name="T4" fmla="*/ 1901 w 1979"/>
              <a:gd name="T5" fmla="*/ 859 h 2378"/>
              <a:gd name="T6" fmla="*/ 1925 w 1979"/>
              <a:gd name="T7" fmla="*/ 897 h 2378"/>
              <a:gd name="T8" fmla="*/ 1964 w 1979"/>
              <a:gd name="T9" fmla="*/ 912 h 2378"/>
              <a:gd name="T10" fmla="*/ 1131 w 1979"/>
              <a:gd name="T11" fmla="*/ 0 h 2378"/>
              <a:gd name="T12" fmla="*/ 1125 w 1979"/>
              <a:gd name="T13" fmla="*/ 24 h 2378"/>
              <a:gd name="T14" fmla="*/ 1152 w 1979"/>
              <a:gd name="T15" fmla="*/ 58 h 2378"/>
              <a:gd name="T16" fmla="*/ 1191 w 1979"/>
              <a:gd name="T17" fmla="*/ 82 h 2378"/>
              <a:gd name="T18" fmla="*/ 1229 w 1979"/>
              <a:gd name="T19" fmla="*/ 125 h 2378"/>
              <a:gd name="T20" fmla="*/ 1245 w 1979"/>
              <a:gd name="T21" fmla="*/ 178 h 2378"/>
              <a:gd name="T22" fmla="*/ 1242 w 1979"/>
              <a:gd name="T23" fmla="*/ 231 h 2378"/>
              <a:gd name="T24" fmla="*/ 1208 w 1979"/>
              <a:gd name="T25" fmla="*/ 297 h 2378"/>
              <a:gd name="T26" fmla="*/ 1145 w 1979"/>
              <a:gd name="T27" fmla="*/ 348 h 2378"/>
              <a:gd name="T28" fmla="*/ 1063 w 1979"/>
              <a:gd name="T29" fmla="*/ 375 h 2378"/>
              <a:gd name="T30" fmla="*/ 994 w 1979"/>
              <a:gd name="T31" fmla="*/ 378 h 2378"/>
              <a:gd name="T32" fmla="*/ 907 w 1979"/>
              <a:gd name="T33" fmla="*/ 357 h 2378"/>
              <a:gd name="T34" fmla="*/ 840 w 1979"/>
              <a:gd name="T35" fmla="*/ 312 h 2378"/>
              <a:gd name="T36" fmla="*/ 798 w 1979"/>
              <a:gd name="T37" fmla="*/ 249 h 2378"/>
              <a:gd name="T38" fmla="*/ 788 w 1979"/>
              <a:gd name="T39" fmla="*/ 194 h 2378"/>
              <a:gd name="T40" fmla="*/ 800 w 1979"/>
              <a:gd name="T41" fmla="*/ 136 h 2378"/>
              <a:gd name="T42" fmla="*/ 828 w 1979"/>
              <a:gd name="T43" fmla="*/ 95 h 2378"/>
              <a:gd name="T44" fmla="*/ 868 w 1979"/>
              <a:gd name="T45" fmla="*/ 65 h 2378"/>
              <a:gd name="T46" fmla="*/ 906 w 1979"/>
              <a:gd name="T47" fmla="*/ 33 h 2378"/>
              <a:gd name="T48" fmla="*/ 903 w 1979"/>
              <a:gd name="T49" fmla="*/ 0 h 2378"/>
              <a:gd name="T50" fmla="*/ 856 w 1979"/>
              <a:gd name="T51" fmla="*/ 1982 h 2378"/>
              <a:gd name="T52" fmla="*/ 894 w 1979"/>
              <a:gd name="T53" fmla="*/ 1991 h 2378"/>
              <a:gd name="T54" fmla="*/ 909 w 1979"/>
              <a:gd name="T55" fmla="*/ 2013 h 2378"/>
              <a:gd name="T56" fmla="*/ 900 w 1979"/>
              <a:gd name="T57" fmla="*/ 2039 h 2378"/>
              <a:gd name="T58" fmla="*/ 868 w 1979"/>
              <a:gd name="T59" fmla="*/ 2064 h 2378"/>
              <a:gd name="T60" fmla="*/ 828 w 1979"/>
              <a:gd name="T61" fmla="*/ 2095 h 2378"/>
              <a:gd name="T62" fmla="*/ 800 w 1979"/>
              <a:gd name="T63" fmla="*/ 2134 h 2378"/>
              <a:gd name="T64" fmla="*/ 788 w 1979"/>
              <a:gd name="T65" fmla="*/ 2193 h 2378"/>
              <a:gd name="T66" fmla="*/ 798 w 1979"/>
              <a:gd name="T67" fmla="*/ 2248 h 2378"/>
              <a:gd name="T68" fmla="*/ 840 w 1979"/>
              <a:gd name="T69" fmla="*/ 2311 h 2378"/>
              <a:gd name="T70" fmla="*/ 907 w 1979"/>
              <a:gd name="T71" fmla="*/ 2356 h 2378"/>
              <a:gd name="T72" fmla="*/ 994 w 1979"/>
              <a:gd name="T73" fmla="*/ 2376 h 2378"/>
              <a:gd name="T74" fmla="*/ 1063 w 1979"/>
              <a:gd name="T75" fmla="*/ 2374 h 2378"/>
              <a:gd name="T76" fmla="*/ 1145 w 1979"/>
              <a:gd name="T77" fmla="*/ 2347 h 2378"/>
              <a:gd name="T78" fmla="*/ 1206 w 1979"/>
              <a:gd name="T79" fmla="*/ 2296 h 2378"/>
              <a:gd name="T80" fmla="*/ 1242 w 1979"/>
              <a:gd name="T81" fmla="*/ 2230 h 2378"/>
              <a:gd name="T82" fmla="*/ 1245 w 1979"/>
              <a:gd name="T83" fmla="*/ 2178 h 2378"/>
              <a:gd name="T84" fmla="*/ 1227 w 1979"/>
              <a:gd name="T85" fmla="*/ 2124 h 2378"/>
              <a:gd name="T86" fmla="*/ 1191 w 1979"/>
              <a:gd name="T87" fmla="*/ 2081 h 2378"/>
              <a:gd name="T88" fmla="*/ 1155 w 1979"/>
              <a:gd name="T89" fmla="*/ 2058 h 2378"/>
              <a:gd name="T90" fmla="*/ 1128 w 1979"/>
              <a:gd name="T91" fmla="*/ 2033 h 2378"/>
              <a:gd name="T92" fmla="*/ 1127 w 1979"/>
              <a:gd name="T93" fmla="*/ 2006 h 2378"/>
              <a:gd name="T94" fmla="*/ 1146 w 1979"/>
              <a:gd name="T95" fmla="*/ 1988 h 2378"/>
              <a:gd name="T96" fmla="*/ 1979 w 1979"/>
              <a:gd name="T97" fmla="*/ 1982 h 2378"/>
              <a:gd name="T98" fmla="*/ 1964 w 1979"/>
              <a:gd name="T99" fmla="*/ 1130 h 2378"/>
              <a:gd name="T100" fmla="*/ 1925 w 1979"/>
              <a:gd name="T101" fmla="*/ 1143 h 2378"/>
              <a:gd name="T102" fmla="*/ 1901 w 1979"/>
              <a:gd name="T103" fmla="*/ 1182 h 2378"/>
              <a:gd name="T104" fmla="*/ 1859 w 1979"/>
              <a:gd name="T105" fmla="*/ 1224 h 2378"/>
              <a:gd name="T106" fmla="*/ 1810 w 1979"/>
              <a:gd name="T107" fmla="*/ 1246 h 2378"/>
              <a:gd name="T108" fmla="*/ 1759 w 1979"/>
              <a:gd name="T109" fmla="*/ 1248 h 2378"/>
              <a:gd name="T110" fmla="*/ 1690 w 1979"/>
              <a:gd name="T111" fmla="*/ 1222 h 2378"/>
              <a:gd name="T112" fmla="*/ 1637 w 1979"/>
              <a:gd name="T113" fmla="*/ 1166 h 2378"/>
              <a:gd name="T114" fmla="*/ 1602 w 1979"/>
              <a:gd name="T115" fmla="*/ 1088 h 2378"/>
              <a:gd name="T116" fmla="*/ 1595 w 1979"/>
              <a:gd name="T117" fmla="*/ 1021 h 2378"/>
              <a:gd name="T118" fmla="*/ 1610 w 1979"/>
              <a:gd name="T119" fmla="*/ 931 h 2378"/>
              <a:gd name="T120" fmla="*/ 1649 w 1979"/>
              <a:gd name="T121" fmla="*/ 858 h 2378"/>
              <a:gd name="T122" fmla="*/ 1707 w 1979"/>
              <a:gd name="T123" fmla="*/ 808 h 2378"/>
              <a:gd name="T124" fmla="*/ 1779 w 1979"/>
              <a:gd name="T125" fmla="*/ 790 h 2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8">
                <a:moveTo>
                  <a:pt x="1779" y="790"/>
                </a:moveTo>
                <a:lnTo>
                  <a:pt x="1779" y="790"/>
                </a:lnTo>
                <a:lnTo>
                  <a:pt x="1795" y="792"/>
                </a:lnTo>
                <a:lnTo>
                  <a:pt x="1810" y="795"/>
                </a:lnTo>
                <a:lnTo>
                  <a:pt x="1825" y="798"/>
                </a:lnTo>
                <a:lnTo>
                  <a:pt x="1837" y="804"/>
                </a:lnTo>
                <a:lnTo>
                  <a:pt x="1849" y="810"/>
                </a:lnTo>
                <a:lnTo>
                  <a:pt x="1859" y="816"/>
                </a:lnTo>
                <a:lnTo>
                  <a:pt x="1868" y="823"/>
                </a:lnTo>
                <a:lnTo>
                  <a:pt x="1877" y="831"/>
                </a:lnTo>
                <a:lnTo>
                  <a:pt x="1891" y="846"/>
                </a:lnTo>
                <a:lnTo>
                  <a:pt x="1901" y="859"/>
                </a:lnTo>
                <a:lnTo>
                  <a:pt x="1909" y="871"/>
                </a:lnTo>
                <a:lnTo>
                  <a:pt x="1909" y="871"/>
                </a:lnTo>
                <a:lnTo>
                  <a:pt x="1916" y="886"/>
                </a:lnTo>
                <a:lnTo>
                  <a:pt x="1925" y="897"/>
                </a:lnTo>
                <a:lnTo>
                  <a:pt x="1936" y="906"/>
                </a:lnTo>
                <a:lnTo>
                  <a:pt x="1945" y="910"/>
                </a:lnTo>
                <a:lnTo>
                  <a:pt x="1955" y="913"/>
                </a:lnTo>
                <a:lnTo>
                  <a:pt x="1964" y="912"/>
                </a:lnTo>
                <a:lnTo>
                  <a:pt x="1972" y="907"/>
                </a:lnTo>
                <a:lnTo>
                  <a:pt x="1979" y="900"/>
                </a:lnTo>
                <a:lnTo>
                  <a:pt x="1979" y="0"/>
                </a:lnTo>
                <a:lnTo>
                  <a:pt x="1131" y="0"/>
                </a:lnTo>
                <a:lnTo>
                  <a:pt x="1131" y="0"/>
                </a:lnTo>
                <a:lnTo>
                  <a:pt x="1127" y="7"/>
                </a:lnTo>
                <a:lnTo>
                  <a:pt x="1125" y="15"/>
                </a:lnTo>
                <a:lnTo>
                  <a:pt x="1125" y="24"/>
                </a:lnTo>
                <a:lnTo>
                  <a:pt x="1128" y="33"/>
                </a:lnTo>
                <a:lnTo>
                  <a:pt x="1134" y="42"/>
                </a:lnTo>
                <a:lnTo>
                  <a:pt x="1142" y="50"/>
                </a:lnTo>
                <a:lnTo>
                  <a:pt x="1152" y="58"/>
                </a:lnTo>
                <a:lnTo>
                  <a:pt x="1166" y="65"/>
                </a:lnTo>
                <a:lnTo>
                  <a:pt x="1166" y="65"/>
                </a:lnTo>
                <a:lnTo>
                  <a:pt x="1179" y="73"/>
                </a:lnTo>
                <a:lnTo>
                  <a:pt x="1191" y="82"/>
                </a:lnTo>
                <a:lnTo>
                  <a:pt x="1206" y="95"/>
                </a:lnTo>
                <a:lnTo>
                  <a:pt x="1214" y="104"/>
                </a:lnTo>
                <a:lnTo>
                  <a:pt x="1221" y="113"/>
                </a:lnTo>
                <a:lnTo>
                  <a:pt x="1229" y="125"/>
                </a:lnTo>
                <a:lnTo>
                  <a:pt x="1235" y="136"/>
                </a:lnTo>
                <a:lnTo>
                  <a:pt x="1239" y="149"/>
                </a:lnTo>
                <a:lnTo>
                  <a:pt x="1244" y="163"/>
                </a:lnTo>
                <a:lnTo>
                  <a:pt x="1245" y="178"/>
                </a:lnTo>
                <a:lnTo>
                  <a:pt x="1247" y="194"/>
                </a:lnTo>
                <a:lnTo>
                  <a:pt x="1247" y="194"/>
                </a:lnTo>
                <a:lnTo>
                  <a:pt x="1245" y="213"/>
                </a:lnTo>
                <a:lnTo>
                  <a:pt x="1242" y="231"/>
                </a:lnTo>
                <a:lnTo>
                  <a:pt x="1236" y="249"/>
                </a:lnTo>
                <a:lnTo>
                  <a:pt x="1229" y="266"/>
                </a:lnTo>
                <a:lnTo>
                  <a:pt x="1218" y="282"/>
                </a:lnTo>
                <a:lnTo>
                  <a:pt x="1208" y="297"/>
                </a:lnTo>
                <a:lnTo>
                  <a:pt x="1194" y="312"/>
                </a:lnTo>
                <a:lnTo>
                  <a:pt x="1179" y="326"/>
                </a:lnTo>
                <a:lnTo>
                  <a:pt x="1163" y="336"/>
                </a:lnTo>
                <a:lnTo>
                  <a:pt x="1145" y="348"/>
                </a:lnTo>
                <a:lnTo>
                  <a:pt x="1127" y="357"/>
                </a:lnTo>
                <a:lnTo>
                  <a:pt x="1106" y="364"/>
                </a:lnTo>
                <a:lnTo>
                  <a:pt x="1085" y="370"/>
                </a:lnTo>
                <a:lnTo>
                  <a:pt x="1063" y="375"/>
                </a:lnTo>
                <a:lnTo>
                  <a:pt x="1040" y="378"/>
                </a:lnTo>
                <a:lnTo>
                  <a:pt x="1018" y="379"/>
                </a:lnTo>
                <a:lnTo>
                  <a:pt x="1018" y="379"/>
                </a:lnTo>
                <a:lnTo>
                  <a:pt x="994" y="378"/>
                </a:lnTo>
                <a:lnTo>
                  <a:pt x="972" y="375"/>
                </a:lnTo>
                <a:lnTo>
                  <a:pt x="949" y="370"/>
                </a:lnTo>
                <a:lnTo>
                  <a:pt x="928" y="364"/>
                </a:lnTo>
                <a:lnTo>
                  <a:pt x="907" y="357"/>
                </a:lnTo>
                <a:lnTo>
                  <a:pt x="889" y="348"/>
                </a:lnTo>
                <a:lnTo>
                  <a:pt x="871" y="336"/>
                </a:lnTo>
                <a:lnTo>
                  <a:pt x="855" y="326"/>
                </a:lnTo>
                <a:lnTo>
                  <a:pt x="840" y="312"/>
                </a:lnTo>
                <a:lnTo>
                  <a:pt x="827" y="297"/>
                </a:lnTo>
                <a:lnTo>
                  <a:pt x="816" y="282"/>
                </a:lnTo>
                <a:lnTo>
                  <a:pt x="806" y="266"/>
                </a:lnTo>
                <a:lnTo>
                  <a:pt x="798" y="249"/>
                </a:lnTo>
                <a:lnTo>
                  <a:pt x="792" y="231"/>
                </a:lnTo>
                <a:lnTo>
                  <a:pt x="789" y="213"/>
                </a:lnTo>
                <a:lnTo>
                  <a:pt x="788" y="194"/>
                </a:lnTo>
                <a:lnTo>
                  <a:pt x="788" y="194"/>
                </a:lnTo>
                <a:lnTo>
                  <a:pt x="789" y="178"/>
                </a:lnTo>
                <a:lnTo>
                  <a:pt x="791" y="163"/>
                </a:lnTo>
                <a:lnTo>
                  <a:pt x="795" y="149"/>
                </a:lnTo>
                <a:lnTo>
                  <a:pt x="800" y="136"/>
                </a:lnTo>
                <a:lnTo>
                  <a:pt x="807" y="125"/>
                </a:lnTo>
                <a:lnTo>
                  <a:pt x="813" y="113"/>
                </a:lnTo>
                <a:lnTo>
                  <a:pt x="821" y="104"/>
                </a:lnTo>
                <a:lnTo>
                  <a:pt x="828" y="95"/>
                </a:lnTo>
                <a:lnTo>
                  <a:pt x="843" y="82"/>
                </a:lnTo>
                <a:lnTo>
                  <a:pt x="855" y="73"/>
                </a:lnTo>
                <a:lnTo>
                  <a:pt x="868" y="65"/>
                </a:lnTo>
                <a:lnTo>
                  <a:pt x="868" y="65"/>
                </a:lnTo>
                <a:lnTo>
                  <a:pt x="882" y="58"/>
                </a:lnTo>
                <a:lnTo>
                  <a:pt x="892" y="50"/>
                </a:lnTo>
                <a:lnTo>
                  <a:pt x="900" y="42"/>
                </a:lnTo>
                <a:lnTo>
                  <a:pt x="906" y="33"/>
                </a:lnTo>
                <a:lnTo>
                  <a:pt x="909" y="24"/>
                </a:lnTo>
                <a:lnTo>
                  <a:pt x="909" y="15"/>
                </a:lnTo>
                <a:lnTo>
                  <a:pt x="907" y="7"/>
                </a:lnTo>
                <a:lnTo>
                  <a:pt x="903" y="0"/>
                </a:lnTo>
                <a:lnTo>
                  <a:pt x="0" y="0"/>
                </a:lnTo>
                <a:lnTo>
                  <a:pt x="0" y="1982"/>
                </a:lnTo>
                <a:lnTo>
                  <a:pt x="856" y="1982"/>
                </a:lnTo>
                <a:lnTo>
                  <a:pt x="856" y="1982"/>
                </a:lnTo>
                <a:lnTo>
                  <a:pt x="867" y="1983"/>
                </a:lnTo>
                <a:lnTo>
                  <a:pt x="877" y="1985"/>
                </a:lnTo>
                <a:lnTo>
                  <a:pt x="886" y="1988"/>
                </a:lnTo>
                <a:lnTo>
                  <a:pt x="894" y="1991"/>
                </a:lnTo>
                <a:lnTo>
                  <a:pt x="900" y="1995"/>
                </a:lnTo>
                <a:lnTo>
                  <a:pt x="904" y="2001"/>
                </a:lnTo>
                <a:lnTo>
                  <a:pt x="907" y="2006"/>
                </a:lnTo>
                <a:lnTo>
                  <a:pt x="909" y="2013"/>
                </a:lnTo>
                <a:lnTo>
                  <a:pt x="909" y="2019"/>
                </a:lnTo>
                <a:lnTo>
                  <a:pt x="907" y="2025"/>
                </a:lnTo>
                <a:lnTo>
                  <a:pt x="904" y="2033"/>
                </a:lnTo>
                <a:lnTo>
                  <a:pt x="900" y="2039"/>
                </a:lnTo>
                <a:lnTo>
                  <a:pt x="894" y="2046"/>
                </a:lnTo>
                <a:lnTo>
                  <a:pt x="886" y="2052"/>
                </a:lnTo>
                <a:lnTo>
                  <a:pt x="877" y="2058"/>
                </a:lnTo>
                <a:lnTo>
                  <a:pt x="868" y="2064"/>
                </a:lnTo>
                <a:lnTo>
                  <a:pt x="868" y="2064"/>
                </a:lnTo>
                <a:lnTo>
                  <a:pt x="855" y="2072"/>
                </a:lnTo>
                <a:lnTo>
                  <a:pt x="843" y="2081"/>
                </a:lnTo>
                <a:lnTo>
                  <a:pt x="828" y="2095"/>
                </a:lnTo>
                <a:lnTo>
                  <a:pt x="821" y="2103"/>
                </a:lnTo>
                <a:lnTo>
                  <a:pt x="813" y="2113"/>
                </a:lnTo>
                <a:lnTo>
                  <a:pt x="806" y="2124"/>
                </a:lnTo>
                <a:lnTo>
                  <a:pt x="800" y="2134"/>
                </a:lnTo>
                <a:lnTo>
                  <a:pt x="795" y="2148"/>
                </a:lnTo>
                <a:lnTo>
                  <a:pt x="791" y="2161"/>
                </a:lnTo>
                <a:lnTo>
                  <a:pt x="788" y="2178"/>
                </a:lnTo>
                <a:lnTo>
                  <a:pt x="788" y="2193"/>
                </a:lnTo>
                <a:lnTo>
                  <a:pt x="788" y="2193"/>
                </a:lnTo>
                <a:lnTo>
                  <a:pt x="789" y="2212"/>
                </a:lnTo>
                <a:lnTo>
                  <a:pt x="792" y="2230"/>
                </a:lnTo>
                <a:lnTo>
                  <a:pt x="798" y="2248"/>
                </a:lnTo>
                <a:lnTo>
                  <a:pt x="806" y="2264"/>
                </a:lnTo>
                <a:lnTo>
                  <a:pt x="815" y="2281"/>
                </a:lnTo>
                <a:lnTo>
                  <a:pt x="827" y="2296"/>
                </a:lnTo>
                <a:lnTo>
                  <a:pt x="840" y="2311"/>
                </a:lnTo>
                <a:lnTo>
                  <a:pt x="855" y="2324"/>
                </a:lnTo>
                <a:lnTo>
                  <a:pt x="871" y="2336"/>
                </a:lnTo>
                <a:lnTo>
                  <a:pt x="888" y="2347"/>
                </a:lnTo>
                <a:lnTo>
                  <a:pt x="907" y="2356"/>
                </a:lnTo>
                <a:lnTo>
                  <a:pt x="928" y="2363"/>
                </a:lnTo>
                <a:lnTo>
                  <a:pt x="949" y="2369"/>
                </a:lnTo>
                <a:lnTo>
                  <a:pt x="970" y="2374"/>
                </a:lnTo>
                <a:lnTo>
                  <a:pt x="994" y="2376"/>
                </a:lnTo>
                <a:lnTo>
                  <a:pt x="1016" y="2378"/>
                </a:lnTo>
                <a:lnTo>
                  <a:pt x="1016" y="2378"/>
                </a:lnTo>
                <a:lnTo>
                  <a:pt x="1040" y="2376"/>
                </a:lnTo>
                <a:lnTo>
                  <a:pt x="1063" y="2374"/>
                </a:lnTo>
                <a:lnTo>
                  <a:pt x="1085" y="2369"/>
                </a:lnTo>
                <a:lnTo>
                  <a:pt x="1106" y="2363"/>
                </a:lnTo>
                <a:lnTo>
                  <a:pt x="1125" y="2356"/>
                </a:lnTo>
                <a:lnTo>
                  <a:pt x="1145" y="2347"/>
                </a:lnTo>
                <a:lnTo>
                  <a:pt x="1163" y="2336"/>
                </a:lnTo>
                <a:lnTo>
                  <a:pt x="1179" y="2324"/>
                </a:lnTo>
                <a:lnTo>
                  <a:pt x="1194" y="2311"/>
                </a:lnTo>
                <a:lnTo>
                  <a:pt x="1206" y="2296"/>
                </a:lnTo>
                <a:lnTo>
                  <a:pt x="1218" y="2281"/>
                </a:lnTo>
                <a:lnTo>
                  <a:pt x="1229" y="2264"/>
                </a:lnTo>
                <a:lnTo>
                  <a:pt x="1236" y="2248"/>
                </a:lnTo>
                <a:lnTo>
                  <a:pt x="1242" y="2230"/>
                </a:lnTo>
                <a:lnTo>
                  <a:pt x="1245" y="2212"/>
                </a:lnTo>
                <a:lnTo>
                  <a:pt x="1247" y="2193"/>
                </a:lnTo>
                <a:lnTo>
                  <a:pt x="1247" y="2193"/>
                </a:lnTo>
                <a:lnTo>
                  <a:pt x="1245" y="2178"/>
                </a:lnTo>
                <a:lnTo>
                  <a:pt x="1242" y="2161"/>
                </a:lnTo>
                <a:lnTo>
                  <a:pt x="1239" y="2148"/>
                </a:lnTo>
                <a:lnTo>
                  <a:pt x="1233" y="2134"/>
                </a:lnTo>
                <a:lnTo>
                  <a:pt x="1227" y="2124"/>
                </a:lnTo>
                <a:lnTo>
                  <a:pt x="1221" y="2113"/>
                </a:lnTo>
                <a:lnTo>
                  <a:pt x="1214" y="2103"/>
                </a:lnTo>
                <a:lnTo>
                  <a:pt x="1206" y="2095"/>
                </a:lnTo>
                <a:lnTo>
                  <a:pt x="1191" y="2081"/>
                </a:lnTo>
                <a:lnTo>
                  <a:pt x="1178" y="2072"/>
                </a:lnTo>
                <a:lnTo>
                  <a:pt x="1166" y="2064"/>
                </a:lnTo>
                <a:lnTo>
                  <a:pt x="1166" y="2064"/>
                </a:lnTo>
                <a:lnTo>
                  <a:pt x="1155" y="2058"/>
                </a:lnTo>
                <a:lnTo>
                  <a:pt x="1146" y="2052"/>
                </a:lnTo>
                <a:lnTo>
                  <a:pt x="1139" y="2046"/>
                </a:lnTo>
                <a:lnTo>
                  <a:pt x="1133" y="2039"/>
                </a:lnTo>
                <a:lnTo>
                  <a:pt x="1128" y="2033"/>
                </a:lnTo>
                <a:lnTo>
                  <a:pt x="1125" y="2025"/>
                </a:lnTo>
                <a:lnTo>
                  <a:pt x="1125" y="2019"/>
                </a:lnTo>
                <a:lnTo>
                  <a:pt x="1125" y="2013"/>
                </a:lnTo>
                <a:lnTo>
                  <a:pt x="1127" y="2006"/>
                </a:lnTo>
                <a:lnTo>
                  <a:pt x="1130" y="2001"/>
                </a:lnTo>
                <a:lnTo>
                  <a:pt x="1134" y="1995"/>
                </a:lnTo>
                <a:lnTo>
                  <a:pt x="1140" y="1991"/>
                </a:lnTo>
                <a:lnTo>
                  <a:pt x="1146" y="1988"/>
                </a:lnTo>
                <a:lnTo>
                  <a:pt x="1155" y="1985"/>
                </a:lnTo>
                <a:lnTo>
                  <a:pt x="1166" y="1983"/>
                </a:lnTo>
                <a:lnTo>
                  <a:pt x="1178" y="1982"/>
                </a:lnTo>
                <a:lnTo>
                  <a:pt x="1979" y="1982"/>
                </a:lnTo>
                <a:lnTo>
                  <a:pt x="1979" y="1142"/>
                </a:lnTo>
                <a:lnTo>
                  <a:pt x="1979" y="1142"/>
                </a:lnTo>
                <a:lnTo>
                  <a:pt x="1972" y="1134"/>
                </a:lnTo>
                <a:lnTo>
                  <a:pt x="1964" y="1130"/>
                </a:lnTo>
                <a:lnTo>
                  <a:pt x="1955" y="1128"/>
                </a:lnTo>
                <a:lnTo>
                  <a:pt x="1945" y="1130"/>
                </a:lnTo>
                <a:lnTo>
                  <a:pt x="1936" y="1136"/>
                </a:lnTo>
                <a:lnTo>
                  <a:pt x="1925" y="1143"/>
                </a:lnTo>
                <a:lnTo>
                  <a:pt x="1916" y="1155"/>
                </a:lnTo>
                <a:lnTo>
                  <a:pt x="1909" y="1170"/>
                </a:lnTo>
                <a:lnTo>
                  <a:pt x="1909" y="1170"/>
                </a:lnTo>
                <a:lnTo>
                  <a:pt x="1901" y="1182"/>
                </a:lnTo>
                <a:lnTo>
                  <a:pt x="1891" y="1196"/>
                </a:lnTo>
                <a:lnTo>
                  <a:pt x="1877" y="1209"/>
                </a:lnTo>
                <a:lnTo>
                  <a:pt x="1868" y="1216"/>
                </a:lnTo>
                <a:lnTo>
                  <a:pt x="1859" y="1224"/>
                </a:lnTo>
                <a:lnTo>
                  <a:pt x="1849" y="1231"/>
                </a:lnTo>
                <a:lnTo>
                  <a:pt x="1837" y="1237"/>
                </a:lnTo>
                <a:lnTo>
                  <a:pt x="1825" y="1242"/>
                </a:lnTo>
                <a:lnTo>
                  <a:pt x="1810" y="1246"/>
                </a:lnTo>
                <a:lnTo>
                  <a:pt x="1795" y="1249"/>
                </a:lnTo>
                <a:lnTo>
                  <a:pt x="1779" y="1249"/>
                </a:lnTo>
                <a:lnTo>
                  <a:pt x="1779" y="1249"/>
                </a:lnTo>
                <a:lnTo>
                  <a:pt x="1759" y="1248"/>
                </a:lnTo>
                <a:lnTo>
                  <a:pt x="1741" y="1245"/>
                </a:lnTo>
                <a:lnTo>
                  <a:pt x="1723" y="1239"/>
                </a:lnTo>
                <a:lnTo>
                  <a:pt x="1707" y="1231"/>
                </a:lnTo>
                <a:lnTo>
                  <a:pt x="1690" y="1222"/>
                </a:lnTo>
                <a:lnTo>
                  <a:pt x="1676" y="1211"/>
                </a:lnTo>
                <a:lnTo>
                  <a:pt x="1662" y="1197"/>
                </a:lnTo>
                <a:lnTo>
                  <a:pt x="1649" y="1182"/>
                </a:lnTo>
                <a:lnTo>
                  <a:pt x="1637" y="1166"/>
                </a:lnTo>
                <a:lnTo>
                  <a:pt x="1626" y="1149"/>
                </a:lnTo>
                <a:lnTo>
                  <a:pt x="1617" y="1130"/>
                </a:lnTo>
                <a:lnTo>
                  <a:pt x="1610" y="1110"/>
                </a:lnTo>
                <a:lnTo>
                  <a:pt x="1602" y="1088"/>
                </a:lnTo>
                <a:lnTo>
                  <a:pt x="1598" y="1067"/>
                </a:lnTo>
                <a:lnTo>
                  <a:pt x="1595" y="1043"/>
                </a:lnTo>
                <a:lnTo>
                  <a:pt x="1595" y="1021"/>
                </a:lnTo>
                <a:lnTo>
                  <a:pt x="1595" y="1021"/>
                </a:lnTo>
                <a:lnTo>
                  <a:pt x="1595" y="997"/>
                </a:lnTo>
                <a:lnTo>
                  <a:pt x="1598" y="974"/>
                </a:lnTo>
                <a:lnTo>
                  <a:pt x="1602" y="952"/>
                </a:lnTo>
                <a:lnTo>
                  <a:pt x="1610" y="931"/>
                </a:lnTo>
                <a:lnTo>
                  <a:pt x="1617" y="912"/>
                </a:lnTo>
                <a:lnTo>
                  <a:pt x="1626" y="892"/>
                </a:lnTo>
                <a:lnTo>
                  <a:pt x="1637" y="874"/>
                </a:lnTo>
                <a:lnTo>
                  <a:pt x="1649" y="858"/>
                </a:lnTo>
                <a:lnTo>
                  <a:pt x="1662" y="843"/>
                </a:lnTo>
                <a:lnTo>
                  <a:pt x="1676" y="831"/>
                </a:lnTo>
                <a:lnTo>
                  <a:pt x="1690" y="819"/>
                </a:lnTo>
                <a:lnTo>
                  <a:pt x="1707" y="808"/>
                </a:lnTo>
                <a:lnTo>
                  <a:pt x="1723" y="801"/>
                </a:lnTo>
                <a:lnTo>
                  <a:pt x="1741" y="795"/>
                </a:lnTo>
                <a:lnTo>
                  <a:pt x="1759" y="792"/>
                </a:lnTo>
                <a:lnTo>
                  <a:pt x="1779" y="790"/>
                </a:lnTo>
                <a:lnTo>
                  <a:pt x="1779" y="790"/>
                </a:lnTo>
                <a:close/>
              </a:path>
            </a:pathLst>
          </a:custGeom>
          <a:solidFill>
            <a:schemeClr val="bg1">
              <a:lumMod val="65000"/>
            </a:schemeClr>
          </a:solidFill>
          <a:ln w="28575">
            <a:solidFill>
              <a:srgbClr val="C00000"/>
            </a:solidFill>
            <a:prstDash val="solid"/>
            <a:round/>
            <a:headEnd/>
            <a:tailEnd/>
          </a:ln>
        </p:spPr>
        <p:txBody>
          <a:bodyPr bIns="360000" anchor="ctr"/>
          <a:lstStyle/>
          <a:p>
            <a:pPr algn="ctr" eaLnBrk="1" hangingPunct="1">
              <a:defRPr/>
            </a:pPr>
            <a:endParaRPr lang="en-GB">
              <a:cs typeface="Arial" charset="0"/>
            </a:endParaRPr>
          </a:p>
        </p:txBody>
      </p:sp>
      <p:sp>
        <p:nvSpPr>
          <p:cNvPr id="28" name="Freeform 12">
            <a:extLst>
              <a:ext uri="{FF2B5EF4-FFF2-40B4-BE49-F238E27FC236}">
                <a16:creationId xmlns:a16="http://schemas.microsoft.com/office/drawing/2014/main" id="{EA1B20D9-31CC-41EF-86C1-2F7332050F03}"/>
              </a:ext>
            </a:extLst>
          </p:cNvPr>
          <p:cNvSpPr>
            <a:spLocks/>
          </p:cNvSpPr>
          <p:nvPr/>
        </p:nvSpPr>
        <p:spPr bwMode="auto">
          <a:xfrm>
            <a:off x="7194846" y="2558974"/>
            <a:ext cx="1887537" cy="1568450"/>
          </a:xfrm>
          <a:custGeom>
            <a:avLst/>
            <a:gdLst>
              <a:gd name="T0" fmla="*/ 1586 w 2377"/>
              <a:gd name="T1" fmla="*/ 1797 h 1975"/>
              <a:gd name="T2" fmla="*/ 1564 w 2377"/>
              <a:gd name="T3" fmla="*/ 1845 h 1975"/>
              <a:gd name="T4" fmla="*/ 1522 w 2377"/>
              <a:gd name="T5" fmla="*/ 1886 h 1975"/>
              <a:gd name="T6" fmla="*/ 1489 w 2377"/>
              <a:gd name="T7" fmla="*/ 1906 h 1975"/>
              <a:gd name="T8" fmla="*/ 1470 w 2377"/>
              <a:gd name="T9" fmla="*/ 1933 h 1975"/>
              <a:gd name="T10" fmla="*/ 1473 w 2377"/>
              <a:gd name="T11" fmla="*/ 1957 h 1975"/>
              <a:gd name="T12" fmla="*/ 1500 w 2377"/>
              <a:gd name="T13" fmla="*/ 1973 h 1975"/>
              <a:gd name="T14" fmla="*/ 2377 w 2377"/>
              <a:gd name="T15" fmla="*/ 0 h 1975"/>
              <a:gd name="T16" fmla="*/ 395 w 2377"/>
              <a:gd name="T17" fmla="*/ 855 h 1975"/>
              <a:gd name="T18" fmla="*/ 390 w 2377"/>
              <a:gd name="T19" fmla="*/ 886 h 1975"/>
              <a:gd name="T20" fmla="*/ 371 w 2377"/>
              <a:gd name="T21" fmla="*/ 907 h 1975"/>
              <a:gd name="T22" fmla="*/ 346 w 2377"/>
              <a:gd name="T23" fmla="*/ 904 h 1975"/>
              <a:gd name="T24" fmla="*/ 320 w 2377"/>
              <a:gd name="T25" fmla="*/ 877 h 1975"/>
              <a:gd name="T26" fmla="*/ 298 w 2377"/>
              <a:gd name="T27" fmla="*/ 842 h 1975"/>
              <a:gd name="T28" fmla="*/ 254 w 2377"/>
              <a:gd name="T29" fmla="*/ 806 h 1975"/>
              <a:gd name="T30" fmla="*/ 201 w 2377"/>
              <a:gd name="T31" fmla="*/ 788 h 1975"/>
              <a:gd name="T32" fmla="*/ 148 w 2377"/>
              <a:gd name="T33" fmla="*/ 792 h 1975"/>
              <a:gd name="T34" fmla="*/ 83 w 2377"/>
              <a:gd name="T35" fmla="*/ 827 h 1975"/>
              <a:gd name="T36" fmla="*/ 32 w 2377"/>
              <a:gd name="T37" fmla="*/ 888 h 1975"/>
              <a:gd name="T38" fmla="*/ 5 w 2377"/>
              <a:gd name="T39" fmla="*/ 970 h 1975"/>
              <a:gd name="T40" fmla="*/ 2 w 2377"/>
              <a:gd name="T41" fmla="*/ 1040 h 1975"/>
              <a:gd name="T42" fmla="*/ 23 w 2377"/>
              <a:gd name="T43" fmla="*/ 1126 h 1975"/>
              <a:gd name="T44" fmla="*/ 68 w 2377"/>
              <a:gd name="T45" fmla="*/ 1193 h 1975"/>
              <a:gd name="T46" fmla="*/ 130 w 2377"/>
              <a:gd name="T47" fmla="*/ 1236 h 1975"/>
              <a:gd name="T48" fmla="*/ 184 w 2377"/>
              <a:gd name="T49" fmla="*/ 1245 h 1975"/>
              <a:gd name="T50" fmla="*/ 243 w 2377"/>
              <a:gd name="T51" fmla="*/ 1233 h 1975"/>
              <a:gd name="T52" fmla="*/ 283 w 2377"/>
              <a:gd name="T53" fmla="*/ 1206 h 1975"/>
              <a:gd name="T54" fmla="*/ 314 w 2377"/>
              <a:gd name="T55" fmla="*/ 1166 h 1975"/>
              <a:gd name="T56" fmla="*/ 340 w 2377"/>
              <a:gd name="T57" fmla="*/ 1133 h 1975"/>
              <a:gd name="T58" fmla="*/ 365 w 2377"/>
              <a:gd name="T59" fmla="*/ 1124 h 1975"/>
              <a:gd name="T60" fmla="*/ 388 w 2377"/>
              <a:gd name="T61" fmla="*/ 1139 h 1975"/>
              <a:gd name="T62" fmla="*/ 395 w 2377"/>
              <a:gd name="T63" fmla="*/ 1178 h 1975"/>
              <a:gd name="T64" fmla="*/ 1199 w 2377"/>
              <a:gd name="T65" fmla="*/ 1975 h 1975"/>
              <a:gd name="T66" fmla="*/ 1229 w 2377"/>
              <a:gd name="T67" fmla="*/ 1970 h 1975"/>
              <a:gd name="T68" fmla="*/ 1250 w 2377"/>
              <a:gd name="T69" fmla="*/ 1951 h 1975"/>
              <a:gd name="T70" fmla="*/ 1247 w 2377"/>
              <a:gd name="T71" fmla="*/ 1925 h 1975"/>
              <a:gd name="T72" fmla="*/ 1222 w 2377"/>
              <a:gd name="T73" fmla="*/ 1900 h 1975"/>
              <a:gd name="T74" fmla="*/ 1186 w 2377"/>
              <a:gd name="T75" fmla="*/ 1878 h 1975"/>
              <a:gd name="T76" fmla="*/ 1150 w 2377"/>
              <a:gd name="T77" fmla="*/ 1834 h 1975"/>
              <a:gd name="T78" fmla="*/ 1132 w 2377"/>
              <a:gd name="T79" fmla="*/ 1780 h 1975"/>
              <a:gd name="T80" fmla="*/ 1135 w 2377"/>
              <a:gd name="T81" fmla="*/ 1728 h 1975"/>
              <a:gd name="T82" fmla="*/ 1169 w 2377"/>
              <a:gd name="T83" fmla="*/ 1662 h 1975"/>
              <a:gd name="T84" fmla="*/ 1232 w 2377"/>
              <a:gd name="T85" fmla="*/ 1611 h 1975"/>
              <a:gd name="T86" fmla="*/ 1314 w 2377"/>
              <a:gd name="T87" fmla="*/ 1585 h 1975"/>
              <a:gd name="T88" fmla="*/ 1383 w 2377"/>
              <a:gd name="T89" fmla="*/ 1582 h 1975"/>
              <a:gd name="T90" fmla="*/ 1470 w 2377"/>
              <a:gd name="T91" fmla="*/ 1602 h 1975"/>
              <a:gd name="T92" fmla="*/ 1537 w 2377"/>
              <a:gd name="T93" fmla="*/ 1647 h 1975"/>
              <a:gd name="T94" fmla="*/ 1579 w 2377"/>
              <a:gd name="T95" fmla="*/ 1710 h 1975"/>
              <a:gd name="T96" fmla="*/ 1589 w 2377"/>
              <a:gd name="T97" fmla="*/ 1764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5">
                <a:moveTo>
                  <a:pt x="1589" y="1764"/>
                </a:moveTo>
                <a:lnTo>
                  <a:pt x="1589" y="1764"/>
                </a:lnTo>
                <a:lnTo>
                  <a:pt x="1588" y="1780"/>
                </a:lnTo>
                <a:lnTo>
                  <a:pt x="1586" y="1797"/>
                </a:lnTo>
                <a:lnTo>
                  <a:pt x="1582" y="1810"/>
                </a:lnTo>
                <a:lnTo>
                  <a:pt x="1577" y="1822"/>
                </a:lnTo>
                <a:lnTo>
                  <a:pt x="1571" y="1834"/>
                </a:lnTo>
                <a:lnTo>
                  <a:pt x="1564" y="1845"/>
                </a:lnTo>
                <a:lnTo>
                  <a:pt x="1556" y="1855"/>
                </a:lnTo>
                <a:lnTo>
                  <a:pt x="1549" y="1863"/>
                </a:lnTo>
                <a:lnTo>
                  <a:pt x="1534" y="1878"/>
                </a:lnTo>
                <a:lnTo>
                  <a:pt x="1522" y="1886"/>
                </a:lnTo>
                <a:lnTo>
                  <a:pt x="1509" y="1894"/>
                </a:lnTo>
                <a:lnTo>
                  <a:pt x="1509" y="1894"/>
                </a:lnTo>
                <a:lnTo>
                  <a:pt x="1498" y="1900"/>
                </a:lnTo>
                <a:lnTo>
                  <a:pt x="1489" y="1906"/>
                </a:lnTo>
                <a:lnTo>
                  <a:pt x="1483" y="1912"/>
                </a:lnTo>
                <a:lnTo>
                  <a:pt x="1477" y="1919"/>
                </a:lnTo>
                <a:lnTo>
                  <a:pt x="1473" y="1925"/>
                </a:lnTo>
                <a:lnTo>
                  <a:pt x="1470" y="1933"/>
                </a:lnTo>
                <a:lnTo>
                  <a:pt x="1468" y="1939"/>
                </a:lnTo>
                <a:lnTo>
                  <a:pt x="1468" y="1945"/>
                </a:lnTo>
                <a:lnTo>
                  <a:pt x="1470" y="1951"/>
                </a:lnTo>
                <a:lnTo>
                  <a:pt x="1473" y="1957"/>
                </a:lnTo>
                <a:lnTo>
                  <a:pt x="1477" y="1963"/>
                </a:lnTo>
                <a:lnTo>
                  <a:pt x="1483" y="1967"/>
                </a:lnTo>
                <a:lnTo>
                  <a:pt x="1491" y="1970"/>
                </a:lnTo>
                <a:lnTo>
                  <a:pt x="1500" y="1973"/>
                </a:lnTo>
                <a:lnTo>
                  <a:pt x="1509" y="1975"/>
                </a:lnTo>
                <a:lnTo>
                  <a:pt x="1521" y="1975"/>
                </a:lnTo>
                <a:lnTo>
                  <a:pt x="2377" y="1975"/>
                </a:lnTo>
                <a:lnTo>
                  <a:pt x="2377" y="0"/>
                </a:lnTo>
                <a:lnTo>
                  <a:pt x="398" y="0"/>
                </a:lnTo>
                <a:lnTo>
                  <a:pt x="398" y="454"/>
                </a:lnTo>
                <a:lnTo>
                  <a:pt x="395" y="454"/>
                </a:lnTo>
                <a:lnTo>
                  <a:pt x="395" y="855"/>
                </a:lnTo>
                <a:lnTo>
                  <a:pt x="395" y="855"/>
                </a:lnTo>
                <a:lnTo>
                  <a:pt x="395" y="867"/>
                </a:lnTo>
                <a:lnTo>
                  <a:pt x="393" y="877"/>
                </a:lnTo>
                <a:lnTo>
                  <a:pt x="390" y="886"/>
                </a:lnTo>
                <a:lnTo>
                  <a:pt x="388" y="894"/>
                </a:lnTo>
                <a:lnTo>
                  <a:pt x="383" y="900"/>
                </a:lnTo>
                <a:lnTo>
                  <a:pt x="377" y="904"/>
                </a:lnTo>
                <a:lnTo>
                  <a:pt x="371" y="907"/>
                </a:lnTo>
                <a:lnTo>
                  <a:pt x="365" y="909"/>
                </a:lnTo>
                <a:lnTo>
                  <a:pt x="359" y="909"/>
                </a:lnTo>
                <a:lnTo>
                  <a:pt x="353" y="907"/>
                </a:lnTo>
                <a:lnTo>
                  <a:pt x="346" y="904"/>
                </a:lnTo>
                <a:lnTo>
                  <a:pt x="340" y="900"/>
                </a:lnTo>
                <a:lnTo>
                  <a:pt x="332" y="894"/>
                </a:lnTo>
                <a:lnTo>
                  <a:pt x="326" y="886"/>
                </a:lnTo>
                <a:lnTo>
                  <a:pt x="320" y="877"/>
                </a:lnTo>
                <a:lnTo>
                  <a:pt x="314" y="867"/>
                </a:lnTo>
                <a:lnTo>
                  <a:pt x="314" y="867"/>
                </a:lnTo>
                <a:lnTo>
                  <a:pt x="307" y="855"/>
                </a:lnTo>
                <a:lnTo>
                  <a:pt x="298" y="842"/>
                </a:lnTo>
                <a:lnTo>
                  <a:pt x="283" y="827"/>
                </a:lnTo>
                <a:lnTo>
                  <a:pt x="275" y="819"/>
                </a:lnTo>
                <a:lnTo>
                  <a:pt x="265" y="813"/>
                </a:lnTo>
                <a:lnTo>
                  <a:pt x="254" y="806"/>
                </a:lnTo>
                <a:lnTo>
                  <a:pt x="243" y="800"/>
                </a:lnTo>
                <a:lnTo>
                  <a:pt x="231" y="795"/>
                </a:lnTo>
                <a:lnTo>
                  <a:pt x="217" y="791"/>
                </a:lnTo>
                <a:lnTo>
                  <a:pt x="201" y="788"/>
                </a:lnTo>
                <a:lnTo>
                  <a:pt x="184" y="788"/>
                </a:lnTo>
                <a:lnTo>
                  <a:pt x="184" y="788"/>
                </a:lnTo>
                <a:lnTo>
                  <a:pt x="166" y="788"/>
                </a:lnTo>
                <a:lnTo>
                  <a:pt x="148" y="792"/>
                </a:lnTo>
                <a:lnTo>
                  <a:pt x="130" y="797"/>
                </a:lnTo>
                <a:lnTo>
                  <a:pt x="112" y="806"/>
                </a:lnTo>
                <a:lnTo>
                  <a:pt x="98" y="815"/>
                </a:lnTo>
                <a:lnTo>
                  <a:pt x="83" y="827"/>
                </a:lnTo>
                <a:lnTo>
                  <a:pt x="68" y="840"/>
                </a:lnTo>
                <a:lnTo>
                  <a:pt x="54" y="855"/>
                </a:lnTo>
                <a:lnTo>
                  <a:pt x="42" y="870"/>
                </a:lnTo>
                <a:lnTo>
                  <a:pt x="32" y="888"/>
                </a:lnTo>
                <a:lnTo>
                  <a:pt x="23" y="907"/>
                </a:lnTo>
                <a:lnTo>
                  <a:pt x="15" y="927"/>
                </a:lnTo>
                <a:lnTo>
                  <a:pt x="9" y="948"/>
                </a:lnTo>
                <a:lnTo>
                  <a:pt x="5" y="970"/>
                </a:lnTo>
                <a:lnTo>
                  <a:pt x="2" y="993"/>
                </a:lnTo>
                <a:lnTo>
                  <a:pt x="0" y="1016"/>
                </a:lnTo>
                <a:lnTo>
                  <a:pt x="0" y="1016"/>
                </a:lnTo>
                <a:lnTo>
                  <a:pt x="2" y="1040"/>
                </a:lnTo>
                <a:lnTo>
                  <a:pt x="5" y="1063"/>
                </a:lnTo>
                <a:lnTo>
                  <a:pt x="9" y="1085"/>
                </a:lnTo>
                <a:lnTo>
                  <a:pt x="15" y="1106"/>
                </a:lnTo>
                <a:lnTo>
                  <a:pt x="23" y="1126"/>
                </a:lnTo>
                <a:lnTo>
                  <a:pt x="32" y="1145"/>
                </a:lnTo>
                <a:lnTo>
                  <a:pt x="42" y="1163"/>
                </a:lnTo>
                <a:lnTo>
                  <a:pt x="54" y="1179"/>
                </a:lnTo>
                <a:lnTo>
                  <a:pt x="68" y="1193"/>
                </a:lnTo>
                <a:lnTo>
                  <a:pt x="83" y="1206"/>
                </a:lnTo>
                <a:lnTo>
                  <a:pt x="98" y="1218"/>
                </a:lnTo>
                <a:lnTo>
                  <a:pt x="112" y="1227"/>
                </a:lnTo>
                <a:lnTo>
                  <a:pt x="130" y="1236"/>
                </a:lnTo>
                <a:lnTo>
                  <a:pt x="148" y="1241"/>
                </a:lnTo>
                <a:lnTo>
                  <a:pt x="166" y="1245"/>
                </a:lnTo>
                <a:lnTo>
                  <a:pt x="184" y="1245"/>
                </a:lnTo>
                <a:lnTo>
                  <a:pt x="184" y="1245"/>
                </a:lnTo>
                <a:lnTo>
                  <a:pt x="201" y="1245"/>
                </a:lnTo>
                <a:lnTo>
                  <a:pt x="217" y="1242"/>
                </a:lnTo>
                <a:lnTo>
                  <a:pt x="231" y="1239"/>
                </a:lnTo>
                <a:lnTo>
                  <a:pt x="243" y="1233"/>
                </a:lnTo>
                <a:lnTo>
                  <a:pt x="254" y="1227"/>
                </a:lnTo>
                <a:lnTo>
                  <a:pt x="265" y="1220"/>
                </a:lnTo>
                <a:lnTo>
                  <a:pt x="275" y="1214"/>
                </a:lnTo>
                <a:lnTo>
                  <a:pt x="283" y="1206"/>
                </a:lnTo>
                <a:lnTo>
                  <a:pt x="298" y="1191"/>
                </a:lnTo>
                <a:lnTo>
                  <a:pt x="307" y="1178"/>
                </a:lnTo>
                <a:lnTo>
                  <a:pt x="314" y="1166"/>
                </a:lnTo>
                <a:lnTo>
                  <a:pt x="314" y="1166"/>
                </a:lnTo>
                <a:lnTo>
                  <a:pt x="320" y="1155"/>
                </a:lnTo>
                <a:lnTo>
                  <a:pt x="326" y="1147"/>
                </a:lnTo>
                <a:lnTo>
                  <a:pt x="332" y="1139"/>
                </a:lnTo>
                <a:lnTo>
                  <a:pt x="340" y="1133"/>
                </a:lnTo>
                <a:lnTo>
                  <a:pt x="346" y="1129"/>
                </a:lnTo>
                <a:lnTo>
                  <a:pt x="353" y="1126"/>
                </a:lnTo>
                <a:lnTo>
                  <a:pt x="359" y="1124"/>
                </a:lnTo>
                <a:lnTo>
                  <a:pt x="365" y="1124"/>
                </a:lnTo>
                <a:lnTo>
                  <a:pt x="371" y="1126"/>
                </a:lnTo>
                <a:lnTo>
                  <a:pt x="377" y="1129"/>
                </a:lnTo>
                <a:lnTo>
                  <a:pt x="383" y="1133"/>
                </a:lnTo>
                <a:lnTo>
                  <a:pt x="388" y="1139"/>
                </a:lnTo>
                <a:lnTo>
                  <a:pt x="390" y="1147"/>
                </a:lnTo>
                <a:lnTo>
                  <a:pt x="393" y="1155"/>
                </a:lnTo>
                <a:lnTo>
                  <a:pt x="395" y="1166"/>
                </a:lnTo>
                <a:lnTo>
                  <a:pt x="395" y="1178"/>
                </a:lnTo>
                <a:lnTo>
                  <a:pt x="395" y="1429"/>
                </a:lnTo>
                <a:lnTo>
                  <a:pt x="398" y="1429"/>
                </a:lnTo>
                <a:lnTo>
                  <a:pt x="398" y="1975"/>
                </a:lnTo>
                <a:lnTo>
                  <a:pt x="1199" y="1975"/>
                </a:lnTo>
                <a:lnTo>
                  <a:pt x="1199" y="1975"/>
                </a:lnTo>
                <a:lnTo>
                  <a:pt x="1211" y="1975"/>
                </a:lnTo>
                <a:lnTo>
                  <a:pt x="1220" y="1973"/>
                </a:lnTo>
                <a:lnTo>
                  <a:pt x="1229" y="1970"/>
                </a:lnTo>
                <a:lnTo>
                  <a:pt x="1237" y="1967"/>
                </a:lnTo>
                <a:lnTo>
                  <a:pt x="1242" y="1963"/>
                </a:lnTo>
                <a:lnTo>
                  <a:pt x="1247" y="1957"/>
                </a:lnTo>
                <a:lnTo>
                  <a:pt x="1250" y="1951"/>
                </a:lnTo>
                <a:lnTo>
                  <a:pt x="1251" y="1945"/>
                </a:lnTo>
                <a:lnTo>
                  <a:pt x="1251" y="1939"/>
                </a:lnTo>
                <a:lnTo>
                  <a:pt x="1250" y="1933"/>
                </a:lnTo>
                <a:lnTo>
                  <a:pt x="1247" y="1925"/>
                </a:lnTo>
                <a:lnTo>
                  <a:pt x="1242" y="1919"/>
                </a:lnTo>
                <a:lnTo>
                  <a:pt x="1238" y="1912"/>
                </a:lnTo>
                <a:lnTo>
                  <a:pt x="1231" y="1906"/>
                </a:lnTo>
                <a:lnTo>
                  <a:pt x="1222" y="1900"/>
                </a:lnTo>
                <a:lnTo>
                  <a:pt x="1211" y="1894"/>
                </a:lnTo>
                <a:lnTo>
                  <a:pt x="1211" y="1894"/>
                </a:lnTo>
                <a:lnTo>
                  <a:pt x="1198" y="1886"/>
                </a:lnTo>
                <a:lnTo>
                  <a:pt x="1186" y="1878"/>
                </a:lnTo>
                <a:lnTo>
                  <a:pt x="1171" y="1863"/>
                </a:lnTo>
                <a:lnTo>
                  <a:pt x="1163" y="1855"/>
                </a:lnTo>
                <a:lnTo>
                  <a:pt x="1156" y="1845"/>
                </a:lnTo>
                <a:lnTo>
                  <a:pt x="1150" y="1834"/>
                </a:lnTo>
                <a:lnTo>
                  <a:pt x="1142" y="1822"/>
                </a:lnTo>
                <a:lnTo>
                  <a:pt x="1138" y="1810"/>
                </a:lnTo>
                <a:lnTo>
                  <a:pt x="1133" y="1797"/>
                </a:lnTo>
                <a:lnTo>
                  <a:pt x="1132" y="1780"/>
                </a:lnTo>
                <a:lnTo>
                  <a:pt x="1130" y="1764"/>
                </a:lnTo>
                <a:lnTo>
                  <a:pt x="1130" y="1764"/>
                </a:lnTo>
                <a:lnTo>
                  <a:pt x="1132" y="1746"/>
                </a:lnTo>
                <a:lnTo>
                  <a:pt x="1135" y="1728"/>
                </a:lnTo>
                <a:lnTo>
                  <a:pt x="1141" y="1710"/>
                </a:lnTo>
                <a:lnTo>
                  <a:pt x="1148" y="1692"/>
                </a:lnTo>
                <a:lnTo>
                  <a:pt x="1159" y="1677"/>
                </a:lnTo>
                <a:lnTo>
                  <a:pt x="1169" y="1662"/>
                </a:lnTo>
                <a:lnTo>
                  <a:pt x="1183" y="1647"/>
                </a:lnTo>
                <a:lnTo>
                  <a:pt x="1198" y="1634"/>
                </a:lnTo>
                <a:lnTo>
                  <a:pt x="1214" y="1622"/>
                </a:lnTo>
                <a:lnTo>
                  <a:pt x="1232" y="1611"/>
                </a:lnTo>
                <a:lnTo>
                  <a:pt x="1250" y="1602"/>
                </a:lnTo>
                <a:lnTo>
                  <a:pt x="1271" y="1595"/>
                </a:lnTo>
                <a:lnTo>
                  <a:pt x="1292" y="1589"/>
                </a:lnTo>
                <a:lnTo>
                  <a:pt x="1314" y="1585"/>
                </a:lnTo>
                <a:lnTo>
                  <a:pt x="1337" y="1582"/>
                </a:lnTo>
                <a:lnTo>
                  <a:pt x="1361" y="1580"/>
                </a:lnTo>
                <a:lnTo>
                  <a:pt x="1361" y="1580"/>
                </a:lnTo>
                <a:lnTo>
                  <a:pt x="1383" y="1582"/>
                </a:lnTo>
                <a:lnTo>
                  <a:pt x="1405" y="1585"/>
                </a:lnTo>
                <a:lnTo>
                  <a:pt x="1428" y="1589"/>
                </a:lnTo>
                <a:lnTo>
                  <a:pt x="1449" y="1595"/>
                </a:lnTo>
                <a:lnTo>
                  <a:pt x="1470" y="1602"/>
                </a:lnTo>
                <a:lnTo>
                  <a:pt x="1488" y="1611"/>
                </a:lnTo>
                <a:lnTo>
                  <a:pt x="1506" y="1622"/>
                </a:lnTo>
                <a:lnTo>
                  <a:pt x="1522" y="1634"/>
                </a:lnTo>
                <a:lnTo>
                  <a:pt x="1537" y="1647"/>
                </a:lnTo>
                <a:lnTo>
                  <a:pt x="1550" y="1662"/>
                </a:lnTo>
                <a:lnTo>
                  <a:pt x="1561" y="1677"/>
                </a:lnTo>
                <a:lnTo>
                  <a:pt x="1571" y="1692"/>
                </a:lnTo>
                <a:lnTo>
                  <a:pt x="1579" y="1710"/>
                </a:lnTo>
                <a:lnTo>
                  <a:pt x="1585" y="1728"/>
                </a:lnTo>
                <a:lnTo>
                  <a:pt x="1588" y="1746"/>
                </a:lnTo>
                <a:lnTo>
                  <a:pt x="1589" y="1764"/>
                </a:lnTo>
                <a:lnTo>
                  <a:pt x="1589" y="1764"/>
                </a:lnTo>
                <a:close/>
              </a:path>
            </a:pathLst>
          </a:custGeom>
          <a:solidFill>
            <a:schemeClr val="bg1">
              <a:lumMod val="65000"/>
            </a:schemeClr>
          </a:solidFill>
          <a:ln w="28575">
            <a:solidFill>
              <a:srgbClr val="C00000"/>
            </a:solidFill>
            <a:prstDash val="solid"/>
            <a:round/>
            <a:headEnd/>
            <a:tailEnd/>
          </a:ln>
        </p:spPr>
        <p:txBody>
          <a:bodyPr lIns="360000" anchor="ctr"/>
          <a:lstStyle/>
          <a:p>
            <a:pPr algn="ctr" eaLnBrk="1" hangingPunct="1">
              <a:defRPr/>
            </a:pPr>
            <a:endParaRPr lang="en-GB">
              <a:cs typeface="Arial" charset="0"/>
            </a:endParaRPr>
          </a:p>
        </p:txBody>
      </p:sp>
      <p:sp>
        <p:nvSpPr>
          <p:cNvPr id="27" name="Freeform 8">
            <a:extLst>
              <a:ext uri="{FF2B5EF4-FFF2-40B4-BE49-F238E27FC236}">
                <a16:creationId xmlns:a16="http://schemas.microsoft.com/office/drawing/2014/main" id="{F3FBD2BB-9B5C-4EFC-AD15-124769846EBB}"/>
              </a:ext>
            </a:extLst>
          </p:cNvPr>
          <p:cNvSpPr>
            <a:spLocks/>
          </p:cNvSpPr>
          <p:nvPr/>
        </p:nvSpPr>
        <p:spPr bwMode="auto">
          <a:xfrm>
            <a:off x="5625230" y="2562144"/>
            <a:ext cx="1885950" cy="1882775"/>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chemeClr val="bg1">
              <a:lumMod val="75000"/>
            </a:schemeClr>
          </a:solidFill>
          <a:ln w="28575">
            <a:solidFill>
              <a:srgbClr val="C00000"/>
            </a:solidFill>
            <a:prstDash val="solid"/>
            <a:round/>
            <a:headEnd/>
            <a:tailEnd/>
          </a:ln>
        </p:spPr>
        <p:txBody>
          <a:bodyPr bIns="360000" anchor="ctr"/>
          <a:lstStyle/>
          <a:p>
            <a:pPr algn="ctr" eaLnBrk="1" hangingPunct="1">
              <a:defRPr/>
            </a:pPr>
            <a:endParaRPr lang="en-GB">
              <a:cs typeface="Arial" charset="0"/>
            </a:endParaRPr>
          </a:p>
        </p:txBody>
      </p:sp>
      <p:sp>
        <p:nvSpPr>
          <p:cNvPr id="26" name="Freeform 8">
            <a:extLst>
              <a:ext uri="{FF2B5EF4-FFF2-40B4-BE49-F238E27FC236}">
                <a16:creationId xmlns:a16="http://schemas.microsoft.com/office/drawing/2014/main" id="{114EC00D-E4D0-4250-B027-D1B1B8349496}"/>
              </a:ext>
            </a:extLst>
          </p:cNvPr>
          <p:cNvSpPr>
            <a:spLocks/>
          </p:cNvSpPr>
          <p:nvPr/>
        </p:nvSpPr>
        <p:spPr bwMode="auto">
          <a:xfrm>
            <a:off x="4054027" y="2554433"/>
            <a:ext cx="1885950" cy="1882775"/>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chemeClr val="bg1">
              <a:lumMod val="85000"/>
            </a:schemeClr>
          </a:solidFill>
          <a:ln w="28575">
            <a:solidFill>
              <a:srgbClr val="C00000"/>
            </a:solidFill>
            <a:prstDash val="solid"/>
            <a:round/>
            <a:headEnd/>
            <a:tailEnd/>
          </a:ln>
        </p:spPr>
        <p:txBody>
          <a:bodyPr bIns="360000" anchor="ctr"/>
          <a:lstStyle/>
          <a:p>
            <a:pPr algn="ctr" eaLnBrk="1" hangingPunct="1">
              <a:defRPr/>
            </a:pPr>
            <a:endParaRPr lang="en-GB">
              <a:cs typeface="Arial" charset="0"/>
            </a:endParaRPr>
          </a:p>
        </p:txBody>
      </p:sp>
      <p:sp>
        <p:nvSpPr>
          <p:cNvPr id="25" name="Freeform 10">
            <a:extLst>
              <a:ext uri="{FF2B5EF4-FFF2-40B4-BE49-F238E27FC236}">
                <a16:creationId xmlns:a16="http://schemas.microsoft.com/office/drawing/2014/main" id="{4C63383C-DCBC-4CF1-8266-EB44B07E8CBC}"/>
              </a:ext>
            </a:extLst>
          </p:cNvPr>
          <p:cNvSpPr>
            <a:spLocks/>
          </p:cNvSpPr>
          <p:nvPr/>
        </p:nvSpPr>
        <p:spPr bwMode="auto">
          <a:xfrm>
            <a:off x="2806695" y="2554433"/>
            <a:ext cx="1568450" cy="1885950"/>
          </a:xfrm>
          <a:custGeom>
            <a:avLst/>
            <a:gdLst>
              <a:gd name="T0" fmla="*/ 1797 w 1976"/>
              <a:gd name="T1" fmla="*/ 791 h 2375"/>
              <a:gd name="T2" fmla="*/ 1846 w 1976"/>
              <a:gd name="T3" fmla="*/ 812 h 2375"/>
              <a:gd name="T4" fmla="*/ 1886 w 1976"/>
              <a:gd name="T5" fmla="*/ 855 h 2375"/>
              <a:gd name="T6" fmla="*/ 1906 w 1976"/>
              <a:gd name="T7" fmla="*/ 886 h 2375"/>
              <a:gd name="T8" fmla="*/ 1933 w 1976"/>
              <a:gd name="T9" fmla="*/ 907 h 2375"/>
              <a:gd name="T10" fmla="*/ 1958 w 1976"/>
              <a:gd name="T11" fmla="*/ 903 h 2375"/>
              <a:gd name="T12" fmla="*/ 1973 w 1976"/>
              <a:gd name="T13" fmla="*/ 877 h 2375"/>
              <a:gd name="T14" fmla="*/ 0 w 1976"/>
              <a:gd name="T15" fmla="*/ 0 h 2375"/>
              <a:gd name="T16" fmla="*/ 856 w 1976"/>
              <a:gd name="T17" fmla="*/ 1981 h 2375"/>
              <a:gd name="T18" fmla="*/ 886 w 1976"/>
              <a:gd name="T19" fmla="*/ 1985 h 2375"/>
              <a:gd name="T20" fmla="*/ 907 w 1976"/>
              <a:gd name="T21" fmla="*/ 2005 h 2375"/>
              <a:gd name="T22" fmla="*/ 904 w 1976"/>
              <a:gd name="T23" fmla="*/ 2030 h 2375"/>
              <a:gd name="T24" fmla="*/ 879 w 1976"/>
              <a:gd name="T25" fmla="*/ 2057 h 2375"/>
              <a:gd name="T26" fmla="*/ 843 w 1976"/>
              <a:gd name="T27" fmla="*/ 2079 h 2375"/>
              <a:gd name="T28" fmla="*/ 807 w 1976"/>
              <a:gd name="T29" fmla="*/ 2121 h 2375"/>
              <a:gd name="T30" fmla="*/ 789 w 1976"/>
              <a:gd name="T31" fmla="*/ 2175 h 2375"/>
              <a:gd name="T32" fmla="*/ 792 w 1976"/>
              <a:gd name="T33" fmla="*/ 2229 h 2375"/>
              <a:gd name="T34" fmla="*/ 827 w 1976"/>
              <a:gd name="T35" fmla="*/ 2295 h 2375"/>
              <a:gd name="T36" fmla="*/ 889 w 1976"/>
              <a:gd name="T37" fmla="*/ 2344 h 2375"/>
              <a:gd name="T38" fmla="*/ 972 w 1976"/>
              <a:gd name="T39" fmla="*/ 2372 h 2375"/>
              <a:gd name="T40" fmla="*/ 1040 w 1976"/>
              <a:gd name="T41" fmla="*/ 2374 h 2375"/>
              <a:gd name="T42" fmla="*/ 1127 w 1976"/>
              <a:gd name="T43" fmla="*/ 2353 h 2375"/>
              <a:gd name="T44" fmla="*/ 1194 w 1976"/>
              <a:gd name="T45" fmla="*/ 2308 h 2375"/>
              <a:gd name="T46" fmla="*/ 1236 w 1976"/>
              <a:gd name="T47" fmla="*/ 2245 h 2375"/>
              <a:gd name="T48" fmla="*/ 1247 w 1976"/>
              <a:gd name="T49" fmla="*/ 2191 h 2375"/>
              <a:gd name="T50" fmla="*/ 1235 w 1976"/>
              <a:gd name="T51" fmla="*/ 2133 h 2375"/>
              <a:gd name="T52" fmla="*/ 1206 w 1976"/>
              <a:gd name="T53" fmla="*/ 2093 h 2375"/>
              <a:gd name="T54" fmla="*/ 1166 w 1976"/>
              <a:gd name="T55" fmla="*/ 2061 h 2375"/>
              <a:gd name="T56" fmla="*/ 1134 w 1976"/>
              <a:gd name="T57" fmla="*/ 2037 h 2375"/>
              <a:gd name="T58" fmla="*/ 1125 w 1976"/>
              <a:gd name="T59" fmla="*/ 2011 h 2375"/>
              <a:gd name="T60" fmla="*/ 1140 w 1976"/>
              <a:gd name="T61" fmla="*/ 1990 h 2375"/>
              <a:gd name="T62" fmla="*/ 1178 w 1976"/>
              <a:gd name="T63" fmla="*/ 1981 h 2375"/>
              <a:gd name="T64" fmla="*/ 1976 w 1976"/>
              <a:gd name="T65" fmla="*/ 1176 h 2375"/>
              <a:gd name="T66" fmla="*/ 1972 w 1976"/>
              <a:gd name="T67" fmla="*/ 1147 h 2375"/>
              <a:gd name="T68" fmla="*/ 1952 w 1976"/>
              <a:gd name="T69" fmla="*/ 1126 h 2375"/>
              <a:gd name="T70" fmla="*/ 1927 w 1976"/>
              <a:gd name="T71" fmla="*/ 1129 h 2375"/>
              <a:gd name="T72" fmla="*/ 1900 w 1976"/>
              <a:gd name="T73" fmla="*/ 1155 h 2375"/>
              <a:gd name="T74" fmla="*/ 1877 w 1976"/>
              <a:gd name="T75" fmla="*/ 1190 h 2375"/>
              <a:gd name="T76" fmla="*/ 1835 w 1976"/>
              <a:gd name="T77" fmla="*/ 1227 h 2375"/>
              <a:gd name="T78" fmla="*/ 1782 w 1976"/>
              <a:gd name="T79" fmla="*/ 1245 h 2375"/>
              <a:gd name="T80" fmla="*/ 1728 w 1976"/>
              <a:gd name="T81" fmla="*/ 1241 h 2375"/>
              <a:gd name="T82" fmla="*/ 1662 w 1976"/>
              <a:gd name="T83" fmla="*/ 1206 h 2375"/>
              <a:gd name="T84" fmla="*/ 1613 w 1976"/>
              <a:gd name="T85" fmla="*/ 1145 h 2375"/>
              <a:gd name="T86" fmla="*/ 1584 w 1976"/>
              <a:gd name="T87" fmla="*/ 1063 h 2375"/>
              <a:gd name="T88" fmla="*/ 1581 w 1976"/>
              <a:gd name="T89" fmla="*/ 993 h 2375"/>
              <a:gd name="T90" fmla="*/ 1604 w 1976"/>
              <a:gd name="T91" fmla="*/ 907 h 2375"/>
              <a:gd name="T92" fmla="*/ 1649 w 1976"/>
              <a:gd name="T93" fmla="*/ 839 h 2375"/>
              <a:gd name="T94" fmla="*/ 1710 w 1976"/>
              <a:gd name="T95" fmla="*/ 797 h 2375"/>
              <a:gd name="T96" fmla="*/ 1765 w 1976"/>
              <a:gd name="T97" fmla="*/ 78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1765" y="786"/>
                </a:moveTo>
                <a:lnTo>
                  <a:pt x="1765" y="786"/>
                </a:lnTo>
                <a:lnTo>
                  <a:pt x="1782" y="788"/>
                </a:lnTo>
                <a:lnTo>
                  <a:pt x="1797" y="791"/>
                </a:lnTo>
                <a:lnTo>
                  <a:pt x="1810" y="794"/>
                </a:lnTo>
                <a:lnTo>
                  <a:pt x="1824" y="800"/>
                </a:lnTo>
                <a:lnTo>
                  <a:pt x="1835" y="806"/>
                </a:lnTo>
                <a:lnTo>
                  <a:pt x="1846" y="812"/>
                </a:lnTo>
                <a:lnTo>
                  <a:pt x="1855" y="819"/>
                </a:lnTo>
                <a:lnTo>
                  <a:pt x="1864" y="827"/>
                </a:lnTo>
                <a:lnTo>
                  <a:pt x="1877" y="842"/>
                </a:lnTo>
                <a:lnTo>
                  <a:pt x="1886" y="855"/>
                </a:lnTo>
                <a:lnTo>
                  <a:pt x="1894" y="867"/>
                </a:lnTo>
                <a:lnTo>
                  <a:pt x="1894" y="867"/>
                </a:lnTo>
                <a:lnTo>
                  <a:pt x="1900" y="877"/>
                </a:lnTo>
                <a:lnTo>
                  <a:pt x="1906" y="886"/>
                </a:lnTo>
                <a:lnTo>
                  <a:pt x="1913" y="894"/>
                </a:lnTo>
                <a:lnTo>
                  <a:pt x="1919" y="900"/>
                </a:lnTo>
                <a:lnTo>
                  <a:pt x="1927" y="904"/>
                </a:lnTo>
                <a:lnTo>
                  <a:pt x="1933" y="907"/>
                </a:lnTo>
                <a:lnTo>
                  <a:pt x="1940" y="907"/>
                </a:lnTo>
                <a:lnTo>
                  <a:pt x="1946" y="907"/>
                </a:lnTo>
                <a:lnTo>
                  <a:pt x="1952" y="906"/>
                </a:lnTo>
                <a:lnTo>
                  <a:pt x="1958" y="903"/>
                </a:lnTo>
                <a:lnTo>
                  <a:pt x="1963" y="898"/>
                </a:lnTo>
                <a:lnTo>
                  <a:pt x="1967" y="892"/>
                </a:lnTo>
                <a:lnTo>
                  <a:pt x="1972" y="886"/>
                </a:lnTo>
                <a:lnTo>
                  <a:pt x="1973" y="877"/>
                </a:lnTo>
                <a:lnTo>
                  <a:pt x="1976" y="867"/>
                </a:lnTo>
                <a:lnTo>
                  <a:pt x="1976" y="855"/>
                </a:lnTo>
                <a:lnTo>
                  <a:pt x="1976" y="0"/>
                </a:lnTo>
                <a:lnTo>
                  <a:pt x="0" y="0"/>
                </a:lnTo>
                <a:lnTo>
                  <a:pt x="0" y="1979"/>
                </a:lnTo>
                <a:lnTo>
                  <a:pt x="454" y="1979"/>
                </a:lnTo>
                <a:lnTo>
                  <a:pt x="454" y="1981"/>
                </a:lnTo>
                <a:lnTo>
                  <a:pt x="856" y="1981"/>
                </a:lnTo>
                <a:lnTo>
                  <a:pt x="856" y="1981"/>
                </a:lnTo>
                <a:lnTo>
                  <a:pt x="868" y="1981"/>
                </a:lnTo>
                <a:lnTo>
                  <a:pt x="877" y="1982"/>
                </a:lnTo>
                <a:lnTo>
                  <a:pt x="886" y="1985"/>
                </a:lnTo>
                <a:lnTo>
                  <a:pt x="894" y="1990"/>
                </a:lnTo>
                <a:lnTo>
                  <a:pt x="900" y="1994"/>
                </a:lnTo>
                <a:lnTo>
                  <a:pt x="904" y="1999"/>
                </a:lnTo>
                <a:lnTo>
                  <a:pt x="907" y="2005"/>
                </a:lnTo>
                <a:lnTo>
                  <a:pt x="909" y="2011"/>
                </a:lnTo>
                <a:lnTo>
                  <a:pt x="909" y="2017"/>
                </a:lnTo>
                <a:lnTo>
                  <a:pt x="907" y="2024"/>
                </a:lnTo>
                <a:lnTo>
                  <a:pt x="904" y="2030"/>
                </a:lnTo>
                <a:lnTo>
                  <a:pt x="900" y="2037"/>
                </a:lnTo>
                <a:lnTo>
                  <a:pt x="895" y="2043"/>
                </a:lnTo>
                <a:lnTo>
                  <a:pt x="888" y="2051"/>
                </a:lnTo>
                <a:lnTo>
                  <a:pt x="879" y="2057"/>
                </a:lnTo>
                <a:lnTo>
                  <a:pt x="868" y="2061"/>
                </a:lnTo>
                <a:lnTo>
                  <a:pt x="868" y="2061"/>
                </a:lnTo>
                <a:lnTo>
                  <a:pt x="855" y="2069"/>
                </a:lnTo>
                <a:lnTo>
                  <a:pt x="843" y="2079"/>
                </a:lnTo>
                <a:lnTo>
                  <a:pt x="828" y="2093"/>
                </a:lnTo>
                <a:lnTo>
                  <a:pt x="821" y="2102"/>
                </a:lnTo>
                <a:lnTo>
                  <a:pt x="813" y="2111"/>
                </a:lnTo>
                <a:lnTo>
                  <a:pt x="807" y="2121"/>
                </a:lnTo>
                <a:lnTo>
                  <a:pt x="800" y="2133"/>
                </a:lnTo>
                <a:lnTo>
                  <a:pt x="795" y="2145"/>
                </a:lnTo>
                <a:lnTo>
                  <a:pt x="791" y="2160"/>
                </a:lnTo>
                <a:lnTo>
                  <a:pt x="789" y="2175"/>
                </a:lnTo>
                <a:lnTo>
                  <a:pt x="788" y="2191"/>
                </a:lnTo>
                <a:lnTo>
                  <a:pt x="788" y="2191"/>
                </a:lnTo>
                <a:lnTo>
                  <a:pt x="789" y="2209"/>
                </a:lnTo>
                <a:lnTo>
                  <a:pt x="792" y="2229"/>
                </a:lnTo>
                <a:lnTo>
                  <a:pt x="798" y="2245"/>
                </a:lnTo>
                <a:lnTo>
                  <a:pt x="806" y="2263"/>
                </a:lnTo>
                <a:lnTo>
                  <a:pt x="816" y="2280"/>
                </a:lnTo>
                <a:lnTo>
                  <a:pt x="827" y="2295"/>
                </a:lnTo>
                <a:lnTo>
                  <a:pt x="840" y="2308"/>
                </a:lnTo>
                <a:lnTo>
                  <a:pt x="855" y="2321"/>
                </a:lnTo>
                <a:lnTo>
                  <a:pt x="871" y="2333"/>
                </a:lnTo>
                <a:lnTo>
                  <a:pt x="889" y="2344"/>
                </a:lnTo>
                <a:lnTo>
                  <a:pt x="907" y="2353"/>
                </a:lnTo>
                <a:lnTo>
                  <a:pt x="928" y="2360"/>
                </a:lnTo>
                <a:lnTo>
                  <a:pt x="949" y="2368"/>
                </a:lnTo>
                <a:lnTo>
                  <a:pt x="972" y="2372"/>
                </a:lnTo>
                <a:lnTo>
                  <a:pt x="994" y="2374"/>
                </a:lnTo>
                <a:lnTo>
                  <a:pt x="1018" y="2375"/>
                </a:lnTo>
                <a:lnTo>
                  <a:pt x="1018" y="2375"/>
                </a:lnTo>
                <a:lnTo>
                  <a:pt x="1040" y="2374"/>
                </a:lnTo>
                <a:lnTo>
                  <a:pt x="1063" y="2372"/>
                </a:lnTo>
                <a:lnTo>
                  <a:pt x="1085" y="2368"/>
                </a:lnTo>
                <a:lnTo>
                  <a:pt x="1106" y="2360"/>
                </a:lnTo>
                <a:lnTo>
                  <a:pt x="1127" y="2353"/>
                </a:lnTo>
                <a:lnTo>
                  <a:pt x="1145" y="2344"/>
                </a:lnTo>
                <a:lnTo>
                  <a:pt x="1163" y="2333"/>
                </a:lnTo>
                <a:lnTo>
                  <a:pt x="1179" y="2321"/>
                </a:lnTo>
                <a:lnTo>
                  <a:pt x="1194" y="2308"/>
                </a:lnTo>
                <a:lnTo>
                  <a:pt x="1208" y="2295"/>
                </a:lnTo>
                <a:lnTo>
                  <a:pt x="1218" y="2280"/>
                </a:lnTo>
                <a:lnTo>
                  <a:pt x="1229" y="2263"/>
                </a:lnTo>
                <a:lnTo>
                  <a:pt x="1236" y="2245"/>
                </a:lnTo>
                <a:lnTo>
                  <a:pt x="1242" y="2229"/>
                </a:lnTo>
                <a:lnTo>
                  <a:pt x="1245" y="2209"/>
                </a:lnTo>
                <a:lnTo>
                  <a:pt x="1247" y="2191"/>
                </a:lnTo>
                <a:lnTo>
                  <a:pt x="1247" y="2191"/>
                </a:lnTo>
                <a:lnTo>
                  <a:pt x="1245" y="2175"/>
                </a:lnTo>
                <a:lnTo>
                  <a:pt x="1244" y="2160"/>
                </a:lnTo>
                <a:lnTo>
                  <a:pt x="1239" y="2145"/>
                </a:lnTo>
                <a:lnTo>
                  <a:pt x="1235" y="2133"/>
                </a:lnTo>
                <a:lnTo>
                  <a:pt x="1229" y="2121"/>
                </a:lnTo>
                <a:lnTo>
                  <a:pt x="1221" y="2111"/>
                </a:lnTo>
                <a:lnTo>
                  <a:pt x="1214" y="2102"/>
                </a:lnTo>
                <a:lnTo>
                  <a:pt x="1206" y="2093"/>
                </a:lnTo>
                <a:lnTo>
                  <a:pt x="1191" y="2079"/>
                </a:lnTo>
                <a:lnTo>
                  <a:pt x="1179" y="2069"/>
                </a:lnTo>
                <a:lnTo>
                  <a:pt x="1166" y="2061"/>
                </a:lnTo>
                <a:lnTo>
                  <a:pt x="1166" y="2061"/>
                </a:lnTo>
                <a:lnTo>
                  <a:pt x="1155" y="2057"/>
                </a:lnTo>
                <a:lnTo>
                  <a:pt x="1146" y="2051"/>
                </a:lnTo>
                <a:lnTo>
                  <a:pt x="1139" y="2043"/>
                </a:lnTo>
                <a:lnTo>
                  <a:pt x="1134" y="2037"/>
                </a:lnTo>
                <a:lnTo>
                  <a:pt x="1130" y="2030"/>
                </a:lnTo>
                <a:lnTo>
                  <a:pt x="1127" y="2024"/>
                </a:lnTo>
                <a:lnTo>
                  <a:pt x="1125" y="2017"/>
                </a:lnTo>
                <a:lnTo>
                  <a:pt x="1125" y="2011"/>
                </a:lnTo>
                <a:lnTo>
                  <a:pt x="1127" y="2005"/>
                </a:lnTo>
                <a:lnTo>
                  <a:pt x="1130" y="1999"/>
                </a:lnTo>
                <a:lnTo>
                  <a:pt x="1134" y="1994"/>
                </a:lnTo>
                <a:lnTo>
                  <a:pt x="1140" y="1990"/>
                </a:lnTo>
                <a:lnTo>
                  <a:pt x="1148" y="1985"/>
                </a:lnTo>
                <a:lnTo>
                  <a:pt x="1157" y="1982"/>
                </a:lnTo>
                <a:lnTo>
                  <a:pt x="1166" y="1981"/>
                </a:lnTo>
                <a:lnTo>
                  <a:pt x="1178" y="1981"/>
                </a:lnTo>
                <a:lnTo>
                  <a:pt x="1429" y="1981"/>
                </a:lnTo>
                <a:lnTo>
                  <a:pt x="1429" y="1979"/>
                </a:lnTo>
                <a:lnTo>
                  <a:pt x="1976" y="1979"/>
                </a:lnTo>
                <a:lnTo>
                  <a:pt x="1976" y="1176"/>
                </a:lnTo>
                <a:lnTo>
                  <a:pt x="1976" y="1176"/>
                </a:lnTo>
                <a:lnTo>
                  <a:pt x="1976" y="1166"/>
                </a:lnTo>
                <a:lnTo>
                  <a:pt x="1973" y="1155"/>
                </a:lnTo>
                <a:lnTo>
                  <a:pt x="1972" y="1147"/>
                </a:lnTo>
                <a:lnTo>
                  <a:pt x="1967" y="1139"/>
                </a:lnTo>
                <a:lnTo>
                  <a:pt x="1963" y="1133"/>
                </a:lnTo>
                <a:lnTo>
                  <a:pt x="1958" y="1129"/>
                </a:lnTo>
                <a:lnTo>
                  <a:pt x="1952" y="1126"/>
                </a:lnTo>
                <a:lnTo>
                  <a:pt x="1946" y="1124"/>
                </a:lnTo>
                <a:lnTo>
                  <a:pt x="1940" y="1124"/>
                </a:lnTo>
                <a:lnTo>
                  <a:pt x="1933" y="1126"/>
                </a:lnTo>
                <a:lnTo>
                  <a:pt x="1927" y="1129"/>
                </a:lnTo>
                <a:lnTo>
                  <a:pt x="1919" y="1133"/>
                </a:lnTo>
                <a:lnTo>
                  <a:pt x="1913" y="1139"/>
                </a:lnTo>
                <a:lnTo>
                  <a:pt x="1906" y="1147"/>
                </a:lnTo>
                <a:lnTo>
                  <a:pt x="1900" y="1155"/>
                </a:lnTo>
                <a:lnTo>
                  <a:pt x="1894" y="1164"/>
                </a:lnTo>
                <a:lnTo>
                  <a:pt x="1894" y="1164"/>
                </a:lnTo>
                <a:lnTo>
                  <a:pt x="1886" y="1178"/>
                </a:lnTo>
                <a:lnTo>
                  <a:pt x="1877" y="1190"/>
                </a:lnTo>
                <a:lnTo>
                  <a:pt x="1864" y="1205"/>
                </a:lnTo>
                <a:lnTo>
                  <a:pt x="1855" y="1212"/>
                </a:lnTo>
                <a:lnTo>
                  <a:pt x="1846" y="1220"/>
                </a:lnTo>
                <a:lnTo>
                  <a:pt x="1835" y="1227"/>
                </a:lnTo>
                <a:lnTo>
                  <a:pt x="1824" y="1233"/>
                </a:lnTo>
                <a:lnTo>
                  <a:pt x="1810" y="1238"/>
                </a:lnTo>
                <a:lnTo>
                  <a:pt x="1797" y="1242"/>
                </a:lnTo>
                <a:lnTo>
                  <a:pt x="1782" y="1245"/>
                </a:lnTo>
                <a:lnTo>
                  <a:pt x="1765" y="1245"/>
                </a:lnTo>
                <a:lnTo>
                  <a:pt x="1765" y="1245"/>
                </a:lnTo>
                <a:lnTo>
                  <a:pt x="1746" y="1244"/>
                </a:lnTo>
                <a:lnTo>
                  <a:pt x="1728" y="1241"/>
                </a:lnTo>
                <a:lnTo>
                  <a:pt x="1710" y="1235"/>
                </a:lnTo>
                <a:lnTo>
                  <a:pt x="1693" y="1227"/>
                </a:lnTo>
                <a:lnTo>
                  <a:pt x="1677" y="1218"/>
                </a:lnTo>
                <a:lnTo>
                  <a:pt x="1662" y="1206"/>
                </a:lnTo>
                <a:lnTo>
                  <a:pt x="1649" y="1193"/>
                </a:lnTo>
                <a:lnTo>
                  <a:pt x="1635" y="1178"/>
                </a:lnTo>
                <a:lnTo>
                  <a:pt x="1623" y="1161"/>
                </a:lnTo>
                <a:lnTo>
                  <a:pt x="1613" y="1145"/>
                </a:lnTo>
                <a:lnTo>
                  <a:pt x="1604" y="1126"/>
                </a:lnTo>
                <a:lnTo>
                  <a:pt x="1595" y="1105"/>
                </a:lnTo>
                <a:lnTo>
                  <a:pt x="1589" y="1084"/>
                </a:lnTo>
                <a:lnTo>
                  <a:pt x="1584" y="1063"/>
                </a:lnTo>
                <a:lnTo>
                  <a:pt x="1581" y="1039"/>
                </a:lnTo>
                <a:lnTo>
                  <a:pt x="1581" y="1016"/>
                </a:lnTo>
                <a:lnTo>
                  <a:pt x="1581" y="1016"/>
                </a:lnTo>
                <a:lnTo>
                  <a:pt x="1581" y="993"/>
                </a:lnTo>
                <a:lnTo>
                  <a:pt x="1584" y="970"/>
                </a:lnTo>
                <a:lnTo>
                  <a:pt x="1589" y="948"/>
                </a:lnTo>
                <a:lnTo>
                  <a:pt x="1595" y="927"/>
                </a:lnTo>
                <a:lnTo>
                  <a:pt x="1604" y="907"/>
                </a:lnTo>
                <a:lnTo>
                  <a:pt x="1613" y="888"/>
                </a:lnTo>
                <a:lnTo>
                  <a:pt x="1623" y="870"/>
                </a:lnTo>
                <a:lnTo>
                  <a:pt x="1635" y="854"/>
                </a:lnTo>
                <a:lnTo>
                  <a:pt x="1649" y="839"/>
                </a:lnTo>
                <a:lnTo>
                  <a:pt x="1662" y="825"/>
                </a:lnTo>
                <a:lnTo>
                  <a:pt x="1677" y="815"/>
                </a:lnTo>
                <a:lnTo>
                  <a:pt x="1693" y="804"/>
                </a:lnTo>
                <a:lnTo>
                  <a:pt x="1710" y="797"/>
                </a:lnTo>
                <a:lnTo>
                  <a:pt x="1728" y="791"/>
                </a:lnTo>
                <a:lnTo>
                  <a:pt x="1746" y="788"/>
                </a:lnTo>
                <a:lnTo>
                  <a:pt x="1765" y="786"/>
                </a:lnTo>
                <a:lnTo>
                  <a:pt x="1765" y="786"/>
                </a:lnTo>
                <a:close/>
              </a:path>
            </a:pathLst>
          </a:custGeom>
          <a:solidFill>
            <a:schemeClr val="bg1">
              <a:lumMod val="95000"/>
            </a:schemeClr>
          </a:solidFill>
          <a:ln w="28575">
            <a:solidFill>
              <a:srgbClr val="C00000"/>
            </a:solidFill>
            <a:prstDash val="solid"/>
            <a:round/>
            <a:headEnd/>
            <a:tailEnd/>
          </a:ln>
        </p:spPr>
        <p:txBody>
          <a:bodyPr bIns="360000" anchor="ctr"/>
          <a:lstStyle/>
          <a:p>
            <a:pPr algn="ctr" eaLnBrk="1" hangingPunct="1">
              <a:defRPr/>
            </a:pPr>
            <a:endParaRPr lang="en-GB">
              <a:cs typeface="Arial" charset="0"/>
            </a:endParaRPr>
          </a:p>
        </p:txBody>
      </p:sp>
      <p:sp>
        <p:nvSpPr>
          <p:cNvPr id="2" name="Rectangle 1">
            <a:extLst>
              <a:ext uri="{FF2B5EF4-FFF2-40B4-BE49-F238E27FC236}">
                <a16:creationId xmlns:a16="http://schemas.microsoft.com/office/drawing/2014/main" id="{1FB0B446-8440-4155-B28D-4FEF0E510F1A}"/>
              </a:ext>
            </a:extLst>
          </p:cNvPr>
          <p:cNvSpPr/>
          <p:nvPr/>
        </p:nvSpPr>
        <p:spPr>
          <a:xfrm>
            <a:off x="1434625" y="2074848"/>
            <a:ext cx="9322750" cy="461665"/>
          </a:xfrm>
          <a:prstGeom prst="rect">
            <a:avLst/>
          </a:prstGeom>
        </p:spPr>
        <p:txBody>
          <a:bodyPr wrap="square">
            <a:spAutoFit/>
          </a:bodyPr>
          <a:lstStyle/>
          <a:p>
            <a:pPr algn="ctr">
              <a:defRPr/>
            </a:pPr>
            <a:r>
              <a:rPr lang="en-US" sz="2400">
                <a:cs typeface="Times New Roman" pitchFamily="18" charset="0"/>
              </a:rPr>
              <a:t>You are an </a:t>
            </a:r>
            <a:r>
              <a:rPr lang="en-US" sz="2400" b="1">
                <a:solidFill>
                  <a:srgbClr val="C00000"/>
                </a:solidFill>
                <a:cs typeface="Times New Roman" pitchFamily="18" charset="0"/>
              </a:rPr>
              <a:t>Athlete Centered</a:t>
            </a:r>
            <a:r>
              <a:rPr lang="en-US" sz="2400" b="1">
                <a:solidFill>
                  <a:srgbClr val="C00000"/>
                </a:solidFill>
              </a:rPr>
              <a:t> Coach </a:t>
            </a:r>
            <a:r>
              <a:rPr lang="en-US" sz="2400">
                <a:cs typeface="Times New Roman" pitchFamily="18" charset="0"/>
              </a:rPr>
              <a:t>if you . . .</a:t>
            </a:r>
            <a:endParaRPr lang="en-US" sz="2400"/>
          </a:p>
        </p:txBody>
      </p:sp>
      <p:sp>
        <p:nvSpPr>
          <p:cNvPr id="6" name="TextBox 5">
            <a:extLst>
              <a:ext uri="{FF2B5EF4-FFF2-40B4-BE49-F238E27FC236}">
                <a16:creationId xmlns:a16="http://schemas.microsoft.com/office/drawing/2014/main" id="{4091D39C-B634-4613-BCB7-947ACD08099F}"/>
              </a:ext>
            </a:extLst>
          </p:cNvPr>
          <p:cNvSpPr txBox="1"/>
          <p:nvPr/>
        </p:nvSpPr>
        <p:spPr>
          <a:xfrm>
            <a:off x="4723083" y="3136754"/>
            <a:ext cx="868956" cy="430887"/>
          </a:xfrm>
          <a:prstGeom prst="rect">
            <a:avLst/>
          </a:prstGeom>
          <a:noFill/>
        </p:spPr>
        <p:txBody>
          <a:bodyPr wrap="none" rtlCol="0">
            <a:spAutoFit/>
          </a:bodyPr>
          <a:lstStyle/>
          <a:p>
            <a:r>
              <a:rPr lang="en-CA" sz="2200">
                <a:solidFill>
                  <a:srgbClr val="C00000"/>
                </a:solidFill>
              </a:rPr>
              <a:t>Listen</a:t>
            </a:r>
          </a:p>
        </p:txBody>
      </p:sp>
      <p:sp>
        <p:nvSpPr>
          <p:cNvPr id="7" name="TextBox 6">
            <a:extLst>
              <a:ext uri="{FF2B5EF4-FFF2-40B4-BE49-F238E27FC236}">
                <a16:creationId xmlns:a16="http://schemas.microsoft.com/office/drawing/2014/main" id="{D3BDCED9-61AF-4B20-BC98-2E254E25F477}"/>
              </a:ext>
            </a:extLst>
          </p:cNvPr>
          <p:cNvSpPr txBox="1"/>
          <p:nvPr/>
        </p:nvSpPr>
        <p:spPr>
          <a:xfrm>
            <a:off x="7881097" y="4691482"/>
            <a:ext cx="1049711" cy="430887"/>
          </a:xfrm>
          <a:prstGeom prst="rect">
            <a:avLst/>
          </a:prstGeom>
          <a:noFill/>
        </p:spPr>
        <p:txBody>
          <a:bodyPr wrap="none" rtlCol="0">
            <a:spAutoFit/>
          </a:bodyPr>
          <a:lstStyle/>
          <a:p>
            <a:r>
              <a:rPr lang="en-CA" sz="2200">
                <a:solidFill>
                  <a:srgbClr val="C00000"/>
                </a:solidFill>
              </a:rPr>
              <a:t>Mentor</a:t>
            </a:r>
          </a:p>
        </p:txBody>
      </p:sp>
      <p:sp>
        <p:nvSpPr>
          <p:cNvPr id="13" name="TextBox 12">
            <a:extLst>
              <a:ext uri="{FF2B5EF4-FFF2-40B4-BE49-F238E27FC236}">
                <a16:creationId xmlns:a16="http://schemas.microsoft.com/office/drawing/2014/main" id="{62D38B33-2B02-41C7-96E8-AE766961AD4D}"/>
              </a:ext>
            </a:extLst>
          </p:cNvPr>
          <p:cNvSpPr txBox="1"/>
          <p:nvPr/>
        </p:nvSpPr>
        <p:spPr>
          <a:xfrm>
            <a:off x="2786817" y="4697231"/>
            <a:ext cx="1360694" cy="430887"/>
          </a:xfrm>
          <a:prstGeom prst="rect">
            <a:avLst/>
          </a:prstGeom>
          <a:noFill/>
        </p:spPr>
        <p:txBody>
          <a:bodyPr wrap="none" rtlCol="0">
            <a:spAutoFit/>
          </a:bodyPr>
          <a:lstStyle/>
          <a:p>
            <a:r>
              <a:rPr lang="en-CA" sz="2200">
                <a:solidFill>
                  <a:srgbClr val="C00000"/>
                </a:solidFill>
              </a:rPr>
              <a:t>Organized</a:t>
            </a:r>
          </a:p>
        </p:txBody>
      </p:sp>
      <p:sp>
        <p:nvSpPr>
          <p:cNvPr id="14" name="TextBox 13">
            <a:extLst>
              <a:ext uri="{FF2B5EF4-FFF2-40B4-BE49-F238E27FC236}">
                <a16:creationId xmlns:a16="http://schemas.microsoft.com/office/drawing/2014/main" id="{A0FD6182-9112-4982-97F4-8D714F824D81}"/>
              </a:ext>
            </a:extLst>
          </p:cNvPr>
          <p:cNvSpPr txBox="1"/>
          <p:nvPr/>
        </p:nvSpPr>
        <p:spPr>
          <a:xfrm>
            <a:off x="4654593" y="4691483"/>
            <a:ext cx="1002197" cy="430887"/>
          </a:xfrm>
          <a:prstGeom prst="rect">
            <a:avLst/>
          </a:prstGeom>
          <a:noFill/>
        </p:spPr>
        <p:txBody>
          <a:bodyPr wrap="none" rtlCol="0">
            <a:spAutoFit/>
          </a:bodyPr>
          <a:lstStyle/>
          <a:p>
            <a:r>
              <a:rPr lang="en-CA" sz="2200">
                <a:solidFill>
                  <a:srgbClr val="C00000"/>
                </a:solidFill>
              </a:rPr>
              <a:t>Explain</a:t>
            </a:r>
          </a:p>
        </p:txBody>
      </p:sp>
      <p:sp>
        <p:nvSpPr>
          <p:cNvPr id="15" name="TextBox 14">
            <a:extLst>
              <a:ext uri="{FF2B5EF4-FFF2-40B4-BE49-F238E27FC236}">
                <a16:creationId xmlns:a16="http://schemas.microsoft.com/office/drawing/2014/main" id="{D75D21F4-E058-4D93-A088-E42A277338AF}"/>
              </a:ext>
            </a:extLst>
          </p:cNvPr>
          <p:cNvSpPr txBox="1"/>
          <p:nvPr/>
        </p:nvSpPr>
        <p:spPr>
          <a:xfrm>
            <a:off x="2962316" y="3152143"/>
            <a:ext cx="1137940" cy="400110"/>
          </a:xfrm>
          <a:prstGeom prst="rect">
            <a:avLst/>
          </a:prstGeom>
          <a:noFill/>
        </p:spPr>
        <p:txBody>
          <a:bodyPr wrap="none" rtlCol="0">
            <a:spAutoFit/>
          </a:bodyPr>
          <a:lstStyle/>
          <a:p>
            <a:r>
              <a:rPr lang="en-CA" sz="2000">
                <a:solidFill>
                  <a:srgbClr val="C00000"/>
                </a:solidFill>
              </a:rPr>
              <a:t>Interpret</a:t>
            </a:r>
          </a:p>
        </p:txBody>
      </p:sp>
      <p:sp>
        <p:nvSpPr>
          <p:cNvPr id="16" name="TextBox 15">
            <a:extLst>
              <a:ext uri="{FF2B5EF4-FFF2-40B4-BE49-F238E27FC236}">
                <a16:creationId xmlns:a16="http://schemas.microsoft.com/office/drawing/2014/main" id="{FB6C9B4D-0BA1-40DB-B647-38007F17AF27}"/>
              </a:ext>
            </a:extLst>
          </p:cNvPr>
          <p:cNvSpPr txBox="1"/>
          <p:nvPr/>
        </p:nvSpPr>
        <p:spPr>
          <a:xfrm rot="19185632">
            <a:off x="7552491" y="3027425"/>
            <a:ext cx="1462836" cy="430887"/>
          </a:xfrm>
          <a:prstGeom prst="rect">
            <a:avLst/>
          </a:prstGeom>
          <a:noFill/>
        </p:spPr>
        <p:txBody>
          <a:bodyPr wrap="none" rtlCol="0">
            <a:spAutoFit/>
          </a:bodyPr>
          <a:lstStyle/>
          <a:p>
            <a:r>
              <a:rPr lang="en-CA" sz="2200">
                <a:solidFill>
                  <a:srgbClr val="C00000"/>
                </a:solidFill>
              </a:rPr>
              <a:t>Supportive</a:t>
            </a:r>
          </a:p>
        </p:txBody>
      </p:sp>
      <p:sp>
        <p:nvSpPr>
          <p:cNvPr id="18" name="TextBox 17">
            <a:extLst>
              <a:ext uri="{FF2B5EF4-FFF2-40B4-BE49-F238E27FC236}">
                <a16:creationId xmlns:a16="http://schemas.microsoft.com/office/drawing/2014/main" id="{58595358-D619-41D6-BA2C-1991E1132CA2}"/>
              </a:ext>
            </a:extLst>
          </p:cNvPr>
          <p:cNvSpPr txBox="1"/>
          <p:nvPr/>
        </p:nvSpPr>
        <p:spPr>
          <a:xfrm>
            <a:off x="6016153" y="2798199"/>
            <a:ext cx="1445332" cy="1107996"/>
          </a:xfrm>
          <a:prstGeom prst="rect">
            <a:avLst/>
          </a:prstGeom>
          <a:noFill/>
        </p:spPr>
        <p:txBody>
          <a:bodyPr wrap="none" rtlCol="0">
            <a:spAutoFit/>
          </a:bodyPr>
          <a:lstStyle/>
          <a:p>
            <a:pPr algn="ctr"/>
            <a:r>
              <a:rPr lang="en-CA" sz="2200">
                <a:solidFill>
                  <a:srgbClr val="C00000"/>
                </a:solidFill>
              </a:rPr>
              <a:t>Encourage </a:t>
            </a:r>
          </a:p>
          <a:p>
            <a:pPr algn="ctr"/>
            <a:r>
              <a:rPr lang="en-CA" sz="2200">
                <a:solidFill>
                  <a:srgbClr val="C00000"/>
                </a:solidFill>
              </a:rPr>
              <a:t>Player </a:t>
            </a:r>
          </a:p>
          <a:p>
            <a:pPr algn="ctr"/>
            <a:r>
              <a:rPr lang="en-CA" sz="2200">
                <a:solidFill>
                  <a:srgbClr val="C00000"/>
                </a:solidFill>
              </a:rPr>
              <a:t>Input</a:t>
            </a:r>
          </a:p>
        </p:txBody>
      </p:sp>
      <p:sp>
        <p:nvSpPr>
          <p:cNvPr id="29" name="TextBox 28">
            <a:extLst>
              <a:ext uri="{FF2B5EF4-FFF2-40B4-BE49-F238E27FC236}">
                <a16:creationId xmlns:a16="http://schemas.microsoft.com/office/drawing/2014/main" id="{4298EBEA-5834-44D8-9C35-418B20B64C52}"/>
              </a:ext>
            </a:extLst>
          </p:cNvPr>
          <p:cNvSpPr txBox="1"/>
          <p:nvPr/>
        </p:nvSpPr>
        <p:spPr>
          <a:xfrm rot="19271575">
            <a:off x="6091921" y="4631705"/>
            <a:ext cx="1486946" cy="430887"/>
          </a:xfrm>
          <a:prstGeom prst="rect">
            <a:avLst/>
          </a:prstGeom>
          <a:noFill/>
        </p:spPr>
        <p:txBody>
          <a:bodyPr wrap="none" rtlCol="0">
            <a:spAutoFit/>
          </a:bodyPr>
          <a:lstStyle/>
          <a:p>
            <a:r>
              <a:rPr lang="en-CA" sz="2200">
                <a:solidFill>
                  <a:srgbClr val="C00000"/>
                </a:solidFill>
              </a:rPr>
              <a:t>Empathetic</a:t>
            </a:r>
          </a:p>
        </p:txBody>
      </p:sp>
      <p:sp>
        <p:nvSpPr>
          <p:cNvPr id="21" name="Rectangle 1">
            <a:extLst>
              <a:ext uri="{FF2B5EF4-FFF2-40B4-BE49-F238E27FC236}">
                <a16:creationId xmlns:a16="http://schemas.microsoft.com/office/drawing/2014/main" id="{52E6603E-673F-4514-B646-17C43F6E4931}"/>
              </a:ext>
            </a:extLst>
          </p:cNvPr>
          <p:cNvSpPr>
            <a:spLocks noChangeArrowheads="1"/>
          </p:cNvSpPr>
          <p:nvPr/>
        </p:nvSpPr>
        <p:spPr bwMode="auto">
          <a:xfrm>
            <a:off x="1434625" y="1527872"/>
            <a:ext cx="9322750" cy="523220"/>
          </a:xfrm>
          <a:prstGeom prst="rect">
            <a:avLst/>
          </a:prstGeom>
          <a:solidFill>
            <a:srgbClr val="C00000"/>
          </a:solidFill>
          <a:ln w="9525">
            <a:noFill/>
            <a:miter lim="800000"/>
            <a:headEnd/>
            <a:tailEnd/>
          </a:ln>
        </p:spPr>
        <p:txBody>
          <a:bodyPr wrap="square" anchor="ctr">
            <a:spAutoFit/>
          </a:bodyPr>
          <a:lstStyle/>
          <a:p>
            <a:pPr algn="ctr" eaLnBrk="1" hangingPunct="1">
              <a:defRPr/>
            </a:pPr>
            <a:r>
              <a:rPr lang="en-US" sz="2800" b="1" dirty="0">
                <a:solidFill>
                  <a:schemeClr val="bg1"/>
                </a:solidFill>
                <a:cs typeface="Times New Roman" pitchFamily="18" charset="0"/>
              </a:rPr>
              <a:t>Athlete Centered Coaching</a:t>
            </a:r>
            <a:endParaRPr lang="en-US" sz="2800" dirty="0">
              <a:solidFill>
                <a:schemeClr val="bg1"/>
              </a:solidFill>
            </a:endParaRPr>
          </a:p>
        </p:txBody>
      </p:sp>
    </p:spTree>
    <p:extLst>
      <p:ext uri="{BB962C8B-B14F-4D97-AF65-F5344CB8AC3E}">
        <p14:creationId xmlns:p14="http://schemas.microsoft.com/office/powerpoint/2010/main" val="623236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4A3B9-F180-87E7-1242-50E369C36BF5}"/>
              </a:ext>
            </a:extLst>
          </p:cNvPr>
          <p:cNvSpPr>
            <a:spLocks noGrp="1"/>
          </p:cNvSpPr>
          <p:nvPr>
            <p:ph type="title"/>
          </p:nvPr>
        </p:nvSpPr>
        <p:spPr/>
        <p:txBody>
          <a:bodyPr/>
          <a:lstStyle/>
          <a:p>
            <a:pPr algn="ctr"/>
            <a:br>
              <a:rPr lang="en-CA" sz="3200" b="0" i="0" u="none" strike="noStrike" dirty="0">
                <a:solidFill>
                  <a:srgbClr val="000000"/>
                </a:solidFill>
                <a:effectLst/>
                <a:latin typeface="Economica"/>
              </a:rPr>
            </a:br>
            <a:endParaRPr lang="en-CA" sz="6600" dirty="0"/>
          </a:p>
        </p:txBody>
      </p:sp>
      <p:sp>
        <p:nvSpPr>
          <p:cNvPr id="3" name="Content Placeholder 2">
            <a:extLst>
              <a:ext uri="{FF2B5EF4-FFF2-40B4-BE49-F238E27FC236}">
                <a16:creationId xmlns:a16="http://schemas.microsoft.com/office/drawing/2014/main" id="{2A7EA20B-54F9-D708-C669-4818E88B3621}"/>
              </a:ext>
            </a:extLst>
          </p:cNvPr>
          <p:cNvSpPr>
            <a:spLocks noGrp="1"/>
          </p:cNvSpPr>
          <p:nvPr>
            <p:ph idx="1"/>
          </p:nvPr>
        </p:nvSpPr>
        <p:spPr/>
        <p:txBody>
          <a:bodyPr/>
          <a:lstStyle/>
          <a:p>
            <a:pPr marL="0" indent="0">
              <a:buNone/>
            </a:pPr>
            <a:r>
              <a:rPr lang="en-CA" b="0" dirty="0">
                <a:effectLst/>
              </a:rPr>
              <a:t> </a:t>
            </a:r>
            <a:endParaRPr lang="en-CA" dirty="0"/>
          </a:p>
        </p:txBody>
      </p:sp>
      <p:grpSp>
        <p:nvGrpSpPr>
          <p:cNvPr id="4" name="Google Shape;5175;p173">
            <a:extLst>
              <a:ext uri="{FF2B5EF4-FFF2-40B4-BE49-F238E27FC236}">
                <a16:creationId xmlns:a16="http://schemas.microsoft.com/office/drawing/2014/main" id="{3F08C5FA-5DEE-2C21-A377-F2026F44B836}"/>
              </a:ext>
            </a:extLst>
          </p:cNvPr>
          <p:cNvGrpSpPr/>
          <p:nvPr/>
        </p:nvGrpSpPr>
        <p:grpSpPr>
          <a:xfrm>
            <a:off x="2252019" y="2892803"/>
            <a:ext cx="7884870" cy="3263503"/>
            <a:chOff x="963" y="0"/>
            <a:chExt cx="7884870" cy="4351338"/>
          </a:xfrm>
        </p:grpSpPr>
        <p:sp>
          <p:nvSpPr>
            <p:cNvPr id="5" name="Google Shape;5176;p173">
              <a:extLst>
                <a:ext uri="{FF2B5EF4-FFF2-40B4-BE49-F238E27FC236}">
                  <a16:creationId xmlns:a16="http://schemas.microsoft.com/office/drawing/2014/main" id="{1B9055AC-9EA4-2ACB-E05E-E2830A4981E7}"/>
                </a:ext>
              </a:extLst>
            </p:cNvPr>
            <p:cNvSpPr/>
            <p:nvPr/>
          </p:nvSpPr>
          <p:spPr>
            <a:xfrm rot="-5400000">
              <a:off x="-923154" y="924117"/>
              <a:ext cx="4351338" cy="2503103"/>
            </a:xfrm>
            <a:prstGeom prst="flowChartManualOperation">
              <a:avLst/>
            </a:prstGeom>
            <a:gradFill>
              <a:gsLst>
                <a:gs pos="0">
                  <a:srgbClr val="F08B54"/>
                </a:gs>
                <a:gs pos="50000">
                  <a:srgbClr val="F67A26"/>
                </a:gs>
                <a:gs pos="100000">
                  <a:srgbClr val="E36A18"/>
                </a:gs>
              </a:gsLst>
              <a:lin ang="5400012" scaled="0"/>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 name="Google Shape;5177;p173">
              <a:extLst>
                <a:ext uri="{FF2B5EF4-FFF2-40B4-BE49-F238E27FC236}">
                  <a16:creationId xmlns:a16="http://schemas.microsoft.com/office/drawing/2014/main" id="{A55C9CCD-525C-115D-F60E-7EF468B4945D}"/>
                </a:ext>
              </a:extLst>
            </p:cNvPr>
            <p:cNvSpPr txBox="1"/>
            <p:nvPr/>
          </p:nvSpPr>
          <p:spPr>
            <a:xfrm>
              <a:off x="963" y="870268"/>
              <a:ext cx="2503200" cy="2610900"/>
            </a:xfrm>
            <a:prstGeom prst="rect">
              <a:avLst/>
            </a:prstGeom>
            <a:noFill/>
            <a:ln>
              <a:noFill/>
            </a:ln>
          </p:spPr>
          <p:txBody>
            <a:bodyPr spcFirstLastPara="1" wrap="square" lIns="165100" tIns="0" rIns="16385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90000"/>
                </a:lnSpc>
                <a:spcBef>
                  <a:spcPts val="0"/>
                </a:spcBef>
                <a:spcAft>
                  <a:spcPts val="0"/>
                </a:spcAft>
                <a:buNone/>
              </a:pPr>
              <a:r>
                <a:rPr lang="en" sz="2600">
                  <a:solidFill>
                    <a:srgbClr val="FFFFFF"/>
                  </a:solidFill>
                  <a:latin typeface="Calibri"/>
                  <a:ea typeface="Calibri"/>
                  <a:cs typeface="Calibri"/>
                  <a:sym typeface="Calibri"/>
                </a:rPr>
                <a:t>FUNdamentals</a:t>
              </a:r>
              <a:endParaRPr sz="2600">
                <a:solidFill>
                  <a:srgbClr val="FFFFFF"/>
                </a:solidFill>
                <a:latin typeface="Calibri"/>
                <a:ea typeface="Calibri"/>
                <a:cs typeface="Calibri"/>
                <a:sym typeface="Calibri"/>
              </a:endParaRPr>
            </a:p>
            <a:p>
              <a:pPr marL="228600" marR="0" lvl="1" indent="-228600" algn="l" rtl="0">
                <a:lnSpc>
                  <a:spcPct val="90000"/>
                </a:lnSpc>
                <a:spcBef>
                  <a:spcPts val="910"/>
                </a:spcBef>
                <a:spcAft>
                  <a:spcPts val="0"/>
                </a:spcAft>
                <a:buClr>
                  <a:srgbClr val="FFFFFF"/>
                </a:buClr>
                <a:buSzPts val="2000"/>
                <a:buFont typeface="Calibri"/>
                <a:buChar char="•"/>
              </a:pPr>
              <a:r>
                <a:rPr lang="en" sz="2000" b="0" i="0" u="none" strike="noStrike" cap="none">
                  <a:solidFill>
                    <a:srgbClr val="FFFFFF"/>
                  </a:solidFill>
                  <a:latin typeface="Calibri"/>
                  <a:ea typeface="Calibri"/>
                  <a:cs typeface="Calibri"/>
                  <a:sym typeface="Calibri"/>
                </a:rPr>
                <a:t>Guided Discovery</a:t>
              </a:r>
              <a:endParaRPr sz="2000" b="0" i="0" u="none" strike="noStrike" cap="none">
                <a:solidFill>
                  <a:srgbClr val="FFFFFF"/>
                </a:solidFill>
                <a:latin typeface="Calibri"/>
                <a:ea typeface="Calibri"/>
                <a:cs typeface="Calibri"/>
                <a:sym typeface="Calibri"/>
              </a:endParaRPr>
            </a:p>
            <a:p>
              <a:pPr marL="228600" marR="0" lvl="1" indent="-228600" algn="l" rtl="0">
                <a:lnSpc>
                  <a:spcPct val="90000"/>
                </a:lnSpc>
                <a:spcBef>
                  <a:spcPts val="300"/>
                </a:spcBef>
                <a:spcAft>
                  <a:spcPts val="0"/>
                </a:spcAft>
                <a:buClr>
                  <a:srgbClr val="FFFFFF"/>
                </a:buClr>
                <a:buSzPts val="2000"/>
                <a:buFont typeface="Calibri"/>
                <a:buChar char="•"/>
              </a:pPr>
              <a:r>
                <a:rPr lang="en" sz="2000" b="0" i="0" u="none" strike="noStrike" cap="none">
                  <a:solidFill>
                    <a:srgbClr val="FFFFFF"/>
                  </a:solidFill>
                  <a:latin typeface="Calibri"/>
                  <a:ea typeface="Calibri"/>
                  <a:cs typeface="Calibri"/>
                  <a:sym typeface="Calibri"/>
                </a:rPr>
                <a:t>Focus on fundamentals</a:t>
              </a:r>
              <a:endParaRPr sz="2000" b="0" i="0" u="none" strike="noStrike" cap="none">
                <a:solidFill>
                  <a:srgbClr val="FFFFFF"/>
                </a:solidFill>
                <a:latin typeface="Calibri"/>
                <a:ea typeface="Calibri"/>
                <a:cs typeface="Calibri"/>
                <a:sym typeface="Calibri"/>
              </a:endParaRPr>
            </a:p>
          </p:txBody>
        </p:sp>
        <p:sp>
          <p:nvSpPr>
            <p:cNvPr id="7" name="Google Shape;5178;p173">
              <a:extLst>
                <a:ext uri="{FF2B5EF4-FFF2-40B4-BE49-F238E27FC236}">
                  <a16:creationId xmlns:a16="http://schemas.microsoft.com/office/drawing/2014/main" id="{C69CD2D9-5FC3-1FCA-185E-823C812C2B34}"/>
                </a:ext>
              </a:extLst>
            </p:cNvPr>
            <p:cNvSpPr/>
            <p:nvPr/>
          </p:nvSpPr>
          <p:spPr>
            <a:xfrm rot="-5400000">
              <a:off x="1767681" y="924117"/>
              <a:ext cx="4351338" cy="2503103"/>
            </a:xfrm>
            <a:prstGeom prst="flowChartManualOperation">
              <a:avLst/>
            </a:prstGeom>
            <a:gradFill>
              <a:gsLst>
                <a:gs pos="0">
                  <a:srgbClr val="F08B54"/>
                </a:gs>
                <a:gs pos="50000">
                  <a:srgbClr val="F67A26"/>
                </a:gs>
                <a:gs pos="100000">
                  <a:srgbClr val="E36A18"/>
                </a:gs>
              </a:gsLst>
              <a:lin ang="5400012" scaled="0"/>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 name="Google Shape;5179;p173">
              <a:extLst>
                <a:ext uri="{FF2B5EF4-FFF2-40B4-BE49-F238E27FC236}">
                  <a16:creationId xmlns:a16="http://schemas.microsoft.com/office/drawing/2014/main" id="{205AEB0C-33E9-FE24-6FA4-11CE92409F12}"/>
                </a:ext>
              </a:extLst>
            </p:cNvPr>
            <p:cNvSpPr txBox="1"/>
            <p:nvPr/>
          </p:nvSpPr>
          <p:spPr>
            <a:xfrm>
              <a:off x="2691798" y="870268"/>
              <a:ext cx="2503200" cy="2610900"/>
            </a:xfrm>
            <a:prstGeom prst="rect">
              <a:avLst/>
            </a:prstGeom>
            <a:noFill/>
            <a:ln>
              <a:noFill/>
            </a:ln>
          </p:spPr>
          <p:txBody>
            <a:bodyPr spcFirstLastPara="1" wrap="square" lIns="165100" tIns="0" rIns="16385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90000"/>
                </a:lnSpc>
                <a:spcBef>
                  <a:spcPts val="0"/>
                </a:spcBef>
                <a:spcAft>
                  <a:spcPts val="0"/>
                </a:spcAft>
                <a:buNone/>
              </a:pPr>
              <a:r>
                <a:rPr lang="en" sz="2600" dirty="0">
                  <a:solidFill>
                    <a:srgbClr val="FFFFFF"/>
                  </a:solidFill>
                  <a:latin typeface="Calibri"/>
                  <a:ea typeface="Calibri"/>
                  <a:cs typeface="Calibri"/>
                  <a:sym typeface="Calibri"/>
                </a:rPr>
                <a:t>Learning to PLAY</a:t>
              </a:r>
              <a:endParaRPr sz="2600" dirty="0">
                <a:solidFill>
                  <a:srgbClr val="FFFFFF"/>
                </a:solidFill>
                <a:latin typeface="Calibri"/>
                <a:ea typeface="Calibri"/>
                <a:cs typeface="Calibri"/>
                <a:sym typeface="Calibri"/>
              </a:endParaRPr>
            </a:p>
            <a:p>
              <a:pPr marL="228600" marR="0" lvl="1" indent="-228600" algn="l" rtl="0">
                <a:lnSpc>
                  <a:spcPct val="90000"/>
                </a:lnSpc>
                <a:spcBef>
                  <a:spcPts val="910"/>
                </a:spcBef>
                <a:spcAft>
                  <a:spcPts val="0"/>
                </a:spcAft>
                <a:buClr>
                  <a:srgbClr val="FFFFFF"/>
                </a:buClr>
                <a:buSzPts val="2000"/>
                <a:buFont typeface="Calibri"/>
                <a:buChar char="•"/>
              </a:pPr>
              <a:r>
                <a:rPr lang="en" sz="2000" b="0" i="0" u="none" strike="noStrike" cap="none" dirty="0">
                  <a:solidFill>
                    <a:srgbClr val="FFFFFF"/>
                  </a:solidFill>
                  <a:latin typeface="Calibri"/>
                  <a:ea typeface="Calibri"/>
                  <a:cs typeface="Calibri"/>
                  <a:sym typeface="Calibri"/>
                </a:rPr>
                <a:t>Players start to think about WHY they play</a:t>
              </a:r>
              <a:endParaRPr sz="2000" b="0" i="0" u="none" strike="noStrike" cap="none" dirty="0">
                <a:solidFill>
                  <a:srgbClr val="FFFFFF"/>
                </a:solidFill>
                <a:latin typeface="Calibri"/>
                <a:ea typeface="Calibri"/>
                <a:cs typeface="Calibri"/>
                <a:sym typeface="Calibri"/>
              </a:endParaRPr>
            </a:p>
            <a:p>
              <a:pPr marL="228600" marR="0" lvl="1" indent="-228600" algn="l" rtl="0">
                <a:lnSpc>
                  <a:spcPct val="90000"/>
                </a:lnSpc>
                <a:spcBef>
                  <a:spcPts val="300"/>
                </a:spcBef>
                <a:spcAft>
                  <a:spcPts val="0"/>
                </a:spcAft>
                <a:buClr>
                  <a:srgbClr val="FFFFFF"/>
                </a:buClr>
                <a:buSzPts val="2000"/>
                <a:buFont typeface="Calibri"/>
                <a:buChar char="•"/>
              </a:pPr>
              <a:r>
                <a:rPr lang="en" sz="2000" b="0" i="0" u="none" strike="noStrike" cap="none" dirty="0">
                  <a:solidFill>
                    <a:srgbClr val="FFFFFF"/>
                  </a:solidFill>
                  <a:latin typeface="Calibri"/>
                  <a:ea typeface="Calibri"/>
                  <a:cs typeface="Calibri"/>
                  <a:sym typeface="Calibri"/>
                </a:rPr>
                <a:t>Skills improve</a:t>
              </a:r>
              <a:endParaRPr sz="2000" b="0" i="0" u="none" strike="noStrike" cap="none" dirty="0">
                <a:solidFill>
                  <a:srgbClr val="FFFFFF"/>
                </a:solidFill>
                <a:latin typeface="Calibri"/>
                <a:ea typeface="Calibri"/>
                <a:cs typeface="Calibri"/>
                <a:sym typeface="Calibri"/>
              </a:endParaRPr>
            </a:p>
          </p:txBody>
        </p:sp>
        <p:sp>
          <p:nvSpPr>
            <p:cNvPr id="9" name="Google Shape;5180;p173">
              <a:extLst>
                <a:ext uri="{FF2B5EF4-FFF2-40B4-BE49-F238E27FC236}">
                  <a16:creationId xmlns:a16="http://schemas.microsoft.com/office/drawing/2014/main" id="{163EA3E6-AC73-237B-0A7B-A81EFA16DF30}"/>
                </a:ext>
              </a:extLst>
            </p:cNvPr>
            <p:cNvSpPr/>
            <p:nvPr/>
          </p:nvSpPr>
          <p:spPr>
            <a:xfrm rot="-5400000">
              <a:off x="4458516" y="924117"/>
              <a:ext cx="4351338" cy="2503103"/>
            </a:xfrm>
            <a:prstGeom prst="flowChartManualOperation">
              <a:avLst/>
            </a:prstGeom>
            <a:gradFill>
              <a:gsLst>
                <a:gs pos="0">
                  <a:srgbClr val="F08B54"/>
                </a:gs>
                <a:gs pos="50000">
                  <a:srgbClr val="F67A26"/>
                </a:gs>
                <a:gs pos="100000">
                  <a:srgbClr val="E36A18"/>
                </a:gs>
              </a:gsLst>
              <a:lin ang="5400012" scaled="0"/>
            </a:gra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 name="Google Shape;5181;p173">
              <a:extLst>
                <a:ext uri="{FF2B5EF4-FFF2-40B4-BE49-F238E27FC236}">
                  <a16:creationId xmlns:a16="http://schemas.microsoft.com/office/drawing/2014/main" id="{696B176D-EB8C-A4A0-2F76-7F6C285E20A5}"/>
                </a:ext>
              </a:extLst>
            </p:cNvPr>
            <p:cNvSpPr txBox="1"/>
            <p:nvPr/>
          </p:nvSpPr>
          <p:spPr>
            <a:xfrm>
              <a:off x="5382633" y="870268"/>
              <a:ext cx="2503200" cy="2610900"/>
            </a:xfrm>
            <a:prstGeom prst="rect">
              <a:avLst/>
            </a:prstGeom>
            <a:noFill/>
            <a:ln>
              <a:noFill/>
            </a:ln>
          </p:spPr>
          <p:txBody>
            <a:bodyPr spcFirstLastPara="1" wrap="square" lIns="165100" tIns="0" rIns="16385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90000"/>
                </a:lnSpc>
                <a:spcBef>
                  <a:spcPts val="0"/>
                </a:spcBef>
                <a:spcAft>
                  <a:spcPts val="0"/>
                </a:spcAft>
                <a:buNone/>
              </a:pPr>
              <a:r>
                <a:rPr lang="en" sz="2600" dirty="0">
                  <a:solidFill>
                    <a:srgbClr val="FFFFFF"/>
                  </a:solidFill>
                  <a:latin typeface="Calibri"/>
                  <a:ea typeface="Calibri"/>
                  <a:cs typeface="Calibri"/>
                  <a:sym typeface="Calibri"/>
                </a:rPr>
                <a:t>Learning to COMPETE</a:t>
              </a:r>
              <a:endParaRPr sz="2600" dirty="0">
                <a:solidFill>
                  <a:srgbClr val="FFFFFF"/>
                </a:solidFill>
                <a:latin typeface="Calibri"/>
                <a:ea typeface="Calibri"/>
                <a:cs typeface="Calibri"/>
                <a:sym typeface="Calibri"/>
              </a:endParaRPr>
            </a:p>
            <a:p>
              <a:pPr marL="228600" marR="0" lvl="1" indent="-228600" algn="l" rtl="0">
                <a:lnSpc>
                  <a:spcPct val="90000"/>
                </a:lnSpc>
                <a:spcBef>
                  <a:spcPts val="910"/>
                </a:spcBef>
                <a:spcAft>
                  <a:spcPts val="0"/>
                </a:spcAft>
                <a:buClr>
                  <a:srgbClr val="FFFFFF"/>
                </a:buClr>
                <a:buSzPts val="2000"/>
                <a:buFont typeface="Calibri"/>
                <a:buChar char="•"/>
              </a:pPr>
              <a:r>
                <a:rPr lang="en" sz="2000" b="0" i="0" u="none" strike="noStrike" cap="none" dirty="0">
                  <a:solidFill>
                    <a:srgbClr val="FFFFFF"/>
                  </a:solidFill>
                  <a:latin typeface="Calibri"/>
                  <a:ea typeface="Calibri"/>
                  <a:cs typeface="Calibri"/>
                  <a:sym typeface="Calibri"/>
                </a:rPr>
                <a:t>Players have GOALS</a:t>
              </a:r>
              <a:endParaRPr sz="2000" b="0" i="0" u="none" strike="noStrike" cap="none" dirty="0">
                <a:solidFill>
                  <a:srgbClr val="FFFFFF"/>
                </a:solidFill>
                <a:latin typeface="Calibri"/>
                <a:ea typeface="Calibri"/>
                <a:cs typeface="Calibri"/>
                <a:sym typeface="Calibri"/>
              </a:endParaRPr>
            </a:p>
            <a:p>
              <a:pPr marL="228600" marR="0" lvl="1" indent="-228600" algn="l" rtl="0">
                <a:lnSpc>
                  <a:spcPct val="90000"/>
                </a:lnSpc>
                <a:spcBef>
                  <a:spcPts val="300"/>
                </a:spcBef>
                <a:spcAft>
                  <a:spcPts val="0"/>
                </a:spcAft>
                <a:buClr>
                  <a:srgbClr val="FFFFFF"/>
                </a:buClr>
                <a:buSzPts val="2000"/>
                <a:buFont typeface="Calibri"/>
                <a:buChar char="•"/>
              </a:pPr>
              <a:r>
                <a:rPr lang="en" sz="1800" b="0" i="0" u="none" strike="noStrike" cap="none" dirty="0">
                  <a:solidFill>
                    <a:srgbClr val="FFFFFF"/>
                  </a:solidFill>
                  <a:latin typeface="Calibri"/>
                  <a:ea typeface="Calibri"/>
                  <a:cs typeface="Calibri"/>
                  <a:sym typeface="Calibri"/>
                </a:rPr>
                <a:t>Commitment and sacrifices are owned by the players</a:t>
              </a:r>
              <a:endParaRPr sz="1800" b="0" i="0" u="none" strike="noStrike" cap="none" dirty="0">
                <a:solidFill>
                  <a:srgbClr val="FFFFFF"/>
                </a:solidFill>
                <a:latin typeface="Calibri"/>
                <a:ea typeface="Calibri"/>
                <a:cs typeface="Calibri"/>
                <a:sym typeface="Calibri"/>
              </a:endParaRPr>
            </a:p>
          </p:txBody>
        </p:sp>
      </p:grpSp>
      <p:sp>
        <p:nvSpPr>
          <p:cNvPr id="11" name="Google Shape;5182;p173">
            <a:extLst>
              <a:ext uri="{FF2B5EF4-FFF2-40B4-BE49-F238E27FC236}">
                <a16:creationId xmlns:a16="http://schemas.microsoft.com/office/drawing/2014/main" id="{2709B2C9-916A-BDA8-C042-B57C9E9A4658}"/>
              </a:ext>
            </a:extLst>
          </p:cNvPr>
          <p:cNvSpPr/>
          <p:nvPr/>
        </p:nvSpPr>
        <p:spPr>
          <a:xfrm>
            <a:off x="3913105" y="2411334"/>
            <a:ext cx="2059500" cy="828000"/>
          </a:xfrm>
          <a:prstGeom prst="wedgeRoundRectCallout">
            <a:avLst>
              <a:gd name="adj1" fmla="val -20833"/>
              <a:gd name="adj2" fmla="val 62500"/>
              <a:gd name="adj3" fmla="val 0"/>
            </a:avLst>
          </a:prstGeom>
          <a:solidFill>
            <a:srgbClr val="CCA677"/>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dirty="0"/>
              <a:t>Community Development Focus</a:t>
            </a:r>
            <a:endParaRPr dirty="0"/>
          </a:p>
        </p:txBody>
      </p:sp>
      <p:sp>
        <p:nvSpPr>
          <p:cNvPr id="12" name="Rectangle 1">
            <a:extLst>
              <a:ext uri="{FF2B5EF4-FFF2-40B4-BE49-F238E27FC236}">
                <a16:creationId xmlns:a16="http://schemas.microsoft.com/office/drawing/2014/main" id="{AF585EDD-2EF0-B4D2-46EA-83FCF0731FD3}"/>
              </a:ext>
            </a:extLst>
          </p:cNvPr>
          <p:cNvSpPr>
            <a:spLocks noChangeArrowheads="1"/>
          </p:cNvSpPr>
          <p:nvPr/>
        </p:nvSpPr>
        <p:spPr bwMode="auto">
          <a:xfrm>
            <a:off x="1434625" y="1527872"/>
            <a:ext cx="9322750" cy="523220"/>
          </a:xfrm>
          <a:prstGeom prst="rect">
            <a:avLst/>
          </a:prstGeom>
          <a:solidFill>
            <a:srgbClr val="C00000"/>
          </a:solidFill>
          <a:ln w="9525">
            <a:noFill/>
            <a:miter lim="800000"/>
            <a:headEnd/>
            <a:tailEnd/>
          </a:ln>
        </p:spPr>
        <p:txBody>
          <a:bodyPr wrap="square" anchor="ctr">
            <a:spAutoFit/>
          </a:bodyPr>
          <a:lstStyle/>
          <a:p>
            <a:pPr algn="ctr" eaLnBrk="1" hangingPunct="1">
              <a:defRPr/>
            </a:pPr>
            <a:r>
              <a:rPr lang="en-CA" sz="2800" b="0" i="0" u="none" strike="noStrike" dirty="0">
                <a:solidFill>
                  <a:schemeClr val="bg1"/>
                </a:solidFill>
                <a:effectLst/>
                <a:latin typeface="Economica"/>
              </a:rPr>
              <a:t>Coaching Players to Learn</a:t>
            </a:r>
            <a:endParaRPr lang="en-US" sz="2800" dirty="0">
              <a:solidFill>
                <a:schemeClr val="bg1"/>
              </a:solidFill>
            </a:endParaRPr>
          </a:p>
        </p:txBody>
      </p:sp>
    </p:spTree>
    <p:extLst>
      <p:ext uri="{BB962C8B-B14F-4D97-AF65-F5344CB8AC3E}">
        <p14:creationId xmlns:p14="http://schemas.microsoft.com/office/powerpoint/2010/main" val="3966110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9C8216-D16A-4C22-B502-3960D3986A54}"/>
              </a:ext>
            </a:extLst>
          </p:cNvPr>
          <p:cNvSpPr txBox="1"/>
          <p:nvPr/>
        </p:nvSpPr>
        <p:spPr>
          <a:xfrm>
            <a:off x="942975" y="1475614"/>
            <a:ext cx="10332554" cy="523220"/>
          </a:xfrm>
          <a:prstGeom prst="rect">
            <a:avLst/>
          </a:prstGeom>
          <a:solidFill>
            <a:srgbClr val="C00000"/>
          </a:solidFill>
        </p:spPr>
        <p:txBody>
          <a:bodyPr wrap="square">
            <a:spAutoFit/>
          </a:bodyPr>
          <a:lstStyle/>
          <a:p>
            <a:pPr algn="ctr" fontAlgn="auto">
              <a:spcBef>
                <a:spcPts val="0"/>
              </a:spcBef>
              <a:spcAft>
                <a:spcPts val="0"/>
              </a:spcAft>
              <a:defRPr/>
            </a:pPr>
            <a:r>
              <a:rPr lang="en-US" sz="2800" b="1">
                <a:solidFill>
                  <a:schemeClr val="bg1"/>
                </a:solidFill>
                <a:effectLst>
                  <a:outerShdw blurRad="50800" dist="38100" dir="2700000" algn="tl" rotWithShape="0">
                    <a:prstClr val="black">
                      <a:alpha val="40000"/>
                    </a:prstClr>
                  </a:outerShdw>
                </a:effectLst>
                <a:latin typeface="+mn-lt"/>
              </a:rPr>
              <a:t>What Parents Expect of Coaches</a:t>
            </a:r>
          </a:p>
        </p:txBody>
      </p:sp>
      <p:graphicFrame>
        <p:nvGraphicFramePr>
          <p:cNvPr id="5" name="Object 1">
            <a:extLst>
              <a:ext uri="{FF2B5EF4-FFF2-40B4-BE49-F238E27FC236}">
                <a16:creationId xmlns:a16="http://schemas.microsoft.com/office/drawing/2014/main" id="{D2ACE47C-311A-4788-A4FF-B7C4C3FE8A90}"/>
              </a:ext>
            </a:extLst>
          </p:cNvPr>
          <p:cNvGraphicFramePr>
            <a:graphicFrameLocks noChangeAspect="1"/>
          </p:cNvGraphicFramePr>
          <p:nvPr>
            <p:extLst>
              <p:ext uri="{D42A27DB-BD31-4B8C-83A1-F6EECF244321}">
                <p14:modId xmlns:p14="http://schemas.microsoft.com/office/powerpoint/2010/main" val="1197798833"/>
              </p:ext>
            </p:extLst>
          </p:nvPr>
        </p:nvGraphicFramePr>
        <p:xfrm>
          <a:off x="887896" y="1950565"/>
          <a:ext cx="6506193" cy="4500644"/>
        </p:xfrm>
        <a:graphic>
          <a:graphicData uri="http://schemas.openxmlformats.org/presentationml/2006/ole">
            <mc:AlternateContent xmlns:mc="http://schemas.openxmlformats.org/markup-compatibility/2006">
              <mc:Choice xmlns:v="urn:schemas-microsoft-com:vml" Requires="v">
                <p:oleObj name="Chart" r:id="rId3" imgW="5886450" imgH="4514850" progId="MSGraph.Chart.8">
                  <p:embed/>
                </p:oleObj>
              </mc:Choice>
              <mc:Fallback>
                <p:oleObj name="Chart" r:id="rId3" imgW="5886450" imgH="4514850" progId="MSGraph.Chart.8">
                  <p:embed/>
                  <p:pic>
                    <p:nvPicPr>
                      <p:cNvPr id="5" name="Object 1">
                        <a:extLst>
                          <a:ext uri="{FF2B5EF4-FFF2-40B4-BE49-F238E27FC236}">
                            <a16:creationId xmlns:a16="http://schemas.microsoft.com/office/drawing/2014/main" id="{D2ACE47C-311A-4788-A4FF-B7C4C3FE8A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896" y="1950565"/>
                        <a:ext cx="6506193" cy="4500644"/>
                      </a:xfrm>
                      <a:prstGeom prst="rect">
                        <a:avLst/>
                      </a:prstGeom>
                      <a:noFill/>
                    </p:spPr>
                  </p:pic>
                </p:oleObj>
              </mc:Fallback>
            </mc:AlternateContent>
          </a:graphicData>
        </a:graphic>
      </p:graphicFrame>
      <p:sp>
        <p:nvSpPr>
          <p:cNvPr id="2" name="Rectangle 1">
            <a:extLst>
              <a:ext uri="{FF2B5EF4-FFF2-40B4-BE49-F238E27FC236}">
                <a16:creationId xmlns:a16="http://schemas.microsoft.com/office/drawing/2014/main" id="{8D3A2656-3527-48B2-86D1-476FD3E86543}"/>
              </a:ext>
            </a:extLst>
          </p:cNvPr>
          <p:cNvSpPr/>
          <p:nvPr/>
        </p:nvSpPr>
        <p:spPr>
          <a:xfrm>
            <a:off x="7394088" y="1996764"/>
            <a:ext cx="4350237" cy="3385542"/>
          </a:xfrm>
          <a:prstGeom prst="rect">
            <a:avLst/>
          </a:prstGeom>
        </p:spPr>
        <p:txBody>
          <a:bodyPr wrap="square">
            <a:spAutoFit/>
          </a:bodyPr>
          <a:lstStyle/>
          <a:p>
            <a:pPr lvl="0">
              <a:spcAft>
                <a:spcPts val="0"/>
              </a:spcAft>
              <a:tabLst>
                <a:tab pos="457200" algn="l"/>
              </a:tabLst>
            </a:pPr>
            <a:r>
              <a:rPr lang="en-CA" sz="1600" b="1">
                <a:ea typeface="Times New Roman"/>
                <a:cs typeface="Times New Roman"/>
              </a:rPr>
              <a:t>LEGEND</a:t>
            </a:r>
          </a:p>
          <a:p>
            <a:pPr marL="342900" lvl="0" indent="-342900">
              <a:spcAft>
                <a:spcPts val="0"/>
              </a:spcAft>
              <a:buFont typeface="+mj-lt"/>
              <a:buAutoNum type="arabicPeriod"/>
              <a:tabLst>
                <a:tab pos="457200" algn="l"/>
              </a:tabLst>
            </a:pPr>
            <a:r>
              <a:rPr lang="en-CA">
                <a:ea typeface="Times New Roman"/>
                <a:cs typeface="Times New Roman"/>
              </a:rPr>
              <a:t>Make sport enjoyable</a:t>
            </a:r>
            <a:endParaRPr lang="en-US">
              <a:ea typeface="Times New Roman"/>
              <a:cs typeface="Times New Roman"/>
            </a:endParaRPr>
          </a:p>
          <a:p>
            <a:pPr marL="342900" lvl="0" indent="-342900">
              <a:spcAft>
                <a:spcPts val="0"/>
              </a:spcAft>
              <a:buFont typeface="+mj-lt"/>
              <a:buAutoNum type="arabicPeriod"/>
              <a:tabLst>
                <a:tab pos="457200" algn="l"/>
              </a:tabLst>
            </a:pPr>
            <a:r>
              <a:rPr lang="en-CA">
                <a:ea typeface="Times New Roman"/>
                <a:cs typeface="Times New Roman"/>
              </a:rPr>
              <a:t>Respect children as individuals</a:t>
            </a:r>
            <a:endParaRPr lang="en-US">
              <a:ea typeface="Times New Roman"/>
              <a:cs typeface="Times New Roman"/>
            </a:endParaRPr>
          </a:p>
          <a:p>
            <a:pPr marL="342900" lvl="0" indent="-342900">
              <a:spcAft>
                <a:spcPts val="0"/>
              </a:spcAft>
              <a:buFont typeface="+mj-lt"/>
              <a:buAutoNum type="arabicPeriod"/>
              <a:tabLst>
                <a:tab pos="457200" algn="l"/>
              </a:tabLst>
            </a:pPr>
            <a:r>
              <a:rPr lang="en-CA">
                <a:ea typeface="Times New Roman"/>
                <a:cs typeface="Times New Roman"/>
              </a:rPr>
              <a:t>Be a knowledgeable leader</a:t>
            </a:r>
            <a:endParaRPr lang="en-US">
              <a:ea typeface="Times New Roman"/>
              <a:cs typeface="Times New Roman"/>
            </a:endParaRPr>
          </a:p>
          <a:p>
            <a:pPr marL="342900" lvl="0" indent="-342900">
              <a:spcAft>
                <a:spcPts val="0"/>
              </a:spcAft>
              <a:buFont typeface="+mj-lt"/>
              <a:buAutoNum type="arabicPeriod"/>
              <a:tabLst>
                <a:tab pos="457200" algn="l"/>
              </a:tabLst>
            </a:pPr>
            <a:r>
              <a:rPr lang="en-CA">
                <a:ea typeface="Times New Roman"/>
                <a:cs typeface="Times New Roman"/>
              </a:rPr>
              <a:t>Be safety conscious</a:t>
            </a:r>
            <a:endParaRPr lang="en-US">
              <a:ea typeface="Times New Roman"/>
              <a:cs typeface="Times New Roman"/>
            </a:endParaRPr>
          </a:p>
          <a:p>
            <a:pPr marL="342900" lvl="0" indent="-342900">
              <a:spcAft>
                <a:spcPts val="0"/>
              </a:spcAft>
              <a:buFont typeface="+mj-lt"/>
              <a:buAutoNum type="arabicPeriod"/>
              <a:tabLst>
                <a:tab pos="457200" algn="l"/>
              </a:tabLst>
            </a:pPr>
            <a:r>
              <a:rPr lang="en-CA">
                <a:ea typeface="Times New Roman"/>
                <a:cs typeface="Times New Roman"/>
              </a:rPr>
              <a:t>Act in a mature and adult manner</a:t>
            </a:r>
            <a:endParaRPr lang="en-US">
              <a:ea typeface="Times New Roman"/>
              <a:cs typeface="Times New Roman"/>
            </a:endParaRPr>
          </a:p>
          <a:p>
            <a:pPr marL="342900" lvl="0" indent="-342900">
              <a:spcAft>
                <a:spcPts val="0"/>
              </a:spcAft>
              <a:buFont typeface="+mj-lt"/>
              <a:buAutoNum type="arabicPeriod"/>
              <a:tabLst>
                <a:tab pos="457200" algn="l"/>
              </a:tabLst>
            </a:pPr>
            <a:r>
              <a:rPr lang="en-CA">
                <a:ea typeface="Times New Roman"/>
                <a:cs typeface="Times New Roman"/>
              </a:rPr>
              <a:t>Be fair</a:t>
            </a:r>
          </a:p>
          <a:p>
            <a:pPr marL="342900" lvl="0" indent="-342900">
              <a:spcAft>
                <a:spcPts val="0"/>
              </a:spcAft>
              <a:buFont typeface="+mj-lt"/>
              <a:buAutoNum type="arabicPeriod"/>
              <a:tabLst>
                <a:tab pos="457200" algn="l"/>
              </a:tabLst>
            </a:pPr>
            <a:r>
              <a:rPr lang="en-CA">
                <a:ea typeface="Times New Roman"/>
                <a:cs typeface="Times New Roman"/>
              </a:rPr>
              <a:t>Respect rules and officials </a:t>
            </a:r>
            <a:endParaRPr lang="en-US">
              <a:ea typeface="Times New Roman"/>
              <a:cs typeface="Times New Roman"/>
            </a:endParaRPr>
          </a:p>
          <a:p>
            <a:pPr marL="342900" lvl="0" indent="-342900">
              <a:spcAft>
                <a:spcPts val="0"/>
              </a:spcAft>
              <a:buFont typeface="+mj-lt"/>
              <a:buAutoNum type="arabicPeriod"/>
              <a:tabLst>
                <a:tab pos="457200" algn="l"/>
              </a:tabLst>
            </a:pPr>
            <a:r>
              <a:rPr lang="en-CA">
                <a:ea typeface="Times New Roman"/>
                <a:cs typeface="Times New Roman"/>
              </a:rPr>
              <a:t>Give equal opportunity for playing time</a:t>
            </a:r>
            <a:endParaRPr lang="en-US">
              <a:ea typeface="Times New Roman"/>
              <a:cs typeface="Times New Roman"/>
            </a:endParaRPr>
          </a:p>
          <a:p>
            <a:pPr marL="342900" lvl="0" indent="-342900">
              <a:spcAft>
                <a:spcPts val="0"/>
              </a:spcAft>
              <a:buFont typeface="+mj-lt"/>
              <a:buAutoNum type="arabicPeriod"/>
              <a:tabLst>
                <a:tab pos="457200" algn="l"/>
              </a:tabLst>
            </a:pPr>
            <a:r>
              <a:rPr lang="en-CA">
                <a:ea typeface="Times New Roman"/>
                <a:cs typeface="Times New Roman"/>
              </a:rPr>
              <a:t>Plan activities effectively</a:t>
            </a:r>
            <a:endParaRPr lang="en-US">
              <a:ea typeface="Times New Roman"/>
              <a:cs typeface="Times New Roman"/>
            </a:endParaRPr>
          </a:p>
          <a:p>
            <a:pPr marL="342900" lvl="0" indent="-342900">
              <a:spcAft>
                <a:spcPts val="0"/>
              </a:spcAft>
              <a:buFont typeface="+mj-lt"/>
              <a:buAutoNum type="arabicPeriod"/>
              <a:tabLst>
                <a:tab pos="457200" algn="l"/>
              </a:tabLst>
            </a:pPr>
            <a:r>
              <a:rPr lang="en-CA">
                <a:ea typeface="Times New Roman"/>
                <a:cs typeface="Times New Roman"/>
              </a:rPr>
              <a:t>Be approachable</a:t>
            </a:r>
            <a:endParaRPr lang="en-US">
              <a:ea typeface="Times New Roman"/>
              <a:cs typeface="Times New Roman"/>
            </a:endParaRPr>
          </a:p>
          <a:p>
            <a:pPr marL="342900" lvl="0" indent="-342900">
              <a:spcAft>
                <a:spcPts val="0"/>
              </a:spcAft>
              <a:buFont typeface="+mj-lt"/>
              <a:buAutoNum type="arabicPeriod"/>
              <a:tabLst>
                <a:tab pos="457200" algn="l"/>
              </a:tabLst>
            </a:pPr>
            <a:r>
              <a:rPr lang="en-CA">
                <a:ea typeface="Times New Roman"/>
                <a:cs typeface="Times New Roman"/>
              </a:rPr>
              <a:t>Strive to win</a:t>
            </a:r>
          </a:p>
        </p:txBody>
      </p:sp>
      <p:sp>
        <p:nvSpPr>
          <p:cNvPr id="7" name="TextBox 6">
            <a:extLst>
              <a:ext uri="{FF2B5EF4-FFF2-40B4-BE49-F238E27FC236}">
                <a16:creationId xmlns:a16="http://schemas.microsoft.com/office/drawing/2014/main" id="{5E8392E8-6CC6-44E3-8A00-8BDC62A1601A}"/>
              </a:ext>
            </a:extLst>
          </p:cNvPr>
          <p:cNvSpPr txBox="1"/>
          <p:nvPr/>
        </p:nvSpPr>
        <p:spPr>
          <a:xfrm>
            <a:off x="1507672" y="6076435"/>
            <a:ext cx="5762625" cy="369332"/>
          </a:xfrm>
          <a:prstGeom prst="rect">
            <a:avLst/>
          </a:prstGeom>
          <a:noFill/>
        </p:spPr>
        <p:txBody>
          <a:bodyPr wrap="square" rtlCol="0">
            <a:spAutoFit/>
          </a:bodyPr>
          <a:lstStyle/>
          <a:p>
            <a:r>
              <a:rPr lang="en-US"/>
              <a:t> </a:t>
            </a:r>
            <a:r>
              <a:rPr lang="en-US" sz="1600"/>
              <a:t>1         2         3          4         5         6        7         8         9        10      11</a:t>
            </a:r>
            <a:endParaRPr lang="en-US"/>
          </a:p>
        </p:txBody>
      </p:sp>
      <p:sp>
        <p:nvSpPr>
          <p:cNvPr id="8" name="Rectangle 8">
            <a:extLst>
              <a:ext uri="{FF2B5EF4-FFF2-40B4-BE49-F238E27FC236}">
                <a16:creationId xmlns:a16="http://schemas.microsoft.com/office/drawing/2014/main" id="{AF022A7B-DC56-4D38-A9AD-22011205D56E}"/>
              </a:ext>
            </a:extLst>
          </p:cNvPr>
          <p:cNvSpPr>
            <a:spLocks noChangeArrowheads="1"/>
          </p:cNvSpPr>
          <p:nvPr/>
        </p:nvSpPr>
        <p:spPr bwMode="auto">
          <a:xfrm>
            <a:off x="984802" y="6532289"/>
            <a:ext cx="90389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sz="1200" baseline="30000"/>
              <a:t>Sport Parent Survey.  Ministry of Government Services, Sports and Commonwealth Games Division, Government of B.C.  (1994)   </a:t>
            </a:r>
          </a:p>
        </p:txBody>
      </p:sp>
    </p:spTree>
    <p:extLst>
      <p:ext uri="{BB962C8B-B14F-4D97-AF65-F5344CB8AC3E}">
        <p14:creationId xmlns:p14="http://schemas.microsoft.com/office/powerpoint/2010/main" val="4271569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
            <a:extLst>
              <a:ext uri="{FF2B5EF4-FFF2-40B4-BE49-F238E27FC236}">
                <a16:creationId xmlns:a16="http://schemas.microsoft.com/office/drawing/2014/main" id="{7301A504-447B-4031-96E6-9C4DC3DC5306}"/>
              </a:ext>
            </a:extLst>
          </p:cNvPr>
          <p:cNvGraphicFramePr>
            <a:graphicFrameLocks noChangeAspect="1"/>
          </p:cNvGraphicFramePr>
          <p:nvPr>
            <p:extLst>
              <p:ext uri="{D42A27DB-BD31-4B8C-83A1-F6EECF244321}">
                <p14:modId xmlns:p14="http://schemas.microsoft.com/office/powerpoint/2010/main" val="2958313677"/>
              </p:ext>
            </p:extLst>
          </p:nvPr>
        </p:nvGraphicFramePr>
        <p:xfrm>
          <a:off x="927652" y="1914526"/>
          <a:ext cx="6711398" cy="4446518"/>
        </p:xfrm>
        <a:graphic>
          <a:graphicData uri="http://schemas.openxmlformats.org/presentationml/2006/ole">
            <mc:AlternateContent xmlns:mc="http://schemas.openxmlformats.org/markup-compatibility/2006">
              <mc:Choice xmlns:v="urn:schemas-microsoft-com:vml" Requires="v">
                <p:oleObj name="Chart" r:id="rId3" imgW="5772150" imgH="4419600" progId="MSGraph.Chart.8">
                  <p:embed/>
                </p:oleObj>
              </mc:Choice>
              <mc:Fallback>
                <p:oleObj name="Chart" r:id="rId3" imgW="5772150" imgH="4419600" progId="MSGraph.Chart.8">
                  <p:embed/>
                  <p:pic>
                    <p:nvPicPr>
                      <p:cNvPr id="5" name="Object 1">
                        <a:extLst>
                          <a:ext uri="{FF2B5EF4-FFF2-40B4-BE49-F238E27FC236}">
                            <a16:creationId xmlns:a16="http://schemas.microsoft.com/office/drawing/2014/main" id="{7301A504-447B-4031-96E6-9C4DC3DC53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652" y="1914526"/>
                        <a:ext cx="6711398" cy="4446518"/>
                      </a:xfrm>
                      <a:prstGeom prst="rect">
                        <a:avLst/>
                      </a:prstGeom>
                      <a:noFill/>
                    </p:spPr>
                  </p:pic>
                </p:oleObj>
              </mc:Fallback>
            </mc:AlternateContent>
          </a:graphicData>
        </a:graphic>
      </p:graphicFrame>
      <p:sp>
        <p:nvSpPr>
          <p:cNvPr id="6" name="TextBox 5">
            <a:extLst>
              <a:ext uri="{FF2B5EF4-FFF2-40B4-BE49-F238E27FC236}">
                <a16:creationId xmlns:a16="http://schemas.microsoft.com/office/drawing/2014/main" id="{97843E3C-A9B3-4C96-B80F-314A851EF952}"/>
              </a:ext>
            </a:extLst>
          </p:cNvPr>
          <p:cNvSpPr txBox="1"/>
          <p:nvPr/>
        </p:nvSpPr>
        <p:spPr>
          <a:xfrm>
            <a:off x="984802" y="1489104"/>
            <a:ext cx="10363200" cy="523220"/>
          </a:xfrm>
          <a:prstGeom prst="rect">
            <a:avLst/>
          </a:prstGeom>
          <a:solidFill>
            <a:srgbClr val="C00000"/>
          </a:solidFill>
        </p:spPr>
        <p:txBody>
          <a:bodyPr wrap="square">
            <a:spAutoFit/>
          </a:bodyPr>
          <a:lstStyle/>
          <a:p>
            <a:pPr algn="ctr" fontAlgn="auto">
              <a:spcBef>
                <a:spcPts val="0"/>
              </a:spcBef>
              <a:spcAft>
                <a:spcPts val="0"/>
              </a:spcAft>
              <a:defRPr/>
            </a:pPr>
            <a:r>
              <a:rPr lang="en-US" sz="2800" b="1">
                <a:solidFill>
                  <a:schemeClr val="bg1"/>
                </a:solidFill>
                <a:effectLst>
                  <a:outerShdw blurRad="50800" dist="38100" dir="2700000" algn="tl" rotWithShape="0">
                    <a:prstClr val="black">
                      <a:alpha val="40000"/>
                    </a:prstClr>
                  </a:outerShdw>
                </a:effectLst>
                <a:latin typeface="+mn-lt"/>
              </a:rPr>
              <a:t>What Parents Expect of Sport</a:t>
            </a:r>
          </a:p>
        </p:txBody>
      </p:sp>
      <p:sp>
        <p:nvSpPr>
          <p:cNvPr id="7" name="Rectangle 8">
            <a:extLst>
              <a:ext uri="{FF2B5EF4-FFF2-40B4-BE49-F238E27FC236}">
                <a16:creationId xmlns:a16="http://schemas.microsoft.com/office/drawing/2014/main" id="{0955E3B0-24C8-4380-93FC-DDA6BA4D754C}"/>
              </a:ext>
            </a:extLst>
          </p:cNvPr>
          <p:cNvSpPr>
            <a:spLocks noChangeArrowheads="1"/>
          </p:cNvSpPr>
          <p:nvPr/>
        </p:nvSpPr>
        <p:spPr bwMode="auto">
          <a:xfrm>
            <a:off x="984802" y="6532289"/>
            <a:ext cx="90389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sz="1200" baseline="30000"/>
              <a:t>Sport Parent Survey.  Ministry of Government Services, Sports and Commonwealth Games Division, Government of B.C.  (1994)   </a:t>
            </a:r>
          </a:p>
        </p:txBody>
      </p:sp>
      <p:sp>
        <p:nvSpPr>
          <p:cNvPr id="2" name="Rectangle 1">
            <a:extLst>
              <a:ext uri="{FF2B5EF4-FFF2-40B4-BE49-F238E27FC236}">
                <a16:creationId xmlns:a16="http://schemas.microsoft.com/office/drawing/2014/main" id="{3A4B0456-E08B-4247-BD17-7AEDCC168359}"/>
              </a:ext>
            </a:extLst>
          </p:cNvPr>
          <p:cNvSpPr/>
          <p:nvPr/>
        </p:nvSpPr>
        <p:spPr>
          <a:xfrm>
            <a:off x="7718326" y="2183569"/>
            <a:ext cx="3572526" cy="3477875"/>
          </a:xfrm>
          <a:prstGeom prst="rect">
            <a:avLst/>
          </a:prstGeom>
        </p:spPr>
        <p:txBody>
          <a:bodyPr wrap="square">
            <a:spAutoFit/>
          </a:bodyPr>
          <a:lstStyle/>
          <a:p>
            <a:pPr lvl="0">
              <a:spcAft>
                <a:spcPts val="0"/>
              </a:spcAft>
              <a:tabLst>
                <a:tab pos="457200" algn="l"/>
              </a:tabLst>
            </a:pPr>
            <a:r>
              <a:rPr lang="en-CA" sz="2000" b="1">
                <a:ea typeface="Times New Roman"/>
                <a:cs typeface="Times New Roman"/>
              </a:rPr>
              <a:t>LEGEND</a:t>
            </a:r>
          </a:p>
          <a:p>
            <a:pPr marL="342900" lvl="0" indent="-342900">
              <a:spcAft>
                <a:spcPts val="0"/>
              </a:spcAft>
              <a:buFont typeface="+mj-lt"/>
              <a:buAutoNum type="arabicPeriod"/>
              <a:tabLst>
                <a:tab pos="457200" algn="l"/>
              </a:tabLst>
            </a:pPr>
            <a:r>
              <a:rPr lang="en-CA" sz="2000">
                <a:ea typeface="Times New Roman"/>
                <a:cs typeface="Times New Roman"/>
              </a:rPr>
              <a:t>To build self-esteem</a:t>
            </a:r>
            <a:endParaRPr lang="en-US" sz="2000">
              <a:ea typeface="Times New Roman"/>
              <a:cs typeface="Times New Roman"/>
            </a:endParaRPr>
          </a:p>
          <a:p>
            <a:pPr marL="342900" lvl="0" indent="-342900">
              <a:spcAft>
                <a:spcPts val="0"/>
              </a:spcAft>
              <a:buFont typeface="+mj-lt"/>
              <a:buAutoNum type="arabicPeriod"/>
              <a:tabLst>
                <a:tab pos="457200" algn="l"/>
              </a:tabLst>
            </a:pPr>
            <a:r>
              <a:rPr lang="en-CA" sz="2000">
                <a:ea typeface="Times New Roman"/>
                <a:cs typeface="Times New Roman"/>
              </a:rPr>
              <a:t>To have fun</a:t>
            </a:r>
            <a:endParaRPr lang="en-US" sz="2000">
              <a:ea typeface="Times New Roman"/>
              <a:cs typeface="Times New Roman"/>
            </a:endParaRPr>
          </a:p>
          <a:p>
            <a:pPr marL="342900" lvl="0" indent="-342900">
              <a:spcAft>
                <a:spcPts val="0"/>
              </a:spcAft>
              <a:buFont typeface="+mj-lt"/>
              <a:buAutoNum type="arabicPeriod"/>
              <a:tabLst>
                <a:tab pos="457200" algn="l"/>
              </a:tabLst>
            </a:pPr>
            <a:r>
              <a:rPr lang="en-CA" sz="2000">
                <a:ea typeface="Times New Roman"/>
                <a:cs typeface="Times New Roman"/>
              </a:rPr>
              <a:t>To develop skills</a:t>
            </a:r>
            <a:endParaRPr lang="en-US" sz="2000">
              <a:ea typeface="Times New Roman"/>
              <a:cs typeface="Times New Roman"/>
            </a:endParaRPr>
          </a:p>
          <a:p>
            <a:pPr marL="342900" lvl="0" indent="-342900">
              <a:spcAft>
                <a:spcPts val="0"/>
              </a:spcAft>
              <a:buFont typeface="+mj-lt"/>
              <a:buAutoNum type="arabicPeriod"/>
              <a:tabLst>
                <a:tab pos="457200" algn="l"/>
              </a:tabLst>
            </a:pPr>
            <a:r>
              <a:rPr lang="en-CA" sz="2000">
                <a:ea typeface="Times New Roman"/>
                <a:cs typeface="Times New Roman"/>
              </a:rPr>
              <a:t>To increase fitness</a:t>
            </a:r>
            <a:endParaRPr lang="en-US" sz="2000">
              <a:ea typeface="Times New Roman"/>
              <a:cs typeface="Times New Roman"/>
            </a:endParaRPr>
          </a:p>
          <a:p>
            <a:pPr marL="342900" lvl="0" indent="-342900">
              <a:spcAft>
                <a:spcPts val="0"/>
              </a:spcAft>
              <a:buFont typeface="+mj-lt"/>
              <a:buAutoNum type="arabicPeriod"/>
              <a:tabLst>
                <a:tab pos="457200" algn="l"/>
              </a:tabLst>
            </a:pPr>
            <a:r>
              <a:rPr lang="en-CA" sz="2000">
                <a:ea typeface="Times New Roman"/>
                <a:cs typeface="Times New Roman"/>
              </a:rPr>
              <a:t>To make new friends</a:t>
            </a:r>
          </a:p>
          <a:p>
            <a:pPr marL="342900" lvl="0" indent="-342900">
              <a:spcAft>
                <a:spcPts val="0"/>
              </a:spcAft>
              <a:buFont typeface="+mj-lt"/>
              <a:buAutoNum type="arabicPeriod"/>
              <a:tabLst>
                <a:tab pos="457200" algn="l"/>
              </a:tabLst>
            </a:pPr>
            <a:r>
              <a:rPr lang="en-CA" sz="2000">
                <a:ea typeface="Times New Roman"/>
                <a:cs typeface="Times New Roman"/>
              </a:rPr>
              <a:t>Other</a:t>
            </a:r>
            <a:endParaRPr lang="en-US" sz="2000">
              <a:ea typeface="Times New Roman"/>
              <a:cs typeface="Times New Roman"/>
            </a:endParaRPr>
          </a:p>
          <a:p>
            <a:pPr marL="342900" lvl="0" indent="-342900">
              <a:spcAft>
                <a:spcPts val="0"/>
              </a:spcAft>
              <a:buFont typeface="+mj-lt"/>
              <a:buAutoNum type="arabicPeriod"/>
              <a:tabLst>
                <a:tab pos="457200" algn="l"/>
              </a:tabLst>
            </a:pPr>
            <a:r>
              <a:rPr lang="en-CA" sz="2000">
                <a:ea typeface="Times New Roman"/>
                <a:cs typeface="Times New Roman"/>
              </a:rPr>
              <a:t>To have a professional career</a:t>
            </a:r>
            <a:endParaRPr lang="en-US" sz="2000">
              <a:ea typeface="Times New Roman"/>
              <a:cs typeface="Times New Roman"/>
            </a:endParaRPr>
          </a:p>
          <a:p>
            <a:pPr marL="342900" lvl="0" indent="-342900">
              <a:spcAft>
                <a:spcPts val="0"/>
              </a:spcAft>
              <a:buFont typeface="+mj-lt"/>
              <a:buAutoNum type="arabicPeriod"/>
              <a:tabLst>
                <a:tab pos="457200" algn="l"/>
              </a:tabLst>
            </a:pPr>
            <a:r>
              <a:rPr lang="en-CA" sz="2000">
                <a:ea typeface="Times New Roman"/>
                <a:cs typeface="Times New Roman"/>
              </a:rPr>
              <a:t>To play on a winning team</a:t>
            </a:r>
            <a:endParaRPr lang="en-US" sz="2000">
              <a:ea typeface="Times New Roman"/>
              <a:cs typeface="Times New Roman"/>
            </a:endParaRPr>
          </a:p>
          <a:p>
            <a:pPr marL="342900" lvl="0" indent="-342900">
              <a:spcAft>
                <a:spcPts val="0"/>
              </a:spcAft>
              <a:buFont typeface="+mj-lt"/>
              <a:buAutoNum type="arabicPeriod"/>
              <a:tabLst>
                <a:tab pos="457200" algn="l"/>
              </a:tabLst>
            </a:pPr>
            <a:r>
              <a:rPr lang="en-CA" sz="2000">
                <a:ea typeface="Times New Roman"/>
                <a:cs typeface="Times New Roman"/>
              </a:rPr>
              <a:t>To win awards</a:t>
            </a:r>
            <a:endParaRPr lang="en-US" sz="2000">
              <a:ea typeface="Times New Roman"/>
              <a:cs typeface="Times New Roman"/>
            </a:endParaRPr>
          </a:p>
          <a:p>
            <a:pPr marL="342900" lvl="0" indent="-342900">
              <a:spcAft>
                <a:spcPts val="0"/>
              </a:spcAft>
              <a:buFont typeface="+mj-lt"/>
              <a:buAutoNum type="arabicPeriod"/>
              <a:tabLst>
                <a:tab pos="457200" algn="l"/>
              </a:tabLst>
            </a:pPr>
            <a:r>
              <a:rPr lang="en-CA" sz="2000">
                <a:ea typeface="Times New Roman"/>
                <a:cs typeface="Times New Roman"/>
              </a:rPr>
              <a:t>To go to the Olympics</a:t>
            </a:r>
            <a:endParaRPr lang="en-US" sz="2400">
              <a:ea typeface="Times New Roman"/>
              <a:cs typeface="Times New Roman"/>
            </a:endParaRPr>
          </a:p>
        </p:txBody>
      </p:sp>
      <p:sp>
        <p:nvSpPr>
          <p:cNvPr id="8" name="TextBox 7">
            <a:extLst>
              <a:ext uri="{FF2B5EF4-FFF2-40B4-BE49-F238E27FC236}">
                <a16:creationId xmlns:a16="http://schemas.microsoft.com/office/drawing/2014/main" id="{A8CBF60B-3A9F-48FA-9D30-83786C1B3419}"/>
              </a:ext>
            </a:extLst>
          </p:cNvPr>
          <p:cNvSpPr txBox="1"/>
          <p:nvPr/>
        </p:nvSpPr>
        <p:spPr>
          <a:xfrm>
            <a:off x="1485900" y="5991711"/>
            <a:ext cx="6153150" cy="369332"/>
          </a:xfrm>
          <a:prstGeom prst="rect">
            <a:avLst/>
          </a:prstGeom>
          <a:noFill/>
        </p:spPr>
        <p:txBody>
          <a:bodyPr wrap="square" rtlCol="0">
            <a:spAutoFit/>
          </a:bodyPr>
          <a:lstStyle/>
          <a:p>
            <a:r>
              <a:rPr lang="en-US"/>
              <a:t>    </a:t>
            </a:r>
            <a:r>
              <a:rPr lang="en-US" sz="1600"/>
              <a:t>1          2          3           4          5           6          7          8           9         10  </a:t>
            </a:r>
            <a:endParaRPr lang="en-US"/>
          </a:p>
        </p:txBody>
      </p:sp>
    </p:spTree>
    <p:extLst>
      <p:ext uri="{BB962C8B-B14F-4D97-AF65-F5344CB8AC3E}">
        <p14:creationId xmlns:p14="http://schemas.microsoft.com/office/powerpoint/2010/main" val="2964489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a:extLst>
              <a:ext uri="{FF2B5EF4-FFF2-40B4-BE49-F238E27FC236}">
                <a16:creationId xmlns:a16="http://schemas.microsoft.com/office/drawing/2014/main" id="{CB249CAF-38DE-33B6-93CE-BA33E54C6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702" y="2661389"/>
            <a:ext cx="4769882" cy="303250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a:extLst>
              <a:ext uri="{FF2B5EF4-FFF2-40B4-BE49-F238E27FC236}">
                <a16:creationId xmlns:a16="http://schemas.microsoft.com/office/drawing/2014/main" id="{0DEA8FC1-AFAC-5921-47B9-191E305E23C7}"/>
              </a:ext>
            </a:extLst>
          </p:cNvPr>
          <p:cNvSpPr>
            <a:spLocks noChangeArrowheads="1"/>
          </p:cNvSpPr>
          <p:nvPr/>
        </p:nvSpPr>
        <p:spPr bwMode="auto">
          <a:xfrm>
            <a:off x="1572768" y="1808985"/>
            <a:ext cx="9322750" cy="523220"/>
          </a:xfrm>
          <a:prstGeom prst="rect">
            <a:avLst/>
          </a:prstGeom>
          <a:solidFill>
            <a:srgbClr val="C00000"/>
          </a:solidFill>
          <a:ln w="9525">
            <a:noFill/>
            <a:miter lim="800000"/>
            <a:headEnd/>
            <a:tailEnd/>
          </a:ln>
        </p:spPr>
        <p:txBody>
          <a:bodyPr wrap="square" anchor="ctr">
            <a:spAutoFit/>
          </a:bodyPr>
          <a:lstStyle/>
          <a:p>
            <a:pPr algn="ctr" eaLnBrk="1" hangingPunct="1">
              <a:defRPr/>
            </a:pPr>
            <a:r>
              <a:rPr lang="en-US" sz="2800" b="0" i="0" u="none" strike="noStrike" dirty="0">
                <a:solidFill>
                  <a:schemeClr val="bg1"/>
                </a:solidFill>
                <a:effectLst/>
                <a:latin typeface="Alfa Slab One"/>
              </a:rPr>
              <a:t>Dealing with Parents vs Working with Parents</a:t>
            </a:r>
            <a:endParaRPr lang="en-US" sz="2800" dirty="0">
              <a:solidFill>
                <a:schemeClr val="bg1"/>
              </a:solidFill>
            </a:endParaRPr>
          </a:p>
        </p:txBody>
      </p:sp>
    </p:spTree>
    <p:extLst>
      <p:ext uri="{BB962C8B-B14F-4D97-AF65-F5344CB8AC3E}">
        <p14:creationId xmlns:p14="http://schemas.microsoft.com/office/powerpoint/2010/main" val="3195232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6EAC5C-B213-4DE4-96C9-DFA1AB40C7B1}"/>
              </a:ext>
            </a:extLst>
          </p:cNvPr>
          <p:cNvSpPr/>
          <p:nvPr/>
        </p:nvSpPr>
        <p:spPr>
          <a:xfrm>
            <a:off x="3477599" y="2637863"/>
            <a:ext cx="4968604"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solidFill>
                  <a:srgbClr val="C00000"/>
                </a:solidFill>
                <a:latin typeface="Arial" panose="020B0604020202020204" pitchFamily="34" charset="0"/>
                <a:cs typeface="Arial" panose="020B0604020202020204" pitchFamily="34" charset="0"/>
              </a:rPr>
              <a:t>THE PLAYERS</a:t>
            </a:r>
            <a:endParaRPr lang="en-US" sz="5400" b="1" cap="none" spc="0" dirty="0">
              <a:solidFill>
                <a:srgbClr val="C00000"/>
              </a:solidFill>
              <a:effectLst/>
              <a:latin typeface="Arial" panose="020B0604020202020204" pitchFamily="34" charset="0"/>
              <a:cs typeface="Arial" panose="020B0604020202020204" pitchFamily="34" charset="0"/>
            </a:endParaRPr>
          </a:p>
        </p:txBody>
      </p:sp>
      <p:pic>
        <p:nvPicPr>
          <p:cNvPr id="6" name="Picture 2" descr="Coach">
            <a:extLst>
              <a:ext uri="{FF2B5EF4-FFF2-40B4-BE49-F238E27FC236}">
                <a16:creationId xmlns:a16="http://schemas.microsoft.com/office/drawing/2014/main" id="{665099BA-2AB7-413C-8B80-B3AD2F5BFFF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5875" y="5615609"/>
            <a:ext cx="3843987" cy="9069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food&#10;&#10;Description automatically generated">
            <a:extLst>
              <a:ext uri="{FF2B5EF4-FFF2-40B4-BE49-F238E27FC236}">
                <a16:creationId xmlns:a16="http://schemas.microsoft.com/office/drawing/2014/main" id="{D19E5438-0260-4320-9B29-60C7ED55141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878850" y="5035778"/>
            <a:ext cx="2677275" cy="1341436"/>
          </a:xfrm>
          <a:prstGeom prst="rect">
            <a:avLst/>
          </a:prstGeom>
        </p:spPr>
      </p:pic>
      <p:sp>
        <p:nvSpPr>
          <p:cNvPr id="4" name="TextBox 3">
            <a:extLst>
              <a:ext uri="{FF2B5EF4-FFF2-40B4-BE49-F238E27FC236}">
                <a16:creationId xmlns:a16="http://schemas.microsoft.com/office/drawing/2014/main" id="{2FF4F838-A120-4D22-7B0B-FF275E844DC7}"/>
              </a:ext>
            </a:extLst>
          </p:cNvPr>
          <p:cNvSpPr txBox="1"/>
          <p:nvPr/>
        </p:nvSpPr>
        <p:spPr>
          <a:xfrm>
            <a:off x="1828800" y="3890665"/>
            <a:ext cx="8467344" cy="1538883"/>
          </a:xfrm>
          <a:prstGeom prst="rect">
            <a:avLst/>
          </a:prstGeom>
          <a:noFill/>
        </p:spPr>
        <p:txBody>
          <a:bodyPr wrap="square">
            <a:spAutoFit/>
          </a:bodyPr>
          <a:lstStyle/>
          <a:p>
            <a:pPr rtl="0">
              <a:spcBef>
                <a:spcPts val="0"/>
              </a:spcBef>
              <a:spcAft>
                <a:spcPts val="1200"/>
              </a:spcAft>
            </a:pPr>
            <a:r>
              <a:rPr lang="en-US" sz="2400" b="0" i="0" u="none" strike="noStrike" dirty="0">
                <a:solidFill>
                  <a:srgbClr val="888888"/>
                </a:solidFill>
                <a:effectLst/>
                <a:latin typeface="Open Sans" panose="020B0606030504020204" pitchFamily="34" charset="0"/>
              </a:rPr>
              <a:t>“ Think big, believe big, act big, and the results will be big.” - Anonymous</a:t>
            </a:r>
            <a:endParaRPr lang="en-US" sz="2400" b="0" dirty="0">
              <a:effectLst/>
            </a:endParaRPr>
          </a:p>
          <a:p>
            <a:br>
              <a:rPr lang="en-US" dirty="0"/>
            </a:br>
            <a:endParaRPr lang="en-CA" dirty="0"/>
          </a:p>
        </p:txBody>
      </p:sp>
    </p:spTree>
    <p:extLst>
      <p:ext uri="{BB962C8B-B14F-4D97-AF65-F5344CB8AC3E}">
        <p14:creationId xmlns:p14="http://schemas.microsoft.com/office/powerpoint/2010/main" val="2332899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F57C6D-0FFB-42F5-862E-93936512C0F8}"/>
              </a:ext>
            </a:extLst>
          </p:cNvPr>
          <p:cNvSpPr txBox="1"/>
          <p:nvPr/>
        </p:nvSpPr>
        <p:spPr>
          <a:xfrm>
            <a:off x="2255715" y="1486523"/>
            <a:ext cx="7680567" cy="461962"/>
          </a:xfrm>
          <a:prstGeom prst="rect">
            <a:avLst/>
          </a:prstGeom>
          <a:solidFill>
            <a:srgbClr val="C00000"/>
          </a:solidFill>
        </p:spPr>
        <p:txBody>
          <a:bodyPr wrap="square">
            <a:spAutoFit/>
          </a:bodyPr>
          <a:lstStyle/>
          <a:p>
            <a:pPr algn="ctr" fontAlgn="auto">
              <a:spcBef>
                <a:spcPts val="0"/>
              </a:spcBef>
              <a:spcAft>
                <a:spcPts val="0"/>
              </a:spcAft>
              <a:defRPr/>
            </a:pPr>
            <a:r>
              <a:rPr lang="en-US" sz="2400" b="1">
                <a:solidFill>
                  <a:schemeClr val="bg1"/>
                </a:solidFill>
                <a:effectLst>
                  <a:outerShdw blurRad="50800" dist="38100" dir="2700000" algn="tl" rotWithShape="0">
                    <a:prstClr val="black">
                      <a:alpha val="40000"/>
                    </a:prstClr>
                  </a:outerShdw>
                </a:effectLst>
                <a:latin typeface="+mn-lt"/>
              </a:rPr>
              <a:t>Long Term Athlete Development (LTAD)</a:t>
            </a:r>
          </a:p>
        </p:txBody>
      </p:sp>
      <p:pic>
        <p:nvPicPr>
          <p:cNvPr id="2" name="Picture 1">
            <a:extLst>
              <a:ext uri="{FF2B5EF4-FFF2-40B4-BE49-F238E27FC236}">
                <a16:creationId xmlns:a16="http://schemas.microsoft.com/office/drawing/2014/main" id="{9BEAD03A-C3A8-4A4F-9F49-A29F9558340F}"/>
              </a:ext>
            </a:extLst>
          </p:cNvPr>
          <p:cNvPicPr>
            <a:picLocks noChangeAspect="1"/>
          </p:cNvPicPr>
          <p:nvPr/>
        </p:nvPicPr>
        <p:blipFill rotWithShape="1">
          <a:blip r:embed="rId3">
            <a:extLst>
              <a:ext uri="{28A0092B-C50C-407E-A947-70E740481C1C}">
                <a14:useLocalDpi xmlns:a14="http://schemas.microsoft.com/office/drawing/2010/main"/>
              </a:ext>
            </a:extLst>
          </a:blip>
          <a:srcRect l="3828" t="2029" r="2459" b="5280"/>
          <a:stretch/>
        </p:blipFill>
        <p:spPr>
          <a:xfrm>
            <a:off x="4635327" y="1987969"/>
            <a:ext cx="5300955" cy="4411210"/>
          </a:xfrm>
          <a:prstGeom prst="rect">
            <a:avLst/>
          </a:prstGeom>
        </p:spPr>
      </p:pic>
      <p:sp>
        <p:nvSpPr>
          <p:cNvPr id="5" name="TextBox 4">
            <a:extLst>
              <a:ext uri="{FF2B5EF4-FFF2-40B4-BE49-F238E27FC236}">
                <a16:creationId xmlns:a16="http://schemas.microsoft.com/office/drawing/2014/main" id="{D7655834-D9A9-4F68-8F53-6630ACD4D982}"/>
              </a:ext>
            </a:extLst>
          </p:cNvPr>
          <p:cNvSpPr txBox="1"/>
          <p:nvPr/>
        </p:nvSpPr>
        <p:spPr>
          <a:xfrm>
            <a:off x="2321312" y="3328487"/>
            <a:ext cx="2248418" cy="369332"/>
          </a:xfrm>
          <a:prstGeom prst="rect">
            <a:avLst/>
          </a:prstGeom>
          <a:noFill/>
        </p:spPr>
        <p:txBody>
          <a:bodyPr wrap="square" rtlCol="0">
            <a:spAutoFit/>
          </a:bodyPr>
          <a:lstStyle/>
          <a:p>
            <a:r>
              <a:rPr lang="en-US"/>
              <a:t>Your athletes are here</a:t>
            </a:r>
          </a:p>
        </p:txBody>
      </p:sp>
      <p:sp>
        <p:nvSpPr>
          <p:cNvPr id="8" name="Arrow: Right 7">
            <a:extLst>
              <a:ext uri="{FF2B5EF4-FFF2-40B4-BE49-F238E27FC236}">
                <a16:creationId xmlns:a16="http://schemas.microsoft.com/office/drawing/2014/main" id="{3CACEF69-4BC5-4B4D-BF21-4642556B5345}"/>
              </a:ext>
            </a:extLst>
          </p:cNvPr>
          <p:cNvSpPr/>
          <p:nvPr/>
        </p:nvSpPr>
        <p:spPr>
          <a:xfrm>
            <a:off x="2255715" y="3590160"/>
            <a:ext cx="2387101" cy="215319"/>
          </a:xfrm>
          <a:prstGeom prst="rightArrow">
            <a:avLst/>
          </a:prstGeom>
          <a:solidFill>
            <a:srgbClr val="FFD243"/>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994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6421A9-9CF8-4872-96CC-F343371B6D49}"/>
              </a:ext>
            </a:extLst>
          </p:cNvPr>
          <p:cNvSpPr txBox="1"/>
          <p:nvPr/>
        </p:nvSpPr>
        <p:spPr>
          <a:xfrm>
            <a:off x="2268968" y="1500047"/>
            <a:ext cx="7654063" cy="461962"/>
          </a:xfrm>
          <a:prstGeom prst="rect">
            <a:avLst/>
          </a:prstGeom>
          <a:solidFill>
            <a:srgbClr val="C00000"/>
          </a:solidFill>
        </p:spPr>
        <p:txBody>
          <a:bodyPr wrap="square">
            <a:spAutoFit/>
          </a:bodyPr>
          <a:lstStyle/>
          <a:p>
            <a:pPr algn="ctr" fontAlgn="auto">
              <a:spcBef>
                <a:spcPts val="0"/>
              </a:spcBef>
              <a:spcAft>
                <a:spcPts val="0"/>
              </a:spcAft>
              <a:defRPr/>
            </a:pPr>
            <a:r>
              <a:rPr lang="en-US" sz="2400" b="1">
                <a:solidFill>
                  <a:schemeClr val="bg1"/>
                </a:solidFill>
                <a:effectLst>
                  <a:outerShdw blurRad="50800" dist="38100" dir="2700000" algn="tl" rotWithShape="0">
                    <a:prstClr val="black">
                      <a:alpha val="40000"/>
                    </a:prstClr>
                  </a:outerShdw>
                </a:effectLst>
              </a:rPr>
              <a:t>LTAD – Growing with Lacrosse</a:t>
            </a:r>
          </a:p>
        </p:txBody>
      </p:sp>
      <p:pic>
        <p:nvPicPr>
          <p:cNvPr id="5" name="Picture 2" descr="\\Claserver\cla\CLA\Coaching Sector\CBET Manuals Approval\Community Coach - Development\Box\Facilitator Guide\Edits\Growing with Lacrosse.jpg">
            <a:extLst>
              <a:ext uri="{FF2B5EF4-FFF2-40B4-BE49-F238E27FC236}">
                <a16:creationId xmlns:a16="http://schemas.microsoft.com/office/drawing/2014/main" id="{8A78656D-26A8-4205-92D2-C431FE42186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68969" y="2015017"/>
            <a:ext cx="7654062" cy="466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DFA03C2-9E94-4CF2-AD9D-BB495C6FDC46}"/>
              </a:ext>
            </a:extLst>
          </p:cNvPr>
          <p:cNvSpPr txBox="1"/>
          <p:nvPr/>
        </p:nvSpPr>
        <p:spPr>
          <a:xfrm>
            <a:off x="9699574" y="4526660"/>
            <a:ext cx="2248418" cy="369332"/>
          </a:xfrm>
          <a:prstGeom prst="rect">
            <a:avLst/>
          </a:prstGeom>
          <a:noFill/>
        </p:spPr>
        <p:txBody>
          <a:bodyPr wrap="square" rtlCol="0">
            <a:spAutoFit/>
          </a:bodyPr>
          <a:lstStyle/>
          <a:p>
            <a:r>
              <a:rPr lang="en-US"/>
              <a:t>Your athletes are here</a:t>
            </a:r>
          </a:p>
        </p:txBody>
      </p:sp>
      <p:sp>
        <p:nvSpPr>
          <p:cNvPr id="7" name="Arrow: Right 6">
            <a:extLst>
              <a:ext uri="{FF2B5EF4-FFF2-40B4-BE49-F238E27FC236}">
                <a16:creationId xmlns:a16="http://schemas.microsoft.com/office/drawing/2014/main" id="{C6C8245B-CB87-4536-AC00-4BF987B0BDD3}"/>
              </a:ext>
            </a:extLst>
          </p:cNvPr>
          <p:cNvSpPr/>
          <p:nvPr/>
        </p:nvSpPr>
        <p:spPr>
          <a:xfrm rot="10800000">
            <a:off x="9560891" y="4841340"/>
            <a:ext cx="2387101" cy="215319"/>
          </a:xfrm>
          <a:prstGeom prst="rightArrow">
            <a:avLst/>
          </a:prstGeom>
          <a:solidFill>
            <a:srgbClr val="FFD243"/>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6644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F768CB-D37B-0E8D-3E16-AA99C67544AD}"/>
              </a:ext>
            </a:extLst>
          </p:cNvPr>
          <p:cNvSpPr>
            <a:spLocks noGrp="1"/>
          </p:cNvSpPr>
          <p:nvPr>
            <p:ph idx="1"/>
          </p:nvPr>
        </p:nvSpPr>
        <p:spPr>
          <a:xfrm>
            <a:off x="838200" y="2889505"/>
            <a:ext cx="10515600" cy="3287458"/>
          </a:xfrm>
        </p:spPr>
        <p:txBody>
          <a:bodyPr/>
          <a:lstStyle/>
          <a:p>
            <a:pPr rtl="0" fontAlgn="base">
              <a:spcBef>
                <a:spcPts val="750"/>
              </a:spcBef>
              <a:spcAft>
                <a:spcPts val="0"/>
              </a:spcAft>
              <a:buFont typeface="Arial" panose="020B0604020202020204" pitchFamily="34" charset="0"/>
              <a:buChar char="•"/>
            </a:pPr>
            <a:r>
              <a:rPr lang="en-US" sz="2000" b="0" i="0" u="none" strike="noStrike" dirty="0">
                <a:effectLst/>
                <a:latin typeface="Open Sans" panose="020B0606030504020204" pitchFamily="34" charset="0"/>
              </a:rPr>
              <a:t>Review the reference material  provided on G &amp; D</a:t>
            </a:r>
          </a:p>
          <a:p>
            <a:pPr rtl="0" fontAlgn="base">
              <a:spcBef>
                <a:spcPts val="0"/>
              </a:spcBef>
              <a:spcAft>
                <a:spcPts val="0"/>
              </a:spcAft>
              <a:buFont typeface="Arial" panose="020B0604020202020204" pitchFamily="34" charset="0"/>
              <a:buChar char="•"/>
            </a:pPr>
            <a:r>
              <a:rPr lang="en-US" sz="2000" b="0" i="0" u="none" strike="noStrike" dirty="0">
                <a:effectLst/>
                <a:latin typeface="Open Sans" panose="020B0606030504020204" pitchFamily="34" charset="0"/>
              </a:rPr>
              <a:t>For your age group complete the LTAD profile</a:t>
            </a:r>
          </a:p>
          <a:p>
            <a:pPr rtl="0" fontAlgn="base">
              <a:spcBef>
                <a:spcPts val="0"/>
              </a:spcBef>
              <a:spcAft>
                <a:spcPts val="0"/>
              </a:spcAft>
              <a:buFont typeface="Arial" panose="020B0604020202020204" pitchFamily="34" charset="0"/>
              <a:buChar char="•"/>
            </a:pPr>
            <a:r>
              <a:rPr lang="en-US" sz="2000" b="0" i="0" u="none" strike="noStrike" dirty="0">
                <a:effectLst/>
                <a:latin typeface="Open Sans" panose="020B0606030504020204" pitchFamily="34" charset="0"/>
              </a:rPr>
              <a:t>Break out rooms - share</a:t>
            </a:r>
          </a:p>
          <a:p>
            <a:pPr rtl="0" fontAlgn="base">
              <a:spcBef>
                <a:spcPts val="0"/>
              </a:spcBef>
              <a:spcAft>
                <a:spcPts val="1200"/>
              </a:spcAft>
              <a:buFont typeface="Arial" panose="020B0604020202020204" pitchFamily="34" charset="0"/>
              <a:buChar char="•"/>
            </a:pPr>
            <a:endParaRPr lang="en-US" sz="2000" b="0" i="0" u="none" strike="noStrike" dirty="0">
              <a:effectLst/>
              <a:latin typeface="Open Sans" panose="020B0606030504020204" pitchFamily="34" charset="0"/>
            </a:endParaRPr>
          </a:p>
          <a:p>
            <a:pPr rtl="0" fontAlgn="base">
              <a:spcBef>
                <a:spcPts val="0"/>
              </a:spcBef>
              <a:spcAft>
                <a:spcPts val="1200"/>
              </a:spcAft>
              <a:buFont typeface="Arial" panose="020B0604020202020204" pitchFamily="34" charset="0"/>
              <a:buChar char="•"/>
            </a:pPr>
            <a:endParaRPr lang="en-US" sz="2000" dirty="0">
              <a:latin typeface="Open Sans" panose="020B0606030504020204" pitchFamily="34" charset="0"/>
            </a:endParaRPr>
          </a:p>
          <a:p>
            <a:pPr rtl="0" fontAlgn="base">
              <a:spcBef>
                <a:spcPts val="0"/>
              </a:spcBef>
              <a:spcAft>
                <a:spcPts val="1200"/>
              </a:spcAft>
              <a:buFont typeface="Arial" panose="020B0604020202020204" pitchFamily="34" charset="0"/>
              <a:buChar char="•"/>
            </a:pPr>
            <a:r>
              <a:rPr lang="en-US" sz="2000" b="0" i="0" u="none" strike="noStrike" dirty="0">
                <a:effectLst/>
                <a:latin typeface="Open Sans" panose="020B0606030504020204" pitchFamily="34" charset="0"/>
              </a:rPr>
              <a:t>When we return together - discuss:  WHY is it important to recognize &amp; structure activities &amp; practices to appropriate G &amp; D stage?</a:t>
            </a:r>
          </a:p>
          <a:p>
            <a:pPr marL="0" indent="0">
              <a:buNone/>
            </a:pPr>
            <a:endParaRPr lang="en-CA" dirty="0"/>
          </a:p>
        </p:txBody>
      </p:sp>
      <p:sp>
        <p:nvSpPr>
          <p:cNvPr id="4" name="Title 3">
            <a:extLst>
              <a:ext uri="{FF2B5EF4-FFF2-40B4-BE49-F238E27FC236}">
                <a16:creationId xmlns:a16="http://schemas.microsoft.com/office/drawing/2014/main" id="{1EFDCD1D-E244-8535-8259-6AF93394E57F}"/>
              </a:ext>
            </a:extLst>
          </p:cNvPr>
          <p:cNvSpPr txBox="1">
            <a:spLocks noGrp="1"/>
          </p:cNvSpPr>
          <p:nvPr>
            <p:ph type="title"/>
          </p:nvPr>
        </p:nvSpPr>
        <p:spPr>
          <a:xfrm>
            <a:off x="838200" y="1947386"/>
            <a:ext cx="10515600" cy="480131"/>
          </a:xfrm>
          <a:prstGeom prst="rect">
            <a:avLst/>
          </a:prstGeom>
          <a:solidFill>
            <a:srgbClr val="C00000"/>
          </a:solidFill>
        </p:spPr>
        <p:txBody>
          <a:bodyPr wrap="square">
            <a:spAutoFit/>
          </a:bodyPr>
          <a:lstStyle/>
          <a:p>
            <a:pPr algn="ctr">
              <a:defRPr/>
            </a:pPr>
            <a:r>
              <a:rPr lang="en-US" sz="2800" b="1" dirty="0">
                <a:solidFill>
                  <a:schemeClr val="bg1"/>
                </a:solidFill>
                <a:effectLst>
                  <a:outerShdw blurRad="38100" dist="38100" dir="2700000" algn="tl">
                    <a:srgbClr val="000000">
                      <a:alpha val="43137"/>
                    </a:srgbClr>
                  </a:outerShdw>
                </a:effectLst>
              </a:rPr>
              <a:t>Growth and Development </a:t>
            </a:r>
          </a:p>
        </p:txBody>
      </p:sp>
    </p:spTree>
    <p:extLst>
      <p:ext uri="{BB962C8B-B14F-4D97-AF65-F5344CB8AC3E}">
        <p14:creationId xmlns:p14="http://schemas.microsoft.com/office/powerpoint/2010/main" val="4272266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CCF976-8C8F-4B4F-AE7F-B99BD067ACFA}"/>
              </a:ext>
            </a:extLst>
          </p:cNvPr>
          <p:cNvSpPr txBox="1"/>
          <p:nvPr/>
        </p:nvSpPr>
        <p:spPr>
          <a:xfrm>
            <a:off x="1511055" y="1553275"/>
            <a:ext cx="9169886" cy="523220"/>
          </a:xfrm>
          <a:prstGeom prst="rect">
            <a:avLst/>
          </a:prstGeom>
          <a:solidFill>
            <a:srgbClr val="C00000"/>
          </a:solidFill>
        </p:spPr>
        <p:txBody>
          <a:bodyPr wrap="square">
            <a:spAutoFit/>
          </a:bodyPr>
          <a:lstStyle/>
          <a:p>
            <a:pPr algn="ctr" fontAlgn="auto">
              <a:spcBef>
                <a:spcPts val="0"/>
              </a:spcBef>
              <a:spcAft>
                <a:spcPts val="0"/>
              </a:spcAft>
              <a:defRPr/>
            </a:pPr>
            <a:r>
              <a:rPr lang="en-US" sz="2800" b="1">
                <a:solidFill>
                  <a:schemeClr val="bg1"/>
                </a:solidFill>
                <a:effectLst>
                  <a:outerShdw blurRad="50800" dist="38100" dir="2700000" algn="tl" rotWithShape="0">
                    <a:prstClr val="black">
                      <a:alpha val="40000"/>
                    </a:prstClr>
                  </a:outerShdw>
                </a:effectLst>
                <a:latin typeface="+mn-lt"/>
              </a:rPr>
              <a:t>Developing Emotional Intelligence</a:t>
            </a:r>
          </a:p>
        </p:txBody>
      </p:sp>
      <p:sp>
        <p:nvSpPr>
          <p:cNvPr id="2" name="Rectangle 1">
            <a:extLst>
              <a:ext uri="{FF2B5EF4-FFF2-40B4-BE49-F238E27FC236}">
                <a16:creationId xmlns:a16="http://schemas.microsoft.com/office/drawing/2014/main" id="{5AA00A24-A327-450D-8D8C-9A0E3955C1A7}"/>
              </a:ext>
            </a:extLst>
          </p:cNvPr>
          <p:cNvSpPr/>
          <p:nvPr/>
        </p:nvSpPr>
        <p:spPr>
          <a:xfrm>
            <a:off x="1773339" y="4396783"/>
            <a:ext cx="3425194" cy="769441"/>
          </a:xfrm>
          <a:prstGeom prst="rect">
            <a:avLst/>
          </a:prstGeom>
        </p:spPr>
        <p:txBody>
          <a:bodyPr wrap="square">
            <a:spAutoFit/>
          </a:bodyPr>
          <a:lstStyle/>
          <a:p>
            <a:pPr algn="ctr" eaLnBrk="0" hangingPunct="0">
              <a:tabLst>
                <a:tab pos="1143000" algn="l"/>
              </a:tabLst>
              <a:defRPr/>
            </a:pPr>
            <a:r>
              <a:rPr lang="en-GB" sz="2200" b="1">
                <a:solidFill>
                  <a:srgbClr val="C00000"/>
                </a:solidFill>
                <a:ea typeface="Times New Roman" pitchFamily="18" charset="0"/>
              </a:rPr>
              <a:t>The effort to satisfy the Psychological Needs</a:t>
            </a:r>
          </a:p>
        </p:txBody>
      </p:sp>
      <p:sp>
        <p:nvSpPr>
          <p:cNvPr id="6" name="Rectangle 5">
            <a:extLst>
              <a:ext uri="{FF2B5EF4-FFF2-40B4-BE49-F238E27FC236}">
                <a16:creationId xmlns:a16="http://schemas.microsoft.com/office/drawing/2014/main" id="{1EE0D598-378C-4F95-BC54-4E153ABE54E0}"/>
              </a:ext>
            </a:extLst>
          </p:cNvPr>
          <p:cNvSpPr/>
          <p:nvPr/>
        </p:nvSpPr>
        <p:spPr>
          <a:xfrm>
            <a:off x="2256089" y="3243872"/>
            <a:ext cx="3438554" cy="430887"/>
          </a:xfrm>
          <a:prstGeom prst="rect">
            <a:avLst/>
          </a:prstGeom>
        </p:spPr>
        <p:txBody>
          <a:bodyPr wrap="square">
            <a:spAutoFit/>
          </a:bodyPr>
          <a:lstStyle/>
          <a:p>
            <a:pPr eaLnBrk="0" hangingPunct="0">
              <a:tabLst>
                <a:tab pos="1143000" algn="l"/>
              </a:tabLst>
              <a:defRPr/>
            </a:pPr>
            <a:r>
              <a:rPr lang="en-GB" sz="2200" b="1">
                <a:solidFill>
                  <a:srgbClr val="C00000"/>
                </a:solidFill>
                <a:ea typeface="Times New Roman" pitchFamily="18" charset="0"/>
              </a:rPr>
              <a:t>Teachable Moments</a:t>
            </a:r>
          </a:p>
        </p:txBody>
      </p:sp>
      <p:sp>
        <p:nvSpPr>
          <p:cNvPr id="7" name="Arrow: Pentagon 6">
            <a:extLst>
              <a:ext uri="{FF2B5EF4-FFF2-40B4-BE49-F238E27FC236}">
                <a16:creationId xmlns:a16="http://schemas.microsoft.com/office/drawing/2014/main" id="{2A32686F-782E-4765-B829-AE9A6C53ED83}"/>
              </a:ext>
            </a:extLst>
          </p:cNvPr>
          <p:cNvSpPr/>
          <p:nvPr/>
        </p:nvSpPr>
        <p:spPr>
          <a:xfrm>
            <a:off x="1892369" y="2940204"/>
            <a:ext cx="3564214" cy="977591"/>
          </a:xfrm>
          <a:prstGeom prst="homePlat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C1EBEDA0-38F9-40C3-88DA-3CCC9DF634D9}"/>
              </a:ext>
            </a:extLst>
          </p:cNvPr>
          <p:cNvSpPr/>
          <p:nvPr/>
        </p:nvSpPr>
        <p:spPr>
          <a:xfrm>
            <a:off x="5694643" y="3208753"/>
            <a:ext cx="4986298" cy="430887"/>
          </a:xfrm>
          <a:prstGeom prst="rect">
            <a:avLst/>
          </a:prstGeom>
        </p:spPr>
        <p:txBody>
          <a:bodyPr wrap="square">
            <a:spAutoFit/>
          </a:bodyPr>
          <a:lstStyle/>
          <a:p>
            <a:r>
              <a:rPr lang="en-GB" sz="2200">
                <a:ea typeface="Times New Roman" pitchFamily="18" charset="0"/>
              </a:rPr>
              <a:t>Promoting Fair Play &amp; the Spirit of Sport</a:t>
            </a:r>
            <a:endParaRPr lang="en-CA" sz="2200"/>
          </a:p>
        </p:txBody>
      </p:sp>
      <p:sp>
        <p:nvSpPr>
          <p:cNvPr id="9" name="Arrow: Pentagon 8">
            <a:extLst>
              <a:ext uri="{FF2B5EF4-FFF2-40B4-BE49-F238E27FC236}">
                <a16:creationId xmlns:a16="http://schemas.microsoft.com/office/drawing/2014/main" id="{778CA416-847F-4E22-BDE0-10BAD6353545}"/>
              </a:ext>
            </a:extLst>
          </p:cNvPr>
          <p:cNvSpPr/>
          <p:nvPr/>
        </p:nvSpPr>
        <p:spPr>
          <a:xfrm>
            <a:off x="1892370" y="4301385"/>
            <a:ext cx="3564214" cy="977591"/>
          </a:xfrm>
          <a:prstGeom prst="homePlat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65B9E447-4CB9-44A9-946B-2E9FA3772458}"/>
              </a:ext>
            </a:extLst>
          </p:cNvPr>
          <p:cNvSpPr txBox="1"/>
          <p:nvPr/>
        </p:nvSpPr>
        <p:spPr>
          <a:xfrm flipH="1">
            <a:off x="3462365" y="2197321"/>
            <a:ext cx="6188531" cy="430887"/>
          </a:xfrm>
          <a:prstGeom prst="rect">
            <a:avLst/>
          </a:prstGeom>
          <a:noFill/>
        </p:spPr>
        <p:txBody>
          <a:bodyPr wrap="square" rtlCol="0">
            <a:spAutoFit/>
          </a:bodyPr>
          <a:lstStyle/>
          <a:p>
            <a:r>
              <a:rPr lang="en-US" sz="2200">
                <a:solidFill>
                  <a:srgbClr val="C00000"/>
                </a:solidFill>
              </a:rPr>
              <a:t>Emotional Intelligence is developed during</a:t>
            </a:r>
          </a:p>
        </p:txBody>
      </p:sp>
      <p:sp>
        <p:nvSpPr>
          <p:cNvPr id="11" name="Rectangle 10">
            <a:extLst>
              <a:ext uri="{FF2B5EF4-FFF2-40B4-BE49-F238E27FC236}">
                <a16:creationId xmlns:a16="http://schemas.microsoft.com/office/drawing/2014/main" id="{3C37CE9A-986C-4BF3-9B80-43E9F9C060B5}"/>
              </a:ext>
            </a:extLst>
          </p:cNvPr>
          <p:cNvSpPr/>
          <p:nvPr/>
        </p:nvSpPr>
        <p:spPr>
          <a:xfrm>
            <a:off x="5694643" y="4405459"/>
            <a:ext cx="4986298" cy="769441"/>
          </a:xfrm>
          <a:prstGeom prst="rect">
            <a:avLst/>
          </a:prstGeom>
        </p:spPr>
        <p:txBody>
          <a:bodyPr wrap="square">
            <a:spAutoFit/>
          </a:bodyPr>
          <a:lstStyle/>
          <a:p>
            <a:r>
              <a:rPr lang="en-GB" sz="2200"/>
              <a:t>Building confidence and self esteem through sport</a:t>
            </a:r>
            <a:endParaRPr lang="en-CA" sz="2200"/>
          </a:p>
        </p:txBody>
      </p:sp>
    </p:spTree>
    <p:extLst>
      <p:ext uri="{BB962C8B-B14F-4D97-AF65-F5344CB8AC3E}">
        <p14:creationId xmlns:p14="http://schemas.microsoft.com/office/powerpoint/2010/main" val="499502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6EAC5C-B213-4DE4-96C9-DFA1AB40C7B1}"/>
              </a:ext>
            </a:extLst>
          </p:cNvPr>
          <p:cNvSpPr/>
          <p:nvPr/>
        </p:nvSpPr>
        <p:spPr>
          <a:xfrm>
            <a:off x="3118262" y="2967335"/>
            <a:ext cx="5955477"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solidFill>
                  <a:srgbClr val="C00000"/>
                </a:solidFill>
                <a:latin typeface="Arial" panose="020B0604020202020204" pitchFamily="34" charset="0"/>
                <a:cs typeface="Arial" panose="020B0604020202020204" pitchFamily="34" charset="0"/>
              </a:rPr>
              <a:t>INTRODUCTIONS</a:t>
            </a:r>
            <a:endParaRPr lang="en-US" sz="5400" b="1" cap="none" spc="0" dirty="0">
              <a:solidFill>
                <a:srgbClr val="C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0247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UT0000">
            <a:extLst>
              <a:ext uri="{FF2B5EF4-FFF2-40B4-BE49-F238E27FC236}">
                <a16:creationId xmlns:a16="http://schemas.microsoft.com/office/drawing/2014/main" id="{F3EA0A2F-D2D4-4FAC-A689-05BEDEBE1D6C}"/>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4070627" y="2450071"/>
            <a:ext cx="4043300" cy="3887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6" name="TextBox 5">
            <a:extLst>
              <a:ext uri="{FF2B5EF4-FFF2-40B4-BE49-F238E27FC236}">
                <a16:creationId xmlns:a16="http://schemas.microsoft.com/office/drawing/2014/main" id="{0FB66714-8DB5-43F1-8EF6-E829FC3E7409}"/>
              </a:ext>
            </a:extLst>
          </p:cNvPr>
          <p:cNvSpPr txBox="1"/>
          <p:nvPr/>
        </p:nvSpPr>
        <p:spPr>
          <a:xfrm>
            <a:off x="1384205" y="1549372"/>
            <a:ext cx="9416143" cy="461962"/>
          </a:xfrm>
          <a:prstGeom prst="rect">
            <a:avLst/>
          </a:prstGeom>
          <a:solidFill>
            <a:srgbClr val="C00000"/>
          </a:solidFill>
        </p:spPr>
        <p:txBody>
          <a:bodyPr wrap="square">
            <a:spAutoFit/>
          </a:bodyPr>
          <a:lstStyle/>
          <a:p>
            <a:pPr algn="ctr" fontAlgn="auto">
              <a:spcBef>
                <a:spcPts val="0"/>
              </a:spcBef>
              <a:spcAft>
                <a:spcPts val="0"/>
              </a:spcAft>
              <a:defRPr/>
            </a:pPr>
            <a:r>
              <a:rPr lang="en-US" sz="2400" b="1">
                <a:solidFill>
                  <a:schemeClr val="bg1"/>
                </a:solidFill>
                <a:effectLst>
                  <a:outerShdw blurRad="50800" dist="38100" dir="2700000" algn="tl" rotWithShape="0">
                    <a:prstClr val="black">
                      <a:alpha val="40000"/>
                    </a:prstClr>
                  </a:outerShdw>
                </a:effectLst>
              </a:rPr>
              <a:t>Self Image</a:t>
            </a:r>
            <a:endParaRPr lang="en-US" sz="2400" b="1">
              <a:solidFill>
                <a:schemeClr val="bg1"/>
              </a:solidFill>
              <a:effectLst>
                <a:outerShdw blurRad="50800" dist="38100" dir="2700000" algn="tl" rotWithShape="0">
                  <a:prstClr val="black">
                    <a:alpha val="40000"/>
                  </a:prstClr>
                </a:outerShdw>
              </a:effectLst>
              <a:latin typeface="+mn-lt"/>
            </a:endParaRPr>
          </a:p>
        </p:txBody>
      </p:sp>
      <p:sp>
        <p:nvSpPr>
          <p:cNvPr id="2" name="Arrow: Notched Right 1">
            <a:extLst>
              <a:ext uri="{FF2B5EF4-FFF2-40B4-BE49-F238E27FC236}">
                <a16:creationId xmlns:a16="http://schemas.microsoft.com/office/drawing/2014/main" id="{0AD24057-6D18-4122-B52F-B59672B52DC8}"/>
              </a:ext>
            </a:extLst>
          </p:cNvPr>
          <p:cNvSpPr/>
          <p:nvPr/>
        </p:nvSpPr>
        <p:spPr>
          <a:xfrm rot="723606">
            <a:off x="940015" y="2332087"/>
            <a:ext cx="3458818" cy="1060174"/>
          </a:xfrm>
          <a:prstGeom prst="notchedRightArrow">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Arrow: Notched Right 6">
            <a:extLst>
              <a:ext uri="{FF2B5EF4-FFF2-40B4-BE49-F238E27FC236}">
                <a16:creationId xmlns:a16="http://schemas.microsoft.com/office/drawing/2014/main" id="{DBC0E8D0-6FDB-40B7-9AC1-7A2F7247A0F3}"/>
              </a:ext>
            </a:extLst>
          </p:cNvPr>
          <p:cNvSpPr/>
          <p:nvPr/>
        </p:nvSpPr>
        <p:spPr>
          <a:xfrm>
            <a:off x="619257" y="3845511"/>
            <a:ext cx="3458818" cy="1060174"/>
          </a:xfrm>
          <a:prstGeom prst="notchedRightArrow">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Arrow: Notched Right 7">
            <a:extLst>
              <a:ext uri="{FF2B5EF4-FFF2-40B4-BE49-F238E27FC236}">
                <a16:creationId xmlns:a16="http://schemas.microsoft.com/office/drawing/2014/main" id="{6CA6EC18-08B2-46E0-B73F-45D4B028A111}"/>
              </a:ext>
            </a:extLst>
          </p:cNvPr>
          <p:cNvSpPr/>
          <p:nvPr/>
        </p:nvSpPr>
        <p:spPr>
          <a:xfrm rot="21101747">
            <a:off x="723917" y="5253515"/>
            <a:ext cx="3458818" cy="1060174"/>
          </a:xfrm>
          <a:prstGeom prst="notchedRightArrow">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Arrow: Notched Right 8">
            <a:extLst>
              <a:ext uri="{FF2B5EF4-FFF2-40B4-BE49-F238E27FC236}">
                <a16:creationId xmlns:a16="http://schemas.microsoft.com/office/drawing/2014/main" id="{6E570B37-4FD0-46C8-8F4B-69DB6CF84532}"/>
              </a:ext>
            </a:extLst>
          </p:cNvPr>
          <p:cNvSpPr/>
          <p:nvPr/>
        </p:nvSpPr>
        <p:spPr>
          <a:xfrm rot="10800000">
            <a:off x="8152778" y="3856869"/>
            <a:ext cx="3458818" cy="1060174"/>
          </a:xfrm>
          <a:prstGeom prst="notchedRightArrow">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Arrow: Notched Right 9">
            <a:extLst>
              <a:ext uri="{FF2B5EF4-FFF2-40B4-BE49-F238E27FC236}">
                <a16:creationId xmlns:a16="http://schemas.microsoft.com/office/drawing/2014/main" id="{260C00CD-F569-4AF0-BA5C-31C32F1EE2BD}"/>
              </a:ext>
            </a:extLst>
          </p:cNvPr>
          <p:cNvSpPr/>
          <p:nvPr/>
        </p:nvSpPr>
        <p:spPr>
          <a:xfrm rot="10027550">
            <a:off x="7796892" y="2330843"/>
            <a:ext cx="3458818" cy="1060174"/>
          </a:xfrm>
          <a:prstGeom prst="notchedRightArrow">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Arrow: Notched Right 10">
            <a:extLst>
              <a:ext uri="{FF2B5EF4-FFF2-40B4-BE49-F238E27FC236}">
                <a16:creationId xmlns:a16="http://schemas.microsoft.com/office/drawing/2014/main" id="{08645088-DE90-4D98-97FF-6AF3367401CC}"/>
              </a:ext>
            </a:extLst>
          </p:cNvPr>
          <p:cNvSpPr/>
          <p:nvPr/>
        </p:nvSpPr>
        <p:spPr>
          <a:xfrm rot="11650699">
            <a:off x="7799416" y="5390371"/>
            <a:ext cx="3458818" cy="1060174"/>
          </a:xfrm>
          <a:prstGeom prst="notchedRightArrow">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364A82C9-0718-44BD-B7C2-52FF776880AD}"/>
              </a:ext>
            </a:extLst>
          </p:cNvPr>
          <p:cNvSpPr txBox="1"/>
          <p:nvPr/>
        </p:nvSpPr>
        <p:spPr>
          <a:xfrm>
            <a:off x="5058183" y="2163388"/>
            <a:ext cx="2075633" cy="400110"/>
          </a:xfrm>
          <a:prstGeom prst="rect">
            <a:avLst/>
          </a:prstGeom>
          <a:noFill/>
        </p:spPr>
        <p:txBody>
          <a:bodyPr wrap="none" rtlCol="0">
            <a:spAutoFit/>
          </a:bodyPr>
          <a:lstStyle/>
          <a:p>
            <a:r>
              <a:rPr lang="en-CA" sz="2000" b="1" i="1"/>
              <a:t>Self-image affects</a:t>
            </a:r>
          </a:p>
        </p:txBody>
      </p:sp>
      <p:sp>
        <p:nvSpPr>
          <p:cNvPr id="13" name="TextBox 12">
            <a:extLst>
              <a:ext uri="{FF2B5EF4-FFF2-40B4-BE49-F238E27FC236}">
                <a16:creationId xmlns:a16="http://schemas.microsoft.com/office/drawing/2014/main" id="{48BE8BB6-DAB4-4412-BD7B-43F07FA74C2D}"/>
              </a:ext>
            </a:extLst>
          </p:cNvPr>
          <p:cNvSpPr txBox="1"/>
          <p:nvPr/>
        </p:nvSpPr>
        <p:spPr>
          <a:xfrm rot="727711">
            <a:off x="1725318" y="2616916"/>
            <a:ext cx="1561646" cy="400110"/>
          </a:xfrm>
          <a:prstGeom prst="rect">
            <a:avLst/>
          </a:prstGeom>
          <a:noFill/>
        </p:spPr>
        <p:txBody>
          <a:bodyPr wrap="none" rtlCol="0">
            <a:spAutoFit/>
          </a:bodyPr>
          <a:lstStyle/>
          <a:p>
            <a:pPr algn="ctr"/>
            <a:r>
              <a:rPr lang="en-CA" sz="2000" b="1">
                <a:solidFill>
                  <a:srgbClr val="C00000"/>
                </a:solidFill>
              </a:rPr>
              <a:t>Our Learning</a:t>
            </a:r>
          </a:p>
        </p:txBody>
      </p:sp>
      <p:sp>
        <p:nvSpPr>
          <p:cNvPr id="14" name="TextBox 13">
            <a:extLst>
              <a:ext uri="{FF2B5EF4-FFF2-40B4-BE49-F238E27FC236}">
                <a16:creationId xmlns:a16="http://schemas.microsoft.com/office/drawing/2014/main" id="{A8E59D6D-D483-418A-85C3-1D00851FC2C9}"/>
              </a:ext>
            </a:extLst>
          </p:cNvPr>
          <p:cNvSpPr txBox="1"/>
          <p:nvPr/>
        </p:nvSpPr>
        <p:spPr>
          <a:xfrm>
            <a:off x="1472749" y="4157255"/>
            <a:ext cx="1744388" cy="400110"/>
          </a:xfrm>
          <a:prstGeom prst="rect">
            <a:avLst/>
          </a:prstGeom>
          <a:noFill/>
        </p:spPr>
        <p:txBody>
          <a:bodyPr wrap="none" rtlCol="0">
            <a:spAutoFit/>
          </a:bodyPr>
          <a:lstStyle/>
          <a:p>
            <a:pPr algn="ctr"/>
            <a:r>
              <a:rPr lang="en-CA" sz="2000" b="1">
                <a:solidFill>
                  <a:srgbClr val="C00000"/>
                </a:solidFill>
              </a:rPr>
              <a:t>Our Happiness</a:t>
            </a:r>
          </a:p>
        </p:txBody>
      </p:sp>
      <p:sp>
        <p:nvSpPr>
          <p:cNvPr id="15" name="TextBox 14">
            <a:extLst>
              <a:ext uri="{FF2B5EF4-FFF2-40B4-BE49-F238E27FC236}">
                <a16:creationId xmlns:a16="http://schemas.microsoft.com/office/drawing/2014/main" id="{97BA932E-6D25-46BD-B9A3-E3C567261ADF}"/>
              </a:ext>
            </a:extLst>
          </p:cNvPr>
          <p:cNvSpPr txBox="1"/>
          <p:nvPr/>
        </p:nvSpPr>
        <p:spPr>
          <a:xfrm rot="21122612">
            <a:off x="1306590" y="5611454"/>
            <a:ext cx="1826397" cy="400110"/>
          </a:xfrm>
          <a:prstGeom prst="rect">
            <a:avLst/>
          </a:prstGeom>
          <a:noFill/>
        </p:spPr>
        <p:txBody>
          <a:bodyPr wrap="none" rtlCol="0">
            <a:spAutoFit/>
          </a:bodyPr>
          <a:lstStyle/>
          <a:p>
            <a:pPr algn="ctr"/>
            <a:r>
              <a:rPr lang="en-CA" sz="2000" b="1">
                <a:solidFill>
                  <a:srgbClr val="C00000"/>
                </a:solidFill>
              </a:rPr>
              <a:t>Our Motivation</a:t>
            </a:r>
          </a:p>
        </p:txBody>
      </p:sp>
      <p:sp>
        <p:nvSpPr>
          <p:cNvPr id="16" name="TextBox 15">
            <a:extLst>
              <a:ext uri="{FF2B5EF4-FFF2-40B4-BE49-F238E27FC236}">
                <a16:creationId xmlns:a16="http://schemas.microsoft.com/office/drawing/2014/main" id="{50A9ECF9-DF4A-49EB-89B6-8B2243873AE9}"/>
              </a:ext>
            </a:extLst>
          </p:cNvPr>
          <p:cNvSpPr txBox="1"/>
          <p:nvPr/>
        </p:nvSpPr>
        <p:spPr>
          <a:xfrm>
            <a:off x="8359303" y="4177719"/>
            <a:ext cx="3045770" cy="400110"/>
          </a:xfrm>
          <a:prstGeom prst="rect">
            <a:avLst/>
          </a:prstGeom>
          <a:noFill/>
        </p:spPr>
        <p:txBody>
          <a:bodyPr wrap="none" rtlCol="0">
            <a:spAutoFit/>
          </a:bodyPr>
          <a:lstStyle/>
          <a:p>
            <a:pPr algn="ctr"/>
            <a:r>
              <a:rPr lang="en-CA" sz="2000" b="1">
                <a:solidFill>
                  <a:srgbClr val="C00000"/>
                </a:solidFill>
              </a:rPr>
              <a:t>Our Personal Relationships</a:t>
            </a:r>
          </a:p>
        </p:txBody>
      </p:sp>
      <p:sp>
        <p:nvSpPr>
          <p:cNvPr id="17" name="TextBox 16">
            <a:extLst>
              <a:ext uri="{FF2B5EF4-FFF2-40B4-BE49-F238E27FC236}">
                <a16:creationId xmlns:a16="http://schemas.microsoft.com/office/drawing/2014/main" id="{95CD573D-07DD-4552-B055-A6DA70AFDB61}"/>
              </a:ext>
            </a:extLst>
          </p:cNvPr>
          <p:cNvSpPr txBox="1"/>
          <p:nvPr/>
        </p:nvSpPr>
        <p:spPr>
          <a:xfrm rot="852414">
            <a:off x="7958649" y="5719669"/>
            <a:ext cx="3043589" cy="338554"/>
          </a:xfrm>
          <a:prstGeom prst="rect">
            <a:avLst/>
          </a:prstGeom>
          <a:noFill/>
        </p:spPr>
        <p:txBody>
          <a:bodyPr wrap="none" rtlCol="0">
            <a:spAutoFit/>
          </a:bodyPr>
          <a:lstStyle/>
          <a:p>
            <a:pPr algn="ctr"/>
            <a:r>
              <a:rPr lang="en-CA" sz="1600" b="1">
                <a:solidFill>
                  <a:srgbClr val="C00000"/>
                </a:solidFill>
              </a:rPr>
              <a:t>Our Attainment of Personal Goals</a:t>
            </a:r>
          </a:p>
        </p:txBody>
      </p:sp>
      <p:sp>
        <p:nvSpPr>
          <p:cNvPr id="18" name="TextBox 17">
            <a:extLst>
              <a:ext uri="{FF2B5EF4-FFF2-40B4-BE49-F238E27FC236}">
                <a16:creationId xmlns:a16="http://schemas.microsoft.com/office/drawing/2014/main" id="{D368458A-6868-4151-BAED-8C4EC7C8DD18}"/>
              </a:ext>
            </a:extLst>
          </p:cNvPr>
          <p:cNvSpPr txBox="1"/>
          <p:nvPr/>
        </p:nvSpPr>
        <p:spPr>
          <a:xfrm rot="20818944">
            <a:off x="8547936" y="2628819"/>
            <a:ext cx="2015296" cy="400110"/>
          </a:xfrm>
          <a:prstGeom prst="rect">
            <a:avLst/>
          </a:prstGeom>
          <a:noFill/>
        </p:spPr>
        <p:txBody>
          <a:bodyPr wrap="none" rtlCol="0">
            <a:spAutoFit/>
          </a:bodyPr>
          <a:lstStyle/>
          <a:p>
            <a:pPr algn="ctr"/>
            <a:r>
              <a:rPr lang="en-CA" sz="2000" b="1">
                <a:solidFill>
                  <a:srgbClr val="C00000"/>
                </a:solidFill>
              </a:rPr>
              <a:t>Our Performance</a:t>
            </a:r>
          </a:p>
        </p:txBody>
      </p:sp>
    </p:spTree>
    <p:extLst>
      <p:ext uri="{BB962C8B-B14F-4D97-AF65-F5344CB8AC3E}">
        <p14:creationId xmlns:p14="http://schemas.microsoft.com/office/powerpoint/2010/main" val="1850776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BC6B39-DE1E-47FB-8E9E-32638AA16EB8}"/>
              </a:ext>
            </a:extLst>
          </p:cNvPr>
          <p:cNvSpPr txBox="1"/>
          <p:nvPr/>
        </p:nvSpPr>
        <p:spPr>
          <a:xfrm>
            <a:off x="1317171" y="1474478"/>
            <a:ext cx="9557657" cy="523220"/>
          </a:xfrm>
          <a:prstGeom prst="rect">
            <a:avLst/>
          </a:prstGeom>
          <a:solidFill>
            <a:srgbClr val="C00000"/>
          </a:solidFill>
        </p:spPr>
        <p:txBody>
          <a:bodyPr wrap="square">
            <a:spAutoFit/>
          </a:bodyPr>
          <a:lstStyle/>
          <a:p>
            <a:pPr algn="ctr">
              <a:defRPr/>
            </a:pPr>
            <a:r>
              <a:rPr lang="en-US" sz="2800" b="1" dirty="0">
                <a:solidFill>
                  <a:schemeClr val="bg1"/>
                </a:solidFill>
                <a:effectLst>
                  <a:outerShdw blurRad="50800" dist="38100" dir="2700000" algn="tl" rotWithShape="0">
                    <a:prstClr val="black">
                      <a:alpha val="40000"/>
                    </a:prstClr>
                  </a:outerShdw>
                </a:effectLst>
              </a:rPr>
              <a:t>Stages of Learning for Skill Development</a:t>
            </a:r>
          </a:p>
        </p:txBody>
      </p:sp>
      <p:sp>
        <p:nvSpPr>
          <p:cNvPr id="5" name="Rectangle 1">
            <a:extLst>
              <a:ext uri="{FF2B5EF4-FFF2-40B4-BE49-F238E27FC236}">
                <a16:creationId xmlns:a16="http://schemas.microsoft.com/office/drawing/2014/main" id="{92B02F69-218B-4381-9C0C-C16578673831}"/>
              </a:ext>
            </a:extLst>
          </p:cNvPr>
          <p:cNvSpPr>
            <a:spLocks noChangeArrowheads="1"/>
          </p:cNvSpPr>
          <p:nvPr/>
        </p:nvSpPr>
        <p:spPr bwMode="auto">
          <a:xfrm>
            <a:off x="1317171" y="2019001"/>
            <a:ext cx="9557656" cy="1461939"/>
          </a:xfrm>
          <a:prstGeom prst="rect">
            <a:avLst/>
          </a:prstGeom>
          <a:noFill/>
          <a:ln w="9525">
            <a:noFill/>
            <a:miter lim="800000"/>
            <a:headEnd/>
            <a:tailEnd/>
          </a:ln>
        </p:spPr>
        <p:txBody>
          <a:bodyPr wrap="square" anchor="ctr">
            <a:spAutoFit/>
          </a:bodyPr>
          <a:lstStyle/>
          <a:p>
            <a:pPr>
              <a:tabLst>
                <a:tab pos="457200" algn="l"/>
              </a:tabLst>
              <a:defRPr/>
            </a:pPr>
            <a:r>
              <a:rPr lang="en-CA" sz="2000" dirty="0">
                <a:solidFill>
                  <a:srgbClr val="C00000"/>
                </a:solidFill>
                <a:ea typeface="Times New Roman" pitchFamily="18" charset="0"/>
                <a:cs typeface="Arial" pitchFamily="34" charset="0"/>
              </a:rPr>
              <a:t>Every athlete goes through the following stages or levels of learning when developing skills.  Some things to note are:</a:t>
            </a:r>
          </a:p>
          <a:p>
            <a:pPr>
              <a:tabLst>
                <a:tab pos="457200" algn="l"/>
              </a:tabLst>
              <a:defRPr/>
            </a:pPr>
            <a:endParaRPr lang="en-US" sz="900" dirty="0">
              <a:solidFill>
                <a:srgbClr val="C00000"/>
              </a:solidFill>
              <a:ea typeface="Times New Roman" pitchFamily="18" charset="0"/>
              <a:cs typeface="Arial" pitchFamily="34" charset="0"/>
            </a:endParaRPr>
          </a:p>
          <a:p>
            <a:pPr marL="285750" indent="-285750">
              <a:buFont typeface="Wingdings" panose="05000000000000000000" pitchFamily="2" charset="2"/>
              <a:buChar char="§"/>
              <a:tabLst>
                <a:tab pos="457200" algn="l"/>
              </a:tabLst>
              <a:defRPr/>
            </a:pPr>
            <a:r>
              <a:rPr lang="en-CA" sz="2000" dirty="0">
                <a:solidFill>
                  <a:srgbClr val="C00000"/>
                </a:solidFill>
                <a:ea typeface="Times New Roman" pitchFamily="18" charset="0"/>
                <a:cs typeface="Arial" pitchFamily="34" charset="0"/>
              </a:rPr>
              <a:t>The following descriptions are useful when assessing players</a:t>
            </a:r>
            <a:endParaRPr lang="en-US" sz="2000" dirty="0">
              <a:solidFill>
                <a:srgbClr val="C00000"/>
              </a:solidFill>
              <a:ea typeface="Times New Roman" pitchFamily="18" charset="0"/>
              <a:cs typeface="Arial" pitchFamily="34" charset="0"/>
            </a:endParaRPr>
          </a:p>
          <a:p>
            <a:pPr marL="285750" indent="-285750">
              <a:buFont typeface="Wingdings" panose="05000000000000000000" pitchFamily="2" charset="2"/>
              <a:buChar char="§"/>
              <a:tabLst>
                <a:tab pos="457200" algn="l"/>
              </a:tabLst>
              <a:defRPr/>
            </a:pPr>
            <a:r>
              <a:rPr lang="en-CA" sz="2000" dirty="0">
                <a:solidFill>
                  <a:srgbClr val="C00000"/>
                </a:solidFill>
                <a:ea typeface="Times New Roman" pitchFamily="18" charset="0"/>
                <a:cs typeface="Arial" pitchFamily="34" charset="0"/>
              </a:rPr>
              <a:t>Athletes will not be at the same level for all skills.</a:t>
            </a:r>
            <a:endParaRPr lang="en-US" sz="2000" dirty="0">
              <a:solidFill>
                <a:srgbClr val="C00000"/>
              </a:solidFill>
              <a:ea typeface="Times New Roman" pitchFamily="18" charset="0"/>
              <a:cs typeface="Arial" pitchFamily="34" charset="0"/>
            </a:endParaRPr>
          </a:p>
        </p:txBody>
      </p:sp>
      <p:graphicFrame>
        <p:nvGraphicFramePr>
          <p:cNvPr id="6" name="Table 5">
            <a:extLst>
              <a:ext uri="{FF2B5EF4-FFF2-40B4-BE49-F238E27FC236}">
                <a16:creationId xmlns:a16="http://schemas.microsoft.com/office/drawing/2014/main" id="{6F0632E7-C8B1-49A3-8200-FCAD6822E10D}"/>
              </a:ext>
            </a:extLst>
          </p:cNvPr>
          <p:cNvGraphicFramePr>
            <a:graphicFrameLocks noGrp="1"/>
          </p:cNvGraphicFramePr>
          <p:nvPr>
            <p:extLst>
              <p:ext uri="{D42A27DB-BD31-4B8C-83A1-F6EECF244321}">
                <p14:modId xmlns:p14="http://schemas.microsoft.com/office/powerpoint/2010/main" val="1874379925"/>
              </p:ext>
            </p:extLst>
          </p:nvPr>
        </p:nvGraphicFramePr>
        <p:xfrm>
          <a:off x="1317171" y="4042368"/>
          <a:ext cx="9616924" cy="2246672"/>
        </p:xfrm>
        <a:graphic>
          <a:graphicData uri="http://schemas.openxmlformats.org/drawingml/2006/table">
            <a:tbl>
              <a:tblPr/>
              <a:tblGrid>
                <a:gridCol w="2386144">
                  <a:extLst>
                    <a:ext uri="{9D8B030D-6E8A-4147-A177-3AD203B41FA5}">
                      <a16:colId xmlns:a16="http://schemas.microsoft.com/office/drawing/2014/main" val="20001"/>
                    </a:ext>
                  </a:extLst>
                </a:gridCol>
                <a:gridCol w="2415363">
                  <a:extLst>
                    <a:ext uri="{9D8B030D-6E8A-4147-A177-3AD203B41FA5}">
                      <a16:colId xmlns:a16="http://schemas.microsoft.com/office/drawing/2014/main" val="3167569103"/>
                    </a:ext>
                  </a:extLst>
                </a:gridCol>
                <a:gridCol w="2415362">
                  <a:extLst>
                    <a:ext uri="{9D8B030D-6E8A-4147-A177-3AD203B41FA5}">
                      <a16:colId xmlns:a16="http://schemas.microsoft.com/office/drawing/2014/main" val="20002"/>
                    </a:ext>
                  </a:extLst>
                </a:gridCol>
                <a:gridCol w="2400055">
                  <a:extLst>
                    <a:ext uri="{9D8B030D-6E8A-4147-A177-3AD203B41FA5}">
                      <a16:colId xmlns:a16="http://schemas.microsoft.com/office/drawing/2014/main" val="3930789849"/>
                    </a:ext>
                  </a:extLst>
                </a:gridCol>
              </a:tblGrid>
              <a:tr h="326432">
                <a:tc>
                  <a:txBody>
                    <a:bodyPr/>
                    <a:lstStyle/>
                    <a:p>
                      <a:pPr>
                        <a:spcAft>
                          <a:spcPts val="0"/>
                        </a:spcAft>
                      </a:pPr>
                      <a:r>
                        <a:rPr lang="en-CA" sz="1800" b="1">
                          <a:solidFill>
                            <a:schemeClr val="tx1"/>
                          </a:solidFill>
                          <a:latin typeface="+mn-lt"/>
                          <a:ea typeface="Times New Roman"/>
                        </a:rPr>
                        <a:t>Player Traits</a:t>
                      </a:r>
                      <a:endParaRPr lang="en-US" sz="1800">
                        <a:solidFill>
                          <a:schemeClr val="tx1"/>
                        </a:solidFill>
                        <a:latin typeface="+mn-lt"/>
                        <a:ea typeface="Times New Roman"/>
                      </a:endParaRPr>
                    </a:p>
                  </a:txBody>
                  <a:tcPr marL="45044" marR="450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US" sz="1800" b="1">
                          <a:solidFill>
                            <a:schemeClr val="tx1"/>
                          </a:solidFill>
                          <a:latin typeface="+mn-lt"/>
                          <a:ea typeface="Times New Roman"/>
                        </a:rPr>
                        <a:t>Objectives</a:t>
                      </a:r>
                    </a:p>
                  </a:txBody>
                  <a:tcPr marL="45044" marR="450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CA" sz="1800" b="1">
                          <a:solidFill>
                            <a:schemeClr val="tx1"/>
                          </a:solidFill>
                          <a:latin typeface="+mn-lt"/>
                          <a:ea typeface="Times New Roman"/>
                        </a:rPr>
                        <a:t>How to Deliver</a:t>
                      </a:r>
                      <a:endParaRPr lang="en-US" sz="1800" b="1">
                        <a:solidFill>
                          <a:schemeClr val="tx1"/>
                        </a:solidFill>
                        <a:latin typeface="+mn-lt"/>
                        <a:ea typeface="Times New Roman"/>
                      </a:endParaRPr>
                    </a:p>
                  </a:txBody>
                  <a:tcPr marL="45044" marR="450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US" sz="1800" b="1">
                          <a:solidFill>
                            <a:schemeClr val="tx1"/>
                          </a:solidFill>
                          <a:latin typeface="+mn-lt"/>
                          <a:ea typeface="Times New Roman"/>
                        </a:rPr>
                        <a:t>Ready to Move on</a:t>
                      </a:r>
                    </a:p>
                  </a:txBody>
                  <a:tcPr marL="45044" marR="450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16807">
                <a:tc>
                  <a:txBody>
                    <a:bodyPr/>
                    <a:lstStyle/>
                    <a:p>
                      <a:pPr algn="l">
                        <a:spcAft>
                          <a:spcPts val="0"/>
                        </a:spcAft>
                      </a:pPr>
                      <a:r>
                        <a:rPr lang="en-US" sz="1800" b="0" i="0" kern="1200">
                          <a:solidFill>
                            <a:srgbClr val="C00000"/>
                          </a:solidFill>
                          <a:effectLst/>
                          <a:latin typeface="+mn-lt"/>
                          <a:ea typeface="+mn-ea"/>
                          <a:cs typeface="+mn-cs"/>
                        </a:rPr>
                        <a:t>Completely unaware of the requirements of the skill, even the most basic concepts and motions.</a:t>
                      </a:r>
                      <a:endParaRPr lang="en-US" sz="1800">
                        <a:solidFill>
                          <a:srgbClr val="C00000"/>
                        </a:solidFill>
                        <a:latin typeface="+mn-lt"/>
                        <a:ea typeface="Times New Roman"/>
                      </a:endParaRPr>
                    </a:p>
                  </a:txBody>
                  <a:tcPr marL="45044" marR="450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US" sz="1800" b="0" i="0" kern="1200">
                          <a:solidFill>
                            <a:srgbClr val="C00000"/>
                          </a:solidFill>
                          <a:effectLst/>
                          <a:latin typeface="+mn-lt"/>
                          <a:ea typeface="+mn-ea"/>
                          <a:cs typeface="+mn-cs"/>
                        </a:rPr>
                        <a:t>Illustrate a clear picture of what the skill should look like and communicate a basic understanding of the fundamentals.</a:t>
                      </a:r>
                      <a:endParaRPr lang="en-US" sz="1800">
                        <a:solidFill>
                          <a:srgbClr val="C00000"/>
                        </a:solidFill>
                        <a:latin typeface="+mn-lt"/>
                        <a:ea typeface="Times New Roman"/>
                      </a:endParaRPr>
                    </a:p>
                  </a:txBody>
                  <a:tcPr marL="45044" marR="450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US" sz="1800" b="0" i="0" kern="1200">
                          <a:solidFill>
                            <a:srgbClr val="C00000"/>
                          </a:solidFill>
                          <a:effectLst/>
                          <a:latin typeface="+mn-lt"/>
                          <a:ea typeface="+mn-ea"/>
                          <a:cs typeface="+mn-cs"/>
                        </a:rPr>
                        <a:t>Create a safe learning environment, free of judgment, where the learner feels safe to engage in physical practice and use a lot of demonstration.</a:t>
                      </a:r>
                      <a:endParaRPr lang="en-US" sz="1800">
                        <a:solidFill>
                          <a:srgbClr val="C00000"/>
                        </a:solidFill>
                        <a:latin typeface="+mn-lt"/>
                        <a:ea typeface="Times New Roman"/>
                      </a:endParaRPr>
                    </a:p>
                  </a:txBody>
                  <a:tcPr marL="45044" marR="450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US" sz="1800" b="0" i="0" kern="1200">
                          <a:solidFill>
                            <a:srgbClr val="C00000"/>
                          </a:solidFill>
                          <a:effectLst/>
                          <a:latin typeface="+mn-lt"/>
                          <a:ea typeface="+mn-ea"/>
                          <a:cs typeface="+mn-cs"/>
                        </a:rPr>
                        <a:t>When the performer has established an understanding of basic concepts and at least some level of comfort with the fundamental motions. </a:t>
                      </a:r>
                      <a:endParaRPr lang="en-US" sz="1800">
                        <a:solidFill>
                          <a:srgbClr val="C00000"/>
                        </a:solidFill>
                        <a:latin typeface="+mn-lt"/>
                        <a:ea typeface="Times New Roman"/>
                      </a:endParaRPr>
                    </a:p>
                  </a:txBody>
                  <a:tcPr marL="45044" marR="450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7" name="Rectangle 1">
            <a:extLst>
              <a:ext uri="{FF2B5EF4-FFF2-40B4-BE49-F238E27FC236}">
                <a16:creationId xmlns:a16="http://schemas.microsoft.com/office/drawing/2014/main" id="{A254A8E6-1326-48AC-A3E9-90E6725587A4}"/>
              </a:ext>
            </a:extLst>
          </p:cNvPr>
          <p:cNvSpPr>
            <a:spLocks noChangeArrowheads="1"/>
          </p:cNvSpPr>
          <p:nvPr/>
        </p:nvSpPr>
        <p:spPr bwMode="auto">
          <a:xfrm>
            <a:off x="1257903" y="3580703"/>
            <a:ext cx="9557656" cy="461665"/>
          </a:xfrm>
          <a:prstGeom prst="rect">
            <a:avLst/>
          </a:prstGeom>
          <a:noFill/>
          <a:ln w="9525">
            <a:noFill/>
            <a:miter lim="800000"/>
            <a:headEnd/>
            <a:tailEnd/>
          </a:ln>
        </p:spPr>
        <p:txBody>
          <a:bodyPr wrap="square" anchor="ctr">
            <a:spAutoFit/>
          </a:bodyPr>
          <a:lstStyle/>
          <a:p>
            <a:pPr>
              <a:tabLst>
                <a:tab pos="457200" algn="l"/>
              </a:tabLst>
              <a:defRPr/>
            </a:pPr>
            <a:r>
              <a:rPr lang="en-CA" sz="2400" b="1">
                <a:solidFill>
                  <a:srgbClr val="C00000"/>
                </a:solidFill>
                <a:ea typeface="Times New Roman" pitchFamily="18" charset="0"/>
                <a:cs typeface="Arial" pitchFamily="34" charset="0"/>
              </a:rPr>
              <a:t>Initiation</a:t>
            </a:r>
            <a:endParaRPr lang="en-US" sz="2400" b="1">
              <a:solidFill>
                <a:srgbClr val="C00000"/>
              </a:solidFill>
              <a:ea typeface="Times New Roman" pitchFamily="18" charset="0"/>
              <a:cs typeface="Arial" pitchFamily="34" charset="0"/>
            </a:endParaRPr>
          </a:p>
        </p:txBody>
      </p:sp>
    </p:spTree>
    <p:extLst>
      <p:ext uri="{BB962C8B-B14F-4D97-AF65-F5344CB8AC3E}">
        <p14:creationId xmlns:p14="http://schemas.microsoft.com/office/powerpoint/2010/main" val="799286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5065D2E-3310-4E75-91C6-B918A8C59F50}"/>
              </a:ext>
            </a:extLst>
          </p:cNvPr>
          <p:cNvSpPr txBox="1"/>
          <p:nvPr/>
        </p:nvSpPr>
        <p:spPr>
          <a:xfrm>
            <a:off x="1317171" y="1474478"/>
            <a:ext cx="9557657" cy="523220"/>
          </a:xfrm>
          <a:prstGeom prst="rect">
            <a:avLst/>
          </a:prstGeom>
          <a:solidFill>
            <a:srgbClr val="C00000"/>
          </a:solidFill>
        </p:spPr>
        <p:txBody>
          <a:bodyPr wrap="square">
            <a:spAutoFit/>
          </a:bodyPr>
          <a:lstStyle/>
          <a:p>
            <a:pPr algn="ctr">
              <a:defRPr/>
            </a:pPr>
            <a:r>
              <a:rPr lang="en-US" sz="2800" b="1">
                <a:solidFill>
                  <a:schemeClr val="bg1"/>
                </a:solidFill>
                <a:effectLst>
                  <a:outerShdw blurRad="50800" dist="38100" dir="2700000" algn="tl" rotWithShape="0">
                    <a:prstClr val="black">
                      <a:alpha val="40000"/>
                    </a:prstClr>
                  </a:outerShdw>
                </a:effectLst>
              </a:rPr>
              <a:t>Stages of Learning for Skill Development</a:t>
            </a:r>
          </a:p>
        </p:txBody>
      </p:sp>
      <p:sp>
        <p:nvSpPr>
          <p:cNvPr id="9" name="Rectangle 1">
            <a:extLst>
              <a:ext uri="{FF2B5EF4-FFF2-40B4-BE49-F238E27FC236}">
                <a16:creationId xmlns:a16="http://schemas.microsoft.com/office/drawing/2014/main" id="{6A9EB836-C86B-4481-B56A-5C980D8CF32C}"/>
              </a:ext>
            </a:extLst>
          </p:cNvPr>
          <p:cNvSpPr>
            <a:spLocks noChangeArrowheads="1"/>
          </p:cNvSpPr>
          <p:nvPr/>
        </p:nvSpPr>
        <p:spPr bwMode="auto">
          <a:xfrm>
            <a:off x="1249437" y="2055915"/>
            <a:ext cx="9557656" cy="461665"/>
          </a:xfrm>
          <a:prstGeom prst="rect">
            <a:avLst/>
          </a:prstGeom>
          <a:noFill/>
          <a:ln w="9525">
            <a:noFill/>
            <a:miter lim="800000"/>
            <a:headEnd/>
            <a:tailEnd/>
          </a:ln>
        </p:spPr>
        <p:txBody>
          <a:bodyPr wrap="square" anchor="ctr">
            <a:spAutoFit/>
          </a:bodyPr>
          <a:lstStyle/>
          <a:p>
            <a:pPr>
              <a:tabLst>
                <a:tab pos="457200" algn="l"/>
              </a:tabLst>
              <a:defRPr/>
            </a:pPr>
            <a:r>
              <a:rPr lang="en-CA" sz="2400" b="1">
                <a:solidFill>
                  <a:srgbClr val="C00000"/>
                </a:solidFill>
                <a:ea typeface="Times New Roman" pitchFamily="18" charset="0"/>
                <a:cs typeface="Arial" pitchFamily="34" charset="0"/>
              </a:rPr>
              <a:t>Acquisition</a:t>
            </a:r>
            <a:endParaRPr lang="en-US" sz="2400" b="1">
              <a:solidFill>
                <a:srgbClr val="C00000"/>
              </a:solidFill>
              <a:ea typeface="Times New Roman" pitchFamily="18" charset="0"/>
              <a:cs typeface="Arial" pitchFamily="34" charset="0"/>
            </a:endParaRPr>
          </a:p>
        </p:txBody>
      </p:sp>
      <p:graphicFrame>
        <p:nvGraphicFramePr>
          <p:cNvPr id="8" name="Table 7">
            <a:extLst>
              <a:ext uri="{FF2B5EF4-FFF2-40B4-BE49-F238E27FC236}">
                <a16:creationId xmlns:a16="http://schemas.microsoft.com/office/drawing/2014/main" id="{0FC1B3F7-E652-47D7-AD20-7898A5145DE3}"/>
              </a:ext>
            </a:extLst>
          </p:cNvPr>
          <p:cNvGraphicFramePr>
            <a:graphicFrameLocks noGrp="1"/>
          </p:cNvGraphicFramePr>
          <p:nvPr>
            <p:extLst>
              <p:ext uri="{D42A27DB-BD31-4B8C-83A1-F6EECF244321}">
                <p14:modId xmlns:p14="http://schemas.microsoft.com/office/powerpoint/2010/main" val="4238616654"/>
              </p:ext>
            </p:extLst>
          </p:nvPr>
        </p:nvGraphicFramePr>
        <p:xfrm>
          <a:off x="1317171" y="2613631"/>
          <a:ext cx="9616924" cy="3618272"/>
        </p:xfrm>
        <a:graphic>
          <a:graphicData uri="http://schemas.openxmlformats.org/drawingml/2006/table">
            <a:tbl>
              <a:tblPr/>
              <a:tblGrid>
                <a:gridCol w="2386144">
                  <a:extLst>
                    <a:ext uri="{9D8B030D-6E8A-4147-A177-3AD203B41FA5}">
                      <a16:colId xmlns:a16="http://schemas.microsoft.com/office/drawing/2014/main" val="20001"/>
                    </a:ext>
                  </a:extLst>
                </a:gridCol>
                <a:gridCol w="2415363">
                  <a:extLst>
                    <a:ext uri="{9D8B030D-6E8A-4147-A177-3AD203B41FA5}">
                      <a16:colId xmlns:a16="http://schemas.microsoft.com/office/drawing/2014/main" val="3167569103"/>
                    </a:ext>
                  </a:extLst>
                </a:gridCol>
                <a:gridCol w="2415362">
                  <a:extLst>
                    <a:ext uri="{9D8B030D-6E8A-4147-A177-3AD203B41FA5}">
                      <a16:colId xmlns:a16="http://schemas.microsoft.com/office/drawing/2014/main" val="20002"/>
                    </a:ext>
                  </a:extLst>
                </a:gridCol>
                <a:gridCol w="2400055">
                  <a:extLst>
                    <a:ext uri="{9D8B030D-6E8A-4147-A177-3AD203B41FA5}">
                      <a16:colId xmlns:a16="http://schemas.microsoft.com/office/drawing/2014/main" val="3930789849"/>
                    </a:ext>
                  </a:extLst>
                </a:gridCol>
              </a:tblGrid>
              <a:tr h="326432">
                <a:tc>
                  <a:txBody>
                    <a:bodyPr/>
                    <a:lstStyle/>
                    <a:p>
                      <a:pPr>
                        <a:spcAft>
                          <a:spcPts val="0"/>
                        </a:spcAft>
                      </a:pPr>
                      <a:r>
                        <a:rPr lang="en-CA" sz="1800" b="1">
                          <a:solidFill>
                            <a:schemeClr val="tx1"/>
                          </a:solidFill>
                          <a:latin typeface="+mn-lt"/>
                          <a:ea typeface="Times New Roman"/>
                        </a:rPr>
                        <a:t>Player Traits</a:t>
                      </a:r>
                      <a:endParaRPr lang="en-US" sz="1800">
                        <a:solidFill>
                          <a:schemeClr val="tx1"/>
                        </a:solidFill>
                        <a:latin typeface="+mn-lt"/>
                        <a:ea typeface="Times New Roman"/>
                      </a:endParaRPr>
                    </a:p>
                  </a:txBody>
                  <a:tcPr marL="45044" marR="450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US" sz="1800" b="1">
                          <a:solidFill>
                            <a:schemeClr val="tx1"/>
                          </a:solidFill>
                          <a:latin typeface="+mn-lt"/>
                          <a:ea typeface="Times New Roman"/>
                        </a:rPr>
                        <a:t>Objectives</a:t>
                      </a:r>
                    </a:p>
                  </a:txBody>
                  <a:tcPr marL="45044" marR="450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CA" sz="1800" b="1">
                          <a:solidFill>
                            <a:schemeClr val="tx1"/>
                          </a:solidFill>
                          <a:latin typeface="+mn-lt"/>
                          <a:ea typeface="Times New Roman"/>
                        </a:rPr>
                        <a:t>How to Deliver</a:t>
                      </a:r>
                      <a:endParaRPr lang="en-US" sz="1800" b="1">
                        <a:solidFill>
                          <a:schemeClr val="tx1"/>
                        </a:solidFill>
                        <a:latin typeface="+mn-lt"/>
                        <a:ea typeface="Times New Roman"/>
                      </a:endParaRPr>
                    </a:p>
                  </a:txBody>
                  <a:tcPr marL="45044" marR="450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US" sz="1800" b="1">
                          <a:solidFill>
                            <a:schemeClr val="tx1"/>
                          </a:solidFill>
                          <a:latin typeface="+mn-lt"/>
                          <a:ea typeface="Times New Roman"/>
                        </a:rPr>
                        <a:t>Ready to Move on</a:t>
                      </a:r>
                    </a:p>
                  </a:txBody>
                  <a:tcPr marL="45044" marR="450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16807">
                <a:tc>
                  <a:txBody>
                    <a:bodyPr/>
                    <a:lstStyle/>
                    <a:p>
                      <a:pPr algn="l">
                        <a:spcAft>
                          <a:spcPts val="0"/>
                        </a:spcAft>
                      </a:pPr>
                      <a:r>
                        <a:rPr lang="en-US" sz="1800" b="0" i="0" kern="1200">
                          <a:solidFill>
                            <a:srgbClr val="C00000"/>
                          </a:solidFill>
                          <a:effectLst/>
                          <a:latin typeface="+mn-lt"/>
                          <a:ea typeface="+mn-ea"/>
                          <a:cs typeface="+mn-cs"/>
                        </a:rPr>
                        <a:t>Can perform a rough version of the skill.  You will notice that their actions are not well-coordinated or particularly fluid.  Outcomes will be very inconsistent from each attempt.</a:t>
                      </a:r>
                      <a:endParaRPr lang="en-US" sz="1800">
                        <a:solidFill>
                          <a:srgbClr val="C00000"/>
                        </a:solidFill>
                        <a:latin typeface="+mn-lt"/>
                        <a:ea typeface="Times New Roman"/>
                      </a:endParaRPr>
                    </a:p>
                  </a:txBody>
                  <a:tcPr marL="45044" marR="450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US" sz="1800" b="0" i="0" kern="1200">
                          <a:solidFill>
                            <a:srgbClr val="C00000"/>
                          </a:solidFill>
                          <a:effectLst/>
                          <a:latin typeface="+mn-lt"/>
                          <a:ea typeface="+mn-ea"/>
                          <a:cs typeface="+mn-cs"/>
                        </a:rPr>
                        <a:t>It is important is that the athlete has a clear understanding of what they are being asked to do and are given the opportunity to practice in a safe learning environment.</a:t>
                      </a:r>
                      <a:endParaRPr lang="en-US" sz="1800">
                        <a:solidFill>
                          <a:srgbClr val="C00000"/>
                        </a:solidFill>
                        <a:latin typeface="+mn-lt"/>
                        <a:ea typeface="Times New Roman"/>
                      </a:endParaRPr>
                    </a:p>
                  </a:txBody>
                  <a:tcPr marL="45044" marR="450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US" sz="1800" b="0" i="0" kern="1200">
                          <a:solidFill>
                            <a:srgbClr val="C00000"/>
                          </a:solidFill>
                          <a:effectLst/>
                          <a:latin typeface="+mn-lt"/>
                          <a:ea typeface="+mn-ea"/>
                          <a:cs typeface="+mn-cs"/>
                        </a:rPr>
                        <a:t>Athletes in this stage are using  significant cognitive effort to control their movements.  Specific practice exercises with some positive feedback will support the learning process by engaging an athlete’s problem solving abilities</a:t>
                      </a:r>
                      <a:endParaRPr lang="en-US" sz="1800">
                        <a:solidFill>
                          <a:srgbClr val="C00000"/>
                        </a:solidFill>
                        <a:latin typeface="+mn-lt"/>
                        <a:ea typeface="Times New Roman"/>
                      </a:endParaRPr>
                    </a:p>
                  </a:txBody>
                  <a:tcPr marL="45044" marR="450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US" sz="1800" b="0" i="0" kern="1200">
                          <a:solidFill>
                            <a:srgbClr val="C00000"/>
                          </a:solidFill>
                          <a:effectLst/>
                          <a:latin typeface="+mn-lt"/>
                          <a:ea typeface="+mn-ea"/>
                          <a:cs typeface="+mn-cs"/>
                        </a:rPr>
                        <a:t>Through a combination of trial and error and feedback, the player has gained a good understanding for how to produce desirable results.  The athlete will not always execute perfectly, but movements are more synchronized and controlled.</a:t>
                      </a:r>
                      <a:endParaRPr lang="en-US" sz="1800">
                        <a:solidFill>
                          <a:srgbClr val="C00000"/>
                        </a:solidFill>
                        <a:latin typeface="+mn-lt"/>
                        <a:ea typeface="Times New Roman"/>
                      </a:endParaRPr>
                    </a:p>
                  </a:txBody>
                  <a:tcPr marL="45044" marR="450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6272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5065D2E-3310-4E75-91C6-B918A8C59F50}"/>
              </a:ext>
            </a:extLst>
          </p:cNvPr>
          <p:cNvSpPr txBox="1"/>
          <p:nvPr/>
        </p:nvSpPr>
        <p:spPr>
          <a:xfrm>
            <a:off x="1317171" y="1474478"/>
            <a:ext cx="9557657" cy="523220"/>
          </a:xfrm>
          <a:prstGeom prst="rect">
            <a:avLst/>
          </a:prstGeom>
          <a:solidFill>
            <a:srgbClr val="C00000"/>
          </a:solidFill>
        </p:spPr>
        <p:txBody>
          <a:bodyPr wrap="square">
            <a:spAutoFit/>
          </a:bodyPr>
          <a:lstStyle/>
          <a:p>
            <a:pPr algn="ctr">
              <a:defRPr/>
            </a:pPr>
            <a:r>
              <a:rPr lang="en-US" sz="2800" b="1">
                <a:solidFill>
                  <a:schemeClr val="bg1"/>
                </a:solidFill>
                <a:effectLst>
                  <a:outerShdw blurRad="50800" dist="38100" dir="2700000" algn="tl" rotWithShape="0">
                    <a:prstClr val="black">
                      <a:alpha val="40000"/>
                    </a:prstClr>
                  </a:outerShdw>
                </a:effectLst>
              </a:rPr>
              <a:t>Stages of Learning for Skill Development</a:t>
            </a:r>
          </a:p>
        </p:txBody>
      </p:sp>
      <p:sp>
        <p:nvSpPr>
          <p:cNvPr id="9" name="Rectangle 1">
            <a:extLst>
              <a:ext uri="{FF2B5EF4-FFF2-40B4-BE49-F238E27FC236}">
                <a16:creationId xmlns:a16="http://schemas.microsoft.com/office/drawing/2014/main" id="{6A9EB836-C86B-4481-B56A-5C980D8CF32C}"/>
              </a:ext>
            </a:extLst>
          </p:cNvPr>
          <p:cNvSpPr>
            <a:spLocks noChangeArrowheads="1"/>
          </p:cNvSpPr>
          <p:nvPr/>
        </p:nvSpPr>
        <p:spPr bwMode="auto">
          <a:xfrm>
            <a:off x="1249437" y="2055915"/>
            <a:ext cx="9557656" cy="461665"/>
          </a:xfrm>
          <a:prstGeom prst="rect">
            <a:avLst/>
          </a:prstGeom>
          <a:noFill/>
          <a:ln w="9525">
            <a:noFill/>
            <a:miter lim="800000"/>
            <a:headEnd/>
            <a:tailEnd/>
          </a:ln>
        </p:spPr>
        <p:txBody>
          <a:bodyPr wrap="square" anchor="ctr">
            <a:spAutoFit/>
          </a:bodyPr>
          <a:lstStyle/>
          <a:p>
            <a:pPr>
              <a:tabLst>
                <a:tab pos="457200" algn="l"/>
              </a:tabLst>
              <a:defRPr/>
            </a:pPr>
            <a:r>
              <a:rPr lang="en-CA" sz="2400" b="1">
                <a:solidFill>
                  <a:srgbClr val="C00000"/>
                </a:solidFill>
                <a:ea typeface="Times New Roman" pitchFamily="18" charset="0"/>
                <a:cs typeface="Arial" pitchFamily="34" charset="0"/>
              </a:rPr>
              <a:t>Consolidation</a:t>
            </a:r>
            <a:endParaRPr lang="en-US" sz="2400" b="1">
              <a:solidFill>
                <a:srgbClr val="C00000"/>
              </a:solidFill>
              <a:ea typeface="Times New Roman" pitchFamily="18" charset="0"/>
              <a:cs typeface="Arial" pitchFamily="34" charset="0"/>
            </a:endParaRPr>
          </a:p>
        </p:txBody>
      </p:sp>
      <p:graphicFrame>
        <p:nvGraphicFramePr>
          <p:cNvPr id="8" name="Table 7">
            <a:extLst>
              <a:ext uri="{FF2B5EF4-FFF2-40B4-BE49-F238E27FC236}">
                <a16:creationId xmlns:a16="http://schemas.microsoft.com/office/drawing/2014/main" id="{28937020-DA66-47C2-824F-14D4D2FC699A}"/>
              </a:ext>
            </a:extLst>
          </p:cNvPr>
          <p:cNvGraphicFramePr>
            <a:graphicFrameLocks noGrp="1"/>
          </p:cNvGraphicFramePr>
          <p:nvPr>
            <p:extLst>
              <p:ext uri="{D42A27DB-BD31-4B8C-83A1-F6EECF244321}">
                <p14:modId xmlns:p14="http://schemas.microsoft.com/office/powerpoint/2010/main" val="1421188809"/>
              </p:ext>
            </p:extLst>
          </p:nvPr>
        </p:nvGraphicFramePr>
        <p:xfrm>
          <a:off x="1317171" y="2613631"/>
          <a:ext cx="9616924" cy="3618272"/>
        </p:xfrm>
        <a:graphic>
          <a:graphicData uri="http://schemas.openxmlformats.org/drawingml/2006/table">
            <a:tbl>
              <a:tblPr/>
              <a:tblGrid>
                <a:gridCol w="2386144">
                  <a:extLst>
                    <a:ext uri="{9D8B030D-6E8A-4147-A177-3AD203B41FA5}">
                      <a16:colId xmlns:a16="http://schemas.microsoft.com/office/drawing/2014/main" val="20001"/>
                    </a:ext>
                  </a:extLst>
                </a:gridCol>
                <a:gridCol w="2415363">
                  <a:extLst>
                    <a:ext uri="{9D8B030D-6E8A-4147-A177-3AD203B41FA5}">
                      <a16:colId xmlns:a16="http://schemas.microsoft.com/office/drawing/2014/main" val="3167569103"/>
                    </a:ext>
                  </a:extLst>
                </a:gridCol>
                <a:gridCol w="2415362">
                  <a:extLst>
                    <a:ext uri="{9D8B030D-6E8A-4147-A177-3AD203B41FA5}">
                      <a16:colId xmlns:a16="http://schemas.microsoft.com/office/drawing/2014/main" val="20002"/>
                    </a:ext>
                  </a:extLst>
                </a:gridCol>
                <a:gridCol w="2400055">
                  <a:extLst>
                    <a:ext uri="{9D8B030D-6E8A-4147-A177-3AD203B41FA5}">
                      <a16:colId xmlns:a16="http://schemas.microsoft.com/office/drawing/2014/main" val="3930789849"/>
                    </a:ext>
                  </a:extLst>
                </a:gridCol>
              </a:tblGrid>
              <a:tr h="326432">
                <a:tc>
                  <a:txBody>
                    <a:bodyPr/>
                    <a:lstStyle/>
                    <a:p>
                      <a:pPr>
                        <a:spcAft>
                          <a:spcPts val="0"/>
                        </a:spcAft>
                      </a:pPr>
                      <a:r>
                        <a:rPr lang="en-CA" sz="1800" b="1">
                          <a:solidFill>
                            <a:schemeClr val="tx1"/>
                          </a:solidFill>
                          <a:latin typeface="+mn-lt"/>
                          <a:ea typeface="Times New Roman"/>
                        </a:rPr>
                        <a:t>Player Traits</a:t>
                      </a:r>
                      <a:endParaRPr lang="en-US" sz="1800">
                        <a:solidFill>
                          <a:schemeClr val="tx1"/>
                        </a:solidFill>
                        <a:latin typeface="+mn-lt"/>
                        <a:ea typeface="Times New Roman"/>
                      </a:endParaRPr>
                    </a:p>
                  </a:txBody>
                  <a:tcPr marL="45044" marR="450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US" sz="1800" b="1">
                          <a:solidFill>
                            <a:schemeClr val="tx1"/>
                          </a:solidFill>
                          <a:latin typeface="+mn-lt"/>
                          <a:ea typeface="Times New Roman"/>
                        </a:rPr>
                        <a:t>Objectives</a:t>
                      </a:r>
                    </a:p>
                  </a:txBody>
                  <a:tcPr marL="45044" marR="450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CA" sz="1800" b="1">
                          <a:solidFill>
                            <a:schemeClr val="tx1"/>
                          </a:solidFill>
                          <a:latin typeface="+mn-lt"/>
                          <a:ea typeface="Times New Roman"/>
                        </a:rPr>
                        <a:t>How to Deliver</a:t>
                      </a:r>
                      <a:endParaRPr lang="en-US" sz="1800" b="1">
                        <a:solidFill>
                          <a:schemeClr val="tx1"/>
                        </a:solidFill>
                        <a:latin typeface="+mn-lt"/>
                        <a:ea typeface="Times New Roman"/>
                      </a:endParaRPr>
                    </a:p>
                  </a:txBody>
                  <a:tcPr marL="45044" marR="450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US" sz="1800" b="1">
                          <a:solidFill>
                            <a:schemeClr val="tx1"/>
                          </a:solidFill>
                          <a:latin typeface="+mn-lt"/>
                          <a:ea typeface="Times New Roman"/>
                        </a:rPr>
                        <a:t>Ready to Move on</a:t>
                      </a:r>
                    </a:p>
                  </a:txBody>
                  <a:tcPr marL="45044" marR="450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16807">
                <a:tc>
                  <a:txBody>
                    <a:bodyPr/>
                    <a:lstStyle/>
                    <a:p>
                      <a:pPr algn="l">
                        <a:spcAft>
                          <a:spcPts val="0"/>
                        </a:spcAft>
                      </a:pPr>
                      <a:r>
                        <a:rPr lang="en-US" sz="1800" b="0" i="0" kern="1200">
                          <a:solidFill>
                            <a:srgbClr val="C00000"/>
                          </a:solidFill>
                          <a:effectLst/>
                          <a:latin typeface="+mn-lt"/>
                          <a:ea typeface="+mn-ea"/>
                          <a:cs typeface="+mn-cs"/>
                        </a:rPr>
                        <a:t>Performance has become more fluid and more consistent– but severe degradation occurs whenever instability occurs.</a:t>
                      </a:r>
                      <a:endParaRPr lang="en-US" sz="1800">
                        <a:solidFill>
                          <a:srgbClr val="C00000"/>
                        </a:solidFill>
                        <a:latin typeface="+mn-lt"/>
                        <a:ea typeface="Times New Roman"/>
                      </a:endParaRPr>
                    </a:p>
                  </a:txBody>
                  <a:tcPr marL="45044" marR="450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US" sz="1800" b="0" i="0" kern="1200">
                          <a:solidFill>
                            <a:srgbClr val="C00000"/>
                          </a:solidFill>
                          <a:effectLst/>
                          <a:latin typeface="+mn-lt"/>
                          <a:ea typeface="+mn-ea"/>
                          <a:cs typeface="+mn-cs"/>
                        </a:rPr>
                        <a:t>Help the athlete apply their newly developed skill and precision to a variety of conditions that are representative of what they would encounter during play.</a:t>
                      </a:r>
                      <a:endParaRPr lang="en-US" sz="1800">
                        <a:solidFill>
                          <a:srgbClr val="C00000"/>
                        </a:solidFill>
                        <a:latin typeface="+mn-lt"/>
                        <a:ea typeface="Times New Roman"/>
                      </a:endParaRPr>
                    </a:p>
                  </a:txBody>
                  <a:tcPr marL="45044" marR="450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US" sz="1800" b="0" i="0" kern="1200">
                          <a:solidFill>
                            <a:srgbClr val="C00000"/>
                          </a:solidFill>
                          <a:effectLst/>
                          <a:latin typeface="+mn-lt"/>
                          <a:ea typeface="+mn-ea"/>
                          <a:cs typeface="+mn-cs"/>
                        </a:rPr>
                        <a:t>Assist the athlete by structuring their practice in a way that reinforces technical correctness while producing functional outcomes from a variety of situations. E.G. An activity where the skills is used in a game like situation. </a:t>
                      </a:r>
                    </a:p>
                    <a:p>
                      <a:pPr>
                        <a:spcAft>
                          <a:spcPts val="0"/>
                        </a:spcAft>
                      </a:pPr>
                      <a:r>
                        <a:rPr lang="en-US" sz="1400" b="1" i="1" kern="1200">
                          <a:solidFill>
                            <a:schemeClr val="tx1"/>
                          </a:solidFill>
                          <a:effectLst/>
                          <a:latin typeface="+mn-lt"/>
                          <a:ea typeface="+mn-ea"/>
                          <a:cs typeface="+mn-cs"/>
                        </a:rPr>
                        <a:t>(Not a scrimmage or game)</a:t>
                      </a:r>
                      <a:endParaRPr lang="en-US" sz="1800" b="1" i="1">
                        <a:solidFill>
                          <a:srgbClr val="C00000"/>
                        </a:solidFill>
                        <a:latin typeface="+mn-lt"/>
                        <a:ea typeface="Times New Roman"/>
                      </a:endParaRPr>
                    </a:p>
                  </a:txBody>
                  <a:tcPr marL="45044" marR="450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US" sz="1800" b="0" i="0" kern="1200">
                          <a:solidFill>
                            <a:srgbClr val="C00000"/>
                          </a:solidFill>
                          <a:effectLst/>
                          <a:latin typeface="+mn-lt"/>
                          <a:ea typeface="+mn-ea"/>
                          <a:cs typeface="+mn-cs"/>
                        </a:rPr>
                        <a:t>The athlete develops a better sense of self-awareness and the ability to self-coach at a very high level. The goal is to help the athlete(s) consolidate their actions to the point that they can bridge the gap in performance between stable and unstable environments.</a:t>
                      </a:r>
                      <a:endParaRPr lang="en-US" sz="1800">
                        <a:solidFill>
                          <a:srgbClr val="C00000"/>
                        </a:solidFill>
                        <a:latin typeface="+mn-lt"/>
                        <a:ea typeface="Times New Roman"/>
                      </a:endParaRPr>
                    </a:p>
                  </a:txBody>
                  <a:tcPr marL="45044" marR="450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03526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5065D2E-3310-4E75-91C6-B918A8C59F50}"/>
              </a:ext>
            </a:extLst>
          </p:cNvPr>
          <p:cNvSpPr txBox="1"/>
          <p:nvPr/>
        </p:nvSpPr>
        <p:spPr>
          <a:xfrm>
            <a:off x="1317171" y="1474478"/>
            <a:ext cx="9557657" cy="523220"/>
          </a:xfrm>
          <a:prstGeom prst="rect">
            <a:avLst/>
          </a:prstGeom>
          <a:solidFill>
            <a:srgbClr val="C00000"/>
          </a:solidFill>
        </p:spPr>
        <p:txBody>
          <a:bodyPr wrap="square">
            <a:spAutoFit/>
          </a:bodyPr>
          <a:lstStyle/>
          <a:p>
            <a:pPr algn="ctr">
              <a:defRPr/>
            </a:pPr>
            <a:r>
              <a:rPr lang="en-US" sz="2800" b="1" dirty="0">
                <a:solidFill>
                  <a:schemeClr val="bg1"/>
                </a:solidFill>
                <a:effectLst>
                  <a:outerShdw blurRad="50800" dist="38100" dir="2700000" algn="tl" rotWithShape="0">
                    <a:prstClr val="black">
                      <a:alpha val="40000"/>
                    </a:prstClr>
                  </a:outerShdw>
                </a:effectLst>
              </a:rPr>
              <a:t>Stages of Learning for Skill Development</a:t>
            </a:r>
          </a:p>
        </p:txBody>
      </p:sp>
      <p:sp>
        <p:nvSpPr>
          <p:cNvPr id="9" name="Rectangle 1">
            <a:extLst>
              <a:ext uri="{FF2B5EF4-FFF2-40B4-BE49-F238E27FC236}">
                <a16:creationId xmlns:a16="http://schemas.microsoft.com/office/drawing/2014/main" id="{6A9EB836-C86B-4481-B56A-5C980D8CF32C}"/>
              </a:ext>
            </a:extLst>
          </p:cNvPr>
          <p:cNvSpPr>
            <a:spLocks noChangeArrowheads="1"/>
          </p:cNvSpPr>
          <p:nvPr/>
        </p:nvSpPr>
        <p:spPr bwMode="auto">
          <a:xfrm>
            <a:off x="1249437" y="2055915"/>
            <a:ext cx="9557656" cy="461665"/>
          </a:xfrm>
          <a:prstGeom prst="rect">
            <a:avLst/>
          </a:prstGeom>
          <a:noFill/>
          <a:ln w="9525">
            <a:noFill/>
            <a:miter lim="800000"/>
            <a:headEnd/>
            <a:tailEnd/>
          </a:ln>
        </p:spPr>
        <p:txBody>
          <a:bodyPr wrap="square" anchor="ctr">
            <a:spAutoFit/>
          </a:bodyPr>
          <a:lstStyle/>
          <a:p>
            <a:pPr>
              <a:tabLst>
                <a:tab pos="457200" algn="l"/>
              </a:tabLst>
              <a:defRPr/>
            </a:pPr>
            <a:r>
              <a:rPr lang="en-CA" sz="2400" b="1">
                <a:solidFill>
                  <a:srgbClr val="C00000"/>
                </a:solidFill>
                <a:ea typeface="Times New Roman" pitchFamily="18" charset="0"/>
                <a:cs typeface="Arial" pitchFamily="34" charset="0"/>
              </a:rPr>
              <a:t>Maintenance</a:t>
            </a:r>
            <a:endParaRPr lang="en-US" sz="2400" b="1">
              <a:solidFill>
                <a:srgbClr val="C00000"/>
              </a:solidFill>
              <a:ea typeface="Times New Roman" pitchFamily="18" charset="0"/>
              <a:cs typeface="Arial" pitchFamily="34" charset="0"/>
            </a:endParaRPr>
          </a:p>
        </p:txBody>
      </p:sp>
      <p:graphicFrame>
        <p:nvGraphicFramePr>
          <p:cNvPr id="10" name="Table 9">
            <a:extLst>
              <a:ext uri="{FF2B5EF4-FFF2-40B4-BE49-F238E27FC236}">
                <a16:creationId xmlns:a16="http://schemas.microsoft.com/office/drawing/2014/main" id="{5C47F9E2-2902-4A55-8E44-F11F05A0D3E0}"/>
              </a:ext>
            </a:extLst>
          </p:cNvPr>
          <p:cNvGraphicFramePr>
            <a:graphicFrameLocks noGrp="1"/>
          </p:cNvGraphicFramePr>
          <p:nvPr>
            <p:extLst>
              <p:ext uri="{D42A27DB-BD31-4B8C-83A1-F6EECF244321}">
                <p14:modId xmlns:p14="http://schemas.microsoft.com/office/powerpoint/2010/main" val="4258877648"/>
              </p:ext>
            </p:extLst>
          </p:nvPr>
        </p:nvGraphicFramePr>
        <p:xfrm>
          <a:off x="1317171" y="2452758"/>
          <a:ext cx="9616924" cy="4166912"/>
        </p:xfrm>
        <a:graphic>
          <a:graphicData uri="http://schemas.openxmlformats.org/drawingml/2006/table">
            <a:tbl>
              <a:tblPr/>
              <a:tblGrid>
                <a:gridCol w="2386144">
                  <a:extLst>
                    <a:ext uri="{9D8B030D-6E8A-4147-A177-3AD203B41FA5}">
                      <a16:colId xmlns:a16="http://schemas.microsoft.com/office/drawing/2014/main" val="20001"/>
                    </a:ext>
                  </a:extLst>
                </a:gridCol>
                <a:gridCol w="2415363">
                  <a:extLst>
                    <a:ext uri="{9D8B030D-6E8A-4147-A177-3AD203B41FA5}">
                      <a16:colId xmlns:a16="http://schemas.microsoft.com/office/drawing/2014/main" val="3167569103"/>
                    </a:ext>
                  </a:extLst>
                </a:gridCol>
                <a:gridCol w="2415362">
                  <a:extLst>
                    <a:ext uri="{9D8B030D-6E8A-4147-A177-3AD203B41FA5}">
                      <a16:colId xmlns:a16="http://schemas.microsoft.com/office/drawing/2014/main" val="20002"/>
                    </a:ext>
                  </a:extLst>
                </a:gridCol>
                <a:gridCol w="2400055">
                  <a:extLst>
                    <a:ext uri="{9D8B030D-6E8A-4147-A177-3AD203B41FA5}">
                      <a16:colId xmlns:a16="http://schemas.microsoft.com/office/drawing/2014/main" val="3930789849"/>
                    </a:ext>
                  </a:extLst>
                </a:gridCol>
              </a:tblGrid>
              <a:tr h="326432">
                <a:tc>
                  <a:txBody>
                    <a:bodyPr/>
                    <a:lstStyle/>
                    <a:p>
                      <a:pPr>
                        <a:spcAft>
                          <a:spcPts val="0"/>
                        </a:spcAft>
                      </a:pPr>
                      <a:r>
                        <a:rPr lang="en-CA" sz="1800" b="1">
                          <a:solidFill>
                            <a:schemeClr val="tx1"/>
                          </a:solidFill>
                          <a:latin typeface="+mn-lt"/>
                          <a:ea typeface="Times New Roman"/>
                        </a:rPr>
                        <a:t>Player Traits</a:t>
                      </a:r>
                      <a:endParaRPr lang="en-US" sz="1800">
                        <a:solidFill>
                          <a:schemeClr val="tx1"/>
                        </a:solidFill>
                        <a:latin typeface="+mn-lt"/>
                        <a:ea typeface="Times New Roman"/>
                      </a:endParaRPr>
                    </a:p>
                  </a:txBody>
                  <a:tcPr marL="45044" marR="450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US" sz="1800" b="1">
                          <a:solidFill>
                            <a:schemeClr val="tx1"/>
                          </a:solidFill>
                          <a:latin typeface="+mn-lt"/>
                          <a:ea typeface="Times New Roman"/>
                        </a:rPr>
                        <a:t>Objectives</a:t>
                      </a:r>
                    </a:p>
                  </a:txBody>
                  <a:tcPr marL="45044" marR="450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CA" sz="1800" b="1">
                          <a:solidFill>
                            <a:schemeClr val="tx1"/>
                          </a:solidFill>
                          <a:latin typeface="+mn-lt"/>
                          <a:ea typeface="Times New Roman"/>
                        </a:rPr>
                        <a:t>How to Deliver</a:t>
                      </a:r>
                      <a:endParaRPr lang="en-US" sz="1800" b="1">
                        <a:solidFill>
                          <a:schemeClr val="tx1"/>
                        </a:solidFill>
                        <a:latin typeface="+mn-lt"/>
                        <a:ea typeface="Times New Roman"/>
                      </a:endParaRPr>
                    </a:p>
                  </a:txBody>
                  <a:tcPr marL="45044" marR="450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US" sz="1800" b="1">
                          <a:solidFill>
                            <a:schemeClr val="tx1"/>
                          </a:solidFill>
                          <a:latin typeface="+mn-lt"/>
                          <a:ea typeface="Times New Roman"/>
                        </a:rPr>
                        <a:t>Ready to Move on</a:t>
                      </a:r>
                    </a:p>
                  </a:txBody>
                  <a:tcPr marL="45044" marR="450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16807">
                <a:tc>
                  <a:txBody>
                    <a:bodyPr/>
                    <a:lstStyle/>
                    <a:p>
                      <a:pPr algn="l">
                        <a:spcAft>
                          <a:spcPts val="0"/>
                        </a:spcAft>
                      </a:pPr>
                      <a:r>
                        <a:rPr lang="en-US" sz="1800" b="0" i="0" kern="1200">
                          <a:solidFill>
                            <a:srgbClr val="C00000"/>
                          </a:solidFill>
                          <a:effectLst/>
                          <a:latin typeface="+mn-lt"/>
                          <a:ea typeface="+mn-ea"/>
                          <a:cs typeface="+mn-cs"/>
                        </a:rPr>
                        <a:t>Athletes at the advanced stages of learning can execute with a high degree of precision and consistency in both unstable and stable environments.</a:t>
                      </a:r>
                      <a:endParaRPr lang="en-US" sz="1800">
                        <a:solidFill>
                          <a:srgbClr val="C00000"/>
                        </a:solidFill>
                        <a:latin typeface="+mn-lt"/>
                        <a:ea typeface="Times New Roman"/>
                      </a:endParaRPr>
                    </a:p>
                  </a:txBody>
                  <a:tcPr marL="45044" marR="450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US" sz="1800" b="0" i="0" kern="1200">
                          <a:solidFill>
                            <a:srgbClr val="C00000"/>
                          </a:solidFill>
                          <a:effectLst/>
                          <a:latin typeface="+mn-lt"/>
                          <a:ea typeface="+mn-ea"/>
                          <a:cs typeface="+mn-cs"/>
                        </a:rPr>
                        <a:t>Minor technical adjustments may be required from time to time. the advanced athlete is best served by focusing more on how the environment influences performance and execution.  This type of training will prepare the athlete with the ability to solve problems during the course of play. </a:t>
                      </a:r>
                      <a:endParaRPr lang="en-US" sz="1800">
                        <a:solidFill>
                          <a:srgbClr val="C00000"/>
                        </a:solidFill>
                        <a:latin typeface="+mn-lt"/>
                        <a:ea typeface="Times New Roman"/>
                      </a:endParaRPr>
                    </a:p>
                  </a:txBody>
                  <a:tcPr marL="45044" marR="450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US" sz="1800" b="0" i="0" kern="1200">
                          <a:solidFill>
                            <a:srgbClr val="C00000"/>
                          </a:solidFill>
                          <a:effectLst/>
                          <a:latin typeface="+mn-lt"/>
                          <a:ea typeface="+mn-ea"/>
                          <a:cs typeface="+mn-cs"/>
                        </a:rPr>
                        <a:t>The coach can focus less on technical proficiency and more on problem solving and skill refinement.  Providing the opportunity to engage in highly specific and situation-based practice is critical to this process.</a:t>
                      </a:r>
                      <a:endParaRPr lang="en-US" sz="1800">
                        <a:solidFill>
                          <a:srgbClr val="C00000"/>
                        </a:solidFill>
                        <a:latin typeface="+mn-lt"/>
                        <a:ea typeface="Times New Roman"/>
                      </a:endParaRPr>
                    </a:p>
                  </a:txBody>
                  <a:tcPr marL="45044" marR="450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US" sz="1800">
                          <a:solidFill>
                            <a:srgbClr val="C00000"/>
                          </a:solidFill>
                          <a:latin typeface="+mn-lt"/>
                          <a:ea typeface="Times New Roman"/>
                        </a:rPr>
                        <a:t>This is the final stage of development. Athletes will need to make minor adjustments from time to time to improve their consistency and/or execution.</a:t>
                      </a:r>
                    </a:p>
                  </a:txBody>
                  <a:tcPr marL="45044" marR="450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24591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oach">
            <a:extLst>
              <a:ext uri="{FF2B5EF4-FFF2-40B4-BE49-F238E27FC236}">
                <a16:creationId xmlns:a16="http://schemas.microsoft.com/office/drawing/2014/main" id="{6B193A2B-A1C6-4FEF-90CA-AA6BD2D7889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5875" y="5615609"/>
            <a:ext cx="3843987" cy="9069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food&#10;&#10;Description automatically generated">
            <a:extLst>
              <a:ext uri="{FF2B5EF4-FFF2-40B4-BE49-F238E27FC236}">
                <a16:creationId xmlns:a16="http://schemas.microsoft.com/office/drawing/2014/main" id="{E5B901D8-AE38-4C64-8406-E0F743F378F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878850" y="5035778"/>
            <a:ext cx="2677275" cy="1341436"/>
          </a:xfrm>
          <a:prstGeom prst="rect">
            <a:avLst/>
          </a:prstGeom>
        </p:spPr>
      </p:pic>
      <p:pic>
        <p:nvPicPr>
          <p:cNvPr id="7170" name="Picture 2">
            <a:extLst>
              <a:ext uri="{FF2B5EF4-FFF2-40B4-BE49-F238E27FC236}">
                <a16:creationId xmlns:a16="http://schemas.microsoft.com/office/drawing/2014/main" id="{49E23BEA-D676-C8A4-E596-758D246C58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7792" y="1645919"/>
            <a:ext cx="6620256" cy="3969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9014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C91F2-0100-F227-19B2-CDBFA2DFF693}"/>
              </a:ext>
            </a:extLst>
          </p:cNvPr>
          <p:cNvSpPr>
            <a:spLocks noGrp="1"/>
          </p:cNvSpPr>
          <p:nvPr>
            <p:ph type="title"/>
          </p:nvPr>
        </p:nvSpPr>
        <p:spPr/>
        <p:txBody>
          <a:bodyPr/>
          <a:lstStyle/>
          <a:p>
            <a:endParaRPr lang="en-CA"/>
          </a:p>
        </p:txBody>
      </p:sp>
      <p:pic>
        <p:nvPicPr>
          <p:cNvPr id="5" name="Content Placeholder 4">
            <a:extLst>
              <a:ext uri="{FF2B5EF4-FFF2-40B4-BE49-F238E27FC236}">
                <a16:creationId xmlns:a16="http://schemas.microsoft.com/office/drawing/2014/main" id="{DEB088BB-D343-3E8E-1D3C-BEBE7203F04D}"/>
              </a:ext>
            </a:extLst>
          </p:cNvPr>
          <p:cNvPicPr>
            <a:picLocks noGrp="1" noChangeAspect="1"/>
          </p:cNvPicPr>
          <p:nvPr>
            <p:ph idx="1"/>
          </p:nvPr>
        </p:nvPicPr>
        <p:blipFill>
          <a:blip r:embed="rId4"/>
          <a:stretch>
            <a:fillRect/>
          </a:stretch>
        </p:blipFill>
        <p:spPr>
          <a:xfrm>
            <a:off x="600247" y="1662941"/>
            <a:ext cx="6154790" cy="2913174"/>
          </a:xfrm>
        </p:spPr>
      </p:pic>
      <p:pic>
        <p:nvPicPr>
          <p:cNvPr id="3" name="Online Media 2" title="Mental Health and Sport Resource Hub introduction">
            <a:hlinkClick r:id="" action="ppaction://media"/>
            <a:extLst>
              <a:ext uri="{FF2B5EF4-FFF2-40B4-BE49-F238E27FC236}">
                <a16:creationId xmlns:a16="http://schemas.microsoft.com/office/drawing/2014/main" id="{D8DDEACE-062E-A612-9733-C7B92F4045AC}"/>
              </a:ext>
            </a:extLst>
          </p:cNvPr>
          <p:cNvPicPr>
            <a:picLocks noRot="1" noChangeAspect="1"/>
          </p:cNvPicPr>
          <p:nvPr>
            <a:videoFile r:link="rId1"/>
          </p:nvPr>
        </p:nvPicPr>
        <p:blipFill>
          <a:blip r:embed="rId5"/>
          <a:stretch>
            <a:fillRect/>
          </a:stretch>
        </p:blipFill>
        <p:spPr>
          <a:xfrm>
            <a:off x="4597053" y="2693001"/>
            <a:ext cx="6665875" cy="3766228"/>
          </a:xfrm>
          <a:prstGeom prst="rect">
            <a:avLst/>
          </a:prstGeom>
        </p:spPr>
      </p:pic>
    </p:spTree>
    <p:extLst>
      <p:ext uri="{BB962C8B-B14F-4D97-AF65-F5344CB8AC3E}">
        <p14:creationId xmlns:p14="http://schemas.microsoft.com/office/powerpoint/2010/main" val="152698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CEB4D1-1618-EA56-F520-31C9B307026E}"/>
              </a:ext>
            </a:extLst>
          </p:cNvPr>
          <p:cNvSpPr>
            <a:spLocks noGrp="1"/>
          </p:cNvSpPr>
          <p:nvPr>
            <p:ph idx="1"/>
          </p:nvPr>
        </p:nvSpPr>
        <p:spPr>
          <a:xfrm>
            <a:off x="841248" y="2724911"/>
            <a:ext cx="10512552" cy="3675889"/>
          </a:xfrm>
        </p:spPr>
        <p:txBody>
          <a:bodyPr>
            <a:normAutofit fontScale="25000" lnSpcReduction="20000"/>
          </a:bodyPr>
          <a:lstStyle/>
          <a:p>
            <a:pPr marL="0" indent="0">
              <a:spcBef>
                <a:spcPts val="750"/>
              </a:spcBef>
              <a:buNone/>
            </a:pPr>
            <a:r>
              <a:rPr lang="en-US" sz="9600" b="0" i="0" u="none" strike="noStrike" dirty="0">
                <a:solidFill>
                  <a:srgbClr val="000000"/>
                </a:solidFill>
                <a:effectLst/>
                <a:latin typeface="Baloo 2"/>
              </a:rPr>
              <a:t>Fundamentals &amp; Learning to Train Phase of Athlete Development must include: </a:t>
            </a:r>
          </a:p>
          <a:p>
            <a:pPr marL="0" indent="0">
              <a:spcBef>
                <a:spcPts val="750"/>
              </a:spcBef>
              <a:buNone/>
            </a:pPr>
            <a:endParaRPr lang="en-US" sz="9600" b="0" dirty="0">
              <a:effectLst/>
            </a:endParaRPr>
          </a:p>
          <a:p>
            <a:pPr marL="914400" lvl="2" indent="0" fontAlgn="base">
              <a:spcBef>
                <a:spcPts val="750"/>
              </a:spcBef>
              <a:buNone/>
            </a:pPr>
            <a:r>
              <a:rPr lang="en-US" sz="8800" b="0" i="0" u="none" strike="noStrike" dirty="0">
                <a:solidFill>
                  <a:srgbClr val="000000"/>
                </a:solidFill>
                <a:effectLst/>
                <a:latin typeface="Baloo 2"/>
                <a:sym typeface="Wingdings" panose="05000000000000000000" pitchFamily="2" charset="2"/>
              </a:rPr>
              <a:t> </a:t>
            </a:r>
            <a:r>
              <a:rPr lang="en-US" sz="8800" b="0" i="0" u="none" strike="noStrike" dirty="0">
                <a:solidFill>
                  <a:srgbClr val="000000"/>
                </a:solidFill>
                <a:effectLst/>
                <a:latin typeface="Baloo 2"/>
              </a:rPr>
              <a:t>Dynamic Warm up</a:t>
            </a:r>
          </a:p>
          <a:p>
            <a:pPr marL="914400" lvl="2" indent="0" fontAlgn="base">
              <a:spcBef>
                <a:spcPts val="750"/>
              </a:spcBef>
              <a:buNone/>
            </a:pPr>
            <a:br>
              <a:rPr lang="en-US" sz="8800" b="0" dirty="0">
                <a:effectLst/>
              </a:rPr>
            </a:br>
            <a:r>
              <a:rPr lang="en-US" sz="8800" b="0" dirty="0">
                <a:effectLst/>
                <a:sym typeface="Wingdings" panose="05000000000000000000" pitchFamily="2" charset="2"/>
              </a:rPr>
              <a:t> </a:t>
            </a:r>
            <a:r>
              <a:rPr lang="en-US" sz="8800" b="0" i="0" u="none" strike="noStrike" dirty="0">
                <a:solidFill>
                  <a:srgbClr val="000000"/>
                </a:solidFill>
                <a:effectLst/>
                <a:latin typeface="Baloo 2"/>
              </a:rPr>
              <a:t>ABC’s (Agility, Balance, Coordination &amp; speed)</a:t>
            </a:r>
          </a:p>
          <a:p>
            <a:pPr marL="914400" lvl="2" indent="0" fontAlgn="base">
              <a:spcBef>
                <a:spcPts val="750"/>
              </a:spcBef>
              <a:spcAft>
                <a:spcPts val="1200"/>
              </a:spcAft>
              <a:buNone/>
            </a:pPr>
            <a:br>
              <a:rPr lang="en-US" sz="8800" b="0" dirty="0">
                <a:effectLst/>
              </a:rPr>
            </a:br>
            <a:r>
              <a:rPr lang="en-US" sz="8800" b="0" dirty="0">
                <a:effectLst/>
                <a:sym typeface="Wingdings" panose="05000000000000000000" pitchFamily="2" charset="2"/>
              </a:rPr>
              <a:t> </a:t>
            </a:r>
            <a:r>
              <a:rPr lang="en-US" sz="8800" b="0" i="0" u="none" strike="noStrike" dirty="0">
                <a:solidFill>
                  <a:srgbClr val="000000"/>
                </a:solidFill>
                <a:effectLst/>
                <a:latin typeface="Baloo 2"/>
              </a:rPr>
              <a:t>Energy systems (building into activities)</a:t>
            </a:r>
          </a:p>
          <a:p>
            <a:pPr marL="914400" lvl="2" indent="0" fontAlgn="base">
              <a:spcBef>
                <a:spcPts val="750"/>
              </a:spcBef>
              <a:spcAft>
                <a:spcPts val="1200"/>
              </a:spcAft>
              <a:buNone/>
            </a:pPr>
            <a:br>
              <a:rPr lang="en-US" sz="8800" b="0" dirty="0">
                <a:effectLst/>
              </a:rPr>
            </a:br>
            <a:r>
              <a:rPr lang="en-US" sz="8800" b="0" dirty="0">
                <a:effectLst/>
                <a:sym typeface="Wingdings" panose="05000000000000000000" pitchFamily="2" charset="2"/>
              </a:rPr>
              <a:t> </a:t>
            </a:r>
            <a:r>
              <a:rPr lang="en-US" sz="8800" b="0" i="0" u="none" strike="noStrike" dirty="0">
                <a:solidFill>
                  <a:srgbClr val="000000"/>
                </a:solidFill>
                <a:effectLst/>
                <a:latin typeface="Baloo 2"/>
              </a:rPr>
              <a:t>Cool Down</a:t>
            </a:r>
          </a:p>
          <a:p>
            <a:pPr marL="0" indent="0">
              <a:spcBef>
                <a:spcPts val="750"/>
              </a:spcBef>
              <a:spcAft>
                <a:spcPts val="1200"/>
              </a:spcAft>
              <a:buNone/>
            </a:pPr>
            <a:br>
              <a:rPr lang="en-US" sz="7200" b="0" dirty="0">
                <a:effectLst/>
              </a:rPr>
            </a:br>
            <a:r>
              <a:rPr lang="en-US" sz="7200" b="0" i="0" u="none" strike="noStrike" dirty="0">
                <a:solidFill>
                  <a:srgbClr val="000000"/>
                </a:solidFill>
                <a:effectLst/>
                <a:latin typeface="Baloo 2"/>
              </a:rPr>
              <a:t>*on floor will encompass some of this!</a:t>
            </a:r>
            <a:endParaRPr lang="en-US" sz="7200" b="0" dirty="0">
              <a:effectLst/>
            </a:endParaRPr>
          </a:p>
          <a:p>
            <a:endParaRPr lang="en-CA" dirty="0"/>
          </a:p>
        </p:txBody>
      </p:sp>
      <p:sp>
        <p:nvSpPr>
          <p:cNvPr id="4" name="TextBox 3">
            <a:extLst>
              <a:ext uri="{FF2B5EF4-FFF2-40B4-BE49-F238E27FC236}">
                <a16:creationId xmlns:a16="http://schemas.microsoft.com/office/drawing/2014/main" id="{234D8AFE-A162-71A7-0544-A79F6C5EA818}"/>
              </a:ext>
            </a:extLst>
          </p:cNvPr>
          <p:cNvSpPr txBox="1"/>
          <p:nvPr/>
        </p:nvSpPr>
        <p:spPr>
          <a:xfrm>
            <a:off x="1145176" y="1774516"/>
            <a:ext cx="9535886" cy="461665"/>
          </a:xfrm>
          <a:prstGeom prst="rect">
            <a:avLst/>
          </a:prstGeom>
          <a:solidFill>
            <a:srgbClr val="C00000"/>
          </a:solidFill>
        </p:spPr>
        <p:txBody>
          <a:bodyPr wrap="square">
            <a:spAutoFit/>
          </a:bodyPr>
          <a:lstStyle/>
          <a:p>
            <a:pPr algn="ctr">
              <a:defRPr/>
            </a:pPr>
            <a:r>
              <a:rPr lang="en-US" sz="2400" b="1" dirty="0">
                <a:solidFill>
                  <a:schemeClr val="bg1"/>
                </a:solidFill>
                <a:effectLst>
                  <a:outerShdw blurRad="50800" dist="38100" dir="2700000" algn="tl" rotWithShape="0">
                    <a:prstClr val="black">
                      <a:alpha val="40000"/>
                    </a:prstClr>
                  </a:outerShdw>
                </a:effectLst>
              </a:rPr>
              <a:t>Physical Preparation</a:t>
            </a:r>
          </a:p>
        </p:txBody>
      </p:sp>
    </p:spTree>
    <p:extLst>
      <p:ext uri="{BB962C8B-B14F-4D97-AF65-F5344CB8AC3E}">
        <p14:creationId xmlns:p14="http://schemas.microsoft.com/office/powerpoint/2010/main" val="1555418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6EAC5C-B213-4DE4-96C9-DFA1AB40C7B1}"/>
              </a:ext>
            </a:extLst>
          </p:cNvPr>
          <p:cNvSpPr/>
          <p:nvPr/>
        </p:nvSpPr>
        <p:spPr>
          <a:xfrm>
            <a:off x="2329584" y="1936141"/>
            <a:ext cx="753283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solidFill>
                  <a:srgbClr val="C00000"/>
                </a:solidFill>
                <a:latin typeface="Arial" panose="020B0604020202020204" pitchFamily="34" charset="0"/>
                <a:cs typeface="Arial" panose="020B0604020202020204" pitchFamily="34" charset="0"/>
              </a:rPr>
              <a:t>PRACTICE PLANNING</a:t>
            </a:r>
            <a:endParaRPr lang="en-US" sz="5400" b="1" cap="none" spc="0" dirty="0">
              <a:solidFill>
                <a:srgbClr val="C00000"/>
              </a:solidFill>
              <a:effectLst/>
              <a:latin typeface="Arial" panose="020B0604020202020204" pitchFamily="34" charset="0"/>
              <a:cs typeface="Arial" panose="020B0604020202020204" pitchFamily="34" charset="0"/>
            </a:endParaRPr>
          </a:p>
        </p:txBody>
      </p:sp>
      <p:pic>
        <p:nvPicPr>
          <p:cNvPr id="6" name="Picture 2" descr="Coach">
            <a:extLst>
              <a:ext uri="{FF2B5EF4-FFF2-40B4-BE49-F238E27FC236}">
                <a16:creationId xmlns:a16="http://schemas.microsoft.com/office/drawing/2014/main" id="{F7635A26-4D97-4393-A76D-8FD63E329F7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5875" y="5615609"/>
            <a:ext cx="3843987" cy="9069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food&#10;&#10;Description automatically generated">
            <a:extLst>
              <a:ext uri="{FF2B5EF4-FFF2-40B4-BE49-F238E27FC236}">
                <a16:creationId xmlns:a16="http://schemas.microsoft.com/office/drawing/2014/main" id="{558512B4-8ECB-41A8-8D9A-F32DD96DE72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878850" y="5035778"/>
            <a:ext cx="2677275" cy="1341436"/>
          </a:xfrm>
          <a:prstGeom prst="rect">
            <a:avLst/>
          </a:prstGeom>
        </p:spPr>
      </p:pic>
      <p:pic>
        <p:nvPicPr>
          <p:cNvPr id="10242" name="Picture 2">
            <a:extLst>
              <a:ext uri="{FF2B5EF4-FFF2-40B4-BE49-F238E27FC236}">
                <a16:creationId xmlns:a16="http://schemas.microsoft.com/office/drawing/2014/main" id="{223EBB9B-D476-6230-6B74-5404BA1FF6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9862" y="3127480"/>
            <a:ext cx="3054794" cy="1742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1545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4B58B8F1-8DE5-5960-1874-0648AAD0549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99616" y="1415827"/>
            <a:ext cx="9454896" cy="5318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896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21C10-842B-62EE-C73C-81D5C05329E3}"/>
              </a:ext>
            </a:extLst>
          </p:cNvPr>
          <p:cNvSpPr>
            <a:spLocks noGrp="1"/>
          </p:cNvSpPr>
          <p:nvPr>
            <p:ph type="title"/>
          </p:nvPr>
        </p:nvSpPr>
        <p:spPr>
          <a:xfrm>
            <a:off x="838200" y="681037"/>
            <a:ext cx="10515600" cy="1009651"/>
          </a:xfrm>
        </p:spPr>
        <p:txBody>
          <a:bodyPr/>
          <a:lstStyle/>
          <a:p>
            <a:pPr algn="ctr"/>
            <a:r>
              <a:rPr lang="en-CA" dirty="0"/>
              <a:t>A few starters….</a:t>
            </a:r>
          </a:p>
        </p:txBody>
      </p:sp>
      <p:sp>
        <p:nvSpPr>
          <p:cNvPr id="3" name="Content Placeholder 2">
            <a:extLst>
              <a:ext uri="{FF2B5EF4-FFF2-40B4-BE49-F238E27FC236}">
                <a16:creationId xmlns:a16="http://schemas.microsoft.com/office/drawing/2014/main" id="{17495BE5-843A-E6BE-F2F6-FF6853F5802B}"/>
              </a:ext>
            </a:extLst>
          </p:cNvPr>
          <p:cNvSpPr>
            <a:spLocks noGrp="1"/>
          </p:cNvSpPr>
          <p:nvPr>
            <p:ph idx="1"/>
          </p:nvPr>
        </p:nvSpPr>
        <p:spPr/>
        <p:txBody>
          <a:bodyPr/>
          <a:lstStyle/>
          <a:p>
            <a:pPr marL="0" indent="0">
              <a:buNone/>
            </a:pPr>
            <a:r>
              <a:rPr lang="en-CA" dirty="0"/>
              <a:t>BE….</a:t>
            </a:r>
          </a:p>
          <a:p>
            <a:pPr marL="514350" indent="-514350">
              <a:buAutoNum type="arabicPeriod"/>
            </a:pPr>
            <a:r>
              <a:rPr lang="en-CA" dirty="0"/>
              <a:t>Here – today works better for all when we are all present &amp; engaged</a:t>
            </a:r>
          </a:p>
          <a:p>
            <a:pPr marL="514350" indent="-514350">
              <a:buAutoNum type="arabicPeriod"/>
            </a:pPr>
            <a:r>
              <a:rPr lang="en-CA" dirty="0"/>
              <a:t>Respectful – we are all here to learn. If you have questions, we will do our best to answer them</a:t>
            </a:r>
          </a:p>
          <a:p>
            <a:pPr marL="514350" indent="-514350">
              <a:buAutoNum type="arabicPeriod"/>
            </a:pPr>
            <a:r>
              <a:rPr lang="en-CA" dirty="0"/>
              <a:t>In the moment – please put your phone on silent!</a:t>
            </a:r>
          </a:p>
          <a:p>
            <a:pPr marL="514350" indent="-514350">
              <a:buAutoNum type="arabicPeriod"/>
            </a:pPr>
            <a:r>
              <a:rPr lang="en-CA" dirty="0"/>
              <a:t>Prepared – take notes as you wish, much of what we do today is covered in the Coaching Manual</a:t>
            </a:r>
          </a:p>
        </p:txBody>
      </p:sp>
    </p:spTree>
    <p:extLst>
      <p:ext uri="{BB962C8B-B14F-4D97-AF65-F5344CB8AC3E}">
        <p14:creationId xmlns:p14="http://schemas.microsoft.com/office/powerpoint/2010/main" val="41648122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5DC6D2F5-6C55-4EFD-974C-0D2036DD518A}"/>
              </a:ext>
            </a:extLst>
          </p:cNvPr>
          <p:cNvSpPr>
            <a:spLocks noChangeArrowheads="1"/>
          </p:cNvSpPr>
          <p:nvPr/>
        </p:nvSpPr>
        <p:spPr bwMode="auto">
          <a:xfrm>
            <a:off x="1900746" y="2690507"/>
            <a:ext cx="8390505" cy="1892826"/>
          </a:xfrm>
          <a:prstGeom prst="rect">
            <a:avLst/>
          </a:prstGeom>
          <a:noFill/>
          <a:ln w="9525">
            <a:noFill/>
            <a:miter lim="800000"/>
            <a:headEnd/>
            <a:tailEnd/>
          </a:ln>
        </p:spPr>
        <p:txBody>
          <a:bodyPr wrap="square" anchor="ctr">
            <a:spAutoFit/>
          </a:bodyPr>
          <a:lstStyle/>
          <a:p>
            <a:pPr algn="just">
              <a:tabLst>
                <a:tab pos="-685800" algn="l"/>
                <a:tab pos="-457200" algn="l"/>
                <a:tab pos="914400" algn="l"/>
                <a:tab pos="1371600" algn="l"/>
                <a:tab pos="1828800" algn="l"/>
                <a:tab pos="2057400" algn="l"/>
                <a:tab pos="2286000" algn="l"/>
                <a:tab pos="2743200" algn="l"/>
                <a:tab pos="3200400" algn="l"/>
                <a:tab pos="3657600" algn="l"/>
                <a:tab pos="4572000" algn="l"/>
              </a:tabLst>
              <a:defRPr/>
            </a:pPr>
            <a:endParaRPr lang="en-US" sz="1200" dirty="0">
              <a:solidFill>
                <a:srgbClr val="C00000"/>
              </a:solidFill>
              <a:cs typeface="Times New Roman" pitchFamily="18" charset="0"/>
            </a:endParaRPr>
          </a:p>
          <a:p>
            <a:pPr marL="342900" indent="-342900" algn="just">
              <a:buFont typeface="Wingdings" panose="05000000000000000000" pitchFamily="2" charset="2"/>
              <a:buChar char="q"/>
              <a:tabLst>
                <a:tab pos="-685800" algn="l"/>
                <a:tab pos="-457200" algn="l"/>
                <a:tab pos="914400" algn="l"/>
                <a:tab pos="1371600" algn="l"/>
                <a:tab pos="1828800" algn="l"/>
                <a:tab pos="2057400" algn="l"/>
                <a:tab pos="2286000" algn="l"/>
                <a:tab pos="2743200" algn="l"/>
                <a:tab pos="3200400" algn="l"/>
                <a:tab pos="3657600" algn="l"/>
                <a:tab pos="4572000" algn="l"/>
              </a:tabLst>
              <a:defRPr/>
            </a:pPr>
            <a:r>
              <a:rPr lang="en-US" sz="2400" dirty="0">
                <a:cs typeface="Times New Roman" pitchFamily="18" charset="0"/>
              </a:rPr>
              <a:t>The warm should consist of some short easy activity to get the heart rate up and the body warm.</a:t>
            </a:r>
          </a:p>
          <a:p>
            <a:pPr marL="171450" indent="-171450" algn="just">
              <a:buFont typeface="Wingdings" panose="05000000000000000000" pitchFamily="2" charset="2"/>
              <a:buChar char="q"/>
              <a:tabLst>
                <a:tab pos="-685800" algn="l"/>
                <a:tab pos="-457200" algn="l"/>
                <a:tab pos="914400" algn="l"/>
                <a:tab pos="1371600" algn="l"/>
                <a:tab pos="1828800" algn="l"/>
                <a:tab pos="2057400" algn="l"/>
                <a:tab pos="2286000" algn="l"/>
                <a:tab pos="2743200" algn="l"/>
                <a:tab pos="3200400" algn="l"/>
                <a:tab pos="3657600" algn="l"/>
                <a:tab pos="4572000" algn="l"/>
              </a:tabLst>
              <a:defRPr/>
            </a:pPr>
            <a:endParaRPr lang="en-US" sz="900" dirty="0">
              <a:cs typeface="Times New Roman" pitchFamily="18" charset="0"/>
            </a:endParaRPr>
          </a:p>
          <a:p>
            <a:pPr marL="342900" indent="-342900" algn="just">
              <a:buFont typeface="Wingdings" panose="05000000000000000000" pitchFamily="2" charset="2"/>
              <a:buChar char="q"/>
              <a:tabLst>
                <a:tab pos="-685800" algn="l"/>
                <a:tab pos="-457200" algn="l"/>
                <a:tab pos="914400" algn="l"/>
                <a:tab pos="1371600" algn="l"/>
                <a:tab pos="1828800" algn="l"/>
                <a:tab pos="2057400" algn="l"/>
                <a:tab pos="2286000" algn="l"/>
                <a:tab pos="2743200" algn="l"/>
                <a:tab pos="3200400" algn="l"/>
                <a:tab pos="3657600" algn="l"/>
                <a:tab pos="4572000" algn="l"/>
              </a:tabLst>
              <a:defRPr/>
            </a:pPr>
            <a:r>
              <a:rPr lang="en-US" sz="2400" dirty="0">
                <a:cs typeface="Times New Roman" pitchFamily="18" charset="0"/>
              </a:rPr>
              <a:t>This will be followed by more dynamic movements such as toe / heel walks, walking lunges, heel kicks, walking or marching A’s </a:t>
            </a:r>
          </a:p>
        </p:txBody>
      </p:sp>
      <p:sp>
        <p:nvSpPr>
          <p:cNvPr id="2" name="TextBox 1">
            <a:extLst>
              <a:ext uri="{FF2B5EF4-FFF2-40B4-BE49-F238E27FC236}">
                <a16:creationId xmlns:a16="http://schemas.microsoft.com/office/drawing/2014/main" id="{A4EE16BF-3970-8BD7-DC3F-C38CF9F08463}"/>
              </a:ext>
            </a:extLst>
          </p:cNvPr>
          <p:cNvSpPr txBox="1"/>
          <p:nvPr/>
        </p:nvSpPr>
        <p:spPr>
          <a:xfrm>
            <a:off x="1224641" y="1731889"/>
            <a:ext cx="9742714" cy="523220"/>
          </a:xfrm>
          <a:prstGeom prst="rect">
            <a:avLst/>
          </a:prstGeom>
          <a:solidFill>
            <a:srgbClr val="C00000"/>
          </a:solidFill>
        </p:spPr>
        <p:txBody>
          <a:bodyPr wrap="square">
            <a:spAutoFit/>
          </a:bodyPr>
          <a:lstStyle/>
          <a:p>
            <a:pPr algn="ctr">
              <a:defRPr/>
            </a:pPr>
            <a:r>
              <a:rPr lang="en-US" sz="2800" b="1" dirty="0">
                <a:solidFill>
                  <a:schemeClr val="bg1"/>
                </a:solidFill>
                <a:effectLst>
                  <a:outerShdw blurRad="50800" dist="38100" dir="2700000" algn="tl" rotWithShape="0">
                    <a:prstClr val="black">
                      <a:alpha val="40000"/>
                    </a:prstClr>
                  </a:outerShdw>
                </a:effectLst>
              </a:rPr>
              <a:t> Planning a Practice – Warm up</a:t>
            </a:r>
          </a:p>
        </p:txBody>
      </p:sp>
    </p:spTree>
    <p:extLst>
      <p:ext uri="{BB962C8B-B14F-4D97-AF65-F5344CB8AC3E}">
        <p14:creationId xmlns:p14="http://schemas.microsoft.com/office/powerpoint/2010/main" val="6691376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5DC6D2F5-6C55-4EFD-974C-0D2036DD518A}"/>
              </a:ext>
            </a:extLst>
          </p:cNvPr>
          <p:cNvSpPr>
            <a:spLocks noChangeArrowheads="1"/>
          </p:cNvSpPr>
          <p:nvPr/>
        </p:nvSpPr>
        <p:spPr bwMode="auto">
          <a:xfrm>
            <a:off x="1705673" y="2274668"/>
            <a:ext cx="9081198" cy="2400657"/>
          </a:xfrm>
          <a:prstGeom prst="rect">
            <a:avLst/>
          </a:prstGeom>
          <a:noFill/>
          <a:ln w="9525">
            <a:noFill/>
            <a:miter lim="800000"/>
            <a:headEnd/>
            <a:tailEnd/>
          </a:ln>
        </p:spPr>
        <p:txBody>
          <a:bodyPr wrap="square" anchor="ctr">
            <a:spAutoFit/>
          </a:bodyPr>
          <a:lstStyle/>
          <a:p>
            <a:pPr algn="just">
              <a:tabLst>
                <a:tab pos="-685800" algn="l"/>
                <a:tab pos="-457200" algn="l"/>
                <a:tab pos="914400" algn="l"/>
                <a:tab pos="1371600" algn="l"/>
                <a:tab pos="1828800" algn="l"/>
                <a:tab pos="2057400" algn="l"/>
                <a:tab pos="2286000" algn="l"/>
                <a:tab pos="2743200" algn="l"/>
                <a:tab pos="3200400" algn="l"/>
                <a:tab pos="3657600" algn="l"/>
                <a:tab pos="4572000" algn="l"/>
              </a:tabLst>
              <a:defRPr/>
            </a:pPr>
            <a:endParaRPr lang="en-US" sz="1200" dirty="0">
              <a:solidFill>
                <a:srgbClr val="C00000"/>
              </a:solidFill>
              <a:cs typeface="Times New Roman" pitchFamily="18" charset="0"/>
            </a:endParaRPr>
          </a:p>
          <a:p>
            <a:pPr marL="342900" indent="-342900" algn="just">
              <a:buFont typeface="Wingdings" panose="05000000000000000000" pitchFamily="2" charset="2"/>
              <a:buChar char="q"/>
              <a:tabLst>
                <a:tab pos="-685800" algn="l"/>
                <a:tab pos="-457200" algn="l"/>
                <a:tab pos="914400" algn="l"/>
                <a:tab pos="1371600" algn="l"/>
                <a:tab pos="1828800" algn="l"/>
                <a:tab pos="2057400" algn="l"/>
                <a:tab pos="2286000" algn="l"/>
                <a:tab pos="2743200" algn="l"/>
                <a:tab pos="3200400" algn="l"/>
                <a:tab pos="3657600" algn="l"/>
                <a:tab pos="4572000" algn="l"/>
              </a:tabLst>
              <a:defRPr/>
            </a:pPr>
            <a:r>
              <a:rPr lang="en-US" sz="2400" dirty="0">
                <a:cs typeface="Times New Roman" pitchFamily="18" charset="0"/>
              </a:rPr>
              <a:t>The main part of practice should be used as an opportunity for skill development. </a:t>
            </a:r>
          </a:p>
          <a:p>
            <a:pPr marL="342900" indent="-342900" algn="just">
              <a:buFont typeface="Wingdings" panose="05000000000000000000" pitchFamily="2" charset="2"/>
              <a:buChar char="q"/>
              <a:tabLst>
                <a:tab pos="-685800" algn="l"/>
                <a:tab pos="-457200" algn="l"/>
                <a:tab pos="914400" algn="l"/>
                <a:tab pos="1371600" algn="l"/>
                <a:tab pos="1828800" algn="l"/>
                <a:tab pos="2057400" algn="l"/>
                <a:tab pos="2286000" algn="l"/>
                <a:tab pos="2743200" algn="l"/>
                <a:tab pos="3200400" algn="l"/>
                <a:tab pos="3657600" algn="l"/>
                <a:tab pos="4572000" algn="l"/>
              </a:tabLst>
              <a:defRPr/>
            </a:pPr>
            <a:endParaRPr lang="en-US" sz="900" dirty="0">
              <a:cs typeface="Times New Roman" pitchFamily="18" charset="0"/>
            </a:endParaRPr>
          </a:p>
          <a:p>
            <a:pPr marL="342900" indent="-342900" algn="just">
              <a:buFont typeface="Wingdings" panose="05000000000000000000" pitchFamily="2" charset="2"/>
              <a:buChar char="q"/>
              <a:tabLst>
                <a:tab pos="-685800" algn="l"/>
                <a:tab pos="-457200" algn="l"/>
                <a:tab pos="914400" algn="l"/>
                <a:tab pos="1371600" algn="l"/>
                <a:tab pos="1828800" algn="l"/>
                <a:tab pos="2057400" algn="l"/>
                <a:tab pos="2286000" algn="l"/>
                <a:tab pos="2743200" algn="l"/>
                <a:tab pos="3200400" algn="l"/>
                <a:tab pos="3657600" algn="l"/>
                <a:tab pos="4572000" algn="l"/>
              </a:tabLst>
              <a:defRPr/>
            </a:pPr>
            <a:r>
              <a:rPr lang="en-US" sz="2400" dirty="0">
                <a:cs typeface="Times New Roman" pitchFamily="18" charset="0"/>
              </a:rPr>
              <a:t>Each activity/drill should progress or build on the previous activity.</a:t>
            </a:r>
          </a:p>
          <a:p>
            <a:pPr marL="342900" indent="-342900" algn="just">
              <a:buFont typeface="Wingdings" panose="05000000000000000000" pitchFamily="2" charset="2"/>
              <a:buChar char="q"/>
              <a:tabLst>
                <a:tab pos="-685800" algn="l"/>
                <a:tab pos="-457200" algn="l"/>
                <a:tab pos="914400" algn="l"/>
                <a:tab pos="1371600" algn="l"/>
                <a:tab pos="1828800" algn="l"/>
                <a:tab pos="2057400" algn="l"/>
                <a:tab pos="2286000" algn="l"/>
                <a:tab pos="2743200" algn="l"/>
                <a:tab pos="3200400" algn="l"/>
                <a:tab pos="3657600" algn="l"/>
                <a:tab pos="4572000" algn="l"/>
              </a:tabLst>
              <a:defRPr/>
            </a:pPr>
            <a:endParaRPr lang="en-US" sz="900" dirty="0">
              <a:cs typeface="Times New Roman" pitchFamily="18" charset="0"/>
            </a:endParaRPr>
          </a:p>
          <a:p>
            <a:pPr marL="342900" indent="-342900" algn="just">
              <a:buFont typeface="Wingdings" panose="05000000000000000000" pitchFamily="2" charset="2"/>
              <a:buChar char="q"/>
              <a:tabLst>
                <a:tab pos="-685800" algn="l"/>
                <a:tab pos="-457200" algn="l"/>
                <a:tab pos="914400" algn="l"/>
                <a:tab pos="1371600" algn="l"/>
                <a:tab pos="1828800" algn="l"/>
                <a:tab pos="2057400" algn="l"/>
                <a:tab pos="2286000" algn="l"/>
                <a:tab pos="2743200" algn="l"/>
                <a:tab pos="3200400" algn="l"/>
                <a:tab pos="3657600" algn="l"/>
                <a:tab pos="4572000" algn="l"/>
              </a:tabLst>
              <a:defRPr/>
            </a:pPr>
            <a:r>
              <a:rPr lang="en-US" sz="2400" dirty="0">
                <a:cs typeface="Times New Roman" pitchFamily="18" charset="0"/>
              </a:rPr>
              <a:t>Activities/drills need to keep the attention of the players and be meaningful.</a:t>
            </a:r>
          </a:p>
        </p:txBody>
      </p:sp>
      <p:sp>
        <p:nvSpPr>
          <p:cNvPr id="2" name="TextBox 1">
            <a:extLst>
              <a:ext uri="{FF2B5EF4-FFF2-40B4-BE49-F238E27FC236}">
                <a16:creationId xmlns:a16="http://schemas.microsoft.com/office/drawing/2014/main" id="{6C26CD44-B41E-49E5-8514-9B4F786D7406}"/>
              </a:ext>
            </a:extLst>
          </p:cNvPr>
          <p:cNvSpPr txBox="1"/>
          <p:nvPr/>
        </p:nvSpPr>
        <p:spPr>
          <a:xfrm>
            <a:off x="1705672" y="5075850"/>
            <a:ext cx="9285415" cy="1107996"/>
          </a:xfrm>
          <a:prstGeom prst="rect">
            <a:avLst/>
          </a:prstGeom>
          <a:noFill/>
        </p:spPr>
        <p:txBody>
          <a:bodyPr wrap="square" rtlCol="0">
            <a:spAutoFit/>
          </a:bodyPr>
          <a:lstStyle/>
          <a:p>
            <a:r>
              <a:rPr lang="en-US" sz="2200" b="1" dirty="0"/>
              <a:t>Note:</a:t>
            </a:r>
          </a:p>
          <a:p>
            <a:r>
              <a:rPr lang="en-US" sz="2200" b="1" dirty="0">
                <a:solidFill>
                  <a:srgbClr val="C00000"/>
                </a:solidFill>
                <a:highlight>
                  <a:srgbClr val="FFFF00"/>
                </a:highlight>
              </a:rPr>
              <a:t> New activities or skills and high intensity activities should be taught early in the practice before mental or physical fatigue are present.</a:t>
            </a:r>
          </a:p>
        </p:txBody>
      </p:sp>
      <p:sp>
        <p:nvSpPr>
          <p:cNvPr id="4" name="TextBox 3">
            <a:extLst>
              <a:ext uri="{FF2B5EF4-FFF2-40B4-BE49-F238E27FC236}">
                <a16:creationId xmlns:a16="http://schemas.microsoft.com/office/drawing/2014/main" id="{BA25427D-5303-2E8C-C5BA-E0C5B7888511}"/>
              </a:ext>
            </a:extLst>
          </p:cNvPr>
          <p:cNvSpPr txBox="1"/>
          <p:nvPr/>
        </p:nvSpPr>
        <p:spPr>
          <a:xfrm>
            <a:off x="1224643" y="1493895"/>
            <a:ext cx="9742714" cy="523220"/>
          </a:xfrm>
          <a:prstGeom prst="rect">
            <a:avLst/>
          </a:prstGeom>
          <a:solidFill>
            <a:srgbClr val="C00000"/>
          </a:solidFill>
        </p:spPr>
        <p:txBody>
          <a:bodyPr wrap="square">
            <a:spAutoFit/>
          </a:bodyPr>
          <a:lstStyle/>
          <a:p>
            <a:pPr algn="ctr">
              <a:defRPr/>
            </a:pPr>
            <a:r>
              <a:rPr lang="en-US" sz="2800" b="1" dirty="0">
                <a:solidFill>
                  <a:schemeClr val="bg1"/>
                </a:solidFill>
                <a:effectLst>
                  <a:outerShdw blurRad="50800" dist="38100" dir="2700000" algn="tl" rotWithShape="0">
                    <a:prstClr val="black">
                      <a:alpha val="40000"/>
                    </a:prstClr>
                  </a:outerShdw>
                </a:effectLst>
              </a:rPr>
              <a:t> Body of the Practice</a:t>
            </a:r>
          </a:p>
        </p:txBody>
      </p:sp>
    </p:spTree>
    <p:extLst>
      <p:ext uri="{BB962C8B-B14F-4D97-AF65-F5344CB8AC3E}">
        <p14:creationId xmlns:p14="http://schemas.microsoft.com/office/powerpoint/2010/main" val="4560162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D3EEBA-6D24-578C-1824-788167D0C6AA}"/>
              </a:ext>
            </a:extLst>
          </p:cNvPr>
          <p:cNvSpPr>
            <a:spLocks noGrp="1"/>
          </p:cNvSpPr>
          <p:nvPr>
            <p:ph idx="1"/>
          </p:nvPr>
        </p:nvSpPr>
        <p:spPr>
          <a:xfrm>
            <a:off x="365760" y="2337689"/>
            <a:ext cx="11503152" cy="4351338"/>
          </a:xfrm>
        </p:spPr>
        <p:txBody>
          <a:bodyPr>
            <a:noAutofit/>
          </a:bodyPr>
          <a:lstStyle/>
          <a:p>
            <a:pPr marL="0" indent="0" rtl="0">
              <a:spcBef>
                <a:spcPts val="0"/>
              </a:spcBef>
              <a:spcAft>
                <a:spcPts val="0"/>
              </a:spcAft>
              <a:buNone/>
            </a:pPr>
            <a:r>
              <a:rPr lang="en-US" sz="2000" b="1" i="0" u="none" strike="noStrike" dirty="0">
                <a:solidFill>
                  <a:srgbClr val="000000"/>
                </a:solidFill>
                <a:effectLst/>
                <a:latin typeface="Arial" panose="020B0604020202020204" pitchFamily="34" charset="0"/>
                <a:cs typeface="Arial" panose="020B0604020202020204" pitchFamily="34" charset="0"/>
              </a:rPr>
              <a:t>PLAN EVERY DETAIL!</a:t>
            </a:r>
          </a:p>
          <a:p>
            <a:pPr marL="0" indent="0" rtl="0">
              <a:spcBef>
                <a:spcPts val="0"/>
              </a:spcBef>
              <a:spcAft>
                <a:spcPts val="0"/>
              </a:spcAft>
              <a:buNone/>
            </a:pPr>
            <a:endParaRPr lang="en-US" sz="2000" dirty="0">
              <a:effectLst/>
              <a:latin typeface="Arial" panose="020B0604020202020204" pitchFamily="34" charset="0"/>
              <a:cs typeface="Arial" panose="020B0604020202020204" pitchFamily="34" charset="0"/>
            </a:endParaRPr>
          </a:p>
          <a:p>
            <a:pPr marL="457200" indent="-457200" fontAlgn="base">
              <a:spcBef>
                <a:spcPts val="0"/>
              </a:spcBef>
              <a:buAutoNum type="alphaLcPeriod"/>
            </a:pPr>
            <a:r>
              <a:rPr lang="en-US" sz="2000" i="0" u="none" strike="noStrike" dirty="0">
                <a:solidFill>
                  <a:srgbClr val="000000"/>
                </a:solidFill>
                <a:effectLst/>
                <a:latin typeface="Arial" panose="020B0604020202020204" pitchFamily="34" charset="0"/>
                <a:cs typeface="Arial" panose="020B0604020202020204" pitchFamily="34" charset="0"/>
              </a:rPr>
              <a:t>Plan the explanation &amp; demo - 3-4 teaching points &amp; KEY/cue words</a:t>
            </a:r>
          </a:p>
          <a:p>
            <a:pPr marL="457200" indent="-457200" fontAlgn="base">
              <a:spcBef>
                <a:spcPts val="0"/>
              </a:spcBef>
              <a:buAutoNum type="alphaLcPeriod"/>
            </a:pPr>
            <a:endParaRPr lang="en-US" sz="2000" i="0" u="none" strike="noStrike" dirty="0">
              <a:solidFill>
                <a:srgbClr val="000000"/>
              </a:solidFill>
              <a:effectLst/>
              <a:latin typeface="Arial" panose="020B0604020202020204" pitchFamily="34" charset="0"/>
              <a:cs typeface="Arial" panose="020B0604020202020204" pitchFamily="34" charset="0"/>
            </a:endParaRPr>
          </a:p>
          <a:p>
            <a:pPr marL="0" indent="0" fontAlgn="base">
              <a:spcBef>
                <a:spcPts val="0"/>
              </a:spcBef>
              <a:buNone/>
            </a:pPr>
            <a:r>
              <a:rPr lang="en-US" sz="2000" i="0" u="none" strike="noStrike" dirty="0">
                <a:solidFill>
                  <a:srgbClr val="000000"/>
                </a:solidFill>
                <a:effectLst/>
                <a:latin typeface="Arial" panose="020B0604020202020204" pitchFamily="34" charset="0"/>
                <a:cs typeface="Arial" panose="020B0604020202020204" pitchFamily="34" charset="0"/>
              </a:rPr>
              <a:t>b. Plan how will participants </a:t>
            </a:r>
            <a:r>
              <a:rPr lang="en-US" sz="2000" i="0" u="sng" strike="noStrike" dirty="0">
                <a:solidFill>
                  <a:srgbClr val="000000"/>
                </a:solidFill>
                <a:effectLst/>
                <a:latin typeface="Arial" panose="020B0604020202020204" pitchFamily="34" charset="0"/>
                <a:cs typeface="Arial" panose="020B0604020202020204" pitchFamily="34" charset="0"/>
              </a:rPr>
              <a:t>practice the skill</a:t>
            </a:r>
            <a:r>
              <a:rPr lang="en-US" sz="2000" i="0" u="none" strike="noStrike" dirty="0">
                <a:solidFill>
                  <a:srgbClr val="000000"/>
                </a:solidFill>
                <a:effectLst/>
                <a:latin typeface="Arial" panose="020B0604020202020204" pitchFamily="34" charset="0"/>
                <a:cs typeface="Arial" panose="020B0604020202020204" pitchFamily="34" charset="0"/>
              </a:rPr>
              <a:t>? </a:t>
            </a:r>
          </a:p>
          <a:p>
            <a:pPr indent="0" rtl="0">
              <a:spcBef>
                <a:spcPts val="0"/>
              </a:spcBef>
              <a:spcAft>
                <a:spcPts val="0"/>
              </a:spcAft>
              <a:buNone/>
            </a:pPr>
            <a:r>
              <a:rPr lang="en-US" sz="2000" b="1" i="0" u="none" strike="noStrike" dirty="0">
                <a:solidFill>
                  <a:srgbClr val="000000"/>
                </a:solidFill>
                <a:effectLst/>
                <a:latin typeface="Arial" panose="020B0604020202020204" pitchFamily="34" charset="0"/>
                <a:cs typeface="Arial" panose="020B0604020202020204" pitchFamily="34" charset="0"/>
              </a:rPr>
              <a:t>- PROGRESSIVE STEPS</a:t>
            </a:r>
            <a:endParaRPr lang="en-US" sz="2000" b="0" dirty="0">
              <a:effectLst/>
              <a:latin typeface="Arial" panose="020B0604020202020204" pitchFamily="34" charset="0"/>
              <a:cs typeface="Arial" panose="020B0604020202020204" pitchFamily="34" charset="0"/>
            </a:endParaRPr>
          </a:p>
          <a:p>
            <a:pPr indent="0" rtl="0">
              <a:spcBef>
                <a:spcPts val="0"/>
              </a:spcBef>
              <a:spcAft>
                <a:spcPts val="0"/>
              </a:spcAft>
              <a:buNone/>
            </a:pPr>
            <a:r>
              <a:rPr lang="en-US" sz="2000" b="1" i="0" u="none" strike="noStrike" dirty="0">
                <a:solidFill>
                  <a:srgbClr val="000000"/>
                </a:solidFill>
                <a:effectLst/>
                <a:latin typeface="Arial" panose="020B0604020202020204" pitchFamily="34" charset="0"/>
                <a:cs typeface="Arial" panose="020B0604020202020204" pitchFamily="34" charset="0"/>
              </a:rPr>
              <a:t>- lots of reps / maximize activity</a:t>
            </a:r>
          </a:p>
          <a:p>
            <a:pPr indent="0" rtl="0">
              <a:spcBef>
                <a:spcPts val="0"/>
              </a:spcBef>
              <a:spcAft>
                <a:spcPts val="0"/>
              </a:spcAft>
              <a:buNone/>
            </a:pPr>
            <a:endParaRPr lang="en-US" sz="2000" b="0" dirty="0">
              <a:effectLst/>
              <a:latin typeface="Arial" panose="020B0604020202020204" pitchFamily="34" charset="0"/>
              <a:cs typeface="Arial" panose="020B0604020202020204" pitchFamily="34" charset="0"/>
            </a:endParaRPr>
          </a:p>
          <a:p>
            <a:pPr marL="0" indent="0" fontAlgn="base">
              <a:spcBef>
                <a:spcPts val="0"/>
              </a:spcBef>
              <a:buNone/>
            </a:pPr>
            <a:r>
              <a:rPr lang="en-US" sz="2000" b="1" i="0" u="none" strike="noStrike" dirty="0">
                <a:solidFill>
                  <a:srgbClr val="000000"/>
                </a:solidFill>
                <a:effectLst/>
                <a:latin typeface="Arial" panose="020B0604020202020204" pitchFamily="34" charset="0"/>
                <a:cs typeface="Arial" panose="020B0604020202020204" pitchFamily="34" charset="0"/>
              </a:rPr>
              <a:t>c. Formation (</a:t>
            </a:r>
            <a:r>
              <a:rPr lang="en-US" sz="2000" b="1" i="0" u="none" strike="noStrike">
                <a:solidFill>
                  <a:srgbClr val="000000"/>
                </a:solidFill>
                <a:effectLst/>
                <a:latin typeface="Arial" panose="020B0604020202020204" pitchFamily="34" charset="0"/>
                <a:cs typeface="Arial" panose="020B0604020202020204" pitchFamily="34" charset="0"/>
              </a:rPr>
              <a:t>for instruction) </a:t>
            </a:r>
            <a:r>
              <a:rPr lang="en-US" sz="2000" b="1" i="0" u="none" strike="noStrike" dirty="0">
                <a:solidFill>
                  <a:srgbClr val="000000"/>
                </a:solidFill>
                <a:effectLst/>
                <a:latin typeface="Arial" panose="020B0604020202020204" pitchFamily="34" charset="0"/>
                <a:cs typeface="Arial" panose="020B0604020202020204" pitchFamily="34" charset="0"/>
              </a:rPr>
              <a:t>- </a:t>
            </a:r>
            <a:r>
              <a:rPr lang="en-US" sz="2000" i="0" u="none" strike="noStrike" dirty="0">
                <a:solidFill>
                  <a:srgbClr val="000000"/>
                </a:solidFill>
                <a:effectLst/>
                <a:latin typeface="Arial" panose="020B0604020202020204" pitchFamily="34" charset="0"/>
                <a:cs typeface="Arial" panose="020B0604020202020204" pitchFamily="34" charset="0"/>
              </a:rPr>
              <a:t>whole group, remove distractions; use of voice &amp; body (positive)</a:t>
            </a:r>
          </a:p>
          <a:p>
            <a:pPr marL="0" indent="0" rtl="0">
              <a:spcBef>
                <a:spcPts val="0"/>
              </a:spcBef>
              <a:spcAft>
                <a:spcPts val="0"/>
              </a:spcAft>
              <a:buNone/>
            </a:pPr>
            <a:endParaRPr lang="en-US" sz="2000" b="1" dirty="0">
              <a:solidFill>
                <a:srgbClr val="000000"/>
              </a:solidFill>
              <a:latin typeface="Arial" panose="020B0604020202020204" pitchFamily="34" charset="0"/>
              <a:cs typeface="Arial" panose="020B0604020202020204" pitchFamily="34" charset="0"/>
            </a:endParaRPr>
          </a:p>
          <a:p>
            <a:pPr marL="0" indent="0" rtl="0">
              <a:spcBef>
                <a:spcPts val="0"/>
              </a:spcBef>
              <a:spcAft>
                <a:spcPts val="0"/>
              </a:spcAft>
              <a:buNone/>
            </a:pPr>
            <a:r>
              <a:rPr lang="en-US" sz="2000" b="1" i="0" u="none" strike="noStrike" dirty="0">
                <a:solidFill>
                  <a:srgbClr val="000000"/>
                </a:solidFill>
                <a:effectLst/>
                <a:latin typeface="Arial" panose="020B0604020202020204" pitchFamily="34" charset="0"/>
                <a:cs typeface="Arial" panose="020B0604020202020204" pitchFamily="34" charset="0"/>
              </a:rPr>
              <a:t>d. Teach the Skill </a:t>
            </a:r>
            <a:r>
              <a:rPr lang="en-US" sz="2000" i="0" u="none" strike="noStrike" dirty="0">
                <a:solidFill>
                  <a:srgbClr val="000000"/>
                </a:solidFill>
                <a:effectLst/>
                <a:latin typeface="Arial" panose="020B0604020202020204" pitchFamily="34" charset="0"/>
                <a:cs typeface="Arial" panose="020B0604020202020204" pitchFamily="34" charset="0"/>
              </a:rPr>
              <a:t>- whole, part, whole approach</a:t>
            </a:r>
          </a:p>
          <a:p>
            <a:pPr marL="0" indent="0" rtl="0">
              <a:spcBef>
                <a:spcPts val="0"/>
              </a:spcBef>
              <a:spcAft>
                <a:spcPts val="0"/>
              </a:spcAft>
              <a:buNone/>
            </a:pPr>
            <a:endParaRPr lang="en-US" sz="2000" b="0" dirty="0">
              <a:effectLst/>
              <a:latin typeface="Arial" panose="020B0604020202020204" pitchFamily="34" charset="0"/>
              <a:cs typeface="Arial" panose="020B0604020202020204" pitchFamily="34" charset="0"/>
            </a:endParaRPr>
          </a:p>
          <a:p>
            <a:pPr marL="0" indent="0" rtl="0">
              <a:spcBef>
                <a:spcPts val="0"/>
              </a:spcBef>
              <a:spcAft>
                <a:spcPts val="0"/>
              </a:spcAft>
              <a:buNone/>
            </a:pPr>
            <a:endParaRPr lang="en-US" sz="2000" b="0" dirty="0">
              <a:effectLst/>
              <a:latin typeface="Arial" panose="020B0604020202020204" pitchFamily="34" charset="0"/>
              <a:cs typeface="Arial" panose="020B0604020202020204" pitchFamily="34" charset="0"/>
            </a:endParaRPr>
          </a:p>
          <a:p>
            <a:pPr marL="0" indent="0" rtl="0">
              <a:spcBef>
                <a:spcPts val="0"/>
              </a:spcBef>
              <a:spcAft>
                <a:spcPts val="0"/>
              </a:spcAft>
              <a:buNone/>
            </a:pPr>
            <a:r>
              <a:rPr lang="en-US" sz="2000" b="1" i="0" u="none" strike="noStrike" dirty="0">
                <a:solidFill>
                  <a:srgbClr val="000000"/>
                </a:solidFill>
                <a:effectLst/>
                <a:latin typeface="Arial" panose="020B0604020202020204" pitchFamily="34" charset="0"/>
                <a:cs typeface="Arial" panose="020B0604020202020204" pitchFamily="34" charset="0"/>
              </a:rPr>
              <a:t>As kids get active….provide </a:t>
            </a:r>
            <a:r>
              <a:rPr lang="en-US" sz="2000" b="1" i="0" u="sng" dirty="0">
                <a:solidFill>
                  <a:srgbClr val="000000"/>
                </a:solidFill>
                <a:effectLst/>
                <a:latin typeface="Arial" panose="020B0604020202020204" pitchFamily="34" charset="0"/>
                <a:cs typeface="Arial" panose="020B0604020202020204" pitchFamily="34" charset="0"/>
              </a:rPr>
              <a:t>Constructive Feedback</a:t>
            </a:r>
            <a:r>
              <a:rPr lang="en-US" sz="2000" b="1" i="0" u="none" strike="noStrike" dirty="0">
                <a:solidFill>
                  <a:srgbClr val="000000"/>
                </a:solidFill>
                <a:effectLst/>
                <a:latin typeface="Arial" panose="020B0604020202020204" pitchFamily="34" charset="0"/>
                <a:cs typeface="Arial" panose="020B0604020202020204" pitchFamily="34" charset="0"/>
              </a:rPr>
              <a:t> </a:t>
            </a:r>
            <a:endParaRPr lang="en-US" sz="2000" b="0" dirty="0">
              <a:effectLst/>
              <a:latin typeface="Arial" panose="020B0604020202020204" pitchFamily="34" charset="0"/>
              <a:cs typeface="Arial" panose="020B0604020202020204" pitchFamily="34" charset="0"/>
            </a:endParaRPr>
          </a:p>
          <a:p>
            <a:pPr marL="0" indent="0" rtl="0">
              <a:spcBef>
                <a:spcPts val="0"/>
              </a:spcBef>
              <a:spcAft>
                <a:spcPts val="0"/>
              </a:spcAft>
              <a:buNone/>
            </a:pPr>
            <a:r>
              <a:rPr lang="en-US" sz="2000" b="1" i="0" u="none" strike="noStrike" dirty="0">
                <a:solidFill>
                  <a:srgbClr val="000000"/>
                </a:solidFill>
                <a:effectLst/>
                <a:latin typeface="Arial" panose="020B0604020202020204" pitchFamily="34" charset="0"/>
                <a:cs typeface="Arial" panose="020B0604020202020204" pitchFamily="34" charset="0"/>
              </a:rPr>
              <a:t>- POSITIVE, immediate, changeable </a:t>
            </a:r>
            <a:r>
              <a:rPr lang="en-US" sz="2000" b="1" i="0" u="none" strike="noStrike" dirty="0" err="1">
                <a:solidFill>
                  <a:srgbClr val="000000"/>
                </a:solidFill>
                <a:effectLst/>
                <a:latin typeface="Arial" panose="020B0604020202020204" pitchFamily="34" charset="0"/>
                <a:cs typeface="Arial" panose="020B0604020202020204" pitchFamily="34" charset="0"/>
              </a:rPr>
              <a:t>behaviour</a:t>
            </a:r>
            <a:r>
              <a:rPr lang="en-US" sz="2000" b="1" i="0" u="none" strike="noStrike" dirty="0">
                <a:solidFill>
                  <a:srgbClr val="000000"/>
                </a:solidFill>
                <a:effectLst/>
                <a:latin typeface="Arial" panose="020B0604020202020204" pitchFamily="34" charset="0"/>
                <a:cs typeface="Arial" panose="020B0604020202020204" pitchFamily="34" charset="0"/>
              </a:rPr>
              <a:t>, check for understanding</a:t>
            </a:r>
            <a:endParaRPr lang="en-US" sz="2000" b="0" dirty="0">
              <a:effectLst/>
              <a:latin typeface="Arial" panose="020B0604020202020204" pitchFamily="34" charset="0"/>
              <a:cs typeface="Arial" panose="020B0604020202020204" pitchFamily="34" charset="0"/>
            </a:endParaRPr>
          </a:p>
          <a:p>
            <a:pPr marL="0" indent="0">
              <a:buNone/>
            </a:pPr>
            <a:endParaRPr lang="en-US" sz="2000" b="0" dirty="0">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E73E7F3-93FE-3D7B-F4C1-46D03A2EE835}"/>
              </a:ext>
            </a:extLst>
          </p:cNvPr>
          <p:cNvSpPr txBox="1"/>
          <p:nvPr/>
        </p:nvSpPr>
        <p:spPr>
          <a:xfrm>
            <a:off x="1224643" y="1493895"/>
            <a:ext cx="9742714" cy="523220"/>
          </a:xfrm>
          <a:prstGeom prst="rect">
            <a:avLst/>
          </a:prstGeom>
          <a:solidFill>
            <a:srgbClr val="C00000"/>
          </a:solidFill>
        </p:spPr>
        <p:txBody>
          <a:bodyPr wrap="square">
            <a:spAutoFit/>
          </a:bodyPr>
          <a:lstStyle/>
          <a:p>
            <a:pPr algn="ctr">
              <a:defRPr/>
            </a:pPr>
            <a:r>
              <a:rPr lang="en-US" sz="2800" b="1" dirty="0">
                <a:solidFill>
                  <a:schemeClr val="bg1"/>
                </a:solidFill>
                <a:effectLst>
                  <a:outerShdw blurRad="50800" dist="38100" dir="2700000" algn="tl" rotWithShape="0">
                    <a:prstClr val="black">
                      <a:alpha val="40000"/>
                    </a:prstClr>
                  </a:outerShdw>
                </a:effectLst>
              </a:rPr>
              <a:t> Body of the Practice - Teaching a Skill</a:t>
            </a:r>
          </a:p>
        </p:txBody>
      </p:sp>
    </p:spTree>
    <p:extLst>
      <p:ext uri="{BB962C8B-B14F-4D97-AF65-F5344CB8AC3E}">
        <p14:creationId xmlns:p14="http://schemas.microsoft.com/office/powerpoint/2010/main" val="161467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 calcmode="lin" valueType="num">
                                      <p:cBhvr additive="base">
                                        <p:cTn id="3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anim calcmode="lin" valueType="num">
                                      <p:cBhvr additive="base">
                                        <p:cTn id="3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anim calcmode="lin" valueType="num">
                                      <p:cBhvr additive="base">
                                        <p:cTn id="4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5DC6D2F5-6C55-4EFD-974C-0D2036DD518A}"/>
              </a:ext>
            </a:extLst>
          </p:cNvPr>
          <p:cNvSpPr>
            <a:spLocks noChangeArrowheads="1"/>
          </p:cNvSpPr>
          <p:nvPr/>
        </p:nvSpPr>
        <p:spPr bwMode="auto">
          <a:xfrm>
            <a:off x="1900746" y="2798230"/>
            <a:ext cx="8390505" cy="1677382"/>
          </a:xfrm>
          <a:prstGeom prst="rect">
            <a:avLst/>
          </a:prstGeom>
          <a:noFill/>
          <a:ln w="9525">
            <a:noFill/>
            <a:miter lim="800000"/>
            <a:headEnd/>
            <a:tailEnd/>
          </a:ln>
        </p:spPr>
        <p:txBody>
          <a:bodyPr wrap="square" anchor="ctr">
            <a:spAutoFit/>
          </a:bodyPr>
          <a:lstStyle/>
          <a:p>
            <a:pPr algn="just">
              <a:tabLst>
                <a:tab pos="-685800" algn="l"/>
                <a:tab pos="-457200" algn="l"/>
                <a:tab pos="914400" algn="l"/>
                <a:tab pos="1371600" algn="l"/>
                <a:tab pos="1828800" algn="l"/>
                <a:tab pos="2057400" algn="l"/>
                <a:tab pos="2286000" algn="l"/>
                <a:tab pos="2743200" algn="l"/>
                <a:tab pos="3200400" algn="l"/>
                <a:tab pos="3657600" algn="l"/>
                <a:tab pos="4572000" algn="l"/>
              </a:tabLst>
              <a:defRPr/>
            </a:pPr>
            <a:endParaRPr lang="en-US" sz="2200" dirty="0">
              <a:solidFill>
                <a:srgbClr val="C00000"/>
              </a:solidFill>
              <a:cs typeface="Times New Roman" pitchFamily="18" charset="0"/>
            </a:endParaRPr>
          </a:p>
          <a:p>
            <a:pPr marL="342900" indent="-342900" algn="just">
              <a:buFont typeface="Wingdings" panose="05000000000000000000" pitchFamily="2" charset="2"/>
              <a:buChar char="q"/>
              <a:tabLst>
                <a:tab pos="-685800" algn="l"/>
                <a:tab pos="-457200" algn="l"/>
                <a:tab pos="914400" algn="l"/>
                <a:tab pos="1371600" algn="l"/>
                <a:tab pos="1828800" algn="l"/>
                <a:tab pos="2057400" algn="l"/>
                <a:tab pos="2286000" algn="l"/>
                <a:tab pos="2743200" algn="l"/>
                <a:tab pos="3200400" algn="l"/>
                <a:tab pos="3657600" algn="l"/>
                <a:tab pos="4572000" algn="l"/>
              </a:tabLst>
              <a:defRPr/>
            </a:pPr>
            <a:r>
              <a:rPr lang="en-US" sz="2400" dirty="0">
                <a:cs typeface="Times New Roman" pitchFamily="18" charset="0"/>
              </a:rPr>
              <a:t>The Cool Down activity should help reduce the heart rate of the athlete.</a:t>
            </a:r>
          </a:p>
          <a:p>
            <a:pPr marL="342900" indent="-342900" algn="just">
              <a:buFont typeface="Wingdings" panose="05000000000000000000" pitchFamily="2" charset="2"/>
              <a:buChar char="q"/>
              <a:tabLst>
                <a:tab pos="-685800" algn="l"/>
                <a:tab pos="-457200" algn="l"/>
                <a:tab pos="914400" algn="l"/>
                <a:tab pos="1371600" algn="l"/>
                <a:tab pos="1828800" algn="l"/>
                <a:tab pos="2057400" algn="l"/>
                <a:tab pos="2286000" algn="l"/>
                <a:tab pos="2743200" algn="l"/>
                <a:tab pos="3200400" algn="l"/>
                <a:tab pos="3657600" algn="l"/>
                <a:tab pos="4572000" algn="l"/>
              </a:tabLst>
              <a:defRPr/>
            </a:pPr>
            <a:endParaRPr lang="en-US" sz="900" dirty="0">
              <a:cs typeface="Times New Roman" pitchFamily="18" charset="0"/>
            </a:endParaRPr>
          </a:p>
          <a:p>
            <a:pPr marL="342900" indent="-342900" algn="just">
              <a:buFont typeface="Wingdings" panose="05000000000000000000" pitchFamily="2" charset="2"/>
              <a:buChar char="q"/>
              <a:tabLst>
                <a:tab pos="-685800" algn="l"/>
                <a:tab pos="-457200" algn="l"/>
                <a:tab pos="914400" algn="l"/>
                <a:tab pos="1371600" algn="l"/>
                <a:tab pos="1828800" algn="l"/>
                <a:tab pos="2057400" algn="l"/>
                <a:tab pos="2286000" algn="l"/>
                <a:tab pos="2743200" algn="l"/>
                <a:tab pos="3200400" algn="l"/>
                <a:tab pos="3657600" algn="l"/>
                <a:tab pos="4572000" algn="l"/>
              </a:tabLst>
              <a:defRPr/>
            </a:pPr>
            <a:r>
              <a:rPr lang="en-US" sz="2400" dirty="0">
                <a:cs typeface="Times New Roman" pitchFamily="18" charset="0"/>
              </a:rPr>
              <a:t>The Cool Down activity should have a flexibility component.</a:t>
            </a:r>
          </a:p>
        </p:txBody>
      </p:sp>
      <p:sp>
        <p:nvSpPr>
          <p:cNvPr id="2" name="TextBox 1">
            <a:extLst>
              <a:ext uri="{FF2B5EF4-FFF2-40B4-BE49-F238E27FC236}">
                <a16:creationId xmlns:a16="http://schemas.microsoft.com/office/drawing/2014/main" id="{42CC92B9-FA88-9FBC-D722-DD8D575BA4D2}"/>
              </a:ext>
            </a:extLst>
          </p:cNvPr>
          <p:cNvSpPr txBox="1"/>
          <p:nvPr/>
        </p:nvSpPr>
        <p:spPr>
          <a:xfrm>
            <a:off x="1224641" y="2166529"/>
            <a:ext cx="9742714" cy="523220"/>
          </a:xfrm>
          <a:prstGeom prst="rect">
            <a:avLst/>
          </a:prstGeom>
          <a:solidFill>
            <a:srgbClr val="C00000"/>
          </a:solidFill>
        </p:spPr>
        <p:txBody>
          <a:bodyPr wrap="square">
            <a:spAutoFit/>
          </a:bodyPr>
          <a:lstStyle/>
          <a:p>
            <a:pPr algn="ctr">
              <a:defRPr/>
            </a:pPr>
            <a:r>
              <a:rPr lang="en-US" sz="2800" b="1" dirty="0">
                <a:solidFill>
                  <a:schemeClr val="bg1"/>
                </a:solidFill>
                <a:effectLst>
                  <a:outerShdw blurRad="50800" dist="38100" dir="2700000" algn="tl" rotWithShape="0">
                    <a:prstClr val="black">
                      <a:alpha val="40000"/>
                    </a:prstClr>
                  </a:outerShdw>
                </a:effectLst>
              </a:rPr>
              <a:t> Planning a Practice - Cool Down</a:t>
            </a:r>
          </a:p>
        </p:txBody>
      </p:sp>
    </p:spTree>
    <p:extLst>
      <p:ext uri="{BB962C8B-B14F-4D97-AF65-F5344CB8AC3E}">
        <p14:creationId xmlns:p14="http://schemas.microsoft.com/office/powerpoint/2010/main" val="19307204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70BB3C37-B788-431C-8032-85A0AC74FC16}"/>
              </a:ext>
            </a:extLst>
          </p:cNvPr>
          <p:cNvGraphicFramePr>
            <a:graphicFrameLocks noChangeAspect="1"/>
          </p:cNvGraphicFramePr>
          <p:nvPr>
            <p:extLst>
              <p:ext uri="{D42A27DB-BD31-4B8C-83A1-F6EECF244321}">
                <p14:modId xmlns:p14="http://schemas.microsoft.com/office/powerpoint/2010/main" val="1324546332"/>
              </p:ext>
            </p:extLst>
          </p:nvPr>
        </p:nvGraphicFramePr>
        <p:xfrm>
          <a:off x="4207245" y="1969457"/>
          <a:ext cx="3777510" cy="4888543"/>
        </p:xfrm>
        <a:graphic>
          <a:graphicData uri="http://schemas.openxmlformats.org/presentationml/2006/ole">
            <mc:AlternateContent xmlns:mc="http://schemas.openxmlformats.org/markup-compatibility/2006">
              <mc:Choice xmlns:v="urn:schemas-microsoft-com:vml" Requires="v">
                <p:oleObj name="Acrobat Document" r:id="rId3" imgW="3886096" imgH="5029200" progId="Acrobat.Document.DC">
                  <p:embed/>
                </p:oleObj>
              </mc:Choice>
              <mc:Fallback>
                <p:oleObj name="Acrobat Document" r:id="rId3" imgW="3886096" imgH="5029200" progId="Acrobat.Document.DC">
                  <p:embed/>
                  <p:pic>
                    <p:nvPicPr>
                      <p:cNvPr id="2" name="Object 1">
                        <a:extLst>
                          <a:ext uri="{FF2B5EF4-FFF2-40B4-BE49-F238E27FC236}">
                            <a16:creationId xmlns:a16="http://schemas.microsoft.com/office/drawing/2014/main" id="{70BB3C37-B788-431C-8032-85A0AC74FC16}"/>
                          </a:ext>
                        </a:extLst>
                      </p:cNvPr>
                      <p:cNvPicPr/>
                      <p:nvPr/>
                    </p:nvPicPr>
                    <p:blipFill>
                      <a:blip r:embed="rId4"/>
                      <a:stretch>
                        <a:fillRect/>
                      </a:stretch>
                    </p:blipFill>
                    <p:spPr>
                      <a:xfrm>
                        <a:off x="4207245" y="1969457"/>
                        <a:ext cx="3777510" cy="4888543"/>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D4F376F6-433F-4B48-906F-13370C7D0760}"/>
              </a:ext>
            </a:extLst>
          </p:cNvPr>
          <p:cNvSpPr/>
          <p:nvPr/>
        </p:nvSpPr>
        <p:spPr>
          <a:xfrm>
            <a:off x="4346161" y="1566782"/>
            <a:ext cx="3499676" cy="52322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cap="none" spc="0">
                <a:solidFill>
                  <a:srgbClr val="C00000"/>
                </a:solidFill>
                <a:effectLst/>
                <a:latin typeface="Arial" panose="020B0604020202020204" pitchFamily="34" charset="0"/>
                <a:cs typeface="Arial" panose="020B0604020202020204" pitchFamily="34" charset="0"/>
              </a:rPr>
              <a:t>Planning a Practice</a:t>
            </a:r>
            <a:endParaRPr lang="en-US" sz="5400" b="1" cap="none" spc="0">
              <a:solidFill>
                <a:srgbClr val="C00000"/>
              </a:solidFill>
              <a:effectLst/>
              <a:latin typeface="Arial" panose="020B0604020202020204" pitchFamily="34" charset="0"/>
              <a:cs typeface="Arial" panose="020B0604020202020204" pitchFamily="34" charset="0"/>
            </a:endParaRPr>
          </a:p>
        </p:txBody>
      </p:sp>
      <p:pic>
        <p:nvPicPr>
          <p:cNvPr id="12292" name="Picture 4">
            <a:extLst>
              <a:ext uri="{FF2B5EF4-FFF2-40B4-BE49-F238E27FC236}">
                <a16:creationId xmlns:a16="http://schemas.microsoft.com/office/drawing/2014/main" id="{B9CB9F2F-095D-6376-AA1B-3FA040EEE5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1024" y="860219"/>
            <a:ext cx="6460109" cy="59977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9A9A13D-3848-9966-84AE-3DEBE9EF0418}"/>
              </a:ext>
            </a:extLst>
          </p:cNvPr>
          <p:cNvSpPr txBox="1"/>
          <p:nvPr/>
        </p:nvSpPr>
        <p:spPr>
          <a:xfrm>
            <a:off x="1014608" y="2304789"/>
            <a:ext cx="2517732" cy="369332"/>
          </a:xfrm>
          <a:prstGeom prst="rect">
            <a:avLst/>
          </a:prstGeom>
          <a:noFill/>
        </p:spPr>
        <p:txBody>
          <a:bodyPr wrap="square" rtlCol="0">
            <a:spAutoFit/>
          </a:bodyPr>
          <a:lstStyle/>
          <a:p>
            <a:r>
              <a:rPr lang="en-CA" dirty="0"/>
              <a:t>Welcome &amp; warm up </a:t>
            </a:r>
            <a:r>
              <a:rPr lang="en-CA" dirty="0">
                <a:sym typeface="Wingdings" panose="05000000000000000000" pitchFamily="2" charset="2"/>
              </a:rPr>
              <a:t></a:t>
            </a:r>
            <a:endParaRPr lang="en-CA" dirty="0"/>
          </a:p>
        </p:txBody>
      </p:sp>
      <p:sp>
        <p:nvSpPr>
          <p:cNvPr id="7" name="TextBox 6">
            <a:extLst>
              <a:ext uri="{FF2B5EF4-FFF2-40B4-BE49-F238E27FC236}">
                <a16:creationId xmlns:a16="http://schemas.microsoft.com/office/drawing/2014/main" id="{6DA1044E-5589-E3FA-DA16-D6EC962A11B6}"/>
              </a:ext>
            </a:extLst>
          </p:cNvPr>
          <p:cNvSpPr txBox="1"/>
          <p:nvPr/>
        </p:nvSpPr>
        <p:spPr>
          <a:xfrm>
            <a:off x="1014608" y="3429000"/>
            <a:ext cx="2702463" cy="2308324"/>
          </a:xfrm>
          <a:prstGeom prst="rect">
            <a:avLst/>
          </a:prstGeom>
          <a:noFill/>
        </p:spPr>
        <p:txBody>
          <a:bodyPr wrap="square" rtlCol="0">
            <a:spAutoFit/>
          </a:bodyPr>
          <a:lstStyle/>
          <a:p>
            <a:r>
              <a:rPr lang="en-CA" dirty="0"/>
              <a:t>Body of Practice        </a:t>
            </a:r>
            <a:r>
              <a:rPr lang="en-CA" dirty="0">
                <a:sym typeface="Wingdings" panose="05000000000000000000" pitchFamily="2" charset="2"/>
              </a:rPr>
              <a:t> </a:t>
            </a:r>
            <a:endParaRPr lang="en-CA" dirty="0"/>
          </a:p>
          <a:p>
            <a:pPr marL="285750" indent="-285750">
              <a:buFont typeface="Arial" panose="020B0604020202020204" pitchFamily="34" charset="0"/>
              <a:buChar char="•"/>
            </a:pPr>
            <a:r>
              <a:rPr lang="en-CA" dirty="0"/>
              <a:t>Stations</a:t>
            </a:r>
          </a:p>
          <a:p>
            <a:pPr marL="285750" indent="-285750">
              <a:buFont typeface="Arial" panose="020B0604020202020204" pitchFamily="34" charset="0"/>
              <a:buChar char="•"/>
            </a:pPr>
            <a:r>
              <a:rPr lang="en-CA" dirty="0"/>
              <a:t>Small groups</a:t>
            </a:r>
          </a:p>
          <a:p>
            <a:pPr marL="285750" indent="-285750">
              <a:buFont typeface="Arial" panose="020B0604020202020204" pitchFamily="34" charset="0"/>
              <a:buChar char="•"/>
            </a:pPr>
            <a:r>
              <a:rPr lang="en-CA" dirty="0"/>
              <a:t>Lots of ball contact / opportunity for improvement</a:t>
            </a:r>
          </a:p>
          <a:p>
            <a:pPr marL="285750" indent="-285750">
              <a:buFont typeface="Arial" panose="020B0604020202020204" pitchFamily="34" charset="0"/>
              <a:buChar char="•"/>
            </a:pPr>
            <a:r>
              <a:rPr lang="en-CA" dirty="0"/>
              <a:t>Game play – small area games</a:t>
            </a:r>
          </a:p>
        </p:txBody>
      </p:sp>
      <p:sp>
        <p:nvSpPr>
          <p:cNvPr id="8" name="TextBox 7">
            <a:extLst>
              <a:ext uri="{FF2B5EF4-FFF2-40B4-BE49-F238E27FC236}">
                <a16:creationId xmlns:a16="http://schemas.microsoft.com/office/drawing/2014/main" id="{82C32675-AE2C-8593-A764-AA782F5A49E9}"/>
              </a:ext>
            </a:extLst>
          </p:cNvPr>
          <p:cNvSpPr txBox="1"/>
          <p:nvPr/>
        </p:nvSpPr>
        <p:spPr>
          <a:xfrm>
            <a:off x="728090" y="5928330"/>
            <a:ext cx="2702463" cy="369332"/>
          </a:xfrm>
          <a:prstGeom prst="rect">
            <a:avLst/>
          </a:prstGeom>
          <a:noFill/>
        </p:spPr>
        <p:txBody>
          <a:bodyPr wrap="square" rtlCol="0">
            <a:spAutoFit/>
          </a:bodyPr>
          <a:lstStyle/>
          <a:p>
            <a:r>
              <a:rPr lang="en-CA" dirty="0"/>
              <a:t>Cool down &amp; conclusion </a:t>
            </a:r>
            <a:r>
              <a:rPr lang="en-CA" dirty="0">
                <a:sym typeface="Wingdings" panose="05000000000000000000" pitchFamily="2" charset="2"/>
              </a:rPr>
              <a:t> </a:t>
            </a:r>
            <a:endParaRPr lang="en-CA" dirty="0"/>
          </a:p>
        </p:txBody>
      </p:sp>
      <p:sp>
        <p:nvSpPr>
          <p:cNvPr id="9" name="TextBox 8">
            <a:extLst>
              <a:ext uri="{FF2B5EF4-FFF2-40B4-BE49-F238E27FC236}">
                <a16:creationId xmlns:a16="http://schemas.microsoft.com/office/drawing/2014/main" id="{7BD3D427-9365-E237-529E-EA50736AC0E0}"/>
              </a:ext>
            </a:extLst>
          </p:cNvPr>
          <p:cNvSpPr txBox="1"/>
          <p:nvPr/>
        </p:nvSpPr>
        <p:spPr>
          <a:xfrm>
            <a:off x="10081134" y="2674121"/>
            <a:ext cx="1768488" cy="1200329"/>
          </a:xfrm>
          <a:prstGeom prst="rect">
            <a:avLst/>
          </a:prstGeom>
          <a:noFill/>
        </p:spPr>
        <p:txBody>
          <a:bodyPr wrap="square" rtlCol="0">
            <a:spAutoFit/>
          </a:bodyPr>
          <a:lstStyle/>
          <a:p>
            <a:r>
              <a:rPr lang="en-CA" dirty="0">
                <a:sym typeface="Wingdings" panose="05000000000000000000" pitchFamily="2" charset="2"/>
              </a:rPr>
              <a:t> </a:t>
            </a:r>
            <a:r>
              <a:rPr lang="en-CA" dirty="0"/>
              <a:t>Use your assistants / screened volunteers</a:t>
            </a:r>
          </a:p>
        </p:txBody>
      </p:sp>
    </p:spTree>
    <p:extLst>
      <p:ext uri="{BB962C8B-B14F-4D97-AF65-F5344CB8AC3E}">
        <p14:creationId xmlns:p14="http://schemas.microsoft.com/office/powerpoint/2010/main" val="39230005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F4BD7D-DA52-1E9E-A7DA-227AA9C7E2E1}"/>
              </a:ext>
            </a:extLst>
          </p:cNvPr>
          <p:cNvSpPr txBox="1"/>
          <p:nvPr/>
        </p:nvSpPr>
        <p:spPr>
          <a:xfrm>
            <a:off x="1224643" y="1755505"/>
            <a:ext cx="10259568" cy="4362733"/>
          </a:xfrm>
          <a:prstGeom prst="rect">
            <a:avLst/>
          </a:prstGeom>
          <a:noFill/>
        </p:spPr>
        <p:txBody>
          <a:bodyPr wrap="square">
            <a:spAutoFit/>
          </a:bodyPr>
          <a:lstStyle/>
          <a:p>
            <a:pPr rtl="0" fontAlgn="base">
              <a:spcBef>
                <a:spcPts val="0"/>
              </a:spcBef>
              <a:spcAft>
                <a:spcPts val="0"/>
              </a:spcAft>
            </a:pPr>
            <a:endParaRPr lang="en-US" sz="2500" dirty="0">
              <a:solidFill>
                <a:srgbClr val="000000"/>
              </a:solidFill>
              <a:latin typeface="Arial" panose="020B0604020202020204" pitchFamily="34" charset="0"/>
            </a:endParaRPr>
          </a:p>
          <a:p>
            <a:pPr rtl="0" fontAlgn="base">
              <a:spcBef>
                <a:spcPts val="0"/>
              </a:spcBef>
              <a:spcAft>
                <a:spcPts val="0"/>
              </a:spcAft>
            </a:pPr>
            <a:endParaRPr lang="en-US" sz="2500" dirty="0">
              <a:solidFill>
                <a:srgbClr val="000000"/>
              </a:solidFill>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2500" b="0" i="0" u="none" strike="noStrike" dirty="0">
                <a:solidFill>
                  <a:srgbClr val="000000"/>
                </a:solidFill>
                <a:effectLst/>
                <a:latin typeface="Arial" panose="020B0604020202020204" pitchFamily="34" charset="0"/>
                <a:cs typeface="Arial" panose="020B0604020202020204" pitchFamily="34" charset="0"/>
              </a:rPr>
              <a:t>Drills/activities don’t equal a quality practice… </a:t>
            </a:r>
          </a:p>
          <a:p>
            <a:pPr algn="ctr" rtl="0" fontAlgn="base">
              <a:spcBef>
                <a:spcPts val="0"/>
              </a:spcBef>
              <a:spcAft>
                <a:spcPts val="0"/>
              </a:spcAft>
            </a:pPr>
            <a:r>
              <a:rPr lang="en-US" sz="2500" b="0" i="0" u="none" strike="noStrike" dirty="0">
                <a:solidFill>
                  <a:srgbClr val="000000"/>
                </a:solidFill>
                <a:effectLst/>
                <a:latin typeface="Arial" panose="020B0604020202020204" pitchFamily="34" charset="0"/>
                <a:cs typeface="Arial" panose="020B0604020202020204" pitchFamily="34" charset="0"/>
              </a:rPr>
              <a:t>PLANNING is the key to a successful practice.</a:t>
            </a:r>
          </a:p>
          <a:p>
            <a:pPr algn="ctr" rtl="0" fontAlgn="base">
              <a:spcBef>
                <a:spcPts val="0"/>
              </a:spcBef>
              <a:spcAft>
                <a:spcPts val="0"/>
              </a:spcAft>
            </a:pPr>
            <a:endParaRPr lang="en-US" sz="2500" b="0" i="0" u="none" strike="noStrike" dirty="0">
              <a:solidFill>
                <a:srgbClr val="000000"/>
              </a:solidFill>
              <a:effectLst/>
              <a:latin typeface="Arial" panose="020B0604020202020204" pitchFamily="34" charset="0"/>
              <a:cs typeface="Arial" panose="020B0604020202020204" pitchFamily="34" charset="0"/>
            </a:endParaRPr>
          </a:p>
          <a:p>
            <a:pPr rtl="0" fontAlgn="base">
              <a:spcBef>
                <a:spcPts val="0"/>
              </a:spcBef>
              <a:spcAft>
                <a:spcPts val="0"/>
              </a:spcAft>
              <a:buFont typeface="Arial" panose="020B0604020202020204" pitchFamily="34" charset="0"/>
              <a:buChar char="•"/>
            </a:pPr>
            <a:r>
              <a:rPr lang="en-US" sz="2750" b="0" i="0" u="none" strike="noStrike" dirty="0">
                <a:solidFill>
                  <a:srgbClr val="000000"/>
                </a:solidFill>
                <a:effectLst/>
                <a:latin typeface="Arial" panose="020B0604020202020204" pitchFamily="34" charset="0"/>
                <a:cs typeface="Arial" panose="020B0604020202020204" pitchFamily="34" charset="0"/>
              </a:rPr>
              <a:t>Do things on the move</a:t>
            </a:r>
          </a:p>
          <a:p>
            <a:pPr rtl="0" fontAlgn="base">
              <a:spcBef>
                <a:spcPts val="0"/>
              </a:spcBef>
              <a:spcAft>
                <a:spcPts val="0"/>
              </a:spcAft>
              <a:buFont typeface="Arial" panose="020B0604020202020204" pitchFamily="34" charset="0"/>
              <a:buChar char="•"/>
            </a:pPr>
            <a:r>
              <a:rPr lang="en-US" sz="2500" b="0" i="0" u="none" strike="noStrike" dirty="0">
                <a:solidFill>
                  <a:srgbClr val="000000"/>
                </a:solidFill>
                <a:effectLst/>
                <a:latin typeface="Arial" panose="020B0604020202020204" pitchFamily="34" charset="0"/>
                <a:cs typeface="Arial" panose="020B0604020202020204" pitchFamily="34" charset="0"/>
              </a:rPr>
              <a:t>How do you break it down so everyone gets it? … find the little teachable moments and put it all together…</a:t>
            </a:r>
          </a:p>
          <a:p>
            <a:pPr rtl="0" fontAlgn="base">
              <a:spcBef>
                <a:spcPts val="0"/>
              </a:spcBef>
              <a:spcAft>
                <a:spcPts val="0"/>
              </a:spcAft>
              <a:buFont typeface="Arial" panose="020B0604020202020204" pitchFamily="34" charset="0"/>
              <a:buChar char="•"/>
            </a:pPr>
            <a:endParaRPr lang="en-US" sz="2500" b="0" i="0" u="none" strike="noStrike" dirty="0">
              <a:solidFill>
                <a:srgbClr val="000000"/>
              </a:solidFill>
              <a:effectLst/>
              <a:latin typeface="Arial" panose="020B0604020202020204" pitchFamily="34" charset="0"/>
              <a:cs typeface="Arial" panose="020B0604020202020204" pitchFamily="34" charset="0"/>
            </a:endParaRPr>
          </a:p>
          <a:p>
            <a:pPr rtl="0" fontAlgn="base">
              <a:spcBef>
                <a:spcPts val="0"/>
              </a:spcBef>
              <a:spcAft>
                <a:spcPts val="0"/>
              </a:spcAft>
              <a:buFont typeface="Arial" panose="020B0604020202020204" pitchFamily="34" charset="0"/>
              <a:buChar char="•"/>
            </a:pPr>
            <a:r>
              <a:rPr lang="en-US" sz="2500" b="0" i="0" u="none" strike="noStrike" dirty="0">
                <a:solidFill>
                  <a:srgbClr val="000000"/>
                </a:solidFill>
                <a:effectLst/>
                <a:latin typeface="Arial" panose="020B0604020202020204" pitchFamily="34" charset="0"/>
                <a:cs typeface="Arial" panose="020B0604020202020204" pitchFamily="34" charset="0"/>
              </a:rPr>
              <a:t>“Unstructured play” – such as: a tag warm up game, letting them come up with a warm up</a:t>
            </a:r>
          </a:p>
        </p:txBody>
      </p:sp>
      <p:sp>
        <p:nvSpPr>
          <p:cNvPr id="4" name="TextBox 3">
            <a:extLst>
              <a:ext uri="{FF2B5EF4-FFF2-40B4-BE49-F238E27FC236}">
                <a16:creationId xmlns:a16="http://schemas.microsoft.com/office/drawing/2014/main" id="{31811387-C966-E096-E01E-757115B3A043}"/>
              </a:ext>
            </a:extLst>
          </p:cNvPr>
          <p:cNvSpPr txBox="1"/>
          <p:nvPr/>
        </p:nvSpPr>
        <p:spPr>
          <a:xfrm>
            <a:off x="1224643" y="1755505"/>
            <a:ext cx="9742714" cy="523220"/>
          </a:xfrm>
          <a:prstGeom prst="rect">
            <a:avLst/>
          </a:prstGeom>
          <a:solidFill>
            <a:srgbClr val="C00000"/>
          </a:solidFill>
        </p:spPr>
        <p:txBody>
          <a:bodyPr wrap="square">
            <a:spAutoFit/>
          </a:bodyPr>
          <a:lstStyle/>
          <a:p>
            <a:pPr algn="ctr">
              <a:defRPr/>
            </a:pPr>
            <a:r>
              <a:rPr lang="en-US" sz="2800" b="1" dirty="0">
                <a:solidFill>
                  <a:schemeClr val="bg1"/>
                </a:solidFill>
                <a:effectLst>
                  <a:outerShdw blurRad="50800" dist="38100" dir="2700000" algn="tl" rotWithShape="0">
                    <a:prstClr val="black">
                      <a:alpha val="40000"/>
                    </a:prstClr>
                  </a:outerShdw>
                </a:effectLst>
              </a:rPr>
              <a:t> </a:t>
            </a:r>
            <a:r>
              <a:rPr lang="en-US" sz="2800" b="1" i="0" u="none" strike="noStrike" dirty="0">
                <a:solidFill>
                  <a:schemeClr val="bg1"/>
                </a:solidFill>
                <a:effectLst/>
                <a:latin typeface="Arial" panose="020B0604020202020204" pitchFamily="34" charset="0"/>
              </a:rPr>
              <a:t>Progressions / </a:t>
            </a:r>
            <a:r>
              <a:rPr lang="en-US" sz="2800" b="1" dirty="0">
                <a:solidFill>
                  <a:schemeClr val="bg1"/>
                </a:solidFill>
                <a:latin typeface="Arial" panose="020B0604020202020204" pitchFamily="34" charset="0"/>
              </a:rPr>
              <a:t>Regressions / Challenge your Players</a:t>
            </a:r>
          </a:p>
        </p:txBody>
      </p:sp>
    </p:spTree>
    <p:extLst>
      <p:ext uri="{BB962C8B-B14F-4D97-AF65-F5344CB8AC3E}">
        <p14:creationId xmlns:p14="http://schemas.microsoft.com/office/powerpoint/2010/main" val="15629989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6EAC5C-B213-4DE4-96C9-DFA1AB40C7B1}"/>
              </a:ext>
            </a:extLst>
          </p:cNvPr>
          <p:cNvSpPr/>
          <p:nvPr/>
        </p:nvSpPr>
        <p:spPr>
          <a:xfrm>
            <a:off x="2834640" y="1890117"/>
            <a:ext cx="6895307" cy="307776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solidFill>
                  <a:srgbClr val="C00000"/>
                </a:solidFill>
                <a:effectLst/>
                <a:latin typeface="Arial" panose="020B0604020202020204" pitchFamily="34" charset="0"/>
                <a:cs typeface="Arial" panose="020B0604020202020204" pitchFamily="34" charset="0"/>
              </a:rPr>
              <a:t>Questions?</a:t>
            </a:r>
          </a:p>
          <a:p>
            <a:pPr algn="ctr" rtl="0">
              <a:spcBef>
                <a:spcPts val="0"/>
              </a:spcBef>
              <a:spcAft>
                <a:spcPts val="0"/>
              </a:spcAft>
            </a:pPr>
            <a:endParaRPr lang="en-CA" sz="3200" b="1" i="0" u="none" strike="noStrike" dirty="0">
              <a:solidFill>
                <a:srgbClr val="C00000"/>
              </a:solidFill>
              <a:effectLst>
                <a:outerShdw blurRad="38100" dist="38100" dir="2700000" algn="tl">
                  <a:srgbClr val="000000">
                    <a:alpha val="43137"/>
                  </a:srgbClr>
                </a:outerShdw>
              </a:effectLst>
              <a:latin typeface="Economica"/>
            </a:endParaRPr>
          </a:p>
          <a:p>
            <a:pPr algn="ctr" rtl="0">
              <a:spcBef>
                <a:spcPts val="0"/>
              </a:spcBef>
              <a:spcAft>
                <a:spcPts val="0"/>
              </a:spcAft>
            </a:pPr>
            <a:br>
              <a:rPr lang="en-CA" sz="5400" dirty="0"/>
            </a:br>
            <a:endParaRPr lang="en-US" sz="5400" b="1" cap="none" spc="0" dirty="0">
              <a:solidFill>
                <a:srgbClr val="C00000"/>
              </a:solidFill>
              <a:effectLst/>
              <a:latin typeface="Arial" panose="020B0604020202020204" pitchFamily="34" charset="0"/>
              <a:cs typeface="Arial" panose="020B0604020202020204" pitchFamily="34" charset="0"/>
            </a:endParaRPr>
          </a:p>
        </p:txBody>
      </p:sp>
      <p:pic>
        <p:nvPicPr>
          <p:cNvPr id="6" name="Picture 2" descr="Coach">
            <a:extLst>
              <a:ext uri="{FF2B5EF4-FFF2-40B4-BE49-F238E27FC236}">
                <a16:creationId xmlns:a16="http://schemas.microsoft.com/office/drawing/2014/main" id="{F7635A26-4D97-4393-A76D-8FD63E329F7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5875" y="5615609"/>
            <a:ext cx="3843987" cy="9069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food&#10;&#10;Description automatically generated">
            <a:extLst>
              <a:ext uri="{FF2B5EF4-FFF2-40B4-BE49-F238E27FC236}">
                <a16:creationId xmlns:a16="http://schemas.microsoft.com/office/drawing/2014/main" id="{558512B4-8ECB-41A8-8D9A-F32DD96DE72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878850" y="5035778"/>
            <a:ext cx="2677275" cy="1341436"/>
          </a:xfrm>
          <a:prstGeom prst="rect">
            <a:avLst/>
          </a:prstGeom>
        </p:spPr>
      </p:pic>
    </p:spTree>
    <p:extLst>
      <p:ext uri="{BB962C8B-B14F-4D97-AF65-F5344CB8AC3E}">
        <p14:creationId xmlns:p14="http://schemas.microsoft.com/office/powerpoint/2010/main" val="38354927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8131D-AB5E-5D8F-92DB-3B5DD060D461}"/>
              </a:ext>
            </a:extLst>
          </p:cNvPr>
          <p:cNvSpPr>
            <a:spLocks noGrp="1"/>
          </p:cNvSpPr>
          <p:nvPr>
            <p:ph type="title"/>
          </p:nvPr>
        </p:nvSpPr>
        <p:spPr>
          <a:xfrm>
            <a:off x="1151351" y="1404785"/>
            <a:ext cx="10515600" cy="1325563"/>
          </a:xfrm>
        </p:spPr>
        <p:txBody>
          <a:bodyPr/>
          <a:lstStyle/>
          <a:p>
            <a:pPr rtl="0">
              <a:spcBef>
                <a:spcPts val="0"/>
              </a:spcBef>
              <a:spcAft>
                <a:spcPts val="0"/>
              </a:spcAft>
            </a:pPr>
            <a:r>
              <a:rPr lang="en-CA" sz="6600" b="1" i="0" u="none" strike="noStrike" dirty="0">
                <a:solidFill>
                  <a:srgbClr val="C00000"/>
                </a:solidFill>
                <a:effectLst>
                  <a:outerShdw blurRad="38100" dist="38100" dir="2700000" algn="tl">
                    <a:srgbClr val="000000">
                      <a:alpha val="43137"/>
                    </a:srgbClr>
                  </a:outerShdw>
                </a:effectLst>
                <a:latin typeface="Economica"/>
              </a:rPr>
              <a:t>What’s next for you?</a:t>
            </a:r>
            <a:br>
              <a:rPr lang="en-CA" sz="6600" b="1" dirty="0">
                <a:solidFill>
                  <a:srgbClr val="C00000"/>
                </a:solidFill>
                <a:effectLst>
                  <a:outerShdw blurRad="38100" dist="38100" dir="2700000" algn="tl">
                    <a:srgbClr val="000000">
                      <a:alpha val="43137"/>
                    </a:srgbClr>
                  </a:outerShdw>
                </a:effectLst>
              </a:rPr>
            </a:br>
            <a:r>
              <a:rPr lang="en-US" sz="4400" b="0" i="0" u="none" strike="noStrike" dirty="0">
                <a:solidFill>
                  <a:srgbClr val="000000"/>
                </a:solidFill>
                <a:effectLst/>
                <a:latin typeface="Open Sans" panose="020B0606030504020204" pitchFamily="34" charset="0"/>
              </a:rPr>
              <a:t>On floor / field session, in person!</a:t>
            </a:r>
            <a:endParaRPr lang="en-CA" dirty="0"/>
          </a:p>
        </p:txBody>
      </p:sp>
      <p:sp>
        <p:nvSpPr>
          <p:cNvPr id="3" name="Content Placeholder 2">
            <a:extLst>
              <a:ext uri="{FF2B5EF4-FFF2-40B4-BE49-F238E27FC236}">
                <a16:creationId xmlns:a16="http://schemas.microsoft.com/office/drawing/2014/main" id="{8DFA419E-B29C-28F1-0B34-90B18A47BB46}"/>
              </a:ext>
            </a:extLst>
          </p:cNvPr>
          <p:cNvSpPr>
            <a:spLocks noGrp="1"/>
          </p:cNvSpPr>
          <p:nvPr>
            <p:ph idx="1"/>
          </p:nvPr>
        </p:nvSpPr>
        <p:spPr>
          <a:xfrm>
            <a:off x="838200" y="3244240"/>
            <a:ext cx="10515600" cy="3344449"/>
          </a:xfrm>
        </p:spPr>
        <p:txBody>
          <a:bodyPr>
            <a:normAutofit/>
          </a:bodyPr>
          <a:lstStyle/>
          <a:p>
            <a:pPr marL="0" indent="0" algn="l">
              <a:buNone/>
            </a:pPr>
            <a:endParaRPr lang="en-US" sz="2400" b="0" i="0" dirty="0">
              <a:solidFill>
                <a:srgbClr val="1D2228"/>
              </a:solidFill>
              <a:effectLst/>
              <a:latin typeface="Calibri" panose="020F0502020204030204" pitchFamily="34" charset="0"/>
              <a:ea typeface="Calibri" panose="020F0502020204030204" pitchFamily="34" charset="0"/>
              <a:cs typeface="Calibri" panose="020F0502020204030204" pitchFamily="34" charset="0"/>
            </a:endParaRPr>
          </a:p>
          <a:p>
            <a:r>
              <a:rPr lang="en-CA" dirty="0"/>
              <a:t>Date</a:t>
            </a:r>
          </a:p>
          <a:p>
            <a:r>
              <a:rPr lang="en-CA" dirty="0"/>
              <a:t>Location</a:t>
            </a:r>
          </a:p>
          <a:p>
            <a:r>
              <a:rPr lang="en-CA"/>
              <a:t>Time </a:t>
            </a:r>
            <a:endParaRPr lang="en-CA" dirty="0"/>
          </a:p>
          <a:p>
            <a:r>
              <a:rPr lang="en-CA" dirty="0"/>
              <a:t>Bring – your practice facility EAP, stick, running shoes &amp; positive attitude!</a:t>
            </a:r>
          </a:p>
        </p:txBody>
      </p:sp>
    </p:spTree>
    <p:extLst>
      <p:ext uri="{BB962C8B-B14F-4D97-AF65-F5344CB8AC3E}">
        <p14:creationId xmlns:p14="http://schemas.microsoft.com/office/powerpoint/2010/main" val="2197611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8FD7F9B7-33B2-446B-ADD5-194B67CB1356}"/>
              </a:ext>
            </a:extLst>
          </p:cNvPr>
          <p:cNvSpPr/>
          <p:nvPr/>
        </p:nvSpPr>
        <p:spPr>
          <a:xfrm>
            <a:off x="4971170" y="3560506"/>
            <a:ext cx="2849217" cy="1144537"/>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Rounded Corners 25">
            <a:extLst>
              <a:ext uri="{FF2B5EF4-FFF2-40B4-BE49-F238E27FC236}">
                <a16:creationId xmlns:a16="http://schemas.microsoft.com/office/drawing/2014/main" id="{C200E43E-3EB4-4615-9D03-3B04F09F931D}"/>
              </a:ext>
            </a:extLst>
          </p:cNvPr>
          <p:cNvSpPr/>
          <p:nvPr/>
        </p:nvSpPr>
        <p:spPr>
          <a:xfrm>
            <a:off x="6427462" y="5319602"/>
            <a:ext cx="2593388" cy="914400"/>
          </a:xfrm>
          <a:prstGeom prst="roundRect">
            <a:avLst/>
          </a:prstGeom>
          <a:solidFill>
            <a:schemeClr val="accent2">
              <a:lumMod val="40000"/>
              <a:lumOff val="60000"/>
            </a:scheme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Rounded Corners 16">
            <a:extLst>
              <a:ext uri="{FF2B5EF4-FFF2-40B4-BE49-F238E27FC236}">
                <a16:creationId xmlns:a16="http://schemas.microsoft.com/office/drawing/2014/main" id="{1183F4A0-F051-4CFB-8BC2-77D2C9A91094}"/>
              </a:ext>
            </a:extLst>
          </p:cNvPr>
          <p:cNvSpPr/>
          <p:nvPr/>
        </p:nvSpPr>
        <p:spPr>
          <a:xfrm>
            <a:off x="3774178" y="5319020"/>
            <a:ext cx="2593388" cy="914400"/>
          </a:xfrm>
          <a:prstGeom prst="roundRect">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4E85B7E1-AC78-4BC5-B804-4CE8785E3291}"/>
              </a:ext>
            </a:extLst>
          </p:cNvPr>
          <p:cNvSpPr txBox="1"/>
          <p:nvPr/>
        </p:nvSpPr>
        <p:spPr>
          <a:xfrm rot="18320978">
            <a:off x="1453730" y="3716182"/>
            <a:ext cx="6103096" cy="338554"/>
          </a:xfrm>
          <a:prstGeom prst="rect">
            <a:avLst/>
          </a:prstGeom>
          <a:solidFill>
            <a:srgbClr val="C00000"/>
          </a:solidFill>
        </p:spPr>
        <p:txBody>
          <a:bodyPr wrap="square">
            <a:spAutoFit/>
          </a:bodyPr>
          <a:lstStyle/>
          <a:p>
            <a:pPr algn="ctr">
              <a:defRPr/>
            </a:pPr>
            <a:r>
              <a:rPr lang="en-US" sz="1600" b="1">
                <a:solidFill>
                  <a:schemeClr val="bg1"/>
                </a:solidFill>
                <a:effectLst>
                  <a:outerShdw blurRad="50800" dist="38100" dir="2700000" algn="tl" rotWithShape="0">
                    <a:prstClr val="black">
                      <a:alpha val="40000"/>
                    </a:prstClr>
                  </a:outerShdw>
                </a:effectLst>
              </a:rPr>
              <a:t>NATIONAL COACHING CERTIFICATION PROGRAM for LACROSSE</a:t>
            </a:r>
          </a:p>
        </p:txBody>
      </p:sp>
      <p:cxnSp>
        <p:nvCxnSpPr>
          <p:cNvPr id="5" name="Straight Connector 4">
            <a:extLst>
              <a:ext uri="{FF2B5EF4-FFF2-40B4-BE49-F238E27FC236}">
                <a16:creationId xmlns:a16="http://schemas.microsoft.com/office/drawing/2014/main" id="{F69CCFDE-4B10-409B-B538-7DDE434CAC84}"/>
              </a:ext>
            </a:extLst>
          </p:cNvPr>
          <p:cNvCxnSpPr>
            <a:cxnSpLocks/>
          </p:cNvCxnSpPr>
          <p:nvPr/>
        </p:nvCxnSpPr>
        <p:spPr>
          <a:xfrm>
            <a:off x="5167417" y="3288975"/>
            <a:ext cx="247411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931761-1226-4337-8448-684E99454122}"/>
              </a:ext>
            </a:extLst>
          </p:cNvPr>
          <p:cNvCxnSpPr>
            <a:cxnSpLocks/>
          </p:cNvCxnSpPr>
          <p:nvPr/>
        </p:nvCxnSpPr>
        <p:spPr>
          <a:xfrm>
            <a:off x="3910219" y="5040191"/>
            <a:ext cx="501201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1EF992A-AE7A-4DD1-9DBC-50296455F26D}"/>
              </a:ext>
            </a:extLst>
          </p:cNvPr>
          <p:cNvSpPr txBox="1"/>
          <p:nvPr/>
        </p:nvSpPr>
        <p:spPr>
          <a:xfrm>
            <a:off x="7755473" y="1960611"/>
            <a:ext cx="2849217" cy="954107"/>
          </a:xfrm>
          <a:prstGeom prst="rect">
            <a:avLst/>
          </a:prstGeom>
          <a:noFill/>
        </p:spPr>
        <p:txBody>
          <a:bodyPr wrap="square" rtlCol="0">
            <a:spAutoFit/>
          </a:bodyPr>
          <a:lstStyle/>
          <a:p>
            <a:pPr lvl="0" algn="ctr"/>
            <a:r>
              <a:rPr lang="en-CA" sz="1400" b="1">
                <a:solidFill>
                  <a:srgbClr val="C00000"/>
                </a:solidFill>
              </a:rPr>
              <a:t>Competition Development Coach </a:t>
            </a:r>
          </a:p>
          <a:p>
            <a:pPr algn="ctr"/>
            <a:r>
              <a:rPr lang="en-CA" sz="1400" i="1">
                <a:solidFill>
                  <a:srgbClr val="C00000"/>
                </a:solidFill>
              </a:rPr>
              <a:t>Phases of Athlete Development</a:t>
            </a:r>
            <a:endParaRPr lang="en-CA" sz="1400">
              <a:solidFill>
                <a:srgbClr val="C00000"/>
              </a:solidFill>
            </a:endParaRPr>
          </a:p>
          <a:p>
            <a:pPr lvl="0" algn="ctr"/>
            <a:r>
              <a:rPr lang="en-CA" sz="1400">
                <a:solidFill>
                  <a:srgbClr val="C00000"/>
                </a:solidFill>
              </a:rPr>
              <a:t>Train to Compete</a:t>
            </a:r>
          </a:p>
          <a:p>
            <a:pPr lvl="0" algn="ctr"/>
            <a:r>
              <a:rPr lang="en-CA" sz="1400">
                <a:solidFill>
                  <a:srgbClr val="C00000"/>
                </a:solidFill>
              </a:rPr>
              <a:t>Train to Win</a:t>
            </a:r>
          </a:p>
        </p:txBody>
      </p:sp>
      <p:sp>
        <p:nvSpPr>
          <p:cNvPr id="18" name="TextBox 17">
            <a:extLst>
              <a:ext uri="{FF2B5EF4-FFF2-40B4-BE49-F238E27FC236}">
                <a16:creationId xmlns:a16="http://schemas.microsoft.com/office/drawing/2014/main" id="{349C31F4-758A-4B5D-AF65-39E9734694A5}"/>
              </a:ext>
            </a:extLst>
          </p:cNvPr>
          <p:cNvSpPr txBox="1"/>
          <p:nvPr/>
        </p:nvSpPr>
        <p:spPr>
          <a:xfrm>
            <a:off x="4971169" y="3736878"/>
            <a:ext cx="2849217" cy="738664"/>
          </a:xfrm>
          <a:prstGeom prst="rect">
            <a:avLst/>
          </a:prstGeom>
          <a:noFill/>
        </p:spPr>
        <p:txBody>
          <a:bodyPr wrap="square" rtlCol="0">
            <a:spAutoFit/>
          </a:bodyPr>
          <a:lstStyle/>
          <a:p>
            <a:pPr lvl="0" algn="ctr"/>
            <a:r>
              <a:rPr lang="en-CA" sz="1400" b="1">
                <a:solidFill>
                  <a:srgbClr val="C00000"/>
                </a:solidFill>
              </a:rPr>
              <a:t>Competitive Introduction Coach</a:t>
            </a:r>
          </a:p>
          <a:p>
            <a:pPr algn="ctr"/>
            <a:r>
              <a:rPr lang="en-CA" sz="1400" i="1">
                <a:solidFill>
                  <a:srgbClr val="C00000"/>
                </a:solidFill>
              </a:rPr>
              <a:t>Phases of Athlete Development</a:t>
            </a:r>
          </a:p>
          <a:p>
            <a:pPr lvl="0" algn="ctr"/>
            <a:r>
              <a:rPr lang="en-CA" sz="1400">
                <a:solidFill>
                  <a:srgbClr val="C00000"/>
                </a:solidFill>
              </a:rPr>
              <a:t>Train to Train</a:t>
            </a:r>
          </a:p>
        </p:txBody>
      </p:sp>
      <p:sp>
        <p:nvSpPr>
          <p:cNvPr id="19" name="TextBox 18">
            <a:extLst>
              <a:ext uri="{FF2B5EF4-FFF2-40B4-BE49-F238E27FC236}">
                <a16:creationId xmlns:a16="http://schemas.microsoft.com/office/drawing/2014/main" id="{BD180F91-6169-4DA8-9EA2-4161A7D14742}"/>
              </a:ext>
            </a:extLst>
          </p:cNvPr>
          <p:cNvSpPr txBox="1"/>
          <p:nvPr/>
        </p:nvSpPr>
        <p:spPr>
          <a:xfrm>
            <a:off x="6372434" y="5407470"/>
            <a:ext cx="2703443" cy="738664"/>
          </a:xfrm>
          <a:prstGeom prst="rect">
            <a:avLst/>
          </a:prstGeom>
          <a:noFill/>
        </p:spPr>
        <p:txBody>
          <a:bodyPr wrap="square" rtlCol="0">
            <a:spAutoFit/>
          </a:bodyPr>
          <a:lstStyle/>
          <a:p>
            <a:pPr lvl="0" algn="ctr"/>
            <a:r>
              <a:rPr lang="en-CA" sz="1400" b="1">
                <a:solidFill>
                  <a:srgbClr val="C00000"/>
                </a:solidFill>
              </a:rPr>
              <a:t>Community Development Coach</a:t>
            </a:r>
          </a:p>
          <a:p>
            <a:pPr algn="ctr"/>
            <a:r>
              <a:rPr lang="en-CA" sz="1400" i="1">
                <a:solidFill>
                  <a:srgbClr val="C00000"/>
                </a:solidFill>
              </a:rPr>
              <a:t>Phase of Athlete Development</a:t>
            </a:r>
          </a:p>
          <a:p>
            <a:pPr lvl="0" algn="ctr"/>
            <a:r>
              <a:rPr lang="en-CA" sz="1400">
                <a:solidFill>
                  <a:srgbClr val="C00000"/>
                </a:solidFill>
              </a:rPr>
              <a:t>Learn to Train</a:t>
            </a:r>
          </a:p>
        </p:txBody>
      </p:sp>
      <p:sp>
        <p:nvSpPr>
          <p:cNvPr id="20" name="TextBox 19">
            <a:extLst>
              <a:ext uri="{FF2B5EF4-FFF2-40B4-BE49-F238E27FC236}">
                <a16:creationId xmlns:a16="http://schemas.microsoft.com/office/drawing/2014/main" id="{C821F2A2-E6FE-429A-8D06-DB688CD60510}"/>
              </a:ext>
            </a:extLst>
          </p:cNvPr>
          <p:cNvSpPr txBox="1"/>
          <p:nvPr/>
        </p:nvSpPr>
        <p:spPr>
          <a:xfrm>
            <a:off x="3831792" y="5400418"/>
            <a:ext cx="2478159" cy="738664"/>
          </a:xfrm>
          <a:prstGeom prst="rect">
            <a:avLst/>
          </a:prstGeom>
          <a:noFill/>
        </p:spPr>
        <p:txBody>
          <a:bodyPr wrap="square" rtlCol="0">
            <a:spAutoFit/>
          </a:bodyPr>
          <a:lstStyle/>
          <a:p>
            <a:pPr lvl="0" algn="ctr"/>
            <a:r>
              <a:rPr lang="en-CA" sz="1400" b="1">
                <a:solidFill>
                  <a:srgbClr val="C00000"/>
                </a:solidFill>
              </a:rPr>
              <a:t>Community Initiation Coach</a:t>
            </a:r>
          </a:p>
          <a:p>
            <a:pPr algn="ctr"/>
            <a:r>
              <a:rPr lang="en-CA" sz="1400" i="1">
                <a:solidFill>
                  <a:srgbClr val="C00000"/>
                </a:solidFill>
              </a:rPr>
              <a:t>Phase of Athlete Development</a:t>
            </a:r>
          </a:p>
          <a:p>
            <a:pPr lvl="0" algn="ctr"/>
            <a:r>
              <a:rPr lang="en-CA" sz="1400">
                <a:solidFill>
                  <a:srgbClr val="C00000"/>
                </a:solidFill>
              </a:rPr>
              <a:t>The FUNdamentals</a:t>
            </a:r>
          </a:p>
        </p:txBody>
      </p:sp>
      <p:sp>
        <p:nvSpPr>
          <p:cNvPr id="12" name="Isosceles Triangle 11">
            <a:extLst>
              <a:ext uri="{FF2B5EF4-FFF2-40B4-BE49-F238E27FC236}">
                <a16:creationId xmlns:a16="http://schemas.microsoft.com/office/drawing/2014/main" id="{62C2A2EB-7B0A-42A0-BC4F-61E07C5B699D}"/>
              </a:ext>
            </a:extLst>
          </p:cNvPr>
          <p:cNvSpPr/>
          <p:nvPr/>
        </p:nvSpPr>
        <p:spPr>
          <a:xfrm>
            <a:off x="2881104" y="1510357"/>
            <a:ext cx="7050156" cy="4956312"/>
          </a:xfrm>
          <a:prstGeom prst="triangl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Rounded Corners 27">
            <a:extLst>
              <a:ext uri="{FF2B5EF4-FFF2-40B4-BE49-F238E27FC236}">
                <a16:creationId xmlns:a16="http://schemas.microsoft.com/office/drawing/2014/main" id="{1950CC41-9831-4E6C-BD21-947E7FAC8520}"/>
              </a:ext>
            </a:extLst>
          </p:cNvPr>
          <p:cNvSpPr/>
          <p:nvPr/>
        </p:nvSpPr>
        <p:spPr>
          <a:xfrm>
            <a:off x="7641534" y="1801824"/>
            <a:ext cx="3077094" cy="1177456"/>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3" name="Graphic 22" descr="Arrow: Counterclockwise curve">
            <a:extLst>
              <a:ext uri="{FF2B5EF4-FFF2-40B4-BE49-F238E27FC236}">
                <a16:creationId xmlns:a16="http://schemas.microsoft.com/office/drawing/2014/main" id="{8DE23C02-CAFD-45BC-9F78-0A214DDE5A0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5508358">
            <a:off x="6454880" y="1634127"/>
            <a:ext cx="1034947" cy="1675709"/>
          </a:xfrm>
          <a:prstGeom prst="rect">
            <a:avLst/>
          </a:prstGeom>
        </p:spPr>
      </p:pic>
    </p:spTree>
    <p:extLst>
      <p:ext uri="{BB962C8B-B14F-4D97-AF65-F5344CB8AC3E}">
        <p14:creationId xmlns:p14="http://schemas.microsoft.com/office/powerpoint/2010/main" val="21499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1A1C7B1-2ED6-7026-420D-F81DCAC5CA5B}"/>
              </a:ext>
            </a:extLst>
          </p:cNvPr>
          <p:cNvSpPr>
            <a:spLocks noGrp="1"/>
          </p:cNvSpPr>
          <p:nvPr>
            <p:ph sz="half" idx="1"/>
          </p:nvPr>
        </p:nvSpPr>
        <p:spPr>
          <a:xfrm>
            <a:off x="1060704" y="2139697"/>
            <a:ext cx="5577840" cy="4279390"/>
          </a:xfrm>
        </p:spPr>
        <p:txBody>
          <a:bodyPr>
            <a:normAutofit fontScale="77500" lnSpcReduction="20000"/>
          </a:bodyPr>
          <a:lstStyle/>
          <a:p>
            <a:pPr marL="0" indent="0" eaLnBrk="0" hangingPunct="0">
              <a:buNone/>
              <a:tabLst>
                <a:tab pos="1143000" algn="l"/>
              </a:tabLst>
              <a:defRPr/>
            </a:pPr>
            <a:r>
              <a:rPr lang="en-CA" sz="2800" b="1" u="sng" dirty="0">
                <a:solidFill>
                  <a:srgbClr val="C00000"/>
                </a:solidFill>
                <a:cs typeface="Times New Roman" pitchFamily="18" charset="0"/>
              </a:rPr>
              <a:t>ONLINE / classroom clinic</a:t>
            </a:r>
          </a:p>
          <a:p>
            <a:pPr eaLnBrk="0" hangingPunct="0">
              <a:tabLst>
                <a:tab pos="1143000" algn="l"/>
              </a:tabLst>
              <a:defRPr/>
            </a:pPr>
            <a:r>
              <a:rPr lang="en-CA" sz="2800" b="1" dirty="0">
                <a:solidFill>
                  <a:srgbClr val="C00000"/>
                </a:solidFill>
                <a:cs typeface="Times New Roman" pitchFamily="18" charset="0"/>
              </a:rPr>
              <a:t>Introduction</a:t>
            </a:r>
            <a:endParaRPr lang="en-US" sz="2800" b="1" dirty="0">
              <a:solidFill>
                <a:srgbClr val="C00000"/>
              </a:solidFill>
            </a:endParaRPr>
          </a:p>
          <a:p>
            <a:pPr eaLnBrk="0" hangingPunct="0">
              <a:tabLst>
                <a:tab pos="1143000" algn="l"/>
              </a:tabLst>
              <a:defRPr/>
            </a:pPr>
            <a:r>
              <a:rPr lang="en-CA" sz="2800" b="1" dirty="0">
                <a:solidFill>
                  <a:srgbClr val="C00000"/>
                </a:solidFill>
                <a:ea typeface="Times New Roman" pitchFamily="18" charset="0"/>
                <a:cs typeface="Times New Roman" pitchFamily="18" charset="0"/>
              </a:rPr>
              <a:t>Overview of NCCP</a:t>
            </a:r>
          </a:p>
          <a:p>
            <a:pPr eaLnBrk="0" hangingPunct="0">
              <a:tabLst>
                <a:tab pos="1143000" algn="l"/>
              </a:tabLst>
              <a:defRPr/>
            </a:pPr>
            <a:r>
              <a:rPr lang="en-CA" sz="2800" dirty="0">
                <a:ea typeface="Times New Roman" pitchFamily="18" charset="0"/>
                <a:cs typeface="Times New Roman" pitchFamily="18" charset="0"/>
              </a:rPr>
              <a:t>Module 1 – The Game (on floor)</a:t>
            </a:r>
            <a:endParaRPr lang="en-US" sz="2800" dirty="0"/>
          </a:p>
          <a:p>
            <a:pPr eaLnBrk="0" hangingPunct="0">
              <a:tabLst>
                <a:tab pos="1143000" algn="l"/>
              </a:tabLst>
              <a:defRPr/>
            </a:pPr>
            <a:r>
              <a:rPr lang="en-CA" sz="2800" b="1" dirty="0">
                <a:solidFill>
                  <a:srgbClr val="C00000"/>
                </a:solidFill>
                <a:ea typeface="Times New Roman" pitchFamily="18" charset="0"/>
                <a:cs typeface="Times New Roman" pitchFamily="18" charset="0"/>
              </a:rPr>
              <a:t>Module 2 – The Coach</a:t>
            </a:r>
            <a:endParaRPr lang="en-US" sz="2800" b="1" dirty="0">
              <a:solidFill>
                <a:srgbClr val="C00000"/>
              </a:solidFill>
            </a:endParaRPr>
          </a:p>
          <a:p>
            <a:pPr eaLnBrk="0" hangingPunct="0">
              <a:tabLst>
                <a:tab pos="1143000" algn="l"/>
              </a:tabLst>
              <a:defRPr/>
            </a:pPr>
            <a:r>
              <a:rPr lang="en-CA" sz="2800" b="1" dirty="0">
                <a:solidFill>
                  <a:srgbClr val="C00000"/>
                </a:solidFill>
                <a:ea typeface="Times New Roman" pitchFamily="18" charset="0"/>
                <a:cs typeface="Times New Roman" pitchFamily="18" charset="0"/>
              </a:rPr>
              <a:t>Module 3 – The Players</a:t>
            </a:r>
            <a:endParaRPr lang="en-US" sz="2800" b="1" dirty="0">
              <a:solidFill>
                <a:srgbClr val="C00000"/>
              </a:solidFill>
            </a:endParaRPr>
          </a:p>
          <a:p>
            <a:pPr eaLnBrk="0" hangingPunct="0">
              <a:tabLst>
                <a:tab pos="1143000" algn="l"/>
              </a:tabLst>
              <a:defRPr/>
            </a:pPr>
            <a:r>
              <a:rPr lang="en-CA" sz="2800" dirty="0">
                <a:solidFill>
                  <a:schemeClr val="tx1">
                    <a:lumMod val="95000"/>
                    <a:lumOff val="5000"/>
                  </a:schemeClr>
                </a:solidFill>
                <a:ea typeface="Times New Roman" pitchFamily="18" charset="0"/>
                <a:cs typeface="Times New Roman" pitchFamily="18" charset="0"/>
              </a:rPr>
              <a:t>Module 4 – Technical Preparation (On Floor)</a:t>
            </a:r>
            <a:endParaRPr lang="en-US" sz="2800" dirty="0">
              <a:solidFill>
                <a:schemeClr val="tx1">
                  <a:lumMod val="95000"/>
                  <a:lumOff val="5000"/>
                </a:schemeClr>
              </a:solidFill>
            </a:endParaRPr>
          </a:p>
          <a:p>
            <a:pPr eaLnBrk="0" hangingPunct="0">
              <a:tabLst>
                <a:tab pos="1143000" algn="l"/>
              </a:tabLst>
              <a:defRPr/>
            </a:pPr>
            <a:r>
              <a:rPr lang="en-CA" sz="2800" b="1" dirty="0">
                <a:solidFill>
                  <a:srgbClr val="C00000"/>
                </a:solidFill>
                <a:ea typeface="Times New Roman" pitchFamily="18" charset="0"/>
                <a:cs typeface="Times New Roman" pitchFamily="18" charset="0"/>
              </a:rPr>
              <a:t>Module 5 – Mental Preparation</a:t>
            </a:r>
            <a:endParaRPr lang="en-US" sz="2800" b="1" dirty="0">
              <a:solidFill>
                <a:srgbClr val="C00000"/>
              </a:solidFill>
            </a:endParaRPr>
          </a:p>
          <a:p>
            <a:pPr eaLnBrk="0" hangingPunct="0">
              <a:tabLst>
                <a:tab pos="1143000" algn="l"/>
              </a:tabLst>
              <a:defRPr/>
            </a:pPr>
            <a:r>
              <a:rPr lang="en-CA" sz="2800" dirty="0">
                <a:solidFill>
                  <a:schemeClr val="tx1">
                    <a:lumMod val="95000"/>
                    <a:lumOff val="5000"/>
                  </a:schemeClr>
                </a:solidFill>
                <a:ea typeface="Times New Roman" pitchFamily="18" charset="0"/>
                <a:cs typeface="Times New Roman" pitchFamily="18" charset="0"/>
              </a:rPr>
              <a:t>Module 6 – Physical Preparation (On Floor)</a:t>
            </a:r>
            <a:endParaRPr lang="en-US" sz="2800" dirty="0">
              <a:solidFill>
                <a:schemeClr val="tx1">
                  <a:lumMod val="95000"/>
                  <a:lumOff val="5000"/>
                </a:schemeClr>
              </a:solidFill>
            </a:endParaRPr>
          </a:p>
          <a:p>
            <a:pPr eaLnBrk="0" hangingPunct="0">
              <a:tabLst>
                <a:tab pos="1143000" algn="l"/>
              </a:tabLst>
              <a:defRPr/>
            </a:pPr>
            <a:r>
              <a:rPr lang="en-CA" sz="2800" b="1" dirty="0">
                <a:solidFill>
                  <a:srgbClr val="C00000"/>
                </a:solidFill>
                <a:ea typeface="Times New Roman" pitchFamily="18" charset="0"/>
                <a:cs typeface="Times New Roman" pitchFamily="18" charset="0"/>
              </a:rPr>
              <a:t>Module 7 – Practice Planning</a:t>
            </a:r>
            <a:endParaRPr lang="en-CA" sz="2800" b="1" dirty="0">
              <a:solidFill>
                <a:srgbClr val="C00000"/>
              </a:solidFill>
            </a:endParaRPr>
          </a:p>
          <a:p>
            <a:endParaRPr lang="en-CA" dirty="0"/>
          </a:p>
        </p:txBody>
      </p:sp>
      <p:sp>
        <p:nvSpPr>
          <p:cNvPr id="6" name="Content Placeholder 5">
            <a:extLst>
              <a:ext uri="{FF2B5EF4-FFF2-40B4-BE49-F238E27FC236}">
                <a16:creationId xmlns:a16="http://schemas.microsoft.com/office/drawing/2014/main" id="{A3FC4807-0251-D594-55AE-BE3FAD33F8BA}"/>
              </a:ext>
            </a:extLst>
          </p:cNvPr>
          <p:cNvSpPr>
            <a:spLocks noGrp="1"/>
          </p:cNvSpPr>
          <p:nvPr>
            <p:ph sz="half" idx="2"/>
          </p:nvPr>
        </p:nvSpPr>
        <p:spPr>
          <a:xfrm>
            <a:off x="6876288" y="2139696"/>
            <a:ext cx="4477512" cy="4279389"/>
          </a:xfrm>
        </p:spPr>
        <p:txBody>
          <a:bodyPr>
            <a:normAutofit fontScale="77500" lnSpcReduction="20000"/>
          </a:bodyPr>
          <a:lstStyle/>
          <a:p>
            <a:pPr marL="0" indent="0" rtl="0">
              <a:spcBef>
                <a:spcPts val="750"/>
              </a:spcBef>
              <a:spcAft>
                <a:spcPts val="1200"/>
              </a:spcAft>
              <a:buNone/>
            </a:pPr>
            <a:r>
              <a:rPr lang="en-US" b="0" i="0" u="none" strike="noStrike" dirty="0">
                <a:solidFill>
                  <a:srgbClr val="C00000"/>
                </a:solidFill>
                <a:effectLst/>
              </a:rPr>
              <a:t>“</a:t>
            </a:r>
            <a:r>
              <a:rPr lang="en-US" b="1" i="0" u="none" strike="noStrike" dirty="0">
                <a:solidFill>
                  <a:srgbClr val="C00000"/>
                </a:solidFill>
                <a:effectLst/>
              </a:rPr>
              <a:t>What to coach”</a:t>
            </a:r>
            <a:endParaRPr lang="en-US" b="0" dirty="0">
              <a:solidFill>
                <a:srgbClr val="C00000"/>
              </a:solidFill>
              <a:effectLst/>
            </a:endParaRPr>
          </a:p>
          <a:p>
            <a:pPr rtl="0">
              <a:spcBef>
                <a:spcPts val="750"/>
              </a:spcBef>
              <a:spcAft>
                <a:spcPts val="1200"/>
              </a:spcAft>
            </a:pPr>
            <a:r>
              <a:rPr lang="en-US" b="1" i="0" u="sng" strike="noStrike" dirty="0">
                <a:solidFill>
                  <a:srgbClr val="C00000"/>
                </a:solidFill>
                <a:effectLst/>
              </a:rPr>
              <a:t>ON FIELD PORTION -</a:t>
            </a:r>
            <a:endParaRPr lang="en-US" b="0" u="sng" dirty="0">
              <a:solidFill>
                <a:srgbClr val="C00000"/>
              </a:solidFill>
              <a:effectLst/>
            </a:endParaRPr>
          </a:p>
          <a:p>
            <a:pPr rtl="0" fontAlgn="base">
              <a:spcBef>
                <a:spcPts val="750"/>
              </a:spcBef>
              <a:spcAft>
                <a:spcPts val="0"/>
              </a:spcAft>
              <a:buFont typeface="Arial" panose="020B0604020202020204" pitchFamily="34" charset="0"/>
              <a:buChar char="•"/>
            </a:pPr>
            <a:r>
              <a:rPr lang="en-US" b="0" i="0" u="none" strike="noStrike" dirty="0">
                <a:solidFill>
                  <a:srgbClr val="000000"/>
                </a:solidFill>
                <a:effectLst/>
              </a:rPr>
              <a:t>The game - rules</a:t>
            </a:r>
          </a:p>
          <a:p>
            <a:pPr rtl="0" fontAlgn="base">
              <a:spcBef>
                <a:spcPts val="0"/>
              </a:spcBef>
              <a:spcAft>
                <a:spcPts val="0"/>
              </a:spcAft>
              <a:buFont typeface="Arial" panose="020B0604020202020204" pitchFamily="34" charset="0"/>
              <a:buChar char="•"/>
            </a:pPr>
            <a:r>
              <a:rPr lang="en-US" b="0" i="0" u="none" strike="noStrike" dirty="0" err="1">
                <a:solidFill>
                  <a:srgbClr val="000000"/>
                </a:solidFill>
                <a:effectLst/>
              </a:rPr>
              <a:t>FUNdamentals</a:t>
            </a:r>
            <a:r>
              <a:rPr lang="en-US" b="0" i="0" u="none" strike="noStrike" dirty="0">
                <a:solidFill>
                  <a:srgbClr val="000000"/>
                </a:solidFill>
                <a:effectLst/>
              </a:rPr>
              <a:t> &amp; tactical strategies</a:t>
            </a:r>
          </a:p>
          <a:p>
            <a:pPr rtl="0" fontAlgn="base">
              <a:spcBef>
                <a:spcPts val="0"/>
              </a:spcBef>
              <a:spcAft>
                <a:spcPts val="0"/>
              </a:spcAft>
              <a:buFont typeface="Arial" panose="020B0604020202020204" pitchFamily="34" charset="0"/>
              <a:buChar char="•"/>
            </a:pPr>
            <a:r>
              <a:rPr lang="en-US" b="0" i="0" u="none" strike="noStrike" dirty="0">
                <a:solidFill>
                  <a:srgbClr val="000000"/>
                </a:solidFill>
                <a:effectLst/>
              </a:rPr>
              <a:t>Physical Prep - warm up / cool down</a:t>
            </a:r>
          </a:p>
          <a:p>
            <a:pPr rtl="0" fontAlgn="base">
              <a:spcBef>
                <a:spcPts val="0"/>
              </a:spcBef>
              <a:spcAft>
                <a:spcPts val="1200"/>
              </a:spcAft>
              <a:buFont typeface="Arial" panose="020B0604020202020204" pitchFamily="34" charset="0"/>
              <a:buChar char="•"/>
            </a:pPr>
            <a:r>
              <a:rPr lang="en-US" b="0" i="0" u="none" strike="noStrike" dirty="0">
                <a:solidFill>
                  <a:srgbClr val="000000"/>
                </a:solidFill>
                <a:effectLst/>
              </a:rPr>
              <a:t>Implementing a practice plan</a:t>
            </a:r>
          </a:p>
          <a:p>
            <a:endParaRPr lang="en-CA" dirty="0"/>
          </a:p>
        </p:txBody>
      </p:sp>
      <p:sp>
        <p:nvSpPr>
          <p:cNvPr id="7" name="Title 6">
            <a:extLst>
              <a:ext uri="{FF2B5EF4-FFF2-40B4-BE49-F238E27FC236}">
                <a16:creationId xmlns:a16="http://schemas.microsoft.com/office/drawing/2014/main" id="{CD3805D1-7E5E-FF1B-75F3-E6634BF6AA3C}"/>
              </a:ext>
            </a:extLst>
          </p:cNvPr>
          <p:cNvSpPr txBox="1">
            <a:spLocks noGrp="1"/>
          </p:cNvSpPr>
          <p:nvPr>
            <p:ph type="title"/>
          </p:nvPr>
        </p:nvSpPr>
        <p:spPr>
          <a:xfrm>
            <a:off x="2718816" y="1481265"/>
            <a:ext cx="6601968" cy="480131"/>
          </a:xfrm>
          <a:prstGeom prst="rect">
            <a:avLst/>
          </a:prstGeom>
          <a:solidFill>
            <a:srgbClr val="C00000"/>
          </a:solidFill>
        </p:spPr>
        <p:txBody>
          <a:bodyPr wrap="square">
            <a:spAutoFit/>
          </a:bodyPr>
          <a:lstStyle/>
          <a:p>
            <a:pPr algn="ctr" fontAlgn="auto">
              <a:spcBef>
                <a:spcPts val="0"/>
              </a:spcBef>
              <a:spcAft>
                <a:spcPts val="0"/>
              </a:spcAft>
              <a:defRPr/>
            </a:pPr>
            <a:r>
              <a:rPr lang="en-US" sz="2800" b="1" dirty="0">
                <a:solidFill>
                  <a:schemeClr val="bg1"/>
                </a:solidFill>
                <a:effectLst>
                  <a:outerShdw blurRad="50800" dist="38100" dir="2700000" algn="tl" rotWithShape="0">
                    <a:prstClr val="black">
                      <a:alpha val="40000"/>
                    </a:prstClr>
                  </a:outerShdw>
                </a:effectLst>
              </a:rPr>
              <a:t>Community Development Course Content</a:t>
            </a:r>
            <a:endParaRPr lang="en-US" sz="2800" b="1" dirty="0">
              <a:solidFill>
                <a:schemeClr val="bg1"/>
              </a:solidFill>
              <a:effectLst>
                <a:outerShdw blurRad="50800" dist="38100" dir="2700000" algn="tl" rotWithShape="0">
                  <a:prstClr val="black">
                    <a:alpha val="40000"/>
                  </a:prstClr>
                </a:outerShdw>
              </a:effectLst>
              <a:latin typeface="+mn-lt"/>
            </a:endParaRPr>
          </a:p>
        </p:txBody>
      </p:sp>
    </p:spTree>
    <p:extLst>
      <p:ext uri="{BB962C8B-B14F-4D97-AF65-F5344CB8AC3E}">
        <p14:creationId xmlns:p14="http://schemas.microsoft.com/office/powerpoint/2010/main" val="1925580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ood&#10;&#10;Description automatically generated">
            <a:extLst>
              <a:ext uri="{FF2B5EF4-FFF2-40B4-BE49-F238E27FC236}">
                <a16:creationId xmlns:a16="http://schemas.microsoft.com/office/drawing/2014/main" id="{56A0BC43-29BB-4AF2-8366-17881B40014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687048" y="6063910"/>
            <a:ext cx="1239000" cy="620795"/>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3952CBD5-633D-4B68-9A07-9BB667A4FA94}"/>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954491" y="2207708"/>
            <a:ext cx="8283017" cy="4086225"/>
          </a:xfrm>
          <a:prstGeom prst="rect">
            <a:avLst/>
          </a:prstGeom>
        </p:spPr>
      </p:pic>
      <p:pic>
        <p:nvPicPr>
          <p:cNvPr id="6" name="Picture 2" descr="Coach">
            <a:extLst>
              <a:ext uri="{FF2B5EF4-FFF2-40B4-BE49-F238E27FC236}">
                <a16:creationId xmlns:a16="http://schemas.microsoft.com/office/drawing/2014/main" id="{2F00F154-8719-454B-BD14-C45DBD57413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65951" y="6293933"/>
            <a:ext cx="1943850" cy="4586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D2B70AE-BD22-4603-BFD7-62274867BA0B}"/>
              </a:ext>
            </a:extLst>
          </p:cNvPr>
          <p:cNvSpPr txBox="1"/>
          <p:nvPr/>
        </p:nvSpPr>
        <p:spPr>
          <a:xfrm>
            <a:off x="1954491" y="1635394"/>
            <a:ext cx="8157159" cy="523220"/>
          </a:xfrm>
          <a:prstGeom prst="rect">
            <a:avLst/>
          </a:prstGeom>
          <a:solidFill>
            <a:srgbClr val="C00000"/>
          </a:solidFill>
        </p:spPr>
        <p:txBody>
          <a:bodyPr wrap="square">
            <a:spAutoFit/>
          </a:bodyPr>
          <a:lstStyle/>
          <a:p>
            <a:pPr algn="ctr" fontAlgn="auto">
              <a:spcBef>
                <a:spcPts val="0"/>
              </a:spcBef>
              <a:spcAft>
                <a:spcPts val="0"/>
              </a:spcAft>
              <a:defRPr/>
            </a:pPr>
            <a:r>
              <a:rPr lang="en-US" sz="2800" b="1">
                <a:solidFill>
                  <a:schemeClr val="bg1"/>
                </a:solidFill>
                <a:effectLst>
                  <a:outerShdw blurRad="50800" dist="38100" dir="2700000" algn="tl" rotWithShape="0">
                    <a:prstClr val="black">
                      <a:alpha val="40000"/>
                    </a:prstClr>
                  </a:outerShdw>
                </a:effectLst>
              </a:rPr>
              <a:t>Community Development Coach</a:t>
            </a:r>
          </a:p>
        </p:txBody>
      </p:sp>
    </p:spTree>
    <p:extLst>
      <p:ext uri="{BB962C8B-B14F-4D97-AF65-F5344CB8AC3E}">
        <p14:creationId xmlns:p14="http://schemas.microsoft.com/office/powerpoint/2010/main" val="4259518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49EACC-E6C1-4E3E-8262-B52E99E5D27C}"/>
              </a:ext>
            </a:extLst>
          </p:cNvPr>
          <p:cNvSpPr txBox="1"/>
          <p:nvPr/>
        </p:nvSpPr>
        <p:spPr>
          <a:xfrm>
            <a:off x="1587686" y="1527048"/>
            <a:ext cx="9010000" cy="523220"/>
          </a:xfrm>
          <a:prstGeom prst="rect">
            <a:avLst/>
          </a:prstGeom>
          <a:solidFill>
            <a:srgbClr val="C00000"/>
          </a:solidFill>
        </p:spPr>
        <p:txBody>
          <a:bodyPr wrap="square">
            <a:spAutoFit/>
          </a:bodyPr>
          <a:lstStyle/>
          <a:p>
            <a:pPr algn="ctr" fontAlgn="auto">
              <a:spcBef>
                <a:spcPts val="0"/>
              </a:spcBef>
              <a:spcAft>
                <a:spcPts val="0"/>
              </a:spcAft>
              <a:defRPr/>
            </a:pPr>
            <a:r>
              <a:rPr lang="en-US" sz="2800" b="1">
                <a:solidFill>
                  <a:schemeClr val="bg1"/>
                </a:solidFill>
                <a:effectLst>
                  <a:outerShdw blurRad="50800" dist="38100" dir="2700000" algn="tl" rotWithShape="0">
                    <a:prstClr val="black">
                      <a:alpha val="40000"/>
                    </a:prstClr>
                  </a:outerShdw>
                </a:effectLst>
              </a:rPr>
              <a:t>NCCP Competency-Based Education Training</a:t>
            </a:r>
          </a:p>
        </p:txBody>
      </p:sp>
      <p:sp>
        <p:nvSpPr>
          <p:cNvPr id="2" name="Flowchart: Data 1">
            <a:extLst>
              <a:ext uri="{FF2B5EF4-FFF2-40B4-BE49-F238E27FC236}">
                <a16:creationId xmlns:a16="http://schemas.microsoft.com/office/drawing/2014/main" id="{1C910435-06FB-4D5A-B702-08B41C66BE28}"/>
              </a:ext>
            </a:extLst>
          </p:cNvPr>
          <p:cNvSpPr/>
          <p:nvPr/>
        </p:nvSpPr>
        <p:spPr>
          <a:xfrm>
            <a:off x="4790660" y="2637182"/>
            <a:ext cx="2610677" cy="612648"/>
          </a:xfrm>
          <a:prstGeom prst="flowChartInputOutpu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Flowchart: Data 4">
            <a:extLst>
              <a:ext uri="{FF2B5EF4-FFF2-40B4-BE49-F238E27FC236}">
                <a16:creationId xmlns:a16="http://schemas.microsoft.com/office/drawing/2014/main" id="{88D56FCF-C17F-4491-AD0C-832B44B5E16C}"/>
              </a:ext>
            </a:extLst>
          </p:cNvPr>
          <p:cNvSpPr/>
          <p:nvPr/>
        </p:nvSpPr>
        <p:spPr>
          <a:xfrm>
            <a:off x="6940825" y="2635654"/>
            <a:ext cx="2610677" cy="612648"/>
          </a:xfrm>
          <a:prstGeom prst="flowChartInputOutpu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Flowchart: Data 5">
            <a:extLst>
              <a:ext uri="{FF2B5EF4-FFF2-40B4-BE49-F238E27FC236}">
                <a16:creationId xmlns:a16="http://schemas.microsoft.com/office/drawing/2014/main" id="{DA7CDA38-F2C0-4D73-B8A7-2CAFC34484F0}"/>
              </a:ext>
            </a:extLst>
          </p:cNvPr>
          <p:cNvSpPr/>
          <p:nvPr/>
        </p:nvSpPr>
        <p:spPr>
          <a:xfrm>
            <a:off x="9090990" y="2635653"/>
            <a:ext cx="2610677" cy="612648"/>
          </a:xfrm>
          <a:prstGeom prst="flowChartInputOutpu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Flowchart: Data 6">
            <a:extLst>
              <a:ext uri="{FF2B5EF4-FFF2-40B4-BE49-F238E27FC236}">
                <a16:creationId xmlns:a16="http://schemas.microsoft.com/office/drawing/2014/main" id="{2A3BFA59-98DB-4683-B266-37A2C5D061EE}"/>
              </a:ext>
            </a:extLst>
          </p:cNvPr>
          <p:cNvSpPr/>
          <p:nvPr/>
        </p:nvSpPr>
        <p:spPr>
          <a:xfrm>
            <a:off x="487018" y="2635656"/>
            <a:ext cx="2610677" cy="612648"/>
          </a:xfrm>
          <a:prstGeom prst="flowChartInputOutpu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Flowchart: Data 7">
            <a:extLst>
              <a:ext uri="{FF2B5EF4-FFF2-40B4-BE49-F238E27FC236}">
                <a16:creationId xmlns:a16="http://schemas.microsoft.com/office/drawing/2014/main" id="{348FFF0B-5631-44FB-B1B9-BE6FF88B85E3}"/>
              </a:ext>
            </a:extLst>
          </p:cNvPr>
          <p:cNvSpPr/>
          <p:nvPr/>
        </p:nvSpPr>
        <p:spPr>
          <a:xfrm>
            <a:off x="2637183" y="2637184"/>
            <a:ext cx="2610677" cy="612648"/>
          </a:xfrm>
          <a:prstGeom prst="flowChartInputOutput">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2F85BE9A-0AD9-4C34-B7C1-7BFA0C8AA85C}"/>
              </a:ext>
            </a:extLst>
          </p:cNvPr>
          <p:cNvSpPr txBox="1"/>
          <p:nvPr/>
        </p:nvSpPr>
        <p:spPr>
          <a:xfrm>
            <a:off x="1304702" y="2741922"/>
            <a:ext cx="971997" cy="400110"/>
          </a:xfrm>
          <a:prstGeom prst="rect">
            <a:avLst/>
          </a:prstGeom>
          <a:noFill/>
        </p:spPr>
        <p:txBody>
          <a:bodyPr wrap="none" rtlCol="0">
            <a:spAutoFit/>
          </a:bodyPr>
          <a:lstStyle/>
          <a:p>
            <a:r>
              <a:rPr lang="en-CA" sz="2000" b="1">
                <a:solidFill>
                  <a:schemeClr val="bg1"/>
                </a:solidFill>
              </a:rPr>
              <a:t>Valuing</a:t>
            </a:r>
          </a:p>
        </p:txBody>
      </p:sp>
      <p:sp>
        <p:nvSpPr>
          <p:cNvPr id="10" name="TextBox 9">
            <a:extLst>
              <a:ext uri="{FF2B5EF4-FFF2-40B4-BE49-F238E27FC236}">
                <a16:creationId xmlns:a16="http://schemas.microsoft.com/office/drawing/2014/main" id="{7C197773-6EDE-473F-88B5-D795EFE2B01F}"/>
              </a:ext>
            </a:extLst>
          </p:cNvPr>
          <p:cNvSpPr txBox="1"/>
          <p:nvPr/>
        </p:nvSpPr>
        <p:spPr>
          <a:xfrm>
            <a:off x="7301769" y="2741922"/>
            <a:ext cx="1888787" cy="400110"/>
          </a:xfrm>
          <a:prstGeom prst="rect">
            <a:avLst/>
          </a:prstGeom>
          <a:noFill/>
        </p:spPr>
        <p:txBody>
          <a:bodyPr wrap="none" rtlCol="0">
            <a:spAutoFit/>
          </a:bodyPr>
          <a:lstStyle/>
          <a:p>
            <a:r>
              <a:rPr lang="en-CA" sz="2000" b="1">
                <a:solidFill>
                  <a:schemeClr val="bg1"/>
                </a:solidFill>
              </a:rPr>
              <a:t>Critical Thinking</a:t>
            </a:r>
          </a:p>
        </p:txBody>
      </p:sp>
      <p:sp>
        <p:nvSpPr>
          <p:cNvPr id="11" name="TextBox 10">
            <a:extLst>
              <a:ext uri="{FF2B5EF4-FFF2-40B4-BE49-F238E27FC236}">
                <a16:creationId xmlns:a16="http://schemas.microsoft.com/office/drawing/2014/main" id="{615DEEA6-B6F4-4F43-A0EE-E83F6077D01C}"/>
              </a:ext>
            </a:extLst>
          </p:cNvPr>
          <p:cNvSpPr txBox="1"/>
          <p:nvPr/>
        </p:nvSpPr>
        <p:spPr>
          <a:xfrm>
            <a:off x="9722874" y="2741922"/>
            <a:ext cx="1346907" cy="400110"/>
          </a:xfrm>
          <a:prstGeom prst="rect">
            <a:avLst/>
          </a:prstGeom>
          <a:noFill/>
        </p:spPr>
        <p:txBody>
          <a:bodyPr wrap="none" rtlCol="0">
            <a:spAutoFit/>
          </a:bodyPr>
          <a:lstStyle/>
          <a:p>
            <a:r>
              <a:rPr lang="en-CA" sz="2000" b="1">
                <a:solidFill>
                  <a:schemeClr val="bg1"/>
                </a:solidFill>
              </a:rPr>
              <a:t>Leadership</a:t>
            </a:r>
          </a:p>
        </p:txBody>
      </p:sp>
      <p:sp>
        <p:nvSpPr>
          <p:cNvPr id="12" name="TextBox 11">
            <a:extLst>
              <a:ext uri="{FF2B5EF4-FFF2-40B4-BE49-F238E27FC236}">
                <a16:creationId xmlns:a16="http://schemas.microsoft.com/office/drawing/2014/main" id="{8026D40B-4B6E-4B0B-9041-355C3664C2CA}"/>
              </a:ext>
            </a:extLst>
          </p:cNvPr>
          <p:cNvSpPr txBox="1"/>
          <p:nvPr/>
        </p:nvSpPr>
        <p:spPr>
          <a:xfrm>
            <a:off x="5417630" y="2748489"/>
            <a:ext cx="1350113" cy="400110"/>
          </a:xfrm>
          <a:prstGeom prst="rect">
            <a:avLst/>
          </a:prstGeom>
          <a:noFill/>
        </p:spPr>
        <p:txBody>
          <a:bodyPr wrap="none" rtlCol="0">
            <a:spAutoFit/>
          </a:bodyPr>
          <a:lstStyle/>
          <a:p>
            <a:r>
              <a:rPr lang="en-CA" sz="2000" b="1">
                <a:solidFill>
                  <a:schemeClr val="bg1"/>
                </a:solidFill>
              </a:rPr>
              <a:t>Interaction</a:t>
            </a:r>
          </a:p>
        </p:txBody>
      </p:sp>
      <p:sp>
        <p:nvSpPr>
          <p:cNvPr id="13" name="TextBox 12">
            <a:extLst>
              <a:ext uri="{FF2B5EF4-FFF2-40B4-BE49-F238E27FC236}">
                <a16:creationId xmlns:a16="http://schemas.microsoft.com/office/drawing/2014/main" id="{4BBBEF99-5F64-4C06-8ABB-A730FA479AEE}"/>
              </a:ext>
            </a:extLst>
          </p:cNvPr>
          <p:cNvSpPr txBox="1"/>
          <p:nvPr/>
        </p:nvSpPr>
        <p:spPr>
          <a:xfrm>
            <a:off x="2987741" y="2748489"/>
            <a:ext cx="1909562" cy="400110"/>
          </a:xfrm>
          <a:prstGeom prst="rect">
            <a:avLst/>
          </a:prstGeom>
          <a:noFill/>
        </p:spPr>
        <p:txBody>
          <a:bodyPr wrap="none" rtlCol="0">
            <a:spAutoFit/>
          </a:bodyPr>
          <a:lstStyle/>
          <a:p>
            <a:r>
              <a:rPr lang="en-CA" sz="2000" b="1">
                <a:solidFill>
                  <a:schemeClr val="bg1"/>
                </a:solidFill>
              </a:rPr>
              <a:t>Problem</a:t>
            </a:r>
            <a:r>
              <a:rPr lang="en-CA" sz="2000" b="1">
                <a:solidFill>
                  <a:srgbClr val="C00000"/>
                </a:solidFill>
              </a:rPr>
              <a:t> </a:t>
            </a:r>
            <a:r>
              <a:rPr lang="en-CA" sz="2000" b="1">
                <a:solidFill>
                  <a:schemeClr val="bg1"/>
                </a:solidFill>
              </a:rPr>
              <a:t>Solving</a:t>
            </a:r>
          </a:p>
        </p:txBody>
      </p:sp>
      <p:sp>
        <p:nvSpPr>
          <p:cNvPr id="14" name="TextBox 13">
            <a:extLst>
              <a:ext uri="{FF2B5EF4-FFF2-40B4-BE49-F238E27FC236}">
                <a16:creationId xmlns:a16="http://schemas.microsoft.com/office/drawing/2014/main" id="{B2C760D5-6CC7-4835-B2E6-96E3D6C4FFF4}"/>
              </a:ext>
            </a:extLst>
          </p:cNvPr>
          <p:cNvSpPr txBox="1"/>
          <p:nvPr/>
        </p:nvSpPr>
        <p:spPr>
          <a:xfrm>
            <a:off x="2059781" y="2051032"/>
            <a:ext cx="8072438" cy="461665"/>
          </a:xfrm>
          <a:prstGeom prst="rect">
            <a:avLst/>
          </a:prstGeom>
          <a:solidFill>
            <a:schemeClr val="bg1"/>
          </a:solidFill>
        </p:spPr>
        <p:txBody>
          <a:bodyPr>
            <a:spAutoFit/>
          </a:bodyPr>
          <a:lstStyle/>
          <a:p>
            <a:pPr algn="ctr" fontAlgn="auto">
              <a:spcBef>
                <a:spcPts val="0"/>
              </a:spcBef>
              <a:spcAft>
                <a:spcPts val="0"/>
              </a:spcAft>
              <a:defRPr/>
            </a:pPr>
            <a:r>
              <a:rPr lang="en-US" sz="2400" b="1">
                <a:solidFill>
                  <a:srgbClr val="C00000"/>
                </a:solidFill>
                <a:effectLst>
                  <a:outerShdw blurRad="50800" dist="38100" dir="2700000" algn="tl" rotWithShape="0">
                    <a:prstClr val="black">
                      <a:alpha val="40000"/>
                    </a:prstClr>
                  </a:outerShdw>
                </a:effectLst>
              </a:rPr>
              <a:t>Core Competencies</a:t>
            </a:r>
          </a:p>
        </p:txBody>
      </p:sp>
      <p:sp>
        <p:nvSpPr>
          <p:cNvPr id="16" name="Rectangle 15">
            <a:extLst>
              <a:ext uri="{FF2B5EF4-FFF2-40B4-BE49-F238E27FC236}">
                <a16:creationId xmlns:a16="http://schemas.microsoft.com/office/drawing/2014/main" id="{35FF9110-AF8A-4D35-A212-E0528D2E30D6}"/>
              </a:ext>
            </a:extLst>
          </p:cNvPr>
          <p:cNvSpPr/>
          <p:nvPr/>
        </p:nvSpPr>
        <p:spPr>
          <a:xfrm>
            <a:off x="490333" y="3245517"/>
            <a:ext cx="2054084" cy="230714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DA4C6E1E-2153-4E76-A898-A4575D55DDF0}"/>
              </a:ext>
            </a:extLst>
          </p:cNvPr>
          <p:cNvSpPr/>
          <p:nvPr/>
        </p:nvSpPr>
        <p:spPr>
          <a:xfrm>
            <a:off x="487018" y="3259904"/>
            <a:ext cx="2150165" cy="923330"/>
          </a:xfrm>
          <a:prstGeom prst="rect">
            <a:avLst/>
          </a:prstGeom>
        </p:spPr>
        <p:txBody>
          <a:bodyPr wrap="square">
            <a:spAutoFit/>
          </a:bodyPr>
          <a:lstStyle/>
          <a:p>
            <a:pPr eaLnBrk="0" hangingPunct="0">
              <a:tabLst>
                <a:tab pos="914400" algn="l"/>
              </a:tabLst>
              <a:defRPr/>
            </a:pPr>
            <a:r>
              <a:rPr lang="en-US" i="1">
                <a:solidFill>
                  <a:srgbClr val="C00000"/>
                </a:solidFill>
                <a:ea typeface="MS Mincho" pitchFamily="49" charset="-128"/>
                <a:cs typeface="Times New Roman" pitchFamily="18" charset="0"/>
              </a:rPr>
              <a:t>Recognizes ethical dilemmas, problems and consequences</a:t>
            </a:r>
            <a:r>
              <a:rPr lang="en-US" sz="1600">
                <a:solidFill>
                  <a:srgbClr val="C00000"/>
                </a:solidFill>
                <a:ea typeface="MS Mincho" pitchFamily="49" charset="-128"/>
                <a:cs typeface="Times New Roman" pitchFamily="18" charset="0"/>
              </a:rPr>
              <a:t>.</a:t>
            </a:r>
          </a:p>
        </p:txBody>
      </p:sp>
      <p:sp>
        <p:nvSpPr>
          <p:cNvPr id="17" name="Rectangle 16">
            <a:extLst>
              <a:ext uri="{FF2B5EF4-FFF2-40B4-BE49-F238E27FC236}">
                <a16:creationId xmlns:a16="http://schemas.microsoft.com/office/drawing/2014/main" id="{254687E5-E141-4FEB-8058-681EB95E8255}"/>
              </a:ext>
            </a:extLst>
          </p:cNvPr>
          <p:cNvSpPr/>
          <p:nvPr/>
        </p:nvSpPr>
        <p:spPr>
          <a:xfrm>
            <a:off x="2637183" y="3243593"/>
            <a:ext cx="2054084" cy="230714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a:extLst>
              <a:ext uri="{FF2B5EF4-FFF2-40B4-BE49-F238E27FC236}">
                <a16:creationId xmlns:a16="http://schemas.microsoft.com/office/drawing/2014/main" id="{4A56B9B9-38A8-40F2-B146-0EEB9B814586}"/>
              </a:ext>
            </a:extLst>
          </p:cNvPr>
          <p:cNvSpPr/>
          <p:nvPr/>
        </p:nvSpPr>
        <p:spPr>
          <a:xfrm>
            <a:off x="4787985" y="3243593"/>
            <a:ext cx="2054084" cy="230714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a:extLst>
              <a:ext uri="{FF2B5EF4-FFF2-40B4-BE49-F238E27FC236}">
                <a16:creationId xmlns:a16="http://schemas.microsoft.com/office/drawing/2014/main" id="{563BA73F-9F1D-4203-9D23-9E922023F0E8}"/>
              </a:ext>
            </a:extLst>
          </p:cNvPr>
          <p:cNvSpPr/>
          <p:nvPr/>
        </p:nvSpPr>
        <p:spPr>
          <a:xfrm>
            <a:off x="6948087" y="3246652"/>
            <a:ext cx="2054084" cy="230714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DC1889EA-B916-4EB9-A2AE-2CC6F67F5CD5}"/>
              </a:ext>
            </a:extLst>
          </p:cNvPr>
          <p:cNvSpPr/>
          <p:nvPr/>
        </p:nvSpPr>
        <p:spPr>
          <a:xfrm>
            <a:off x="9094937" y="3247166"/>
            <a:ext cx="2054084" cy="230714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2" name="Straight Connector 21">
            <a:extLst>
              <a:ext uri="{FF2B5EF4-FFF2-40B4-BE49-F238E27FC236}">
                <a16:creationId xmlns:a16="http://schemas.microsoft.com/office/drawing/2014/main" id="{423551A5-1EAA-40EC-B834-4132B936C48A}"/>
              </a:ext>
            </a:extLst>
          </p:cNvPr>
          <p:cNvCxnSpPr>
            <a:cxnSpLocks/>
          </p:cNvCxnSpPr>
          <p:nvPr/>
        </p:nvCxnSpPr>
        <p:spPr>
          <a:xfrm>
            <a:off x="11701667" y="2667115"/>
            <a:ext cx="0" cy="226819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7DB1F28-46AB-4AB0-8813-5EA2C5EF440B}"/>
              </a:ext>
            </a:extLst>
          </p:cNvPr>
          <p:cNvCxnSpPr>
            <a:cxnSpLocks/>
          </p:cNvCxnSpPr>
          <p:nvPr/>
        </p:nvCxnSpPr>
        <p:spPr>
          <a:xfrm flipH="1">
            <a:off x="11149021" y="4935310"/>
            <a:ext cx="552646" cy="61449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8E46C2BE-E3F1-4785-AA6C-E5CFF727457E}"/>
              </a:ext>
            </a:extLst>
          </p:cNvPr>
          <p:cNvSpPr/>
          <p:nvPr/>
        </p:nvSpPr>
        <p:spPr>
          <a:xfrm>
            <a:off x="2686241" y="3251360"/>
            <a:ext cx="1995726" cy="1754326"/>
          </a:xfrm>
          <a:prstGeom prst="rect">
            <a:avLst/>
          </a:prstGeom>
        </p:spPr>
        <p:txBody>
          <a:bodyPr wrap="square">
            <a:spAutoFit/>
          </a:bodyPr>
          <a:lstStyle/>
          <a:p>
            <a:pPr eaLnBrk="0" hangingPunct="0">
              <a:tabLst>
                <a:tab pos="914400" algn="l"/>
              </a:tabLst>
              <a:defRPr/>
            </a:pPr>
            <a:r>
              <a:rPr lang="en-US" i="1">
                <a:solidFill>
                  <a:srgbClr val="C00000"/>
                </a:solidFill>
                <a:ea typeface="MS Mincho" pitchFamily="49" charset="-128"/>
                <a:cs typeface="Times New Roman" pitchFamily="18" charset="0"/>
              </a:rPr>
              <a:t>Solves coaching problems where the variables may be unknown, uncontrolled or unpredictable</a:t>
            </a:r>
            <a:r>
              <a:rPr lang="en-US" sz="1600" i="1">
                <a:solidFill>
                  <a:srgbClr val="C00000"/>
                </a:solidFill>
                <a:ea typeface="MS Mincho" pitchFamily="49" charset="-128"/>
                <a:cs typeface="Times New Roman" pitchFamily="18" charset="0"/>
              </a:rPr>
              <a:t>.</a:t>
            </a:r>
          </a:p>
        </p:txBody>
      </p:sp>
      <p:sp>
        <p:nvSpPr>
          <p:cNvPr id="31" name="Rectangle 30">
            <a:extLst>
              <a:ext uri="{FF2B5EF4-FFF2-40B4-BE49-F238E27FC236}">
                <a16:creationId xmlns:a16="http://schemas.microsoft.com/office/drawing/2014/main" id="{7D783139-8425-4740-9294-1029D65C32F7}"/>
              </a:ext>
            </a:extLst>
          </p:cNvPr>
          <p:cNvSpPr/>
          <p:nvPr/>
        </p:nvSpPr>
        <p:spPr>
          <a:xfrm>
            <a:off x="4803298" y="3233400"/>
            <a:ext cx="2054084" cy="2031325"/>
          </a:xfrm>
          <a:prstGeom prst="rect">
            <a:avLst/>
          </a:prstGeom>
        </p:spPr>
        <p:txBody>
          <a:bodyPr wrap="square">
            <a:spAutoFit/>
          </a:bodyPr>
          <a:lstStyle/>
          <a:p>
            <a:pPr eaLnBrk="0" hangingPunct="0">
              <a:tabLst>
                <a:tab pos="914400" algn="l"/>
              </a:tabLst>
              <a:defRPr/>
            </a:pPr>
            <a:r>
              <a:rPr lang="en-US" i="1">
                <a:solidFill>
                  <a:srgbClr val="C00000"/>
                </a:solidFill>
                <a:ea typeface="MS Mincho" pitchFamily="49" charset="-128"/>
                <a:cs typeface="Times New Roman" pitchFamily="18" charset="0"/>
              </a:rPr>
              <a:t>Intervenes to facilitate progress.</a:t>
            </a:r>
            <a:endParaRPr lang="en-US" sz="1000">
              <a:solidFill>
                <a:srgbClr val="C00000"/>
              </a:solidFill>
            </a:endParaRPr>
          </a:p>
          <a:p>
            <a:pPr eaLnBrk="0" hangingPunct="0">
              <a:tabLst>
                <a:tab pos="914400" algn="l"/>
              </a:tabLst>
              <a:defRPr/>
            </a:pPr>
            <a:r>
              <a:rPr lang="en-US" i="1">
                <a:solidFill>
                  <a:srgbClr val="C00000"/>
                </a:solidFill>
                <a:ea typeface="MS Mincho" pitchFamily="49" charset="-128"/>
                <a:cs typeface="Times New Roman" pitchFamily="18" charset="0"/>
              </a:rPr>
              <a:t>Applies all teaching and learning principles.</a:t>
            </a:r>
            <a:endParaRPr lang="en-US" sz="1000">
              <a:solidFill>
                <a:srgbClr val="C00000"/>
              </a:solidFill>
            </a:endParaRPr>
          </a:p>
          <a:p>
            <a:pPr eaLnBrk="0" hangingPunct="0">
              <a:tabLst>
                <a:tab pos="914400" algn="l"/>
              </a:tabLst>
              <a:defRPr/>
            </a:pPr>
            <a:r>
              <a:rPr lang="en-US" i="1">
                <a:solidFill>
                  <a:srgbClr val="C00000"/>
                </a:solidFill>
                <a:ea typeface="MS Mincho" pitchFamily="49" charset="-128"/>
                <a:cs typeface="Times New Roman" pitchFamily="18" charset="0"/>
              </a:rPr>
              <a:t>Can remain positive when under stress.</a:t>
            </a:r>
          </a:p>
        </p:txBody>
      </p:sp>
      <p:sp>
        <p:nvSpPr>
          <p:cNvPr id="32" name="Rectangle 31">
            <a:extLst>
              <a:ext uri="{FF2B5EF4-FFF2-40B4-BE49-F238E27FC236}">
                <a16:creationId xmlns:a16="http://schemas.microsoft.com/office/drawing/2014/main" id="{C427D6EB-942C-4CDE-A756-C79CE32C9144}"/>
              </a:ext>
            </a:extLst>
          </p:cNvPr>
          <p:cNvSpPr/>
          <p:nvPr/>
        </p:nvSpPr>
        <p:spPr>
          <a:xfrm>
            <a:off x="6986599" y="3233400"/>
            <a:ext cx="2015571" cy="1477328"/>
          </a:xfrm>
          <a:prstGeom prst="rect">
            <a:avLst/>
          </a:prstGeom>
        </p:spPr>
        <p:txBody>
          <a:bodyPr wrap="square">
            <a:spAutoFit/>
          </a:bodyPr>
          <a:lstStyle/>
          <a:p>
            <a:pPr eaLnBrk="0" hangingPunct="0">
              <a:tabLst>
                <a:tab pos="914400" algn="l"/>
              </a:tabLst>
              <a:defRPr/>
            </a:pPr>
            <a:r>
              <a:rPr lang="en-US" i="1">
                <a:solidFill>
                  <a:srgbClr val="C00000"/>
                </a:solidFill>
                <a:ea typeface="MS Mincho" pitchFamily="49" charset="-128"/>
                <a:cs typeface="Times New Roman" pitchFamily="18" charset="0"/>
              </a:rPr>
              <a:t>Makes decisions based on experience and the larger sport and/or social context.</a:t>
            </a:r>
          </a:p>
        </p:txBody>
      </p:sp>
      <p:sp>
        <p:nvSpPr>
          <p:cNvPr id="33" name="Rectangle 32">
            <a:extLst>
              <a:ext uri="{FF2B5EF4-FFF2-40B4-BE49-F238E27FC236}">
                <a16:creationId xmlns:a16="http://schemas.microsoft.com/office/drawing/2014/main" id="{DF0B0E19-AD5E-4EA4-B65E-B5A029F29D23}"/>
              </a:ext>
            </a:extLst>
          </p:cNvPr>
          <p:cNvSpPr/>
          <p:nvPr/>
        </p:nvSpPr>
        <p:spPr>
          <a:xfrm>
            <a:off x="9092877" y="3233400"/>
            <a:ext cx="2148278" cy="2031325"/>
          </a:xfrm>
          <a:prstGeom prst="rect">
            <a:avLst/>
          </a:prstGeom>
        </p:spPr>
        <p:txBody>
          <a:bodyPr wrap="square">
            <a:spAutoFit/>
          </a:bodyPr>
          <a:lstStyle/>
          <a:p>
            <a:pPr eaLnBrk="0" hangingPunct="0">
              <a:tabLst>
                <a:tab pos="914400" algn="l"/>
              </a:tabLst>
              <a:defRPr/>
            </a:pPr>
            <a:r>
              <a:rPr lang="en-US" i="1">
                <a:solidFill>
                  <a:srgbClr val="C00000"/>
                </a:solidFill>
                <a:ea typeface="Times New Roman" pitchFamily="18" charset="0"/>
              </a:rPr>
              <a:t>Has a positive influence on behavior.</a:t>
            </a:r>
            <a:endParaRPr lang="en-US" sz="1000">
              <a:solidFill>
                <a:srgbClr val="C00000"/>
              </a:solidFill>
            </a:endParaRPr>
          </a:p>
          <a:p>
            <a:pPr eaLnBrk="0" hangingPunct="0">
              <a:tabLst>
                <a:tab pos="914400" algn="l"/>
              </a:tabLst>
              <a:defRPr/>
            </a:pPr>
            <a:r>
              <a:rPr lang="en-US" i="1">
                <a:solidFill>
                  <a:srgbClr val="C00000"/>
                </a:solidFill>
                <a:ea typeface="Times New Roman" pitchFamily="18" charset="0"/>
              </a:rPr>
              <a:t>Works collaboratively. </a:t>
            </a:r>
            <a:endParaRPr lang="en-US" sz="1000">
              <a:solidFill>
                <a:srgbClr val="C00000"/>
              </a:solidFill>
            </a:endParaRPr>
          </a:p>
          <a:p>
            <a:pPr eaLnBrk="0" hangingPunct="0">
              <a:tabLst>
                <a:tab pos="914400" algn="l"/>
              </a:tabLst>
              <a:defRPr/>
            </a:pPr>
            <a:r>
              <a:rPr lang="en-US" i="1">
                <a:solidFill>
                  <a:srgbClr val="C00000"/>
                </a:solidFill>
                <a:ea typeface="Times New Roman" pitchFamily="18" charset="0"/>
              </a:rPr>
              <a:t>Recognizes the efforts of others.</a:t>
            </a:r>
            <a:endParaRPr lang="en-US" sz="2000">
              <a:solidFill>
                <a:srgbClr val="C00000"/>
              </a:solidFill>
            </a:endParaRPr>
          </a:p>
        </p:txBody>
      </p:sp>
    </p:spTree>
    <p:extLst>
      <p:ext uri="{BB962C8B-B14F-4D97-AF65-F5344CB8AC3E}">
        <p14:creationId xmlns:p14="http://schemas.microsoft.com/office/powerpoint/2010/main" val="1501460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607894-8214-4205-955E-82DEF4F7901F}"/>
              </a:ext>
            </a:extLst>
          </p:cNvPr>
          <p:cNvSpPr txBox="1"/>
          <p:nvPr/>
        </p:nvSpPr>
        <p:spPr>
          <a:xfrm>
            <a:off x="1643743" y="1513299"/>
            <a:ext cx="9013371" cy="523220"/>
          </a:xfrm>
          <a:prstGeom prst="rect">
            <a:avLst/>
          </a:prstGeom>
          <a:solidFill>
            <a:srgbClr val="C00000"/>
          </a:solidFill>
        </p:spPr>
        <p:txBody>
          <a:bodyPr wrap="square">
            <a:spAutoFit/>
          </a:bodyPr>
          <a:lstStyle/>
          <a:p>
            <a:pPr algn="ctr" fontAlgn="auto">
              <a:spcBef>
                <a:spcPts val="0"/>
              </a:spcBef>
              <a:spcAft>
                <a:spcPts val="0"/>
              </a:spcAft>
              <a:defRPr/>
            </a:pPr>
            <a:r>
              <a:rPr lang="en-US" sz="2800" b="1">
                <a:solidFill>
                  <a:schemeClr val="bg1"/>
                </a:solidFill>
                <a:effectLst>
                  <a:outerShdw blurRad="50800" dist="38100" dir="2700000" algn="tl" rotWithShape="0">
                    <a:prstClr val="black">
                      <a:alpha val="40000"/>
                    </a:prstClr>
                  </a:outerShdw>
                </a:effectLst>
              </a:rPr>
              <a:t>The Spirit of Lacrosse</a:t>
            </a:r>
          </a:p>
        </p:txBody>
      </p:sp>
      <p:sp>
        <p:nvSpPr>
          <p:cNvPr id="5" name="Text Box 3">
            <a:extLst>
              <a:ext uri="{FF2B5EF4-FFF2-40B4-BE49-F238E27FC236}">
                <a16:creationId xmlns:a16="http://schemas.microsoft.com/office/drawing/2014/main" id="{C3662E03-6F87-471C-8022-4C5C6FCE9B9B}"/>
              </a:ext>
            </a:extLst>
          </p:cNvPr>
          <p:cNvSpPr txBox="1">
            <a:spLocks noChangeArrowheads="1"/>
          </p:cNvSpPr>
          <p:nvPr/>
        </p:nvSpPr>
        <p:spPr bwMode="auto">
          <a:xfrm>
            <a:off x="1643743" y="2080980"/>
            <a:ext cx="9013371" cy="2040445"/>
          </a:xfrm>
          <a:prstGeom prst="rect">
            <a:avLst/>
          </a:prstGeom>
          <a:noFill/>
          <a:ln w="9525">
            <a:noFill/>
            <a:miter lim="800000"/>
            <a:headEnd/>
            <a:tailEnd/>
          </a:ln>
        </p:spPr>
        <p:txBody>
          <a:bodyPr/>
          <a:lstStyle/>
          <a:p>
            <a:pPr algn="ctr">
              <a:defRPr/>
            </a:pPr>
            <a:r>
              <a:rPr lang="en-US" sz="2200" i="1" dirty="0"/>
              <a:t>The player who played against me was really working with me.</a:t>
            </a:r>
          </a:p>
          <a:p>
            <a:pPr algn="ctr">
              <a:defRPr/>
            </a:pPr>
            <a:r>
              <a:rPr lang="en-US" sz="2200" i="1" dirty="0"/>
              <a:t>He caused me to make moves I had never made before.</a:t>
            </a:r>
          </a:p>
          <a:p>
            <a:pPr algn="ctr">
              <a:defRPr/>
            </a:pPr>
            <a:r>
              <a:rPr lang="en-US" sz="2200" i="1" dirty="0"/>
              <a:t>And any magic that came from the surprise of what I did came because he guarded me so well. The two of us were just working together, creating a new form to get to the same place.</a:t>
            </a:r>
          </a:p>
          <a:p>
            <a:pPr algn="ctr">
              <a:defRPr/>
            </a:pPr>
            <a:r>
              <a:rPr lang="en-GB" sz="2200" b="1" dirty="0"/>
              <a:t>Paul Owens – 1977      Poet</a:t>
            </a:r>
          </a:p>
          <a:p>
            <a:pPr>
              <a:spcAft>
                <a:spcPts val="1000"/>
              </a:spcAft>
              <a:defRPr/>
            </a:pPr>
            <a:endParaRPr lang="en-US" sz="1700" dirty="0">
              <a:latin typeface="Times New Roman" pitchFamily="18" charset="0"/>
            </a:endParaRPr>
          </a:p>
          <a:p>
            <a:pPr>
              <a:defRPr/>
            </a:pPr>
            <a:endParaRPr lang="en-US" dirty="0"/>
          </a:p>
        </p:txBody>
      </p:sp>
      <p:sp>
        <p:nvSpPr>
          <p:cNvPr id="6" name="Rectangle 4">
            <a:extLst>
              <a:ext uri="{FF2B5EF4-FFF2-40B4-BE49-F238E27FC236}">
                <a16:creationId xmlns:a16="http://schemas.microsoft.com/office/drawing/2014/main" id="{6804EF85-2F7E-43CB-8873-F841E78D900A}"/>
              </a:ext>
            </a:extLst>
          </p:cNvPr>
          <p:cNvSpPr>
            <a:spLocks noChangeArrowheads="1"/>
          </p:cNvSpPr>
          <p:nvPr/>
        </p:nvSpPr>
        <p:spPr bwMode="auto">
          <a:xfrm>
            <a:off x="1643744" y="4299785"/>
            <a:ext cx="9013370" cy="2015936"/>
          </a:xfrm>
          <a:prstGeom prst="rect">
            <a:avLst/>
          </a:prstGeom>
          <a:noFill/>
          <a:ln w="28575">
            <a:solidFill>
              <a:srgbClr val="C00000"/>
            </a:solidFill>
            <a:miter lim="800000"/>
            <a:headEnd/>
            <a:tailEnd/>
          </a:ln>
          <a:effectLst/>
        </p:spPr>
        <p:txBody>
          <a:bodyPr wrap="square" anchor="ctr">
            <a:spAutoFit/>
          </a:bodyPr>
          <a:lstStyle/>
          <a:p>
            <a:pPr algn="ctr" eaLnBrk="0" hangingPunct="0">
              <a:tabLst>
                <a:tab pos="228600" algn="l"/>
                <a:tab pos="457200" algn="l"/>
              </a:tabLst>
              <a:defRPr/>
            </a:pPr>
            <a:r>
              <a:rPr lang="en-US" sz="2200" b="1">
                <a:solidFill>
                  <a:srgbClr val="C00000"/>
                </a:solidFill>
                <a:ea typeface="Times New Roman" pitchFamily="18" charset="0"/>
                <a:cs typeface="Times New Roman" pitchFamily="18" charset="0"/>
              </a:rPr>
              <a:t>Teaching the Spirit of Lacrosse</a:t>
            </a:r>
            <a:endParaRPr lang="en-US" sz="2200">
              <a:solidFill>
                <a:srgbClr val="C00000"/>
              </a:solidFill>
            </a:endParaRPr>
          </a:p>
          <a:p>
            <a:pPr algn="ctr" eaLnBrk="0" hangingPunct="0">
              <a:tabLst>
                <a:tab pos="228600" algn="l"/>
                <a:tab pos="457200" algn="l"/>
              </a:tabLst>
              <a:defRPr/>
            </a:pPr>
            <a:r>
              <a:rPr lang="en-US" b="1" i="1">
                <a:solidFill>
                  <a:srgbClr val="C00000"/>
                </a:solidFill>
                <a:ea typeface="Times New Roman" pitchFamily="18" charset="0"/>
              </a:rPr>
              <a:t>The Spirit of Lacrosse is taught by:</a:t>
            </a:r>
            <a:endParaRPr lang="en-US" sz="1000">
              <a:solidFill>
                <a:srgbClr val="C00000"/>
              </a:solidFill>
            </a:endParaRPr>
          </a:p>
          <a:p>
            <a:pPr algn="ctr" eaLnBrk="0" hangingPunct="0">
              <a:tabLst>
                <a:tab pos="228600" algn="l"/>
                <a:tab pos="457200" algn="l"/>
              </a:tabLst>
              <a:defRPr/>
            </a:pPr>
            <a:r>
              <a:rPr lang="en-US" sz="2000">
                <a:solidFill>
                  <a:srgbClr val="C00000"/>
                </a:solidFill>
                <a:ea typeface="Times New Roman" pitchFamily="18" charset="0"/>
              </a:rPr>
              <a:t>Winning through the superior execution of skill.</a:t>
            </a:r>
            <a:endParaRPr lang="en-US" sz="1000">
              <a:solidFill>
                <a:srgbClr val="C00000"/>
              </a:solidFill>
            </a:endParaRPr>
          </a:p>
          <a:p>
            <a:pPr algn="ctr" eaLnBrk="0" hangingPunct="0">
              <a:tabLst>
                <a:tab pos="228600" algn="l"/>
                <a:tab pos="457200" algn="l"/>
              </a:tabLst>
              <a:defRPr/>
            </a:pPr>
            <a:r>
              <a:rPr lang="en-US" sz="2000">
                <a:solidFill>
                  <a:srgbClr val="C00000"/>
                </a:solidFill>
                <a:ea typeface="Times New Roman" pitchFamily="18" charset="0"/>
              </a:rPr>
              <a:t>Gaining advantage through superior fitness.</a:t>
            </a:r>
            <a:endParaRPr lang="en-US" sz="1000">
              <a:solidFill>
                <a:srgbClr val="C00000"/>
              </a:solidFill>
            </a:endParaRPr>
          </a:p>
          <a:p>
            <a:pPr algn="ctr" eaLnBrk="0" hangingPunct="0">
              <a:spcAft>
                <a:spcPts val="600"/>
              </a:spcAft>
              <a:tabLst>
                <a:tab pos="228600" algn="l"/>
                <a:tab pos="457200" algn="l"/>
              </a:tabLst>
              <a:defRPr/>
            </a:pPr>
            <a:r>
              <a:rPr lang="en-US" sz="2000">
                <a:solidFill>
                  <a:srgbClr val="C00000"/>
                </a:solidFill>
                <a:ea typeface="Times New Roman" pitchFamily="18" charset="0"/>
              </a:rPr>
              <a:t>Playing lacrosse with integrity and respect.</a:t>
            </a:r>
            <a:endParaRPr lang="en-US" sz="1000">
              <a:solidFill>
                <a:srgbClr val="C00000"/>
              </a:solidFill>
            </a:endParaRPr>
          </a:p>
          <a:p>
            <a:pPr algn="ctr" eaLnBrk="0" hangingPunct="0">
              <a:spcAft>
                <a:spcPts val="600"/>
              </a:spcAft>
              <a:tabLst>
                <a:tab pos="228600" algn="l"/>
                <a:tab pos="457200" algn="l"/>
              </a:tabLst>
              <a:defRPr/>
            </a:pPr>
            <a:r>
              <a:rPr lang="en-US" sz="2000" b="1">
                <a:solidFill>
                  <a:srgbClr val="C00000"/>
                </a:solidFill>
                <a:ea typeface="Times New Roman" pitchFamily="18" charset="0"/>
              </a:rPr>
              <a:t>Strong Mind</a:t>
            </a:r>
            <a:r>
              <a:rPr lang="en-US" sz="2000" b="1">
                <a:solidFill>
                  <a:srgbClr val="C00000"/>
                </a:solidFill>
              </a:rPr>
              <a:t> 	</a:t>
            </a:r>
            <a:r>
              <a:rPr lang="en-US" sz="2000" b="1">
                <a:solidFill>
                  <a:srgbClr val="C00000"/>
                </a:solidFill>
                <a:ea typeface="Times New Roman" pitchFamily="18" charset="0"/>
                <a:cs typeface="Times New Roman" pitchFamily="18" charset="0"/>
              </a:rPr>
              <a:t>Strong Body</a:t>
            </a:r>
            <a:r>
              <a:rPr lang="en-US" sz="2000" b="1">
                <a:solidFill>
                  <a:srgbClr val="C00000"/>
                </a:solidFill>
                <a:cs typeface="Times New Roman" pitchFamily="18" charset="0"/>
              </a:rPr>
              <a:t>	</a:t>
            </a:r>
            <a:r>
              <a:rPr lang="en-US" sz="2000" b="1">
                <a:solidFill>
                  <a:srgbClr val="C00000"/>
                </a:solidFill>
                <a:ea typeface="Times New Roman" pitchFamily="18" charset="0"/>
              </a:rPr>
              <a:t>Strong Spirit</a:t>
            </a:r>
            <a:endParaRPr lang="en-US" sz="2000" b="1">
              <a:solidFill>
                <a:srgbClr val="C00000"/>
              </a:solidFill>
            </a:endParaRPr>
          </a:p>
        </p:txBody>
      </p:sp>
    </p:spTree>
    <p:extLst>
      <p:ext uri="{BB962C8B-B14F-4D97-AF65-F5344CB8AC3E}">
        <p14:creationId xmlns:p14="http://schemas.microsoft.com/office/powerpoint/2010/main" val="7893824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10779</TotalTime>
  <Words>7343</Words>
  <Application>Microsoft Office PowerPoint</Application>
  <PresentationFormat>Widescreen</PresentationFormat>
  <Paragraphs>779</Paragraphs>
  <Slides>47</Slides>
  <Notes>47</Notes>
  <HiddenSlides>0</HiddenSlides>
  <MMClips>2</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64" baseType="lpstr">
      <vt:lpstr>MS Mincho</vt:lpstr>
      <vt:lpstr>Alfa Slab One</vt:lpstr>
      <vt:lpstr>Arial</vt:lpstr>
      <vt:lpstr>Baloo 2</vt:lpstr>
      <vt:lpstr>Calibri</vt:lpstr>
      <vt:lpstr>Corbel</vt:lpstr>
      <vt:lpstr>Economica</vt:lpstr>
      <vt:lpstr>inherit</vt:lpstr>
      <vt:lpstr>Open Sans</vt:lpstr>
      <vt:lpstr>Roboto</vt:lpstr>
      <vt:lpstr>Segoe UI</vt:lpstr>
      <vt:lpstr>Symbol</vt:lpstr>
      <vt:lpstr>Times New Roman</vt:lpstr>
      <vt:lpstr>Wingdings</vt:lpstr>
      <vt:lpstr>Office Theme</vt:lpstr>
      <vt:lpstr>Chart</vt:lpstr>
      <vt:lpstr>Acrobat Document</vt:lpstr>
      <vt:lpstr>PowerPoint Presentation</vt:lpstr>
      <vt:lpstr>PowerPoint Presentation</vt:lpstr>
      <vt:lpstr>PowerPoint Presentation</vt:lpstr>
      <vt:lpstr>A few starters….</vt:lpstr>
      <vt:lpstr>PowerPoint Presentation</vt:lpstr>
      <vt:lpstr>Community Development Course 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Growth and Development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next for you? On floor / field session, in person!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Buhlman</dc:creator>
  <cp:lastModifiedBy>Roxanne Curtis</cp:lastModifiedBy>
  <cp:revision>5</cp:revision>
  <dcterms:created xsi:type="dcterms:W3CDTF">2018-05-15T16:36:02Z</dcterms:created>
  <dcterms:modified xsi:type="dcterms:W3CDTF">2025-02-25T01:24:00Z</dcterms:modified>
  <cp:contentStatus/>
</cp:coreProperties>
</file>