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2"/>
  </p:notesMasterIdLst>
  <p:sldIdLst>
    <p:sldId id="258" r:id="rId5"/>
    <p:sldId id="403" r:id="rId6"/>
    <p:sldId id="387" r:id="rId7"/>
    <p:sldId id="425" r:id="rId8"/>
    <p:sldId id="426" r:id="rId9"/>
    <p:sldId id="345" r:id="rId10"/>
    <p:sldId id="259" r:id="rId11"/>
    <p:sldId id="278" r:id="rId12"/>
    <p:sldId id="428" r:id="rId13"/>
    <p:sldId id="280" r:id="rId14"/>
    <p:sldId id="282" r:id="rId15"/>
    <p:sldId id="284" r:id="rId16"/>
    <p:sldId id="438" r:id="rId17"/>
    <p:sldId id="432" r:id="rId18"/>
    <p:sldId id="434" r:id="rId19"/>
    <p:sldId id="322" r:id="rId20"/>
    <p:sldId id="435" r:id="rId21"/>
    <p:sldId id="436" r:id="rId22"/>
    <p:sldId id="445" r:id="rId23"/>
    <p:sldId id="440" r:id="rId24"/>
    <p:sldId id="447" r:id="rId25"/>
    <p:sldId id="367" r:id="rId26"/>
    <p:sldId id="424" r:id="rId27"/>
    <p:sldId id="429" r:id="rId28"/>
    <p:sldId id="427" r:id="rId29"/>
    <p:sldId id="452" r:id="rId30"/>
    <p:sldId id="256" r:id="rId31"/>
    <p:sldId id="257" r:id="rId32"/>
    <p:sldId id="433" r:id="rId33"/>
    <p:sldId id="292" r:id="rId34"/>
    <p:sldId id="443" r:id="rId35"/>
    <p:sldId id="260" r:id="rId36"/>
    <p:sldId id="263" r:id="rId37"/>
    <p:sldId id="444" r:id="rId38"/>
    <p:sldId id="448" r:id="rId39"/>
    <p:sldId id="450" r:id="rId40"/>
    <p:sldId id="45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D442D3-2DEF-45C7-BED8-DABD8529A267}" v="8" dt="2025-03-10T22:52:04.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765" autoAdjust="0"/>
  </p:normalViewPr>
  <p:slideViewPr>
    <p:cSldViewPr snapToGrid="0">
      <p:cViewPr varScale="1">
        <p:scale>
          <a:sx n="76" d="100"/>
          <a:sy n="76" d="100"/>
        </p:scale>
        <p:origin x="19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xanne Curtis" userId="093522dad63b422a" providerId="LiveId" clId="{F8D01EB2-A145-4E77-827B-7715FB507F66}"/>
    <pc:docChg chg="undo custSel addSld delSld modSld sldOrd">
      <pc:chgData name="Roxanne Curtis" userId="093522dad63b422a" providerId="LiveId" clId="{F8D01EB2-A145-4E77-827B-7715FB507F66}" dt="2024-04-01T15:26:09.823" v="8560" actId="20577"/>
      <pc:docMkLst>
        <pc:docMk/>
      </pc:docMkLst>
      <pc:sldChg chg="modNotesTx">
        <pc:chgData name="Roxanne Curtis" userId="093522dad63b422a" providerId="LiveId" clId="{F8D01EB2-A145-4E77-827B-7715FB507F66}" dt="2024-03-01T21:14:06.663" v="240" actId="20577"/>
        <pc:sldMkLst>
          <pc:docMk/>
          <pc:sldMk cId="2528657790" sldId="256"/>
        </pc:sldMkLst>
      </pc:sldChg>
      <pc:sldChg chg="addSp modSp mod ord modNotesTx">
        <pc:chgData name="Roxanne Curtis" userId="093522dad63b422a" providerId="LiveId" clId="{F8D01EB2-A145-4E77-827B-7715FB507F66}" dt="2024-03-22T23:47:12.185" v="8021" actId="20577"/>
        <pc:sldMkLst>
          <pc:docMk/>
          <pc:sldMk cId="1653727900" sldId="257"/>
        </pc:sldMkLst>
      </pc:sldChg>
      <pc:sldChg chg="modSp mod">
        <pc:chgData name="Roxanne Curtis" userId="093522dad63b422a" providerId="LiveId" clId="{F8D01EB2-A145-4E77-827B-7715FB507F66}" dt="2024-03-14T00:35:09.527" v="6873" actId="20577"/>
        <pc:sldMkLst>
          <pc:docMk/>
          <pc:sldMk cId="4096498176" sldId="258"/>
        </pc:sldMkLst>
      </pc:sldChg>
      <pc:sldChg chg="modSp mod modNotesTx">
        <pc:chgData name="Roxanne Curtis" userId="093522dad63b422a" providerId="LiveId" clId="{F8D01EB2-A145-4E77-827B-7715FB507F66}" dt="2024-03-14T00:36:18.656" v="6877" actId="20577"/>
        <pc:sldMkLst>
          <pc:docMk/>
          <pc:sldMk cId="1232988644" sldId="259"/>
        </pc:sldMkLst>
      </pc:sldChg>
      <pc:sldChg chg="addSp modSp add mod ord modNotesTx">
        <pc:chgData name="Roxanne Curtis" userId="093522dad63b422a" providerId="LiveId" clId="{F8D01EB2-A145-4E77-827B-7715FB507F66}" dt="2024-03-22T23:58:20.142" v="8405" actId="20577"/>
        <pc:sldMkLst>
          <pc:docMk/>
          <pc:sldMk cId="661816341" sldId="260"/>
        </pc:sldMkLst>
      </pc:sldChg>
      <pc:sldChg chg="add ord modNotesTx">
        <pc:chgData name="Roxanne Curtis" userId="093522dad63b422a" providerId="LiveId" clId="{F8D01EB2-A145-4E77-827B-7715FB507F66}" dt="2024-03-23T00:02:08.448" v="8442" actId="20577"/>
        <pc:sldMkLst>
          <pc:docMk/>
          <pc:sldMk cId="2315034266" sldId="263"/>
        </pc:sldMkLst>
      </pc:sldChg>
      <pc:sldChg chg="addSp delSp modSp add mod">
        <pc:chgData name="Roxanne Curtis" userId="093522dad63b422a" providerId="LiveId" clId="{F8D01EB2-A145-4E77-827B-7715FB507F66}" dt="2024-03-11T21:12:16.622" v="2043" actId="20577"/>
        <pc:sldMkLst>
          <pc:docMk/>
          <pc:sldMk cId="0" sldId="278"/>
        </pc:sldMkLst>
      </pc:sldChg>
      <pc:sldChg chg="addSp delSp modSp del mod">
        <pc:chgData name="Roxanne Curtis" userId="093522dad63b422a" providerId="LiveId" clId="{F8D01EB2-A145-4E77-827B-7715FB507F66}" dt="2024-03-05T21:37:21.331" v="1715" actId="47"/>
        <pc:sldMkLst>
          <pc:docMk/>
          <pc:sldMk cId="0" sldId="279"/>
        </pc:sldMkLst>
      </pc:sldChg>
      <pc:sldChg chg="modSp mod">
        <pc:chgData name="Roxanne Curtis" userId="093522dad63b422a" providerId="LiveId" clId="{F8D01EB2-A145-4E77-827B-7715FB507F66}" dt="2024-03-22T21:55:28.103" v="7821" actId="20577"/>
        <pc:sldMkLst>
          <pc:docMk/>
          <pc:sldMk cId="0" sldId="280"/>
        </pc:sldMkLst>
      </pc:sldChg>
      <pc:sldChg chg="modSp mod">
        <pc:chgData name="Roxanne Curtis" userId="093522dad63b422a" providerId="LiveId" clId="{F8D01EB2-A145-4E77-827B-7715FB507F66}" dt="2024-03-22T21:55:35.668" v="7824" actId="20577"/>
        <pc:sldMkLst>
          <pc:docMk/>
          <pc:sldMk cId="0" sldId="282"/>
        </pc:sldMkLst>
      </pc:sldChg>
      <pc:sldChg chg="modSp mod">
        <pc:chgData name="Roxanne Curtis" userId="093522dad63b422a" providerId="LiveId" clId="{F8D01EB2-A145-4E77-827B-7715FB507F66}" dt="2024-03-22T21:55:45.959" v="7827" actId="20577"/>
        <pc:sldMkLst>
          <pc:docMk/>
          <pc:sldMk cId="0" sldId="284"/>
        </pc:sldMkLst>
      </pc:sldChg>
      <pc:sldChg chg="modSp add ord modNotesTx">
        <pc:chgData name="Roxanne Curtis" userId="093522dad63b422a" providerId="LiveId" clId="{F8D01EB2-A145-4E77-827B-7715FB507F66}" dt="2024-03-22T23:55:32.897" v="8370" actId="20577"/>
        <pc:sldMkLst>
          <pc:docMk/>
          <pc:sldMk cId="0" sldId="292"/>
        </pc:sldMkLst>
      </pc:sldChg>
      <pc:sldChg chg="addSp delSp modSp add del mod">
        <pc:chgData name="Roxanne Curtis" userId="093522dad63b422a" providerId="LiveId" clId="{F8D01EB2-A145-4E77-827B-7715FB507F66}" dt="2024-03-12T15:29:52.345" v="5135" actId="47"/>
        <pc:sldMkLst>
          <pc:docMk/>
          <pc:sldMk cId="0" sldId="296"/>
        </pc:sldMkLst>
      </pc:sldChg>
      <pc:sldChg chg="delSp modSp add mod ord modNotesTx">
        <pc:chgData name="Roxanne Curtis" userId="093522dad63b422a" providerId="LiveId" clId="{F8D01EB2-A145-4E77-827B-7715FB507F66}" dt="2024-03-17T21:58:18.262" v="7816" actId="20577"/>
        <pc:sldMkLst>
          <pc:docMk/>
          <pc:sldMk cId="0" sldId="322"/>
        </pc:sldMkLst>
      </pc:sldChg>
      <pc:sldChg chg="add ord modNotesTx">
        <pc:chgData name="Roxanne Curtis" userId="093522dad63b422a" providerId="LiveId" clId="{F8D01EB2-A145-4E77-827B-7715FB507F66}" dt="2024-03-14T00:37:54.074" v="6908" actId="20577"/>
        <pc:sldMkLst>
          <pc:docMk/>
          <pc:sldMk cId="499502418" sldId="367"/>
        </pc:sldMkLst>
      </pc:sldChg>
      <pc:sldChg chg="addSp modSp add mod modNotesTx">
        <pc:chgData name="Roxanne Curtis" userId="093522dad63b422a" providerId="LiveId" clId="{F8D01EB2-A145-4E77-827B-7715FB507F66}" dt="2024-03-22T23:44:50.254" v="7972" actId="20577"/>
        <pc:sldMkLst>
          <pc:docMk/>
          <pc:sldMk cId="3835492752" sldId="424"/>
        </pc:sldMkLst>
      </pc:sldChg>
      <pc:sldChg chg="modSp mod">
        <pc:chgData name="Roxanne Curtis" userId="093522dad63b422a" providerId="LiveId" clId="{F8D01EB2-A145-4E77-827B-7715FB507F66}" dt="2024-03-14T00:35:22.850" v="6875" actId="20577"/>
        <pc:sldMkLst>
          <pc:docMk/>
          <pc:sldMk cId="3518481730" sldId="426"/>
        </pc:sldMkLst>
      </pc:sldChg>
      <pc:sldChg chg="addSp delSp modSp new mod modNotesTx">
        <pc:chgData name="Roxanne Curtis" userId="093522dad63b422a" providerId="LiveId" clId="{F8D01EB2-A145-4E77-827B-7715FB507F66}" dt="2024-03-01T21:18:44.393" v="455" actId="20577"/>
        <pc:sldMkLst>
          <pc:docMk/>
          <pc:sldMk cId="1523902127" sldId="427"/>
        </pc:sldMkLst>
      </pc:sldChg>
      <pc:sldChg chg="addSp delSp modSp new mod ord modNotesTx">
        <pc:chgData name="Roxanne Curtis" userId="093522dad63b422a" providerId="LiveId" clId="{F8D01EB2-A145-4E77-827B-7715FB507F66}" dt="2024-04-01T15:25:14.031" v="8526" actId="20577"/>
        <pc:sldMkLst>
          <pc:docMk/>
          <pc:sldMk cId="40644565" sldId="428"/>
        </pc:sldMkLst>
      </pc:sldChg>
      <pc:sldChg chg="addSp delSp modSp new mod ord modAnim modNotesTx">
        <pc:chgData name="Roxanne Curtis" userId="093522dad63b422a" providerId="LiveId" clId="{F8D01EB2-A145-4E77-827B-7715FB507F66}" dt="2024-03-01T21:50:19.160" v="905" actId="20577"/>
        <pc:sldMkLst>
          <pc:docMk/>
          <pc:sldMk cId="1583445489" sldId="429"/>
        </pc:sldMkLst>
      </pc:sldChg>
      <pc:sldChg chg="new del">
        <pc:chgData name="Roxanne Curtis" userId="093522dad63b422a" providerId="LiveId" clId="{F8D01EB2-A145-4E77-827B-7715FB507F66}" dt="2024-03-01T21:48:16.922" v="730" actId="47"/>
        <pc:sldMkLst>
          <pc:docMk/>
          <pc:sldMk cId="1275051782" sldId="430"/>
        </pc:sldMkLst>
      </pc:sldChg>
      <pc:sldChg chg="add del">
        <pc:chgData name="Roxanne Curtis" userId="093522dad63b422a" providerId="LiveId" clId="{F8D01EB2-A145-4E77-827B-7715FB507F66}" dt="2024-03-01T21:48:20.735" v="731" actId="47"/>
        <pc:sldMkLst>
          <pc:docMk/>
          <pc:sldMk cId="3705600839" sldId="431"/>
        </pc:sldMkLst>
      </pc:sldChg>
      <pc:sldChg chg="addSp modSp add mod ord modNotesTx">
        <pc:chgData name="Roxanne Curtis" userId="093522dad63b422a" providerId="LiveId" clId="{F8D01EB2-A145-4E77-827B-7715FB507F66}" dt="2024-03-12T12:16:46.559" v="2768" actId="20577"/>
        <pc:sldMkLst>
          <pc:docMk/>
          <pc:sldMk cId="2570861338" sldId="432"/>
        </pc:sldMkLst>
      </pc:sldChg>
      <pc:sldChg chg="addSp delSp modSp add mod ord modNotesTx">
        <pc:chgData name="Roxanne Curtis" userId="093522dad63b422a" providerId="LiveId" clId="{F8D01EB2-A145-4E77-827B-7715FB507F66}" dt="2024-03-22T23:53:36.747" v="8340" actId="20577"/>
        <pc:sldMkLst>
          <pc:docMk/>
          <pc:sldMk cId="2843692506" sldId="433"/>
        </pc:sldMkLst>
      </pc:sldChg>
      <pc:sldChg chg="add del">
        <pc:chgData name="Roxanne Curtis" userId="093522dad63b422a" providerId="LiveId" clId="{F8D01EB2-A145-4E77-827B-7715FB507F66}" dt="2024-03-01T21:47:52.644" v="708"/>
        <pc:sldMkLst>
          <pc:docMk/>
          <pc:sldMk cId="2934675076" sldId="433"/>
        </pc:sldMkLst>
      </pc:sldChg>
      <pc:sldChg chg="addSp delSp modSp new ord modNotesTx">
        <pc:chgData name="Roxanne Curtis" userId="093522dad63b422a" providerId="LiveId" clId="{F8D01EB2-A145-4E77-827B-7715FB507F66}" dt="2024-03-12T12:22:06.529" v="2830" actId="12"/>
        <pc:sldMkLst>
          <pc:docMk/>
          <pc:sldMk cId="2654444088" sldId="434"/>
        </pc:sldMkLst>
      </pc:sldChg>
      <pc:sldChg chg="addSp delSp modSp add mod ord modNotesTx">
        <pc:chgData name="Roxanne Curtis" userId="093522dad63b422a" providerId="LiveId" clId="{F8D01EB2-A145-4E77-827B-7715FB507F66}" dt="2024-04-01T15:26:09.823" v="8560" actId="20577"/>
        <pc:sldMkLst>
          <pc:docMk/>
          <pc:sldMk cId="297281129" sldId="435"/>
        </pc:sldMkLst>
      </pc:sldChg>
      <pc:sldChg chg="modSp new mod ord">
        <pc:chgData name="Roxanne Curtis" userId="093522dad63b422a" providerId="LiveId" clId="{F8D01EB2-A145-4E77-827B-7715FB507F66}" dt="2024-03-06T00:36:51.677" v="1977"/>
        <pc:sldMkLst>
          <pc:docMk/>
          <pc:sldMk cId="2975814785" sldId="436"/>
        </pc:sldMkLst>
      </pc:sldChg>
      <pc:sldChg chg="addSp modSp new del mod ord">
        <pc:chgData name="Roxanne Curtis" userId="093522dad63b422a" providerId="LiveId" clId="{F8D01EB2-A145-4E77-827B-7715FB507F66}" dt="2024-03-05T21:30:09.789" v="1680" actId="47"/>
        <pc:sldMkLst>
          <pc:docMk/>
          <pc:sldMk cId="165812900" sldId="437"/>
        </pc:sldMkLst>
      </pc:sldChg>
      <pc:sldChg chg="modSp new mod modNotesTx">
        <pc:chgData name="Roxanne Curtis" userId="093522dad63b422a" providerId="LiveId" clId="{F8D01EB2-A145-4E77-827B-7715FB507F66}" dt="2024-03-12T12:14:19.804" v="2507" actId="12"/>
        <pc:sldMkLst>
          <pc:docMk/>
          <pc:sldMk cId="1705075909" sldId="438"/>
        </pc:sldMkLst>
      </pc:sldChg>
      <pc:sldChg chg="addSp delSp modSp new del mod ord">
        <pc:chgData name="Roxanne Curtis" userId="093522dad63b422a" providerId="LiveId" clId="{F8D01EB2-A145-4E77-827B-7715FB507F66}" dt="2024-03-17T21:19:43.681" v="7799" actId="47"/>
        <pc:sldMkLst>
          <pc:docMk/>
          <pc:sldMk cId="886257039" sldId="439"/>
        </pc:sldMkLst>
      </pc:sldChg>
      <pc:sldChg chg="addSp delSp modSp new mod modNotesTx">
        <pc:chgData name="Roxanne Curtis" userId="093522dad63b422a" providerId="LiveId" clId="{F8D01EB2-A145-4E77-827B-7715FB507F66}" dt="2024-03-17T21:59:19.339" v="7817" actId="113"/>
        <pc:sldMkLst>
          <pc:docMk/>
          <pc:sldMk cId="244251845" sldId="440"/>
        </pc:sldMkLst>
      </pc:sldChg>
      <pc:sldChg chg="new del">
        <pc:chgData name="Roxanne Curtis" userId="093522dad63b422a" providerId="LiveId" clId="{F8D01EB2-A145-4E77-827B-7715FB507F66}" dt="2024-03-12T16:08:50.901" v="6763" actId="47"/>
        <pc:sldMkLst>
          <pc:docMk/>
          <pc:sldMk cId="560536311" sldId="441"/>
        </pc:sldMkLst>
      </pc:sldChg>
      <pc:sldChg chg="new del">
        <pc:chgData name="Roxanne Curtis" userId="093522dad63b422a" providerId="LiveId" clId="{F8D01EB2-A145-4E77-827B-7715FB507F66}" dt="2024-03-12T13:04:13.034" v="4566" actId="47"/>
        <pc:sldMkLst>
          <pc:docMk/>
          <pc:sldMk cId="823121233" sldId="442"/>
        </pc:sldMkLst>
      </pc:sldChg>
      <pc:sldChg chg="new del">
        <pc:chgData name="Roxanne Curtis" userId="093522dad63b422a" providerId="LiveId" clId="{F8D01EB2-A145-4E77-827B-7715FB507F66}" dt="2024-03-11T21:10:31.844" v="2028" actId="47"/>
        <pc:sldMkLst>
          <pc:docMk/>
          <pc:sldMk cId="3867505131" sldId="442"/>
        </pc:sldMkLst>
      </pc:sldChg>
      <pc:sldChg chg="addSp delSp modSp add mod modNotesTx">
        <pc:chgData name="Roxanne Curtis" userId="093522dad63b422a" providerId="LiveId" clId="{F8D01EB2-A145-4E77-827B-7715FB507F66}" dt="2024-03-14T18:48:31.152" v="7291" actId="20577"/>
        <pc:sldMkLst>
          <pc:docMk/>
          <pc:sldMk cId="1577269452" sldId="443"/>
        </pc:sldMkLst>
      </pc:sldChg>
      <pc:sldChg chg="addSp modSp new mod modNotesTx">
        <pc:chgData name="Roxanne Curtis" userId="093522dad63b422a" providerId="LiveId" clId="{F8D01EB2-A145-4E77-827B-7715FB507F66}" dt="2024-03-12T16:00:44.429" v="6140" actId="20577"/>
        <pc:sldMkLst>
          <pc:docMk/>
          <pc:sldMk cId="326920208" sldId="444"/>
        </pc:sldMkLst>
      </pc:sldChg>
      <pc:sldChg chg="addSp delSp modSp add mod ord modNotesTx">
        <pc:chgData name="Roxanne Curtis" userId="093522dad63b422a" providerId="LiveId" clId="{F8D01EB2-A145-4E77-827B-7715FB507F66}" dt="2024-03-12T15:46:07.718" v="6032" actId="20577"/>
        <pc:sldMkLst>
          <pc:docMk/>
          <pc:sldMk cId="3966110504" sldId="445"/>
        </pc:sldMkLst>
      </pc:sldChg>
      <pc:sldChg chg="modSp new del mod">
        <pc:chgData name="Roxanne Curtis" userId="093522dad63b422a" providerId="LiveId" clId="{F8D01EB2-A145-4E77-827B-7715FB507F66}" dt="2024-03-12T16:07:23.744" v="6682" actId="47"/>
        <pc:sldMkLst>
          <pc:docMk/>
          <pc:sldMk cId="371676648" sldId="446"/>
        </pc:sldMkLst>
      </pc:sldChg>
      <pc:sldChg chg="addSp modSp new mod modNotesTx">
        <pc:chgData name="Roxanne Curtis" userId="093522dad63b422a" providerId="LiveId" clId="{F8D01EB2-A145-4E77-827B-7715FB507F66}" dt="2024-03-23T00:01:19.379" v="8430" actId="20577"/>
        <pc:sldMkLst>
          <pc:docMk/>
          <pc:sldMk cId="2706535793" sldId="447"/>
        </pc:sldMkLst>
      </pc:sldChg>
      <pc:sldChg chg="modSp add mod modNotesTx">
        <pc:chgData name="Roxanne Curtis" userId="093522dad63b422a" providerId="LiveId" clId="{F8D01EB2-A145-4E77-827B-7715FB507F66}" dt="2024-03-12T16:07:45.098" v="6720" actId="20577"/>
        <pc:sldMkLst>
          <pc:docMk/>
          <pc:sldMk cId="2197611498" sldId="448"/>
        </pc:sldMkLst>
      </pc:sldChg>
      <pc:sldChg chg="new del">
        <pc:chgData name="Roxanne Curtis" userId="093522dad63b422a" providerId="LiveId" clId="{F8D01EB2-A145-4E77-827B-7715FB507F66}" dt="2024-03-12T16:07:19.046" v="6681" actId="47"/>
        <pc:sldMkLst>
          <pc:docMk/>
          <pc:sldMk cId="3598360322" sldId="449"/>
        </pc:sldMkLst>
      </pc:sldChg>
      <pc:sldChg chg="modSp add mod">
        <pc:chgData name="Roxanne Curtis" userId="093522dad63b422a" providerId="LiveId" clId="{F8D01EB2-A145-4E77-827B-7715FB507F66}" dt="2024-03-12T16:07:15.478" v="6680" actId="1076"/>
        <pc:sldMkLst>
          <pc:docMk/>
          <pc:sldMk cId="749517887" sldId="450"/>
        </pc:sldMkLst>
      </pc:sldChg>
      <pc:sldChg chg="addSp modSp new del mod">
        <pc:chgData name="Roxanne Curtis" userId="093522dad63b422a" providerId="LiveId" clId="{F8D01EB2-A145-4E77-827B-7715FB507F66}" dt="2024-03-17T21:17:51.713" v="7786" actId="47"/>
        <pc:sldMkLst>
          <pc:docMk/>
          <pc:sldMk cId="3204483211" sldId="451"/>
        </pc:sldMkLst>
      </pc:sldChg>
    </pc:docChg>
  </pc:docChgLst>
  <pc:docChgLst>
    <pc:chgData name="Roxanne Curtis" userId="093522dad63b422a" providerId="LiveId" clId="{DED442D3-2DEF-45C7-BED8-DABD8529A267}"/>
    <pc:docChg chg="custSel addSld modSld sldOrd">
      <pc:chgData name="Roxanne Curtis" userId="093522dad63b422a" providerId="LiveId" clId="{DED442D3-2DEF-45C7-BED8-DABD8529A267}" dt="2025-03-10T22:53:32.097" v="744"/>
      <pc:docMkLst>
        <pc:docMk/>
      </pc:docMkLst>
      <pc:sldChg chg="modNotesTx">
        <pc:chgData name="Roxanne Curtis" userId="093522dad63b422a" providerId="LiveId" clId="{DED442D3-2DEF-45C7-BED8-DABD8529A267}" dt="2025-03-10T22:52:20.622" v="740" actId="20577"/>
        <pc:sldMkLst>
          <pc:docMk/>
          <pc:sldMk cId="1653727900" sldId="257"/>
        </pc:sldMkLst>
      </pc:sldChg>
      <pc:sldChg chg="modNotesTx">
        <pc:chgData name="Roxanne Curtis" userId="093522dad63b422a" providerId="LiveId" clId="{DED442D3-2DEF-45C7-BED8-DABD8529A267}" dt="2025-03-10T22:53:32.097" v="744"/>
        <pc:sldMkLst>
          <pc:docMk/>
          <pc:sldMk cId="1232988644" sldId="259"/>
        </pc:sldMkLst>
      </pc:sldChg>
      <pc:sldChg chg="modNotesTx">
        <pc:chgData name="Roxanne Curtis" userId="093522dad63b422a" providerId="LiveId" clId="{DED442D3-2DEF-45C7-BED8-DABD8529A267}" dt="2025-03-08T14:41:30.032" v="404" actId="20577"/>
        <pc:sldMkLst>
          <pc:docMk/>
          <pc:sldMk cId="499502418" sldId="367"/>
        </pc:sldMkLst>
      </pc:sldChg>
      <pc:sldChg chg="modNotesTx">
        <pc:chgData name="Roxanne Curtis" userId="093522dad63b422a" providerId="LiveId" clId="{DED442D3-2DEF-45C7-BED8-DABD8529A267}" dt="2025-03-07T13:45:22.222" v="218" actId="20577"/>
        <pc:sldMkLst>
          <pc:docMk/>
          <pc:sldMk cId="4164812221" sldId="425"/>
        </pc:sldMkLst>
      </pc:sldChg>
      <pc:sldChg chg="modNotesTx">
        <pc:chgData name="Roxanne Curtis" userId="093522dad63b422a" providerId="LiveId" clId="{DED442D3-2DEF-45C7-BED8-DABD8529A267}" dt="2025-03-10T22:34:14.598" v="713" actId="20577"/>
        <pc:sldMkLst>
          <pc:docMk/>
          <pc:sldMk cId="1705075909" sldId="438"/>
        </pc:sldMkLst>
      </pc:sldChg>
      <pc:sldChg chg="modSp mod">
        <pc:chgData name="Roxanne Curtis" userId="093522dad63b422a" providerId="LiveId" clId="{DED442D3-2DEF-45C7-BED8-DABD8529A267}" dt="2025-03-08T14:37:10.459" v="223" actId="1036"/>
        <pc:sldMkLst>
          <pc:docMk/>
          <pc:sldMk cId="244251845" sldId="440"/>
        </pc:sldMkLst>
        <pc:picChg chg="mod">
          <ac:chgData name="Roxanne Curtis" userId="093522dad63b422a" providerId="LiveId" clId="{DED442D3-2DEF-45C7-BED8-DABD8529A267}" dt="2025-03-08T14:37:10.459" v="223" actId="1036"/>
          <ac:picMkLst>
            <pc:docMk/>
            <pc:sldMk cId="244251845" sldId="440"/>
            <ac:picMk id="5" creationId="{99D981EE-CEF3-E6A0-C94C-63F726CD160F}"/>
          </ac:picMkLst>
        </pc:picChg>
      </pc:sldChg>
      <pc:sldChg chg="modSp mod">
        <pc:chgData name="Roxanne Curtis" userId="093522dad63b422a" providerId="LiveId" clId="{DED442D3-2DEF-45C7-BED8-DABD8529A267}" dt="2025-03-08T14:34:28.465" v="222" actId="1036"/>
        <pc:sldMkLst>
          <pc:docMk/>
          <pc:sldMk cId="3966110504" sldId="445"/>
        </pc:sldMkLst>
        <pc:spChg chg="mod">
          <ac:chgData name="Roxanne Curtis" userId="093522dad63b422a" providerId="LiveId" clId="{DED442D3-2DEF-45C7-BED8-DABD8529A267}" dt="2025-03-08T14:34:28.465" v="222" actId="1036"/>
          <ac:spMkLst>
            <pc:docMk/>
            <pc:sldMk cId="3966110504" sldId="445"/>
            <ac:spMk id="3" creationId="{2A7EA20B-54F9-D708-C669-4818E88B3621}"/>
          </ac:spMkLst>
        </pc:spChg>
      </pc:sldChg>
      <pc:sldChg chg="ord modNotesTx">
        <pc:chgData name="Roxanne Curtis" userId="093522dad63b422a" providerId="LiveId" clId="{DED442D3-2DEF-45C7-BED8-DABD8529A267}" dt="2025-03-08T14:39:02.084" v="283" actId="20577"/>
        <pc:sldMkLst>
          <pc:docMk/>
          <pc:sldMk cId="2706535793" sldId="447"/>
        </pc:sldMkLst>
      </pc:sldChg>
      <pc:sldChg chg="modSp new mod modNotesTx">
        <pc:chgData name="Roxanne Curtis" userId="093522dad63b422a" providerId="LiveId" clId="{DED442D3-2DEF-45C7-BED8-DABD8529A267}" dt="2025-03-08T14:46:50.300" v="492" actId="20577"/>
        <pc:sldMkLst>
          <pc:docMk/>
          <pc:sldMk cId="4134965848" sldId="452"/>
        </pc:sldMkLst>
        <pc:spChg chg="mod">
          <ac:chgData name="Roxanne Curtis" userId="093522dad63b422a" providerId="LiveId" clId="{DED442D3-2DEF-45C7-BED8-DABD8529A267}" dt="2025-03-08T14:45:49.171" v="411" actId="27636"/>
          <ac:spMkLst>
            <pc:docMk/>
            <pc:sldMk cId="4134965848" sldId="452"/>
            <ac:spMk id="3" creationId="{2A9B6157-6FA4-D69D-5C19-3DA399915917}"/>
          </ac:spMkLst>
        </pc:spChg>
      </pc:sldChg>
    </pc:docChg>
  </pc:docChgLst>
  <pc:docChgLst>
    <pc:chgData name="Roxanne Curtis" userId="093522dad63b422a" providerId="LiveId" clId="{F5A2CAD3-8DB7-4711-819D-A3088020B56E}"/>
    <pc:docChg chg="modSld sldOrd">
      <pc:chgData name="Roxanne Curtis" userId="093522dad63b422a" providerId="LiveId" clId="{F5A2CAD3-8DB7-4711-819D-A3088020B56E}" dt="2024-07-24T02:08:26.610" v="34"/>
      <pc:docMkLst>
        <pc:docMk/>
      </pc:docMkLst>
      <pc:sldChg chg="modSp mod">
        <pc:chgData name="Roxanne Curtis" userId="093522dad63b422a" providerId="LiveId" clId="{F5A2CAD3-8DB7-4711-819D-A3088020B56E}" dt="2024-07-24T02:07:46.474" v="31" actId="6549"/>
        <pc:sldMkLst>
          <pc:docMk/>
          <pc:sldMk cId="2570861338" sldId="432"/>
        </pc:sldMkLst>
      </pc:sldChg>
      <pc:sldChg chg="mod ord modShow">
        <pc:chgData name="Roxanne Curtis" userId="093522dad63b422a" providerId="LiveId" clId="{F5A2CAD3-8DB7-4711-819D-A3088020B56E}" dt="2024-07-24T02:08:26.610" v="34"/>
        <pc:sldMkLst>
          <pc:docMk/>
          <pc:sldMk cId="749517887" sldId="450"/>
        </pc:sldMkLst>
      </pc:sldChg>
    </pc:docChg>
  </pc:docChgLst>
  <pc:docChgLst>
    <pc:chgData name="Roxanne Curtis" userId="093522dad63b422a" providerId="LiveId" clId="{95701A4A-E70D-4BF5-A2F3-62D152EE7A2D}"/>
    <pc:docChg chg="custSel addSld delSld modSld sldOrd">
      <pc:chgData name="Roxanne Curtis" userId="093522dad63b422a" providerId="LiveId" clId="{95701A4A-E70D-4BF5-A2F3-62D152EE7A2D}" dt="2025-01-24T23:29:52.660" v="497" actId="2890"/>
      <pc:docMkLst>
        <pc:docMk/>
      </pc:docMkLst>
      <pc:sldChg chg="addSp modSp mod chgLayout">
        <pc:chgData name="Roxanne Curtis" userId="093522dad63b422a" providerId="LiveId" clId="{95701A4A-E70D-4BF5-A2F3-62D152EE7A2D}" dt="2025-01-24T23:13:48.102" v="490" actId="700"/>
        <pc:sldMkLst>
          <pc:docMk/>
          <pc:sldMk cId="4096498176" sldId="258"/>
        </pc:sldMkLst>
        <pc:spChg chg="add mod ord">
          <ac:chgData name="Roxanne Curtis" userId="093522dad63b422a" providerId="LiveId" clId="{95701A4A-E70D-4BF5-A2F3-62D152EE7A2D}" dt="2025-01-24T23:13:48.102" v="490" actId="700"/>
          <ac:spMkLst>
            <pc:docMk/>
            <pc:sldMk cId="4096498176" sldId="258"/>
            <ac:spMk id="3" creationId="{FEF86FC7-B499-BB82-F109-A1D371A47637}"/>
          </ac:spMkLst>
        </pc:spChg>
        <pc:spChg chg="add mod ord">
          <ac:chgData name="Roxanne Curtis" userId="093522dad63b422a" providerId="LiveId" clId="{95701A4A-E70D-4BF5-A2F3-62D152EE7A2D}" dt="2025-01-24T23:13:48.102" v="490" actId="700"/>
          <ac:spMkLst>
            <pc:docMk/>
            <pc:sldMk cId="4096498176" sldId="258"/>
            <ac:spMk id="4" creationId="{6A4D5D2B-7DAE-3C3D-381C-EAAC14D63A33}"/>
          </ac:spMkLst>
        </pc:spChg>
      </pc:sldChg>
      <pc:sldChg chg="modNotesTx">
        <pc:chgData name="Roxanne Curtis" userId="093522dad63b422a" providerId="LiveId" clId="{95701A4A-E70D-4BF5-A2F3-62D152EE7A2D}" dt="2025-01-21T04:07:10.953" v="325" actId="20577"/>
        <pc:sldMkLst>
          <pc:docMk/>
          <pc:sldMk cId="499502418" sldId="367"/>
        </pc:sldMkLst>
      </pc:sldChg>
      <pc:sldChg chg="modNotesTx">
        <pc:chgData name="Roxanne Curtis" userId="093522dad63b422a" providerId="LiveId" clId="{95701A4A-E70D-4BF5-A2F3-62D152EE7A2D}" dt="2025-01-21T04:02:13.385" v="164" actId="20577"/>
        <pc:sldMkLst>
          <pc:docMk/>
          <pc:sldMk cId="3966110504" sldId="445"/>
        </pc:sldMkLst>
      </pc:sldChg>
      <pc:sldChg chg="modNotesTx">
        <pc:chgData name="Roxanne Curtis" userId="093522dad63b422a" providerId="LiveId" clId="{95701A4A-E70D-4BF5-A2F3-62D152EE7A2D}" dt="2025-01-21T04:13:52.126" v="489" actId="20577"/>
        <pc:sldMkLst>
          <pc:docMk/>
          <pc:sldMk cId="2706535793" sldId="447"/>
        </pc:sldMkLst>
      </pc:sldChg>
      <pc:sldChg chg="new del">
        <pc:chgData name="Roxanne Curtis" userId="093522dad63b422a" providerId="LiveId" clId="{95701A4A-E70D-4BF5-A2F3-62D152EE7A2D}" dt="2025-01-24T23:21:00.905" v="492" actId="2696"/>
        <pc:sldMkLst>
          <pc:docMk/>
          <pc:sldMk cId="3239627940" sldId="451"/>
        </pc:sldMkLst>
      </pc:sldChg>
      <pc:sldChg chg="add del ord">
        <pc:chgData name="Roxanne Curtis" userId="093522dad63b422a" providerId="LiveId" clId="{95701A4A-E70D-4BF5-A2F3-62D152EE7A2D}" dt="2025-01-24T23:22:44.623" v="496" actId="2696"/>
        <pc:sldMkLst>
          <pc:docMk/>
          <pc:sldMk cId="3701433826" sldId="451"/>
        </pc:sldMkLst>
      </pc:sldChg>
      <pc:sldChg chg="add">
        <pc:chgData name="Roxanne Curtis" userId="093522dad63b422a" providerId="LiveId" clId="{95701A4A-E70D-4BF5-A2F3-62D152EE7A2D}" dt="2025-01-24T23:29:52.660" v="497" actId="2890"/>
        <pc:sldMkLst>
          <pc:docMk/>
          <pc:sldMk cId="4046491198" sldId="4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168B4-4C56-4FB6-AF10-4BDC25B89C5D}" type="datetimeFigureOut">
              <a:rPr lang="en-CA" smtClean="0"/>
              <a:t>2025-03-10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65A2A-690E-43F9-8D7B-BD1B9842391B}" type="slidenum">
              <a:rPr lang="en-CA" smtClean="0"/>
              <a:t>‹#›</a:t>
            </a:fld>
            <a:endParaRPr lang="en-CA"/>
          </a:p>
        </p:txBody>
      </p:sp>
    </p:spTree>
    <p:extLst>
      <p:ext uri="{BB962C8B-B14F-4D97-AF65-F5344CB8AC3E}">
        <p14:creationId xmlns:p14="http://schemas.microsoft.com/office/powerpoint/2010/main" val="290474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4E8F8-4E43-4CE2-A1EE-C07751E88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842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MOTTO of the CAC which all Sport Organizations should be striving for</a:t>
            </a:r>
          </a:p>
          <a:p>
            <a:pPr rtl="0">
              <a:spcBef>
                <a:spcPts val="0"/>
              </a:spcBef>
              <a:spcAft>
                <a:spcPts val="0"/>
              </a:spcAft>
            </a:pPr>
            <a:endParaRPr lang="en-US" b="0" dirty="0">
              <a:effectLst/>
            </a:endParaRPr>
          </a:p>
          <a:p>
            <a:pPr>
              <a:lnSpc>
                <a:spcPct val="107000"/>
              </a:lnSpc>
              <a:spcAft>
                <a:spcPts val="800"/>
              </a:spcAft>
            </a:pP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Review CAC values &amp; MOTTO “good programs, delivered by good people, in good places”</a:t>
            </a:r>
          </a:p>
          <a:p>
            <a:pPr>
              <a:lnSpc>
                <a:spcPct val="107000"/>
              </a:lnSpc>
              <a:spcAft>
                <a:spcPts val="800"/>
              </a:spcAft>
            </a:pPr>
            <a:endParaRPr lang="en-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ACTIVITY:  divide group into 5 groups, each group is assigned one of the Values to discuss for meaning &amp; APPLICATION.</a:t>
            </a:r>
          </a:p>
          <a:p>
            <a:pPr>
              <a:lnSpc>
                <a:spcPct val="107000"/>
              </a:lnSpc>
              <a:spcAft>
                <a:spcPts val="800"/>
              </a:spcAft>
            </a:pPr>
            <a:r>
              <a:rPr lang="en-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 a quick report back.</a:t>
            </a:r>
          </a:p>
          <a:p>
            <a:pPr>
              <a:lnSpc>
                <a:spcPct val="107000"/>
              </a:lnSpc>
              <a:spcAft>
                <a:spcPts val="800"/>
              </a:spcAft>
            </a:pPr>
            <a:r>
              <a:rPr lang="en-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Suggested </a:t>
            </a:r>
            <a:r>
              <a:rPr lang="en-CA"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answers found below.</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effectLst/>
                <a:latin typeface="Arial" panose="020B0604020202020204" pitchFamily="34" charset="0"/>
                <a:ea typeface="Times New Roman" panose="02020603050405020304" pitchFamily="18" charset="0"/>
                <a:cs typeface="Times New Roman" panose="02020603050405020304" pitchFamily="18" charset="0"/>
              </a:rPr>
              <a:t>Values for Coaches (expand on the list by stating these items)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en-CA" sz="1200" dirty="0">
                <a:effectLst/>
                <a:latin typeface="Arial" panose="020B0604020202020204" pitchFamily="34" charset="0"/>
                <a:ea typeface="Times New Roman" panose="02020603050405020304" pitchFamily="18" charset="0"/>
                <a:cs typeface="Times New Roman" panose="02020603050405020304" pitchFamily="18" charset="0"/>
              </a:rPr>
              <a:t>Seek to Understand – development of a season plan comprised of solid practice plans, determining order of progress for your team, being prepared and clearly understanding everything you are presenting to your players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en-CA" sz="1200" dirty="0">
                <a:effectLst/>
                <a:latin typeface="Arial" panose="020B0604020202020204" pitchFamily="34" charset="0"/>
                <a:ea typeface="Times New Roman" panose="02020603050405020304" pitchFamily="18" charset="0"/>
                <a:cs typeface="Times New Roman" panose="02020603050405020304" pitchFamily="18" charset="0"/>
              </a:rPr>
              <a:t>Cultivate inclusion – appropriate language &amp; behaviour exhibited to uphold the NCCP Code of Conduct; nurture a united sports family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en-CA" sz="1200" dirty="0">
                <a:effectLst/>
                <a:latin typeface="Arial" panose="020B0604020202020204" pitchFamily="34" charset="0"/>
                <a:ea typeface="Times New Roman" panose="02020603050405020304" pitchFamily="18" charset="0"/>
                <a:cs typeface="Times New Roman" panose="02020603050405020304" pitchFamily="18" charset="0"/>
              </a:rPr>
              <a:t>Be curious – look for opportunities to expand your knowledge level of lacrosse and coaching methods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en-CA" sz="1200" dirty="0">
                <a:effectLst/>
                <a:latin typeface="Arial" panose="020B0604020202020204" pitchFamily="34" charset="0"/>
                <a:ea typeface="Times New Roman" panose="02020603050405020304" pitchFamily="18" charset="0"/>
                <a:cs typeface="Times New Roman" panose="02020603050405020304" pitchFamily="18" charset="0"/>
              </a:rPr>
              <a:t>Act with courage – decision making is a huge part of coaching, you will never make everyone happy all the time; stick to your guiding principles, have sound rationale for decisions; Make Ethical Decisions!; take informed risks to grow as a coach, embrace challenges.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en-CA" sz="1200" dirty="0">
                <a:effectLst/>
                <a:latin typeface="Arial" panose="020B0604020202020204" pitchFamily="34" charset="0"/>
                <a:ea typeface="Times New Roman" panose="02020603050405020304" pitchFamily="18" charset="0"/>
                <a:cs typeface="Times New Roman" panose="02020603050405020304" pitchFamily="18" charset="0"/>
              </a:rPr>
              <a:t>Lead and serve with gratitude – be appreciative of the opportunity to be involved with the “creator’s game” and lead in a positive manner; be inspired by your athletes to shape your coaching</a:t>
            </a:r>
          </a:p>
          <a:p>
            <a:pPr marL="342900" lvl="0" indent="-342900">
              <a:lnSpc>
                <a:spcPct val="107000"/>
              </a:lnSpc>
              <a:spcAft>
                <a:spcPts val="800"/>
              </a:spcAft>
              <a:buFont typeface="+mj-lt"/>
              <a:buAutoNum type="alphaLcPeriod"/>
            </a:pPr>
            <a:endParaRPr lang="en-C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lphaLcPeriod"/>
            </a:pPr>
            <a:endParaRPr lang="en-C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lphaLcPeriod"/>
            </a:pPr>
            <a:endParaRPr lang="en-C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07000"/>
              </a:lnSpc>
              <a:spcAft>
                <a:spcPts val="800"/>
              </a:spcAft>
              <a:buFont typeface="+mj-lt"/>
              <a:buNone/>
            </a:pPr>
            <a:r>
              <a:rPr lang="en-CA" sz="1200" dirty="0">
                <a:effectLst/>
                <a:latin typeface="Arial" panose="020B0604020202020204" pitchFamily="34" charset="0"/>
                <a:ea typeface="Times New Roman" panose="02020603050405020304" pitchFamily="18" charset="0"/>
                <a:cs typeface="Times New Roman" panose="02020603050405020304" pitchFamily="18" charset="0"/>
              </a:rPr>
              <a:t>Lead into next slide – with this said, more responsibility on coach to develop people not just lacrosse players, need a foundation for making sound decisions – the Make Ethical Decisions module provides that framework.</a:t>
            </a:r>
          </a:p>
          <a:p>
            <a:pPr marL="0" lvl="0" indent="0">
              <a:lnSpc>
                <a:spcPct val="107000"/>
              </a:lnSpc>
              <a:spcAft>
                <a:spcPts val="800"/>
              </a:spcAft>
              <a:buFont typeface="+mj-lt"/>
              <a:buNone/>
            </a:pPr>
            <a:endParaRPr lang="en-CA" sz="1200" dirty="0">
              <a:effectLst/>
              <a:latin typeface="Arial" panose="020B0604020202020204" pitchFamily="34" charset="0"/>
              <a:cs typeface="Times New Roman" panose="02020603050405020304" pitchFamily="18" charset="0"/>
            </a:endParaRPr>
          </a:p>
          <a:p>
            <a:pPr marL="0" lvl="0" indent="0">
              <a:lnSpc>
                <a:spcPct val="107000"/>
              </a:lnSpc>
              <a:spcAft>
                <a:spcPts val="800"/>
              </a:spcAft>
              <a:buFont typeface="+mj-lt"/>
              <a:buNone/>
            </a:pPr>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13</a:t>
            </a:fld>
            <a:endParaRPr lang="en-CA"/>
          </a:p>
        </p:txBody>
      </p:sp>
    </p:spTree>
    <p:extLst>
      <p:ext uri="{BB962C8B-B14F-4D97-AF65-F5344CB8AC3E}">
        <p14:creationId xmlns:p14="http://schemas.microsoft.com/office/powerpoint/2010/main" val="271007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LF instructions:</a:t>
            </a:r>
          </a:p>
          <a:p>
            <a:r>
              <a:rPr lang="en-CA" dirty="0"/>
              <a:t>-Comp Intro coaches must do this module</a:t>
            </a:r>
          </a:p>
          <a:p>
            <a:endParaRPr lang="en-CA" dirty="0"/>
          </a:p>
          <a:p>
            <a:r>
              <a:rPr lang="en-CA" dirty="0"/>
              <a:t>Why Important?</a:t>
            </a:r>
          </a:p>
          <a:p>
            <a:r>
              <a:rPr lang="en-CA" dirty="0"/>
              <a:t>-gives coaches a decision making model which allows us to make ethical, unbiased decisions in difficult situations</a:t>
            </a:r>
          </a:p>
          <a:p>
            <a:r>
              <a:rPr lang="en-CA" dirty="0"/>
              <a:t>-encourages one to stick to their values and what’s important to the betterment of the team (and/or individuals)</a:t>
            </a:r>
          </a:p>
          <a:p>
            <a:r>
              <a:rPr lang="en-CA" dirty="0"/>
              <a:t>-aligns with the NCCP Code of Ethics within the CAC</a:t>
            </a:r>
          </a:p>
          <a:p>
            <a:endParaRPr lang="en-CA" dirty="0"/>
          </a:p>
          <a:p>
            <a:r>
              <a:rPr lang="en-CA" dirty="0"/>
              <a:t>ASK – how many have completed this??</a:t>
            </a:r>
          </a:p>
          <a:p>
            <a:r>
              <a:rPr lang="en-CA" dirty="0"/>
              <a:t>EMPHASIS the importance of doing it to those who haven’t completed the module</a:t>
            </a:r>
          </a:p>
        </p:txBody>
      </p:sp>
      <p:sp>
        <p:nvSpPr>
          <p:cNvPr id="4" name="Slide Number Placeholder 3"/>
          <p:cNvSpPr>
            <a:spLocks noGrp="1"/>
          </p:cNvSpPr>
          <p:nvPr>
            <p:ph type="sldNum" sz="quarter" idx="5"/>
          </p:nvPr>
        </p:nvSpPr>
        <p:spPr/>
        <p:txBody>
          <a:bodyPr/>
          <a:lstStyle/>
          <a:p>
            <a:fld id="{0C965A2A-690E-43F9-8D7B-BD1B9842391B}" type="slidenum">
              <a:rPr lang="en-CA" smtClean="0"/>
              <a:t>14</a:t>
            </a:fld>
            <a:endParaRPr lang="en-CA"/>
          </a:p>
        </p:txBody>
      </p:sp>
    </p:spTree>
    <p:extLst>
      <p:ext uri="{BB962C8B-B14F-4D97-AF65-F5344CB8AC3E}">
        <p14:creationId xmlns:p14="http://schemas.microsoft.com/office/powerpoint/2010/main" val="510684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Review and tie into the MED module</a:t>
            </a:r>
          </a:p>
          <a:p>
            <a:endParaRPr lang="en-CA" dirty="0"/>
          </a:p>
          <a:p>
            <a:r>
              <a:rPr lang="en-US" dirty="0"/>
              <a:t>For each of these core principles, there are associated ethical standards of in-person and on-line </a:t>
            </a:r>
            <a:r>
              <a:rPr lang="en-US" dirty="0" err="1"/>
              <a:t>behaviour</a:t>
            </a:r>
            <a:r>
              <a:rPr lang="en-US" dirty="0"/>
              <a:t> expected of every NCCP coach and NCCP Coach Developer in Canada, whether on or off the field</a:t>
            </a:r>
          </a:p>
          <a:p>
            <a:endParaRPr lang="en-US" dirty="0"/>
          </a:p>
          <a:p>
            <a:r>
              <a:rPr lang="en-US" b="1" dirty="0"/>
              <a:t>Leadership and professionalism </a:t>
            </a:r>
          </a:p>
          <a:p>
            <a:r>
              <a:rPr lang="en-US" dirty="0"/>
              <a:t>This principle considers the inherent power and authority that a coach holds.</a:t>
            </a:r>
          </a:p>
          <a:p>
            <a:endParaRPr lang="en-US" dirty="0"/>
          </a:p>
          <a:p>
            <a:r>
              <a:rPr lang="en-US" dirty="0"/>
              <a:t>Ethical standards of </a:t>
            </a:r>
            <a:r>
              <a:rPr lang="en-US" dirty="0" err="1"/>
              <a:t>behaviour</a:t>
            </a:r>
            <a:r>
              <a:rPr lang="en-US" dirty="0"/>
              <a:t>:</a:t>
            </a:r>
          </a:p>
          <a:p>
            <a:pPr marL="171450" indent="-171450">
              <a:buFont typeface="Arial" panose="020B0604020202020204" pitchFamily="34" charset="0"/>
              <a:buChar char="•"/>
            </a:pPr>
            <a:r>
              <a:rPr lang="en-US" dirty="0"/>
              <a:t>Understand the authority that comes with your position and make decisions that are in the best interest </a:t>
            </a:r>
          </a:p>
          <a:p>
            <a:pPr marL="171450" indent="-171450">
              <a:buFont typeface="Arial" panose="020B0604020202020204" pitchFamily="34" charset="0"/>
              <a:buChar char="•"/>
            </a:pPr>
            <a:r>
              <a:rPr lang="en-US" dirty="0"/>
              <a:t>of all participants </a:t>
            </a:r>
          </a:p>
          <a:p>
            <a:pPr marL="171450" indent="-171450">
              <a:buFont typeface="Arial" panose="020B0604020202020204" pitchFamily="34" charset="0"/>
              <a:buChar char="•"/>
            </a:pPr>
            <a:r>
              <a:rPr lang="en-US" dirty="0"/>
              <a:t>Share your knowledge and experience openly</a:t>
            </a:r>
          </a:p>
          <a:p>
            <a:pPr marL="171450" indent="-171450">
              <a:buFont typeface="Arial" panose="020B0604020202020204" pitchFamily="34" charset="0"/>
              <a:buChar char="•"/>
            </a:pPr>
            <a:r>
              <a:rPr lang="en-US" dirty="0"/>
              <a:t>Maintain the athlete-centered approach to coaching so that every participant’s well being is a priority</a:t>
            </a:r>
          </a:p>
          <a:p>
            <a:pPr marL="171450" indent="-171450">
              <a:buFont typeface="Arial" panose="020B0604020202020204" pitchFamily="34" charset="0"/>
              <a:buChar char="•"/>
            </a:pPr>
            <a:r>
              <a:rPr lang="en-US" dirty="0"/>
              <a:t>Be a positive role model</a:t>
            </a:r>
          </a:p>
          <a:p>
            <a:pPr marL="171450" indent="-171450">
              <a:buFont typeface="Arial" panose="020B0604020202020204" pitchFamily="34" charset="0"/>
              <a:buChar char="•"/>
            </a:pPr>
            <a:r>
              <a:rPr lang="en-US" dirty="0"/>
              <a:t>Maintain confidentiality and privacy of participants’ personal information</a:t>
            </a:r>
          </a:p>
          <a:p>
            <a:endParaRPr lang="en-US" dirty="0"/>
          </a:p>
          <a:p>
            <a:r>
              <a:rPr lang="en-US" b="1" dirty="0"/>
              <a:t>Health and safety </a:t>
            </a:r>
          </a:p>
          <a:p>
            <a:r>
              <a:rPr lang="en-US" dirty="0"/>
              <a:t>This principle considers the mental, emotional, physical health and safety of all participants.</a:t>
            </a:r>
          </a:p>
          <a:p>
            <a:endParaRPr lang="en-US" dirty="0"/>
          </a:p>
          <a:p>
            <a:r>
              <a:rPr lang="en-US" dirty="0"/>
              <a:t>Ethical standards of </a:t>
            </a:r>
            <a:r>
              <a:rPr lang="en-US" dirty="0" err="1"/>
              <a:t>behaviour</a:t>
            </a:r>
            <a:r>
              <a:rPr lang="en-US" dirty="0"/>
              <a:t>:</a:t>
            </a:r>
          </a:p>
          <a:p>
            <a:pPr marL="171450" indent="-171450">
              <a:buFont typeface="Arial" panose="020B0604020202020204" pitchFamily="34" charset="0"/>
              <a:buChar char="•"/>
            </a:pPr>
            <a:r>
              <a:rPr lang="en-US" dirty="0"/>
              <a:t>Recognize and minimize vulnerable situations to ensure the safety of participants</a:t>
            </a:r>
          </a:p>
          <a:p>
            <a:pPr marL="171450" indent="-171450">
              <a:buFont typeface="Arial" panose="020B0604020202020204" pitchFamily="34" charset="0"/>
              <a:buChar char="•"/>
            </a:pPr>
            <a:r>
              <a:rPr lang="en-US" dirty="0"/>
              <a:t>Prioritize a holistic approach when planning and delivering training and competition</a:t>
            </a:r>
          </a:p>
          <a:p>
            <a:pPr marL="171450" indent="-171450">
              <a:buFont typeface="Arial" panose="020B0604020202020204" pitchFamily="34" charset="0"/>
              <a:buChar char="•"/>
            </a:pPr>
            <a:r>
              <a:rPr lang="en-US" dirty="0"/>
              <a:t>Advocate for, and ensure appropriate supervision of participants, including the Rule of Two</a:t>
            </a:r>
          </a:p>
          <a:p>
            <a:pPr marL="171450" indent="-171450">
              <a:buFont typeface="Arial" panose="020B0604020202020204" pitchFamily="34" charset="0"/>
              <a:buChar char="•"/>
            </a:pPr>
            <a:r>
              <a:rPr lang="en-US" dirty="0"/>
              <a:t>Participate in education and training to stay current on practices to ensure the continued safety of your participants</a:t>
            </a:r>
          </a:p>
          <a:p>
            <a:pPr marL="171450" indent="-171450">
              <a:buFont typeface="Arial" panose="020B0604020202020204" pitchFamily="34" charset="0"/>
              <a:buChar char="•"/>
            </a:pPr>
            <a:r>
              <a:rPr lang="en-US" dirty="0"/>
              <a:t>Understand the scope of your role and skills and call upon others with specialized skills when needed to </a:t>
            </a:r>
          </a:p>
          <a:p>
            <a:pPr marL="171450" indent="-171450">
              <a:buFont typeface="Arial" panose="020B0604020202020204" pitchFamily="34" charset="0"/>
              <a:buChar char="•"/>
            </a:pPr>
            <a:r>
              <a:rPr lang="en-US" dirty="0"/>
              <a:t>support your participants </a:t>
            </a:r>
          </a:p>
          <a:p>
            <a:endParaRPr lang="en-US" dirty="0"/>
          </a:p>
          <a:p>
            <a:r>
              <a:rPr lang="en-US" b="1" dirty="0"/>
              <a:t>Respect and integrity</a:t>
            </a:r>
          </a:p>
          <a:p>
            <a:r>
              <a:rPr lang="en-US" dirty="0"/>
              <a:t>This principle considers respect and integrity, which are the rights of all participants.</a:t>
            </a:r>
          </a:p>
          <a:p>
            <a:endParaRPr lang="en-US" dirty="0"/>
          </a:p>
          <a:p>
            <a:r>
              <a:rPr lang="en-US" dirty="0"/>
              <a:t>Ethical standards of </a:t>
            </a:r>
            <a:r>
              <a:rPr lang="en-US" dirty="0" err="1"/>
              <a:t>behaviour</a:t>
            </a:r>
            <a:r>
              <a:rPr lang="en-US" dirty="0"/>
              <a:t>:</a:t>
            </a:r>
          </a:p>
          <a:p>
            <a:pPr marL="171450" indent="-171450">
              <a:buFont typeface="Arial" panose="020B0604020202020204" pitchFamily="34" charset="0"/>
              <a:buChar char="•"/>
            </a:pPr>
            <a:r>
              <a:rPr lang="en-US" dirty="0"/>
              <a:t>Provide equitable opportunity and access for all</a:t>
            </a:r>
          </a:p>
          <a:p>
            <a:pPr marL="171450" indent="-171450">
              <a:buFont typeface="Arial" panose="020B0604020202020204" pitchFamily="34" charset="0"/>
              <a:buChar char="•"/>
            </a:pPr>
            <a:r>
              <a:rPr lang="en-US" dirty="0"/>
              <a:t>Establish a respectful and inclusive sport environment where all participants can raise questions or concerns</a:t>
            </a:r>
          </a:p>
          <a:p>
            <a:pPr marL="171450" indent="-171450">
              <a:buFont typeface="Arial" panose="020B0604020202020204" pitchFamily="34" charset="0"/>
              <a:buChar char="•"/>
            </a:pPr>
            <a:r>
              <a:rPr lang="en-US" dirty="0"/>
              <a:t>Obey the rules and participate honestly and respectfully</a:t>
            </a:r>
          </a:p>
          <a:p>
            <a:pPr marL="171450" indent="-171450">
              <a:buFont typeface="Arial" panose="020B0604020202020204" pitchFamily="34" charset="0"/>
              <a:buChar char="•"/>
            </a:pPr>
            <a:r>
              <a:rPr lang="en-US" dirty="0"/>
              <a:t>Be open, transparent and accountable for your actions </a:t>
            </a:r>
          </a:p>
          <a:p>
            <a:pPr marL="171450" indent="-171450">
              <a:buFont typeface="Arial" panose="020B0604020202020204" pitchFamily="34" charset="0"/>
              <a:buChar char="•"/>
            </a:pPr>
            <a:r>
              <a:rPr lang="en-US" dirty="0"/>
              <a:t>Maintain objectivity when interacting with all participant</a:t>
            </a:r>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15</a:t>
            </a:fld>
            <a:endParaRPr lang="en-CA"/>
          </a:p>
        </p:txBody>
      </p:sp>
    </p:spTree>
    <p:extLst>
      <p:ext uri="{BB962C8B-B14F-4D97-AF65-F5344CB8AC3E}">
        <p14:creationId xmlns:p14="http://schemas.microsoft.com/office/powerpoint/2010/main" val="699474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LF instructions:  review all of the steps of the model</a:t>
            </a:r>
          </a:p>
          <a:p>
            <a:r>
              <a:rPr lang="en-CA" dirty="0"/>
              <a:t>Manual – 2-18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In STEP 2 - As a coach, if you find yourself in any situation which has legal complications – STOP, refer to appropriate authority.</a:t>
            </a:r>
          </a:p>
          <a:p>
            <a:endParaRPr lang="en-CA" dirty="0"/>
          </a:p>
          <a:p>
            <a:r>
              <a:rPr lang="en-CA" dirty="0"/>
              <a:t>(optional) Task 2:  Work through one of the scenarios provided in the coach manual</a:t>
            </a:r>
          </a:p>
          <a:p>
            <a:pPr marL="171450" indent="-171450">
              <a:buFontTx/>
              <a:buChar char="-"/>
            </a:pPr>
            <a:r>
              <a:rPr lang="en-CA" dirty="0"/>
              <a:t>If the majority of your participants have completed the module, not necessary to do this task</a:t>
            </a:r>
          </a:p>
          <a:p>
            <a:pPr marL="171450" indent="-171450">
              <a:buFontTx/>
              <a:buChar char="-"/>
            </a:pPr>
            <a:endParaRPr lang="en-CA" dirty="0"/>
          </a:p>
          <a:p>
            <a:pPr marL="171450" indent="-171450">
              <a:buFontTx/>
              <a:buChar char="-"/>
            </a:pPr>
            <a:r>
              <a:rPr lang="en-CA" dirty="0"/>
              <a:t>BUT review the steps of the model – </a:t>
            </a:r>
          </a:p>
          <a:p>
            <a:pPr marL="171450" indent="-171450">
              <a:buFontTx/>
              <a:buChar char="-"/>
            </a:pPr>
            <a:endParaRPr lang="en-CA" dirty="0"/>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16</a:t>
            </a:fld>
            <a:endParaRPr lang="en-CA"/>
          </a:p>
        </p:txBody>
      </p:sp>
    </p:spTree>
    <p:extLst>
      <p:ext uri="{BB962C8B-B14F-4D97-AF65-F5344CB8AC3E}">
        <p14:creationId xmlns:p14="http://schemas.microsoft.com/office/powerpoint/2010/main" val="29039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LF Instructions: review this slide thoroughly</a:t>
            </a:r>
          </a:p>
          <a:p>
            <a:pPr rtl="0">
              <a:spcBef>
                <a:spcPts val="0"/>
              </a:spcBef>
              <a:spcAft>
                <a:spcPts val="0"/>
              </a:spcAft>
            </a:pPr>
            <a:r>
              <a:rPr lang="en-US" sz="1800" b="1" i="0" u="none" strike="noStrike" dirty="0">
                <a:solidFill>
                  <a:srgbClr val="000000"/>
                </a:solidFill>
                <a:effectLst/>
                <a:latin typeface="Arial" panose="020B0604020202020204" pitchFamily="34" charset="0"/>
              </a:rPr>
              <a:t>As a coach, if you find yourself in any situation which has legal complications – STOP, refer to appropriate authority.</a:t>
            </a:r>
          </a:p>
          <a:p>
            <a:pPr rtl="0">
              <a:spcBef>
                <a:spcPts val="0"/>
              </a:spcBef>
              <a:spcAft>
                <a:spcPts val="0"/>
              </a:spcAft>
            </a:pPr>
            <a:endParaRPr lang="en-US" sz="1800" b="1" i="0" u="none" strike="noStrike" dirty="0">
              <a:solidFill>
                <a:srgbClr val="000000"/>
              </a:solidFill>
              <a:effectLst/>
              <a:latin typeface="Arial" panose="020B0604020202020204" pitchFamily="34" charset="0"/>
            </a:endParaRPr>
          </a:p>
          <a:p>
            <a:pPr rtl="0">
              <a:spcBef>
                <a:spcPts val="0"/>
              </a:spcBef>
              <a:spcAft>
                <a:spcPts val="0"/>
              </a:spcAft>
            </a:pPr>
            <a:r>
              <a:rPr lang="en-US" sz="1800" b="1" i="0" u="none" strike="noStrike" dirty="0">
                <a:solidFill>
                  <a:srgbClr val="000000"/>
                </a:solidFill>
                <a:effectLst/>
                <a:latin typeface="Arial" panose="020B0604020202020204" pitchFamily="34" charset="0"/>
              </a:rPr>
              <a:t>Task 2: Legal situations – practice 2-23  (coaches were asked to print this) – </a:t>
            </a:r>
            <a:r>
              <a:rPr lang="en-US" sz="1800" b="0" i="0" u="none" strike="noStrike" dirty="0">
                <a:solidFill>
                  <a:srgbClr val="000000"/>
                </a:solidFill>
                <a:effectLst/>
                <a:latin typeface="Arial" panose="020B0604020202020204" pitchFamily="34" charset="0"/>
              </a:rPr>
              <a:t>work through the task sheet; good discussion arises from this exercise</a:t>
            </a:r>
            <a:endParaRPr lang="en-US" b="0" dirty="0">
              <a:effectLst/>
            </a:endParaRPr>
          </a:p>
          <a:p>
            <a:pPr rtl="0" fontAlgn="base">
              <a:spcBef>
                <a:spcPts val="0"/>
              </a:spcBef>
              <a:spcAft>
                <a:spcPts val="0"/>
              </a:spcAft>
              <a:buFont typeface="Arial" panose="020B0604020202020204" pitchFamily="34" charset="0"/>
              <a:buChar char="•"/>
            </a:pPr>
            <a:br>
              <a:rPr lang="en-US" b="0" dirty="0">
                <a:effectLst/>
              </a:rPr>
            </a:br>
            <a:r>
              <a:rPr lang="en-US" sz="1800" b="1" i="0" u="none" strike="noStrike" dirty="0">
                <a:solidFill>
                  <a:srgbClr val="000000"/>
                </a:solidFill>
                <a:effectLst/>
                <a:latin typeface="Arial" panose="020B0604020202020204" pitchFamily="34" charset="0"/>
              </a:rPr>
              <a:t>Actions that are criminal or quasi-criminal</a:t>
            </a:r>
            <a:r>
              <a:rPr lang="en-US" sz="1800" b="0" i="0" u="none" strike="noStrike" dirty="0">
                <a:solidFill>
                  <a:srgbClr val="000000"/>
                </a:solidFill>
                <a:effectLst/>
                <a:latin typeface="Arial" panose="020B0604020202020204" pitchFamily="34" charset="0"/>
              </a:rPr>
              <a:t> - These are wide-ranging and could include theft, assault, sexual assault, other sexual offenses, possession of narcotics, underage drinking, driving without a license or insurance, forgery, fraud, vandalism, etc.</a:t>
            </a:r>
            <a:endParaRPr lang="en-US" sz="1800" b="1"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br>
              <a:rPr lang="en-US" b="0" dirty="0">
                <a:effectLst/>
              </a:rPr>
            </a:br>
            <a:r>
              <a:rPr lang="en-US" sz="1800" b="1" i="0" u="none" strike="noStrike" dirty="0">
                <a:solidFill>
                  <a:srgbClr val="000000"/>
                </a:solidFill>
                <a:effectLst/>
                <a:latin typeface="Arial" panose="020B0604020202020204" pitchFamily="34" charset="0"/>
              </a:rPr>
              <a:t>Actions that breach a contract</a:t>
            </a:r>
            <a:r>
              <a:rPr lang="en-US" sz="1800" b="0" i="0" u="none" strike="noStrike" dirty="0">
                <a:solidFill>
                  <a:srgbClr val="000000"/>
                </a:solidFill>
                <a:effectLst/>
                <a:latin typeface="Arial" panose="020B0604020202020204" pitchFamily="34" charset="0"/>
              </a:rPr>
              <a:t> - These could include someone acting outside the scope of their delegated authority, violating agreed-upon rules relating to the use of a facility or </a:t>
            </a:r>
            <a:r>
              <a:rPr lang="en-US" sz="1800" b="0" i="0" u="none" strike="noStrike" dirty="0" err="1">
                <a:solidFill>
                  <a:srgbClr val="000000"/>
                </a:solidFill>
                <a:effectLst/>
                <a:latin typeface="Arial" panose="020B0604020202020204" pitchFamily="34" charset="0"/>
              </a:rPr>
              <a:t>equipments</a:t>
            </a:r>
            <a:r>
              <a:rPr lang="en-US" sz="1800" b="0" i="0" u="none" strike="noStrike" dirty="0">
                <a:solidFill>
                  <a:srgbClr val="000000"/>
                </a:solidFill>
                <a:effectLst/>
                <a:latin typeface="Arial" panose="020B0604020202020204" pitchFamily="34" charset="0"/>
              </a:rPr>
              <a:t>, or failing to meet other contractual obligations.</a:t>
            </a:r>
            <a:endParaRPr lang="en-US" sz="1800" b="1"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br>
              <a:rPr lang="en-US" b="0" dirty="0">
                <a:effectLst/>
              </a:rPr>
            </a:br>
            <a:r>
              <a:rPr lang="en-US" sz="1800" b="0" i="0" u="none" strike="noStrike" dirty="0">
                <a:solidFill>
                  <a:srgbClr val="000000"/>
                </a:solidFill>
                <a:effectLst/>
                <a:latin typeface="Arial" panose="020B0604020202020204" pitchFamily="34" charset="0"/>
              </a:rPr>
              <a:t>Actions or information indicating there are </a:t>
            </a:r>
            <a:r>
              <a:rPr lang="en-US" sz="1800" b="1" i="0" u="none" strike="noStrike" dirty="0">
                <a:solidFill>
                  <a:srgbClr val="000000"/>
                </a:solidFill>
                <a:effectLst/>
                <a:latin typeface="Arial" panose="020B0604020202020204" pitchFamily="34" charset="0"/>
              </a:rPr>
              <a:t>reasonable grounds to believe that a child may be in need of protection</a:t>
            </a:r>
            <a:r>
              <a:rPr lang="en-US" sz="1800" b="0" i="0" u="none" strike="noStrike" dirty="0">
                <a:solidFill>
                  <a:srgbClr val="000000"/>
                </a:solidFill>
                <a:effectLst/>
                <a:latin typeface="Arial" panose="020B0604020202020204" pitchFamily="34" charset="0"/>
              </a:rPr>
              <a:t>.</a:t>
            </a:r>
            <a:endParaRPr lang="en-US" sz="18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br>
              <a:rPr lang="en-US" b="0" dirty="0">
                <a:effectLst/>
              </a:rPr>
            </a:br>
            <a:r>
              <a:rPr lang="en-US" sz="1800" b="1" i="0" u="none" strike="noStrike" dirty="0">
                <a:solidFill>
                  <a:srgbClr val="000000"/>
                </a:solidFill>
                <a:effectLst/>
                <a:latin typeface="Arial" panose="020B0604020202020204" pitchFamily="34" charset="0"/>
              </a:rPr>
              <a:t>Actions that are discriminatory</a:t>
            </a:r>
            <a:r>
              <a:rPr lang="en-US" sz="1800" b="0" i="0" u="none" strike="noStrike" dirty="0">
                <a:solidFill>
                  <a:srgbClr val="000000"/>
                </a:solidFill>
                <a:effectLst/>
                <a:latin typeface="Arial" panose="020B0604020202020204" pitchFamily="34" charset="0"/>
              </a:rPr>
              <a:t> - Actions of a government, organization or individual that are contrary to the </a:t>
            </a:r>
            <a:r>
              <a:rPr lang="en-US" sz="1800" b="0" i="1" u="none" strike="noStrike" dirty="0">
                <a:solidFill>
                  <a:srgbClr val="000000"/>
                </a:solidFill>
                <a:effectLst/>
                <a:latin typeface="Arial" panose="020B0604020202020204" pitchFamily="34" charset="0"/>
              </a:rPr>
              <a:t>Canadian Charter of Rights and Freedoms</a:t>
            </a:r>
            <a:r>
              <a:rPr lang="en-US" sz="1800" b="0" i="0" u="none" strike="noStrike" dirty="0">
                <a:solidFill>
                  <a:srgbClr val="000000"/>
                </a:solidFill>
                <a:effectLst/>
                <a:latin typeface="Arial" panose="020B0604020202020204" pitchFamily="34" charset="0"/>
              </a:rPr>
              <a:t>, the </a:t>
            </a:r>
            <a:r>
              <a:rPr lang="en-US" sz="1800" b="0" i="1" u="none" strike="noStrike" dirty="0">
                <a:solidFill>
                  <a:srgbClr val="000000"/>
                </a:solidFill>
                <a:effectLst/>
                <a:latin typeface="Arial" panose="020B0604020202020204" pitchFamily="34" charset="0"/>
              </a:rPr>
              <a:t>Canadian Human Rights Act</a:t>
            </a:r>
            <a:r>
              <a:rPr lang="en-US" sz="1800" b="0" i="0" u="none" strike="noStrike" dirty="0">
                <a:solidFill>
                  <a:srgbClr val="000000"/>
                </a:solidFill>
                <a:effectLst/>
                <a:latin typeface="Arial" panose="020B0604020202020204" pitchFamily="34" charset="0"/>
              </a:rPr>
              <a:t>, or any provincial human rights legislation.</a:t>
            </a:r>
            <a:endParaRPr lang="en-US" sz="1800" b="1" i="0" u="none" strike="noStrike" dirty="0">
              <a:solidFill>
                <a:srgbClr val="000000"/>
              </a:solidFill>
              <a:effectLst/>
              <a:latin typeface="Noto Sans Symbols"/>
            </a:endParaRPr>
          </a:p>
          <a:p>
            <a:pPr rtl="0" fontAlgn="base">
              <a:spcBef>
                <a:spcPts val="800"/>
              </a:spcBef>
              <a:spcAft>
                <a:spcPts val="0"/>
              </a:spcAft>
              <a:buFont typeface="Arial" panose="020B0604020202020204" pitchFamily="34" charset="0"/>
              <a:buChar char="•"/>
            </a:pPr>
            <a:br>
              <a:rPr lang="en-US" b="0" dirty="0">
                <a:effectLst/>
              </a:rPr>
            </a:br>
            <a:r>
              <a:rPr lang="en-US" sz="1800" b="1" i="0" u="none" strike="noStrike" dirty="0">
                <a:solidFill>
                  <a:srgbClr val="000000"/>
                </a:solidFill>
                <a:effectLst/>
                <a:latin typeface="Arial" panose="020B0604020202020204" pitchFamily="34" charset="0"/>
              </a:rPr>
              <a:t>Actions that constitute harassment</a:t>
            </a:r>
            <a:r>
              <a:rPr lang="en-US" sz="1800" b="0" i="0" u="none" strike="noStrike" dirty="0">
                <a:solidFill>
                  <a:srgbClr val="000000"/>
                </a:solidFill>
                <a:effectLst/>
                <a:latin typeface="Arial" panose="020B0604020202020204" pitchFamily="34" charset="0"/>
              </a:rPr>
              <a:t> - Harassment is a form of discrimination and is contrary to human rights laws: in its extreme form, harassment may be a criminal offense.</a:t>
            </a:r>
            <a:endParaRPr lang="en-US" sz="1800" b="1" i="0" u="none" strike="noStrike" dirty="0">
              <a:solidFill>
                <a:srgbClr val="000000"/>
              </a:solidFill>
              <a:effectLst/>
              <a:latin typeface="Noto Sans Symbols"/>
            </a:endParaRPr>
          </a:p>
          <a:p>
            <a:pPr rtl="0" fontAlgn="base">
              <a:spcBef>
                <a:spcPts val="800"/>
              </a:spcBef>
              <a:spcAft>
                <a:spcPts val="0"/>
              </a:spcAft>
              <a:buFont typeface="Arial" panose="020B0604020202020204" pitchFamily="34" charset="0"/>
              <a:buChar char="•"/>
            </a:pPr>
            <a:br>
              <a:rPr lang="en-US" b="0" dirty="0">
                <a:effectLst/>
              </a:rPr>
            </a:br>
            <a:r>
              <a:rPr lang="en-US" sz="1800" b="0" i="0" u="none" strike="noStrike" dirty="0">
                <a:solidFill>
                  <a:srgbClr val="000000"/>
                </a:solidFill>
                <a:effectLst/>
                <a:latin typeface="Arial" panose="020B0604020202020204" pitchFamily="34" charset="0"/>
              </a:rPr>
              <a:t>Actions, even those that are not intentional, that could constitute </a:t>
            </a:r>
            <a:r>
              <a:rPr lang="en-US" sz="1800" b="1" i="0" u="none" strike="noStrike" dirty="0">
                <a:solidFill>
                  <a:srgbClr val="000000"/>
                </a:solidFill>
                <a:effectLst/>
                <a:latin typeface="Arial" panose="020B0604020202020204" pitchFamily="34" charset="0"/>
              </a:rPr>
              <a:t>negligence</a:t>
            </a:r>
            <a:r>
              <a:rPr lang="en-US" sz="1800" b="0" i="0" u="none" strike="noStrike" dirty="0">
                <a:solidFill>
                  <a:srgbClr val="000000"/>
                </a:solidFill>
                <a:effectLst/>
                <a:latin typeface="Arial" panose="020B0604020202020204" pitchFamily="34" charset="0"/>
              </a:rPr>
              <a:t>, as legally defined</a:t>
            </a:r>
            <a:endParaRPr lang="en-US" sz="1800" b="0" i="0" u="none" strike="noStrike" dirty="0">
              <a:solidFill>
                <a:srgbClr val="000000"/>
              </a:solidFill>
              <a:effectLst/>
              <a:latin typeface="Noto Sans Symbols"/>
            </a:endParaRPr>
          </a:p>
          <a:p>
            <a:br>
              <a:rPr lang="en-US" b="0" dirty="0">
                <a:effectLst/>
              </a:rPr>
            </a:br>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17</a:t>
            </a:fld>
            <a:endParaRPr lang="en-CA"/>
          </a:p>
        </p:txBody>
      </p:sp>
    </p:spTree>
    <p:extLst>
      <p:ext uri="{BB962C8B-B14F-4D97-AF65-F5344CB8AC3E}">
        <p14:creationId xmlns:p14="http://schemas.microsoft.com/office/powerpoint/2010/main" val="2243889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must teach our players to THINK.</a:t>
            </a: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 WE are helping our players to LEARN using a variety of strategies &amp; providing opportunities for them to think!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-building COMPETE – spend time building TEAM</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-set goals – individual &amp; team</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-clear expectations must be set; athletes are apart of this</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This is the  “Train to Train” stage of athlete development – more emphasis on WHY they are training and understanding the importance of it</a:t>
            </a:r>
            <a:endParaRPr lang="en-US" b="0" dirty="0">
              <a:effectLst/>
            </a:endParaRPr>
          </a:p>
          <a:p>
            <a:br>
              <a:rPr lang="en-US" dirty="0"/>
            </a:b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4E8F8-4E43-4CE2-A1EE-C07751E88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132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LF Instructions – using G &amp; D plus these levels of learning, create a profile of the age group you are coaching.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dirty="0">
              <a:solidFill>
                <a:srgbClr val="000000"/>
              </a:solidFill>
              <a:effectLst/>
              <a:latin typeface="Arial" panose="020B0604020202020204" pitchFamily="34" charset="0"/>
            </a:endParaRPr>
          </a:p>
          <a:p>
            <a:r>
              <a:rPr lang="en-CA" dirty="0"/>
              <a:t>As athletes mature, gain experience &amp; confidence we see their skill development grow to be able to Adapt, Refine and Vary their movements into the competitive situation.</a:t>
            </a:r>
          </a:p>
          <a:p>
            <a:endParaRPr lang="en-CA" dirty="0"/>
          </a:p>
          <a:p>
            <a:r>
              <a:rPr lang="en-CA" b="1" dirty="0"/>
              <a:t>How do we, as coaches, challenge our players to do this??</a:t>
            </a:r>
          </a:p>
          <a:p>
            <a:r>
              <a:rPr lang="en-CA" dirty="0"/>
              <a:t>Expected responses –</a:t>
            </a:r>
          </a:p>
          <a:p>
            <a:pPr marL="171450" indent="-171450">
              <a:buFontTx/>
              <a:buChar char="-"/>
            </a:pPr>
            <a:r>
              <a:rPr lang="en-CA" dirty="0"/>
              <a:t>More complex drills, increase the Decision making by the athlete</a:t>
            </a:r>
          </a:p>
          <a:p>
            <a:pPr marL="171450" indent="-171450">
              <a:buFontTx/>
              <a:buChar char="-"/>
            </a:pPr>
            <a:r>
              <a:rPr lang="en-CA" dirty="0"/>
              <a:t>Practice specific game situations in practice, so they have already been there/done that come game time</a:t>
            </a:r>
          </a:p>
          <a:p>
            <a:pPr marL="171450" indent="-171450">
              <a:buFontTx/>
              <a:buChar char="-"/>
            </a:pPr>
            <a:r>
              <a:rPr lang="en-CA" dirty="0"/>
              <a:t>Inspire them to get better – stick skills on their own, improving fitness</a:t>
            </a:r>
          </a:p>
          <a:p>
            <a:pPr marL="171450" indent="-171450">
              <a:buFontTx/>
              <a:buChar char="-"/>
            </a:pPr>
            <a:r>
              <a:rPr lang="en-CA" dirty="0"/>
              <a:t>Others?</a:t>
            </a:r>
          </a:p>
          <a:p>
            <a:pPr marL="171450" indent="-171450">
              <a:buFontTx/>
              <a:buChar char="-"/>
            </a:pPr>
            <a:endParaRPr lang="en-CA" sz="1200" b="1" i="0" u="none" strike="noStrike" dirty="0">
              <a:solidFill>
                <a:srgbClr val="000000"/>
              </a:solidFill>
              <a:effectLst/>
              <a:latin typeface="Arial" panose="020B0604020202020204" pitchFamily="34" charset="0"/>
            </a:endParaRPr>
          </a:p>
          <a:p>
            <a:pPr marL="0" indent="0">
              <a:buFontTx/>
              <a:buNone/>
            </a:pPr>
            <a:r>
              <a:rPr lang="en-CA" sz="1200" b="1" i="0" u="none" strike="noStrike" dirty="0">
                <a:solidFill>
                  <a:srgbClr val="000000"/>
                </a:solidFill>
                <a:effectLst/>
                <a:latin typeface="Arial" panose="020B0604020202020204" pitchFamily="34" charset="0"/>
              </a:rPr>
              <a:t>TASK: </a:t>
            </a:r>
            <a:endParaRPr lang="en-US" sz="1200" b="1"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-Manual – review stages of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p3-12 learning levels (tied to DEVELOPMENTAL age, not chronological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Must understand their Growth &amp; Development (p3 – 3 through 3 – 8)</a:t>
            </a:r>
            <a:endParaRPr lang="en-US" b="0" dirty="0">
              <a:effectLst/>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Use the “profile” of the age group you have developed from p 3-3</a:t>
            </a:r>
            <a:endParaRPr lang="en-US" b="0" dirty="0">
              <a:effectLst/>
            </a:endParaRPr>
          </a:p>
          <a:p>
            <a:pPr rtl="0">
              <a:spcBef>
                <a:spcPts val="0"/>
              </a:spcBef>
              <a:spcAft>
                <a:spcPts val="0"/>
              </a:spcAft>
            </a:pPr>
            <a:br>
              <a:rPr lang="en-US" b="0" dirty="0">
                <a:effectLst/>
              </a:rPr>
            </a:br>
            <a:r>
              <a:rPr lang="en-US" b="0" dirty="0">
                <a:effectLst/>
              </a:rPr>
              <a:t>How to get athletes there: </a:t>
            </a:r>
          </a:p>
          <a:p>
            <a:pPr rtl="0">
              <a:spcBef>
                <a:spcPts val="0"/>
              </a:spcBef>
              <a:spcAft>
                <a:spcPts val="0"/>
              </a:spcAft>
            </a:pPr>
            <a:r>
              <a:rPr lang="en-US" sz="1200" b="0" i="0" u="none" strike="noStrike" dirty="0">
                <a:solidFill>
                  <a:srgbClr val="000000"/>
                </a:solidFill>
                <a:effectLst/>
                <a:latin typeface="Arial" panose="020B0604020202020204" pitchFamily="34" charset="0"/>
              </a:rPr>
              <a:t>- Refer to(coach can use as they like):</a:t>
            </a:r>
            <a:endParaRPr lang="en-US" b="0" dirty="0">
              <a:effectLs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Psycho / emotional development:  Goal setting…3-15, 3-16, 3-18(inventory)</a:t>
            </a:r>
            <a:endParaRPr lang="en-US" b="0" dirty="0">
              <a:effectLs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Taking your drills / skills to next level 3 - 19</a:t>
            </a: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endParaRPr>
          </a:p>
          <a:p>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20</a:t>
            </a:fld>
            <a:endParaRPr lang="en-CA"/>
          </a:p>
        </p:txBody>
      </p:sp>
    </p:spTree>
    <p:extLst>
      <p:ext uri="{BB962C8B-B14F-4D97-AF65-F5344CB8AC3E}">
        <p14:creationId xmlns:p14="http://schemas.microsoft.com/office/powerpoint/2010/main" val="3481046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Strength and weaknesses</a:t>
            </a:r>
          </a:p>
          <a:p>
            <a:pPr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Areas for growth</a:t>
            </a:r>
          </a:p>
          <a:p>
            <a:pPr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Next steps/next level</a:t>
            </a:r>
          </a:p>
          <a:p>
            <a:pPr rtl="0" fontAlgn="base">
              <a:spcBef>
                <a:spcPts val="0"/>
              </a:spcBef>
              <a:spcAft>
                <a:spcPts val="0"/>
              </a:spcAft>
              <a:buFont typeface="Arial" panose="020B0604020202020204" pitchFamily="34" charset="0"/>
              <a:buChar char="•"/>
            </a:pPr>
            <a:endParaRPr lang="en-US" sz="1800" b="0" i="1"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Why do we evaluate?</a:t>
            </a:r>
          </a:p>
          <a:p>
            <a:pPr rtl="0" fontAlgn="base">
              <a:spcBef>
                <a:spcPts val="0"/>
              </a:spcBef>
              <a:spcAft>
                <a:spcPts val="0"/>
              </a:spcAft>
              <a:buFont typeface="Arial" panose="020B0604020202020204" pitchFamily="34" charset="0"/>
              <a:buChar char="•"/>
            </a:pPr>
            <a:endParaRPr lang="en-US" sz="1800" b="0" i="1"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How to evaluate? </a:t>
            </a:r>
          </a:p>
          <a:p>
            <a:pPr rtl="0" fontAlgn="base">
              <a:spcBef>
                <a:spcPts val="0"/>
              </a:spcBef>
              <a:spcAft>
                <a:spcPts val="0"/>
              </a:spcAft>
              <a:buFont typeface="Arial" panose="020B0604020202020204" pitchFamily="34" charset="0"/>
              <a:buNone/>
            </a:pPr>
            <a:r>
              <a:rPr lang="en-US" sz="1800" b="0" i="1" u="none" strike="noStrike" dirty="0">
                <a:solidFill>
                  <a:srgbClr val="000000"/>
                </a:solidFill>
                <a:effectLst/>
                <a:latin typeface="Arial" panose="020B0604020202020204" pitchFamily="34" charset="0"/>
              </a:rPr>
              <a:t>- many eyes, notes from evaluators</a:t>
            </a:r>
          </a:p>
          <a:p>
            <a:pPr marL="285750" indent="-285750" rtl="0" fontAlgn="base">
              <a:spcBef>
                <a:spcPts val="0"/>
              </a:spcBef>
              <a:spcAft>
                <a:spcPts val="0"/>
              </a:spcAft>
              <a:buFontTx/>
              <a:buChar char="-"/>
            </a:pPr>
            <a:r>
              <a:rPr lang="en-US" sz="1800" b="0" i="1" u="none" strike="noStrike" dirty="0">
                <a:solidFill>
                  <a:srgbClr val="000000"/>
                </a:solidFill>
                <a:effectLst/>
                <a:latin typeface="Arial" panose="020B0604020202020204" pitchFamily="34" charset="0"/>
              </a:rPr>
              <a:t>Level of play – are they at or have potential to get to, what you expect</a:t>
            </a:r>
          </a:p>
          <a:p>
            <a:pPr marL="285750" indent="-285750" rtl="0" fontAlgn="base">
              <a:spcBef>
                <a:spcPts val="0"/>
              </a:spcBef>
              <a:spcAft>
                <a:spcPts val="0"/>
              </a:spcAft>
              <a:buFontTx/>
              <a:buChar char="-"/>
            </a:pPr>
            <a:r>
              <a:rPr lang="en-US" sz="1800" b="0" i="1" u="none" strike="noStrike" dirty="0">
                <a:solidFill>
                  <a:srgbClr val="000000"/>
                </a:solidFill>
                <a:effectLst/>
                <a:latin typeface="Arial" panose="020B0604020202020204" pitchFamily="34" charset="0"/>
              </a:rPr>
              <a:t>Removing BIAS – </a:t>
            </a:r>
            <a:r>
              <a:rPr lang="en-US" sz="1800" b="0" i="1" u="none" strike="noStrike" dirty="0" err="1">
                <a:solidFill>
                  <a:srgbClr val="000000"/>
                </a:solidFill>
                <a:effectLst/>
                <a:latin typeface="Arial" panose="020B0604020202020204" pitchFamily="34" charset="0"/>
              </a:rPr>
              <a:t>ie</a:t>
            </a:r>
            <a:r>
              <a:rPr lang="en-US" sz="1800" b="0" i="1" u="none" strike="noStrike" dirty="0">
                <a:solidFill>
                  <a:srgbClr val="000000"/>
                </a:solidFill>
                <a:effectLst/>
                <a:latin typeface="Arial" panose="020B0604020202020204" pitchFamily="34" charset="0"/>
              </a:rPr>
              <a:t> parents of players as evaluators (and coaches, although this is difficult)</a:t>
            </a:r>
          </a:p>
          <a:p>
            <a:pPr marL="285750" indent="-285750" rtl="0" fontAlgn="base">
              <a:spcBef>
                <a:spcPts val="0"/>
              </a:spcBef>
              <a:spcAft>
                <a:spcPts val="0"/>
              </a:spcAft>
              <a:buFontTx/>
              <a:buChar char="-"/>
            </a:pPr>
            <a:r>
              <a:rPr lang="en-US" sz="1800" b="0" i="1" u="none" strike="noStrike" dirty="0">
                <a:solidFill>
                  <a:srgbClr val="000000"/>
                </a:solidFill>
                <a:effectLst/>
                <a:latin typeface="Arial" panose="020B0604020202020204" pitchFamily="34" charset="0"/>
              </a:rPr>
              <a:t>Components of the tryout?? (stickwork / drills involving patterns – can they think? / small game play – need to touch the ball!)</a:t>
            </a:r>
          </a:p>
          <a:p>
            <a:pPr rtl="0">
              <a:spcBef>
                <a:spcPts val="0"/>
              </a:spcBef>
              <a:spcAft>
                <a:spcPts val="0"/>
              </a:spcAft>
            </a:pPr>
            <a:br>
              <a:rPr lang="en-US" b="0" dirty="0">
                <a:effectLst/>
              </a:rPr>
            </a:br>
            <a:r>
              <a:rPr lang="en-US" b="0" dirty="0">
                <a:effectLst/>
              </a:rPr>
              <a:t>“Deselection” – hardest job that coaches face, can be emotionally challenging to athletes….how to handle?  (discussion)</a:t>
            </a:r>
          </a:p>
          <a:p>
            <a:pPr rtl="0">
              <a:spcBef>
                <a:spcPts val="0"/>
              </a:spcBef>
              <a:spcAft>
                <a:spcPts val="0"/>
              </a:spcAft>
            </a:pPr>
            <a:br>
              <a:rPr lang="en-US" dirty="0"/>
            </a:br>
            <a:r>
              <a:rPr lang="en-US" dirty="0"/>
              <a:t>Tryout checklist 7-21 [WF manual]</a:t>
            </a:r>
          </a:p>
          <a:p>
            <a:pPr rtl="0">
              <a:spcBef>
                <a:spcPts val="0"/>
              </a:spcBef>
              <a:spcAft>
                <a:spcPts val="0"/>
              </a:spcAft>
            </a:pPr>
            <a:endParaRPr lang="en-US" dirty="0"/>
          </a:p>
          <a:p>
            <a:pPr rtl="0">
              <a:spcBef>
                <a:spcPts val="0"/>
              </a:spcBef>
              <a:spcAft>
                <a:spcPts val="0"/>
              </a:spcAft>
            </a:pPr>
            <a:r>
              <a:rPr lang="en-US" dirty="0"/>
              <a:t>Early </a:t>
            </a:r>
            <a:r>
              <a:rPr lang="en-US" dirty="0" err="1"/>
              <a:t>maturers</a:t>
            </a:r>
            <a:r>
              <a:rPr lang="en-US" dirty="0"/>
              <a:t> vs late </a:t>
            </a:r>
            <a:r>
              <a:rPr lang="en-US" dirty="0" err="1"/>
              <a:t>maturers</a:t>
            </a:r>
            <a:r>
              <a:rPr lang="en-US" dirty="0"/>
              <a:t> </a:t>
            </a:r>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21</a:t>
            </a:fld>
            <a:endParaRPr lang="en-CA"/>
          </a:p>
        </p:txBody>
      </p:sp>
    </p:spTree>
    <p:extLst>
      <p:ext uri="{BB962C8B-B14F-4D97-AF65-F5344CB8AC3E}">
        <p14:creationId xmlns:p14="http://schemas.microsoft.com/office/powerpoint/2010/main" val="164523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Instructions: Building confidence in athletes is as important as teaching them strategy!</a:t>
            </a:r>
          </a:p>
          <a:p>
            <a:endParaRPr lang="en-US" b="1" dirty="0"/>
          </a:p>
          <a:p>
            <a:r>
              <a:rPr lang="en-US" b="0" dirty="0"/>
              <a:t>Explain the two examples of developing emotional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Teachable moments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Stopping practice to learn from something that has just happened in the course of play (playing WITHIN the rules)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Reinforcing positive self talk and support of teammates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Meeting of Psychological Needs Builds…  [developing emotional intelligence]</a:t>
            </a:r>
          </a:p>
          <a:p>
            <a:r>
              <a:rPr lang="en-CA" sz="1200" b="1" dirty="0"/>
              <a:t>1. Self-Esteem</a:t>
            </a:r>
          </a:p>
          <a:p>
            <a:r>
              <a:rPr lang="en-CA" sz="1200" dirty="0">
                <a:solidFill>
                  <a:srgbClr val="C00000"/>
                </a:solidFill>
              </a:rPr>
              <a:t>A feeling of satisfaction that someone has in himself or herself and his or her own abilities.</a:t>
            </a:r>
          </a:p>
          <a:p>
            <a:endParaRPr lang="en-CA" sz="1200" dirty="0">
              <a:solidFill>
                <a:srgbClr val="C00000"/>
              </a:solidFill>
            </a:endParaRPr>
          </a:p>
          <a:p>
            <a:pPr eaLnBrk="0" hangingPunct="0">
              <a:tabLst>
                <a:tab pos="1143000" algn="l"/>
              </a:tabLst>
              <a:defRPr/>
            </a:pPr>
            <a:r>
              <a:rPr lang="en-GB" sz="1200" b="1" dirty="0">
                <a:ea typeface="Times New Roman" pitchFamily="18" charset="0"/>
              </a:rPr>
              <a:t>2. Empathy</a:t>
            </a:r>
          </a:p>
          <a:p>
            <a:pPr eaLnBrk="0" hangingPunct="0">
              <a:tabLst>
                <a:tab pos="1143000" algn="l"/>
              </a:tabLst>
              <a:defRPr/>
            </a:pPr>
            <a:r>
              <a:rPr lang="en-GB" sz="1200" dirty="0">
                <a:solidFill>
                  <a:srgbClr val="C00000"/>
                </a:solidFill>
                <a:ea typeface="Times New Roman" pitchFamily="18" charset="0"/>
              </a:rPr>
              <a:t>Empathy is recognizing the feelings of other and is the primary emotion involved in:</a:t>
            </a:r>
          </a:p>
          <a:p>
            <a:pPr marL="285750" indent="-285750" eaLnBrk="0" hangingPunct="0">
              <a:buFont typeface="Wingdings" panose="05000000000000000000" pitchFamily="2" charset="2"/>
              <a:buChar char="§"/>
              <a:tabLst>
                <a:tab pos="1143000" algn="l"/>
              </a:tabLst>
              <a:defRPr/>
            </a:pPr>
            <a:r>
              <a:rPr lang="en-GB" sz="1200" dirty="0">
                <a:solidFill>
                  <a:srgbClr val="C00000"/>
                </a:solidFill>
                <a:ea typeface="Times New Roman" pitchFamily="18" charset="0"/>
              </a:rPr>
              <a:t>Team Building</a:t>
            </a:r>
            <a:endParaRPr lang="en-US" sz="1200" dirty="0">
              <a:solidFill>
                <a:srgbClr val="C00000"/>
              </a:solidFill>
            </a:endParaRPr>
          </a:p>
          <a:p>
            <a:pPr marL="285750" indent="-285750" eaLnBrk="0" hangingPunct="0">
              <a:buFont typeface="Wingdings" panose="05000000000000000000" pitchFamily="2" charset="2"/>
              <a:buChar char="§"/>
              <a:tabLst>
                <a:tab pos="1143000" algn="l"/>
              </a:tabLst>
              <a:defRPr/>
            </a:pPr>
            <a:r>
              <a:rPr lang="en-GB" sz="1200" dirty="0">
                <a:solidFill>
                  <a:srgbClr val="C00000"/>
                </a:solidFill>
                <a:ea typeface="Times New Roman" pitchFamily="18" charset="0"/>
              </a:rPr>
              <a:t>Fostering the Spirit of Sport</a:t>
            </a:r>
            <a:endParaRPr lang="en-US" sz="1200" dirty="0">
              <a:solidFill>
                <a:srgbClr val="C00000"/>
              </a:solidFill>
            </a:endParaRPr>
          </a:p>
          <a:p>
            <a:pPr marL="285750" indent="-285750" eaLnBrk="0" hangingPunct="0">
              <a:buFont typeface="Wingdings" panose="05000000000000000000" pitchFamily="2" charset="2"/>
              <a:buChar char="§"/>
              <a:tabLst>
                <a:tab pos="1143000" algn="l"/>
              </a:tabLst>
              <a:defRPr/>
            </a:pPr>
            <a:r>
              <a:rPr lang="en-GB" sz="1200" dirty="0">
                <a:solidFill>
                  <a:srgbClr val="C00000"/>
                </a:solidFill>
                <a:ea typeface="Times New Roman" pitchFamily="18" charset="0"/>
              </a:rPr>
              <a:t>Developing the Respect that is key to FAIRPLAY</a:t>
            </a:r>
          </a:p>
          <a:p>
            <a:endParaRPr lang="en-CA" sz="1200" b="1" dirty="0"/>
          </a:p>
          <a:p>
            <a:r>
              <a:rPr lang="en-CA" sz="1200" b="1" dirty="0"/>
              <a:t>3. Self-efficacy</a:t>
            </a:r>
          </a:p>
          <a:p>
            <a:r>
              <a:rPr lang="en-CA" sz="1200" dirty="0">
                <a:solidFill>
                  <a:srgbClr val="C00000"/>
                </a:solidFill>
              </a:rPr>
              <a:t>Self-efficacy is the belief that one can achieve and is the emotion that: </a:t>
            </a:r>
          </a:p>
          <a:p>
            <a:pPr marL="285750" indent="-285750">
              <a:buFont typeface="Wingdings" panose="05000000000000000000" pitchFamily="2" charset="2"/>
              <a:buChar char="§"/>
            </a:pPr>
            <a:r>
              <a:rPr lang="en-CA" sz="1200" dirty="0">
                <a:solidFill>
                  <a:srgbClr val="C00000"/>
                </a:solidFill>
              </a:rPr>
              <a:t>Motivates players to learn and try new things.</a:t>
            </a:r>
          </a:p>
          <a:p>
            <a:pPr marL="285750" indent="-285750">
              <a:buFont typeface="Wingdings" panose="05000000000000000000" pitchFamily="2" charset="2"/>
              <a:buChar char="§"/>
            </a:pPr>
            <a:r>
              <a:rPr lang="en-CA" sz="1200" dirty="0">
                <a:solidFill>
                  <a:srgbClr val="C00000"/>
                </a:solidFill>
              </a:rPr>
              <a:t>Foster hope and keeps players from giving up</a:t>
            </a:r>
          </a:p>
          <a:p>
            <a:pPr marL="285750" indent="-285750" eaLnBrk="0" hangingPunct="0">
              <a:buFont typeface="Wingdings" panose="05000000000000000000" pitchFamily="2" charset="2"/>
              <a:buChar char="§"/>
              <a:tabLst>
                <a:tab pos="1143000" algn="l"/>
              </a:tabLst>
              <a:defRPr/>
            </a:pPr>
            <a:endParaRPr lang="en-CA" sz="1200" dirty="0">
              <a:solidFill>
                <a:srgbClr val="C00000"/>
              </a:solidFill>
            </a:endParaRPr>
          </a:p>
          <a:p>
            <a:pPr marL="285750" indent="-285750" eaLnBrk="0" hangingPunct="0">
              <a:buFont typeface="Wingdings" panose="05000000000000000000" pitchFamily="2" charset="2"/>
              <a:buChar char="§"/>
              <a:tabLst>
                <a:tab pos="1143000" algn="l"/>
              </a:tabLst>
              <a:defRPr/>
            </a:pPr>
            <a:r>
              <a:rPr lang="en-CA" sz="1200" b="1" dirty="0">
                <a:solidFill>
                  <a:srgbClr val="C00000"/>
                </a:solidFill>
              </a:rPr>
              <a:t>Psychological needs of athletes – Achievement, Affiliation, Self-direction, Sensory </a:t>
            </a:r>
          </a:p>
          <a:p>
            <a:pPr marL="285750" indent="-285750" eaLnBrk="0" hangingPunct="0">
              <a:buFont typeface="Wingdings" panose="05000000000000000000" pitchFamily="2" charset="2"/>
              <a:buChar char="§"/>
              <a:tabLst>
                <a:tab pos="1143000" algn="l"/>
              </a:tabLst>
              <a:defRPr/>
            </a:pPr>
            <a:r>
              <a:rPr lang="en-CA" sz="1200" dirty="0">
                <a:solidFill>
                  <a:srgbClr val="C00000"/>
                </a:solidFill>
              </a:rPr>
              <a:t>Affiliation – largest need of athlete</a:t>
            </a:r>
          </a:p>
          <a:p>
            <a:pPr marL="285750" indent="-285750" eaLnBrk="0" hangingPunct="0">
              <a:buFont typeface="Wingdings" panose="05000000000000000000" pitchFamily="2" charset="2"/>
              <a:buChar char="§"/>
              <a:tabLst>
                <a:tab pos="1143000" algn="l"/>
              </a:tabLst>
              <a:defRPr/>
            </a:pPr>
            <a:r>
              <a:rPr lang="en-CA" sz="1200" dirty="0">
                <a:solidFill>
                  <a:srgbClr val="C00000"/>
                </a:solidFill>
              </a:rPr>
              <a:t>How to keep participants involved?</a:t>
            </a:r>
          </a:p>
          <a:p>
            <a:pPr marL="285750" indent="-285750" eaLnBrk="0" hangingPunct="0">
              <a:buFont typeface="Wingdings" panose="05000000000000000000" pitchFamily="2" charset="2"/>
              <a:buChar char="§"/>
              <a:tabLst>
                <a:tab pos="1143000" algn="l"/>
              </a:tabLst>
              <a:defRPr/>
            </a:pPr>
            <a:endParaRPr lang="en-CA" sz="1200" dirty="0">
              <a:solidFill>
                <a:srgbClr val="C00000"/>
              </a:solidFill>
            </a:endParaRPr>
          </a:p>
          <a:p>
            <a:pPr marL="285750" indent="-285750" eaLnBrk="0" hangingPunct="0">
              <a:buFont typeface="Wingdings" panose="05000000000000000000" pitchFamily="2" charset="2"/>
              <a:buChar char="§"/>
              <a:tabLst>
                <a:tab pos="1143000" algn="l"/>
              </a:tabLst>
              <a:defRPr/>
            </a:pPr>
            <a:r>
              <a:rPr lang="en-CA" sz="1200" dirty="0">
                <a:solidFill>
                  <a:srgbClr val="C00000"/>
                </a:solidFill>
              </a:rPr>
              <a:t>R</a:t>
            </a:r>
            <a:r>
              <a:rPr lang="en-US" b="0" dirty="0" err="1"/>
              <a:t>ef</a:t>
            </a:r>
            <a:r>
              <a:rPr lang="en-US" b="0" dirty="0"/>
              <a:t>:  Module 3 of manual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4E8F8-4E43-4CE2-A1EE-C07751E88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332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Instructions:</a:t>
            </a:r>
          </a:p>
          <a:p>
            <a:endParaRPr lang="en-US" b="1" dirty="0"/>
          </a:p>
          <a:p>
            <a:r>
              <a:rPr lang="en-CA" dirty="0"/>
              <a:t>Introduce Mental Prep by posing the question:  What does Mental Prep mean to you? (quick gathering of examples from participants) </a:t>
            </a:r>
          </a:p>
          <a:p>
            <a:endPar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Share Examples of mental skills with coaches: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Relaxation</a:t>
            </a: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team yoga after practice; “soft hands” technique p5-4</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Positive self talk</a:t>
            </a: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have the player turn negative comments into positive (instead of “I can’t, I’m trying)</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Emotional Control </a:t>
            </a: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“control what you can control”, let outside influences/forces go - </a:t>
            </a:r>
            <a:r>
              <a:rPr lang="en-CA"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ie</a:t>
            </a: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can’t control what the refs call/don’t call, but can control your reaction to it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Visualization/Mental imagery</a:t>
            </a: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use of CUE / key words (build into your ‘team language’; bring team together, have them close eyes and focus on your voice – lead them through a guided visualization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Attentional control / concentration</a:t>
            </a: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maximize focus - less talking, more doing in practices;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Share - Team &amp; Individual builders -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Positive strategies to use: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Positive sandwich (constructive feedback)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Grow and Glow, 2 stars and a wish….</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like that you… Next time…  Keep….</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Start / Stop / Continue - provide sample for the COACH to complete in the clinic (part of their growth)</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4E8F8-4E43-4CE2-A1EE-C07751E88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4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t>LF Instruction</a:t>
            </a:r>
            <a:r>
              <a:rPr lang="en-US" dirty="0"/>
              <a:t>: Read Land Acknowledgement slide -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Standard NCCP Land Acknowledgment is on the slide;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solidFill>
                  <a:srgbClr val="000000"/>
                </a:solidFill>
                <a:effectLst/>
                <a:latin typeface="Arial" panose="020B0604020202020204" pitchFamily="34" charset="0"/>
                <a:ea typeface="Times New Roman" panose="02020603050405020304" pitchFamily="18" charset="0"/>
              </a:rPr>
              <a:t>State</a:t>
            </a:r>
            <a:r>
              <a:rPr lang="en-CA" sz="1800" dirty="0">
                <a:solidFill>
                  <a:srgbClr val="000000"/>
                </a:solidFill>
                <a:effectLst/>
                <a:latin typeface="Arial" panose="020B0604020202020204" pitchFamily="34" charset="0"/>
                <a:ea typeface="Times New Roman" panose="02020603050405020304" pitchFamily="18" charset="0"/>
              </a:rPr>
              <a:t> where you are &amp; Recite the acknowledgement, add your own Gratitude piece to it if you chose</a:t>
            </a:r>
            <a:r>
              <a:rPr lang="en-US" dirty="0"/>
              <a:t> –</a:t>
            </a:r>
            <a:r>
              <a:rPr lang="en-US" b="1" dirty="0"/>
              <a:t>Conclude with </a:t>
            </a:r>
            <a:r>
              <a:rPr lang="en-US" dirty="0"/>
              <a:t>- </a:t>
            </a:r>
            <a:r>
              <a:rPr lang="en-US" sz="1800" b="0" i="0" u="none" strike="noStrike" dirty="0">
                <a:solidFill>
                  <a:srgbClr val="1D2228"/>
                </a:solidFill>
                <a:effectLst/>
                <a:latin typeface="Arial" panose="020B0604020202020204" pitchFamily="34" charset="0"/>
              </a:rPr>
              <a:t>We encourage you to take a moment to acknowledge the territory where you are located and commit to reconciliation meaningfully throughout the whole year while completing your valuable work.</a:t>
            </a:r>
            <a:br>
              <a:rPr lang="en-US" dirty="0"/>
            </a:br>
            <a:endParaRPr lang="en-US" dirty="0"/>
          </a:p>
        </p:txBody>
      </p:sp>
      <p:sp>
        <p:nvSpPr>
          <p:cNvPr id="4" name="Slide Number Placeholder 3"/>
          <p:cNvSpPr>
            <a:spLocks noGrp="1"/>
          </p:cNvSpPr>
          <p:nvPr>
            <p:ph type="sldNum" sz="quarter" idx="5"/>
          </p:nvPr>
        </p:nvSpPr>
        <p:spPr/>
        <p:txBody>
          <a:bodyPr/>
          <a:lstStyle/>
          <a:p>
            <a:fld id="{9094E8F8-4E43-4CE2-A1EE-C07751E883B3}" type="slidenum">
              <a:rPr lang="en-US" smtClean="0"/>
              <a:t>2</a:t>
            </a:fld>
            <a:endParaRPr lang="en-US"/>
          </a:p>
        </p:txBody>
      </p:sp>
    </p:spTree>
    <p:extLst>
      <p:ext uri="{BB962C8B-B14F-4D97-AF65-F5344CB8AC3E}">
        <p14:creationId xmlns:p14="http://schemas.microsoft.com/office/powerpoint/2010/main" val="2430852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Re-introduce the Mental Health and Sport Resources Hub</a:t>
            </a:r>
          </a:p>
          <a:p>
            <a:r>
              <a:rPr lang="en-CA" dirty="0"/>
              <a:t>Ask how many coaches have actually visited it??</a:t>
            </a:r>
          </a:p>
          <a:p>
            <a:endParaRPr lang="en-CA" dirty="0"/>
          </a:p>
          <a:p>
            <a:r>
              <a:rPr lang="en-CA" dirty="0"/>
              <a:t>Show the 2 minute video</a:t>
            </a:r>
          </a:p>
          <a:p>
            <a:endParaRPr lang="en-CA" dirty="0"/>
          </a:p>
          <a:p>
            <a:r>
              <a:rPr lang="en-CA" dirty="0"/>
              <a:t>Valuable resource for coaches &amp; parents</a:t>
            </a:r>
          </a:p>
        </p:txBody>
      </p:sp>
      <p:sp>
        <p:nvSpPr>
          <p:cNvPr id="4" name="Slide Number Placeholder 3"/>
          <p:cNvSpPr>
            <a:spLocks noGrp="1"/>
          </p:cNvSpPr>
          <p:nvPr>
            <p:ph type="sldNum" sz="quarter" idx="5"/>
          </p:nvPr>
        </p:nvSpPr>
        <p:spPr/>
        <p:txBody>
          <a:bodyPr/>
          <a:lstStyle/>
          <a:p>
            <a:fld id="{0C965A2A-690E-43F9-8D7B-BD1B9842391B}" type="slidenum">
              <a:rPr lang="en-CA" smtClean="0"/>
              <a:t>24</a:t>
            </a:fld>
            <a:endParaRPr lang="en-CA"/>
          </a:p>
        </p:txBody>
      </p:sp>
    </p:spTree>
    <p:extLst>
      <p:ext uri="{BB962C8B-B14F-4D97-AF65-F5344CB8AC3E}">
        <p14:creationId xmlns:p14="http://schemas.microsoft.com/office/powerpoint/2010/main" val="1924000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800" dirty="0">
                <a:solidFill>
                  <a:srgbClr val="000000"/>
                </a:solidFill>
                <a:effectLst/>
                <a:latin typeface="Antenna"/>
                <a:ea typeface="Times New Roman" panose="02020603050405020304" pitchFamily="18" charset="0"/>
              </a:rPr>
              <a:t>Definitions: </a:t>
            </a:r>
            <a:r>
              <a:rPr lang="en-CA" sz="1800" b="1" dirty="0">
                <a:solidFill>
                  <a:srgbClr val="000000"/>
                </a:solidFill>
                <a:effectLst/>
                <a:latin typeface="Antenna"/>
                <a:ea typeface="Times New Roman" panose="02020603050405020304" pitchFamily="18" charset="0"/>
              </a:rPr>
              <a:t>Mental health </a:t>
            </a:r>
            <a:r>
              <a:rPr lang="en-CA" sz="1800" dirty="0">
                <a:solidFill>
                  <a:srgbClr val="000000"/>
                </a:solidFill>
                <a:effectLst/>
                <a:latin typeface="Antenna"/>
                <a:ea typeface="Times New Roman" panose="02020603050405020304" pitchFamily="18" charset="0"/>
              </a:rPr>
              <a:t>is a state of psychological, emotional and social well-being in which individuals are able to feel, think and act in ways that allow them to enjoy life, realize their potential, cope with the normal stresses of life, work productively and contribute to their community. </a:t>
            </a:r>
            <a:endParaRPr lang="en-CA" sz="1800" dirty="0">
              <a:effectLst/>
              <a:latin typeface="Times New Roman" panose="02020603050405020304" pitchFamily="18" charset="0"/>
              <a:ea typeface="Times New Roman" panose="02020603050405020304" pitchFamily="18" charset="0"/>
            </a:endParaRPr>
          </a:p>
          <a:p>
            <a:pPr fontAlgn="base"/>
            <a:r>
              <a:rPr lang="en-CA" sz="1800" dirty="0">
                <a:solidFill>
                  <a:srgbClr val="000000"/>
                </a:solidFill>
                <a:effectLst/>
                <a:latin typeface="Antenna"/>
                <a:ea typeface="Times New Roman" panose="02020603050405020304" pitchFamily="18" charset="0"/>
              </a:rPr>
              <a:t>Some signs of good mental health include self-acceptance, positive relations with others, independence, personal growth, satisfaction with life and integration into our communities.</a:t>
            </a:r>
            <a:endParaRPr lang="en-CA" sz="1800" dirty="0">
              <a:effectLst/>
              <a:latin typeface="Times New Roman" panose="02020603050405020304" pitchFamily="18" charset="0"/>
              <a:ea typeface="Times New Roman" panose="02020603050405020304" pitchFamily="18" charset="0"/>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kern="100" dirty="0">
                <a:solidFill>
                  <a:srgbClr val="000000"/>
                </a:solidFill>
                <a:effectLst/>
                <a:latin typeface="Antenna"/>
                <a:ea typeface="Calibri" panose="020F0502020204030204" pitchFamily="34" charset="0"/>
                <a:cs typeface="Times New Roman" panose="02020603050405020304" pitchFamily="18" charset="0"/>
              </a:rPr>
              <a:t>Mental illness </a:t>
            </a:r>
            <a:r>
              <a:rPr lang="en-CA" sz="1800" kern="100" dirty="0">
                <a:solidFill>
                  <a:srgbClr val="000000"/>
                </a:solidFill>
                <a:effectLst/>
                <a:latin typeface="Antenna"/>
                <a:ea typeface="Calibri" panose="020F0502020204030204" pitchFamily="34" charset="0"/>
                <a:cs typeface="Times New Roman" panose="02020603050405020304" pitchFamily="18" charset="0"/>
              </a:rPr>
              <a:t>is a health condition that makes it difficult to function effectively (Keyes, 2003). It involves experiencing prolonged changes in thoughts, behaviours and feelings that cause distress and can make it difficult for a person to experience positive emotions, function day-to-day, maintain positive relationships with others and contribute meaningfully to their community (Public Health Agency of Canada, 2006).</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en-CA" b="1" dirty="0"/>
              <a:t>Possible responses: </a:t>
            </a:r>
          </a:p>
          <a:p>
            <a:pPr marL="228600" indent="-228600">
              <a:buAutoNum type="arabicPeriod"/>
            </a:pPr>
            <a:r>
              <a:rPr lang="en-CA" dirty="0"/>
              <a:t>How to recognize, listen and respond</a:t>
            </a:r>
          </a:p>
          <a:p>
            <a:pPr fontAlgn="base"/>
            <a:r>
              <a:rPr lang="en-CA" sz="1800" dirty="0">
                <a:solidFill>
                  <a:srgbClr val="000000"/>
                </a:solidFill>
                <a:effectLst/>
                <a:latin typeface="Merriweather" panose="00000500000000000000" pitchFamily="2" charset="0"/>
                <a:ea typeface="Times New Roman" panose="02020603050405020304" pitchFamily="18" charset="0"/>
              </a:rPr>
              <a:t>2. Duty of Care </a:t>
            </a:r>
          </a:p>
          <a:p>
            <a:pPr fontAlgn="base"/>
            <a:r>
              <a:rPr lang="en-CA" sz="1800" dirty="0">
                <a:solidFill>
                  <a:srgbClr val="000000"/>
                </a:solidFill>
                <a:effectLst/>
                <a:latin typeface="Merriweather" panose="00000500000000000000" pitchFamily="2" charset="0"/>
                <a:ea typeface="Times New Roman" panose="02020603050405020304" pitchFamily="18" charset="0"/>
              </a:rPr>
              <a:t>The minimum care a coach owes to participants is to: </a:t>
            </a:r>
            <a:endParaRPr lang="en-CA"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CA" sz="1800" dirty="0">
                <a:solidFill>
                  <a:srgbClr val="000000"/>
                </a:solidFill>
                <a:effectLst/>
                <a:latin typeface="Merriweather" panose="00000500000000000000" pitchFamily="2" charset="0"/>
                <a:ea typeface="Times New Roman" panose="02020603050405020304" pitchFamily="18" charset="0"/>
              </a:rPr>
              <a:t>provide a healthy environment</a:t>
            </a:r>
            <a:endParaRPr lang="en-CA"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CA" sz="1800" dirty="0">
                <a:solidFill>
                  <a:srgbClr val="000000"/>
                </a:solidFill>
                <a:effectLst/>
                <a:latin typeface="Merriweather" panose="00000500000000000000" pitchFamily="2" charset="0"/>
                <a:ea typeface="Times New Roman" panose="02020603050405020304" pitchFamily="18" charset="0"/>
              </a:rPr>
              <a:t>recognize distress</a:t>
            </a:r>
            <a:endParaRPr lang="en-CA"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CA" sz="1800" dirty="0">
                <a:solidFill>
                  <a:srgbClr val="000000"/>
                </a:solidFill>
                <a:effectLst/>
                <a:latin typeface="Merriweather" panose="00000500000000000000" pitchFamily="2" charset="0"/>
                <a:ea typeface="Times New Roman" panose="02020603050405020304" pitchFamily="18" charset="0"/>
              </a:rPr>
              <a:t>refer when necessary</a:t>
            </a:r>
            <a:endParaRPr lang="en-CA" sz="1800" dirty="0">
              <a:effectLst/>
              <a:latin typeface="Times New Roman" panose="02020603050405020304" pitchFamily="18" charset="0"/>
              <a:ea typeface="Times New Roman" panose="02020603050405020304" pitchFamily="18" charset="0"/>
            </a:endParaRPr>
          </a:p>
          <a:p>
            <a:pPr marL="0" indent="0">
              <a:buNone/>
            </a:pPr>
            <a:r>
              <a:rPr lang="en-CA" dirty="0"/>
              <a:t>3. Valuable resources – Mental Health Action Plan; usable PDF files (which you can go back and access)</a:t>
            </a:r>
          </a:p>
          <a:p>
            <a:pPr fontAlgn="base"/>
            <a:r>
              <a:rPr lang="en-CA" sz="1800" dirty="0">
                <a:solidFill>
                  <a:srgbClr val="000000"/>
                </a:solidFill>
                <a:effectLst/>
                <a:latin typeface="Merriweather" panose="00000500000000000000" pitchFamily="2" charset="0"/>
                <a:ea typeface="Times New Roman" panose="02020603050405020304" pitchFamily="18" charset="0"/>
              </a:rPr>
              <a:t>4. When you observe changes in behaviour for a </a:t>
            </a:r>
            <a:r>
              <a:rPr lang="en-CA" sz="1800" b="1" dirty="0">
                <a:solidFill>
                  <a:srgbClr val="000000"/>
                </a:solidFill>
                <a:effectLst/>
                <a:latin typeface="Merriweather" panose="00000500000000000000" pitchFamily="2" charset="0"/>
                <a:ea typeface="Times New Roman" panose="02020603050405020304" pitchFamily="18" charset="0"/>
              </a:rPr>
              <a:t>period of two weeks or more</a:t>
            </a:r>
            <a:r>
              <a:rPr lang="en-CA" sz="1800" dirty="0">
                <a:solidFill>
                  <a:srgbClr val="000000"/>
                </a:solidFill>
                <a:effectLst/>
                <a:latin typeface="Merriweather" panose="00000500000000000000" pitchFamily="2" charset="0"/>
                <a:ea typeface="Times New Roman" panose="02020603050405020304" pitchFamily="18" charset="0"/>
              </a:rPr>
              <a:t>, it may be time to assist the participant in accessing additional support. Use your judgment and don’t hesitate to seek support if you are unsure.</a:t>
            </a:r>
            <a:endParaRPr lang="en-CA"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25</a:t>
            </a:fld>
            <a:endParaRPr lang="en-CA"/>
          </a:p>
        </p:txBody>
      </p:sp>
    </p:spTree>
    <p:extLst>
      <p:ext uri="{BB962C8B-B14F-4D97-AF65-F5344CB8AC3E}">
        <p14:creationId xmlns:p14="http://schemas.microsoft.com/office/powerpoint/2010/main" val="1705690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Discussion point: How </a:t>
            </a:r>
            <a:r>
              <a:rPr lang="en-CA" dirty="0"/>
              <a:t>can this affect Mental Performance of your athletes?</a:t>
            </a:r>
          </a:p>
          <a:p>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26</a:t>
            </a:fld>
            <a:endParaRPr lang="en-CA"/>
          </a:p>
        </p:txBody>
      </p:sp>
    </p:spTree>
    <p:extLst>
      <p:ext uri="{BB962C8B-B14F-4D97-AF65-F5344CB8AC3E}">
        <p14:creationId xmlns:p14="http://schemas.microsoft.com/office/powerpoint/2010/main" val="3952501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ntenna"/>
              </a:rPr>
              <a:t>This Graphic - Thinking of our participants / athletes as a whole.  (borrowed from </a:t>
            </a:r>
            <a:r>
              <a:rPr lang="en-US" b="0" i="0" dirty="0" err="1">
                <a:solidFill>
                  <a:srgbClr val="000000"/>
                </a:solidFill>
                <a:effectLst/>
                <a:latin typeface="Antenna"/>
              </a:rPr>
              <a:t>elearning</a:t>
            </a:r>
            <a:r>
              <a:rPr lang="en-US" b="0" i="0" dirty="0">
                <a:solidFill>
                  <a:srgbClr val="000000"/>
                </a:solidFill>
                <a:effectLst/>
                <a:latin typeface="Antenna"/>
              </a:rPr>
              <a:t> module: Mental Health in Sport)</a:t>
            </a:r>
          </a:p>
          <a:p>
            <a:endParaRPr lang="en-US" b="0" i="0" dirty="0">
              <a:solidFill>
                <a:srgbClr val="000000"/>
              </a:solidFill>
              <a:effectLst/>
              <a:latin typeface="Antenna"/>
            </a:endParaRPr>
          </a:p>
          <a:p>
            <a:r>
              <a:rPr lang="en-US" b="0" i="0" dirty="0">
                <a:solidFill>
                  <a:srgbClr val="000000"/>
                </a:solidFill>
                <a:effectLst/>
                <a:latin typeface="Antenna"/>
              </a:rPr>
              <a:t>The elements described here are not exhaustive, but they can help us to think about participants as whole people. </a:t>
            </a:r>
          </a:p>
          <a:p>
            <a:r>
              <a:rPr lang="en-US" b="0" i="0" dirty="0">
                <a:solidFill>
                  <a:srgbClr val="000000"/>
                </a:solidFill>
                <a:effectLst/>
                <a:latin typeface="Antenna"/>
              </a:rPr>
              <a:t>Knowing the participants you’re coaching helps you </a:t>
            </a:r>
            <a:r>
              <a:rPr lang="en-US" b="0" i="0" u="sng" dirty="0">
                <a:solidFill>
                  <a:srgbClr val="000000"/>
                </a:solidFill>
                <a:effectLst/>
                <a:latin typeface="Antenna"/>
              </a:rPr>
              <a:t>more easily recognize changes </a:t>
            </a:r>
            <a:r>
              <a:rPr lang="en-US" b="0" i="0" dirty="0">
                <a:solidFill>
                  <a:srgbClr val="000000"/>
                </a:solidFill>
                <a:effectLst/>
                <a:latin typeface="Antenna"/>
              </a:rPr>
              <a:t>in a participant’s </a:t>
            </a:r>
            <a:r>
              <a:rPr lang="en-US" b="0" i="0" dirty="0" err="1">
                <a:solidFill>
                  <a:srgbClr val="000000"/>
                </a:solidFill>
                <a:effectLst/>
                <a:latin typeface="Antenna"/>
              </a:rPr>
              <a:t>behaviour</a:t>
            </a:r>
            <a:r>
              <a:rPr lang="en-US" b="0" i="0" dirty="0">
                <a:solidFill>
                  <a:srgbClr val="000000"/>
                </a:solidFill>
                <a:effectLst/>
                <a:latin typeface="Antenna"/>
              </a:rPr>
              <a:t>, appearance or interactions with others.</a:t>
            </a:r>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27</a:t>
            </a:fld>
            <a:endParaRPr lang="en-CA"/>
          </a:p>
        </p:txBody>
      </p:sp>
    </p:spTree>
    <p:extLst>
      <p:ext uri="{BB962C8B-B14F-4D97-AF65-F5344CB8AC3E}">
        <p14:creationId xmlns:p14="http://schemas.microsoft.com/office/powerpoint/2010/main" val="15990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ANXIETY - will be high before competitions, think about teaching basic mental skills before competition (simple breathing exercise here)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Introduce Breathing exercise and where / how it can be implemented</a:t>
            </a: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Non lacrosse example – moving from out of context, in context, in competition (read through slide)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br>
              <a:rPr lang="en-US" dirty="0"/>
            </a:br>
            <a:r>
              <a:rPr lang="en-US" dirty="0"/>
              <a:t>Task:  Can take coaches through a simple breathing exercise – box breathing – in for 4, hold for 4, out for 4</a:t>
            </a:r>
          </a:p>
          <a:p>
            <a:endParaRPr lang="en-US" dirty="0"/>
          </a:p>
          <a:p>
            <a:r>
              <a:rPr lang="en-US" dirty="0"/>
              <a:t>Think about: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Building into Seasonal Planner – when to introduce?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Again GOAL SETTING can help to manage competition anxiety – must build in!</a:t>
            </a:r>
          </a:p>
          <a:p>
            <a:pPr marL="342900" lvl="0" indent="-342900">
              <a:lnSpc>
                <a:spcPct val="107000"/>
              </a:lnSpc>
              <a:spcAft>
                <a:spcPts val="800"/>
              </a:spcAft>
              <a:buFont typeface="Arial" panose="020B0604020202020204" pitchFamily="34" charset="0"/>
              <a:buChar char="-"/>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Break before starting Seasonal Planning</a:t>
            </a:r>
          </a:p>
          <a:p>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28</a:t>
            </a:fld>
            <a:endParaRPr lang="en-CA"/>
          </a:p>
        </p:txBody>
      </p:sp>
    </p:spTree>
    <p:extLst>
      <p:ext uri="{BB962C8B-B14F-4D97-AF65-F5344CB8AC3E}">
        <p14:creationId xmlns:p14="http://schemas.microsoft.com/office/powerpoint/2010/main" val="1724875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of the NCCP OUTCOMES for competition introduction coaches is the ability to PLAN A COMPLETE season; your practice plans are only a piece of this</a:t>
            </a:r>
          </a:p>
          <a:p>
            <a:endParaRPr lang="en-CA" dirty="0"/>
          </a:p>
          <a:p>
            <a:r>
              <a:rPr lang="en-CA" dirty="0"/>
              <a:t>What is the seasonal plan ? </a:t>
            </a:r>
          </a:p>
          <a:p>
            <a:r>
              <a:rPr lang="en-CA" dirty="0"/>
              <a:t>Allows the coach to “map out” the season – all components</a:t>
            </a:r>
          </a:p>
          <a:p>
            <a:endParaRPr lang="en-CA" dirty="0"/>
          </a:p>
          <a:p>
            <a:r>
              <a:rPr lang="en-CA" dirty="0"/>
              <a:t>To get started – p7-5 in module 7 (context of program)</a:t>
            </a:r>
          </a:p>
          <a:p>
            <a:r>
              <a:rPr lang="en-CA" dirty="0"/>
              <a:t>P7-6 Orientations of your program/objectives</a:t>
            </a:r>
          </a:p>
          <a:p>
            <a:endParaRPr lang="en-CA" dirty="0"/>
          </a:p>
          <a:p>
            <a:r>
              <a:rPr lang="en-CA" dirty="0"/>
              <a:t>Now need a calendar – read p7-7</a:t>
            </a:r>
          </a:p>
          <a:p>
            <a:endParaRPr lang="en-CA" dirty="0"/>
          </a:p>
          <a:p>
            <a:r>
              <a:rPr lang="en-CA" dirty="0"/>
              <a:t>Time for the seasonal planner [hand out extra copy to each participant]</a:t>
            </a:r>
          </a:p>
        </p:txBody>
      </p:sp>
      <p:sp>
        <p:nvSpPr>
          <p:cNvPr id="4" name="Slide Number Placeholder 3"/>
          <p:cNvSpPr>
            <a:spLocks noGrp="1"/>
          </p:cNvSpPr>
          <p:nvPr>
            <p:ph type="sldNum" sz="quarter" idx="5"/>
          </p:nvPr>
        </p:nvSpPr>
        <p:spPr/>
        <p:txBody>
          <a:bodyPr/>
          <a:lstStyle/>
          <a:p>
            <a:fld id="{0C965A2A-690E-43F9-8D7B-BD1B9842391B}" type="slidenum">
              <a:rPr lang="en-CA" smtClean="0"/>
              <a:t>29</a:t>
            </a:fld>
            <a:endParaRPr lang="en-CA"/>
          </a:p>
        </p:txBody>
      </p:sp>
    </p:spTree>
    <p:extLst>
      <p:ext uri="{BB962C8B-B14F-4D97-AF65-F5344CB8AC3E}">
        <p14:creationId xmlns:p14="http://schemas.microsoft.com/office/powerpoint/2010/main" val="829686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7DA845E-1ADE-4927-A2DE-48FE785CE95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Setting up the Seasonal Planner – this slide has “MANY CLICKS” !! </a:t>
            </a:r>
          </a:p>
          <a:p>
            <a:pPr eaLnBrk="1" hangingPunct="1"/>
            <a:r>
              <a:rPr lang="en-US" altLang="en-US" dirty="0">
                <a:latin typeface="Arial" panose="020B0604020202020204" pitchFamily="34" charset="0"/>
                <a:ea typeface="ＭＳ Ｐゴシック" panose="020B0600070205080204" pitchFamily="34" charset="-128"/>
              </a:rPr>
              <a:t>Will allow participants to go through STEP BY STEP how to set up their planner</a:t>
            </a:r>
          </a:p>
          <a:p>
            <a:pPr eaLnBrk="1" hangingPunct="1"/>
            <a:r>
              <a:rPr lang="en-US" altLang="en-US" dirty="0">
                <a:latin typeface="Arial" panose="020B0604020202020204" pitchFamily="34" charset="0"/>
                <a:ea typeface="ＭＳ Ｐゴシック" panose="020B0600070205080204" pitchFamily="34" charset="-128"/>
              </a:rPr>
              <a:t>Required for this TASK – copy of seasonal planner; a calendar (for dates); an idea of their practice &amp; playing schedule for season(estimations are fine for this exercise)</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Step 1 – setting up the calendar (MONDAY of each week is the DATE you put in)</a:t>
            </a:r>
          </a:p>
          <a:p>
            <a:pPr eaLnBrk="1" hangingPunct="1"/>
            <a:r>
              <a:rPr lang="en-US" altLang="en-US" dirty="0">
                <a:latin typeface="Arial" panose="020B0604020202020204" pitchFamily="34" charset="0"/>
                <a:ea typeface="ＭＳ Ｐゴシック" panose="020B0600070205080204" pitchFamily="34" charset="-128"/>
              </a:rPr>
              <a:t>Step 2 – planning out your “admin duties” – these include duties perhaps completed by a manager or trainer; create short forms that make sense to you</a:t>
            </a:r>
          </a:p>
          <a:p>
            <a:pPr eaLnBrk="1" hangingPunct="1"/>
            <a:r>
              <a:rPr lang="en-US" altLang="en-US" dirty="0">
                <a:latin typeface="Arial" panose="020B0604020202020204" pitchFamily="34" charset="0"/>
                <a:ea typeface="ＭＳ Ｐゴシック" panose="020B0600070205080204" pitchFamily="34" charset="-128"/>
              </a:rPr>
              <a:t>Step 3 – think about “evaluations”</a:t>
            </a:r>
          </a:p>
          <a:p>
            <a:pPr eaLnBrk="1" hangingPunct="1"/>
            <a:r>
              <a:rPr lang="en-US" altLang="en-US" dirty="0">
                <a:latin typeface="Arial" panose="020B0604020202020204" pitchFamily="34" charset="0"/>
                <a:ea typeface="ＭＳ Ｐゴシック" panose="020B0600070205080204" pitchFamily="34" charset="-128"/>
              </a:rPr>
              <a:t>Step 4 – complete the “team” training/competition schedule</a:t>
            </a:r>
          </a:p>
          <a:p>
            <a:pPr eaLnBrk="1" hangingPunct="1"/>
            <a:r>
              <a:rPr lang="en-US" altLang="en-US" dirty="0">
                <a:latin typeface="Arial" panose="020B0604020202020204" pitchFamily="34" charset="0"/>
                <a:ea typeface="ＭＳ Ｐゴシック" panose="020B0600070205080204" pitchFamily="34" charset="-128"/>
              </a:rPr>
              <a:t>Step 5 – establish the PHASES of your season – draw a vertical line down the page; label at top [pre season(preparatory) / in season(competitive) / post season(transition)] p7-9</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**go through manual to match page numbers with exercise……</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Step 6 – Competition days vs Training days  (importance…… ALL the learning happens in practice! Need reps to grasp all concepts) p7-10</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Analysis (7-11) </a:t>
            </a:r>
          </a:p>
        </p:txBody>
      </p:sp>
    </p:spTree>
    <p:extLst>
      <p:ext uri="{BB962C8B-B14F-4D97-AF65-F5344CB8AC3E}">
        <p14:creationId xmlns:p14="http://schemas.microsoft.com/office/powerpoint/2010/main" val="2606806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65A2A-690E-43F9-8D7B-BD1B984239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114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 aware of the actual capabilities of your participants </a:t>
            </a:r>
          </a:p>
          <a:p>
            <a:endParaRPr lang="en-CA" dirty="0"/>
          </a:p>
          <a:p>
            <a:pPr marL="171450" indent="-171450">
              <a:buFontTx/>
              <a:buChar char="-"/>
            </a:pPr>
            <a:r>
              <a:rPr lang="en-CA" dirty="0"/>
              <a:t>Adolescent growth  vs Mature body</a:t>
            </a:r>
          </a:p>
          <a:p>
            <a:pPr marL="171450" indent="-171450">
              <a:buFontTx/>
              <a:buChar char="-"/>
            </a:pPr>
            <a:r>
              <a:rPr lang="en-CA" dirty="0"/>
              <a:t>What components are necessary for WF??  Look where optimal training time is….</a:t>
            </a:r>
          </a:p>
          <a:p>
            <a:pPr marL="171450" indent="-171450">
              <a:buFontTx/>
              <a:buChar char="-"/>
            </a:pPr>
            <a:endParaRPr lang="en-CA" dirty="0"/>
          </a:p>
          <a:p>
            <a:pPr marL="171450" indent="-171450">
              <a:buFontTx/>
              <a:buChar char="-"/>
            </a:pPr>
            <a:r>
              <a:rPr lang="en-CA" dirty="0"/>
              <a:t>COMPLETE p7-14 [athletic abilities</a:t>
            </a:r>
          </a:p>
        </p:txBody>
      </p:sp>
      <p:sp>
        <p:nvSpPr>
          <p:cNvPr id="4" name="Slide Number Placeholder 3"/>
          <p:cNvSpPr>
            <a:spLocks noGrp="1"/>
          </p:cNvSpPr>
          <p:nvPr>
            <p:ph type="sldNum" sz="quarter" idx="5"/>
          </p:nvPr>
        </p:nvSpPr>
        <p:spPr/>
        <p:txBody>
          <a:bodyPr/>
          <a:lstStyle/>
          <a:p>
            <a:fld id="{0C965A2A-690E-43F9-8D7B-BD1B9842391B}" type="slidenum">
              <a:rPr lang="en-CA" smtClean="0"/>
              <a:t>32</a:t>
            </a:fld>
            <a:endParaRPr lang="en-CA"/>
          </a:p>
        </p:txBody>
      </p:sp>
    </p:spTree>
    <p:extLst>
      <p:ext uri="{BB962C8B-B14F-4D97-AF65-F5344CB8AC3E}">
        <p14:creationId xmlns:p14="http://schemas.microsoft.com/office/powerpoint/2010/main" val="3247838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Energy systems in Lacrosse – </a:t>
            </a:r>
          </a:p>
          <a:p>
            <a:r>
              <a:rPr lang="en-CA" dirty="0"/>
              <a:t>HIGH – anaerobic </a:t>
            </a:r>
            <a:r>
              <a:rPr lang="en-CA" dirty="0" err="1"/>
              <a:t>alactic</a:t>
            </a:r>
            <a:r>
              <a:rPr lang="en-CA" dirty="0"/>
              <a:t> &amp; anaerobic lactic (short bursts of maximum effort; followed by active recovery)</a:t>
            </a:r>
          </a:p>
          <a:p>
            <a:r>
              <a:rPr lang="en-CA" dirty="0"/>
              <a:t>Need ‘aerobic’ endurance for recovery</a:t>
            </a:r>
          </a:p>
          <a:p>
            <a:endParaRPr lang="en-CA" dirty="0"/>
          </a:p>
          <a:p>
            <a:pPr marL="171450" indent="-171450">
              <a:buFontTx/>
              <a:buChar char="-"/>
            </a:pPr>
            <a:r>
              <a:rPr lang="en-CA" dirty="0"/>
              <a:t>Good examples of drills in manual for building these capacities  (module 6)</a:t>
            </a:r>
          </a:p>
          <a:p>
            <a:pPr marL="171450" indent="-171450">
              <a:buFontTx/>
              <a:buChar char="-"/>
            </a:pPr>
            <a:r>
              <a:rPr lang="en-CA" dirty="0"/>
              <a:t>Don’t need to “just run” in practices – build in the energy systems</a:t>
            </a:r>
          </a:p>
          <a:p>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33</a:t>
            </a:fld>
            <a:endParaRPr lang="en-CA"/>
          </a:p>
        </p:txBody>
      </p:sp>
    </p:spTree>
    <p:extLst>
      <p:ext uri="{BB962C8B-B14F-4D97-AF65-F5344CB8AC3E}">
        <p14:creationId xmlns:p14="http://schemas.microsoft.com/office/powerpoint/2010/main" val="251074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Introduce your self &amp; other clinicians. </a:t>
            </a:r>
          </a:p>
          <a:p>
            <a:pPr rtl="0">
              <a:spcBef>
                <a:spcPts val="0"/>
              </a:spcBef>
              <a:spcAft>
                <a:spcPts val="0"/>
              </a:spcAft>
            </a:pPr>
            <a:r>
              <a:rPr lang="en-US" sz="1800" b="0" i="0" u="none" strike="noStrike" dirty="0">
                <a:solidFill>
                  <a:srgbClr val="000000"/>
                </a:solidFill>
                <a:effectLst/>
                <a:latin typeface="Arial" panose="020B0604020202020204" pitchFamily="34" charset="0"/>
              </a:rPr>
              <a:t>quick intro of participants - name &amp; where you are attending from; any experience with lacrosse?</a:t>
            </a:r>
          </a:p>
          <a:p>
            <a:pPr rtl="0">
              <a:spcBef>
                <a:spcPts val="0"/>
              </a:spcBef>
              <a:spcAft>
                <a:spcPts val="0"/>
              </a:spcAft>
            </a:pPr>
            <a:r>
              <a:rPr lang="en-US" sz="1800" b="0" i="0" u="none" strike="noStrike" dirty="0">
                <a:solidFill>
                  <a:srgbClr val="000000"/>
                </a:solidFill>
                <a:effectLst/>
                <a:latin typeface="Arial" panose="020B0604020202020204" pitchFamily="34" charset="0"/>
              </a:rPr>
              <a:t>Can do a ‘quick name game’ depending on # of participants / Icebreaker</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Online – can have them add name &amp; location / club into the chat</a:t>
            </a:r>
            <a:endParaRPr lang="en-US" b="0" dirty="0">
              <a:effectLst/>
            </a:endParaRPr>
          </a:p>
          <a:p>
            <a:br>
              <a:rPr lang="en-US" dirty="0"/>
            </a:b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3</a:t>
            </a:fld>
            <a:endParaRPr lang="en-US"/>
          </a:p>
        </p:txBody>
      </p:sp>
    </p:spTree>
    <p:extLst>
      <p:ext uri="{BB962C8B-B14F-4D97-AF65-F5344CB8AC3E}">
        <p14:creationId xmlns:p14="http://schemas.microsoft.com/office/powerpoint/2010/main" val="3565912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Adding Physical Preparation to the seasonal planner – coding info!</a:t>
            </a:r>
          </a:p>
          <a:p>
            <a:endParaRPr lang="en-CA" dirty="0"/>
          </a:p>
          <a:p>
            <a:endParaRPr lang="en-CA" dirty="0"/>
          </a:p>
          <a:p>
            <a:pPr>
              <a:buFontTx/>
              <a:buChar char="-"/>
            </a:pPr>
            <a:r>
              <a:rPr lang="en-CA" dirty="0"/>
              <a:t>Technique: initiation, acquisition, consolidation, refinement</a:t>
            </a:r>
          </a:p>
          <a:p>
            <a:pPr>
              <a:buFontTx/>
              <a:buChar char="-"/>
            </a:pPr>
            <a:r>
              <a:rPr lang="en-CA" dirty="0"/>
              <a:t>Tactics: acquisition, consolidation, </a:t>
            </a:r>
            <a:r>
              <a:rPr lang="en-CA" b="1" dirty="0"/>
              <a:t>decision-making  </a:t>
            </a:r>
            <a:r>
              <a:rPr lang="en-CA" b="0" dirty="0"/>
              <a:t>(more intense competition requires MORE and FASTER decision making by the athlete)</a:t>
            </a:r>
          </a:p>
          <a:p>
            <a:pPr>
              <a:buFontTx/>
              <a:buChar char="-"/>
            </a:pPr>
            <a:r>
              <a:rPr lang="en-CA" dirty="0"/>
              <a:t>Physical skills – development, maintenance</a:t>
            </a:r>
          </a:p>
          <a:p>
            <a:endParaRPr lang="en-CA" dirty="0"/>
          </a:p>
          <a:p>
            <a:r>
              <a:rPr lang="en-CA" dirty="0"/>
              <a:t>Reminder…..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Stages of Learning for Skill Development</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there are 4, they are:</a:t>
            </a:r>
            <a:endParaRPr kumimoji="0" lang="en-US" sz="1200" b="0" i="0" u="none" strike="noStrike" kern="1200" cap="none" spc="0" normalizeH="0" baseline="0" noProof="0" dirty="0">
              <a:ln>
                <a:noFill/>
              </a:ln>
              <a:solidFill>
                <a:prstClr val="black"/>
              </a:solidFill>
              <a:effectLst/>
              <a:uLnTx/>
              <a:uFillTx/>
              <a:latin typeface="inheri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sz="1200" b="0" i="0" u="none" strike="noStrike" kern="1200" cap="none" spc="0" normalizeH="0" baseline="0" noProof="0" dirty="0">
              <a:ln>
                <a:noFill/>
              </a:ln>
              <a:solidFill>
                <a:prstClr val="black"/>
              </a:solidFill>
              <a:effectLst/>
              <a:uLnTx/>
              <a:uFillTx/>
              <a:latin typeface="inheri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Initiation – first introduction to the skill</a:t>
            </a:r>
            <a:endParaRPr kumimoji="0" lang="en-US" sz="1200" b="0" i="0" u="none" strike="noStrike" kern="1200" cap="none" spc="0" normalizeH="0" baseline="0" noProof="0" dirty="0">
              <a:ln>
                <a:noFill/>
              </a:ln>
              <a:solidFill>
                <a:prstClr val="black"/>
              </a:solidFill>
              <a:effectLst/>
              <a:uLnTx/>
              <a:uFillTx/>
              <a:latin typeface="inheri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Acquisition – awkward </a:t>
            </a:r>
            <a:r>
              <a:rPr kumimoji="0" lang="en-US" sz="1800" b="1" i="1" u="sng" strike="noStrike" kern="1200" cap="none" spc="0" normalizeH="0" baseline="0" noProof="0" dirty="0">
                <a:ln>
                  <a:noFill/>
                </a:ln>
                <a:solidFill>
                  <a:srgbClr val="000000"/>
                </a:solidFill>
                <a:effectLst/>
                <a:uLnTx/>
                <a:uFillTx/>
                <a:latin typeface="Arial" panose="020B0604020202020204" pitchFamily="34" charset="0"/>
                <a:ea typeface="+mn-ea"/>
                <a:cs typeface="+mn-cs"/>
              </a:rPr>
              <a:t>(possibly uncomfortable</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performance of the skill</a:t>
            </a:r>
            <a:endParaRPr kumimoji="0" lang="en-US" sz="1200" b="0" i="0" u="none" strike="noStrike" kern="1200" cap="none" spc="0" normalizeH="0" baseline="0" noProof="0" dirty="0">
              <a:ln>
                <a:noFill/>
              </a:ln>
              <a:solidFill>
                <a:prstClr val="black"/>
              </a:solidFill>
              <a:effectLst/>
              <a:uLnTx/>
              <a:uFillTx/>
              <a:latin typeface="inheri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Consolidation – can perform at game speed</a:t>
            </a:r>
            <a:endParaRPr kumimoji="0" lang="en-US" sz="1200" b="0" i="0" u="none" strike="noStrike" kern="1200" cap="none" spc="0" normalizeH="0" baseline="0" noProof="0" dirty="0">
              <a:ln>
                <a:noFill/>
              </a:ln>
              <a:solidFill>
                <a:prstClr val="black"/>
              </a:solidFill>
              <a:effectLst/>
              <a:uLnTx/>
              <a:uFillTx/>
              <a:latin typeface="inheri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Maintenance(refinement) – can perform skill (</a:t>
            </a:r>
            <a:r>
              <a:rPr kumimoji="0" lang="en-US" sz="1800" b="1" i="1" u="sng" strike="noStrike" kern="1200" cap="none" spc="0" normalizeH="0" baseline="0" noProof="0" dirty="0">
                <a:ln>
                  <a:noFill/>
                </a:ln>
                <a:solidFill>
                  <a:prstClr val="black"/>
                </a:solidFill>
                <a:effectLst/>
                <a:uLnTx/>
                <a:uFillTx/>
                <a:latin typeface="Arial" panose="020B0604020202020204" pitchFamily="34" charset="0"/>
                <a:ea typeface="+mn-ea"/>
                <a:cs typeface="+mn-cs"/>
              </a:rPr>
              <a:t>comfortably)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under all circumstances</a:t>
            </a:r>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34</a:t>
            </a:fld>
            <a:endParaRPr lang="en-CA"/>
          </a:p>
        </p:txBody>
      </p:sp>
    </p:spTree>
    <p:extLst>
      <p:ext uri="{BB962C8B-B14F-4D97-AF65-F5344CB8AC3E}">
        <p14:creationId xmlns:p14="http://schemas.microsoft.com/office/powerpoint/2010/main" val="30649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 TO TECHNICAL SLIDEDECK</a:t>
            </a:r>
          </a:p>
        </p:txBody>
      </p:sp>
      <p:sp>
        <p:nvSpPr>
          <p:cNvPr id="4" name="Slide Number Placeholder 3"/>
          <p:cNvSpPr>
            <a:spLocks noGrp="1"/>
          </p:cNvSpPr>
          <p:nvPr>
            <p:ph type="sldNum" sz="quarter" idx="5"/>
          </p:nvPr>
        </p:nvSpPr>
        <p:spPr/>
        <p:txBody>
          <a:bodyPr/>
          <a:lstStyle/>
          <a:p>
            <a:fld id="{0C965A2A-690E-43F9-8D7B-BD1B9842391B}" type="slidenum">
              <a:rPr lang="en-CA" smtClean="0"/>
              <a:t>35</a:t>
            </a:fld>
            <a:endParaRPr lang="en-CA"/>
          </a:p>
        </p:txBody>
      </p:sp>
    </p:spTree>
    <p:extLst>
      <p:ext uri="{BB962C8B-B14F-4D97-AF65-F5344CB8AC3E}">
        <p14:creationId xmlns:p14="http://schemas.microsoft.com/office/powerpoint/2010/main" val="344159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dirty="0"/>
              <a:t>LF guidance – read the slide -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guidelines for being “present” during the conference call/zoom or in person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solidFill>
                  <a:srgbClr val="000000"/>
                </a:solidFill>
                <a:effectLst/>
                <a:latin typeface="Arial" panose="020B0604020202020204" pitchFamily="34" charset="0"/>
                <a:ea typeface="Times New Roman" panose="02020603050405020304" pitchFamily="18" charset="0"/>
              </a:rPr>
              <a:t>Model the EAP</a:t>
            </a:r>
            <a:r>
              <a:rPr lang="en-CA" sz="1800" dirty="0">
                <a:solidFill>
                  <a:srgbClr val="000000"/>
                </a:solidFill>
                <a:effectLst/>
                <a:latin typeface="Arial" panose="020B0604020202020204" pitchFamily="34" charset="0"/>
                <a:ea typeface="Times New Roman" panose="02020603050405020304" pitchFamily="18" charset="0"/>
              </a:rPr>
              <a:t> for the location you are at:</a:t>
            </a:r>
          </a:p>
          <a:p>
            <a:r>
              <a:rPr lang="en-CA" sz="1800" dirty="0">
                <a:solidFill>
                  <a:srgbClr val="000000"/>
                </a:solidFill>
                <a:effectLst/>
                <a:latin typeface="Arial" panose="020B0604020202020204" pitchFamily="34" charset="0"/>
              </a:rPr>
              <a:t>Engagement of Participants:  Ask - Is anyone in the group a first responder or has First Aid? (Make one of them your CHARGE person)  LF can act as CALL Person should anything occur during the clinic.</a:t>
            </a:r>
          </a:p>
          <a:p>
            <a:endParaRPr lang="en-CA" sz="1800" dirty="0">
              <a:solidFill>
                <a:srgbClr val="000000"/>
              </a:solidFill>
              <a:effectLst/>
              <a:latin typeface="Arial" panose="020B0604020202020204" pitchFamily="34" charset="0"/>
            </a:endParaRPr>
          </a:p>
          <a:p>
            <a:r>
              <a:rPr lang="en-CA" sz="1200" dirty="0">
                <a:solidFill>
                  <a:srgbClr val="000000"/>
                </a:solidFill>
                <a:effectLst/>
                <a:latin typeface="Arial" panose="020B0604020202020204" pitchFamily="34" charset="0"/>
                <a:ea typeface="Times New Roman" panose="02020603050405020304" pitchFamily="18" charset="0"/>
              </a:rPr>
              <a:t>– in the event of emergency - exit and path; where washrooms are</a:t>
            </a: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4</a:t>
            </a:fld>
            <a:endParaRPr lang="en-US"/>
          </a:p>
        </p:txBody>
      </p:sp>
    </p:spTree>
    <p:extLst>
      <p:ext uri="{BB962C8B-B14F-4D97-AF65-F5344CB8AC3E}">
        <p14:creationId xmlns:p14="http://schemas.microsoft.com/office/powerpoint/2010/main" val="65831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 </a:t>
            </a:r>
            <a:r>
              <a:rPr lang="en-US" dirty="0"/>
              <a:t>Explain each of the 1 – 3 – 5 -7 as these are the foundation of the entire coaching program. At Competition Introduction the 7 NCCP outcomes are what the coach will be evaluated on</a:t>
            </a:r>
          </a:p>
          <a:p>
            <a:endParaRPr lang="en-US" dirty="0"/>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National Coaching Program</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streams –Community Sport (for beginner coaches and those coaching U13 and below) / next is Competitive Introduction (U15 and above) – where you are at / third is “instructional”(figure skating, equestrian </a:t>
            </a:r>
            <a:r>
              <a:rPr lang="en-CA"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etc</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rtl="0">
              <a:spcBef>
                <a:spcPts val="0"/>
              </a:spcBef>
              <a:spcAft>
                <a:spcPts val="0"/>
              </a:spcAft>
              <a:buFont typeface="Arial" panose="020B0604020202020204" pitchFamily="34" charset="0"/>
              <a:buChar char="•"/>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Core Competencies - </a:t>
            </a:r>
            <a:r>
              <a:rPr lang="en-US" sz="1800" b="0" i="0" u="none" strike="noStrike" dirty="0">
                <a:solidFill>
                  <a:srgbClr val="000000"/>
                </a:solidFill>
                <a:effectLst/>
                <a:latin typeface="Arial" panose="020B0604020202020204" pitchFamily="34" charset="0"/>
              </a:rPr>
              <a:t>Continue to build your Core Competencies as a coach - positive </a:t>
            </a:r>
            <a:r>
              <a:rPr lang="en-US" sz="1800" b="1" i="0" u="none" strike="noStrike" dirty="0">
                <a:solidFill>
                  <a:srgbClr val="000000"/>
                </a:solidFill>
                <a:effectLst/>
                <a:latin typeface="Arial" panose="020B0604020202020204" pitchFamily="34" charset="0"/>
              </a:rPr>
              <a:t>value</a:t>
            </a:r>
            <a:r>
              <a:rPr lang="en-US" sz="1800" b="0" i="0" u="none" strike="noStrike" dirty="0">
                <a:solidFill>
                  <a:srgbClr val="000000"/>
                </a:solidFill>
                <a:effectLst/>
                <a:latin typeface="Arial" panose="020B0604020202020204" pitchFamily="34" charset="0"/>
              </a:rPr>
              <a:t> system,</a:t>
            </a:r>
            <a:r>
              <a:rPr lang="en-US" sz="1800" b="1" i="0" u="none" strike="noStrike" dirty="0">
                <a:solidFill>
                  <a:srgbClr val="000000"/>
                </a:solidFill>
                <a:effectLst/>
                <a:latin typeface="Arial" panose="020B0604020202020204" pitchFamily="34" charset="0"/>
              </a:rPr>
              <a:t> solve problems</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interact effectively</a:t>
            </a:r>
            <a:r>
              <a:rPr lang="en-US" sz="1800" b="0" i="0" u="none" strike="noStrike" dirty="0">
                <a:solidFill>
                  <a:srgbClr val="000000"/>
                </a:solidFill>
                <a:effectLst/>
                <a:latin typeface="Arial" panose="020B0604020202020204" pitchFamily="34" charset="0"/>
              </a:rPr>
              <a:t> with players, </a:t>
            </a:r>
            <a:r>
              <a:rPr lang="en-US" sz="1800" b="1" i="0" u="none" strike="noStrike" dirty="0">
                <a:solidFill>
                  <a:srgbClr val="000000"/>
                </a:solidFill>
                <a:effectLst/>
                <a:latin typeface="Arial" panose="020B0604020202020204" pitchFamily="34" charset="0"/>
              </a:rPr>
              <a:t>reflect </a:t>
            </a:r>
            <a:r>
              <a:rPr lang="en-US" sz="1800" b="0" i="0" u="none" strike="noStrike" dirty="0">
                <a:solidFill>
                  <a:srgbClr val="000000"/>
                </a:solidFill>
                <a:effectLst/>
                <a:latin typeface="Arial" panose="020B0604020202020204" pitchFamily="34" charset="0"/>
              </a:rPr>
              <a:t>on consequence of actions, provide </a:t>
            </a:r>
            <a:r>
              <a:rPr lang="en-US" sz="1800" b="1" i="0" u="none" strike="noStrike" dirty="0">
                <a:solidFill>
                  <a:srgbClr val="000000"/>
                </a:solidFill>
                <a:effectLst/>
                <a:latin typeface="Arial" panose="020B0604020202020204" pitchFamily="34" charset="0"/>
              </a:rPr>
              <a:t>positive leadership</a:t>
            </a:r>
            <a:endParaRPr lang="en-US" sz="2800" b="0" dirty="0">
              <a:effectLst/>
            </a:endParaRPr>
          </a:p>
          <a:p>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OUTCOMES -  for the Comp Intro Coach we develop–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fontAlgn="base">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a:t>
            </a: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Seasonal Planner &amp; Support the Competitive Process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fontAlgn="base">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t>
            </a: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provide support to athletes in training</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Mental Health Focus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fontAlgn="base">
              <a:lnSpc>
                <a:spcPct val="107000"/>
              </a:lnSpc>
              <a:spcAft>
                <a:spcPts val="800"/>
              </a:spcAft>
            </a:pPr>
            <a:r>
              <a:rPr lang="en-CA"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c) MED – coaches at all levels must complete</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fontAlgn="base">
              <a:lnSpc>
                <a:spcPct val="107000"/>
              </a:lnSpc>
              <a:spcAft>
                <a:spcPts val="800"/>
              </a:spcAft>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fontAlgn="base">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 additionally -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Awareness of the </a:t>
            </a:r>
            <a:r>
              <a:rPr lang="en-CA"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Responsible Coaching Movement</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the NCCP encourages us to be a Life Long Learner!</a:t>
            </a:r>
          </a:p>
          <a:p>
            <a:pPr marL="342900" lvl="0" indent="-342900" fontAlgn="base">
              <a:lnSpc>
                <a:spcPct val="107000"/>
              </a:lnSpc>
              <a:spcAft>
                <a:spcPts val="800"/>
              </a:spcAft>
              <a:buSzPts val="1000"/>
              <a:buFont typeface="Symbol" panose="05050102010706020507" pitchFamily="18" charset="2"/>
              <a:buChar char=""/>
              <a:tabLst>
                <a:tab pos="457200" algn="l"/>
              </a:tabLst>
            </a:pPr>
            <a:endPar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LOCKER: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-your MA will enter the clinic; it will show up on your Locker profile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Things to know: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-Self Report - you can enter yourself items such as: coaching a season, attending a conference; doing a workshop; self report button is found on the left side of the screen when you are displaying your ‘certification’ tab</a:t>
            </a:r>
          </a:p>
          <a:p>
            <a:pPr>
              <a:lnSpc>
                <a:spcPct val="107000"/>
              </a:lnSpc>
              <a:spcAft>
                <a:spcPts val="800"/>
              </a:spcAft>
            </a:pPr>
            <a:endPar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CA" sz="18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Spend time emphasizing this: </a:t>
            </a:r>
          </a:p>
          <a:p>
            <a:pPr marL="285750" indent="-285750">
              <a:lnSpc>
                <a:spcPct val="107000"/>
              </a:lnSpc>
              <a:spcAft>
                <a:spcPts val="800"/>
              </a:spcAft>
              <a:buFontTx/>
              <a:buChar char="-"/>
            </a:pPr>
            <a:r>
              <a:rPr lang="en-CA"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Workbook (was new in 2023) </a:t>
            </a: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be considered “trained”; encouraged to move toward “certification” – request in person evaluation – an “Evaluation Portfolio” is part of that process</a:t>
            </a:r>
          </a:p>
          <a:p>
            <a:pPr marL="285750" indent="-285750">
              <a:lnSpc>
                <a:spcPct val="107000"/>
              </a:lnSpc>
              <a:spcAft>
                <a:spcPts val="800"/>
              </a:spcAft>
              <a:buFontTx/>
              <a:buChar char="-"/>
            </a:pP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Growth process, good opportunity for feedback from Coach Evaluator; not a “pass/fail”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a:t>
            </a:r>
            <a:r>
              <a:rPr lang="en-CA" sz="1800" b="1" dirty="0">
                <a:solidFill>
                  <a:srgbClr val="000000"/>
                </a:solidFill>
                <a:effectLst/>
                <a:latin typeface="Arial" panose="020B0604020202020204" pitchFamily="34" charset="0"/>
                <a:ea typeface="Times New Roman" panose="02020603050405020304" pitchFamily="18" charset="0"/>
              </a:rPr>
              <a:t>then accumulate PD points – Professional Development points</a:t>
            </a:r>
            <a:r>
              <a:rPr lang="en-CA" sz="1800" dirty="0">
                <a:solidFill>
                  <a:srgbClr val="000000"/>
                </a:solidFill>
                <a:effectLst/>
                <a:latin typeface="Arial" panose="020B0604020202020204" pitchFamily="34" charset="0"/>
                <a:ea typeface="Times New Roman" panose="02020603050405020304" pitchFamily="18" charset="0"/>
              </a:rPr>
              <a:t>; coaches are encouraged to participate in online modules to increase knowledge; once CERTIFIED, </a:t>
            </a:r>
            <a:r>
              <a:rPr lang="en-CA" sz="1800" b="1" dirty="0">
                <a:solidFill>
                  <a:srgbClr val="000000"/>
                </a:solidFill>
                <a:effectLst/>
                <a:latin typeface="Arial" panose="020B0604020202020204" pitchFamily="34" charset="0"/>
                <a:ea typeface="Times New Roman" panose="02020603050405020304" pitchFamily="18" charset="0"/>
              </a:rPr>
              <a:t>must </a:t>
            </a:r>
            <a:r>
              <a:rPr lang="en-CA" sz="1800" dirty="0">
                <a:solidFill>
                  <a:srgbClr val="000000"/>
                </a:solidFill>
                <a:effectLst/>
                <a:latin typeface="Arial" panose="020B0604020202020204" pitchFamily="34" charset="0"/>
                <a:ea typeface="Times New Roman" panose="02020603050405020304" pitchFamily="18" charset="0"/>
              </a:rPr>
              <a:t>accumulate PD points in the 5 year period</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94E8F8-4E43-4CE2-A1EE-C07751E883B3}" type="slidenum">
              <a:rPr lang="en-US" smtClean="0"/>
              <a:t>5</a:t>
            </a:fld>
            <a:endParaRPr lang="en-US"/>
          </a:p>
        </p:txBody>
      </p:sp>
    </p:spTree>
    <p:extLst>
      <p:ext uri="{BB962C8B-B14F-4D97-AF65-F5344CB8AC3E}">
        <p14:creationId xmlns:p14="http://schemas.microsoft.com/office/powerpoint/2010/main" val="86999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 The spirit of lacrosse as it comes from the creator – embodies the principles of Strong Mind, Strong Body, Strong Spirit.</a:t>
            </a:r>
          </a:p>
          <a:p>
            <a:endParaRPr lang="en-US" b="1" dirty="0"/>
          </a:p>
          <a:p>
            <a:r>
              <a:rPr lang="en-US" b="1" dirty="0"/>
              <a:t>TASK:</a:t>
            </a:r>
          </a:p>
          <a:p>
            <a:r>
              <a:rPr lang="en-US" b="1" dirty="0"/>
              <a:t>Virtual - </a:t>
            </a:r>
            <a:r>
              <a:rPr lang="en-US" b="0" dirty="0"/>
              <a:t>This can be a Q &amp; A in the chat box (or zoom whiteboard)by asking questions such as: </a:t>
            </a:r>
          </a:p>
          <a:p>
            <a:r>
              <a:rPr lang="en-US" b="1" dirty="0"/>
              <a:t>IN person </a:t>
            </a:r>
            <a:r>
              <a:rPr lang="en-US" b="0" dirty="0"/>
              <a:t>– quick think/pair/share with table partner(s)</a:t>
            </a:r>
          </a:p>
          <a:p>
            <a:endParaRPr lang="en-US" b="0" dirty="0"/>
          </a:p>
          <a:p>
            <a:r>
              <a:rPr lang="en-US" b="1" i="1" dirty="0"/>
              <a:t>1. What can coaches do to ensure players have superior skill? </a:t>
            </a:r>
            <a:r>
              <a:rPr lang="en-US" b="0" i="0" dirty="0"/>
              <a:t>[be technically sound; encourage proper development of skills at appropriate times]</a:t>
            </a:r>
          </a:p>
          <a:p>
            <a:r>
              <a:rPr lang="en-US" b="1" i="1" dirty="0"/>
              <a:t>2. How can coaches make lacrosse fun while still increasing fitness? </a:t>
            </a:r>
            <a:r>
              <a:rPr lang="en-US" b="0" i="0" dirty="0"/>
              <a:t>[small area games, tag!, competitions in activities]</a:t>
            </a:r>
          </a:p>
          <a:p>
            <a:r>
              <a:rPr lang="en-US" b="1" i="1" dirty="0"/>
              <a:t>3. What does it mean to play the game with respect and integrity? </a:t>
            </a:r>
            <a:r>
              <a:rPr lang="en-US" b="0" i="0" dirty="0"/>
              <a:t>[fair play, stay within the rules of the game; encourage / develop sportsmanship &amp; comradery; appreciate good play by opponents]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4E8F8-4E43-4CE2-A1EE-C07751E88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2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Everything we talk about in this clinic, want to frame it as:  Moving from Community to Competitive Coach – Learning to Play to Learning to Compete / Training to Train to Training to Compete</a:t>
            </a: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a:buNone/>
            </a:pPr>
            <a:r>
              <a:rPr lang="en-CA" sz="1800" dirty="0">
                <a:solidFill>
                  <a:srgbClr val="000000"/>
                </a:solidFill>
                <a:effectLst/>
                <a:latin typeface="Arial" panose="020B0604020202020204" pitchFamily="34" charset="0"/>
                <a:ea typeface="Times New Roman" panose="02020603050405020304" pitchFamily="18" charset="0"/>
              </a:rPr>
              <a:t>Ages 14 - 16 Train to Train </a:t>
            </a:r>
            <a:endParaRPr lang="en-CA" sz="1800" dirty="0">
              <a:effectLst/>
              <a:latin typeface="Times New Roman" panose="02020603050405020304" pitchFamily="18" charset="0"/>
              <a:ea typeface="Times New Roman" panose="02020603050405020304" pitchFamily="18" charset="0"/>
            </a:endParaRPr>
          </a:p>
          <a:p>
            <a:r>
              <a:rPr lang="en-CA" sz="1800">
                <a:solidFill>
                  <a:srgbClr val="000000"/>
                </a:solidFill>
                <a:effectLst/>
                <a:latin typeface="Arial" panose="020B0604020202020204" pitchFamily="34" charset="0"/>
                <a:ea typeface="Times New Roman" panose="02020603050405020304" pitchFamily="18" charset="0"/>
              </a:rPr>
              <a:t>Ages 17+ Train to compete</a:t>
            </a:r>
            <a:endParaRPr lang="en-CA" sz="1800">
              <a:effectLst/>
              <a:latin typeface="Times New Roman" panose="02020603050405020304" pitchFamily="18" charset="0"/>
              <a:ea typeface="Times New Roman" panose="02020603050405020304" pitchFamily="18" charset="0"/>
            </a:endParaRP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Calibri" panose="020F0502020204030204" pitchFamily="34" charset="0"/>
            </a:endParaRPr>
          </a:p>
          <a:p>
            <a:br>
              <a:rPr lang="en-US" b="0" dirty="0">
                <a:effectLst/>
              </a:rPr>
            </a:br>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7</a:t>
            </a:fld>
            <a:endParaRPr lang="en-CA"/>
          </a:p>
        </p:txBody>
      </p:sp>
    </p:spTree>
    <p:extLst>
      <p:ext uri="{BB962C8B-B14F-4D97-AF65-F5344CB8AC3E}">
        <p14:creationId xmlns:p14="http://schemas.microsoft.com/office/powerpoint/2010/main" val="282269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8</a:t>
            </a:fld>
            <a:endParaRPr lang="en-CA"/>
          </a:p>
        </p:txBody>
      </p:sp>
    </p:spTree>
    <p:extLst>
      <p:ext uri="{BB962C8B-B14F-4D97-AF65-F5344CB8AC3E}">
        <p14:creationId xmlns:p14="http://schemas.microsoft.com/office/powerpoint/2010/main" val="210084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P. 1-4 (check 2016 manual)  – game / players / coaches</a:t>
            </a:r>
            <a:endParaRPr lang="en-US" sz="12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1200" b="0" i="0" u="sng" strike="noStrike" dirty="0">
                <a:solidFill>
                  <a:srgbClr val="000000"/>
                </a:solidFill>
                <a:effectLst/>
                <a:latin typeface="Arial" panose="020B0604020202020204" pitchFamily="34" charset="0"/>
              </a:rPr>
              <a:t>ACTIVITY:</a:t>
            </a:r>
            <a:r>
              <a:rPr lang="en-US" sz="1200" b="0" i="0" u="none" strike="noStrike" dirty="0">
                <a:solidFill>
                  <a:srgbClr val="000000"/>
                </a:solidFill>
                <a:effectLst/>
                <a:latin typeface="Arial" panose="020B0604020202020204" pitchFamily="34" charset="0"/>
              </a:rPr>
              <a:t>  divide into three groups – one for each - game / players / coaches; </a:t>
            </a:r>
          </a:p>
          <a:p>
            <a:pPr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What does Comm </a:t>
            </a:r>
            <a:r>
              <a:rPr lang="en-US" sz="1200" b="0" i="0" u="none" strike="noStrike" dirty="0" err="1">
                <a:solidFill>
                  <a:srgbClr val="000000"/>
                </a:solidFill>
                <a:effectLst/>
                <a:latin typeface="Arial" panose="020B0604020202020204" pitchFamily="34" charset="0"/>
              </a:rPr>
              <a:t>Devt</a:t>
            </a:r>
            <a:r>
              <a:rPr lang="en-US" sz="1200" b="0" i="0" u="none" strike="noStrike" dirty="0">
                <a:solidFill>
                  <a:srgbClr val="000000"/>
                </a:solidFill>
                <a:effectLst/>
                <a:latin typeface="Arial" panose="020B0604020202020204" pitchFamily="34" charset="0"/>
              </a:rPr>
              <a:t> look like compared to Comp Intro? ; share responses  (draw out theirs and then put up the corresponding slide</a:t>
            </a:r>
            <a:endParaRPr lang="en-US" sz="1200" b="0" i="0" u="none" strike="noStrike" dirty="0">
              <a:solidFill>
                <a:srgbClr val="000000"/>
              </a:solidFill>
              <a:effectLst/>
              <a:latin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0C965A2A-690E-43F9-8D7B-BD1B9842391B}" type="slidenum">
              <a:rPr lang="en-CA" smtClean="0"/>
              <a:t>9</a:t>
            </a:fld>
            <a:endParaRPr lang="en-CA"/>
          </a:p>
        </p:txBody>
      </p:sp>
    </p:spTree>
    <p:extLst>
      <p:ext uri="{BB962C8B-B14F-4D97-AF65-F5344CB8AC3E}">
        <p14:creationId xmlns:p14="http://schemas.microsoft.com/office/powerpoint/2010/main" val="256883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8544-0812-451A-8B2E-DA99F59E39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E5C295E-C5F9-01EA-A6C7-57205C399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05B6076-2482-5E88-7AED-00504EF69AAC}"/>
              </a:ext>
            </a:extLst>
          </p:cNvPr>
          <p:cNvSpPr>
            <a:spLocks noGrp="1"/>
          </p:cNvSpPr>
          <p:nvPr>
            <p:ph type="dt" sz="half" idx="10"/>
          </p:nvPr>
        </p:nvSpPr>
        <p:spPr/>
        <p:txBody>
          <a:bodyPr/>
          <a:lstStyle/>
          <a:p>
            <a:fld id="{5DCA7AB7-11B8-4D97-A52E-10375412144A}" type="datetimeFigureOut">
              <a:rPr lang="en-CA" smtClean="0"/>
              <a:t>2025-03-10</a:t>
            </a:fld>
            <a:endParaRPr lang="en-CA"/>
          </a:p>
        </p:txBody>
      </p:sp>
      <p:sp>
        <p:nvSpPr>
          <p:cNvPr id="5" name="Footer Placeholder 4">
            <a:extLst>
              <a:ext uri="{FF2B5EF4-FFF2-40B4-BE49-F238E27FC236}">
                <a16:creationId xmlns:a16="http://schemas.microsoft.com/office/drawing/2014/main" id="{A87516B4-1ED6-FCC5-8367-33A3BE9E431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6D58F4-6EE4-5825-20BD-55004EAC1675}"/>
              </a:ext>
            </a:extLst>
          </p:cNvPr>
          <p:cNvSpPr>
            <a:spLocks noGrp="1"/>
          </p:cNvSpPr>
          <p:nvPr>
            <p:ph type="sldNum" sz="quarter" idx="12"/>
          </p:nvPr>
        </p:nvSpPr>
        <p:spPr/>
        <p:txBody>
          <a:bodyPr/>
          <a:lstStyle/>
          <a:p>
            <a:fld id="{79E86908-3F50-45C0-819C-644B32C5A0D2}" type="slidenum">
              <a:rPr lang="en-CA" smtClean="0"/>
              <a:t>‹#›</a:t>
            </a:fld>
            <a:endParaRPr lang="en-CA"/>
          </a:p>
        </p:txBody>
      </p:sp>
    </p:spTree>
    <p:extLst>
      <p:ext uri="{BB962C8B-B14F-4D97-AF65-F5344CB8AC3E}">
        <p14:creationId xmlns:p14="http://schemas.microsoft.com/office/powerpoint/2010/main" val="203575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33D98-756A-7C55-043D-1C03F859B83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0395BE3-AF69-02A1-B0F9-95871673A5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E31A48-B7A8-DB9F-AAD3-6C529E3CCB35}"/>
              </a:ext>
            </a:extLst>
          </p:cNvPr>
          <p:cNvSpPr>
            <a:spLocks noGrp="1"/>
          </p:cNvSpPr>
          <p:nvPr>
            <p:ph type="dt" sz="half" idx="10"/>
          </p:nvPr>
        </p:nvSpPr>
        <p:spPr/>
        <p:txBody>
          <a:bodyPr/>
          <a:lstStyle/>
          <a:p>
            <a:fld id="{5DCA7AB7-11B8-4D97-A52E-10375412144A}" type="datetimeFigureOut">
              <a:rPr lang="en-CA" smtClean="0"/>
              <a:t>2025-03-10</a:t>
            </a:fld>
            <a:endParaRPr lang="en-CA"/>
          </a:p>
        </p:txBody>
      </p:sp>
      <p:sp>
        <p:nvSpPr>
          <p:cNvPr id="5" name="Footer Placeholder 4">
            <a:extLst>
              <a:ext uri="{FF2B5EF4-FFF2-40B4-BE49-F238E27FC236}">
                <a16:creationId xmlns:a16="http://schemas.microsoft.com/office/drawing/2014/main" id="{B1056A3A-A8DD-DADC-3D76-AE932B1BC7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4FF48C9-1781-DCAE-DBA9-5A56524AA6EF}"/>
              </a:ext>
            </a:extLst>
          </p:cNvPr>
          <p:cNvSpPr>
            <a:spLocks noGrp="1"/>
          </p:cNvSpPr>
          <p:nvPr>
            <p:ph type="sldNum" sz="quarter" idx="12"/>
          </p:nvPr>
        </p:nvSpPr>
        <p:spPr/>
        <p:txBody>
          <a:bodyPr/>
          <a:lstStyle/>
          <a:p>
            <a:fld id="{79E86908-3F50-45C0-819C-644B32C5A0D2}" type="slidenum">
              <a:rPr lang="en-CA" smtClean="0"/>
              <a:t>‹#›</a:t>
            </a:fld>
            <a:endParaRPr lang="en-CA"/>
          </a:p>
        </p:txBody>
      </p:sp>
    </p:spTree>
    <p:extLst>
      <p:ext uri="{BB962C8B-B14F-4D97-AF65-F5344CB8AC3E}">
        <p14:creationId xmlns:p14="http://schemas.microsoft.com/office/powerpoint/2010/main" val="237546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FA2EE2-97EA-2DC5-6EC3-2ED7F0DC37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F1B2FCF-D58A-7319-23EB-7DAF074A9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0337CE8-AC92-19A6-8F57-D28D7B250748}"/>
              </a:ext>
            </a:extLst>
          </p:cNvPr>
          <p:cNvSpPr>
            <a:spLocks noGrp="1"/>
          </p:cNvSpPr>
          <p:nvPr>
            <p:ph type="dt" sz="half" idx="10"/>
          </p:nvPr>
        </p:nvSpPr>
        <p:spPr/>
        <p:txBody>
          <a:bodyPr/>
          <a:lstStyle/>
          <a:p>
            <a:fld id="{5DCA7AB7-11B8-4D97-A52E-10375412144A}" type="datetimeFigureOut">
              <a:rPr lang="en-CA" smtClean="0"/>
              <a:t>2025-03-10</a:t>
            </a:fld>
            <a:endParaRPr lang="en-CA"/>
          </a:p>
        </p:txBody>
      </p:sp>
      <p:sp>
        <p:nvSpPr>
          <p:cNvPr id="5" name="Footer Placeholder 4">
            <a:extLst>
              <a:ext uri="{FF2B5EF4-FFF2-40B4-BE49-F238E27FC236}">
                <a16:creationId xmlns:a16="http://schemas.microsoft.com/office/drawing/2014/main" id="{62207403-5563-8187-3544-51C92E12E4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2C37F9-C306-8371-827E-9A9C8EAA1CA0}"/>
              </a:ext>
            </a:extLst>
          </p:cNvPr>
          <p:cNvSpPr>
            <a:spLocks noGrp="1"/>
          </p:cNvSpPr>
          <p:nvPr>
            <p:ph type="sldNum" sz="quarter" idx="12"/>
          </p:nvPr>
        </p:nvSpPr>
        <p:spPr/>
        <p:txBody>
          <a:bodyPr/>
          <a:lstStyle/>
          <a:p>
            <a:fld id="{79E86908-3F50-45C0-819C-644B32C5A0D2}" type="slidenum">
              <a:rPr lang="en-CA" smtClean="0"/>
              <a:t>‹#›</a:t>
            </a:fld>
            <a:endParaRPr lang="en-CA"/>
          </a:p>
        </p:txBody>
      </p:sp>
    </p:spTree>
    <p:extLst>
      <p:ext uri="{BB962C8B-B14F-4D97-AF65-F5344CB8AC3E}">
        <p14:creationId xmlns:p14="http://schemas.microsoft.com/office/powerpoint/2010/main" val="373879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A800-A816-4C06-832D-8DDA8B65A7D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CE8368-AC92-4385-82EC-659A439EF7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485609C-3981-4CBB-8D58-51B07AD88404}"/>
              </a:ext>
            </a:extLst>
          </p:cNvPr>
          <p:cNvSpPr>
            <a:spLocks noGrp="1"/>
          </p:cNvSpPr>
          <p:nvPr>
            <p:ph type="dt" sz="half" idx="10"/>
          </p:nvPr>
        </p:nvSpPr>
        <p:spPr/>
        <p:txBody>
          <a:bodyPr/>
          <a:lstStyle/>
          <a:p>
            <a:fld id="{172B4D82-ACF8-D347-849A-547C5165F38C}" type="datetime1">
              <a:rPr lang="en-CA" smtClean="0"/>
              <a:t>2025-03-10</a:t>
            </a:fld>
            <a:endParaRPr lang="en-CA"/>
          </a:p>
        </p:txBody>
      </p:sp>
      <p:sp>
        <p:nvSpPr>
          <p:cNvPr id="5" name="Footer Placeholder 4">
            <a:extLst>
              <a:ext uri="{FF2B5EF4-FFF2-40B4-BE49-F238E27FC236}">
                <a16:creationId xmlns:a16="http://schemas.microsoft.com/office/drawing/2014/main" id="{05EEAB21-8F3C-4A8F-9F55-6BE370263CB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D3E153E-93D1-4A2A-B0B9-A0FC9A55861B}"/>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2325026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5A54-D547-4836-A58E-BAF8A4326D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94D76C-39DB-41E9-9831-86C9DEDDBF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9A7A302-8D35-41D2-9B6E-630190CD3696}"/>
              </a:ext>
            </a:extLst>
          </p:cNvPr>
          <p:cNvSpPr>
            <a:spLocks noGrp="1"/>
          </p:cNvSpPr>
          <p:nvPr>
            <p:ph type="dt" sz="half" idx="10"/>
          </p:nvPr>
        </p:nvSpPr>
        <p:spPr/>
        <p:txBody>
          <a:bodyPr/>
          <a:lstStyle/>
          <a:p>
            <a:fld id="{6B2369BC-7541-7742-82FA-2C0D615957CF}" type="datetime1">
              <a:rPr lang="en-CA" smtClean="0"/>
              <a:t>2025-03-10</a:t>
            </a:fld>
            <a:endParaRPr lang="en-CA"/>
          </a:p>
        </p:txBody>
      </p:sp>
      <p:sp>
        <p:nvSpPr>
          <p:cNvPr id="5" name="Footer Placeholder 4">
            <a:extLst>
              <a:ext uri="{FF2B5EF4-FFF2-40B4-BE49-F238E27FC236}">
                <a16:creationId xmlns:a16="http://schemas.microsoft.com/office/drawing/2014/main" id="{EB24FA50-C984-4548-B2F6-27ED318D1CC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27942B-5990-4680-9C4F-CA1F9842E57C}"/>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4141334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E79B-238F-414A-9E3C-98892ABAA50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5A7F28D-D76A-408F-8BDB-04CA61A58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02008B-498B-42A4-86D1-DFC205B1F64A}"/>
              </a:ext>
            </a:extLst>
          </p:cNvPr>
          <p:cNvSpPr>
            <a:spLocks noGrp="1"/>
          </p:cNvSpPr>
          <p:nvPr>
            <p:ph type="dt" sz="half" idx="10"/>
          </p:nvPr>
        </p:nvSpPr>
        <p:spPr/>
        <p:txBody>
          <a:bodyPr/>
          <a:lstStyle/>
          <a:p>
            <a:fld id="{0663C38A-770B-8840-AFAB-44978FDDB3F3}" type="datetime1">
              <a:rPr lang="en-CA" smtClean="0"/>
              <a:t>2025-03-10</a:t>
            </a:fld>
            <a:endParaRPr lang="en-CA"/>
          </a:p>
        </p:txBody>
      </p:sp>
      <p:sp>
        <p:nvSpPr>
          <p:cNvPr id="5" name="Footer Placeholder 4">
            <a:extLst>
              <a:ext uri="{FF2B5EF4-FFF2-40B4-BE49-F238E27FC236}">
                <a16:creationId xmlns:a16="http://schemas.microsoft.com/office/drawing/2014/main" id="{0CEAEBDE-C222-4409-9283-38299F6261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52A6A1-056A-4518-A4A8-0F4F70B9130E}"/>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194434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E1A9-D549-47F3-9360-4F56AD5E5E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B3C2AFA-0E12-4AB7-8085-56AE143B93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E6FC3E9-9827-457C-A926-A5746F6C20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D66C76D-764D-46A0-86F9-FC3B8D88E096}"/>
              </a:ext>
            </a:extLst>
          </p:cNvPr>
          <p:cNvSpPr>
            <a:spLocks noGrp="1"/>
          </p:cNvSpPr>
          <p:nvPr>
            <p:ph type="dt" sz="half" idx="10"/>
          </p:nvPr>
        </p:nvSpPr>
        <p:spPr/>
        <p:txBody>
          <a:bodyPr/>
          <a:lstStyle/>
          <a:p>
            <a:fld id="{17CD7649-9BFA-6C46-B1C7-23424A1627C2}" type="datetime1">
              <a:rPr lang="en-CA" smtClean="0"/>
              <a:t>2025-03-10</a:t>
            </a:fld>
            <a:endParaRPr lang="en-CA"/>
          </a:p>
        </p:txBody>
      </p:sp>
      <p:sp>
        <p:nvSpPr>
          <p:cNvPr id="6" name="Footer Placeholder 5">
            <a:extLst>
              <a:ext uri="{FF2B5EF4-FFF2-40B4-BE49-F238E27FC236}">
                <a16:creationId xmlns:a16="http://schemas.microsoft.com/office/drawing/2014/main" id="{45EE1F2B-8574-4698-AEF7-4FFECFF787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33F8A13-3924-499C-9581-8A07CAF92FF9}"/>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306754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AE6D-B73F-448E-8442-8109F27886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857FEAA-DDEA-4BF4-8E0D-69A77D680F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E2D0CF-86A3-4BB9-B24B-ABB483691E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0CA6BEC-391D-4E0C-AE01-FCB0048306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89B84F-94E6-4147-91F8-DCD75EC667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4E8E27E-F02F-483F-B5FC-07406E1CF6DD}"/>
              </a:ext>
            </a:extLst>
          </p:cNvPr>
          <p:cNvSpPr>
            <a:spLocks noGrp="1"/>
          </p:cNvSpPr>
          <p:nvPr>
            <p:ph type="dt" sz="half" idx="10"/>
          </p:nvPr>
        </p:nvSpPr>
        <p:spPr/>
        <p:txBody>
          <a:bodyPr/>
          <a:lstStyle/>
          <a:p>
            <a:fld id="{03862D85-2E1D-3F4C-A11F-71A8AA357F03}" type="datetime1">
              <a:rPr lang="en-CA" smtClean="0"/>
              <a:t>2025-03-10</a:t>
            </a:fld>
            <a:endParaRPr lang="en-CA"/>
          </a:p>
        </p:txBody>
      </p:sp>
      <p:sp>
        <p:nvSpPr>
          <p:cNvPr id="8" name="Footer Placeholder 7">
            <a:extLst>
              <a:ext uri="{FF2B5EF4-FFF2-40B4-BE49-F238E27FC236}">
                <a16:creationId xmlns:a16="http://schemas.microsoft.com/office/drawing/2014/main" id="{3AE356BA-67E1-4101-B35C-492377927CF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12EC624-9140-4255-9EAD-B7811C460989}"/>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325933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0565-BE73-4765-A24D-D9C6F82CDB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B7182B4-5E44-4AD2-9856-5E7BEA62AC7C}"/>
              </a:ext>
            </a:extLst>
          </p:cNvPr>
          <p:cNvSpPr>
            <a:spLocks noGrp="1"/>
          </p:cNvSpPr>
          <p:nvPr>
            <p:ph type="dt" sz="half" idx="10"/>
          </p:nvPr>
        </p:nvSpPr>
        <p:spPr/>
        <p:txBody>
          <a:bodyPr/>
          <a:lstStyle/>
          <a:p>
            <a:fld id="{7E090612-5A31-B248-B1F9-FCD5A2C6D1F6}" type="datetime1">
              <a:rPr lang="en-CA" smtClean="0"/>
              <a:t>2025-03-10</a:t>
            </a:fld>
            <a:endParaRPr lang="en-CA"/>
          </a:p>
        </p:txBody>
      </p:sp>
      <p:sp>
        <p:nvSpPr>
          <p:cNvPr id="4" name="Footer Placeholder 3">
            <a:extLst>
              <a:ext uri="{FF2B5EF4-FFF2-40B4-BE49-F238E27FC236}">
                <a16:creationId xmlns:a16="http://schemas.microsoft.com/office/drawing/2014/main" id="{41D2D543-B847-4E59-86DF-8E5511AD410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02CF188-45BB-41DB-B181-4093361DA5C6}"/>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3834687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0E3066-15E7-4164-879A-FB35ED864514}"/>
              </a:ext>
            </a:extLst>
          </p:cNvPr>
          <p:cNvSpPr>
            <a:spLocks noGrp="1"/>
          </p:cNvSpPr>
          <p:nvPr>
            <p:ph type="dt" sz="half" idx="10"/>
          </p:nvPr>
        </p:nvSpPr>
        <p:spPr/>
        <p:txBody>
          <a:bodyPr/>
          <a:lstStyle/>
          <a:p>
            <a:fld id="{34577B37-8797-674B-83F3-74DBD1F27C5A}" type="datetime1">
              <a:rPr lang="en-CA" smtClean="0"/>
              <a:t>2025-03-10</a:t>
            </a:fld>
            <a:endParaRPr lang="en-CA"/>
          </a:p>
        </p:txBody>
      </p:sp>
      <p:sp>
        <p:nvSpPr>
          <p:cNvPr id="3" name="Footer Placeholder 2">
            <a:extLst>
              <a:ext uri="{FF2B5EF4-FFF2-40B4-BE49-F238E27FC236}">
                <a16:creationId xmlns:a16="http://schemas.microsoft.com/office/drawing/2014/main" id="{8B4AB673-7C19-4ED6-AE8C-1DF471F7D30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C3EE4EF-27D5-4381-B27E-CAE311B70D06}"/>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2420149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02AC-E541-4BDB-ACB7-8DAD5F282B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C4A5576-7580-47BF-BF09-833D71BD6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795552A-0F47-40B4-9F01-5809CB883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A50D68-A215-449F-9519-D12B40DC06AC}"/>
              </a:ext>
            </a:extLst>
          </p:cNvPr>
          <p:cNvSpPr>
            <a:spLocks noGrp="1"/>
          </p:cNvSpPr>
          <p:nvPr>
            <p:ph type="dt" sz="half" idx="10"/>
          </p:nvPr>
        </p:nvSpPr>
        <p:spPr/>
        <p:txBody>
          <a:bodyPr/>
          <a:lstStyle/>
          <a:p>
            <a:fld id="{338CA67A-BD23-E04B-B1C1-3C516B75F096}" type="datetime1">
              <a:rPr lang="en-CA" smtClean="0"/>
              <a:t>2025-03-10</a:t>
            </a:fld>
            <a:endParaRPr lang="en-CA"/>
          </a:p>
        </p:txBody>
      </p:sp>
      <p:sp>
        <p:nvSpPr>
          <p:cNvPr id="6" name="Footer Placeholder 5">
            <a:extLst>
              <a:ext uri="{FF2B5EF4-FFF2-40B4-BE49-F238E27FC236}">
                <a16:creationId xmlns:a16="http://schemas.microsoft.com/office/drawing/2014/main" id="{DA303B8B-8AAB-434B-BF99-E3A23AA268C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731B300-B892-4021-AEE1-07C622740AB1}"/>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340113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47DE-BCCA-F69C-EA24-324F14C0830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E2338FB-486D-58DF-21D3-4D68B7C5AD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D7492DB-0E27-B8D0-6195-FB7152B9C6C9}"/>
              </a:ext>
            </a:extLst>
          </p:cNvPr>
          <p:cNvSpPr>
            <a:spLocks noGrp="1"/>
          </p:cNvSpPr>
          <p:nvPr>
            <p:ph type="dt" sz="half" idx="10"/>
          </p:nvPr>
        </p:nvSpPr>
        <p:spPr/>
        <p:txBody>
          <a:bodyPr/>
          <a:lstStyle/>
          <a:p>
            <a:fld id="{5DCA7AB7-11B8-4D97-A52E-10375412144A}" type="datetimeFigureOut">
              <a:rPr lang="en-CA" smtClean="0"/>
              <a:t>2025-03-10</a:t>
            </a:fld>
            <a:endParaRPr lang="en-CA"/>
          </a:p>
        </p:txBody>
      </p:sp>
      <p:sp>
        <p:nvSpPr>
          <p:cNvPr id="5" name="Footer Placeholder 4">
            <a:extLst>
              <a:ext uri="{FF2B5EF4-FFF2-40B4-BE49-F238E27FC236}">
                <a16:creationId xmlns:a16="http://schemas.microsoft.com/office/drawing/2014/main" id="{157372FC-094E-5C4B-F4CE-E89DA46C50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B9DD145-930B-ACBE-4DBA-A32A0AA34E8C}"/>
              </a:ext>
            </a:extLst>
          </p:cNvPr>
          <p:cNvSpPr>
            <a:spLocks noGrp="1"/>
          </p:cNvSpPr>
          <p:nvPr>
            <p:ph type="sldNum" sz="quarter" idx="12"/>
          </p:nvPr>
        </p:nvSpPr>
        <p:spPr/>
        <p:txBody>
          <a:bodyPr/>
          <a:lstStyle/>
          <a:p>
            <a:fld id="{79E86908-3F50-45C0-819C-644B32C5A0D2}" type="slidenum">
              <a:rPr lang="en-CA" smtClean="0"/>
              <a:t>‹#›</a:t>
            </a:fld>
            <a:endParaRPr lang="en-CA"/>
          </a:p>
        </p:txBody>
      </p:sp>
    </p:spTree>
    <p:extLst>
      <p:ext uri="{BB962C8B-B14F-4D97-AF65-F5344CB8AC3E}">
        <p14:creationId xmlns:p14="http://schemas.microsoft.com/office/powerpoint/2010/main" val="293558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6756-E28A-4CFA-A5F3-C6FFE084F6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92CEB3F-FABF-4434-B299-2FCCE741A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D6996F8-81DB-4551-9AF0-1824FCCC3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2F1B9E-A1F2-4EAB-AF4B-7EB88B2D3C22}"/>
              </a:ext>
            </a:extLst>
          </p:cNvPr>
          <p:cNvSpPr>
            <a:spLocks noGrp="1"/>
          </p:cNvSpPr>
          <p:nvPr>
            <p:ph type="dt" sz="half" idx="10"/>
          </p:nvPr>
        </p:nvSpPr>
        <p:spPr/>
        <p:txBody>
          <a:bodyPr/>
          <a:lstStyle/>
          <a:p>
            <a:fld id="{B4D822B9-E0AC-4F45-BE0D-B7BA32B5F188}" type="datetime1">
              <a:rPr lang="en-CA" smtClean="0"/>
              <a:t>2025-03-10</a:t>
            </a:fld>
            <a:endParaRPr lang="en-CA"/>
          </a:p>
        </p:txBody>
      </p:sp>
      <p:sp>
        <p:nvSpPr>
          <p:cNvPr id="6" name="Footer Placeholder 5">
            <a:extLst>
              <a:ext uri="{FF2B5EF4-FFF2-40B4-BE49-F238E27FC236}">
                <a16:creationId xmlns:a16="http://schemas.microsoft.com/office/drawing/2014/main" id="{F67EC876-92A0-463F-91CD-BE5BF2D9024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E4B8925-057D-4E4D-9D51-7DFE82E053DD}"/>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579235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F917-606D-43DB-84CC-57828EA53B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70DC752-E83B-448A-A2A3-B1FBDBEE98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6AB605E-76A0-4B5A-905A-342CD84991DF}"/>
              </a:ext>
            </a:extLst>
          </p:cNvPr>
          <p:cNvSpPr>
            <a:spLocks noGrp="1"/>
          </p:cNvSpPr>
          <p:nvPr>
            <p:ph type="dt" sz="half" idx="10"/>
          </p:nvPr>
        </p:nvSpPr>
        <p:spPr/>
        <p:txBody>
          <a:bodyPr/>
          <a:lstStyle/>
          <a:p>
            <a:fld id="{C0EF7842-4471-DF41-A2CE-12E6A668BF5A}" type="datetime1">
              <a:rPr lang="en-CA" smtClean="0"/>
              <a:t>2025-03-10</a:t>
            </a:fld>
            <a:endParaRPr lang="en-CA"/>
          </a:p>
        </p:txBody>
      </p:sp>
      <p:sp>
        <p:nvSpPr>
          <p:cNvPr id="5" name="Footer Placeholder 4">
            <a:extLst>
              <a:ext uri="{FF2B5EF4-FFF2-40B4-BE49-F238E27FC236}">
                <a16:creationId xmlns:a16="http://schemas.microsoft.com/office/drawing/2014/main" id="{901395E3-C7A8-4C65-A763-133BC2E8BC0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C8E666-FB8F-4751-A82E-FE8FF16FFD20}"/>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4011772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307F9-0427-4C8E-ABE2-06BBD79CEA8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8E1A906-A3F0-4AC8-B915-E94BEF4D28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641341-21FA-46AE-9841-85DB294CF796}"/>
              </a:ext>
            </a:extLst>
          </p:cNvPr>
          <p:cNvSpPr>
            <a:spLocks noGrp="1"/>
          </p:cNvSpPr>
          <p:nvPr>
            <p:ph type="dt" sz="half" idx="10"/>
          </p:nvPr>
        </p:nvSpPr>
        <p:spPr/>
        <p:txBody>
          <a:bodyPr/>
          <a:lstStyle/>
          <a:p>
            <a:fld id="{BFD517D5-A304-C749-9599-A7D0339582E3}" type="datetime1">
              <a:rPr lang="en-CA" smtClean="0"/>
              <a:t>2025-03-10</a:t>
            </a:fld>
            <a:endParaRPr lang="en-CA"/>
          </a:p>
        </p:txBody>
      </p:sp>
      <p:sp>
        <p:nvSpPr>
          <p:cNvPr id="5" name="Footer Placeholder 4">
            <a:extLst>
              <a:ext uri="{FF2B5EF4-FFF2-40B4-BE49-F238E27FC236}">
                <a16:creationId xmlns:a16="http://schemas.microsoft.com/office/drawing/2014/main" id="{15535BB7-1D2C-4DBD-BF53-7E5E9F5CBAA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8EEA90-8233-4CA9-A64E-D83C12D64C4C}"/>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3047499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E4C8-B9FA-56D7-C038-8C4E098887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1C4302C-6BE9-8300-4786-D32B47A7EF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9C6D0F2-64C9-5467-8D24-63AAF9171C41}"/>
              </a:ext>
            </a:extLst>
          </p:cNvPr>
          <p:cNvSpPr>
            <a:spLocks noGrp="1"/>
          </p:cNvSpPr>
          <p:nvPr>
            <p:ph type="dt" sz="half" idx="10"/>
          </p:nvPr>
        </p:nvSpPr>
        <p:spPr/>
        <p:txBody>
          <a:bodyPr/>
          <a:lstStyle/>
          <a:p>
            <a:fld id="{8578E2E3-744A-47D4-9698-FFCFEDBA1C9E}" type="datetimeFigureOut">
              <a:rPr lang="en-CA" smtClean="0"/>
              <a:t>2025-03-10</a:t>
            </a:fld>
            <a:endParaRPr lang="en-CA"/>
          </a:p>
        </p:txBody>
      </p:sp>
      <p:sp>
        <p:nvSpPr>
          <p:cNvPr id="5" name="Footer Placeholder 4">
            <a:extLst>
              <a:ext uri="{FF2B5EF4-FFF2-40B4-BE49-F238E27FC236}">
                <a16:creationId xmlns:a16="http://schemas.microsoft.com/office/drawing/2014/main" id="{141937BF-2D0A-F679-331C-95105153B98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3E8C428-9617-C29F-5239-DA8234C27BF3}"/>
              </a:ext>
            </a:extLst>
          </p:cNvPr>
          <p:cNvSpPr>
            <a:spLocks noGrp="1"/>
          </p:cNvSpPr>
          <p:nvPr>
            <p:ph type="sldNum" sz="quarter" idx="12"/>
          </p:nvPr>
        </p:nvSpPr>
        <p:spPr/>
        <p:txBody>
          <a:bodyPr/>
          <a:lstStyle/>
          <a:p>
            <a:fld id="{CEC0EE0B-11CE-4011-8D48-539AF4FC44D9}" type="slidenum">
              <a:rPr lang="en-CA" smtClean="0"/>
              <a:t>‹#›</a:t>
            </a:fld>
            <a:endParaRPr lang="en-CA"/>
          </a:p>
        </p:txBody>
      </p:sp>
    </p:spTree>
    <p:extLst>
      <p:ext uri="{BB962C8B-B14F-4D97-AF65-F5344CB8AC3E}">
        <p14:creationId xmlns:p14="http://schemas.microsoft.com/office/powerpoint/2010/main" val="3976942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9696-B164-88CD-F7B0-4B5C3AE2A67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48C3B2F-8AEA-BA38-8EF5-0884592495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F78E6A2-7E5B-2ECE-CA67-35CED7C93BFB}"/>
              </a:ext>
            </a:extLst>
          </p:cNvPr>
          <p:cNvSpPr>
            <a:spLocks noGrp="1"/>
          </p:cNvSpPr>
          <p:nvPr>
            <p:ph type="dt" sz="half" idx="10"/>
          </p:nvPr>
        </p:nvSpPr>
        <p:spPr/>
        <p:txBody>
          <a:bodyPr/>
          <a:lstStyle/>
          <a:p>
            <a:fld id="{8578E2E3-744A-47D4-9698-FFCFEDBA1C9E}" type="datetimeFigureOut">
              <a:rPr lang="en-CA" smtClean="0"/>
              <a:t>2025-03-10</a:t>
            </a:fld>
            <a:endParaRPr lang="en-CA"/>
          </a:p>
        </p:txBody>
      </p:sp>
      <p:sp>
        <p:nvSpPr>
          <p:cNvPr id="5" name="Footer Placeholder 4">
            <a:extLst>
              <a:ext uri="{FF2B5EF4-FFF2-40B4-BE49-F238E27FC236}">
                <a16:creationId xmlns:a16="http://schemas.microsoft.com/office/drawing/2014/main" id="{D95AEB05-E6E4-2BCC-3844-CF6B95D30D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661E227-8B73-E77C-238F-A4739CA49690}"/>
              </a:ext>
            </a:extLst>
          </p:cNvPr>
          <p:cNvSpPr>
            <a:spLocks noGrp="1"/>
          </p:cNvSpPr>
          <p:nvPr>
            <p:ph type="sldNum" sz="quarter" idx="12"/>
          </p:nvPr>
        </p:nvSpPr>
        <p:spPr/>
        <p:txBody>
          <a:bodyPr/>
          <a:lstStyle/>
          <a:p>
            <a:fld id="{CEC0EE0B-11CE-4011-8D48-539AF4FC44D9}" type="slidenum">
              <a:rPr lang="en-CA" smtClean="0"/>
              <a:t>‹#›</a:t>
            </a:fld>
            <a:endParaRPr lang="en-CA"/>
          </a:p>
        </p:txBody>
      </p:sp>
    </p:spTree>
    <p:extLst>
      <p:ext uri="{BB962C8B-B14F-4D97-AF65-F5344CB8AC3E}">
        <p14:creationId xmlns:p14="http://schemas.microsoft.com/office/powerpoint/2010/main" val="1016918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0377-9D3E-9790-93EE-7B0AE79852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4C0E8F9-052E-B192-EBDC-D8D9B6D28B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C1240-27A3-5377-BE7B-E7B81BA6975E}"/>
              </a:ext>
            </a:extLst>
          </p:cNvPr>
          <p:cNvSpPr>
            <a:spLocks noGrp="1"/>
          </p:cNvSpPr>
          <p:nvPr>
            <p:ph type="dt" sz="half" idx="10"/>
          </p:nvPr>
        </p:nvSpPr>
        <p:spPr/>
        <p:txBody>
          <a:bodyPr/>
          <a:lstStyle/>
          <a:p>
            <a:fld id="{8578E2E3-744A-47D4-9698-FFCFEDBA1C9E}" type="datetimeFigureOut">
              <a:rPr lang="en-CA" smtClean="0"/>
              <a:t>2025-03-10</a:t>
            </a:fld>
            <a:endParaRPr lang="en-CA"/>
          </a:p>
        </p:txBody>
      </p:sp>
      <p:sp>
        <p:nvSpPr>
          <p:cNvPr id="5" name="Footer Placeholder 4">
            <a:extLst>
              <a:ext uri="{FF2B5EF4-FFF2-40B4-BE49-F238E27FC236}">
                <a16:creationId xmlns:a16="http://schemas.microsoft.com/office/drawing/2014/main" id="{A593B093-593A-69BD-D88C-621F391B2D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AE20F22-86FE-EE2F-C406-8BD03F889F38}"/>
              </a:ext>
            </a:extLst>
          </p:cNvPr>
          <p:cNvSpPr>
            <a:spLocks noGrp="1"/>
          </p:cNvSpPr>
          <p:nvPr>
            <p:ph type="sldNum" sz="quarter" idx="12"/>
          </p:nvPr>
        </p:nvSpPr>
        <p:spPr/>
        <p:txBody>
          <a:bodyPr/>
          <a:lstStyle/>
          <a:p>
            <a:fld id="{CEC0EE0B-11CE-4011-8D48-539AF4FC44D9}" type="slidenum">
              <a:rPr lang="en-CA" smtClean="0"/>
              <a:t>‹#›</a:t>
            </a:fld>
            <a:endParaRPr lang="en-CA"/>
          </a:p>
        </p:txBody>
      </p:sp>
    </p:spTree>
    <p:extLst>
      <p:ext uri="{BB962C8B-B14F-4D97-AF65-F5344CB8AC3E}">
        <p14:creationId xmlns:p14="http://schemas.microsoft.com/office/powerpoint/2010/main" val="3082785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A865-4FF5-F0EE-B257-57BB4DD494B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F35021B-8165-192A-8E96-EC3F8C228E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A466D35-53EA-28A1-DFA7-74359B8B1B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F2A9C51-A541-D85C-C755-8C8DB8D508A4}"/>
              </a:ext>
            </a:extLst>
          </p:cNvPr>
          <p:cNvSpPr>
            <a:spLocks noGrp="1"/>
          </p:cNvSpPr>
          <p:nvPr>
            <p:ph type="dt" sz="half" idx="10"/>
          </p:nvPr>
        </p:nvSpPr>
        <p:spPr/>
        <p:txBody>
          <a:bodyPr/>
          <a:lstStyle/>
          <a:p>
            <a:fld id="{8578E2E3-744A-47D4-9698-FFCFEDBA1C9E}" type="datetimeFigureOut">
              <a:rPr lang="en-CA" smtClean="0"/>
              <a:t>2025-03-10</a:t>
            </a:fld>
            <a:endParaRPr lang="en-CA"/>
          </a:p>
        </p:txBody>
      </p:sp>
      <p:sp>
        <p:nvSpPr>
          <p:cNvPr id="6" name="Footer Placeholder 5">
            <a:extLst>
              <a:ext uri="{FF2B5EF4-FFF2-40B4-BE49-F238E27FC236}">
                <a16:creationId xmlns:a16="http://schemas.microsoft.com/office/drawing/2014/main" id="{2F5455E5-533A-2B8F-A2D1-E01243929D3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2353DA7-5188-5747-C6BB-A699128A3D71}"/>
              </a:ext>
            </a:extLst>
          </p:cNvPr>
          <p:cNvSpPr>
            <a:spLocks noGrp="1"/>
          </p:cNvSpPr>
          <p:nvPr>
            <p:ph type="sldNum" sz="quarter" idx="12"/>
          </p:nvPr>
        </p:nvSpPr>
        <p:spPr/>
        <p:txBody>
          <a:bodyPr/>
          <a:lstStyle/>
          <a:p>
            <a:fld id="{CEC0EE0B-11CE-4011-8D48-539AF4FC44D9}" type="slidenum">
              <a:rPr lang="en-CA" smtClean="0"/>
              <a:t>‹#›</a:t>
            </a:fld>
            <a:endParaRPr lang="en-CA"/>
          </a:p>
        </p:txBody>
      </p:sp>
    </p:spTree>
    <p:extLst>
      <p:ext uri="{BB962C8B-B14F-4D97-AF65-F5344CB8AC3E}">
        <p14:creationId xmlns:p14="http://schemas.microsoft.com/office/powerpoint/2010/main" val="2870727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9588-84ED-3E42-4DAE-DEF1FC4CB4E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CF9C7F0-E6A2-DE97-556F-097B45587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C1B3F5-BA7B-CFAD-A566-AE44D51288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5480E3F-3D25-ADDA-3824-5B11C2C82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9E468E-7508-C1AA-6259-91A2802F32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C2D5682-E60F-ECFA-1366-302B89F3424C}"/>
              </a:ext>
            </a:extLst>
          </p:cNvPr>
          <p:cNvSpPr>
            <a:spLocks noGrp="1"/>
          </p:cNvSpPr>
          <p:nvPr>
            <p:ph type="dt" sz="half" idx="10"/>
          </p:nvPr>
        </p:nvSpPr>
        <p:spPr/>
        <p:txBody>
          <a:bodyPr/>
          <a:lstStyle/>
          <a:p>
            <a:fld id="{8578E2E3-744A-47D4-9698-FFCFEDBA1C9E}" type="datetimeFigureOut">
              <a:rPr lang="en-CA" smtClean="0"/>
              <a:t>2025-03-10</a:t>
            </a:fld>
            <a:endParaRPr lang="en-CA"/>
          </a:p>
        </p:txBody>
      </p:sp>
      <p:sp>
        <p:nvSpPr>
          <p:cNvPr id="8" name="Footer Placeholder 7">
            <a:extLst>
              <a:ext uri="{FF2B5EF4-FFF2-40B4-BE49-F238E27FC236}">
                <a16:creationId xmlns:a16="http://schemas.microsoft.com/office/drawing/2014/main" id="{E2361486-72B3-26A7-6EFA-C4881CB0324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D3054BB-B5C6-1B3E-608D-190A4B1AC785}"/>
              </a:ext>
            </a:extLst>
          </p:cNvPr>
          <p:cNvSpPr>
            <a:spLocks noGrp="1"/>
          </p:cNvSpPr>
          <p:nvPr>
            <p:ph type="sldNum" sz="quarter" idx="12"/>
          </p:nvPr>
        </p:nvSpPr>
        <p:spPr/>
        <p:txBody>
          <a:bodyPr/>
          <a:lstStyle/>
          <a:p>
            <a:fld id="{CEC0EE0B-11CE-4011-8D48-539AF4FC44D9}" type="slidenum">
              <a:rPr lang="en-CA" smtClean="0"/>
              <a:t>‹#›</a:t>
            </a:fld>
            <a:endParaRPr lang="en-CA"/>
          </a:p>
        </p:txBody>
      </p:sp>
    </p:spTree>
    <p:extLst>
      <p:ext uri="{BB962C8B-B14F-4D97-AF65-F5344CB8AC3E}">
        <p14:creationId xmlns:p14="http://schemas.microsoft.com/office/powerpoint/2010/main" val="3027573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8BEB-1453-B983-E158-56447A30F5B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FC16AB8-CF84-6351-04A5-8055E66013B5}"/>
              </a:ext>
            </a:extLst>
          </p:cNvPr>
          <p:cNvSpPr>
            <a:spLocks noGrp="1"/>
          </p:cNvSpPr>
          <p:nvPr>
            <p:ph type="dt" sz="half" idx="10"/>
          </p:nvPr>
        </p:nvSpPr>
        <p:spPr/>
        <p:txBody>
          <a:bodyPr/>
          <a:lstStyle/>
          <a:p>
            <a:fld id="{8578E2E3-744A-47D4-9698-FFCFEDBA1C9E}" type="datetimeFigureOut">
              <a:rPr lang="en-CA" smtClean="0"/>
              <a:t>2025-03-10</a:t>
            </a:fld>
            <a:endParaRPr lang="en-CA"/>
          </a:p>
        </p:txBody>
      </p:sp>
      <p:sp>
        <p:nvSpPr>
          <p:cNvPr id="4" name="Footer Placeholder 3">
            <a:extLst>
              <a:ext uri="{FF2B5EF4-FFF2-40B4-BE49-F238E27FC236}">
                <a16:creationId xmlns:a16="http://schemas.microsoft.com/office/drawing/2014/main" id="{5CEC9A1E-D9EC-CF2E-97D3-513384C7816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F586EAA-41FF-F034-CA4D-C8FFA7C723A1}"/>
              </a:ext>
            </a:extLst>
          </p:cNvPr>
          <p:cNvSpPr>
            <a:spLocks noGrp="1"/>
          </p:cNvSpPr>
          <p:nvPr>
            <p:ph type="sldNum" sz="quarter" idx="12"/>
          </p:nvPr>
        </p:nvSpPr>
        <p:spPr/>
        <p:txBody>
          <a:bodyPr/>
          <a:lstStyle/>
          <a:p>
            <a:fld id="{CEC0EE0B-11CE-4011-8D48-539AF4FC44D9}" type="slidenum">
              <a:rPr lang="en-CA" smtClean="0"/>
              <a:t>‹#›</a:t>
            </a:fld>
            <a:endParaRPr lang="en-CA"/>
          </a:p>
        </p:txBody>
      </p:sp>
    </p:spTree>
    <p:extLst>
      <p:ext uri="{BB962C8B-B14F-4D97-AF65-F5344CB8AC3E}">
        <p14:creationId xmlns:p14="http://schemas.microsoft.com/office/powerpoint/2010/main" val="3239118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35309F-B364-13E1-4FD3-72D66547C91D}"/>
              </a:ext>
            </a:extLst>
          </p:cNvPr>
          <p:cNvSpPr>
            <a:spLocks noGrp="1"/>
          </p:cNvSpPr>
          <p:nvPr>
            <p:ph type="dt" sz="half" idx="10"/>
          </p:nvPr>
        </p:nvSpPr>
        <p:spPr/>
        <p:txBody>
          <a:bodyPr/>
          <a:lstStyle/>
          <a:p>
            <a:fld id="{8578E2E3-744A-47D4-9698-FFCFEDBA1C9E}" type="datetimeFigureOut">
              <a:rPr lang="en-CA" smtClean="0"/>
              <a:t>2025-03-10</a:t>
            </a:fld>
            <a:endParaRPr lang="en-CA"/>
          </a:p>
        </p:txBody>
      </p:sp>
      <p:sp>
        <p:nvSpPr>
          <p:cNvPr id="3" name="Footer Placeholder 2">
            <a:extLst>
              <a:ext uri="{FF2B5EF4-FFF2-40B4-BE49-F238E27FC236}">
                <a16:creationId xmlns:a16="http://schemas.microsoft.com/office/drawing/2014/main" id="{F4939E34-77F0-1CB3-F386-1F9ADC0418A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F75BF87-C551-9E7E-4730-6B3F7E97D21E}"/>
              </a:ext>
            </a:extLst>
          </p:cNvPr>
          <p:cNvSpPr>
            <a:spLocks noGrp="1"/>
          </p:cNvSpPr>
          <p:nvPr>
            <p:ph type="sldNum" sz="quarter" idx="12"/>
          </p:nvPr>
        </p:nvSpPr>
        <p:spPr/>
        <p:txBody>
          <a:bodyPr/>
          <a:lstStyle/>
          <a:p>
            <a:fld id="{CEC0EE0B-11CE-4011-8D48-539AF4FC44D9}" type="slidenum">
              <a:rPr lang="en-CA" smtClean="0"/>
              <a:t>‹#›</a:t>
            </a:fld>
            <a:endParaRPr lang="en-CA"/>
          </a:p>
        </p:txBody>
      </p:sp>
    </p:spTree>
    <p:extLst>
      <p:ext uri="{BB962C8B-B14F-4D97-AF65-F5344CB8AC3E}">
        <p14:creationId xmlns:p14="http://schemas.microsoft.com/office/powerpoint/2010/main" val="218547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D4E6-5A4B-1A07-4F0C-BBF069003E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8D0A22C-317F-3AD3-7422-279A3C55B9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6E5B14-67A5-7AEB-CBEA-6B198AB9636A}"/>
              </a:ext>
            </a:extLst>
          </p:cNvPr>
          <p:cNvSpPr>
            <a:spLocks noGrp="1"/>
          </p:cNvSpPr>
          <p:nvPr>
            <p:ph type="dt" sz="half" idx="10"/>
          </p:nvPr>
        </p:nvSpPr>
        <p:spPr/>
        <p:txBody>
          <a:bodyPr/>
          <a:lstStyle/>
          <a:p>
            <a:fld id="{5DCA7AB7-11B8-4D97-A52E-10375412144A}" type="datetimeFigureOut">
              <a:rPr lang="en-CA" smtClean="0"/>
              <a:t>2025-03-10</a:t>
            </a:fld>
            <a:endParaRPr lang="en-CA"/>
          </a:p>
        </p:txBody>
      </p:sp>
      <p:sp>
        <p:nvSpPr>
          <p:cNvPr id="5" name="Footer Placeholder 4">
            <a:extLst>
              <a:ext uri="{FF2B5EF4-FFF2-40B4-BE49-F238E27FC236}">
                <a16:creationId xmlns:a16="http://schemas.microsoft.com/office/drawing/2014/main" id="{90B35535-5DEC-BF52-8EB5-09225C7FA28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2DADF4-F486-767E-62A1-E0473E97F293}"/>
              </a:ext>
            </a:extLst>
          </p:cNvPr>
          <p:cNvSpPr>
            <a:spLocks noGrp="1"/>
          </p:cNvSpPr>
          <p:nvPr>
            <p:ph type="sldNum" sz="quarter" idx="12"/>
          </p:nvPr>
        </p:nvSpPr>
        <p:spPr/>
        <p:txBody>
          <a:bodyPr/>
          <a:lstStyle/>
          <a:p>
            <a:fld id="{79E86908-3F50-45C0-819C-644B32C5A0D2}" type="slidenum">
              <a:rPr lang="en-CA" smtClean="0"/>
              <a:t>‹#›</a:t>
            </a:fld>
            <a:endParaRPr lang="en-CA"/>
          </a:p>
        </p:txBody>
      </p:sp>
    </p:spTree>
    <p:extLst>
      <p:ext uri="{BB962C8B-B14F-4D97-AF65-F5344CB8AC3E}">
        <p14:creationId xmlns:p14="http://schemas.microsoft.com/office/powerpoint/2010/main" val="3065681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189A-0E4B-B663-E9A8-79417F14B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96A5207-E73A-B7BB-028C-96E4FAA80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3D90E57-D316-2651-88F0-D90321321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8FAB3-34DF-A80D-EB92-0233BB072A4C}"/>
              </a:ext>
            </a:extLst>
          </p:cNvPr>
          <p:cNvSpPr>
            <a:spLocks noGrp="1"/>
          </p:cNvSpPr>
          <p:nvPr>
            <p:ph type="dt" sz="half" idx="10"/>
          </p:nvPr>
        </p:nvSpPr>
        <p:spPr/>
        <p:txBody>
          <a:bodyPr/>
          <a:lstStyle/>
          <a:p>
            <a:fld id="{8578E2E3-744A-47D4-9698-FFCFEDBA1C9E}" type="datetimeFigureOut">
              <a:rPr lang="en-CA" smtClean="0"/>
              <a:t>2025-03-10</a:t>
            </a:fld>
            <a:endParaRPr lang="en-CA"/>
          </a:p>
        </p:txBody>
      </p:sp>
      <p:sp>
        <p:nvSpPr>
          <p:cNvPr id="6" name="Footer Placeholder 5">
            <a:extLst>
              <a:ext uri="{FF2B5EF4-FFF2-40B4-BE49-F238E27FC236}">
                <a16:creationId xmlns:a16="http://schemas.microsoft.com/office/drawing/2014/main" id="{814FE3A2-219D-1AE1-F802-93129F6C31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77A5894-70D1-6971-467A-BB89BA89AA34}"/>
              </a:ext>
            </a:extLst>
          </p:cNvPr>
          <p:cNvSpPr>
            <a:spLocks noGrp="1"/>
          </p:cNvSpPr>
          <p:nvPr>
            <p:ph type="sldNum" sz="quarter" idx="12"/>
          </p:nvPr>
        </p:nvSpPr>
        <p:spPr/>
        <p:txBody>
          <a:bodyPr/>
          <a:lstStyle/>
          <a:p>
            <a:fld id="{CEC0EE0B-11CE-4011-8D48-539AF4FC44D9}" type="slidenum">
              <a:rPr lang="en-CA" smtClean="0"/>
              <a:t>‹#›</a:t>
            </a:fld>
            <a:endParaRPr lang="en-CA"/>
          </a:p>
        </p:txBody>
      </p:sp>
    </p:spTree>
    <p:extLst>
      <p:ext uri="{BB962C8B-B14F-4D97-AF65-F5344CB8AC3E}">
        <p14:creationId xmlns:p14="http://schemas.microsoft.com/office/powerpoint/2010/main" val="3541120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F60E-8468-E9E8-D206-B2B72F9F3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E206A9D-1D87-E45B-90CB-90CB60EC09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FB2AC04-137F-EC9E-BD7B-51BF72649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9DA8C-DCC3-0F99-F0AD-47ACB537C776}"/>
              </a:ext>
            </a:extLst>
          </p:cNvPr>
          <p:cNvSpPr>
            <a:spLocks noGrp="1"/>
          </p:cNvSpPr>
          <p:nvPr>
            <p:ph type="dt" sz="half" idx="10"/>
          </p:nvPr>
        </p:nvSpPr>
        <p:spPr/>
        <p:txBody>
          <a:bodyPr/>
          <a:lstStyle/>
          <a:p>
            <a:fld id="{8578E2E3-744A-47D4-9698-FFCFEDBA1C9E}" type="datetimeFigureOut">
              <a:rPr lang="en-CA" smtClean="0"/>
              <a:t>2025-03-10</a:t>
            </a:fld>
            <a:endParaRPr lang="en-CA"/>
          </a:p>
        </p:txBody>
      </p:sp>
      <p:sp>
        <p:nvSpPr>
          <p:cNvPr id="6" name="Footer Placeholder 5">
            <a:extLst>
              <a:ext uri="{FF2B5EF4-FFF2-40B4-BE49-F238E27FC236}">
                <a16:creationId xmlns:a16="http://schemas.microsoft.com/office/drawing/2014/main" id="{140C02D8-AB2B-3C05-1E94-29F0154FA1D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04DFCFF-DFEE-B32A-0668-00935FD11557}"/>
              </a:ext>
            </a:extLst>
          </p:cNvPr>
          <p:cNvSpPr>
            <a:spLocks noGrp="1"/>
          </p:cNvSpPr>
          <p:nvPr>
            <p:ph type="sldNum" sz="quarter" idx="12"/>
          </p:nvPr>
        </p:nvSpPr>
        <p:spPr/>
        <p:txBody>
          <a:bodyPr/>
          <a:lstStyle/>
          <a:p>
            <a:fld id="{CEC0EE0B-11CE-4011-8D48-539AF4FC44D9}" type="slidenum">
              <a:rPr lang="en-CA" smtClean="0"/>
              <a:t>‹#›</a:t>
            </a:fld>
            <a:endParaRPr lang="en-CA"/>
          </a:p>
        </p:txBody>
      </p:sp>
    </p:spTree>
    <p:extLst>
      <p:ext uri="{BB962C8B-B14F-4D97-AF65-F5344CB8AC3E}">
        <p14:creationId xmlns:p14="http://schemas.microsoft.com/office/powerpoint/2010/main" val="2486882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7A2D-59BA-6BC3-DC2D-1E800B53D3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4AB12A-E0C0-F797-33A5-DCF661C8E9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389F80-FA89-443E-D75B-1C3C7D45892E}"/>
              </a:ext>
            </a:extLst>
          </p:cNvPr>
          <p:cNvSpPr>
            <a:spLocks noGrp="1"/>
          </p:cNvSpPr>
          <p:nvPr>
            <p:ph type="dt" sz="half" idx="10"/>
          </p:nvPr>
        </p:nvSpPr>
        <p:spPr/>
        <p:txBody>
          <a:bodyPr/>
          <a:lstStyle/>
          <a:p>
            <a:fld id="{8578E2E3-744A-47D4-9698-FFCFEDBA1C9E}" type="datetimeFigureOut">
              <a:rPr lang="en-CA" smtClean="0"/>
              <a:t>2025-03-10</a:t>
            </a:fld>
            <a:endParaRPr lang="en-CA"/>
          </a:p>
        </p:txBody>
      </p:sp>
      <p:sp>
        <p:nvSpPr>
          <p:cNvPr id="5" name="Footer Placeholder 4">
            <a:extLst>
              <a:ext uri="{FF2B5EF4-FFF2-40B4-BE49-F238E27FC236}">
                <a16:creationId xmlns:a16="http://schemas.microsoft.com/office/drawing/2014/main" id="{CE291FF0-EFE6-F596-BEBC-666498BBD23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13B2C2-1D13-23EA-4946-9AD4A7079E85}"/>
              </a:ext>
            </a:extLst>
          </p:cNvPr>
          <p:cNvSpPr>
            <a:spLocks noGrp="1"/>
          </p:cNvSpPr>
          <p:nvPr>
            <p:ph type="sldNum" sz="quarter" idx="12"/>
          </p:nvPr>
        </p:nvSpPr>
        <p:spPr/>
        <p:txBody>
          <a:bodyPr/>
          <a:lstStyle/>
          <a:p>
            <a:fld id="{CEC0EE0B-11CE-4011-8D48-539AF4FC44D9}" type="slidenum">
              <a:rPr lang="en-CA" smtClean="0"/>
              <a:t>‹#›</a:t>
            </a:fld>
            <a:endParaRPr lang="en-CA"/>
          </a:p>
        </p:txBody>
      </p:sp>
    </p:spTree>
    <p:extLst>
      <p:ext uri="{BB962C8B-B14F-4D97-AF65-F5344CB8AC3E}">
        <p14:creationId xmlns:p14="http://schemas.microsoft.com/office/powerpoint/2010/main" val="614187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08D3C5-116E-F500-5183-51B00E1393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98FEA9E-29F1-1FDF-E913-F27D4F52E7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16EB308-5B85-2A3F-465A-0C2CE87A99A2}"/>
              </a:ext>
            </a:extLst>
          </p:cNvPr>
          <p:cNvSpPr>
            <a:spLocks noGrp="1"/>
          </p:cNvSpPr>
          <p:nvPr>
            <p:ph type="dt" sz="half" idx="10"/>
          </p:nvPr>
        </p:nvSpPr>
        <p:spPr/>
        <p:txBody>
          <a:bodyPr/>
          <a:lstStyle/>
          <a:p>
            <a:fld id="{8578E2E3-744A-47D4-9698-FFCFEDBA1C9E}" type="datetimeFigureOut">
              <a:rPr lang="en-CA" smtClean="0"/>
              <a:t>2025-03-10</a:t>
            </a:fld>
            <a:endParaRPr lang="en-CA"/>
          </a:p>
        </p:txBody>
      </p:sp>
      <p:sp>
        <p:nvSpPr>
          <p:cNvPr id="5" name="Footer Placeholder 4">
            <a:extLst>
              <a:ext uri="{FF2B5EF4-FFF2-40B4-BE49-F238E27FC236}">
                <a16:creationId xmlns:a16="http://schemas.microsoft.com/office/drawing/2014/main" id="{D4662974-A37A-F654-49CD-60419F8B55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1977257-6DBB-1779-76EC-76AA42A253BB}"/>
              </a:ext>
            </a:extLst>
          </p:cNvPr>
          <p:cNvSpPr>
            <a:spLocks noGrp="1"/>
          </p:cNvSpPr>
          <p:nvPr>
            <p:ph type="sldNum" sz="quarter" idx="12"/>
          </p:nvPr>
        </p:nvSpPr>
        <p:spPr/>
        <p:txBody>
          <a:bodyPr/>
          <a:lstStyle/>
          <a:p>
            <a:fld id="{CEC0EE0B-11CE-4011-8D48-539AF4FC44D9}" type="slidenum">
              <a:rPr lang="en-CA" smtClean="0"/>
              <a:t>‹#›</a:t>
            </a:fld>
            <a:endParaRPr lang="en-CA"/>
          </a:p>
        </p:txBody>
      </p:sp>
    </p:spTree>
    <p:extLst>
      <p:ext uri="{BB962C8B-B14F-4D97-AF65-F5344CB8AC3E}">
        <p14:creationId xmlns:p14="http://schemas.microsoft.com/office/powerpoint/2010/main" val="2025840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3E42C4-AF5F-456C-929F-85D2FADF1137}" type="slidenum">
              <a:rPr lang="en-US" altLang="en-US"/>
              <a:pPr/>
              <a:t>‹#›</a:t>
            </a:fld>
            <a:endParaRPr lang="en-US" altLang="en-US"/>
          </a:p>
        </p:txBody>
      </p:sp>
    </p:spTree>
    <p:extLst>
      <p:ext uri="{BB962C8B-B14F-4D97-AF65-F5344CB8AC3E}">
        <p14:creationId xmlns:p14="http://schemas.microsoft.com/office/powerpoint/2010/main" val="1973304386"/>
      </p:ext>
    </p:extLst>
  </p:cSld>
  <p:clrMapOvr>
    <a:masterClrMapping/>
  </p:clrMapOvr>
  <p:transition advClick="0" advTm="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74141A-9A74-42C7-8D74-76E83312F93A}" type="slidenum">
              <a:rPr lang="en-US" altLang="en-US"/>
              <a:pPr/>
              <a:t>‹#›</a:t>
            </a:fld>
            <a:endParaRPr lang="en-US" altLang="en-US"/>
          </a:p>
        </p:txBody>
      </p:sp>
    </p:spTree>
    <p:extLst>
      <p:ext uri="{BB962C8B-B14F-4D97-AF65-F5344CB8AC3E}">
        <p14:creationId xmlns:p14="http://schemas.microsoft.com/office/powerpoint/2010/main" val="768161498"/>
      </p:ext>
    </p:extLst>
  </p:cSld>
  <p:clrMapOvr>
    <a:masterClrMapping/>
  </p:clrMapOvr>
  <p:transition advClick="0" advTm="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EF0E3F-C9E7-4E3C-A386-E4B823C16049}" type="slidenum">
              <a:rPr lang="en-US" altLang="en-US"/>
              <a:pPr/>
              <a:t>‹#›</a:t>
            </a:fld>
            <a:endParaRPr lang="en-US" altLang="en-US"/>
          </a:p>
        </p:txBody>
      </p:sp>
    </p:spTree>
    <p:extLst>
      <p:ext uri="{BB962C8B-B14F-4D97-AF65-F5344CB8AC3E}">
        <p14:creationId xmlns:p14="http://schemas.microsoft.com/office/powerpoint/2010/main" val="1311627589"/>
      </p:ext>
    </p:extLst>
  </p:cSld>
  <p:clrMapOvr>
    <a:masterClrMapping/>
  </p:clrMapOvr>
  <p:transition advClick="0" advTm="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D88406E-A5C0-435C-BF52-6F28F339B1E4}" type="slidenum">
              <a:rPr lang="en-US" altLang="en-US"/>
              <a:pPr/>
              <a:t>‹#›</a:t>
            </a:fld>
            <a:endParaRPr lang="en-US" altLang="en-US"/>
          </a:p>
        </p:txBody>
      </p:sp>
    </p:spTree>
    <p:extLst>
      <p:ext uri="{BB962C8B-B14F-4D97-AF65-F5344CB8AC3E}">
        <p14:creationId xmlns:p14="http://schemas.microsoft.com/office/powerpoint/2010/main" val="626171671"/>
      </p:ext>
    </p:extLst>
  </p:cSld>
  <p:clrMapOvr>
    <a:masterClrMapping/>
  </p:clrMapOvr>
  <p:transition advClick="0" advTm="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F57AE69-C04A-47B2-960B-4B97F8DD69FC}" type="slidenum">
              <a:rPr lang="en-US" altLang="en-US"/>
              <a:pPr/>
              <a:t>‹#›</a:t>
            </a:fld>
            <a:endParaRPr lang="en-US" altLang="en-US"/>
          </a:p>
        </p:txBody>
      </p:sp>
    </p:spTree>
    <p:extLst>
      <p:ext uri="{BB962C8B-B14F-4D97-AF65-F5344CB8AC3E}">
        <p14:creationId xmlns:p14="http://schemas.microsoft.com/office/powerpoint/2010/main" val="24031610"/>
      </p:ext>
    </p:extLst>
  </p:cSld>
  <p:clrMapOvr>
    <a:masterClrMapping/>
  </p:clrMapOvr>
  <p:transition advClick="0" advTm="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A6C4936-6B60-4B0D-BBBE-CBAA8DD4DC66}" type="slidenum">
              <a:rPr lang="en-US" altLang="en-US"/>
              <a:pPr/>
              <a:t>‹#›</a:t>
            </a:fld>
            <a:endParaRPr lang="en-US" altLang="en-US"/>
          </a:p>
        </p:txBody>
      </p:sp>
    </p:spTree>
    <p:extLst>
      <p:ext uri="{BB962C8B-B14F-4D97-AF65-F5344CB8AC3E}">
        <p14:creationId xmlns:p14="http://schemas.microsoft.com/office/powerpoint/2010/main" val="141325299"/>
      </p:ext>
    </p:extLst>
  </p:cSld>
  <p:clrMapOvr>
    <a:masterClrMapping/>
  </p:clrMapOvr>
  <p:transition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DBAB-943B-1F98-6E18-5C1FF5B5DDE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997CF7-D4F4-9DD3-411C-A8497CF3BF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BCD7507-A7B2-F4F9-32DA-745984E3F6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7512CED-0828-DBB3-2984-F8C8761CE6D6}"/>
              </a:ext>
            </a:extLst>
          </p:cNvPr>
          <p:cNvSpPr>
            <a:spLocks noGrp="1"/>
          </p:cNvSpPr>
          <p:nvPr>
            <p:ph type="dt" sz="half" idx="10"/>
          </p:nvPr>
        </p:nvSpPr>
        <p:spPr/>
        <p:txBody>
          <a:bodyPr/>
          <a:lstStyle/>
          <a:p>
            <a:fld id="{5DCA7AB7-11B8-4D97-A52E-10375412144A}" type="datetimeFigureOut">
              <a:rPr lang="en-CA" smtClean="0"/>
              <a:t>2025-03-10</a:t>
            </a:fld>
            <a:endParaRPr lang="en-CA"/>
          </a:p>
        </p:txBody>
      </p:sp>
      <p:sp>
        <p:nvSpPr>
          <p:cNvPr id="6" name="Footer Placeholder 5">
            <a:extLst>
              <a:ext uri="{FF2B5EF4-FFF2-40B4-BE49-F238E27FC236}">
                <a16:creationId xmlns:a16="http://schemas.microsoft.com/office/drawing/2014/main" id="{AD10D4CD-1A70-E0CD-D069-B53A704E3D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CAF36FF-A759-CCA4-528A-E38C88C078E7}"/>
              </a:ext>
            </a:extLst>
          </p:cNvPr>
          <p:cNvSpPr>
            <a:spLocks noGrp="1"/>
          </p:cNvSpPr>
          <p:nvPr>
            <p:ph type="sldNum" sz="quarter" idx="12"/>
          </p:nvPr>
        </p:nvSpPr>
        <p:spPr/>
        <p:txBody>
          <a:bodyPr/>
          <a:lstStyle/>
          <a:p>
            <a:fld id="{79E86908-3F50-45C0-819C-644B32C5A0D2}" type="slidenum">
              <a:rPr lang="en-CA" smtClean="0"/>
              <a:t>‹#›</a:t>
            </a:fld>
            <a:endParaRPr lang="en-CA"/>
          </a:p>
        </p:txBody>
      </p:sp>
    </p:spTree>
    <p:extLst>
      <p:ext uri="{BB962C8B-B14F-4D97-AF65-F5344CB8AC3E}">
        <p14:creationId xmlns:p14="http://schemas.microsoft.com/office/powerpoint/2010/main" val="3926911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D1B1B78-4C07-4C5A-A215-DC1AFCA7AE6F}" type="slidenum">
              <a:rPr lang="en-US" altLang="en-US"/>
              <a:pPr/>
              <a:t>‹#›</a:t>
            </a:fld>
            <a:endParaRPr lang="en-US" altLang="en-US"/>
          </a:p>
        </p:txBody>
      </p:sp>
    </p:spTree>
    <p:extLst>
      <p:ext uri="{BB962C8B-B14F-4D97-AF65-F5344CB8AC3E}">
        <p14:creationId xmlns:p14="http://schemas.microsoft.com/office/powerpoint/2010/main" val="2788406970"/>
      </p:ext>
    </p:extLst>
  </p:cSld>
  <p:clrMapOvr>
    <a:masterClrMapping/>
  </p:clrMapOvr>
  <p:transition advClick="0" advTm="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930F832-CE30-495C-9DC3-B857CDF0CD3B}" type="slidenum">
              <a:rPr lang="en-US" altLang="en-US"/>
              <a:pPr/>
              <a:t>‹#›</a:t>
            </a:fld>
            <a:endParaRPr lang="en-US" altLang="en-US"/>
          </a:p>
        </p:txBody>
      </p:sp>
    </p:spTree>
    <p:extLst>
      <p:ext uri="{BB962C8B-B14F-4D97-AF65-F5344CB8AC3E}">
        <p14:creationId xmlns:p14="http://schemas.microsoft.com/office/powerpoint/2010/main" val="631977067"/>
      </p:ext>
    </p:extLst>
  </p:cSld>
  <p:clrMapOvr>
    <a:masterClrMapping/>
  </p:clrMapOvr>
  <p:transition advClick="0" advTm="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E7C6C5-1E21-41C5-B9A6-B98E918555F1}" type="slidenum">
              <a:rPr lang="en-US" altLang="en-US"/>
              <a:pPr/>
              <a:t>‹#›</a:t>
            </a:fld>
            <a:endParaRPr lang="en-US" altLang="en-US"/>
          </a:p>
        </p:txBody>
      </p:sp>
    </p:spTree>
    <p:extLst>
      <p:ext uri="{BB962C8B-B14F-4D97-AF65-F5344CB8AC3E}">
        <p14:creationId xmlns:p14="http://schemas.microsoft.com/office/powerpoint/2010/main" val="968275110"/>
      </p:ext>
    </p:extLst>
  </p:cSld>
  <p:clrMapOvr>
    <a:masterClrMapping/>
  </p:clrMapOvr>
  <p:transition advClick="0" advTm="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F49BB9-9308-437A-8E96-6BA977073DA3}" type="slidenum">
              <a:rPr lang="en-US" altLang="en-US"/>
              <a:pPr/>
              <a:t>‹#›</a:t>
            </a:fld>
            <a:endParaRPr lang="en-US" altLang="en-US"/>
          </a:p>
        </p:txBody>
      </p:sp>
    </p:spTree>
    <p:extLst>
      <p:ext uri="{BB962C8B-B14F-4D97-AF65-F5344CB8AC3E}">
        <p14:creationId xmlns:p14="http://schemas.microsoft.com/office/powerpoint/2010/main" val="1599892818"/>
      </p:ext>
    </p:extLst>
  </p:cSld>
  <p:clrMapOvr>
    <a:masterClrMapping/>
  </p:clrMapOvr>
  <p:transition advClick="0" advTm="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A404866-E1C8-435D-A1A7-F41E6602FFFA}" type="slidenum">
              <a:rPr lang="en-US" altLang="en-US"/>
              <a:pPr/>
              <a:t>‹#›</a:t>
            </a:fld>
            <a:endParaRPr lang="en-US" altLang="en-US"/>
          </a:p>
        </p:txBody>
      </p:sp>
    </p:spTree>
    <p:extLst>
      <p:ext uri="{BB962C8B-B14F-4D97-AF65-F5344CB8AC3E}">
        <p14:creationId xmlns:p14="http://schemas.microsoft.com/office/powerpoint/2010/main" val="1284945961"/>
      </p:ext>
    </p:extLst>
  </p:cSld>
  <p:clrMapOvr>
    <a:masterClrMapping/>
  </p:clrMapOvr>
  <p:transition advClick="0"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5636-A6AE-EF04-3B6C-FA9A77B5E4C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B5119E-1316-343B-871C-BE7CD00B2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90116C-E080-F04D-3321-E45859636D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AF5F03F-3A13-A0BF-B777-227C618B41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43B1B5-7B80-65C8-629A-365BCCBB08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B48DE04-6800-583D-A512-35B5DDC68DAB}"/>
              </a:ext>
            </a:extLst>
          </p:cNvPr>
          <p:cNvSpPr>
            <a:spLocks noGrp="1"/>
          </p:cNvSpPr>
          <p:nvPr>
            <p:ph type="dt" sz="half" idx="10"/>
          </p:nvPr>
        </p:nvSpPr>
        <p:spPr/>
        <p:txBody>
          <a:bodyPr/>
          <a:lstStyle/>
          <a:p>
            <a:fld id="{5DCA7AB7-11B8-4D97-A52E-10375412144A}" type="datetimeFigureOut">
              <a:rPr lang="en-CA" smtClean="0"/>
              <a:t>2025-03-10</a:t>
            </a:fld>
            <a:endParaRPr lang="en-CA"/>
          </a:p>
        </p:txBody>
      </p:sp>
      <p:sp>
        <p:nvSpPr>
          <p:cNvPr id="8" name="Footer Placeholder 7">
            <a:extLst>
              <a:ext uri="{FF2B5EF4-FFF2-40B4-BE49-F238E27FC236}">
                <a16:creationId xmlns:a16="http://schemas.microsoft.com/office/drawing/2014/main" id="{9AB81237-6E17-02F0-355F-10D8D93A151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57E51B-786F-BE1B-F0CA-1FA24F9B5FED}"/>
              </a:ext>
            </a:extLst>
          </p:cNvPr>
          <p:cNvSpPr>
            <a:spLocks noGrp="1"/>
          </p:cNvSpPr>
          <p:nvPr>
            <p:ph type="sldNum" sz="quarter" idx="12"/>
          </p:nvPr>
        </p:nvSpPr>
        <p:spPr/>
        <p:txBody>
          <a:bodyPr/>
          <a:lstStyle/>
          <a:p>
            <a:fld id="{79E86908-3F50-45C0-819C-644B32C5A0D2}" type="slidenum">
              <a:rPr lang="en-CA" smtClean="0"/>
              <a:t>‹#›</a:t>
            </a:fld>
            <a:endParaRPr lang="en-CA"/>
          </a:p>
        </p:txBody>
      </p:sp>
    </p:spTree>
    <p:extLst>
      <p:ext uri="{BB962C8B-B14F-4D97-AF65-F5344CB8AC3E}">
        <p14:creationId xmlns:p14="http://schemas.microsoft.com/office/powerpoint/2010/main" val="276531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B5F1-EF11-6716-C593-3D8C193D5C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799285A-55AF-D9E7-83EB-0A916EB7B611}"/>
              </a:ext>
            </a:extLst>
          </p:cNvPr>
          <p:cNvSpPr>
            <a:spLocks noGrp="1"/>
          </p:cNvSpPr>
          <p:nvPr>
            <p:ph type="dt" sz="half" idx="10"/>
          </p:nvPr>
        </p:nvSpPr>
        <p:spPr/>
        <p:txBody>
          <a:bodyPr/>
          <a:lstStyle/>
          <a:p>
            <a:fld id="{5DCA7AB7-11B8-4D97-A52E-10375412144A}" type="datetimeFigureOut">
              <a:rPr lang="en-CA" smtClean="0"/>
              <a:t>2025-03-10</a:t>
            </a:fld>
            <a:endParaRPr lang="en-CA"/>
          </a:p>
        </p:txBody>
      </p:sp>
      <p:sp>
        <p:nvSpPr>
          <p:cNvPr id="4" name="Footer Placeholder 3">
            <a:extLst>
              <a:ext uri="{FF2B5EF4-FFF2-40B4-BE49-F238E27FC236}">
                <a16:creationId xmlns:a16="http://schemas.microsoft.com/office/drawing/2014/main" id="{7EE2DA12-31FF-FFA5-2405-7FD1DEB512D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C927499-84A3-A5BA-A516-BF1E072D0D18}"/>
              </a:ext>
            </a:extLst>
          </p:cNvPr>
          <p:cNvSpPr>
            <a:spLocks noGrp="1"/>
          </p:cNvSpPr>
          <p:nvPr>
            <p:ph type="sldNum" sz="quarter" idx="12"/>
          </p:nvPr>
        </p:nvSpPr>
        <p:spPr/>
        <p:txBody>
          <a:bodyPr/>
          <a:lstStyle/>
          <a:p>
            <a:fld id="{79E86908-3F50-45C0-819C-644B32C5A0D2}" type="slidenum">
              <a:rPr lang="en-CA" smtClean="0"/>
              <a:t>‹#›</a:t>
            </a:fld>
            <a:endParaRPr lang="en-CA"/>
          </a:p>
        </p:txBody>
      </p:sp>
    </p:spTree>
    <p:extLst>
      <p:ext uri="{BB962C8B-B14F-4D97-AF65-F5344CB8AC3E}">
        <p14:creationId xmlns:p14="http://schemas.microsoft.com/office/powerpoint/2010/main" val="268767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D3AC91-0B55-406F-0163-8E1F928ED8D4}"/>
              </a:ext>
            </a:extLst>
          </p:cNvPr>
          <p:cNvSpPr>
            <a:spLocks noGrp="1"/>
          </p:cNvSpPr>
          <p:nvPr>
            <p:ph type="dt" sz="half" idx="10"/>
          </p:nvPr>
        </p:nvSpPr>
        <p:spPr/>
        <p:txBody>
          <a:bodyPr/>
          <a:lstStyle/>
          <a:p>
            <a:fld id="{5DCA7AB7-11B8-4D97-A52E-10375412144A}" type="datetimeFigureOut">
              <a:rPr lang="en-CA" smtClean="0"/>
              <a:t>2025-03-10</a:t>
            </a:fld>
            <a:endParaRPr lang="en-CA"/>
          </a:p>
        </p:txBody>
      </p:sp>
      <p:sp>
        <p:nvSpPr>
          <p:cNvPr id="3" name="Footer Placeholder 2">
            <a:extLst>
              <a:ext uri="{FF2B5EF4-FFF2-40B4-BE49-F238E27FC236}">
                <a16:creationId xmlns:a16="http://schemas.microsoft.com/office/drawing/2014/main" id="{CB5A5C96-80E4-AB9C-7D73-87D1C4220F1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3818102-1746-56B0-C2B7-D9CE8B2FFEEF}"/>
              </a:ext>
            </a:extLst>
          </p:cNvPr>
          <p:cNvSpPr>
            <a:spLocks noGrp="1"/>
          </p:cNvSpPr>
          <p:nvPr>
            <p:ph type="sldNum" sz="quarter" idx="12"/>
          </p:nvPr>
        </p:nvSpPr>
        <p:spPr/>
        <p:txBody>
          <a:bodyPr/>
          <a:lstStyle/>
          <a:p>
            <a:fld id="{79E86908-3F50-45C0-819C-644B32C5A0D2}" type="slidenum">
              <a:rPr lang="en-CA" smtClean="0"/>
              <a:t>‹#›</a:t>
            </a:fld>
            <a:endParaRPr lang="en-CA"/>
          </a:p>
        </p:txBody>
      </p:sp>
    </p:spTree>
    <p:extLst>
      <p:ext uri="{BB962C8B-B14F-4D97-AF65-F5344CB8AC3E}">
        <p14:creationId xmlns:p14="http://schemas.microsoft.com/office/powerpoint/2010/main" val="237492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5B16-D134-DF9E-2B90-E3B964B32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AACA84C-D4DA-7491-C9D4-685406557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965D732-D8C1-4089-F725-46AC47A3F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B6502-2A3D-1C51-89A4-5B08D0F11280}"/>
              </a:ext>
            </a:extLst>
          </p:cNvPr>
          <p:cNvSpPr>
            <a:spLocks noGrp="1"/>
          </p:cNvSpPr>
          <p:nvPr>
            <p:ph type="dt" sz="half" idx="10"/>
          </p:nvPr>
        </p:nvSpPr>
        <p:spPr/>
        <p:txBody>
          <a:bodyPr/>
          <a:lstStyle/>
          <a:p>
            <a:fld id="{5DCA7AB7-11B8-4D97-A52E-10375412144A}" type="datetimeFigureOut">
              <a:rPr lang="en-CA" smtClean="0"/>
              <a:t>2025-03-10</a:t>
            </a:fld>
            <a:endParaRPr lang="en-CA"/>
          </a:p>
        </p:txBody>
      </p:sp>
      <p:sp>
        <p:nvSpPr>
          <p:cNvPr id="6" name="Footer Placeholder 5">
            <a:extLst>
              <a:ext uri="{FF2B5EF4-FFF2-40B4-BE49-F238E27FC236}">
                <a16:creationId xmlns:a16="http://schemas.microsoft.com/office/drawing/2014/main" id="{28C406E1-94F3-CD14-FBA4-2EDB0DFF34F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007F932-8CDB-A59B-EF1F-A04596DDAB01}"/>
              </a:ext>
            </a:extLst>
          </p:cNvPr>
          <p:cNvSpPr>
            <a:spLocks noGrp="1"/>
          </p:cNvSpPr>
          <p:nvPr>
            <p:ph type="sldNum" sz="quarter" idx="12"/>
          </p:nvPr>
        </p:nvSpPr>
        <p:spPr/>
        <p:txBody>
          <a:bodyPr/>
          <a:lstStyle/>
          <a:p>
            <a:fld id="{79E86908-3F50-45C0-819C-644B32C5A0D2}" type="slidenum">
              <a:rPr lang="en-CA" smtClean="0"/>
              <a:t>‹#›</a:t>
            </a:fld>
            <a:endParaRPr lang="en-CA"/>
          </a:p>
        </p:txBody>
      </p:sp>
    </p:spTree>
    <p:extLst>
      <p:ext uri="{BB962C8B-B14F-4D97-AF65-F5344CB8AC3E}">
        <p14:creationId xmlns:p14="http://schemas.microsoft.com/office/powerpoint/2010/main" val="3772063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A0B0-C12E-C1E6-DBFD-7283EB15D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0F9F451-93D1-C682-DB18-185A86F1C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A2629C1-04B3-4927-6E00-D3C099543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1305F-F854-81DE-B5A6-37E430B29831}"/>
              </a:ext>
            </a:extLst>
          </p:cNvPr>
          <p:cNvSpPr>
            <a:spLocks noGrp="1"/>
          </p:cNvSpPr>
          <p:nvPr>
            <p:ph type="dt" sz="half" idx="10"/>
          </p:nvPr>
        </p:nvSpPr>
        <p:spPr/>
        <p:txBody>
          <a:bodyPr/>
          <a:lstStyle/>
          <a:p>
            <a:fld id="{5DCA7AB7-11B8-4D97-A52E-10375412144A}" type="datetimeFigureOut">
              <a:rPr lang="en-CA" smtClean="0"/>
              <a:t>2025-03-10</a:t>
            </a:fld>
            <a:endParaRPr lang="en-CA"/>
          </a:p>
        </p:txBody>
      </p:sp>
      <p:sp>
        <p:nvSpPr>
          <p:cNvPr id="6" name="Footer Placeholder 5">
            <a:extLst>
              <a:ext uri="{FF2B5EF4-FFF2-40B4-BE49-F238E27FC236}">
                <a16:creationId xmlns:a16="http://schemas.microsoft.com/office/drawing/2014/main" id="{70FE10FA-0EF6-9E85-92FB-D3BF9772157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14B42AB-0BB8-A989-F000-9AE1858D00D7}"/>
              </a:ext>
            </a:extLst>
          </p:cNvPr>
          <p:cNvSpPr>
            <a:spLocks noGrp="1"/>
          </p:cNvSpPr>
          <p:nvPr>
            <p:ph type="sldNum" sz="quarter" idx="12"/>
          </p:nvPr>
        </p:nvSpPr>
        <p:spPr/>
        <p:txBody>
          <a:bodyPr/>
          <a:lstStyle/>
          <a:p>
            <a:fld id="{79E86908-3F50-45C0-819C-644B32C5A0D2}" type="slidenum">
              <a:rPr lang="en-CA" smtClean="0"/>
              <a:t>‹#›</a:t>
            </a:fld>
            <a:endParaRPr lang="en-CA"/>
          </a:p>
        </p:txBody>
      </p:sp>
    </p:spTree>
    <p:extLst>
      <p:ext uri="{BB962C8B-B14F-4D97-AF65-F5344CB8AC3E}">
        <p14:creationId xmlns:p14="http://schemas.microsoft.com/office/powerpoint/2010/main" val="419572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01573-B8D2-2905-9B81-25F6A5F8B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5A765E-E07A-FDA3-7D98-CBD777338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B42D1C3-0A5E-E463-8C6D-6050DC9C1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A7AB7-11B8-4D97-A52E-10375412144A}" type="datetimeFigureOut">
              <a:rPr lang="en-CA" smtClean="0"/>
              <a:t>2025-03-10</a:t>
            </a:fld>
            <a:endParaRPr lang="en-CA"/>
          </a:p>
        </p:txBody>
      </p:sp>
      <p:sp>
        <p:nvSpPr>
          <p:cNvPr id="5" name="Footer Placeholder 4">
            <a:extLst>
              <a:ext uri="{FF2B5EF4-FFF2-40B4-BE49-F238E27FC236}">
                <a16:creationId xmlns:a16="http://schemas.microsoft.com/office/drawing/2014/main" id="{73929FBA-C4C9-F6A0-F398-631A9519C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59B5D02-0538-0927-CE78-47F781DF0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86908-3F50-45C0-819C-644B32C5A0D2}" type="slidenum">
              <a:rPr lang="en-CA" smtClean="0"/>
              <a:t>‹#›</a:t>
            </a:fld>
            <a:endParaRPr lang="en-CA"/>
          </a:p>
        </p:txBody>
      </p:sp>
    </p:spTree>
    <p:extLst>
      <p:ext uri="{BB962C8B-B14F-4D97-AF65-F5344CB8AC3E}">
        <p14:creationId xmlns:p14="http://schemas.microsoft.com/office/powerpoint/2010/main" val="3787611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red and white background with text&#10;&#10;Description automatically generated">
            <a:extLst>
              <a:ext uri="{FF2B5EF4-FFF2-40B4-BE49-F238E27FC236}">
                <a16:creationId xmlns:a16="http://schemas.microsoft.com/office/drawing/2014/main" id="{26EDCD2B-7F68-7A3A-5325-BFFB6349561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1006768-C682-4840-887F-B706BD80E1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2AB5B8-0D8D-48D3-BD0A-3ED673B0F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C1B0A-2B6B-5A44-B5F8-04D9A550CCEA}" type="datetime1">
              <a:rPr lang="en-CA" smtClean="0"/>
              <a:t>2025-03-10</a:t>
            </a:fld>
            <a:endParaRPr lang="en-CA"/>
          </a:p>
        </p:txBody>
      </p:sp>
      <p:sp>
        <p:nvSpPr>
          <p:cNvPr id="5" name="Footer Placeholder 4">
            <a:extLst>
              <a:ext uri="{FF2B5EF4-FFF2-40B4-BE49-F238E27FC236}">
                <a16:creationId xmlns:a16="http://schemas.microsoft.com/office/drawing/2014/main" id="{5DF5EAF8-FD3A-45C9-BB6A-46DDBBADC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352979F-6737-48F4-95D8-D93CED9BF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6F267-52F0-404D-B01A-4B91225C2DA9}" type="slidenum">
              <a:rPr lang="en-CA" smtClean="0"/>
              <a:t>‹#›</a:t>
            </a:fld>
            <a:endParaRPr lang="en-CA"/>
          </a:p>
        </p:txBody>
      </p:sp>
    </p:spTree>
    <p:extLst>
      <p:ext uri="{BB962C8B-B14F-4D97-AF65-F5344CB8AC3E}">
        <p14:creationId xmlns:p14="http://schemas.microsoft.com/office/powerpoint/2010/main" val="857459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469FD-DA22-678B-6F60-623BE436CD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8171A3A-14DB-486B-C170-987F5D1E9C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EE9C1EC-18B3-B4F5-C38F-95565990C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8E2E3-744A-47D4-9698-FFCFEDBA1C9E}" type="datetimeFigureOut">
              <a:rPr lang="en-CA" smtClean="0"/>
              <a:t>2025-03-10</a:t>
            </a:fld>
            <a:endParaRPr lang="en-CA"/>
          </a:p>
        </p:txBody>
      </p:sp>
      <p:sp>
        <p:nvSpPr>
          <p:cNvPr id="5" name="Footer Placeholder 4">
            <a:extLst>
              <a:ext uri="{FF2B5EF4-FFF2-40B4-BE49-F238E27FC236}">
                <a16:creationId xmlns:a16="http://schemas.microsoft.com/office/drawing/2014/main" id="{FD99C42D-D249-C6E2-A913-95E1C90E0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BBA3C41-8986-351A-E579-FCACD9E63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0EE0B-11CE-4011-8D48-539AF4FC44D9}" type="slidenum">
              <a:rPr lang="en-CA" smtClean="0"/>
              <a:t>‹#›</a:t>
            </a:fld>
            <a:endParaRPr lang="en-CA"/>
          </a:p>
        </p:txBody>
      </p:sp>
    </p:spTree>
    <p:extLst>
      <p:ext uri="{BB962C8B-B14F-4D97-AF65-F5344CB8AC3E}">
        <p14:creationId xmlns:p14="http://schemas.microsoft.com/office/powerpoint/2010/main" val="3865736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400"/>
            </a:lvl1pPr>
          </a:lstStyle>
          <a:p>
            <a:fld id="{B2BE6986-6AE7-4C82-A180-E27B4FADF334}" type="slidenum">
              <a:rPr lang="en-US" altLang="en-US"/>
              <a:pPr/>
              <a:t>‹#›</a:t>
            </a:fld>
            <a:endParaRPr lang="en-US" altLang="en-US"/>
          </a:p>
        </p:txBody>
      </p:sp>
    </p:spTree>
    <p:extLst>
      <p:ext uri="{BB962C8B-B14F-4D97-AF65-F5344CB8AC3E}">
        <p14:creationId xmlns:p14="http://schemas.microsoft.com/office/powerpoint/2010/main" val="41198457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advTm="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48" charset="-128"/>
        </a:defRPr>
      </a:lvl6pPr>
      <a:lvl7pPr marL="914400" algn="ctr" rtl="0" fontAlgn="base">
        <a:spcBef>
          <a:spcPct val="0"/>
        </a:spcBef>
        <a:spcAft>
          <a:spcPct val="0"/>
        </a:spcAft>
        <a:defRPr sz="4400">
          <a:solidFill>
            <a:schemeClr val="tx2"/>
          </a:solidFill>
          <a:latin typeface="Arial" charset="0"/>
          <a:ea typeface="ＭＳ Ｐゴシック" pitchFamily="-48" charset="-128"/>
        </a:defRPr>
      </a:lvl7pPr>
      <a:lvl8pPr marL="1371600" algn="ctr" rtl="0" fontAlgn="base">
        <a:spcBef>
          <a:spcPct val="0"/>
        </a:spcBef>
        <a:spcAft>
          <a:spcPct val="0"/>
        </a:spcAft>
        <a:defRPr sz="4400">
          <a:solidFill>
            <a:schemeClr val="tx2"/>
          </a:solidFill>
          <a:latin typeface="Arial" charset="0"/>
          <a:ea typeface="ＭＳ Ｐゴシック" pitchFamily="-48" charset="-128"/>
        </a:defRPr>
      </a:lvl8pPr>
      <a:lvl9pPr marL="1828800" algn="ctr" rtl="0" fontAlgn="base">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Kw-nw4bh3bM?feature=oembed"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EAC5C-B213-4DE4-96C9-DFA1AB40C7B1}"/>
              </a:ext>
            </a:extLst>
          </p:cNvPr>
          <p:cNvSpPr/>
          <p:nvPr/>
        </p:nvSpPr>
        <p:spPr>
          <a:xfrm>
            <a:off x="1066800" y="2364245"/>
            <a:ext cx="10058400" cy="1754326"/>
          </a:xfrm>
          <a:prstGeom prst="rect">
            <a:avLst/>
          </a:prstGeom>
          <a:noFill/>
        </p:spPr>
        <p:txBody>
          <a:bodyPr wrap="square" lIns="91440" tIns="45720" rIns="91440" bIns="45720" anchor="t">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Competition Introduction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C00000"/>
                </a:solidFill>
                <a:latin typeface="Arial" panose="020B0604020202020204" pitchFamily="34" charset="0"/>
                <a:cs typeface="Arial" panose="020B0604020202020204" pitchFamily="34" charset="0"/>
              </a:rPr>
              <a:t>Coach Clinic</a:t>
            </a:r>
            <a:endPar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5" name="Picture 4" descr="A picture containing food&#10;&#10;Description automatically generated">
            <a:extLst>
              <a:ext uri="{FF2B5EF4-FFF2-40B4-BE49-F238E27FC236}">
                <a16:creationId xmlns:a16="http://schemas.microsoft.com/office/drawing/2014/main" id="{56A0BC43-29BB-4AF2-8366-17881B4001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78850" y="5171244"/>
            <a:ext cx="2677275" cy="1341436"/>
          </a:xfrm>
          <a:prstGeom prst="rect">
            <a:avLst/>
          </a:prstGeom>
        </p:spPr>
      </p:pic>
      <p:pic>
        <p:nvPicPr>
          <p:cNvPr id="7170" name="Picture 2" descr="Coach">
            <a:extLst>
              <a:ext uri="{FF2B5EF4-FFF2-40B4-BE49-F238E27FC236}">
                <a16:creationId xmlns:a16="http://schemas.microsoft.com/office/drawing/2014/main" id="{1C5C239C-1A63-4307-A479-DE8BC935789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5875" y="5615609"/>
            <a:ext cx="3843987" cy="90691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EF86FC7-B499-BB82-F109-A1D371A47637}"/>
              </a:ext>
            </a:extLst>
          </p:cNvPr>
          <p:cNvSpPr>
            <a:spLocks noGrp="1"/>
          </p:cNvSpPr>
          <p:nvPr>
            <p:ph type="ctrTitle"/>
          </p:nvPr>
        </p:nvSpPr>
        <p:spPr/>
        <p:txBody>
          <a:bodyPr/>
          <a:lstStyle/>
          <a:p>
            <a:endParaRPr lang="en-CA"/>
          </a:p>
        </p:txBody>
      </p:sp>
      <p:sp>
        <p:nvSpPr>
          <p:cNvPr id="4" name="Subtitle 3">
            <a:extLst>
              <a:ext uri="{FF2B5EF4-FFF2-40B4-BE49-F238E27FC236}">
                <a16:creationId xmlns:a16="http://schemas.microsoft.com/office/drawing/2014/main" id="{6A4D5D2B-7DAE-3C3D-381C-EAAC14D63A33}"/>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096498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905000" y="381000"/>
            <a:ext cx="8382000" cy="381000"/>
          </a:xfrm>
          <a:solidFill>
            <a:schemeClr val="tx1"/>
          </a:solidFill>
        </p:spPr>
        <p:txBody>
          <a:bodyPr/>
          <a:lstStyle/>
          <a:p>
            <a:pPr algn="l" eaLnBrk="1" hangingPunct="1"/>
            <a:r>
              <a:rPr lang="en-US" altLang="en-US" sz="1800">
                <a:solidFill>
                  <a:schemeClr val="bg1"/>
                </a:solidFill>
                <a:latin typeface="ZapfHumnst Ult BT" pitchFamily="34" charset="0"/>
              </a:rPr>
              <a:t>Module One:  THE GAME</a:t>
            </a:r>
          </a:p>
        </p:txBody>
      </p:sp>
      <p:sp>
        <p:nvSpPr>
          <p:cNvPr id="11267" name="Rectangle 3"/>
          <p:cNvSpPr>
            <a:spLocks noGrp="1" noChangeArrowheads="1"/>
          </p:cNvSpPr>
          <p:nvPr>
            <p:ph type="subTitle" idx="1"/>
          </p:nvPr>
        </p:nvSpPr>
        <p:spPr>
          <a:xfrm>
            <a:off x="1524000" y="457200"/>
            <a:ext cx="6400800" cy="1752600"/>
          </a:xfrm>
        </p:spPr>
        <p:txBody>
          <a:bodyPr/>
          <a:lstStyle/>
          <a:p>
            <a:pPr algn="l" eaLnBrk="1" hangingPunct="1">
              <a:lnSpc>
                <a:spcPct val="80000"/>
              </a:lnSpc>
            </a:pPr>
            <a:endParaRPr lang="en-US" altLang="en-US" sz="1800"/>
          </a:p>
          <a:p>
            <a:pPr algn="l" eaLnBrk="1" hangingPunct="1">
              <a:lnSpc>
                <a:spcPct val="80000"/>
              </a:lnSpc>
            </a:pPr>
            <a:endParaRPr lang="en-US" altLang="en-US" sz="1800"/>
          </a:p>
          <a:p>
            <a:pPr algn="l" eaLnBrk="1" hangingPunct="1">
              <a:lnSpc>
                <a:spcPct val="80000"/>
              </a:lnSpc>
            </a:pPr>
            <a:endParaRPr lang="en-US" altLang="en-US" sz="1800"/>
          </a:p>
          <a:p>
            <a:pPr algn="l" eaLnBrk="1" hangingPunct="1">
              <a:lnSpc>
                <a:spcPct val="80000"/>
              </a:lnSpc>
            </a:pPr>
            <a:endParaRPr lang="en-US" altLang="en-US" sz="1800"/>
          </a:p>
          <a:p>
            <a:pPr algn="l" eaLnBrk="1" hangingPunct="1">
              <a:lnSpc>
                <a:spcPct val="80000"/>
              </a:lnSpc>
            </a:pPr>
            <a:endParaRPr lang="en-US" altLang="en-US" sz="1800"/>
          </a:p>
          <a:p>
            <a:pPr algn="l" eaLnBrk="1" hangingPunct="1">
              <a:lnSpc>
                <a:spcPct val="80000"/>
              </a:lnSpc>
            </a:pPr>
            <a:endParaRPr lang="en-US" altLang="en-US" sz="1800"/>
          </a:p>
        </p:txBody>
      </p:sp>
      <p:graphicFrame>
        <p:nvGraphicFramePr>
          <p:cNvPr id="58398" name="Group 30"/>
          <p:cNvGraphicFramePr>
            <a:graphicFrameLocks noGrp="1"/>
          </p:cNvGraphicFramePr>
          <p:nvPr>
            <p:extLst>
              <p:ext uri="{D42A27DB-BD31-4B8C-83A1-F6EECF244321}">
                <p14:modId xmlns:p14="http://schemas.microsoft.com/office/powerpoint/2010/main" val="3662069656"/>
              </p:ext>
            </p:extLst>
          </p:nvPr>
        </p:nvGraphicFramePr>
        <p:xfrm>
          <a:off x="2286000" y="1524000"/>
          <a:ext cx="7543800" cy="4014788"/>
        </p:xfrm>
        <a:graphic>
          <a:graphicData uri="http://schemas.openxmlformats.org/drawingml/2006/table">
            <a:tbl>
              <a:tblPr/>
              <a:tblGrid>
                <a:gridCol w="36576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61753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CC0000"/>
                          </a:solidFill>
                          <a:effectLst/>
                          <a:latin typeface="Impact" pitchFamily="34" charset="0"/>
                          <a:ea typeface="ＭＳ Ｐゴシック" charset="-128"/>
                        </a:rPr>
                        <a:t>Differences in the </a:t>
                      </a:r>
                      <a:r>
                        <a:rPr kumimoji="0" lang="en-US" sz="2800" b="0" i="0" u="none" strike="noStrike" cap="none" normalizeH="0" baseline="0" dirty="0">
                          <a:ln>
                            <a:noFill/>
                          </a:ln>
                          <a:solidFill>
                            <a:srgbClr val="CC0000"/>
                          </a:solidFill>
                          <a:effectLst/>
                          <a:latin typeface="Impact" pitchFamily="34" charset="0"/>
                          <a:ea typeface="ＭＳ Ｐゴシック" charset="-128"/>
                        </a:rPr>
                        <a:t>Game</a:t>
                      </a:r>
                      <a:r>
                        <a:rPr kumimoji="0" lang="en-US" sz="2000" b="0" i="0" u="none" strike="noStrike" cap="none" normalizeH="0" baseline="0" dirty="0">
                          <a:ln>
                            <a:noFill/>
                          </a:ln>
                          <a:solidFill>
                            <a:srgbClr val="CC0000"/>
                          </a:solidFill>
                          <a:effectLst/>
                          <a:latin typeface="Impact" pitchFamily="34" charset="0"/>
                          <a:ea typeface="ＭＳ Ｐゴシック" charset="-128"/>
                        </a:rPr>
                        <a:t> when players are:</a:t>
                      </a:r>
                    </a:p>
                  </a:txBody>
                  <a:tcPr marT="45727" marB="45727"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25463">
                <a:tc>
                  <a:txBody>
                    <a:bodyPr/>
                    <a:lstStyle/>
                    <a:p>
                      <a:pPr marL="801688" marR="0" lvl="0" indent="-338138" algn="l" defTabSz="914400" rtl="0" eaLnBrk="1" fontAlgn="base" latinLnBrk="0" hangingPunct="1">
                        <a:lnSpc>
                          <a:spcPct val="100000"/>
                        </a:lnSpc>
                        <a:spcBef>
                          <a:spcPct val="0"/>
                        </a:spcBef>
                        <a:spcAft>
                          <a:spcPct val="150000"/>
                        </a:spcAft>
                        <a:buClrTx/>
                        <a:buSzTx/>
                        <a:buFont typeface="Wingdings" pitchFamily="2" charset="2"/>
                        <a:buNone/>
                        <a:tabLst/>
                      </a:pPr>
                      <a:r>
                        <a:rPr kumimoji="0" lang="en-US" sz="1800" b="0" i="0" u="sng" strike="noStrike" cap="none" normalizeH="0" baseline="0">
                          <a:ln>
                            <a:noFill/>
                          </a:ln>
                          <a:solidFill>
                            <a:schemeClr val="tx1"/>
                          </a:solidFill>
                          <a:effectLst/>
                          <a:latin typeface="Arial" pitchFamily="34" charset="0"/>
                          <a:ea typeface="ＭＳ Ｐゴシック" charset="-128"/>
                        </a:rPr>
                        <a:t>Learning to play</a:t>
                      </a:r>
                    </a:p>
                  </a:txBody>
                  <a:tcPr marT="45727" marB="45727" horzOverflow="overflow">
                    <a:lnL>
                      <a:noFill/>
                    </a:lnL>
                    <a:lnR>
                      <a:noFill/>
                    </a:lnR>
                    <a:lnT>
                      <a:noFill/>
                    </a:lnT>
                    <a:lnB>
                      <a:noFill/>
                    </a:lnB>
                    <a:lnTlToBr>
                      <a:noFill/>
                    </a:lnTlToBr>
                    <a:lnBlToTr>
                      <a:noFill/>
                    </a:lnBlToTr>
                    <a:noFill/>
                  </a:tcPr>
                </a:tc>
                <a:tc>
                  <a:txBody>
                    <a:bodyPr/>
                    <a:lstStyle/>
                    <a:p>
                      <a:pPr marL="801688" marR="0" lvl="0" indent="-338138" algn="l" defTabSz="914400" rtl="0" eaLnBrk="1" fontAlgn="base" latinLnBrk="0" hangingPunct="1">
                        <a:lnSpc>
                          <a:spcPct val="100000"/>
                        </a:lnSpc>
                        <a:spcBef>
                          <a:spcPct val="0"/>
                        </a:spcBef>
                        <a:spcAft>
                          <a:spcPct val="150000"/>
                        </a:spcAft>
                        <a:buClrTx/>
                        <a:buSzTx/>
                        <a:buFont typeface="Wingdings" pitchFamily="2" charset="2"/>
                        <a:buNone/>
                        <a:tabLst/>
                      </a:pPr>
                      <a:r>
                        <a:rPr kumimoji="0" lang="en-US" sz="1800" b="0" i="0" u="sng" strike="noStrike" cap="none" normalizeH="0" baseline="0">
                          <a:ln>
                            <a:noFill/>
                          </a:ln>
                          <a:solidFill>
                            <a:schemeClr val="tx1"/>
                          </a:solidFill>
                          <a:effectLst/>
                          <a:latin typeface="Arial" pitchFamily="34" charset="0"/>
                          <a:ea typeface="ＭＳ Ｐゴシック" charset="-128"/>
                        </a:rPr>
                        <a:t>Learning to compete</a:t>
                      </a:r>
                    </a:p>
                  </a:txBody>
                  <a:tcPr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871787">
                <a:tc>
                  <a:txBody>
                    <a:bodyPr/>
                    <a:lstStyle/>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a:ln>
                            <a:noFill/>
                          </a:ln>
                          <a:solidFill>
                            <a:schemeClr val="tx1"/>
                          </a:solidFill>
                          <a:effectLst/>
                          <a:latin typeface="Arial" pitchFamily="34" charset="0"/>
                          <a:ea typeface="ＭＳ Ｐゴシック" charset="-128"/>
                        </a:rPr>
                        <a:t>learning the rules/positions</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a:ln>
                            <a:noFill/>
                          </a:ln>
                          <a:solidFill>
                            <a:schemeClr val="tx1"/>
                          </a:solidFill>
                          <a:effectLst/>
                          <a:latin typeface="Arial" pitchFamily="34" charset="0"/>
                          <a:ea typeface="ＭＳ Ｐゴシック" charset="-128"/>
                        </a:rPr>
                        <a:t>individual play</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a:ln>
                            <a:noFill/>
                          </a:ln>
                          <a:solidFill>
                            <a:schemeClr val="tx1"/>
                          </a:solidFill>
                          <a:effectLst/>
                          <a:latin typeface="Arial" pitchFamily="34" charset="0"/>
                          <a:ea typeface="ＭＳ Ｐゴシック" charset="-128"/>
                        </a:rPr>
                        <a:t>need constant reminders</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a:ln>
                            <a:noFill/>
                          </a:ln>
                          <a:solidFill>
                            <a:schemeClr val="tx1"/>
                          </a:solidFill>
                          <a:effectLst/>
                          <a:latin typeface="Arial" pitchFamily="34" charset="0"/>
                          <a:ea typeface="ＭＳ Ｐゴシック" charset="-128"/>
                        </a:rPr>
                        <a:t>basic skill development</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a:ln>
                            <a:noFill/>
                          </a:ln>
                          <a:solidFill>
                            <a:schemeClr val="tx1"/>
                          </a:solidFill>
                          <a:effectLst/>
                          <a:latin typeface="Arial" pitchFamily="34" charset="0"/>
                          <a:ea typeface="ＭＳ Ｐゴシック" charset="-128"/>
                        </a:rPr>
                        <a:t>lots of repetition</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a:ln>
                            <a:noFill/>
                          </a:ln>
                          <a:solidFill>
                            <a:schemeClr val="tx1"/>
                          </a:solidFill>
                          <a:effectLst/>
                          <a:latin typeface="Arial" pitchFamily="34" charset="0"/>
                          <a:ea typeface="ＭＳ Ｐゴシック" charset="-128"/>
                        </a:rPr>
                        <a:t>overwhelmed by rules</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a:ln>
                            <a:noFill/>
                          </a:ln>
                          <a:solidFill>
                            <a:schemeClr val="tx1"/>
                          </a:solidFill>
                          <a:effectLst/>
                          <a:latin typeface="Arial" pitchFamily="34" charset="0"/>
                          <a:ea typeface="ＭＳ Ｐゴシック" charset="-128"/>
                        </a:rPr>
                        <a:t>sportsmanship</a:t>
                      </a:r>
                    </a:p>
                  </a:txBody>
                  <a:tcPr marT="45727" marB="45727" horzOverflow="overflow">
                    <a:lnL>
                      <a:noFill/>
                    </a:lnL>
                    <a:lnR>
                      <a:noFill/>
                    </a:lnR>
                    <a:lnT>
                      <a:noFill/>
                    </a:lnT>
                    <a:lnB>
                      <a:noFill/>
                    </a:lnB>
                    <a:lnTlToBr>
                      <a:noFill/>
                    </a:lnTlToBr>
                    <a:lnBlToTr>
                      <a:noFill/>
                    </a:lnBlToTr>
                    <a:noFill/>
                  </a:tcPr>
                </a:tc>
                <a:tc>
                  <a:txBody>
                    <a:bodyPr/>
                    <a:lstStyle/>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dirty="0">
                          <a:ln>
                            <a:noFill/>
                          </a:ln>
                          <a:solidFill>
                            <a:schemeClr val="tx1"/>
                          </a:solidFill>
                          <a:effectLst/>
                          <a:latin typeface="Arial" pitchFamily="34" charset="0"/>
                          <a:ea typeface="ＭＳ Ｐゴシック" charset="-128"/>
                        </a:rPr>
                        <a:t>everything at speed</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dirty="0">
                          <a:ln>
                            <a:noFill/>
                          </a:ln>
                          <a:solidFill>
                            <a:schemeClr val="tx1"/>
                          </a:solidFill>
                          <a:effectLst/>
                          <a:latin typeface="Arial" pitchFamily="34" charset="0"/>
                          <a:ea typeface="ＭＳ Ｐゴシック" charset="-128"/>
                        </a:rPr>
                        <a:t>team strategy</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dirty="0">
                          <a:ln>
                            <a:noFill/>
                          </a:ln>
                          <a:solidFill>
                            <a:schemeClr val="tx1"/>
                          </a:solidFill>
                          <a:effectLst/>
                          <a:latin typeface="Arial" pitchFamily="34" charset="0"/>
                          <a:ea typeface="ＭＳ Ｐゴシック" charset="-128"/>
                        </a:rPr>
                        <a:t>team defense</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dirty="0">
                          <a:ln>
                            <a:noFill/>
                          </a:ln>
                          <a:solidFill>
                            <a:schemeClr val="tx1"/>
                          </a:solidFill>
                          <a:effectLst/>
                          <a:latin typeface="Arial" pitchFamily="34" charset="0"/>
                          <a:ea typeface="ＭＳ Ｐゴシック" charset="-128"/>
                        </a:rPr>
                        <a:t>advanced skills</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dirty="0">
                          <a:ln>
                            <a:noFill/>
                          </a:ln>
                          <a:solidFill>
                            <a:schemeClr val="tx1"/>
                          </a:solidFill>
                          <a:effectLst/>
                          <a:latin typeface="Arial" pitchFamily="34" charset="0"/>
                          <a:ea typeface="ＭＳ Ｐゴシック" charset="-128"/>
                        </a:rPr>
                        <a:t>players think for themselves</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dirty="0">
                          <a:ln>
                            <a:noFill/>
                          </a:ln>
                          <a:solidFill>
                            <a:schemeClr val="tx1"/>
                          </a:solidFill>
                          <a:effectLst/>
                          <a:latin typeface="Arial" pitchFamily="34" charset="0"/>
                          <a:ea typeface="ＭＳ Ｐゴシック" charset="-128"/>
                        </a:rPr>
                        <a:t>team plays – set plays</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dirty="0" err="1">
                          <a:ln>
                            <a:noFill/>
                          </a:ln>
                          <a:solidFill>
                            <a:schemeClr val="tx1"/>
                          </a:solidFill>
                          <a:effectLst/>
                          <a:latin typeface="Arial" pitchFamily="34" charset="0"/>
                          <a:ea typeface="ＭＳ Ｐゴシック" charset="-128"/>
                        </a:rPr>
                        <a:t>committment</a:t>
                      </a:r>
                      <a:endParaRPr kumimoji="0" lang="en-US" sz="1600" b="0" i="0" u="none" strike="noStrike" cap="none" normalizeH="0" baseline="0" dirty="0">
                        <a:ln>
                          <a:noFill/>
                        </a:ln>
                        <a:solidFill>
                          <a:schemeClr val="tx1"/>
                        </a:solidFill>
                        <a:effectLst/>
                        <a:latin typeface="Arial" pitchFamily="34" charset="0"/>
                        <a:ea typeface="ＭＳ Ｐゴシック" charset="-128"/>
                      </a:endParaRP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en-US" sz="1600" b="0" i="0" u="none" strike="noStrike" cap="none" normalizeH="0" baseline="0" dirty="0">
                          <a:ln>
                            <a:noFill/>
                          </a:ln>
                          <a:solidFill>
                            <a:schemeClr val="tx1"/>
                          </a:solidFill>
                          <a:effectLst/>
                          <a:latin typeface="Arial" pitchFamily="34" charset="0"/>
                          <a:ea typeface="ＭＳ Ｐゴシック" charset="-128"/>
                        </a:rPr>
                        <a:t>performance</a:t>
                      </a:r>
                    </a:p>
                    <a:p>
                      <a:pPr marL="801688" marR="0" lvl="0" indent="-338138" algn="l" defTabSz="914400" rtl="0" eaLnBrk="1" fontAlgn="base" latinLnBrk="0" hangingPunct="1">
                        <a:lnSpc>
                          <a:spcPct val="100000"/>
                        </a:lnSpc>
                        <a:spcBef>
                          <a:spcPct val="0"/>
                        </a:spcBef>
                        <a:spcAft>
                          <a:spcPct val="30000"/>
                        </a:spcAft>
                        <a:buClr>
                          <a:srgbClr val="CC0000"/>
                        </a:buClr>
                        <a:buSzTx/>
                        <a:buFontTx/>
                        <a:buChar char="•"/>
                        <a:tabLst/>
                      </a:pPr>
                      <a:r>
                        <a:rPr kumimoji="0" lang="ja-JP" altLang="en-US" sz="1600" b="0" i="0" u="none" strike="noStrike" cap="none" normalizeH="0" baseline="0" dirty="0">
                          <a:ln>
                            <a:noFill/>
                          </a:ln>
                          <a:solidFill>
                            <a:schemeClr val="tx1"/>
                          </a:solidFill>
                          <a:effectLst/>
                          <a:latin typeface="Arial" pitchFamily="34" charset="0"/>
                          <a:ea typeface="ＭＳ Ｐゴシック" charset="-128"/>
                        </a:rPr>
                        <a:t>“</a:t>
                      </a:r>
                      <a:r>
                        <a:rPr kumimoji="0" lang="en-US" altLang="ja-JP" sz="1600" b="0" i="0" u="none" strike="noStrike" cap="none" normalizeH="0" baseline="0" dirty="0">
                          <a:ln>
                            <a:noFill/>
                          </a:ln>
                          <a:solidFill>
                            <a:schemeClr val="tx1"/>
                          </a:solidFill>
                          <a:effectLst/>
                          <a:latin typeface="Arial" pitchFamily="34" charset="0"/>
                          <a:ea typeface="ＭＳ Ｐゴシック" charset="-128"/>
                        </a:rPr>
                        <a:t>pretty</a:t>
                      </a:r>
                      <a:r>
                        <a:rPr kumimoji="0" lang="ja-JP" altLang="en-US" sz="1600" b="0" i="0" u="none" strike="noStrike" cap="none" normalizeH="0" baseline="0" dirty="0">
                          <a:ln>
                            <a:noFill/>
                          </a:ln>
                          <a:solidFill>
                            <a:schemeClr val="tx1"/>
                          </a:solidFill>
                          <a:effectLst/>
                          <a:latin typeface="Arial" pitchFamily="34" charset="0"/>
                          <a:ea typeface="ＭＳ Ｐゴシック" charset="-128"/>
                        </a:rPr>
                        <a:t>”</a:t>
                      </a:r>
                      <a:endParaRPr kumimoji="0" lang="en-US" sz="1600" b="0" i="0" u="none" strike="noStrike" cap="none" normalizeH="0" baseline="0" dirty="0">
                        <a:ln>
                          <a:noFill/>
                        </a:ln>
                        <a:solidFill>
                          <a:schemeClr val="tx1"/>
                        </a:solidFill>
                        <a:effectLst/>
                        <a:latin typeface="Arial" pitchFamily="34" charset="0"/>
                        <a:ea typeface="ＭＳ Ｐゴシック" charset="-128"/>
                      </a:endParaRPr>
                    </a:p>
                  </a:txBody>
                  <a:tcPr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274" name="Line 18"/>
          <p:cNvSpPr>
            <a:spLocks noChangeShapeType="1"/>
          </p:cNvSpPr>
          <p:nvPr/>
        </p:nvSpPr>
        <p:spPr bwMode="auto">
          <a:xfrm>
            <a:off x="2308225" y="1516063"/>
            <a:ext cx="7543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1275" name="Line 19"/>
          <p:cNvSpPr>
            <a:spLocks noChangeShapeType="1"/>
          </p:cNvSpPr>
          <p:nvPr/>
        </p:nvSpPr>
        <p:spPr bwMode="auto">
          <a:xfrm>
            <a:off x="2308225" y="5470525"/>
            <a:ext cx="3657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1276" name="Line 20"/>
          <p:cNvSpPr>
            <a:spLocks noChangeShapeType="1"/>
          </p:cNvSpPr>
          <p:nvPr/>
        </p:nvSpPr>
        <p:spPr bwMode="auto">
          <a:xfrm>
            <a:off x="2308225" y="1516064"/>
            <a:ext cx="0" cy="6175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1277" name="Line 21"/>
          <p:cNvSpPr>
            <a:spLocks noChangeShapeType="1"/>
          </p:cNvSpPr>
          <p:nvPr/>
        </p:nvSpPr>
        <p:spPr bwMode="auto">
          <a:xfrm>
            <a:off x="9852025" y="1516064"/>
            <a:ext cx="0" cy="6175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1278" name="Line 22"/>
          <p:cNvSpPr>
            <a:spLocks noChangeShapeType="1"/>
          </p:cNvSpPr>
          <p:nvPr/>
        </p:nvSpPr>
        <p:spPr bwMode="auto">
          <a:xfrm>
            <a:off x="2308225" y="2659063"/>
            <a:ext cx="0" cy="2811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1279" name="Line 23"/>
          <p:cNvSpPr>
            <a:spLocks noChangeShapeType="1"/>
          </p:cNvSpPr>
          <p:nvPr/>
        </p:nvSpPr>
        <p:spPr bwMode="auto">
          <a:xfrm>
            <a:off x="2308225" y="2133601"/>
            <a:ext cx="0" cy="525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1280" name="Line 24"/>
          <p:cNvSpPr>
            <a:spLocks noChangeShapeType="1"/>
          </p:cNvSpPr>
          <p:nvPr/>
        </p:nvSpPr>
        <p:spPr bwMode="auto">
          <a:xfrm>
            <a:off x="9852025" y="2133601"/>
            <a:ext cx="0" cy="3336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1281" name="Line 25"/>
          <p:cNvSpPr>
            <a:spLocks noChangeShapeType="1"/>
          </p:cNvSpPr>
          <p:nvPr/>
        </p:nvSpPr>
        <p:spPr bwMode="auto">
          <a:xfrm>
            <a:off x="5965825" y="5470525"/>
            <a:ext cx="3886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905000" y="381000"/>
            <a:ext cx="8382000" cy="381000"/>
          </a:xfrm>
          <a:solidFill>
            <a:schemeClr val="tx1"/>
          </a:solidFill>
        </p:spPr>
        <p:txBody>
          <a:bodyPr/>
          <a:lstStyle/>
          <a:p>
            <a:pPr algn="l" eaLnBrk="1" hangingPunct="1"/>
            <a:r>
              <a:rPr lang="en-US" altLang="en-US" sz="1800">
                <a:solidFill>
                  <a:schemeClr val="bg1"/>
                </a:solidFill>
                <a:latin typeface="ZapfHumnst Ult BT" pitchFamily="34" charset="0"/>
              </a:rPr>
              <a:t>Module One:  THE GAME</a:t>
            </a:r>
          </a:p>
        </p:txBody>
      </p:sp>
      <p:sp>
        <p:nvSpPr>
          <p:cNvPr id="12291" name="Rectangle 3"/>
          <p:cNvSpPr>
            <a:spLocks noGrp="1" noChangeArrowheads="1"/>
          </p:cNvSpPr>
          <p:nvPr>
            <p:ph type="subTitle" idx="1"/>
          </p:nvPr>
        </p:nvSpPr>
        <p:spPr>
          <a:xfrm>
            <a:off x="1524000" y="457200"/>
            <a:ext cx="6400800" cy="1752600"/>
          </a:xfrm>
        </p:spPr>
        <p:txBody>
          <a:bodyPr/>
          <a:lstStyle/>
          <a:p>
            <a:pPr algn="l" eaLnBrk="1" hangingPunct="1">
              <a:lnSpc>
                <a:spcPct val="80000"/>
              </a:lnSpc>
            </a:pPr>
            <a:endParaRPr lang="en-US" altLang="en-US" sz="1800"/>
          </a:p>
          <a:p>
            <a:pPr algn="l" eaLnBrk="1" hangingPunct="1">
              <a:lnSpc>
                <a:spcPct val="80000"/>
              </a:lnSpc>
            </a:pPr>
            <a:endParaRPr lang="en-US" altLang="en-US" sz="1800"/>
          </a:p>
          <a:p>
            <a:pPr algn="l" eaLnBrk="1" hangingPunct="1">
              <a:lnSpc>
                <a:spcPct val="80000"/>
              </a:lnSpc>
            </a:pPr>
            <a:endParaRPr lang="en-US" altLang="en-US" sz="1800"/>
          </a:p>
          <a:p>
            <a:pPr algn="l" eaLnBrk="1" hangingPunct="1">
              <a:lnSpc>
                <a:spcPct val="80000"/>
              </a:lnSpc>
            </a:pPr>
            <a:endParaRPr lang="en-US" altLang="en-US" sz="1800"/>
          </a:p>
          <a:p>
            <a:pPr algn="l" eaLnBrk="1" hangingPunct="1">
              <a:lnSpc>
                <a:spcPct val="80000"/>
              </a:lnSpc>
            </a:pPr>
            <a:endParaRPr lang="en-US" altLang="en-US" sz="1800"/>
          </a:p>
          <a:p>
            <a:pPr algn="l" eaLnBrk="1" hangingPunct="1">
              <a:lnSpc>
                <a:spcPct val="80000"/>
              </a:lnSpc>
            </a:pPr>
            <a:endParaRPr lang="en-US" altLang="en-US" sz="1800"/>
          </a:p>
        </p:txBody>
      </p:sp>
      <p:sp>
        <p:nvSpPr>
          <p:cNvPr id="12292" name="Rectangle 4"/>
          <p:cNvSpPr>
            <a:spLocks noChangeArrowheads="1"/>
          </p:cNvSpPr>
          <p:nvPr/>
        </p:nvSpPr>
        <p:spPr bwMode="auto">
          <a:xfrm>
            <a:off x="2286000" y="2667001"/>
            <a:ext cx="36576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01688" indent="-338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30000"/>
              </a:spcAft>
              <a:buClr>
                <a:srgbClr val="CC0000"/>
              </a:buClr>
              <a:buFontTx/>
              <a:buChar char="•"/>
            </a:pPr>
            <a:r>
              <a:rPr lang="en-US" altLang="en-US" sz="1600">
                <a:solidFill>
                  <a:srgbClr val="000000"/>
                </a:solidFill>
              </a:rPr>
              <a:t>focus on having fun</a:t>
            </a:r>
          </a:p>
          <a:p>
            <a:pPr fontAlgn="base">
              <a:spcBef>
                <a:spcPct val="0"/>
              </a:spcBef>
              <a:spcAft>
                <a:spcPct val="30000"/>
              </a:spcAft>
              <a:buClr>
                <a:srgbClr val="CC0000"/>
              </a:buClr>
              <a:buFontTx/>
              <a:buChar char="•"/>
            </a:pPr>
            <a:r>
              <a:rPr lang="en-US" altLang="en-US" sz="1600">
                <a:solidFill>
                  <a:srgbClr val="000000"/>
                </a:solidFill>
              </a:rPr>
              <a:t>physical differences</a:t>
            </a:r>
          </a:p>
          <a:p>
            <a:pPr fontAlgn="base">
              <a:spcBef>
                <a:spcPct val="0"/>
              </a:spcBef>
              <a:spcAft>
                <a:spcPct val="30000"/>
              </a:spcAft>
              <a:buClr>
                <a:srgbClr val="CC0000"/>
              </a:buClr>
              <a:buFontTx/>
              <a:buChar char="•"/>
            </a:pPr>
            <a:r>
              <a:rPr lang="en-US" altLang="en-US" sz="1600">
                <a:solidFill>
                  <a:srgbClr val="000000"/>
                </a:solidFill>
              </a:rPr>
              <a:t>learning to work skills into the flow of the game</a:t>
            </a:r>
          </a:p>
          <a:p>
            <a:pPr fontAlgn="base">
              <a:spcBef>
                <a:spcPct val="0"/>
              </a:spcBef>
              <a:spcAft>
                <a:spcPct val="30000"/>
              </a:spcAft>
              <a:buClr>
                <a:srgbClr val="CC0000"/>
              </a:buClr>
              <a:buFontTx/>
              <a:buChar char="•"/>
            </a:pPr>
            <a:r>
              <a:rPr lang="en-US" altLang="en-US" sz="1600">
                <a:solidFill>
                  <a:srgbClr val="000000"/>
                </a:solidFill>
              </a:rPr>
              <a:t>more individual play</a:t>
            </a:r>
          </a:p>
        </p:txBody>
      </p:sp>
      <p:sp>
        <p:nvSpPr>
          <p:cNvPr id="12293" name="Rectangle 5"/>
          <p:cNvSpPr>
            <a:spLocks noChangeArrowheads="1"/>
          </p:cNvSpPr>
          <p:nvPr/>
        </p:nvSpPr>
        <p:spPr bwMode="auto">
          <a:xfrm>
            <a:off x="2286000" y="2141538"/>
            <a:ext cx="36576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01688" indent="-338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150000"/>
              </a:spcAft>
            </a:pPr>
            <a:r>
              <a:rPr lang="en-US" altLang="en-US" sz="1800" u="sng">
                <a:solidFill>
                  <a:srgbClr val="000000"/>
                </a:solidFill>
              </a:rPr>
              <a:t>Learning to play</a:t>
            </a:r>
          </a:p>
        </p:txBody>
      </p:sp>
      <p:sp>
        <p:nvSpPr>
          <p:cNvPr id="12294" name="Rectangle 6"/>
          <p:cNvSpPr>
            <a:spLocks noChangeArrowheads="1"/>
          </p:cNvSpPr>
          <p:nvPr/>
        </p:nvSpPr>
        <p:spPr bwMode="auto">
          <a:xfrm>
            <a:off x="2286000" y="1524000"/>
            <a:ext cx="75438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20000"/>
              </a:spcBef>
              <a:spcAft>
                <a:spcPct val="0"/>
              </a:spcAft>
            </a:pPr>
            <a:r>
              <a:rPr lang="en-US" altLang="en-US" sz="2000" dirty="0">
                <a:solidFill>
                  <a:srgbClr val="CC0000"/>
                </a:solidFill>
                <a:latin typeface="Impact" panose="020B0806030902050204" pitchFamily="34" charset="0"/>
              </a:rPr>
              <a:t>Differences in </a:t>
            </a:r>
            <a:r>
              <a:rPr lang="en-US" altLang="en-US" sz="2800" dirty="0">
                <a:solidFill>
                  <a:srgbClr val="CC0000"/>
                </a:solidFill>
                <a:latin typeface="Impact" panose="020B0806030902050204" pitchFamily="34" charset="0"/>
              </a:rPr>
              <a:t>Players</a:t>
            </a:r>
            <a:r>
              <a:rPr lang="en-US" altLang="en-US" sz="2000" dirty="0">
                <a:solidFill>
                  <a:srgbClr val="CC0000"/>
                </a:solidFill>
                <a:latin typeface="Impact" panose="020B0806030902050204" pitchFamily="34" charset="0"/>
              </a:rPr>
              <a:t> when they are:</a:t>
            </a:r>
          </a:p>
        </p:txBody>
      </p:sp>
      <p:sp>
        <p:nvSpPr>
          <p:cNvPr id="12295" name="Rectangle 7"/>
          <p:cNvSpPr>
            <a:spLocks noChangeArrowheads="1"/>
          </p:cNvSpPr>
          <p:nvPr/>
        </p:nvSpPr>
        <p:spPr bwMode="auto">
          <a:xfrm>
            <a:off x="5943600" y="2141538"/>
            <a:ext cx="38862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01688" indent="-338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150000"/>
              </a:spcAft>
            </a:pPr>
            <a:r>
              <a:rPr lang="en-US" altLang="en-US" sz="1800" u="sng">
                <a:solidFill>
                  <a:srgbClr val="000000"/>
                </a:solidFill>
              </a:rPr>
              <a:t>Learning to compete</a:t>
            </a:r>
          </a:p>
        </p:txBody>
      </p:sp>
      <p:sp>
        <p:nvSpPr>
          <p:cNvPr id="12296" name="Rectangle 8"/>
          <p:cNvSpPr>
            <a:spLocks noChangeArrowheads="1"/>
          </p:cNvSpPr>
          <p:nvPr/>
        </p:nvSpPr>
        <p:spPr bwMode="auto">
          <a:xfrm>
            <a:off x="5943601" y="2667001"/>
            <a:ext cx="420687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01688" indent="-338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30000"/>
              </a:spcAft>
              <a:buClr>
                <a:srgbClr val="CC0000"/>
              </a:buClr>
              <a:buFontTx/>
              <a:buChar char="•"/>
            </a:pPr>
            <a:r>
              <a:rPr lang="en-US" altLang="en-US" sz="1600">
                <a:solidFill>
                  <a:srgbClr val="000000"/>
                </a:solidFill>
              </a:rPr>
              <a:t>commitment/dedication to team</a:t>
            </a:r>
          </a:p>
          <a:p>
            <a:pPr fontAlgn="base">
              <a:spcBef>
                <a:spcPct val="0"/>
              </a:spcBef>
              <a:spcAft>
                <a:spcPct val="30000"/>
              </a:spcAft>
              <a:buClr>
                <a:srgbClr val="CC0000"/>
              </a:buClr>
              <a:buFontTx/>
              <a:buChar char="•"/>
            </a:pPr>
            <a:r>
              <a:rPr lang="en-US" altLang="en-US" sz="1600">
                <a:solidFill>
                  <a:srgbClr val="000000"/>
                </a:solidFill>
              </a:rPr>
              <a:t>expectations -&gt; performance</a:t>
            </a:r>
          </a:p>
          <a:p>
            <a:pPr fontAlgn="base">
              <a:spcBef>
                <a:spcPct val="0"/>
              </a:spcBef>
              <a:spcAft>
                <a:spcPct val="30000"/>
              </a:spcAft>
              <a:buClr>
                <a:srgbClr val="CC0000"/>
              </a:buClr>
              <a:buFontTx/>
              <a:buChar char="•"/>
            </a:pPr>
            <a:r>
              <a:rPr lang="en-US" altLang="en-US" sz="1600">
                <a:solidFill>
                  <a:srgbClr val="000000"/>
                </a:solidFill>
              </a:rPr>
              <a:t>emotionally controlled</a:t>
            </a:r>
          </a:p>
          <a:p>
            <a:pPr fontAlgn="base">
              <a:spcBef>
                <a:spcPct val="0"/>
              </a:spcBef>
              <a:spcAft>
                <a:spcPct val="30000"/>
              </a:spcAft>
              <a:buClr>
                <a:srgbClr val="CC0000"/>
              </a:buClr>
              <a:buFontTx/>
              <a:buChar char="•"/>
            </a:pPr>
            <a:r>
              <a:rPr lang="en-US" altLang="en-US" sz="1600">
                <a:solidFill>
                  <a:srgbClr val="000000"/>
                </a:solidFill>
              </a:rPr>
              <a:t>conditioned (individual training)</a:t>
            </a:r>
          </a:p>
          <a:p>
            <a:pPr fontAlgn="base">
              <a:spcBef>
                <a:spcPct val="0"/>
              </a:spcBef>
              <a:spcAft>
                <a:spcPct val="30000"/>
              </a:spcAft>
              <a:buClr>
                <a:srgbClr val="CC0000"/>
              </a:buClr>
              <a:buFontTx/>
              <a:buChar char="•"/>
            </a:pPr>
            <a:r>
              <a:rPr lang="en-US" altLang="en-US" sz="1600">
                <a:solidFill>
                  <a:srgbClr val="000000"/>
                </a:solidFill>
              </a:rPr>
              <a:t>set short &amp; long-term goals</a:t>
            </a:r>
          </a:p>
          <a:p>
            <a:pPr fontAlgn="base">
              <a:spcBef>
                <a:spcPct val="0"/>
              </a:spcBef>
              <a:spcAft>
                <a:spcPct val="30000"/>
              </a:spcAft>
              <a:buClr>
                <a:srgbClr val="CC0000"/>
              </a:buClr>
              <a:buFontTx/>
              <a:buChar char="•"/>
            </a:pPr>
            <a:r>
              <a:rPr lang="en-US" altLang="en-US" sz="1600">
                <a:solidFill>
                  <a:srgbClr val="000000"/>
                </a:solidFill>
              </a:rPr>
              <a:t>play within the team structure</a:t>
            </a:r>
          </a:p>
          <a:p>
            <a:pPr fontAlgn="base">
              <a:spcBef>
                <a:spcPct val="0"/>
              </a:spcBef>
              <a:spcAft>
                <a:spcPct val="30000"/>
              </a:spcAft>
              <a:buClr>
                <a:srgbClr val="CC0000"/>
              </a:buClr>
              <a:buFontTx/>
              <a:buChar char="•"/>
            </a:pPr>
            <a:endParaRPr lang="en-US" altLang="en-US" sz="1600">
              <a:solidFill>
                <a:srgbClr val="000000"/>
              </a:solidFill>
            </a:endParaRPr>
          </a:p>
        </p:txBody>
      </p:sp>
      <p:sp>
        <p:nvSpPr>
          <p:cNvPr id="12297" name="Line 9"/>
          <p:cNvSpPr>
            <a:spLocks noChangeShapeType="1"/>
          </p:cNvSpPr>
          <p:nvPr/>
        </p:nvSpPr>
        <p:spPr bwMode="auto">
          <a:xfrm>
            <a:off x="2286000" y="1524000"/>
            <a:ext cx="7543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2298" name="Line 10"/>
          <p:cNvSpPr>
            <a:spLocks noChangeShapeType="1"/>
          </p:cNvSpPr>
          <p:nvPr/>
        </p:nvSpPr>
        <p:spPr bwMode="auto">
          <a:xfrm>
            <a:off x="2286000" y="5472113"/>
            <a:ext cx="3657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2299" name="Line 11"/>
          <p:cNvSpPr>
            <a:spLocks noChangeShapeType="1"/>
          </p:cNvSpPr>
          <p:nvPr/>
        </p:nvSpPr>
        <p:spPr bwMode="auto">
          <a:xfrm>
            <a:off x="2286000" y="1524000"/>
            <a:ext cx="0" cy="6175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2300" name="Line 12"/>
          <p:cNvSpPr>
            <a:spLocks noChangeShapeType="1"/>
          </p:cNvSpPr>
          <p:nvPr/>
        </p:nvSpPr>
        <p:spPr bwMode="auto">
          <a:xfrm>
            <a:off x="9829800" y="1524000"/>
            <a:ext cx="0" cy="6175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2301" name="Line 13"/>
          <p:cNvSpPr>
            <a:spLocks noChangeShapeType="1"/>
          </p:cNvSpPr>
          <p:nvPr/>
        </p:nvSpPr>
        <p:spPr bwMode="auto">
          <a:xfrm>
            <a:off x="2286000" y="2667001"/>
            <a:ext cx="0" cy="28051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2302" name="Line 14"/>
          <p:cNvSpPr>
            <a:spLocks noChangeShapeType="1"/>
          </p:cNvSpPr>
          <p:nvPr/>
        </p:nvSpPr>
        <p:spPr bwMode="auto">
          <a:xfrm>
            <a:off x="2286000" y="2141538"/>
            <a:ext cx="0" cy="525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2303" name="Line 15"/>
          <p:cNvSpPr>
            <a:spLocks noChangeShapeType="1"/>
          </p:cNvSpPr>
          <p:nvPr/>
        </p:nvSpPr>
        <p:spPr bwMode="auto">
          <a:xfrm>
            <a:off x="9829800" y="2141539"/>
            <a:ext cx="0" cy="33305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2304" name="Line 16"/>
          <p:cNvSpPr>
            <a:spLocks noChangeShapeType="1"/>
          </p:cNvSpPr>
          <p:nvPr/>
        </p:nvSpPr>
        <p:spPr bwMode="auto">
          <a:xfrm>
            <a:off x="5943600" y="5472113"/>
            <a:ext cx="3886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905000" y="381000"/>
            <a:ext cx="8382000" cy="381000"/>
          </a:xfrm>
          <a:solidFill>
            <a:schemeClr val="tx1"/>
          </a:solidFill>
        </p:spPr>
        <p:txBody>
          <a:bodyPr/>
          <a:lstStyle/>
          <a:p>
            <a:pPr algn="l" eaLnBrk="1" hangingPunct="1"/>
            <a:r>
              <a:rPr lang="en-US" altLang="en-US" sz="1800">
                <a:solidFill>
                  <a:schemeClr val="bg1"/>
                </a:solidFill>
                <a:latin typeface="ZapfHumnst Ult BT" pitchFamily="34" charset="0"/>
              </a:rPr>
              <a:t>Module One:  THE GAME</a:t>
            </a:r>
          </a:p>
        </p:txBody>
      </p:sp>
      <p:sp>
        <p:nvSpPr>
          <p:cNvPr id="13315" name="Rectangle 3"/>
          <p:cNvSpPr>
            <a:spLocks noGrp="1" noChangeArrowheads="1"/>
          </p:cNvSpPr>
          <p:nvPr>
            <p:ph type="subTitle" idx="1"/>
          </p:nvPr>
        </p:nvSpPr>
        <p:spPr>
          <a:xfrm>
            <a:off x="1524000" y="457200"/>
            <a:ext cx="6400800" cy="1752600"/>
          </a:xfrm>
        </p:spPr>
        <p:txBody>
          <a:bodyPr/>
          <a:lstStyle/>
          <a:p>
            <a:pPr algn="l" eaLnBrk="1" hangingPunct="1">
              <a:lnSpc>
                <a:spcPct val="80000"/>
              </a:lnSpc>
            </a:pPr>
            <a:endParaRPr lang="en-US" altLang="en-US" sz="1800"/>
          </a:p>
          <a:p>
            <a:pPr algn="l" eaLnBrk="1" hangingPunct="1">
              <a:lnSpc>
                <a:spcPct val="80000"/>
              </a:lnSpc>
            </a:pPr>
            <a:endParaRPr lang="en-US" altLang="en-US" sz="1800"/>
          </a:p>
          <a:p>
            <a:pPr algn="l" eaLnBrk="1" hangingPunct="1">
              <a:lnSpc>
                <a:spcPct val="80000"/>
              </a:lnSpc>
            </a:pPr>
            <a:endParaRPr lang="en-US" altLang="en-US" sz="1800"/>
          </a:p>
          <a:p>
            <a:pPr algn="l" eaLnBrk="1" hangingPunct="1">
              <a:lnSpc>
                <a:spcPct val="80000"/>
              </a:lnSpc>
            </a:pPr>
            <a:endParaRPr lang="en-US" altLang="en-US" sz="1800"/>
          </a:p>
          <a:p>
            <a:pPr algn="l" eaLnBrk="1" hangingPunct="1">
              <a:lnSpc>
                <a:spcPct val="80000"/>
              </a:lnSpc>
            </a:pPr>
            <a:endParaRPr lang="en-US" altLang="en-US" sz="1800"/>
          </a:p>
          <a:p>
            <a:pPr algn="l" eaLnBrk="1" hangingPunct="1">
              <a:lnSpc>
                <a:spcPct val="80000"/>
              </a:lnSpc>
            </a:pPr>
            <a:endParaRPr lang="en-US" altLang="en-US" sz="1800"/>
          </a:p>
        </p:txBody>
      </p:sp>
      <p:sp>
        <p:nvSpPr>
          <p:cNvPr id="13316" name="Rectangle 4"/>
          <p:cNvSpPr>
            <a:spLocks noChangeArrowheads="1"/>
          </p:cNvSpPr>
          <p:nvPr/>
        </p:nvSpPr>
        <p:spPr bwMode="auto">
          <a:xfrm>
            <a:off x="2286000" y="2667000"/>
            <a:ext cx="36576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01688" indent="-338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30000"/>
              </a:spcAft>
              <a:buClr>
                <a:srgbClr val="CC0000"/>
              </a:buClr>
              <a:buFontTx/>
              <a:buChar char="•"/>
            </a:pPr>
            <a:r>
              <a:rPr lang="en-US" altLang="en-US" sz="1600">
                <a:solidFill>
                  <a:srgbClr val="000000"/>
                </a:solidFill>
              </a:rPr>
              <a:t>create a fun environment</a:t>
            </a:r>
          </a:p>
          <a:p>
            <a:pPr fontAlgn="base">
              <a:spcBef>
                <a:spcPct val="0"/>
              </a:spcBef>
              <a:spcAft>
                <a:spcPct val="30000"/>
              </a:spcAft>
              <a:buClr>
                <a:srgbClr val="CC0000"/>
              </a:buClr>
              <a:buFontTx/>
              <a:buChar char="•"/>
            </a:pPr>
            <a:r>
              <a:rPr lang="en-US" altLang="en-US" sz="1600">
                <a:solidFill>
                  <a:srgbClr val="000000"/>
                </a:solidFill>
              </a:rPr>
              <a:t>bring treats</a:t>
            </a:r>
          </a:p>
          <a:p>
            <a:pPr fontAlgn="base">
              <a:spcBef>
                <a:spcPct val="0"/>
              </a:spcBef>
              <a:spcAft>
                <a:spcPct val="30000"/>
              </a:spcAft>
              <a:buClr>
                <a:srgbClr val="CC0000"/>
              </a:buClr>
              <a:buFontTx/>
              <a:buChar char="•"/>
            </a:pPr>
            <a:r>
              <a:rPr lang="en-US" altLang="en-US" sz="1600">
                <a:solidFill>
                  <a:srgbClr val="000000"/>
                </a:solidFill>
              </a:rPr>
              <a:t>social</a:t>
            </a:r>
          </a:p>
          <a:p>
            <a:pPr fontAlgn="base">
              <a:spcBef>
                <a:spcPct val="0"/>
              </a:spcBef>
              <a:spcAft>
                <a:spcPct val="30000"/>
              </a:spcAft>
              <a:buClr>
                <a:srgbClr val="CC0000"/>
              </a:buClr>
              <a:buFontTx/>
              <a:buChar char="•"/>
            </a:pPr>
            <a:r>
              <a:rPr lang="en-US" altLang="en-US" sz="1600">
                <a:solidFill>
                  <a:srgbClr val="000000"/>
                </a:solidFill>
              </a:rPr>
              <a:t>have patience</a:t>
            </a:r>
          </a:p>
          <a:p>
            <a:pPr fontAlgn="base">
              <a:spcBef>
                <a:spcPct val="0"/>
              </a:spcBef>
              <a:spcAft>
                <a:spcPct val="30000"/>
              </a:spcAft>
              <a:buClr>
                <a:srgbClr val="CC0000"/>
              </a:buClr>
              <a:buFontTx/>
              <a:buChar char="•"/>
            </a:pPr>
            <a:r>
              <a:rPr lang="en-US" altLang="en-US" sz="1600">
                <a:solidFill>
                  <a:srgbClr val="000000"/>
                </a:solidFill>
              </a:rPr>
              <a:t>slow down approach</a:t>
            </a:r>
          </a:p>
          <a:p>
            <a:pPr fontAlgn="base">
              <a:spcBef>
                <a:spcPct val="0"/>
              </a:spcBef>
              <a:spcAft>
                <a:spcPct val="30000"/>
              </a:spcAft>
              <a:buClr>
                <a:srgbClr val="CC0000"/>
              </a:buClr>
              <a:buFontTx/>
              <a:buChar char="•"/>
            </a:pPr>
            <a:r>
              <a:rPr lang="en-US" altLang="en-US" sz="1600">
                <a:solidFill>
                  <a:srgbClr val="000000"/>
                </a:solidFill>
              </a:rPr>
              <a:t>fair playing time/positions</a:t>
            </a:r>
          </a:p>
          <a:p>
            <a:pPr fontAlgn="base">
              <a:spcBef>
                <a:spcPct val="0"/>
              </a:spcBef>
              <a:spcAft>
                <a:spcPct val="30000"/>
              </a:spcAft>
              <a:buClr>
                <a:srgbClr val="CC0000"/>
              </a:buClr>
              <a:buFontTx/>
              <a:buChar char="•"/>
            </a:pPr>
            <a:r>
              <a:rPr lang="en-US" altLang="en-US" sz="1600">
                <a:solidFill>
                  <a:srgbClr val="000000"/>
                </a:solidFill>
              </a:rPr>
              <a:t>high degree of individual attention/teaching</a:t>
            </a:r>
          </a:p>
        </p:txBody>
      </p:sp>
      <p:sp>
        <p:nvSpPr>
          <p:cNvPr id="13317" name="Rectangle 5"/>
          <p:cNvSpPr>
            <a:spLocks noChangeArrowheads="1"/>
          </p:cNvSpPr>
          <p:nvPr/>
        </p:nvSpPr>
        <p:spPr bwMode="auto">
          <a:xfrm>
            <a:off x="2286000" y="2141538"/>
            <a:ext cx="36576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01688" indent="-338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150000"/>
              </a:spcAft>
            </a:pPr>
            <a:r>
              <a:rPr lang="en-US" altLang="en-US" sz="1800" u="sng">
                <a:solidFill>
                  <a:srgbClr val="000000"/>
                </a:solidFill>
              </a:rPr>
              <a:t>Learning to play</a:t>
            </a:r>
          </a:p>
        </p:txBody>
      </p:sp>
      <p:sp>
        <p:nvSpPr>
          <p:cNvPr id="13318" name="Rectangle 6"/>
          <p:cNvSpPr>
            <a:spLocks noChangeArrowheads="1"/>
          </p:cNvSpPr>
          <p:nvPr/>
        </p:nvSpPr>
        <p:spPr bwMode="auto">
          <a:xfrm>
            <a:off x="2286000" y="1524000"/>
            <a:ext cx="75438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20000"/>
              </a:spcBef>
              <a:spcAft>
                <a:spcPct val="0"/>
              </a:spcAft>
            </a:pPr>
            <a:r>
              <a:rPr lang="en-US" altLang="en-US" sz="2000" dirty="0">
                <a:solidFill>
                  <a:srgbClr val="CC0000"/>
                </a:solidFill>
                <a:latin typeface="Impact" panose="020B0806030902050204" pitchFamily="34" charset="0"/>
              </a:rPr>
              <a:t>Differences in </a:t>
            </a:r>
            <a:r>
              <a:rPr lang="en-US" altLang="en-US" sz="2800" dirty="0">
                <a:solidFill>
                  <a:srgbClr val="CC0000"/>
                </a:solidFill>
                <a:latin typeface="Impact" panose="020B0806030902050204" pitchFamily="34" charset="0"/>
              </a:rPr>
              <a:t>Coaches</a:t>
            </a:r>
            <a:r>
              <a:rPr lang="en-US" altLang="en-US" sz="2000" dirty="0">
                <a:solidFill>
                  <a:srgbClr val="CC0000"/>
                </a:solidFill>
                <a:latin typeface="Impact" panose="020B0806030902050204" pitchFamily="34" charset="0"/>
              </a:rPr>
              <a:t> when players are:</a:t>
            </a:r>
          </a:p>
        </p:txBody>
      </p:sp>
      <p:sp>
        <p:nvSpPr>
          <p:cNvPr id="13319" name="Rectangle 7"/>
          <p:cNvSpPr>
            <a:spLocks noChangeArrowheads="1"/>
          </p:cNvSpPr>
          <p:nvPr/>
        </p:nvSpPr>
        <p:spPr bwMode="auto">
          <a:xfrm>
            <a:off x="5943600" y="2141538"/>
            <a:ext cx="38862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01688" indent="-3381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150000"/>
              </a:spcAft>
            </a:pPr>
            <a:r>
              <a:rPr lang="en-US" altLang="en-US" sz="1800" u="sng">
                <a:solidFill>
                  <a:srgbClr val="000000"/>
                </a:solidFill>
              </a:rPr>
              <a:t>Learning to compete</a:t>
            </a:r>
          </a:p>
        </p:txBody>
      </p:sp>
      <p:sp>
        <p:nvSpPr>
          <p:cNvPr id="13320" name="Rectangle 8"/>
          <p:cNvSpPr>
            <a:spLocks noChangeArrowheads="1"/>
          </p:cNvSpPr>
          <p:nvPr/>
        </p:nvSpPr>
        <p:spPr bwMode="auto">
          <a:xfrm>
            <a:off x="5943600" y="2667000"/>
            <a:ext cx="43370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01688" indent="-338138">
              <a:defRPr sz="2400">
                <a:solidFill>
                  <a:schemeClr val="tx1"/>
                </a:solidFill>
                <a:latin typeface="Arial" panose="020B0604020202020204" pitchFamily="34" charset="0"/>
                <a:ea typeface="ＭＳ Ｐゴシック" panose="020B0600070205080204" pitchFamily="34" charset="-128"/>
              </a:defRPr>
            </a:lvl1pPr>
            <a:lvl2pPr marL="10287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30000"/>
              </a:spcAft>
              <a:buClr>
                <a:srgbClr val="CC0000"/>
              </a:buClr>
              <a:buFontTx/>
              <a:buChar char="•"/>
            </a:pPr>
            <a:r>
              <a:rPr lang="en-US" altLang="en-US" sz="1600">
                <a:solidFill>
                  <a:srgbClr val="000000"/>
                </a:solidFill>
              </a:rPr>
              <a:t>act more professionally</a:t>
            </a:r>
          </a:p>
          <a:p>
            <a:pPr fontAlgn="base">
              <a:spcBef>
                <a:spcPct val="0"/>
              </a:spcBef>
              <a:spcAft>
                <a:spcPct val="30000"/>
              </a:spcAft>
              <a:buClr>
                <a:srgbClr val="CC0000"/>
              </a:buClr>
              <a:buFontTx/>
              <a:buChar char="•"/>
            </a:pPr>
            <a:r>
              <a:rPr lang="en-US" altLang="en-US" sz="1600">
                <a:solidFill>
                  <a:srgbClr val="000000"/>
                </a:solidFill>
              </a:rPr>
              <a:t>set training requirements</a:t>
            </a:r>
          </a:p>
          <a:p>
            <a:pPr fontAlgn="base">
              <a:spcBef>
                <a:spcPct val="0"/>
              </a:spcBef>
              <a:spcAft>
                <a:spcPct val="30000"/>
              </a:spcAft>
              <a:buClr>
                <a:srgbClr val="CC0000"/>
              </a:buClr>
              <a:buFontTx/>
              <a:buChar char="•"/>
            </a:pPr>
            <a:r>
              <a:rPr lang="en-US" altLang="en-US" sz="1600">
                <a:solidFill>
                  <a:srgbClr val="000000"/>
                </a:solidFill>
              </a:rPr>
              <a:t>establish coach/player relationship</a:t>
            </a:r>
          </a:p>
          <a:p>
            <a:pPr fontAlgn="base">
              <a:spcBef>
                <a:spcPct val="0"/>
              </a:spcBef>
              <a:spcAft>
                <a:spcPct val="10000"/>
              </a:spcAft>
              <a:buClr>
                <a:srgbClr val="CC0000"/>
              </a:buClr>
              <a:buFontTx/>
              <a:buChar char="•"/>
            </a:pPr>
            <a:r>
              <a:rPr lang="en-US" altLang="en-US" sz="1600">
                <a:solidFill>
                  <a:srgbClr val="000000"/>
                </a:solidFill>
              </a:rPr>
              <a:t>increase player development</a:t>
            </a:r>
          </a:p>
          <a:p>
            <a:pPr lvl="1" fontAlgn="base">
              <a:spcBef>
                <a:spcPct val="0"/>
              </a:spcBef>
              <a:spcAft>
                <a:spcPct val="10000"/>
              </a:spcAft>
              <a:buClr>
                <a:srgbClr val="CC0000"/>
              </a:buClr>
            </a:pPr>
            <a:r>
              <a:rPr lang="en-US" altLang="en-US" sz="1600">
                <a:solidFill>
                  <a:srgbClr val="000000"/>
                </a:solidFill>
              </a:rPr>
              <a:t>- physical</a:t>
            </a:r>
          </a:p>
          <a:p>
            <a:pPr lvl="1" fontAlgn="base">
              <a:spcBef>
                <a:spcPct val="0"/>
              </a:spcBef>
              <a:spcAft>
                <a:spcPct val="10000"/>
              </a:spcAft>
              <a:buClr>
                <a:srgbClr val="CC0000"/>
              </a:buClr>
            </a:pPr>
            <a:r>
              <a:rPr lang="en-US" altLang="en-US" sz="1600">
                <a:solidFill>
                  <a:srgbClr val="000000"/>
                </a:solidFill>
              </a:rPr>
              <a:t>- technical</a:t>
            </a:r>
          </a:p>
          <a:p>
            <a:pPr lvl="1" fontAlgn="base">
              <a:spcBef>
                <a:spcPct val="0"/>
              </a:spcBef>
              <a:spcAft>
                <a:spcPct val="10000"/>
              </a:spcAft>
              <a:buClr>
                <a:srgbClr val="CC0000"/>
              </a:buClr>
            </a:pPr>
            <a:r>
              <a:rPr lang="en-US" altLang="en-US" sz="1600">
                <a:solidFill>
                  <a:srgbClr val="000000"/>
                </a:solidFill>
              </a:rPr>
              <a:t>- mental</a:t>
            </a:r>
          </a:p>
          <a:p>
            <a:pPr fontAlgn="base">
              <a:spcBef>
                <a:spcPct val="0"/>
              </a:spcBef>
              <a:spcAft>
                <a:spcPct val="30000"/>
              </a:spcAft>
              <a:buClr>
                <a:srgbClr val="CC0000"/>
              </a:buClr>
              <a:buFontTx/>
              <a:buChar char="•"/>
            </a:pPr>
            <a:r>
              <a:rPr lang="en-US" altLang="en-US" sz="1600">
                <a:solidFill>
                  <a:srgbClr val="000000"/>
                </a:solidFill>
              </a:rPr>
              <a:t>working with players to establish goals</a:t>
            </a:r>
          </a:p>
          <a:p>
            <a:pPr fontAlgn="base">
              <a:spcBef>
                <a:spcPct val="0"/>
              </a:spcBef>
              <a:spcAft>
                <a:spcPct val="30000"/>
              </a:spcAft>
              <a:buClr>
                <a:srgbClr val="CC0000"/>
              </a:buClr>
              <a:buFontTx/>
              <a:buChar char="•"/>
            </a:pPr>
            <a:r>
              <a:rPr lang="en-US" altLang="en-US" sz="1600">
                <a:solidFill>
                  <a:srgbClr val="000000"/>
                </a:solidFill>
              </a:rPr>
              <a:t>work everything into the season plan</a:t>
            </a:r>
          </a:p>
          <a:p>
            <a:pPr fontAlgn="base">
              <a:spcBef>
                <a:spcPct val="0"/>
              </a:spcBef>
              <a:spcAft>
                <a:spcPct val="30000"/>
              </a:spcAft>
              <a:buClr>
                <a:srgbClr val="CC0000"/>
              </a:buClr>
              <a:buFontTx/>
              <a:buChar char="•"/>
            </a:pPr>
            <a:r>
              <a:rPr lang="en-US" altLang="en-US" sz="1600">
                <a:solidFill>
                  <a:srgbClr val="000000"/>
                </a:solidFill>
              </a:rPr>
              <a:t>higher level of committment</a:t>
            </a:r>
          </a:p>
        </p:txBody>
      </p:sp>
      <p:sp>
        <p:nvSpPr>
          <p:cNvPr id="13321" name="Line 9"/>
          <p:cNvSpPr>
            <a:spLocks noChangeShapeType="1"/>
          </p:cNvSpPr>
          <p:nvPr/>
        </p:nvSpPr>
        <p:spPr bwMode="auto">
          <a:xfrm>
            <a:off x="2286000" y="1524000"/>
            <a:ext cx="7543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3322" name="Line 10"/>
          <p:cNvSpPr>
            <a:spLocks noChangeShapeType="1"/>
          </p:cNvSpPr>
          <p:nvPr/>
        </p:nvSpPr>
        <p:spPr bwMode="auto">
          <a:xfrm>
            <a:off x="2286000" y="6134100"/>
            <a:ext cx="3657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3323" name="Line 11"/>
          <p:cNvSpPr>
            <a:spLocks noChangeShapeType="1"/>
          </p:cNvSpPr>
          <p:nvPr/>
        </p:nvSpPr>
        <p:spPr bwMode="auto">
          <a:xfrm>
            <a:off x="2286000" y="1524000"/>
            <a:ext cx="0" cy="6175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3324" name="Line 12"/>
          <p:cNvSpPr>
            <a:spLocks noChangeShapeType="1"/>
          </p:cNvSpPr>
          <p:nvPr/>
        </p:nvSpPr>
        <p:spPr bwMode="auto">
          <a:xfrm>
            <a:off x="9829800" y="1524000"/>
            <a:ext cx="0" cy="6175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3325" name="Line 13"/>
          <p:cNvSpPr>
            <a:spLocks noChangeShapeType="1"/>
          </p:cNvSpPr>
          <p:nvPr/>
        </p:nvSpPr>
        <p:spPr bwMode="auto">
          <a:xfrm>
            <a:off x="2286000" y="2667000"/>
            <a:ext cx="0" cy="3467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3326" name="Line 14"/>
          <p:cNvSpPr>
            <a:spLocks noChangeShapeType="1"/>
          </p:cNvSpPr>
          <p:nvPr/>
        </p:nvSpPr>
        <p:spPr bwMode="auto">
          <a:xfrm>
            <a:off x="2286000" y="2141538"/>
            <a:ext cx="0" cy="525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3327" name="Line 15"/>
          <p:cNvSpPr>
            <a:spLocks noChangeShapeType="1"/>
          </p:cNvSpPr>
          <p:nvPr/>
        </p:nvSpPr>
        <p:spPr bwMode="auto">
          <a:xfrm>
            <a:off x="9829800" y="2141538"/>
            <a:ext cx="0" cy="39925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3328" name="Line 16"/>
          <p:cNvSpPr>
            <a:spLocks noChangeShapeType="1"/>
          </p:cNvSpPr>
          <p:nvPr/>
        </p:nvSpPr>
        <p:spPr bwMode="auto">
          <a:xfrm>
            <a:off x="5943600" y="6134100"/>
            <a:ext cx="3886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176B-BD85-C8F5-F40A-90C45AC83D55}"/>
              </a:ext>
            </a:extLst>
          </p:cNvPr>
          <p:cNvSpPr>
            <a:spLocks noGrp="1"/>
          </p:cNvSpPr>
          <p:nvPr>
            <p:ph type="title"/>
          </p:nvPr>
        </p:nvSpPr>
        <p:spPr>
          <a:xfrm>
            <a:off x="838200" y="880533"/>
            <a:ext cx="10515600" cy="810155"/>
          </a:xfrm>
        </p:spPr>
        <p:txBody>
          <a:bodyPr/>
          <a:lstStyle/>
          <a:p>
            <a:pPr algn="ctr"/>
            <a:r>
              <a:rPr lang="en-CA" b="1" dirty="0"/>
              <a:t>The Coach</a:t>
            </a:r>
          </a:p>
        </p:txBody>
      </p:sp>
      <p:sp>
        <p:nvSpPr>
          <p:cNvPr id="3" name="Content Placeholder 2">
            <a:extLst>
              <a:ext uri="{FF2B5EF4-FFF2-40B4-BE49-F238E27FC236}">
                <a16:creationId xmlns:a16="http://schemas.microsoft.com/office/drawing/2014/main" id="{9C957EC2-080B-11C1-4B1E-674C0F523BF9}"/>
              </a:ext>
            </a:extLst>
          </p:cNvPr>
          <p:cNvSpPr>
            <a:spLocks noGrp="1"/>
          </p:cNvSpPr>
          <p:nvPr>
            <p:ph idx="1"/>
          </p:nvPr>
        </p:nvSpPr>
        <p:spPr/>
        <p:txBody>
          <a:bodyPr>
            <a:normAutofit fontScale="92500"/>
          </a:bodyPr>
          <a:lstStyle/>
          <a:p>
            <a:pPr algn="ctr" rtl="0">
              <a:spcBef>
                <a:spcPts val="750"/>
              </a:spcBef>
              <a:spcAft>
                <a:spcPts val="1200"/>
              </a:spcAft>
            </a:pPr>
            <a:r>
              <a:rPr lang="en-US" sz="2800" b="1" i="0" u="none" strike="noStrike" dirty="0">
                <a:solidFill>
                  <a:srgbClr val="000000"/>
                </a:solidFill>
                <a:effectLst/>
                <a:latin typeface="Open Sans" panose="020B0606030504020204" pitchFamily="34" charset="0"/>
              </a:rPr>
              <a:t>“Good programs, delivered by good people, in good places”</a:t>
            </a:r>
            <a:endParaRPr lang="en-US" sz="2800" b="1" dirty="0">
              <a:effectLst/>
            </a:endParaRPr>
          </a:p>
          <a:p>
            <a:pPr marL="0" indent="0" algn="ctr" rtl="0">
              <a:spcBef>
                <a:spcPts val="750"/>
              </a:spcBef>
              <a:spcAft>
                <a:spcPts val="1200"/>
              </a:spcAft>
              <a:buNone/>
            </a:pPr>
            <a:r>
              <a:rPr lang="en-US" sz="2800" b="0" i="0" u="none" strike="noStrike" dirty="0">
                <a:solidFill>
                  <a:srgbClr val="000000"/>
                </a:solidFill>
                <a:effectLst/>
                <a:latin typeface="Open Sans" panose="020B0606030504020204" pitchFamily="34" charset="0"/>
              </a:rPr>
              <a:t>CAC values for coaches…..</a:t>
            </a:r>
            <a:endParaRPr lang="en-US" sz="2800" b="0" dirty="0">
              <a:effectLst/>
            </a:endParaRPr>
          </a:p>
          <a:p>
            <a:pPr algn="ctr" rtl="0">
              <a:spcBef>
                <a:spcPts val="750"/>
              </a:spcBef>
              <a:spcAft>
                <a:spcPts val="1200"/>
              </a:spcAft>
            </a:pPr>
            <a:r>
              <a:rPr lang="en-US" sz="2800" b="0" i="0" u="none" strike="noStrike" dirty="0">
                <a:solidFill>
                  <a:srgbClr val="000000"/>
                </a:solidFill>
                <a:effectLst/>
                <a:latin typeface="Open Sans" panose="020B0606030504020204" pitchFamily="34" charset="0"/>
              </a:rPr>
              <a:t>Seek to understand</a:t>
            </a:r>
            <a:endParaRPr lang="en-US" sz="2800" b="0" dirty="0">
              <a:effectLst/>
            </a:endParaRPr>
          </a:p>
          <a:p>
            <a:pPr algn="ctr" rtl="0">
              <a:spcBef>
                <a:spcPts val="750"/>
              </a:spcBef>
              <a:spcAft>
                <a:spcPts val="1200"/>
              </a:spcAft>
            </a:pPr>
            <a:r>
              <a:rPr lang="en-US" sz="2800" b="0" i="0" u="none" strike="noStrike" dirty="0">
                <a:solidFill>
                  <a:srgbClr val="000000"/>
                </a:solidFill>
                <a:effectLst/>
                <a:latin typeface="Open Sans" panose="020B0606030504020204" pitchFamily="34" charset="0"/>
              </a:rPr>
              <a:t>Cultivate inclusion</a:t>
            </a:r>
            <a:endParaRPr lang="en-US" sz="2800" b="0" dirty="0">
              <a:effectLst/>
            </a:endParaRPr>
          </a:p>
          <a:p>
            <a:pPr algn="ctr" rtl="0">
              <a:spcBef>
                <a:spcPts val="750"/>
              </a:spcBef>
              <a:spcAft>
                <a:spcPts val="1200"/>
              </a:spcAft>
            </a:pPr>
            <a:r>
              <a:rPr lang="en-US" sz="2800" b="0" i="0" u="none" strike="noStrike" dirty="0">
                <a:solidFill>
                  <a:srgbClr val="000000"/>
                </a:solidFill>
                <a:effectLst/>
                <a:latin typeface="Open Sans" panose="020B0606030504020204" pitchFamily="34" charset="0"/>
              </a:rPr>
              <a:t>Be curious</a:t>
            </a:r>
            <a:endParaRPr lang="en-US" sz="2800" b="0" dirty="0">
              <a:effectLst/>
            </a:endParaRPr>
          </a:p>
          <a:p>
            <a:pPr algn="ctr" rtl="0">
              <a:spcBef>
                <a:spcPts val="750"/>
              </a:spcBef>
              <a:spcAft>
                <a:spcPts val="1200"/>
              </a:spcAft>
            </a:pPr>
            <a:r>
              <a:rPr lang="en-US" sz="2800" b="0" i="0" u="none" strike="noStrike" dirty="0">
                <a:solidFill>
                  <a:srgbClr val="000000"/>
                </a:solidFill>
                <a:effectLst/>
                <a:latin typeface="Open Sans" panose="020B0606030504020204" pitchFamily="34" charset="0"/>
              </a:rPr>
              <a:t>Act with courage</a:t>
            </a:r>
            <a:endParaRPr lang="en-US" sz="2800" b="0" dirty="0">
              <a:effectLst/>
            </a:endParaRPr>
          </a:p>
          <a:p>
            <a:pPr algn="ctr" rtl="0">
              <a:spcBef>
                <a:spcPts val="750"/>
              </a:spcBef>
              <a:spcAft>
                <a:spcPts val="1200"/>
              </a:spcAft>
            </a:pPr>
            <a:r>
              <a:rPr lang="en-US" sz="2800" b="0" i="0" u="none" strike="noStrike" dirty="0">
                <a:solidFill>
                  <a:srgbClr val="000000"/>
                </a:solidFill>
                <a:effectLst/>
                <a:latin typeface="Open Sans" panose="020B0606030504020204" pitchFamily="34" charset="0"/>
              </a:rPr>
              <a:t>Lead and serve with gratitude</a:t>
            </a:r>
            <a:endParaRPr lang="en-US" sz="2800" b="0" dirty="0">
              <a:effectLst/>
            </a:endParaRPr>
          </a:p>
          <a:p>
            <a:endParaRPr lang="en-CA" dirty="0"/>
          </a:p>
        </p:txBody>
      </p:sp>
    </p:spTree>
    <p:extLst>
      <p:ext uri="{BB962C8B-B14F-4D97-AF65-F5344CB8AC3E}">
        <p14:creationId xmlns:p14="http://schemas.microsoft.com/office/powerpoint/2010/main" val="1705075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5869-99B3-C4CC-2090-BCF9F4E5596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C6F68D4-DFA8-A9E4-93DD-92F4D24796C4}"/>
              </a:ext>
            </a:extLst>
          </p:cNvPr>
          <p:cNvSpPr>
            <a:spLocks noGrp="1"/>
          </p:cNvSpPr>
          <p:nvPr>
            <p:ph idx="1"/>
          </p:nvPr>
        </p:nvSpPr>
        <p:spPr>
          <a:xfrm>
            <a:off x="838200" y="3016251"/>
            <a:ext cx="10515600" cy="3160712"/>
          </a:xfrm>
        </p:spPr>
        <p:txBody>
          <a:bodyPr/>
          <a:lstStyle/>
          <a:p>
            <a:r>
              <a:rPr lang="en-CA" dirty="0"/>
              <a:t>MUST do – Make Ethical Decisions</a:t>
            </a:r>
          </a:p>
          <a:p>
            <a:r>
              <a:rPr lang="en-CA" dirty="0"/>
              <a:t>Register through your Provincial Coaching Association </a:t>
            </a:r>
          </a:p>
          <a:p>
            <a:r>
              <a:rPr lang="en-CA" dirty="0"/>
              <a:t>Why important??</a:t>
            </a:r>
          </a:p>
        </p:txBody>
      </p:sp>
      <p:pic>
        <p:nvPicPr>
          <p:cNvPr id="6146" name="Picture 2">
            <a:extLst>
              <a:ext uri="{FF2B5EF4-FFF2-40B4-BE49-F238E27FC236}">
                <a16:creationId xmlns:a16="http://schemas.microsoft.com/office/drawing/2014/main" id="{299CAAA3-FC78-2B54-7148-B2266CBCC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810" y="1690688"/>
            <a:ext cx="8025690" cy="99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86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23C6-8FCF-9EBB-654C-8ECB974A6321}"/>
              </a:ext>
            </a:extLst>
          </p:cNvPr>
          <p:cNvSpPr>
            <a:spLocks noGrp="1"/>
          </p:cNvSpPr>
          <p:nvPr>
            <p:ph type="title"/>
          </p:nvPr>
        </p:nvSpPr>
        <p:spPr/>
        <p:txBody>
          <a:bodyPr/>
          <a:lstStyle/>
          <a:p>
            <a:endParaRPr lang="en-CA" dirty="0"/>
          </a:p>
        </p:txBody>
      </p:sp>
      <p:pic>
        <p:nvPicPr>
          <p:cNvPr id="7170" name="Picture 2">
            <a:extLst>
              <a:ext uri="{FF2B5EF4-FFF2-40B4-BE49-F238E27FC236}">
                <a16:creationId xmlns:a16="http://schemas.microsoft.com/office/drawing/2014/main" id="{B27023D7-5E66-17BA-FEEC-77BD4C8280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8396" y="2096129"/>
            <a:ext cx="8855207" cy="38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44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36"/>
          <p:cNvSpPr>
            <a:spLocks noChangeArrowheads="1"/>
          </p:cNvSpPr>
          <p:nvPr/>
        </p:nvSpPr>
        <p:spPr bwMode="auto">
          <a:xfrm>
            <a:off x="6186488" y="530226"/>
            <a:ext cx="384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1100" b="1">
                <a:solidFill>
                  <a:srgbClr val="000000"/>
                </a:solidFill>
              </a:rPr>
              <a:t> </a:t>
            </a:r>
            <a:endParaRPr lang="en-CA" altLang="en-US">
              <a:solidFill>
                <a:srgbClr val="000000"/>
              </a:solidFill>
            </a:endParaRPr>
          </a:p>
        </p:txBody>
      </p:sp>
      <p:sp>
        <p:nvSpPr>
          <p:cNvPr id="18435" name="Rectangle 837"/>
          <p:cNvSpPr>
            <a:spLocks noChangeArrowheads="1"/>
          </p:cNvSpPr>
          <p:nvPr/>
        </p:nvSpPr>
        <p:spPr bwMode="auto">
          <a:xfrm>
            <a:off x="4064000" y="690564"/>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36" name="Rectangle 838"/>
          <p:cNvSpPr>
            <a:spLocks noChangeArrowheads="1"/>
          </p:cNvSpPr>
          <p:nvPr/>
        </p:nvSpPr>
        <p:spPr bwMode="auto">
          <a:xfrm>
            <a:off x="4064000" y="82708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37" name="Rectangle 839"/>
          <p:cNvSpPr>
            <a:spLocks noChangeArrowheads="1"/>
          </p:cNvSpPr>
          <p:nvPr/>
        </p:nvSpPr>
        <p:spPr bwMode="auto">
          <a:xfrm>
            <a:off x="4064000" y="96202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38" name="Rectangle 840"/>
          <p:cNvSpPr>
            <a:spLocks noChangeArrowheads="1"/>
          </p:cNvSpPr>
          <p:nvPr/>
        </p:nvSpPr>
        <p:spPr bwMode="auto">
          <a:xfrm>
            <a:off x="4064000" y="1098551"/>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39" name="Rectangle 841"/>
          <p:cNvSpPr>
            <a:spLocks noChangeArrowheads="1"/>
          </p:cNvSpPr>
          <p:nvPr/>
        </p:nvSpPr>
        <p:spPr bwMode="auto">
          <a:xfrm>
            <a:off x="4064000" y="123348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40" name="Rectangle 842"/>
          <p:cNvSpPr>
            <a:spLocks noChangeArrowheads="1"/>
          </p:cNvSpPr>
          <p:nvPr/>
        </p:nvSpPr>
        <p:spPr bwMode="auto">
          <a:xfrm>
            <a:off x="4064000" y="1370014"/>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41" name="Rectangle 843"/>
          <p:cNvSpPr>
            <a:spLocks noChangeArrowheads="1"/>
          </p:cNvSpPr>
          <p:nvPr/>
        </p:nvSpPr>
        <p:spPr bwMode="auto">
          <a:xfrm>
            <a:off x="4064000" y="1504951"/>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42" name="Rectangle 844"/>
          <p:cNvSpPr>
            <a:spLocks noChangeArrowheads="1"/>
          </p:cNvSpPr>
          <p:nvPr/>
        </p:nvSpPr>
        <p:spPr bwMode="auto">
          <a:xfrm>
            <a:off x="4064000" y="163988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43" name="Rectangle 845"/>
          <p:cNvSpPr>
            <a:spLocks noChangeArrowheads="1"/>
          </p:cNvSpPr>
          <p:nvPr/>
        </p:nvSpPr>
        <p:spPr bwMode="auto">
          <a:xfrm>
            <a:off x="4064000" y="177323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b="1">
                <a:solidFill>
                  <a:srgbClr val="000000"/>
                </a:solidFill>
              </a:rPr>
              <a:t> </a:t>
            </a:r>
            <a:endParaRPr lang="en-CA" altLang="en-US">
              <a:solidFill>
                <a:srgbClr val="000000"/>
              </a:solidFill>
            </a:endParaRPr>
          </a:p>
        </p:txBody>
      </p:sp>
      <p:sp>
        <p:nvSpPr>
          <p:cNvPr id="18444" name="Oval 846"/>
          <p:cNvSpPr>
            <a:spLocks noChangeArrowheads="1"/>
          </p:cNvSpPr>
          <p:nvPr/>
        </p:nvSpPr>
        <p:spPr bwMode="auto">
          <a:xfrm>
            <a:off x="3798888" y="619126"/>
            <a:ext cx="1327150" cy="620713"/>
          </a:xfrm>
          <a:prstGeom prst="ellipse">
            <a:avLst/>
          </a:prstGeom>
          <a:solidFill>
            <a:srgbClr val="FFFFFF"/>
          </a:solidFill>
          <a:ln w="571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445" name="Rectangle 849"/>
          <p:cNvSpPr>
            <a:spLocks noChangeArrowheads="1"/>
          </p:cNvSpPr>
          <p:nvPr/>
        </p:nvSpPr>
        <p:spPr bwMode="auto">
          <a:xfrm>
            <a:off x="3962400" y="7620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CA" altLang="en-US" sz="800" b="1">
                <a:solidFill>
                  <a:srgbClr val="000000"/>
                </a:solidFill>
              </a:rPr>
              <a:t>1.  Establish the facts in the situation </a:t>
            </a:r>
            <a:endParaRPr lang="en-CA" altLang="en-US">
              <a:solidFill>
                <a:srgbClr val="000000"/>
              </a:solidFill>
            </a:endParaRPr>
          </a:p>
        </p:txBody>
      </p:sp>
      <p:sp>
        <p:nvSpPr>
          <p:cNvPr id="18446" name="Rectangle 852"/>
          <p:cNvSpPr>
            <a:spLocks noChangeArrowheads="1"/>
          </p:cNvSpPr>
          <p:nvPr/>
        </p:nvSpPr>
        <p:spPr bwMode="auto">
          <a:xfrm>
            <a:off x="4667250" y="971551"/>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b="1">
                <a:solidFill>
                  <a:srgbClr val="000000"/>
                </a:solidFill>
              </a:rPr>
              <a:t> </a:t>
            </a:r>
            <a:endParaRPr lang="en-CA" altLang="en-US">
              <a:solidFill>
                <a:srgbClr val="000000"/>
              </a:solidFill>
            </a:endParaRPr>
          </a:p>
        </p:txBody>
      </p:sp>
      <p:sp>
        <p:nvSpPr>
          <p:cNvPr id="18447" name="Oval 853"/>
          <p:cNvSpPr>
            <a:spLocks noChangeArrowheads="1"/>
          </p:cNvSpPr>
          <p:nvPr/>
        </p:nvSpPr>
        <p:spPr bwMode="auto">
          <a:xfrm>
            <a:off x="4772025" y="1149350"/>
            <a:ext cx="1593850" cy="820738"/>
          </a:xfrm>
          <a:prstGeom prst="ellipse">
            <a:avLst/>
          </a:prstGeom>
          <a:solidFill>
            <a:srgbClr val="FFFFFF"/>
          </a:solidFill>
          <a:ln w="571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448" name="Rectangle 854"/>
          <p:cNvSpPr>
            <a:spLocks noChangeArrowheads="1"/>
          </p:cNvSpPr>
          <p:nvPr/>
        </p:nvSpPr>
        <p:spPr bwMode="auto">
          <a:xfrm>
            <a:off x="5567363" y="1301751"/>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b="1">
                <a:solidFill>
                  <a:srgbClr val="000000"/>
                </a:solidFill>
              </a:rPr>
              <a:t> </a:t>
            </a:r>
            <a:endParaRPr lang="en-CA" altLang="en-US">
              <a:solidFill>
                <a:srgbClr val="000000"/>
              </a:solidFill>
            </a:endParaRPr>
          </a:p>
        </p:txBody>
      </p:sp>
      <p:sp>
        <p:nvSpPr>
          <p:cNvPr id="18449" name="Rectangle 857"/>
          <p:cNvSpPr>
            <a:spLocks noChangeArrowheads="1"/>
          </p:cNvSpPr>
          <p:nvPr/>
        </p:nvSpPr>
        <p:spPr bwMode="auto">
          <a:xfrm>
            <a:off x="5029200" y="13716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CA" altLang="en-US" sz="800" b="1">
                <a:solidFill>
                  <a:srgbClr val="000000"/>
                </a:solidFill>
              </a:rPr>
              <a:t> 2. From the facts, determine what is at stake </a:t>
            </a:r>
            <a:endParaRPr lang="en-CA" altLang="en-US">
              <a:solidFill>
                <a:srgbClr val="000000"/>
              </a:solidFill>
            </a:endParaRPr>
          </a:p>
        </p:txBody>
      </p:sp>
      <p:sp>
        <p:nvSpPr>
          <p:cNvPr id="18450" name="Rectangle 860"/>
          <p:cNvSpPr>
            <a:spLocks noChangeArrowheads="1"/>
          </p:cNvSpPr>
          <p:nvPr/>
        </p:nvSpPr>
        <p:spPr bwMode="auto">
          <a:xfrm>
            <a:off x="5692775" y="1644651"/>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b="1">
                <a:solidFill>
                  <a:srgbClr val="000000"/>
                </a:solidFill>
              </a:rPr>
              <a:t> </a:t>
            </a:r>
            <a:endParaRPr lang="en-CA" altLang="en-US">
              <a:solidFill>
                <a:srgbClr val="000000"/>
              </a:solidFill>
            </a:endParaRPr>
          </a:p>
        </p:txBody>
      </p:sp>
      <p:sp>
        <p:nvSpPr>
          <p:cNvPr id="18451" name="Oval 861"/>
          <p:cNvSpPr>
            <a:spLocks noChangeArrowheads="1"/>
          </p:cNvSpPr>
          <p:nvPr/>
        </p:nvSpPr>
        <p:spPr bwMode="auto">
          <a:xfrm>
            <a:off x="5213350" y="4090989"/>
            <a:ext cx="1771650" cy="598487"/>
          </a:xfrm>
          <a:prstGeom prst="ellipse">
            <a:avLst/>
          </a:prstGeom>
          <a:solidFill>
            <a:srgbClr val="FFFFFF"/>
          </a:solidFill>
          <a:ln w="571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452" name="Rectangle 864"/>
          <p:cNvSpPr>
            <a:spLocks noChangeArrowheads="1"/>
          </p:cNvSpPr>
          <p:nvPr/>
        </p:nvSpPr>
        <p:spPr bwMode="auto">
          <a:xfrm>
            <a:off x="5486400" y="4267201"/>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CA" altLang="en-US" sz="800" b="1">
                <a:solidFill>
                  <a:srgbClr val="000000"/>
                </a:solidFill>
              </a:rPr>
              <a:t>5. Select the best option for decision</a:t>
            </a:r>
            <a:endParaRPr lang="en-CA" altLang="en-US">
              <a:solidFill>
                <a:srgbClr val="000000"/>
              </a:solidFill>
            </a:endParaRPr>
          </a:p>
        </p:txBody>
      </p:sp>
      <p:sp>
        <p:nvSpPr>
          <p:cNvPr id="18453" name="Oval 867"/>
          <p:cNvSpPr>
            <a:spLocks noChangeArrowheads="1"/>
          </p:cNvSpPr>
          <p:nvPr/>
        </p:nvSpPr>
        <p:spPr bwMode="auto">
          <a:xfrm>
            <a:off x="6138864" y="1928814"/>
            <a:ext cx="1906587" cy="814387"/>
          </a:xfrm>
          <a:prstGeom prst="ellipse">
            <a:avLst/>
          </a:prstGeom>
          <a:solidFill>
            <a:srgbClr val="FFFFFF"/>
          </a:solidFill>
          <a:ln w="571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454" name="Rectangle 870"/>
          <p:cNvSpPr>
            <a:spLocks noChangeArrowheads="1"/>
          </p:cNvSpPr>
          <p:nvPr/>
        </p:nvSpPr>
        <p:spPr bwMode="auto">
          <a:xfrm>
            <a:off x="6400800" y="2057400"/>
            <a:ext cx="1371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CA" altLang="en-US" sz="800" b="1">
                <a:solidFill>
                  <a:srgbClr val="000000"/>
                </a:solidFill>
              </a:rPr>
              <a:t> 3. Consider potential options for action or decision, and the consequences of each</a:t>
            </a:r>
            <a:endParaRPr lang="en-CA" altLang="en-US">
              <a:solidFill>
                <a:srgbClr val="000000"/>
              </a:solidFill>
            </a:endParaRPr>
          </a:p>
        </p:txBody>
      </p:sp>
      <p:sp>
        <p:nvSpPr>
          <p:cNvPr id="18455" name="Oval 875"/>
          <p:cNvSpPr>
            <a:spLocks noChangeArrowheads="1"/>
          </p:cNvSpPr>
          <p:nvPr/>
        </p:nvSpPr>
        <p:spPr bwMode="auto">
          <a:xfrm>
            <a:off x="6138863" y="3168651"/>
            <a:ext cx="1593850" cy="708025"/>
          </a:xfrm>
          <a:prstGeom prst="ellipse">
            <a:avLst/>
          </a:prstGeom>
          <a:solidFill>
            <a:srgbClr val="FFFFFF"/>
          </a:solidFill>
          <a:ln w="571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456" name="Rectangle 878"/>
          <p:cNvSpPr>
            <a:spLocks noChangeArrowheads="1"/>
          </p:cNvSpPr>
          <p:nvPr/>
        </p:nvSpPr>
        <p:spPr bwMode="auto">
          <a:xfrm>
            <a:off x="6324600" y="3352801"/>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CA" altLang="en-US" sz="800" b="1">
                <a:solidFill>
                  <a:srgbClr val="000000"/>
                </a:solidFill>
              </a:rPr>
              <a:t>4. Assess the pros and cons of each option </a:t>
            </a:r>
            <a:endParaRPr lang="en-CA" altLang="en-US">
              <a:solidFill>
                <a:srgbClr val="000000"/>
              </a:solidFill>
            </a:endParaRPr>
          </a:p>
        </p:txBody>
      </p:sp>
      <p:sp>
        <p:nvSpPr>
          <p:cNvPr id="18457" name="Oval 882"/>
          <p:cNvSpPr>
            <a:spLocks noChangeArrowheads="1"/>
          </p:cNvSpPr>
          <p:nvPr/>
        </p:nvSpPr>
        <p:spPr bwMode="auto">
          <a:xfrm>
            <a:off x="5430838" y="5202238"/>
            <a:ext cx="2036762" cy="709612"/>
          </a:xfrm>
          <a:prstGeom prst="ellipse">
            <a:avLst/>
          </a:prstGeom>
          <a:solidFill>
            <a:srgbClr val="FFFFFF"/>
          </a:solidFill>
          <a:ln w="571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458" name="Rectangle 885"/>
          <p:cNvSpPr>
            <a:spLocks noChangeArrowheads="1"/>
          </p:cNvSpPr>
          <p:nvPr/>
        </p:nvSpPr>
        <p:spPr bwMode="auto">
          <a:xfrm>
            <a:off x="5638800" y="5410201"/>
            <a:ext cx="152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CA" altLang="en-US" sz="800" b="1">
                <a:solidFill>
                  <a:srgbClr val="000000"/>
                </a:solidFill>
              </a:rPr>
              <a:t>6.  Implement the decision and manage the consequences </a:t>
            </a:r>
            <a:endParaRPr lang="en-CA" altLang="en-US">
              <a:solidFill>
                <a:srgbClr val="000000"/>
              </a:solidFill>
            </a:endParaRPr>
          </a:p>
        </p:txBody>
      </p:sp>
      <p:sp>
        <p:nvSpPr>
          <p:cNvPr id="18459" name="Rectangle 890"/>
          <p:cNvSpPr>
            <a:spLocks noChangeArrowheads="1"/>
          </p:cNvSpPr>
          <p:nvPr/>
        </p:nvSpPr>
        <p:spPr bwMode="auto">
          <a:xfrm>
            <a:off x="5788025" y="5681664"/>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60" name="Rectangle 891"/>
          <p:cNvSpPr>
            <a:spLocks noChangeArrowheads="1"/>
          </p:cNvSpPr>
          <p:nvPr/>
        </p:nvSpPr>
        <p:spPr bwMode="auto">
          <a:xfrm>
            <a:off x="5788025" y="5816601"/>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61" name="Rectangle 892"/>
          <p:cNvSpPr>
            <a:spLocks noChangeArrowheads="1"/>
          </p:cNvSpPr>
          <p:nvPr/>
        </p:nvSpPr>
        <p:spPr bwMode="auto">
          <a:xfrm>
            <a:off x="5788025" y="595312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62" name="Rectangle 893"/>
          <p:cNvSpPr>
            <a:spLocks noChangeArrowheads="1"/>
          </p:cNvSpPr>
          <p:nvPr/>
        </p:nvSpPr>
        <p:spPr bwMode="auto">
          <a:xfrm>
            <a:off x="5788025" y="6088064"/>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63" name="Rectangle 894"/>
          <p:cNvSpPr>
            <a:spLocks noChangeArrowheads="1"/>
          </p:cNvSpPr>
          <p:nvPr/>
        </p:nvSpPr>
        <p:spPr bwMode="auto">
          <a:xfrm>
            <a:off x="5788025" y="622458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64" name="Rectangle 895"/>
          <p:cNvSpPr>
            <a:spLocks noChangeArrowheads="1"/>
          </p:cNvSpPr>
          <p:nvPr/>
        </p:nvSpPr>
        <p:spPr bwMode="auto">
          <a:xfrm>
            <a:off x="5788025" y="635952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65" name="Rectangle 896"/>
          <p:cNvSpPr>
            <a:spLocks noChangeArrowheads="1"/>
          </p:cNvSpPr>
          <p:nvPr/>
        </p:nvSpPr>
        <p:spPr bwMode="auto">
          <a:xfrm>
            <a:off x="5788025" y="6494464"/>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466" name="Rectangle 897"/>
          <p:cNvSpPr>
            <a:spLocks noChangeArrowheads="1"/>
          </p:cNvSpPr>
          <p:nvPr/>
        </p:nvSpPr>
        <p:spPr bwMode="auto">
          <a:xfrm>
            <a:off x="5788025" y="6629401"/>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grpSp>
        <p:nvGrpSpPr>
          <p:cNvPr id="18467" name="Group 901"/>
          <p:cNvGrpSpPr>
            <a:grpSpLocks/>
          </p:cNvGrpSpPr>
          <p:nvPr/>
        </p:nvGrpSpPr>
        <p:grpSpPr bwMode="auto">
          <a:xfrm>
            <a:off x="4052888" y="4940300"/>
            <a:ext cx="2400300" cy="1428750"/>
            <a:chOff x="1593" y="3112"/>
            <a:chExt cx="1512" cy="900"/>
          </a:xfrm>
        </p:grpSpPr>
        <p:sp>
          <p:nvSpPr>
            <p:cNvPr id="19172" name="Freeform 898"/>
            <p:cNvSpPr>
              <a:spLocks/>
            </p:cNvSpPr>
            <p:nvPr/>
          </p:nvSpPr>
          <p:spPr bwMode="auto">
            <a:xfrm>
              <a:off x="1593" y="3119"/>
              <a:ext cx="1423" cy="853"/>
            </a:xfrm>
            <a:custGeom>
              <a:avLst/>
              <a:gdLst>
                <a:gd name="T0" fmla="*/ 4 w 2845"/>
                <a:gd name="T1" fmla="*/ 0 h 1706"/>
                <a:gd name="T2" fmla="*/ 0 w 2845"/>
                <a:gd name="T3" fmla="*/ 7 h 1706"/>
                <a:gd name="T4" fmla="*/ 708 w 2845"/>
                <a:gd name="T5" fmla="*/ 427 h 1706"/>
                <a:gd name="T6" fmla="*/ 712 w 2845"/>
                <a:gd name="T7" fmla="*/ 420 h 1706"/>
                <a:gd name="T8" fmla="*/ 4 w 2845"/>
                <a:gd name="T9" fmla="*/ 0 h 1706"/>
                <a:gd name="T10" fmla="*/ 0 60000 65536"/>
                <a:gd name="T11" fmla="*/ 0 60000 65536"/>
                <a:gd name="T12" fmla="*/ 0 60000 65536"/>
                <a:gd name="T13" fmla="*/ 0 60000 65536"/>
                <a:gd name="T14" fmla="*/ 0 60000 65536"/>
                <a:gd name="T15" fmla="*/ 0 w 2845"/>
                <a:gd name="T16" fmla="*/ 0 h 1706"/>
                <a:gd name="T17" fmla="*/ 2845 w 2845"/>
                <a:gd name="T18" fmla="*/ 1706 h 1706"/>
              </a:gdLst>
              <a:ahLst/>
              <a:cxnLst>
                <a:cxn ang="T10">
                  <a:pos x="T0" y="T1"/>
                </a:cxn>
                <a:cxn ang="T11">
                  <a:pos x="T2" y="T3"/>
                </a:cxn>
                <a:cxn ang="T12">
                  <a:pos x="T4" y="T5"/>
                </a:cxn>
                <a:cxn ang="T13">
                  <a:pos x="T6" y="T7"/>
                </a:cxn>
                <a:cxn ang="T14">
                  <a:pos x="T8" y="T9"/>
                </a:cxn>
              </a:cxnLst>
              <a:rect l="T15" t="T16" r="T17" b="T18"/>
              <a:pathLst>
                <a:path w="2845" h="1706">
                  <a:moveTo>
                    <a:pt x="16" y="0"/>
                  </a:moveTo>
                  <a:lnTo>
                    <a:pt x="0" y="28"/>
                  </a:lnTo>
                  <a:lnTo>
                    <a:pt x="2829" y="1706"/>
                  </a:lnTo>
                  <a:lnTo>
                    <a:pt x="2845" y="1677"/>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73" name="Freeform 899"/>
            <p:cNvSpPr>
              <a:spLocks/>
            </p:cNvSpPr>
            <p:nvPr/>
          </p:nvSpPr>
          <p:spPr bwMode="auto">
            <a:xfrm>
              <a:off x="2986" y="3912"/>
              <a:ext cx="119" cy="100"/>
            </a:xfrm>
            <a:custGeom>
              <a:avLst/>
              <a:gdLst>
                <a:gd name="T0" fmla="*/ 0 w 238"/>
                <a:gd name="T1" fmla="*/ 46 h 201"/>
                <a:gd name="T2" fmla="*/ 60 w 238"/>
                <a:gd name="T3" fmla="*/ 50 h 201"/>
                <a:gd name="T4" fmla="*/ 28 w 238"/>
                <a:gd name="T5" fmla="*/ 0 h 201"/>
                <a:gd name="T6" fmla="*/ 0 w 238"/>
                <a:gd name="T7" fmla="*/ 46 h 201"/>
                <a:gd name="T8" fmla="*/ 0 60000 65536"/>
                <a:gd name="T9" fmla="*/ 0 60000 65536"/>
                <a:gd name="T10" fmla="*/ 0 60000 65536"/>
                <a:gd name="T11" fmla="*/ 0 60000 65536"/>
                <a:gd name="T12" fmla="*/ 0 w 238"/>
                <a:gd name="T13" fmla="*/ 0 h 201"/>
                <a:gd name="T14" fmla="*/ 238 w 238"/>
                <a:gd name="T15" fmla="*/ 201 h 201"/>
              </a:gdLst>
              <a:ahLst/>
              <a:cxnLst>
                <a:cxn ang="T8">
                  <a:pos x="T0" y="T1"/>
                </a:cxn>
                <a:cxn ang="T9">
                  <a:pos x="T2" y="T3"/>
                </a:cxn>
                <a:cxn ang="T10">
                  <a:pos x="T4" y="T5"/>
                </a:cxn>
                <a:cxn ang="T11">
                  <a:pos x="T6" y="T7"/>
                </a:cxn>
              </a:cxnLst>
              <a:rect l="T12" t="T13" r="T14" b="T15"/>
              <a:pathLst>
                <a:path w="238" h="201">
                  <a:moveTo>
                    <a:pt x="0" y="185"/>
                  </a:moveTo>
                  <a:lnTo>
                    <a:pt x="238" y="201"/>
                  </a:lnTo>
                  <a:lnTo>
                    <a:pt x="110" y="0"/>
                  </a:lnTo>
                  <a:lnTo>
                    <a:pt x="0"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74" name="Line 900"/>
            <p:cNvSpPr>
              <a:spLocks noChangeShapeType="1"/>
            </p:cNvSpPr>
            <p:nvPr/>
          </p:nvSpPr>
          <p:spPr bwMode="auto">
            <a:xfrm>
              <a:off x="1605" y="3112"/>
              <a:ext cx="1415" cy="8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grpSp>
        <p:nvGrpSpPr>
          <p:cNvPr id="18468" name="Group 1180"/>
          <p:cNvGrpSpPr>
            <a:grpSpLocks/>
          </p:cNvGrpSpPr>
          <p:nvPr/>
        </p:nvGrpSpPr>
        <p:grpSpPr bwMode="auto">
          <a:xfrm>
            <a:off x="5375276" y="687389"/>
            <a:ext cx="3643313" cy="1622425"/>
            <a:chOff x="2426" y="433"/>
            <a:chExt cx="2295" cy="1022"/>
          </a:xfrm>
        </p:grpSpPr>
        <p:grpSp>
          <p:nvGrpSpPr>
            <p:cNvPr id="18894" name="Group 1102"/>
            <p:cNvGrpSpPr>
              <a:grpSpLocks/>
            </p:cNvGrpSpPr>
            <p:nvPr/>
          </p:nvGrpSpPr>
          <p:grpSpPr bwMode="auto">
            <a:xfrm>
              <a:off x="2426" y="433"/>
              <a:ext cx="2295" cy="1022"/>
              <a:chOff x="2426" y="433"/>
              <a:chExt cx="2295" cy="1022"/>
            </a:xfrm>
          </p:grpSpPr>
          <p:sp>
            <p:nvSpPr>
              <p:cNvPr id="18972" name="Freeform 902"/>
              <p:cNvSpPr>
                <a:spLocks/>
              </p:cNvSpPr>
              <p:nvPr/>
            </p:nvSpPr>
            <p:spPr bwMode="auto">
              <a:xfrm>
                <a:off x="2426" y="443"/>
                <a:ext cx="16" cy="16"/>
              </a:xfrm>
              <a:custGeom>
                <a:avLst/>
                <a:gdLst>
                  <a:gd name="T0" fmla="*/ 6 w 33"/>
                  <a:gd name="T1" fmla="*/ 1 h 32"/>
                  <a:gd name="T2" fmla="*/ 4 w 33"/>
                  <a:gd name="T3" fmla="*/ 0 h 32"/>
                  <a:gd name="T4" fmla="*/ 2 w 33"/>
                  <a:gd name="T5" fmla="*/ 1 h 32"/>
                  <a:gd name="T6" fmla="*/ 1 w 33"/>
                  <a:gd name="T7" fmla="*/ 1 h 32"/>
                  <a:gd name="T8" fmla="*/ 0 w 33"/>
                  <a:gd name="T9" fmla="*/ 2 h 32"/>
                  <a:gd name="T10" fmla="*/ 0 w 33"/>
                  <a:gd name="T11" fmla="*/ 4 h 32"/>
                  <a:gd name="T12" fmla="*/ 0 w 33"/>
                  <a:gd name="T13" fmla="*/ 5 h 32"/>
                  <a:gd name="T14" fmla="*/ 1 w 33"/>
                  <a:gd name="T15" fmla="*/ 7 h 32"/>
                  <a:gd name="T16" fmla="*/ 2 w 33"/>
                  <a:gd name="T17" fmla="*/ 8 h 32"/>
                  <a:gd name="T18" fmla="*/ 2 w 33"/>
                  <a:gd name="T19" fmla="*/ 8 h 32"/>
                  <a:gd name="T20" fmla="*/ 4 w 33"/>
                  <a:gd name="T21" fmla="*/ 8 h 32"/>
                  <a:gd name="T22" fmla="*/ 5 w 33"/>
                  <a:gd name="T23" fmla="*/ 8 h 32"/>
                  <a:gd name="T24" fmla="*/ 7 w 33"/>
                  <a:gd name="T25" fmla="*/ 7 h 32"/>
                  <a:gd name="T26" fmla="*/ 7 w 33"/>
                  <a:gd name="T27" fmla="*/ 5 h 32"/>
                  <a:gd name="T28" fmla="*/ 8 w 33"/>
                  <a:gd name="T29" fmla="*/ 4 h 32"/>
                  <a:gd name="T30" fmla="*/ 7 w 33"/>
                  <a:gd name="T31" fmla="*/ 2 h 32"/>
                  <a:gd name="T32" fmla="*/ 7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6" y="0"/>
                    </a:lnTo>
                    <a:lnTo>
                      <a:pt x="10" y="1"/>
                    </a:lnTo>
                    <a:lnTo>
                      <a:pt x="4" y="4"/>
                    </a:lnTo>
                    <a:lnTo>
                      <a:pt x="2" y="10"/>
                    </a:lnTo>
                    <a:lnTo>
                      <a:pt x="0" y="16"/>
                    </a:lnTo>
                    <a:lnTo>
                      <a:pt x="2" y="22"/>
                    </a:lnTo>
                    <a:lnTo>
                      <a:pt x="4" y="28"/>
                    </a:lnTo>
                    <a:lnTo>
                      <a:pt x="10" y="31"/>
                    </a:lnTo>
                    <a:lnTo>
                      <a:pt x="16" y="32"/>
                    </a:lnTo>
                    <a:lnTo>
                      <a:pt x="22" y="31"/>
                    </a:lnTo>
                    <a:lnTo>
                      <a:pt x="28" y="28"/>
                    </a:lnTo>
                    <a:lnTo>
                      <a:pt x="31" y="22"/>
                    </a:lnTo>
                    <a:lnTo>
                      <a:pt x="33" y="16"/>
                    </a:lnTo>
                    <a:lnTo>
                      <a:pt x="31" y="10"/>
                    </a:lnTo>
                    <a:lnTo>
                      <a:pt x="28"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73" name="Freeform 903"/>
              <p:cNvSpPr>
                <a:spLocks/>
              </p:cNvSpPr>
              <p:nvPr/>
            </p:nvSpPr>
            <p:spPr bwMode="auto">
              <a:xfrm>
                <a:off x="2455" y="456"/>
                <a:ext cx="17" cy="17"/>
              </a:xfrm>
              <a:custGeom>
                <a:avLst/>
                <a:gdLst>
                  <a:gd name="T0" fmla="*/ 6 w 33"/>
                  <a:gd name="T1" fmla="*/ 1 h 33"/>
                  <a:gd name="T2" fmla="*/ 5 w 33"/>
                  <a:gd name="T3" fmla="*/ 0 h 33"/>
                  <a:gd name="T4" fmla="*/ 3 w 33"/>
                  <a:gd name="T5" fmla="*/ 1 h 33"/>
                  <a:gd name="T6" fmla="*/ 2 w 33"/>
                  <a:gd name="T7" fmla="*/ 2 h 33"/>
                  <a:gd name="T8" fmla="*/ 1 w 33"/>
                  <a:gd name="T9" fmla="*/ 3 h 33"/>
                  <a:gd name="T10" fmla="*/ 0 w 33"/>
                  <a:gd name="T11" fmla="*/ 5 h 33"/>
                  <a:gd name="T12" fmla="*/ 1 w 33"/>
                  <a:gd name="T13" fmla="*/ 6 h 33"/>
                  <a:gd name="T14" fmla="*/ 2 w 33"/>
                  <a:gd name="T15" fmla="*/ 7 h 33"/>
                  <a:gd name="T16" fmla="*/ 3 w 33"/>
                  <a:gd name="T17" fmla="*/ 8 h 33"/>
                  <a:gd name="T18" fmla="*/ 3 w 33"/>
                  <a:gd name="T19" fmla="*/ 8 h 33"/>
                  <a:gd name="T20" fmla="*/ 5 w 33"/>
                  <a:gd name="T21" fmla="*/ 9 h 33"/>
                  <a:gd name="T22" fmla="*/ 6 w 33"/>
                  <a:gd name="T23" fmla="*/ 8 h 33"/>
                  <a:gd name="T24" fmla="*/ 8 w 33"/>
                  <a:gd name="T25" fmla="*/ 7 h 33"/>
                  <a:gd name="T26" fmla="*/ 8 w 33"/>
                  <a:gd name="T27" fmla="*/ 6 h 33"/>
                  <a:gd name="T28" fmla="*/ 9 w 33"/>
                  <a:gd name="T29" fmla="*/ 5 h 33"/>
                  <a:gd name="T30" fmla="*/ 8 w 33"/>
                  <a:gd name="T31" fmla="*/ 3 h 33"/>
                  <a:gd name="T32" fmla="*/ 8 w 33"/>
                  <a:gd name="T33" fmla="*/ 2 h 33"/>
                  <a:gd name="T34" fmla="*/ 6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2"/>
                    </a:lnTo>
                    <a:lnTo>
                      <a:pt x="5" y="5"/>
                    </a:lnTo>
                    <a:lnTo>
                      <a:pt x="2" y="9"/>
                    </a:lnTo>
                    <a:lnTo>
                      <a:pt x="0" y="17"/>
                    </a:lnTo>
                    <a:lnTo>
                      <a:pt x="2" y="23"/>
                    </a:lnTo>
                    <a:lnTo>
                      <a:pt x="5" y="27"/>
                    </a:lnTo>
                    <a:lnTo>
                      <a:pt x="11" y="32"/>
                    </a:lnTo>
                    <a:lnTo>
                      <a:pt x="17" y="33"/>
                    </a:lnTo>
                    <a:lnTo>
                      <a:pt x="24" y="32"/>
                    </a:lnTo>
                    <a:lnTo>
                      <a:pt x="29" y="27"/>
                    </a:lnTo>
                    <a:lnTo>
                      <a:pt x="32" y="23"/>
                    </a:lnTo>
                    <a:lnTo>
                      <a:pt x="33" y="17"/>
                    </a:lnTo>
                    <a:lnTo>
                      <a:pt x="32" y="9"/>
                    </a:lnTo>
                    <a:lnTo>
                      <a:pt x="29"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74" name="Freeform 904"/>
              <p:cNvSpPr>
                <a:spLocks/>
              </p:cNvSpPr>
              <p:nvPr/>
            </p:nvSpPr>
            <p:spPr bwMode="auto">
              <a:xfrm>
                <a:off x="2486" y="469"/>
                <a:ext cx="16" cy="16"/>
              </a:xfrm>
              <a:custGeom>
                <a:avLst/>
                <a:gdLst>
                  <a:gd name="T0" fmla="*/ 5 w 33"/>
                  <a:gd name="T1" fmla="*/ 1 h 32"/>
                  <a:gd name="T2" fmla="*/ 4 w 33"/>
                  <a:gd name="T3" fmla="*/ 0 h 32"/>
                  <a:gd name="T4" fmla="*/ 2 w 33"/>
                  <a:gd name="T5" fmla="*/ 1 h 32"/>
                  <a:gd name="T6" fmla="*/ 1 w 33"/>
                  <a:gd name="T7" fmla="*/ 1 h 32"/>
                  <a:gd name="T8" fmla="*/ 0 w 33"/>
                  <a:gd name="T9" fmla="*/ 2 h 32"/>
                  <a:gd name="T10" fmla="*/ 0 w 33"/>
                  <a:gd name="T11" fmla="*/ 4 h 32"/>
                  <a:gd name="T12" fmla="*/ 0 w 33"/>
                  <a:gd name="T13" fmla="*/ 6 h 32"/>
                  <a:gd name="T14" fmla="*/ 1 w 33"/>
                  <a:gd name="T15" fmla="*/ 7 h 32"/>
                  <a:gd name="T16" fmla="*/ 2 w 33"/>
                  <a:gd name="T17" fmla="*/ 8 h 32"/>
                  <a:gd name="T18" fmla="*/ 2 w 33"/>
                  <a:gd name="T19" fmla="*/ 8 h 32"/>
                  <a:gd name="T20" fmla="*/ 4 w 33"/>
                  <a:gd name="T21" fmla="*/ 8 h 32"/>
                  <a:gd name="T22" fmla="*/ 5 w 33"/>
                  <a:gd name="T23" fmla="*/ 8 h 32"/>
                  <a:gd name="T24" fmla="*/ 6 w 33"/>
                  <a:gd name="T25" fmla="*/ 7 h 32"/>
                  <a:gd name="T26" fmla="*/ 8 w 33"/>
                  <a:gd name="T27" fmla="*/ 6 h 32"/>
                  <a:gd name="T28" fmla="*/ 8 w 33"/>
                  <a:gd name="T29" fmla="*/ 4 h 32"/>
                  <a:gd name="T30" fmla="*/ 8 w 33"/>
                  <a:gd name="T31" fmla="*/ 2 h 32"/>
                  <a:gd name="T32" fmla="*/ 6 w 33"/>
                  <a:gd name="T33" fmla="*/ 1 h 32"/>
                  <a:gd name="T34" fmla="*/ 5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3" y="1"/>
                    </a:moveTo>
                    <a:lnTo>
                      <a:pt x="17" y="0"/>
                    </a:lnTo>
                    <a:lnTo>
                      <a:pt x="9" y="1"/>
                    </a:lnTo>
                    <a:lnTo>
                      <a:pt x="5" y="6"/>
                    </a:lnTo>
                    <a:lnTo>
                      <a:pt x="0" y="10"/>
                    </a:lnTo>
                    <a:lnTo>
                      <a:pt x="0" y="16"/>
                    </a:lnTo>
                    <a:lnTo>
                      <a:pt x="0" y="23"/>
                    </a:lnTo>
                    <a:lnTo>
                      <a:pt x="5" y="28"/>
                    </a:lnTo>
                    <a:lnTo>
                      <a:pt x="9" y="31"/>
                    </a:lnTo>
                    <a:lnTo>
                      <a:pt x="17" y="32"/>
                    </a:lnTo>
                    <a:lnTo>
                      <a:pt x="23" y="32"/>
                    </a:lnTo>
                    <a:lnTo>
                      <a:pt x="27" y="28"/>
                    </a:lnTo>
                    <a:lnTo>
                      <a:pt x="32" y="23"/>
                    </a:lnTo>
                    <a:lnTo>
                      <a:pt x="33" y="16"/>
                    </a:lnTo>
                    <a:lnTo>
                      <a:pt x="32" y="10"/>
                    </a:lnTo>
                    <a:lnTo>
                      <a:pt x="27" y="6"/>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75" name="Freeform 905"/>
              <p:cNvSpPr>
                <a:spLocks/>
              </p:cNvSpPr>
              <p:nvPr/>
            </p:nvSpPr>
            <p:spPr bwMode="auto">
              <a:xfrm>
                <a:off x="2515" y="482"/>
                <a:ext cx="17" cy="17"/>
              </a:xfrm>
              <a:custGeom>
                <a:avLst/>
                <a:gdLst>
                  <a:gd name="T0" fmla="*/ 6 w 33"/>
                  <a:gd name="T1" fmla="*/ 1 h 33"/>
                  <a:gd name="T2" fmla="*/ 4 w 33"/>
                  <a:gd name="T3" fmla="*/ 0 h 33"/>
                  <a:gd name="T4" fmla="*/ 3 w 33"/>
                  <a:gd name="T5" fmla="*/ 1 h 33"/>
                  <a:gd name="T6" fmla="*/ 1 w 33"/>
                  <a:gd name="T7" fmla="*/ 2 h 33"/>
                  <a:gd name="T8" fmla="*/ 1 w 33"/>
                  <a:gd name="T9" fmla="*/ 3 h 33"/>
                  <a:gd name="T10" fmla="*/ 0 w 33"/>
                  <a:gd name="T11" fmla="*/ 5 h 33"/>
                  <a:gd name="T12" fmla="*/ 1 w 33"/>
                  <a:gd name="T13" fmla="*/ 6 h 33"/>
                  <a:gd name="T14" fmla="*/ 1 w 33"/>
                  <a:gd name="T15" fmla="*/ 8 h 33"/>
                  <a:gd name="T16" fmla="*/ 3 w 33"/>
                  <a:gd name="T17" fmla="*/ 8 h 33"/>
                  <a:gd name="T18" fmla="*/ 3 w 33"/>
                  <a:gd name="T19" fmla="*/ 8 h 33"/>
                  <a:gd name="T20" fmla="*/ 4 w 33"/>
                  <a:gd name="T21" fmla="*/ 9 h 33"/>
                  <a:gd name="T22" fmla="*/ 6 w 33"/>
                  <a:gd name="T23" fmla="*/ 8 h 33"/>
                  <a:gd name="T24" fmla="*/ 7 w 33"/>
                  <a:gd name="T25" fmla="*/ 8 h 33"/>
                  <a:gd name="T26" fmla="*/ 8 w 33"/>
                  <a:gd name="T27" fmla="*/ 6 h 33"/>
                  <a:gd name="T28" fmla="*/ 9 w 33"/>
                  <a:gd name="T29" fmla="*/ 5 h 33"/>
                  <a:gd name="T30" fmla="*/ 8 w 33"/>
                  <a:gd name="T31" fmla="*/ 3 h 33"/>
                  <a:gd name="T32" fmla="*/ 7 w 33"/>
                  <a:gd name="T33" fmla="*/ 2 h 33"/>
                  <a:gd name="T34" fmla="*/ 6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2"/>
                    </a:moveTo>
                    <a:lnTo>
                      <a:pt x="16" y="0"/>
                    </a:lnTo>
                    <a:lnTo>
                      <a:pt x="10" y="2"/>
                    </a:lnTo>
                    <a:lnTo>
                      <a:pt x="4" y="5"/>
                    </a:lnTo>
                    <a:lnTo>
                      <a:pt x="1" y="11"/>
                    </a:lnTo>
                    <a:lnTo>
                      <a:pt x="0" y="17"/>
                    </a:lnTo>
                    <a:lnTo>
                      <a:pt x="1" y="23"/>
                    </a:lnTo>
                    <a:lnTo>
                      <a:pt x="4" y="29"/>
                    </a:lnTo>
                    <a:lnTo>
                      <a:pt x="9" y="32"/>
                    </a:lnTo>
                    <a:lnTo>
                      <a:pt x="16" y="33"/>
                    </a:lnTo>
                    <a:lnTo>
                      <a:pt x="22" y="32"/>
                    </a:lnTo>
                    <a:lnTo>
                      <a:pt x="28" y="29"/>
                    </a:lnTo>
                    <a:lnTo>
                      <a:pt x="31" y="23"/>
                    </a:lnTo>
                    <a:lnTo>
                      <a:pt x="33" y="17"/>
                    </a:lnTo>
                    <a:lnTo>
                      <a:pt x="31" y="11"/>
                    </a:lnTo>
                    <a:lnTo>
                      <a:pt x="28"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76" name="Freeform 906"/>
              <p:cNvSpPr>
                <a:spLocks/>
              </p:cNvSpPr>
              <p:nvPr/>
            </p:nvSpPr>
            <p:spPr bwMode="auto">
              <a:xfrm>
                <a:off x="2545" y="496"/>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6 h 33"/>
                  <a:gd name="T16" fmla="*/ 2 w 33"/>
                  <a:gd name="T17" fmla="*/ 7 h 33"/>
                  <a:gd name="T18" fmla="*/ 2 w 33"/>
                  <a:gd name="T19" fmla="*/ 7 h 33"/>
                  <a:gd name="T20" fmla="*/ 4 w 33"/>
                  <a:gd name="T21" fmla="*/ 8 h 33"/>
                  <a:gd name="T22" fmla="*/ 5 w 33"/>
                  <a:gd name="T23" fmla="*/ 7 h 33"/>
                  <a:gd name="T24" fmla="*/ 7 w 33"/>
                  <a:gd name="T25" fmla="*/ 6 h 33"/>
                  <a:gd name="T26" fmla="*/ 7 w 33"/>
                  <a:gd name="T27" fmla="*/ 5 h 33"/>
                  <a:gd name="T28" fmla="*/ 8 w 33"/>
                  <a:gd name="T29" fmla="*/ 4 h 33"/>
                  <a:gd name="T30" fmla="*/ 7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2"/>
                    </a:lnTo>
                    <a:lnTo>
                      <a:pt x="5" y="5"/>
                    </a:lnTo>
                    <a:lnTo>
                      <a:pt x="2" y="9"/>
                    </a:lnTo>
                    <a:lnTo>
                      <a:pt x="0" y="16"/>
                    </a:lnTo>
                    <a:lnTo>
                      <a:pt x="2" y="22"/>
                    </a:lnTo>
                    <a:lnTo>
                      <a:pt x="5" y="27"/>
                    </a:lnTo>
                    <a:lnTo>
                      <a:pt x="11" y="31"/>
                    </a:lnTo>
                    <a:lnTo>
                      <a:pt x="17" y="33"/>
                    </a:lnTo>
                    <a:lnTo>
                      <a:pt x="23" y="31"/>
                    </a:lnTo>
                    <a:lnTo>
                      <a:pt x="29" y="27"/>
                    </a:lnTo>
                    <a:lnTo>
                      <a:pt x="31" y="22"/>
                    </a:lnTo>
                    <a:lnTo>
                      <a:pt x="33" y="16"/>
                    </a:lnTo>
                    <a:lnTo>
                      <a:pt x="31" y="9"/>
                    </a:lnTo>
                    <a:lnTo>
                      <a:pt x="29"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77" name="Freeform 907"/>
              <p:cNvSpPr>
                <a:spLocks/>
              </p:cNvSpPr>
              <p:nvPr/>
            </p:nvSpPr>
            <p:spPr bwMode="auto">
              <a:xfrm>
                <a:off x="2575" y="508"/>
                <a:ext cx="16" cy="17"/>
              </a:xfrm>
              <a:custGeom>
                <a:avLst/>
                <a:gdLst>
                  <a:gd name="T0" fmla="*/ 6 w 32"/>
                  <a:gd name="T1" fmla="*/ 1 h 33"/>
                  <a:gd name="T2" fmla="*/ 4 w 32"/>
                  <a:gd name="T3" fmla="*/ 0 h 33"/>
                  <a:gd name="T4" fmla="*/ 2 w 32"/>
                  <a:gd name="T5" fmla="*/ 1 h 33"/>
                  <a:gd name="T6" fmla="*/ 1 w 32"/>
                  <a:gd name="T7" fmla="*/ 2 h 33"/>
                  <a:gd name="T8" fmla="*/ 1 w 32"/>
                  <a:gd name="T9" fmla="*/ 3 h 33"/>
                  <a:gd name="T10" fmla="*/ 0 w 32"/>
                  <a:gd name="T11" fmla="*/ 5 h 33"/>
                  <a:gd name="T12" fmla="*/ 1 w 32"/>
                  <a:gd name="T13" fmla="*/ 6 h 33"/>
                  <a:gd name="T14" fmla="*/ 1 w 32"/>
                  <a:gd name="T15" fmla="*/ 8 h 33"/>
                  <a:gd name="T16" fmla="*/ 2 w 32"/>
                  <a:gd name="T17" fmla="*/ 8 h 33"/>
                  <a:gd name="T18" fmla="*/ 2 w 32"/>
                  <a:gd name="T19" fmla="*/ 8 h 33"/>
                  <a:gd name="T20" fmla="*/ 4 w 32"/>
                  <a:gd name="T21" fmla="*/ 9 h 33"/>
                  <a:gd name="T22" fmla="*/ 6 w 32"/>
                  <a:gd name="T23" fmla="*/ 9 h 33"/>
                  <a:gd name="T24" fmla="*/ 7 w 32"/>
                  <a:gd name="T25" fmla="*/ 8 h 33"/>
                  <a:gd name="T26" fmla="*/ 8 w 32"/>
                  <a:gd name="T27" fmla="*/ 6 h 33"/>
                  <a:gd name="T28" fmla="*/ 8 w 32"/>
                  <a:gd name="T29" fmla="*/ 5 h 33"/>
                  <a:gd name="T30" fmla="*/ 8 w 32"/>
                  <a:gd name="T31" fmla="*/ 3 h 33"/>
                  <a:gd name="T32" fmla="*/ 7 w 32"/>
                  <a:gd name="T33" fmla="*/ 2 h 33"/>
                  <a:gd name="T34" fmla="*/ 6 w 32"/>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3" y="2"/>
                    </a:moveTo>
                    <a:lnTo>
                      <a:pt x="16" y="0"/>
                    </a:lnTo>
                    <a:lnTo>
                      <a:pt x="10" y="2"/>
                    </a:lnTo>
                    <a:lnTo>
                      <a:pt x="6" y="6"/>
                    </a:lnTo>
                    <a:lnTo>
                      <a:pt x="1" y="11"/>
                    </a:lnTo>
                    <a:lnTo>
                      <a:pt x="0" y="17"/>
                    </a:lnTo>
                    <a:lnTo>
                      <a:pt x="1" y="24"/>
                    </a:lnTo>
                    <a:lnTo>
                      <a:pt x="6" y="29"/>
                    </a:lnTo>
                    <a:lnTo>
                      <a:pt x="10" y="32"/>
                    </a:lnTo>
                    <a:lnTo>
                      <a:pt x="16" y="33"/>
                    </a:lnTo>
                    <a:lnTo>
                      <a:pt x="23" y="33"/>
                    </a:lnTo>
                    <a:lnTo>
                      <a:pt x="28" y="29"/>
                    </a:lnTo>
                    <a:lnTo>
                      <a:pt x="32" y="24"/>
                    </a:lnTo>
                    <a:lnTo>
                      <a:pt x="32" y="17"/>
                    </a:lnTo>
                    <a:lnTo>
                      <a:pt x="32" y="11"/>
                    </a:lnTo>
                    <a:lnTo>
                      <a:pt x="28" y="6"/>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78" name="Freeform 908"/>
              <p:cNvSpPr>
                <a:spLocks/>
              </p:cNvSpPr>
              <p:nvPr/>
            </p:nvSpPr>
            <p:spPr bwMode="auto">
              <a:xfrm>
                <a:off x="2605" y="522"/>
                <a:ext cx="17" cy="16"/>
              </a:xfrm>
              <a:custGeom>
                <a:avLst/>
                <a:gdLst>
                  <a:gd name="T0" fmla="*/ 6 w 32"/>
                  <a:gd name="T1" fmla="*/ 0 h 33"/>
                  <a:gd name="T2" fmla="*/ 5 w 32"/>
                  <a:gd name="T3" fmla="*/ 0 h 33"/>
                  <a:gd name="T4" fmla="*/ 3 w 32"/>
                  <a:gd name="T5" fmla="*/ 0 h 33"/>
                  <a:gd name="T6" fmla="*/ 1 w 32"/>
                  <a:gd name="T7" fmla="*/ 1 h 33"/>
                  <a:gd name="T8" fmla="*/ 1 w 32"/>
                  <a:gd name="T9" fmla="*/ 2 h 33"/>
                  <a:gd name="T10" fmla="*/ 0 w 32"/>
                  <a:gd name="T11" fmla="*/ 4 h 33"/>
                  <a:gd name="T12" fmla="*/ 1 w 32"/>
                  <a:gd name="T13" fmla="*/ 5 h 33"/>
                  <a:gd name="T14" fmla="*/ 1 w 32"/>
                  <a:gd name="T15" fmla="*/ 7 h 33"/>
                  <a:gd name="T16" fmla="*/ 3 w 32"/>
                  <a:gd name="T17" fmla="*/ 7 h 33"/>
                  <a:gd name="T18" fmla="*/ 3 w 32"/>
                  <a:gd name="T19" fmla="*/ 7 h 33"/>
                  <a:gd name="T20" fmla="*/ 5 w 32"/>
                  <a:gd name="T21" fmla="*/ 8 h 33"/>
                  <a:gd name="T22" fmla="*/ 6 w 32"/>
                  <a:gd name="T23" fmla="*/ 7 h 33"/>
                  <a:gd name="T24" fmla="*/ 8 w 32"/>
                  <a:gd name="T25" fmla="*/ 7 h 33"/>
                  <a:gd name="T26" fmla="*/ 9 w 32"/>
                  <a:gd name="T27" fmla="*/ 5 h 33"/>
                  <a:gd name="T28" fmla="*/ 9 w 32"/>
                  <a:gd name="T29" fmla="*/ 4 h 33"/>
                  <a:gd name="T30" fmla="*/ 9 w 32"/>
                  <a:gd name="T31" fmla="*/ 2 h 33"/>
                  <a:gd name="T32" fmla="*/ 8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2"/>
                    </a:moveTo>
                    <a:lnTo>
                      <a:pt x="16" y="0"/>
                    </a:lnTo>
                    <a:lnTo>
                      <a:pt x="9" y="2"/>
                    </a:lnTo>
                    <a:lnTo>
                      <a:pt x="4" y="5"/>
                    </a:lnTo>
                    <a:lnTo>
                      <a:pt x="1" y="11"/>
                    </a:lnTo>
                    <a:lnTo>
                      <a:pt x="0" y="16"/>
                    </a:lnTo>
                    <a:lnTo>
                      <a:pt x="1" y="22"/>
                    </a:lnTo>
                    <a:lnTo>
                      <a:pt x="4" y="28"/>
                    </a:lnTo>
                    <a:lnTo>
                      <a:pt x="9" y="31"/>
                    </a:lnTo>
                    <a:lnTo>
                      <a:pt x="16" y="33"/>
                    </a:lnTo>
                    <a:lnTo>
                      <a:pt x="22" y="31"/>
                    </a:lnTo>
                    <a:lnTo>
                      <a:pt x="28" y="28"/>
                    </a:lnTo>
                    <a:lnTo>
                      <a:pt x="31" y="22"/>
                    </a:lnTo>
                    <a:lnTo>
                      <a:pt x="32" y="16"/>
                    </a:lnTo>
                    <a:lnTo>
                      <a:pt x="31" y="11"/>
                    </a:lnTo>
                    <a:lnTo>
                      <a:pt x="28"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79" name="Freeform 909"/>
              <p:cNvSpPr>
                <a:spLocks/>
              </p:cNvSpPr>
              <p:nvPr/>
            </p:nvSpPr>
            <p:spPr bwMode="auto">
              <a:xfrm>
                <a:off x="2635" y="535"/>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5 w 33"/>
                  <a:gd name="T23" fmla="*/ 7 h 33"/>
                  <a:gd name="T24" fmla="*/ 7 w 33"/>
                  <a:gd name="T25" fmla="*/ 7 h 33"/>
                  <a:gd name="T26" fmla="*/ 7 w 33"/>
                  <a:gd name="T27" fmla="*/ 5 h 33"/>
                  <a:gd name="T28" fmla="*/ 8 w 33"/>
                  <a:gd name="T29" fmla="*/ 4 h 33"/>
                  <a:gd name="T30" fmla="*/ 7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1"/>
                    </a:moveTo>
                    <a:lnTo>
                      <a:pt x="16" y="0"/>
                    </a:lnTo>
                    <a:lnTo>
                      <a:pt x="10" y="1"/>
                    </a:lnTo>
                    <a:lnTo>
                      <a:pt x="5" y="4"/>
                    </a:lnTo>
                    <a:lnTo>
                      <a:pt x="2" y="10"/>
                    </a:lnTo>
                    <a:lnTo>
                      <a:pt x="0" y="16"/>
                    </a:lnTo>
                    <a:lnTo>
                      <a:pt x="2" y="22"/>
                    </a:lnTo>
                    <a:lnTo>
                      <a:pt x="5" y="28"/>
                    </a:lnTo>
                    <a:lnTo>
                      <a:pt x="10" y="31"/>
                    </a:lnTo>
                    <a:lnTo>
                      <a:pt x="16" y="33"/>
                    </a:lnTo>
                    <a:lnTo>
                      <a:pt x="22" y="31"/>
                    </a:lnTo>
                    <a:lnTo>
                      <a:pt x="28" y="28"/>
                    </a:lnTo>
                    <a:lnTo>
                      <a:pt x="31" y="22"/>
                    </a:lnTo>
                    <a:lnTo>
                      <a:pt x="33" y="16"/>
                    </a:lnTo>
                    <a:lnTo>
                      <a:pt x="31" y="10"/>
                    </a:lnTo>
                    <a:lnTo>
                      <a:pt x="28"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80" name="Freeform 910"/>
              <p:cNvSpPr>
                <a:spLocks/>
              </p:cNvSpPr>
              <p:nvPr/>
            </p:nvSpPr>
            <p:spPr bwMode="auto">
              <a:xfrm>
                <a:off x="2665" y="548"/>
                <a:ext cx="16" cy="16"/>
              </a:xfrm>
              <a:custGeom>
                <a:avLst/>
                <a:gdLst>
                  <a:gd name="T0" fmla="*/ 6 w 32"/>
                  <a:gd name="T1" fmla="*/ 0 h 33"/>
                  <a:gd name="T2" fmla="*/ 4 w 32"/>
                  <a:gd name="T3" fmla="*/ 0 h 33"/>
                  <a:gd name="T4" fmla="*/ 2 w 32"/>
                  <a:gd name="T5" fmla="*/ 0 h 33"/>
                  <a:gd name="T6" fmla="*/ 1 w 32"/>
                  <a:gd name="T7" fmla="*/ 1 h 33"/>
                  <a:gd name="T8" fmla="*/ 1 w 32"/>
                  <a:gd name="T9" fmla="*/ 2 h 33"/>
                  <a:gd name="T10" fmla="*/ 0 w 32"/>
                  <a:gd name="T11" fmla="*/ 4 h 33"/>
                  <a:gd name="T12" fmla="*/ 1 w 32"/>
                  <a:gd name="T13" fmla="*/ 6 h 33"/>
                  <a:gd name="T14" fmla="*/ 1 w 32"/>
                  <a:gd name="T15" fmla="*/ 7 h 33"/>
                  <a:gd name="T16" fmla="*/ 2 w 32"/>
                  <a:gd name="T17" fmla="*/ 7 h 33"/>
                  <a:gd name="T18" fmla="*/ 2 w 32"/>
                  <a:gd name="T19" fmla="*/ 7 h 33"/>
                  <a:gd name="T20" fmla="*/ 4 w 32"/>
                  <a:gd name="T21" fmla="*/ 8 h 33"/>
                  <a:gd name="T22" fmla="*/ 6 w 32"/>
                  <a:gd name="T23" fmla="*/ 8 h 33"/>
                  <a:gd name="T24" fmla="*/ 7 w 32"/>
                  <a:gd name="T25" fmla="*/ 7 h 33"/>
                  <a:gd name="T26" fmla="*/ 8 w 32"/>
                  <a:gd name="T27" fmla="*/ 6 h 33"/>
                  <a:gd name="T28" fmla="*/ 8 w 32"/>
                  <a:gd name="T29" fmla="*/ 4 h 33"/>
                  <a:gd name="T30" fmla="*/ 8 w 32"/>
                  <a:gd name="T31" fmla="*/ 2 h 33"/>
                  <a:gd name="T32" fmla="*/ 7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3" y="2"/>
                    </a:moveTo>
                    <a:lnTo>
                      <a:pt x="16" y="0"/>
                    </a:lnTo>
                    <a:lnTo>
                      <a:pt x="10" y="2"/>
                    </a:lnTo>
                    <a:lnTo>
                      <a:pt x="5" y="6"/>
                    </a:lnTo>
                    <a:lnTo>
                      <a:pt x="1" y="11"/>
                    </a:lnTo>
                    <a:lnTo>
                      <a:pt x="0" y="16"/>
                    </a:lnTo>
                    <a:lnTo>
                      <a:pt x="1" y="24"/>
                    </a:lnTo>
                    <a:lnTo>
                      <a:pt x="5" y="28"/>
                    </a:lnTo>
                    <a:lnTo>
                      <a:pt x="10" y="31"/>
                    </a:lnTo>
                    <a:lnTo>
                      <a:pt x="16" y="33"/>
                    </a:lnTo>
                    <a:lnTo>
                      <a:pt x="23" y="33"/>
                    </a:lnTo>
                    <a:lnTo>
                      <a:pt x="28" y="28"/>
                    </a:lnTo>
                    <a:lnTo>
                      <a:pt x="31" y="24"/>
                    </a:lnTo>
                    <a:lnTo>
                      <a:pt x="32" y="16"/>
                    </a:lnTo>
                    <a:lnTo>
                      <a:pt x="31" y="11"/>
                    </a:lnTo>
                    <a:lnTo>
                      <a:pt x="28" y="6"/>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81" name="Freeform 911"/>
              <p:cNvSpPr>
                <a:spLocks/>
              </p:cNvSpPr>
              <p:nvPr/>
            </p:nvSpPr>
            <p:spPr bwMode="auto">
              <a:xfrm>
                <a:off x="2695" y="561"/>
                <a:ext cx="17" cy="16"/>
              </a:xfrm>
              <a:custGeom>
                <a:avLst/>
                <a:gdLst>
                  <a:gd name="T0" fmla="*/ 6 w 33"/>
                  <a:gd name="T1" fmla="*/ 0 h 33"/>
                  <a:gd name="T2" fmla="*/ 5 w 33"/>
                  <a:gd name="T3" fmla="*/ 0 h 33"/>
                  <a:gd name="T4" fmla="*/ 3 w 33"/>
                  <a:gd name="T5" fmla="*/ 0 h 33"/>
                  <a:gd name="T6" fmla="*/ 2 w 33"/>
                  <a:gd name="T7" fmla="*/ 1 h 33"/>
                  <a:gd name="T8" fmla="*/ 0 w 33"/>
                  <a:gd name="T9" fmla="*/ 2 h 33"/>
                  <a:gd name="T10" fmla="*/ 0 w 33"/>
                  <a:gd name="T11" fmla="*/ 4 h 33"/>
                  <a:gd name="T12" fmla="*/ 0 w 33"/>
                  <a:gd name="T13" fmla="*/ 5 h 33"/>
                  <a:gd name="T14" fmla="*/ 2 w 33"/>
                  <a:gd name="T15" fmla="*/ 7 h 33"/>
                  <a:gd name="T16" fmla="*/ 3 w 33"/>
                  <a:gd name="T17" fmla="*/ 7 h 33"/>
                  <a:gd name="T18" fmla="*/ 3 w 33"/>
                  <a:gd name="T19" fmla="*/ 7 h 33"/>
                  <a:gd name="T20" fmla="*/ 5 w 33"/>
                  <a:gd name="T21" fmla="*/ 8 h 33"/>
                  <a:gd name="T22" fmla="*/ 6 w 33"/>
                  <a:gd name="T23" fmla="*/ 7 h 33"/>
                  <a:gd name="T24" fmla="*/ 7 w 33"/>
                  <a:gd name="T25" fmla="*/ 7 h 33"/>
                  <a:gd name="T26" fmla="*/ 8 w 33"/>
                  <a:gd name="T27" fmla="*/ 5 h 33"/>
                  <a:gd name="T28" fmla="*/ 9 w 33"/>
                  <a:gd name="T29" fmla="*/ 4 h 33"/>
                  <a:gd name="T30" fmla="*/ 8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3" y="1"/>
                    </a:moveTo>
                    <a:lnTo>
                      <a:pt x="17" y="0"/>
                    </a:lnTo>
                    <a:lnTo>
                      <a:pt x="9" y="1"/>
                    </a:lnTo>
                    <a:lnTo>
                      <a:pt x="5" y="4"/>
                    </a:lnTo>
                    <a:lnTo>
                      <a:pt x="0" y="10"/>
                    </a:lnTo>
                    <a:lnTo>
                      <a:pt x="0" y="16"/>
                    </a:lnTo>
                    <a:lnTo>
                      <a:pt x="0" y="22"/>
                    </a:lnTo>
                    <a:lnTo>
                      <a:pt x="5" y="28"/>
                    </a:lnTo>
                    <a:lnTo>
                      <a:pt x="9" y="31"/>
                    </a:lnTo>
                    <a:lnTo>
                      <a:pt x="17" y="33"/>
                    </a:lnTo>
                    <a:lnTo>
                      <a:pt x="23" y="31"/>
                    </a:lnTo>
                    <a:lnTo>
                      <a:pt x="27" y="28"/>
                    </a:lnTo>
                    <a:lnTo>
                      <a:pt x="32" y="22"/>
                    </a:lnTo>
                    <a:lnTo>
                      <a:pt x="33" y="16"/>
                    </a:lnTo>
                    <a:lnTo>
                      <a:pt x="32" y="10"/>
                    </a:lnTo>
                    <a:lnTo>
                      <a:pt x="27"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82" name="Freeform 912"/>
              <p:cNvSpPr>
                <a:spLocks/>
              </p:cNvSpPr>
              <p:nvPr/>
            </p:nvSpPr>
            <p:spPr bwMode="auto">
              <a:xfrm>
                <a:off x="2725" y="574"/>
                <a:ext cx="16" cy="17"/>
              </a:xfrm>
              <a:custGeom>
                <a:avLst/>
                <a:gdLst>
                  <a:gd name="T0" fmla="*/ 5 w 33"/>
                  <a:gd name="T1" fmla="*/ 1 h 32"/>
                  <a:gd name="T2" fmla="*/ 4 w 33"/>
                  <a:gd name="T3" fmla="*/ 0 h 32"/>
                  <a:gd name="T4" fmla="*/ 2 w 33"/>
                  <a:gd name="T5" fmla="*/ 1 h 32"/>
                  <a:gd name="T6" fmla="*/ 1 w 33"/>
                  <a:gd name="T7" fmla="*/ 1 h 32"/>
                  <a:gd name="T8" fmla="*/ 0 w 33"/>
                  <a:gd name="T9" fmla="*/ 3 h 32"/>
                  <a:gd name="T10" fmla="*/ 0 w 33"/>
                  <a:gd name="T11" fmla="*/ 5 h 32"/>
                  <a:gd name="T12" fmla="*/ 0 w 33"/>
                  <a:gd name="T13" fmla="*/ 6 h 32"/>
                  <a:gd name="T14" fmla="*/ 1 w 33"/>
                  <a:gd name="T15" fmla="*/ 8 h 32"/>
                  <a:gd name="T16" fmla="*/ 2 w 33"/>
                  <a:gd name="T17" fmla="*/ 9 h 32"/>
                  <a:gd name="T18" fmla="*/ 2 w 33"/>
                  <a:gd name="T19" fmla="*/ 9 h 32"/>
                  <a:gd name="T20" fmla="*/ 4 w 33"/>
                  <a:gd name="T21" fmla="*/ 9 h 32"/>
                  <a:gd name="T22" fmla="*/ 5 w 33"/>
                  <a:gd name="T23" fmla="*/ 9 h 32"/>
                  <a:gd name="T24" fmla="*/ 7 w 33"/>
                  <a:gd name="T25" fmla="*/ 8 h 32"/>
                  <a:gd name="T26" fmla="*/ 7 w 33"/>
                  <a:gd name="T27" fmla="*/ 6 h 32"/>
                  <a:gd name="T28" fmla="*/ 8 w 33"/>
                  <a:gd name="T29" fmla="*/ 5 h 32"/>
                  <a:gd name="T30" fmla="*/ 7 w 33"/>
                  <a:gd name="T31" fmla="*/ 3 h 32"/>
                  <a:gd name="T32" fmla="*/ 7 w 33"/>
                  <a:gd name="T33" fmla="*/ 1 h 32"/>
                  <a:gd name="T34" fmla="*/ 5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2" y="1"/>
                    </a:moveTo>
                    <a:lnTo>
                      <a:pt x="16" y="0"/>
                    </a:lnTo>
                    <a:lnTo>
                      <a:pt x="10" y="1"/>
                    </a:lnTo>
                    <a:lnTo>
                      <a:pt x="4" y="4"/>
                    </a:lnTo>
                    <a:lnTo>
                      <a:pt x="1" y="10"/>
                    </a:lnTo>
                    <a:lnTo>
                      <a:pt x="0" y="16"/>
                    </a:lnTo>
                    <a:lnTo>
                      <a:pt x="1" y="22"/>
                    </a:lnTo>
                    <a:lnTo>
                      <a:pt x="4" y="28"/>
                    </a:lnTo>
                    <a:lnTo>
                      <a:pt x="9" y="31"/>
                    </a:lnTo>
                    <a:lnTo>
                      <a:pt x="16" y="32"/>
                    </a:lnTo>
                    <a:lnTo>
                      <a:pt x="22" y="31"/>
                    </a:lnTo>
                    <a:lnTo>
                      <a:pt x="28" y="28"/>
                    </a:lnTo>
                    <a:lnTo>
                      <a:pt x="31" y="22"/>
                    </a:lnTo>
                    <a:lnTo>
                      <a:pt x="33" y="16"/>
                    </a:lnTo>
                    <a:lnTo>
                      <a:pt x="31" y="10"/>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83" name="Freeform 913"/>
              <p:cNvSpPr>
                <a:spLocks/>
              </p:cNvSpPr>
              <p:nvPr/>
            </p:nvSpPr>
            <p:spPr bwMode="auto">
              <a:xfrm>
                <a:off x="2755" y="588"/>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6 h 33"/>
                  <a:gd name="T16" fmla="*/ 2 w 33"/>
                  <a:gd name="T17" fmla="*/ 8 h 33"/>
                  <a:gd name="T18" fmla="*/ 2 w 33"/>
                  <a:gd name="T19" fmla="*/ 8 h 33"/>
                  <a:gd name="T20" fmla="*/ 4 w 33"/>
                  <a:gd name="T21" fmla="*/ 8 h 33"/>
                  <a:gd name="T22" fmla="*/ 6 w 33"/>
                  <a:gd name="T23" fmla="*/ 8 h 33"/>
                  <a:gd name="T24" fmla="*/ 7 w 33"/>
                  <a:gd name="T25" fmla="*/ 6 h 33"/>
                  <a:gd name="T26" fmla="*/ 8 w 33"/>
                  <a:gd name="T27" fmla="*/ 5 h 33"/>
                  <a:gd name="T28" fmla="*/ 8 w 33"/>
                  <a:gd name="T29" fmla="*/ 4 h 33"/>
                  <a:gd name="T30" fmla="*/ 8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0"/>
                    </a:lnTo>
                    <a:lnTo>
                      <a:pt x="5" y="5"/>
                    </a:lnTo>
                    <a:lnTo>
                      <a:pt x="2" y="9"/>
                    </a:lnTo>
                    <a:lnTo>
                      <a:pt x="0" y="17"/>
                    </a:lnTo>
                    <a:lnTo>
                      <a:pt x="2" y="23"/>
                    </a:lnTo>
                    <a:lnTo>
                      <a:pt x="5" y="27"/>
                    </a:lnTo>
                    <a:lnTo>
                      <a:pt x="11" y="32"/>
                    </a:lnTo>
                    <a:lnTo>
                      <a:pt x="17" y="33"/>
                    </a:lnTo>
                    <a:lnTo>
                      <a:pt x="24" y="32"/>
                    </a:lnTo>
                    <a:lnTo>
                      <a:pt x="29" y="27"/>
                    </a:lnTo>
                    <a:lnTo>
                      <a:pt x="32" y="23"/>
                    </a:lnTo>
                    <a:lnTo>
                      <a:pt x="33" y="17"/>
                    </a:lnTo>
                    <a:lnTo>
                      <a:pt x="32" y="9"/>
                    </a:lnTo>
                    <a:lnTo>
                      <a:pt x="29"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84" name="Freeform 914"/>
              <p:cNvSpPr>
                <a:spLocks/>
              </p:cNvSpPr>
              <p:nvPr/>
            </p:nvSpPr>
            <p:spPr bwMode="auto">
              <a:xfrm>
                <a:off x="2784" y="600"/>
                <a:ext cx="17" cy="17"/>
              </a:xfrm>
              <a:custGeom>
                <a:avLst/>
                <a:gdLst>
                  <a:gd name="T0" fmla="*/ 6 w 34"/>
                  <a:gd name="T1" fmla="*/ 1 h 32"/>
                  <a:gd name="T2" fmla="*/ 4 w 34"/>
                  <a:gd name="T3" fmla="*/ 0 h 32"/>
                  <a:gd name="T4" fmla="*/ 2 w 34"/>
                  <a:gd name="T5" fmla="*/ 1 h 32"/>
                  <a:gd name="T6" fmla="*/ 1 w 34"/>
                  <a:gd name="T7" fmla="*/ 1 h 32"/>
                  <a:gd name="T8" fmla="*/ 1 w 34"/>
                  <a:gd name="T9" fmla="*/ 3 h 32"/>
                  <a:gd name="T10" fmla="*/ 0 w 34"/>
                  <a:gd name="T11" fmla="*/ 5 h 32"/>
                  <a:gd name="T12" fmla="*/ 1 w 34"/>
                  <a:gd name="T13" fmla="*/ 6 h 32"/>
                  <a:gd name="T14" fmla="*/ 1 w 34"/>
                  <a:gd name="T15" fmla="*/ 8 h 32"/>
                  <a:gd name="T16" fmla="*/ 2 w 34"/>
                  <a:gd name="T17" fmla="*/ 9 h 32"/>
                  <a:gd name="T18" fmla="*/ 2 w 34"/>
                  <a:gd name="T19" fmla="*/ 9 h 32"/>
                  <a:gd name="T20" fmla="*/ 4 w 34"/>
                  <a:gd name="T21" fmla="*/ 9 h 32"/>
                  <a:gd name="T22" fmla="*/ 6 w 34"/>
                  <a:gd name="T23" fmla="*/ 9 h 32"/>
                  <a:gd name="T24" fmla="*/ 7 w 34"/>
                  <a:gd name="T25" fmla="*/ 8 h 32"/>
                  <a:gd name="T26" fmla="*/ 8 w 34"/>
                  <a:gd name="T27" fmla="*/ 6 h 32"/>
                  <a:gd name="T28" fmla="*/ 9 w 34"/>
                  <a:gd name="T29" fmla="*/ 5 h 32"/>
                  <a:gd name="T30" fmla="*/ 8 w 34"/>
                  <a:gd name="T31" fmla="*/ 3 h 32"/>
                  <a:gd name="T32" fmla="*/ 7 w 34"/>
                  <a:gd name="T33" fmla="*/ 1 h 32"/>
                  <a:gd name="T34" fmla="*/ 6 w 34"/>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2"/>
                  <a:gd name="T56" fmla="*/ 34 w 34"/>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2">
                    <a:moveTo>
                      <a:pt x="24" y="1"/>
                    </a:moveTo>
                    <a:lnTo>
                      <a:pt x="16" y="0"/>
                    </a:lnTo>
                    <a:lnTo>
                      <a:pt x="10" y="1"/>
                    </a:lnTo>
                    <a:lnTo>
                      <a:pt x="6" y="4"/>
                    </a:lnTo>
                    <a:lnTo>
                      <a:pt x="1" y="10"/>
                    </a:lnTo>
                    <a:lnTo>
                      <a:pt x="0" y="16"/>
                    </a:lnTo>
                    <a:lnTo>
                      <a:pt x="1" y="22"/>
                    </a:lnTo>
                    <a:lnTo>
                      <a:pt x="6" y="28"/>
                    </a:lnTo>
                    <a:lnTo>
                      <a:pt x="10" y="31"/>
                    </a:lnTo>
                    <a:lnTo>
                      <a:pt x="18" y="32"/>
                    </a:lnTo>
                    <a:lnTo>
                      <a:pt x="24" y="31"/>
                    </a:lnTo>
                    <a:lnTo>
                      <a:pt x="28" y="28"/>
                    </a:lnTo>
                    <a:lnTo>
                      <a:pt x="32" y="22"/>
                    </a:lnTo>
                    <a:lnTo>
                      <a:pt x="34" y="16"/>
                    </a:lnTo>
                    <a:lnTo>
                      <a:pt x="32" y="10"/>
                    </a:lnTo>
                    <a:lnTo>
                      <a:pt x="28"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85" name="Freeform 915"/>
              <p:cNvSpPr>
                <a:spLocks/>
              </p:cNvSpPr>
              <p:nvPr/>
            </p:nvSpPr>
            <p:spPr bwMode="auto">
              <a:xfrm>
                <a:off x="2815" y="614"/>
                <a:ext cx="16" cy="16"/>
              </a:xfrm>
              <a:custGeom>
                <a:avLst/>
                <a:gdLst>
                  <a:gd name="T0" fmla="*/ 5 w 32"/>
                  <a:gd name="T1" fmla="*/ 0 h 33"/>
                  <a:gd name="T2" fmla="*/ 4 w 32"/>
                  <a:gd name="T3" fmla="*/ 0 h 33"/>
                  <a:gd name="T4" fmla="*/ 2 w 32"/>
                  <a:gd name="T5" fmla="*/ 0 h 33"/>
                  <a:gd name="T6" fmla="*/ 1 w 32"/>
                  <a:gd name="T7" fmla="*/ 1 h 33"/>
                  <a:gd name="T8" fmla="*/ 1 w 32"/>
                  <a:gd name="T9" fmla="*/ 2 h 33"/>
                  <a:gd name="T10" fmla="*/ 0 w 32"/>
                  <a:gd name="T11" fmla="*/ 4 h 33"/>
                  <a:gd name="T12" fmla="*/ 1 w 32"/>
                  <a:gd name="T13" fmla="*/ 5 h 33"/>
                  <a:gd name="T14" fmla="*/ 1 w 32"/>
                  <a:gd name="T15" fmla="*/ 7 h 33"/>
                  <a:gd name="T16" fmla="*/ 2 w 32"/>
                  <a:gd name="T17" fmla="*/ 8 h 33"/>
                  <a:gd name="T18" fmla="*/ 2 w 32"/>
                  <a:gd name="T19" fmla="*/ 8 h 33"/>
                  <a:gd name="T20" fmla="*/ 4 w 32"/>
                  <a:gd name="T21" fmla="*/ 8 h 33"/>
                  <a:gd name="T22" fmla="*/ 5 w 32"/>
                  <a:gd name="T23" fmla="*/ 8 h 33"/>
                  <a:gd name="T24" fmla="*/ 7 w 32"/>
                  <a:gd name="T25" fmla="*/ 7 h 33"/>
                  <a:gd name="T26" fmla="*/ 8 w 32"/>
                  <a:gd name="T27" fmla="*/ 5 h 33"/>
                  <a:gd name="T28" fmla="*/ 8 w 32"/>
                  <a:gd name="T29" fmla="*/ 4 h 33"/>
                  <a:gd name="T30" fmla="*/ 8 w 32"/>
                  <a:gd name="T31" fmla="*/ 2 h 33"/>
                  <a:gd name="T32" fmla="*/ 7 w 32"/>
                  <a:gd name="T33" fmla="*/ 1 h 33"/>
                  <a:gd name="T34" fmla="*/ 5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2"/>
                    </a:moveTo>
                    <a:lnTo>
                      <a:pt x="16" y="0"/>
                    </a:lnTo>
                    <a:lnTo>
                      <a:pt x="9" y="2"/>
                    </a:lnTo>
                    <a:lnTo>
                      <a:pt x="4" y="5"/>
                    </a:lnTo>
                    <a:lnTo>
                      <a:pt x="1" y="11"/>
                    </a:lnTo>
                    <a:lnTo>
                      <a:pt x="0" y="17"/>
                    </a:lnTo>
                    <a:lnTo>
                      <a:pt x="1" y="23"/>
                    </a:lnTo>
                    <a:lnTo>
                      <a:pt x="4" y="29"/>
                    </a:lnTo>
                    <a:lnTo>
                      <a:pt x="9" y="32"/>
                    </a:lnTo>
                    <a:lnTo>
                      <a:pt x="16" y="33"/>
                    </a:lnTo>
                    <a:lnTo>
                      <a:pt x="22" y="32"/>
                    </a:lnTo>
                    <a:lnTo>
                      <a:pt x="28" y="29"/>
                    </a:lnTo>
                    <a:lnTo>
                      <a:pt x="31" y="23"/>
                    </a:lnTo>
                    <a:lnTo>
                      <a:pt x="32" y="17"/>
                    </a:lnTo>
                    <a:lnTo>
                      <a:pt x="31" y="11"/>
                    </a:lnTo>
                    <a:lnTo>
                      <a:pt x="28"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86" name="Freeform 916"/>
              <p:cNvSpPr>
                <a:spLocks/>
              </p:cNvSpPr>
              <p:nvPr/>
            </p:nvSpPr>
            <p:spPr bwMode="auto">
              <a:xfrm>
                <a:off x="2845" y="627"/>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6 h 33"/>
                  <a:gd name="T16" fmla="*/ 2 w 33"/>
                  <a:gd name="T17" fmla="*/ 7 h 33"/>
                  <a:gd name="T18" fmla="*/ 2 w 33"/>
                  <a:gd name="T19" fmla="*/ 7 h 33"/>
                  <a:gd name="T20" fmla="*/ 4 w 33"/>
                  <a:gd name="T21" fmla="*/ 8 h 33"/>
                  <a:gd name="T22" fmla="*/ 5 w 33"/>
                  <a:gd name="T23" fmla="*/ 7 h 33"/>
                  <a:gd name="T24" fmla="*/ 7 w 33"/>
                  <a:gd name="T25" fmla="*/ 6 h 33"/>
                  <a:gd name="T26" fmla="*/ 7 w 33"/>
                  <a:gd name="T27" fmla="*/ 5 h 33"/>
                  <a:gd name="T28" fmla="*/ 8 w 33"/>
                  <a:gd name="T29" fmla="*/ 4 h 33"/>
                  <a:gd name="T30" fmla="*/ 7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6" y="0"/>
                    </a:lnTo>
                    <a:lnTo>
                      <a:pt x="11" y="0"/>
                    </a:lnTo>
                    <a:lnTo>
                      <a:pt x="5" y="5"/>
                    </a:lnTo>
                    <a:lnTo>
                      <a:pt x="2" y="9"/>
                    </a:lnTo>
                    <a:lnTo>
                      <a:pt x="0" y="16"/>
                    </a:lnTo>
                    <a:lnTo>
                      <a:pt x="2" y="22"/>
                    </a:lnTo>
                    <a:lnTo>
                      <a:pt x="5" y="27"/>
                    </a:lnTo>
                    <a:lnTo>
                      <a:pt x="11" y="31"/>
                    </a:lnTo>
                    <a:lnTo>
                      <a:pt x="16" y="33"/>
                    </a:lnTo>
                    <a:lnTo>
                      <a:pt x="22" y="31"/>
                    </a:lnTo>
                    <a:lnTo>
                      <a:pt x="28" y="27"/>
                    </a:lnTo>
                    <a:lnTo>
                      <a:pt x="31" y="22"/>
                    </a:lnTo>
                    <a:lnTo>
                      <a:pt x="33" y="16"/>
                    </a:lnTo>
                    <a:lnTo>
                      <a:pt x="31" y="9"/>
                    </a:lnTo>
                    <a:lnTo>
                      <a:pt x="28"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87" name="Freeform 917"/>
              <p:cNvSpPr>
                <a:spLocks/>
              </p:cNvSpPr>
              <p:nvPr/>
            </p:nvSpPr>
            <p:spPr bwMode="auto">
              <a:xfrm>
                <a:off x="2874" y="640"/>
                <a:ext cx="17" cy="16"/>
              </a:xfrm>
              <a:custGeom>
                <a:avLst/>
                <a:gdLst>
                  <a:gd name="T0" fmla="*/ 6 w 32"/>
                  <a:gd name="T1" fmla="*/ 0 h 33"/>
                  <a:gd name="T2" fmla="*/ 5 w 32"/>
                  <a:gd name="T3" fmla="*/ 0 h 33"/>
                  <a:gd name="T4" fmla="*/ 3 w 32"/>
                  <a:gd name="T5" fmla="*/ 0 h 33"/>
                  <a:gd name="T6" fmla="*/ 2 w 32"/>
                  <a:gd name="T7" fmla="*/ 1 h 33"/>
                  <a:gd name="T8" fmla="*/ 1 w 32"/>
                  <a:gd name="T9" fmla="*/ 2 h 33"/>
                  <a:gd name="T10" fmla="*/ 0 w 32"/>
                  <a:gd name="T11" fmla="*/ 4 h 33"/>
                  <a:gd name="T12" fmla="*/ 1 w 32"/>
                  <a:gd name="T13" fmla="*/ 6 h 33"/>
                  <a:gd name="T14" fmla="*/ 2 w 32"/>
                  <a:gd name="T15" fmla="*/ 7 h 33"/>
                  <a:gd name="T16" fmla="*/ 3 w 32"/>
                  <a:gd name="T17" fmla="*/ 8 h 33"/>
                  <a:gd name="T18" fmla="*/ 3 w 32"/>
                  <a:gd name="T19" fmla="*/ 8 h 33"/>
                  <a:gd name="T20" fmla="*/ 5 w 32"/>
                  <a:gd name="T21" fmla="*/ 8 h 33"/>
                  <a:gd name="T22" fmla="*/ 6 w 32"/>
                  <a:gd name="T23" fmla="*/ 8 h 33"/>
                  <a:gd name="T24" fmla="*/ 8 w 32"/>
                  <a:gd name="T25" fmla="*/ 7 h 33"/>
                  <a:gd name="T26" fmla="*/ 9 w 32"/>
                  <a:gd name="T27" fmla="*/ 6 h 33"/>
                  <a:gd name="T28" fmla="*/ 9 w 32"/>
                  <a:gd name="T29" fmla="*/ 4 h 33"/>
                  <a:gd name="T30" fmla="*/ 9 w 32"/>
                  <a:gd name="T31" fmla="*/ 2 h 33"/>
                  <a:gd name="T32" fmla="*/ 8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3" y="2"/>
                    </a:moveTo>
                    <a:lnTo>
                      <a:pt x="16" y="0"/>
                    </a:lnTo>
                    <a:lnTo>
                      <a:pt x="10" y="2"/>
                    </a:lnTo>
                    <a:lnTo>
                      <a:pt x="6" y="6"/>
                    </a:lnTo>
                    <a:lnTo>
                      <a:pt x="1" y="11"/>
                    </a:lnTo>
                    <a:lnTo>
                      <a:pt x="0" y="17"/>
                    </a:lnTo>
                    <a:lnTo>
                      <a:pt x="1" y="24"/>
                    </a:lnTo>
                    <a:lnTo>
                      <a:pt x="6" y="29"/>
                    </a:lnTo>
                    <a:lnTo>
                      <a:pt x="10" y="32"/>
                    </a:lnTo>
                    <a:lnTo>
                      <a:pt x="16" y="33"/>
                    </a:lnTo>
                    <a:lnTo>
                      <a:pt x="23" y="32"/>
                    </a:lnTo>
                    <a:lnTo>
                      <a:pt x="28" y="29"/>
                    </a:lnTo>
                    <a:lnTo>
                      <a:pt x="31" y="24"/>
                    </a:lnTo>
                    <a:lnTo>
                      <a:pt x="32" y="17"/>
                    </a:lnTo>
                    <a:lnTo>
                      <a:pt x="31" y="11"/>
                    </a:lnTo>
                    <a:lnTo>
                      <a:pt x="28" y="6"/>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88" name="Freeform 918"/>
              <p:cNvSpPr>
                <a:spLocks/>
              </p:cNvSpPr>
              <p:nvPr/>
            </p:nvSpPr>
            <p:spPr bwMode="auto">
              <a:xfrm>
                <a:off x="2905" y="653"/>
                <a:ext cx="16" cy="16"/>
              </a:xfrm>
              <a:custGeom>
                <a:avLst/>
                <a:gdLst>
                  <a:gd name="T0" fmla="*/ 5 w 32"/>
                  <a:gd name="T1" fmla="*/ 0 h 33"/>
                  <a:gd name="T2" fmla="*/ 4 w 32"/>
                  <a:gd name="T3" fmla="*/ 0 h 33"/>
                  <a:gd name="T4" fmla="*/ 2 w 32"/>
                  <a:gd name="T5" fmla="*/ 0 h 33"/>
                  <a:gd name="T6" fmla="*/ 1 w 32"/>
                  <a:gd name="T7" fmla="*/ 1 h 33"/>
                  <a:gd name="T8" fmla="*/ 1 w 32"/>
                  <a:gd name="T9" fmla="*/ 2 h 33"/>
                  <a:gd name="T10" fmla="*/ 0 w 32"/>
                  <a:gd name="T11" fmla="*/ 4 h 33"/>
                  <a:gd name="T12" fmla="*/ 1 w 32"/>
                  <a:gd name="T13" fmla="*/ 5 h 33"/>
                  <a:gd name="T14" fmla="*/ 1 w 32"/>
                  <a:gd name="T15" fmla="*/ 7 h 33"/>
                  <a:gd name="T16" fmla="*/ 2 w 32"/>
                  <a:gd name="T17" fmla="*/ 7 h 33"/>
                  <a:gd name="T18" fmla="*/ 2 w 32"/>
                  <a:gd name="T19" fmla="*/ 7 h 33"/>
                  <a:gd name="T20" fmla="*/ 4 w 32"/>
                  <a:gd name="T21" fmla="*/ 8 h 33"/>
                  <a:gd name="T22" fmla="*/ 5 w 32"/>
                  <a:gd name="T23" fmla="*/ 7 h 33"/>
                  <a:gd name="T24" fmla="*/ 6 w 32"/>
                  <a:gd name="T25" fmla="*/ 7 h 33"/>
                  <a:gd name="T26" fmla="*/ 8 w 32"/>
                  <a:gd name="T27" fmla="*/ 5 h 33"/>
                  <a:gd name="T28" fmla="*/ 8 w 32"/>
                  <a:gd name="T29" fmla="*/ 4 h 33"/>
                  <a:gd name="T30" fmla="*/ 8 w 32"/>
                  <a:gd name="T31" fmla="*/ 2 h 33"/>
                  <a:gd name="T32" fmla="*/ 6 w 32"/>
                  <a:gd name="T33" fmla="*/ 1 h 33"/>
                  <a:gd name="T34" fmla="*/ 5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2"/>
                    </a:moveTo>
                    <a:lnTo>
                      <a:pt x="16" y="0"/>
                    </a:lnTo>
                    <a:lnTo>
                      <a:pt x="8" y="2"/>
                    </a:lnTo>
                    <a:lnTo>
                      <a:pt x="4" y="5"/>
                    </a:lnTo>
                    <a:lnTo>
                      <a:pt x="1" y="11"/>
                    </a:lnTo>
                    <a:lnTo>
                      <a:pt x="0" y="16"/>
                    </a:lnTo>
                    <a:lnTo>
                      <a:pt x="1" y="22"/>
                    </a:lnTo>
                    <a:lnTo>
                      <a:pt x="4" y="28"/>
                    </a:lnTo>
                    <a:lnTo>
                      <a:pt x="8" y="31"/>
                    </a:lnTo>
                    <a:lnTo>
                      <a:pt x="16" y="33"/>
                    </a:lnTo>
                    <a:lnTo>
                      <a:pt x="22" y="31"/>
                    </a:lnTo>
                    <a:lnTo>
                      <a:pt x="26" y="28"/>
                    </a:lnTo>
                    <a:lnTo>
                      <a:pt x="31" y="22"/>
                    </a:lnTo>
                    <a:lnTo>
                      <a:pt x="32" y="16"/>
                    </a:lnTo>
                    <a:lnTo>
                      <a:pt x="31" y="11"/>
                    </a:lnTo>
                    <a:lnTo>
                      <a:pt x="26"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89" name="Freeform 919"/>
              <p:cNvSpPr>
                <a:spLocks/>
              </p:cNvSpPr>
              <p:nvPr/>
            </p:nvSpPr>
            <p:spPr bwMode="auto">
              <a:xfrm>
                <a:off x="2934" y="666"/>
                <a:ext cx="17" cy="17"/>
              </a:xfrm>
              <a:custGeom>
                <a:avLst/>
                <a:gdLst>
                  <a:gd name="T0" fmla="*/ 6 w 33"/>
                  <a:gd name="T1" fmla="*/ 1 h 33"/>
                  <a:gd name="T2" fmla="*/ 4 w 33"/>
                  <a:gd name="T3" fmla="*/ 0 h 33"/>
                  <a:gd name="T4" fmla="*/ 3 w 33"/>
                  <a:gd name="T5" fmla="*/ 0 h 33"/>
                  <a:gd name="T6" fmla="*/ 1 w 33"/>
                  <a:gd name="T7" fmla="*/ 1 h 33"/>
                  <a:gd name="T8" fmla="*/ 1 w 33"/>
                  <a:gd name="T9" fmla="*/ 3 h 33"/>
                  <a:gd name="T10" fmla="*/ 0 w 33"/>
                  <a:gd name="T11" fmla="*/ 4 h 33"/>
                  <a:gd name="T12" fmla="*/ 1 w 33"/>
                  <a:gd name="T13" fmla="*/ 6 h 33"/>
                  <a:gd name="T14" fmla="*/ 1 w 33"/>
                  <a:gd name="T15" fmla="*/ 7 h 33"/>
                  <a:gd name="T16" fmla="*/ 3 w 33"/>
                  <a:gd name="T17" fmla="*/ 8 h 33"/>
                  <a:gd name="T18" fmla="*/ 3 w 33"/>
                  <a:gd name="T19" fmla="*/ 8 h 33"/>
                  <a:gd name="T20" fmla="*/ 4 w 33"/>
                  <a:gd name="T21" fmla="*/ 9 h 33"/>
                  <a:gd name="T22" fmla="*/ 6 w 33"/>
                  <a:gd name="T23" fmla="*/ 8 h 33"/>
                  <a:gd name="T24" fmla="*/ 7 w 33"/>
                  <a:gd name="T25" fmla="*/ 7 h 33"/>
                  <a:gd name="T26" fmla="*/ 8 w 33"/>
                  <a:gd name="T27" fmla="*/ 6 h 33"/>
                  <a:gd name="T28" fmla="*/ 9 w 33"/>
                  <a:gd name="T29" fmla="*/ 4 h 33"/>
                  <a:gd name="T30" fmla="*/ 8 w 33"/>
                  <a:gd name="T31" fmla="*/ 3 h 33"/>
                  <a:gd name="T32" fmla="*/ 7 w 33"/>
                  <a:gd name="T33" fmla="*/ 1 h 33"/>
                  <a:gd name="T34" fmla="*/ 6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1"/>
                    </a:moveTo>
                    <a:lnTo>
                      <a:pt x="16" y="0"/>
                    </a:lnTo>
                    <a:lnTo>
                      <a:pt x="10" y="0"/>
                    </a:lnTo>
                    <a:lnTo>
                      <a:pt x="4" y="4"/>
                    </a:lnTo>
                    <a:lnTo>
                      <a:pt x="1" y="9"/>
                    </a:lnTo>
                    <a:lnTo>
                      <a:pt x="0" y="16"/>
                    </a:lnTo>
                    <a:lnTo>
                      <a:pt x="1" y="22"/>
                    </a:lnTo>
                    <a:lnTo>
                      <a:pt x="4" y="27"/>
                    </a:lnTo>
                    <a:lnTo>
                      <a:pt x="9" y="31"/>
                    </a:lnTo>
                    <a:lnTo>
                      <a:pt x="16" y="33"/>
                    </a:lnTo>
                    <a:lnTo>
                      <a:pt x="22" y="31"/>
                    </a:lnTo>
                    <a:lnTo>
                      <a:pt x="28" y="27"/>
                    </a:lnTo>
                    <a:lnTo>
                      <a:pt x="31" y="22"/>
                    </a:lnTo>
                    <a:lnTo>
                      <a:pt x="33" y="16"/>
                    </a:lnTo>
                    <a:lnTo>
                      <a:pt x="31" y="9"/>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90" name="Freeform 920"/>
              <p:cNvSpPr>
                <a:spLocks/>
              </p:cNvSpPr>
              <p:nvPr/>
            </p:nvSpPr>
            <p:spPr bwMode="auto">
              <a:xfrm>
                <a:off x="2964" y="679"/>
                <a:ext cx="17" cy="16"/>
              </a:xfrm>
              <a:custGeom>
                <a:avLst/>
                <a:gdLst>
                  <a:gd name="T0" fmla="*/ 6 w 33"/>
                  <a:gd name="T1" fmla="*/ 0 h 33"/>
                  <a:gd name="T2" fmla="*/ 5 w 33"/>
                  <a:gd name="T3" fmla="*/ 0 h 33"/>
                  <a:gd name="T4" fmla="*/ 3 w 33"/>
                  <a:gd name="T5" fmla="*/ 0 h 33"/>
                  <a:gd name="T6" fmla="*/ 2 w 33"/>
                  <a:gd name="T7" fmla="*/ 1 h 33"/>
                  <a:gd name="T8" fmla="*/ 1 w 33"/>
                  <a:gd name="T9" fmla="*/ 2 h 33"/>
                  <a:gd name="T10" fmla="*/ 0 w 33"/>
                  <a:gd name="T11" fmla="*/ 4 h 33"/>
                  <a:gd name="T12" fmla="*/ 1 w 33"/>
                  <a:gd name="T13" fmla="*/ 6 h 33"/>
                  <a:gd name="T14" fmla="*/ 2 w 33"/>
                  <a:gd name="T15" fmla="*/ 7 h 33"/>
                  <a:gd name="T16" fmla="*/ 3 w 33"/>
                  <a:gd name="T17" fmla="*/ 7 h 33"/>
                  <a:gd name="T18" fmla="*/ 3 w 33"/>
                  <a:gd name="T19" fmla="*/ 7 h 33"/>
                  <a:gd name="T20" fmla="*/ 5 w 33"/>
                  <a:gd name="T21" fmla="*/ 8 h 33"/>
                  <a:gd name="T22" fmla="*/ 6 w 33"/>
                  <a:gd name="T23" fmla="*/ 7 h 33"/>
                  <a:gd name="T24" fmla="*/ 8 w 33"/>
                  <a:gd name="T25" fmla="*/ 7 h 33"/>
                  <a:gd name="T26" fmla="*/ 8 w 33"/>
                  <a:gd name="T27" fmla="*/ 6 h 33"/>
                  <a:gd name="T28" fmla="*/ 9 w 33"/>
                  <a:gd name="T29" fmla="*/ 4 h 33"/>
                  <a:gd name="T30" fmla="*/ 8 w 33"/>
                  <a:gd name="T31" fmla="*/ 2 h 33"/>
                  <a:gd name="T32" fmla="*/ 8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2"/>
                    </a:lnTo>
                    <a:lnTo>
                      <a:pt x="5" y="6"/>
                    </a:lnTo>
                    <a:lnTo>
                      <a:pt x="2" y="11"/>
                    </a:lnTo>
                    <a:lnTo>
                      <a:pt x="0" y="16"/>
                    </a:lnTo>
                    <a:lnTo>
                      <a:pt x="2" y="24"/>
                    </a:lnTo>
                    <a:lnTo>
                      <a:pt x="5" y="28"/>
                    </a:lnTo>
                    <a:lnTo>
                      <a:pt x="11" y="31"/>
                    </a:lnTo>
                    <a:lnTo>
                      <a:pt x="17" y="33"/>
                    </a:lnTo>
                    <a:lnTo>
                      <a:pt x="24" y="31"/>
                    </a:lnTo>
                    <a:lnTo>
                      <a:pt x="29" y="28"/>
                    </a:lnTo>
                    <a:lnTo>
                      <a:pt x="32" y="24"/>
                    </a:lnTo>
                    <a:lnTo>
                      <a:pt x="33" y="16"/>
                    </a:lnTo>
                    <a:lnTo>
                      <a:pt x="32" y="11"/>
                    </a:lnTo>
                    <a:lnTo>
                      <a:pt x="29" y="6"/>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91" name="Freeform 921"/>
              <p:cNvSpPr>
                <a:spLocks/>
              </p:cNvSpPr>
              <p:nvPr/>
            </p:nvSpPr>
            <p:spPr bwMode="auto">
              <a:xfrm>
                <a:off x="2995" y="692"/>
                <a:ext cx="16" cy="17"/>
              </a:xfrm>
              <a:custGeom>
                <a:avLst/>
                <a:gdLst>
                  <a:gd name="T0" fmla="*/ 5 w 33"/>
                  <a:gd name="T1" fmla="*/ 1 h 33"/>
                  <a:gd name="T2" fmla="*/ 4 w 33"/>
                  <a:gd name="T3" fmla="*/ 0 h 33"/>
                  <a:gd name="T4" fmla="*/ 2 w 33"/>
                  <a:gd name="T5" fmla="*/ 1 h 33"/>
                  <a:gd name="T6" fmla="*/ 1 w 33"/>
                  <a:gd name="T7" fmla="*/ 1 h 33"/>
                  <a:gd name="T8" fmla="*/ 0 w 33"/>
                  <a:gd name="T9" fmla="*/ 3 h 33"/>
                  <a:gd name="T10" fmla="*/ 0 w 33"/>
                  <a:gd name="T11" fmla="*/ 4 h 33"/>
                  <a:gd name="T12" fmla="*/ 0 w 33"/>
                  <a:gd name="T13" fmla="*/ 6 h 33"/>
                  <a:gd name="T14" fmla="*/ 1 w 33"/>
                  <a:gd name="T15" fmla="*/ 7 h 33"/>
                  <a:gd name="T16" fmla="*/ 2 w 33"/>
                  <a:gd name="T17" fmla="*/ 8 h 33"/>
                  <a:gd name="T18" fmla="*/ 2 w 33"/>
                  <a:gd name="T19" fmla="*/ 8 h 33"/>
                  <a:gd name="T20" fmla="*/ 4 w 33"/>
                  <a:gd name="T21" fmla="*/ 9 h 33"/>
                  <a:gd name="T22" fmla="*/ 5 w 33"/>
                  <a:gd name="T23" fmla="*/ 8 h 33"/>
                  <a:gd name="T24" fmla="*/ 6 w 33"/>
                  <a:gd name="T25" fmla="*/ 7 h 33"/>
                  <a:gd name="T26" fmla="*/ 8 w 33"/>
                  <a:gd name="T27" fmla="*/ 6 h 33"/>
                  <a:gd name="T28" fmla="*/ 8 w 33"/>
                  <a:gd name="T29" fmla="*/ 4 h 33"/>
                  <a:gd name="T30" fmla="*/ 8 w 33"/>
                  <a:gd name="T31" fmla="*/ 3 h 33"/>
                  <a:gd name="T32" fmla="*/ 6 w 33"/>
                  <a:gd name="T33" fmla="*/ 1 h 33"/>
                  <a:gd name="T34" fmla="*/ 5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3" y="1"/>
                    </a:moveTo>
                    <a:lnTo>
                      <a:pt x="17" y="0"/>
                    </a:lnTo>
                    <a:lnTo>
                      <a:pt x="9" y="1"/>
                    </a:lnTo>
                    <a:lnTo>
                      <a:pt x="5" y="4"/>
                    </a:lnTo>
                    <a:lnTo>
                      <a:pt x="0" y="10"/>
                    </a:lnTo>
                    <a:lnTo>
                      <a:pt x="0" y="16"/>
                    </a:lnTo>
                    <a:lnTo>
                      <a:pt x="0" y="22"/>
                    </a:lnTo>
                    <a:lnTo>
                      <a:pt x="5" y="28"/>
                    </a:lnTo>
                    <a:lnTo>
                      <a:pt x="9" y="31"/>
                    </a:lnTo>
                    <a:lnTo>
                      <a:pt x="17" y="33"/>
                    </a:lnTo>
                    <a:lnTo>
                      <a:pt x="23" y="31"/>
                    </a:lnTo>
                    <a:lnTo>
                      <a:pt x="27" y="28"/>
                    </a:lnTo>
                    <a:lnTo>
                      <a:pt x="32" y="22"/>
                    </a:lnTo>
                    <a:lnTo>
                      <a:pt x="33" y="16"/>
                    </a:lnTo>
                    <a:lnTo>
                      <a:pt x="32" y="10"/>
                    </a:lnTo>
                    <a:lnTo>
                      <a:pt x="27"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92" name="Freeform 922"/>
              <p:cNvSpPr>
                <a:spLocks/>
              </p:cNvSpPr>
              <p:nvPr/>
            </p:nvSpPr>
            <p:spPr bwMode="auto">
              <a:xfrm>
                <a:off x="3024" y="706"/>
                <a:ext cx="17" cy="16"/>
              </a:xfrm>
              <a:custGeom>
                <a:avLst/>
                <a:gdLst>
                  <a:gd name="T0" fmla="*/ 6 w 32"/>
                  <a:gd name="T1" fmla="*/ 1 h 32"/>
                  <a:gd name="T2" fmla="*/ 5 w 32"/>
                  <a:gd name="T3" fmla="*/ 0 h 32"/>
                  <a:gd name="T4" fmla="*/ 3 w 32"/>
                  <a:gd name="T5" fmla="*/ 1 h 32"/>
                  <a:gd name="T6" fmla="*/ 1 w 32"/>
                  <a:gd name="T7" fmla="*/ 1 h 32"/>
                  <a:gd name="T8" fmla="*/ 1 w 32"/>
                  <a:gd name="T9" fmla="*/ 2 h 32"/>
                  <a:gd name="T10" fmla="*/ 0 w 32"/>
                  <a:gd name="T11" fmla="*/ 4 h 32"/>
                  <a:gd name="T12" fmla="*/ 1 w 32"/>
                  <a:gd name="T13" fmla="*/ 5 h 32"/>
                  <a:gd name="T14" fmla="*/ 1 w 32"/>
                  <a:gd name="T15" fmla="*/ 6 h 32"/>
                  <a:gd name="T16" fmla="*/ 3 w 32"/>
                  <a:gd name="T17" fmla="*/ 8 h 32"/>
                  <a:gd name="T18" fmla="*/ 3 w 32"/>
                  <a:gd name="T19" fmla="*/ 8 h 32"/>
                  <a:gd name="T20" fmla="*/ 5 w 32"/>
                  <a:gd name="T21" fmla="*/ 8 h 32"/>
                  <a:gd name="T22" fmla="*/ 6 w 32"/>
                  <a:gd name="T23" fmla="*/ 8 h 32"/>
                  <a:gd name="T24" fmla="*/ 8 w 32"/>
                  <a:gd name="T25" fmla="*/ 6 h 32"/>
                  <a:gd name="T26" fmla="*/ 9 w 32"/>
                  <a:gd name="T27" fmla="*/ 5 h 32"/>
                  <a:gd name="T28" fmla="*/ 9 w 32"/>
                  <a:gd name="T29" fmla="*/ 4 h 32"/>
                  <a:gd name="T30" fmla="*/ 9 w 32"/>
                  <a:gd name="T31" fmla="*/ 2 h 32"/>
                  <a:gd name="T32" fmla="*/ 8 w 32"/>
                  <a:gd name="T33" fmla="*/ 1 h 32"/>
                  <a:gd name="T34" fmla="*/ 6 w 32"/>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22" y="1"/>
                    </a:moveTo>
                    <a:lnTo>
                      <a:pt x="16" y="0"/>
                    </a:lnTo>
                    <a:lnTo>
                      <a:pt x="9" y="1"/>
                    </a:lnTo>
                    <a:lnTo>
                      <a:pt x="4" y="4"/>
                    </a:lnTo>
                    <a:lnTo>
                      <a:pt x="1" y="9"/>
                    </a:lnTo>
                    <a:lnTo>
                      <a:pt x="0" y="16"/>
                    </a:lnTo>
                    <a:lnTo>
                      <a:pt x="1" y="22"/>
                    </a:lnTo>
                    <a:lnTo>
                      <a:pt x="4" y="26"/>
                    </a:lnTo>
                    <a:lnTo>
                      <a:pt x="9" y="31"/>
                    </a:lnTo>
                    <a:lnTo>
                      <a:pt x="16" y="32"/>
                    </a:lnTo>
                    <a:lnTo>
                      <a:pt x="22" y="31"/>
                    </a:lnTo>
                    <a:lnTo>
                      <a:pt x="28" y="26"/>
                    </a:lnTo>
                    <a:lnTo>
                      <a:pt x="31" y="22"/>
                    </a:lnTo>
                    <a:lnTo>
                      <a:pt x="32" y="16"/>
                    </a:lnTo>
                    <a:lnTo>
                      <a:pt x="31" y="9"/>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93" name="Freeform 923"/>
              <p:cNvSpPr>
                <a:spLocks/>
              </p:cNvSpPr>
              <p:nvPr/>
            </p:nvSpPr>
            <p:spPr bwMode="auto">
              <a:xfrm>
                <a:off x="3054" y="718"/>
                <a:ext cx="16" cy="17"/>
              </a:xfrm>
              <a:custGeom>
                <a:avLst/>
                <a:gdLst>
                  <a:gd name="T0" fmla="*/ 6 w 33"/>
                  <a:gd name="T1" fmla="*/ 1 h 33"/>
                  <a:gd name="T2" fmla="*/ 4 w 33"/>
                  <a:gd name="T3" fmla="*/ 0 h 33"/>
                  <a:gd name="T4" fmla="*/ 2 w 33"/>
                  <a:gd name="T5" fmla="*/ 1 h 33"/>
                  <a:gd name="T6" fmla="*/ 1 w 33"/>
                  <a:gd name="T7" fmla="*/ 2 h 33"/>
                  <a:gd name="T8" fmla="*/ 0 w 33"/>
                  <a:gd name="T9" fmla="*/ 3 h 33"/>
                  <a:gd name="T10" fmla="*/ 0 w 33"/>
                  <a:gd name="T11" fmla="*/ 4 h 33"/>
                  <a:gd name="T12" fmla="*/ 0 w 33"/>
                  <a:gd name="T13" fmla="*/ 6 h 33"/>
                  <a:gd name="T14" fmla="*/ 1 w 33"/>
                  <a:gd name="T15" fmla="*/ 7 h 33"/>
                  <a:gd name="T16" fmla="*/ 2 w 33"/>
                  <a:gd name="T17" fmla="*/ 8 h 33"/>
                  <a:gd name="T18" fmla="*/ 2 w 33"/>
                  <a:gd name="T19" fmla="*/ 8 h 33"/>
                  <a:gd name="T20" fmla="*/ 4 w 33"/>
                  <a:gd name="T21" fmla="*/ 9 h 33"/>
                  <a:gd name="T22" fmla="*/ 5 w 33"/>
                  <a:gd name="T23" fmla="*/ 8 h 33"/>
                  <a:gd name="T24" fmla="*/ 7 w 33"/>
                  <a:gd name="T25" fmla="*/ 7 h 33"/>
                  <a:gd name="T26" fmla="*/ 7 w 33"/>
                  <a:gd name="T27" fmla="*/ 6 h 33"/>
                  <a:gd name="T28" fmla="*/ 8 w 33"/>
                  <a:gd name="T29" fmla="*/ 4 h 33"/>
                  <a:gd name="T30" fmla="*/ 7 w 33"/>
                  <a:gd name="T31" fmla="*/ 3 h 33"/>
                  <a:gd name="T32" fmla="*/ 7 w 33"/>
                  <a:gd name="T33" fmla="*/ 2 h 33"/>
                  <a:gd name="T34" fmla="*/ 6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1"/>
                    </a:moveTo>
                    <a:lnTo>
                      <a:pt x="17" y="0"/>
                    </a:lnTo>
                    <a:lnTo>
                      <a:pt x="11" y="1"/>
                    </a:lnTo>
                    <a:lnTo>
                      <a:pt x="5" y="6"/>
                    </a:lnTo>
                    <a:lnTo>
                      <a:pt x="2" y="10"/>
                    </a:lnTo>
                    <a:lnTo>
                      <a:pt x="0" y="16"/>
                    </a:lnTo>
                    <a:lnTo>
                      <a:pt x="2" y="24"/>
                    </a:lnTo>
                    <a:lnTo>
                      <a:pt x="5" y="28"/>
                    </a:lnTo>
                    <a:lnTo>
                      <a:pt x="11" y="31"/>
                    </a:lnTo>
                    <a:lnTo>
                      <a:pt x="17" y="33"/>
                    </a:lnTo>
                    <a:lnTo>
                      <a:pt x="22" y="31"/>
                    </a:lnTo>
                    <a:lnTo>
                      <a:pt x="28" y="28"/>
                    </a:lnTo>
                    <a:lnTo>
                      <a:pt x="31" y="24"/>
                    </a:lnTo>
                    <a:lnTo>
                      <a:pt x="33" y="16"/>
                    </a:lnTo>
                    <a:lnTo>
                      <a:pt x="31" y="10"/>
                    </a:lnTo>
                    <a:lnTo>
                      <a:pt x="28" y="6"/>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94" name="Freeform 924"/>
              <p:cNvSpPr>
                <a:spLocks/>
              </p:cNvSpPr>
              <p:nvPr/>
            </p:nvSpPr>
            <p:spPr bwMode="auto">
              <a:xfrm>
                <a:off x="3084" y="732"/>
                <a:ext cx="16" cy="16"/>
              </a:xfrm>
              <a:custGeom>
                <a:avLst/>
                <a:gdLst>
                  <a:gd name="T0" fmla="*/ 6 w 32"/>
                  <a:gd name="T1" fmla="*/ 1 h 32"/>
                  <a:gd name="T2" fmla="*/ 4 w 32"/>
                  <a:gd name="T3" fmla="*/ 0 h 32"/>
                  <a:gd name="T4" fmla="*/ 2 w 32"/>
                  <a:gd name="T5" fmla="*/ 1 h 32"/>
                  <a:gd name="T6" fmla="*/ 1 w 32"/>
                  <a:gd name="T7" fmla="*/ 1 h 32"/>
                  <a:gd name="T8" fmla="*/ 1 w 32"/>
                  <a:gd name="T9" fmla="*/ 2 h 32"/>
                  <a:gd name="T10" fmla="*/ 0 w 32"/>
                  <a:gd name="T11" fmla="*/ 4 h 32"/>
                  <a:gd name="T12" fmla="*/ 1 w 32"/>
                  <a:gd name="T13" fmla="*/ 5 h 32"/>
                  <a:gd name="T14" fmla="*/ 1 w 32"/>
                  <a:gd name="T15" fmla="*/ 7 h 32"/>
                  <a:gd name="T16" fmla="*/ 2 w 32"/>
                  <a:gd name="T17" fmla="*/ 8 h 32"/>
                  <a:gd name="T18" fmla="*/ 2 w 32"/>
                  <a:gd name="T19" fmla="*/ 8 h 32"/>
                  <a:gd name="T20" fmla="*/ 4 w 32"/>
                  <a:gd name="T21" fmla="*/ 8 h 32"/>
                  <a:gd name="T22" fmla="*/ 6 w 32"/>
                  <a:gd name="T23" fmla="*/ 8 h 32"/>
                  <a:gd name="T24" fmla="*/ 7 w 32"/>
                  <a:gd name="T25" fmla="*/ 7 h 32"/>
                  <a:gd name="T26" fmla="*/ 8 w 32"/>
                  <a:gd name="T27" fmla="*/ 5 h 32"/>
                  <a:gd name="T28" fmla="*/ 8 w 32"/>
                  <a:gd name="T29" fmla="*/ 4 h 32"/>
                  <a:gd name="T30" fmla="*/ 8 w 32"/>
                  <a:gd name="T31" fmla="*/ 2 h 32"/>
                  <a:gd name="T32" fmla="*/ 7 w 32"/>
                  <a:gd name="T33" fmla="*/ 1 h 32"/>
                  <a:gd name="T34" fmla="*/ 6 w 32"/>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23" y="1"/>
                    </a:moveTo>
                    <a:lnTo>
                      <a:pt x="16" y="0"/>
                    </a:lnTo>
                    <a:lnTo>
                      <a:pt x="10" y="1"/>
                    </a:lnTo>
                    <a:lnTo>
                      <a:pt x="6" y="4"/>
                    </a:lnTo>
                    <a:lnTo>
                      <a:pt x="1" y="10"/>
                    </a:lnTo>
                    <a:lnTo>
                      <a:pt x="0" y="16"/>
                    </a:lnTo>
                    <a:lnTo>
                      <a:pt x="1" y="22"/>
                    </a:lnTo>
                    <a:lnTo>
                      <a:pt x="6" y="28"/>
                    </a:lnTo>
                    <a:lnTo>
                      <a:pt x="10" y="31"/>
                    </a:lnTo>
                    <a:lnTo>
                      <a:pt x="16" y="32"/>
                    </a:lnTo>
                    <a:lnTo>
                      <a:pt x="23" y="31"/>
                    </a:lnTo>
                    <a:lnTo>
                      <a:pt x="28" y="28"/>
                    </a:lnTo>
                    <a:lnTo>
                      <a:pt x="32" y="22"/>
                    </a:lnTo>
                    <a:lnTo>
                      <a:pt x="32" y="16"/>
                    </a:lnTo>
                    <a:lnTo>
                      <a:pt x="32" y="10"/>
                    </a:lnTo>
                    <a:lnTo>
                      <a:pt x="28"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95" name="Freeform 925"/>
              <p:cNvSpPr>
                <a:spLocks/>
              </p:cNvSpPr>
              <p:nvPr/>
            </p:nvSpPr>
            <p:spPr bwMode="auto">
              <a:xfrm>
                <a:off x="3114" y="745"/>
                <a:ext cx="17" cy="17"/>
              </a:xfrm>
              <a:custGeom>
                <a:avLst/>
                <a:gdLst>
                  <a:gd name="T0" fmla="*/ 6 w 32"/>
                  <a:gd name="T1" fmla="*/ 1 h 33"/>
                  <a:gd name="T2" fmla="*/ 5 w 32"/>
                  <a:gd name="T3" fmla="*/ 0 h 33"/>
                  <a:gd name="T4" fmla="*/ 2 w 32"/>
                  <a:gd name="T5" fmla="*/ 1 h 33"/>
                  <a:gd name="T6" fmla="*/ 1 w 32"/>
                  <a:gd name="T7" fmla="*/ 2 h 33"/>
                  <a:gd name="T8" fmla="*/ 1 w 32"/>
                  <a:gd name="T9" fmla="*/ 3 h 33"/>
                  <a:gd name="T10" fmla="*/ 0 w 32"/>
                  <a:gd name="T11" fmla="*/ 5 h 33"/>
                  <a:gd name="T12" fmla="*/ 1 w 32"/>
                  <a:gd name="T13" fmla="*/ 6 h 33"/>
                  <a:gd name="T14" fmla="*/ 1 w 32"/>
                  <a:gd name="T15" fmla="*/ 7 h 33"/>
                  <a:gd name="T16" fmla="*/ 2 w 32"/>
                  <a:gd name="T17" fmla="*/ 8 h 33"/>
                  <a:gd name="T18" fmla="*/ 2 w 32"/>
                  <a:gd name="T19" fmla="*/ 8 h 33"/>
                  <a:gd name="T20" fmla="*/ 5 w 32"/>
                  <a:gd name="T21" fmla="*/ 9 h 33"/>
                  <a:gd name="T22" fmla="*/ 6 w 32"/>
                  <a:gd name="T23" fmla="*/ 8 h 33"/>
                  <a:gd name="T24" fmla="*/ 8 w 32"/>
                  <a:gd name="T25" fmla="*/ 7 h 33"/>
                  <a:gd name="T26" fmla="*/ 9 w 32"/>
                  <a:gd name="T27" fmla="*/ 6 h 33"/>
                  <a:gd name="T28" fmla="*/ 9 w 32"/>
                  <a:gd name="T29" fmla="*/ 5 h 33"/>
                  <a:gd name="T30" fmla="*/ 9 w 32"/>
                  <a:gd name="T31" fmla="*/ 3 h 33"/>
                  <a:gd name="T32" fmla="*/ 8 w 32"/>
                  <a:gd name="T33" fmla="*/ 2 h 33"/>
                  <a:gd name="T34" fmla="*/ 6 w 32"/>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2"/>
                    </a:moveTo>
                    <a:lnTo>
                      <a:pt x="16" y="0"/>
                    </a:lnTo>
                    <a:lnTo>
                      <a:pt x="8" y="2"/>
                    </a:lnTo>
                    <a:lnTo>
                      <a:pt x="4" y="5"/>
                    </a:lnTo>
                    <a:lnTo>
                      <a:pt x="1" y="9"/>
                    </a:lnTo>
                    <a:lnTo>
                      <a:pt x="0" y="17"/>
                    </a:lnTo>
                    <a:lnTo>
                      <a:pt x="1" y="23"/>
                    </a:lnTo>
                    <a:lnTo>
                      <a:pt x="4" y="27"/>
                    </a:lnTo>
                    <a:lnTo>
                      <a:pt x="8" y="32"/>
                    </a:lnTo>
                    <a:lnTo>
                      <a:pt x="16" y="33"/>
                    </a:lnTo>
                    <a:lnTo>
                      <a:pt x="22" y="32"/>
                    </a:lnTo>
                    <a:lnTo>
                      <a:pt x="28" y="27"/>
                    </a:lnTo>
                    <a:lnTo>
                      <a:pt x="31" y="23"/>
                    </a:lnTo>
                    <a:lnTo>
                      <a:pt x="32" y="17"/>
                    </a:lnTo>
                    <a:lnTo>
                      <a:pt x="31" y="9"/>
                    </a:lnTo>
                    <a:lnTo>
                      <a:pt x="28"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96" name="Freeform 926"/>
              <p:cNvSpPr>
                <a:spLocks/>
              </p:cNvSpPr>
              <p:nvPr/>
            </p:nvSpPr>
            <p:spPr bwMode="auto">
              <a:xfrm>
                <a:off x="3144" y="758"/>
                <a:ext cx="16" cy="16"/>
              </a:xfrm>
              <a:custGeom>
                <a:avLst/>
                <a:gdLst>
                  <a:gd name="T0" fmla="*/ 5 w 33"/>
                  <a:gd name="T1" fmla="*/ 1 h 32"/>
                  <a:gd name="T2" fmla="*/ 4 w 33"/>
                  <a:gd name="T3" fmla="*/ 0 h 32"/>
                  <a:gd name="T4" fmla="*/ 2 w 33"/>
                  <a:gd name="T5" fmla="*/ 1 h 32"/>
                  <a:gd name="T6" fmla="*/ 1 w 33"/>
                  <a:gd name="T7" fmla="*/ 1 h 32"/>
                  <a:gd name="T8" fmla="*/ 0 w 33"/>
                  <a:gd name="T9" fmla="*/ 2 h 32"/>
                  <a:gd name="T10" fmla="*/ 0 w 33"/>
                  <a:gd name="T11" fmla="*/ 4 h 32"/>
                  <a:gd name="T12" fmla="*/ 0 w 33"/>
                  <a:gd name="T13" fmla="*/ 6 h 32"/>
                  <a:gd name="T14" fmla="*/ 1 w 33"/>
                  <a:gd name="T15" fmla="*/ 7 h 32"/>
                  <a:gd name="T16" fmla="*/ 2 w 33"/>
                  <a:gd name="T17" fmla="*/ 8 h 32"/>
                  <a:gd name="T18" fmla="*/ 2 w 33"/>
                  <a:gd name="T19" fmla="*/ 8 h 32"/>
                  <a:gd name="T20" fmla="*/ 4 w 33"/>
                  <a:gd name="T21" fmla="*/ 8 h 32"/>
                  <a:gd name="T22" fmla="*/ 5 w 33"/>
                  <a:gd name="T23" fmla="*/ 8 h 32"/>
                  <a:gd name="T24" fmla="*/ 7 w 33"/>
                  <a:gd name="T25" fmla="*/ 7 h 32"/>
                  <a:gd name="T26" fmla="*/ 7 w 33"/>
                  <a:gd name="T27" fmla="*/ 6 h 32"/>
                  <a:gd name="T28" fmla="*/ 8 w 33"/>
                  <a:gd name="T29" fmla="*/ 4 h 32"/>
                  <a:gd name="T30" fmla="*/ 7 w 33"/>
                  <a:gd name="T31" fmla="*/ 2 h 32"/>
                  <a:gd name="T32" fmla="*/ 7 w 33"/>
                  <a:gd name="T33" fmla="*/ 1 h 32"/>
                  <a:gd name="T34" fmla="*/ 5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2" y="1"/>
                    </a:moveTo>
                    <a:lnTo>
                      <a:pt x="16" y="0"/>
                    </a:lnTo>
                    <a:lnTo>
                      <a:pt x="10" y="1"/>
                    </a:lnTo>
                    <a:lnTo>
                      <a:pt x="4" y="6"/>
                    </a:lnTo>
                    <a:lnTo>
                      <a:pt x="1" y="10"/>
                    </a:lnTo>
                    <a:lnTo>
                      <a:pt x="0" y="16"/>
                    </a:lnTo>
                    <a:lnTo>
                      <a:pt x="1" y="23"/>
                    </a:lnTo>
                    <a:lnTo>
                      <a:pt x="4" y="28"/>
                    </a:lnTo>
                    <a:lnTo>
                      <a:pt x="9" y="31"/>
                    </a:lnTo>
                    <a:lnTo>
                      <a:pt x="16" y="32"/>
                    </a:lnTo>
                    <a:lnTo>
                      <a:pt x="22" y="32"/>
                    </a:lnTo>
                    <a:lnTo>
                      <a:pt x="28" y="28"/>
                    </a:lnTo>
                    <a:lnTo>
                      <a:pt x="31" y="23"/>
                    </a:lnTo>
                    <a:lnTo>
                      <a:pt x="33" y="16"/>
                    </a:lnTo>
                    <a:lnTo>
                      <a:pt x="31" y="10"/>
                    </a:lnTo>
                    <a:lnTo>
                      <a:pt x="28" y="6"/>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97" name="Freeform 927"/>
              <p:cNvSpPr>
                <a:spLocks/>
              </p:cNvSpPr>
              <p:nvPr/>
            </p:nvSpPr>
            <p:spPr bwMode="auto">
              <a:xfrm>
                <a:off x="3174" y="771"/>
                <a:ext cx="16" cy="17"/>
              </a:xfrm>
              <a:custGeom>
                <a:avLst/>
                <a:gdLst>
                  <a:gd name="T0" fmla="*/ 6 w 33"/>
                  <a:gd name="T1" fmla="*/ 1 h 33"/>
                  <a:gd name="T2" fmla="*/ 4 w 33"/>
                  <a:gd name="T3" fmla="*/ 0 h 33"/>
                  <a:gd name="T4" fmla="*/ 2 w 33"/>
                  <a:gd name="T5" fmla="*/ 1 h 33"/>
                  <a:gd name="T6" fmla="*/ 1 w 33"/>
                  <a:gd name="T7" fmla="*/ 2 h 33"/>
                  <a:gd name="T8" fmla="*/ 0 w 33"/>
                  <a:gd name="T9" fmla="*/ 3 h 33"/>
                  <a:gd name="T10" fmla="*/ 0 w 33"/>
                  <a:gd name="T11" fmla="*/ 5 h 33"/>
                  <a:gd name="T12" fmla="*/ 0 w 33"/>
                  <a:gd name="T13" fmla="*/ 6 h 33"/>
                  <a:gd name="T14" fmla="*/ 1 w 33"/>
                  <a:gd name="T15" fmla="*/ 8 h 33"/>
                  <a:gd name="T16" fmla="*/ 2 w 33"/>
                  <a:gd name="T17" fmla="*/ 8 h 33"/>
                  <a:gd name="T18" fmla="*/ 2 w 33"/>
                  <a:gd name="T19" fmla="*/ 8 h 33"/>
                  <a:gd name="T20" fmla="*/ 4 w 33"/>
                  <a:gd name="T21" fmla="*/ 9 h 33"/>
                  <a:gd name="T22" fmla="*/ 6 w 33"/>
                  <a:gd name="T23" fmla="*/ 8 h 33"/>
                  <a:gd name="T24" fmla="*/ 7 w 33"/>
                  <a:gd name="T25" fmla="*/ 8 h 33"/>
                  <a:gd name="T26" fmla="*/ 8 w 33"/>
                  <a:gd name="T27" fmla="*/ 6 h 33"/>
                  <a:gd name="T28" fmla="*/ 8 w 33"/>
                  <a:gd name="T29" fmla="*/ 5 h 33"/>
                  <a:gd name="T30" fmla="*/ 8 w 33"/>
                  <a:gd name="T31" fmla="*/ 3 h 33"/>
                  <a:gd name="T32" fmla="*/ 7 w 33"/>
                  <a:gd name="T33" fmla="*/ 2 h 33"/>
                  <a:gd name="T34" fmla="*/ 6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2"/>
                    </a:lnTo>
                    <a:lnTo>
                      <a:pt x="5" y="5"/>
                    </a:lnTo>
                    <a:lnTo>
                      <a:pt x="2" y="11"/>
                    </a:lnTo>
                    <a:lnTo>
                      <a:pt x="0" y="17"/>
                    </a:lnTo>
                    <a:lnTo>
                      <a:pt x="2" y="23"/>
                    </a:lnTo>
                    <a:lnTo>
                      <a:pt x="5" y="29"/>
                    </a:lnTo>
                    <a:lnTo>
                      <a:pt x="11" y="32"/>
                    </a:lnTo>
                    <a:lnTo>
                      <a:pt x="17" y="33"/>
                    </a:lnTo>
                    <a:lnTo>
                      <a:pt x="24" y="32"/>
                    </a:lnTo>
                    <a:lnTo>
                      <a:pt x="29" y="29"/>
                    </a:lnTo>
                    <a:lnTo>
                      <a:pt x="32" y="23"/>
                    </a:lnTo>
                    <a:lnTo>
                      <a:pt x="33" y="17"/>
                    </a:lnTo>
                    <a:lnTo>
                      <a:pt x="32" y="11"/>
                    </a:lnTo>
                    <a:lnTo>
                      <a:pt x="29"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98" name="Freeform 928"/>
              <p:cNvSpPr>
                <a:spLocks/>
              </p:cNvSpPr>
              <p:nvPr/>
            </p:nvSpPr>
            <p:spPr bwMode="auto">
              <a:xfrm>
                <a:off x="3204" y="785"/>
                <a:ext cx="17" cy="16"/>
              </a:xfrm>
              <a:custGeom>
                <a:avLst/>
                <a:gdLst>
                  <a:gd name="T0" fmla="*/ 6 w 33"/>
                  <a:gd name="T1" fmla="*/ 0 h 33"/>
                  <a:gd name="T2" fmla="*/ 5 w 33"/>
                  <a:gd name="T3" fmla="*/ 0 h 33"/>
                  <a:gd name="T4" fmla="*/ 3 w 33"/>
                  <a:gd name="T5" fmla="*/ 0 h 33"/>
                  <a:gd name="T6" fmla="*/ 2 w 33"/>
                  <a:gd name="T7" fmla="*/ 1 h 33"/>
                  <a:gd name="T8" fmla="*/ 0 w 33"/>
                  <a:gd name="T9" fmla="*/ 2 h 33"/>
                  <a:gd name="T10" fmla="*/ 0 w 33"/>
                  <a:gd name="T11" fmla="*/ 4 h 33"/>
                  <a:gd name="T12" fmla="*/ 0 w 33"/>
                  <a:gd name="T13" fmla="*/ 5 h 33"/>
                  <a:gd name="T14" fmla="*/ 2 w 33"/>
                  <a:gd name="T15" fmla="*/ 7 h 33"/>
                  <a:gd name="T16" fmla="*/ 3 w 33"/>
                  <a:gd name="T17" fmla="*/ 7 h 33"/>
                  <a:gd name="T18" fmla="*/ 3 w 33"/>
                  <a:gd name="T19" fmla="*/ 7 h 33"/>
                  <a:gd name="T20" fmla="*/ 5 w 33"/>
                  <a:gd name="T21" fmla="*/ 8 h 33"/>
                  <a:gd name="T22" fmla="*/ 6 w 33"/>
                  <a:gd name="T23" fmla="*/ 7 h 33"/>
                  <a:gd name="T24" fmla="*/ 7 w 33"/>
                  <a:gd name="T25" fmla="*/ 7 h 33"/>
                  <a:gd name="T26" fmla="*/ 8 w 33"/>
                  <a:gd name="T27" fmla="*/ 5 h 33"/>
                  <a:gd name="T28" fmla="*/ 9 w 33"/>
                  <a:gd name="T29" fmla="*/ 4 h 33"/>
                  <a:gd name="T30" fmla="*/ 8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3" y="2"/>
                    </a:moveTo>
                    <a:lnTo>
                      <a:pt x="17" y="0"/>
                    </a:lnTo>
                    <a:lnTo>
                      <a:pt x="9" y="2"/>
                    </a:lnTo>
                    <a:lnTo>
                      <a:pt x="5" y="5"/>
                    </a:lnTo>
                    <a:lnTo>
                      <a:pt x="0" y="11"/>
                    </a:lnTo>
                    <a:lnTo>
                      <a:pt x="0" y="16"/>
                    </a:lnTo>
                    <a:lnTo>
                      <a:pt x="0" y="22"/>
                    </a:lnTo>
                    <a:lnTo>
                      <a:pt x="5" y="28"/>
                    </a:lnTo>
                    <a:lnTo>
                      <a:pt x="9" y="31"/>
                    </a:lnTo>
                    <a:lnTo>
                      <a:pt x="17" y="33"/>
                    </a:lnTo>
                    <a:lnTo>
                      <a:pt x="23" y="31"/>
                    </a:lnTo>
                    <a:lnTo>
                      <a:pt x="27" y="28"/>
                    </a:lnTo>
                    <a:lnTo>
                      <a:pt x="32" y="22"/>
                    </a:lnTo>
                    <a:lnTo>
                      <a:pt x="33" y="16"/>
                    </a:lnTo>
                    <a:lnTo>
                      <a:pt x="32" y="11"/>
                    </a:lnTo>
                    <a:lnTo>
                      <a:pt x="27"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99" name="Freeform 929"/>
              <p:cNvSpPr>
                <a:spLocks/>
              </p:cNvSpPr>
              <p:nvPr/>
            </p:nvSpPr>
            <p:spPr bwMode="auto">
              <a:xfrm>
                <a:off x="3234" y="797"/>
                <a:ext cx="16" cy="17"/>
              </a:xfrm>
              <a:custGeom>
                <a:avLst/>
                <a:gdLst>
                  <a:gd name="T0" fmla="*/ 5 w 32"/>
                  <a:gd name="T1" fmla="*/ 1 h 33"/>
                  <a:gd name="T2" fmla="*/ 4 w 32"/>
                  <a:gd name="T3" fmla="*/ 0 h 33"/>
                  <a:gd name="T4" fmla="*/ 2 w 32"/>
                  <a:gd name="T5" fmla="*/ 1 h 33"/>
                  <a:gd name="T6" fmla="*/ 1 w 32"/>
                  <a:gd name="T7" fmla="*/ 2 h 33"/>
                  <a:gd name="T8" fmla="*/ 1 w 32"/>
                  <a:gd name="T9" fmla="*/ 3 h 33"/>
                  <a:gd name="T10" fmla="*/ 0 w 32"/>
                  <a:gd name="T11" fmla="*/ 5 h 33"/>
                  <a:gd name="T12" fmla="*/ 1 w 32"/>
                  <a:gd name="T13" fmla="*/ 6 h 33"/>
                  <a:gd name="T14" fmla="*/ 1 w 32"/>
                  <a:gd name="T15" fmla="*/ 8 h 33"/>
                  <a:gd name="T16" fmla="*/ 2 w 32"/>
                  <a:gd name="T17" fmla="*/ 8 h 33"/>
                  <a:gd name="T18" fmla="*/ 2 w 32"/>
                  <a:gd name="T19" fmla="*/ 8 h 33"/>
                  <a:gd name="T20" fmla="*/ 4 w 32"/>
                  <a:gd name="T21" fmla="*/ 9 h 33"/>
                  <a:gd name="T22" fmla="*/ 5 w 32"/>
                  <a:gd name="T23" fmla="*/ 9 h 33"/>
                  <a:gd name="T24" fmla="*/ 7 w 32"/>
                  <a:gd name="T25" fmla="*/ 8 h 33"/>
                  <a:gd name="T26" fmla="*/ 8 w 32"/>
                  <a:gd name="T27" fmla="*/ 6 h 33"/>
                  <a:gd name="T28" fmla="*/ 8 w 32"/>
                  <a:gd name="T29" fmla="*/ 5 h 33"/>
                  <a:gd name="T30" fmla="*/ 8 w 32"/>
                  <a:gd name="T31" fmla="*/ 3 h 33"/>
                  <a:gd name="T32" fmla="*/ 7 w 32"/>
                  <a:gd name="T33" fmla="*/ 2 h 33"/>
                  <a:gd name="T34" fmla="*/ 5 w 32"/>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2"/>
                    </a:moveTo>
                    <a:lnTo>
                      <a:pt x="16" y="0"/>
                    </a:lnTo>
                    <a:lnTo>
                      <a:pt x="10" y="2"/>
                    </a:lnTo>
                    <a:lnTo>
                      <a:pt x="4" y="6"/>
                    </a:lnTo>
                    <a:lnTo>
                      <a:pt x="1" y="11"/>
                    </a:lnTo>
                    <a:lnTo>
                      <a:pt x="0" y="17"/>
                    </a:lnTo>
                    <a:lnTo>
                      <a:pt x="1" y="24"/>
                    </a:lnTo>
                    <a:lnTo>
                      <a:pt x="4" y="29"/>
                    </a:lnTo>
                    <a:lnTo>
                      <a:pt x="9" y="32"/>
                    </a:lnTo>
                    <a:lnTo>
                      <a:pt x="16" y="33"/>
                    </a:lnTo>
                    <a:lnTo>
                      <a:pt x="22" y="33"/>
                    </a:lnTo>
                    <a:lnTo>
                      <a:pt x="28" y="29"/>
                    </a:lnTo>
                    <a:lnTo>
                      <a:pt x="31" y="24"/>
                    </a:lnTo>
                    <a:lnTo>
                      <a:pt x="32" y="17"/>
                    </a:lnTo>
                    <a:lnTo>
                      <a:pt x="31" y="11"/>
                    </a:lnTo>
                    <a:lnTo>
                      <a:pt x="28" y="6"/>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00" name="Freeform 930"/>
              <p:cNvSpPr>
                <a:spLocks/>
              </p:cNvSpPr>
              <p:nvPr/>
            </p:nvSpPr>
            <p:spPr bwMode="auto">
              <a:xfrm>
                <a:off x="3264" y="811"/>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5 w 33"/>
                  <a:gd name="T23" fmla="*/ 7 h 33"/>
                  <a:gd name="T24" fmla="*/ 7 w 33"/>
                  <a:gd name="T25" fmla="*/ 7 h 33"/>
                  <a:gd name="T26" fmla="*/ 7 w 33"/>
                  <a:gd name="T27" fmla="*/ 5 h 33"/>
                  <a:gd name="T28" fmla="*/ 8 w 33"/>
                  <a:gd name="T29" fmla="*/ 4 h 33"/>
                  <a:gd name="T30" fmla="*/ 7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2"/>
                    </a:lnTo>
                    <a:lnTo>
                      <a:pt x="5" y="5"/>
                    </a:lnTo>
                    <a:lnTo>
                      <a:pt x="2" y="11"/>
                    </a:lnTo>
                    <a:lnTo>
                      <a:pt x="0" y="16"/>
                    </a:lnTo>
                    <a:lnTo>
                      <a:pt x="2" y="22"/>
                    </a:lnTo>
                    <a:lnTo>
                      <a:pt x="5" y="28"/>
                    </a:lnTo>
                    <a:lnTo>
                      <a:pt x="11" y="31"/>
                    </a:lnTo>
                    <a:lnTo>
                      <a:pt x="17" y="33"/>
                    </a:lnTo>
                    <a:lnTo>
                      <a:pt x="23" y="31"/>
                    </a:lnTo>
                    <a:lnTo>
                      <a:pt x="28" y="28"/>
                    </a:lnTo>
                    <a:lnTo>
                      <a:pt x="31" y="22"/>
                    </a:lnTo>
                    <a:lnTo>
                      <a:pt x="33" y="16"/>
                    </a:lnTo>
                    <a:lnTo>
                      <a:pt x="31" y="11"/>
                    </a:lnTo>
                    <a:lnTo>
                      <a:pt x="28"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01" name="Freeform 931"/>
              <p:cNvSpPr>
                <a:spLocks/>
              </p:cNvSpPr>
              <p:nvPr/>
            </p:nvSpPr>
            <p:spPr bwMode="auto">
              <a:xfrm>
                <a:off x="3293" y="824"/>
                <a:ext cx="17" cy="16"/>
              </a:xfrm>
              <a:custGeom>
                <a:avLst/>
                <a:gdLst>
                  <a:gd name="T0" fmla="*/ 6 w 32"/>
                  <a:gd name="T1" fmla="*/ 0 h 33"/>
                  <a:gd name="T2" fmla="*/ 5 w 32"/>
                  <a:gd name="T3" fmla="*/ 0 h 33"/>
                  <a:gd name="T4" fmla="*/ 3 w 32"/>
                  <a:gd name="T5" fmla="*/ 0 h 33"/>
                  <a:gd name="T6" fmla="*/ 2 w 32"/>
                  <a:gd name="T7" fmla="*/ 1 h 33"/>
                  <a:gd name="T8" fmla="*/ 1 w 32"/>
                  <a:gd name="T9" fmla="*/ 2 h 33"/>
                  <a:gd name="T10" fmla="*/ 0 w 32"/>
                  <a:gd name="T11" fmla="*/ 4 h 33"/>
                  <a:gd name="T12" fmla="*/ 1 w 32"/>
                  <a:gd name="T13" fmla="*/ 5 h 33"/>
                  <a:gd name="T14" fmla="*/ 2 w 32"/>
                  <a:gd name="T15" fmla="*/ 7 h 33"/>
                  <a:gd name="T16" fmla="*/ 3 w 32"/>
                  <a:gd name="T17" fmla="*/ 7 h 33"/>
                  <a:gd name="T18" fmla="*/ 3 w 32"/>
                  <a:gd name="T19" fmla="*/ 7 h 33"/>
                  <a:gd name="T20" fmla="*/ 5 w 32"/>
                  <a:gd name="T21" fmla="*/ 8 h 33"/>
                  <a:gd name="T22" fmla="*/ 6 w 32"/>
                  <a:gd name="T23" fmla="*/ 7 h 33"/>
                  <a:gd name="T24" fmla="*/ 8 w 32"/>
                  <a:gd name="T25" fmla="*/ 7 h 33"/>
                  <a:gd name="T26" fmla="*/ 9 w 32"/>
                  <a:gd name="T27" fmla="*/ 5 h 33"/>
                  <a:gd name="T28" fmla="*/ 9 w 32"/>
                  <a:gd name="T29" fmla="*/ 4 h 33"/>
                  <a:gd name="T30" fmla="*/ 9 w 32"/>
                  <a:gd name="T31" fmla="*/ 2 h 33"/>
                  <a:gd name="T32" fmla="*/ 8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3" y="1"/>
                    </a:moveTo>
                    <a:lnTo>
                      <a:pt x="16" y="0"/>
                    </a:lnTo>
                    <a:lnTo>
                      <a:pt x="10" y="1"/>
                    </a:lnTo>
                    <a:lnTo>
                      <a:pt x="6" y="4"/>
                    </a:lnTo>
                    <a:lnTo>
                      <a:pt x="1" y="10"/>
                    </a:lnTo>
                    <a:lnTo>
                      <a:pt x="0" y="16"/>
                    </a:lnTo>
                    <a:lnTo>
                      <a:pt x="1" y="22"/>
                    </a:lnTo>
                    <a:lnTo>
                      <a:pt x="6" y="28"/>
                    </a:lnTo>
                    <a:lnTo>
                      <a:pt x="10" y="31"/>
                    </a:lnTo>
                    <a:lnTo>
                      <a:pt x="16" y="33"/>
                    </a:lnTo>
                    <a:lnTo>
                      <a:pt x="23" y="31"/>
                    </a:lnTo>
                    <a:lnTo>
                      <a:pt x="28" y="28"/>
                    </a:lnTo>
                    <a:lnTo>
                      <a:pt x="32" y="22"/>
                    </a:lnTo>
                    <a:lnTo>
                      <a:pt x="32" y="16"/>
                    </a:lnTo>
                    <a:lnTo>
                      <a:pt x="32" y="10"/>
                    </a:lnTo>
                    <a:lnTo>
                      <a:pt x="28"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02" name="Freeform 932"/>
              <p:cNvSpPr>
                <a:spLocks/>
              </p:cNvSpPr>
              <p:nvPr/>
            </p:nvSpPr>
            <p:spPr bwMode="auto">
              <a:xfrm>
                <a:off x="3324" y="837"/>
                <a:ext cx="16" cy="17"/>
              </a:xfrm>
              <a:custGeom>
                <a:avLst/>
                <a:gdLst>
                  <a:gd name="T0" fmla="*/ 5 w 32"/>
                  <a:gd name="T1" fmla="*/ 1 h 32"/>
                  <a:gd name="T2" fmla="*/ 4 w 32"/>
                  <a:gd name="T3" fmla="*/ 0 h 32"/>
                  <a:gd name="T4" fmla="*/ 2 w 32"/>
                  <a:gd name="T5" fmla="*/ 0 h 32"/>
                  <a:gd name="T6" fmla="*/ 1 w 32"/>
                  <a:gd name="T7" fmla="*/ 1 h 32"/>
                  <a:gd name="T8" fmla="*/ 1 w 32"/>
                  <a:gd name="T9" fmla="*/ 3 h 32"/>
                  <a:gd name="T10" fmla="*/ 0 w 32"/>
                  <a:gd name="T11" fmla="*/ 5 h 32"/>
                  <a:gd name="T12" fmla="*/ 1 w 32"/>
                  <a:gd name="T13" fmla="*/ 6 h 32"/>
                  <a:gd name="T14" fmla="*/ 1 w 32"/>
                  <a:gd name="T15" fmla="*/ 7 h 32"/>
                  <a:gd name="T16" fmla="*/ 2 w 32"/>
                  <a:gd name="T17" fmla="*/ 9 h 32"/>
                  <a:gd name="T18" fmla="*/ 2 w 32"/>
                  <a:gd name="T19" fmla="*/ 9 h 32"/>
                  <a:gd name="T20" fmla="*/ 4 w 32"/>
                  <a:gd name="T21" fmla="*/ 9 h 32"/>
                  <a:gd name="T22" fmla="*/ 5 w 32"/>
                  <a:gd name="T23" fmla="*/ 9 h 32"/>
                  <a:gd name="T24" fmla="*/ 7 w 32"/>
                  <a:gd name="T25" fmla="*/ 7 h 32"/>
                  <a:gd name="T26" fmla="*/ 8 w 32"/>
                  <a:gd name="T27" fmla="*/ 6 h 32"/>
                  <a:gd name="T28" fmla="*/ 8 w 32"/>
                  <a:gd name="T29" fmla="*/ 5 h 32"/>
                  <a:gd name="T30" fmla="*/ 8 w 32"/>
                  <a:gd name="T31" fmla="*/ 3 h 32"/>
                  <a:gd name="T32" fmla="*/ 7 w 32"/>
                  <a:gd name="T33" fmla="*/ 1 h 32"/>
                  <a:gd name="T34" fmla="*/ 5 w 32"/>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22" y="1"/>
                    </a:moveTo>
                    <a:lnTo>
                      <a:pt x="16" y="0"/>
                    </a:lnTo>
                    <a:lnTo>
                      <a:pt x="9" y="0"/>
                    </a:lnTo>
                    <a:lnTo>
                      <a:pt x="4" y="4"/>
                    </a:lnTo>
                    <a:lnTo>
                      <a:pt x="1" y="9"/>
                    </a:lnTo>
                    <a:lnTo>
                      <a:pt x="0" y="16"/>
                    </a:lnTo>
                    <a:lnTo>
                      <a:pt x="1" y="22"/>
                    </a:lnTo>
                    <a:lnTo>
                      <a:pt x="4" y="26"/>
                    </a:lnTo>
                    <a:lnTo>
                      <a:pt x="9" y="31"/>
                    </a:lnTo>
                    <a:lnTo>
                      <a:pt x="16" y="32"/>
                    </a:lnTo>
                    <a:lnTo>
                      <a:pt x="22" y="31"/>
                    </a:lnTo>
                    <a:lnTo>
                      <a:pt x="28" y="26"/>
                    </a:lnTo>
                    <a:lnTo>
                      <a:pt x="31" y="22"/>
                    </a:lnTo>
                    <a:lnTo>
                      <a:pt x="32" y="16"/>
                    </a:lnTo>
                    <a:lnTo>
                      <a:pt x="31" y="9"/>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03" name="Freeform 933"/>
              <p:cNvSpPr>
                <a:spLocks/>
              </p:cNvSpPr>
              <p:nvPr/>
            </p:nvSpPr>
            <p:spPr bwMode="auto">
              <a:xfrm>
                <a:off x="3354" y="850"/>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5 w 33"/>
                  <a:gd name="T23" fmla="*/ 7 h 33"/>
                  <a:gd name="T24" fmla="*/ 7 w 33"/>
                  <a:gd name="T25" fmla="*/ 7 h 33"/>
                  <a:gd name="T26" fmla="*/ 7 w 33"/>
                  <a:gd name="T27" fmla="*/ 5 h 33"/>
                  <a:gd name="T28" fmla="*/ 8 w 33"/>
                  <a:gd name="T29" fmla="*/ 4 h 33"/>
                  <a:gd name="T30" fmla="*/ 7 w 33"/>
                  <a:gd name="T31" fmla="*/ 2 h 33"/>
                  <a:gd name="T32" fmla="*/ 7 w 33"/>
                  <a:gd name="T33" fmla="*/ 1 h 33"/>
                  <a:gd name="T34" fmla="*/ 6 w 33"/>
                  <a:gd name="T35" fmla="*/ 0 h 33"/>
                  <a:gd name="T36" fmla="*/ 5 w 33"/>
                  <a:gd name="T37" fmla="*/ 0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22" y="1"/>
                    </a:moveTo>
                    <a:lnTo>
                      <a:pt x="16" y="0"/>
                    </a:lnTo>
                    <a:lnTo>
                      <a:pt x="10" y="1"/>
                    </a:lnTo>
                    <a:lnTo>
                      <a:pt x="5" y="4"/>
                    </a:lnTo>
                    <a:lnTo>
                      <a:pt x="2" y="10"/>
                    </a:lnTo>
                    <a:lnTo>
                      <a:pt x="0" y="16"/>
                    </a:lnTo>
                    <a:lnTo>
                      <a:pt x="2" y="22"/>
                    </a:lnTo>
                    <a:lnTo>
                      <a:pt x="5" y="28"/>
                    </a:lnTo>
                    <a:lnTo>
                      <a:pt x="9" y="31"/>
                    </a:lnTo>
                    <a:lnTo>
                      <a:pt x="10" y="31"/>
                    </a:lnTo>
                    <a:lnTo>
                      <a:pt x="16" y="33"/>
                    </a:lnTo>
                    <a:lnTo>
                      <a:pt x="22" y="31"/>
                    </a:lnTo>
                    <a:lnTo>
                      <a:pt x="28" y="28"/>
                    </a:lnTo>
                    <a:lnTo>
                      <a:pt x="31" y="22"/>
                    </a:lnTo>
                    <a:lnTo>
                      <a:pt x="33" y="16"/>
                    </a:lnTo>
                    <a:lnTo>
                      <a:pt x="31" y="10"/>
                    </a:lnTo>
                    <a:lnTo>
                      <a:pt x="28" y="4"/>
                    </a:lnTo>
                    <a:lnTo>
                      <a:pt x="24" y="1"/>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04" name="Freeform 934"/>
              <p:cNvSpPr>
                <a:spLocks/>
              </p:cNvSpPr>
              <p:nvPr/>
            </p:nvSpPr>
            <p:spPr bwMode="auto">
              <a:xfrm>
                <a:off x="3383" y="863"/>
                <a:ext cx="17" cy="17"/>
              </a:xfrm>
              <a:custGeom>
                <a:avLst/>
                <a:gdLst>
                  <a:gd name="T0" fmla="*/ 6 w 33"/>
                  <a:gd name="T1" fmla="*/ 1 h 32"/>
                  <a:gd name="T2" fmla="*/ 5 w 33"/>
                  <a:gd name="T3" fmla="*/ 0 h 32"/>
                  <a:gd name="T4" fmla="*/ 3 w 33"/>
                  <a:gd name="T5" fmla="*/ 1 h 32"/>
                  <a:gd name="T6" fmla="*/ 2 w 33"/>
                  <a:gd name="T7" fmla="*/ 1 h 32"/>
                  <a:gd name="T8" fmla="*/ 1 w 33"/>
                  <a:gd name="T9" fmla="*/ 3 h 32"/>
                  <a:gd name="T10" fmla="*/ 0 w 33"/>
                  <a:gd name="T11" fmla="*/ 5 h 32"/>
                  <a:gd name="T12" fmla="*/ 1 w 33"/>
                  <a:gd name="T13" fmla="*/ 6 h 32"/>
                  <a:gd name="T14" fmla="*/ 2 w 33"/>
                  <a:gd name="T15" fmla="*/ 8 h 32"/>
                  <a:gd name="T16" fmla="*/ 3 w 33"/>
                  <a:gd name="T17" fmla="*/ 9 h 32"/>
                  <a:gd name="T18" fmla="*/ 3 w 33"/>
                  <a:gd name="T19" fmla="*/ 9 h 32"/>
                  <a:gd name="T20" fmla="*/ 5 w 33"/>
                  <a:gd name="T21" fmla="*/ 9 h 32"/>
                  <a:gd name="T22" fmla="*/ 6 w 33"/>
                  <a:gd name="T23" fmla="*/ 9 h 32"/>
                  <a:gd name="T24" fmla="*/ 8 w 33"/>
                  <a:gd name="T25" fmla="*/ 8 h 32"/>
                  <a:gd name="T26" fmla="*/ 8 w 33"/>
                  <a:gd name="T27" fmla="*/ 6 h 32"/>
                  <a:gd name="T28" fmla="*/ 9 w 33"/>
                  <a:gd name="T29" fmla="*/ 5 h 32"/>
                  <a:gd name="T30" fmla="*/ 8 w 33"/>
                  <a:gd name="T31" fmla="*/ 3 h 32"/>
                  <a:gd name="T32" fmla="*/ 8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7" y="0"/>
                    </a:lnTo>
                    <a:lnTo>
                      <a:pt x="11" y="1"/>
                    </a:lnTo>
                    <a:lnTo>
                      <a:pt x="5" y="4"/>
                    </a:lnTo>
                    <a:lnTo>
                      <a:pt x="2" y="10"/>
                    </a:lnTo>
                    <a:lnTo>
                      <a:pt x="0" y="16"/>
                    </a:lnTo>
                    <a:lnTo>
                      <a:pt x="2" y="22"/>
                    </a:lnTo>
                    <a:lnTo>
                      <a:pt x="5" y="28"/>
                    </a:lnTo>
                    <a:lnTo>
                      <a:pt x="11" y="31"/>
                    </a:lnTo>
                    <a:lnTo>
                      <a:pt x="17" y="32"/>
                    </a:lnTo>
                    <a:lnTo>
                      <a:pt x="24" y="31"/>
                    </a:lnTo>
                    <a:lnTo>
                      <a:pt x="29" y="28"/>
                    </a:lnTo>
                    <a:lnTo>
                      <a:pt x="32" y="22"/>
                    </a:lnTo>
                    <a:lnTo>
                      <a:pt x="33" y="16"/>
                    </a:lnTo>
                    <a:lnTo>
                      <a:pt x="32" y="10"/>
                    </a:lnTo>
                    <a:lnTo>
                      <a:pt x="29"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05" name="Freeform 935"/>
              <p:cNvSpPr>
                <a:spLocks/>
              </p:cNvSpPr>
              <p:nvPr/>
            </p:nvSpPr>
            <p:spPr bwMode="auto">
              <a:xfrm>
                <a:off x="3414" y="877"/>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6 h 33"/>
                  <a:gd name="T16" fmla="*/ 2 w 33"/>
                  <a:gd name="T17" fmla="*/ 8 h 33"/>
                  <a:gd name="T18" fmla="*/ 2 w 33"/>
                  <a:gd name="T19" fmla="*/ 8 h 33"/>
                  <a:gd name="T20" fmla="*/ 4 w 33"/>
                  <a:gd name="T21" fmla="*/ 8 h 33"/>
                  <a:gd name="T22" fmla="*/ 5 w 33"/>
                  <a:gd name="T23" fmla="*/ 8 h 33"/>
                  <a:gd name="T24" fmla="*/ 6 w 33"/>
                  <a:gd name="T25" fmla="*/ 6 h 33"/>
                  <a:gd name="T26" fmla="*/ 8 w 33"/>
                  <a:gd name="T27" fmla="*/ 5 h 33"/>
                  <a:gd name="T28" fmla="*/ 8 w 33"/>
                  <a:gd name="T29" fmla="*/ 4 h 33"/>
                  <a:gd name="T30" fmla="*/ 8 w 33"/>
                  <a:gd name="T31" fmla="*/ 2 h 33"/>
                  <a:gd name="T32" fmla="*/ 6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3" y="2"/>
                    </a:moveTo>
                    <a:lnTo>
                      <a:pt x="17" y="0"/>
                    </a:lnTo>
                    <a:lnTo>
                      <a:pt x="9" y="0"/>
                    </a:lnTo>
                    <a:lnTo>
                      <a:pt x="5" y="5"/>
                    </a:lnTo>
                    <a:lnTo>
                      <a:pt x="0" y="9"/>
                    </a:lnTo>
                    <a:lnTo>
                      <a:pt x="0" y="17"/>
                    </a:lnTo>
                    <a:lnTo>
                      <a:pt x="0" y="23"/>
                    </a:lnTo>
                    <a:lnTo>
                      <a:pt x="5" y="27"/>
                    </a:lnTo>
                    <a:lnTo>
                      <a:pt x="9" y="32"/>
                    </a:lnTo>
                    <a:lnTo>
                      <a:pt x="17" y="33"/>
                    </a:lnTo>
                    <a:lnTo>
                      <a:pt x="23" y="32"/>
                    </a:lnTo>
                    <a:lnTo>
                      <a:pt x="27" y="27"/>
                    </a:lnTo>
                    <a:lnTo>
                      <a:pt x="32" y="23"/>
                    </a:lnTo>
                    <a:lnTo>
                      <a:pt x="33" y="17"/>
                    </a:lnTo>
                    <a:lnTo>
                      <a:pt x="32" y="9"/>
                    </a:lnTo>
                    <a:lnTo>
                      <a:pt x="27"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06" name="Freeform 936"/>
              <p:cNvSpPr>
                <a:spLocks/>
              </p:cNvSpPr>
              <p:nvPr/>
            </p:nvSpPr>
            <p:spPr bwMode="auto">
              <a:xfrm>
                <a:off x="3443" y="889"/>
                <a:ext cx="17" cy="17"/>
              </a:xfrm>
              <a:custGeom>
                <a:avLst/>
                <a:gdLst>
                  <a:gd name="T0" fmla="*/ 6 w 33"/>
                  <a:gd name="T1" fmla="*/ 1 h 32"/>
                  <a:gd name="T2" fmla="*/ 4 w 33"/>
                  <a:gd name="T3" fmla="*/ 0 h 32"/>
                  <a:gd name="T4" fmla="*/ 3 w 33"/>
                  <a:gd name="T5" fmla="*/ 1 h 32"/>
                  <a:gd name="T6" fmla="*/ 1 w 33"/>
                  <a:gd name="T7" fmla="*/ 1 h 32"/>
                  <a:gd name="T8" fmla="*/ 1 w 33"/>
                  <a:gd name="T9" fmla="*/ 3 h 32"/>
                  <a:gd name="T10" fmla="*/ 0 w 33"/>
                  <a:gd name="T11" fmla="*/ 5 h 32"/>
                  <a:gd name="T12" fmla="*/ 1 w 33"/>
                  <a:gd name="T13" fmla="*/ 6 h 32"/>
                  <a:gd name="T14" fmla="*/ 1 w 33"/>
                  <a:gd name="T15" fmla="*/ 8 h 32"/>
                  <a:gd name="T16" fmla="*/ 3 w 33"/>
                  <a:gd name="T17" fmla="*/ 9 h 32"/>
                  <a:gd name="T18" fmla="*/ 3 w 33"/>
                  <a:gd name="T19" fmla="*/ 9 h 32"/>
                  <a:gd name="T20" fmla="*/ 4 w 33"/>
                  <a:gd name="T21" fmla="*/ 9 h 32"/>
                  <a:gd name="T22" fmla="*/ 6 w 33"/>
                  <a:gd name="T23" fmla="*/ 9 h 32"/>
                  <a:gd name="T24" fmla="*/ 7 w 33"/>
                  <a:gd name="T25" fmla="*/ 8 h 32"/>
                  <a:gd name="T26" fmla="*/ 8 w 33"/>
                  <a:gd name="T27" fmla="*/ 6 h 32"/>
                  <a:gd name="T28" fmla="*/ 9 w 33"/>
                  <a:gd name="T29" fmla="*/ 5 h 32"/>
                  <a:gd name="T30" fmla="*/ 8 w 33"/>
                  <a:gd name="T31" fmla="*/ 3 h 32"/>
                  <a:gd name="T32" fmla="*/ 7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2" y="1"/>
                    </a:moveTo>
                    <a:lnTo>
                      <a:pt x="16" y="0"/>
                    </a:lnTo>
                    <a:lnTo>
                      <a:pt x="10" y="1"/>
                    </a:lnTo>
                    <a:lnTo>
                      <a:pt x="4" y="4"/>
                    </a:lnTo>
                    <a:lnTo>
                      <a:pt x="1" y="10"/>
                    </a:lnTo>
                    <a:lnTo>
                      <a:pt x="0" y="16"/>
                    </a:lnTo>
                    <a:lnTo>
                      <a:pt x="1" y="22"/>
                    </a:lnTo>
                    <a:lnTo>
                      <a:pt x="4" y="28"/>
                    </a:lnTo>
                    <a:lnTo>
                      <a:pt x="9" y="31"/>
                    </a:lnTo>
                    <a:lnTo>
                      <a:pt x="16" y="32"/>
                    </a:lnTo>
                    <a:lnTo>
                      <a:pt x="22" y="31"/>
                    </a:lnTo>
                    <a:lnTo>
                      <a:pt x="28" y="28"/>
                    </a:lnTo>
                    <a:lnTo>
                      <a:pt x="31" y="22"/>
                    </a:lnTo>
                    <a:lnTo>
                      <a:pt x="33" y="16"/>
                    </a:lnTo>
                    <a:lnTo>
                      <a:pt x="31" y="10"/>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07" name="Freeform 937"/>
              <p:cNvSpPr>
                <a:spLocks/>
              </p:cNvSpPr>
              <p:nvPr/>
            </p:nvSpPr>
            <p:spPr bwMode="auto">
              <a:xfrm>
                <a:off x="3473" y="903"/>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8 h 33"/>
                  <a:gd name="T18" fmla="*/ 2 w 33"/>
                  <a:gd name="T19" fmla="*/ 8 h 33"/>
                  <a:gd name="T20" fmla="*/ 4 w 33"/>
                  <a:gd name="T21" fmla="*/ 8 h 33"/>
                  <a:gd name="T22" fmla="*/ 5 w 33"/>
                  <a:gd name="T23" fmla="*/ 8 h 33"/>
                  <a:gd name="T24" fmla="*/ 7 w 33"/>
                  <a:gd name="T25" fmla="*/ 7 h 33"/>
                  <a:gd name="T26" fmla="*/ 8 w 33"/>
                  <a:gd name="T27" fmla="*/ 5 h 33"/>
                  <a:gd name="T28" fmla="*/ 8 w 33"/>
                  <a:gd name="T29" fmla="*/ 4 h 33"/>
                  <a:gd name="T30" fmla="*/ 8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2"/>
                    </a:lnTo>
                    <a:lnTo>
                      <a:pt x="5" y="5"/>
                    </a:lnTo>
                    <a:lnTo>
                      <a:pt x="2" y="11"/>
                    </a:lnTo>
                    <a:lnTo>
                      <a:pt x="0" y="17"/>
                    </a:lnTo>
                    <a:lnTo>
                      <a:pt x="2" y="23"/>
                    </a:lnTo>
                    <a:lnTo>
                      <a:pt x="5" y="29"/>
                    </a:lnTo>
                    <a:lnTo>
                      <a:pt x="11" y="32"/>
                    </a:lnTo>
                    <a:lnTo>
                      <a:pt x="17" y="33"/>
                    </a:lnTo>
                    <a:lnTo>
                      <a:pt x="23" y="32"/>
                    </a:lnTo>
                    <a:lnTo>
                      <a:pt x="29" y="29"/>
                    </a:lnTo>
                    <a:lnTo>
                      <a:pt x="32" y="23"/>
                    </a:lnTo>
                    <a:lnTo>
                      <a:pt x="33" y="17"/>
                    </a:lnTo>
                    <a:lnTo>
                      <a:pt x="32" y="11"/>
                    </a:lnTo>
                    <a:lnTo>
                      <a:pt x="29"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08" name="Freeform 938"/>
              <p:cNvSpPr>
                <a:spLocks/>
              </p:cNvSpPr>
              <p:nvPr/>
            </p:nvSpPr>
            <p:spPr bwMode="auto">
              <a:xfrm>
                <a:off x="3503" y="916"/>
                <a:ext cx="16" cy="16"/>
              </a:xfrm>
              <a:custGeom>
                <a:avLst/>
                <a:gdLst>
                  <a:gd name="T0" fmla="*/ 6 w 32"/>
                  <a:gd name="T1" fmla="*/ 0 h 33"/>
                  <a:gd name="T2" fmla="*/ 4 w 32"/>
                  <a:gd name="T3" fmla="*/ 0 h 33"/>
                  <a:gd name="T4" fmla="*/ 2 w 32"/>
                  <a:gd name="T5" fmla="*/ 0 h 33"/>
                  <a:gd name="T6" fmla="*/ 1 w 32"/>
                  <a:gd name="T7" fmla="*/ 1 h 33"/>
                  <a:gd name="T8" fmla="*/ 1 w 32"/>
                  <a:gd name="T9" fmla="*/ 2 h 33"/>
                  <a:gd name="T10" fmla="*/ 0 w 32"/>
                  <a:gd name="T11" fmla="*/ 4 h 33"/>
                  <a:gd name="T12" fmla="*/ 1 w 32"/>
                  <a:gd name="T13" fmla="*/ 5 h 33"/>
                  <a:gd name="T14" fmla="*/ 1 w 32"/>
                  <a:gd name="T15" fmla="*/ 6 h 33"/>
                  <a:gd name="T16" fmla="*/ 2 w 32"/>
                  <a:gd name="T17" fmla="*/ 7 h 33"/>
                  <a:gd name="T18" fmla="*/ 2 w 32"/>
                  <a:gd name="T19" fmla="*/ 7 h 33"/>
                  <a:gd name="T20" fmla="*/ 4 w 32"/>
                  <a:gd name="T21" fmla="*/ 8 h 33"/>
                  <a:gd name="T22" fmla="*/ 6 w 32"/>
                  <a:gd name="T23" fmla="*/ 7 h 33"/>
                  <a:gd name="T24" fmla="*/ 7 w 32"/>
                  <a:gd name="T25" fmla="*/ 6 h 33"/>
                  <a:gd name="T26" fmla="*/ 8 w 32"/>
                  <a:gd name="T27" fmla="*/ 5 h 33"/>
                  <a:gd name="T28" fmla="*/ 8 w 32"/>
                  <a:gd name="T29" fmla="*/ 4 h 33"/>
                  <a:gd name="T30" fmla="*/ 8 w 32"/>
                  <a:gd name="T31" fmla="*/ 2 h 33"/>
                  <a:gd name="T32" fmla="*/ 7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4" y="2"/>
                    </a:moveTo>
                    <a:lnTo>
                      <a:pt x="16" y="0"/>
                    </a:lnTo>
                    <a:lnTo>
                      <a:pt x="10" y="0"/>
                    </a:lnTo>
                    <a:lnTo>
                      <a:pt x="6" y="5"/>
                    </a:lnTo>
                    <a:lnTo>
                      <a:pt x="1" y="9"/>
                    </a:lnTo>
                    <a:lnTo>
                      <a:pt x="0" y="16"/>
                    </a:lnTo>
                    <a:lnTo>
                      <a:pt x="1" y="22"/>
                    </a:lnTo>
                    <a:lnTo>
                      <a:pt x="6" y="27"/>
                    </a:lnTo>
                    <a:lnTo>
                      <a:pt x="10" y="31"/>
                    </a:lnTo>
                    <a:lnTo>
                      <a:pt x="16" y="33"/>
                    </a:lnTo>
                    <a:lnTo>
                      <a:pt x="24" y="31"/>
                    </a:lnTo>
                    <a:lnTo>
                      <a:pt x="28" y="27"/>
                    </a:lnTo>
                    <a:lnTo>
                      <a:pt x="32" y="22"/>
                    </a:lnTo>
                    <a:lnTo>
                      <a:pt x="32" y="16"/>
                    </a:lnTo>
                    <a:lnTo>
                      <a:pt x="32" y="9"/>
                    </a:lnTo>
                    <a:lnTo>
                      <a:pt x="28"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09" name="Freeform 939"/>
              <p:cNvSpPr>
                <a:spLocks/>
              </p:cNvSpPr>
              <p:nvPr/>
            </p:nvSpPr>
            <p:spPr bwMode="auto">
              <a:xfrm>
                <a:off x="3533" y="929"/>
                <a:ext cx="17" cy="16"/>
              </a:xfrm>
              <a:custGeom>
                <a:avLst/>
                <a:gdLst>
                  <a:gd name="T0" fmla="*/ 6 w 32"/>
                  <a:gd name="T1" fmla="*/ 0 h 33"/>
                  <a:gd name="T2" fmla="*/ 5 w 32"/>
                  <a:gd name="T3" fmla="*/ 0 h 33"/>
                  <a:gd name="T4" fmla="*/ 3 w 32"/>
                  <a:gd name="T5" fmla="*/ 0 h 33"/>
                  <a:gd name="T6" fmla="*/ 1 w 32"/>
                  <a:gd name="T7" fmla="*/ 1 h 33"/>
                  <a:gd name="T8" fmla="*/ 1 w 32"/>
                  <a:gd name="T9" fmla="*/ 2 h 33"/>
                  <a:gd name="T10" fmla="*/ 0 w 32"/>
                  <a:gd name="T11" fmla="*/ 4 h 33"/>
                  <a:gd name="T12" fmla="*/ 1 w 32"/>
                  <a:gd name="T13" fmla="*/ 6 h 33"/>
                  <a:gd name="T14" fmla="*/ 1 w 32"/>
                  <a:gd name="T15" fmla="*/ 7 h 33"/>
                  <a:gd name="T16" fmla="*/ 3 w 32"/>
                  <a:gd name="T17" fmla="*/ 8 h 33"/>
                  <a:gd name="T18" fmla="*/ 3 w 32"/>
                  <a:gd name="T19" fmla="*/ 8 h 33"/>
                  <a:gd name="T20" fmla="*/ 5 w 32"/>
                  <a:gd name="T21" fmla="*/ 8 h 33"/>
                  <a:gd name="T22" fmla="*/ 6 w 32"/>
                  <a:gd name="T23" fmla="*/ 8 h 33"/>
                  <a:gd name="T24" fmla="*/ 8 w 32"/>
                  <a:gd name="T25" fmla="*/ 7 h 33"/>
                  <a:gd name="T26" fmla="*/ 9 w 32"/>
                  <a:gd name="T27" fmla="*/ 6 h 33"/>
                  <a:gd name="T28" fmla="*/ 9 w 32"/>
                  <a:gd name="T29" fmla="*/ 4 h 33"/>
                  <a:gd name="T30" fmla="*/ 9 w 32"/>
                  <a:gd name="T31" fmla="*/ 2 h 33"/>
                  <a:gd name="T32" fmla="*/ 8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2"/>
                    </a:moveTo>
                    <a:lnTo>
                      <a:pt x="16" y="0"/>
                    </a:lnTo>
                    <a:lnTo>
                      <a:pt x="9" y="2"/>
                    </a:lnTo>
                    <a:lnTo>
                      <a:pt x="4" y="6"/>
                    </a:lnTo>
                    <a:lnTo>
                      <a:pt x="1" y="11"/>
                    </a:lnTo>
                    <a:lnTo>
                      <a:pt x="0" y="17"/>
                    </a:lnTo>
                    <a:lnTo>
                      <a:pt x="1" y="24"/>
                    </a:lnTo>
                    <a:lnTo>
                      <a:pt x="4" y="29"/>
                    </a:lnTo>
                    <a:lnTo>
                      <a:pt x="9" y="32"/>
                    </a:lnTo>
                    <a:lnTo>
                      <a:pt x="16" y="33"/>
                    </a:lnTo>
                    <a:lnTo>
                      <a:pt x="22" y="32"/>
                    </a:lnTo>
                    <a:lnTo>
                      <a:pt x="28" y="29"/>
                    </a:lnTo>
                    <a:lnTo>
                      <a:pt x="31" y="24"/>
                    </a:lnTo>
                    <a:lnTo>
                      <a:pt x="32" y="17"/>
                    </a:lnTo>
                    <a:lnTo>
                      <a:pt x="31" y="11"/>
                    </a:lnTo>
                    <a:lnTo>
                      <a:pt x="28" y="6"/>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10" name="Freeform 940"/>
              <p:cNvSpPr>
                <a:spLocks/>
              </p:cNvSpPr>
              <p:nvPr/>
            </p:nvSpPr>
            <p:spPr bwMode="auto">
              <a:xfrm>
                <a:off x="3563" y="942"/>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5 w 33"/>
                  <a:gd name="T23" fmla="*/ 7 h 33"/>
                  <a:gd name="T24" fmla="*/ 7 w 33"/>
                  <a:gd name="T25" fmla="*/ 7 h 33"/>
                  <a:gd name="T26" fmla="*/ 7 w 33"/>
                  <a:gd name="T27" fmla="*/ 5 h 33"/>
                  <a:gd name="T28" fmla="*/ 8 w 33"/>
                  <a:gd name="T29" fmla="*/ 4 h 33"/>
                  <a:gd name="T30" fmla="*/ 7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6" y="0"/>
                    </a:lnTo>
                    <a:lnTo>
                      <a:pt x="11" y="2"/>
                    </a:lnTo>
                    <a:lnTo>
                      <a:pt x="5" y="5"/>
                    </a:lnTo>
                    <a:lnTo>
                      <a:pt x="2" y="11"/>
                    </a:lnTo>
                    <a:lnTo>
                      <a:pt x="0" y="16"/>
                    </a:lnTo>
                    <a:lnTo>
                      <a:pt x="2" y="22"/>
                    </a:lnTo>
                    <a:lnTo>
                      <a:pt x="5" y="28"/>
                    </a:lnTo>
                    <a:lnTo>
                      <a:pt x="11" y="31"/>
                    </a:lnTo>
                    <a:lnTo>
                      <a:pt x="16" y="33"/>
                    </a:lnTo>
                    <a:lnTo>
                      <a:pt x="22" y="31"/>
                    </a:lnTo>
                    <a:lnTo>
                      <a:pt x="28" y="28"/>
                    </a:lnTo>
                    <a:lnTo>
                      <a:pt x="31" y="22"/>
                    </a:lnTo>
                    <a:lnTo>
                      <a:pt x="33" y="16"/>
                    </a:lnTo>
                    <a:lnTo>
                      <a:pt x="31" y="11"/>
                    </a:lnTo>
                    <a:lnTo>
                      <a:pt x="28"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11" name="Freeform 941"/>
              <p:cNvSpPr>
                <a:spLocks/>
              </p:cNvSpPr>
              <p:nvPr/>
            </p:nvSpPr>
            <p:spPr bwMode="auto">
              <a:xfrm>
                <a:off x="3593" y="955"/>
                <a:ext cx="16" cy="17"/>
              </a:xfrm>
              <a:custGeom>
                <a:avLst/>
                <a:gdLst>
                  <a:gd name="T0" fmla="*/ 6 w 32"/>
                  <a:gd name="T1" fmla="*/ 1 h 33"/>
                  <a:gd name="T2" fmla="*/ 4 w 32"/>
                  <a:gd name="T3" fmla="*/ 0 h 33"/>
                  <a:gd name="T4" fmla="*/ 2 w 32"/>
                  <a:gd name="T5" fmla="*/ 1 h 33"/>
                  <a:gd name="T6" fmla="*/ 1 w 32"/>
                  <a:gd name="T7" fmla="*/ 1 h 33"/>
                  <a:gd name="T8" fmla="*/ 1 w 32"/>
                  <a:gd name="T9" fmla="*/ 3 h 33"/>
                  <a:gd name="T10" fmla="*/ 0 w 32"/>
                  <a:gd name="T11" fmla="*/ 4 h 33"/>
                  <a:gd name="T12" fmla="*/ 1 w 32"/>
                  <a:gd name="T13" fmla="*/ 6 h 33"/>
                  <a:gd name="T14" fmla="*/ 1 w 32"/>
                  <a:gd name="T15" fmla="*/ 7 h 33"/>
                  <a:gd name="T16" fmla="*/ 2 w 32"/>
                  <a:gd name="T17" fmla="*/ 8 h 33"/>
                  <a:gd name="T18" fmla="*/ 2 w 32"/>
                  <a:gd name="T19" fmla="*/ 8 h 33"/>
                  <a:gd name="T20" fmla="*/ 4 w 32"/>
                  <a:gd name="T21" fmla="*/ 9 h 33"/>
                  <a:gd name="T22" fmla="*/ 6 w 32"/>
                  <a:gd name="T23" fmla="*/ 8 h 33"/>
                  <a:gd name="T24" fmla="*/ 7 w 32"/>
                  <a:gd name="T25" fmla="*/ 7 h 33"/>
                  <a:gd name="T26" fmla="*/ 8 w 32"/>
                  <a:gd name="T27" fmla="*/ 6 h 33"/>
                  <a:gd name="T28" fmla="*/ 8 w 32"/>
                  <a:gd name="T29" fmla="*/ 4 h 33"/>
                  <a:gd name="T30" fmla="*/ 8 w 32"/>
                  <a:gd name="T31" fmla="*/ 3 h 33"/>
                  <a:gd name="T32" fmla="*/ 7 w 32"/>
                  <a:gd name="T33" fmla="*/ 1 h 33"/>
                  <a:gd name="T34" fmla="*/ 6 w 32"/>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3" y="1"/>
                    </a:moveTo>
                    <a:lnTo>
                      <a:pt x="16" y="0"/>
                    </a:lnTo>
                    <a:lnTo>
                      <a:pt x="10" y="1"/>
                    </a:lnTo>
                    <a:lnTo>
                      <a:pt x="5" y="4"/>
                    </a:lnTo>
                    <a:lnTo>
                      <a:pt x="1" y="9"/>
                    </a:lnTo>
                    <a:lnTo>
                      <a:pt x="0" y="16"/>
                    </a:lnTo>
                    <a:lnTo>
                      <a:pt x="1" y="22"/>
                    </a:lnTo>
                    <a:lnTo>
                      <a:pt x="5" y="27"/>
                    </a:lnTo>
                    <a:lnTo>
                      <a:pt x="10" y="31"/>
                    </a:lnTo>
                    <a:lnTo>
                      <a:pt x="16" y="33"/>
                    </a:lnTo>
                    <a:lnTo>
                      <a:pt x="23" y="31"/>
                    </a:lnTo>
                    <a:lnTo>
                      <a:pt x="28" y="27"/>
                    </a:lnTo>
                    <a:lnTo>
                      <a:pt x="31" y="22"/>
                    </a:lnTo>
                    <a:lnTo>
                      <a:pt x="32" y="16"/>
                    </a:lnTo>
                    <a:lnTo>
                      <a:pt x="31" y="9"/>
                    </a:lnTo>
                    <a:lnTo>
                      <a:pt x="28"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12" name="Freeform 942"/>
              <p:cNvSpPr>
                <a:spLocks/>
              </p:cNvSpPr>
              <p:nvPr/>
            </p:nvSpPr>
            <p:spPr bwMode="auto">
              <a:xfrm>
                <a:off x="3623" y="968"/>
                <a:ext cx="17" cy="16"/>
              </a:xfrm>
              <a:custGeom>
                <a:avLst/>
                <a:gdLst>
                  <a:gd name="T0" fmla="*/ 6 w 33"/>
                  <a:gd name="T1" fmla="*/ 0 h 33"/>
                  <a:gd name="T2" fmla="*/ 5 w 33"/>
                  <a:gd name="T3" fmla="*/ 0 h 33"/>
                  <a:gd name="T4" fmla="*/ 3 w 33"/>
                  <a:gd name="T5" fmla="*/ 0 h 33"/>
                  <a:gd name="T6" fmla="*/ 2 w 33"/>
                  <a:gd name="T7" fmla="*/ 1 h 33"/>
                  <a:gd name="T8" fmla="*/ 0 w 33"/>
                  <a:gd name="T9" fmla="*/ 2 h 33"/>
                  <a:gd name="T10" fmla="*/ 0 w 33"/>
                  <a:gd name="T11" fmla="*/ 4 h 33"/>
                  <a:gd name="T12" fmla="*/ 0 w 33"/>
                  <a:gd name="T13" fmla="*/ 6 h 33"/>
                  <a:gd name="T14" fmla="*/ 2 w 33"/>
                  <a:gd name="T15" fmla="*/ 7 h 33"/>
                  <a:gd name="T16" fmla="*/ 3 w 33"/>
                  <a:gd name="T17" fmla="*/ 7 h 33"/>
                  <a:gd name="T18" fmla="*/ 3 w 33"/>
                  <a:gd name="T19" fmla="*/ 7 h 33"/>
                  <a:gd name="T20" fmla="*/ 5 w 33"/>
                  <a:gd name="T21" fmla="*/ 8 h 33"/>
                  <a:gd name="T22" fmla="*/ 6 w 33"/>
                  <a:gd name="T23" fmla="*/ 7 h 33"/>
                  <a:gd name="T24" fmla="*/ 7 w 33"/>
                  <a:gd name="T25" fmla="*/ 7 h 33"/>
                  <a:gd name="T26" fmla="*/ 8 w 33"/>
                  <a:gd name="T27" fmla="*/ 6 h 33"/>
                  <a:gd name="T28" fmla="*/ 9 w 33"/>
                  <a:gd name="T29" fmla="*/ 4 h 33"/>
                  <a:gd name="T30" fmla="*/ 8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3" y="2"/>
                    </a:moveTo>
                    <a:lnTo>
                      <a:pt x="17" y="0"/>
                    </a:lnTo>
                    <a:lnTo>
                      <a:pt x="9" y="2"/>
                    </a:lnTo>
                    <a:lnTo>
                      <a:pt x="5" y="6"/>
                    </a:lnTo>
                    <a:lnTo>
                      <a:pt x="0" y="11"/>
                    </a:lnTo>
                    <a:lnTo>
                      <a:pt x="0" y="16"/>
                    </a:lnTo>
                    <a:lnTo>
                      <a:pt x="0" y="24"/>
                    </a:lnTo>
                    <a:lnTo>
                      <a:pt x="5" y="28"/>
                    </a:lnTo>
                    <a:lnTo>
                      <a:pt x="9" y="31"/>
                    </a:lnTo>
                    <a:lnTo>
                      <a:pt x="17" y="33"/>
                    </a:lnTo>
                    <a:lnTo>
                      <a:pt x="23" y="31"/>
                    </a:lnTo>
                    <a:lnTo>
                      <a:pt x="27" y="28"/>
                    </a:lnTo>
                    <a:lnTo>
                      <a:pt x="32" y="24"/>
                    </a:lnTo>
                    <a:lnTo>
                      <a:pt x="33" y="16"/>
                    </a:lnTo>
                    <a:lnTo>
                      <a:pt x="32" y="11"/>
                    </a:lnTo>
                    <a:lnTo>
                      <a:pt x="27" y="6"/>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13" name="Freeform 943"/>
              <p:cNvSpPr>
                <a:spLocks/>
              </p:cNvSpPr>
              <p:nvPr/>
            </p:nvSpPr>
            <p:spPr bwMode="auto">
              <a:xfrm>
                <a:off x="3653" y="981"/>
                <a:ext cx="16" cy="17"/>
              </a:xfrm>
              <a:custGeom>
                <a:avLst/>
                <a:gdLst>
                  <a:gd name="T0" fmla="*/ 5 w 33"/>
                  <a:gd name="T1" fmla="*/ 1 h 33"/>
                  <a:gd name="T2" fmla="*/ 4 w 33"/>
                  <a:gd name="T3" fmla="*/ 0 h 33"/>
                  <a:gd name="T4" fmla="*/ 2 w 33"/>
                  <a:gd name="T5" fmla="*/ 1 h 33"/>
                  <a:gd name="T6" fmla="*/ 1 w 33"/>
                  <a:gd name="T7" fmla="*/ 1 h 33"/>
                  <a:gd name="T8" fmla="*/ 0 w 33"/>
                  <a:gd name="T9" fmla="*/ 3 h 33"/>
                  <a:gd name="T10" fmla="*/ 0 w 33"/>
                  <a:gd name="T11" fmla="*/ 4 h 33"/>
                  <a:gd name="T12" fmla="*/ 0 w 33"/>
                  <a:gd name="T13" fmla="*/ 6 h 33"/>
                  <a:gd name="T14" fmla="*/ 1 w 33"/>
                  <a:gd name="T15" fmla="*/ 7 h 33"/>
                  <a:gd name="T16" fmla="*/ 2 w 33"/>
                  <a:gd name="T17" fmla="*/ 8 h 33"/>
                  <a:gd name="T18" fmla="*/ 2 w 33"/>
                  <a:gd name="T19" fmla="*/ 8 h 33"/>
                  <a:gd name="T20" fmla="*/ 4 w 33"/>
                  <a:gd name="T21" fmla="*/ 9 h 33"/>
                  <a:gd name="T22" fmla="*/ 5 w 33"/>
                  <a:gd name="T23" fmla="*/ 8 h 33"/>
                  <a:gd name="T24" fmla="*/ 7 w 33"/>
                  <a:gd name="T25" fmla="*/ 7 h 33"/>
                  <a:gd name="T26" fmla="*/ 7 w 33"/>
                  <a:gd name="T27" fmla="*/ 6 h 33"/>
                  <a:gd name="T28" fmla="*/ 8 w 33"/>
                  <a:gd name="T29" fmla="*/ 4 h 33"/>
                  <a:gd name="T30" fmla="*/ 7 w 33"/>
                  <a:gd name="T31" fmla="*/ 3 h 33"/>
                  <a:gd name="T32" fmla="*/ 7 w 33"/>
                  <a:gd name="T33" fmla="*/ 1 h 33"/>
                  <a:gd name="T34" fmla="*/ 5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1"/>
                    </a:moveTo>
                    <a:lnTo>
                      <a:pt x="16" y="0"/>
                    </a:lnTo>
                    <a:lnTo>
                      <a:pt x="10" y="1"/>
                    </a:lnTo>
                    <a:lnTo>
                      <a:pt x="4" y="4"/>
                    </a:lnTo>
                    <a:lnTo>
                      <a:pt x="1" y="10"/>
                    </a:lnTo>
                    <a:lnTo>
                      <a:pt x="0" y="16"/>
                    </a:lnTo>
                    <a:lnTo>
                      <a:pt x="1" y="22"/>
                    </a:lnTo>
                    <a:lnTo>
                      <a:pt x="4" y="28"/>
                    </a:lnTo>
                    <a:lnTo>
                      <a:pt x="9" y="31"/>
                    </a:lnTo>
                    <a:lnTo>
                      <a:pt x="16" y="33"/>
                    </a:lnTo>
                    <a:lnTo>
                      <a:pt x="22" y="31"/>
                    </a:lnTo>
                    <a:lnTo>
                      <a:pt x="28" y="28"/>
                    </a:lnTo>
                    <a:lnTo>
                      <a:pt x="31" y="22"/>
                    </a:lnTo>
                    <a:lnTo>
                      <a:pt x="33" y="16"/>
                    </a:lnTo>
                    <a:lnTo>
                      <a:pt x="31" y="10"/>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14" name="Freeform 944"/>
              <p:cNvSpPr>
                <a:spLocks/>
              </p:cNvSpPr>
              <p:nvPr/>
            </p:nvSpPr>
            <p:spPr bwMode="auto">
              <a:xfrm>
                <a:off x="3683" y="995"/>
                <a:ext cx="16" cy="16"/>
              </a:xfrm>
              <a:custGeom>
                <a:avLst/>
                <a:gdLst>
                  <a:gd name="T0" fmla="*/ 6 w 33"/>
                  <a:gd name="T1" fmla="*/ 1 h 32"/>
                  <a:gd name="T2" fmla="*/ 4 w 33"/>
                  <a:gd name="T3" fmla="*/ 0 h 32"/>
                  <a:gd name="T4" fmla="*/ 2 w 33"/>
                  <a:gd name="T5" fmla="*/ 1 h 32"/>
                  <a:gd name="T6" fmla="*/ 1 w 33"/>
                  <a:gd name="T7" fmla="*/ 1 h 32"/>
                  <a:gd name="T8" fmla="*/ 0 w 33"/>
                  <a:gd name="T9" fmla="*/ 2 h 32"/>
                  <a:gd name="T10" fmla="*/ 0 w 33"/>
                  <a:gd name="T11" fmla="*/ 4 h 32"/>
                  <a:gd name="T12" fmla="*/ 0 w 33"/>
                  <a:gd name="T13" fmla="*/ 5 h 32"/>
                  <a:gd name="T14" fmla="*/ 1 w 33"/>
                  <a:gd name="T15" fmla="*/ 6 h 32"/>
                  <a:gd name="T16" fmla="*/ 2 w 33"/>
                  <a:gd name="T17" fmla="*/ 8 h 32"/>
                  <a:gd name="T18" fmla="*/ 2 w 33"/>
                  <a:gd name="T19" fmla="*/ 8 h 32"/>
                  <a:gd name="T20" fmla="*/ 4 w 33"/>
                  <a:gd name="T21" fmla="*/ 8 h 32"/>
                  <a:gd name="T22" fmla="*/ 6 w 33"/>
                  <a:gd name="T23" fmla="*/ 8 h 32"/>
                  <a:gd name="T24" fmla="*/ 7 w 33"/>
                  <a:gd name="T25" fmla="*/ 6 h 32"/>
                  <a:gd name="T26" fmla="*/ 8 w 33"/>
                  <a:gd name="T27" fmla="*/ 5 h 32"/>
                  <a:gd name="T28" fmla="*/ 8 w 33"/>
                  <a:gd name="T29" fmla="*/ 4 h 32"/>
                  <a:gd name="T30" fmla="*/ 8 w 33"/>
                  <a:gd name="T31" fmla="*/ 2 h 32"/>
                  <a:gd name="T32" fmla="*/ 7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7" y="0"/>
                    </a:lnTo>
                    <a:lnTo>
                      <a:pt x="11" y="1"/>
                    </a:lnTo>
                    <a:lnTo>
                      <a:pt x="5" y="4"/>
                    </a:lnTo>
                    <a:lnTo>
                      <a:pt x="2" y="9"/>
                    </a:lnTo>
                    <a:lnTo>
                      <a:pt x="0" y="16"/>
                    </a:lnTo>
                    <a:lnTo>
                      <a:pt x="2" y="22"/>
                    </a:lnTo>
                    <a:lnTo>
                      <a:pt x="5" y="26"/>
                    </a:lnTo>
                    <a:lnTo>
                      <a:pt x="11" y="31"/>
                    </a:lnTo>
                    <a:lnTo>
                      <a:pt x="17" y="32"/>
                    </a:lnTo>
                    <a:lnTo>
                      <a:pt x="24" y="31"/>
                    </a:lnTo>
                    <a:lnTo>
                      <a:pt x="29" y="26"/>
                    </a:lnTo>
                    <a:lnTo>
                      <a:pt x="32" y="22"/>
                    </a:lnTo>
                    <a:lnTo>
                      <a:pt x="33" y="16"/>
                    </a:lnTo>
                    <a:lnTo>
                      <a:pt x="32" y="9"/>
                    </a:lnTo>
                    <a:lnTo>
                      <a:pt x="29"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15" name="Freeform 945"/>
              <p:cNvSpPr>
                <a:spLocks/>
              </p:cNvSpPr>
              <p:nvPr/>
            </p:nvSpPr>
            <p:spPr bwMode="auto">
              <a:xfrm>
                <a:off x="3712" y="1007"/>
                <a:ext cx="17" cy="17"/>
              </a:xfrm>
              <a:custGeom>
                <a:avLst/>
                <a:gdLst>
                  <a:gd name="T0" fmla="*/ 7 w 32"/>
                  <a:gd name="T1" fmla="*/ 1 h 33"/>
                  <a:gd name="T2" fmla="*/ 5 w 32"/>
                  <a:gd name="T3" fmla="*/ 0 h 33"/>
                  <a:gd name="T4" fmla="*/ 3 w 32"/>
                  <a:gd name="T5" fmla="*/ 1 h 33"/>
                  <a:gd name="T6" fmla="*/ 2 w 32"/>
                  <a:gd name="T7" fmla="*/ 2 h 33"/>
                  <a:gd name="T8" fmla="*/ 1 w 32"/>
                  <a:gd name="T9" fmla="*/ 3 h 33"/>
                  <a:gd name="T10" fmla="*/ 0 w 32"/>
                  <a:gd name="T11" fmla="*/ 4 h 33"/>
                  <a:gd name="T12" fmla="*/ 1 w 32"/>
                  <a:gd name="T13" fmla="*/ 6 h 33"/>
                  <a:gd name="T14" fmla="*/ 2 w 32"/>
                  <a:gd name="T15" fmla="*/ 7 h 33"/>
                  <a:gd name="T16" fmla="*/ 3 w 32"/>
                  <a:gd name="T17" fmla="*/ 8 h 33"/>
                  <a:gd name="T18" fmla="*/ 3 w 32"/>
                  <a:gd name="T19" fmla="*/ 8 h 33"/>
                  <a:gd name="T20" fmla="*/ 5 w 32"/>
                  <a:gd name="T21" fmla="*/ 9 h 33"/>
                  <a:gd name="T22" fmla="*/ 7 w 32"/>
                  <a:gd name="T23" fmla="*/ 9 h 33"/>
                  <a:gd name="T24" fmla="*/ 8 w 32"/>
                  <a:gd name="T25" fmla="*/ 7 h 33"/>
                  <a:gd name="T26" fmla="*/ 9 w 32"/>
                  <a:gd name="T27" fmla="*/ 6 h 33"/>
                  <a:gd name="T28" fmla="*/ 9 w 32"/>
                  <a:gd name="T29" fmla="*/ 4 h 33"/>
                  <a:gd name="T30" fmla="*/ 9 w 32"/>
                  <a:gd name="T31" fmla="*/ 3 h 33"/>
                  <a:gd name="T32" fmla="*/ 8 w 32"/>
                  <a:gd name="T33" fmla="*/ 2 h 33"/>
                  <a:gd name="T34" fmla="*/ 7 w 32"/>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4" y="1"/>
                    </a:moveTo>
                    <a:lnTo>
                      <a:pt x="16" y="0"/>
                    </a:lnTo>
                    <a:lnTo>
                      <a:pt x="10" y="1"/>
                    </a:lnTo>
                    <a:lnTo>
                      <a:pt x="6" y="6"/>
                    </a:lnTo>
                    <a:lnTo>
                      <a:pt x="1" y="10"/>
                    </a:lnTo>
                    <a:lnTo>
                      <a:pt x="0" y="16"/>
                    </a:lnTo>
                    <a:lnTo>
                      <a:pt x="1" y="24"/>
                    </a:lnTo>
                    <a:lnTo>
                      <a:pt x="6" y="28"/>
                    </a:lnTo>
                    <a:lnTo>
                      <a:pt x="10" y="31"/>
                    </a:lnTo>
                    <a:lnTo>
                      <a:pt x="16" y="33"/>
                    </a:lnTo>
                    <a:lnTo>
                      <a:pt x="24" y="33"/>
                    </a:lnTo>
                    <a:lnTo>
                      <a:pt x="28" y="28"/>
                    </a:lnTo>
                    <a:lnTo>
                      <a:pt x="32" y="24"/>
                    </a:lnTo>
                    <a:lnTo>
                      <a:pt x="32" y="16"/>
                    </a:lnTo>
                    <a:lnTo>
                      <a:pt x="32" y="10"/>
                    </a:lnTo>
                    <a:lnTo>
                      <a:pt x="28" y="6"/>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16" name="Freeform 946"/>
              <p:cNvSpPr>
                <a:spLocks/>
              </p:cNvSpPr>
              <p:nvPr/>
            </p:nvSpPr>
            <p:spPr bwMode="auto">
              <a:xfrm>
                <a:off x="3743" y="1021"/>
                <a:ext cx="16" cy="16"/>
              </a:xfrm>
              <a:custGeom>
                <a:avLst/>
                <a:gdLst>
                  <a:gd name="T0" fmla="*/ 5 w 32"/>
                  <a:gd name="T1" fmla="*/ 1 h 32"/>
                  <a:gd name="T2" fmla="*/ 4 w 32"/>
                  <a:gd name="T3" fmla="*/ 0 h 32"/>
                  <a:gd name="T4" fmla="*/ 2 w 32"/>
                  <a:gd name="T5" fmla="*/ 1 h 32"/>
                  <a:gd name="T6" fmla="*/ 1 w 32"/>
                  <a:gd name="T7" fmla="*/ 1 h 32"/>
                  <a:gd name="T8" fmla="*/ 1 w 32"/>
                  <a:gd name="T9" fmla="*/ 2 h 32"/>
                  <a:gd name="T10" fmla="*/ 0 w 32"/>
                  <a:gd name="T11" fmla="*/ 4 h 32"/>
                  <a:gd name="T12" fmla="*/ 1 w 32"/>
                  <a:gd name="T13" fmla="*/ 5 h 32"/>
                  <a:gd name="T14" fmla="*/ 1 w 32"/>
                  <a:gd name="T15" fmla="*/ 7 h 32"/>
                  <a:gd name="T16" fmla="*/ 2 w 32"/>
                  <a:gd name="T17" fmla="*/ 8 h 32"/>
                  <a:gd name="T18" fmla="*/ 2 w 32"/>
                  <a:gd name="T19" fmla="*/ 8 h 32"/>
                  <a:gd name="T20" fmla="*/ 4 w 32"/>
                  <a:gd name="T21" fmla="*/ 8 h 32"/>
                  <a:gd name="T22" fmla="*/ 5 w 32"/>
                  <a:gd name="T23" fmla="*/ 8 h 32"/>
                  <a:gd name="T24" fmla="*/ 7 w 32"/>
                  <a:gd name="T25" fmla="*/ 7 h 32"/>
                  <a:gd name="T26" fmla="*/ 8 w 32"/>
                  <a:gd name="T27" fmla="*/ 5 h 32"/>
                  <a:gd name="T28" fmla="*/ 8 w 32"/>
                  <a:gd name="T29" fmla="*/ 4 h 32"/>
                  <a:gd name="T30" fmla="*/ 8 w 32"/>
                  <a:gd name="T31" fmla="*/ 2 h 32"/>
                  <a:gd name="T32" fmla="*/ 7 w 32"/>
                  <a:gd name="T33" fmla="*/ 1 h 32"/>
                  <a:gd name="T34" fmla="*/ 5 w 32"/>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22" y="1"/>
                    </a:moveTo>
                    <a:lnTo>
                      <a:pt x="16" y="0"/>
                    </a:lnTo>
                    <a:lnTo>
                      <a:pt x="9" y="1"/>
                    </a:lnTo>
                    <a:lnTo>
                      <a:pt x="4" y="4"/>
                    </a:lnTo>
                    <a:lnTo>
                      <a:pt x="1" y="10"/>
                    </a:lnTo>
                    <a:lnTo>
                      <a:pt x="0" y="16"/>
                    </a:lnTo>
                    <a:lnTo>
                      <a:pt x="1" y="22"/>
                    </a:lnTo>
                    <a:lnTo>
                      <a:pt x="4" y="28"/>
                    </a:lnTo>
                    <a:lnTo>
                      <a:pt x="9" y="31"/>
                    </a:lnTo>
                    <a:lnTo>
                      <a:pt x="16" y="32"/>
                    </a:lnTo>
                    <a:lnTo>
                      <a:pt x="22" y="31"/>
                    </a:lnTo>
                    <a:lnTo>
                      <a:pt x="28" y="28"/>
                    </a:lnTo>
                    <a:lnTo>
                      <a:pt x="31" y="22"/>
                    </a:lnTo>
                    <a:lnTo>
                      <a:pt x="32" y="16"/>
                    </a:lnTo>
                    <a:lnTo>
                      <a:pt x="31" y="10"/>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17" name="Freeform 947"/>
              <p:cNvSpPr>
                <a:spLocks/>
              </p:cNvSpPr>
              <p:nvPr/>
            </p:nvSpPr>
            <p:spPr bwMode="auto">
              <a:xfrm>
                <a:off x="3773" y="1034"/>
                <a:ext cx="16" cy="17"/>
              </a:xfrm>
              <a:custGeom>
                <a:avLst/>
                <a:gdLst>
                  <a:gd name="T0" fmla="*/ 6 w 33"/>
                  <a:gd name="T1" fmla="*/ 1 h 33"/>
                  <a:gd name="T2" fmla="*/ 4 w 33"/>
                  <a:gd name="T3" fmla="*/ 0 h 33"/>
                  <a:gd name="T4" fmla="*/ 2 w 33"/>
                  <a:gd name="T5" fmla="*/ 1 h 33"/>
                  <a:gd name="T6" fmla="*/ 1 w 33"/>
                  <a:gd name="T7" fmla="*/ 2 h 33"/>
                  <a:gd name="T8" fmla="*/ 0 w 33"/>
                  <a:gd name="T9" fmla="*/ 3 h 33"/>
                  <a:gd name="T10" fmla="*/ 0 w 33"/>
                  <a:gd name="T11" fmla="*/ 5 h 33"/>
                  <a:gd name="T12" fmla="*/ 0 w 33"/>
                  <a:gd name="T13" fmla="*/ 6 h 33"/>
                  <a:gd name="T14" fmla="*/ 1 w 33"/>
                  <a:gd name="T15" fmla="*/ 8 h 33"/>
                  <a:gd name="T16" fmla="*/ 2 w 33"/>
                  <a:gd name="T17" fmla="*/ 8 h 33"/>
                  <a:gd name="T18" fmla="*/ 2 w 33"/>
                  <a:gd name="T19" fmla="*/ 8 h 33"/>
                  <a:gd name="T20" fmla="*/ 4 w 33"/>
                  <a:gd name="T21" fmla="*/ 9 h 33"/>
                  <a:gd name="T22" fmla="*/ 5 w 33"/>
                  <a:gd name="T23" fmla="*/ 8 h 33"/>
                  <a:gd name="T24" fmla="*/ 7 w 33"/>
                  <a:gd name="T25" fmla="*/ 8 h 33"/>
                  <a:gd name="T26" fmla="*/ 7 w 33"/>
                  <a:gd name="T27" fmla="*/ 6 h 33"/>
                  <a:gd name="T28" fmla="*/ 8 w 33"/>
                  <a:gd name="T29" fmla="*/ 5 h 33"/>
                  <a:gd name="T30" fmla="*/ 7 w 33"/>
                  <a:gd name="T31" fmla="*/ 3 h 33"/>
                  <a:gd name="T32" fmla="*/ 7 w 33"/>
                  <a:gd name="T33" fmla="*/ 2 h 33"/>
                  <a:gd name="T34" fmla="*/ 6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2"/>
                    </a:lnTo>
                    <a:lnTo>
                      <a:pt x="5" y="5"/>
                    </a:lnTo>
                    <a:lnTo>
                      <a:pt x="2" y="11"/>
                    </a:lnTo>
                    <a:lnTo>
                      <a:pt x="0" y="17"/>
                    </a:lnTo>
                    <a:lnTo>
                      <a:pt x="2" y="23"/>
                    </a:lnTo>
                    <a:lnTo>
                      <a:pt x="5" y="29"/>
                    </a:lnTo>
                    <a:lnTo>
                      <a:pt x="11" y="32"/>
                    </a:lnTo>
                    <a:lnTo>
                      <a:pt x="17" y="33"/>
                    </a:lnTo>
                    <a:lnTo>
                      <a:pt x="22" y="32"/>
                    </a:lnTo>
                    <a:lnTo>
                      <a:pt x="28" y="29"/>
                    </a:lnTo>
                    <a:lnTo>
                      <a:pt x="31" y="23"/>
                    </a:lnTo>
                    <a:lnTo>
                      <a:pt x="33" y="17"/>
                    </a:lnTo>
                    <a:lnTo>
                      <a:pt x="31" y="11"/>
                    </a:lnTo>
                    <a:lnTo>
                      <a:pt x="28"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18" name="Freeform 948"/>
              <p:cNvSpPr>
                <a:spLocks/>
              </p:cNvSpPr>
              <p:nvPr/>
            </p:nvSpPr>
            <p:spPr bwMode="auto">
              <a:xfrm>
                <a:off x="3802" y="1047"/>
                <a:ext cx="17" cy="16"/>
              </a:xfrm>
              <a:custGeom>
                <a:avLst/>
                <a:gdLst>
                  <a:gd name="T0" fmla="*/ 6 w 32"/>
                  <a:gd name="T1" fmla="*/ 1 h 32"/>
                  <a:gd name="T2" fmla="*/ 5 w 32"/>
                  <a:gd name="T3" fmla="*/ 0 h 32"/>
                  <a:gd name="T4" fmla="*/ 3 w 32"/>
                  <a:gd name="T5" fmla="*/ 1 h 32"/>
                  <a:gd name="T6" fmla="*/ 2 w 32"/>
                  <a:gd name="T7" fmla="*/ 1 h 32"/>
                  <a:gd name="T8" fmla="*/ 1 w 32"/>
                  <a:gd name="T9" fmla="*/ 2 h 32"/>
                  <a:gd name="T10" fmla="*/ 0 w 32"/>
                  <a:gd name="T11" fmla="*/ 4 h 32"/>
                  <a:gd name="T12" fmla="*/ 1 w 32"/>
                  <a:gd name="T13" fmla="*/ 6 h 32"/>
                  <a:gd name="T14" fmla="*/ 2 w 32"/>
                  <a:gd name="T15" fmla="*/ 7 h 32"/>
                  <a:gd name="T16" fmla="*/ 3 w 32"/>
                  <a:gd name="T17" fmla="*/ 8 h 32"/>
                  <a:gd name="T18" fmla="*/ 3 w 32"/>
                  <a:gd name="T19" fmla="*/ 8 h 32"/>
                  <a:gd name="T20" fmla="*/ 5 w 32"/>
                  <a:gd name="T21" fmla="*/ 8 h 32"/>
                  <a:gd name="T22" fmla="*/ 6 w 32"/>
                  <a:gd name="T23" fmla="*/ 8 h 32"/>
                  <a:gd name="T24" fmla="*/ 8 w 32"/>
                  <a:gd name="T25" fmla="*/ 7 h 32"/>
                  <a:gd name="T26" fmla="*/ 9 w 32"/>
                  <a:gd name="T27" fmla="*/ 6 h 32"/>
                  <a:gd name="T28" fmla="*/ 9 w 32"/>
                  <a:gd name="T29" fmla="*/ 4 h 32"/>
                  <a:gd name="T30" fmla="*/ 9 w 32"/>
                  <a:gd name="T31" fmla="*/ 2 h 32"/>
                  <a:gd name="T32" fmla="*/ 8 w 32"/>
                  <a:gd name="T33" fmla="*/ 1 h 32"/>
                  <a:gd name="T34" fmla="*/ 6 w 32"/>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23" y="1"/>
                    </a:moveTo>
                    <a:lnTo>
                      <a:pt x="16" y="0"/>
                    </a:lnTo>
                    <a:lnTo>
                      <a:pt x="10" y="1"/>
                    </a:lnTo>
                    <a:lnTo>
                      <a:pt x="6" y="6"/>
                    </a:lnTo>
                    <a:lnTo>
                      <a:pt x="1" y="10"/>
                    </a:lnTo>
                    <a:lnTo>
                      <a:pt x="0" y="16"/>
                    </a:lnTo>
                    <a:lnTo>
                      <a:pt x="1" y="23"/>
                    </a:lnTo>
                    <a:lnTo>
                      <a:pt x="6" y="28"/>
                    </a:lnTo>
                    <a:lnTo>
                      <a:pt x="10" y="31"/>
                    </a:lnTo>
                    <a:lnTo>
                      <a:pt x="16" y="32"/>
                    </a:lnTo>
                    <a:lnTo>
                      <a:pt x="23" y="32"/>
                    </a:lnTo>
                    <a:lnTo>
                      <a:pt x="28" y="28"/>
                    </a:lnTo>
                    <a:lnTo>
                      <a:pt x="31" y="23"/>
                    </a:lnTo>
                    <a:lnTo>
                      <a:pt x="32" y="16"/>
                    </a:lnTo>
                    <a:lnTo>
                      <a:pt x="31" y="10"/>
                    </a:lnTo>
                    <a:lnTo>
                      <a:pt x="28" y="6"/>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19" name="Freeform 949"/>
              <p:cNvSpPr>
                <a:spLocks/>
              </p:cNvSpPr>
              <p:nvPr/>
            </p:nvSpPr>
            <p:spPr bwMode="auto">
              <a:xfrm>
                <a:off x="3833" y="1060"/>
                <a:ext cx="16" cy="17"/>
              </a:xfrm>
              <a:custGeom>
                <a:avLst/>
                <a:gdLst>
                  <a:gd name="T0" fmla="*/ 5 w 32"/>
                  <a:gd name="T1" fmla="*/ 1 h 33"/>
                  <a:gd name="T2" fmla="*/ 4 w 32"/>
                  <a:gd name="T3" fmla="*/ 0 h 33"/>
                  <a:gd name="T4" fmla="*/ 2 w 32"/>
                  <a:gd name="T5" fmla="*/ 1 h 33"/>
                  <a:gd name="T6" fmla="*/ 1 w 32"/>
                  <a:gd name="T7" fmla="*/ 2 h 33"/>
                  <a:gd name="T8" fmla="*/ 1 w 32"/>
                  <a:gd name="T9" fmla="*/ 3 h 33"/>
                  <a:gd name="T10" fmla="*/ 0 w 32"/>
                  <a:gd name="T11" fmla="*/ 5 h 33"/>
                  <a:gd name="T12" fmla="*/ 1 w 32"/>
                  <a:gd name="T13" fmla="*/ 6 h 33"/>
                  <a:gd name="T14" fmla="*/ 1 w 32"/>
                  <a:gd name="T15" fmla="*/ 8 h 33"/>
                  <a:gd name="T16" fmla="*/ 2 w 32"/>
                  <a:gd name="T17" fmla="*/ 8 h 33"/>
                  <a:gd name="T18" fmla="*/ 2 w 32"/>
                  <a:gd name="T19" fmla="*/ 8 h 33"/>
                  <a:gd name="T20" fmla="*/ 4 w 32"/>
                  <a:gd name="T21" fmla="*/ 9 h 33"/>
                  <a:gd name="T22" fmla="*/ 5 w 32"/>
                  <a:gd name="T23" fmla="*/ 8 h 33"/>
                  <a:gd name="T24" fmla="*/ 6 w 32"/>
                  <a:gd name="T25" fmla="*/ 8 h 33"/>
                  <a:gd name="T26" fmla="*/ 8 w 32"/>
                  <a:gd name="T27" fmla="*/ 6 h 33"/>
                  <a:gd name="T28" fmla="*/ 8 w 32"/>
                  <a:gd name="T29" fmla="*/ 5 h 33"/>
                  <a:gd name="T30" fmla="*/ 8 w 32"/>
                  <a:gd name="T31" fmla="*/ 3 h 33"/>
                  <a:gd name="T32" fmla="*/ 6 w 32"/>
                  <a:gd name="T33" fmla="*/ 2 h 33"/>
                  <a:gd name="T34" fmla="*/ 5 w 32"/>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2"/>
                    </a:moveTo>
                    <a:lnTo>
                      <a:pt x="16" y="0"/>
                    </a:lnTo>
                    <a:lnTo>
                      <a:pt x="8" y="2"/>
                    </a:lnTo>
                    <a:lnTo>
                      <a:pt x="4" y="5"/>
                    </a:lnTo>
                    <a:lnTo>
                      <a:pt x="1" y="11"/>
                    </a:lnTo>
                    <a:lnTo>
                      <a:pt x="0" y="17"/>
                    </a:lnTo>
                    <a:lnTo>
                      <a:pt x="1" y="23"/>
                    </a:lnTo>
                    <a:lnTo>
                      <a:pt x="4" y="29"/>
                    </a:lnTo>
                    <a:lnTo>
                      <a:pt x="8" y="32"/>
                    </a:lnTo>
                    <a:lnTo>
                      <a:pt x="16" y="33"/>
                    </a:lnTo>
                    <a:lnTo>
                      <a:pt x="22" y="32"/>
                    </a:lnTo>
                    <a:lnTo>
                      <a:pt x="26" y="29"/>
                    </a:lnTo>
                    <a:lnTo>
                      <a:pt x="31" y="23"/>
                    </a:lnTo>
                    <a:lnTo>
                      <a:pt x="32" y="17"/>
                    </a:lnTo>
                    <a:lnTo>
                      <a:pt x="31" y="11"/>
                    </a:lnTo>
                    <a:lnTo>
                      <a:pt x="26"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20" name="Freeform 950"/>
              <p:cNvSpPr>
                <a:spLocks/>
              </p:cNvSpPr>
              <p:nvPr/>
            </p:nvSpPr>
            <p:spPr bwMode="auto">
              <a:xfrm>
                <a:off x="3862" y="1074"/>
                <a:ext cx="17" cy="16"/>
              </a:xfrm>
              <a:custGeom>
                <a:avLst/>
                <a:gdLst>
                  <a:gd name="T0" fmla="*/ 6 w 33"/>
                  <a:gd name="T1" fmla="*/ 0 h 33"/>
                  <a:gd name="T2" fmla="*/ 4 w 33"/>
                  <a:gd name="T3" fmla="*/ 0 h 33"/>
                  <a:gd name="T4" fmla="*/ 3 w 33"/>
                  <a:gd name="T5" fmla="*/ 0 h 33"/>
                  <a:gd name="T6" fmla="*/ 1 w 33"/>
                  <a:gd name="T7" fmla="*/ 1 h 33"/>
                  <a:gd name="T8" fmla="*/ 1 w 33"/>
                  <a:gd name="T9" fmla="*/ 2 h 33"/>
                  <a:gd name="T10" fmla="*/ 0 w 33"/>
                  <a:gd name="T11" fmla="*/ 4 h 33"/>
                  <a:gd name="T12" fmla="*/ 1 w 33"/>
                  <a:gd name="T13" fmla="*/ 5 h 33"/>
                  <a:gd name="T14" fmla="*/ 1 w 33"/>
                  <a:gd name="T15" fmla="*/ 7 h 33"/>
                  <a:gd name="T16" fmla="*/ 3 w 33"/>
                  <a:gd name="T17" fmla="*/ 7 h 33"/>
                  <a:gd name="T18" fmla="*/ 3 w 33"/>
                  <a:gd name="T19" fmla="*/ 7 h 33"/>
                  <a:gd name="T20" fmla="*/ 4 w 33"/>
                  <a:gd name="T21" fmla="*/ 8 h 33"/>
                  <a:gd name="T22" fmla="*/ 6 w 33"/>
                  <a:gd name="T23" fmla="*/ 7 h 33"/>
                  <a:gd name="T24" fmla="*/ 7 w 33"/>
                  <a:gd name="T25" fmla="*/ 7 h 33"/>
                  <a:gd name="T26" fmla="*/ 8 w 33"/>
                  <a:gd name="T27" fmla="*/ 5 h 33"/>
                  <a:gd name="T28" fmla="*/ 9 w 33"/>
                  <a:gd name="T29" fmla="*/ 4 h 33"/>
                  <a:gd name="T30" fmla="*/ 8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2"/>
                    </a:moveTo>
                    <a:lnTo>
                      <a:pt x="16" y="0"/>
                    </a:lnTo>
                    <a:lnTo>
                      <a:pt x="10" y="2"/>
                    </a:lnTo>
                    <a:lnTo>
                      <a:pt x="4" y="5"/>
                    </a:lnTo>
                    <a:lnTo>
                      <a:pt x="1" y="11"/>
                    </a:lnTo>
                    <a:lnTo>
                      <a:pt x="0" y="16"/>
                    </a:lnTo>
                    <a:lnTo>
                      <a:pt x="1" y="22"/>
                    </a:lnTo>
                    <a:lnTo>
                      <a:pt x="4" y="28"/>
                    </a:lnTo>
                    <a:lnTo>
                      <a:pt x="9" y="31"/>
                    </a:lnTo>
                    <a:lnTo>
                      <a:pt x="16" y="33"/>
                    </a:lnTo>
                    <a:lnTo>
                      <a:pt x="22" y="31"/>
                    </a:lnTo>
                    <a:lnTo>
                      <a:pt x="28" y="28"/>
                    </a:lnTo>
                    <a:lnTo>
                      <a:pt x="31" y="22"/>
                    </a:lnTo>
                    <a:lnTo>
                      <a:pt x="33" y="16"/>
                    </a:lnTo>
                    <a:lnTo>
                      <a:pt x="31" y="11"/>
                    </a:lnTo>
                    <a:lnTo>
                      <a:pt x="28"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21" name="Freeform 951"/>
              <p:cNvSpPr>
                <a:spLocks/>
              </p:cNvSpPr>
              <p:nvPr/>
            </p:nvSpPr>
            <p:spPr bwMode="auto">
              <a:xfrm>
                <a:off x="3892" y="1086"/>
                <a:ext cx="17" cy="17"/>
              </a:xfrm>
              <a:custGeom>
                <a:avLst/>
                <a:gdLst>
                  <a:gd name="T0" fmla="*/ 6 w 33"/>
                  <a:gd name="T1" fmla="*/ 1 h 33"/>
                  <a:gd name="T2" fmla="*/ 5 w 33"/>
                  <a:gd name="T3" fmla="*/ 0 h 33"/>
                  <a:gd name="T4" fmla="*/ 3 w 33"/>
                  <a:gd name="T5" fmla="*/ 1 h 33"/>
                  <a:gd name="T6" fmla="*/ 2 w 33"/>
                  <a:gd name="T7" fmla="*/ 2 h 33"/>
                  <a:gd name="T8" fmla="*/ 1 w 33"/>
                  <a:gd name="T9" fmla="*/ 3 h 33"/>
                  <a:gd name="T10" fmla="*/ 0 w 33"/>
                  <a:gd name="T11" fmla="*/ 5 h 33"/>
                  <a:gd name="T12" fmla="*/ 1 w 33"/>
                  <a:gd name="T13" fmla="*/ 6 h 33"/>
                  <a:gd name="T14" fmla="*/ 2 w 33"/>
                  <a:gd name="T15" fmla="*/ 8 h 33"/>
                  <a:gd name="T16" fmla="*/ 3 w 33"/>
                  <a:gd name="T17" fmla="*/ 8 h 33"/>
                  <a:gd name="T18" fmla="*/ 3 w 33"/>
                  <a:gd name="T19" fmla="*/ 8 h 33"/>
                  <a:gd name="T20" fmla="*/ 5 w 33"/>
                  <a:gd name="T21" fmla="*/ 9 h 33"/>
                  <a:gd name="T22" fmla="*/ 6 w 33"/>
                  <a:gd name="T23" fmla="*/ 9 h 33"/>
                  <a:gd name="T24" fmla="*/ 8 w 33"/>
                  <a:gd name="T25" fmla="*/ 8 h 33"/>
                  <a:gd name="T26" fmla="*/ 8 w 33"/>
                  <a:gd name="T27" fmla="*/ 6 h 33"/>
                  <a:gd name="T28" fmla="*/ 9 w 33"/>
                  <a:gd name="T29" fmla="*/ 5 h 33"/>
                  <a:gd name="T30" fmla="*/ 8 w 33"/>
                  <a:gd name="T31" fmla="*/ 3 h 33"/>
                  <a:gd name="T32" fmla="*/ 8 w 33"/>
                  <a:gd name="T33" fmla="*/ 2 h 33"/>
                  <a:gd name="T34" fmla="*/ 6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2"/>
                    </a:lnTo>
                    <a:lnTo>
                      <a:pt x="5" y="6"/>
                    </a:lnTo>
                    <a:lnTo>
                      <a:pt x="2" y="11"/>
                    </a:lnTo>
                    <a:lnTo>
                      <a:pt x="0" y="17"/>
                    </a:lnTo>
                    <a:lnTo>
                      <a:pt x="2" y="24"/>
                    </a:lnTo>
                    <a:lnTo>
                      <a:pt x="5" y="29"/>
                    </a:lnTo>
                    <a:lnTo>
                      <a:pt x="11" y="32"/>
                    </a:lnTo>
                    <a:lnTo>
                      <a:pt x="17" y="33"/>
                    </a:lnTo>
                    <a:lnTo>
                      <a:pt x="24" y="33"/>
                    </a:lnTo>
                    <a:lnTo>
                      <a:pt x="29" y="29"/>
                    </a:lnTo>
                    <a:lnTo>
                      <a:pt x="32" y="24"/>
                    </a:lnTo>
                    <a:lnTo>
                      <a:pt x="33" y="17"/>
                    </a:lnTo>
                    <a:lnTo>
                      <a:pt x="32" y="11"/>
                    </a:lnTo>
                    <a:lnTo>
                      <a:pt x="29" y="6"/>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22" name="Freeform 952"/>
              <p:cNvSpPr>
                <a:spLocks/>
              </p:cNvSpPr>
              <p:nvPr/>
            </p:nvSpPr>
            <p:spPr bwMode="auto">
              <a:xfrm>
                <a:off x="3923" y="1100"/>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5 w 33"/>
                  <a:gd name="T23" fmla="*/ 7 h 33"/>
                  <a:gd name="T24" fmla="*/ 6 w 33"/>
                  <a:gd name="T25" fmla="*/ 7 h 33"/>
                  <a:gd name="T26" fmla="*/ 8 w 33"/>
                  <a:gd name="T27" fmla="*/ 5 h 33"/>
                  <a:gd name="T28" fmla="*/ 8 w 33"/>
                  <a:gd name="T29" fmla="*/ 4 h 33"/>
                  <a:gd name="T30" fmla="*/ 8 w 33"/>
                  <a:gd name="T31" fmla="*/ 2 h 33"/>
                  <a:gd name="T32" fmla="*/ 6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3" y="2"/>
                    </a:moveTo>
                    <a:lnTo>
                      <a:pt x="17" y="0"/>
                    </a:lnTo>
                    <a:lnTo>
                      <a:pt x="9" y="2"/>
                    </a:lnTo>
                    <a:lnTo>
                      <a:pt x="5" y="5"/>
                    </a:lnTo>
                    <a:lnTo>
                      <a:pt x="0" y="11"/>
                    </a:lnTo>
                    <a:lnTo>
                      <a:pt x="0" y="16"/>
                    </a:lnTo>
                    <a:lnTo>
                      <a:pt x="0" y="22"/>
                    </a:lnTo>
                    <a:lnTo>
                      <a:pt x="5" y="28"/>
                    </a:lnTo>
                    <a:lnTo>
                      <a:pt x="9" y="31"/>
                    </a:lnTo>
                    <a:lnTo>
                      <a:pt x="17" y="33"/>
                    </a:lnTo>
                    <a:lnTo>
                      <a:pt x="23" y="31"/>
                    </a:lnTo>
                    <a:lnTo>
                      <a:pt x="27" y="28"/>
                    </a:lnTo>
                    <a:lnTo>
                      <a:pt x="32" y="22"/>
                    </a:lnTo>
                    <a:lnTo>
                      <a:pt x="33" y="16"/>
                    </a:lnTo>
                    <a:lnTo>
                      <a:pt x="32" y="11"/>
                    </a:lnTo>
                    <a:lnTo>
                      <a:pt x="27"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23" name="Freeform 953"/>
              <p:cNvSpPr>
                <a:spLocks/>
              </p:cNvSpPr>
              <p:nvPr/>
            </p:nvSpPr>
            <p:spPr bwMode="auto">
              <a:xfrm>
                <a:off x="3952" y="1113"/>
                <a:ext cx="17" cy="16"/>
              </a:xfrm>
              <a:custGeom>
                <a:avLst/>
                <a:gdLst>
                  <a:gd name="T0" fmla="*/ 6 w 32"/>
                  <a:gd name="T1" fmla="*/ 0 h 33"/>
                  <a:gd name="T2" fmla="*/ 5 w 32"/>
                  <a:gd name="T3" fmla="*/ 0 h 33"/>
                  <a:gd name="T4" fmla="*/ 3 w 32"/>
                  <a:gd name="T5" fmla="*/ 0 h 33"/>
                  <a:gd name="T6" fmla="*/ 1 w 32"/>
                  <a:gd name="T7" fmla="*/ 1 h 33"/>
                  <a:gd name="T8" fmla="*/ 1 w 32"/>
                  <a:gd name="T9" fmla="*/ 2 h 33"/>
                  <a:gd name="T10" fmla="*/ 0 w 32"/>
                  <a:gd name="T11" fmla="*/ 4 h 33"/>
                  <a:gd name="T12" fmla="*/ 1 w 32"/>
                  <a:gd name="T13" fmla="*/ 5 h 33"/>
                  <a:gd name="T14" fmla="*/ 1 w 32"/>
                  <a:gd name="T15" fmla="*/ 7 h 33"/>
                  <a:gd name="T16" fmla="*/ 3 w 32"/>
                  <a:gd name="T17" fmla="*/ 7 h 33"/>
                  <a:gd name="T18" fmla="*/ 3 w 32"/>
                  <a:gd name="T19" fmla="*/ 7 h 33"/>
                  <a:gd name="T20" fmla="*/ 5 w 32"/>
                  <a:gd name="T21" fmla="*/ 8 h 33"/>
                  <a:gd name="T22" fmla="*/ 6 w 32"/>
                  <a:gd name="T23" fmla="*/ 7 h 33"/>
                  <a:gd name="T24" fmla="*/ 8 w 32"/>
                  <a:gd name="T25" fmla="*/ 7 h 33"/>
                  <a:gd name="T26" fmla="*/ 9 w 32"/>
                  <a:gd name="T27" fmla="*/ 5 h 33"/>
                  <a:gd name="T28" fmla="*/ 9 w 32"/>
                  <a:gd name="T29" fmla="*/ 4 h 33"/>
                  <a:gd name="T30" fmla="*/ 9 w 32"/>
                  <a:gd name="T31" fmla="*/ 2 h 33"/>
                  <a:gd name="T32" fmla="*/ 8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1"/>
                    </a:moveTo>
                    <a:lnTo>
                      <a:pt x="16" y="0"/>
                    </a:lnTo>
                    <a:lnTo>
                      <a:pt x="9" y="1"/>
                    </a:lnTo>
                    <a:lnTo>
                      <a:pt x="4" y="4"/>
                    </a:lnTo>
                    <a:lnTo>
                      <a:pt x="1" y="10"/>
                    </a:lnTo>
                    <a:lnTo>
                      <a:pt x="0" y="16"/>
                    </a:lnTo>
                    <a:lnTo>
                      <a:pt x="1" y="22"/>
                    </a:lnTo>
                    <a:lnTo>
                      <a:pt x="4" y="28"/>
                    </a:lnTo>
                    <a:lnTo>
                      <a:pt x="9" y="31"/>
                    </a:lnTo>
                    <a:lnTo>
                      <a:pt x="16" y="33"/>
                    </a:lnTo>
                    <a:lnTo>
                      <a:pt x="22" y="31"/>
                    </a:lnTo>
                    <a:lnTo>
                      <a:pt x="28" y="28"/>
                    </a:lnTo>
                    <a:lnTo>
                      <a:pt x="31" y="22"/>
                    </a:lnTo>
                    <a:lnTo>
                      <a:pt x="32" y="16"/>
                    </a:lnTo>
                    <a:lnTo>
                      <a:pt x="31" y="10"/>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24" name="Freeform 954"/>
              <p:cNvSpPr>
                <a:spLocks/>
              </p:cNvSpPr>
              <p:nvPr/>
            </p:nvSpPr>
            <p:spPr bwMode="auto">
              <a:xfrm>
                <a:off x="3982" y="1126"/>
                <a:ext cx="16" cy="17"/>
              </a:xfrm>
              <a:custGeom>
                <a:avLst/>
                <a:gdLst>
                  <a:gd name="T0" fmla="*/ 6 w 33"/>
                  <a:gd name="T1" fmla="*/ 1 h 32"/>
                  <a:gd name="T2" fmla="*/ 4 w 33"/>
                  <a:gd name="T3" fmla="*/ 0 h 32"/>
                  <a:gd name="T4" fmla="*/ 2 w 33"/>
                  <a:gd name="T5" fmla="*/ 0 h 32"/>
                  <a:gd name="T6" fmla="*/ 1 w 33"/>
                  <a:gd name="T7" fmla="*/ 1 h 32"/>
                  <a:gd name="T8" fmla="*/ 0 w 33"/>
                  <a:gd name="T9" fmla="*/ 3 h 32"/>
                  <a:gd name="T10" fmla="*/ 0 w 33"/>
                  <a:gd name="T11" fmla="*/ 5 h 32"/>
                  <a:gd name="T12" fmla="*/ 0 w 33"/>
                  <a:gd name="T13" fmla="*/ 6 h 32"/>
                  <a:gd name="T14" fmla="*/ 1 w 33"/>
                  <a:gd name="T15" fmla="*/ 7 h 32"/>
                  <a:gd name="T16" fmla="*/ 2 w 33"/>
                  <a:gd name="T17" fmla="*/ 9 h 32"/>
                  <a:gd name="T18" fmla="*/ 2 w 33"/>
                  <a:gd name="T19" fmla="*/ 9 h 32"/>
                  <a:gd name="T20" fmla="*/ 4 w 33"/>
                  <a:gd name="T21" fmla="*/ 9 h 32"/>
                  <a:gd name="T22" fmla="*/ 5 w 33"/>
                  <a:gd name="T23" fmla="*/ 9 h 32"/>
                  <a:gd name="T24" fmla="*/ 7 w 33"/>
                  <a:gd name="T25" fmla="*/ 7 h 32"/>
                  <a:gd name="T26" fmla="*/ 7 w 33"/>
                  <a:gd name="T27" fmla="*/ 6 h 32"/>
                  <a:gd name="T28" fmla="*/ 8 w 33"/>
                  <a:gd name="T29" fmla="*/ 5 h 32"/>
                  <a:gd name="T30" fmla="*/ 7 w 33"/>
                  <a:gd name="T31" fmla="*/ 3 h 32"/>
                  <a:gd name="T32" fmla="*/ 7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7" y="0"/>
                    </a:lnTo>
                    <a:lnTo>
                      <a:pt x="11" y="0"/>
                    </a:lnTo>
                    <a:lnTo>
                      <a:pt x="5" y="4"/>
                    </a:lnTo>
                    <a:lnTo>
                      <a:pt x="2" y="9"/>
                    </a:lnTo>
                    <a:lnTo>
                      <a:pt x="0" y="16"/>
                    </a:lnTo>
                    <a:lnTo>
                      <a:pt x="2" y="22"/>
                    </a:lnTo>
                    <a:lnTo>
                      <a:pt x="5" y="26"/>
                    </a:lnTo>
                    <a:lnTo>
                      <a:pt x="11" y="31"/>
                    </a:lnTo>
                    <a:lnTo>
                      <a:pt x="17" y="32"/>
                    </a:lnTo>
                    <a:lnTo>
                      <a:pt x="23" y="31"/>
                    </a:lnTo>
                    <a:lnTo>
                      <a:pt x="28" y="26"/>
                    </a:lnTo>
                    <a:lnTo>
                      <a:pt x="31" y="22"/>
                    </a:lnTo>
                    <a:lnTo>
                      <a:pt x="33" y="16"/>
                    </a:lnTo>
                    <a:lnTo>
                      <a:pt x="31" y="9"/>
                    </a:lnTo>
                    <a:lnTo>
                      <a:pt x="28"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25" name="Freeform 955"/>
              <p:cNvSpPr>
                <a:spLocks/>
              </p:cNvSpPr>
              <p:nvPr/>
            </p:nvSpPr>
            <p:spPr bwMode="auto">
              <a:xfrm>
                <a:off x="4012" y="1139"/>
                <a:ext cx="16" cy="16"/>
              </a:xfrm>
              <a:custGeom>
                <a:avLst/>
                <a:gdLst>
                  <a:gd name="T0" fmla="*/ 6 w 32"/>
                  <a:gd name="T1" fmla="*/ 0 h 33"/>
                  <a:gd name="T2" fmla="*/ 4 w 32"/>
                  <a:gd name="T3" fmla="*/ 0 h 33"/>
                  <a:gd name="T4" fmla="*/ 2 w 32"/>
                  <a:gd name="T5" fmla="*/ 0 h 33"/>
                  <a:gd name="T6" fmla="*/ 1 w 32"/>
                  <a:gd name="T7" fmla="*/ 1 h 33"/>
                  <a:gd name="T8" fmla="*/ 1 w 32"/>
                  <a:gd name="T9" fmla="*/ 2 h 33"/>
                  <a:gd name="T10" fmla="*/ 0 w 32"/>
                  <a:gd name="T11" fmla="*/ 4 h 33"/>
                  <a:gd name="T12" fmla="*/ 1 w 32"/>
                  <a:gd name="T13" fmla="*/ 5 h 33"/>
                  <a:gd name="T14" fmla="*/ 1 w 32"/>
                  <a:gd name="T15" fmla="*/ 7 h 33"/>
                  <a:gd name="T16" fmla="*/ 2 w 32"/>
                  <a:gd name="T17" fmla="*/ 7 h 33"/>
                  <a:gd name="T18" fmla="*/ 2 w 32"/>
                  <a:gd name="T19" fmla="*/ 7 h 33"/>
                  <a:gd name="T20" fmla="*/ 4 w 32"/>
                  <a:gd name="T21" fmla="*/ 8 h 33"/>
                  <a:gd name="T22" fmla="*/ 6 w 32"/>
                  <a:gd name="T23" fmla="*/ 7 h 33"/>
                  <a:gd name="T24" fmla="*/ 7 w 32"/>
                  <a:gd name="T25" fmla="*/ 7 h 33"/>
                  <a:gd name="T26" fmla="*/ 8 w 32"/>
                  <a:gd name="T27" fmla="*/ 5 h 33"/>
                  <a:gd name="T28" fmla="*/ 8 w 32"/>
                  <a:gd name="T29" fmla="*/ 4 h 33"/>
                  <a:gd name="T30" fmla="*/ 8 w 32"/>
                  <a:gd name="T31" fmla="*/ 2 h 33"/>
                  <a:gd name="T32" fmla="*/ 7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3" y="1"/>
                    </a:moveTo>
                    <a:lnTo>
                      <a:pt x="16" y="0"/>
                    </a:lnTo>
                    <a:lnTo>
                      <a:pt x="10" y="1"/>
                    </a:lnTo>
                    <a:lnTo>
                      <a:pt x="6" y="4"/>
                    </a:lnTo>
                    <a:lnTo>
                      <a:pt x="1" y="10"/>
                    </a:lnTo>
                    <a:lnTo>
                      <a:pt x="0" y="16"/>
                    </a:lnTo>
                    <a:lnTo>
                      <a:pt x="1" y="22"/>
                    </a:lnTo>
                    <a:lnTo>
                      <a:pt x="6" y="28"/>
                    </a:lnTo>
                    <a:lnTo>
                      <a:pt x="10" y="31"/>
                    </a:lnTo>
                    <a:lnTo>
                      <a:pt x="16" y="33"/>
                    </a:lnTo>
                    <a:lnTo>
                      <a:pt x="23" y="31"/>
                    </a:lnTo>
                    <a:lnTo>
                      <a:pt x="28" y="28"/>
                    </a:lnTo>
                    <a:lnTo>
                      <a:pt x="32" y="22"/>
                    </a:lnTo>
                    <a:lnTo>
                      <a:pt x="32" y="16"/>
                    </a:lnTo>
                    <a:lnTo>
                      <a:pt x="32" y="10"/>
                    </a:lnTo>
                    <a:lnTo>
                      <a:pt x="28"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26" name="Freeform 956"/>
              <p:cNvSpPr>
                <a:spLocks/>
              </p:cNvSpPr>
              <p:nvPr/>
            </p:nvSpPr>
            <p:spPr bwMode="auto">
              <a:xfrm>
                <a:off x="4042" y="1152"/>
                <a:ext cx="17" cy="17"/>
              </a:xfrm>
              <a:custGeom>
                <a:avLst/>
                <a:gdLst>
                  <a:gd name="T0" fmla="*/ 6 w 32"/>
                  <a:gd name="T1" fmla="*/ 1 h 32"/>
                  <a:gd name="T2" fmla="*/ 5 w 32"/>
                  <a:gd name="T3" fmla="*/ 0 h 32"/>
                  <a:gd name="T4" fmla="*/ 3 w 32"/>
                  <a:gd name="T5" fmla="*/ 1 h 32"/>
                  <a:gd name="T6" fmla="*/ 1 w 32"/>
                  <a:gd name="T7" fmla="*/ 1 h 32"/>
                  <a:gd name="T8" fmla="*/ 1 w 32"/>
                  <a:gd name="T9" fmla="*/ 3 h 32"/>
                  <a:gd name="T10" fmla="*/ 0 w 32"/>
                  <a:gd name="T11" fmla="*/ 5 h 32"/>
                  <a:gd name="T12" fmla="*/ 1 w 32"/>
                  <a:gd name="T13" fmla="*/ 6 h 32"/>
                  <a:gd name="T14" fmla="*/ 1 w 32"/>
                  <a:gd name="T15" fmla="*/ 8 h 32"/>
                  <a:gd name="T16" fmla="*/ 3 w 32"/>
                  <a:gd name="T17" fmla="*/ 9 h 32"/>
                  <a:gd name="T18" fmla="*/ 3 w 32"/>
                  <a:gd name="T19" fmla="*/ 9 h 32"/>
                  <a:gd name="T20" fmla="*/ 5 w 32"/>
                  <a:gd name="T21" fmla="*/ 9 h 32"/>
                  <a:gd name="T22" fmla="*/ 6 w 32"/>
                  <a:gd name="T23" fmla="*/ 9 h 32"/>
                  <a:gd name="T24" fmla="*/ 8 w 32"/>
                  <a:gd name="T25" fmla="*/ 8 h 32"/>
                  <a:gd name="T26" fmla="*/ 9 w 32"/>
                  <a:gd name="T27" fmla="*/ 6 h 32"/>
                  <a:gd name="T28" fmla="*/ 9 w 32"/>
                  <a:gd name="T29" fmla="*/ 5 h 32"/>
                  <a:gd name="T30" fmla="*/ 9 w 32"/>
                  <a:gd name="T31" fmla="*/ 3 h 32"/>
                  <a:gd name="T32" fmla="*/ 8 w 32"/>
                  <a:gd name="T33" fmla="*/ 1 h 32"/>
                  <a:gd name="T34" fmla="*/ 6 w 32"/>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22" y="1"/>
                    </a:moveTo>
                    <a:lnTo>
                      <a:pt x="16" y="0"/>
                    </a:lnTo>
                    <a:lnTo>
                      <a:pt x="9" y="1"/>
                    </a:lnTo>
                    <a:lnTo>
                      <a:pt x="4" y="4"/>
                    </a:lnTo>
                    <a:lnTo>
                      <a:pt x="1" y="10"/>
                    </a:lnTo>
                    <a:lnTo>
                      <a:pt x="0" y="16"/>
                    </a:lnTo>
                    <a:lnTo>
                      <a:pt x="1" y="22"/>
                    </a:lnTo>
                    <a:lnTo>
                      <a:pt x="4" y="28"/>
                    </a:lnTo>
                    <a:lnTo>
                      <a:pt x="9" y="31"/>
                    </a:lnTo>
                    <a:lnTo>
                      <a:pt x="16" y="32"/>
                    </a:lnTo>
                    <a:lnTo>
                      <a:pt x="22" y="31"/>
                    </a:lnTo>
                    <a:lnTo>
                      <a:pt x="28" y="28"/>
                    </a:lnTo>
                    <a:lnTo>
                      <a:pt x="31" y="22"/>
                    </a:lnTo>
                    <a:lnTo>
                      <a:pt x="32" y="16"/>
                    </a:lnTo>
                    <a:lnTo>
                      <a:pt x="31" y="10"/>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27" name="Freeform 957"/>
              <p:cNvSpPr>
                <a:spLocks/>
              </p:cNvSpPr>
              <p:nvPr/>
            </p:nvSpPr>
            <p:spPr bwMode="auto">
              <a:xfrm>
                <a:off x="4072" y="1166"/>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6 h 33"/>
                  <a:gd name="T16" fmla="*/ 2 w 33"/>
                  <a:gd name="T17" fmla="*/ 8 h 33"/>
                  <a:gd name="T18" fmla="*/ 2 w 33"/>
                  <a:gd name="T19" fmla="*/ 8 h 33"/>
                  <a:gd name="T20" fmla="*/ 4 w 33"/>
                  <a:gd name="T21" fmla="*/ 8 h 33"/>
                  <a:gd name="T22" fmla="*/ 5 w 33"/>
                  <a:gd name="T23" fmla="*/ 8 h 33"/>
                  <a:gd name="T24" fmla="*/ 7 w 33"/>
                  <a:gd name="T25" fmla="*/ 6 h 33"/>
                  <a:gd name="T26" fmla="*/ 7 w 33"/>
                  <a:gd name="T27" fmla="*/ 5 h 33"/>
                  <a:gd name="T28" fmla="*/ 8 w 33"/>
                  <a:gd name="T29" fmla="*/ 4 h 33"/>
                  <a:gd name="T30" fmla="*/ 7 w 33"/>
                  <a:gd name="T31" fmla="*/ 2 h 33"/>
                  <a:gd name="T32" fmla="*/ 7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2"/>
                    </a:moveTo>
                    <a:lnTo>
                      <a:pt x="16" y="0"/>
                    </a:lnTo>
                    <a:lnTo>
                      <a:pt x="10" y="0"/>
                    </a:lnTo>
                    <a:lnTo>
                      <a:pt x="4" y="5"/>
                    </a:lnTo>
                    <a:lnTo>
                      <a:pt x="2" y="9"/>
                    </a:lnTo>
                    <a:lnTo>
                      <a:pt x="0" y="17"/>
                    </a:lnTo>
                    <a:lnTo>
                      <a:pt x="2" y="23"/>
                    </a:lnTo>
                    <a:lnTo>
                      <a:pt x="4" y="27"/>
                    </a:lnTo>
                    <a:lnTo>
                      <a:pt x="9" y="32"/>
                    </a:lnTo>
                    <a:lnTo>
                      <a:pt x="16" y="33"/>
                    </a:lnTo>
                    <a:lnTo>
                      <a:pt x="22" y="32"/>
                    </a:lnTo>
                    <a:lnTo>
                      <a:pt x="28" y="27"/>
                    </a:lnTo>
                    <a:lnTo>
                      <a:pt x="31" y="23"/>
                    </a:lnTo>
                    <a:lnTo>
                      <a:pt x="33" y="17"/>
                    </a:lnTo>
                    <a:lnTo>
                      <a:pt x="31" y="9"/>
                    </a:lnTo>
                    <a:lnTo>
                      <a:pt x="28"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28" name="Freeform 958"/>
              <p:cNvSpPr>
                <a:spLocks/>
              </p:cNvSpPr>
              <p:nvPr/>
            </p:nvSpPr>
            <p:spPr bwMode="auto">
              <a:xfrm>
                <a:off x="4102" y="1178"/>
                <a:ext cx="16" cy="17"/>
              </a:xfrm>
              <a:custGeom>
                <a:avLst/>
                <a:gdLst>
                  <a:gd name="T0" fmla="*/ 6 w 33"/>
                  <a:gd name="T1" fmla="*/ 1 h 32"/>
                  <a:gd name="T2" fmla="*/ 4 w 33"/>
                  <a:gd name="T3" fmla="*/ 0 h 32"/>
                  <a:gd name="T4" fmla="*/ 2 w 33"/>
                  <a:gd name="T5" fmla="*/ 1 h 32"/>
                  <a:gd name="T6" fmla="*/ 1 w 33"/>
                  <a:gd name="T7" fmla="*/ 2 h 32"/>
                  <a:gd name="T8" fmla="*/ 0 w 33"/>
                  <a:gd name="T9" fmla="*/ 3 h 32"/>
                  <a:gd name="T10" fmla="*/ 0 w 33"/>
                  <a:gd name="T11" fmla="*/ 5 h 32"/>
                  <a:gd name="T12" fmla="*/ 0 w 33"/>
                  <a:gd name="T13" fmla="*/ 6 h 32"/>
                  <a:gd name="T14" fmla="*/ 1 w 33"/>
                  <a:gd name="T15" fmla="*/ 8 h 32"/>
                  <a:gd name="T16" fmla="*/ 2 w 33"/>
                  <a:gd name="T17" fmla="*/ 9 h 32"/>
                  <a:gd name="T18" fmla="*/ 2 w 33"/>
                  <a:gd name="T19" fmla="*/ 9 h 32"/>
                  <a:gd name="T20" fmla="*/ 4 w 33"/>
                  <a:gd name="T21" fmla="*/ 9 h 32"/>
                  <a:gd name="T22" fmla="*/ 6 w 33"/>
                  <a:gd name="T23" fmla="*/ 9 h 32"/>
                  <a:gd name="T24" fmla="*/ 7 w 33"/>
                  <a:gd name="T25" fmla="*/ 8 h 32"/>
                  <a:gd name="T26" fmla="*/ 8 w 33"/>
                  <a:gd name="T27" fmla="*/ 6 h 32"/>
                  <a:gd name="T28" fmla="*/ 8 w 33"/>
                  <a:gd name="T29" fmla="*/ 5 h 32"/>
                  <a:gd name="T30" fmla="*/ 8 w 33"/>
                  <a:gd name="T31" fmla="*/ 3 h 32"/>
                  <a:gd name="T32" fmla="*/ 7 w 33"/>
                  <a:gd name="T33" fmla="*/ 2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7" y="0"/>
                    </a:lnTo>
                    <a:lnTo>
                      <a:pt x="11" y="1"/>
                    </a:lnTo>
                    <a:lnTo>
                      <a:pt x="5" y="6"/>
                    </a:lnTo>
                    <a:lnTo>
                      <a:pt x="2" y="10"/>
                    </a:lnTo>
                    <a:lnTo>
                      <a:pt x="0" y="16"/>
                    </a:lnTo>
                    <a:lnTo>
                      <a:pt x="2" y="23"/>
                    </a:lnTo>
                    <a:lnTo>
                      <a:pt x="5" y="28"/>
                    </a:lnTo>
                    <a:lnTo>
                      <a:pt x="11" y="31"/>
                    </a:lnTo>
                    <a:lnTo>
                      <a:pt x="17" y="32"/>
                    </a:lnTo>
                    <a:lnTo>
                      <a:pt x="24" y="31"/>
                    </a:lnTo>
                    <a:lnTo>
                      <a:pt x="29" y="28"/>
                    </a:lnTo>
                    <a:lnTo>
                      <a:pt x="32" y="23"/>
                    </a:lnTo>
                    <a:lnTo>
                      <a:pt x="33" y="16"/>
                    </a:lnTo>
                    <a:lnTo>
                      <a:pt x="32" y="10"/>
                    </a:lnTo>
                    <a:lnTo>
                      <a:pt x="29" y="6"/>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29" name="Freeform 959"/>
              <p:cNvSpPr>
                <a:spLocks/>
              </p:cNvSpPr>
              <p:nvPr/>
            </p:nvSpPr>
            <p:spPr bwMode="auto">
              <a:xfrm>
                <a:off x="4132" y="1192"/>
                <a:ext cx="17" cy="16"/>
              </a:xfrm>
              <a:custGeom>
                <a:avLst/>
                <a:gdLst>
                  <a:gd name="T0" fmla="*/ 6 w 33"/>
                  <a:gd name="T1" fmla="*/ 0 h 33"/>
                  <a:gd name="T2" fmla="*/ 5 w 33"/>
                  <a:gd name="T3" fmla="*/ 0 h 33"/>
                  <a:gd name="T4" fmla="*/ 3 w 33"/>
                  <a:gd name="T5" fmla="*/ 0 h 33"/>
                  <a:gd name="T6" fmla="*/ 2 w 33"/>
                  <a:gd name="T7" fmla="*/ 1 h 33"/>
                  <a:gd name="T8" fmla="*/ 0 w 33"/>
                  <a:gd name="T9" fmla="*/ 2 h 33"/>
                  <a:gd name="T10" fmla="*/ 0 w 33"/>
                  <a:gd name="T11" fmla="*/ 4 h 33"/>
                  <a:gd name="T12" fmla="*/ 0 w 33"/>
                  <a:gd name="T13" fmla="*/ 5 h 33"/>
                  <a:gd name="T14" fmla="*/ 2 w 33"/>
                  <a:gd name="T15" fmla="*/ 7 h 33"/>
                  <a:gd name="T16" fmla="*/ 3 w 33"/>
                  <a:gd name="T17" fmla="*/ 8 h 33"/>
                  <a:gd name="T18" fmla="*/ 3 w 33"/>
                  <a:gd name="T19" fmla="*/ 8 h 33"/>
                  <a:gd name="T20" fmla="*/ 5 w 33"/>
                  <a:gd name="T21" fmla="*/ 8 h 33"/>
                  <a:gd name="T22" fmla="*/ 6 w 33"/>
                  <a:gd name="T23" fmla="*/ 8 h 33"/>
                  <a:gd name="T24" fmla="*/ 7 w 33"/>
                  <a:gd name="T25" fmla="*/ 7 h 33"/>
                  <a:gd name="T26" fmla="*/ 8 w 33"/>
                  <a:gd name="T27" fmla="*/ 5 h 33"/>
                  <a:gd name="T28" fmla="*/ 9 w 33"/>
                  <a:gd name="T29" fmla="*/ 4 h 33"/>
                  <a:gd name="T30" fmla="*/ 8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3" y="2"/>
                    </a:moveTo>
                    <a:lnTo>
                      <a:pt x="17" y="0"/>
                    </a:lnTo>
                    <a:lnTo>
                      <a:pt x="9" y="2"/>
                    </a:lnTo>
                    <a:lnTo>
                      <a:pt x="5" y="5"/>
                    </a:lnTo>
                    <a:lnTo>
                      <a:pt x="0" y="11"/>
                    </a:lnTo>
                    <a:lnTo>
                      <a:pt x="0" y="17"/>
                    </a:lnTo>
                    <a:lnTo>
                      <a:pt x="0" y="23"/>
                    </a:lnTo>
                    <a:lnTo>
                      <a:pt x="5" y="29"/>
                    </a:lnTo>
                    <a:lnTo>
                      <a:pt x="9" y="32"/>
                    </a:lnTo>
                    <a:lnTo>
                      <a:pt x="17" y="33"/>
                    </a:lnTo>
                    <a:lnTo>
                      <a:pt x="23" y="32"/>
                    </a:lnTo>
                    <a:lnTo>
                      <a:pt x="27" y="29"/>
                    </a:lnTo>
                    <a:lnTo>
                      <a:pt x="32" y="23"/>
                    </a:lnTo>
                    <a:lnTo>
                      <a:pt x="33" y="17"/>
                    </a:lnTo>
                    <a:lnTo>
                      <a:pt x="32" y="11"/>
                    </a:lnTo>
                    <a:lnTo>
                      <a:pt x="27"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30" name="Freeform 960"/>
              <p:cNvSpPr>
                <a:spLocks/>
              </p:cNvSpPr>
              <p:nvPr/>
            </p:nvSpPr>
            <p:spPr bwMode="auto">
              <a:xfrm>
                <a:off x="4162" y="1205"/>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6 h 33"/>
                  <a:gd name="T16" fmla="*/ 2 w 33"/>
                  <a:gd name="T17" fmla="*/ 7 h 33"/>
                  <a:gd name="T18" fmla="*/ 2 w 33"/>
                  <a:gd name="T19" fmla="*/ 7 h 33"/>
                  <a:gd name="T20" fmla="*/ 4 w 33"/>
                  <a:gd name="T21" fmla="*/ 8 h 33"/>
                  <a:gd name="T22" fmla="*/ 5 w 33"/>
                  <a:gd name="T23" fmla="*/ 7 h 33"/>
                  <a:gd name="T24" fmla="*/ 7 w 33"/>
                  <a:gd name="T25" fmla="*/ 6 h 33"/>
                  <a:gd name="T26" fmla="*/ 7 w 33"/>
                  <a:gd name="T27" fmla="*/ 5 h 33"/>
                  <a:gd name="T28" fmla="*/ 8 w 33"/>
                  <a:gd name="T29" fmla="*/ 4 h 33"/>
                  <a:gd name="T30" fmla="*/ 7 w 33"/>
                  <a:gd name="T31" fmla="*/ 2 h 33"/>
                  <a:gd name="T32" fmla="*/ 7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2"/>
                    </a:moveTo>
                    <a:lnTo>
                      <a:pt x="16" y="0"/>
                    </a:lnTo>
                    <a:lnTo>
                      <a:pt x="10" y="2"/>
                    </a:lnTo>
                    <a:lnTo>
                      <a:pt x="4" y="5"/>
                    </a:lnTo>
                    <a:lnTo>
                      <a:pt x="1" y="9"/>
                    </a:lnTo>
                    <a:lnTo>
                      <a:pt x="0" y="16"/>
                    </a:lnTo>
                    <a:lnTo>
                      <a:pt x="1" y="22"/>
                    </a:lnTo>
                    <a:lnTo>
                      <a:pt x="4" y="27"/>
                    </a:lnTo>
                    <a:lnTo>
                      <a:pt x="9" y="31"/>
                    </a:lnTo>
                    <a:lnTo>
                      <a:pt x="16" y="33"/>
                    </a:lnTo>
                    <a:lnTo>
                      <a:pt x="22" y="31"/>
                    </a:lnTo>
                    <a:lnTo>
                      <a:pt x="28" y="27"/>
                    </a:lnTo>
                    <a:lnTo>
                      <a:pt x="31" y="22"/>
                    </a:lnTo>
                    <a:lnTo>
                      <a:pt x="33" y="16"/>
                    </a:lnTo>
                    <a:lnTo>
                      <a:pt x="31" y="9"/>
                    </a:lnTo>
                    <a:lnTo>
                      <a:pt x="28"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31" name="Freeform 961"/>
              <p:cNvSpPr>
                <a:spLocks/>
              </p:cNvSpPr>
              <p:nvPr/>
            </p:nvSpPr>
            <p:spPr bwMode="auto">
              <a:xfrm>
                <a:off x="4192" y="1218"/>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6 h 33"/>
                  <a:gd name="T14" fmla="*/ 1 w 33"/>
                  <a:gd name="T15" fmla="*/ 7 h 33"/>
                  <a:gd name="T16" fmla="*/ 2 w 33"/>
                  <a:gd name="T17" fmla="*/ 8 h 33"/>
                  <a:gd name="T18" fmla="*/ 2 w 33"/>
                  <a:gd name="T19" fmla="*/ 8 h 33"/>
                  <a:gd name="T20" fmla="*/ 4 w 33"/>
                  <a:gd name="T21" fmla="*/ 8 h 33"/>
                  <a:gd name="T22" fmla="*/ 5 w 33"/>
                  <a:gd name="T23" fmla="*/ 8 h 33"/>
                  <a:gd name="T24" fmla="*/ 7 w 33"/>
                  <a:gd name="T25" fmla="*/ 7 h 33"/>
                  <a:gd name="T26" fmla="*/ 7 w 33"/>
                  <a:gd name="T27" fmla="*/ 6 h 33"/>
                  <a:gd name="T28" fmla="*/ 8 w 33"/>
                  <a:gd name="T29" fmla="*/ 4 h 33"/>
                  <a:gd name="T30" fmla="*/ 7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2"/>
                    </a:lnTo>
                    <a:lnTo>
                      <a:pt x="5" y="6"/>
                    </a:lnTo>
                    <a:lnTo>
                      <a:pt x="2" y="11"/>
                    </a:lnTo>
                    <a:lnTo>
                      <a:pt x="0" y="17"/>
                    </a:lnTo>
                    <a:lnTo>
                      <a:pt x="2" y="24"/>
                    </a:lnTo>
                    <a:lnTo>
                      <a:pt x="5" y="29"/>
                    </a:lnTo>
                    <a:lnTo>
                      <a:pt x="11" y="32"/>
                    </a:lnTo>
                    <a:lnTo>
                      <a:pt x="17" y="33"/>
                    </a:lnTo>
                    <a:lnTo>
                      <a:pt x="23" y="32"/>
                    </a:lnTo>
                    <a:lnTo>
                      <a:pt x="29" y="29"/>
                    </a:lnTo>
                    <a:lnTo>
                      <a:pt x="31" y="24"/>
                    </a:lnTo>
                    <a:lnTo>
                      <a:pt x="33" y="17"/>
                    </a:lnTo>
                    <a:lnTo>
                      <a:pt x="31" y="11"/>
                    </a:lnTo>
                    <a:lnTo>
                      <a:pt x="29" y="6"/>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32" name="Freeform 962"/>
              <p:cNvSpPr>
                <a:spLocks/>
              </p:cNvSpPr>
              <p:nvPr/>
            </p:nvSpPr>
            <p:spPr bwMode="auto">
              <a:xfrm>
                <a:off x="4221" y="1231"/>
                <a:ext cx="17" cy="16"/>
              </a:xfrm>
              <a:custGeom>
                <a:avLst/>
                <a:gdLst>
                  <a:gd name="T0" fmla="*/ 6 w 32"/>
                  <a:gd name="T1" fmla="*/ 0 h 33"/>
                  <a:gd name="T2" fmla="*/ 5 w 32"/>
                  <a:gd name="T3" fmla="*/ 0 h 33"/>
                  <a:gd name="T4" fmla="*/ 3 w 32"/>
                  <a:gd name="T5" fmla="*/ 0 h 33"/>
                  <a:gd name="T6" fmla="*/ 2 w 32"/>
                  <a:gd name="T7" fmla="*/ 1 h 33"/>
                  <a:gd name="T8" fmla="*/ 1 w 32"/>
                  <a:gd name="T9" fmla="*/ 2 h 33"/>
                  <a:gd name="T10" fmla="*/ 0 w 32"/>
                  <a:gd name="T11" fmla="*/ 4 h 33"/>
                  <a:gd name="T12" fmla="*/ 1 w 32"/>
                  <a:gd name="T13" fmla="*/ 5 h 33"/>
                  <a:gd name="T14" fmla="*/ 2 w 32"/>
                  <a:gd name="T15" fmla="*/ 7 h 33"/>
                  <a:gd name="T16" fmla="*/ 3 w 32"/>
                  <a:gd name="T17" fmla="*/ 7 h 33"/>
                  <a:gd name="T18" fmla="*/ 3 w 32"/>
                  <a:gd name="T19" fmla="*/ 7 h 33"/>
                  <a:gd name="T20" fmla="*/ 5 w 32"/>
                  <a:gd name="T21" fmla="*/ 8 h 33"/>
                  <a:gd name="T22" fmla="*/ 6 w 32"/>
                  <a:gd name="T23" fmla="*/ 7 h 33"/>
                  <a:gd name="T24" fmla="*/ 8 w 32"/>
                  <a:gd name="T25" fmla="*/ 7 h 33"/>
                  <a:gd name="T26" fmla="*/ 9 w 32"/>
                  <a:gd name="T27" fmla="*/ 5 h 33"/>
                  <a:gd name="T28" fmla="*/ 9 w 32"/>
                  <a:gd name="T29" fmla="*/ 4 h 33"/>
                  <a:gd name="T30" fmla="*/ 9 w 32"/>
                  <a:gd name="T31" fmla="*/ 2 h 33"/>
                  <a:gd name="T32" fmla="*/ 8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3" y="2"/>
                    </a:moveTo>
                    <a:lnTo>
                      <a:pt x="16" y="0"/>
                    </a:lnTo>
                    <a:lnTo>
                      <a:pt x="10" y="2"/>
                    </a:lnTo>
                    <a:lnTo>
                      <a:pt x="6" y="5"/>
                    </a:lnTo>
                    <a:lnTo>
                      <a:pt x="1" y="11"/>
                    </a:lnTo>
                    <a:lnTo>
                      <a:pt x="0" y="17"/>
                    </a:lnTo>
                    <a:lnTo>
                      <a:pt x="1" y="22"/>
                    </a:lnTo>
                    <a:lnTo>
                      <a:pt x="6" y="28"/>
                    </a:lnTo>
                    <a:lnTo>
                      <a:pt x="10" y="31"/>
                    </a:lnTo>
                    <a:lnTo>
                      <a:pt x="16" y="33"/>
                    </a:lnTo>
                    <a:lnTo>
                      <a:pt x="23" y="31"/>
                    </a:lnTo>
                    <a:lnTo>
                      <a:pt x="28" y="28"/>
                    </a:lnTo>
                    <a:lnTo>
                      <a:pt x="32" y="22"/>
                    </a:lnTo>
                    <a:lnTo>
                      <a:pt x="32" y="17"/>
                    </a:lnTo>
                    <a:lnTo>
                      <a:pt x="32" y="11"/>
                    </a:lnTo>
                    <a:lnTo>
                      <a:pt x="28"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33" name="Freeform 963"/>
              <p:cNvSpPr>
                <a:spLocks/>
              </p:cNvSpPr>
              <p:nvPr/>
            </p:nvSpPr>
            <p:spPr bwMode="auto">
              <a:xfrm>
                <a:off x="4252" y="1244"/>
                <a:ext cx="16" cy="17"/>
              </a:xfrm>
              <a:custGeom>
                <a:avLst/>
                <a:gdLst>
                  <a:gd name="T0" fmla="*/ 5 w 32"/>
                  <a:gd name="T1" fmla="*/ 1 h 33"/>
                  <a:gd name="T2" fmla="*/ 4 w 32"/>
                  <a:gd name="T3" fmla="*/ 0 h 33"/>
                  <a:gd name="T4" fmla="*/ 2 w 32"/>
                  <a:gd name="T5" fmla="*/ 1 h 33"/>
                  <a:gd name="T6" fmla="*/ 1 w 32"/>
                  <a:gd name="T7" fmla="*/ 1 h 33"/>
                  <a:gd name="T8" fmla="*/ 1 w 32"/>
                  <a:gd name="T9" fmla="*/ 3 h 33"/>
                  <a:gd name="T10" fmla="*/ 0 w 32"/>
                  <a:gd name="T11" fmla="*/ 4 h 33"/>
                  <a:gd name="T12" fmla="*/ 1 w 32"/>
                  <a:gd name="T13" fmla="*/ 6 h 33"/>
                  <a:gd name="T14" fmla="*/ 1 w 32"/>
                  <a:gd name="T15" fmla="*/ 7 h 33"/>
                  <a:gd name="T16" fmla="*/ 2 w 32"/>
                  <a:gd name="T17" fmla="*/ 8 h 33"/>
                  <a:gd name="T18" fmla="*/ 2 w 32"/>
                  <a:gd name="T19" fmla="*/ 8 h 33"/>
                  <a:gd name="T20" fmla="*/ 4 w 32"/>
                  <a:gd name="T21" fmla="*/ 9 h 33"/>
                  <a:gd name="T22" fmla="*/ 5 w 32"/>
                  <a:gd name="T23" fmla="*/ 8 h 33"/>
                  <a:gd name="T24" fmla="*/ 7 w 32"/>
                  <a:gd name="T25" fmla="*/ 7 h 33"/>
                  <a:gd name="T26" fmla="*/ 8 w 32"/>
                  <a:gd name="T27" fmla="*/ 6 h 33"/>
                  <a:gd name="T28" fmla="*/ 8 w 32"/>
                  <a:gd name="T29" fmla="*/ 4 h 33"/>
                  <a:gd name="T30" fmla="*/ 8 w 32"/>
                  <a:gd name="T31" fmla="*/ 3 h 33"/>
                  <a:gd name="T32" fmla="*/ 7 w 32"/>
                  <a:gd name="T33" fmla="*/ 1 h 33"/>
                  <a:gd name="T34" fmla="*/ 5 w 32"/>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1"/>
                    </a:moveTo>
                    <a:lnTo>
                      <a:pt x="16" y="0"/>
                    </a:lnTo>
                    <a:lnTo>
                      <a:pt x="9" y="1"/>
                    </a:lnTo>
                    <a:lnTo>
                      <a:pt x="4" y="4"/>
                    </a:lnTo>
                    <a:lnTo>
                      <a:pt x="1" y="9"/>
                    </a:lnTo>
                    <a:lnTo>
                      <a:pt x="0" y="16"/>
                    </a:lnTo>
                    <a:lnTo>
                      <a:pt x="1" y="22"/>
                    </a:lnTo>
                    <a:lnTo>
                      <a:pt x="4" y="27"/>
                    </a:lnTo>
                    <a:lnTo>
                      <a:pt x="9" y="31"/>
                    </a:lnTo>
                    <a:lnTo>
                      <a:pt x="16" y="33"/>
                    </a:lnTo>
                    <a:lnTo>
                      <a:pt x="22" y="31"/>
                    </a:lnTo>
                    <a:lnTo>
                      <a:pt x="28" y="27"/>
                    </a:lnTo>
                    <a:lnTo>
                      <a:pt x="31" y="22"/>
                    </a:lnTo>
                    <a:lnTo>
                      <a:pt x="32" y="16"/>
                    </a:lnTo>
                    <a:lnTo>
                      <a:pt x="31" y="9"/>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34" name="Freeform 964"/>
              <p:cNvSpPr>
                <a:spLocks/>
              </p:cNvSpPr>
              <p:nvPr/>
            </p:nvSpPr>
            <p:spPr bwMode="auto">
              <a:xfrm>
                <a:off x="4282" y="1257"/>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6 h 33"/>
                  <a:gd name="T14" fmla="*/ 1 w 33"/>
                  <a:gd name="T15" fmla="*/ 7 h 33"/>
                  <a:gd name="T16" fmla="*/ 2 w 33"/>
                  <a:gd name="T17" fmla="*/ 7 h 33"/>
                  <a:gd name="T18" fmla="*/ 2 w 33"/>
                  <a:gd name="T19" fmla="*/ 7 h 33"/>
                  <a:gd name="T20" fmla="*/ 4 w 33"/>
                  <a:gd name="T21" fmla="*/ 8 h 33"/>
                  <a:gd name="T22" fmla="*/ 5 w 33"/>
                  <a:gd name="T23" fmla="*/ 8 h 33"/>
                  <a:gd name="T24" fmla="*/ 7 w 33"/>
                  <a:gd name="T25" fmla="*/ 7 h 33"/>
                  <a:gd name="T26" fmla="*/ 7 w 33"/>
                  <a:gd name="T27" fmla="*/ 6 h 33"/>
                  <a:gd name="T28" fmla="*/ 8 w 33"/>
                  <a:gd name="T29" fmla="*/ 4 h 33"/>
                  <a:gd name="T30" fmla="*/ 7 w 33"/>
                  <a:gd name="T31" fmla="*/ 2 h 33"/>
                  <a:gd name="T32" fmla="*/ 7 w 33"/>
                  <a:gd name="T33" fmla="*/ 1 h 33"/>
                  <a:gd name="T34" fmla="*/ 6 w 33"/>
                  <a:gd name="T35" fmla="*/ 0 h 33"/>
                  <a:gd name="T36" fmla="*/ 5 w 33"/>
                  <a:gd name="T37" fmla="*/ 0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22" y="2"/>
                    </a:moveTo>
                    <a:lnTo>
                      <a:pt x="16" y="0"/>
                    </a:lnTo>
                    <a:lnTo>
                      <a:pt x="10" y="2"/>
                    </a:lnTo>
                    <a:lnTo>
                      <a:pt x="5" y="6"/>
                    </a:lnTo>
                    <a:lnTo>
                      <a:pt x="2" y="11"/>
                    </a:lnTo>
                    <a:lnTo>
                      <a:pt x="0" y="17"/>
                    </a:lnTo>
                    <a:lnTo>
                      <a:pt x="2" y="24"/>
                    </a:lnTo>
                    <a:lnTo>
                      <a:pt x="5" y="28"/>
                    </a:lnTo>
                    <a:lnTo>
                      <a:pt x="9" y="31"/>
                    </a:lnTo>
                    <a:lnTo>
                      <a:pt x="10" y="31"/>
                    </a:lnTo>
                    <a:lnTo>
                      <a:pt x="16" y="33"/>
                    </a:lnTo>
                    <a:lnTo>
                      <a:pt x="22" y="33"/>
                    </a:lnTo>
                    <a:lnTo>
                      <a:pt x="28" y="28"/>
                    </a:lnTo>
                    <a:lnTo>
                      <a:pt x="31" y="24"/>
                    </a:lnTo>
                    <a:lnTo>
                      <a:pt x="33" y="17"/>
                    </a:lnTo>
                    <a:lnTo>
                      <a:pt x="31" y="11"/>
                    </a:lnTo>
                    <a:lnTo>
                      <a:pt x="28" y="6"/>
                    </a:lnTo>
                    <a:lnTo>
                      <a:pt x="24" y="2"/>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35" name="Freeform 965"/>
              <p:cNvSpPr>
                <a:spLocks/>
              </p:cNvSpPr>
              <p:nvPr/>
            </p:nvSpPr>
            <p:spPr bwMode="auto">
              <a:xfrm>
                <a:off x="4311" y="1270"/>
                <a:ext cx="17" cy="17"/>
              </a:xfrm>
              <a:custGeom>
                <a:avLst/>
                <a:gdLst>
                  <a:gd name="T0" fmla="*/ 6 w 32"/>
                  <a:gd name="T1" fmla="*/ 1 h 33"/>
                  <a:gd name="T2" fmla="*/ 5 w 32"/>
                  <a:gd name="T3" fmla="*/ 0 h 33"/>
                  <a:gd name="T4" fmla="*/ 3 w 32"/>
                  <a:gd name="T5" fmla="*/ 1 h 33"/>
                  <a:gd name="T6" fmla="*/ 1 w 32"/>
                  <a:gd name="T7" fmla="*/ 1 h 33"/>
                  <a:gd name="T8" fmla="*/ 1 w 32"/>
                  <a:gd name="T9" fmla="*/ 3 h 33"/>
                  <a:gd name="T10" fmla="*/ 0 w 32"/>
                  <a:gd name="T11" fmla="*/ 4 h 33"/>
                  <a:gd name="T12" fmla="*/ 1 w 32"/>
                  <a:gd name="T13" fmla="*/ 6 h 33"/>
                  <a:gd name="T14" fmla="*/ 1 w 32"/>
                  <a:gd name="T15" fmla="*/ 7 h 33"/>
                  <a:gd name="T16" fmla="*/ 3 w 32"/>
                  <a:gd name="T17" fmla="*/ 8 h 33"/>
                  <a:gd name="T18" fmla="*/ 3 w 32"/>
                  <a:gd name="T19" fmla="*/ 8 h 33"/>
                  <a:gd name="T20" fmla="*/ 5 w 32"/>
                  <a:gd name="T21" fmla="*/ 9 h 33"/>
                  <a:gd name="T22" fmla="*/ 6 w 32"/>
                  <a:gd name="T23" fmla="*/ 8 h 33"/>
                  <a:gd name="T24" fmla="*/ 8 w 32"/>
                  <a:gd name="T25" fmla="*/ 7 h 33"/>
                  <a:gd name="T26" fmla="*/ 9 w 32"/>
                  <a:gd name="T27" fmla="*/ 6 h 33"/>
                  <a:gd name="T28" fmla="*/ 9 w 32"/>
                  <a:gd name="T29" fmla="*/ 4 h 33"/>
                  <a:gd name="T30" fmla="*/ 9 w 32"/>
                  <a:gd name="T31" fmla="*/ 3 h 33"/>
                  <a:gd name="T32" fmla="*/ 8 w 32"/>
                  <a:gd name="T33" fmla="*/ 1 h 33"/>
                  <a:gd name="T34" fmla="*/ 6 w 32"/>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3" y="1"/>
                    </a:moveTo>
                    <a:lnTo>
                      <a:pt x="16" y="0"/>
                    </a:lnTo>
                    <a:lnTo>
                      <a:pt x="10" y="1"/>
                    </a:lnTo>
                    <a:lnTo>
                      <a:pt x="4" y="4"/>
                    </a:lnTo>
                    <a:lnTo>
                      <a:pt x="1" y="10"/>
                    </a:lnTo>
                    <a:lnTo>
                      <a:pt x="0" y="16"/>
                    </a:lnTo>
                    <a:lnTo>
                      <a:pt x="1" y="22"/>
                    </a:lnTo>
                    <a:lnTo>
                      <a:pt x="4" y="28"/>
                    </a:lnTo>
                    <a:lnTo>
                      <a:pt x="10" y="31"/>
                    </a:lnTo>
                    <a:lnTo>
                      <a:pt x="16" y="33"/>
                    </a:lnTo>
                    <a:lnTo>
                      <a:pt x="23" y="31"/>
                    </a:lnTo>
                    <a:lnTo>
                      <a:pt x="28" y="28"/>
                    </a:lnTo>
                    <a:lnTo>
                      <a:pt x="31" y="22"/>
                    </a:lnTo>
                    <a:lnTo>
                      <a:pt x="32" y="16"/>
                    </a:lnTo>
                    <a:lnTo>
                      <a:pt x="31" y="10"/>
                    </a:lnTo>
                    <a:lnTo>
                      <a:pt x="28"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36" name="Freeform 966"/>
              <p:cNvSpPr>
                <a:spLocks/>
              </p:cNvSpPr>
              <p:nvPr/>
            </p:nvSpPr>
            <p:spPr bwMode="auto">
              <a:xfrm>
                <a:off x="4342" y="1284"/>
                <a:ext cx="16" cy="16"/>
              </a:xfrm>
              <a:custGeom>
                <a:avLst/>
                <a:gdLst>
                  <a:gd name="T0" fmla="*/ 5 w 33"/>
                  <a:gd name="T1" fmla="*/ 1 h 32"/>
                  <a:gd name="T2" fmla="*/ 4 w 33"/>
                  <a:gd name="T3" fmla="*/ 0 h 32"/>
                  <a:gd name="T4" fmla="*/ 2 w 33"/>
                  <a:gd name="T5" fmla="*/ 1 h 32"/>
                  <a:gd name="T6" fmla="*/ 1 w 33"/>
                  <a:gd name="T7" fmla="*/ 1 h 32"/>
                  <a:gd name="T8" fmla="*/ 0 w 33"/>
                  <a:gd name="T9" fmla="*/ 2 h 32"/>
                  <a:gd name="T10" fmla="*/ 0 w 33"/>
                  <a:gd name="T11" fmla="*/ 4 h 32"/>
                  <a:gd name="T12" fmla="*/ 0 w 33"/>
                  <a:gd name="T13" fmla="*/ 5 h 32"/>
                  <a:gd name="T14" fmla="*/ 1 w 33"/>
                  <a:gd name="T15" fmla="*/ 6 h 32"/>
                  <a:gd name="T16" fmla="*/ 2 w 33"/>
                  <a:gd name="T17" fmla="*/ 8 h 32"/>
                  <a:gd name="T18" fmla="*/ 2 w 33"/>
                  <a:gd name="T19" fmla="*/ 8 h 32"/>
                  <a:gd name="T20" fmla="*/ 4 w 33"/>
                  <a:gd name="T21" fmla="*/ 8 h 32"/>
                  <a:gd name="T22" fmla="*/ 5 w 33"/>
                  <a:gd name="T23" fmla="*/ 8 h 32"/>
                  <a:gd name="T24" fmla="*/ 6 w 33"/>
                  <a:gd name="T25" fmla="*/ 6 h 32"/>
                  <a:gd name="T26" fmla="*/ 8 w 33"/>
                  <a:gd name="T27" fmla="*/ 5 h 32"/>
                  <a:gd name="T28" fmla="*/ 8 w 33"/>
                  <a:gd name="T29" fmla="*/ 4 h 32"/>
                  <a:gd name="T30" fmla="*/ 8 w 33"/>
                  <a:gd name="T31" fmla="*/ 2 h 32"/>
                  <a:gd name="T32" fmla="*/ 6 w 33"/>
                  <a:gd name="T33" fmla="*/ 1 h 32"/>
                  <a:gd name="T34" fmla="*/ 5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3" y="1"/>
                    </a:moveTo>
                    <a:lnTo>
                      <a:pt x="17" y="0"/>
                    </a:lnTo>
                    <a:lnTo>
                      <a:pt x="9" y="1"/>
                    </a:lnTo>
                    <a:lnTo>
                      <a:pt x="5" y="4"/>
                    </a:lnTo>
                    <a:lnTo>
                      <a:pt x="0" y="9"/>
                    </a:lnTo>
                    <a:lnTo>
                      <a:pt x="0" y="16"/>
                    </a:lnTo>
                    <a:lnTo>
                      <a:pt x="0" y="22"/>
                    </a:lnTo>
                    <a:lnTo>
                      <a:pt x="5" y="26"/>
                    </a:lnTo>
                    <a:lnTo>
                      <a:pt x="9" y="31"/>
                    </a:lnTo>
                    <a:lnTo>
                      <a:pt x="17" y="32"/>
                    </a:lnTo>
                    <a:lnTo>
                      <a:pt x="23" y="31"/>
                    </a:lnTo>
                    <a:lnTo>
                      <a:pt x="27" y="26"/>
                    </a:lnTo>
                    <a:lnTo>
                      <a:pt x="32" y="22"/>
                    </a:lnTo>
                    <a:lnTo>
                      <a:pt x="33" y="16"/>
                    </a:lnTo>
                    <a:lnTo>
                      <a:pt x="32" y="9"/>
                    </a:lnTo>
                    <a:lnTo>
                      <a:pt x="27"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37" name="Freeform 967"/>
              <p:cNvSpPr>
                <a:spLocks/>
              </p:cNvSpPr>
              <p:nvPr/>
            </p:nvSpPr>
            <p:spPr bwMode="auto">
              <a:xfrm>
                <a:off x="4371" y="1296"/>
                <a:ext cx="17" cy="17"/>
              </a:xfrm>
              <a:custGeom>
                <a:avLst/>
                <a:gdLst>
                  <a:gd name="T0" fmla="*/ 6 w 33"/>
                  <a:gd name="T1" fmla="*/ 1 h 33"/>
                  <a:gd name="T2" fmla="*/ 4 w 33"/>
                  <a:gd name="T3" fmla="*/ 0 h 33"/>
                  <a:gd name="T4" fmla="*/ 3 w 33"/>
                  <a:gd name="T5" fmla="*/ 1 h 33"/>
                  <a:gd name="T6" fmla="*/ 1 w 33"/>
                  <a:gd name="T7" fmla="*/ 2 h 33"/>
                  <a:gd name="T8" fmla="*/ 1 w 33"/>
                  <a:gd name="T9" fmla="*/ 3 h 33"/>
                  <a:gd name="T10" fmla="*/ 0 w 33"/>
                  <a:gd name="T11" fmla="*/ 4 h 33"/>
                  <a:gd name="T12" fmla="*/ 1 w 33"/>
                  <a:gd name="T13" fmla="*/ 6 h 33"/>
                  <a:gd name="T14" fmla="*/ 1 w 33"/>
                  <a:gd name="T15" fmla="*/ 7 h 33"/>
                  <a:gd name="T16" fmla="*/ 3 w 33"/>
                  <a:gd name="T17" fmla="*/ 8 h 33"/>
                  <a:gd name="T18" fmla="*/ 3 w 33"/>
                  <a:gd name="T19" fmla="*/ 8 h 33"/>
                  <a:gd name="T20" fmla="*/ 4 w 33"/>
                  <a:gd name="T21" fmla="*/ 9 h 33"/>
                  <a:gd name="T22" fmla="*/ 6 w 33"/>
                  <a:gd name="T23" fmla="*/ 9 h 33"/>
                  <a:gd name="T24" fmla="*/ 7 w 33"/>
                  <a:gd name="T25" fmla="*/ 7 h 33"/>
                  <a:gd name="T26" fmla="*/ 8 w 33"/>
                  <a:gd name="T27" fmla="*/ 6 h 33"/>
                  <a:gd name="T28" fmla="*/ 9 w 33"/>
                  <a:gd name="T29" fmla="*/ 4 h 33"/>
                  <a:gd name="T30" fmla="*/ 8 w 33"/>
                  <a:gd name="T31" fmla="*/ 3 h 33"/>
                  <a:gd name="T32" fmla="*/ 7 w 33"/>
                  <a:gd name="T33" fmla="*/ 2 h 33"/>
                  <a:gd name="T34" fmla="*/ 6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1"/>
                    </a:moveTo>
                    <a:lnTo>
                      <a:pt x="16" y="0"/>
                    </a:lnTo>
                    <a:lnTo>
                      <a:pt x="10" y="1"/>
                    </a:lnTo>
                    <a:lnTo>
                      <a:pt x="4" y="6"/>
                    </a:lnTo>
                    <a:lnTo>
                      <a:pt x="1" y="10"/>
                    </a:lnTo>
                    <a:lnTo>
                      <a:pt x="0" y="16"/>
                    </a:lnTo>
                    <a:lnTo>
                      <a:pt x="1" y="24"/>
                    </a:lnTo>
                    <a:lnTo>
                      <a:pt x="4" y="28"/>
                    </a:lnTo>
                    <a:lnTo>
                      <a:pt x="9" y="31"/>
                    </a:lnTo>
                    <a:lnTo>
                      <a:pt x="16" y="33"/>
                    </a:lnTo>
                    <a:lnTo>
                      <a:pt x="22" y="33"/>
                    </a:lnTo>
                    <a:lnTo>
                      <a:pt x="28" y="28"/>
                    </a:lnTo>
                    <a:lnTo>
                      <a:pt x="31" y="24"/>
                    </a:lnTo>
                    <a:lnTo>
                      <a:pt x="33" y="16"/>
                    </a:lnTo>
                    <a:lnTo>
                      <a:pt x="31" y="10"/>
                    </a:lnTo>
                    <a:lnTo>
                      <a:pt x="28" y="6"/>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38" name="Freeform 968"/>
              <p:cNvSpPr>
                <a:spLocks/>
              </p:cNvSpPr>
              <p:nvPr/>
            </p:nvSpPr>
            <p:spPr bwMode="auto">
              <a:xfrm>
                <a:off x="4401" y="1310"/>
                <a:ext cx="17" cy="16"/>
              </a:xfrm>
              <a:custGeom>
                <a:avLst/>
                <a:gdLst>
                  <a:gd name="T0" fmla="*/ 6 w 33"/>
                  <a:gd name="T1" fmla="*/ 1 h 32"/>
                  <a:gd name="T2" fmla="*/ 5 w 33"/>
                  <a:gd name="T3" fmla="*/ 0 h 32"/>
                  <a:gd name="T4" fmla="*/ 3 w 33"/>
                  <a:gd name="T5" fmla="*/ 1 h 32"/>
                  <a:gd name="T6" fmla="*/ 2 w 33"/>
                  <a:gd name="T7" fmla="*/ 1 h 32"/>
                  <a:gd name="T8" fmla="*/ 1 w 33"/>
                  <a:gd name="T9" fmla="*/ 2 h 32"/>
                  <a:gd name="T10" fmla="*/ 0 w 33"/>
                  <a:gd name="T11" fmla="*/ 4 h 32"/>
                  <a:gd name="T12" fmla="*/ 1 w 33"/>
                  <a:gd name="T13" fmla="*/ 5 h 32"/>
                  <a:gd name="T14" fmla="*/ 2 w 33"/>
                  <a:gd name="T15" fmla="*/ 7 h 32"/>
                  <a:gd name="T16" fmla="*/ 3 w 33"/>
                  <a:gd name="T17" fmla="*/ 8 h 32"/>
                  <a:gd name="T18" fmla="*/ 3 w 33"/>
                  <a:gd name="T19" fmla="*/ 8 h 32"/>
                  <a:gd name="T20" fmla="*/ 5 w 33"/>
                  <a:gd name="T21" fmla="*/ 8 h 32"/>
                  <a:gd name="T22" fmla="*/ 6 w 33"/>
                  <a:gd name="T23" fmla="*/ 8 h 32"/>
                  <a:gd name="T24" fmla="*/ 8 w 33"/>
                  <a:gd name="T25" fmla="*/ 7 h 32"/>
                  <a:gd name="T26" fmla="*/ 8 w 33"/>
                  <a:gd name="T27" fmla="*/ 5 h 32"/>
                  <a:gd name="T28" fmla="*/ 9 w 33"/>
                  <a:gd name="T29" fmla="*/ 4 h 32"/>
                  <a:gd name="T30" fmla="*/ 8 w 33"/>
                  <a:gd name="T31" fmla="*/ 2 h 32"/>
                  <a:gd name="T32" fmla="*/ 8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7" y="0"/>
                    </a:lnTo>
                    <a:lnTo>
                      <a:pt x="11" y="1"/>
                    </a:lnTo>
                    <a:lnTo>
                      <a:pt x="5" y="4"/>
                    </a:lnTo>
                    <a:lnTo>
                      <a:pt x="2" y="10"/>
                    </a:lnTo>
                    <a:lnTo>
                      <a:pt x="0" y="16"/>
                    </a:lnTo>
                    <a:lnTo>
                      <a:pt x="2" y="22"/>
                    </a:lnTo>
                    <a:lnTo>
                      <a:pt x="5" y="28"/>
                    </a:lnTo>
                    <a:lnTo>
                      <a:pt x="11" y="31"/>
                    </a:lnTo>
                    <a:lnTo>
                      <a:pt x="17" y="32"/>
                    </a:lnTo>
                    <a:lnTo>
                      <a:pt x="23" y="31"/>
                    </a:lnTo>
                    <a:lnTo>
                      <a:pt x="29" y="28"/>
                    </a:lnTo>
                    <a:lnTo>
                      <a:pt x="32" y="22"/>
                    </a:lnTo>
                    <a:lnTo>
                      <a:pt x="33" y="16"/>
                    </a:lnTo>
                    <a:lnTo>
                      <a:pt x="32" y="10"/>
                    </a:lnTo>
                    <a:lnTo>
                      <a:pt x="29"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39" name="Freeform 969"/>
              <p:cNvSpPr>
                <a:spLocks/>
              </p:cNvSpPr>
              <p:nvPr/>
            </p:nvSpPr>
            <p:spPr bwMode="auto">
              <a:xfrm>
                <a:off x="4431" y="1323"/>
                <a:ext cx="16" cy="17"/>
              </a:xfrm>
              <a:custGeom>
                <a:avLst/>
                <a:gdLst>
                  <a:gd name="T0" fmla="*/ 6 w 32"/>
                  <a:gd name="T1" fmla="*/ 1 h 33"/>
                  <a:gd name="T2" fmla="*/ 4 w 32"/>
                  <a:gd name="T3" fmla="*/ 0 h 33"/>
                  <a:gd name="T4" fmla="*/ 2 w 32"/>
                  <a:gd name="T5" fmla="*/ 1 h 33"/>
                  <a:gd name="T6" fmla="*/ 1 w 32"/>
                  <a:gd name="T7" fmla="*/ 2 h 33"/>
                  <a:gd name="T8" fmla="*/ 1 w 32"/>
                  <a:gd name="T9" fmla="*/ 3 h 33"/>
                  <a:gd name="T10" fmla="*/ 0 w 32"/>
                  <a:gd name="T11" fmla="*/ 5 h 33"/>
                  <a:gd name="T12" fmla="*/ 1 w 32"/>
                  <a:gd name="T13" fmla="*/ 6 h 33"/>
                  <a:gd name="T14" fmla="*/ 1 w 32"/>
                  <a:gd name="T15" fmla="*/ 8 h 33"/>
                  <a:gd name="T16" fmla="*/ 2 w 32"/>
                  <a:gd name="T17" fmla="*/ 8 h 33"/>
                  <a:gd name="T18" fmla="*/ 2 w 32"/>
                  <a:gd name="T19" fmla="*/ 8 h 33"/>
                  <a:gd name="T20" fmla="*/ 4 w 32"/>
                  <a:gd name="T21" fmla="*/ 9 h 33"/>
                  <a:gd name="T22" fmla="*/ 6 w 32"/>
                  <a:gd name="T23" fmla="*/ 8 h 33"/>
                  <a:gd name="T24" fmla="*/ 7 w 32"/>
                  <a:gd name="T25" fmla="*/ 8 h 33"/>
                  <a:gd name="T26" fmla="*/ 8 w 32"/>
                  <a:gd name="T27" fmla="*/ 6 h 33"/>
                  <a:gd name="T28" fmla="*/ 8 w 32"/>
                  <a:gd name="T29" fmla="*/ 5 h 33"/>
                  <a:gd name="T30" fmla="*/ 8 w 32"/>
                  <a:gd name="T31" fmla="*/ 3 h 33"/>
                  <a:gd name="T32" fmla="*/ 7 w 32"/>
                  <a:gd name="T33" fmla="*/ 2 h 33"/>
                  <a:gd name="T34" fmla="*/ 6 w 32"/>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4" y="2"/>
                    </a:moveTo>
                    <a:lnTo>
                      <a:pt x="16" y="0"/>
                    </a:lnTo>
                    <a:lnTo>
                      <a:pt x="10" y="2"/>
                    </a:lnTo>
                    <a:lnTo>
                      <a:pt x="6" y="5"/>
                    </a:lnTo>
                    <a:lnTo>
                      <a:pt x="1" y="11"/>
                    </a:lnTo>
                    <a:lnTo>
                      <a:pt x="0" y="17"/>
                    </a:lnTo>
                    <a:lnTo>
                      <a:pt x="1" y="23"/>
                    </a:lnTo>
                    <a:lnTo>
                      <a:pt x="6" y="29"/>
                    </a:lnTo>
                    <a:lnTo>
                      <a:pt x="10" y="32"/>
                    </a:lnTo>
                    <a:lnTo>
                      <a:pt x="16" y="33"/>
                    </a:lnTo>
                    <a:lnTo>
                      <a:pt x="24" y="32"/>
                    </a:lnTo>
                    <a:lnTo>
                      <a:pt x="28" y="29"/>
                    </a:lnTo>
                    <a:lnTo>
                      <a:pt x="32" y="23"/>
                    </a:lnTo>
                    <a:lnTo>
                      <a:pt x="32" y="17"/>
                    </a:lnTo>
                    <a:lnTo>
                      <a:pt x="32" y="11"/>
                    </a:lnTo>
                    <a:lnTo>
                      <a:pt x="28"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40" name="Freeform 970"/>
              <p:cNvSpPr>
                <a:spLocks/>
              </p:cNvSpPr>
              <p:nvPr/>
            </p:nvSpPr>
            <p:spPr bwMode="auto">
              <a:xfrm>
                <a:off x="4461" y="1336"/>
                <a:ext cx="17" cy="16"/>
              </a:xfrm>
              <a:custGeom>
                <a:avLst/>
                <a:gdLst>
                  <a:gd name="T0" fmla="*/ 6 w 32"/>
                  <a:gd name="T1" fmla="*/ 1 h 32"/>
                  <a:gd name="T2" fmla="*/ 5 w 32"/>
                  <a:gd name="T3" fmla="*/ 0 h 32"/>
                  <a:gd name="T4" fmla="*/ 3 w 32"/>
                  <a:gd name="T5" fmla="*/ 1 h 32"/>
                  <a:gd name="T6" fmla="*/ 1 w 32"/>
                  <a:gd name="T7" fmla="*/ 1 h 32"/>
                  <a:gd name="T8" fmla="*/ 1 w 32"/>
                  <a:gd name="T9" fmla="*/ 2 h 32"/>
                  <a:gd name="T10" fmla="*/ 0 w 32"/>
                  <a:gd name="T11" fmla="*/ 4 h 32"/>
                  <a:gd name="T12" fmla="*/ 1 w 32"/>
                  <a:gd name="T13" fmla="*/ 6 h 32"/>
                  <a:gd name="T14" fmla="*/ 1 w 32"/>
                  <a:gd name="T15" fmla="*/ 7 h 32"/>
                  <a:gd name="T16" fmla="*/ 3 w 32"/>
                  <a:gd name="T17" fmla="*/ 8 h 32"/>
                  <a:gd name="T18" fmla="*/ 3 w 32"/>
                  <a:gd name="T19" fmla="*/ 8 h 32"/>
                  <a:gd name="T20" fmla="*/ 5 w 32"/>
                  <a:gd name="T21" fmla="*/ 8 h 32"/>
                  <a:gd name="T22" fmla="*/ 6 w 32"/>
                  <a:gd name="T23" fmla="*/ 8 h 32"/>
                  <a:gd name="T24" fmla="*/ 8 w 32"/>
                  <a:gd name="T25" fmla="*/ 7 h 32"/>
                  <a:gd name="T26" fmla="*/ 9 w 32"/>
                  <a:gd name="T27" fmla="*/ 6 h 32"/>
                  <a:gd name="T28" fmla="*/ 9 w 32"/>
                  <a:gd name="T29" fmla="*/ 4 h 32"/>
                  <a:gd name="T30" fmla="*/ 9 w 32"/>
                  <a:gd name="T31" fmla="*/ 2 h 32"/>
                  <a:gd name="T32" fmla="*/ 8 w 32"/>
                  <a:gd name="T33" fmla="*/ 1 h 32"/>
                  <a:gd name="T34" fmla="*/ 6 w 32"/>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22" y="1"/>
                    </a:moveTo>
                    <a:lnTo>
                      <a:pt x="16" y="0"/>
                    </a:lnTo>
                    <a:lnTo>
                      <a:pt x="9" y="1"/>
                    </a:lnTo>
                    <a:lnTo>
                      <a:pt x="4" y="6"/>
                    </a:lnTo>
                    <a:lnTo>
                      <a:pt x="1" y="10"/>
                    </a:lnTo>
                    <a:lnTo>
                      <a:pt x="0" y="16"/>
                    </a:lnTo>
                    <a:lnTo>
                      <a:pt x="1" y="23"/>
                    </a:lnTo>
                    <a:lnTo>
                      <a:pt x="4" y="28"/>
                    </a:lnTo>
                    <a:lnTo>
                      <a:pt x="9" y="31"/>
                    </a:lnTo>
                    <a:lnTo>
                      <a:pt x="16" y="32"/>
                    </a:lnTo>
                    <a:lnTo>
                      <a:pt x="22" y="32"/>
                    </a:lnTo>
                    <a:lnTo>
                      <a:pt x="28" y="28"/>
                    </a:lnTo>
                    <a:lnTo>
                      <a:pt x="31" y="23"/>
                    </a:lnTo>
                    <a:lnTo>
                      <a:pt x="32" y="16"/>
                    </a:lnTo>
                    <a:lnTo>
                      <a:pt x="31" y="10"/>
                    </a:lnTo>
                    <a:lnTo>
                      <a:pt x="28" y="6"/>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41" name="Freeform 971"/>
              <p:cNvSpPr>
                <a:spLocks/>
              </p:cNvSpPr>
              <p:nvPr/>
            </p:nvSpPr>
            <p:spPr bwMode="auto">
              <a:xfrm>
                <a:off x="4491" y="1349"/>
                <a:ext cx="16" cy="17"/>
              </a:xfrm>
              <a:custGeom>
                <a:avLst/>
                <a:gdLst>
                  <a:gd name="T0" fmla="*/ 6 w 33"/>
                  <a:gd name="T1" fmla="*/ 1 h 33"/>
                  <a:gd name="T2" fmla="*/ 4 w 33"/>
                  <a:gd name="T3" fmla="*/ 0 h 33"/>
                  <a:gd name="T4" fmla="*/ 2 w 33"/>
                  <a:gd name="T5" fmla="*/ 1 h 33"/>
                  <a:gd name="T6" fmla="*/ 1 w 33"/>
                  <a:gd name="T7" fmla="*/ 2 h 33"/>
                  <a:gd name="T8" fmla="*/ 0 w 33"/>
                  <a:gd name="T9" fmla="*/ 3 h 33"/>
                  <a:gd name="T10" fmla="*/ 0 w 33"/>
                  <a:gd name="T11" fmla="*/ 5 h 33"/>
                  <a:gd name="T12" fmla="*/ 0 w 33"/>
                  <a:gd name="T13" fmla="*/ 6 h 33"/>
                  <a:gd name="T14" fmla="*/ 1 w 33"/>
                  <a:gd name="T15" fmla="*/ 8 h 33"/>
                  <a:gd name="T16" fmla="*/ 2 w 33"/>
                  <a:gd name="T17" fmla="*/ 8 h 33"/>
                  <a:gd name="T18" fmla="*/ 2 w 33"/>
                  <a:gd name="T19" fmla="*/ 8 h 33"/>
                  <a:gd name="T20" fmla="*/ 4 w 33"/>
                  <a:gd name="T21" fmla="*/ 9 h 33"/>
                  <a:gd name="T22" fmla="*/ 5 w 33"/>
                  <a:gd name="T23" fmla="*/ 8 h 33"/>
                  <a:gd name="T24" fmla="*/ 7 w 33"/>
                  <a:gd name="T25" fmla="*/ 8 h 33"/>
                  <a:gd name="T26" fmla="*/ 7 w 33"/>
                  <a:gd name="T27" fmla="*/ 6 h 33"/>
                  <a:gd name="T28" fmla="*/ 8 w 33"/>
                  <a:gd name="T29" fmla="*/ 5 h 33"/>
                  <a:gd name="T30" fmla="*/ 7 w 33"/>
                  <a:gd name="T31" fmla="*/ 3 h 33"/>
                  <a:gd name="T32" fmla="*/ 7 w 33"/>
                  <a:gd name="T33" fmla="*/ 2 h 33"/>
                  <a:gd name="T34" fmla="*/ 6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6" y="0"/>
                    </a:lnTo>
                    <a:lnTo>
                      <a:pt x="11" y="2"/>
                    </a:lnTo>
                    <a:lnTo>
                      <a:pt x="5" y="5"/>
                    </a:lnTo>
                    <a:lnTo>
                      <a:pt x="2" y="11"/>
                    </a:lnTo>
                    <a:lnTo>
                      <a:pt x="0" y="17"/>
                    </a:lnTo>
                    <a:lnTo>
                      <a:pt x="2" y="23"/>
                    </a:lnTo>
                    <a:lnTo>
                      <a:pt x="5" y="29"/>
                    </a:lnTo>
                    <a:lnTo>
                      <a:pt x="11" y="32"/>
                    </a:lnTo>
                    <a:lnTo>
                      <a:pt x="16" y="33"/>
                    </a:lnTo>
                    <a:lnTo>
                      <a:pt x="22" y="32"/>
                    </a:lnTo>
                    <a:lnTo>
                      <a:pt x="28" y="29"/>
                    </a:lnTo>
                    <a:lnTo>
                      <a:pt x="31" y="23"/>
                    </a:lnTo>
                    <a:lnTo>
                      <a:pt x="33" y="17"/>
                    </a:lnTo>
                    <a:lnTo>
                      <a:pt x="31" y="11"/>
                    </a:lnTo>
                    <a:lnTo>
                      <a:pt x="28"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42" name="Freeform 972"/>
              <p:cNvSpPr>
                <a:spLocks/>
              </p:cNvSpPr>
              <p:nvPr/>
            </p:nvSpPr>
            <p:spPr bwMode="auto">
              <a:xfrm>
                <a:off x="4521" y="1363"/>
                <a:ext cx="16" cy="16"/>
              </a:xfrm>
              <a:custGeom>
                <a:avLst/>
                <a:gdLst>
                  <a:gd name="T0" fmla="*/ 6 w 32"/>
                  <a:gd name="T1" fmla="*/ 0 h 33"/>
                  <a:gd name="T2" fmla="*/ 4 w 32"/>
                  <a:gd name="T3" fmla="*/ 0 h 33"/>
                  <a:gd name="T4" fmla="*/ 2 w 32"/>
                  <a:gd name="T5" fmla="*/ 0 h 33"/>
                  <a:gd name="T6" fmla="*/ 1 w 32"/>
                  <a:gd name="T7" fmla="*/ 1 h 33"/>
                  <a:gd name="T8" fmla="*/ 1 w 32"/>
                  <a:gd name="T9" fmla="*/ 2 h 33"/>
                  <a:gd name="T10" fmla="*/ 0 w 32"/>
                  <a:gd name="T11" fmla="*/ 4 h 33"/>
                  <a:gd name="T12" fmla="*/ 1 w 32"/>
                  <a:gd name="T13" fmla="*/ 5 h 33"/>
                  <a:gd name="T14" fmla="*/ 1 w 32"/>
                  <a:gd name="T15" fmla="*/ 7 h 33"/>
                  <a:gd name="T16" fmla="*/ 2 w 32"/>
                  <a:gd name="T17" fmla="*/ 7 h 33"/>
                  <a:gd name="T18" fmla="*/ 2 w 32"/>
                  <a:gd name="T19" fmla="*/ 7 h 33"/>
                  <a:gd name="T20" fmla="*/ 4 w 32"/>
                  <a:gd name="T21" fmla="*/ 8 h 33"/>
                  <a:gd name="T22" fmla="*/ 6 w 32"/>
                  <a:gd name="T23" fmla="*/ 7 h 33"/>
                  <a:gd name="T24" fmla="*/ 7 w 32"/>
                  <a:gd name="T25" fmla="*/ 7 h 33"/>
                  <a:gd name="T26" fmla="*/ 8 w 32"/>
                  <a:gd name="T27" fmla="*/ 5 h 33"/>
                  <a:gd name="T28" fmla="*/ 8 w 32"/>
                  <a:gd name="T29" fmla="*/ 4 h 33"/>
                  <a:gd name="T30" fmla="*/ 8 w 32"/>
                  <a:gd name="T31" fmla="*/ 2 h 33"/>
                  <a:gd name="T32" fmla="*/ 7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3" y="2"/>
                    </a:moveTo>
                    <a:lnTo>
                      <a:pt x="16" y="0"/>
                    </a:lnTo>
                    <a:lnTo>
                      <a:pt x="10" y="2"/>
                    </a:lnTo>
                    <a:lnTo>
                      <a:pt x="6" y="5"/>
                    </a:lnTo>
                    <a:lnTo>
                      <a:pt x="1" y="11"/>
                    </a:lnTo>
                    <a:lnTo>
                      <a:pt x="0" y="17"/>
                    </a:lnTo>
                    <a:lnTo>
                      <a:pt x="1" y="22"/>
                    </a:lnTo>
                    <a:lnTo>
                      <a:pt x="6" y="28"/>
                    </a:lnTo>
                    <a:lnTo>
                      <a:pt x="10" y="31"/>
                    </a:lnTo>
                    <a:lnTo>
                      <a:pt x="16" y="33"/>
                    </a:lnTo>
                    <a:lnTo>
                      <a:pt x="23" y="31"/>
                    </a:lnTo>
                    <a:lnTo>
                      <a:pt x="28" y="28"/>
                    </a:lnTo>
                    <a:lnTo>
                      <a:pt x="31" y="22"/>
                    </a:lnTo>
                    <a:lnTo>
                      <a:pt x="32" y="17"/>
                    </a:lnTo>
                    <a:lnTo>
                      <a:pt x="31" y="11"/>
                    </a:lnTo>
                    <a:lnTo>
                      <a:pt x="28"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43" name="Freeform 973"/>
              <p:cNvSpPr>
                <a:spLocks/>
              </p:cNvSpPr>
              <p:nvPr/>
            </p:nvSpPr>
            <p:spPr bwMode="auto">
              <a:xfrm>
                <a:off x="4551" y="1376"/>
                <a:ext cx="17" cy="16"/>
              </a:xfrm>
              <a:custGeom>
                <a:avLst/>
                <a:gdLst>
                  <a:gd name="T0" fmla="*/ 6 w 32"/>
                  <a:gd name="T1" fmla="*/ 0 h 33"/>
                  <a:gd name="T2" fmla="*/ 5 w 32"/>
                  <a:gd name="T3" fmla="*/ 0 h 33"/>
                  <a:gd name="T4" fmla="*/ 2 w 32"/>
                  <a:gd name="T5" fmla="*/ 0 h 33"/>
                  <a:gd name="T6" fmla="*/ 1 w 32"/>
                  <a:gd name="T7" fmla="*/ 1 h 33"/>
                  <a:gd name="T8" fmla="*/ 0 w 32"/>
                  <a:gd name="T9" fmla="*/ 2 h 33"/>
                  <a:gd name="T10" fmla="*/ 0 w 32"/>
                  <a:gd name="T11" fmla="*/ 4 h 33"/>
                  <a:gd name="T12" fmla="*/ 0 w 32"/>
                  <a:gd name="T13" fmla="*/ 5 h 33"/>
                  <a:gd name="T14" fmla="*/ 1 w 32"/>
                  <a:gd name="T15" fmla="*/ 6 h 33"/>
                  <a:gd name="T16" fmla="*/ 2 w 32"/>
                  <a:gd name="T17" fmla="*/ 7 h 33"/>
                  <a:gd name="T18" fmla="*/ 2 w 32"/>
                  <a:gd name="T19" fmla="*/ 7 h 33"/>
                  <a:gd name="T20" fmla="*/ 5 w 32"/>
                  <a:gd name="T21" fmla="*/ 8 h 33"/>
                  <a:gd name="T22" fmla="*/ 6 w 32"/>
                  <a:gd name="T23" fmla="*/ 7 h 33"/>
                  <a:gd name="T24" fmla="*/ 7 w 32"/>
                  <a:gd name="T25" fmla="*/ 6 h 33"/>
                  <a:gd name="T26" fmla="*/ 9 w 32"/>
                  <a:gd name="T27" fmla="*/ 5 h 33"/>
                  <a:gd name="T28" fmla="*/ 9 w 32"/>
                  <a:gd name="T29" fmla="*/ 4 h 33"/>
                  <a:gd name="T30" fmla="*/ 9 w 32"/>
                  <a:gd name="T31" fmla="*/ 2 h 33"/>
                  <a:gd name="T32" fmla="*/ 7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1"/>
                    </a:moveTo>
                    <a:lnTo>
                      <a:pt x="16" y="0"/>
                    </a:lnTo>
                    <a:lnTo>
                      <a:pt x="8" y="0"/>
                    </a:lnTo>
                    <a:lnTo>
                      <a:pt x="4" y="4"/>
                    </a:lnTo>
                    <a:lnTo>
                      <a:pt x="0" y="9"/>
                    </a:lnTo>
                    <a:lnTo>
                      <a:pt x="0" y="16"/>
                    </a:lnTo>
                    <a:lnTo>
                      <a:pt x="0" y="22"/>
                    </a:lnTo>
                    <a:lnTo>
                      <a:pt x="4" y="27"/>
                    </a:lnTo>
                    <a:lnTo>
                      <a:pt x="8" y="31"/>
                    </a:lnTo>
                    <a:lnTo>
                      <a:pt x="16" y="33"/>
                    </a:lnTo>
                    <a:lnTo>
                      <a:pt x="22" y="31"/>
                    </a:lnTo>
                    <a:lnTo>
                      <a:pt x="26" y="27"/>
                    </a:lnTo>
                    <a:lnTo>
                      <a:pt x="31" y="22"/>
                    </a:lnTo>
                    <a:lnTo>
                      <a:pt x="32" y="16"/>
                    </a:lnTo>
                    <a:lnTo>
                      <a:pt x="31" y="9"/>
                    </a:lnTo>
                    <a:lnTo>
                      <a:pt x="26"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44" name="Freeform 974"/>
              <p:cNvSpPr>
                <a:spLocks/>
              </p:cNvSpPr>
              <p:nvPr/>
            </p:nvSpPr>
            <p:spPr bwMode="auto">
              <a:xfrm>
                <a:off x="4581" y="1389"/>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5 w 33"/>
                  <a:gd name="T23" fmla="*/ 7 h 33"/>
                  <a:gd name="T24" fmla="*/ 7 w 33"/>
                  <a:gd name="T25" fmla="*/ 7 h 33"/>
                  <a:gd name="T26" fmla="*/ 7 w 33"/>
                  <a:gd name="T27" fmla="*/ 5 h 33"/>
                  <a:gd name="T28" fmla="*/ 8 w 33"/>
                  <a:gd name="T29" fmla="*/ 4 h 33"/>
                  <a:gd name="T30" fmla="*/ 7 w 33"/>
                  <a:gd name="T31" fmla="*/ 2 h 33"/>
                  <a:gd name="T32" fmla="*/ 7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2"/>
                    </a:moveTo>
                    <a:lnTo>
                      <a:pt x="16" y="0"/>
                    </a:lnTo>
                    <a:lnTo>
                      <a:pt x="10" y="2"/>
                    </a:lnTo>
                    <a:lnTo>
                      <a:pt x="4" y="5"/>
                    </a:lnTo>
                    <a:lnTo>
                      <a:pt x="1" y="11"/>
                    </a:lnTo>
                    <a:lnTo>
                      <a:pt x="0" y="17"/>
                    </a:lnTo>
                    <a:lnTo>
                      <a:pt x="1" y="22"/>
                    </a:lnTo>
                    <a:lnTo>
                      <a:pt x="4" y="28"/>
                    </a:lnTo>
                    <a:lnTo>
                      <a:pt x="9" y="31"/>
                    </a:lnTo>
                    <a:lnTo>
                      <a:pt x="16" y="33"/>
                    </a:lnTo>
                    <a:lnTo>
                      <a:pt x="22" y="31"/>
                    </a:lnTo>
                    <a:lnTo>
                      <a:pt x="28" y="28"/>
                    </a:lnTo>
                    <a:lnTo>
                      <a:pt x="31" y="22"/>
                    </a:lnTo>
                    <a:lnTo>
                      <a:pt x="33" y="17"/>
                    </a:lnTo>
                    <a:lnTo>
                      <a:pt x="31" y="11"/>
                    </a:lnTo>
                    <a:lnTo>
                      <a:pt x="28"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45" name="Freeform 975"/>
              <p:cNvSpPr>
                <a:spLocks/>
              </p:cNvSpPr>
              <p:nvPr/>
            </p:nvSpPr>
            <p:spPr bwMode="auto">
              <a:xfrm>
                <a:off x="4611" y="1402"/>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6 w 33"/>
                  <a:gd name="T23" fmla="*/ 7 h 33"/>
                  <a:gd name="T24" fmla="*/ 7 w 33"/>
                  <a:gd name="T25" fmla="*/ 7 h 33"/>
                  <a:gd name="T26" fmla="*/ 8 w 33"/>
                  <a:gd name="T27" fmla="*/ 5 h 33"/>
                  <a:gd name="T28" fmla="*/ 8 w 33"/>
                  <a:gd name="T29" fmla="*/ 4 h 33"/>
                  <a:gd name="T30" fmla="*/ 8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1"/>
                    </a:moveTo>
                    <a:lnTo>
                      <a:pt x="17" y="0"/>
                    </a:lnTo>
                    <a:lnTo>
                      <a:pt x="11" y="1"/>
                    </a:lnTo>
                    <a:lnTo>
                      <a:pt x="5" y="4"/>
                    </a:lnTo>
                    <a:lnTo>
                      <a:pt x="2" y="10"/>
                    </a:lnTo>
                    <a:lnTo>
                      <a:pt x="0" y="16"/>
                    </a:lnTo>
                    <a:lnTo>
                      <a:pt x="2" y="22"/>
                    </a:lnTo>
                    <a:lnTo>
                      <a:pt x="5" y="28"/>
                    </a:lnTo>
                    <a:lnTo>
                      <a:pt x="11" y="31"/>
                    </a:lnTo>
                    <a:lnTo>
                      <a:pt x="17" y="33"/>
                    </a:lnTo>
                    <a:lnTo>
                      <a:pt x="24" y="31"/>
                    </a:lnTo>
                    <a:lnTo>
                      <a:pt x="29" y="28"/>
                    </a:lnTo>
                    <a:lnTo>
                      <a:pt x="32" y="22"/>
                    </a:lnTo>
                    <a:lnTo>
                      <a:pt x="33" y="16"/>
                    </a:lnTo>
                    <a:lnTo>
                      <a:pt x="32" y="10"/>
                    </a:lnTo>
                    <a:lnTo>
                      <a:pt x="29"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46" name="Freeform 976"/>
              <p:cNvSpPr>
                <a:spLocks/>
              </p:cNvSpPr>
              <p:nvPr/>
            </p:nvSpPr>
            <p:spPr bwMode="auto">
              <a:xfrm>
                <a:off x="4602" y="1357"/>
                <a:ext cx="119" cy="98"/>
              </a:xfrm>
              <a:custGeom>
                <a:avLst/>
                <a:gdLst>
                  <a:gd name="T0" fmla="*/ 0 w 239"/>
                  <a:gd name="T1" fmla="*/ 49 h 196"/>
                  <a:gd name="T2" fmla="*/ 59 w 239"/>
                  <a:gd name="T3" fmla="*/ 46 h 196"/>
                  <a:gd name="T4" fmla="*/ 21 w 239"/>
                  <a:gd name="T5" fmla="*/ 0 h 196"/>
                  <a:gd name="T6" fmla="*/ 0 w 239"/>
                  <a:gd name="T7" fmla="*/ 49 h 196"/>
                  <a:gd name="T8" fmla="*/ 0 60000 65536"/>
                  <a:gd name="T9" fmla="*/ 0 60000 65536"/>
                  <a:gd name="T10" fmla="*/ 0 60000 65536"/>
                  <a:gd name="T11" fmla="*/ 0 60000 65536"/>
                  <a:gd name="T12" fmla="*/ 0 w 239"/>
                  <a:gd name="T13" fmla="*/ 0 h 196"/>
                  <a:gd name="T14" fmla="*/ 239 w 239"/>
                  <a:gd name="T15" fmla="*/ 196 h 196"/>
                </a:gdLst>
                <a:ahLst/>
                <a:cxnLst>
                  <a:cxn ang="T8">
                    <a:pos x="T0" y="T1"/>
                  </a:cxn>
                  <a:cxn ang="T9">
                    <a:pos x="T2" y="T3"/>
                  </a:cxn>
                  <a:cxn ang="T10">
                    <a:pos x="T4" y="T5"/>
                  </a:cxn>
                  <a:cxn ang="T11">
                    <a:pos x="T6" y="T7"/>
                  </a:cxn>
                </a:cxnLst>
                <a:rect l="T12" t="T13" r="T14" b="T15"/>
                <a:pathLst>
                  <a:path w="239" h="196">
                    <a:moveTo>
                      <a:pt x="0" y="196"/>
                    </a:moveTo>
                    <a:lnTo>
                      <a:pt x="239" y="183"/>
                    </a:lnTo>
                    <a:lnTo>
                      <a:pt x="84" y="0"/>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47" name="Freeform 977"/>
              <p:cNvSpPr>
                <a:spLocks/>
              </p:cNvSpPr>
              <p:nvPr/>
            </p:nvSpPr>
            <p:spPr bwMode="auto">
              <a:xfrm>
                <a:off x="2437" y="43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48" name="Freeform 978"/>
              <p:cNvSpPr>
                <a:spLocks/>
              </p:cNvSpPr>
              <p:nvPr/>
            </p:nvSpPr>
            <p:spPr bwMode="auto">
              <a:xfrm>
                <a:off x="2449" y="438"/>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2" y="3"/>
                    </a:lnTo>
                    <a:lnTo>
                      <a:pt x="0" y="6"/>
                    </a:lnTo>
                    <a:lnTo>
                      <a:pt x="2" y="11"/>
                    </a:lnTo>
                    <a:lnTo>
                      <a:pt x="6" y="12"/>
                    </a:lnTo>
                    <a:lnTo>
                      <a:pt x="9"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49" name="Freeform 979"/>
              <p:cNvSpPr>
                <a:spLocks/>
              </p:cNvSpPr>
              <p:nvPr/>
            </p:nvSpPr>
            <p:spPr bwMode="auto">
              <a:xfrm>
                <a:off x="2459" y="443"/>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6"/>
                    </a:lnTo>
                    <a:lnTo>
                      <a:pt x="1" y="10"/>
                    </a:lnTo>
                    <a:lnTo>
                      <a:pt x="6" y="11"/>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50" name="Freeform 980"/>
              <p:cNvSpPr>
                <a:spLocks/>
              </p:cNvSpPr>
              <p:nvPr/>
            </p:nvSpPr>
            <p:spPr bwMode="auto">
              <a:xfrm>
                <a:off x="2470" y="447"/>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1" y="1"/>
                    </a:moveTo>
                    <a:lnTo>
                      <a:pt x="6" y="0"/>
                    </a:lnTo>
                    <a:lnTo>
                      <a:pt x="2" y="1"/>
                    </a:lnTo>
                    <a:lnTo>
                      <a:pt x="0" y="5"/>
                    </a:lnTo>
                    <a:lnTo>
                      <a:pt x="2" y="10"/>
                    </a:lnTo>
                    <a:lnTo>
                      <a:pt x="6" y="11"/>
                    </a:lnTo>
                    <a:lnTo>
                      <a:pt x="11" y="10"/>
                    </a:lnTo>
                    <a:lnTo>
                      <a:pt x="12" y="5"/>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51" name="Freeform 981"/>
              <p:cNvSpPr>
                <a:spLocks/>
              </p:cNvSpPr>
              <p:nvPr/>
            </p:nvSpPr>
            <p:spPr bwMode="auto">
              <a:xfrm>
                <a:off x="2481" y="45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9"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52" name="Freeform 982"/>
              <p:cNvSpPr>
                <a:spLocks/>
              </p:cNvSpPr>
              <p:nvPr/>
            </p:nvSpPr>
            <p:spPr bwMode="auto">
              <a:xfrm>
                <a:off x="2492" y="45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53" name="Freeform 983"/>
              <p:cNvSpPr>
                <a:spLocks/>
              </p:cNvSpPr>
              <p:nvPr/>
            </p:nvSpPr>
            <p:spPr bwMode="auto">
              <a:xfrm>
                <a:off x="2503" y="462"/>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6" y="0"/>
                    </a:lnTo>
                    <a:lnTo>
                      <a:pt x="1" y="2"/>
                    </a:lnTo>
                    <a:lnTo>
                      <a:pt x="0" y="6"/>
                    </a:lnTo>
                    <a:lnTo>
                      <a:pt x="1" y="11"/>
                    </a:lnTo>
                    <a:lnTo>
                      <a:pt x="6" y="12"/>
                    </a:lnTo>
                    <a:lnTo>
                      <a:pt x="10" y="9"/>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54" name="Freeform 984"/>
              <p:cNvSpPr>
                <a:spLocks/>
              </p:cNvSpPr>
              <p:nvPr/>
            </p:nvSpPr>
            <p:spPr bwMode="auto">
              <a:xfrm>
                <a:off x="2514" y="46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9"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55" name="Freeform 985"/>
              <p:cNvSpPr>
                <a:spLocks/>
              </p:cNvSpPr>
              <p:nvPr/>
            </p:nvSpPr>
            <p:spPr bwMode="auto">
              <a:xfrm>
                <a:off x="2524" y="47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3"/>
                    </a:lnTo>
                    <a:lnTo>
                      <a:pt x="0" y="6"/>
                    </a:lnTo>
                    <a:lnTo>
                      <a:pt x="1" y="10"/>
                    </a:lnTo>
                    <a:lnTo>
                      <a:pt x="6" y="12"/>
                    </a:lnTo>
                    <a:lnTo>
                      <a:pt x="10" y="10"/>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56" name="Freeform 986"/>
              <p:cNvSpPr>
                <a:spLocks/>
              </p:cNvSpPr>
              <p:nvPr/>
            </p:nvSpPr>
            <p:spPr bwMode="auto">
              <a:xfrm>
                <a:off x="2535" y="47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57" name="Freeform 987"/>
              <p:cNvSpPr>
                <a:spLocks/>
              </p:cNvSpPr>
              <p:nvPr/>
            </p:nvSpPr>
            <p:spPr bwMode="auto">
              <a:xfrm>
                <a:off x="2547" y="48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9"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58" name="Freeform 988"/>
              <p:cNvSpPr>
                <a:spLocks/>
              </p:cNvSpPr>
              <p:nvPr/>
            </p:nvSpPr>
            <p:spPr bwMode="auto">
              <a:xfrm>
                <a:off x="2557" y="48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2" y="1"/>
                    </a:lnTo>
                    <a:lnTo>
                      <a:pt x="0" y="6"/>
                    </a:lnTo>
                    <a:lnTo>
                      <a:pt x="2"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59" name="Freeform 989"/>
              <p:cNvSpPr>
                <a:spLocks/>
              </p:cNvSpPr>
              <p:nvPr/>
            </p:nvSpPr>
            <p:spPr bwMode="auto">
              <a:xfrm>
                <a:off x="2568" y="49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60" name="Freeform 990"/>
              <p:cNvSpPr>
                <a:spLocks/>
              </p:cNvSpPr>
              <p:nvPr/>
            </p:nvSpPr>
            <p:spPr bwMode="auto">
              <a:xfrm>
                <a:off x="2579" y="496"/>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3" y="2"/>
                    </a:lnTo>
                    <a:lnTo>
                      <a:pt x="0" y="6"/>
                    </a:lnTo>
                    <a:lnTo>
                      <a:pt x="2" y="11"/>
                    </a:lnTo>
                    <a:lnTo>
                      <a:pt x="6" y="12"/>
                    </a:lnTo>
                    <a:lnTo>
                      <a:pt x="11"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61" name="Freeform 991"/>
              <p:cNvSpPr>
                <a:spLocks/>
              </p:cNvSpPr>
              <p:nvPr/>
            </p:nvSpPr>
            <p:spPr bwMode="auto">
              <a:xfrm>
                <a:off x="2590" y="50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0"/>
                    </a:lnTo>
                    <a:lnTo>
                      <a:pt x="6" y="12"/>
                    </a:lnTo>
                    <a:lnTo>
                      <a:pt x="11" y="10"/>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62" name="Freeform 992"/>
              <p:cNvSpPr>
                <a:spLocks/>
              </p:cNvSpPr>
              <p:nvPr/>
            </p:nvSpPr>
            <p:spPr bwMode="auto">
              <a:xfrm>
                <a:off x="2601" y="50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3"/>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63" name="Freeform 993"/>
              <p:cNvSpPr>
                <a:spLocks/>
              </p:cNvSpPr>
              <p:nvPr/>
            </p:nvSpPr>
            <p:spPr bwMode="auto">
              <a:xfrm>
                <a:off x="2611" y="510"/>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5" y="0"/>
                    </a:lnTo>
                    <a:lnTo>
                      <a:pt x="2" y="2"/>
                    </a:lnTo>
                    <a:lnTo>
                      <a:pt x="0" y="6"/>
                    </a:lnTo>
                    <a:lnTo>
                      <a:pt x="1" y="11"/>
                    </a:lnTo>
                    <a:lnTo>
                      <a:pt x="5" y="12"/>
                    </a:lnTo>
                    <a:lnTo>
                      <a:pt x="10" y="11"/>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64" name="Freeform 994"/>
              <p:cNvSpPr>
                <a:spLocks/>
              </p:cNvSpPr>
              <p:nvPr/>
            </p:nvSpPr>
            <p:spPr bwMode="auto">
              <a:xfrm>
                <a:off x="2622" y="51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3"/>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65" name="Freeform 995"/>
              <p:cNvSpPr>
                <a:spLocks/>
              </p:cNvSpPr>
              <p:nvPr/>
            </p:nvSpPr>
            <p:spPr bwMode="auto">
              <a:xfrm>
                <a:off x="2634" y="519"/>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66" name="Freeform 996"/>
              <p:cNvSpPr>
                <a:spLocks/>
              </p:cNvSpPr>
              <p:nvPr/>
            </p:nvSpPr>
            <p:spPr bwMode="auto">
              <a:xfrm>
                <a:off x="2644" y="524"/>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3" y="1"/>
                    </a:lnTo>
                    <a:lnTo>
                      <a:pt x="0" y="6"/>
                    </a:lnTo>
                    <a:lnTo>
                      <a:pt x="1" y="10"/>
                    </a:lnTo>
                    <a:lnTo>
                      <a:pt x="6" y="11"/>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67" name="Freeform 997"/>
              <p:cNvSpPr>
                <a:spLocks/>
              </p:cNvSpPr>
              <p:nvPr/>
            </p:nvSpPr>
            <p:spPr bwMode="auto">
              <a:xfrm>
                <a:off x="2655" y="52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9"/>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68" name="Freeform 998"/>
              <p:cNvSpPr>
                <a:spLocks/>
              </p:cNvSpPr>
              <p:nvPr/>
            </p:nvSpPr>
            <p:spPr bwMode="auto">
              <a:xfrm>
                <a:off x="2666" y="53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9"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69" name="Freeform 999"/>
              <p:cNvSpPr>
                <a:spLocks/>
              </p:cNvSpPr>
              <p:nvPr/>
            </p:nvSpPr>
            <p:spPr bwMode="auto">
              <a:xfrm>
                <a:off x="2677" y="53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3"/>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70" name="Freeform 1000"/>
              <p:cNvSpPr>
                <a:spLocks/>
              </p:cNvSpPr>
              <p:nvPr/>
            </p:nvSpPr>
            <p:spPr bwMode="auto">
              <a:xfrm>
                <a:off x="2688" y="543"/>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6" y="0"/>
                    </a:lnTo>
                    <a:lnTo>
                      <a:pt x="1" y="2"/>
                    </a:lnTo>
                    <a:lnTo>
                      <a:pt x="0" y="6"/>
                    </a:lnTo>
                    <a:lnTo>
                      <a:pt x="1" y="11"/>
                    </a:lnTo>
                    <a:lnTo>
                      <a:pt x="6" y="12"/>
                    </a:lnTo>
                    <a:lnTo>
                      <a:pt x="10" y="11"/>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71" name="Freeform 1001"/>
              <p:cNvSpPr>
                <a:spLocks/>
              </p:cNvSpPr>
              <p:nvPr/>
            </p:nvSpPr>
            <p:spPr bwMode="auto">
              <a:xfrm>
                <a:off x="2699" y="54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3"/>
                    </a:lnTo>
                    <a:lnTo>
                      <a:pt x="0" y="6"/>
                    </a:lnTo>
                    <a:lnTo>
                      <a:pt x="1" y="11"/>
                    </a:lnTo>
                    <a:lnTo>
                      <a:pt x="6" y="12"/>
                    </a:lnTo>
                    <a:lnTo>
                      <a:pt x="9"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72" name="Freeform 1002"/>
              <p:cNvSpPr>
                <a:spLocks/>
              </p:cNvSpPr>
              <p:nvPr/>
            </p:nvSpPr>
            <p:spPr bwMode="auto">
              <a:xfrm>
                <a:off x="2709" y="553"/>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5"/>
                    </a:lnTo>
                    <a:lnTo>
                      <a:pt x="1" y="10"/>
                    </a:lnTo>
                    <a:lnTo>
                      <a:pt x="6" y="11"/>
                    </a:lnTo>
                    <a:lnTo>
                      <a:pt x="10" y="10"/>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73" name="Freeform 1003"/>
              <p:cNvSpPr>
                <a:spLocks/>
              </p:cNvSpPr>
              <p:nvPr/>
            </p:nvSpPr>
            <p:spPr bwMode="auto">
              <a:xfrm>
                <a:off x="2720" y="55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74" name="Freeform 1004"/>
              <p:cNvSpPr>
                <a:spLocks/>
              </p:cNvSpPr>
              <p:nvPr/>
            </p:nvSpPr>
            <p:spPr bwMode="auto">
              <a:xfrm>
                <a:off x="2732" y="56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9" y="9"/>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75" name="Freeform 1005"/>
              <p:cNvSpPr>
                <a:spLocks/>
              </p:cNvSpPr>
              <p:nvPr/>
            </p:nvSpPr>
            <p:spPr bwMode="auto">
              <a:xfrm>
                <a:off x="2742" y="56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2" y="1"/>
                    </a:lnTo>
                    <a:lnTo>
                      <a:pt x="0" y="6"/>
                    </a:lnTo>
                    <a:lnTo>
                      <a:pt x="2"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76" name="Freeform 1006"/>
              <p:cNvSpPr>
                <a:spLocks/>
              </p:cNvSpPr>
              <p:nvPr/>
            </p:nvSpPr>
            <p:spPr bwMode="auto">
              <a:xfrm>
                <a:off x="2753" y="57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3"/>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77" name="Freeform 1007"/>
              <p:cNvSpPr>
                <a:spLocks/>
              </p:cNvSpPr>
              <p:nvPr/>
            </p:nvSpPr>
            <p:spPr bwMode="auto">
              <a:xfrm>
                <a:off x="2764" y="577"/>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0"/>
                    </a:lnTo>
                    <a:lnTo>
                      <a:pt x="6" y="12"/>
                    </a:lnTo>
                    <a:lnTo>
                      <a:pt x="9" y="10"/>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78" name="Freeform 1008"/>
              <p:cNvSpPr>
                <a:spLocks/>
              </p:cNvSpPr>
              <p:nvPr/>
            </p:nvSpPr>
            <p:spPr bwMode="auto">
              <a:xfrm>
                <a:off x="2775" y="58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3"/>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79" name="Freeform 1009"/>
              <p:cNvSpPr>
                <a:spLocks/>
              </p:cNvSpPr>
              <p:nvPr/>
            </p:nvSpPr>
            <p:spPr bwMode="auto">
              <a:xfrm>
                <a:off x="2786" y="58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80" name="Freeform 1010"/>
              <p:cNvSpPr>
                <a:spLocks/>
              </p:cNvSpPr>
              <p:nvPr/>
            </p:nvSpPr>
            <p:spPr bwMode="auto">
              <a:xfrm>
                <a:off x="2796" y="591"/>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5" y="0"/>
                    </a:lnTo>
                    <a:lnTo>
                      <a:pt x="3" y="2"/>
                    </a:lnTo>
                    <a:lnTo>
                      <a:pt x="0" y="6"/>
                    </a:lnTo>
                    <a:lnTo>
                      <a:pt x="1" y="11"/>
                    </a:lnTo>
                    <a:lnTo>
                      <a:pt x="5" y="12"/>
                    </a:lnTo>
                    <a:lnTo>
                      <a:pt x="10" y="11"/>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81" name="Freeform 1011"/>
              <p:cNvSpPr>
                <a:spLocks/>
              </p:cNvSpPr>
              <p:nvPr/>
            </p:nvSpPr>
            <p:spPr bwMode="auto">
              <a:xfrm>
                <a:off x="2807" y="59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82" name="Freeform 1012"/>
              <p:cNvSpPr>
                <a:spLocks/>
              </p:cNvSpPr>
              <p:nvPr/>
            </p:nvSpPr>
            <p:spPr bwMode="auto">
              <a:xfrm>
                <a:off x="2819" y="60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83" name="Freeform 1013"/>
              <p:cNvSpPr>
                <a:spLocks/>
              </p:cNvSpPr>
              <p:nvPr/>
            </p:nvSpPr>
            <p:spPr bwMode="auto">
              <a:xfrm>
                <a:off x="2829" y="605"/>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3" y="3"/>
                    </a:lnTo>
                    <a:lnTo>
                      <a:pt x="0" y="5"/>
                    </a:lnTo>
                    <a:lnTo>
                      <a:pt x="1" y="10"/>
                    </a:lnTo>
                    <a:lnTo>
                      <a:pt x="6" y="11"/>
                    </a:lnTo>
                    <a:lnTo>
                      <a:pt x="10" y="10"/>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84" name="Freeform 1014"/>
              <p:cNvSpPr>
                <a:spLocks/>
              </p:cNvSpPr>
              <p:nvPr/>
            </p:nvSpPr>
            <p:spPr bwMode="auto">
              <a:xfrm>
                <a:off x="2840" y="61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85" name="Freeform 1015"/>
              <p:cNvSpPr>
                <a:spLocks/>
              </p:cNvSpPr>
              <p:nvPr/>
            </p:nvSpPr>
            <p:spPr bwMode="auto">
              <a:xfrm>
                <a:off x="2851" y="614"/>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1"/>
                    </a:moveTo>
                    <a:lnTo>
                      <a:pt x="5" y="0"/>
                    </a:lnTo>
                    <a:lnTo>
                      <a:pt x="1" y="3"/>
                    </a:lnTo>
                    <a:lnTo>
                      <a:pt x="0" y="6"/>
                    </a:lnTo>
                    <a:lnTo>
                      <a:pt x="1" y="10"/>
                    </a:lnTo>
                    <a:lnTo>
                      <a:pt x="5" y="12"/>
                    </a:lnTo>
                    <a:lnTo>
                      <a:pt x="10" y="10"/>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86" name="Freeform 1016"/>
              <p:cNvSpPr>
                <a:spLocks/>
              </p:cNvSpPr>
              <p:nvPr/>
            </p:nvSpPr>
            <p:spPr bwMode="auto">
              <a:xfrm>
                <a:off x="2862" y="62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3"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87" name="Freeform 1017"/>
              <p:cNvSpPr>
                <a:spLocks/>
              </p:cNvSpPr>
              <p:nvPr/>
            </p:nvSpPr>
            <p:spPr bwMode="auto">
              <a:xfrm>
                <a:off x="2873" y="624"/>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6" y="0"/>
                    </a:lnTo>
                    <a:lnTo>
                      <a:pt x="1" y="2"/>
                    </a:lnTo>
                    <a:lnTo>
                      <a:pt x="0" y="6"/>
                    </a:lnTo>
                    <a:lnTo>
                      <a:pt x="1" y="11"/>
                    </a:lnTo>
                    <a:lnTo>
                      <a:pt x="6" y="12"/>
                    </a:lnTo>
                    <a:lnTo>
                      <a:pt x="10" y="11"/>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88" name="Freeform 1018"/>
              <p:cNvSpPr>
                <a:spLocks/>
              </p:cNvSpPr>
              <p:nvPr/>
            </p:nvSpPr>
            <p:spPr bwMode="auto">
              <a:xfrm>
                <a:off x="2884" y="629"/>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2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6"/>
                    </a:lnTo>
                    <a:lnTo>
                      <a:pt x="1" y="10"/>
                    </a:lnTo>
                    <a:lnTo>
                      <a:pt x="6" y="11"/>
                    </a:lnTo>
                    <a:lnTo>
                      <a:pt x="10" y="8"/>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89" name="Freeform 1019"/>
              <p:cNvSpPr>
                <a:spLocks/>
              </p:cNvSpPr>
              <p:nvPr/>
            </p:nvSpPr>
            <p:spPr bwMode="auto">
              <a:xfrm>
                <a:off x="2894" y="63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90" name="Freeform 1020"/>
              <p:cNvSpPr>
                <a:spLocks/>
              </p:cNvSpPr>
              <p:nvPr/>
            </p:nvSpPr>
            <p:spPr bwMode="auto">
              <a:xfrm>
                <a:off x="2905" y="63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91" name="Freeform 1021"/>
              <p:cNvSpPr>
                <a:spLocks/>
              </p:cNvSpPr>
              <p:nvPr/>
            </p:nvSpPr>
            <p:spPr bwMode="auto">
              <a:xfrm>
                <a:off x="2917" y="64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9"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92" name="Freeform 1022"/>
              <p:cNvSpPr>
                <a:spLocks/>
              </p:cNvSpPr>
              <p:nvPr/>
            </p:nvSpPr>
            <p:spPr bwMode="auto">
              <a:xfrm>
                <a:off x="2927" y="64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2" y="3"/>
                    </a:lnTo>
                    <a:lnTo>
                      <a:pt x="0" y="6"/>
                    </a:lnTo>
                    <a:lnTo>
                      <a:pt x="2"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93" name="Freeform 1023"/>
              <p:cNvSpPr>
                <a:spLocks/>
              </p:cNvSpPr>
              <p:nvPr/>
            </p:nvSpPr>
            <p:spPr bwMode="auto">
              <a:xfrm>
                <a:off x="2938" y="65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94" name="Freeform 1024"/>
              <p:cNvSpPr>
                <a:spLocks/>
              </p:cNvSpPr>
              <p:nvPr/>
            </p:nvSpPr>
            <p:spPr bwMode="auto">
              <a:xfrm>
                <a:off x="2949" y="658"/>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0"/>
                    </a:lnTo>
                    <a:lnTo>
                      <a:pt x="6" y="12"/>
                    </a:lnTo>
                    <a:lnTo>
                      <a:pt x="9" y="10"/>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95" name="Freeform 1025"/>
              <p:cNvSpPr>
                <a:spLocks/>
              </p:cNvSpPr>
              <p:nvPr/>
            </p:nvSpPr>
            <p:spPr bwMode="auto">
              <a:xfrm>
                <a:off x="2960" y="66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96" name="Freeform 1026"/>
              <p:cNvSpPr>
                <a:spLocks/>
              </p:cNvSpPr>
              <p:nvPr/>
            </p:nvSpPr>
            <p:spPr bwMode="auto">
              <a:xfrm>
                <a:off x="2971" y="66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97" name="Freeform 1027"/>
              <p:cNvSpPr>
                <a:spLocks/>
              </p:cNvSpPr>
              <p:nvPr/>
            </p:nvSpPr>
            <p:spPr bwMode="auto">
              <a:xfrm>
                <a:off x="2982" y="67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2" y="1"/>
                    </a:lnTo>
                    <a:lnTo>
                      <a:pt x="0" y="6"/>
                    </a:lnTo>
                    <a:lnTo>
                      <a:pt x="2" y="10"/>
                    </a:lnTo>
                    <a:lnTo>
                      <a:pt x="6" y="12"/>
                    </a:lnTo>
                    <a:lnTo>
                      <a:pt x="9"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98" name="Freeform 1028"/>
              <p:cNvSpPr>
                <a:spLocks/>
              </p:cNvSpPr>
              <p:nvPr/>
            </p:nvSpPr>
            <p:spPr bwMode="auto">
              <a:xfrm>
                <a:off x="2992" y="67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099" name="Freeform 1029"/>
              <p:cNvSpPr>
                <a:spLocks/>
              </p:cNvSpPr>
              <p:nvPr/>
            </p:nvSpPr>
            <p:spPr bwMode="auto">
              <a:xfrm>
                <a:off x="3004" y="681"/>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1" y="1"/>
                    </a:moveTo>
                    <a:lnTo>
                      <a:pt x="6" y="0"/>
                    </a:lnTo>
                    <a:lnTo>
                      <a:pt x="2" y="3"/>
                    </a:lnTo>
                    <a:lnTo>
                      <a:pt x="0" y="6"/>
                    </a:lnTo>
                    <a:lnTo>
                      <a:pt x="2" y="10"/>
                    </a:lnTo>
                    <a:lnTo>
                      <a:pt x="6" y="11"/>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00" name="Freeform 1030"/>
              <p:cNvSpPr>
                <a:spLocks/>
              </p:cNvSpPr>
              <p:nvPr/>
            </p:nvSpPr>
            <p:spPr bwMode="auto">
              <a:xfrm>
                <a:off x="3015" y="68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9"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01" name="Freeform 1031"/>
              <p:cNvSpPr>
                <a:spLocks/>
              </p:cNvSpPr>
              <p:nvPr/>
            </p:nvSpPr>
            <p:spPr bwMode="auto">
              <a:xfrm>
                <a:off x="3025" y="69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02" name="Freeform 1032"/>
              <p:cNvSpPr>
                <a:spLocks/>
              </p:cNvSpPr>
              <p:nvPr/>
            </p:nvSpPr>
            <p:spPr bwMode="auto">
              <a:xfrm>
                <a:off x="3036" y="696"/>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5" y="0"/>
                    </a:lnTo>
                    <a:lnTo>
                      <a:pt x="1" y="2"/>
                    </a:lnTo>
                    <a:lnTo>
                      <a:pt x="0" y="6"/>
                    </a:lnTo>
                    <a:lnTo>
                      <a:pt x="1" y="11"/>
                    </a:lnTo>
                    <a:lnTo>
                      <a:pt x="5" y="12"/>
                    </a:lnTo>
                    <a:lnTo>
                      <a:pt x="10" y="9"/>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03" name="Freeform 1033"/>
              <p:cNvSpPr>
                <a:spLocks/>
              </p:cNvSpPr>
              <p:nvPr/>
            </p:nvSpPr>
            <p:spPr bwMode="auto">
              <a:xfrm>
                <a:off x="3047" y="70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3"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04" name="Freeform 1034"/>
              <p:cNvSpPr>
                <a:spLocks/>
              </p:cNvSpPr>
              <p:nvPr/>
            </p:nvSpPr>
            <p:spPr bwMode="auto">
              <a:xfrm>
                <a:off x="3058" y="70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05" name="Freeform 1035"/>
              <p:cNvSpPr>
                <a:spLocks/>
              </p:cNvSpPr>
              <p:nvPr/>
            </p:nvSpPr>
            <p:spPr bwMode="auto">
              <a:xfrm>
                <a:off x="3069" y="710"/>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5"/>
                    </a:lnTo>
                    <a:lnTo>
                      <a:pt x="1" y="10"/>
                    </a:lnTo>
                    <a:lnTo>
                      <a:pt x="6" y="11"/>
                    </a:lnTo>
                    <a:lnTo>
                      <a:pt x="10" y="10"/>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06" name="Freeform 1036"/>
              <p:cNvSpPr>
                <a:spLocks/>
              </p:cNvSpPr>
              <p:nvPr/>
            </p:nvSpPr>
            <p:spPr bwMode="auto">
              <a:xfrm>
                <a:off x="3079" y="71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3"/>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07" name="Freeform 1037"/>
              <p:cNvSpPr>
                <a:spLocks/>
              </p:cNvSpPr>
              <p:nvPr/>
            </p:nvSpPr>
            <p:spPr bwMode="auto">
              <a:xfrm>
                <a:off x="3091" y="720"/>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08" name="Freeform 1038"/>
              <p:cNvSpPr>
                <a:spLocks/>
              </p:cNvSpPr>
              <p:nvPr/>
            </p:nvSpPr>
            <p:spPr bwMode="auto">
              <a:xfrm>
                <a:off x="3102" y="72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09" name="Freeform 1039"/>
              <p:cNvSpPr>
                <a:spLocks/>
              </p:cNvSpPr>
              <p:nvPr/>
            </p:nvSpPr>
            <p:spPr bwMode="auto">
              <a:xfrm>
                <a:off x="3112" y="73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3" y="2"/>
                    </a:lnTo>
                    <a:lnTo>
                      <a:pt x="0" y="6"/>
                    </a:lnTo>
                    <a:lnTo>
                      <a:pt x="2" y="11"/>
                    </a:lnTo>
                    <a:lnTo>
                      <a:pt x="6" y="12"/>
                    </a:lnTo>
                    <a:lnTo>
                      <a:pt x="11"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10" name="Freeform 1040"/>
              <p:cNvSpPr>
                <a:spLocks/>
              </p:cNvSpPr>
              <p:nvPr/>
            </p:nvSpPr>
            <p:spPr bwMode="auto">
              <a:xfrm>
                <a:off x="3123" y="73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0"/>
                    </a:lnTo>
                    <a:lnTo>
                      <a:pt x="6" y="12"/>
                    </a:lnTo>
                    <a:lnTo>
                      <a:pt x="11" y="10"/>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11" name="Freeform 1041"/>
              <p:cNvSpPr>
                <a:spLocks/>
              </p:cNvSpPr>
              <p:nvPr/>
            </p:nvSpPr>
            <p:spPr bwMode="auto">
              <a:xfrm>
                <a:off x="3134" y="73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9" y="9"/>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12" name="Freeform 1042"/>
              <p:cNvSpPr>
                <a:spLocks/>
              </p:cNvSpPr>
              <p:nvPr/>
            </p:nvSpPr>
            <p:spPr bwMode="auto">
              <a:xfrm>
                <a:off x="3145" y="74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3"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13" name="Freeform 1043"/>
              <p:cNvSpPr>
                <a:spLocks/>
              </p:cNvSpPr>
              <p:nvPr/>
            </p:nvSpPr>
            <p:spPr bwMode="auto">
              <a:xfrm>
                <a:off x="3156" y="74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3"/>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14" name="Freeform 1044"/>
              <p:cNvSpPr>
                <a:spLocks/>
              </p:cNvSpPr>
              <p:nvPr/>
            </p:nvSpPr>
            <p:spPr bwMode="auto">
              <a:xfrm>
                <a:off x="3167" y="75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2" y="1"/>
                    </a:lnTo>
                    <a:lnTo>
                      <a:pt x="0" y="6"/>
                    </a:lnTo>
                    <a:lnTo>
                      <a:pt x="2" y="10"/>
                    </a:lnTo>
                    <a:lnTo>
                      <a:pt x="6" y="12"/>
                    </a:lnTo>
                    <a:lnTo>
                      <a:pt x="9"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15" name="Freeform 1045"/>
              <p:cNvSpPr>
                <a:spLocks/>
              </p:cNvSpPr>
              <p:nvPr/>
            </p:nvSpPr>
            <p:spPr bwMode="auto">
              <a:xfrm>
                <a:off x="3177" y="75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16" name="Freeform 1046"/>
              <p:cNvSpPr>
                <a:spLocks/>
              </p:cNvSpPr>
              <p:nvPr/>
            </p:nvSpPr>
            <p:spPr bwMode="auto">
              <a:xfrm>
                <a:off x="3189" y="76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0"/>
                    </a:lnTo>
                    <a:lnTo>
                      <a:pt x="6" y="12"/>
                    </a:lnTo>
                    <a:lnTo>
                      <a:pt x="11" y="10"/>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17" name="Freeform 1047"/>
              <p:cNvSpPr>
                <a:spLocks/>
              </p:cNvSpPr>
              <p:nvPr/>
            </p:nvSpPr>
            <p:spPr bwMode="auto">
              <a:xfrm>
                <a:off x="3200" y="76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9"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18" name="Freeform 1048"/>
              <p:cNvSpPr>
                <a:spLocks/>
              </p:cNvSpPr>
              <p:nvPr/>
            </p:nvSpPr>
            <p:spPr bwMode="auto">
              <a:xfrm>
                <a:off x="3210" y="77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19" name="Freeform 1049"/>
              <p:cNvSpPr>
                <a:spLocks/>
              </p:cNvSpPr>
              <p:nvPr/>
            </p:nvSpPr>
            <p:spPr bwMode="auto">
              <a:xfrm>
                <a:off x="3221" y="777"/>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5" y="0"/>
                    </a:lnTo>
                    <a:lnTo>
                      <a:pt x="1" y="2"/>
                    </a:lnTo>
                    <a:lnTo>
                      <a:pt x="0" y="6"/>
                    </a:lnTo>
                    <a:lnTo>
                      <a:pt x="1" y="11"/>
                    </a:lnTo>
                    <a:lnTo>
                      <a:pt x="5" y="12"/>
                    </a:lnTo>
                    <a:lnTo>
                      <a:pt x="10" y="11"/>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20" name="Freeform 1050"/>
              <p:cNvSpPr>
                <a:spLocks/>
              </p:cNvSpPr>
              <p:nvPr/>
            </p:nvSpPr>
            <p:spPr bwMode="auto">
              <a:xfrm>
                <a:off x="3232" y="78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3"/>
                    </a:lnTo>
                    <a:lnTo>
                      <a:pt x="0" y="6"/>
                    </a:lnTo>
                    <a:lnTo>
                      <a:pt x="1" y="11"/>
                    </a:lnTo>
                    <a:lnTo>
                      <a:pt x="6" y="12"/>
                    </a:lnTo>
                    <a:lnTo>
                      <a:pt x="9"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21" name="Freeform 1051"/>
              <p:cNvSpPr>
                <a:spLocks/>
              </p:cNvSpPr>
              <p:nvPr/>
            </p:nvSpPr>
            <p:spPr bwMode="auto">
              <a:xfrm>
                <a:off x="3243" y="787"/>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6"/>
                    </a:lnTo>
                    <a:lnTo>
                      <a:pt x="1" y="10"/>
                    </a:lnTo>
                    <a:lnTo>
                      <a:pt x="6" y="11"/>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22" name="Freeform 1052"/>
              <p:cNvSpPr>
                <a:spLocks/>
              </p:cNvSpPr>
              <p:nvPr/>
            </p:nvSpPr>
            <p:spPr bwMode="auto">
              <a:xfrm>
                <a:off x="3254" y="79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23" name="Freeform 1053"/>
              <p:cNvSpPr>
                <a:spLocks/>
              </p:cNvSpPr>
              <p:nvPr/>
            </p:nvSpPr>
            <p:spPr bwMode="auto">
              <a:xfrm>
                <a:off x="3264" y="79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3"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24" name="Freeform 1054"/>
              <p:cNvSpPr>
                <a:spLocks/>
              </p:cNvSpPr>
              <p:nvPr/>
            </p:nvSpPr>
            <p:spPr bwMode="auto">
              <a:xfrm>
                <a:off x="3276" y="801"/>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2" y="1"/>
                    </a:lnTo>
                    <a:lnTo>
                      <a:pt x="0" y="6"/>
                    </a:lnTo>
                    <a:lnTo>
                      <a:pt x="2"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25" name="Freeform 1055"/>
              <p:cNvSpPr>
                <a:spLocks/>
              </p:cNvSpPr>
              <p:nvPr/>
            </p:nvSpPr>
            <p:spPr bwMode="auto">
              <a:xfrm>
                <a:off x="3287" y="80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26" name="Freeform 1056"/>
              <p:cNvSpPr>
                <a:spLocks/>
              </p:cNvSpPr>
              <p:nvPr/>
            </p:nvSpPr>
            <p:spPr bwMode="auto">
              <a:xfrm>
                <a:off x="3297" y="81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3"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27" name="Freeform 1057"/>
              <p:cNvSpPr>
                <a:spLocks/>
              </p:cNvSpPr>
              <p:nvPr/>
            </p:nvSpPr>
            <p:spPr bwMode="auto">
              <a:xfrm>
                <a:off x="3308" y="81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3"/>
                    </a:lnTo>
                    <a:lnTo>
                      <a:pt x="0" y="6"/>
                    </a:lnTo>
                    <a:lnTo>
                      <a:pt x="2" y="10"/>
                    </a:lnTo>
                    <a:lnTo>
                      <a:pt x="6" y="12"/>
                    </a:lnTo>
                    <a:lnTo>
                      <a:pt x="11" y="10"/>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28" name="Freeform 1058"/>
              <p:cNvSpPr>
                <a:spLocks/>
              </p:cNvSpPr>
              <p:nvPr/>
            </p:nvSpPr>
            <p:spPr bwMode="auto">
              <a:xfrm>
                <a:off x="3319" y="82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29" name="Freeform 1059"/>
              <p:cNvSpPr>
                <a:spLocks/>
              </p:cNvSpPr>
              <p:nvPr/>
            </p:nvSpPr>
            <p:spPr bwMode="auto">
              <a:xfrm>
                <a:off x="3330" y="825"/>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5" y="0"/>
                    </a:lnTo>
                    <a:lnTo>
                      <a:pt x="2" y="2"/>
                    </a:lnTo>
                    <a:lnTo>
                      <a:pt x="0" y="6"/>
                    </a:lnTo>
                    <a:lnTo>
                      <a:pt x="1" y="11"/>
                    </a:lnTo>
                    <a:lnTo>
                      <a:pt x="5" y="12"/>
                    </a:lnTo>
                    <a:lnTo>
                      <a:pt x="10" y="11"/>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30" name="Freeform 1060"/>
              <p:cNvSpPr>
                <a:spLocks/>
              </p:cNvSpPr>
              <p:nvPr/>
            </p:nvSpPr>
            <p:spPr bwMode="auto">
              <a:xfrm>
                <a:off x="3341" y="83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31" name="Freeform 1061"/>
              <p:cNvSpPr>
                <a:spLocks/>
              </p:cNvSpPr>
              <p:nvPr/>
            </p:nvSpPr>
            <p:spPr bwMode="auto">
              <a:xfrm>
                <a:off x="3352" y="83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2" y="1"/>
                    </a:lnTo>
                    <a:lnTo>
                      <a:pt x="0" y="6"/>
                    </a:lnTo>
                    <a:lnTo>
                      <a:pt x="2"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32" name="Freeform 1062"/>
              <p:cNvSpPr>
                <a:spLocks/>
              </p:cNvSpPr>
              <p:nvPr/>
            </p:nvSpPr>
            <p:spPr bwMode="auto">
              <a:xfrm>
                <a:off x="3362" y="840"/>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1" y="10"/>
                    </a:lnTo>
                    <a:lnTo>
                      <a:pt x="6" y="12"/>
                    </a:lnTo>
                    <a:lnTo>
                      <a:pt x="10" y="9"/>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33" name="Freeform 1063"/>
              <p:cNvSpPr>
                <a:spLocks/>
              </p:cNvSpPr>
              <p:nvPr/>
            </p:nvSpPr>
            <p:spPr bwMode="auto">
              <a:xfrm>
                <a:off x="3374" y="84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34" name="Freeform 1064"/>
              <p:cNvSpPr>
                <a:spLocks/>
              </p:cNvSpPr>
              <p:nvPr/>
            </p:nvSpPr>
            <p:spPr bwMode="auto">
              <a:xfrm>
                <a:off x="3385" y="84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3"/>
                    </a:lnTo>
                    <a:lnTo>
                      <a:pt x="0" y="6"/>
                    </a:lnTo>
                    <a:lnTo>
                      <a:pt x="2" y="10"/>
                    </a:lnTo>
                    <a:lnTo>
                      <a:pt x="6" y="12"/>
                    </a:lnTo>
                    <a:lnTo>
                      <a:pt x="9"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35" name="Freeform 1065"/>
              <p:cNvSpPr>
                <a:spLocks/>
              </p:cNvSpPr>
              <p:nvPr/>
            </p:nvSpPr>
            <p:spPr bwMode="auto">
              <a:xfrm>
                <a:off x="3395" y="85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36" name="Freeform 1066"/>
              <p:cNvSpPr>
                <a:spLocks/>
              </p:cNvSpPr>
              <p:nvPr/>
            </p:nvSpPr>
            <p:spPr bwMode="auto">
              <a:xfrm>
                <a:off x="3406" y="858"/>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6" y="0"/>
                    </a:lnTo>
                    <a:lnTo>
                      <a:pt x="1" y="2"/>
                    </a:lnTo>
                    <a:lnTo>
                      <a:pt x="0" y="6"/>
                    </a:lnTo>
                    <a:lnTo>
                      <a:pt x="1" y="11"/>
                    </a:lnTo>
                    <a:lnTo>
                      <a:pt x="6" y="12"/>
                    </a:lnTo>
                    <a:lnTo>
                      <a:pt x="10" y="11"/>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37" name="Freeform 1067"/>
              <p:cNvSpPr>
                <a:spLocks/>
              </p:cNvSpPr>
              <p:nvPr/>
            </p:nvSpPr>
            <p:spPr bwMode="auto">
              <a:xfrm>
                <a:off x="3417" y="86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9"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38" name="Freeform 1068"/>
              <p:cNvSpPr>
                <a:spLocks/>
              </p:cNvSpPr>
              <p:nvPr/>
            </p:nvSpPr>
            <p:spPr bwMode="auto">
              <a:xfrm>
                <a:off x="3428" y="868"/>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5"/>
                    </a:lnTo>
                    <a:lnTo>
                      <a:pt x="1" y="10"/>
                    </a:lnTo>
                    <a:lnTo>
                      <a:pt x="6" y="11"/>
                    </a:lnTo>
                    <a:lnTo>
                      <a:pt x="10" y="10"/>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39" name="Freeform 1069"/>
              <p:cNvSpPr>
                <a:spLocks/>
              </p:cNvSpPr>
              <p:nvPr/>
            </p:nvSpPr>
            <p:spPr bwMode="auto">
              <a:xfrm>
                <a:off x="3439" y="87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40" name="Freeform 1070"/>
              <p:cNvSpPr>
                <a:spLocks/>
              </p:cNvSpPr>
              <p:nvPr/>
            </p:nvSpPr>
            <p:spPr bwMode="auto">
              <a:xfrm>
                <a:off x="3450" y="87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9"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41" name="Freeform 1071"/>
              <p:cNvSpPr>
                <a:spLocks/>
              </p:cNvSpPr>
              <p:nvPr/>
            </p:nvSpPr>
            <p:spPr bwMode="auto">
              <a:xfrm>
                <a:off x="3461" y="882"/>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2" y="3"/>
                    </a:lnTo>
                    <a:lnTo>
                      <a:pt x="0" y="6"/>
                    </a:lnTo>
                    <a:lnTo>
                      <a:pt x="2"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42" name="Freeform 1072"/>
              <p:cNvSpPr>
                <a:spLocks/>
              </p:cNvSpPr>
              <p:nvPr/>
            </p:nvSpPr>
            <p:spPr bwMode="auto">
              <a:xfrm>
                <a:off x="3472" y="88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43" name="Freeform 1073"/>
              <p:cNvSpPr>
                <a:spLocks/>
              </p:cNvSpPr>
              <p:nvPr/>
            </p:nvSpPr>
            <p:spPr bwMode="auto">
              <a:xfrm>
                <a:off x="3482" y="892"/>
                <a:ext cx="7" cy="5"/>
              </a:xfrm>
              <a:custGeom>
                <a:avLst/>
                <a:gdLst>
                  <a:gd name="T0" fmla="*/ 3 w 14"/>
                  <a:gd name="T1" fmla="*/ 0 h 12"/>
                  <a:gd name="T2" fmla="*/ 2 w 14"/>
                  <a:gd name="T3" fmla="*/ 0 h 12"/>
                  <a:gd name="T4" fmla="*/ 1 w 14"/>
                  <a:gd name="T5" fmla="*/ 0 h 12"/>
                  <a:gd name="T6" fmla="*/ 0 w 14"/>
                  <a:gd name="T7" fmla="*/ 1 h 12"/>
                  <a:gd name="T8" fmla="*/ 1 w 14"/>
                  <a:gd name="T9" fmla="*/ 2 h 12"/>
                  <a:gd name="T10" fmla="*/ 1 w 14"/>
                  <a:gd name="T11" fmla="*/ 2 h 12"/>
                  <a:gd name="T12" fmla="*/ 2 w 14"/>
                  <a:gd name="T13" fmla="*/ 2 h 12"/>
                  <a:gd name="T14" fmla="*/ 3 w 14"/>
                  <a:gd name="T15" fmla="*/ 2 h 12"/>
                  <a:gd name="T16" fmla="*/ 4 w 14"/>
                  <a:gd name="T17" fmla="*/ 1 h 12"/>
                  <a:gd name="T18" fmla="*/ 3 w 14"/>
                  <a:gd name="T19" fmla="*/ 0 h 12"/>
                  <a:gd name="T20" fmla="*/ 3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1" y="2"/>
                    </a:moveTo>
                    <a:lnTo>
                      <a:pt x="6" y="0"/>
                    </a:lnTo>
                    <a:lnTo>
                      <a:pt x="3" y="2"/>
                    </a:lnTo>
                    <a:lnTo>
                      <a:pt x="0" y="6"/>
                    </a:lnTo>
                    <a:lnTo>
                      <a:pt x="2" y="10"/>
                    </a:lnTo>
                    <a:lnTo>
                      <a:pt x="3" y="10"/>
                    </a:lnTo>
                    <a:lnTo>
                      <a:pt x="8" y="12"/>
                    </a:lnTo>
                    <a:lnTo>
                      <a:pt x="11" y="10"/>
                    </a:lnTo>
                    <a:lnTo>
                      <a:pt x="14" y="6"/>
                    </a:lnTo>
                    <a:lnTo>
                      <a:pt x="12" y="2"/>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44" name="Freeform 1074"/>
              <p:cNvSpPr>
                <a:spLocks/>
              </p:cNvSpPr>
              <p:nvPr/>
            </p:nvSpPr>
            <p:spPr bwMode="auto">
              <a:xfrm>
                <a:off x="3493" y="89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45" name="Freeform 1075"/>
              <p:cNvSpPr>
                <a:spLocks/>
              </p:cNvSpPr>
              <p:nvPr/>
            </p:nvSpPr>
            <p:spPr bwMode="auto">
              <a:xfrm>
                <a:off x="3504" y="90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46" name="Freeform 1076"/>
              <p:cNvSpPr>
                <a:spLocks/>
              </p:cNvSpPr>
              <p:nvPr/>
            </p:nvSpPr>
            <p:spPr bwMode="auto">
              <a:xfrm>
                <a:off x="3515" y="906"/>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1"/>
                    </a:moveTo>
                    <a:lnTo>
                      <a:pt x="5" y="0"/>
                    </a:lnTo>
                    <a:lnTo>
                      <a:pt x="2" y="1"/>
                    </a:lnTo>
                    <a:lnTo>
                      <a:pt x="0" y="6"/>
                    </a:lnTo>
                    <a:lnTo>
                      <a:pt x="1" y="10"/>
                    </a:lnTo>
                    <a:lnTo>
                      <a:pt x="5" y="12"/>
                    </a:lnTo>
                    <a:lnTo>
                      <a:pt x="10" y="9"/>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47" name="Freeform 1077"/>
              <p:cNvSpPr>
                <a:spLocks/>
              </p:cNvSpPr>
              <p:nvPr/>
            </p:nvSpPr>
            <p:spPr bwMode="auto">
              <a:xfrm>
                <a:off x="3526" y="91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48" name="Freeform 1078"/>
              <p:cNvSpPr>
                <a:spLocks/>
              </p:cNvSpPr>
              <p:nvPr/>
            </p:nvSpPr>
            <p:spPr bwMode="auto">
              <a:xfrm>
                <a:off x="3537" y="91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3"/>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49" name="Freeform 1079"/>
              <p:cNvSpPr>
                <a:spLocks/>
              </p:cNvSpPr>
              <p:nvPr/>
            </p:nvSpPr>
            <p:spPr bwMode="auto">
              <a:xfrm>
                <a:off x="3547" y="921"/>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1" y="10"/>
                    </a:lnTo>
                    <a:lnTo>
                      <a:pt x="6" y="12"/>
                    </a:lnTo>
                    <a:lnTo>
                      <a:pt x="10" y="10"/>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50" name="Freeform 1080"/>
              <p:cNvSpPr>
                <a:spLocks/>
              </p:cNvSpPr>
              <p:nvPr/>
            </p:nvSpPr>
            <p:spPr bwMode="auto">
              <a:xfrm>
                <a:off x="3559" y="92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3"/>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51" name="Freeform 1081"/>
              <p:cNvSpPr>
                <a:spLocks/>
              </p:cNvSpPr>
              <p:nvPr/>
            </p:nvSpPr>
            <p:spPr bwMode="auto">
              <a:xfrm>
                <a:off x="3570" y="93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52" name="Freeform 1082"/>
              <p:cNvSpPr>
                <a:spLocks/>
              </p:cNvSpPr>
              <p:nvPr/>
            </p:nvSpPr>
            <p:spPr bwMode="auto">
              <a:xfrm>
                <a:off x="3580" y="93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3"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53" name="Freeform 1083"/>
              <p:cNvSpPr>
                <a:spLocks/>
              </p:cNvSpPr>
              <p:nvPr/>
            </p:nvSpPr>
            <p:spPr bwMode="auto">
              <a:xfrm>
                <a:off x="3591" y="940"/>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1"/>
                    </a:moveTo>
                    <a:lnTo>
                      <a:pt x="6" y="0"/>
                    </a:lnTo>
                    <a:lnTo>
                      <a:pt x="1" y="1"/>
                    </a:lnTo>
                    <a:lnTo>
                      <a:pt x="0" y="6"/>
                    </a:lnTo>
                    <a:lnTo>
                      <a:pt x="1" y="10"/>
                    </a:lnTo>
                    <a:lnTo>
                      <a:pt x="6" y="12"/>
                    </a:lnTo>
                    <a:lnTo>
                      <a:pt x="10" y="9"/>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54" name="Freeform 1084"/>
              <p:cNvSpPr>
                <a:spLocks/>
              </p:cNvSpPr>
              <p:nvPr/>
            </p:nvSpPr>
            <p:spPr bwMode="auto">
              <a:xfrm>
                <a:off x="3602" y="944"/>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6"/>
                    </a:lnTo>
                    <a:lnTo>
                      <a:pt x="1" y="10"/>
                    </a:lnTo>
                    <a:lnTo>
                      <a:pt x="6" y="11"/>
                    </a:lnTo>
                    <a:lnTo>
                      <a:pt x="9"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55" name="Freeform 1085"/>
              <p:cNvSpPr>
                <a:spLocks/>
              </p:cNvSpPr>
              <p:nvPr/>
            </p:nvSpPr>
            <p:spPr bwMode="auto">
              <a:xfrm>
                <a:off x="3613" y="949"/>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2"/>
                    </a:lnTo>
                    <a:lnTo>
                      <a:pt x="0" y="5"/>
                    </a:lnTo>
                    <a:lnTo>
                      <a:pt x="1" y="10"/>
                    </a:lnTo>
                    <a:lnTo>
                      <a:pt x="6" y="11"/>
                    </a:lnTo>
                    <a:lnTo>
                      <a:pt x="10" y="10"/>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56" name="Freeform 1086"/>
              <p:cNvSpPr>
                <a:spLocks/>
              </p:cNvSpPr>
              <p:nvPr/>
            </p:nvSpPr>
            <p:spPr bwMode="auto">
              <a:xfrm>
                <a:off x="3624" y="95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57" name="Freeform 1087"/>
              <p:cNvSpPr>
                <a:spLocks/>
              </p:cNvSpPr>
              <p:nvPr/>
            </p:nvSpPr>
            <p:spPr bwMode="auto">
              <a:xfrm>
                <a:off x="3635" y="95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3"/>
                    </a:lnTo>
                    <a:lnTo>
                      <a:pt x="0" y="6"/>
                    </a:lnTo>
                    <a:lnTo>
                      <a:pt x="2" y="10"/>
                    </a:lnTo>
                    <a:lnTo>
                      <a:pt x="6" y="12"/>
                    </a:lnTo>
                    <a:lnTo>
                      <a:pt x="9"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58" name="Freeform 1088"/>
              <p:cNvSpPr>
                <a:spLocks/>
              </p:cNvSpPr>
              <p:nvPr/>
            </p:nvSpPr>
            <p:spPr bwMode="auto">
              <a:xfrm>
                <a:off x="3646" y="964"/>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2" y="2"/>
                    </a:lnTo>
                    <a:lnTo>
                      <a:pt x="0" y="6"/>
                    </a:lnTo>
                    <a:lnTo>
                      <a:pt x="2"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59" name="Freeform 1089"/>
              <p:cNvSpPr>
                <a:spLocks/>
              </p:cNvSpPr>
              <p:nvPr/>
            </p:nvSpPr>
            <p:spPr bwMode="auto">
              <a:xfrm>
                <a:off x="3657" y="96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60" name="Freeform 1090"/>
              <p:cNvSpPr>
                <a:spLocks/>
              </p:cNvSpPr>
              <p:nvPr/>
            </p:nvSpPr>
            <p:spPr bwMode="auto">
              <a:xfrm>
                <a:off x="3668" y="973"/>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2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5"/>
                    </a:lnTo>
                    <a:lnTo>
                      <a:pt x="1" y="10"/>
                    </a:lnTo>
                    <a:lnTo>
                      <a:pt x="6" y="11"/>
                    </a:lnTo>
                    <a:lnTo>
                      <a:pt x="9" y="8"/>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61" name="Freeform 1091"/>
              <p:cNvSpPr>
                <a:spLocks/>
              </p:cNvSpPr>
              <p:nvPr/>
            </p:nvSpPr>
            <p:spPr bwMode="auto">
              <a:xfrm>
                <a:off x="3678" y="97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62" name="Freeform 1092"/>
              <p:cNvSpPr>
                <a:spLocks/>
              </p:cNvSpPr>
              <p:nvPr/>
            </p:nvSpPr>
            <p:spPr bwMode="auto">
              <a:xfrm>
                <a:off x="3689" y="98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3"/>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63" name="Freeform 1093"/>
              <p:cNvSpPr>
                <a:spLocks/>
              </p:cNvSpPr>
              <p:nvPr/>
            </p:nvSpPr>
            <p:spPr bwMode="auto">
              <a:xfrm>
                <a:off x="3701" y="987"/>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2" y="1"/>
                    </a:lnTo>
                    <a:lnTo>
                      <a:pt x="0" y="6"/>
                    </a:lnTo>
                    <a:lnTo>
                      <a:pt x="2" y="10"/>
                    </a:lnTo>
                    <a:lnTo>
                      <a:pt x="6" y="12"/>
                    </a:lnTo>
                    <a:lnTo>
                      <a:pt x="9"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64" name="Freeform 1094"/>
              <p:cNvSpPr>
                <a:spLocks/>
              </p:cNvSpPr>
              <p:nvPr/>
            </p:nvSpPr>
            <p:spPr bwMode="auto">
              <a:xfrm>
                <a:off x="3711" y="99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3"/>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65" name="Freeform 1095"/>
              <p:cNvSpPr>
                <a:spLocks/>
              </p:cNvSpPr>
              <p:nvPr/>
            </p:nvSpPr>
            <p:spPr bwMode="auto">
              <a:xfrm>
                <a:off x="3722" y="99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0"/>
                    </a:lnTo>
                    <a:lnTo>
                      <a:pt x="6" y="12"/>
                    </a:lnTo>
                    <a:lnTo>
                      <a:pt x="11" y="10"/>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66" name="Freeform 1096"/>
              <p:cNvSpPr>
                <a:spLocks/>
              </p:cNvSpPr>
              <p:nvPr/>
            </p:nvSpPr>
            <p:spPr bwMode="auto">
              <a:xfrm>
                <a:off x="3732" y="1002"/>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3"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67" name="Freeform 1097"/>
              <p:cNvSpPr>
                <a:spLocks/>
              </p:cNvSpPr>
              <p:nvPr/>
            </p:nvSpPr>
            <p:spPr bwMode="auto">
              <a:xfrm>
                <a:off x="3744" y="100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68" name="Freeform 1098"/>
              <p:cNvSpPr>
                <a:spLocks/>
              </p:cNvSpPr>
              <p:nvPr/>
            </p:nvSpPr>
            <p:spPr bwMode="auto">
              <a:xfrm>
                <a:off x="3755" y="101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69" name="Freeform 1099"/>
              <p:cNvSpPr>
                <a:spLocks/>
              </p:cNvSpPr>
              <p:nvPr/>
            </p:nvSpPr>
            <p:spPr bwMode="auto">
              <a:xfrm>
                <a:off x="3765" y="1016"/>
                <a:ext cx="6" cy="6"/>
              </a:xfrm>
              <a:custGeom>
                <a:avLst/>
                <a:gdLst>
                  <a:gd name="T0" fmla="*/ 3 w 12"/>
                  <a:gd name="T1" fmla="*/ 0 h 14"/>
                  <a:gd name="T2" fmla="*/ 2 w 12"/>
                  <a:gd name="T3" fmla="*/ 0 h 14"/>
                  <a:gd name="T4" fmla="*/ 1 w 12"/>
                  <a:gd name="T5" fmla="*/ 0 h 14"/>
                  <a:gd name="T6" fmla="*/ 0 w 12"/>
                  <a:gd name="T7" fmla="*/ 1 h 14"/>
                  <a:gd name="T8" fmla="*/ 1 w 12"/>
                  <a:gd name="T9" fmla="*/ 2 h 14"/>
                  <a:gd name="T10" fmla="*/ 1 w 12"/>
                  <a:gd name="T11" fmla="*/ 2 h 14"/>
                  <a:gd name="T12" fmla="*/ 2 w 12"/>
                  <a:gd name="T13" fmla="*/ 3 h 14"/>
                  <a:gd name="T14" fmla="*/ 3 w 12"/>
                  <a:gd name="T15" fmla="*/ 2 h 14"/>
                  <a:gd name="T16" fmla="*/ 3 w 12"/>
                  <a:gd name="T17" fmla="*/ 1 h 14"/>
                  <a:gd name="T18" fmla="*/ 3 w 12"/>
                  <a:gd name="T19" fmla="*/ 0 h 14"/>
                  <a:gd name="T20" fmla="*/ 3 w 12"/>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4"/>
                  <a:gd name="T35" fmla="*/ 12 w 12"/>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4">
                    <a:moveTo>
                      <a:pt x="11" y="2"/>
                    </a:moveTo>
                    <a:lnTo>
                      <a:pt x="6" y="0"/>
                    </a:lnTo>
                    <a:lnTo>
                      <a:pt x="3" y="3"/>
                    </a:lnTo>
                    <a:lnTo>
                      <a:pt x="0" y="6"/>
                    </a:lnTo>
                    <a:lnTo>
                      <a:pt x="2" y="11"/>
                    </a:lnTo>
                    <a:lnTo>
                      <a:pt x="2" y="12"/>
                    </a:lnTo>
                    <a:lnTo>
                      <a:pt x="6" y="14"/>
                    </a:lnTo>
                    <a:lnTo>
                      <a:pt x="11" y="11"/>
                    </a:lnTo>
                    <a:lnTo>
                      <a:pt x="12" y="8"/>
                    </a:lnTo>
                    <a:lnTo>
                      <a:pt x="11" y="3"/>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70" name="Freeform 1100"/>
              <p:cNvSpPr>
                <a:spLocks/>
              </p:cNvSpPr>
              <p:nvPr/>
            </p:nvSpPr>
            <p:spPr bwMode="auto">
              <a:xfrm>
                <a:off x="3776" y="1021"/>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1"/>
                    </a:moveTo>
                    <a:lnTo>
                      <a:pt x="6" y="0"/>
                    </a:lnTo>
                    <a:lnTo>
                      <a:pt x="1" y="1"/>
                    </a:lnTo>
                    <a:lnTo>
                      <a:pt x="0" y="6"/>
                    </a:lnTo>
                    <a:lnTo>
                      <a:pt x="1" y="10"/>
                    </a:lnTo>
                    <a:lnTo>
                      <a:pt x="6" y="12"/>
                    </a:lnTo>
                    <a:lnTo>
                      <a:pt x="10" y="10"/>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9171" name="Freeform 1101"/>
              <p:cNvSpPr>
                <a:spLocks/>
              </p:cNvSpPr>
              <p:nvPr/>
            </p:nvSpPr>
            <p:spPr bwMode="auto">
              <a:xfrm>
                <a:off x="3787" y="1025"/>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3"/>
                    </a:lnTo>
                    <a:lnTo>
                      <a:pt x="0" y="6"/>
                    </a:lnTo>
                    <a:lnTo>
                      <a:pt x="1" y="10"/>
                    </a:lnTo>
                    <a:lnTo>
                      <a:pt x="6" y="11"/>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sp>
          <p:nvSpPr>
            <p:cNvPr id="18895" name="Freeform 1103"/>
            <p:cNvSpPr>
              <a:spLocks/>
            </p:cNvSpPr>
            <p:nvPr/>
          </p:nvSpPr>
          <p:spPr bwMode="auto">
            <a:xfrm>
              <a:off x="3798" y="103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3"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96" name="Freeform 1104"/>
            <p:cNvSpPr>
              <a:spLocks/>
            </p:cNvSpPr>
            <p:nvPr/>
          </p:nvSpPr>
          <p:spPr bwMode="auto">
            <a:xfrm>
              <a:off x="3809" y="103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97" name="Freeform 1105"/>
            <p:cNvSpPr>
              <a:spLocks/>
            </p:cNvSpPr>
            <p:nvPr/>
          </p:nvSpPr>
          <p:spPr bwMode="auto">
            <a:xfrm>
              <a:off x="3820" y="104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9"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98" name="Freeform 1106"/>
            <p:cNvSpPr>
              <a:spLocks/>
            </p:cNvSpPr>
            <p:nvPr/>
          </p:nvSpPr>
          <p:spPr bwMode="auto">
            <a:xfrm>
              <a:off x="3831" y="1045"/>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2"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99" name="Freeform 1107"/>
            <p:cNvSpPr>
              <a:spLocks/>
            </p:cNvSpPr>
            <p:nvPr/>
          </p:nvSpPr>
          <p:spPr bwMode="auto">
            <a:xfrm>
              <a:off x="3842" y="1050"/>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1" y="1"/>
                  </a:moveTo>
                  <a:lnTo>
                    <a:pt x="6" y="0"/>
                  </a:lnTo>
                  <a:lnTo>
                    <a:pt x="2" y="1"/>
                  </a:lnTo>
                  <a:lnTo>
                    <a:pt x="0" y="6"/>
                  </a:lnTo>
                  <a:lnTo>
                    <a:pt x="2" y="10"/>
                  </a:lnTo>
                  <a:lnTo>
                    <a:pt x="6" y="11"/>
                  </a:lnTo>
                  <a:lnTo>
                    <a:pt x="11" y="9"/>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00" name="Freeform 1108"/>
            <p:cNvSpPr>
              <a:spLocks/>
            </p:cNvSpPr>
            <p:nvPr/>
          </p:nvSpPr>
          <p:spPr bwMode="auto">
            <a:xfrm>
              <a:off x="3853" y="1054"/>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5"/>
                  </a:lnTo>
                  <a:lnTo>
                    <a:pt x="1" y="10"/>
                  </a:lnTo>
                  <a:lnTo>
                    <a:pt x="6" y="11"/>
                  </a:lnTo>
                  <a:lnTo>
                    <a:pt x="9" y="10"/>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01" name="Freeform 1109"/>
            <p:cNvSpPr>
              <a:spLocks/>
            </p:cNvSpPr>
            <p:nvPr/>
          </p:nvSpPr>
          <p:spPr bwMode="auto">
            <a:xfrm>
              <a:off x="3863" y="105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3"/>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02" name="Freeform 1110"/>
            <p:cNvSpPr>
              <a:spLocks/>
            </p:cNvSpPr>
            <p:nvPr/>
          </p:nvSpPr>
          <p:spPr bwMode="auto">
            <a:xfrm>
              <a:off x="3874" y="106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03" name="Freeform 1111"/>
            <p:cNvSpPr>
              <a:spLocks/>
            </p:cNvSpPr>
            <p:nvPr/>
          </p:nvSpPr>
          <p:spPr bwMode="auto">
            <a:xfrm>
              <a:off x="3886" y="1068"/>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2" y="1"/>
                  </a:lnTo>
                  <a:lnTo>
                    <a:pt x="0" y="6"/>
                  </a:lnTo>
                  <a:lnTo>
                    <a:pt x="2" y="10"/>
                  </a:lnTo>
                  <a:lnTo>
                    <a:pt x="6" y="12"/>
                  </a:lnTo>
                  <a:lnTo>
                    <a:pt x="9"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04" name="Freeform 1112"/>
            <p:cNvSpPr>
              <a:spLocks/>
            </p:cNvSpPr>
            <p:nvPr/>
          </p:nvSpPr>
          <p:spPr bwMode="auto">
            <a:xfrm>
              <a:off x="3896" y="107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9"/>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05" name="Freeform 1113"/>
            <p:cNvSpPr>
              <a:spLocks/>
            </p:cNvSpPr>
            <p:nvPr/>
          </p:nvSpPr>
          <p:spPr bwMode="auto">
            <a:xfrm>
              <a:off x="3907" y="107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0"/>
                  </a:lnTo>
                  <a:lnTo>
                    <a:pt x="6" y="12"/>
                  </a:lnTo>
                  <a:lnTo>
                    <a:pt x="11" y="10"/>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06" name="Freeform 1114"/>
            <p:cNvSpPr>
              <a:spLocks/>
            </p:cNvSpPr>
            <p:nvPr/>
          </p:nvSpPr>
          <p:spPr bwMode="auto">
            <a:xfrm>
              <a:off x="3918" y="108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9"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07" name="Freeform 1115"/>
            <p:cNvSpPr>
              <a:spLocks/>
            </p:cNvSpPr>
            <p:nvPr/>
          </p:nvSpPr>
          <p:spPr bwMode="auto">
            <a:xfrm>
              <a:off x="3929" y="108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08" name="Freeform 1116"/>
            <p:cNvSpPr>
              <a:spLocks/>
            </p:cNvSpPr>
            <p:nvPr/>
          </p:nvSpPr>
          <p:spPr bwMode="auto">
            <a:xfrm>
              <a:off x="3940" y="1092"/>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5" y="0"/>
                  </a:lnTo>
                  <a:lnTo>
                    <a:pt x="1" y="3"/>
                  </a:lnTo>
                  <a:lnTo>
                    <a:pt x="0" y="6"/>
                  </a:lnTo>
                  <a:lnTo>
                    <a:pt x="1" y="11"/>
                  </a:lnTo>
                  <a:lnTo>
                    <a:pt x="5" y="12"/>
                  </a:lnTo>
                  <a:lnTo>
                    <a:pt x="10" y="11"/>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09" name="Freeform 1117"/>
            <p:cNvSpPr>
              <a:spLocks/>
            </p:cNvSpPr>
            <p:nvPr/>
          </p:nvSpPr>
          <p:spPr bwMode="auto">
            <a:xfrm>
              <a:off x="3950" y="109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10" name="Freeform 1118"/>
            <p:cNvSpPr>
              <a:spLocks/>
            </p:cNvSpPr>
            <p:nvPr/>
          </p:nvSpPr>
          <p:spPr bwMode="auto">
            <a:xfrm>
              <a:off x="3961" y="1102"/>
              <a:ext cx="6" cy="6"/>
            </a:xfrm>
            <a:custGeom>
              <a:avLst/>
              <a:gdLst>
                <a:gd name="T0" fmla="*/ 3 w 11"/>
                <a:gd name="T1" fmla="*/ 1 h 11"/>
                <a:gd name="T2" fmla="*/ 2 w 11"/>
                <a:gd name="T3" fmla="*/ 0 h 11"/>
                <a:gd name="T4" fmla="*/ 1 w 11"/>
                <a:gd name="T5" fmla="*/ 1 h 11"/>
                <a:gd name="T6" fmla="*/ 0 w 11"/>
                <a:gd name="T7" fmla="*/ 2 h 11"/>
                <a:gd name="T8" fmla="*/ 1 w 11"/>
                <a:gd name="T9" fmla="*/ 3 h 11"/>
                <a:gd name="T10" fmla="*/ 1 w 11"/>
                <a:gd name="T11" fmla="*/ 3 h 11"/>
                <a:gd name="T12" fmla="*/ 2 w 11"/>
                <a:gd name="T13" fmla="*/ 3 h 11"/>
                <a:gd name="T14" fmla="*/ 3 w 11"/>
                <a:gd name="T15" fmla="*/ 3 h 11"/>
                <a:gd name="T16" fmla="*/ 3 w 11"/>
                <a:gd name="T17" fmla="*/ 2 h 11"/>
                <a:gd name="T18" fmla="*/ 3 w 1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10" y="1"/>
                  </a:moveTo>
                  <a:lnTo>
                    <a:pt x="6" y="0"/>
                  </a:lnTo>
                  <a:lnTo>
                    <a:pt x="1" y="1"/>
                  </a:lnTo>
                  <a:lnTo>
                    <a:pt x="0" y="6"/>
                  </a:lnTo>
                  <a:lnTo>
                    <a:pt x="1" y="10"/>
                  </a:lnTo>
                  <a:lnTo>
                    <a:pt x="6" y="11"/>
                  </a:lnTo>
                  <a:lnTo>
                    <a:pt x="10" y="10"/>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11" name="Freeform 1119"/>
            <p:cNvSpPr>
              <a:spLocks/>
            </p:cNvSpPr>
            <p:nvPr/>
          </p:nvSpPr>
          <p:spPr bwMode="auto">
            <a:xfrm>
              <a:off x="3972" y="110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12" name="Freeform 1120"/>
            <p:cNvSpPr>
              <a:spLocks/>
            </p:cNvSpPr>
            <p:nvPr/>
          </p:nvSpPr>
          <p:spPr bwMode="auto">
            <a:xfrm>
              <a:off x="3983" y="111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3"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13" name="Freeform 1121"/>
            <p:cNvSpPr>
              <a:spLocks/>
            </p:cNvSpPr>
            <p:nvPr/>
          </p:nvSpPr>
          <p:spPr bwMode="auto">
            <a:xfrm>
              <a:off x="3994" y="111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9"/>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14" name="Freeform 1122"/>
            <p:cNvSpPr>
              <a:spLocks/>
            </p:cNvSpPr>
            <p:nvPr/>
          </p:nvSpPr>
          <p:spPr bwMode="auto">
            <a:xfrm>
              <a:off x="4005" y="112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15" name="Freeform 1123"/>
            <p:cNvSpPr>
              <a:spLocks/>
            </p:cNvSpPr>
            <p:nvPr/>
          </p:nvSpPr>
          <p:spPr bwMode="auto">
            <a:xfrm>
              <a:off x="4016" y="1126"/>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3"/>
                  </a:lnTo>
                  <a:lnTo>
                    <a:pt x="0" y="6"/>
                  </a:lnTo>
                  <a:lnTo>
                    <a:pt x="2"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16" name="Freeform 1124"/>
            <p:cNvSpPr>
              <a:spLocks/>
            </p:cNvSpPr>
            <p:nvPr/>
          </p:nvSpPr>
          <p:spPr bwMode="auto">
            <a:xfrm>
              <a:off x="4027" y="1131"/>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1" y="1"/>
                  </a:moveTo>
                  <a:lnTo>
                    <a:pt x="6" y="0"/>
                  </a:lnTo>
                  <a:lnTo>
                    <a:pt x="2" y="1"/>
                  </a:lnTo>
                  <a:lnTo>
                    <a:pt x="0" y="6"/>
                  </a:lnTo>
                  <a:lnTo>
                    <a:pt x="2" y="10"/>
                  </a:lnTo>
                  <a:lnTo>
                    <a:pt x="6" y="11"/>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17" name="Freeform 1125"/>
            <p:cNvSpPr>
              <a:spLocks/>
            </p:cNvSpPr>
            <p:nvPr/>
          </p:nvSpPr>
          <p:spPr bwMode="auto">
            <a:xfrm>
              <a:off x="4038" y="113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18" name="Freeform 1126"/>
            <p:cNvSpPr>
              <a:spLocks/>
            </p:cNvSpPr>
            <p:nvPr/>
          </p:nvSpPr>
          <p:spPr bwMode="auto">
            <a:xfrm>
              <a:off x="4048" y="114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19" name="Freeform 1127"/>
            <p:cNvSpPr>
              <a:spLocks/>
            </p:cNvSpPr>
            <p:nvPr/>
          </p:nvSpPr>
          <p:spPr bwMode="auto">
            <a:xfrm>
              <a:off x="4059" y="114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20" name="Freeform 1128"/>
            <p:cNvSpPr>
              <a:spLocks/>
            </p:cNvSpPr>
            <p:nvPr/>
          </p:nvSpPr>
          <p:spPr bwMode="auto">
            <a:xfrm>
              <a:off x="4071" y="1150"/>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2" y="2"/>
                  </a:lnTo>
                  <a:lnTo>
                    <a:pt x="0" y="6"/>
                  </a:lnTo>
                  <a:lnTo>
                    <a:pt x="2" y="11"/>
                  </a:lnTo>
                  <a:lnTo>
                    <a:pt x="6" y="12"/>
                  </a:lnTo>
                  <a:lnTo>
                    <a:pt x="9" y="9"/>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21" name="Freeform 1129"/>
            <p:cNvSpPr>
              <a:spLocks/>
            </p:cNvSpPr>
            <p:nvPr/>
          </p:nvSpPr>
          <p:spPr bwMode="auto">
            <a:xfrm>
              <a:off x="4081" y="1155"/>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22" name="Freeform 1130"/>
            <p:cNvSpPr>
              <a:spLocks/>
            </p:cNvSpPr>
            <p:nvPr/>
          </p:nvSpPr>
          <p:spPr bwMode="auto">
            <a:xfrm>
              <a:off x="4092" y="115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3"/>
                  </a:lnTo>
                  <a:lnTo>
                    <a:pt x="0" y="6"/>
                  </a:lnTo>
                  <a:lnTo>
                    <a:pt x="2" y="10"/>
                  </a:lnTo>
                  <a:lnTo>
                    <a:pt x="6" y="12"/>
                  </a:lnTo>
                  <a:lnTo>
                    <a:pt x="11" y="10"/>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23" name="Freeform 1131"/>
            <p:cNvSpPr>
              <a:spLocks/>
            </p:cNvSpPr>
            <p:nvPr/>
          </p:nvSpPr>
          <p:spPr bwMode="auto">
            <a:xfrm>
              <a:off x="4103" y="116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9"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24" name="Freeform 1132"/>
            <p:cNvSpPr>
              <a:spLocks/>
            </p:cNvSpPr>
            <p:nvPr/>
          </p:nvSpPr>
          <p:spPr bwMode="auto">
            <a:xfrm>
              <a:off x="4114" y="116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25" name="Freeform 1133"/>
            <p:cNvSpPr>
              <a:spLocks/>
            </p:cNvSpPr>
            <p:nvPr/>
          </p:nvSpPr>
          <p:spPr bwMode="auto">
            <a:xfrm>
              <a:off x="4125" y="1174"/>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1"/>
                  </a:moveTo>
                  <a:lnTo>
                    <a:pt x="5" y="0"/>
                  </a:lnTo>
                  <a:lnTo>
                    <a:pt x="1" y="1"/>
                  </a:lnTo>
                  <a:lnTo>
                    <a:pt x="0" y="6"/>
                  </a:lnTo>
                  <a:lnTo>
                    <a:pt x="1" y="10"/>
                  </a:lnTo>
                  <a:lnTo>
                    <a:pt x="5" y="12"/>
                  </a:lnTo>
                  <a:lnTo>
                    <a:pt x="10" y="10"/>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26" name="Freeform 1134"/>
            <p:cNvSpPr>
              <a:spLocks/>
            </p:cNvSpPr>
            <p:nvPr/>
          </p:nvSpPr>
          <p:spPr bwMode="auto">
            <a:xfrm>
              <a:off x="4136" y="117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9"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27" name="Freeform 1135"/>
            <p:cNvSpPr>
              <a:spLocks/>
            </p:cNvSpPr>
            <p:nvPr/>
          </p:nvSpPr>
          <p:spPr bwMode="auto">
            <a:xfrm>
              <a:off x="4146" y="1184"/>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0"/>
                  </a:lnTo>
                  <a:lnTo>
                    <a:pt x="6" y="12"/>
                  </a:lnTo>
                  <a:lnTo>
                    <a:pt x="10" y="9"/>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28" name="Freeform 1136"/>
            <p:cNvSpPr>
              <a:spLocks/>
            </p:cNvSpPr>
            <p:nvPr/>
          </p:nvSpPr>
          <p:spPr bwMode="auto">
            <a:xfrm>
              <a:off x="4157" y="118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29" name="Freeform 1137"/>
            <p:cNvSpPr>
              <a:spLocks/>
            </p:cNvSpPr>
            <p:nvPr/>
          </p:nvSpPr>
          <p:spPr bwMode="auto">
            <a:xfrm>
              <a:off x="4169" y="119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3"/>
                  </a:lnTo>
                  <a:lnTo>
                    <a:pt x="0" y="6"/>
                  </a:lnTo>
                  <a:lnTo>
                    <a:pt x="2" y="10"/>
                  </a:lnTo>
                  <a:lnTo>
                    <a:pt x="6" y="12"/>
                  </a:lnTo>
                  <a:lnTo>
                    <a:pt x="9"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30" name="Freeform 1138"/>
            <p:cNvSpPr>
              <a:spLocks/>
            </p:cNvSpPr>
            <p:nvPr/>
          </p:nvSpPr>
          <p:spPr bwMode="auto">
            <a:xfrm>
              <a:off x="4179" y="119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31" name="Freeform 1139"/>
            <p:cNvSpPr>
              <a:spLocks/>
            </p:cNvSpPr>
            <p:nvPr/>
          </p:nvSpPr>
          <p:spPr bwMode="auto">
            <a:xfrm>
              <a:off x="4190" y="120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32" name="Freeform 1140"/>
            <p:cNvSpPr>
              <a:spLocks/>
            </p:cNvSpPr>
            <p:nvPr/>
          </p:nvSpPr>
          <p:spPr bwMode="auto">
            <a:xfrm>
              <a:off x="4201" y="1207"/>
              <a:ext cx="5" cy="6"/>
            </a:xfrm>
            <a:custGeom>
              <a:avLst/>
              <a:gdLst>
                <a:gd name="T0" fmla="*/ 2 w 12"/>
                <a:gd name="T1" fmla="*/ 1 h 11"/>
                <a:gd name="T2" fmla="*/ 1 w 12"/>
                <a:gd name="T3" fmla="*/ 0 h 11"/>
                <a:gd name="T4" fmla="*/ 0 w 12"/>
                <a:gd name="T5" fmla="*/ 1 h 11"/>
                <a:gd name="T6" fmla="*/ 0 w 12"/>
                <a:gd name="T7" fmla="*/ 2 h 11"/>
                <a:gd name="T8" fmla="*/ 0 w 12"/>
                <a:gd name="T9" fmla="*/ 3 h 11"/>
                <a:gd name="T10" fmla="*/ 0 w 12"/>
                <a:gd name="T11" fmla="*/ 3 h 11"/>
                <a:gd name="T12" fmla="*/ 1 w 12"/>
                <a:gd name="T13" fmla="*/ 3 h 11"/>
                <a:gd name="T14" fmla="*/ 2 w 12"/>
                <a:gd name="T15" fmla="*/ 3 h 11"/>
                <a:gd name="T16" fmla="*/ 2 w 12"/>
                <a:gd name="T17" fmla="*/ 2 h 11"/>
                <a:gd name="T18" fmla="*/ 2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1" y="1"/>
                  </a:moveTo>
                  <a:lnTo>
                    <a:pt x="6" y="0"/>
                  </a:lnTo>
                  <a:lnTo>
                    <a:pt x="3" y="1"/>
                  </a:lnTo>
                  <a:lnTo>
                    <a:pt x="0" y="6"/>
                  </a:lnTo>
                  <a:lnTo>
                    <a:pt x="2" y="10"/>
                  </a:lnTo>
                  <a:lnTo>
                    <a:pt x="6" y="11"/>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33" name="Freeform 1141"/>
            <p:cNvSpPr>
              <a:spLocks/>
            </p:cNvSpPr>
            <p:nvPr/>
          </p:nvSpPr>
          <p:spPr bwMode="auto">
            <a:xfrm>
              <a:off x="4212" y="1212"/>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1" y="1"/>
                  </a:moveTo>
                  <a:lnTo>
                    <a:pt x="6" y="0"/>
                  </a:lnTo>
                  <a:lnTo>
                    <a:pt x="2" y="1"/>
                  </a:lnTo>
                  <a:lnTo>
                    <a:pt x="0" y="5"/>
                  </a:lnTo>
                  <a:lnTo>
                    <a:pt x="2" y="10"/>
                  </a:lnTo>
                  <a:lnTo>
                    <a:pt x="6" y="11"/>
                  </a:lnTo>
                  <a:lnTo>
                    <a:pt x="11" y="10"/>
                  </a:lnTo>
                  <a:lnTo>
                    <a:pt x="12" y="5"/>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34" name="Freeform 1142"/>
            <p:cNvSpPr>
              <a:spLocks/>
            </p:cNvSpPr>
            <p:nvPr/>
          </p:nvSpPr>
          <p:spPr bwMode="auto">
            <a:xfrm>
              <a:off x="4223" y="121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35" name="Freeform 1143"/>
            <p:cNvSpPr>
              <a:spLocks/>
            </p:cNvSpPr>
            <p:nvPr/>
          </p:nvSpPr>
          <p:spPr bwMode="auto">
            <a:xfrm>
              <a:off x="4233" y="122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36" name="Freeform 1144"/>
            <p:cNvSpPr>
              <a:spLocks/>
            </p:cNvSpPr>
            <p:nvPr/>
          </p:nvSpPr>
          <p:spPr bwMode="auto">
            <a:xfrm>
              <a:off x="4244" y="122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3"/>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37" name="Freeform 1145"/>
            <p:cNvSpPr>
              <a:spLocks/>
            </p:cNvSpPr>
            <p:nvPr/>
          </p:nvSpPr>
          <p:spPr bwMode="auto">
            <a:xfrm>
              <a:off x="4256" y="1231"/>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2" y="2"/>
                  </a:lnTo>
                  <a:lnTo>
                    <a:pt x="0" y="6"/>
                  </a:lnTo>
                  <a:lnTo>
                    <a:pt x="2"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38" name="Freeform 1146"/>
            <p:cNvSpPr>
              <a:spLocks/>
            </p:cNvSpPr>
            <p:nvPr/>
          </p:nvSpPr>
          <p:spPr bwMode="auto">
            <a:xfrm>
              <a:off x="4266" y="1236"/>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1" y="10"/>
                  </a:lnTo>
                  <a:lnTo>
                    <a:pt x="6" y="12"/>
                  </a:lnTo>
                  <a:lnTo>
                    <a:pt x="10" y="10"/>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39" name="Freeform 1147"/>
            <p:cNvSpPr>
              <a:spLocks/>
            </p:cNvSpPr>
            <p:nvPr/>
          </p:nvSpPr>
          <p:spPr bwMode="auto">
            <a:xfrm>
              <a:off x="4277" y="124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40" name="Freeform 1148"/>
            <p:cNvSpPr>
              <a:spLocks/>
            </p:cNvSpPr>
            <p:nvPr/>
          </p:nvSpPr>
          <p:spPr bwMode="auto">
            <a:xfrm>
              <a:off x="4288" y="124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9"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41" name="Freeform 1149"/>
            <p:cNvSpPr>
              <a:spLocks/>
            </p:cNvSpPr>
            <p:nvPr/>
          </p:nvSpPr>
          <p:spPr bwMode="auto">
            <a:xfrm>
              <a:off x="4299" y="125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1"/>
                  </a:lnTo>
                  <a:lnTo>
                    <a:pt x="0" y="6"/>
                  </a:lnTo>
                  <a:lnTo>
                    <a:pt x="2" y="10"/>
                  </a:lnTo>
                  <a:lnTo>
                    <a:pt x="6" y="12"/>
                  </a:lnTo>
                  <a:lnTo>
                    <a:pt x="11" y="9"/>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42" name="Freeform 1150"/>
            <p:cNvSpPr>
              <a:spLocks/>
            </p:cNvSpPr>
            <p:nvPr/>
          </p:nvSpPr>
          <p:spPr bwMode="auto">
            <a:xfrm>
              <a:off x="4310" y="1255"/>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1"/>
                  </a:moveTo>
                  <a:lnTo>
                    <a:pt x="5" y="0"/>
                  </a:lnTo>
                  <a:lnTo>
                    <a:pt x="1" y="1"/>
                  </a:lnTo>
                  <a:lnTo>
                    <a:pt x="0" y="6"/>
                  </a:lnTo>
                  <a:lnTo>
                    <a:pt x="1" y="10"/>
                  </a:lnTo>
                  <a:lnTo>
                    <a:pt x="5" y="12"/>
                  </a:lnTo>
                  <a:lnTo>
                    <a:pt x="10" y="10"/>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43" name="Freeform 1151"/>
            <p:cNvSpPr>
              <a:spLocks/>
            </p:cNvSpPr>
            <p:nvPr/>
          </p:nvSpPr>
          <p:spPr bwMode="auto">
            <a:xfrm>
              <a:off x="4321" y="125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3"/>
                  </a:lnTo>
                  <a:lnTo>
                    <a:pt x="0" y="6"/>
                  </a:lnTo>
                  <a:lnTo>
                    <a:pt x="1" y="10"/>
                  </a:lnTo>
                  <a:lnTo>
                    <a:pt x="6" y="12"/>
                  </a:lnTo>
                  <a:lnTo>
                    <a:pt x="9"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44" name="Freeform 1152"/>
            <p:cNvSpPr>
              <a:spLocks/>
            </p:cNvSpPr>
            <p:nvPr/>
          </p:nvSpPr>
          <p:spPr bwMode="auto">
            <a:xfrm>
              <a:off x="4331" y="1265"/>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0"/>
                  </a:lnTo>
                  <a:lnTo>
                    <a:pt x="6" y="12"/>
                  </a:lnTo>
                  <a:lnTo>
                    <a:pt x="10" y="10"/>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45" name="Freeform 1153"/>
            <p:cNvSpPr>
              <a:spLocks/>
            </p:cNvSpPr>
            <p:nvPr/>
          </p:nvSpPr>
          <p:spPr bwMode="auto">
            <a:xfrm>
              <a:off x="4342" y="126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46" name="Freeform 1154"/>
            <p:cNvSpPr>
              <a:spLocks/>
            </p:cNvSpPr>
            <p:nvPr/>
          </p:nvSpPr>
          <p:spPr bwMode="auto">
            <a:xfrm>
              <a:off x="4354" y="127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9"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47" name="Freeform 1155"/>
            <p:cNvSpPr>
              <a:spLocks/>
            </p:cNvSpPr>
            <p:nvPr/>
          </p:nvSpPr>
          <p:spPr bwMode="auto">
            <a:xfrm>
              <a:off x="4364" y="127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2" y="2"/>
                  </a:lnTo>
                  <a:lnTo>
                    <a:pt x="0" y="6"/>
                  </a:lnTo>
                  <a:lnTo>
                    <a:pt x="2"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48" name="Freeform 1156"/>
            <p:cNvSpPr>
              <a:spLocks/>
            </p:cNvSpPr>
            <p:nvPr/>
          </p:nvSpPr>
          <p:spPr bwMode="auto">
            <a:xfrm>
              <a:off x="4375" y="128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9"/>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49" name="Freeform 1157"/>
            <p:cNvSpPr>
              <a:spLocks/>
            </p:cNvSpPr>
            <p:nvPr/>
          </p:nvSpPr>
          <p:spPr bwMode="auto">
            <a:xfrm>
              <a:off x="4386" y="1288"/>
              <a:ext cx="6" cy="6"/>
            </a:xfrm>
            <a:custGeom>
              <a:avLst/>
              <a:gdLst>
                <a:gd name="T0" fmla="*/ 3 w 11"/>
                <a:gd name="T1" fmla="*/ 1 h 11"/>
                <a:gd name="T2" fmla="*/ 2 w 11"/>
                <a:gd name="T3" fmla="*/ 0 h 11"/>
                <a:gd name="T4" fmla="*/ 1 w 11"/>
                <a:gd name="T5" fmla="*/ 1 h 11"/>
                <a:gd name="T6" fmla="*/ 0 w 11"/>
                <a:gd name="T7" fmla="*/ 2 h 11"/>
                <a:gd name="T8" fmla="*/ 1 w 11"/>
                <a:gd name="T9" fmla="*/ 3 h 11"/>
                <a:gd name="T10" fmla="*/ 1 w 11"/>
                <a:gd name="T11" fmla="*/ 3 h 11"/>
                <a:gd name="T12" fmla="*/ 2 w 11"/>
                <a:gd name="T13" fmla="*/ 3 h 11"/>
                <a:gd name="T14" fmla="*/ 3 w 11"/>
                <a:gd name="T15" fmla="*/ 3 h 11"/>
                <a:gd name="T16" fmla="*/ 3 w 11"/>
                <a:gd name="T17" fmla="*/ 2 h 11"/>
                <a:gd name="T18" fmla="*/ 3 w 1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10" y="1"/>
                  </a:moveTo>
                  <a:lnTo>
                    <a:pt x="6" y="0"/>
                  </a:lnTo>
                  <a:lnTo>
                    <a:pt x="1" y="1"/>
                  </a:lnTo>
                  <a:lnTo>
                    <a:pt x="0" y="6"/>
                  </a:lnTo>
                  <a:lnTo>
                    <a:pt x="1" y="10"/>
                  </a:lnTo>
                  <a:lnTo>
                    <a:pt x="6" y="11"/>
                  </a:lnTo>
                  <a:lnTo>
                    <a:pt x="9" y="10"/>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50" name="Freeform 1158"/>
            <p:cNvSpPr>
              <a:spLocks/>
            </p:cNvSpPr>
            <p:nvPr/>
          </p:nvSpPr>
          <p:spPr bwMode="auto">
            <a:xfrm>
              <a:off x="4397" y="129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3"/>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51" name="Freeform 1159"/>
            <p:cNvSpPr>
              <a:spLocks/>
            </p:cNvSpPr>
            <p:nvPr/>
          </p:nvSpPr>
          <p:spPr bwMode="auto">
            <a:xfrm>
              <a:off x="4408" y="129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52" name="Freeform 1160"/>
            <p:cNvSpPr>
              <a:spLocks/>
            </p:cNvSpPr>
            <p:nvPr/>
          </p:nvSpPr>
          <p:spPr bwMode="auto">
            <a:xfrm>
              <a:off x="4418" y="1302"/>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1"/>
                  </a:moveTo>
                  <a:lnTo>
                    <a:pt x="5" y="0"/>
                  </a:lnTo>
                  <a:lnTo>
                    <a:pt x="2" y="3"/>
                  </a:lnTo>
                  <a:lnTo>
                    <a:pt x="0" y="6"/>
                  </a:lnTo>
                  <a:lnTo>
                    <a:pt x="1" y="10"/>
                  </a:lnTo>
                  <a:lnTo>
                    <a:pt x="5" y="12"/>
                  </a:lnTo>
                  <a:lnTo>
                    <a:pt x="10" y="10"/>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53" name="Freeform 1161"/>
            <p:cNvSpPr>
              <a:spLocks/>
            </p:cNvSpPr>
            <p:nvPr/>
          </p:nvSpPr>
          <p:spPr bwMode="auto">
            <a:xfrm>
              <a:off x="4429" y="130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54" name="Freeform 1162"/>
            <p:cNvSpPr>
              <a:spLocks/>
            </p:cNvSpPr>
            <p:nvPr/>
          </p:nvSpPr>
          <p:spPr bwMode="auto">
            <a:xfrm>
              <a:off x="4441" y="1312"/>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2" y="2"/>
                  </a:lnTo>
                  <a:lnTo>
                    <a:pt x="0" y="6"/>
                  </a:lnTo>
                  <a:lnTo>
                    <a:pt x="2"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55" name="Freeform 1163"/>
            <p:cNvSpPr>
              <a:spLocks/>
            </p:cNvSpPr>
            <p:nvPr/>
          </p:nvSpPr>
          <p:spPr bwMode="auto">
            <a:xfrm>
              <a:off x="4451" y="1317"/>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2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3" y="1"/>
                  </a:lnTo>
                  <a:lnTo>
                    <a:pt x="0" y="5"/>
                  </a:lnTo>
                  <a:lnTo>
                    <a:pt x="1" y="10"/>
                  </a:lnTo>
                  <a:lnTo>
                    <a:pt x="6" y="11"/>
                  </a:lnTo>
                  <a:lnTo>
                    <a:pt x="10" y="8"/>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56" name="Freeform 1164"/>
            <p:cNvSpPr>
              <a:spLocks/>
            </p:cNvSpPr>
            <p:nvPr/>
          </p:nvSpPr>
          <p:spPr bwMode="auto">
            <a:xfrm>
              <a:off x="4462" y="132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57" name="Freeform 1165"/>
            <p:cNvSpPr>
              <a:spLocks/>
            </p:cNvSpPr>
            <p:nvPr/>
          </p:nvSpPr>
          <p:spPr bwMode="auto">
            <a:xfrm>
              <a:off x="4473" y="132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3"/>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58" name="Freeform 1166"/>
            <p:cNvSpPr>
              <a:spLocks/>
            </p:cNvSpPr>
            <p:nvPr/>
          </p:nvSpPr>
          <p:spPr bwMode="auto">
            <a:xfrm>
              <a:off x="4484" y="133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59" name="Freeform 1167"/>
            <p:cNvSpPr>
              <a:spLocks/>
            </p:cNvSpPr>
            <p:nvPr/>
          </p:nvSpPr>
          <p:spPr bwMode="auto">
            <a:xfrm>
              <a:off x="4495" y="1336"/>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1"/>
                  </a:moveTo>
                  <a:lnTo>
                    <a:pt x="6" y="0"/>
                  </a:lnTo>
                  <a:lnTo>
                    <a:pt x="1" y="3"/>
                  </a:lnTo>
                  <a:lnTo>
                    <a:pt x="0" y="6"/>
                  </a:lnTo>
                  <a:lnTo>
                    <a:pt x="1" y="10"/>
                  </a:lnTo>
                  <a:lnTo>
                    <a:pt x="6" y="12"/>
                  </a:lnTo>
                  <a:lnTo>
                    <a:pt x="10" y="10"/>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60" name="Freeform 1168"/>
            <p:cNvSpPr>
              <a:spLocks/>
            </p:cNvSpPr>
            <p:nvPr/>
          </p:nvSpPr>
          <p:spPr bwMode="auto">
            <a:xfrm>
              <a:off x="4506" y="134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0"/>
                  </a:lnTo>
                  <a:lnTo>
                    <a:pt x="6" y="12"/>
                  </a:lnTo>
                  <a:lnTo>
                    <a:pt x="10" y="10"/>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61" name="Freeform 1169"/>
            <p:cNvSpPr>
              <a:spLocks/>
            </p:cNvSpPr>
            <p:nvPr/>
          </p:nvSpPr>
          <p:spPr bwMode="auto">
            <a:xfrm>
              <a:off x="4516" y="134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3"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62" name="Freeform 1170"/>
            <p:cNvSpPr>
              <a:spLocks/>
            </p:cNvSpPr>
            <p:nvPr/>
          </p:nvSpPr>
          <p:spPr bwMode="auto">
            <a:xfrm>
              <a:off x="4527" y="135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9"/>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63" name="Freeform 1171"/>
            <p:cNvSpPr>
              <a:spLocks/>
            </p:cNvSpPr>
            <p:nvPr/>
          </p:nvSpPr>
          <p:spPr bwMode="auto">
            <a:xfrm>
              <a:off x="4539" y="135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9"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64" name="Freeform 1172"/>
            <p:cNvSpPr>
              <a:spLocks/>
            </p:cNvSpPr>
            <p:nvPr/>
          </p:nvSpPr>
          <p:spPr bwMode="auto">
            <a:xfrm>
              <a:off x="4549" y="136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2" y="3"/>
                  </a:lnTo>
                  <a:lnTo>
                    <a:pt x="0" y="6"/>
                  </a:lnTo>
                  <a:lnTo>
                    <a:pt x="2"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65" name="Freeform 1173"/>
            <p:cNvSpPr>
              <a:spLocks/>
            </p:cNvSpPr>
            <p:nvPr/>
          </p:nvSpPr>
          <p:spPr bwMode="auto">
            <a:xfrm>
              <a:off x="4560" y="136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66" name="Freeform 1174"/>
            <p:cNvSpPr>
              <a:spLocks/>
            </p:cNvSpPr>
            <p:nvPr/>
          </p:nvSpPr>
          <p:spPr bwMode="auto">
            <a:xfrm>
              <a:off x="4571" y="1369"/>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3"/>
                  </a:lnTo>
                  <a:lnTo>
                    <a:pt x="0" y="5"/>
                  </a:lnTo>
                  <a:lnTo>
                    <a:pt x="1" y="10"/>
                  </a:lnTo>
                  <a:lnTo>
                    <a:pt x="6" y="11"/>
                  </a:lnTo>
                  <a:lnTo>
                    <a:pt x="9" y="10"/>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67" name="Freeform 1175"/>
            <p:cNvSpPr>
              <a:spLocks/>
            </p:cNvSpPr>
            <p:nvPr/>
          </p:nvSpPr>
          <p:spPr bwMode="auto">
            <a:xfrm>
              <a:off x="4582" y="137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68" name="Freeform 1176"/>
            <p:cNvSpPr>
              <a:spLocks/>
            </p:cNvSpPr>
            <p:nvPr/>
          </p:nvSpPr>
          <p:spPr bwMode="auto">
            <a:xfrm>
              <a:off x="4593" y="137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69" name="Freeform 1177"/>
            <p:cNvSpPr>
              <a:spLocks/>
            </p:cNvSpPr>
            <p:nvPr/>
          </p:nvSpPr>
          <p:spPr bwMode="auto">
            <a:xfrm>
              <a:off x="4604" y="138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9" y="9"/>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70" name="Freeform 1178"/>
            <p:cNvSpPr>
              <a:spLocks/>
            </p:cNvSpPr>
            <p:nvPr/>
          </p:nvSpPr>
          <p:spPr bwMode="auto">
            <a:xfrm>
              <a:off x="4614" y="138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971" name="Freeform 1179"/>
            <p:cNvSpPr>
              <a:spLocks/>
            </p:cNvSpPr>
            <p:nvPr/>
          </p:nvSpPr>
          <p:spPr bwMode="auto">
            <a:xfrm>
              <a:off x="4626" y="1393"/>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3"/>
                  </a:lnTo>
                  <a:lnTo>
                    <a:pt x="0" y="6"/>
                  </a:lnTo>
                  <a:lnTo>
                    <a:pt x="2" y="10"/>
                  </a:lnTo>
                  <a:lnTo>
                    <a:pt x="6" y="12"/>
                  </a:lnTo>
                  <a:lnTo>
                    <a:pt x="11" y="10"/>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grpSp>
        <p:nvGrpSpPr>
          <p:cNvPr id="18469" name="Group 1239"/>
          <p:cNvGrpSpPr>
            <a:grpSpLocks/>
          </p:cNvGrpSpPr>
          <p:nvPr/>
        </p:nvGrpSpPr>
        <p:grpSpPr bwMode="auto">
          <a:xfrm>
            <a:off x="4241801" y="2990850"/>
            <a:ext cx="2225675" cy="1874838"/>
            <a:chOff x="1712" y="1884"/>
            <a:chExt cx="1402" cy="1181"/>
          </a:xfrm>
        </p:grpSpPr>
        <p:sp>
          <p:nvSpPr>
            <p:cNvPr id="18836" name="Freeform 1181"/>
            <p:cNvSpPr>
              <a:spLocks/>
            </p:cNvSpPr>
            <p:nvPr/>
          </p:nvSpPr>
          <p:spPr bwMode="auto">
            <a:xfrm>
              <a:off x="3053" y="1893"/>
              <a:ext cx="61" cy="54"/>
            </a:xfrm>
            <a:custGeom>
              <a:avLst/>
              <a:gdLst>
                <a:gd name="T0" fmla="*/ 31 w 120"/>
                <a:gd name="T1" fmla="*/ 6 h 109"/>
                <a:gd name="T2" fmla="*/ 25 w 120"/>
                <a:gd name="T3" fmla="*/ 0 h 109"/>
                <a:gd name="T4" fmla="*/ 0 w 120"/>
                <a:gd name="T5" fmla="*/ 20 h 109"/>
                <a:gd name="T6" fmla="*/ 6 w 120"/>
                <a:gd name="T7" fmla="*/ 27 h 109"/>
                <a:gd name="T8" fmla="*/ 31 w 120"/>
                <a:gd name="T9" fmla="*/ 6 h 109"/>
                <a:gd name="T10" fmla="*/ 0 60000 65536"/>
                <a:gd name="T11" fmla="*/ 0 60000 65536"/>
                <a:gd name="T12" fmla="*/ 0 60000 65536"/>
                <a:gd name="T13" fmla="*/ 0 60000 65536"/>
                <a:gd name="T14" fmla="*/ 0 60000 65536"/>
                <a:gd name="T15" fmla="*/ 0 w 120"/>
                <a:gd name="T16" fmla="*/ 0 h 109"/>
                <a:gd name="T17" fmla="*/ 120 w 120"/>
                <a:gd name="T18" fmla="*/ 109 h 109"/>
              </a:gdLst>
              <a:ahLst/>
              <a:cxnLst>
                <a:cxn ang="T10">
                  <a:pos x="T0" y="T1"/>
                </a:cxn>
                <a:cxn ang="T11">
                  <a:pos x="T2" y="T3"/>
                </a:cxn>
                <a:cxn ang="T12">
                  <a:pos x="T4" y="T5"/>
                </a:cxn>
                <a:cxn ang="T13">
                  <a:pos x="T6" y="T7"/>
                </a:cxn>
                <a:cxn ang="T14">
                  <a:pos x="T8" y="T9"/>
                </a:cxn>
              </a:cxnLst>
              <a:rect l="T15" t="T16" r="T17" b="T18"/>
              <a:pathLst>
                <a:path w="120" h="109">
                  <a:moveTo>
                    <a:pt x="120" y="25"/>
                  </a:moveTo>
                  <a:lnTo>
                    <a:pt x="99" y="0"/>
                  </a:lnTo>
                  <a:lnTo>
                    <a:pt x="0" y="83"/>
                  </a:lnTo>
                  <a:lnTo>
                    <a:pt x="21" y="109"/>
                  </a:lnTo>
                  <a:lnTo>
                    <a:pt x="12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37" name="Freeform 1182"/>
            <p:cNvSpPr>
              <a:spLocks/>
            </p:cNvSpPr>
            <p:nvPr/>
          </p:nvSpPr>
          <p:spPr bwMode="auto">
            <a:xfrm>
              <a:off x="2966" y="1967"/>
              <a:ext cx="60" cy="54"/>
            </a:xfrm>
            <a:custGeom>
              <a:avLst/>
              <a:gdLst>
                <a:gd name="T0" fmla="*/ 30 w 121"/>
                <a:gd name="T1" fmla="*/ 6 h 109"/>
                <a:gd name="T2" fmla="*/ 25 w 121"/>
                <a:gd name="T3" fmla="*/ 0 h 109"/>
                <a:gd name="T4" fmla="*/ 0 w 121"/>
                <a:gd name="T5" fmla="*/ 20 h 109"/>
                <a:gd name="T6" fmla="*/ 5 w 121"/>
                <a:gd name="T7" fmla="*/ 27 h 109"/>
                <a:gd name="T8" fmla="*/ 30 w 121"/>
                <a:gd name="T9" fmla="*/ 6 h 109"/>
                <a:gd name="T10" fmla="*/ 0 60000 65536"/>
                <a:gd name="T11" fmla="*/ 0 60000 65536"/>
                <a:gd name="T12" fmla="*/ 0 60000 65536"/>
                <a:gd name="T13" fmla="*/ 0 60000 65536"/>
                <a:gd name="T14" fmla="*/ 0 60000 65536"/>
                <a:gd name="T15" fmla="*/ 0 w 121"/>
                <a:gd name="T16" fmla="*/ 0 h 109"/>
                <a:gd name="T17" fmla="*/ 121 w 121"/>
                <a:gd name="T18" fmla="*/ 109 h 109"/>
              </a:gdLst>
              <a:ahLst/>
              <a:cxnLst>
                <a:cxn ang="T10">
                  <a:pos x="T0" y="T1"/>
                </a:cxn>
                <a:cxn ang="T11">
                  <a:pos x="T2" y="T3"/>
                </a:cxn>
                <a:cxn ang="T12">
                  <a:pos x="T4" y="T5"/>
                </a:cxn>
                <a:cxn ang="T13">
                  <a:pos x="T6" y="T7"/>
                </a:cxn>
                <a:cxn ang="T14">
                  <a:pos x="T8" y="T9"/>
                </a:cxn>
              </a:cxnLst>
              <a:rect l="T15" t="T16" r="T17" b="T18"/>
              <a:pathLst>
                <a:path w="121" h="109">
                  <a:moveTo>
                    <a:pt x="121" y="25"/>
                  </a:moveTo>
                  <a:lnTo>
                    <a:pt x="100" y="0"/>
                  </a:lnTo>
                  <a:lnTo>
                    <a:pt x="0" y="83"/>
                  </a:lnTo>
                  <a:lnTo>
                    <a:pt x="21" y="109"/>
                  </a:lnTo>
                  <a:lnTo>
                    <a:pt x="12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38" name="Freeform 1183"/>
            <p:cNvSpPr>
              <a:spLocks/>
            </p:cNvSpPr>
            <p:nvPr/>
          </p:nvSpPr>
          <p:spPr bwMode="auto">
            <a:xfrm>
              <a:off x="2878" y="2040"/>
              <a:ext cx="60" cy="54"/>
            </a:xfrm>
            <a:custGeom>
              <a:avLst/>
              <a:gdLst>
                <a:gd name="T0" fmla="*/ 30 w 120"/>
                <a:gd name="T1" fmla="*/ 6 h 109"/>
                <a:gd name="T2" fmla="*/ 25 w 120"/>
                <a:gd name="T3" fmla="*/ 0 h 109"/>
                <a:gd name="T4" fmla="*/ 0 w 120"/>
                <a:gd name="T5" fmla="*/ 21 h 109"/>
                <a:gd name="T6" fmla="*/ 6 w 120"/>
                <a:gd name="T7" fmla="*/ 27 h 109"/>
                <a:gd name="T8" fmla="*/ 30 w 120"/>
                <a:gd name="T9" fmla="*/ 6 h 109"/>
                <a:gd name="T10" fmla="*/ 0 60000 65536"/>
                <a:gd name="T11" fmla="*/ 0 60000 65536"/>
                <a:gd name="T12" fmla="*/ 0 60000 65536"/>
                <a:gd name="T13" fmla="*/ 0 60000 65536"/>
                <a:gd name="T14" fmla="*/ 0 60000 65536"/>
                <a:gd name="T15" fmla="*/ 0 w 120"/>
                <a:gd name="T16" fmla="*/ 0 h 109"/>
                <a:gd name="T17" fmla="*/ 120 w 120"/>
                <a:gd name="T18" fmla="*/ 109 h 109"/>
              </a:gdLst>
              <a:ahLst/>
              <a:cxnLst>
                <a:cxn ang="T10">
                  <a:pos x="T0" y="T1"/>
                </a:cxn>
                <a:cxn ang="T11">
                  <a:pos x="T2" y="T3"/>
                </a:cxn>
                <a:cxn ang="T12">
                  <a:pos x="T4" y="T5"/>
                </a:cxn>
                <a:cxn ang="T13">
                  <a:pos x="T6" y="T7"/>
                </a:cxn>
                <a:cxn ang="T14">
                  <a:pos x="T8" y="T9"/>
                </a:cxn>
              </a:cxnLst>
              <a:rect l="T15" t="T16" r="T17" b="T18"/>
              <a:pathLst>
                <a:path w="120" h="109">
                  <a:moveTo>
                    <a:pt x="120" y="26"/>
                  </a:moveTo>
                  <a:lnTo>
                    <a:pt x="100" y="0"/>
                  </a:lnTo>
                  <a:lnTo>
                    <a:pt x="0" y="84"/>
                  </a:lnTo>
                  <a:lnTo>
                    <a:pt x="21" y="109"/>
                  </a:lnTo>
                  <a:lnTo>
                    <a:pt x="12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39" name="Freeform 1184"/>
            <p:cNvSpPr>
              <a:spLocks/>
            </p:cNvSpPr>
            <p:nvPr/>
          </p:nvSpPr>
          <p:spPr bwMode="auto">
            <a:xfrm>
              <a:off x="2790" y="2114"/>
              <a:ext cx="61" cy="54"/>
            </a:xfrm>
            <a:custGeom>
              <a:avLst/>
              <a:gdLst>
                <a:gd name="T0" fmla="*/ 31 w 120"/>
                <a:gd name="T1" fmla="*/ 6 h 109"/>
                <a:gd name="T2" fmla="*/ 25 w 120"/>
                <a:gd name="T3" fmla="*/ 0 h 109"/>
                <a:gd name="T4" fmla="*/ 0 w 120"/>
                <a:gd name="T5" fmla="*/ 21 h 109"/>
                <a:gd name="T6" fmla="*/ 5 w 120"/>
                <a:gd name="T7" fmla="*/ 27 h 109"/>
                <a:gd name="T8" fmla="*/ 31 w 120"/>
                <a:gd name="T9" fmla="*/ 6 h 109"/>
                <a:gd name="T10" fmla="*/ 0 60000 65536"/>
                <a:gd name="T11" fmla="*/ 0 60000 65536"/>
                <a:gd name="T12" fmla="*/ 0 60000 65536"/>
                <a:gd name="T13" fmla="*/ 0 60000 65536"/>
                <a:gd name="T14" fmla="*/ 0 60000 65536"/>
                <a:gd name="T15" fmla="*/ 0 w 120"/>
                <a:gd name="T16" fmla="*/ 0 h 109"/>
                <a:gd name="T17" fmla="*/ 120 w 120"/>
                <a:gd name="T18" fmla="*/ 109 h 109"/>
              </a:gdLst>
              <a:ahLst/>
              <a:cxnLst>
                <a:cxn ang="T10">
                  <a:pos x="T0" y="T1"/>
                </a:cxn>
                <a:cxn ang="T11">
                  <a:pos x="T2" y="T3"/>
                </a:cxn>
                <a:cxn ang="T12">
                  <a:pos x="T4" y="T5"/>
                </a:cxn>
                <a:cxn ang="T13">
                  <a:pos x="T6" y="T7"/>
                </a:cxn>
                <a:cxn ang="T14">
                  <a:pos x="T8" y="T9"/>
                </a:cxn>
              </a:cxnLst>
              <a:rect l="T15" t="T16" r="T17" b="T18"/>
              <a:pathLst>
                <a:path w="120" h="109">
                  <a:moveTo>
                    <a:pt x="120" y="26"/>
                  </a:moveTo>
                  <a:lnTo>
                    <a:pt x="99" y="0"/>
                  </a:lnTo>
                  <a:lnTo>
                    <a:pt x="0" y="84"/>
                  </a:lnTo>
                  <a:lnTo>
                    <a:pt x="20" y="109"/>
                  </a:lnTo>
                  <a:lnTo>
                    <a:pt x="12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40" name="Freeform 1185"/>
            <p:cNvSpPr>
              <a:spLocks/>
            </p:cNvSpPr>
            <p:nvPr/>
          </p:nvSpPr>
          <p:spPr bwMode="auto">
            <a:xfrm>
              <a:off x="2703" y="2187"/>
              <a:ext cx="60" cy="54"/>
            </a:xfrm>
            <a:custGeom>
              <a:avLst/>
              <a:gdLst>
                <a:gd name="T0" fmla="*/ 30 w 121"/>
                <a:gd name="T1" fmla="*/ 7 h 108"/>
                <a:gd name="T2" fmla="*/ 25 w 121"/>
                <a:gd name="T3" fmla="*/ 0 h 108"/>
                <a:gd name="T4" fmla="*/ 0 w 121"/>
                <a:gd name="T5" fmla="*/ 21 h 108"/>
                <a:gd name="T6" fmla="*/ 5 w 121"/>
                <a:gd name="T7" fmla="*/ 27 h 108"/>
                <a:gd name="T8" fmla="*/ 30 w 121"/>
                <a:gd name="T9" fmla="*/ 7 h 108"/>
                <a:gd name="T10" fmla="*/ 0 60000 65536"/>
                <a:gd name="T11" fmla="*/ 0 60000 65536"/>
                <a:gd name="T12" fmla="*/ 0 60000 65536"/>
                <a:gd name="T13" fmla="*/ 0 60000 65536"/>
                <a:gd name="T14" fmla="*/ 0 60000 65536"/>
                <a:gd name="T15" fmla="*/ 0 w 121"/>
                <a:gd name="T16" fmla="*/ 0 h 108"/>
                <a:gd name="T17" fmla="*/ 121 w 121"/>
                <a:gd name="T18" fmla="*/ 108 h 108"/>
              </a:gdLst>
              <a:ahLst/>
              <a:cxnLst>
                <a:cxn ang="T10">
                  <a:pos x="T0" y="T1"/>
                </a:cxn>
                <a:cxn ang="T11">
                  <a:pos x="T2" y="T3"/>
                </a:cxn>
                <a:cxn ang="T12">
                  <a:pos x="T4" y="T5"/>
                </a:cxn>
                <a:cxn ang="T13">
                  <a:pos x="T6" y="T7"/>
                </a:cxn>
                <a:cxn ang="T14">
                  <a:pos x="T8" y="T9"/>
                </a:cxn>
              </a:cxnLst>
              <a:rect l="T15" t="T16" r="T17" b="T18"/>
              <a:pathLst>
                <a:path w="121" h="108">
                  <a:moveTo>
                    <a:pt x="121" y="25"/>
                  </a:moveTo>
                  <a:lnTo>
                    <a:pt x="100" y="0"/>
                  </a:lnTo>
                  <a:lnTo>
                    <a:pt x="0" y="83"/>
                  </a:lnTo>
                  <a:lnTo>
                    <a:pt x="21" y="108"/>
                  </a:lnTo>
                  <a:lnTo>
                    <a:pt x="12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41" name="Freeform 1186"/>
            <p:cNvSpPr>
              <a:spLocks/>
            </p:cNvSpPr>
            <p:nvPr/>
          </p:nvSpPr>
          <p:spPr bwMode="auto">
            <a:xfrm>
              <a:off x="2615" y="2261"/>
              <a:ext cx="60" cy="54"/>
            </a:xfrm>
            <a:custGeom>
              <a:avLst/>
              <a:gdLst>
                <a:gd name="T0" fmla="*/ 30 w 120"/>
                <a:gd name="T1" fmla="*/ 7 h 108"/>
                <a:gd name="T2" fmla="*/ 25 w 120"/>
                <a:gd name="T3" fmla="*/ 0 h 108"/>
                <a:gd name="T4" fmla="*/ 0 w 120"/>
                <a:gd name="T5" fmla="*/ 21 h 108"/>
                <a:gd name="T6" fmla="*/ 6 w 120"/>
                <a:gd name="T7" fmla="*/ 27 h 108"/>
                <a:gd name="T8" fmla="*/ 30 w 120"/>
                <a:gd name="T9" fmla="*/ 7 h 108"/>
                <a:gd name="T10" fmla="*/ 0 60000 65536"/>
                <a:gd name="T11" fmla="*/ 0 60000 65536"/>
                <a:gd name="T12" fmla="*/ 0 60000 65536"/>
                <a:gd name="T13" fmla="*/ 0 60000 65536"/>
                <a:gd name="T14" fmla="*/ 0 60000 65536"/>
                <a:gd name="T15" fmla="*/ 0 w 120"/>
                <a:gd name="T16" fmla="*/ 0 h 108"/>
                <a:gd name="T17" fmla="*/ 120 w 120"/>
                <a:gd name="T18" fmla="*/ 108 h 108"/>
              </a:gdLst>
              <a:ahLst/>
              <a:cxnLst>
                <a:cxn ang="T10">
                  <a:pos x="T0" y="T1"/>
                </a:cxn>
                <a:cxn ang="T11">
                  <a:pos x="T2" y="T3"/>
                </a:cxn>
                <a:cxn ang="T12">
                  <a:pos x="T4" y="T5"/>
                </a:cxn>
                <a:cxn ang="T13">
                  <a:pos x="T6" y="T7"/>
                </a:cxn>
                <a:cxn ang="T14">
                  <a:pos x="T8" y="T9"/>
                </a:cxn>
              </a:cxnLst>
              <a:rect l="T15" t="T16" r="T17" b="T18"/>
              <a:pathLst>
                <a:path w="120" h="108">
                  <a:moveTo>
                    <a:pt x="120" y="25"/>
                  </a:moveTo>
                  <a:lnTo>
                    <a:pt x="100" y="0"/>
                  </a:lnTo>
                  <a:lnTo>
                    <a:pt x="0" y="83"/>
                  </a:lnTo>
                  <a:lnTo>
                    <a:pt x="21" y="108"/>
                  </a:lnTo>
                  <a:lnTo>
                    <a:pt x="12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42" name="Freeform 1187"/>
            <p:cNvSpPr>
              <a:spLocks/>
            </p:cNvSpPr>
            <p:nvPr/>
          </p:nvSpPr>
          <p:spPr bwMode="auto">
            <a:xfrm>
              <a:off x="2527" y="2334"/>
              <a:ext cx="60" cy="55"/>
            </a:xfrm>
            <a:custGeom>
              <a:avLst/>
              <a:gdLst>
                <a:gd name="T0" fmla="*/ 30 w 120"/>
                <a:gd name="T1" fmla="*/ 7 h 108"/>
                <a:gd name="T2" fmla="*/ 25 w 120"/>
                <a:gd name="T3" fmla="*/ 0 h 108"/>
                <a:gd name="T4" fmla="*/ 0 w 120"/>
                <a:gd name="T5" fmla="*/ 21 h 108"/>
                <a:gd name="T6" fmla="*/ 5 w 120"/>
                <a:gd name="T7" fmla="*/ 28 h 108"/>
                <a:gd name="T8" fmla="*/ 30 w 120"/>
                <a:gd name="T9" fmla="*/ 7 h 108"/>
                <a:gd name="T10" fmla="*/ 0 60000 65536"/>
                <a:gd name="T11" fmla="*/ 0 60000 65536"/>
                <a:gd name="T12" fmla="*/ 0 60000 65536"/>
                <a:gd name="T13" fmla="*/ 0 60000 65536"/>
                <a:gd name="T14" fmla="*/ 0 60000 65536"/>
                <a:gd name="T15" fmla="*/ 0 w 120"/>
                <a:gd name="T16" fmla="*/ 0 h 108"/>
                <a:gd name="T17" fmla="*/ 120 w 120"/>
                <a:gd name="T18" fmla="*/ 108 h 108"/>
              </a:gdLst>
              <a:ahLst/>
              <a:cxnLst>
                <a:cxn ang="T10">
                  <a:pos x="T0" y="T1"/>
                </a:cxn>
                <a:cxn ang="T11">
                  <a:pos x="T2" y="T3"/>
                </a:cxn>
                <a:cxn ang="T12">
                  <a:pos x="T4" y="T5"/>
                </a:cxn>
                <a:cxn ang="T13">
                  <a:pos x="T6" y="T7"/>
                </a:cxn>
                <a:cxn ang="T14">
                  <a:pos x="T8" y="T9"/>
                </a:cxn>
              </a:cxnLst>
              <a:rect l="T15" t="T16" r="T17" b="T18"/>
              <a:pathLst>
                <a:path w="120" h="108">
                  <a:moveTo>
                    <a:pt x="120" y="25"/>
                  </a:moveTo>
                  <a:lnTo>
                    <a:pt x="99" y="0"/>
                  </a:lnTo>
                  <a:lnTo>
                    <a:pt x="0" y="83"/>
                  </a:lnTo>
                  <a:lnTo>
                    <a:pt x="20" y="108"/>
                  </a:lnTo>
                  <a:lnTo>
                    <a:pt x="12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43" name="Freeform 1188"/>
            <p:cNvSpPr>
              <a:spLocks/>
            </p:cNvSpPr>
            <p:nvPr/>
          </p:nvSpPr>
          <p:spPr bwMode="auto">
            <a:xfrm>
              <a:off x="2440" y="2408"/>
              <a:ext cx="61" cy="54"/>
            </a:xfrm>
            <a:custGeom>
              <a:avLst/>
              <a:gdLst>
                <a:gd name="T0" fmla="*/ 31 w 122"/>
                <a:gd name="T1" fmla="*/ 7 h 108"/>
                <a:gd name="T2" fmla="*/ 26 w 122"/>
                <a:gd name="T3" fmla="*/ 0 h 108"/>
                <a:gd name="T4" fmla="*/ 0 w 122"/>
                <a:gd name="T5" fmla="*/ 21 h 108"/>
                <a:gd name="T6" fmla="*/ 6 w 122"/>
                <a:gd name="T7" fmla="*/ 27 h 108"/>
                <a:gd name="T8" fmla="*/ 31 w 122"/>
                <a:gd name="T9" fmla="*/ 7 h 108"/>
                <a:gd name="T10" fmla="*/ 0 60000 65536"/>
                <a:gd name="T11" fmla="*/ 0 60000 65536"/>
                <a:gd name="T12" fmla="*/ 0 60000 65536"/>
                <a:gd name="T13" fmla="*/ 0 60000 65536"/>
                <a:gd name="T14" fmla="*/ 0 60000 65536"/>
                <a:gd name="T15" fmla="*/ 0 w 122"/>
                <a:gd name="T16" fmla="*/ 0 h 108"/>
                <a:gd name="T17" fmla="*/ 122 w 122"/>
                <a:gd name="T18" fmla="*/ 108 h 108"/>
              </a:gdLst>
              <a:ahLst/>
              <a:cxnLst>
                <a:cxn ang="T10">
                  <a:pos x="T0" y="T1"/>
                </a:cxn>
                <a:cxn ang="T11">
                  <a:pos x="T2" y="T3"/>
                </a:cxn>
                <a:cxn ang="T12">
                  <a:pos x="T4" y="T5"/>
                </a:cxn>
                <a:cxn ang="T13">
                  <a:pos x="T6" y="T7"/>
                </a:cxn>
                <a:cxn ang="T14">
                  <a:pos x="T8" y="T9"/>
                </a:cxn>
              </a:cxnLst>
              <a:rect l="T15" t="T16" r="T17" b="T18"/>
              <a:pathLst>
                <a:path w="122" h="108">
                  <a:moveTo>
                    <a:pt x="122" y="25"/>
                  </a:moveTo>
                  <a:lnTo>
                    <a:pt x="101" y="0"/>
                  </a:lnTo>
                  <a:lnTo>
                    <a:pt x="0" y="83"/>
                  </a:lnTo>
                  <a:lnTo>
                    <a:pt x="21" y="108"/>
                  </a:lnTo>
                  <a:lnTo>
                    <a:pt x="12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44" name="Freeform 1189"/>
            <p:cNvSpPr>
              <a:spLocks/>
            </p:cNvSpPr>
            <p:nvPr/>
          </p:nvSpPr>
          <p:spPr bwMode="auto">
            <a:xfrm>
              <a:off x="2352" y="2481"/>
              <a:ext cx="61" cy="55"/>
            </a:xfrm>
            <a:custGeom>
              <a:avLst/>
              <a:gdLst>
                <a:gd name="T0" fmla="*/ 31 w 122"/>
                <a:gd name="T1" fmla="*/ 7 h 108"/>
                <a:gd name="T2" fmla="*/ 26 w 122"/>
                <a:gd name="T3" fmla="*/ 0 h 108"/>
                <a:gd name="T4" fmla="*/ 0 w 122"/>
                <a:gd name="T5" fmla="*/ 21 h 108"/>
                <a:gd name="T6" fmla="*/ 6 w 122"/>
                <a:gd name="T7" fmla="*/ 28 h 108"/>
                <a:gd name="T8" fmla="*/ 31 w 122"/>
                <a:gd name="T9" fmla="*/ 7 h 108"/>
                <a:gd name="T10" fmla="*/ 0 60000 65536"/>
                <a:gd name="T11" fmla="*/ 0 60000 65536"/>
                <a:gd name="T12" fmla="*/ 0 60000 65536"/>
                <a:gd name="T13" fmla="*/ 0 60000 65536"/>
                <a:gd name="T14" fmla="*/ 0 60000 65536"/>
                <a:gd name="T15" fmla="*/ 0 w 122"/>
                <a:gd name="T16" fmla="*/ 0 h 108"/>
                <a:gd name="T17" fmla="*/ 122 w 122"/>
                <a:gd name="T18" fmla="*/ 108 h 108"/>
              </a:gdLst>
              <a:ahLst/>
              <a:cxnLst>
                <a:cxn ang="T10">
                  <a:pos x="T0" y="T1"/>
                </a:cxn>
                <a:cxn ang="T11">
                  <a:pos x="T2" y="T3"/>
                </a:cxn>
                <a:cxn ang="T12">
                  <a:pos x="T4" y="T5"/>
                </a:cxn>
                <a:cxn ang="T13">
                  <a:pos x="T6" y="T7"/>
                </a:cxn>
                <a:cxn ang="T14">
                  <a:pos x="T8" y="T9"/>
                </a:cxn>
              </a:cxnLst>
              <a:rect l="T15" t="T16" r="T17" b="T18"/>
              <a:pathLst>
                <a:path w="122" h="108">
                  <a:moveTo>
                    <a:pt x="122" y="25"/>
                  </a:moveTo>
                  <a:lnTo>
                    <a:pt x="101" y="0"/>
                  </a:lnTo>
                  <a:lnTo>
                    <a:pt x="0" y="83"/>
                  </a:lnTo>
                  <a:lnTo>
                    <a:pt x="21" y="108"/>
                  </a:lnTo>
                  <a:lnTo>
                    <a:pt x="12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45" name="Freeform 1190"/>
            <p:cNvSpPr>
              <a:spLocks/>
            </p:cNvSpPr>
            <p:nvPr/>
          </p:nvSpPr>
          <p:spPr bwMode="auto">
            <a:xfrm>
              <a:off x="2264" y="2555"/>
              <a:ext cx="61" cy="55"/>
            </a:xfrm>
            <a:custGeom>
              <a:avLst/>
              <a:gdLst>
                <a:gd name="T0" fmla="*/ 31 w 121"/>
                <a:gd name="T1" fmla="*/ 7 h 110"/>
                <a:gd name="T2" fmla="*/ 26 w 121"/>
                <a:gd name="T3" fmla="*/ 0 h 110"/>
                <a:gd name="T4" fmla="*/ 0 w 121"/>
                <a:gd name="T5" fmla="*/ 22 h 110"/>
                <a:gd name="T6" fmla="*/ 5 w 121"/>
                <a:gd name="T7" fmla="*/ 28 h 110"/>
                <a:gd name="T8" fmla="*/ 31 w 121"/>
                <a:gd name="T9" fmla="*/ 7 h 110"/>
                <a:gd name="T10" fmla="*/ 0 60000 65536"/>
                <a:gd name="T11" fmla="*/ 0 60000 65536"/>
                <a:gd name="T12" fmla="*/ 0 60000 65536"/>
                <a:gd name="T13" fmla="*/ 0 60000 65536"/>
                <a:gd name="T14" fmla="*/ 0 60000 65536"/>
                <a:gd name="T15" fmla="*/ 0 w 121"/>
                <a:gd name="T16" fmla="*/ 0 h 110"/>
                <a:gd name="T17" fmla="*/ 121 w 121"/>
                <a:gd name="T18" fmla="*/ 110 h 110"/>
              </a:gdLst>
              <a:ahLst/>
              <a:cxnLst>
                <a:cxn ang="T10">
                  <a:pos x="T0" y="T1"/>
                </a:cxn>
                <a:cxn ang="T11">
                  <a:pos x="T2" y="T3"/>
                </a:cxn>
                <a:cxn ang="T12">
                  <a:pos x="T4" y="T5"/>
                </a:cxn>
                <a:cxn ang="T13">
                  <a:pos x="T6" y="T7"/>
                </a:cxn>
                <a:cxn ang="T14">
                  <a:pos x="T8" y="T9"/>
                </a:cxn>
              </a:cxnLst>
              <a:rect l="T15" t="T16" r="T17" b="T18"/>
              <a:pathLst>
                <a:path w="121" h="110">
                  <a:moveTo>
                    <a:pt x="121" y="25"/>
                  </a:moveTo>
                  <a:lnTo>
                    <a:pt x="101" y="0"/>
                  </a:lnTo>
                  <a:lnTo>
                    <a:pt x="0" y="85"/>
                  </a:lnTo>
                  <a:lnTo>
                    <a:pt x="20" y="110"/>
                  </a:lnTo>
                  <a:lnTo>
                    <a:pt x="12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46" name="Freeform 1191"/>
            <p:cNvSpPr>
              <a:spLocks/>
            </p:cNvSpPr>
            <p:nvPr/>
          </p:nvSpPr>
          <p:spPr bwMode="auto">
            <a:xfrm>
              <a:off x="2177" y="2629"/>
              <a:ext cx="61" cy="55"/>
            </a:xfrm>
            <a:custGeom>
              <a:avLst/>
              <a:gdLst>
                <a:gd name="T0" fmla="*/ 31 w 122"/>
                <a:gd name="T1" fmla="*/ 7 h 110"/>
                <a:gd name="T2" fmla="*/ 26 w 122"/>
                <a:gd name="T3" fmla="*/ 0 h 110"/>
                <a:gd name="T4" fmla="*/ 0 w 122"/>
                <a:gd name="T5" fmla="*/ 22 h 110"/>
                <a:gd name="T6" fmla="*/ 6 w 122"/>
                <a:gd name="T7" fmla="*/ 28 h 110"/>
                <a:gd name="T8" fmla="*/ 31 w 122"/>
                <a:gd name="T9" fmla="*/ 7 h 110"/>
                <a:gd name="T10" fmla="*/ 0 60000 65536"/>
                <a:gd name="T11" fmla="*/ 0 60000 65536"/>
                <a:gd name="T12" fmla="*/ 0 60000 65536"/>
                <a:gd name="T13" fmla="*/ 0 60000 65536"/>
                <a:gd name="T14" fmla="*/ 0 60000 65536"/>
                <a:gd name="T15" fmla="*/ 0 w 122"/>
                <a:gd name="T16" fmla="*/ 0 h 110"/>
                <a:gd name="T17" fmla="*/ 122 w 122"/>
                <a:gd name="T18" fmla="*/ 110 h 110"/>
              </a:gdLst>
              <a:ahLst/>
              <a:cxnLst>
                <a:cxn ang="T10">
                  <a:pos x="T0" y="T1"/>
                </a:cxn>
                <a:cxn ang="T11">
                  <a:pos x="T2" y="T3"/>
                </a:cxn>
                <a:cxn ang="T12">
                  <a:pos x="T4" y="T5"/>
                </a:cxn>
                <a:cxn ang="T13">
                  <a:pos x="T6" y="T7"/>
                </a:cxn>
                <a:cxn ang="T14">
                  <a:pos x="T8" y="T9"/>
                </a:cxn>
              </a:cxnLst>
              <a:rect l="T15" t="T16" r="T17" b="T18"/>
              <a:pathLst>
                <a:path w="122" h="110">
                  <a:moveTo>
                    <a:pt x="122" y="25"/>
                  </a:moveTo>
                  <a:lnTo>
                    <a:pt x="101" y="0"/>
                  </a:lnTo>
                  <a:lnTo>
                    <a:pt x="0" y="85"/>
                  </a:lnTo>
                  <a:lnTo>
                    <a:pt x="21" y="110"/>
                  </a:lnTo>
                  <a:lnTo>
                    <a:pt x="12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47" name="Freeform 1192"/>
            <p:cNvSpPr>
              <a:spLocks/>
            </p:cNvSpPr>
            <p:nvPr/>
          </p:nvSpPr>
          <p:spPr bwMode="auto">
            <a:xfrm>
              <a:off x="2089" y="2702"/>
              <a:ext cx="61" cy="55"/>
            </a:xfrm>
            <a:custGeom>
              <a:avLst/>
              <a:gdLst>
                <a:gd name="T0" fmla="*/ 31 w 122"/>
                <a:gd name="T1" fmla="*/ 7 h 110"/>
                <a:gd name="T2" fmla="*/ 26 w 122"/>
                <a:gd name="T3" fmla="*/ 0 h 110"/>
                <a:gd name="T4" fmla="*/ 0 w 122"/>
                <a:gd name="T5" fmla="*/ 22 h 110"/>
                <a:gd name="T6" fmla="*/ 6 w 122"/>
                <a:gd name="T7" fmla="*/ 28 h 110"/>
                <a:gd name="T8" fmla="*/ 31 w 122"/>
                <a:gd name="T9" fmla="*/ 7 h 110"/>
                <a:gd name="T10" fmla="*/ 0 60000 65536"/>
                <a:gd name="T11" fmla="*/ 0 60000 65536"/>
                <a:gd name="T12" fmla="*/ 0 60000 65536"/>
                <a:gd name="T13" fmla="*/ 0 60000 65536"/>
                <a:gd name="T14" fmla="*/ 0 60000 65536"/>
                <a:gd name="T15" fmla="*/ 0 w 122"/>
                <a:gd name="T16" fmla="*/ 0 h 110"/>
                <a:gd name="T17" fmla="*/ 122 w 122"/>
                <a:gd name="T18" fmla="*/ 110 h 110"/>
              </a:gdLst>
              <a:ahLst/>
              <a:cxnLst>
                <a:cxn ang="T10">
                  <a:pos x="T0" y="T1"/>
                </a:cxn>
                <a:cxn ang="T11">
                  <a:pos x="T2" y="T3"/>
                </a:cxn>
                <a:cxn ang="T12">
                  <a:pos x="T4" y="T5"/>
                </a:cxn>
                <a:cxn ang="T13">
                  <a:pos x="T6" y="T7"/>
                </a:cxn>
                <a:cxn ang="T14">
                  <a:pos x="T8" y="T9"/>
                </a:cxn>
              </a:cxnLst>
              <a:rect l="T15" t="T16" r="T17" b="T18"/>
              <a:pathLst>
                <a:path w="122" h="110">
                  <a:moveTo>
                    <a:pt x="122" y="26"/>
                  </a:moveTo>
                  <a:lnTo>
                    <a:pt x="101" y="0"/>
                  </a:lnTo>
                  <a:lnTo>
                    <a:pt x="0" y="85"/>
                  </a:lnTo>
                  <a:lnTo>
                    <a:pt x="21" y="110"/>
                  </a:lnTo>
                  <a:lnTo>
                    <a:pt x="12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48" name="Freeform 1193"/>
            <p:cNvSpPr>
              <a:spLocks/>
            </p:cNvSpPr>
            <p:nvPr/>
          </p:nvSpPr>
          <p:spPr bwMode="auto">
            <a:xfrm>
              <a:off x="2002" y="2776"/>
              <a:ext cx="60" cy="55"/>
            </a:xfrm>
            <a:custGeom>
              <a:avLst/>
              <a:gdLst>
                <a:gd name="T0" fmla="*/ 30 w 120"/>
                <a:gd name="T1" fmla="*/ 7 h 110"/>
                <a:gd name="T2" fmla="*/ 25 w 120"/>
                <a:gd name="T3" fmla="*/ 0 h 110"/>
                <a:gd name="T4" fmla="*/ 0 w 120"/>
                <a:gd name="T5" fmla="*/ 22 h 110"/>
                <a:gd name="T6" fmla="*/ 6 w 120"/>
                <a:gd name="T7" fmla="*/ 28 h 110"/>
                <a:gd name="T8" fmla="*/ 30 w 120"/>
                <a:gd name="T9" fmla="*/ 7 h 110"/>
                <a:gd name="T10" fmla="*/ 0 60000 65536"/>
                <a:gd name="T11" fmla="*/ 0 60000 65536"/>
                <a:gd name="T12" fmla="*/ 0 60000 65536"/>
                <a:gd name="T13" fmla="*/ 0 60000 65536"/>
                <a:gd name="T14" fmla="*/ 0 60000 65536"/>
                <a:gd name="T15" fmla="*/ 0 w 120"/>
                <a:gd name="T16" fmla="*/ 0 h 110"/>
                <a:gd name="T17" fmla="*/ 120 w 120"/>
                <a:gd name="T18" fmla="*/ 110 h 110"/>
              </a:gdLst>
              <a:ahLst/>
              <a:cxnLst>
                <a:cxn ang="T10">
                  <a:pos x="T0" y="T1"/>
                </a:cxn>
                <a:cxn ang="T11">
                  <a:pos x="T2" y="T3"/>
                </a:cxn>
                <a:cxn ang="T12">
                  <a:pos x="T4" y="T5"/>
                </a:cxn>
                <a:cxn ang="T13">
                  <a:pos x="T6" y="T7"/>
                </a:cxn>
                <a:cxn ang="T14">
                  <a:pos x="T8" y="T9"/>
                </a:cxn>
              </a:cxnLst>
              <a:rect l="T15" t="T16" r="T17" b="T18"/>
              <a:pathLst>
                <a:path w="120" h="110">
                  <a:moveTo>
                    <a:pt x="120" y="26"/>
                  </a:moveTo>
                  <a:lnTo>
                    <a:pt x="100" y="0"/>
                  </a:lnTo>
                  <a:lnTo>
                    <a:pt x="0" y="85"/>
                  </a:lnTo>
                  <a:lnTo>
                    <a:pt x="21" y="110"/>
                  </a:lnTo>
                  <a:lnTo>
                    <a:pt x="12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49" name="Freeform 1194"/>
            <p:cNvSpPr>
              <a:spLocks/>
            </p:cNvSpPr>
            <p:nvPr/>
          </p:nvSpPr>
          <p:spPr bwMode="auto">
            <a:xfrm>
              <a:off x="1914" y="2849"/>
              <a:ext cx="61" cy="55"/>
            </a:xfrm>
            <a:custGeom>
              <a:avLst/>
              <a:gdLst>
                <a:gd name="T0" fmla="*/ 31 w 120"/>
                <a:gd name="T1" fmla="*/ 7 h 110"/>
                <a:gd name="T2" fmla="*/ 25 w 120"/>
                <a:gd name="T3" fmla="*/ 0 h 110"/>
                <a:gd name="T4" fmla="*/ 0 w 120"/>
                <a:gd name="T5" fmla="*/ 22 h 110"/>
                <a:gd name="T6" fmla="*/ 5 w 120"/>
                <a:gd name="T7" fmla="*/ 28 h 110"/>
                <a:gd name="T8" fmla="*/ 31 w 120"/>
                <a:gd name="T9" fmla="*/ 7 h 110"/>
                <a:gd name="T10" fmla="*/ 0 60000 65536"/>
                <a:gd name="T11" fmla="*/ 0 60000 65536"/>
                <a:gd name="T12" fmla="*/ 0 60000 65536"/>
                <a:gd name="T13" fmla="*/ 0 60000 65536"/>
                <a:gd name="T14" fmla="*/ 0 60000 65536"/>
                <a:gd name="T15" fmla="*/ 0 w 120"/>
                <a:gd name="T16" fmla="*/ 0 h 110"/>
                <a:gd name="T17" fmla="*/ 120 w 120"/>
                <a:gd name="T18" fmla="*/ 110 h 110"/>
              </a:gdLst>
              <a:ahLst/>
              <a:cxnLst>
                <a:cxn ang="T10">
                  <a:pos x="T0" y="T1"/>
                </a:cxn>
                <a:cxn ang="T11">
                  <a:pos x="T2" y="T3"/>
                </a:cxn>
                <a:cxn ang="T12">
                  <a:pos x="T4" y="T5"/>
                </a:cxn>
                <a:cxn ang="T13">
                  <a:pos x="T6" y="T7"/>
                </a:cxn>
                <a:cxn ang="T14">
                  <a:pos x="T8" y="T9"/>
                </a:cxn>
              </a:cxnLst>
              <a:rect l="T15" t="T16" r="T17" b="T18"/>
              <a:pathLst>
                <a:path w="120" h="110">
                  <a:moveTo>
                    <a:pt x="120" y="26"/>
                  </a:moveTo>
                  <a:lnTo>
                    <a:pt x="99" y="0"/>
                  </a:lnTo>
                  <a:lnTo>
                    <a:pt x="0" y="85"/>
                  </a:lnTo>
                  <a:lnTo>
                    <a:pt x="20" y="110"/>
                  </a:lnTo>
                  <a:lnTo>
                    <a:pt x="12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50" name="Freeform 1195"/>
            <p:cNvSpPr>
              <a:spLocks/>
            </p:cNvSpPr>
            <p:nvPr/>
          </p:nvSpPr>
          <p:spPr bwMode="auto">
            <a:xfrm>
              <a:off x="1827" y="2923"/>
              <a:ext cx="60" cy="55"/>
            </a:xfrm>
            <a:custGeom>
              <a:avLst/>
              <a:gdLst>
                <a:gd name="T0" fmla="*/ 30 w 121"/>
                <a:gd name="T1" fmla="*/ 7 h 110"/>
                <a:gd name="T2" fmla="*/ 25 w 121"/>
                <a:gd name="T3" fmla="*/ 0 h 110"/>
                <a:gd name="T4" fmla="*/ 0 w 121"/>
                <a:gd name="T5" fmla="*/ 21 h 110"/>
                <a:gd name="T6" fmla="*/ 5 w 121"/>
                <a:gd name="T7" fmla="*/ 28 h 110"/>
                <a:gd name="T8" fmla="*/ 30 w 121"/>
                <a:gd name="T9" fmla="*/ 7 h 110"/>
                <a:gd name="T10" fmla="*/ 0 60000 65536"/>
                <a:gd name="T11" fmla="*/ 0 60000 65536"/>
                <a:gd name="T12" fmla="*/ 0 60000 65536"/>
                <a:gd name="T13" fmla="*/ 0 60000 65536"/>
                <a:gd name="T14" fmla="*/ 0 60000 65536"/>
                <a:gd name="T15" fmla="*/ 0 w 121"/>
                <a:gd name="T16" fmla="*/ 0 h 110"/>
                <a:gd name="T17" fmla="*/ 121 w 121"/>
                <a:gd name="T18" fmla="*/ 110 h 110"/>
              </a:gdLst>
              <a:ahLst/>
              <a:cxnLst>
                <a:cxn ang="T10">
                  <a:pos x="T0" y="T1"/>
                </a:cxn>
                <a:cxn ang="T11">
                  <a:pos x="T2" y="T3"/>
                </a:cxn>
                <a:cxn ang="T12">
                  <a:pos x="T4" y="T5"/>
                </a:cxn>
                <a:cxn ang="T13">
                  <a:pos x="T6" y="T7"/>
                </a:cxn>
                <a:cxn ang="T14">
                  <a:pos x="T8" y="T9"/>
                </a:cxn>
              </a:cxnLst>
              <a:rect l="T15" t="T16" r="T17" b="T18"/>
              <a:pathLst>
                <a:path w="121" h="110">
                  <a:moveTo>
                    <a:pt x="121" y="25"/>
                  </a:moveTo>
                  <a:lnTo>
                    <a:pt x="100" y="0"/>
                  </a:lnTo>
                  <a:lnTo>
                    <a:pt x="0" y="84"/>
                  </a:lnTo>
                  <a:lnTo>
                    <a:pt x="21" y="110"/>
                  </a:lnTo>
                  <a:lnTo>
                    <a:pt x="12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51" name="Freeform 1196"/>
            <p:cNvSpPr>
              <a:spLocks/>
            </p:cNvSpPr>
            <p:nvPr/>
          </p:nvSpPr>
          <p:spPr bwMode="auto">
            <a:xfrm>
              <a:off x="1712" y="2955"/>
              <a:ext cx="116" cy="110"/>
            </a:xfrm>
            <a:custGeom>
              <a:avLst/>
              <a:gdLst>
                <a:gd name="T0" fmla="*/ 24 w 232"/>
                <a:gd name="T1" fmla="*/ 0 h 220"/>
                <a:gd name="T2" fmla="*/ 0 w 232"/>
                <a:gd name="T3" fmla="*/ 55 h 220"/>
                <a:gd name="T4" fmla="*/ 58 w 232"/>
                <a:gd name="T5" fmla="*/ 41 h 220"/>
                <a:gd name="T6" fmla="*/ 24 w 232"/>
                <a:gd name="T7" fmla="*/ 0 h 220"/>
                <a:gd name="T8" fmla="*/ 0 60000 65536"/>
                <a:gd name="T9" fmla="*/ 0 60000 65536"/>
                <a:gd name="T10" fmla="*/ 0 60000 65536"/>
                <a:gd name="T11" fmla="*/ 0 60000 65536"/>
                <a:gd name="T12" fmla="*/ 0 w 232"/>
                <a:gd name="T13" fmla="*/ 0 h 220"/>
                <a:gd name="T14" fmla="*/ 232 w 232"/>
                <a:gd name="T15" fmla="*/ 220 h 220"/>
              </a:gdLst>
              <a:ahLst/>
              <a:cxnLst>
                <a:cxn ang="T8">
                  <a:pos x="T0" y="T1"/>
                </a:cxn>
                <a:cxn ang="T9">
                  <a:pos x="T2" y="T3"/>
                </a:cxn>
                <a:cxn ang="T10">
                  <a:pos x="T4" y="T5"/>
                </a:cxn>
                <a:cxn ang="T11">
                  <a:pos x="T6" y="T7"/>
                </a:cxn>
              </a:cxnLst>
              <a:rect l="T12" t="T13" r="T14" b="T15"/>
              <a:pathLst>
                <a:path w="232" h="220">
                  <a:moveTo>
                    <a:pt x="94" y="0"/>
                  </a:moveTo>
                  <a:lnTo>
                    <a:pt x="0" y="220"/>
                  </a:lnTo>
                  <a:lnTo>
                    <a:pt x="232" y="163"/>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52" name="Freeform 1197"/>
            <p:cNvSpPr>
              <a:spLocks/>
            </p:cNvSpPr>
            <p:nvPr/>
          </p:nvSpPr>
          <p:spPr bwMode="auto">
            <a:xfrm>
              <a:off x="3078" y="1884"/>
              <a:ext cx="22" cy="20"/>
            </a:xfrm>
            <a:custGeom>
              <a:avLst/>
              <a:gdLst>
                <a:gd name="T0" fmla="*/ 11 w 44"/>
                <a:gd name="T1" fmla="*/ 3 h 40"/>
                <a:gd name="T2" fmla="*/ 10 w 44"/>
                <a:gd name="T3" fmla="*/ 0 h 40"/>
                <a:gd name="T4" fmla="*/ 0 w 44"/>
                <a:gd name="T5" fmla="*/ 8 h 40"/>
                <a:gd name="T6" fmla="*/ 2 w 44"/>
                <a:gd name="T7" fmla="*/ 10 h 40"/>
                <a:gd name="T8" fmla="*/ 11 w 44"/>
                <a:gd name="T9" fmla="*/ 3 h 40"/>
                <a:gd name="T10" fmla="*/ 0 60000 65536"/>
                <a:gd name="T11" fmla="*/ 0 60000 65536"/>
                <a:gd name="T12" fmla="*/ 0 60000 65536"/>
                <a:gd name="T13" fmla="*/ 0 60000 65536"/>
                <a:gd name="T14" fmla="*/ 0 60000 65536"/>
                <a:gd name="T15" fmla="*/ 0 w 44"/>
                <a:gd name="T16" fmla="*/ 0 h 40"/>
                <a:gd name="T17" fmla="*/ 44 w 44"/>
                <a:gd name="T18" fmla="*/ 40 h 40"/>
              </a:gdLst>
              <a:ahLst/>
              <a:cxnLst>
                <a:cxn ang="T10">
                  <a:pos x="T0" y="T1"/>
                </a:cxn>
                <a:cxn ang="T11">
                  <a:pos x="T2" y="T3"/>
                </a:cxn>
                <a:cxn ang="T12">
                  <a:pos x="T4" y="T5"/>
                </a:cxn>
                <a:cxn ang="T13">
                  <a:pos x="T6" y="T7"/>
                </a:cxn>
                <a:cxn ang="T14">
                  <a:pos x="T8" y="T9"/>
                </a:cxn>
              </a:cxnLst>
              <a:rect l="T15" t="T16" r="T17" b="T18"/>
              <a:pathLst>
                <a:path w="44" h="40">
                  <a:moveTo>
                    <a:pt x="44" y="9"/>
                  </a:moveTo>
                  <a:lnTo>
                    <a:pt x="37" y="0"/>
                  </a:lnTo>
                  <a:lnTo>
                    <a:pt x="0" y="31"/>
                  </a:lnTo>
                  <a:lnTo>
                    <a:pt x="7" y="40"/>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53" name="Freeform 1198"/>
            <p:cNvSpPr>
              <a:spLocks/>
            </p:cNvSpPr>
            <p:nvPr/>
          </p:nvSpPr>
          <p:spPr bwMode="auto">
            <a:xfrm>
              <a:off x="3046" y="1911"/>
              <a:ext cx="22" cy="20"/>
            </a:xfrm>
            <a:custGeom>
              <a:avLst/>
              <a:gdLst>
                <a:gd name="T0" fmla="*/ 11 w 44"/>
                <a:gd name="T1" fmla="*/ 3 h 40"/>
                <a:gd name="T2" fmla="*/ 10 w 44"/>
                <a:gd name="T3" fmla="*/ 0 h 40"/>
                <a:gd name="T4" fmla="*/ 0 w 44"/>
                <a:gd name="T5" fmla="*/ 8 h 40"/>
                <a:gd name="T6" fmla="*/ 2 w 44"/>
                <a:gd name="T7" fmla="*/ 10 h 40"/>
                <a:gd name="T8" fmla="*/ 11 w 44"/>
                <a:gd name="T9" fmla="*/ 3 h 40"/>
                <a:gd name="T10" fmla="*/ 0 60000 65536"/>
                <a:gd name="T11" fmla="*/ 0 60000 65536"/>
                <a:gd name="T12" fmla="*/ 0 60000 65536"/>
                <a:gd name="T13" fmla="*/ 0 60000 65536"/>
                <a:gd name="T14" fmla="*/ 0 60000 65536"/>
                <a:gd name="T15" fmla="*/ 0 w 44"/>
                <a:gd name="T16" fmla="*/ 0 h 40"/>
                <a:gd name="T17" fmla="*/ 44 w 44"/>
                <a:gd name="T18" fmla="*/ 40 h 40"/>
              </a:gdLst>
              <a:ahLst/>
              <a:cxnLst>
                <a:cxn ang="T10">
                  <a:pos x="T0" y="T1"/>
                </a:cxn>
                <a:cxn ang="T11">
                  <a:pos x="T2" y="T3"/>
                </a:cxn>
                <a:cxn ang="T12">
                  <a:pos x="T4" y="T5"/>
                </a:cxn>
                <a:cxn ang="T13">
                  <a:pos x="T6" y="T7"/>
                </a:cxn>
                <a:cxn ang="T14">
                  <a:pos x="T8" y="T9"/>
                </a:cxn>
              </a:cxnLst>
              <a:rect l="T15" t="T16" r="T17" b="T18"/>
              <a:pathLst>
                <a:path w="44" h="40">
                  <a:moveTo>
                    <a:pt x="44" y="9"/>
                  </a:moveTo>
                  <a:lnTo>
                    <a:pt x="37" y="0"/>
                  </a:lnTo>
                  <a:lnTo>
                    <a:pt x="0" y="31"/>
                  </a:lnTo>
                  <a:lnTo>
                    <a:pt x="7" y="40"/>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54" name="Freeform 1199"/>
            <p:cNvSpPr>
              <a:spLocks/>
            </p:cNvSpPr>
            <p:nvPr/>
          </p:nvSpPr>
          <p:spPr bwMode="auto">
            <a:xfrm>
              <a:off x="3014" y="1938"/>
              <a:ext cx="22" cy="20"/>
            </a:xfrm>
            <a:custGeom>
              <a:avLst/>
              <a:gdLst>
                <a:gd name="T0" fmla="*/ 11 w 45"/>
                <a:gd name="T1" fmla="*/ 3 h 40"/>
                <a:gd name="T2" fmla="*/ 9 w 45"/>
                <a:gd name="T3" fmla="*/ 0 h 40"/>
                <a:gd name="T4" fmla="*/ 0 w 45"/>
                <a:gd name="T5" fmla="*/ 8 h 40"/>
                <a:gd name="T6" fmla="*/ 1 w 45"/>
                <a:gd name="T7" fmla="*/ 10 h 40"/>
                <a:gd name="T8" fmla="*/ 11 w 45"/>
                <a:gd name="T9" fmla="*/ 3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9"/>
                  </a:moveTo>
                  <a:lnTo>
                    <a:pt x="37" y="0"/>
                  </a:lnTo>
                  <a:lnTo>
                    <a:pt x="0" y="31"/>
                  </a:lnTo>
                  <a:lnTo>
                    <a:pt x="7" y="40"/>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55" name="Freeform 1200"/>
            <p:cNvSpPr>
              <a:spLocks/>
            </p:cNvSpPr>
            <p:nvPr/>
          </p:nvSpPr>
          <p:spPr bwMode="auto">
            <a:xfrm>
              <a:off x="2982" y="1964"/>
              <a:ext cx="22" cy="20"/>
            </a:xfrm>
            <a:custGeom>
              <a:avLst/>
              <a:gdLst>
                <a:gd name="T0" fmla="*/ 11 w 45"/>
                <a:gd name="T1" fmla="*/ 3 h 40"/>
                <a:gd name="T2" fmla="*/ 9 w 45"/>
                <a:gd name="T3" fmla="*/ 0 h 40"/>
                <a:gd name="T4" fmla="*/ 0 w 45"/>
                <a:gd name="T5" fmla="*/ 8 h 40"/>
                <a:gd name="T6" fmla="*/ 1 w 45"/>
                <a:gd name="T7" fmla="*/ 10 h 40"/>
                <a:gd name="T8" fmla="*/ 11 w 45"/>
                <a:gd name="T9" fmla="*/ 3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9"/>
                  </a:moveTo>
                  <a:lnTo>
                    <a:pt x="37" y="0"/>
                  </a:lnTo>
                  <a:lnTo>
                    <a:pt x="0" y="31"/>
                  </a:lnTo>
                  <a:lnTo>
                    <a:pt x="7" y="40"/>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56" name="Freeform 1201"/>
            <p:cNvSpPr>
              <a:spLocks/>
            </p:cNvSpPr>
            <p:nvPr/>
          </p:nvSpPr>
          <p:spPr bwMode="auto">
            <a:xfrm>
              <a:off x="2950" y="1991"/>
              <a:ext cx="22" cy="20"/>
            </a:xfrm>
            <a:custGeom>
              <a:avLst/>
              <a:gdLst>
                <a:gd name="T0" fmla="*/ 11 w 45"/>
                <a:gd name="T1" fmla="*/ 3 h 40"/>
                <a:gd name="T2" fmla="*/ 9 w 45"/>
                <a:gd name="T3" fmla="*/ 0 h 40"/>
                <a:gd name="T4" fmla="*/ 0 w 45"/>
                <a:gd name="T5" fmla="*/ 8 h 40"/>
                <a:gd name="T6" fmla="*/ 2 w 45"/>
                <a:gd name="T7" fmla="*/ 10 h 40"/>
                <a:gd name="T8" fmla="*/ 11 w 45"/>
                <a:gd name="T9" fmla="*/ 3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9"/>
                  </a:moveTo>
                  <a:lnTo>
                    <a:pt x="37" y="0"/>
                  </a:lnTo>
                  <a:lnTo>
                    <a:pt x="0" y="31"/>
                  </a:lnTo>
                  <a:lnTo>
                    <a:pt x="8" y="40"/>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57" name="Freeform 1202"/>
            <p:cNvSpPr>
              <a:spLocks/>
            </p:cNvSpPr>
            <p:nvPr/>
          </p:nvSpPr>
          <p:spPr bwMode="auto">
            <a:xfrm>
              <a:off x="2919" y="2018"/>
              <a:ext cx="21" cy="20"/>
            </a:xfrm>
            <a:custGeom>
              <a:avLst/>
              <a:gdLst>
                <a:gd name="T0" fmla="*/ 10 w 43"/>
                <a:gd name="T1" fmla="*/ 3 h 40"/>
                <a:gd name="T2" fmla="*/ 8 w 43"/>
                <a:gd name="T3" fmla="*/ 0 h 40"/>
                <a:gd name="T4" fmla="*/ 0 w 43"/>
                <a:gd name="T5" fmla="*/ 8 h 40"/>
                <a:gd name="T6" fmla="*/ 1 w 43"/>
                <a:gd name="T7" fmla="*/ 10 h 40"/>
                <a:gd name="T8" fmla="*/ 10 w 43"/>
                <a:gd name="T9" fmla="*/ 3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43" y="9"/>
                  </a:moveTo>
                  <a:lnTo>
                    <a:pt x="35" y="0"/>
                  </a:lnTo>
                  <a:lnTo>
                    <a:pt x="0" y="31"/>
                  </a:lnTo>
                  <a:lnTo>
                    <a:pt x="7" y="40"/>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58" name="Freeform 1203"/>
            <p:cNvSpPr>
              <a:spLocks/>
            </p:cNvSpPr>
            <p:nvPr/>
          </p:nvSpPr>
          <p:spPr bwMode="auto">
            <a:xfrm>
              <a:off x="2887" y="2045"/>
              <a:ext cx="21" cy="20"/>
            </a:xfrm>
            <a:custGeom>
              <a:avLst/>
              <a:gdLst>
                <a:gd name="T0" fmla="*/ 10 w 43"/>
                <a:gd name="T1" fmla="*/ 3 h 40"/>
                <a:gd name="T2" fmla="*/ 9 w 43"/>
                <a:gd name="T3" fmla="*/ 0 h 40"/>
                <a:gd name="T4" fmla="*/ 0 w 43"/>
                <a:gd name="T5" fmla="*/ 8 h 40"/>
                <a:gd name="T6" fmla="*/ 1 w 43"/>
                <a:gd name="T7" fmla="*/ 10 h 40"/>
                <a:gd name="T8" fmla="*/ 10 w 43"/>
                <a:gd name="T9" fmla="*/ 3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43" y="9"/>
                  </a:moveTo>
                  <a:lnTo>
                    <a:pt x="36" y="0"/>
                  </a:lnTo>
                  <a:lnTo>
                    <a:pt x="0" y="31"/>
                  </a:lnTo>
                  <a:lnTo>
                    <a:pt x="7" y="40"/>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59" name="Freeform 1204"/>
            <p:cNvSpPr>
              <a:spLocks/>
            </p:cNvSpPr>
            <p:nvPr/>
          </p:nvSpPr>
          <p:spPr bwMode="auto">
            <a:xfrm>
              <a:off x="2855" y="2071"/>
              <a:ext cx="22" cy="20"/>
            </a:xfrm>
            <a:custGeom>
              <a:avLst/>
              <a:gdLst>
                <a:gd name="T0" fmla="*/ 11 w 43"/>
                <a:gd name="T1" fmla="*/ 3 h 40"/>
                <a:gd name="T2" fmla="*/ 9 w 43"/>
                <a:gd name="T3" fmla="*/ 0 h 40"/>
                <a:gd name="T4" fmla="*/ 0 w 43"/>
                <a:gd name="T5" fmla="*/ 8 h 40"/>
                <a:gd name="T6" fmla="*/ 2 w 43"/>
                <a:gd name="T7" fmla="*/ 10 h 40"/>
                <a:gd name="T8" fmla="*/ 11 w 43"/>
                <a:gd name="T9" fmla="*/ 3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43" y="9"/>
                  </a:moveTo>
                  <a:lnTo>
                    <a:pt x="36" y="0"/>
                  </a:lnTo>
                  <a:lnTo>
                    <a:pt x="0" y="31"/>
                  </a:lnTo>
                  <a:lnTo>
                    <a:pt x="7" y="40"/>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60" name="Freeform 1205"/>
            <p:cNvSpPr>
              <a:spLocks/>
            </p:cNvSpPr>
            <p:nvPr/>
          </p:nvSpPr>
          <p:spPr bwMode="auto">
            <a:xfrm>
              <a:off x="2823" y="2098"/>
              <a:ext cx="22" cy="20"/>
            </a:xfrm>
            <a:custGeom>
              <a:avLst/>
              <a:gdLst>
                <a:gd name="T0" fmla="*/ 11 w 43"/>
                <a:gd name="T1" fmla="*/ 3 h 40"/>
                <a:gd name="T2" fmla="*/ 9 w 43"/>
                <a:gd name="T3" fmla="*/ 0 h 40"/>
                <a:gd name="T4" fmla="*/ 0 w 43"/>
                <a:gd name="T5" fmla="*/ 8 h 40"/>
                <a:gd name="T6" fmla="*/ 2 w 43"/>
                <a:gd name="T7" fmla="*/ 10 h 40"/>
                <a:gd name="T8" fmla="*/ 11 w 43"/>
                <a:gd name="T9" fmla="*/ 3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43" y="9"/>
                  </a:moveTo>
                  <a:lnTo>
                    <a:pt x="36" y="0"/>
                  </a:lnTo>
                  <a:lnTo>
                    <a:pt x="0" y="31"/>
                  </a:lnTo>
                  <a:lnTo>
                    <a:pt x="7" y="40"/>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61" name="Freeform 1206"/>
            <p:cNvSpPr>
              <a:spLocks/>
            </p:cNvSpPr>
            <p:nvPr/>
          </p:nvSpPr>
          <p:spPr bwMode="auto">
            <a:xfrm>
              <a:off x="2791" y="2125"/>
              <a:ext cx="22" cy="20"/>
            </a:xfrm>
            <a:custGeom>
              <a:avLst/>
              <a:gdLst>
                <a:gd name="T0" fmla="*/ 11 w 45"/>
                <a:gd name="T1" fmla="*/ 3 h 40"/>
                <a:gd name="T2" fmla="*/ 9 w 45"/>
                <a:gd name="T3" fmla="*/ 0 h 40"/>
                <a:gd name="T4" fmla="*/ 0 w 45"/>
                <a:gd name="T5" fmla="*/ 8 h 40"/>
                <a:gd name="T6" fmla="*/ 2 w 45"/>
                <a:gd name="T7" fmla="*/ 10 h 40"/>
                <a:gd name="T8" fmla="*/ 11 w 45"/>
                <a:gd name="T9" fmla="*/ 3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9"/>
                  </a:moveTo>
                  <a:lnTo>
                    <a:pt x="37" y="0"/>
                  </a:lnTo>
                  <a:lnTo>
                    <a:pt x="0" y="31"/>
                  </a:lnTo>
                  <a:lnTo>
                    <a:pt x="8" y="40"/>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62" name="Freeform 1207"/>
            <p:cNvSpPr>
              <a:spLocks/>
            </p:cNvSpPr>
            <p:nvPr/>
          </p:nvSpPr>
          <p:spPr bwMode="auto">
            <a:xfrm>
              <a:off x="2759" y="2152"/>
              <a:ext cx="22" cy="20"/>
            </a:xfrm>
            <a:custGeom>
              <a:avLst/>
              <a:gdLst>
                <a:gd name="T0" fmla="*/ 11 w 45"/>
                <a:gd name="T1" fmla="*/ 3 h 40"/>
                <a:gd name="T2" fmla="*/ 9 w 45"/>
                <a:gd name="T3" fmla="*/ 0 h 40"/>
                <a:gd name="T4" fmla="*/ 0 w 45"/>
                <a:gd name="T5" fmla="*/ 8 h 40"/>
                <a:gd name="T6" fmla="*/ 2 w 45"/>
                <a:gd name="T7" fmla="*/ 10 h 40"/>
                <a:gd name="T8" fmla="*/ 11 w 45"/>
                <a:gd name="T9" fmla="*/ 3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9"/>
                  </a:moveTo>
                  <a:lnTo>
                    <a:pt x="37" y="0"/>
                  </a:lnTo>
                  <a:lnTo>
                    <a:pt x="0" y="31"/>
                  </a:lnTo>
                  <a:lnTo>
                    <a:pt x="8" y="40"/>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63" name="Freeform 1208"/>
            <p:cNvSpPr>
              <a:spLocks/>
            </p:cNvSpPr>
            <p:nvPr/>
          </p:nvSpPr>
          <p:spPr bwMode="auto">
            <a:xfrm>
              <a:off x="2727" y="2178"/>
              <a:ext cx="22" cy="20"/>
            </a:xfrm>
            <a:custGeom>
              <a:avLst/>
              <a:gdLst>
                <a:gd name="T0" fmla="*/ 11 w 45"/>
                <a:gd name="T1" fmla="*/ 3 h 40"/>
                <a:gd name="T2" fmla="*/ 9 w 45"/>
                <a:gd name="T3" fmla="*/ 0 h 40"/>
                <a:gd name="T4" fmla="*/ 0 w 45"/>
                <a:gd name="T5" fmla="*/ 8 h 40"/>
                <a:gd name="T6" fmla="*/ 2 w 45"/>
                <a:gd name="T7" fmla="*/ 10 h 40"/>
                <a:gd name="T8" fmla="*/ 11 w 45"/>
                <a:gd name="T9" fmla="*/ 3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9"/>
                  </a:moveTo>
                  <a:lnTo>
                    <a:pt x="37" y="0"/>
                  </a:lnTo>
                  <a:lnTo>
                    <a:pt x="0" y="31"/>
                  </a:lnTo>
                  <a:lnTo>
                    <a:pt x="8" y="40"/>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64" name="Freeform 1209"/>
            <p:cNvSpPr>
              <a:spLocks/>
            </p:cNvSpPr>
            <p:nvPr/>
          </p:nvSpPr>
          <p:spPr bwMode="auto">
            <a:xfrm>
              <a:off x="2695" y="2205"/>
              <a:ext cx="23" cy="20"/>
            </a:xfrm>
            <a:custGeom>
              <a:avLst/>
              <a:gdLst>
                <a:gd name="T0" fmla="*/ 12 w 45"/>
                <a:gd name="T1" fmla="*/ 3 h 40"/>
                <a:gd name="T2" fmla="*/ 10 w 45"/>
                <a:gd name="T3" fmla="*/ 0 h 40"/>
                <a:gd name="T4" fmla="*/ 0 w 45"/>
                <a:gd name="T5" fmla="*/ 8 h 40"/>
                <a:gd name="T6" fmla="*/ 2 w 45"/>
                <a:gd name="T7" fmla="*/ 10 h 40"/>
                <a:gd name="T8" fmla="*/ 12 w 45"/>
                <a:gd name="T9" fmla="*/ 3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9"/>
                  </a:moveTo>
                  <a:lnTo>
                    <a:pt x="38" y="0"/>
                  </a:lnTo>
                  <a:lnTo>
                    <a:pt x="0" y="31"/>
                  </a:lnTo>
                  <a:lnTo>
                    <a:pt x="8" y="40"/>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65" name="Freeform 1210"/>
            <p:cNvSpPr>
              <a:spLocks/>
            </p:cNvSpPr>
            <p:nvPr/>
          </p:nvSpPr>
          <p:spPr bwMode="auto">
            <a:xfrm>
              <a:off x="2664" y="2232"/>
              <a:ext cx="22" cy="20"/>
            </a:xfrm>
            <a:custGeom>
              <a:avLst/>
              <a:gdLst>
                <a:gd name="T0" fmla="*/ 11 w 43"/>
                <a:gd name="T1" fmla="*/ 3 h 40"/>
                <a:gd name="T2" fmla="*/ 9 w 43"/>
                <a:gd name="T3" fmla="*/ 0 h 40"/>
                <a:gd name="T4" fmla="*/ 0 w 43"/>
                <a:gd name="T5" fmla="*/ 8 h 40"/>
                <a:gd name="T6" fmla="*/ 2 w 43"/>
                <a:gd name="T7" fmla="*/ 10 h 40"/>
                <a:gd name="T8" fmla="*/ 11 w 43"/>
                <a:gd name="T9" fmla="*/ 3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43" y="9"/>
                  </a:moveTo>
                  <a:lnTo>
                    <a:pt x="36" y="0"/>
                  </a:lnTo>
                  <a:lnTo>
                    <a:pt x="0" y="31"/>
                  </a:lnTo>
                  <a:lnTo>
                    <a:pt x="7" y="40"/>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66" name="Freeform 1211"/>
            <p:cNvSpPr>
              <a:spLocks/>
            </p:cNvSpPr>
            <p:nvPr/>
          </p:nvSpPr>
          <p:spPr bwMode="auto">
            <a:xfrm>
              <a:off x="2632" y="2259"/>
              <a:ext cx="22" cy="20"/>
            </a:xfrm>
            <a:custGeom>
              <a:avLst/>
              <a:gdLst>
                <a:gd name="T0" fmla="*/ 11 w 43"/>
                <a:gd name="T1" fmla="*/ 3 h 40"/>
                <a:gd name="T2" fmla="*/ 9 w 43"/>
                <a:gd name="T3" fmla="*/ 0 h 40"/>
                <a:gd name="T4" fmla="*/ 0 w 43"/>
                <a:gd name="T5" fmla="*/ 8 h 40"/>
                <a:gd name="T6" fmla="*/ 2 w 43"/>
                <a:gd name="T7" fmla="*/ 10 h 40"/>
                <a:gd name="T8" fmla="*/ 11 w 43"/>
                <a:gd name="T9" fmla="*/ 3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43" y="9"/>
                  </a:moveTo>
                  <a:lnTo>
                    <a:pt x="36" y="0"/>
                  </a:lnTo>
                  <a:lnTo>
                    <a:pt x="0" y="31"/>
                  </a:lnTo>
                  <a:lnTo>
                    <a:pt x="8" y="40"/>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67" name="Freeform 1212"/>
            <p:cNvSpPr>
              <a:spLocks/>
            </p:cNvSpPr>
            <p:nvPr/>
          </p:nvSpPr>
          <p:spPr bwMode="auto">
            <a:xfrm>
              <a:off x="2600" y="2285"/>
              <a:ext cx="22" cy="20"/>
            </a:xfrm>
            <a:custGeom>
              <a:avLst/>
              <a:gdLst>
                <a:gd name="T0" fmla="*/ 11 w 43"/>
                <a:gd name="T1" fmla="*/ 3 h 40"/>
                <a:gd name="T2" fmla="*/ 9 w 43"/>
                <a:gd name="T3" fmla="*/ 0 h 40"/>
                <a:gd name="T4" fmla="*/ 0 w 43"/>
                <a:gd name="T5" fmla="*/ 8 h 40"/>
                <a:gd name="T6" fmla="*/ 2 w 43"/>
                <a:gd name="T7" fmla="*/ 10 h 40"/>
                <a:gd name="T8" fmla="*/ 11 w 43"/>
                <a:gd name="T9" fmla="*/ 3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43" y="9"/>
                  </a:moveTo>
                  <a:lnTo>
                    <a:pt x="36" y="0"/>
                  </a:lnTo>
                  <a:lnTo>
                    <a:pt x="0" y="31"/>
                  </a:lnTo>
                  <a:lnTo>
                    <a:pt x="8" y="40"/>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68" name="Freeform 1213"/>
            <p:cNvSpPr>
              <a:spLocks/>
            </p:cNvSpPr>
            <p:nvPr/>
          </p:nvSpPr>
          <p:spPr bwMode="auto">
            <a:xfrm>
              <a:off x="2568" y="2312"/>
              <a:ext cx="22" cy="20"/>
            </a:xfrm>
            <a:custGeom>
              <a:avLst/>
              <a:gdLst>
                <a:gd name="T0" fmla="*/ 11 w 43"/>
                <a:gd name="T1" fmla="*/ 3 h 40"/>
                <a:gd name="T2" fmla="*/ 9 w 43"/>
                <a:gd name="T3" fmla="*/ 0 h 40"/>
                <a:gd name="T4" fmla="*/ 0 w 43"/>
                <a:gd name="T5" fmla="*/ 8 h 40"/>
                <a:gd name="T6" fmla="*/ 2 w 43"/>
                <a:gd name="T7" fmla="*/ 10 h 40"/>
                <a:gd name="T8" fmla="*/ 11 w 43"/>
                <a:gd name="T9" fmla="*/ 3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43" y="9"/>
                  </a:moveTo>
                  <a:lnTo>
                    <a:pt x="36" y="0"/>
                  </a:lnTo>
                  <a:lnTo>
                    <a:pt x="0" y="31"/>
                  </a:lnTo>
                  <a:lnTo>
                    <a:pt x="8" y="40"/>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69" name="Freeform 1214"/>
            <p:cNvSpPr>
              <a:spLocks/>
            </p:cNvSpPr>
            <p:nvPr/>
          </p:nvSpPr>
          <p:spPr bwMode="auto">
            <a:xfrm>
              <a:off x="2536" y="2339"/>
              <a:ext cx="23" cy="20"/>
            </a:xfrm>
            <a:custGeom>
              <a:avLst/>
              <a:gdLst>
                <a:gd name="T0" fmla="*/ 12 w 45"/>
                <a:gd name="T1" fmla="*/ 3 h 40"/>
                <a:gd name="T2" fmla="*/ 10 w 45"/>
                <a:gd name="T3" fmla="*/ 0 h 40"/>
                <a:gd name="T4" fmla="*/ 0 w 45"/>
                <a:gd name="T5" fmla="*/ 8 h 40"/>
                <a:gd name="T6" fmla="*/ 2 w 45"/>
                <a:gd name="T7" fmla="*/ 10 h 40"/>
                <a:gd name="T8" fmla="*/ 12 w 45"/>
                <a:gd name="T9" fmla="*/ 3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9"/>
                  </a:moveTo>
                  <a:lnTo>
                    <a:pt x="38" y="0"/>
                  </a:lnTo>
                  <a:lnTo>
                    <a:pt x="0" y="31"/>
                  </a:lnTo>
                  <a:lnTo>
                    <a:pt x="8" y="40"/>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70" name="Freeform 1215"/>
            <p:cNvSpPr>
              <a:spLocks/>
            </p:cNvSpPr>
            <p:nvPr/>
          </p:nvSpPr>
          <p:spPr bwMode="auto">
            <a:xfrm>
              <a:off x="2504" y="2366"/>
              <a:ext cx="23" cy="20"/>
            </a:xfrm>
            <a:custGeom>
              <a:avLst/>
              <a:gdLst>
                <a:gd name="T0" fmla="*/ 12 w 44"/>
                <a:gd name="T1" fmla="*/ 3 h 40"/>
                <a:gd name="T2" fmla="*/ 10 w 44"/>
                <a:gd name="T3" fmla="*/ 0 h 40"/>
                <a:gd name="T4" fmla="*/ 0 w 44"/>
                <a:gd name="T5" fmla="*/ 8 h 40"/>
                <a:gd name="T6" fmla="*/ 2 w 44"/>
                <a:gd name="T7" fmla="*/ 10 h 40"/>
                <a:gd name="T8" fmla="*/ 12 w 44"/>
                <a:gd name="T9" fmla="*/ 3 h 40"/>
                <a:gd name="T10" fmla="*/ 0 60000 65536"/>
                <a:gd name="T11" fmla="*/ 0 60000 65536"/>
                <a:gd name="T12" fmla="*/ 0 60000 65536"/>
                <a:gd name="T13" fmla="*/ 0 60000 65536"/>
                <a:gd name="T14" fmla="*/ 0 60000 65536"/>
                <a:gd name="T15" fmla="*/ 0 w 44"/>
                <a:gd name="T16" fmla="*/ 0 h 40"/>
                <a:gd name="T17" fmla="*/ 44 w 44"/>
                <a:gd name="T18" fmla="*/ 40 h 40"/>
              </a:gdLst>
              <a:ahLst/>
              <a:cxnLst>
                <a:cxn ang="T10">
                  <a:pos x="T0" y="T1"/>
                </a:cxn>
                <a:cxn ang="T11">
                  <a:pos x="T2" y="T3"/>
                </a:cxn>
                <a:cxn ang="T12">
                  <a:pos x="T4" y="T5"/>
                </a:cxn>
                <a:cxn ang="T13">
                  <a:pos x="T6" y="T7"/>
                </a:cxn>
                <a:cxn ang="T14">
                  <a:pos x="T8" y="T9"/>
                </a:cxn>
              </a:cxnLst>
              <a:rect l="T15" t="T16" r="T17" b="T18"/>
              <a:pathLst>
                <a:path w="44" h="40">
                  <a:moveTo>
                    <a:pt x="44" y="9"/>
                  </a:moveTo>
                  <a:lnTo>
                    <a:pt x="37" y="0"/>
                  </a:lnTo>
                  <a:lnTo>
                    <a:pt x="0" y="31"/>
                  </a:lnTo>
                  <a:lnTo>
                    <a:pt x="7" y="40"/>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71" name="Freeform 1216"/>
            <p:cNvSpPr>
              <a:spLocks/>
            </p:cNvSpPr>
            <p:nvPr/>
          </p:nvSpPr>
          <p:spPr bwMode="auto">
            <a:xfrm>
              <a:off x="2472" y="2392"/>
              <a:ext cx="23" cy="20"/>
            </a:xfrm>
            <a:custGeom>
              <a:avLst/>
              <a:gdLst>
                <a:gd name="T0" fmla="*/ 12 w 44"/>
                <a:gd name="T1" fmla="*/ 3 h 40"/>
                <a:gd name="T2" fmla="*/ 10 w 44"/>
                <a:gd name="T3" fmla="*/ 0 h 40"/>
                <a:gd name="T4" fmla="*/ 0 w 44"/>
                <a:gd name="T5" fmla="*/ 8 h 40"/>
                <a:gd name="T6" fmla="*/ 2 w 44"/>
                <a:gd name="T7" fmla="*/ 10 h 40"/>
                <a:gd name="T8" fmla="*/ 12 w 44"/>
                <a:gd name="T9" fmla="*/ 3 h 40"/>
                <a:gd name="T10" fmla="*/ 0 60000 65536"/>
                <a:gd name="T11" fmla="*/ 0 60000 65536"/>
                <a:gd name="T12" fmla="*/ 0 60000 65536"/>
                <a:gd name="T13" fmla="*/ 0 60000 65536"/>
                <a:gd name="T14" fmla="*/ 0 60000 65536"/>
                <a:gd name="T15" fmla="*/ 0 w 44"/>
                <a:gd name="T16" fmla="*/ 0 h 40"/>
                <a:gd name="T17" fmla="*/ 44 w 44"/>
                <a:gd name="T18" fmla="*/ 40 h 40"/>
              </a:gdLst>
              <a:ahLst/>
              <a:cxnLst>
                <a:cxn ang="T10">
                  <a:pos x="T0" y="T1"/>
                </a:cxn>
                <a:cxn ang="T11">
                  <a:pos x="T2" y="T3"/>
                </a:cxn>
                <a:cxn ang="T12">
                  <a:pos x="T4" y="T5"/>
                </a:cxn>
                <a:cxn ang="T13">
                  <a:pos x="T6" y="T7"/>
                </a:cxn>
                <a:cxn ang="T14">
                  <a:pos x="T8" y="T9"/>
                </a:cxn>
              </a:cxnLst>
              <a:rect l="T15" t="T16" r="T17" b="T18"/>
              <a:pathLst>
                <a:path w="44" h="40">
                  <a:moveTo>
                    <a:pt x="44" y="9"/>
                  </a:moveTo>
                  <a:lnTo>
                    <a:pt x="37" y="0"/>
                  </a:lnTo>
                  <a:lnTo>
                    <a:pt x="0" y="31"/>
                  </a:lnTo>
                  <a:lnTo>
                    <a:pt x="7" y="40"/>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72" name="Freeform 1217"/>
            <p:cNvSpPr>
              <a:spLocks/>
            </p:cNvSpPr>
            <p:nvPr/>
          </p:nvSpPr>
          <p:spPr bwMode="auto">
            <a:xfrm>
              <a:off x="2440" y="2419"/>
              <a:ext cx="23" cy="20"/>
            </a:xfrm>
            <a:custGeom>
              <a:avLst/>
              <a:gdLst>
                <a:gd name="T0" fmla="*/ 12 w 44"/>
                <a:gd name="T1" fmla="*/ 3 h 40"/>
                <a:gd name="T2" fmla="*/ 10 w 44"/>
                <a:gd name="T3" fmla="*/ 0 h 40"/>
                <a:gd name="T4" fmla="*/ 0 w 44"/>
                <a:gd name="T5" fmla="*/ 8 h 40"/>
                <a:gd name="T6" fmla="*/ 2 w 44"/>
                <a:gd name="T7" fmla="*/ 10 h 40"/>
                <a:gd name="T8" fmla="*/ 12 w 44"/>
                <a:gd name="T9" fmla="*/ 3 h 40"/>
                <a:gd name="T10" fmla="*/ 0 60000 65536"/>
                <a:gd name="T11" fmla="*/ 0 60000 65536"/>
                <a:gd name="T12" fmla="*/ 0 60000 65536"/>
                <a:gd name="T13" fmla="*/ 0 60000 65536"/>
                <a:gd name="T14" fmla="*/ 0 60000 65536"/>
                <a:gd name="T15" fmla="*/ 0 w 44"/>
                <a:gd name="T16" fmla="*/ 0 h 40"/>
                <a:gd name="T17" fmla="*/ 44 w 44"/>
                <a:gd name="T18" fmla="*/ 40 h 40"/>
              </a:gdLst>
              <a:ahLst/>
              <a:cxnLst>
                <a:cxn ang="T10">
                  <a:pos x="T0" y="T1"/>
                </a:cxn>
                <a:cxn ang="T11">
                  <a:pos x="T2" y="T3"/>
                </a:cxn>
                <a:cxn ang="T12">
                  <a:pos x="T4" y="T5"/>
                </a:cxn>
                <a:cxn ang="T13">
                  <a:pos x="T6" y="T7"/>
                </a:cxn>
                <a:cxn ang="T14">
                  <a:pos x="T8" y="T9"/>
                </a:cxn>
              </a:cxnLst>
              <a:rect l="T15" t="T16" r="T17" b="T18"/>
              <a:pathLst>
                <a:path w="44" h="40">
                  <a:moveTo>
                    <a:pt x="44" y="9"/>
                  </a:moveTo>
                  <a:lnTo>
                    <a:pt x="37" y="0"/>
                  </a:lnTo>
                  <a:lnTo>
                    <a:pt x="0" y="31"/>
                  </a:lnTo>
                  <a:lnTo>
                    <a:pt x="7" y="40"/>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73" name="Freeform 1218"/>
            <p:cNvSpPr>
              <a:spLocks/>
            </p:cNvSpPr>
            <p:nvPr/>
          </p:nvSpPr>
          <p:spPr bwMode="auto">
            <a:xfrm>
              <a:off x="2408" y="2446"/>
              <a:ext cx="23" cy="20"/>
            </a:xfrm>
            <a:custGeom>
              <a:avLst/>
              <a:gdLst>
                <a:gd name="T0" fmla="*/ 12 w 44"/>
                <a:gd name="T1" fmla="*/ 3 h 40"/>
                <a:gd name="T2" fmla="*/ 10 w 44"/>
                <a:gd name="T3" fmla="*/ 0 h 40"/>
                <a:gd name="T4" fmla="*/ 0 w 44"/>
                <a:gd name="T5" fmla="*/ 8 h 40"/>
                <a:gd name="T6" fmla="*/ 2 w 44"/>
                <a:gd name="T7" fmla="*/ 10 h 40"/>
                <a:gd name="T8" fmla="*/ 12 w 44"/>
                <a:gd name="T9" fmla="*/ 3 h 40"/>
                <a:gd name="T10" fmla="*/ 0 60000 65536"/>
                <a:gd name="T11" fmla="*/ 0 60000 65536"/>
                <a:gd name="T12" fmla="*/ 0 60000 65536"/>
                <a:gd name="T13" fmla="*/ 0 60000 65536"/>
                <a:gd name="T14" fmla="*/ 0 60000 65536"/>
                <a:gd name="T15" fmla="*/ 0 w 44"/>
                <a:gd name="T16" fmla="*/ 0 h 40"/>
                <a:gd name="T17" fmla="*/ 44 w 44"/>
                <a:gd name="T18" fmla="*/ 40 h 40"/>
              </a:gdLst>
              <a:ahLst/>
              <a:cxnLst>
                <a:cxn ang="T10">
                  <a:pos x="T0" y="T1"/>
                </a:cxn>
                <a:cxn ang="T11">
                  <a:pos x="T2" y="T3"/>
                </a:cxn>
                <a:cxn ang="T12">
                  <a:pos x="T4" y="T5"/>
                </a:cxn>
                <a:cxn ang="T13">
                  <a:pos x="T6" y="T7"/>
                </a:cxn>
                <a:cxn ang="T14">
                  <a:pos x="T8" y="T9"/>
                </a:cxn>
              </a:cxnLst>
              <a:rect l="T15" t="T16" r="T17" b="T18"/>
              <a:pathLst>
                <a:path w="44" h="40">
                  <a:moveTo>
                    <a:pt x="44" y="9"/>
                  </a:moveTo>
                  <a:lnTo>
                    <a:pt x="37" y="0"/>
                  </a:lnTo>
                  <a:lnTo>
                    <a:pt x="0" y="31"/>
                  </a:lnTo>
                  <a:lnTo>
                    <a:pt x="7" y="40"/>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74" name="Freeform 1219"/>
            <p:cNvSpPr>
              <a:spLocks/>
            </p:cNvSpPr>
            <p:nvPr/>
          </p:nvSpPr>
          <p:spPr bwMode="auto">
            <a:xfrm>
              <a:off x="2377" y="2473"/>
              <a:ext cx="22" cy="20"/>
            </a:xfrm>
            <a:custGeom>
              <a:avLst/>
              <a:gdLst>
                <a:gd name="T0" fmla="*/ 11 w 44"/>
                <a:gd name="T1" fmla="*/ 3 h 40"/>
                <a:gd name="T2" fmla="*/ 9 w 44"/>
                <a:gd name="T3" fmla="*/ 0 h 40"/>
                <a:gd name="T4" fmla="*/ 0 w 44"/>
                <a:gd name="T5" fmla="*/ 8 h 40"/>
                <a:gd name="T6" fmla="*/ 2 w 44"/>
                <a:gd name="T7" fmla="*/ 10 h 40"/>
                <a:gd name="T8" fmla="*/ 11 w 44"/>
                <a:gd name="T9" fmla="*/ 3 h 40"/>
                <a:gd name="T10" fmla="*/ 0 60000 65536"/>
                <a:gd name="T11" fmla="*/ 0 60000 65536"/>
                <a:gd name="T12" fmla="*/ 0 60000 65536"/>
                <a:gd name="T13" fmla="*/ 0 60000 65536"/>
                <a:gd name="T14" fmla="*/ 0 60000 65536"/>
                <a:gd name="T15" fmla="*/ 0 w 44"/>
                <a:gd name="T16" fmla="*/ 0 h 40"/>
                <a:gd name="T17" fmla="*/ 44 w 44"/>
                <a:gd name="T18" fmla="*/ 40 h 40"/>
              </a:gdLst>
              <a:ahLst/>
              <a:cxnLst>
                <a:cxn ang="T10">
                  <a:pos x="T0" y="T1"/>
                </a:cxn>
                <a:cxn ang="T11">
                  <a:pos x="T2" y="T3"/>
                </a:cxn>
                <a:cxn ang="T12">
                  <a:pos x="T4" y="T5"/>
                </a:cxn>
                <a:cxn ang="T13">
                  <a:pos x="T6" y="T7"/>
                </a:cxn>
                <a:cxn ang="T14">
                  <a:pos x="T8" y="T9"/>
                </a:cxn>
              </a:cxnLst>
              <a:rect l="T15" t="T16" r="T17" b="T18"/>
              <a:pathLst>
                <a:path w="44" h="40">
                  <a:moveTo>
                    <a:pt x="44" y="9"/>
                  </a:moveTo>
                  <a:lnTo>
                    <a:pt x="36" y="0"/>
                  </a:lnTo>
                  <a:lnTo>
                    <a:pt x="0" y="31"/>
                  </a:lnTo>
                  <a:lnTo>
                    <a:pt x="8" y="40"/>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75" name="Freeform 1220"/>
            <p:cNvSpPr>
              <a:spLocks/>
            </p:cNvSpPr>
            <p:nvPr/>
          </p:nvSpPr>
          <p:spPr bwMode="auto">
            <a:xfrm>
              <a:off x="2345" y="2499"/>
              <a:ext cx="22" cy="20"/>
            </a:xfrm>
            <a:custGeom>
              <a:avLst/>
              <a:gdLst>
                <a:gd name="T0" fmla="*/ 11 w 43"/>
                <a:gd name="T1" fmla="*/ 3 h 40"/>
                <a:gd name="T2" fmla="*/ 9 w 43"/>
                <a:gd name="T3" fmla="*/ 0 h 40"/>
                <a:gd name="T4" fmla="*/ 0 w 43"/>
                <a:gd name="T5" fmla="*/ 8 h 40"/>
                <a:gd name="T6" fmla="*/ 2 w 43"/>
                <a:gd name="T7" fmla="*/ 10 h 40"/>
                <a:gd name="T8" fmla="*/ 11 w 43"/>
                <a:gd name="T9" fmla="*/ 3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43" y="9"/>
                  </a:moveTo>
                  <a:lnTo>
                    <a:pt x="35" y="0"/>
                  </a:lnTo>
                  <a:lnTo>
                    <a:pt x="0" y="31"/>
                  </a:lnTo>
                  <a:lnTo>
                    <a:pt x="7" y="40"/>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76" name="Freeform 1221"/>
            <p:cNvSpPr>
              <a:spLocks/>
            </p:cNvSpPr>
            <p:nvPr/>
          </p:nvSpPr>
          <p:spPr bwMode="auto">
            <a:xfrm>
              <a:off x="2313" y="2526"/>
              <a:ext cx="22" cy="20"/>
            </a:xfrm>
            <a:custGeom>
              <a:avLst/>
              <a:gdLst>
                <a:gd name="T0" fmla="*/ 11 w 43"/>
                <a:gd name="T1" fmla="*/ 3 h 40"/>
                <a:gd name="T2" fmla="*/ 9 w 43"/>
                <a:gd name="T3" fmla="*/ 0 h 40"/>
                <a:gd name="T4" fmla="*/ 0 w 43"/>
                <a:gd name="T5" fmla="*/ 8 h 40"/>
                <a:gd name="T6" fmla="*/ 2 w 43"/>
                <a:gd name="T7" fmla="*/ 10 h 40"/>
                <a:gd name="T8" fmla="*/ 11 w 43"/>
                <a:gd name="T9" fmla="*/ 3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43" y="9"/>
                  </a:moveTo>
                  <a:lnTo>
                    <a:pt x="35" y="0"/>
                  </a:lnTo>
                  <a:lnTo>
                    <a:pt x="0" y="31"/>
                  </a:lnTo>
                  <a:lnTo>
                    <a:pt x="7" y="40"/>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77" name="Freeform 1222"/>
            <p:cNvSpPr>
              <a:spLocks/>
            </p:cNvSpPr>
            <p:nvPr/>
          </p:nvSpPr>
          <p:spPr bwMode="auto">
            <a:xfrm>
              <a:off x="2281" y="2553"/>
              <a:ext cx="22" cy="20"/>
            </a:xfrm>
            <a:custGeom>
              <a:avLst/>
              <a:gdLst>
                <a:gd name="T0" fmla="*/ 11 w 43"/>
                <a:gd name="T1" fmla="*/ 3 h 40"/>
                <a:gd name="T2" fmla="*/ 9 w 43"/>
                <a:gd name="T3" fmla="*/ 0 h 40"/>
                <a:gd name="T4" fmla="*/ 0 w 43"/>
                <a:gd name="T5" fmla="*/ 8 h 40"/>
                <a:gd name="T6" fmla="*/ 2 w 43"/>
                <a:gd name="T7" fmla="*/ 10 h 40"/>
                <a:gd name="T8" fmla="*/ 11 w 43"/>
                <a:gd name="T9" fmla="*/ 3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43" y="9"/>
                  </a:moveTo>
                  <a:lnTo>
                    <a:pt x="35" y="0"/>
                  </a:lnTo>
                  <a:lnTo>
                    <a:pt x="0" y="31"/>
                  </a:lnTo>
                  <a:lnTo>
                    <a:pt x="7" y="40"/>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78" name="Freeform 1223"/>
            <p:cNvSpPr>
              <a:spLocks/>
            </p:cNvSpPr>
            <p:nvPr/>
          </p:nvSpPr>
          <p:spPr bwMode="auto">
            <a:xfrm>
              <a:off x="2249" y="2580"/>
              <a:ext cx="23" cy="20"/>
            </a:xfrm>
            <a:custGeom>
              <a:avLst/>
              <a:gdLst>
                <a:gd name="T0" fmla="*/ 12 w 44"/>
                <a:gd name="T1" fmla="*/ 3 h 40"/>
                <a:gd name="T2" fmla="*/ 10 w 44"/>
                <a:gd name="T3" fmla="*/ 0 h 40"/>
                <a:gd name="T4" fmla="*/ 0 w 44"/>
                <a:gd name="T5" fmla="*/ 8 h 40"/>
                <a:gd name="T6" fmla="*/ 2 w 44"/>
                <a:gd name="T7" fmla="*/ 10 h 40"/>
                <a:gd name="T8" fmla="*/ 12 w 44"/>
                <a:gd name="T9" fmla="*/ 3 h 40"/>
                <a:gd name="T10" fmla="*/ 0 60000 65536"/>
                <a:gd name="T11" fmla="*/ 0 60000 65536"/>
                <a:gd name="T12" fmla="*/ 0 60000 65536"/>
                <a:gd name="T13" fmla="*/ 0 60000 65536"/>
                <a:gd name="T14" fmla="*/ 0 60000 65536"/>
                <a:gd name="T15" fmla="*/ 0 w 44"/>
                <a:gd name="T16" fmla="*/ 0 h 40"/>
                <a:gd name="T17" fmla="*/ 44 w 44"/>
                <a:gd name="T18" fmla="*/ 40 h 40"/>
              </a:gdLst>
              <a:ahLst/>
              <a:cxnLst>
                <a:cxn ang="T10">
                  <a:pos x="T0" y="T1"/>
                </a:cxn>
                <a:cxn ang="T11">
                  <a:pos x="T2" y="T3"/>
                </a:cxn>
                <a:cxn ang="T12">
                  <a:pos x="T4" y="T5"/>
                </a:cxn>
                <a:cxn ang="T13">
                  <a:pos x="T6" y="T7"/>
                </a:cxn>
                <a:cxn ang="T14">
                  <a:pos x="T8" y="T9"/>
                </a:cxn>
              </a:cxnLst>
              <a:rect l="T15" t="T16" r="T17" b="T18"/>
              <a:pathLst>
                <a:path w="44" h="40">
                  <a:moveTo>
                    <a:pt x="44" y="9"/>
                  </a:moveTo>
                  <a:lnTo>
                    <a:pt x="37" y="0"/>
                  </a:lnTo>
                  <a:lnTo>
                    <a:pt x="0" y="31"/>
                  </a:lnTo>
                  <a:lnTo>
                    <a:pt x="7" y="40"/>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79" name="Freeform 1224"/>
            <p:cNvSpPr>
              <a:spLocks/>
            </p:cNvSpPr>
            <p:nvPr/>
          </p:nvSpPr>
          <p:spPr bwMode="auto">
            <a:xfrm>
              <a:off x="2217" y="2606"/>
              <a:ext cx="23" cy="20"/>
            </a:xfrm>
            <a:custGeom>
              <a:avLst/>
              <a:gdLst>
                <a:gd name="T0" fmla="*/ 12 w 45"/>
                <a:gd name="T1" fmla="*/ 2 h 40"/>
                <a:gd name="T2" fmla="*/ 10 w 45"/>
                <a:gd name="T3" fmla="*/ 0 h 40"/>
                <a:gd name="T4" fmla="*/ 0 w 45"/>
                <a:gd name="T5" fmla="*/ 8 h 40"/>
                <a:gd name="T6" fmla="*/ 2 w 45"/>
                <a:gd name="T7" fmla="*/ 10 h 40"/>
                <a:gd name="T8" fmla="*/ 12 w 45"/>
                <a:gd name="T9" fmla="*/ 2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8"/>
                  </a:moveTo>
                  <a:lnTo>
                    <a:pt x="37" y="0"/>
                  </a:lnTo>
                  <a:lnTo>
                    <a:pt x="0" y="31"/>
                  </a:lnTo>
                  <a:lnTo>
                    <a:pt x="7" y="40"/>
                  </a:lnTo>
                  <a:lnTo>
                    <a:pt x="4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80" name="Freeform 1225"/>
            <p:cNvSpPr>
              <a:spLocks/>
            </p:cNvSpPr>
            <p:nvPr/>
          </p:nvSpPr>
          <p:spPr bwMode="auto">
            <a:xfrm>
              <a:off x="2186" y="2633"/>
              <a:ext cx="22" cy="20"/>
            </a:xfrm>
            <a:custGeom>
              <a:avLst/>
              <a:gdLst>
                <a:gd name="T0" fmla="*/ 11 w 45"/>
                <a:gd name="T1" fmla="*/ 3 h 40"/>
                <a:gd name="T2" fmla="*/ 9 w 45"/>
                <a:gd name="T3" fmla="*/ 0 h 40"/>
                <a:gd name="T4" fmla="*/ 0 w 45"/>
                <a:gd name="T5" fmla="*/ 8 h 40"/>
                <a:gd name="T6" fmla="*/ 1 w 45"/>
                <a:gd name="T7" fmla="*/ 10 h 40"/>
                <a:gd name="T8" fmla="*/ 11 w 45"/>
                <a:gd name="T9" fmla="*/ 3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9"/>
                  </a:moveTo>
                  <a:lnTo>
                    <a:pt x="37" y="0"/>
                  </a:lnTo>
                  <a:lnTo>
                    <a:pt x="0" y="31"/>
                  </a:lnTo>
                  <a:lnTo>
                    <a:pt x="7" y="40"/>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81" name="Freeform 1226"/>
            <p:cNvSpPr>
              <a:spLocks/>
            </p:cNvSpPr>
            <p:nvPr/>
          </p:nvSpPr>
          <p:spPr bwMode="auto">
            <a:xfrm>
              <a:off x="2154" y="2660"/>
              <a:ext cx="22" cy="20"/>
            </a:xfrm>
            <a:custGeom>
              <a:avLst/>
              <a:gdLst>
                <a:gd name="T0" fmla="*/ 11 w 45"/>
                <a:gd name="T1" fmla="*/ 2 h 40"/>
                <a:gd name="T2" fmla="*/ 9 w 45"/>
                <a:gd name="T3" fmla="*/ 0 h 40"/>
                <a:gd name="T4" fmla="*/ 0 w 45"/>
                <a:gd name="T5" fmla="*/ 8 h 40"/>
                <a:gd name="T6" fmla="*/ 2 w 45"/>
                <a:gd name="T7" fmla="*/ 10 h 40"/>
                <a:gd name="T8" fmla="*/ 11 w 45"/>
                <a:gd name="T9" fmla="*/ 2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8"/>
                  </a:moveTo>
                  <a:lnTo>
                    <a:pt x="37" y="0"/>
                  </a:lnTo>
                  <a:lnTo>
                    <a:pt x="0" y="31"/>
                  </a:lnTo>
                  <a:lnTo>
                    <a:pt x="8" y="40"/>
                  </a:lnTo>
                  <a:lnTo>
                    <a:pt x="4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82" name="Freeform 1227"/>
            <p:cNvSpPr>
              <a:spLocks/>
            </p:cNvSpPr>
            <p:nvPr/>
          </p:nvSpPr>
          <p:spPr bwMode="auto">
            <a:xfrm>
              <a:off x="2122" y="2687"/>
              <a:ext cx="22" cy="20"/>
            </a:xfrm>
            <a:custGeom>
              <a:avLst/>
              <a:gdLst>
                <a:gd name="T0" fmla="*/ 11 w 43"/>
                <a:gd name="T1" fmla="*/ 2 h 38"/>
                <a:gd name="T2" fmla="*/ 9 w 43"/>
                <a:gd name="T3" fmla="*/ 0 h 38"/>
                <a:gd name="T4" fmla="*/ 0 w 43"/>
                <a:gd name="T5" fmla="*/ 8 h 38"/>
                <a:gd name="T6" fmla="*/ 2 w 43"/>
                <a:gd name="T7" fmla="*/ 11 h 38"/>
                <a:gd name="T8" fmla="*/ 11 w 43"/>
                <a:gd name="T9" fmla="*/ 2 h 38"/>
                <a:gd name="T10" fmla="*/ 0 60000 65536"/>
                <a:gd name="T11" fmla="*/ 0 60000 65536"/>
                <a:gd name="T12" fmla="*/ 0 60000 65536"/>
                <a:gd name="T13" fmla="*/ 0 60000 65536"/>
                <a:gd name="T14" fmla="*/ 0 60000 65536"/>
                <a:gd name="T15" fmla="*/ 0 w 43"/>
                <a:gd name="T16" fmla="*/ 0 h 38"/>
                <a:gd name="T17" fmla="*/ 43 w 43"/>
                <a:gd name="T18" fmla="*/ 38 h 38"/>
              </a:gdLst>
              <a:ahLst/>
              <a:cxnLst>
                <a:cxn ang="T10">
                  <a:pos x="T0" y="T1"/>
                </a:cxn>
                <a:cxn ang="T11">
                  <a:pos x="T2" y="T3"/>
                </a:cxn>
                <a:cxn ang="T12">
                  <a:pos x="T4" y="T5"/>
                </a:cxn>
                <a:cxn ang="T13">
                  <a:pos x="T6" y="T7"/>
                </a:cxn>
                <a:cxn ang="T14">
                  <a:pos x="T8" y="T9"/>
                </a:cxn>
              </a:cxnLst>
              <a:rect l="T15" t="T16" r="T17" b="T18"/>
              <a:pathLst>
                <a:path w="43" h="38">
                  <a:moveTo>
                    <a:pt x="43" y="8"/>
                  </a:moveTo>
                  <a:lnTo>
                    <a:pt x="35" y="0"/>
                  </a:lnTo>
                  <a:lnTo>
                    <a:pt x="0" y="29"/>
                  </a:lnTo>
                  <a:lnTo>
                    <a:pt x="7" y="38"/>
                  </a:lnTo>
                  <a:lnTo>
                    <a:pt x="4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83" name="Freeform 1228"/>
            <p:cNvSpPr>
              <a:spLocks/>
            </p:cNvSpPr>
            <p:nvPr/>
          </p:nvSpPr>
          <p:spPr bwMode="auto">
            <a:xfrm>
              <a:off x="2090" y="2714"/>
              <a:ext cx="22" cy="19"/>
            </a:xfrm>
            <a:custGeom>
              <a:avLst/>
              <a:gdLst>
                <a:gd name="T0" fmla="*/ 11 w 43"/>
                <a:gd name="T1" fmla="*/ 2 h 39"/>
                <a:gd name="T2" fmla="*/ 9 w 43"/>
                <a:gd name="T3" fmla="*/ 0 h 39"/>
                <a:gd name="T4" fmla="*/ 0 w 43"/>
                <a:gd name="T5" fmla="*/ 7 h 39"/>
                <a:gd name="T6" fmla="*/ 2 w 43"/>
                <a:gd name="T7" fmla="*/ 9 h 39"/>
                <a:gd name="T8" fmla="*/ 11 w 43"/>
                <a:gd name="T9" fmla="*/ 2 h 39"/>
                <a:gd name="T10" fmla="*/ 0 60000 65536"/>
                <a:gd name="T11" fmla="*/ 0 60000 65536"/>
                <a:gd name="T12" fmla="*/ 0 60000 65536"/>
                <a:gd name="T13" fmla="*/ 0 60000 65536"/>
                <a:gd name="T14" fmla="*/ 0 60000 65536"/>
                <a:gd name="T15" fmla="*/ 0 w 43"/>
                <a:gd name="T16" fmla="*/ 0 h 39"/>
                <a:gd name="T17" fmla="*/ 43 w 43"/>
                <a:gd name="T18" fmla="*/ 39 h 39"/>
              </a:gdLst>
              <a:ahLst/>
              <a:cxnLst>
                <a:cxn ang="T10">
                  <a:pos x="T0" y="T1"/>
                </a:cxn>
                <a:cxn ang="T11">
                  <a:pos x="T2" y="T3"/>
                </a:cxn>
                <a:cxn ang="T12">
                  <a:pos x="T4" y="T5"/>
                </a:cxn>
                <a:cxn ang="T13">
                  <a:pos x="T6" y="T7"/>
                </a:cxn>
                <a:cxn ang="T14">
                  <a:pos x="T8" y="T9"/>
                </a:cxn>
              </a:cxnLst>
              <a:rect l="T15" t="T16" r="T17" b="T18"/>
              <a:pathLst>
                <a:path w="43" h="39">
                  <a:moveTo>
                    <a:pt x="43" y="9"/>
                  </a:moveTo>
                  <a:lnTo>
                    <a:pt x="35" y="0"/>
                  </a:lnTo>
                  <a:lnTo>
                    <a:pt x="0" y="30"/>
                  </a:lnTo>
                  <a:lnTo>
                    <a:pt x="7" y="39"/>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84" name="Freeform 1229"/>
            <p:cNvSpPr>
              <a:spLocks/>
            </p:cNvSpPr>
            <p:nvPr/>
          </p:nvSpPr>
          <p:spPr bwMode="auto">
            <a:xfrm>
              <a:off x="2058" y="2741"/>
              <a:ext cx="22" cy="19"/>
            </a:xfrm>
            <a:custGeom>
              <a:avLst/>
              <a:gdLst>
                <a:gd name="T0" fmla="*/ 11 w 43"/>
                <a:gd name="T1" fmla="*/ 2 h 38"/>
                <a:gd name="T2" fmla="*/ 9 w 43"/>
                <a:gd name="T3" fmla="*/ 0 h 38"/>
                <a:gd name="T4" fmla="*/ 0 w 43"/>
                <a:gd name="T5" fmla="*/ 7 h 38"/>
                <a:gd name="T6" fmla="*/ 2 w 43"/>
                <a:gd name="T7" fmla="*/ 10 h 38"/>
                <a:gd name="T8" fmla="*/ 11 w 43"/>
                <a:gd name="T9" fmla="*/ 2 h 38"/>
                <a:gd name="T10" fmla="*/ 0 60000 65536"/>
                <a:gd name="T11" fmla="*/ 0 60000 65536"/>
                <a:gd name="T12" fmla="*/ 0 60000 65536"/>
                <a:gd name="T13" fmla="*/ 0 60000 65536"/>
                <a:gd name="T14" fmla="*/ 0 60000 65536"/>
                <a:gd name="T15" fmla="*/ 0 w 43"/>
                <a:gd name="T16" fmla="*/ 0 h 38"/>
                <a:gd name="T17" fmla="*/ 43 w 43"/>
                <a:gd name="T18" fmla="*/ 38 h 38"/>
              </a:gdLst>
              <a:ahLst/>
              <a:cxnLst>
                <a:cxn ang="T10">
                  <a:pos x="T0" y="T1"/>
                </a:cxn>
                <a:cxn ang="T11">
                  <a:pos x="T2" y="T3"/>
                </a:cxn>
                <a:cxn ang="T12">
                  <a:pos x="T4" y="T5"/>
                </a:cxn>
                <a:cxn ang="T13">
                  <a:pos x="T6" y="T7"/>
                </a:cxn>
                <a:cxn ang="T14">
                  <a:pos x="T8" y="T9"/>
                </a:cxn>
              </a:cxnLst>
              <a:rect l="T15" t="T16" r="T17" b="T18"/>
              <a:pathLst>
                <a:path w="43" h="38">
                  <a:moveTo>
                    <a:pt x="43" y="8"/>
                  </a:moveTo>
                  <a:lnTo>
                    <a:pt x="36" y="0"/>
                  </a:lnTo>
                  <a:lnTo>
                    <a:pt x="0" y="29"/>
                  </a:lnTo>
                  <a:lnTo>
                    <a:pt x="7" y="38"/>
                  </a:lnTo>
                  <a:lnTo>
                    <a:pt x="4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85" name="Freeform 1230"/>
            <p:cNvSpPr>
              <a:spLocks/>
            </p:cNvSpPr>
            <p:nvPr/>
          </p:nvSpPr>
          <p:spPr bwMode="auto">
            <a:xfrm>
              <a:off x="2027" y="2768"/>
              <a:ext cx="21" cy="19"/>
            </a:xfrm>
            <a:custGeom>
              <a:avLst/>
              <a:gdLst>
                <a:gd name="T0" fmla="*/ 10 w 43"/>
                <a:gd name="T1" fmla="*/ 2 h 39"/>
                <a:gd name="T2" fmla="*/ 9 w 43"/>
                <a:gd name="T3" fmla="*/ 0 h 39"/>
                <a:gd name="T4" fmla="*/ 0 w 43"/>
                <a:gd name="T5" fmla="*/ 7 h 39"/>
                <a:gd name="T6" fmla="*/ 1 w 43"/>
                <a:gd name="T7" fmla="*/ 9 h 39"/>
                <a:gd name="T8" fmla="*/ 10 w 43"/>
                <a:gd name="T9" fmla="*/ 2 h 39"/>
                <a:gd name="T10" fmla="*/ 0 60000 65536"/>
                <a:gd name="T11" fmla="*/ 0 60000 65536"/>
                <a:gd name="T12" fmla="*/ 0 60000 65536"/>
                <a:gd name="T13" fmla="*/ 0 60000 65536"/>
                <a:gd name="T14" fmla="*/ 0 60000 65536"/>
                <a:gd name="T15" fmla="*/ 0 w 43"/>
                <a:gd name="T16" fmla="*/ 0 h 39"/>
                <a:gd name="T17" fmla="*/ 43 w 43"/>
                <a:gd name="T18" fmla="*/ 39 h 39"/>
              </a:gdLst>
              <a:ahLst/>
              <a:cxnLst>
                <a:cxn ang="T10">
                  <a:pos x="T0" y="T1"/>
                </a:cxn>
                <a:cxn ang="T11">
                  <a:pos x="T2" y="T3"/>
                </a:cxn>
                <a:cxn ang="T12">
                  <a:pos x="T4" y="T5"/>
                </a:cxn>
                <a:cxn ang="T13">
                  <a:pos x="T6" y="T7"/>
                </a:cxn>
                <a:cxn ang="T14">
                  <a:pos x="T8" y="T9"/>
                </a:cxn>
              </a:cxnLst>
              <a:rect l="T15" t="T16" r="T17" b="T18"/>
              <a:pathLst>
                <a:path w="43" h="39">
                  <a:moveTo>
                    <a:pt x="43" y="9"/>
                  </a:moveTo>
                  <a:lnTo>
                    <a:pt x="36" y="0"/>
                  </a:lnTo>
                  <a:lnTo>
                    <a:pt x="0" y="30"/>
                  </a:lnTo>
                  <a:lnTo>
                    <a:pt x="7" y="39"/>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86" name="Freeform 1231"/>
            <p:cNvSpPr>
              <a:spLocks/>
            </p:cNvSpPr>
            <p:nvPr/>
          </p:nvSpPr>
          <p:spPr bwMode="auto">
            <a:xfrm>
              <a:off x="1995" y="2794"/>
              <a:ext cx="22" cy="20"/>
            </a:xfrm>
            <a:custGeom>
              <a:avLst/>
              <a:gdLst>
                <a:gd name="T0" fmla="*/ 11 w 45"/>
                <a:gd name="T1" fmla="*/ 2 h 38"/>
                <a:gd name="T2" fmla="*/ 9 w 45"/>
                <a:gd name="T3" fmla="*/ 0 h 38"/>
                <a:gd name="T4" fmla="*/ 0 w 45"/>
                <a:gd name="T5" fmla="*/ 8 h 38"/>
                <a:gd name="T6" fmla="*/ 2 w 45"/>
                <a:gd name="T7" fmla="*/ 11 h 38"/>
                <a:gd name="T8" fmla="*/ 11 w 45"/>
                <a:gd name="T9" fmla="*/ 2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45" y="8"/>
                  </a:moveTo>
                  <a:lnTo>
                    <a:pt x="37" y="0"/>
                  </a:lnTo>
                  <a:lnTo>
                    <a:pt x="0" y="29"/>
                  </a:lnTo>
                  <a:lnTo>
                    <a:pt x="8" y="38"/>
                  </a:lnTo>
                  <a:lnTo>
                    <a:pt x="4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87" name="Freeform 1232"/>
            <p:cNvSpPr>
              <a:spLocks/>
            </p:cNvSpPr>
            <p:nvPr/>
          </p:nvSpPr>
          <p:spPr bwMode="auto">
            <a:xfrm>
              <a:off x="1963" y="2821"/>
              <a:ext cx="22" cy="19"/>
            </a:xfrm>
            <a:custGeom>
              <a:avLst/>
              <a:gdLst>
                <a:gd name="T0" fmla="*/ 11 w 45"/>
                <a:gd name="T1" fmla="*/ 2 h 39"/>
                <a:gd name="T2" fmla="*/ 9 w 45"/>
                <a:gd name="T3" fmla="*/ 0 h 39"/>
                <a:gd name="T4" fmla="*/ 0 w 45"/>
                <a:gd name="T5" fmla="*/ 7 h 39"/>
                <a:gd name="T6" fmla="*/ 2 w 45"/>
                <a:gd name="T7" fmla="*/ 9 h 39"/>
                <a:gd name="T8" fmla="*/ 11 w 45"/>
                <a:gd name="T9" fmla="*/ 2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45" y="9"/>
                  </a:moveTo>
                  <a:lnTo>
                    <a:pt x="37" y="0"/>
                  </a:lnTo>
                  <a:lnTo>
                    <a:pt x="0" y="30"/>
                  </a:lnTo>
                  <a:lnTo>
                    <a:pt x="8" y="39"/>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88" name="Freeform 1233"/>
            <p:cNvSpPr>
              <a:spLocks/>
            </p:cNvSpPr>
            <p:nvPr/>
          </p:nvSpPr>
          <p:spPr bwMode="auto">
            <a:xfrm>
              <a:off x="1931" y="2848"/>
              <a:ext cx="22" cy="19"/>
            </a:xfrm>
            <a:custGeom>
              <a:avLst/>
              <a:gdLst>
                <a:gd name="T0" fmla="*/ 11 w 45"/>
                <a:gd name="T1" fmla="*/ 2 h 38"/>
                <a:gd name="T2" fmla="*/ 9 w 45"/>
                <a:gd name="T3" fmla="*/ 0 h 38"/>
                <a:gd name="T4" fmla="*/ 0 w 45"/>
                <a:gd name="T5" fmla="*/ 7 h 38"/>
                <a:gd name="T6" fmla="*/ 2 w 45"/>
                <a:gd name="T7" fmla="*/ 10 h 38"/>
                <a:gd name="T8" fmla="*/ 11 w 45"/>
                <a:gd name="T9" fmla="*/ 2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45" y="8"/>
                  </a:moveTo>
                  <a:lnTo>
                    <a:pt x="37" y="0"/>
                  </a:lnTo>
                  <a:lnTo>
                    <a:pt x="0" y="29"/>
                  </a:lnTo>
                  <a:lnTo>
                    <a:pt x="8" y="38"/>
                  </a:lnTo>
                  <a:lnTo>
                    <a:pt x="4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89" name="Freeform 1234"/>
            <p:cNvSpPr>
              <a:spLocks/>
            </p:cNvSpPr>
            <p:nvPr/>
          </p:nvSpPr>
          <p:spPr bwMode="auto">
            <a:xfrm>
              <a:off x="1899" y="2874"/>
              <a:ext cx="22" cy="20"/>
            </a:xfrm>
            <a:custGeom>
              <a:avLst/>
              <a:gdLst>
                <a:gd name="T0" fmla="*/ 11 w 45"/>
                <a:gd name="T1" fmla="*/ 3 h 39"/>
                <a:gd name="T2" fmla="*/ 9 w 45"/>
                <a:gd name="T3" fmla="*/ 0 h 39"/>
                <a:gd name="T4" fmla="*/ 0 w 45"/>
                <a:gd name="T5" fmla="*/ 8 h 39"/>
                <a:gd name="T6" fmla="*/ 2 w 45"/>
                <a:gd name="T7" fmla="*/ 10 h 39"/>
                <a:gd name="T8" fmla="*/ 11 w 45"/>
                <a:gd name="T9" fmla="*/ 3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45" y="9"/>
                  </a:moveTo>
                  <a:lnTo>
                    <a:pt x="38" y="0"/>
                  </a:lnTo>
                  <a:lnTo>
                    <a:pt x="0" y="30"/>
                  </a:lnTo>
                  <a:lnTo>
                    <a:pt x="8" y="39"/>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90" name="Freeform 1235"/>
            <p:cNvSpPr>
              <a:spLocks/>
            </p:cNvSpPr>
            <p:nvPr/>
          </p:nvSpPr>
          <p:spPr bwMode="auto">
            <a:xfrm>
              <a:off x="1868" y="2901"/>
              <a:ext cx="21" cy="20"/>
            </a:xfrm>
            <a:custGeom>
              <a:avLst/>
              <a:gdLst>
                <a:gd name="T0" fmla="*/ 10 w 43"/>
                <a:gd name="T1" fmla="*/ 3 h 39"/>
                <a:gd name="T2" fmla="*/ 9 w 43"/>
                <a:gd name="T3" fmla="*/ 0 h 39"/>
                <a:gd name="T4" fmla="*/ 0 w 43"/>
                <a:gd name="T5" fmla="*/ 8 h 39"/>
                <a:gd name="T6" fmla="*/ 1 w 43"/>
                <a:gd name="T7" fmla="*/ 10 h 39"/>
                <a:gd name="T8" fmla="*/ 10 w 43"/>
                <a:gd name="T9" fmla="*/ 3 h 39"/>
                <a:gd name="T10" fmla="*/ 0 60000 65536"/>
                <a:gd name="T11" fmla="*/ 0 60000 65536"/>
                <a:gd name="T12" fmla="*/ 0 60000 65536"/>
                <a:gd name="T13" fmla="*/ 0 60000 65536"/>
                <a:gd name="T14" fmla="*/ 0 60000 65536"/>
                <a:gd name="T15" fmla="*/ 0 w 43"/>
                <a:gd name="T16" fmla="*/ 0 h 39"/>
                <a:gd name="T17" fmla="*/ 43 w 43"/>
                <a:gd name="T18" fmla="*/ 39 h 39"/>
              </a:gdLst>
              <a:ahLst/>
              <a:cxnLst>
                <a:cxn ang="T10">
                  <a:pos x="T0" y="T1"/>
                </a:cxn>
                <a:cxn ang="T11">
                  <a:pos x="T2" y="T3"/>
                </a:cxn>
                <a:cxn ang="T12">
                  <a:pos x="T4" y="T5"/>
                </a:cxn>
                <a:cxn ang="T13">
                  <a:pos x="T6" y="T7"/>
                </a:cxn>
                <a:cxn ang="T14">
                  <a:pos x="T8" y="T9"/>
                </a:cxn>
              </a:cxnLst>
              <a:rect l="T15" t="T16" r="T17" b="T18"/>
              <a:pathLst>
                <a:path w="43" h="39">
                  <a:moveTo>
                    <a:pt x="43" y="9"/>
                  </a:moveTo>
                  <a:lnTo>
                    <a:pt x="36" y="0"/>
                  </a:lnTo>
                  <a:lnTo>
                    <a:pt x="0" y="30"/>
                  </a:lnTo>
                  <a:lnTo>
                    <a:pt x="7" y="39"/>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91" name="Freeform 1236"/>
            <p:cNvSpPr>
              <a:spLocks/>
            </p:cNvSpPr>
            <p:nvPr/>
          </p:nvSpPr>
          <p:spPr bwMode="auto">
            <a:xfrm>
              <a:off x="1836" y="2928"/>
              <a:ext cx="21" cy="19"/>
            </a:xfrm>
            <a:custGeom>
              <a:avLst/>
              <a:gdLst>
                <a:gd name="T0" fmla="*/ 10 w 43"/>
                <a:gd name="T1" fmla="*/ 2 h 39"/>
                <a:gd name="T2" fmla="*/ 9 w 43"/>
                <a:gd name="T3" fmla="*/ 0 h 39"/>
                <a:gd name="T4" fmla="*/ 0 w 43"/>
                <a:gd name="T5" fmla="*/ 7 h 39"/>
                <a:gd name="T6" fmla="*/ 2 w 43"/>
                <a:gd name="T7" fmla="*/ 9 h 39"/>
                <a:gd name="T8" fmla="*/ 10 w 43"/>
                <a:gd name="T9" fmla="*/ 2 h 39"/>
                <a:gd name="T10" fmla="*/ 0 60000 65536"/>
                <a:gd name="T11" fmla="*/ 0 60000 65536"/>
                <a:gd name="T12" fmla="*/ 0 60000 65536"/>
                <a:gd name="T13" fmla="*/ 0 60000 65536"/>
                <a:gd name="T14" fmla="*/ 0 60000 65536"/>
                <a:gd name="T15" fmla="*/ 0 w 43"/>
                <a:gd name="T16" fmla="*/ 0 h 39"/>
                <a:gd name="T17" fmla="*/ 43 w 43"/>
                <a:gd name="T18" fmla="*/ 39 h 39"/>
              </a:gdLst>
              <a:ahLst/>
              <a:cxnLst>
                <a:cxn ang="T10">
                  <a:pos x="T0" y="T1"/>
                </a:cxn>
                <a:cxn ang="T11">
                  <a:pos x="T2" y="T3"/>
                </a:cxn>
                <a:cxn ang="T12">
                  <a:pos x="T4" y="T5"/>
                </a:cxn>
                <a:cxn ang="T13">
                  <a:pos x="T6" y="T7"/>
                </a:cxn>
                <a:cxn ang="T14">
                  <a:pos x="T8" y="T9"/>
                </a:cxn>
              </a:cxnLst>
              <a:rect l="T15" t="T16" r="T17" b="T18"/>
              <a:pathLst>
                <a:path w="43" h="39">
                  <a:moveTo>
                    <a:pt x="43" y="9"/>
                  </a:moveTo>
                  <a:lnTo>
                    <a:pt x="36" y="0"/>
                  </a:lnTo>
                  <a:lnTo>
                    <a:pt x="0" y="30"/>
                  </a:lnTo>
                  <a:lnTo>
                    <a:pt x="8" y="39"/>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92" name="Freeform 1237"/>
            <p:cNvSpPr>
              <a:spLocks/>
            </p:cNvSpPr>
            <p:nvPr/>
          </p:nvSpPr>
          <p:spPr bwMode="auto">
            <a:xfrm>
              <a:off x="1804" y="2955"/>
              <a:ext cx="21" cy="19"/>
            </a:xfrm>
            <a:custGeom>
              <a:avLst/>
              <a:gdLst>
                <a:gd name="T0" fmla="*/ 10 w 43"/>
                <a:gd name="T1" fmla="*/ 2 h 39"/>
                <a:gd name="T2" fmla="*/ 9 w 43"/>
                <a:gd name="T3" fmla="*/ 0 h 39"/>
                <a:gd name="T4" fmla="*/ 0 w 43"/>
                <a:gd name="T5" fmla="*/ 7 h 39"/>
                <a:gd name="T6" fmla="*/ 2 w 43"/>
                <a:gd name="T7" fmla="*/ 9 h 39"/>
                <a:gd name="T8" fmla="*/ 10 w 43"/>
                <a:gd name="T9" fmla="*/ 2 h 39"/>
                <a:gd name="T10" fmla="*/ 0 60000 65536"/>
                <a:gd name="T11" fmla="*/ 0 60000 65536"/>
                <a:gd name="T12" fmla="*/ 0 60000 65536"/>
                <a:gd name="T13" fmla="*/ 0 60000 65536"/>
                <a:gd name="T14" fmla="*/ 0 60000 65536"/>
                <a:gd name="T15" fmla="*/ 0 w 43"/>
                <a:gd name="T16" fmla="*/ 0 h 39"/>
                <a:gd name="T17" fmla="*/ 43 w 43"/>
                <a:gd name="T18" fmla="*/ 39 h 39"/>
              </a:gdLst>
              <a:ahLst/>
              <a:cxnLst>
                <a:cxn ang="T10">
                  <a:pos x="T0" y="T1"/>
                </a:cxn>
                <a:cxn ang="T11">
                  <a:pos x="T2" y="T3"/>
                </a:cxn>
                <a:cxn ang="T12">
                  <a:pos x="T4" y="T5"/>
                </a:cxn>
                <a:cxn ang="T13">
                  <a:pos x="T6" y="T7"/>
                </a:cxn>
                <a:cxn ang="T14">
                  <a:pos x="T8" y="T9"/>
                </a:cxn>
              </a:cxnLst>
              <a:rect l="T15" t="T16" r="T17" b="T18"/>
              <a:pathLst>
                <a:path w="43" h="39">
                  <a:moveTo>
                    <a:pt x="43" y="9"/>
                  </a:moveTo>
                  <a:lnTo>
                    <a:pt x="36" y="0"/>
                  </a:lnTo>
                  <a:lnTo>
                    <a:pt x="0" y="30"/>
                  </a:lnTo>
                  <a:lnTo>
                    <a:pt x="8" y="39"/>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93" name="Freeform 1238"/>
            <p:cNvSpPr>
              <a:spLocks/>
            </p:cNvSpPr>
            <p:nvPr/>
          </p:nvSpPr>
          <p:spPr bwMode="auto">
            <a:xfrm>
              <a:off x="1783" y="2981"/>
              <a:ext cx="10" cy="11"/>
            </a:xfrm>
            <a:custGeom>
              <a:avLst/>
              <a:gdLst>
                <a:gd name="T0" fmla="*/ 5 w 20"/>
                <a:gd name="T1" fmla="*/ 3 h 21"/>
                <a:gd name="T2" fmla="*/ 3 w 20"/>
                <a:gd name="T3" fmla="*/ 0 h 21"/>
                <a:gd name="T4" fmla="*/ 0 w 20"/>
                <a:gd name="T5" fmla="*/ 3 h 21"/>
                <a:gd name="T6" fmla="*/ 2 w 20"/>
                <a:gd name="T7" fmla="*/ 6 h 21"/>
                <a:gd name="T8" fmla="*/ 5 w 20"/>
                <a:gd name="T9" fmla="*/ 3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20" y="9"/>
                  </a:moveTo>
                  <a:lnTo>
                    <a:pt x="13" y="0"/>
                  </a:lnTo>
                  <a:lnTo>
                    <a:pt x="0" y="12"/>
                  </a:lnTo>
                  <a:lnTo>
                    <a:pt x="7" y="21"/>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grpSp>
        <p:nvGrpSpPr>
          <p:cNvPr id="18470" name="Group 1310"/>
          <p:cNvGrpSpPr>
            <a:grpSpLocks/>
          </p:cNvGrpSpPr>
          <p:nvPr/>
        </p:nvGrpSpPr>
        <p:grpSpPr bwMode="auto">
          <a:xfrm>
            <a:off x="6807201" y="2374900"/>
            <a:ext cx="2316163" cy="2578100"/>
            <a:chOff x="3328" y="1496"/>
            <a:chExt cx="1459" cy="1624"/>
          </a:xfrm>
        </p:grpSpPr>
        <p:sp>
          <p:nvSpPr>
            <p:cNvPr id="18766" name="Freeform 1240"/>
            <p:cNvSpPr>
              <a:spLocks/>
            </p:cNvSpPr>
            <p:nvPr/>
          </p:nvSpPr>
          <p:spPr bwMode="auto">
            <a:xfrm>
              <a:off x="4731" y="1503"/>
              <a:ext cx="56" cy="59"/>
            </a:xfrm>
            <a:custGeom>
              <a:avLst/>
              <a:gdLst>
                <a:gd name="T0" fmla="*/ 28 w 112"/>
                <a:gd name="T1" fmla="*/ 5 h 119"/>
                <a:gd name="T2" fmla="*/ 22 w 112"/>
                <a:gd name="T3" fmla="*/ 0 h 119"/>
                <a:gd name="T4" fmla="*/ 0 w 112"/>
                <a:gd name="T5" fmla="*/ 24 h 119"/>
                <a:gd name="T6" fmla="*/ 6 w 112"/>
                <a:gd name="T7" fmla="*/ 29 h 119"/>
                <a:gd name="T8" fmla="*/ 28 w 112"/>
                <a:gd name="T9" fmla="*/ 5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22"/>
                  </a:moveTo>
                  <a:lnTo>
                    <a:pt x="88" y="0"/>
                  </a:lnTo>
                  <a:lnTo>
                    <a:pt x="0" y="97"/>
                  </a:lnTo>
                  <a:lnTo>
                    <a:pt x="24" y="119"/>
                  </a:lnTo>
                  <a:lnTo>
                    <a:pt x="11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67" name="Freeform 1241"/>
            <p:cNvSpPr>
              <a:spLocks/>
            </p:cNvSpPr>
            <p:nvPr/>
          </p:nvSpPr>
          <p:spPr bwMode="auto">
            <a:xfrm>
              <a:off x="4655" y="1588"/>
              <a:ext cx="55" cy="60"/>
            </a:xfrm>
            <a:custGeom>
              <a:avLst/>
              <a:gdLst>
                <a:gd name="T0" fmla="*/ 27 w 112"/>
                <a:gd name="T1" fmla="*/ 5 h 121"/>
                <a:gd name="T2" fmla="*/ 21 w 112"/>
                <a:gd name="T3" fmla="*/ 0 h 121"/>
                <a:gd name="T4" fmla="*/ 0 w 112"/>
                <a:gd name="T5" fmla="*/ 24 h 121"/>
                <a:gd name="T6" fmla="*/ 6 w 112"/>
                <a:gd name="T7" fmla="*/ 30 h 121"/>
                <a:gd name="T8" fmla="*/ 27 w 112"/>
                <a:gd name="T9" fmla="*/ 5 h 121"/>
                <a:gd name="T10" fmla="*/ 0 60000 65536"/>
                <a:gd name="T11" fmla="*/ 0 60000 65536"/>
                <a:gd name="T12" fmla="*/ 0 60000 65536"/>
                <a:gd name="T13" fmla="*/ 0 60000 65536"/>
                <a:gd name="T14" fmla="*/ 0 60000 65536"/>
                <a:gd name="T15" fmla="*/ 0 w 112"/>
                <a:gd name="T16" fmla="*/ 0 h 121"/>
                <a:gd name="T17" fmla="*/ 112 w 112"/>
                <a:gd name="T18" fmla="*/ 121 h 121"/>
              </a:gdLst>
              <a:ahLst/>
              <a:cxnLst>
                <a:cxn ang="T10">
                  <a:pos x="T0" y="T1"/>
                </a:cxn>
                <a:cxn ang="T11">
                  <a:pos x="T2" y="T3"/>
                </a:cxn>
                <a:cxn ang="T12">
                  <a:pos x="T4" y="T5"/>
                </a:cxn>
                <a:cxn ang="T13">
                  <a:pos x="T6" y="T7"/>
                </a:cxn>
                <a:cxn ang="T14">
                  <a:pos x="T8" y="T9"/>
                </a:cxn>
              </a:cxnLst>
              <a:rect l="T15" t="T16" r="T17" b="T18"/>
              <a:pathLst>
                <a:path w="112" h="121">
                  <a:moveTo>
                    <a:pt x="112" y="23"/>
                  </a:moveTo>
                  <a:lnTo>
                    <a:pt x="88" y="0"/>
                  </a:lnTo>
                  <a:lnTo>
                    <a:pt x="0" y="98"/>
                  </a:lnTo>
                  <a:lnTo>
                    <a:pt x="24" y="121"/>
                  </a:lnTo>
                  <a:lnTo>
                    <a:pt x="1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68" name="Freeform 1242"/>
            <p:cNvSpPr>
              <a:spLocks/>
            </p:cNvSpPr>
            <p:nvPr/>
          </p:nvSpPr>
          <p:spPr bwMode="auto">
            <a:xfrm>
              <a:off x="4579" y="1673"/>
              <a:ext cx="55" cy="60"/>
            </a:xfrm>
            <a:custGeom>
              <a:avLst/>
              <a:gdLst>
                <a:gd name="T0" fmla="*/ 28 w 110"/>
                <a:gd name="T1" fmla="*/ 6 h 119"/>
                <a:gd name="T2" fmla="*/ 22 w 110"/>
                <a:gd name="T3" fmla="*/ 0 h 119"/>
                <a:gd name="T4" fmla="*/ 0 w 110"/>
                <a:gd name="T5" fmla="*/ 25 h 119"/>
                <a:gd name="T6" fmla="*/ 6 w 110"/>
                <a:gd name="T7" fmla="*/ 30 h 119"/>
                <a:gd name="T8" fmla="*/ 28 w 110"/>
                <a:gd name="T9" fmla="*/ 6 h 119"/>
                <a:gd name="T10" fmla="*/ 0 60000 65536"/>
                <a:gd name="T11" fmla="*/ 0 60000 65536"/>
                <a:gd name="T12" fmla="*/ 0 60000 65536"/>
                <a:gd name="T13" fmla="*/ 0 60000 65536"/>
                <a:gd name="T14" fmla="*/ 0 60000 65536"/>
                <a:gd name="T15" fmla="*/ 0 w 110"/>
                <a:gd name="T16" fmla="*/ 0 h 119"/>
                <a:gd name="T17" fmla="*/ 110 w 110"/>
                <a:gd name="T18" fmla="*/ 119 h 119"/>
              </a:gdLst>
              <a:ahLst/>
              <a:cxnLst>
                <a:cxn ang="T10">
                  <a:pos x="T0" y="T1"/>
                </a:cxn>
                <a:cxn ang="T11">
                  <a:pos x="T2" y="T3"/>
                </a:cxn>
                <a:cxn ang="T12">
                  <a:pos x="T4" y="T5"/>
                </a:cxn>
                <a:cxn ang="T13">
                  <a:pos x="T6" y="T7"/>
                </a:cxn>
                <a:cxn ang="T14">
                  <a:pos x="T8" y="T9"/>
                </a:cxn>
              </a:cxnLst>
              <a:rect l="T15" t="T16" r="T17" b="T18"/>
              <a:pathLst>
                <a:path w="110" h="119">
                  <a:moveTo>
                    <a:pt x="110" y="23"/>
                  </a:moveTo>
                  <a:lnTo>
                    <a:pt x="87" y="0"/>
                  </a:lnTo>
                  <a:lnTo>
                    <a:pt x="0" y="97"/>
                  </a:lnTo>
                  <a:lnTo>
                    <a:pt x="24" y="119"/>
                  </a:lnTo>
                  <a:lnTo>
                    <a:pt x="11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69" name="Freeform 1243"/>
            <p:cNvSpPr>
              <a:spLocks/>
            </p:cNvSpPr>
            <p:nvPr/>
          </p:nvSpPr>
          <p:spPr bwMode="auto">
            <a:xfrm>
              <a:off x="4502" y="1758"/>
              <a:ext cx="56" cy="60"/>
            </a:xfrm>
            <a:custGeom>
              <a:avLst/>
              <a:gdLst>
                <a:gd name="T0" fmla="*/ 28 w 112"/>
                <a:gd name="T1" fmla="*/ 6 h 120"/>
                <a:gd name="T2" fmla="*/ 22 w 112"/>
                <a:gd name="T3" fmla="*/ 0 h 120"/>
                <a:gd name="T4" fmla="*/ 0 w 112"/>
                <a:gd name="T5" fmla="*/ 25 h 120"/>
                <a:gd name="T6" fmla="*/ 6 w 112"/>
                <a:gd name="T7" fmla="*/ 30 h 120"/>
                <a:gd name="T8" fmla="*/ 28 w 112"/>
                <a:gd name="T9" fmla="*/ 6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112" y="22"/>
                  </a:moveTo>
                  <a:lnTo>
                    <a:pt x="88" y="0"/>
                  </a:lnTo>
                  <a:lnTo>
                    <a:pt x="0" y="98"/>
                  </a:lnTo>
                  <a:lnTo>
                    <a:pt x="24" y="120"/>
                  </a:lnTo>
                  <a:lnTo>
                    <a:pt x="11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70" name="Freeform 1244"/>
            <p:cNvSpPr>
              <a:spLocks/>
            </p:cNvSpPr>
            <p:nvPr/>
          </p:nvSpPr>
          <p:spPr bwMode="auto">
            <a:xfrm>
              <a:off x="4426" y="1843"/>
              <a:ext cx="55" cy="60"/>
            </a:xfrm>
            <a:custGeom>
              <a:avLst/>
              <a:gdLst>
                <a:gd name="T0" fmla="*/ 27 w 112"/>
                <a:gd name="T1" fmla="*/ 6 h 120"/>
                <a:gd name="T2" fmla="*/ 21 w 112"/>
                <a:gd name="T3" fmla="*/ 0 h 120"/>
                <a:gd name="T4" fmla="*/ 0 w 112"/>
                <a:gd name="T5" fmla="*/ 25 h 120"/>
                <a:gd name="T6" fmla="*/ 6 w 112"/>
                <a:gd name="T7" fmla="*/ 30 h 120"/>
                <a:gd name="T8" fmla="*/ 27 w 112"/>
                <a:gd name="T9" fmla="*/ 6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112" y="22"/>
                  </a:moveTo>
                  <a:lnTo>
                    <a:pt x="88" y="0"/>
                  </a:lnTo>
                  <a:lnTo>
                    <a:pt x="0" y="98"/>
                  </a:lnTo>
                  <a:lnTo>
                    <a:pt x="24" y="120"/>
                  </a:lnTo>
                  <a:lnTo>
                    <a:pt x="11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71" name="Freeform 1245"/>
            <p:cNvSpPr>
              <a:spLocks/>
            </p:cNvSpPr>
            <p:nvPr/>
          </p:nvSpPr>
          <p:spPr bwMode="auto">
            <a:xfrm>
              <a:off x="4349" y="1929"/>
              <a:ext cx="56" cy="59"/>
            </a:xfrm>
            <a:custGeom>
              <a:avLst/>
              <a:gdLst>
                <a:gd name="T0" fmla="*/ 28 w 112"/>
                <a:gd name="T1" fmla="*/ 5 h 119"/>
                <a:gd name="T2" fmla="*/ 22 w 112"/>
                <a:gd name="T3" fmla="*/ 0 h 119"/>
                <a:gd name="T4" fmla="*/ 0 w 112"/>
                <a:gd name="T5" fmla="*/ 24 h 119"/>
                <a:gd name="T6" fmla="*/ 6 w 112"/>
                <a:gd name="T7" fmla="*/ 29 h 119"/>
                <a:gd name="T8" fmla="*/ 28 w 112"/>
                <a:gd name="T9" fmla="*/ 5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23"/>
                  </a:moveTo>
                  <a:lnTo>
                    <a:pt x="88" y="0"/>
                  </a:lnTo>
                  <a:lnTo>
                    <a:pt x="0" y="97"/>
                  </a:lnTo>
                  <a:lnTo>
                    <a:pt x="24" y="119"/>
                  </a:lnTo>
                  <a:lnTo>
                    <a:pt x="1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72" name="Freeform 1246"/>
            <p:cNvSpPr>
              <a:spLocks/>
            </p:cNvSpPr>
            <p:nvPr/>
          </p:nvSpPr>
          <p:spPr bwMode="auto">
            <a:xfrm>
              <a:off x="4273" y="2013"/>
              <a:ext cx="55" cy="61"/>
            </a:xfrm>
            <a:custGeom>
              <a:avLst/>
              <a:gdLst>
                <a:gd name="T0" fmla="*/ 27 w 112"/>
                <a:gd name="T1" fmla="*/ 6 h 120"/>
                <a:gd name="T2" fmla="*/ 21 w 112"/>
                <a:gd name="T3" fmla="*/ 0 h 120"/>
                <a:gd name="T4" fmla="*/ 0 w 112"/>
                <a:gd name="T5" fmla="*/ 25 h 120"/>
                <a:gd name="T6" fmla="*/ 6 w 112"/>
                <a:gd name="T7" fmla="*/ 31 h 120"/>
                <a:gd name="T8" fmla="*/ 27 w 112"/>
                <a:gd name="T9" fmla="*/ 6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112" y="22"/>
                  </a:moveTo>
                  <a:lnTo>
                    <a:pt x="88" y="0"/>
                  </a:lnTo>
                  <a:lnTo>
                    <a:pt x="0" y="98"/>
                  </a:lnTo>
                  <a:lnTo>
                    <a:pt x="24" y="120"/>
                  </a:lnTo>
                  <a:lnTo>
                    <a:pt x="11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73" name="Freeform 1247"/>
            <p:cNvSpPr>
              <a:spLocks/>
            </p:cNvSpPr>
            <p:nvPr/>
          </p:nvSpPr>
          <p:spPr bwMode="auto">
            <a:xfrm>
              <a:off x="4197" y="2099"/>
              <a:ext cx="55" cy="60"/>
            </a:xfrm>
            <a:custGeom>
              <a:avLst/>
              <a:gdLst>
                <a:gd name="T0" fmla="*/ 28 w 110"/>
                <a:gd name="T1" fmla="*/ 6 h 120"/>
                <a:gd name="T2" fmla="*/ 22 w 110"/>
                <a:gd name="T3" fmla="*/ 0 h 120"/>
                <a:gd name="T4" fmla="*/ 0 w 110"/>
                <a:gd name="T5" fmla="*/ 25 h 120"/>
                <a:gd name="T6" fmla="*/ 6 w 110"/>
                <a:gd name="T7" fmla="*/ 30 h 120"/>
                <a:gd name="T8" fmla="*/ 28 w 110"/>
                <a:gd name="T9" fmla="*/ 6 h 120"/>
                <a:gd name="T10" fmla="*/ 0 60000 65536"/>
                <a:gd name="T11" fmla="*/ 0 60000 65536"/>
                <a:gd name="T12" fmla="*/ 0 60000 65536"/>
                <a:gd name="T13" fmla="*/ 0 60000 65536"/>
                <a:gd name="T14" fmla="*/ 0 60000 65536"/>
                <a:gd name="T15" fmla="*/ 0 w 110"/>
                <a:gd name="T16" fmla="*/ 0 h 120"/>
                <a:gd name="T17" fmla="*/ 110 w 110"/>
                <a:gd name="T18" fmla="*/ 120 h 120"/>
              </a:gdLst>
              <a:ahLst/>
              <a:cxnLst>
                <a:cxn ang="T10">
                  <a:pos x="T0" y="T1"/>
                </a:cxn>
                <a:cxn ang="T11">
                  <a:pos x="T2" y="T3"/>
                </a:cxn>
                <a:cxn ang="T12">
                  <a:pos x="T4" y="T5"/>
                </a:cxn>
                <a:cxn ang="T13">
                  <a:pos x="T6" y="T7"/>
                </a:cxn>
                <a:cxn ang="T14">
                  <a:pos x="T8" y="T9"/>
                </a:cxn>
              </a:cxnLst>
              <a:rect l="T15" t="T16" r="T17" b="T18"/>
              <a:pathLst>
                <a:path w="110" h="120">
                  <a:moveTo>
                    <a:pt x="110" y="22"/>
                  </a:moveTo>
                  <a:lnTo>
                    <a:pt x="86" y="0"/>
                  </a:lnTo>
                  <a:lnTo>
                    <a:pt x="0" y="98"/>
                  </a:lnTo>
                  <a:lnTo>
                    <a:pt x="23" y="120"/>
                  </a:lnTo>
                  <a:lnTo>
                    <a:pt x="11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74" name="Freeform 1248"/>
            <p:cNvSpPr>
              <a:spLocks/>
            </p:cNvSpPr>
            <p:nvPr/>
          </p:nvSpPr>
          <p:spPr bwMode="auto">
            <a:xfrm>
              <a:off x="4120" y="2184"/>
              <a:ext cx="56" cy="60"/>
            </a:xfrm>
            <a:custGeom>
              <a:avLst/>
              <a:gdLst>
                <a:gd name="T0" fmla="*/ 28 w 111"/>
                <a:gd name="T1" fmla="*/ 6 h 118"/>
                <a:gd name="T2" fmla="*/ 22 w 111"/>
                <a:gd name="T3" fmla="*/ 0 h 118"/>
                <a:gd name="T4" fmla="*/ 0 w 111"/>
                <a:gd name="T5" fmla="*/ 25 h 118"/>
                <a:gd name="T6" fmla="*/ 6 w 111"/>
                <a:gd name="T7" fmla="*/ 31 h 118"/>
                <a:gd name="T8" fmla="*/ 28 w 111"/>
                <a:gd name="T9" fmla="*/ 6 h 118"/>
                <a:gd name="T10" fmla="*/ 0 60000 65536"/>
                <a:gd name="T11" fmla="*/ 0 60000 65536"/>
                <a:gd name="T12" fmla="*/ 0 60000 65536"/>
                <a:gd name="T13" fmla="*/ 0 60000 65536"/>
                <a:gd name="T14" fmla="*/ 0 60000 65536"/>
                <a:gd name="T15" fmla="*/ 0 w 111"/>
                <a:gd name="T16" fmla="*/ 0 h 118"/>
                <a:gd name="T17" fmla="*/ 111 w 111"/>
                <a:gd name="T18" fmla="*/ 118 h 118"/>
              </a:gdLst>
              <a:ahLst/>
              <a:cxnLst>
                <a:cxn ang="T10">
                  <a:pos x="T0" y="T1"/>
                </a:cxn>
                <a:cxn ang="T11">
                  <a:pos x="T2" y="T3"/>
                </a:cxn>
                <a:cxn ang="T12">
                  <a:pos x="T4" y="T5"/>
                </a:cxn>
                <a:cxn ang="T13">
                  <a:pos x="T6" y="T7"/>
                </a:cxn>
                <a:cxn ang="T14">
                  <a:pos x="T8" y="T9"/>
                </a:cxn>
              </a:cxnLst>
              <a:rect l="T15" t="T16" r="T17" b="T18"/>
              <a:pathLst>
                <a:path w="111" h="118">
                  <a:moveTo>
                    <a:pt x="111" y="22"/>
                  </a:moveTo>
                  <a:lnTo>
                    <a:pt x="87" y="0"/>
                  </a:lnTo>
                  <a:lnTo>
                    <a:pt x="0" y="96"/>
                  </a:lnTo>
                  <a:lnTo>
                    <a:pt x="23" y="118"/>
                  </a:lnTo>
                  <a:lnTo>
                    <a:pt x="11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75" name="Freeform 1249"/>
            <p:cNvSpPr>
              <a:spLocks/>
            </p:cNvSpPr>
            <p:nvPr/>
          </p:nvSpPr>
          <p:spPr bwMode="auto">
            <a:xfrm>
              <a:off x="4044" y="2269"/>
              <a:ext cx="56" cy="60"/>
            </a:xfrm>
            <a:custGeom>
              <a:avLst/>
              <a:gdLst>
                <a:gd name="T0" fmla="*/ 28 w 111"/>
                <a:gd name="T1" fmla="*/ 6 h 120"/>
                <a:gd name="T2" fmla="*/ 22 w 111"/>
                <a:gd name="T3" fmla="*/ 0 h 120"/>
                <a:gd name="T4" fmla="*/ 0 w 111"/>
                <a:gd name="T5" fmla="*/ 25 h 120"/>
                <a:gd name="T6" fmla="*/ 6 w 111"/>
                <a:gd name="T7" fmla="*/ 30 h 120"/>
                <a:gd name="T8" fmla="*/ 28 w 111"/>
                <a:gd name="T9" fmla="*/ 6 h 120"/>
                <a:gd name="T10" fmla="*/ 0 60000 65536"/>
                <a:gd name="T11" fmla="*/ 0 60000 65536"/>
                <a:gd name="T12" fmla="*/ 0 60000 65536"/>
                <a:gd name="T13" fmla="*/ 0 60000 65536"/>
                <a:gd name="T14" fmla="*/ 0 60000 65536"/>
                <a:gd name="T15" fmla="*/ 0 w 111"/>
                <a:gd name="T16" fmla="*/ 0 h 120"/>
                <a:gd name="T17" fmla="*/ 111 w 111"/>
                <a:gd name="T18" fmla="*/ 120 h 120"/>
              </a:gdLst>
              <a:ahLst/>
              <a:cxnLst>
                <a:cxn ang="T10">
                  <a:pos x="T0" y="T1"/>
                </a:cxn>
                <a:cxn ang="T11">
                  <a:pos x="T2" y="T3"/>
                </a:cxn>
                <a:cxn ang="T12">
                  <a:pos x="T4" y="T5"/>
                </a:cxn>
                <a:cxn ang="T13">
                  <a:pos x="T6" y="T7"/>
                </a:cxn>
                <a:cxn ang="T14">
                  <a:pos x="T8" y="T9"/>
                </a:cxn>
              </a:cxnLst>
              <a:rect l="T15" t="T16" r="T17" b="T18"/>
              <a:pathLst>
                <a:path w="111" h="120">
                  <a:moveTo>
                    <a:pt x="111" y="22"/>
                  </a:moveTo>
                  <a:lnTo>
                    <a:pt x="87" y="0"/>
                  </a:lnTo>
                  <a:lnTo>
                    <a:pt x="0" y="98"/>
                  </a:lnTo>
                  <a:lnTo>
                    <a:pt x="23" y="120"/>
                  </a:lnTo>
                  <a:lnTo>
                    <a:pt x="11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76" name="Freeform 1250"/>
            <p:cNvSpPr>
              <a:spLocks/>
            </p:cNvSpPr>
            <p:nvPr/>
          </p:nvSpPr>
          <p:spPr bwMode="auto">
            <a:xfrm>
              <a:off x="3967" y="2354"/>
              <a:ext cx="56" cy="61"/>
            </a:xfrm>
            <a:custGeom>
              <a:avLst/>
              <a:gdLst>
                <a:gd name="T0" fmla="*/ 28 w 112"/>
                <a:gd name="T1" fmla="*/ 6 h 120"/>
                <a:gd name="T2" fmla="*/ 22 w 112"/>
                <a:gd name="T3" fmla="*/ 0 h 120"/>
                <a:gd name="T4" fmla="*/ 0 w 112"/>
                <a:gd name="T5" fmla="*/ 25 h 120"/>
                <a:gd name="T6" fmla="*/ 6 w 112"/>
                <a:gd name="T7" fmla="*/ 31 h 120"/>
                <a:gd name="T8" fmla="*/ 28 w 112"/>
                <a:gd name="T9" fmla="*/ 6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112" y="22"/>
                  </a:moveTo>
                  <a:lnTo>
                    <a:pt x="88" y="0"/>
                  </a:lnTo>
                  <a:lnTo>
                    <a:pt x="0" y="98"/>
                  </a:lnTo>
                  <a:lnTo>
                    <a:pt x="24" y="120"/>
                  </a:lnTo>
                  <a:lnTo>
                    <a:pt x="11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77" name="Freeform 1251"/>
            <p:cNvSpPr>
              <a:spLocks/>
            </p:cNvSpPr>
            <p:nvPr/>
          </p:nvSpPr>
          <p:spPr bwMode="auto">
            <a:xfrm>
              <a:off x="3891" y="2440"/>
              <a:ext cx="55" cy="59"/>
            </a:xfrm>
            <a:custGeom>
              <a:avLst/>
              <a:gdLst>
                <a:gd name="T0" fmla="*/ 27 w 112"/>
                <a:gd name="T1" fmla="*/ 5 h 119"/>
                <a:gd name="T2" fmla="*/ 21 w 112"/>
                <a:gd name="T3" fmla="*/ 0 h 119"/>
                <a:gd name="T4" fmla="*/ 0 w 112"/>
                <a:gd name="T5" fmla="*/ 24 h 119"/>
                <a:gd name="T6" fmla="*/ 6 w 112"/>
                <a:gd name="T7" fmla="*/ 29 h 119"/>
                <a:gd name="T8" fmla="*/ 27 w 112"/>
                <a:gd name="T9" fmla="*/ 5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22"/>
                  </a:moveTo>
                  <a:lnTo>
                    <a:pt x="88" y="0"/>
                  </a:lnTo>
                  <a:lnTo>
                    <a:pt x="0" y="96"/>
                  </a:lnTo>
                  <a:lnTo>
                    <a:pt x="24" y="119"/>
                  </a:lnTo>
                  <a:lnTo>
                    <a:pt x="11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78" name="Freeform 1252"/>
            <p:cNvSpPr>
              <a:spLocks/>
            </p:cNvSpPr>
            <p:nvPr/>
          </p:nvSpPr>
          <p:spPr bwMode="auto">
            <a:xfrm>
              <a:off x="3815" y="2525"/>
              <a:ext cx="55" cy="60"/>
            </a:xfrm>
            <a:custGeom>
              <a:avLst/>
              <a:gdLst>
                <a:gd name="T0" fmla="*/ 28 w 110"/>
                <a:gd name="T1" fmla="*/ 6 h 120"/>
                <a:gd name="T2" fmla="*/ 22 w 110"/>
                <a:gd name="T3" fmla="*/ 0 h 120"/>
                <a:gd name="T4" fmla="*/ 0 w 110"/>
                <a:gd name="T5" fmla="*/ 25 h 120"/>
                <a:gd name="T6" fmla="*/ 6 w 110"/>
                <a:gd name="T7" fmla="*/ 30 h 120"/>
                <a:gd name="T8" fmla="*/ 28 w 110"/>
                <a:gd name="T9" fmla="*/ 6 h 120"/>
                <a:gd name="T10" fmla="*/ 0 60000 65536"/>
                <a:gd name="T11" fmla="*/ 0 60000 65536"/>
                <a:gd name="T12" fmla="*/ 0 60000 65536"/>
                <a:gd name="T13" fmla="*/ 0 60000 65536"/>
                <a:gd name="T14" fmla="*/ 0 60000 65536"/>
                <a:gd name="T15" fmla="*/ 0 w 110"/>
                <a:gd name="T16" fmla="*/ 0 h 120"/>
                <a:gd name="T17" fmla="*/ 110 w 110"/>
                <a:gd name="T18" fmla="*/ 120 h 120"/>
              </a:gdLst>
              <a:ahLst/>
              <a:cxnLst>
                <a:cxn ang="T10">
                  <a:pos x="T0" y="T1"/>
                </a:cxn>
                <a:cxn ang="T11">
                  <a:pos x="T2" y="T3"/>
                </a:cxn>
                <a:cxn ang="T12">
                  <a:pos x="T4" y="T5"/>
                </a:cxn>
                <a:cxn ang="T13">
                  <a:pos x="T6" y="T7"/>
                </a:cxn>
                <a:cxn ang="T14">
                  <a:pos x="T8" y="T9"/>
                </a:cxn>
              </a:cxnLst>
              <a:rect l="T15" t="T16" r="T17" b="T18"/>
              <a:pathLst>
                <a:path w="110" h="120">
                  <a:moveTo>
                    <a:pt x="110" y="22"/>
                  </a:moveTo>
                  <a:lnTo>
                    <a:pt x="86" y="0"/>
                  </a:lnTo>
                  <a:lnTo>
                    <a:pt x="0" y="98"/>
                  </a:lnTo>
                  <a:lnTo>
                    <a:pt x="24" y="120"/>
                  </a:lnTo>
                  <a:lnTo>
                    <a:pt x="11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79" name="Freeform 1253"/>
            <p:cNvSpPr>
              <a:spLocks/>
            </p:cNvSpPr>
            <p:nvPr/>
          </p:nvSpPr>
          <p:spPr bwMode="auto">
            <a:xfrm>
              <a:off x="3738" y="2610"/>
              <a:ext cx="55" cy="60"/>
            </a:xfrm>
            <a:custGeom>
              <a:avLst/>
              <a:gdLst>
                <a:gd name="T0" fmla="*/ 28 w 110"/>
                <a:gd name="T1" fmla="*/ 6 h 120"/>
                <a:gd name="T2" fmla="*/ 22 w 110"/>
                <a:gd name="T3" fmla="*/ 0 h 120"/>
                <a:gd name="T4" fmla="*/ 0 w 110"/>
                <a:gd name="T5" fmla="*/ 25 h 120"/>
                <a:gd name="T6" fmla="*/ 6 w 110"/>
                <a:gd name="T7" fmla="*/ 30 h 120"/>
                <a:gd name="T8" fmla="*/ 28 w 110"/>
                <a:gd name="T9" fmla="*/ 6 h 120"/>
                <a:gd name="T10" fmla="*/ 0 60000 65536"/>
                <a:gd name="T11" fmla="*/ 0 60000 65536"/>
                <a:gd name="T12" fmla="*/ 0 60000 65536"/>
                <a:gd name="T13" fmla="*/ 0 60000 65536"/>
                <a:gd name="T14" fmla="*/ 0 60000 65536"/>
                <a:gd name="T15" fmla="*/ 0 w 110"/>
                <a:gd name="T16" fmla="*/ 0 h 120"/>
                <a:gd name="T17" fmla="*/ 110 w 110"/>
                <a:gd name="T18" fmla="*/ 120 h 120"/>
              </a:gdLst>
              <a:ahLst/>
              <a:cxnLst>
                <a:cxn ang="T10">
                  <a:pos x="T0" y="T1"/>
                </a:cxn>
                <a:cxn ang="T11">
                  <a:pos x="T2" y="T3"/>
                </a:cxn>
                <a:cxn ang="T12">
                  <a:pos x="T4" y="T5"/>
                </a:cxn>
                <a:cxn ang="T13">
                  <a:pos x="T6" y="T7"/>
                </a:cxn>
                <a:cxn ang="T14">
                  <a:pos x="T8" y="T9"/>
                </a:cxn>
              </a:cxnLst>
              <a:rect l="T15" t="T16" r="T17" b="T18"/>
              <a:pathLst>
                <a:path w="110" h="120">
                  <a:moveTo>
                    <a:pt x="110" y="22"/>
                  </a:moveTo>
                  <a:lnTo>
                    <a:pt x="86" y="0"/>
                  </a:lnTo>
                  <a:lnTo>
                    <a:pt x="0" y="98"/>
                  </a:lnTo>
                  <a:lnTo>
                    <a:pt x="24" y="120"/>
                  </a:lnTo>
                  <a:lnTo>
                    <a:pt x="11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80" name="Freeform 1254"/>
            <p:cNvSpPr>
              <a:spLocks/>
            </p:cNvSpPr>
            <p:nvPr/>
          </p:nvSpPr>
          <p:spPr bwMode="auto">
            <a:xfrm>
              <a:off x="3662" y="2695"/>
              <a:ext cx="56" cy="60"/>
            </a:xfrm>
            <a:custGeom>
              <a:avLst/>
              <a:gdLst>
                <a:gd name="T0" fmla="*/ 28 w 111"/>
                <a:gd name="T1" fmla="*/ 6 h 119"/>
                <a:gd name="T2" fmla="*/ 22 w 111"/>
                <a:gd name="T3" fmla="*/ 0 h 119"/>
                <a:gd name="T4" fmla="*/ 0 w 111"/>
                <a:gd name="T5" fmla="*/ 24 h 119"/>
                <a:gd name="T6" fmla="*/ 6 w 111"/>
                <a:gd name="T7" fmla="*/ 30 h 119"/>
                <a:gd name="T8" fmla="*/ 28 w 111"/>
                <a:gd name="T9" fmla="*/ 6 h 119"/>
                <a:gd name="T10" fmla="*/ 0 60000 65536"/>
                <a:gd name="T11" fmla="*/ 0 60000 65536"/>
                <a:gd name="T12" fmla="*/ 0 60000 65536"/>
                <a:gd name="T13" fmla="*/ 0 60000 65536"/>
                <a:gd name="T14" fmla="*/ 0 60000 65536"/>
                <a:gd name="T15" fmla="*/ 0 w 111"/>
                <a:gd name="T16" fmla="*/ 0 h 119"/>
                <a:gd name="T17" fmla="*/ 111 w 111"/>
                <a:gd name="T18" fmla="*/ 119 h 119"/>
              </a:gdLst>
              <a:ahLst/>
              <a:cxnLst>
                <a:cxn ang="T10">
                  <a:pos x="T0" y="T1"/>
                </a:cxn>
                <a:cxn ang="T11">
                  <a:pos x="T2" y="T3"/>
                </a:cxn>
                <a:cxn ang="T12">
                  <a:pos x="T4" y="T5"/>
                </a:cxn>
                <a:cxn ang="T13">
                  <a:pos x="T6" y="T7"/>
                </a:cxn>
                <a:cxn ang="T14">
                  <a:pos x="T8" y="T9"/>
                </a:cxn>
              </a:cxnLst>
              <a:rect l="T15" t="T16" r="T17" b="T18"/>
              <a:pathLst>
                <a:path w="111" h="119">
                  <a:moveTo>
                    <a:pt x="111" y="22"/>
                  </a:moveTo>
                  <a:lnTo>
                    <a:pt x="87" y="0"/>
                  </a:lnTo>
                  <a:lnTo>
                    <a:pt x="0" y="96"/>
                  </a:lnTo>
                  <a:lnTo>
                    <a:pt x="24" y="119"/>
                  </a:lnTo>
                  <a:lnTo>
                    <a:pt x="11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81" name="Freeform 1255"/>
            <p:cNvSpPr>
              <a:spLocks/>
            </p:cNvSpPr>
            <p:nvPr/>
          </p:nvSpPr>
          <p:spPr bwMode="auto">
            <a:xfrm>
              <a:off x="3585" y="2780"/>
              <a:ext cx="56" cy="60"/>
            </a:xfrm>
            <a:custGeom>
              <a:avLst/>
              <a:gdLst>
                <a:gd name="T0" fmla="*/ 28 w 111"/>
                <a:gd name="T1" fmla="*/ 5 h 121"/>
                <a:gd name="T2" fmla="*/ 22 w 111"/>
                <a:gd name="T3" fmla="*/ 0 h 121"/>
                <a:gd name="T4" fmla="*/ 0 w 111"/>
                <a:gd name="T5" fmla="*/ 24 h 121"/>
                <a:gd name="T6" fmla="*/ 6 w 111"/>
                <a:gd name="T7" fmla="*/ 30 h 121"/>
                <a:gd name="T8" fmla="*/ 28 w 111"/>
                <a:gd name="T9" fmla="*/ 5 h 121"/>
                <a:gd name="T10" fmla="*/ 0 60000 65536"/>
                <a:gd name="T11" fmla="*/ 0 60000 65536"/>
                <a:gd name="T12" fmla="*/ 0 60000 65536"/>
                <a:gd name="T13" fmla="*/ 0 60000 65536"/>
                <a:gd name="T14" fmla="*/ 0 60000 65536"/>
                <a:gd name="T15" fmla="*/ 0 w 111"/>
                <a:gd name="T16" fmla="*/ 0 h 121"/>
                <a:gd name="T17" fmla="*/ 111 w 111"/>
                <a:gd name="T18" fmla="*/ 121 h 121"/>
              </a:gdLst>
              <a:ahLst/>
              <a:cxnLst>
                <a:cxn ang="T10">
                  <a:pos x="T0" y="T1"/>
                </a:cxn>
                <a:cxn ang="T11">
                  <a:pos x="T2" y="T3"/>
                </a:cxn>
                <a:cxn ang="T12">
                  <a:pos x="T4" y="T5"/>
                </a:cxn>
                <a:cxn ang="T13">
                  <a:pos x="T6" y="T7"/>
                </a:cxn>
                <a:cxn ang="T14">
                  <a:pos x="T8" y="T9"/>
                </a:cxn>
              </a:cxnLst>
              <a:rect l="T15" t="T16" r="T17" b="T18"/>
              <a:pathLst>
                <a:path w="111" h="121">
                  <a:moveTo>
                    <a:pt x="111" y="23"/>
                  </a:moveTo>
                  <a:lnTo>
                    <a:pt x="87" y="0"/>
                  </a:lnTo>
                  <a:lnTo>
                    <a:pt x="0" y="98"/>
                  </a:lnTo>
                  <a:lnTo>
                    <a:pt x="23" y="121"/>
                  </a:lnTo>
                  <a:lnTo>
                    <a:pt x="11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82" name="Freeform 1256"/>
            <p:cNvSpPr>
              <a:spLocks/>
            </p:cNvSpPr>
            <p:nvPr/>
          </p:nvSpPr>
          <p:spPr bwMode="auto">
            <a:xfrm>
              <a:off x="3509" y="2866"/>
              <a:ext cx="56" cy="60"/>
            </a:xfrm>
            <a:custGeom>
              <a:avLst/>
              <a:gdLst>
                <a:gd name="T0" fmla="*/ 28 w 111"/>
                <a:gd name="T1" fmla="*/ 5 h 121"/>
                <a:gd name="T2" fmla="*/ 22 w 111"/>
                <a:gd name="T3" fmla="*/ 0 h 121"/>
                <a:gd name="T4" fmla="*/ 0 w 111"/>
                <a:gd name="T5" fmla="*/ 24 h 121"/>
                <a:gd name="T6" fmla="*/ 6 w 111"/>
                <a:gd name="T7" fmla="*/ 30 h 121"/>
                <a:gd name="T8" fmla="*/ 28 w 111"/>
                <a:gd name="T9" fmla="*/ 5 h 121"/>
                <a:gd name="T10" fmla="*/ 0 60000 65536"/>
                <a:gd name="T11" fmla="*/ 0 60000 65536"/>
                <a:gd name="T12" fmla="*/ 0 60000 65536"/>
                <a:gd name="T13" fmla="*/ 0 60000 65536"/>
                <a:gd name="T14" fmla="*/ 0 60000 65536"/>
                <a:gd name="T15" fmla="*/ 0 w 111"/>
                <a:gd name="T16" fmla="*/ 0 h 121"/>
                <a:gd name="T17" fmla="*/ 111 w 111"/>
                <a:gd name="T18" fmla="*/ 121 h 121"/>
              </a:gdLst>
              <a:ahLst/>
              <a:cxnLst>
                <a:cxn ang="T10">
                  <a:pos x="T0" y="T1"/>
                </a:cxn>
                <a:cxn ang="T11">
                  <a:pos x="T2" y="T3"/>
                </a:cxn>
                <a:cxn ang="T12">
                  <a:pos x="T4" y="T5"/>
                </a:cxn>
                <a:cxn ang="T13">
                  <a:pos x="T6" y="T7"/>
                </a:cxn>
                <a:cxn ang="T14">
                  <a:pos x="T8" y="T9"/>
                </a:cxn>
              </a:cxnLst>
              <a:rect l="T15" t="T16" r="T17" b="T18"/>
              <a:pathLst>
                <a:path w="111" h="121">
                  <a:moveTo>
                    <a:pt x="111" y="22"/>
                  </a:moveTo>
                  <a:lnTo>
                    <a:pt x="87" y="0"/>
                  </a:lnTo>
                  <a:lnTo>
                    <a:pt x="0" y="98"/>
                  </a:lnTo>
                  <a:lnTo>
                    <a:pt x="23" y="121"/>
                  </a:lnTo>
                  <a:lnTo>
                    <a:pt x="11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83" name="Freeform 1257"/>
            <p:cNvSpPr>
              <a:spLocks/>
            </p:cNvSpPr>
            <p:nvPr/>
          </p:nvSpPr>
          <p:spPr bwMode="auto">
            <a:xfrm>
              <a:off x="3432" y="2951"/>
              <a:ext cx="56" cy="59"/>
            </a:xfrm>
            <a:custGeom>
              <a:avLst/>
              <a:gdLst>
                <a:gd name="T0" fmla="*/ 28 w 111"/>
                <a:gd name="T1" fmla="*/ 5 h 119"/>
                <a:gd name="T2" fmla="*/ 22 w 111"/>
                <a:gd name="T3" fmla="*/ 0 h 119"/>
                <a:gd name="T4" fmla="*/ 0 w 111"/>
                <a:gd name="T5" fmla="*/ 24 h 119"/>
                <a:gd name="T6" fmla="*/ 6 w 111"/>
                <a:gd name="T7" fmla="*/ 29 h 119"/>
                <a:gd name="T8" fmla="*/ 28 w 111"/>
                <a:gd name="T9" fmla="*/ 5 h 119"/>
                <a:gd name="T10" fmla="*/ 0 60000 65536"/>
                <a:gd name="T11" fmla="*/ 0 60000 65536"/>
                <a:gd name="T12" fmla="*/ 0 60000 65536"/>
                <a:gd name="T13" fmla="*/ 0 60000 65536"/>
                <a:gd name="T14" fmla="*/ 0 60000 65536"/>
                <a:gd name="T15" fmla="*/ 0 w 111"/>
                <a:gd name="T16" fmla="*/ 0 h 119"/>
                <a:gd name="T17" fmla="*/ 111 w 111"/>
                <a:gd name="T18" fmla="*/ 119 h 119"/>
              </a:gdLst>
              <a:ahLst/>
              <a:cxnLst>
                <a:cxn ang="T10">
                  <a:pos x="T0" y="T1"/>
                </a:cxn>
                <a:cxn ang="T11">
                  <a:pos x="T2" y="T3"/>
                </a:cxn>
                <a:cxn ang="T12">
                  <a:pos x="T4" y="T5"/>
                </a:cxn>
                <a:cxn ang="T13">
                  <a:pos x="T6" y="T7"/>
                </a:cxn>
                <a:cxn ang="T14">
                  <a:pos x="T8" y="T9"/>
                </a:cxn>
              </a:cxnLst>
              <a:rect l="T15" t="T16" r="T17" b="T18"/>
              <a:pathLst>
                <a:path w="111" h="119">
                  <a:moveTo>
                    <a:pt x="111" y="22"/>
                  </a:moveTo>
                  <a:lnTo>
                    <a:pt x="87" y="0"/>
                  </a:lnTo>
                  <a:lnTo>
                    <a:pt x="0" y="97"/>
                  </a:lnTo>
                  <a:lnTo>
                    <a:pt x="23" y="119"/>
                  </a:lnTo>
                  <a:lnTo>
                    <a:pt x="11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84" name="Freeform 1258"/>
            <p:cNvSpPr>
              <a:spLocks/>
            </p:cNvSpPr>
            <p:nvPr/>
          </p:nvSpPr>
          <p:spPr bwMode="auto">
            <a:xfrm>
              <a:off x="3395" y="3036"/>
              <a:ext cx="16" cy="17"/>
            </a:xfrm>
            <a:custGeom>
              <a:avLst/>
              <a:gdLst>
                <a:gd name="T0" fmla="*/ 8 w 33"/>
                <a:gd name="T1" fmla="*/ 5 h 35"/>
                <a:gd name="T2" fmla="*/ 2 w 33"/>
                <a:gd name="T3" fmla="*/ 0 h 35"/>
                <a:gd name="T4" fmla="*/ 0 w 33"/>
                <a:gd name="T5" fmla="*/ 3 h 35"/>
                <a:gd name="T6" fmla="*/ 6 w 33"/>
                <a:gd name="T7" fmla="*/ 8 h 35"/>
                <a:gd name="T8" fmla="*/ 8 w 33"/>
                <a:gd name="T9" fmla="*/ 5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33" y="23"/>
                  </a:moveTo>
                  <a:lnTo>
                    <a:pt x="9" y="0"/>
                  </a:lnTo>
                  <a:lnTo>
                    <a:pt x="0" y="12"/>
                  </a:lnTo>
                  <a:lnTo>
                    <a:pt x="24" y="35"/>
                  </a:lnTo>
                  <a:lnTo>
                    <a:pt x="3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85" name="Freeform 1259"/>
            <p:cNvSpPr>
              <a:spLocks/>
            </p:cNvSpPr>
            <p:nvPr/>
          </p:nvSpPr>
          <p:spPr bwMode="auto">
            <a:xfrm>
              <a:off x="3328" y="3005"/>
              <a:ext cx="111" cy="115"/>
            </a:xfrm>
            <a:custGeom>
              <a:avLst/>
              <a:gdLst>
                <a:gd name="T0" fmla="*/ 16 w 223"/>
                <a:gd name="T1" fmla="*/ 0 h 230"/>
                <a:gd name="T2" fmla="*/ 0 w 223"/>
                <a:gd name="T3" fmla="*/ 58 h 230"/>
                <a:gd name="T4" fmla="*/ 55 w 223"/>
                <a:gd name="T5" fmla="*/ 36 h 230"/>
                <a:gd name="T6" fmla="*/ 16 w 223"/>
                <a:gd name="T7" fmla="*/ 0 h 230"/>
                <a:gd name="T8" fmla="*/ 0 60000 65536"/>
                <a:gd name="T9" fmla="*/ 0 60000 65536"/>
                <a:gd name="T10" fmla="*/ 0 60000 65536"/>
                <a:gd name="T11" fmla="*/ 0 60000 65536"/>
                <a:gd name="T12" fmla="*/ 0 w 223"/>
                <a:gd name="T13" fmla="*/ 0 h 230"/>
                <a:gd name="T14" fmla="*/ 223 w 223"/>
                <a:gd name="T15" fmla="*/ 230 h 230"/>
              </a:gdLst>
              <a:ahLst/>
              <a:cxnLst>
                <a:cxn ang="T8">
                  <a:pos x="T0" y="T1"/>
                </a:cxn>
                <a:cxn ang="T9">
                  <a:pos x="T2" y="T3"/>
                </a:cxn>
                <a:cxn ang="T10">
                  <a:pos x="T4" y="T5"/>
                </a:cxn>
                <a:cxn ang="T11">
                  <a:pos x="T6" y="T7"/>
                </a:cxn>
              </a:cxnLst>
              <a:rect l="T12" t="T13" r="T14" b="T15"/>
              <a:pathLst>
                <a:path w="223" h="230">
                  <a:moveTo>
                    <a:pt x="64" y="0"/>
                  </a:moveTo>
                  <a:lnTo>
                    <a:pt x="0" y="230"/>
                  </a:lnTo>
                  <a:lnTo>
                    <a:pt x="223" y="142"/>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86" name="Freeform 1260"/>
            <p:cNvSpPr>
              <a:spLocks/>
            </p:cNvSpPr>
            <p:nvPr/>
          </p:nvSpPr>
          <p:spPr bwMode="auto">
            <a:xfrm>
              <a:off x="4751" y="1496"/>
              <a:ext cx="20" cy="21"/>
            </a:xfrm>
            <a:custGeom>
              <a:avLst/>
              <a:gdLst>
                <a:gd name="T0" fmla="*/ 10 w 40"/>
                <a:gd name="T1" fmla="*/ 2 h 41"/>
                <a:gd name="T2" fmla="*/ 8 w 40"/>
                <a:gd name="T3" fmla="*/ 0 h 41"/>
                <a:gd name="T4" fmla="*/ 0 w 40"/>
                <a:gd name="T5" fmla="*/ 9 h 41"/>
                <a:gd name="T6" fmla="*/ 3 w 40"/>
                <a:gd name="T7" fmla="*/ 11 h 41"/>
                <a:gd name="T8" fmla="*/ 10 w 40"/>
                <a:gd name="T9" fmla="*/ 2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40" y="7"/>
                  </a:moveTo>
                  <a:lnTo>
                    <a:pt x="31" y="0"/>
                  </a:lnTo>
                  <a:lnTo>
                    <a:pt x="0" y="34"/>
                  </a:lnTo>
                  <a:lnTo>
                    <a:pt x="9" y="41"/>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87" name="Freeform 1261"/>
            <p:cNvSpPr>
              <a:spLocks/>
            </p:cNvSpPr>
            <p:nvPr/>
          </p:nvSpPr>
          <p:spPr bwMode="auto">
            <a:xfrm>
              <a:off x="4723" y="1527"/>
              <a:ext cx="21" cy="21"/>
            </a:xfrm>
            <a:custGeom>
              <a:avLst/>
              <a:gdLst>
                <a:gd name="T0" fmla="*/ 11 w 41"/>
                <a:gd name="T1" fmla="*/ 1 h 43"/>
                <a:gd name="T2" fmla="*/ 8 w 41"/>
                <a:gd name="T3" fmla="*/ 0 h 43"/>
                <a:gd name="T4" fmla="*/ 0 w 41"/>
                <a:gd name="T5" fmla="*/ 8 h 43"/>
                <a:gd name="T6" fmla="*/ 3 w 41"/>
                <a:gd name="T7" fmla="*/ 10 h 43"/>
                <a:gd name="T8" fmla="*/ 11 w 41"/>
                <a:gd name="T9" fmla="*/ 1 h 43"/>
                <a:gd name="T10" fmla="*/ 0 60000 65536"/>
                <a:gd name="T11" fmla="*/ 0 60000 65536"/>
                <a:gd name="T12" fmla="*/ 0 60000 65536"/>
                <a:gd name="T13" fmla="*/ 0 60000 65536"/>
                <a:gd name="T14" fmla="*/ 0 60000 65536"/>
                <a:gd name="T15" fmla="*/ 0 w 41"/>
                <a:gd name="T16" fmla="*/ 0 h 43"/>
                <a:gd name="T17" fmla="*/ 41 w 41"/>
                <a:gd name="T18" fmla="*/ 43 h 43"/>
              </a:gdLst>
              <a:ahLst/>
              <a:cxnLst>
                <a:cxn ang="T10">
                  <a:pos x="T0" y="T1"/>
                </a:cxn>
                <a:cxn ang="T11">
                  <a:pos x="T2" y="T3"/>
                </a:cxn>
                <a:cxn ang="T12">
                  <a:pos x="T4" y="T5"/>
                </a:cxn>
                <a:cxn ang="T13">
                  <a:pos x="T6" y="T7"/>
                </a:cxn>
                <a:cxn ang="T14">
                  <a:pos x="T8" y="T9"/>
                </a:cxn>
              </a:cxnLst>
              <a:rect l="T15" t="T16" r="T17" b="T18"/>
              <a:pathLst>
                <a:path w="41" h="43">
                  <a:moveTo>
                    <a:pt x="41" y="7"/>
                  </a:moveTo>
                  <a:lnTo>
                    <a:pt x="32" y="0"/>
                  </a:lnTo>
                  <a:lnTo>
                    <a:pt x="0" y="35"/>
                  </a:lnTo>
                  <a:lnTo>
                    <a:pt x="9" y="43"/>
                  </a:lnTo>
                  <a:lnTo>
                    <a:pt x="4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88" name="Freeform 1262"/>
            <p:cNvSpPr>
              <a:spLocks/>
            </p:cNvSpPr>
            <p:nvPr/>
          </p:nvSpPr>
          <p:spPr bwMode="auto">
            <a:xfrm>
              <a:off x="4695" y="1558"/>
              <a:ext cx="20" cy="22"/>
            </a:xfrm>
            <a:custGeom>
              <a:avLst/>
              <a:gdLst>
                <a:gd name="T0" fmla="*/ 10 w 40"/>
                <a:gd name="T1" fmla="*/ 2 h 43"/>
                <a:gd name="T2" fmla="*/ 8 w 40"/>
                <a:gd name="T3" fmla="*/ 0 h 43"/>
                <a:gd name="T4" fmla="*/ 0 w 40"/>
                <a:gd name="T5" fmla="*/ 9 h 43"/>
                <a:gd name="T6" fmla="*/ 3 w 40"/>
                <a:gd name="T7" fmla="*/ 11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1" y="0"/>
                  </a:lnTo>
                  <a:lnTo>
                    <a:pt x="0" y="36"/>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89" name="Freeform 1263"/>
            <p:cNvSpPr>
              <a:spLocks/>
            </p:cNvSpPr>
            <p:nvPr/>
          </p:nvSpPr>
          <p:spPr bwMode="auto">
            <a:xfrm>
              <a:off x="4667" y="1589"/>
              <a:ext cx="21" cy="21"/>
            </a:xfrm>
            <a:custGeom>
              <a:avLst/>
              <a:gdLst>
                <a:gd name="T0" fmla="*/ 11 w 42"/>
                <a:gd name="T1" fmla="*/ 2 h 42"/>
                <a:gd name="T2" fmla="*/ 9 w 42"/>
                <a:gd name="T3" fmla="*/ 0 h 42"/>
                <a:gd name="T4" fmla="*/ 0 w 42"/>
                <a:gd name="T5" fmla="*/ 9 h 42"/>
                <a:gd name="T6" fmla="*/ 3 w 42"/>
                <a:gd name="T7" fmla="*/ 11 h 42"/>
                <a:gd name="T8" fmla="*/ 11 w 42"/>
                <a:gd name="T9" fmla="*/ 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2" y="8"/>
                  </a:moveTo>
                  <a:lnTo>
                    <a:pt x="33" y="0"/>
                  </a:lnTo>
                  <a:lnTo>
                    <a:pt x="0" y="35"/>
                  </a:lnTo>
                  <a:lnTo>
                    <a:pt x="9" y="42"/>
                  </a:lnTo>
                  <a:lnTo>
                    <a:pt x="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90" name="Freeform 1264"/>
            <p:cNvSpPr>
              <a:spLocks/>
            </p:cNvSpPr>
            <p:nvPr/>
          </p:nvSpPr>
          <p:spPr bwMode="auto">
            <a:xfrm>
              <a:off x="4640" y="1620"/>
              <a:ext cx="20" cy="21"/>
            </a:xfrm>
            <a:custGeom>
              <a:avLst/>
              <a:gdLst>
                <a:gd name="T0" fmla="*/ 10 w 40"/>
                <a:gd name="T1" fmla="*/ 2 h 43"/>
                <a:gd name="T2" fmla="*/ 8 w 40"/>
                <a:gd name="T3" fmla="*/ 0 h 43"/>
                <a:gd name="T4" fmla="*/ 0 w 40"/>
                <a:gd name="T5" fmla="*/ 9 h 43"/>
                <a:gd name="T6" fmla="*/ 3 w 40"/>
                <a:gd name="T7" fmla="*/ 10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8"/>
                  </a:moveTo>
                  <a:lnTo>
                    <a:pt x="32" y="0"/>
                  </a:lnTo>
                  <a:lnTo>
                    <a:pt x="0" y="36"/>
                  </a:lnTo>
                  <a:lnTo>
                    <a:pt x="9" y="43"/>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91" name="Freeform 1265"/>
            <p:cNvSpPr>
              <a:spLocks/>
            </p:cNvSpPr>
            <p:nvPr/>
          </p:nvSpPr>
          <p:spPr bwMode="auto">
            <a:xfrm>
              <a:off x="4612" y="1651"/>
              <a:ext cx="20" cy="21"/>
            </a:xfrm>
            <a:custGeom>
              <a:avLst/>
              <a:gdLst>
                <a:gd name="T0" fmla="*/ 10 w 40"/>
                <a:gd name="T1" fmla="*/ 1 h 43"/>
                <a:gd name="T2" fmla="*/ 8 w 40"/>
                <a:gd name="T3" fmla="*/ 0 h 43"/>
                <a:gd name="T4" fmla="*/ 0 w 40"/>
                <a:gd name="T5" fmla="*/ 8 h 43"/>
                <a:gd name="T6" fmla="*/ 3 w 40"/>
                <a:gd name="T7" fmla="*/ 10 h 43"/>
                <a:gd name="T8" fmla="*/ 10 w 40"/>
                <a:gd name="T9" fmla="*/ 1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2" y="0"/>
                  </a:lnTo>
                  <a:lnTo>
                    <a:pt x="0" y="35"/>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92" name="Freeform 1266"/>
            <p:cNvSpPr>
              <a:spLocks/>
            </p:cNvSpPr>
            <p:nvPr/>
          </p:nvSpPr>
          <p:spPr bwMode="auto">
            <a:xfrm>
              <a:off x="4584" y="1682"/>
              <a:ext cx="21" cy="21"/>
            </a:xfrm>
            <a:custGeom>
              <a:avLst/>
              <a:gdLst>
                <a:gd name="T0" fmla="*/ 11 w 41"/>
                <a:gd name="T1" fmla="*/ 2 h 42"/>
                <a:gd name="T2" fmla="*/ 9 w 41"/>
                <a:gd name="T3" fmla="*/ 0 h 42"/>
                <a:gd name="T4" fmla="*/ 0 w 41"/>
                <a:gd name="T5" fmla="*/ 9 h 42"/>
                <a:gd name="T6" fmla="*/ 3 w 41"/>
                <a:gd name="T7" fmla="*/ 11 h 42"/>
                <a:gd name="T8" fmla="*/ 11 w 41"/>
                <a:gd name="T9" fmla="*/ 2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41" y="8"/>
                  </a:moveTo>
                  <a:lnTo>
                    <a:pt x="33" y="0"/>
                  </a:lnTo>
                  <a:lnTo>
                    <a:pt x="0" y="34"/>
                  </a:lnTo>
                  <a:lnTo>
                    <a:pt x="9" y="42"/>
                  </a:lnTo>
                  <a:lnTo>
                    <a:pt x="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93" name="Freeform 1267"/>
            <p:cNvSpPr>
              <a:spLocks/>
            </p:cNvSpPr>
            <p:nvPr/>
          </p:nvSpPr>
          <p:spPr bwMode="auto">
            <a:xfrm>
              <a:off x="4556" y="1713"/>
              <a:ext cx="21" cy="21"/>
            </a:xfrm>
            <a:custGeom>
              <a:avLst/>
              <a:gdLst>
                <a:gd name="T0" fmla="*/ 11 w 40"/>
                <a:gd name="T1" fmla="*/ 1 h 43"/>
                <a:gd name="T2" fmla="*/ 8 w 40"/>
                <a:gd name="T3" fmla="*/ 0 h 43"/>
                <a:gd name="T4" fmla="*/ 0 w 40"/>
                <a:gd name="T5" fmla="*/ 9 h 43"/>
                <a:gd name="T6" fmla="*/ 3 w 40"/>
                <a:gd name="T7" fmla="*/ 10 h 43"/>
                <a:gd name="T8" fmla="*/ 11 w 40"/>
                <a:gd name="T9" fmla="*/ 1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1" y="0"/>
                  </a:lnTo>
                  <a:lnTo>
                    <a:pt x="0" y="36"/>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94" name="Freeform 1268"/>
            <p:cNvSpPr>
              <a:spLocks/>
            </p:cNvSpPr>
            <p:nvPr/>
          </p:nvSpPr>
          <p:spPr bwMode="auto">
            <a:xfrm>
              <a:off x="4529" y="1744"/>
              <a:ext cx="20" cy="21"/>
            </a:xfrm>
            <a:custGeom>
              <a:avLst/>
              <a:gdLst>
                <a:gd name="T0" fmla="*/ 10 w 40"/>
                <a:gd name="T1" fmla="*/ 2 h 44"/>
                <a:gd name="T2" fmla="*/ 8 w 40"/>
                <a:gd name="T3" fmla="*/ 0 h 44"/>
                <a:gd name="T4" fmla="*/ 0 w 40"/>
                <a:gd name="T5" fmla="*/ 8 h 44"/>
                <a:gd name="T6" fmla="*/ 3 w 40"/>
                <a:gd name="T7" fmla="*/ 10 h 44"/>
                <a:gd name="T8" fmla="*/ 10 w 40"/>
                <a:gd name="T9" fmla="*/ 2 h 44"/>
                <a:gd name="T10" fmla="*/ 0 60000 65536"/>
                <a:gd name="T11" fmla="*/ 0 60000 65536"/>
                <a:gd name="T12" fmla="*/ 0 60000 65536"/>
                <a:gd name="T13" fmla="*/ 0 60000 65536"/>
                <a:gd name="T14" fmla="*/ 0 60000 65536"/>
                <a:gd name="T15" fmla="*/ 0 w 40"/>
                <a:gd name="T16" fmla="*/ 0 h 44"/>
                <a:gd name="T17" fmla="*/ 40 w 40"/>
                <a:gd name="T18" fmla="*/ 44 h 44"/>
              </a:gdLst>
              <a:ahLst/>
              <a:cxnLst>
                <a:cxn ang="T10">
                  <a:pos x="T0" y="T1"/>
                </a:cxn>
                <a:cxn ang="T11">
                  <a:pos x="T2" y="T3"/>
                </a:cxn>
                <a:cxn ang="T12">
                  <a:pos x="T4" y="T5"/>
                </a:cxn>
                <a:cxn ang="T13">
                  <a:pos x="T6" y="T7"/>
                </a:cxn>
                <a:cxn ang="T14">
                  <a:pos x="T8" y="T9"/>
                </a:cxn>
              </a:cxnLst>
              <a:rect l="T15" t="T16" r="T17" b="T18"/>
              <a:pathLst>
                <a:path w="40" h="44">
                  <a:moveTo>
                    <a:pt x="40" y="8"/>
                  </a:moveTo>
                  <a:lnTo>
                    <a:pt x="31" y="0"/>
                  </a:lnTo>
                  <a:lnTo>
                    <a:pt x="0" y="36"/>
                  </a:lnTo>
                  <a:lnTo>
                    <a:pt x="9" y="44"/>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95" name="Freeform 1269"/>
            <p:cNvSpPr>
              <a:spLocks/>
            </p:cNvSpPr>
            <p:nvPr/>
          </p:nvSpPr>
          <p:spPr bwMode="auto">
            <a:xfrm>
              <a:off x="4501" y="1775"/>
              <a:ext cx="21" cy="21"/>
            </a:xfrm>
            <a:custGeom>
              <a:avLst/>
              <a:gdLst>
                <a:gd name="T0" fmla="*/ 11 w 42"/>
                <a:gd name="T1" fmla="*/ 1 h 43"/>
                <a:gd name="T2" fmla="*/ 9 w 42"/>
                <a:gd name="T3" fmla="*/ 0 h 43"/>
                <a:gd name="T4" fmla="*/ 0 w 42"/>
                <a:gd name="T5" fmla="*/ 9 h 43"/>
                <a:gd name="T6" fmla="*/ 3 w 42"/>
                <a:gd name="T7" fmla="*/ 10 h 43"/>
                <a:gd name="T8" fmla="*/ 11 w 42"/>
                <a:gd name="T9" fmla="*/ 1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2" y="7"/>
                  </a:moveTo>
                  <a:lnTo>
                    <a:pt x="33" y="0"/>
                  </a:lnTo>
                  <a:lnTo>
                    <a:pt x="0" y="36"/>
                  </a:lnTo>
                  <a:lnTo>
                    <a:pt x="9" y="43"/>
                  </a:lnTo>
                  <a:lnTo>
                    <a:pt x="4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96" name="Freeform 1270"/>
            <p:cNvSpPr>
              <a:spLocks/>
            </p:cNvSpPr>
            <p:nvPr/>
          </p:nvSpPr>
          <p:spPr bwMode="auto">
            <a:xfrm>
              <a:off x="4473" y="1805"/>
              <a:ext cx="20" cy="22"/>
            </a:xfrm>
            <a:custGeom>
              <a:avLst/>
              <a:gdLst>
                <a:gd name="T0" fmla="*/ 10 w 41"/>
                <a:gd name="T1" fmla="*/ 2 h 43"/>
                <a:gd name="T2" fmla="*/ 8 w 41"/>
                <a:gd name="T3" fmla="*/ 0 h 43"/>
                <a:gd name="T4" fmla="*/ 0 w 41"/>
                <a:gd name="T5" fmla="*/ 9 h 43"/>
                <a:gd name="T6" fmla="*/ 2 w 41"/>
                <a:gd name="T7" fmla="*/ 11 h 43"/>
                <a:gd name="T8" fmla="*/ 10 w 41"/>
                <a:gd name="T9" fmla="*/ 2 h 43"/>
                <a:gd name="T10" fmla="*/ 0 60000 65536"/>
                <a:gd name="T11" fmla="*/ 0 60000 65536"/>
                <a:gd name="T12" fmla="*/ 0 60000 65536"/>
                <a:gd name="T13" fmla="*/ 0 60000 65536"/>
                <a:gd name="T14" fmla="*/ 0 60000 65536"/>
                <a:gd name="T15" fmla="*/ 0 w 41"/>
                <a:gd name="T16" fmla="*/ 0 h 43"/>
                <a:gd name="T17" fmla="*/ 41 w 41"/>
                <a:gd name="T18" fmla="*/ 43 h 43"/>
              </a:gdLst>
              <a:ahLst/>
              <a:cxnLst>
                <a:cxn ang="T10">
                  <a:pos x="T0" y="T1"/>
                </a:cxn>
                <a:cxn ang="T11">
                  <a:pos x="T2" y="T3"/>
                </a:cxn>
                <a:cxn ang="T12">
                  <a:pos x="T4" y="T5"/>
                </a:cxn>
                <a:cxn ang="T13">
                  <a:pos x="T6" y="T7"/>
                </a:cxn>
                <a:cxn ang="T14">
                  <a:pos x="T8" y="T9"/>
                </a:cxn>
              </a:cxnLst>
              <a:rect l="T15" t="T16" r="T17" b="T18"/>
              <a:pathLst>
                <a:path w="41" h="43">
                  <a:moveTo>
                    <a:pt x="41" y="7"/>
                  </a:moveTo>
                  <a:lnTo>
                    <a:pt x="32" y="0"/>
                  </a:lnTo>
                  <a:lnTo>
                    <a:pt x="0" y="35"/>
                  </a:lnTo>
                  <a:lnTo>
                    <a:pt x="9" y="43"/>
                  </a:lnTo>
                  <a:lnTo>
                    <a:pt x="4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97" name="Freeform 1271"/>
            <p:cNvSpPr>
              <a:spLocks/>
            </p:cNvSpPr>
            <p:nvPr/>
          </p:nvSpPr>
          <p:spPr bwMode="auto">
            <a:xfrm>
              <a:off x="4445" y="1837"/>
              <a:ext cx="21" cy="21"/>
            </a:xfrm>
            <a:custGeom>
              <a:avLst/>
              <a:gdLst>
                <a:gd name="T0" fmla="*/ 11 w 42"/>
                <a:gd name="T1" fmla="*/ 2 h 43"/>
                <a:gd name="T2" fmla="*/ 9 w 42"/>
                <a:gd name="T3" fmla="*/ 0 h 43"/>
                <a:gd name="T4" fmla="*/ 0 w 42"/>
                <a:gd name="T5" fmla="*/ 9 h 43"/>
                <a:gd name="T6" fmla="*/ 3 w 42"/>
                <a:gd name="T7" fmla="*/ 10 h 43"/>
                <a:gd name="T8" fmla="*/ 11 w 42"/>
                <a:gd name="T9" fmla="*/ 2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2" y="8"/>
                  </a:moveTo>
                  <a:lnTo>
                    <a:pt x="33" y="0"/>
                  </a:lnTo>
                  <a:lnTo>
                    <a:pt x="0" y="36"/>
                  </a:lnTo>
                  <a:lnTo>
                    <a:pt x="9" y="43"/>
                  </a:lnTo>
                  <a:lnTo>
                    <a:pt x="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98" name="Freeform 1272"/>
            <p:cNvSpPr>
              <a:spLocks/>
            </p:cNvSpPr>
            <p:nvPr/>
          </p:nvSpPr>
          <p:spPr bwMode="auto">
            <a:xfrm>
              <a:off x="4418" y="1868"/>
              <a:ext cx="20" cy="21"/>
            </a:xfrm>
            <a:custGeom>
              <a:avLst/>
              <a:gdLst>
                <a:gd name="T0" fmla="*/ 10 w 40"/>
                <a:gd name="T1" fmla="*/ 1 h 43"/>
                <a:gd name="T2" fmla="*/ 8 w 40"/>
                <a:gd name="T3" fmla="*/ 0 h 43"/>
                <a:gd name="T4" fmla="*/ 0 w 40"/>
                <a:gd name="T5" fmla="*/ 8 h 43"/>
                <a:gd name="T6" fmla="*/ 3 w 40"/>
                <a:gd name="T7" fmla="*/ 10 h 43"/>
                <a:gd name="T8" fmla="*/ 10 w 40"/>
                <a:gd name="T9" fmla="*/ 1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1" y="0"/>
                  </a:lnTo>
                  <a:lnTo>
                    <a:pt x="0" y="35"/>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99" name="Freeform 1273"/>
            <p:cNvSpPr>
              <a:spLocks/>
            </p:cNvSpPr>
            <p:nvPr/>
          </p:nvSpPr>
          <p:spPr bwMode="auto">
            <a:xfrm>
              <a:off x="4390" y="1899"/>
              <a:ext cx="20" cy="21"/>
            </a:xfrm>
            <a:custGeom>
              <a:avLst/>
              <a:gdLst>
                <a:gd name="T0" fmla="*/ 10 w 40"/>
                <a:gd name="T1" fmla="*/ 2 h 42"/>
                <a:gd name="T2" fmla="*/ 8 w 40"/>
                <a:gd name="T3" fmla="*/ 0 h 42"/>
                <a:gd name="T4" fmla="*/ 0 w 40"/>
                <a:gd name="T5" fmla="*/ 9 h 42"/>
                <a:gd name="T6" fmla="*/ 3 w 40"/>
                <a:gd name="T7" fmla="*/ 11 h 42"/>
                <a:gd name="T8" fmla="*/ 10 w 40"/>
                <a:gd name="T9" fmla="*/ 2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40" y="7"/>
                  </a:moveTo>
                  <a:lnTo>
                    <a:pt x="31" y="0"/>
                  </a:lnTo>
                  <a:lnTo>
                    <a:pt x="0" y="34"/>
                  </a:lnTo>
                  <a:lnTo>
                    <a:pt x="9" y="42"/>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00" name="Freeform 1274"/>
            <p:cNvSpPr>
              <a:spLocks/>
            </p:cNvSpPr>
            <p:nvPr/>
          </p:nvSpPr>
          <p:spPr bwMode="auto">
            <a:xfrm>
              <a:off x="4362" y="1929"/>
              <a:ext cx="21" cy="22"/>
            </a:xfrm>
            <a:custGeom>
              <a:avLst/>
              <a:gdLst>
                <a:gd name="T0" fmla="*/ 11 w 41"/>
                <a:gd name="T1" fmla="*/ 2 h 43"/>
                <a:gd name="T2" fmla="*/ 8 w 41"/>
                <a:gd name="T3" fmla="*/ 0 h 43"/>
                <a:gd name="T4" fmla="*/ 0 w 41"/>
                <a:gd name="T5" fmla="*/ 9 h 43"/>
                <a:gd name="T6" fmla="*/ 2 w 41"/>
                <a:gd name="T7" fmla="*/ 11 h 43"/>
                <a:gd name="T8" fmla="*/ 11 w 41"/>
                <a:gd name="T9" fmla="*/ 2 h 43"/>
                <a:gd name="T10" fmla="*/ 0 60000 65536"/>
                <a:gd name="T11" fmla="*/ 0 60000 65536"/>
                <a:gd name="T12" fmla="*/ 0 60000 65536"/>
                <a:gd name="T13" fmla="*/ 0 60000 65536"/>
                <a:gd name="T14" fmla="*/ 0 60000 65536"/>
                <a:gd name="T15" fmla="*/ 0 w 41"/>
                <a:gd name="T16" fmla="*/ 0 h 43"/>
                <a:gd name="T17" fmla="*/ 41 w 41"/>
                <a:gd name="T18" fmla="*/ 43 h 43"/>
              </a:gdLst>
              <a:ahLst/>
              <a:cxnLst>
                <a:cxn ang="T10">
                  <a:pos x="T0" y="T1"/>
                </a:cxn>
                <a:cxn ang="T11">
                  <a:pos x="T2" y="T3"/>
                </a:cxn>
                <a:cxn ang="T12">
                  <a:pos x="T4" y="T5"/>
                </a:cxn>
                <a:cxn ang="T13">
                  <a:pos x="T6" y="T7"/>
                </a:cxn>
                <a:cxn ang="T14">
                  <a:pos x="T8" y="T9"/>
                </a:cxn>
              </a:cxnLst>
              <a:rect l="T15" t="T16" r="T17" b="T18"/>
              <a:pathLst>
                <a:path w="41" h="43">
                  <a:moveTo>
                    <a:pt x="41" y="7"/>
                  </a:moveTo>
                  <a:lnTo>
                    <a:pt x="32" y="0"/>
                  </a:lnTo>
                  <a:lnTo>
                    <a:pt x="0" y="36"/>
                  </a:lnTo>
                  <a:lnTo>
                    <a:pt x="8" y="43"/>
                  </a:lnTo>
                  <a:lnTo>
                    <a:pt x="4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01" name="Freeform 1275"/>
            <p:cNvSpPr>
              <a:spLocks/>
            </p:cNvSpPr>
            <p:nvPr/>
          </p:nvSpPr>
          <p:spPr bwMode="auto">
            <a:xfrm>
              <a:off x="4334" y="1961"/>
              <a:ext cx="20" cy="21"/>
            </a:xfrm>
            <a:custGeom>
              <a:avLst/>
              <a:gdLst>
                <a:gd name="T0" fmla="*/ 10 w 40"/>
                <a:gd name="T1" fmla="*/ 2 h 43"/>
                <a:gd name="T2" fmla="*/ 8 w 40"/>
                <a:gd name="T3" fmla="*/ 0 h 43"/>
                <a:gd name="T4" fmla="*/ 0 w 40"/>
                <a:gd name="T5" fmla="*/ 9 h 43"/>
                <a:gd name="T6" fmla="*/ 3 w 40"/>
                <a:gd name="T7" fmla="*/ 10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8"/>
                  </a:moveTo>
                  <a:lnTo>
                    <a:pt x="31" y="0"/>
                  </a:lnTo>
                  <a:lnTo>
                    <a:pt x="0" y="36"/>
                  </a:lnTo>
                  <a:lnTo>
                    <a:pt x="9" y="43"/>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02" name="Freeform 1276"/>
            <p:cNvSpPr>
              <a:spLocks/>
            </p:cNvSpPr>
            <p:nvPr/>
          </p:nvSpPr>
          <p:spPr bwMode="auto">
            <a:xfrm>
              <a:off x="4306" y="1992"/>
              <a:ext cx="21" cy="21"/>
            </a:xfrm>
            <a:custGeom>
              <a:avLst/>
              <a:gdLst>
                <a:gd name="T0" fmla="*/ 11 w 42"/>
                <a:gd name="T1" fmla="*/ 2 h 41"/>
                <a:gd name="T2" fmla="*/ 9 w 42"/>
                <a:gd name="T3" fmla="*/ 0 h 41"/>
                <a:gd name="T4" fmla="*/ 0 w 42"/>
                <a:gd name="T5" fmla="*/ 9 h 41"/>
                <a:gd name="T6" fmla="*/ 3 w 42"/>
                <a:gd name="T7" fmla="*/ 11 h 41"/>
                <a:gd name="T8" fmla="*/ 11 w 42"/>
                <a:gd name="T9" fmla="*/ 2 h 41"/>
                <a:gd name="T10" fmla="*/ 0 60000 65536"/>
                <a:gd name="T11" fmla="*/ 0 60000 65536"/>
                <a:gd name="T12" fmla="*/ 0 60000 65536"/>
                <a:gd name="T13" fmla="*/ 0 60000 65536"/>
                <a:gd name="T14" fmla="*/ 0 60000 65536"/>
                <a:gd name="T15" fmla="*/ 0 w 42"/>
                <a:gd name="T16" fmla="*/ 0 h 41"/>
                <a:gd name="T17" fmla="*/ 42 w 42"/>
                <a:gd name="T18" fmla="*/ 41 h 41"/>
              </a:gdLst>
              <a:ahLst/>
              <a:cxnLst>
                <a:cxn ang="T10">
                  <a:pos x="T0" y="T1"/>
                </a:cxn>
                <a:cxn ang="T11">
                  <a:pos x="T2" y="T3"/>
                </a:cxn>
                <a:cxn ang="T12">
                  <a:pos x="T4" y="T5"/>
                </a:cxn>
                <a:cxn ang="T13">
                  <a:pos x="T6" y="T7"/>
                </a:cxn>
                <a:cxn ang="T14">
                  <a:pos x="T8" y="T9"/>
                </a:cxn>
              </a:cxnLst>
              <a:rect l="T15" t="T16" r="T17" b="T18"/>
              <a:pathLst>
                <a:path w="42" h="41">
                  <a:moveTo>
                    <a:pt x="42" y="7"/>
                  </a:moveTo>
                  <a:lnTo>
                    <a:pt x="33" y="0"/>
                  </a:lnTo>
                  <a:lnTo>
                    <a:pt x="0" y="34"/>
                  </a:lnTo>
                  <a:lnTo>
                    <a:pt x="9" y="41"/>
                  </a:lnTo>
                  <a:lnTo>
                    <a:pt x="4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03" name="Freeform 1277"/>
            <p:cNvSpPr>
              <a:spLocks/>
            </p:cNvSpPr>
            <p:nvPr/>
          </p:nvSpPr>
          <p:spPr bwMode="auto">
            <a:xfrm>
              <a:off x="4279" y="2022"/>
              <a:ext cx="20" cy="22"/>
            </a:xfrm>
            <a:custGeom>
              <a:avLst/>
              <a:gdLst>
                <a:gd name="T0" fmla="*/ 10 w 40"/>
                <a:gd name="T1" fmla="*/ 2 h 43"/>
                <a:gd name="T2" fmla="*/ 8 w 40"/>
                <a:gd name="T3" fmla="*/ 0 h 43"/>
                <a:gd name="T4" fmla="*/ 0 w 40"/>
                <a:gd name="T5" fmla="*/ 9 h 43"/>
                <a:gd name="T6" fmla="*/ 3 w 40"/>
                <a:gd name="T7" fmla="*/ 11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1" y="0"/>
                  </a:lnTo>
                  <a:lnTo>
                    <a:pt x="0" y="35"/>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04" name="Freeform 1278"/>
            <p:cNvSpPr>
              <a:spLocks/>
            </p:cNvSpPr>
            <p:nvPr/>
          </p:nvSpPr>
          <p:spPr bwMode="auto">
            <a:xfrm>
              <a:off x="4251" y="2054"/>
              <a:ext cx="20" cy="21"/>
            </a:xfrm>
            <a:custGeom>
              <a:avLst/>
              <a:gdLst>
                <a:gd name="T0" fmla="*/ 10 w 40"/>
                <a:gd name="T1" fmla="*/ 1 h 43"/>
                <a:gd name="T2" fmla="*/ 8 w 40"/>
                <a:gd name="T3" fmla="*/ 0 h 43"/>
                <a:gd name="T4" fmla="*/ 0 w 40"/>
                <a:gd name="T5" fmla="*/ 9 h 43"/>
                <a:gd name="T6" fmla="*/ 3 w 40"/>
                <a:gd name="T7" fmla="*/ 10 h 43"/>
                <a:gd name="T8" fmla="*/ 10 w 40"/>
                <a:gd name="T9" fmla="*/ 1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1" y="0"/>
                  </a:lnTo>
                  <a:lnTo>
                    <a:pt x="0" y="36"/>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05" name="Freeform 1279"/>
            <p:cNvSpPr>
              <a:spLocks/>
            </p:cNvSpPr>
            <p:nvPr/>
          </p:nvSpPr>
          <p:spPr bwMode="auto">
            <a:xfrm>
              <a:off x="4223" y="2085"/>
              <a:ext cx="21" cy="21"/>
            </a:xfrm>
            <a:custGeom>
              <a:avLst/>
              <a:gdLst>
                <a:gd name="T0" fmla="*/ 11 w 41"/>
                <a:gd name="T1" fmla="*/ 2 h 44"/>
                <a:gd name="T2" fmla="*/ 8 w 41"/>
                <a:gd name="T3" fmla="*/ 0 h 44"/>
                <a:gd name="T4" fmla="*/ 0 w 41"/>
                <a:gd name="T5" fmla="*/ 8 h 44"/>
                <a:gd name="T6" fmla="*/ 3 w 41"/>
                <a:gd name="T7" fmla="*/ 10 h 44"/>
                <a:gd name="T8" fmla="*/ 11 w 41"/>
                <a:gd name="T9" fmla="*/ 2 h 44"/>
                <a:gd name="T10" fmla="*/ 0 60000 65536"/>
                <a:gd name="T11" fmla="*/ 0 60000 65536"/>
                <a:gd name="T12" fmla="*/ 0 60000 65536"/>
                <a:gd name="T13" fmla="*/ 0 60000 65536"/>
                <a:gd name="T14" fmla="*/ 0 60000 65536"/>
                <a:gd name="T15" fmla="*/ 0 w 41"/>
                <a:gd name="T16" fmla="*/ 0 h 44"/>
                <a:gd name="T17" fmla="*/ 41 w 41"/>
                <a:gd name="T18" fmla="*/ 44 h 44"/>
              </a:gdLst>
              <a:ahLst/>
              <a:cxnLst>
                <a:cxn ang="T10">
                  <a:pos x="T0" y="T1"/>
                </a:cxn>
                <a:cxn ang="T11">
                  <a:pos x="T2" y="T3"/>
                </a:cxn>
                <a:cxn ang="T12">
                  <a:pos x="T4" y="T5"/>
                </a:cxn>
                <a:cxn ang="T13">
                  <a:pos x="T6" y="T7"/>
                </a:cxn>
                <a:cxn ang="T14">
                  <a:pos x="T8" y="T9"/>
                </a:cxn>
              </a:cxnLst>
              <a:rect l="T15" t="T16" r="T17" b="T18"/>
              <a:pathLst>
                <a:path w="41" h="44">
                  <a:moveTo>
                    <a:pt x="41" y="8"/>
                  </a:moveTo>
                  <a:lnTo>
                    <a:pt x="32" y="0"/>
                  </a:lnTo>
                  <a:lnTo>
                    <a:pt x="0" y="36"/>
                  </a:lnTo>
                  <a:lnTo>
                    <a:pt x="9" y="44"/>
                  </a:lnTo>
                  <a:lnTo>
                    <a:pt x="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06" name="Freeform 1280"/>
            <p:cNvSpPr>
              <a:spLocks/>
            </p:cNvSpPr>
            <p:nvPr/>
          </p:nvSpPr>
          <p:spPr bwMode="auto">
            <a:xfrm>
              <a:off x="4195" y="2115"/>
              <a:ext cx="20" cy="22"/>
            </a:xfrm>
            <a:custGeom>
              <a:avLst/>
              <a:gdLst>
                <a:gd name="T0" fmla="*/ 10 w 40"/>
                <a:gd name="T1" fmla="*/ 2 h 43"/>
                <a:gd name="T2" fmla="*/ 8 w 40"/>
                <a:gd name="T3" fmla="*/ 0 h 43"/>
                <a:gd name="T4" fmla="*/ 0 w 40"/>
                <a:gd name="T5" fmla="*/ 9 h 43"/>
                <a:gd name="T6" fmla="*/ 3 w 40"/>
                <a:gd name="T7" fmla="*/ 11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8"/>
                  </a:moveTo>
                  <a:lnTo>
                    <a:pt x="31" y="0"/>
                  </a:lnTo>
                  <a:lnTo>
                    <a:pt x="0" y="36"/>
                  </a:lnTo>
                  <a:lnTo>
                    <a:pt x="9" y="43"/>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07" name="Freeform 1281"/>
            <p:cNvSpPr>
              <a:spLocks/>
            </p:cNvSpPr>
            <p:nvPr/>
          </p:nvSpPr>
          <p:spPr bwMode="auto">
            <a:xfrm>
              <a:off x="4168" y="2146"/>
              <a:ext cx="20" cy="22"/>
            </a:xfrm>
            <a:custGeom>
              <a:avLst/>
              <a:gdLst>
                <a:gd name="T0" fmla="*/ 10 w 40"/>
                <a:gd name="T1" fmla="*/ 2 h 43"/>
                <a:gd name="T2" fmla="*/ 8 w 40"/>
                <a:gd name="T3" fmla="*/ 0 h 43"/>
                <a:gd name="T4" fmla="*/ 0 w 40"/>
                <a:gd name="T5" fmla="*/ 9 h 43"/>
                <a:gd name="T6" fmla="*/ 3 w 40"/>
                <a:gd name="T7" fmla="*/ 11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1" y="0"/>
                  </a:lnTo>
                  <a:lnTo>
                    <a:pt x="0" y="35"/>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08" name="Freeform 1282"/>
            <p:cNvSpPr>
              <a:spLocks/>
            </p:cNvSpPr>
            <p:nvPr/>
          </p:nvSpPr>
          <p:spPr bwMode="auto">
            <a:xfrm>
              <a:off x="4140" y="2178"/>
              <a:ext cx="20" cy="21"/>
            </a:xfrm>
            <a:custGeom>
              <a:avLst/>
              <a:gdLst>
                <a:gd name="T0" fmla="*/ 10 w 42"/>
                <a:gd name="T1" fmla="*/ 2 h 43"/>
                <a:gd name="T2" fmla="*/ 8 w 42"/>
                <a:gd name="T3" fmla="*/ 0 h 43"/>
                <a:gd name="T4" fmla="*/ 0 w 42"/>
                <a:gd name="T5" fmla="*/ 9 h 43"/>
                <a:gd name="T6" fmla="*/ 2 w 42"/>
                <a:gd name="T7" fmla="*/ 10 h 43"/>
                <a:gd name="T8" fmla="*/ 10 w 42"/>
                <a:gd name="T9" fmla="*/ 2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2" y="8"/>
                  </a:moveTo>
                  <a:lnTo>
                    <a:pt x="33" y="0"/>
                  </a:lnTo>
                  <a:lnTo>
                    <a:pt x="0" y="36"/>
                  </a:lnTo>
                  <a:lnTo>
                    <a:pt x="9" y="43"/>
                  </a:lnTo>
                  <a:lnTo>
                    <a:pt x="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09" name="Freeform 1283"/>
            <p:cNvSpPr>
              <a:spLocks/>
            </p:cNvSpPr>
            <p:nvPr/>
          </p:nvSpPr>
          <p:spPr bwMode="auto">
            <a:xfrm>
              <a:off x="4112" y="2208"/>
              <a:ext cx="20" cy="22"/>
            </a:xfrm>
            <a:custGeom>
              <a:avLst/>
              <a:gdLst>
                <a:gd name="T0" fmla="*/ 10 w 40"/>
                <a:gd name="T1" fmla="*/ 2 h 43"/>
                <a:gd name="T2" fmla="*/ 8 w 40"/>
                <a:gd name="T3" fmla="*/ 0 h 43"/>
                <a:gd name="T4" fmla="*/ 0 w 40"/>
                <a:gd name="T5" fmla="*/ 9 h 43"/>
                <a:gd name="T6" fmla="*/ 3 w 40"/>
                <a:gd name="T7" fmla="*/ 11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8"/>
                  </a:moveTo>
                  <a:lnTo>
                    <a:pt x="31" y="0"/>
                  </a:lnTo>
                  <a:lnTo>
                    <a:pt x="0" y="36"/>
                  </a:lnTo>
                  <a:lnTo>
                    <a:pt x="9" y="43"/>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10" name="Freeform 1284"/>
            <p:cNvSpPr>
              <a:spLocks/>
            </p:cNvSpPr>
            <p:nvPr/>
          </p:nvSpPr>
          <p:spPr bwMode="auto">
            <a:xfrm>
              <a:off x="4084" y="2239"/>
              <a:ext cx="21" cy="22"/>
            </a:xfrm>
            <a:custGeom>
              <a:avLst/>
              <a:gdLst>
                <a:gd name="T0" fmla="*/ 11 w 41"/>
                <a:gd name="T1" fmla="*/ 2 h 43"/>
                <a:gd name="T2" fmla="*/ 8 w 41"/>
                <a:gd name="T3" fmla="*/ 0 h 43"/>
                <a:gd name="T4" fmla="*/ 0 w 41"/>
                <a:gd name="T5" fmla="*/ 9 h 43"/>
                <a:gd name="T6" fmla="*/ 3 w 41"/>
                <a:gd name="T7" fmla="*/ 11 h 43"/>
                <a:gd name="T8" fmla="*/ 11 w 41"/>
                <a:gd name="T9" fmla="*/ 2 h 43"/>
                <a:gd name="T10" fmla="*/ 0 60000 65536"/>
                <a:gd name="T11" fmla="*/ 0 60000 65536"/>
                <a:gd name="T12" fmla="*/ 0 60000 65536"/>
                <a:gd name="T13" fmla="*/ 0 60000 65536"/>
                <a:gd name="T14" fmla="*/ 0 60000 65536"/>
                <a:gd name="T15" fmla="*/ 0 w 41"/>
                <a:gd name="T16" fmla="*/ 0 h 43"/>
                <a:gd name="T17" fmla="*/ 41 w 41"/>
                <a:gd name="T18" fmla="*/ 43 h 43"/>
              </a:gdLst>
              <a:ahLst/>
              <a:cxnLst>
                <a:cxn ang="T10">
                  <a:pos x="T0" y="T1"/>
                </a:cxn>
                <a:cxn ang="T11">
                  <a:pos x="T2" y="T3"/>
                </a:cxn>
                <a:cxn ang="T12">
                  <a:pos x="T4" y="T5"/>
                </a:cxn>
                <a:cxn ang="T13">
                  <a:pos x="T6" y="T7"/>
                </a:cxn>
                <a:cxn ang="T14">
                  <a:pos x="T8" y="T9"/>
                </a:cxn>
              </a:cxnLst>
              <a:rect l="T15" t="T16" r="T17" b="T18"/>
              <a:pathLst>
                <a:path w="41" h="43">
                  <a:moveTo>
                    <a:pt x="41" y="7"/>
                  </a:moveTo>
                  <a:lnTo>
                    <a:pt x="32" y="0"/>
                  </a:lnTo>
                  <a:lnTo>
                    <a:pt x="0" y="35"/>
                  </a:lnTo>
                  <a:lnTo>
                    <a:pt x="9" y="43"/>
                  </a:lnTo>
                  <a:lnTo>
                    <a:pt x="4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11" name="Freeform 1285"/>
            <p:cNvSpPr>
              <a:spLocks/>
            </p:cNvSpPr>
            <p:nvPr/>
          </p:nvSpPr>
          <p:spPr bwMode="auto">
            <a:xfrm>
              <a:off x="4056" y="2270"/>
              <a:ext cx="20" cy="22"/>
            </a:xfrm>
            <a:custGeom>
              <a:avLst/>
              <a:gdLst>
                <a:gd name="T0" fmla="*/ 10 w 40"/>
                <a:gd name="T1" fmla="*/ 2 h 43"/>
                <a:gd name="T2" fmla="*/ 8 w 40"/>
                <a:gd name="T3" fmla="*/ 0 h 43"/>
                <a:gd name="T4" fmla="*/ 0 w 40"/>
                <a:gd name="T5" fmla="*/ 9 h 43"/>
                <a:gd name="T6" fmla="*/ 3 w 40"/>
                <a:gd name="T7" fmla="*/ 11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1" y="0"/>
                  </a:lnTo>
                  <a:lnTo>
                    <a:pt x="0" y="36"/>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12" name="Freeform 1286"/>
            <p:cNvSpPr>
              <a:spLocks/>
            </p:cNvSpPr>
            <p:nvPr/>
          </p:nvSpPr>
          <p:spPr bwMode="auto">
            <a:xfrm>
              <a:off x="4029" y="2302"/>
              <a:ext cx="20" cy="20"/>
            </a:xfrm>
            <a:custGeom>
              <a:avLst/>
              <a:gdLst>
                <a:gd name="T0" fmla="*/ 10 w 40"/>
                <a:gd name="T1" fmla="*/ 2 h 42"/>
                <a:gd name="T2" fmla="*/ 8 w 40"/>
                <a:gd name="T3" fmla="*/ 0 h 42"/>
                <a:gd name="T4" fmla="*/ 0 w 40"/>
                <a:gd name="T5" fmla="*/ 8 h 42"/>
                <a:gd name="T6" fmla="*/ 3 w 40"/>
                <a:gd name="T7" fmla="*/ 10 h 42"/>
                <a:gd name="T8" fmla="*/ 10 w 40"/>
                <a:gd name="T9" fmla="*/ 2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40" y="8"/>
                  </a:moveTo>
                  <a:lnTo>
                    <a:pt x="31" y="0"/>
                  </a:lnTo>
                  <a:lnTo>
                    <a:pt x="0" y="35"/>
                  </a:lnTo>
                  <a:lnTo>
                    <a:pt x="9" y="42"/>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13" name="Freeform 1287"/>
            <p:cNvSpPr>
              <a:spLocks/>
            </p:cNvSpPr>
            <p:nvPr/>
          </p:nvSpPr>
          <p:spPr bwMode="auto">
            <a:xfrm>
              <a:off x="4001" y="2332"/>
              <a:ext cx="20" cy="22"/>
            </a:xfrm>
            <a:custGeom>
              <a:avLst/>
              <a:gdLst>
                <a:gd name="T0" fmla="*/ 10 w 42"/>
                <a:gd name="T1" fmla="*/ 2 h 43"/>
                <a:gd name="T2" fmla="*/ 8 w 42"/>
                <a:gd name="T3" fmla="*/ 0 h 43"/>
                <a:gd name="T4" fmla="*/ 0 w 42"/>
                <a:gd name="T5" fmla="*/ 9 h 43"/>
                <a:gd name="T6" fmla="*/ 2 w 42"/>
                <a:gd name="T7" fmla="*/ 11 h 43"/>
                <a:gd name="T8" fmla="*/ 10 w 42"/>
                <a:gd name="T9" fmla="*/ 2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2" y="8"/>
                  </a:moveTo>
                  <a:lnTo>
                    <a:pt x="33" y="0"/>
                  </a:lnTo>
                  <a:lnTo>
                    <a:pt x="0" y="36"/>
                  </a:lnTo>
                  <a:lnTo>
                    <a:pt x="9" y="43"/>
                  </a:lnTo>
                  <a:lnTo>
                    <a:pt x="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14" name="Freeform 1288"/>
            <p:cNvSpPr>
              <a:spLocks/>
            </p:cNvSpPr>
            <p:nvPr/>
          </p:nvSpPr>
          <p:spPr bwMode="auto">
            <a:xfrm>
              <a:off x="3973" y="2363"/>
              <a:ext cx="20" cy="22"/>
            </a:xfrm>
            <a:custGeom>
              <a:avLst/>
              <a:gdLst>
                <a:gd name="T0" fmla="*/ 10 w 41"/>
                <a:gd name="T1" fmla="*/ 2 h 43"/>
                <a:gd name="T2" fmla="*/ 8 w 41"/>
                <a:gd name="T3" fmla="*/ 0 h 43"/>
                <a:gd name="T4" fmla="*/ 0 w 41"/>
                <a:gd name="T5" fmla="*/ 9 h 43"/>
                <a:gd name="T6" fmla="*/ 2 w 41"/>
                <a:gd name="T7" fmla="*/ 11 h 43"/>
                <a:gd name="T8" fmla="*/ 10 w 41"/>
                <a:gd name="T9" fmla="*/ 2 h 43"/>
                <a:gd name="T10" fmla="*/ 0 60000 65536"/>
                <a:gd name="T11" fmla="*/ 0 60000 65536"/>
                <a:gd name="T12" fmla="*/ 0 60000 65536"/>
                <a:gd name="T13" fmla="*/ 0 60000 65536"/>
                <a:gd name="T14" fmla="*/ 0 60000 65536"/>
                <a:gd name="T15" fmla="*/ 0 w 41"/>
                <a:gd name="T16" fmla="*/ 0 h 43"/>
                <a:gd name="T17" fmla="*/ 41 w 41"/>
                <a:gd name="T18" fmla="*/ 43 h 43"/>
              </a:gdLst>
              <a:ahLst/>
              <a:cxnLst>
                <a:cxn ang="T10">
                  <a:pos x="T0" y="T1"/>
                </a:cxn>
                <a:cxn ang="T11">
                  <a:pos x="T2" y="T3"/>
                </a:cxn>
                <a:cxn ang="T12">
                  <a:pos x="T4" y="T5"/>
                </a:cxn>
                <a:cxn ang="T13">
                  <a:pos x="T6" y="T7"/>
                </a:cxn>
                <a:cxn ang="T14">
                  <a:pos x="T8" y="T9"/>
                </a:cxn>
              </a:cxnLst>
              <a:rect l="T15" t="T16" r="T17" b="T18"/>
              <a:pathLst>
                <a:path w="41" h="43">
                  <a:moveTo>
                    <a:pt x="41" y="7"/>
                  </a:moveTo>
                  <a:lnTo>
                    <a:pt x="32" y="0"/>
                  </a:lnTo>
                  <a:lnTo>
                    <a:pt x="0" y="35"/>
                  </a:lnTo>
                  <a:lnTo>
                    <a:pt x="9" y="43"/>
                  </a:lnTo>
                  <a:lnTo>
                    <a:pt x="4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15" name="Freeform 1289"/>
            <p:cNvSpPr>
              <a:spLocks/>
            </p:cNvSpPr>
            <p:nvPr/>
          </p:nvSpPr>
          <p:spPr bwMode="auto">
            <a:xfrm>
              <a:off x="3945" y="2395"/>
              <a:ext cx="21" cy="20"/>
            </a:xfrm>
            <a:custGeom>
              <a:avLst/>
              <a:gdLst>
                <a:gd name="T0" fmla="*/ 11 w 42"/>
                <a:gd name="T1" fmla="*/ 2 h 42"/>
                <a:gd name="T2" fmla="*/ 9 w 42"/>
                <a:gd name="T3" fmla="*/ 0 h 42"/>
                <a:gd name="T4" fmla="*/ 0 w 42"/>
                <a:gd name="T5" fmla="*/ 8 h 42"/>
                <a:gd name="T6" fmla="*/ 3 w 42"/>
                <a:gd name="T7" fmla="*/ 10 h 42"/>
                <a:gd name="T8" fmla="*/ 11 w 42"/>
                <a:gd name="T9" fmla="*/ 2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42" y="8"/>
                  </a:moveTo>
                  <a:lnTo>
                    <a:pt x="33" y="0"/>
                  </a:lnTo>
                  <a:lnTo>
                    <a:pt x="0" y="34"/>
                  </a:lnTo>
                  <a:lnTo>
                    <a:pt x="9" y="42"/>
                  </a:lnTo>
                  <a:lnTo>
                    <a:pt x="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16" name="Freeform 1290"/>
            <p:cNvSpPr>
              <a:spLocks/>
            </p:cNvSpPr>
            <p:nvPr/>
          </p:nvSpPr>
          <p:spPr bwMode="auto">
            <a:xfrm>
              <a:off x="3917" y="2425"/>
              <a:ext cx="21" cy="22"/>
            </a:xfrm>
            <a:custGeom>
              <a:avLst/>
              <a:gdLst>
                <a:gd name="T0" fmla="*/ 11 w 40"/>
                <a:gd name="T1" fmla="*/ 2 h 43"/>
                <a:gd name="T2" fmla="*/ 8 w 40"/>
                <a:gd name="T3" fmla="*/ 0 h 43"/>
                <a:gd name="T4" fmla="*/ 0 w 40"/>
                <a:gd name="T5" fmla="*/ 9 h 43"/>
                <a:gd name="T6" fmla="*/ 3 w 40"/>
                <a:gd name="T7" fmla="*/ 11 h 43"/>
                <a:gd name="T8" fmla="*/ 11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1" y="0"/>
                  </a:lnTo>
                  <a:lnTo>
                    <a:pt x="0" y="36"/>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17" name="Freeform 1291"/>
            <p:cNvSpPr>
              <a:spLocks/>
            </p:cNvSpPr>
            <p:nvPr/>
          </p:nvSpPr>
          <p:spPr bwMode="auto">
            <a:xfrm>
              <a:off x="3890" y="2456"/>
              <a:ext cx="20" cy="22"/>
            </a:xfrm>
            <a:custGeom>
              <a:avLst/>
              <a:gdLst>
                <a:gd name="T0" fmla="*/ 10 w 40"/>
                <a:gd name="T1" fmla="*/ 2 h 44"/>
                <a:gd name="T2" fmla="*/ 8 w 40"/>
                <a:gd name="T3" fmla="*/ 0 h 44"/>
                <a:gd name="T4" fmla="*/ 0 w 40"/>
                <a:gd name="T5" fmla="*/ 9 h 44"/>
                <a:gd name="T6" fmla="*/ 3 w 40"/>
                <a:gd name="T7" fmla="*/ 11 h 44"/>
                <a:gd name="T8" fmla="*/ 10 w 40"/>
                <a:gd name="T9" fmla="*/ 2 h 44"/>
                <a:gd name="T10" fmla="*/ 0 60000 65536"/>
                <a:gd name="T11" fmla="*/ 0 60000 65536"/>
                <a:gd name="T12" fmla="*/ 0 60000 65536"/>
                <a:gd name="T13" fmla="*/ 0 60000 65536"/>
                <a:gd name="T14" fmla="*/ 0 60000 65536"/>
                <a:gd name="T15" fmla="*/ 0 w 40"/>
                <a:gd name="T16" fmla="*/ 0 h 44"/>
                <a:gd name="T17" fmla="*/ 40 w 40"/>
                <a:gd name="T18" fmla="*/ 44 h 44"/>
              </a:gdLst>
              <a:ahLst/>
              <a:cxnLst>
                <a:cxn ang="T10">
                  <a:pos x="T0" y="T1"/>
                </a:cxn>
                <a:cxn ang="T11">
                  <a:pos x="T2" y="T3"/>
                </a:cxn>
                <a:cxn ang="T12">
                  <a:pos x="T4" y="T5"/>
                </a:cxn>
                <a:cxn ang="T13">
                  <a:pos x="T6" y="T7"/>
                </a:cxn>
                <a:cxn ang="T14">
                  <a:pos x="T8" y="T9"/>
                </a:cxn>
              </a:cxnLst>
              <a:rect l="T15" t="T16" r="T17" b="T18"/>
              <a:pathLst>
                <a:path w="40" h="44">
                  <a:moveTo>
                    <a:pt x="40" y="8"/>
                  </a:moveTo>
                  <a:lnTo>
                    <a:pt x="31" y="0"/>
                  </a:lnTo>
                  <a:lnTo>
                    <a:pt x="0" y="36"/>
                  </a:lnTo>
                  <a:lnTo>
                    <a:pt x="9" y="44"/>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18" name="Freeform 1292"/>
            <p:cNvSpPr>
              <a:spLocks/>
            </p:cNvSpPr>
            <p:nvPr/>
          </p:nvSpPr>
          <p:spPr bwMode="auto">
            <a:xfrm>
              <a:off x="3862" y="2487"/>
              <a:ext cx="21" cy="22"/>
            </a:xfrm>
            <a:custGeom>
              <a:avLst/>
              <a:gdLst>
                <a:gd name="T0" fmla="*/ 11 w 42"/>
                <a:gd name="T1" fmla="*/ 2 h 43"/>
                <a:gd name="T2" fmla="*/ 9 w 42"/>
                <a:gd name="T3" fmla="*/ 0 h 43"/>
                <a:gd name="T4" fmla="*/ 0 w 42"/>
                <a:gd name="T5" fmla="*/ 9 h 43"/>
                <a:gd name="T6" fmla="*/ 3 w 42"/>
                <a:gd name="T7" fmla="*/ 11 h 43"/>
                <a:gd name="T8" fmla="*/ 11 w 42"/>
                <a:gd name="T9" fmla="*/ 2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2" y="7"/>
                  </a:moveTo>
                  <a:lnTo>
                    <a:pt x="33" y="0"/>
                  </a:lnTo>
                  <a:lnTo>
                    <a:pt x="0" y="35"/>
                  </a:lnTo>
                  <a:lnTo>
                    <a:pt x="9" y="43"/>
                  </a:lnTo>
                  <a:lnTo>
                    <a:pt x="4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19" name="Freeform 1293"/>
            <p:cNvSpPr>
              <a:spLocks/>
            </p:cNvSpPr>
            <p:nvPr/>
          </p:nvSpPr>
          <p:spPr bwMode="auto">
            <a:xfrm>
              <a:off x="3834" y="2518"/>
              <a:ext cx="20" cy="21"/>
            </a:xfrm>
            <a:custGeom>
              <a:avLst/>
              <a:gdLst>
                <a:gd name="T0" fmla="*/ 10 w 40"/>
                <a:gd name="T1" fmla="*/ 1 h 43"/>
                <a:gd name="T2" fmla="*/ 8 w 40"/>
                <a:gd name="T3" fmla="*/ 0 h 43"/>
                <a:gd name="T4" fmla="*/ 0 w 40"/>
                <a:gd name="T5" fmla="*/ 8 h 43"/>
                <a:gd name="T6" fmla="*/ 2 w 40"/>
                <a:gd name="T7" fmla="*/ 10 h 43"/>
                <a:gd name="T8" fmla="*/ 10 w 40"/>
                <a:gd name="T9" fmla="*/ 1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1" y="0"/>
                  </a:lnTo>
                  <a:lnTo>
                    <a:pt x="0" y="35"/>
                  </a:lnTo>
                  <a:lnTo>
                    <a:pt x="8"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20" name="Freeform 1294"/>
            <p:cNvSpPr>
              <a:spLocks/>
            </p:cNvSpPr>
            <p:nvPr/>
          </p:nvSpPr>
          <p:spPr bwMode="auto">
            <a:xfrm>
              <a:off x="3807" y="2549"/>
              <a:ext cx="20" cy="22"/>
            </a:xfrm>
            <a:custGeom>
              <a:avLst/>
              <a:gdLst>
                <a:gd name="T0" fmla="*/ 10 w 40"/>
                <a:gd name="T1" fmla="*/ 2 h 43"/>
                <a:gd name="T2" fmla="*/ 8 w 40"/>
                <a:gd name="T3" fmla="*/ 0 h 43"/>
                <a:gd name="T4" fmla="*/ 0 w 40"/>
                <a:gd name="T5" fmla="*/ 9 h 43"/>
                <a:gd name="T6" fmla="*/ 2 w 40"/>
                <a:gd name="T7" fmla="*/ 11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8"/>
                  </a:moveTo>
                  <a:lnTo>
                    <a:pt x="31" y="0"/>
                  </a:lnTo>
                  <a:lnTo>
                    <a:pt x="0" y="36"/>
                  </a:lnTo>
                  <a:lnTo>
                    <a:pt x="8" y="43"/>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21" name="Freeform 1295"/>
            <p:cNvSpPr>
              <a:spLocks/>
            </p:cNvSpPr>
            <p:nvPr/>
          </p:nvSpPr>
          <p:spPr bwMode="auto">
            <a:xfrm>
              <a:off x="3779" y="2580"/>
              <a:ext cx="20" cy="22"/>
            </a:xfrm>
            <a:custGeom>
              <a:avLst/>
              <a:gdLst>
                <a:gd name="T0" fmla="*/ 10 w 42"/>
                <a:gd name="T1" fmla="*/ 2 h 43"/>
                <a:gd name="T2" fmla="*/ 8 w 42"/>
                <a:gd name="T3" fmla="*/ 0 h 43"/>
                <a:gd name="T4" fmla="*/ 0 w 42"/>
                <a:gd name="T5" fmla="*/ 9 h 43"/>
                <a:gd name="T6" fmla="*/ 2 w 42"/>
                <a:gd name="T7" fmla="*/ 11 h 43"/>
                <a:gd name="T8" fmla="*/ 10 w 42"/>
                <a:gd name="T9" fmla="*/ 2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2" y="7"/>
                  </a:moveTo>
                  <a:lnTo>
                    <a:pt x="33" y="0"/>
                  </a:lnTo>
                  <a:lnTo>
                    <a:pt x="0" y="35"/>
                  </a:lnTo>
                  <a:lnTo>
                    <a:pt x="9" y="43"/>
                  </a:lnTo>
                  <a:lnTo>
                    <a:pt x="4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22" name="Freeform 1296"/>
            <p:cNvSpPr>
              <a:spLocks/>
            </p:cNvSpPr>
            <p:nvPr/>
          </p:nvSpPr>
          <p:spPr bwMode="auto">
            <a:xfrm>
              <a:off x="3751" y="2611"/>
              <a:ext cx="20" cy="21"/>
            </a:xfrm>
            <a:custGeom>
              <a:avLst/>
              <a:gdLst>
                <a:gd name="T0" fmla="*/ 10 w 40"/>
                <a:gd name="T1" fmla="*/ 2 h 44"/>
                <a:gd name="T2" fmla="*/ 8 w 40"/>
                <a:gd name="T3" fmla="*/ 0 h 44"/>
                <a:gd name="T4" fmla="*/ 0 w 40"/>
                <a:gd name="T5" fmla="*/ 8 h 44"/>
                <a:gd name="T6" fmla="*/ 3 w 40"/>
                <a:gd name="T7" fmla="*/ 10 h 44"/>
                <a:gd name="T8" fmla="*/ 10 w 40"/>
                <a:gd name="T9" fmla="*/ 2 h 44"/>
                <a:gd name="T10" fmla="*/ 0 60000 65536"/>
                <a:gd name="T11" fmla="*/ 0 60000 65536"/>
                <a:gd name="T12" fmla="*/ 0 60000 65536"/>
                <a:gd name="T13" fmla="*/ 0 60000 65536"/>
                <a:gd name="T14" fmla="*/ 0 60000 65536"/>
                <a:gd name="T15" fmla="*/ 0 w 40"/>
                <a:gd name="T16" fmla="*/ 0 h 44"/>
                <a:gd name="T17" fmla="*/ 40 w 40"/>
                <a:gd name="T18" fmla="*/ 44 h 44"/>
              </a:gdLst>
              <a:ahLst/>
              <a:cxnLst>
                <a:cxn ang="T10">
                  <a:pos x="T0" y="T1"/>
                </a:cxn>
                <a:cxn ang="T11">
                  <a:pos x="T2" y="T3"/>
                </a:cxn>
                <a:cxn ang="T12">
                  <a:pos x="T4" y="T5"/>
                </a:cxn>
                <a:cxn ang="T13">
                  <a:pos x="T6" y="T7"/>
                </a:cxn>
                <a:cxn ang="T14">
                  <a:pos x="T8" y="T9"/>
                </a:cxn>
              </a:cxnLst>
              <a:rect l="T15" t="T16" r="T17" b="T18"/>
              <a:pathLst>
                <a:path w="40" h="44">
                  <a:moveTo>
                    <a:pt x="40" y="8"/>
                  </a:moveTo>
                  <a:lnTo>
                    <a:pt x="31" y="0"/>
                  </a:lnTo>
                  <a:lnTo>
                    <a:pt x="0" y="36"/>
                  </a:lnTo>
                  <a:lnTo>
                    <a:pt x="9" y="44"/>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23" name="Freeform 1297"/>
            <p:cNvSpPr>
              <a:spLocks/>
            </p:cNvSpPr>
            <p:nvPr/>
          </p:nvSpPr>
          <p:spPr bwMode="auto">
            <a:xfrm>
              <a:off x="3723" y="2642"/>
              <a:ext cx="21" cy="21"/>
            </a:xfrm>
            <a:custGeom>
              <a:avLst/>
              <a:gdLst>
                <a:gd name="T0" fmla="*/ 11 w 41"/>
                <a:gd name="T1" fmla="*/ 1 h 43"/>
                <a:gd name="T2" fmla="*/ 8 w 41"/>
                <a:gd name="T3" fmla="*/ 0 h 43"/>
                <a:gd name="T4" fmla="*/ 0 w 41"/>
                <a:gd name="T5" fmla="*/ 9 h 43"/>
                <a:gd name="T6" fmla="*/ 3 w 41"/>
                <a:gd name="T7" fmla="*/ 10 h 43"/>
                <a:gd name="T8" fmla="*/ 11 w 41"/>
                <a:gd name="T9" fmla="*/ 1 h 43"/>
                <a:gd name="T10" fmla="*/ 0 60000 65536"/>
                <a:gd name="T11" fmla="*/ 0 60000 65536"/>
                <a:gd name="T12" fmla="*/ 0 60000 65536"/>
                <a:gd name="T13" fmla="*/ 0 60000 65536"/>
                <a:gd name="T14" fmla="*/ 0 60000 65536"/>
                <a:gd name="T15" fmla="*/ 0 w 41"/>
                <a:gd name="T16" fmla="*/ 0 h 43"/>
                <a:gd name="T17" fmla="*/ 41 w 41"/>
                <a:gd name="T18" fmla="*/ 43 h 43"/>
              </a:gdLst>
              <a:ahLst/>
              <a:cxnLst>
                <a:cxn ang="T10">
                  <a:pos x="T0" y="T1"/>
                </a:cxn>
                <a:cxn ang="T11">
                  <a:pos x="T2" y="T3"/>
                </a:cxn>
                <a:cxn ang="T12">
                  <a:pos x="T4" y="T5"/>
                </a:cxn>
                <a:cxn ang="T13">
                  <a:pos x="T6" y="T7"/>
                </a:cxn>
                <a:cxn ang="T14">
                  <a:pos x="T8" y="T9"/>
                </a:cxn>
              </a:cxnLst>
              <a:rect l="T15" t="T16" r="T17" b="T18"/>
              <a:pathLst>
                <a:path w="41" h="43">
                  <a:moveTo>
                    <a:pt x="41" y="7"/>
                  </a:moveTo>
                  <a:lnTo>
                    <a:pt x="32" y="0"/>
                  </a:lnTo>
                  <a:lnTo>
                    <a:pt x="0" y="36"/>
                  </a:lnTo>
                  <a:lnTo>
                    <a:pt x="9" y="43"/>
                  </a:lnTo>
                  <a:lnTo>
                    <a:pt x="4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24" name="Freeform 1298"/>
            <p:cNvSpPr>
              <a:spLocks/>
            </p:cNvSpPr>
            <p:nvPr/>
          </p:nvSpPr>
          <p:spPr bwMode="auto">
            <a:xfrm>
              <a:off x="3695" y="2673"/>
              <a:ext cx="20" cy="22"/>
            </a:xfrm>
            <a:custGeom>
              <a:avLst/>
              <a:gdLst>
                <a:gd name="T0" fmla="*/ 10 w 40"/>
                <a:gd name="T1" fmla="*/ 2 h 43"/>
                <a:gd name="T2" fmla="*/ 8 w 40"/>
                <a:gd name="T3" fmla="*/ 0 h 43"/>
                <a:gd name="T4" fmla="*/ 0 w 40"/>
                <a:gd name="T5" fmla="*/ 9 h 43"/>
                <a:gd name="T6" fmla="*/ 3 w 40"/>
                <a:gd name="T7" fmla="*/ 11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8"/>
                  </a:moveTo>
                  <a:lnTo>
                    <a:pt x="31" y="0"/>
                  </a:lnTo>
                  <a:lnTo>
                    <a:pt x="0" y="36"/>
                  </a:lnTo>
                  <a:lnTo>
                    <a:pt x="9" y="43"/>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25" name="Freeform 1299"/>
            <p:cNvSpPr>
              <a:spLocks/>
            </p:cNvSpPr>
            <p:nvPr/>
          </p:nvSpPr>
          <p:spPr bwMode="auto">
            <a:xfrm>
              <a:off x="3668" y="2704"/>
              <a:ext cx="20" cy="21"/>
            </a:xfrm>
            <a:custGeom>
              <a:avLst/>
              <a:gdLst>
                <a:gd name="T0" fmla="*/ 10 w 40"/>
                <a:gd name="T1" fmla="*/ 2 h 41"/>
                <a:gd name="T2" fmla="*/ 8 w 40"/>
                <a:gd name="T3" fmla="*/ 0 h 41"/>
                <a:gd name="T4" fmla="*/ 0 w 40"/>
                <a:gd name="T5" fmla="*/ 9 h 41"/>
                <a:gd name="T6" fmla="*/ 3 w 40"/>
                <a:gd name="T7" fmla="*/ 11 h 41"/>
                <a:gd name="T8" fmla="*/ 10 w 40"/>
                <a:gd name="T9" fmla="*/ 2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40" y="7"/>
                  </a:moveTo>
                  <a:lnTo>
                    <a:pt x="31" y="0"/>
                  </a:lnTo>
                  <a:lnTo>
                    <a:pt x="0" y="34"/>
                  </a:lnTo>
                  <a:lnTo>
                    <a:pt x="9" y="41"/>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26" name="Freeform 1300"/>
            <p:cNvSpPr>
              <a:spLocks/>
            </p:cNvSpPr>
            <p:nvPr/>
          </p:nvSpPr>
          <p:spPr bwMode="auto">
            <a:xfrm>
              <a:off x="3640" y="2735"/>
              <a:ext cx="20" cy="21"/>
            </a:xfrm>
            <a:custGeom>
              <a:avLst/>
              <a:gdLst>
                <a:gd name="T0" fmla="*/ 10 w 42"/>
                <a:gd name="T1" fmla="*/ 1 h 43"/>
                <a:gd name="T2" fmla="*/ 8 w 42"/>
                <a:gd name="T3" fmla="*/ 0 h 43"/>
                <a:gd name="T4" fmla="*/ 0 w 42"/>
                <a:gd name="T5" fmla="*/ 8 h 43"/>
                <a:gd name="T6" fmla="*/ 2 w 42"/>
                <a:gd name="T7" fmla="*/ 10 h 43"/>
                <a:gd name="T8" fmla="*/ 10 w 42"/>
                <a:gd name="T9" fmla="*/ 1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2" y="7"/>
                  </a:moveTo>
                  <a:lnTo>
                    <a:pt x="33" y="0"/>
                  </a:lnTo>
                  <a:lnTo>
                    <a:pt x="0" y="35"/>
                  </a:lnTo>
                  <a:lnTo>
                    <a:pt x="9" y="43"/>
                  </a:lnTo>
                  <a:lnTo>
                    <a:pt x="4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27" name="Freeform 1301"/>
            <p:cNvSpPr>
              <a:spLocks/>
            </p:cNvSpPr>
            <p:nvPr/>
          </p:nvSpPr>
          <p:spPr bwMode="auto">
            <a:xfrm>
              <a:off x="3612" y="2766"/>
              <a:ext cx="20" cy="22"/>
            </a:xfrm>
            <a:custGeom>
              <a:avLst/>
              <a:gdLst>
                <a:gd name="T0" fmla="*/ 10 w 40"/>
                <a:gd name="T1" fmla="*/ 2 h 43"/>
                <a:gd name="T2" fmla="*/ 8 w 40"/>
                <a:gd name="T3" fmla="*/ 0 h 43"/>
                <a:gd name="T4" fmla="*/ 0 w 40"/>
                <a:gd name="T5" fmla="*/ 9 h 43"/>
                <a:gd name="T6" fmla="*/ 3 w 40"/>
                <a:gd name="T7" fmla="*/ 11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1" y="0"/>
                  </a:lnTo>
                  <a:lnTo>
                    <a:pt x="0" y="36"/>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28" name="Freeform 1302"/>
            <p:cNvSpPr>
              <a:spLocks/>
            </p:cNvSpPr>
            <p:nvPr/>
          </p:nvSpPr>
          <p:spPr bwMode="auto">
            <a:xfrm>
              <a:off x="3584" y="2797"/>
              <a:ext cx="21" cy="21"/>
            </a:xfrm>
            <a:custGeom>
              <a:avLst/>
              <a:gdLst>
                <a:gd name="T0" fmla="*/ 11 w 41"/>
                <a:gd name="T1" fmla="*/ 2 h 42"/>
                <a:gd name="T2" fmla="*/ 8 w 41"/>
                <a:gd name="T3" fmla="*/ 0 h 42"/>
                <a:gd name="T4" fmla="*/ 0 w 41"/>
                <a:gd name="T5" fmla="*/ 9 h 42"/>
                <a:gd name="T6" fmla="*/ 3 w 41"/>
                <a:gd name="T7" fmla="*/ 11 h 42"/>
                <a:gd name="T8" fmla="*/ 11 w 41"/>
                <a:gd name="T9" fmla="*/ 2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41" y="8"/>
                  </a:moveTo>
                  <a:lnTo>
                    <a:pt x="32" y="0"/>
                  </a:lnTo>
                  <a:lnTo>
                    <a:pt x="0" y="35"/>
                  </a:lnTo>
                  <a:lnTo>
                    <a:pt x="9" y="42"/>
                  </a:lnTo>
                  <a:lnTo>
                    <a:pt x="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29" name="Freeform 1303"/>
            <p:cNvSpPr>
              <a:spLocks/>
            </p:cNvSpPr>
            <p:nvPr/>
          </p:nvSpPr>
          <p:spPr bwMode="auto">
            <a:xfrm>
              <a:off x="3556" y="2828"/>
              <a:ext cx="20" cy="21"/>
            </a:xfrm>
            <a:custGeom>
              <a:avLst/>
              <a:gdLst>
                <a:gd name="T0" fmla="*/ 10 w 40"/>
                <a:gd name="T1" fmla="*/ 2 h 43"/>
                <a:gd name="T2" fmla="*/ 8 w 40"/>
                <a:gd name="T3" fmla="*/ 0 h 43"/>
                <a:gd name="T4" fmla="*/ 0 w 40"/>
                <a:gd name="T5" fmla="*/ 9 h 43"/>
                <a:gd name="T6" fmla="*/ 3 w 40"/>
                <a:gd name="T7" fmla="*/ 10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8"/>
                  </a:moveTo>
                  <a:lnTo>
                    <a:pt x="31" y="0"/>
                  </a:lnTo>
                  <a:lnTo>
                    <a:pt x="0" y="36"/>
                  </a:lnTo>
                  <a:lnTo>
                    <a:pt x="9" y="43"/>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30" name="Freeform 1304"/>
            <p:cNvSpPr>
              <a:spLocks/>
            </p:cNvSpPr>
            <p:nvPr/>
          </p:nvSpPr>
          <p:spPr bwMode="auto">
            <a:xfrm>
              <a:off x="3529" y="2859"/>
              <a:ext cx="20" cy="21"/>
            </a:xfrm>
            <a:custGeom>
              <a:avLst/>
              <a:gdLst>
                <a:gd name="T0" fmla="*/ 10 w 40"/>
                <a:gd name="T1" fmla="*/ 1 h 43"/>
                <a:gd name="T2" fmla="*/ 8 w 40"/>
                <a:gd name="T3" fmla="*/ 0 h 43"/>
                <a:gd name="T4" fmla="*/ 0 w 40"/>
                <a:gd name="T5" fmla="*/ 8 h 43"/>
                <a:gd name="T6" fmla="*/ 3 w 40"/>
                <a:gd name="T7" fmla="*/ 10 h 43"/>
                <a:gd name="T8" fmla="*/ 10 w 40"/>
                <a:gd name="T9" fmla="*/ 1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1" y="0"/>
                  </a:lnTo>
                  <a:lnTo>
                    <a:pt x="0" y="35"/>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31" name="Freeform 1305"/>
            <p:cNvSpPr>
              <a:spLocks/>
            </p:cNvSpPr>
            <p:nvPr/>
          </p:nvSpPr>
          <p:spPr bwMode="auto">
            <a:xfrm>
              <a:off x="3501" y="2890"/>
              <a:ext cx="20" cy="22"/>
            </a:xfrm>
            <a:custGeom>
              <a:avLst/>
              <a:gdLst>
                <a:gd name="T0" fmla="*/ 10 w 42"/>
                <a:gd name="T1" fmla="*/ 2 h 43"/>
                <a:gd name="T2" fmla="*/ 8 w 42"/>
                <a:gd name="T3" fmla="*/ 0 h 43"/>
                <a:gd name="T4" fmla="*/ 0 w 42"/>
                <a:gd name="T5" fmla="*/ 9 h 43"/>
                <a:gd name="T6" fmla="*/ 2 w 42"/>
                <a:gd name="T7" fmla="*/ 11 h 43"/>
                <a:gd name="T8" fmla="*/ 10 w 42"/>
                <a:gd name="T9" fmla="*/ 2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42" y="8"/>
                  </a:moveTo>
                  <a:lnTo>
                    <a:pt x="33" y="0"/>
                  </a:lnTo>
                  <a:lnTo>
                    <a:pt x="0" y="36"/>
                  </a:lnTo>
                  <a:lnTo>
                    <a:pt x="9" y="43"/>
                  </a:lnTo>
                  <a:lnTo>
                    <a:pt x="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32" name="Freeform 1306"/>
            <p:cNvSpPr>
              <a:spLocks/>
            </p:cNvSpPr>
            <p:nvPr/>
          </p:nvSpPr>
          <p:spPr bwMode="auto">
            <a:xfrm>
              <a:off x="3473" y="2921"/>
              <a:ext cx="20" cy="21"/>
            </a:xfrm>
            <a:custGeom>
              <a:avLst/>
              <a:gdLst>
                <a:gd name="T0" fmla="*/ 10 w 40"/>
                <a:gd name="T1" fmla="*/ 2 h 43"/>
                <a:gd name="T2" fmla="*/ 8 w 40"/>
                <a:gd name="T3" fmla="*/ 0 h 43"/>
                <a:gd name="T4" fmla="*/ 0 w 40"/>
                <a:gd name="T5" fmla="*/ 9 h 43"/>
                <a:gd name="T6" fmla="*/ 3 w 40"/>
                <a:gd name="T7" fmla="*/ 10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8"/>
                  </a:moveTo>
                  <a:lnTo>
                    <a:pt x="32" y="0"/>
                  </a:lnTo>
                  <a:lnTo>
                    <a:pt x="0" y="36"/>
                  </a:lnTo>
                  <a:lnTo>
                    <a:pt x="9" y="43"/>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33" name="Freeform 1307"/>
            <p:cNvSpPr>
              <a:spLocks/>
            </p:cNvSpPr>
            <p:nvPr/>
          </p:nvSpPr>
          <p:spPr bwMode="auto">
            <a:xfrm>
              <a:off x="3446" y="2952"/>
              <a:ext cx="20" cy="21"/>
            </a:xfrm>
            <a:custGeom>
              <a:avLst/>
              <a:gdLst>
                <a:gd name="T0" fmla="*/ 10 w 40"/>
                <a:gd name="T1" fmla="*/ 1 h 43"/>
                <a:gd name="T2" fmla="*/ 8 w 40"/>
                <a:gd name="T3" fmla="*/ 0 h 43"/>
                <a:gd name="T4" fmla="*/ 0 w 40"/>
                <a:gd name="T5" fmla="*/ 8 h 43"/>
                <a:gd name="T6" fmla="*/ 3 w 40"/>
                <a:gd name="T7" fmla="*/ 10 h 43"/>
                <a:gd name="T8" fmla="*/ 10 w 40"/>
                <a:gd name="T9" fmla="*/ 1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2" y="0"/>
                  </a:lnTo>
                  <a:lnTo>
                    <a:pt x="0" y="35"/>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34" name="Freeform 1308"/>
            <p:cNvSpPr>
              <a:spLocks/>
            </p:cNvSpPr>
            <p:nvPr/>
          </p:nvSpPr>
          <p:spPr bwMode="auto">
            <a:xfrm>
              <a:off x="3417" y="2983"/>
              <a:ext cx="21" cy="22"/>
            </a:xfrm>
            <a:custGeom>
              <a:avLst/>
              <a:gdLst>
                <a:gd name="T0" fmla="*/ 11 w 41"/>
                <a:gd name="T1" fmla="*/ 2 h 43"/>
                <a:gd name="T2" fmla="*/ 9 w 41"/>
                <a:gd name="T3" fmla="*/ 0 h 43"/>
                <a:gd name="T4" fmla="*/ 0 w 41"/>
                <a:gd name="T5" fmla="*/ 9 h 43"/>
                <a:gd name="T6" fmla="*/ 3 w 41"/>
                <a:gd name="T7" fmla="*/ 11 h 43"/>
                <a:gd name="T8" fmla="*/ 11 w 41"/>
                <a:gd name="T9" fmla="*/ 2 h 43"/>
                <a:gd name="T10" fmla="*/ 0 60000 65536"/>
                <a:gd name="T11" fmla="*/ 0 60000 65536"/>
                <a:gd name="T12" fmla="*/ 0 60000 65536"/>
                <a:gd name="T13" fmla="*/ 0 60000 65536"/>
                <a:gd name="T14" fmla="*/ 0 60000 65536"/>
                <a:gd name="T15" fmla="*/ 0 w 41"/>
                <a:gd name="T16" fmla="*/ 0 h 43"/>
                <a:gd name="T17" fmla="*/ 41 w 41"/>
                <a:gd name="T18" fmla="*/ 43 h 43"/>
              </a:gdLst>
              <a:ahLst/>
              <a:cxnLst>
                <a:cxn ang="T10">
                  <a:pos x="T0" y="T1"/>
                </a:cxn>
                <a:cxn ang="T11">
                  <a:pos x="T2" y="T3"/>
                </a:cxn>
                <a:cxn ang="T12">
                  <a:pos x="T4" y="T5"/>
                </a:cxn>
                <a:cxn ang="T13">
                  <a:pos x="T6" y="T7"/>
                </a:cxn>
                <a:cxn ang="T14">
                  <a:pos x="T8" y="T9"/>
                </a:cxn>
              </a:cxnLst>
              <a:rect l="T15" t="T16" r="T17" b="T18"/>
              <a:pathLst>
                <a:path w="41" h="43">
                  <a:moveTo>
                    <a:pt x="41" y="7"/>
                  </a:moveTo>
                  <a:lnTo>
                    <a:pt x="33" y="0"/>
                  </a:lnTo>
                  <a:lnTo>
                    <a:pt x="0" y="36"/>
                  </a:lnTo>
                  <a:lnTo>
                    <a:pt x="9" y="43"/>
                  </a:lnTo>
                  <a:lnTo>
                    <a:pt x="4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835" name="Freeform 1309"/>
            <p:cNvSpPr>
              <a:spLocks/>
            </p:cNvSpPr>
            <p:nvPr/>
          </p:nvSpPr>
          <p:spPr bwMode="auto">
            <a:xfrm>
              <a:off x="3390" y="3013"/>
              <a:ext cx="20" cy="22"/>
            </a:xfrm>
            <a:custGeom>
              <a:avLst/>
              <a:gdLst>
                <a:gd name="T0" fmla="*/ 10 w 40"/>
                <a:gd name="T1" fmla="*/ 2 h 43"/>
                <a:gd name="T2" fmla="*/ 8 w 40"/>
                <a:gd name="T3" fmla="*/ 0 h 43"/>
                <a:gd name="T4" fmla="*/ 0 w 40"/>
                <a:gd name="T5" fmla="*/ 9 h 43"/>
                <a:gd name="T6" fmla="*/ 3 w 40"/>
                <a:gd name="T7" fmla="*/ 11 h 43"/>
                <a:gd name="T8" fmla="*/ 10 w 40"/>
                <a:gd name="T9" fmla="*/ 2 h 43"/>
                <a:gd name="T10" fmla="*/ 0 60000 65536"/>
                <a:gd name="T11" fmla="*/ 0 60000 65536"/>
                <a:gd name="T12" fmla="*/ 0 60000 65536"/>
                <a:gd name="T13" fmla="*/ 0 60000 65536"/>
                <a:gd name="T14" fmla="*/ 0 60000 65536"/>
                <a:gd name="T15" fmla="*/ 0 w 40"/>
                <a:gd name="T16" fmla="*/ 0 h 43"/>
                <a:gd name="T17" fmla="*/ 40 w 40"/>
                <a:gd name="T18" fmla="*/ 43 h 43"/>
              </a:gdLst>
              <a:ahLst/>
              <a:cxnLst>
                <a:cxn ang="T10">
                  <a:pos x="T0" y="T1"/>
                </a:cxn>
                <a:cxn ang="T11">
                  <a:pos x="T2" y="T3"/>
                </a:cxn>
                <a:cxn ang="T12">
                  <a:pos x="T4" y="T5"/>
                </a:cxn>
                <a:cxn ang="T13">
                  <a:pos x="T6" y="T7"/>
                </a:cxn>
                <a:cxn ang="T14">
                  <a:pos x="T8" y="T9"/>
                </a:cxn>
              </a:cxnLst>
              <a:rect l="T15" t="T16" r="T17" b="T18"/>
              <a:pathLst>
                <a:path w="40" h="43">
                  <a:moveTo>
                    <a:pt x="40" y="7"/>
                  </a:moveTo>
                  <a:lnTo>
                    <a:pt x="31" y="0"/>
                  </a:lnTo>
                  <a:lnTo>
                    <a:pt x="0" y="36"/>
                  </a:lnTo>
                  <a:lnTo>
                    <a:pt x="9" y="43"/>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grpSp>
        <p:nvGrpSpPr>
          <p:cNvPr id="18471" name="Group 1327"/>
          <p:cNvGrpSpPr>
            <a:grpSpLocks/>
          </p:cNvGrpSpPr>
          <p:nvPr/>
        </p:nvGrpSpPr>
        <p:grpSpPr bwMode="auto">
          <a:xfrm>
            <a:off x="2362200" y="1143000"/>
            <a:ext cx="1752600" cy="1600200"/>
            <a:chOff x="1210" y="808"/>
            <a:chExt cx="780" cy="1031"/>
          </a:xfrm>
        </p:grpSpPr>
        <p:sp>
          <p:nvSpPr>
            <p:cNvPr id="18750" name="Freeform 1311"/>
            <p:cNvSpPr>
              <a:spLocks/>
            </p:cNvSpPr>
            <p:nvPr/>
          </p:nvSpPr>
          <p:spPr bwMode="auto">
            <a:xfrm>
              <a:off x="1210" y="1160"/>
              <a:ext cx="780" cy="679"/>
            </a:xfrm>
            <a:custGeom>
              <a:avLst/>
              <a:gdLst>
                <a:gd name="T0" fmla="*/ 24 w 1560"/>
                <a:gd name="T1" fmla="*/ 116 h 1358"/>
                <a:gd name="T2" fmla="*/ 6 w 1560"/>
                <a:gd name="T3" fmla="*/ 135 h 1358"/>
                <a:gd name="T4" fmla="*/ 1 w 1560"/>
                <a:gd name="T5" fmla="*/ 166 h 1358"/>
                <a:gd name="T6" fmla="*/ 9 w 1560"/>
                <a:gd name="T7" fmla="*/ 187 h 1358"/>
                <a:gd name="T8" fmla="*/ 20 w 1560"/>
                <a:gd name="T9" fmla="*/ 199 h 1358"/>
                <a:gd name="T10" fmla="*/ 9 w 1560"/>
                <a:gd name="T11" fmla="*/ 231 h 1358"/>
                <a:gd name="T12" fmla="*/ 15 w 1560"/>
                <a:gd name="T13" fmla="*/ 257 h 1358"/>
                <a:gd name="T14" fmla="*/ 33 w 1560"/>
                <a:gd name="T15" fmla="*/ 274 h 1358"/>
                <a:gd name="T16" fmla="*/ 48 w 1560"/>
                <a:gd name="T17" fmla="*/ 278 h 1358"/>
                <a:gd name="T18" fmla="*/ 57 w 1560"/>
                <a:gd name="T19" fmla="*/ 287 h 1358"/>
                <a:gd name="T20" fmla="*/ 86 w 1560"/>
                <a:gd name="T21" fmla="*/ 313 h 1358"/>
                <a:gd name="T22" fmla="*/ 113 w 1560"/>
                <a:gd name="T23" fmla="*/ 319 h 1358"/>
                <a:gd name="T24" fmla="*/ 132 w 1560"/>
                <a:gd name="T25" fmla="*/ 316 h 1358"/>
                <a:gd name="T26" fmla="*/ 153 w 1560"/>
                <a:gd name="T27" fmla="*/ 315 h 1358"/>
                <a:gd name="T28" fmla="*/ 178 w 1560"/>
                <a:gd name="T29" fmla="*/ 335 h 1358"/>
                <a:gd name="T30" fmla="*/ 204 w 1560"/>
                <a:gd name="T31" fmla="*/ 339 h 1358"/>
                <a:gd name="T32" fmla="*/ 223 w 1560"/>
                <a:gd name="T33" fmla="*/ 334 h 1358"/>
                <a:gd name="T34" fmla="*/ 242 w 1560"/>
                <a:gd name="T35" fmla="*/ 318 h 1358"/>
                <a:gd name="T36" fmla="*/ 258 w 1560"/>
                <a:gd name="T37" fmla="*/ 289 h 1358"/>
                <a:gd name="T38" fmla="*/ 286 w 1560"/>
                <a:gd name="T39" fmla="*/ 298 h 1358"/>
                <a:gd name="T40" fmla="*/ 306 w 1560"/>
                <a:gd name="T41" fmla="*/ 293 h 1358"/>
                <a:gd name="T42" fmla="*/ 322 w 1560"/>
                <a:gd name="T43" fmla="*/ 280 h 1358"/>
                <a:gd name="T44" fmla="*/ 334 w 1560"/>
                <a:gd name="T45" fmla="*/ 261 h 1358"/>
                <a:gd name="T46" fmla="*/ 338 w 1560"/>
                <a:gd name="T47" fmla="*/ 236 h 1358"/>
                <a:gd name="T48" fmla="*/ 354 w 1560"/>
                <a:gd name="T49" fmla="*/ 230 h 1358"/>
                <a:gd name="T50" fmla="*/ 371 w 1560"/>
                <a:gd name="T51" fmla="*/ 216 h 1358"/>
                <a:gd name="T52" fmla="*/ 384 w 1560"/>
                <a:gd name="T53" fmla="*/ 196 h 1358"/>
                <a:gd name="T54" fmla="*/ 390 w 1560"/>
                <a:gd name="T55" fmla="*/ 171 h 1358"/>
                <a:gd name="T56" fmla="*/ 389 w 1560"/>
                <a:gd name="T57" fmla="*/ 147 h 1358"/>
                <a:gd name="T58" fmla="*/ 378 w 1560"/>
                <a:gd name="T59" fmla="*/ 120 h 1358"/>
                <a:gd name="T60" fmla="*/ 381 w 1560"/>
                <a:gd name="T61" fmla="*/ 103 h 1358"/>
                <a:gd name="T62" fmla="*/ 376 w 1560"/>
                <a:gd name="T63" fmla="*/ 71 h 1358"/>
                <a:gd name="T64" fmla="*/ 354 w 1560"/>
                <a:gd name="T65" fmla="*/ 46 h 1358"/>
                <a:gd name="T66" fmla="*/ 344 w 1560"/>
                <a:gd name="T67" fmla="*/ 34 h 1358"/>
                <a:gd name="T68" fmla="*/ 325 w 1560"/>
                <a:gd name="T69" fmla="*/ 7 h 1358"/>
                <a:gd name="T70" fmla="*/ 307 w 1560"/>
                <a:gd name="T71" fmla="*/ 1 h 1358"/>
                <a:gd name="T72" fmla="*/ 289 w 1560"/>
                <a:gd name="T73" fmla="*/ 3 h 1358"/>
                <a:gd name="T74" fmla="*/ 273 w 1560"/>
                <a:gd name="T75" fmla="*/ 14 h 1358"/>
                <a:gd name="T76" fmla="*/ 263 w 1560"/>
                <a:gd name="T77" fmla="*/ 11 h 1358"/>
                <a:gd name="T78" fmla="*/ 247 w 1560"/>
                <a:gd name="T79" fmla="*/ 1 h 1358"/>
                <a:gd name="T80" fmla="*/ 227 w 1560"/>
                <a:gd name="T81" fmla="*/ 2 h 1358"/>
                <a:gd name="T82" fmla="*/ 209 w 1560"/>
                <a:gd name="T83" fmla="*/ 15 h 1358"/>
                <a:gd name="T84" fmla="*/ 199 w 1560"/>
                <a:gd name="T85" fmla="*/ 23 h 1358"/>
                <a:gd name="T86" fmla="*/ 183 w 1560"/>
                <a:gd name="T87" fmla="*/ 12 h 1358"/>
                <a:gd name="T88" fmla="*/ 163 w 1560"/>
                <a:gd name="T89" fmla="*/ 11 h 1358"/>
                <a:gd name="T90" fmla="*/ 139 w 1560"/>
                <a:gd name="T91" fmla="*/ 22 h 1358"/>
                <a:gd name="T92" fmla="*/ 126 w 1560"/>
                <a:gd name="T93" fmla="*/ 41 h 1358"/>
                <a:gd name="T94" fmla="*/ 96 w 1560"/>
                <a:gd name="T95" fmla="*/ 31 h 1358"/>
                <a:gd name="T96" fmla="*/ 72 w 1560"/>
                <a:gd name="T97" fmla="*/ 37 h 1358"/>
                <a:gd name="T98" fmla="*/ 52 w 1560"/>
                <a:gd name="T99" fmla="*/ 52 h 1358"/>
                <a:gd name="T100" fmla="*/ 40 w 1560"/>
                <a:gd name="T101" fmla="*/ 75 h 1358"/>
                <a:gd name="T102" fmla="*/ 35 w 1560"/>
                <a:gd name="T103" fmla="*/ 103 h 13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60"/>
                <a:gd name="T157" fmla="*/ 0 h 1358"/>
                <a:gd name="T158" fmla="*/ 1560 w 1560"/>
                <a:gd name="T159" fmla="*/ 1358 h 13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60" h="1358">
                  <a:moveTo>
                    <a:pt x="141" y="451"/>
                  </a:moveTo>
                  <a:lnTo>
                    <a:pt x="126" y="454"/>
                  </a:lnTo>
                  <a:lnTo>
                    <a:pt x="111" y="457"/>
                  </a:lnTo>
                  <a:lnTo>
                    <a:pt x="98" y="463"/>
                  </a:lnTo>
                  <a:lnTo>
                    <a:pt x="85" y="471"/>
                  </a:lnTo>
                  <a:lnTo>
                    <a:pt x="61" y="488"/>
                  </a:lnTo>
                  <a:lnTo>
                    <a:pt x="40" y="511"/>
                  </a:lnTo>
                  <a:lnTo>
                    <a:pt x="24" y="537"/>
                  </a:lnTo>
                  <a:lnTo>
                    <a:pt x="10" y="569"/>
                  </a:lnTo>
                  <a:lnTo>
                    <a:pt x="3" y="601"/>
                  </a:lnTo>
                  <a:lnTo>
                    <a:pt x="0" y="637"/>
                  </a:lnTo>
                  <a:lnTo>
                    <a:pt x="1" y="662"/>
                  </a:lnTo>
                  <a:lnTo>
                    <a:pt x="6" y="686"/>
                  </a:lnTo>
                  <a:lnTo>
                    <a:pt x="12" y="708"/>
                  </a:lnTo>
                  <a:lnTo>
                    <a:pt x="21" y="731"/>
                  </a:lnTo>
                  <a:lnTo>
                    <a:pt x="33" y="750"/>
                  </a:lnTo>
                  <a:lnTo>
                    <a:pt x="44" y="768"/>
                  </a:lnTo>
                  <a:lnTo>
                    <a:pt x="61" y="784"/>
                  </a:lnTo>
                  <a:lnTo>
                    <a:pt x="77" y="797"/>
                  </a:lnTo>
                  <a:lnTo>
                    <a:pt x="77" y="796"/>
                  </a:lnTo>
                  <a:lnTo>
                    <a:pt x="58" y="824"/>
                  </a:lnTo>
                  <a:lnTo>
                    <a:pt x="44" y="855"/>
                  </a:lnTo>
                  <a:lnTo>
                    <a:pt x="37" y="888"/>
                  </a:lnTo>
                  <a:lnTo>
                    <a:pt x="34" y="924"/>
                  </a:lnTo>
                  <a:lnTo>
                    <a:pt x="36" y="943"/>
                  </a:lnTo>
                  <a:lnTo>
                    <a:pt x="37" y="961"/>
                  </a:lnTo>
                  <a:lnTo>
                    <a:pt x="46" y="997"/>
                  </a:lnTo>
                  <a:lnTo>
                    <a:pt x="61" y="1028"/>
                  </a:lnTo>
                  <a:lnTo>
                    <a:pt x="80" y="1055"/>
                  </a:lnTo>
                  <a:lnTo>
                    <a:pt x="104" y="1078"/>
                  </a:lnTo>
                  <a:lnTo>
                    <a:pt x="116" y="1087"/>
                  </a:lnTo>
                  <a:lnTo>
                    <a:pt x="131" y="1095"/>
                  </a:lnTo>
                  <a:lnTo>
                    <a:pt x="144" y="1101"/>
                  </a:lnTo>
                  <a:lnTo>
                    <a:pt x="160" y="1105"/>
                  </a:lnTo>
                  <a:lnTo>
                    <a:pt x="175" y="1108"/>
                  </a:lnTo>
                  <a:lnTo>
                    <a:pt x="192" y="1109"/>
                  </a:lnTo>
                  <a:lnTo>
                    <a:pt x="201" y="1109"/>
                  </a:lnTo>
                  <a:lnTo>
                    <a:pt x="209" y="1108"/>
                  </a:lnTo>
                  <a:lnTo>
                    <a:pt x="209" y="1109"/>
                  </a:lnTo>
                  <a:lnTo>
                    <a:pt x="230" y="1147"/>
                  </a:lnTo>
                  <a:lnTo>
                    <a:pt x="254" y="1179"/>
                  </a:lnTo>
                  <a:lnTo>
                    <a:pt x="281" y="1208"/>
                  </a:lnTo>
                  <a:lnTo>
                    <a:pt x="310" y="1231"/>
                  </a:lnTo>
                  <a:lnTo>
                    <a:pt x="343" y="1251"/>
                  </a:lnTo>
                  <a:lnTo>
                    <a:pt x="379" y="1264"/>
                  </a:lnTo>
                  <a:lnTo>
                    <a:pt x="415" y="1273"/>
                  </a:lnTo>
                  <a:lnTo>
                    <a:pt x="432" y="1276"/>
                  </a:lnTo>
                  <a:lnTo>
                    <a:pt x="452" y="1276"/>
                  </a:lnTo>
                  <a:lnTo>
                    <a:pt x="471" y="1276"/>
                  </a:lnTo>
                  <a:lnTo>
                    <a:pt x="489" y="1273"/>
                  </a:lnTo>
                  <a:lnTo>
                    <a:pt x="508" y="1268"/>
                  </a:lnTo>
                  <a:lnTo>
                    <a:pt x="526" y="1264"/>
                  </a:lnTo>
                  <a:lnTo>
                    <a:pt x="562" y="1249"/>
                  </a:lnTo>
                  <a:lnTo>
                    <a:pt x="594" y="1228"/>
                  </a:lnTo>
                  <a:lnTo>
                    <a:pt x="612" y="1257"/>
                  </a:lnTo>
                  <a:lnTo>
                    <a:pt x="633" y="1282"/>
                  </a:lnTo>
                  <a:lnTo>
                    <a:pt x="657" y="1304"/>
                  </a:lnTo>
                  <a:lnTo>
                    <a:pt x="682" y="1323"/>
                  </a:lnTo>
                  <a:lnTo>
                    <a:pt x="709" y="1338"/>
                  </a:lnTo>
                  <a:lnTo>
                    <a:pt x="737" y="1349"/>
                  </a:lnTo>
                  <a:lnTo>
                    <a:pt x="767" y="1356"/>
                  </a:lnTo>
                  <a:lnTo>
                    <a:pt x="796" y="1358"/>
                  </a:lnTo>
                  <a:lnTo>
                    <a:pt x="817" y="1356"/>
                  </a:lnTo>
                  <a:lnTo>
                    <a:pt x="837" y="1353"/>
                  </a:lnTo>
                  <a:lnTo>
                    <a:pt x="856" y="1349"/>
                  </a:lnTo>
                  <a:lnTo>
                    <a:pt x="874" y="1343"/>
                  </a:lnTo>
                  <a:lnTo>
                    <a:pt x="893" y="1335"/>
                  </a:lnTo>
                  <a:lnTo>
                    <a:pt x="909" y="1325"/>
                  </a:lnTo>
                  <a:lnTo>
                    <a:pt x="926" y="1313"/>
                  </a:lnTo>
                  <a:lnTo>
                    <a:pt x="942" y="1301"/>
                  </a:lnTo>
                  <a:lnTo>
                    <a:pt x="970" y="1270"/>
                  </a:lnTo>
                  <a:lnTo>
                    <a:pt x="996" y="1236"/>
                  </a:lnTo>
                  <a:lnTo>
                    <a:pt x="1015" y="1196"/>
                  </a:lnTo>
                  <a:lnTo>
                    <a:pt x="1030" y="1151"/>
                  </a:lnTo>
                  <a:lnTo>
                    <a:pt x="1031" y="1153"/>
                  </a:lnTo>
                  <a:lnTo>
                    <a:pt x="1056" y="1169"/>
                  </a:lnTo>
                  <a:lnTo>
                    <a:pt x="1085" y="1181"/>
                  </a:lnTo>
                  <a:lnTo>
                    <a:pt x="1113" y="1188"/>
                  </a:lnTo>
                  <a:lnTo>
                    <a:pt x="1141" y="1191"/>
                  </a:lnTo>
                  <a:lnTo>
                    <a:pt x="1162" y="1190"/>
                  </a:lnTo>
                  <a:lnTo>
                    <a:pt x="1183" y="1187"/>
                  </a:lnTo>
                  <a:lnTo>
                    <a:pt x="1204" y="1181"/>
                  </a:lnTo>
                  <a:lnTo>
                    <a:pt x="1221" y="1172"/>
                  </a:lnTo>
                  <a:lnTo>
                    <a:pt x="1241" y="1161"/>
                  </a:lnTo>
                  <a:lnTo>
                    <a:pt x="1257" y="1150"/>
                  </a:lnTo>
                  <a:lnTo>
                    <a:pt x="1273" y="1135"/>
                  </a:lnTo>
                  <a:lnTo>
                    <a:pt x="1288" y="1120"/>
                  </a:lnTo>
                  <a:lnTo>
                    <a:pt x="1302" y="1102"/>
                  </a:lnTo>
                  <a:lnTo>
                    <a:pt x="1314" y="1083"/>
                  </a:lnTo>
                  <a:lnTo>
                    <a:pt x="1324" y="1063"/>
                  </a:lnTo>
                  <a:lnTo>
                    <a:pt x="1333" y="1041"/>
                  </a:lnTo>
                  <a:lnTo>
                    <a:pt x="1340" y="1019"/>
                  </a:lnTo>
                  <a:lnTo>
                    <a:pt x="1346" y="995"/>
                  </a:lnTo>
                  <a:lnTo>
                    <a:pt x="1349" y="971"/>
                  </a:lnTo>
                  <a:lnTo>
                    <a:pt x="1351" y="946"/>
                  </a:lnTo>
                  <a:lnTo>
                    <a:pt x="1349" y="945"/>
                  </a:lnTo>
                  <a:lnTo>
                    <a:pt x="1371" y="940"/>
                  </a:lnTo>
                  <a:lnTo>
                    <a:pt x="1392" y="933"/>
                  </a:lnTo>
                  <a:lnTo>
                    <a:pt x="1413" y="922"/>
                  </a:lnTo>
                  <a:lnTo>
                    <a:pt x="1432" y="912"/>
                  </a:lnTo>
                  <a:lnTo>
                    <a:pt x="1452" y="898"/>
                  </a:lnTo>
                  <a:lnTo>
                    <a:pt x="1470" y="882"/>
                  </a:lnTo>
                  <a:lnTo>
                    <a:pt x="1484" y="866"/>
                  </a:lnTo>
                  <a:lnTo>
                    <a:pt x="1499" y="848"/>
                  </a:lnTo>
                  <a:lnTo>
                    <a:pt x="1513" y="827"/>
                  </a:lnTo>
                  <a:lnTo>
                    <a:pt x="1525" y="806"/>
                  </a:lnTo>
                  <a:lnTo>
                    <a:pt x="1535" y="784"/>
                  </a:lnTo>
                  <a:lnTo>
                    <a:pt x="1544" y="760"/>
                  </a:lnTo>
                  <a:lnTo>
                    <a:pt x="1551" y="737"/>
                  </a:lnTo>
                  <a:lnTo>
                    <a:pt x="1556" y="711"/>
                  </a:lnTo>
                  <a:lnTo>
                    <a:pt x="1559" y="685"/>
                  </a:lnTo>
                  <a:lnTo>
                    <a:pt x="1560" y="658"/>
                  </a:lnTo>
                  <a:lnTo>
                    <a:pt x="1559" y="634"/>
                  </a:lnTo>
                  <a:lnTo>
                    <a:pt x="1557" y="610"/>
                  </a:lnTo>
                  <a:lnTo>
                    <a:pt x="1553" y="586"/>
                  </a:lnTo>
                  <a:lnTo>
                    <a:pt x="1547" y="564"/>
                  </a:lnTo>
                  <a:lnTo>
                    <a:pt x="1539" y="542"/>
                  </a:lnTo>
                  <a:lnTo>
                    <a:pt x="1532" y="521"/>
                  </a:lnTo>
                  <a:lnTo>
                    <a:pt x="1510" y="481"/>
                  </a:lnTo>
                  <a:lnTo>
                    <a:pt x="1508" y="481"/>
                  </a:lnTo>
                  <a:lnTo>
                    <a:pt x="1516" y="459"/>
                  </a:lnTo>
                  <a:lnTo>
                    <a:pt x="1520" y="436"/>
                  </a:lnTo>
                  <a:lnTo>
                    <a:pt x="1523" y="414"/>
                  </a:lnTo>
                  <a:lnTo>
                    <a:pt x="1525" y="390"/>
                  </a:lnTo>
                  <a:lnTo>
                    <a:pt x="1522" y="353"/>
                  </a:lnTo>
                  <a:lnTo>
                    <a:pt x="1514" y="316"/>
                  </a:lnTo>
                  <a:lnTo>
                    <a:pt x="1502" y="283"/>
                  </a:lnTo>
                  <a:lnTo>
                    <a:pt x="1484" y="252"/>
                  </a:lnTo>
                  <a:lnTo>
                    <a:pt x="1464" y="225"/>
                  </a:lnTo>
                  <a:lnTo>
                    <a:pt x="1440" y="202"/>
                  </a:lnTo>
                  <a:lnTo>
                    <a:pt x="1413" y="184"/>
                  </a:lnTo>
                  <a:lnTo>
                    <a:pt x="1398" y="176"/>
                  </a:lnTo>
                  <a:lnTo>
                    <a:pt x="1382" y="170"/>
                  </a:lnTo>
                  <a:lnTo>
                    <a:pt x="1383" y="170"/>
                  </a:lnTo>
                  <a:lnTo>
                    <a:pt x="1376" y="135"/>
                  </a:lnTo>
                  <a:lnTo>
                    <a:pt x="1363" y="102"/>
                  </a:lnTo>
                  <a:lnTo>
                    <a:pt x="1345" y="72"/>
                  </a:lnTo>
                  <a:lnTo>
                    <a:pt x="1324" y="47"/>
                  </a:lnTo>
                  <a:lnTo>
                    <a:pt x="1299" y="28"/>
                  </a:lnTo>
                  <a:lnTo>
                    <a:pt x="1272" y="13"/>
                  </a:lnTo>
                  <a:lnTo>
                    <a:pt x="1257" y="7"/>
                  </a:lnTo>
                  <a:lnTo>
                    <a:pt x="1242" y="2"/>
                  </a:lnTo>
                  <a:lnTo>
                    <a:pt x="1227" y="1"/>
                  </a:lnTo>
                  <a:lnTo>
                    <a:pt x="1211" y="0"/>
                  </a:lnTo>
                  <a:lnTo>
                    <a:pt x="1192" y="1"/>
                  </a:lnTo>
                  <a:lnTo>
                    <a:pt x="1172" y="4"/>
                  </a:lnTo>
                  <a:lnTo>
                    <a:pt x="1155" y="10"/>
                  </a:lnTo>
                  <a:lnTo>
                    <a:pt x="1137" y="19"/>
                  </a:lnTo>
                  <a:lnTo>
                    <a:pt x="1120" y="29"/>
                  </a:lnTo>
                  <a:lnTo>
                    <a:pt x="1104" y="41"/>
                  </a:lnTo>
                  <a:lnTo>
                    <a:pt x="1089" y="56"/>
                  </a:lnTo>
                  <a:lnTo>
                    <a:pt x="1076" y="72"/>
                  </a:lnTo>
                  <a:lnTo>
                    <a:pt x="1077" y="72"/>
                  </a:lnTo>
                  <a:lnTo>
                    <a:pt x="1065" y="56"/>
                  </a:lnTo>
                  <a:lnTo>
                    <a:pt x="1052" y="41"/>
                  </a:lnTo>
                  <a:lnTo>
                    <a:pt x="1037" y="29"/>
                  </a:lnTo>
                  <a:lnTo>
                    <a:pt x="1021" y="19"/>
                  </a:lnTo>
                  <a:lnTo>
                    <a:pt x="1004" y="10"/>
                  </a:lnTo>
                  <a:lnTo>
                    <a:pt x="987" y="4"/>
                  </a:lnTo>
                  <a:lnTo>
                    <a:pt x="969" y="1"/>
                  </a:lnTo>
                  <a:lnTo>
                    <a:pt x="951" y="0"/>
                  </a:lnTo>
                  <a:lnTo>
                    <a:pt x="929" y="1"/>
                  </a:lnTo>
                  <a:lnTo>
                    <a:pt x="908" y="7"/>
                  </a:lnTo>
                  <a:lnTo>
                    <a:pt x="887" y="16"/>
                  </a:lnTo>
                  <a:lnTo>
                    <a:pt x="868" y="28"/>
                  </a:lnTo>
                  <a:lnTo>
                    <a:pt x="850" y="43"/>
                  </a:lnTo>
                  <a:lnTo>
                    <a:pt x="835" y="60"/>
                  </a:lnTo>
                  <a:lnTo>
                    <a:pt x="822" y="80"/>
                  </a:lnTo>
                  <a:lnTo>
                    <a:pt x="810" y="102"/>
                  </a:lnTo>
                  <a:lnTo>
                    <a:pt x="811" y="106"/>
                  </a:lnTo>
                  <a:lnTo>
                    <a:pt x="798" y="92"/>
                  </a:lnTo>
                  <a:lnTo>
                    <a:pt x="782" y="78"/>
                  </a:lnTo>
                  <a:lnTo>
                    <a:pt x="767" y="66"/>
                  </a:lnTo>
                  <a:lnTo>
                    <a:pt x="749" y="57"/>
                  </a:lnTo>
                  <a:lnTo>
                    <a:pt x="731" y="50"/>
                  </a:lnTo>
                  <a:lnTo>
                    <a:pt x="713" y="44"/>
                  </a:lnTo>
                  <a:lnTo>
                    <a:pt x="695" y="41"/>
                  </a:lnTo>
                  <a:lnTo>
                    <a:pt x="676" y="40"/>
                  </a:lnTo>
                  <a:lnTo>
                    <a:pt x="649" y="43"/>
                  </a:lnTo>
                  <a:lnTo>
                    <a:pt x="624" y="49"/>
                  </a:lnTo>
                  <a:lnTo>
                    <a:pt x="600" y="59"/>
                  </a:lnTo>
                  <a:lnTo>
                    <a:pt x="576" y="72"/>
                  </a:lnTo>
                  <a:lnTo>
                    <a:pt x="556" y="90"/>
                  </a:lnTo>
                  <a:lnTo>
                    <a:pt x="536" y="111"/>
                  </a:lnTo>
                  <a:lnTo>
                    <a:pt x="520" y="135"/>
                  </a:lnTo>
                  <a:lnTo>
                    <a:pt x="505" y="161"/>
                  </a:lnTo>
                  <a:lnTo>
                    <a:pt x="505" y="163"/>
                  </a:lnTo>
                  <a:lnTo>
                    <a:pt x="477" y="145"/>
                  </a:lnTo>
                  <a:lnTo>
                    <a:pt x="446" y="133"/>
                  </a:lnTo>
                  <a:lnTo>
                    <a:pt x="415" y="126"/>
                  </a:lnTo>
                  <a:lnTo>
                    <a:pt x="382" y="123"/>
                  </a:lnTo>
                  <a:lnTo>
                    <a:pt x="357" y="124"/>
                  </a:lnTo>
                  <a:lnTo>
                    <a:pt x="333" y="129"/>
                  </a:lnTo>
                  <a:lnTo>
                    <a:pt x="309" y="136"/>
                  </a:lnTo>
                  <a:lnTo>
                    <a:pt x="287" y="145"/>
                  </a:lnTo>
                  <a:lnTo>
                    <a:pt x="266" y="159"/>
                  </a:lnTo>
                  <a:lnTo>
                    <a:pt x="245" y="172"/>
                  </a:lnTo>
                  <a:lnTo>
                    <a:pt x="227" y="188"/>
                  </a:lnTo>
                  <a:lnTo>
                    <a:pt x="209" y="208"/>
                  </a:lnTo>
                  <a:lnTo>
                    <a:pt x="193" y="228"/>
                  </a:lnTo>
                  <a:lnTo>
                    <a:pt x="180" y="251"/>
                  </a:lnTo>
                  <a:lnTo>
                    <a:pt x="168" y="274"/>
                  </a:lnTo>
                  <a:lnTo>
                    <a:pt x="157" y="300"/>
                  </a:lnTo>
                  <a:lnTo>
                    <a:pt x="149" y="326"/>
                  </a:lnTo>
                  <a:lnTo>
                    <a:pt x="143" y="355"/>
                  </a:lnTo>
                  <a:lnTo>
                    <a:pt x="140" y="383"/>
                  </a:lnTo>
                  <a:lnTo>
                    <a:pt x="138" y="413"/>
                  </a:lnTo>
                  <a:lnTo>
                    <a:pt x="138" y="432"/>
                  </a:lnTo>
                  <a:lnTo>
                    <a:pt x="140" y="451"/>
                  </a:lnTo>
                  <a:lnTo>
                    <a:pt x="141" y="4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51" name="Freeform 1312"/>
            <p:cNvSpPr>
              <a:spLocks/>
            </p:cNvSpPr>
            <p:nvPr/>
          </p:nvSpPr>
          <p:spPr bwMode="auto">
            <a:xfrm>
              <a:off x="1210" y="1160"/>
              <a:ext cx="780" cy="679"/>
            </a:xfrm>
            <a:custGeom>
              <a:avLst/>
              <a:gdLst>
                <a:gd name="T0" fmla="*/ 24 w 1560"/>
                <a:gd name="T1" fmla="*/ 116 h 1358"/>
                <a:gd name="T2" fmla="*/ 6 w 1560"/>
                <a:gd name="T3" fmla="*/ 135 h 1358"/>
                <a:gd name="T4" fmla="*/ 1 w 1560"/>
                <a:gd name="T5" fmla="*/ 166 h 1358"/>
                <a:gd name="T6" fmla="*/ 9 w 1560"/>
                <a:gd name="T7" fmla="*/ 187 h 1358"/>
                <a:gd name="T8" fmla="*/ 20 w 1560"/>
                <a:gd name="T9" fmla="*/ 199 h 1358"/>
                <a:gd name="T10" fmla="*/ 9 w 1560"/>
                <a:gd name="T11" fmla="*/ 231 h 1358"/>
                <a:gd name="T12" fmla="*/ 15 w 1560"/>
                <a:gd name="T13" fmla="*/ 257 h 1358"/>
                <a:gd name="T14" fmla="*/ 33 w 1560"/>
                <a:gd name="T15" fmla="*/ 274 h 1358"/>
                <a:gd name="T16" fmla="*/ 48 w 1560"/>
                <a:gd name="T17" fmla="*/ 278 h 1358"/>
                <a:gd name="T18" fmla="*/ 57 w 1560"/>
                <a:gd name="T19" fmla="*/ 287 h 1358"/>
                <a:gd name="T20" fmla="*/ 86 w 1560"/>
                <a:gd name="T21" fmla="*/ 313 h 1358"/>
                <a:gd name="T22" fmla="*/ 113 w 1560"/>
                <a:gd name="T23" fmla="*/ 319 h 1358"/>
                <a:gd name="T24" fmla="*/ 132 w 1560"/>
                <a:gd name="T25" fmla="*/ 316 h 1358"/>
                <a:gd name="T26" fmla="*/ 153 w 1560"/>
                <a:gd name="T27" fmla="*/ 315 h 1358"/>
                <a:gd name="T28" fmla="*/ 178 w 1560"/>
                <a:gd name="T29" fmla="*/ 335 h 1358"/>
                <a:gd name="T30" fmla="*/ 204 w 1560"/>
                <a:gd name="T31" fmla="*/ 339 h 1358"/>
                <a:gd name="T32" fmla="*/ 223 w 1560"/>
                <a:gd name="T33" fmla="*/ 334 h 1358"/>
                <a:gd name="T34" fmla="*/ 242 w 1560"/>
                <a:gd name="T35" fmla="*/ 318 h 1358"/>
                <a:gd name="T36" fmla="*/ 258 w 1560"/>
                <a:gd name="T37" fmla="*/ 289 h 1358"/>
                <a:gd name="T38" fmla="*/ 286 w 1560"/>
                <a:gd name="T39" fmla="*/ 298 h 1358"/>
                <a:gd name="T40" fmla="*/ 306 w 1560"/>
                <a:gd name="T41" fmla="*/ 293 h 1358"/>
                <a:gd name="T42" fmla="*/ 322 w 1560"/>
                <a:gd name="T43" fmla="*/ 280 h 1358"/>
                <a:gd name="T44" fmla="*/ 334 w 1560"/>
                <a:gd name="T45" fmla="*/ 261 h 1358"/>
                <a:gd name="T46" fmla="*/ 338 w 1560"/>
                <a:gd name="T47" fmla="*/ 236 h 1358"/>
                <a:gd name="T48" fmla="*/ 354 w 1560"/>
                <a:gd name="T49" fmla="*/ 230 h 1358"/>
                <a:gd name="T50" fmla="*/ 371 w 1560"/>
                <a:gd name="T51" fmla="*/ 216 h 1358"/>
                <a:gd name="T52" fmla="*/ 384 w 1560"/>
                <a:gd name="T53" fmla="*/ 196 h 1358"/>
                <a:gd name="T54" fmla="*/ 390 w 1560"/>
                <a:gd name="T55" fmla="*/ 171 h 1358"/>
                <a:gd name="T56" fmla="*/ 389 w 1560"/>
                <a:gd name="T57" fmla="*/ 147 h 1358"/>
                <a:gd name="T58" fmla="*/ 378 w 1560"/>
                <a:gd name="T59" fmla="*/ 120 h 1358"/>
                <a:gd name="T60" fmla="*/ 381 w 1560"/>
                <a:gd name="T61" fmla="*/ 103 h 1358"/>
                <a:gd name="T62" fmla="*/ 376 w 1560"/>
                <a:gd name="T63" fmla="*/ 71 h 1358"/>
                <a:gd name="T64" fmla="*/ 354 w 1560"/>
                <a:gd name="T65" fmla="*/ 46 h 1358"/>
                <a:gd name="T66" fmla="*/ 344 w 1560"/>
                <a:gd name="T67" fmla="*/ 34 h 1358"/>
                <a:gd name="T68" fmla="*/ 325 w 1560"/>
                <a:gd name="T69" fmla="*/ 7 h 1358"/>
                <a:gd name="T70" fmla="*/ 307 w 1560"/>
                <a:gd name="T71" fmla="*/ 1 h 1358"/>
                <a:gd name="T72" fmla="*/ 289 w 1560"/>
                <a:gd name="T73" fmla="*/ 3 h 1358"/>
                <a:gd name="T74" fmla="*/ 273 w 1560"/>
                <a:gd name="T75" fmla="*/ 14 h 1358"/>
                <a:gd name="T76" fmla="*/ 263 w 1560"/>
                <a:gd name="T77" fmla="*/ 11 h 1358"/>
                <a:gd name="T78" fmla="*/ 247 w 1560"/>
                <a:gd name="T79" fmla="*/ 1 h 1358"/>
                <a:gd name="T80" fmla="*/ 227 w 1560"/>
                <a:gd name="T81" fmla="*/ 2 h 1358"/>
                <a:gd name="T82" fmla="*/ 209 w 1560"/>
                <a:gd name="T83" fmla="*/ 15 h 1358"/>
                <a:gd name="T84" fmla="*/ 199 w 1560"/>
                <a:gd name="T85" fmla="*/ 23 h 1358"/>
                <a:gd name="T86" fmla="*/ 183 w 1560"/>
                <a:gd name="T87" fmla="*/ 12 h 1358"/>
                <a:gd name="T88" fmla="*/ 163 w 1560"/>
                <a:gd name="T89" fmla="*/ 11 h 1358"/>
                <a:gd name="T90" fmla="*/ 139 w 1560"/>
                <a:gd name="T91" fmla="*/ 22 h 1358"/>
                <a:gd name="T92" fmla="*/ 126 w 1560"/>
                <a:gd name="T93" fmla="*/ 41 h 1358"/>
                <a:gd name="T94" fmla="*/ 96 w 1560"/>
                <a:gd name="T95" fmla="*/ 31 h 1358"/>
                <a:gd name="T96" fmla="*/ 72 w 1560"/>
                <a:gd name="T97" fmla="*/ 37 h 1358"/>
                <a:gd name="T98" fmla="*/ 52 w 1560"/>
                <a:gd name="T99" fmla="*/ 52 h 1358"/>
                <a:gd name="T100" fmla="*/ 40 w 1560"/>
                <a:gd name="T101" fmla="*/ 75 h 1358"/>
                <a:gd name="T102" fmla="*/ 35 w 1560"/>
                <a:gd name="T103" fmla="*/ 103 h 13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60"/>
                <a:gd name="T157" fmla="*/ 0 h 1358"/>
                <a:gd name="T158" fmla="*/ 1560 w 1560"/>
                <a:gd name="T159" fmla="*/ 1358 h 13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60" h="1358">
                  <a:moveTo>
                    <a:pt x="141" y="451"/>
                  </a:moveTo>
                  <a:lnTo>
                    <a:pt x="126" y="454"/>
                  </a:lnTo>
                  <a:lnTo>
                    <a:pt x="111" y="457"/>
                  </a:lnTo>
                  <a:lnTo>
                    <a:pt x="98" y="463"/>
                  </a:lnTo>
                  <a:lnTo>
                    <a:pt x="85" y="471"/>
                  </a:lnTo>
                  <a:lnTo>
                    <a:pt x="61" y="488"/>
                  </a:lnTo>
                  <a:lnTo>
                    <a:pt x="40" y="511"/>
                  </a:lnTo>
                  <a:lnTo>
                    <a:pt x="24" y="537"/>
                  </a:lnTo>
                  <a:lnTo>
                    <a:pt x="10" y="569"/>
                  </a:lnTo>
                  <a:lnTo>
                    <a:pt x="3" y="601"/>
                  </a:lnTo>
                  <a:lnTo>
                    <a:pt x="0" y="637"/>
                  </a:lnTo>
                  <a:lnTo>
                    <a:pt x="1" y="662"/>
                  </a:lnTo>
                  <a:lnTo>
                    <a:pt x="6" y="686"/>
                  </a:lnTo>
                  <a:lnTo>
                    <a:pt x="12" y="708"/>
                  </a:lnTo>
                  <a:lnTo>
                    <a:pt x="21" y="731"/>
                  </a:lnTo>
                  <a:lnTo>
                    <a:pt x="33" y="750"/>
                  </a:lnTo>
                  <a:lnTo>
                    <a:pt x="44" y="768"/>
                  </a:lnTo>
                  <a:lnTo>
                    <a:pt x="61" y="784"/>
                  </a:lnTo>
                  <a:lnTo>
                    <a:pt x="77" y="797"/>
                  </a:lnTo>
                  <a:lnTo>
                    <a:pt x="77" y="796"/>
                  </a:lnTo>
                  <a:lnTo>
                    <a:pt x="58" y="824"/>
                  </a:lnTo>
                  <a:lnTo>
                    <a:pt x="44" y="855"/>
                  </a:lnTo>
                  <a:lnTo>
                    <a:pt x="37" y="888"/>
                  </a:lnTo>
                  <a:lnTo>
                    <a:pt x="34" y="924"/>
                  </a:lnTo>
                  <a:lnTo>
                    <a:pt x="36" y="943"/>
                  </a:lnTo>
                  <a:lnTo>
                    <a:pt x="37" y="961"/>
                  </a:lnTo>
                  <a:lnTo>
                    <a:pt x="46" y="997"/>
                  </a:lnTo>
                  <a:lnTo>
                    <a:pt x="61" y="1028"/>
                  </a:lnTo>
                  <a:lnTo>
                    <a:pt x="80" y="1055"/>
                  </a:lnTo>
                  <a:lnTo>
                    <a:pt x="104" y="1078"/>
                  </a:lnTo>
                  <a:lnTo>
                    <a:pt x="116" y="1087"/>
                  </a:lnTo>
                  <a:lnTo>
                    <a:pt x="131" y="1095"/>
                  </a:lnTo>
                  <a:lnTo>
                    <a:pt x="144" y="1101"/>
                  </a:lnTo>
                  <a:lnTo>
                    <a:pt x="160" y="1105"/>
                  </a:lnTo>
                  <a:lnTo>
                    <a:pt x="175" y="1108"/>
                  </a:lnTo>
                  <a:lnTo>
                    <a:pt x="192" y="1109"/>
                  </a:lnTo>
                  <a:lnTo>
                    <a:pt x="201" y="1109"/>
                  </a:lnTo>
                  <a:lnTo>
                    <a:pt x="209" y="1108"/>
                  </a:lnTo>
                  <a:lnTo>
                    <a:pt x="209" y="1109"/>
                  </a:lnTo>
                  <a:lnTo>
                    <a:pt x="230" y="1147"/>
                  </a:lnTo>
                  <a:lnTo>
                    <a:pt x="254" y="1179"/>
                  </a:lnTo>
                  <a:lnTo>
                    <a:pt x="281" y="1208"/>
                  </a:lnTo>
                  <a:lnTo>
                    <a:pt x="310" y="1231"/>
                  </a:lnTo>
                  <a:lnTo>
                    <a:pt x="343" y="1251"/>
                  </a:lnTo>
                  <a:lnTo>
                    <a:pt x="379" y="1264"/>
                  </a:lnTo>
                  <a:lnTo>
                    <a:pt x="415" y="1273"/>
                  </a:lnTo>
                  <a:lnTo>
                    <a:pt x="432" y="1276"/>
                  </a:lnTo>
                  <a:lnTo>
                    <a:pt x="452" y="1276"/>
                  </a:lnTo>
                  <a:lnTo>
                    <a:pt x="471" y="1276"/>
                  </a:lnTo>
                  <a:lnTo>
                    <a:pt x="489" y="1273"/>
                  </a:lnTo>
                  <a:lnTo>
                    <a:pt x="508" y="1268"/>
                  </a:lnTo>
                  <a:lnTo>
                    <a:pt x="526" y="1264"/>
                  </a:lnTo>
                  <a:lnTo>
                    <a:pt x="562" y="1249"/>
                  </a:lnTo>
                  <a:lnTo>
                    <a:pt x="594" y="1228"/>
                  </a:lnTo>
                  <a:lnTo>
                    <a:pt x="612" y="1257"/>
                  </a:lnTo>
                  <a:lnTo>
                    <a:pt x="633" y="1282"/>
                  </a:lnTo>
                  <a:lnTo>
                    <a:pt x="657" y="1304"/>
                  </a:lnTo>
                  <a:lnTo>
                    <a:pt x="682" y="1323"/>
                  </a:lnTo>
                  <a:lnTo>
                    <a:pt x="709" y="1338"/>
                  </a:lnTo>
                  <a:lnTo>
                    <a:pt x="737" y="1349"/>
                  </a:lnTo>
                  <a:lnTo>
                    <a:pt x="767" y="1356"/>
                  </a:lnTo>
                  <a:lnTo>
                    <a:pt x="796" y="1358"/>
                  </a:lnTo>
                  <a:lnTo>
                    <a:pt x="817" y="1356"/>
                  </a:lnTo>
                  <a:lnTo>
                    <a:pt x="837" y="1353"/>
                  </a:lnTo>
                  <a:lnTo>
                    <a:pt x="856" y="1349"/>
                  </a:lnTo>
                  <a:lnTo>
                    <a:pt x="874" y="1343"/>
                  </a:lnTo>
                  <a:lnTo>
                    <a:pt x="893" y="1335"/>
                  </a:lnTo>
                  <a:lnTo>
                    <a:pt x="909" y="1325"/>
                  </a:lnTo>
                  <a:lnTo>
                    <a:pt x="926" y="1313"/>
                  </a:lnTo>
                  <a:lnTo>
                    <a:pt x="942" y="1301"/>
                  </a:lnTo>
                  <a:lnTo>
                    <a:pt x="970" y="1270"/>
                  </a:lnTo>
                  <a:lnTo>
                    <a:pt x="996" y="1236"/>
                  </a:lnTo>
                  <a:lnTo>
                    <a:pt x="1015" y="1196"/>
                  </a:lnTo>
                  <a:lnTo>
                    <a:pt x="1030" y="1151"/>
                  </a:lnTo>
                  <a:lnTo>
                    <a:pt x="1031" y="1153"/>
                  </a:lnTo>
                  <a:lnTo>
                    <a:pt x="1056" y="1169"/>
                  </a:lnTo>
                  <a:lnTo>
                    <a:pt x="1085" y="1181"/>
                  </a:lnTo>
                  <a:lnTo>
                    <a:pt x="1113" y="1188"/>
                  </a:lnTo>
                  <a:lnTo>
                    <a:pt x="1141" y="1191"/>
                  </a:lnTo>
                  <a:lnTo>
                    <a:pt x="1162" y="1190"/>
                  </a:lnTo>
                  <a:lnTo>
                    <a:pt x="1183" y="1187"/>
                  </a:lnTo>
                  <a:lnTo>
                    <a:pt x="1204" y="1181"/>
                  </a:lnTo>
                  <a:lnTo>
                    <a:pt x="1221" y="1172"/>
                  </a:lnTo>
                  <a:lnTo>
                    <a:pt x="1241" y="1161"/>
                  </a:lnTo>
                  <a:lnTo>
                    <a:pt x="1257" y="1150"/>
                  </a:lnTo>
                  <a:lnTo>
                    <a:pt x="1273" y="1135"/>
                  </a:lnTo>
                  <a:lnTo>
                    <a:pt x="1288" y="1120"/>
                  </a:lnTo>
                  <a:lnTo>
                    <a:pt x="1302" y="1102"/>
                  </a:lnTo>
                  <a:lnTo>
                    <a:pt x="1314" y="1083"/>
                  </a:lnTo>
                  <a:lnTo>
                    <a:pt x="1324" y="1063"/>
                  </a:lnTo>
                  <a:lnTo>
                    <a:pt x="1333" y="1041"/>
                  </a:lnTo>
                  <a:lnTo>
                    <a:pt x="1340" y="1019"/>
                  </a:lnTo>
                  <a:lnTo>
                    <a:pt x="1346" y="995"/>
                  </a:lnTo>
                  <a:lnTo>
                    <a:pt x="1349" y="971"/>
                  </a:lnTo>
                  <a:lnTo>
                    <a:pt x="1351" y="946"/>
                  </a:lnTo>
                  <a:lnTo>
                    <a:pt x="1349" y="945"/>
                  </a:lnTo>
                  <a:lnTo>
                    <a:pt x="1371" y="940"/>
                  </a:lnTo>
                  <a:lnTo>
                    <a:pt x="1392" y="933"/>
                  </a:lnTo>
                  <a:lnTo>
                    <a:pt x="1413" y="922"/>
                  </a:lnTo>
                  <a:lnTo>
                    <a:pt x="1432" y="912"/>
                  </a:lnTo>
                  <a:lnTo>
                    <a:pt x="1452" y="898"/>
                  </a:lnTo>
                  <a:lnTo>
                    <a:pt x="1470" y="882"/>
                  </a:lnTo>
                  <a:lnTo>
                    <a:pt x="1484" y="866"/>
                  </a:lnTo>
                  <a:lnTo>
                    <a:pt x="1499" y="848"/>
                  </a:lnTo>
                  <a:lnTo>
                    <a:pt x="1513" y="827"/>
                  </a:lnTo>
                  <a:lnTo>
                    <a:pt x="1525" y="806"/>
                  </a:lnTo>
                  <a:lnTo>
                    <a:pt x="1535" y="784"/>
                  </a:lnTo>
                  <a:lnTo>
                    <a:pt x="1544" y="760"/>
                  </a:lnTo>
                  <a:lnTo>
                    <a:pt x="1551" y="737"/>
                  </a:lnTo>
                  <a:lnTo>
                    <a:pt x="1556" y="711"/>
                  </a:lnTo>
                  <a:lnTo>
                    <a:pt x="1559" y="685"/>
                  </a:lnTo>
                  <a:lnTo>
                    <a:pt x="1560" y="658"/>
                  </a:lnTo>
                  <a:lnTo>
                    <a:pt x="1559" y="634"/>
                  </a:lnTo>
                  <a:lnTo>
                    <a:pt x="1557" y="610"/>
                  </a:lnTo>
                  <a:lnTo>
                    <a:pt x="1553" y="586"/>
                  </a:lnTo>
                  <a:lnTo>
                    <a:pt x="1547" y="564"/>
                  </a:lnTo>
                  <a:lnTo>
                    <a:pt x="1539" y="542"/>
                  </a:lnTo>
                  <a:lnTo>
                    <a:pt x="1532" y="521"/>
                  </a:lnTo>
                  <a:lnTo>
                    <a:pt x="1510" y="481"/>
                  </a:lnTo>
                  <a:lnTo>
                    <a:pt x="1508" y="481"/>
                  </a:lnTo>
                  <a:lnTo>
                    <a:pt x="1516" y="459"/>
                  </a:lnTo>
                  <a:lnTo>
                    <a:pt x="1520" y="436"/>
                  </a:lnTo>
                  <a:lnTo>
                    <a:pt x="1523" y="414"/>
                  </a:lnTo>
                  <a:lnTo>
                    <a:pt x="1525" y="390"/>
                  </a:lnTo>
                  <a:lnTo>
                    <a:pt x="1522" y="353"/>
                  </a:lnTo>
                  <a:lnTo>
                    <a:pt x="1514" y="316"/>
                  </a:lnTo>
                  <a:lnTo>
                    <a:pt x="1502" y="283"/>
                  </a:lnTo>
                  <a:lnTo>
                    <a:pt x="1484" y="252"/>
                  </a:lnTo>
                  <a:lnTo>
                    <a:pt x="1464" y="225"/>
                  </a:lnTo>
                  <a:lnTo>
                    <a:pt x="1440" y="202"/>
                  </a:lnTo>
                  <a:lnTo>
                    <a:pt x="1413" y="184"/>
                  </a:lnTo>
                  <a:lnTo>
                    <a:pt x="1398" y="176"/>
                  </a:lnTo>
                  <a:lnTo>
                    <a:pt x="1382" y="170"/>
                  </a:lnTo>
                  <a:lnTo>
                    <a:pt x="1383" y="170"/>
                  </a:lnTo>
                  <a:lnTo>
                    <a:pt x="1376" y="135"/>
                  </a:lnTo>
                  <a:lnTo>
                    <a:pt x="1363" y="102"/>
                  </a:lnTo>
                  <a:lnTo>
                    <a:pt x="1345" y="72"/>
                  </a:lnTo>
                  <a:lnTo>
                    <a:pt x="1324" y="47"/>
                  </a:lnTo>
                  <a:lnTo>
                    <a:pt x="1299" y="28"/>
                  </a:lnTo>
                  <a:lnTo>
                    <a:pt x="1272" y="13"/>
                  </a:lnTo>
                  <a:lnTo>
                    <a:pt x="1257" y="7"/>
                  </a:lnTo>
                  <a:lnTo>
                    <a:pt x="1242" y="2"/>
                  </a:lnTo>
                  <a:lnTo>
                    <a:pt x="1227" y="1"/>
                  </a:lnTo>
                  <a:lnTo>
                    <a:pt x="1211" y="0"/>
                  </a:lnTo>
                  <a:lnTo>
                    <a:pt x="1192" y="1"/>
                  </a:lnTo>
                  <a:lnTo>
                    <a:pt x="1172" y="4"/>
                  </a:lnTo>
                  <a:lnTo>
                    <a:pt x="1155" y="10"/>
                  </a:lnTo>
                  <a:lnTo>
                    <a:pt x="1137" y="19"/>
                  </a:lnTo>
                  <a:lnTo>
                    <a:pt x="1120" y="29"/>
                  </a:lnTo>
                  <a:lnTo>
                    <a:pt x="1104" y="41"/>
                  </a:lnTo>
                  <a:lnTo>
                    <a:pt x="1089" y="56"/>
                  </a:lnTo>
                  <a:lnTo>
                    <a:pt x="1076" y="72"/>
                  </a:lnTo>
                  <a:lnTo>
                    <a:pt x="1077" y="72"/>
                  </a:lnTo>
                  <a:lnTo>
                    <a:pt x="1065" y="56"/>
                  </a:lnTo>
                  <a:lnTo>
                    <a:pt x="1052" y="41"/>
                  </a:lnTo>
                  <a:lnTo>
                    <a:pt x="1037" y="29"/>
                  </a:lnTo>
                  <a:lnTo>
                    <a:pt x="1021" y="19"/>
                  </a:lnTo>
                  <a:lnTo>
                    <a:pt x="1004" y="10"/>
                  </a:lnTo>
                  <a:lnTo>
                    <a:pt x="987" y="4"/>
                  </a:lnTo>
                  <a:lnTo>
                    <a:pt x="969" y="1"/>
                  </a:lnTo>
                  <a:lnTo>
                    <a:pt x="951" y="0"/>
                  </a:lnTo>
                  <a:lnTo>
                    <a:pt x="929" y="1"/>
                  </a:lnTo>
                  <a:lnTo>
                    <a:pt x="908" y="7"/>
                  </a:lnTo>
                  <a:lnTo>
                    <a:pt x="887" y="16"/>
                  </a:lnTo>
                  <a:lnTo>
                    <a:pt x="868" y="28"/>
                  </a:lnTo>
                  <a:lnTo>
                    <a:pt x="850" y="43"/>
                  </a:lnTo>
                  <a:lnTo>
                    <a:pt x="835" y="60"/>
                  </a:lnTo>
                  <a:lnTo>
                    <a:pt x="822" y="80"/>
                  </a:lnTo>
                  <a:lnTo>
                    <a:pt x="810" y="102"/>
                  </a:lnTo>
                  <a:lnTo>
                    <a:pt x="811" y="106"/>
                  </a:lnTo>
                  <a:lnTo>
                    <a:pt x="798" y="92"/>
                  </a:lnTo>
                  <a:lnTo>
                    <a:pt x="782" y="78"/>
                  </a:lnTo>
                  <a:lnTo>
                    <a:pt x="767" y="66"/>
                  </a:lnTo>
                  <a:lnTo>
                    <a:pt x="749" y="57"/>
                  </a:lnTo>
                  <a:lnTo>
                    <a:pt x="731" y="50"/>
                  </a:lnTo>
                  <a:lnTo>
                    <a:pt x="713" y="44"/>
                  </a:lnTo>
                  <a:lnTo>
                    <a:pt x="695" y="41"/>
                  </a:lnTo>
                  <a:lnTo>
                    <a:pt x="676" y="40"/>
                  </a:lnTo>
                  <a:lnTo>
                    <a:pt x="649" y="43"/>
                  </a:lnTo>
                  <a:lnTo>
                    <a:pt x="624" y="49"/>
                  </a:lnTo>
                  <a:lnTo>
                    <a:pt x="600" y="59"/>
                  </a:lnTo>
                  <a:lnTo>
                    <a:pt x="576" y="72"/>
                  </a:lnTo>
                  <a:lnTo>
                    <a:pt x="556" y="90"/>
                  </a:lnTo>
                  <a:lnTo>
                    <a:pt x="536" y="111"/>
                  </a:lnTo>
                  <a:lnTo>
                    <a:pt x="520" y="135"/>
                  </a:lnTo>
                  <a:lnTo>
                    <a:pt x="505" y="161"/>
                  </a:lnTo>
                  <a:lnTo>
                    <a:pt x="505" y="163"/>
                  </a:lnTo>
                  <a:lnTo>
                    <a:pt x="477" y="145"/>
                  </a:lnTo>
                  <a:lnTo>
                    <a:pt x="446" y="133"/>
                  </a:lnTo>
                  <a:lnTo>
                    <a:pt x="415" y="126"/>
                  </a:lnTo>
                  <a:lnTo>
                    <a:pt x="382" y="123"/>
                  </a:lnTo>
                  <a:lnTo>
                    <a:pt x="357" y="124"/>
                  </a:lnTo>
                  <a:lnTo>
                    <a:pt x="333" y="129"/>
                  </a:lnTo>
                  <a:lnTo>
                    <a:pt x="309" y="136"/>
                  </a:lnTo>
                  <a:lnTo>
                    <a:pt x="287" y="145"/>
                  </a:lnTo>
                  <a:lnTo>
                    <a:pt x="266" y="159"/>
                  </a:lnTo>
                  <a:lnTo>
                    <a:pt x="245" y="172"/>
                  </a:lnTo>
                  <a:lnTo>
                    <a:pt x="227" y="188"/>
                  </a:lnTo>
                  <a:lnTo>
                    <a:pt x="209" y="208"/>
                  </a:lnTo>
                  <a:lnTo>
                    <a:pt x="193" y="228"/>
                  </a:lnTo>
                  <a:lnTo>
                    <a:pt x="180" y="251"/>
                  </a:lnTo>
                  <a:lnTo>
                    <a:pt x="168" y="274"/>
                  </a:lnTo>
                  <a:lnTo>
                    <a:pt x="157" y="300"/>
                  </a:lnTo>
                  <a:lnTo>
                    <a:pt x="149" y="326"/>
                  </a:lnTo>
                  <a:lnTo>
                    <a:pt x="143" y="355"/>
                  </a:lnTo>
                  <a:lnTo>
                    <a:pt x="140" y="383"/>
                  </a:lnTo>
                  <a:lnTo>
                    <a:pt x="138" y="413"/>
                  </a:lnTo>
                  <a:lnTo>
                    <a:pt x="138" y="432"/>
                  </a:lnTo>
                  <a:lnTo>
                    <a:pt x="140" y="451"/>
                  </a:lnTo>
                  <a:lnTo>
                    <a:pt x="141" y="451"/>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52" name="Freeform 1313"/>
            <p:cNvSpPr>
              <a:spLocks/>
            </p:cNvSpPr>
            <p:nvPr/>
          </p:nvSpPr>
          <p:spPr bwMode="auto">
            <a:xfrm>
              <a:off x="1249" y="1559"/>
              <a:ext cx="46" cy="13"/>
            </a:xfrm>
            <a:custGeom>
              <a:avLst/>
              <a:gdLst>
                <a:gd name="T0" fmla="*/ 0 w 92"/>
                <a:gd name="T1" fmla="*/ 0 h 27"/>
                <a:gd name="T2" fmla="*/ 5 w 92"/>
                <a:gd name="T3" fmla="*/ 3 h 27"/>
                <a:gd name="T4" fmla="*/ 10 w 92"/>
                <a:gd name="T5" fmla="*/ 5 h 27"/>
                <a:gd name="T6" fmla="*/ 14 w 92"/>
                <a:gd name="T7" fmla="*/ 6 h 27"/>
                <a:gd name="T8" fmla="*/ 20 w 92"/>
                <a:gd name="T9" fmla="*/ 6 h 27"/>
                <a:gd name="T10" fmla="*/ 22 w 92"/>
                <a:gd name="T11" fmla="*/ 6 h 27"/>
                <a:gd name="T12" fmla="*/ 23 w 92"/>
                <a:gd name="T13" fmla="*/ 6 h 27"/>
                <a:gd name="T14" fmla="*/ 0 60000 65536"/>
                <a:gd name="T15" fmla="*/ 0 60000 65536"/>
                <a:gd name="T16" fmla="*/ 0 60000 65536"/>
                <a:gd name="T17" fmla="*/ 0 60000 65536"/>
                <a:gd name="T18" fmla="*/ 0 60000 65536"/>
                <a:gd name="T19" fmla="*/ 0 60000 65536"/>
                <a:gd name="T20" fmla="*/ 0 60000 65536"/>
                <a:gd name="T21" fmla="*/ 0 w 92"/>
                <a:gd name="T22" fmla="*/ 0 h 27"/>
                <a:gd name="T23" fmla="*/ 92 w 9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27">
                  <a:moveTo>
                    <a:pt x="0" y="0"/>
                  </a:moveTo>
                  <a:lnTo>
                    <a:pt x="19" y="12"/>
                  </a:lnTo>
                  <a:lnTo>
                    <a:pt x="39" y="21"/>
                  </a:lnTo>
                  <a:lnTo>
                    <a:pt x="58" y="26"/>
                  </a:lnTo>
                  <a:lnTo>
                    <a:pt x="79" y="27"/>
                  </a:lnTo>
                  <a:lnTo>
                    <a:pt x="86" y="27"/>
                  </a:lnTo>
                  <a:lnTo>
                    <a:pt x="92" y="2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53" name="Freeform 1314"/>
            <p:cNvSpPr>
              <a:spLocks/>
            </p:cNvSpPr>
            <p:nvPr/>
          </p:nvSpPr>
          <p:spPr bwMode="auto">
            <a:xfrm>
              <a:off x="1315" y="1708"/>
              <a:ext cx="20" cy="6"/>
            </a:xfrm>
            <a:custGeom>
              <a:avLst/>
              <a:gdLst>
                <a:gd name="T0" fmla="*/ 0 w 41"/>
                <a:gd name="T1" fmla="*/ 3 h 12"/>
                <a:gd name="T2" fmla="*/ 5 w 41"/>
                <a:gd name="T3" fmla="*/ 2 h 12"/>
                <a:gd name="T4" fmla="*/ 10 w 41"/>
                <a:gd name="T5" fmla="*/ 0 h 12"/>
                <a:gd name="T6" fmla="*/ 0 60000 65536"/>
                <a:gd name="T7" fmla="*/ 0 60000 65536"/>
                <a:gd name="T8" fmla="*/ 0 60000 65536"/>
                <a:gd name="T9" fmla="*/ 0 w 41"/>
                <a:gd name="T10" fmla="*/ 0 h 12"/>
                <a:gd name="T11" fmla="*/ 41 w 41"/>
                <a:gd name="T12" fmla="*/ 12 h 12"/>
              </a:gdLst>
              <a:ahLst/>
              <a:cxnLst>
                <a:cxn ang="T6">
                  <a:pos x="T0" y="T1"/>
                </a:cxn>
                <a:cxn ang="T7">
                  <a:pos x="T2" y="T3"/>
                </a:cxn>
                <a:cxn ang="T8">
                  <a:pos x="T4" y="T5"/>
                </a:cxn>
              </a:cxnLst>
              <a:rect l="T9" t="T10" r="T11" b="T12"/>
              <a:pathLst>
                <a:path w="41" h="12">
                  <a:moveTo>
                    <a:pt x="0" y="12"/>
                  </a:moveTo>
                  <a:lnTo>
                    <a:pt x="21" y="8"/>
                  </a:lnTo>
                  <a:lnTo>
                    <a:pt x="41"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54" name="Freeform 1315"/>
            <p:cNvSpPr>
              <a:spLocks/>
            </p:cNvSpPr>
            <p:nvPr/>
          </p:nvSpPr>
          <p:spPr bwMode="auto">
            <a:xfrm>
              <a:off x="1495" y="1747"/>
              <a:ext cx="12" cy="27"/>
            </a:xfrm>
            <a:custGeom>
              <a:avLst/>
              <a:gdLst>
                <a:gd name="T0" fmla="*/ 0 w 23"/>
                <a:gd name="T1" fmla="*/ 0 h 55"/>
                <a:gd name="T2" fmla="*/ 3 w 23"/>
                <a:gd name="T3" fmla="*/ 7 h 55"/>
                <a:gd name="T4" fmla="*/ 6 w 23"/>
                <a:gd name="T5" fmla="*/ 13 h 55"/>
                <a:gd name="T6" fmla="*/ 0 60000 65536"/>
                <a:gd name="T7" fmla="*/ 0 60000 65536"/>
                <a:gd name="T8" fmla="*/ 0 60000 65536"/>
                <a:gd name="T9" fmla="*/ 0 w 23"/>
                <a:gd name="T10" fmla="*/ 0 h 55"/>
                <a:gd name="T11" fmla="*/ 23 w 23"/>
                <a:gd name="T12" fmla="*/ 55 h 55"/>
              </a:gdLst>
              <a:ahLst/>
              <a:cxnLst>
                <a:cxn ang="T6">
                  <a:pos x="T0" y="T1"/>
                </a:cxn>
                <a:cxn ang="T7">
                  <a:pos x="T2" y="T3"/>
                </a:cxn>
                <a:cxn ang="T8">
                  <a:pos x="T4" y="T5"/>
                </a:cxn>
              </a:cxnLst>
              <a:rect l="T9" t="T10" r="T11" b="T12"/>
              <a:pathLst>
                <a:path w="23" h="55">
                  <a:moveTo>
                    <a:pt x="0" y="0"/>
                  </a:moveTo>
                  <a:lnTo>
                    <a:pt x="10" y="29"/>
                  </a:lnTo>
                  <a:lnTo>
                    <a:pt x="23" y="5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55" name="Freeform 1316"/>
            <p:cNvSpPr>
              <a:spLocks/>
            </p:cNvSpPr>
            <p:nvPr/>
          </p:nvSpPr>
          <p:spPr bwMode="auto">
            <a:xfrm>
              <a:off x="1725" y="1706"/>
              <a:ext cx="5" cy="30"/>
            </a:xfrm>
            <a:custGeom>
              <a:avLst/>
              <a:gdLst>
                <a:gd name="T0" fmla="*/ 0 w 10"/>
                <a:gd name="T1" fmla="*/ 15 h 59"/>
                <a:gd name="T2" fmla="*/ 2 w 10"/>
                <a:gd name="T3" fmla="*/ 8 h 59"/>
                <a:gd name="T4" fmla="*/ 3 w 10"/>
                <a:gd name="T5" fmla="*/ 0 h 59"/>
                <a:gd name="T6" fmla="*/ 0 60000 65536"/>
                <a:gd name="T7" fmla="*/ 0 60000 65536"/>
                <a:gd name="T8" fmla="*/ 0 60000 65536"/>
                <a:gd name="T9" fmla="*/ 0 w 10"/>
                <a:gd name="T10" fmla="*/ 0 h 59"/>
                <a:gd name="T11" fmla="*/ 10 w 10"/>
                <a:gd name="T12" fmla="*/ 59 h 59"/>
              </a:gdLst>
              <a:ahLst/>
              <a:cxnLst>
                <a:cxn ang="T6">
                  <a:pos x="T0" y="T1"/>
                </a:cxn>
                <a:cxn ang="T7">
                  <a:pos x="T2" y="T3"/>
                </a:cxn>
                <a:cxn ang="T8">
                  <a:pos x="T4" y="T5"/>
                </a:cxn>
              </a:cxnLst>
              <a:rect l="T9" t="T10" r="T11" b="T12"/>
              <a:pathLst>
                <a:path w="10" h="59">
                  <a:moveTo>
                    <a:pt x="0" y="59"/>
                  </a:moveTo>
                  <a:lnTo>
                    <a:pt x="7" y="29"/>
                  </a:lnTo>
                  <a:lnTo>
                    <a:pt x="1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56" name="Freeform 1317"/>
            <p:cNvSpPr>
              <a:spLocks/>
            </p:cNvSpPr>
            <p:nvPr/>
          </p:nvSpPr>
          <p:spPr bwMode="auto">
            <a:xfrm>
              <a:off x="1827" y="1521"/>
              <a:ext cx="58" cy="112"/>
            </a:xfrm>
            <a:custGeom>
              <a:avLst/>
              <a:gdLst>
                <a:gd name="T0" fmla="*/ 29 w 118"/>
                <a:gd name="T1" fmla="*/ 56 h 224"/>
                <a:gd name="T2" fmla="*/ 29 w 118"/>
                <a:gd name="T3" fmla="*/ 56 h 224"/>
                <a:gd name="T4" fmla="*/ 29 w 118"/>
                <a:gd name="T5" fmla="*/ 56 h 224"/>
                <a:gd name="T6" fmla="*/ 28 w 118"/>
                <a:gd name="T7" fmla="*/ 47 h 224"/>
                <a:gd name="T8" fmla="*/ 27 w 118"/>
                <a:gd name="T9" fmla="*/ 39 h 224"/>
                <a:gd name="T10" fmla="*/ 24 w 118"/>
                <a:gd name="T11" fmla="*/ 30 h 224"/>
                <a:gd name="T12" fmla="*/ 21 w 118"/>
                <a:gd name="T13" fmla="*/ 23 h 224"/>
                <a:gd name="T14" fmla="*/ 17 w 118"/>
                <a:gd name="T15" fmla="*/ 15 h 224"/>
                <a:gd name="T16" fmla="*/ 12 w 118"/>
                <a:gd name="T17" fmla="*/ 10 h 224"/>
                <a:gd name="T18" fmla="*/ 6 w 118"/>
                <a:gd name="T19" fmla="*/ 5 h 224"/>
                <a:gd name="T20" fmla="*/ 0 w 118"/>
                <a:gd name="T21" fmla="*/ 0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224"/>
                <a:gd name="T35" fmla="*/ 118 w 118"/>
                <a:gd name="T36" fmla="*/ 224 h 2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224">
                  <a:moveTo>
                    <a:pt x="118" y="224"/>
                  </a:moveTo>
                  <a:lnTo>
                    <a:pt x="118" y="223"/>
                  </a:lnTo>
                  <a:lnTo>
                    <a:pt x="118" y="221"/>
                  </a:lnTo>
                  <a:lnTo>
                    <a:pt x="116" y="187"/>
                  </a:lnTo>
                  <a:lnTo>
                    <a:pt x="109" y="153"/>
                  </a:lnTo>
                  <a:lnTo>
                    <a:pt x="100" y="120"/>
                  </a:lnTo>
                  <a:lnTo>
                    <a:pt x="86" y="90"/>
                  </a:lnTo>
                  <a:lnTo>
                    <a:pt x="69" y="62"/>
                  </a:lnTo>
                  <a:lnTo>
                    <a:pt x="49" y="38"/>
                  </a:lnTo>
                  <a:lnTo>
                    <a:pt x="26" y="17"/>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57" name="Freeform 1318"/>
            <p:cNvSpPr>
              <a:spLocks/>
            </p:cNvSpPr>
            <p:nvPr/>
          </p:nvSpPr>
          <p:spPr bwMode="auto">
            <a:xfrm>
              <a:off x="1938" y="1400"/>
              <a:ext cx="26" cy="43"/>
            </a:xfrm>
            <a:custGeom>
              <a:avLst/>
              <a:gdLst>
                <a:gd name="T0" fmla="*/ 0 w 52"/>
                <a:gd name="T1" fmla="*/ 22 h 85"/>
                <a:gd name="T2" fmla="*/ 5 w 52"/>
                <a:gd name="T3" fmla="*/ 17 h 85"/>
                <a:gd name="T4" fmla="*/ 7 w 52"/>
                <a:gd name="T5" fmla="*/ 12 h 85"/>
                <a:gd name="T6" fmla="*/ 11 w 52"/>
                <a:gd name="T7" fmla="*/ 6 h 85"/>
                <a:gd name="T8" fmla="*/ 13 w 52"/>
                <a:gd name="T9" fmla="*/ 0 h 85"/>
                <a:gd name="T10" fmla="*/ 0 60000 65536"/>
                <a:gd name="T11" fmla="*/ 0 60000 65536"/>
                <a:gd name="T12" fmla="*/ 0 60000 65536"/>
                <a:gd name="T13" fmla="*/ 0 60000 65536"/>
                <a:gd name="T14" fmla="*/ 0 60000 65536"/>
                <a:gd name="T15" fmla="*/ 0 w 52"/>
                <a:gd name="T16" fmla="*/ 0 h 85"/>
                <a:gd name="T17" fmla="*/ 52 w 52"/>
                <a:gd name="T18" fmla="*/ 85 h 85"/>
              </a:gdLst>
              <a:ahLst/>
              <a:cxnLst>
                <a:cxn ang="T10">
                  <a:pos x="T0" y="T1"/>
                </a:cxn>
                <a:cxn ang="T11">
                  <a:pos x="T2" y="T3"/>
                </a:cxn>
                <a:cxn ang="T12">
                  <a:pos x="T4" y="T5"/>
                </a:cxn>
                <a:cxn ang="T13">
                  <a:pos x="T6" y="T7"/>
                </a:cxn>
                <a:cxn ang="T14">
                  <a:pos x="T8" y="T9"/>
                </a:cxn>
              </a:cxnLst>
              <a:rect l="T15" t="T16" r="T17" b="T18"/>
              <a:pathLst>
                <a:path w="52" h="85">
                  <a:moveTo>
                    <a:pt x="0" y="85"/>
                  </a:moveTo>
                  <a:lnTo>
                    <a:pt x="17" y="65"/>
                  </a:lnTo>
                  <a:lnTo>
                    <a:pt x="30" y="46"/>
                  </a:lnTo>
                  <a:lnTo>
                    <a:pt x="42" y="24"/>
                  </a:lnTo>
                  <a:lnTo>
                    <a:pt x="52"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58" name="Freeform 1319"/>
            <p:cNvSpPr>
              <a:spLocks/>
            </p:cNvSpPr>
            <p:nvPr/>
          </p:nvSpPr>
          <p:spPr bwMode="auto">
            <a:xfrm>
              <a:off x="1902" y="1245"/>
              <a:ext cx="1" cy="20"/>
            </a:xfrm>
            <a:custGeom>
              <a:avLst/>
              <a:gdLst>
                <a:gd name="T0" fmla="*/ 0 w 3"/>
                <a:gd name="T1" fmla="*/ 10 h 39"/>
                <a:gd name="T2" fmla="*/ 0 w 3"/>
                <a:gd name="T3" fmla="*/ 10 h 39"/>
                <a:gd name="T4" fmla="*/ 0 w 3"/>
                <a:gd name="T5" fmla="*/ 9 h 39"/>
                <a:gd name="T6" fmla="*/ 0 w 3"/>
                <a:gd name="T7" fmla="*/ 5 h 39"/>
                <a:gd name="T8" fmla="*/ 0 w 3"/>
                <a:gd name="T9" fmla="*/ 0 h 39"/>
                <a:gd name="T10" fmla="*/ 0 60000 65536"/>
                <a:gd name="T11" fmla="*/ 0 60000 65536"/>
                <a:gd name="T12" fmla="*/ 0 60000 65536"/>
                <a:gd name="T13" fmla="*/ 0 60000 65536"/>
                <a:gd name="T14" fmla="*/ 0 60000 65536"/>
                <a:gd name="T15" fmla="*/ 0 w 3"/>
                <a:gd name="T16" fmla="*/ 0 h 39"/>
                <a:gd name="T17" fmla="*/ 3 w 3"/>
                <a:gd name="T18" fmla="*/ 39 h 39"/>
              </a:gdLst>
              <a:ahLst/>
              <a:cxnLst>
                <a:cxn ang="T10">
                  <a:pos x="T0" y="T1"/>
                </a:cxn>
                <a:cxn ang="T11">
                  <a:pos x="T2" y="T3"/>
                </a:cxn>
                <a:cxn ang="T12">
                  <a:pos x="T4" y="T5"/>
                </a:cxn>
                <a:cxn ang="T13">
                  <a:pos x="T6" y="T7"/>
                </a:cxn>
                <a:cxn ang="T14">
                  <a:pos x="T8" y="T9"/>
                </a:cxn>
              </a:cxnLst>
              <a:rect l="T15" t="T16" r="T17" b="T18"/>
              <a:pathLst>
                <a:path w="3" h="39">
                  <a:moveTo>
                    <a:pt x="3" y="39"/>
                  </a:moveTo>
                  <a:lnTo>
                    <a:pt x="3" y="38"/>
                  </a:lnTo>
                  <a:lnTo>
                    <a:pt x="3" y="36"/>
                  </a:lnTo>
                  <a:lnTo>
                    <a:pt x="2" y="18"/>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59" name="Freeform 1320"/>
            <p:cNvSpPr>
              <a:spLocks/>
            </p:cNvSpPr>
            <p:nvPr/>
          </p:nvSpPr>
          <p:spPr bwMode="auto">
            <a:xfrm>
              <a:off x="1735" y="1196"/>
              <a:ext cx="13" cy="25"/>
            </a:xfrm>
            <a:custGeom>
              <a:avLst/>
              <a:gdLst>
                <a:gd name="T0" fmla="*/ 6 w 27"/>
                <a:gd name="T1" fmla="*/ 0 h 51"/>
                <a:gd name="T2" fmla="*/ 3 w 27"/>
                <a:gd name="T3" fmla="*/ 6 h 51"/>
                <a:gd name="T4" fmla="*/ 0 w 27"/>
                <a:gd name="T5" fmla="*/ 12 h 51"/>
                <a:gd name="T6" fmla="*/ 0 60000 65536"/>
                <a:gd name="T7" fmla="*/ 0 60000 65536"/>
                <a:gd name="T8" fmla="*/ 0 60000 65536"/>
                <a:gd name="T9" fmla="*/ 0 w 27"/>
                <a:gd name="T10" fmla="*/ 0 h 51"/>
                <a:gd name="T11" fmla="*/ 27 w 27"/>
                <a:gd name="T12" fmla="*/ 51 h 51"/>
              </a:gdLst>
              <a:ahLst/>
              <a:cxnLst>
                <a:cxn ang="T6">
                  <a:pos x="T0" y="T1"/>
                </a:cxn>
                <a:cxn ang="T7">
                  <a:pos x="T2" y="T3"/>
                </a:cxn>
                <a:cxn ang="T8">
                  <a:pos x="T4" y="T5"/>
                </a:cxn>
              </a:cxnLst>
              <a:rect l="T9" t="T10" r="T11" b="T12"/>
              <a:pathLst>
                <a:path w="27" h="51">
                  <a:moveTo>
                    <a:pt x="27" y="0"/>
                  </a:moveTo>
                  <a:lnTo>
                    <a:pt x="12" y="24"/>
                  </a:lnTo>
                  <a:lnTo>
                    <a:pt x="0" y="5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60" name="Freeform 1321"/>
            <p:cNvSpPr>
              <a:spLocks/>
            </p:cNvSpPr>
            <p:nvPr/>
          </p:nvSpPr>
          <p:spPr bwMode="auto">
            <a:xfrm>
              <a:off x="1609" y="1211"/>
              <a:ext cx="6" cy="22"/>
            </a:xfrm>
            <a:custGeom>
              <a:avLst/>
              <a:gdLst>
                <a:gd name="T0" fmla="*/ 3 w 12"/>
                <a:gd name="T1" fmla="*/ 0 h 45"/>
                <a:gd name="T2" fmla="*/ 1 w 12"/>
                <a:gd name="T3" fmla="*/ 5 h 45"/>
                <a:gd name="T4" fmla="*/ 0 w 12"/>
                <a:gd name="T5" fmla="*/ 11 h 45"/>
                <a:gd name="T6" fmla="*/ 0 60000 65536"/>
                <a:gd name="T7" fmla="*/ 0 60000 65536"/>
                <a:gd name="T8" fmla="*/ 0 60000 65536"/>
                <a:gd name="T9" fmla="*/ 0 w 12"/>
                <a:gd name="T10" fmla="*/ 0 h 45"/>
                <a:gd name="T11" fmla="*/ 12 w 12"/>
                <a:gd name="T12" fmla="*/ 45 h 45"/>
              </a:gdLst>
              <a:ahLst/>
              <a:cxnLst>
                <a:cxn ang="T6">
                  <a:pos x="T0" y="T1"/>
                </a:cxn>
                <a:cxn ang="T7">
                  <a:pos x="T2" y="T3"/>
                </a:cxn>
                <a:cxn ang="T8">
                  <a:pos x="T4" y="T5"/>
                </a:cxn>
              </a:cxnLst>
              <a:rect l="T9" t="T10" r="T11" b="T12"/>
              <a:pathLst>
                <a:path w="12" h="45">
                  <a:moveTo>
                    <a:pt x="12" y="0"/>
                  </a:moveTo>
                  <a:lnTo>
                    <a:pt x="4" y="22"/>
                  </a:lnTo>
                  <a:lnTo>
                    <a:pt x="0" y="4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61" name="Freeform 1322"/>
            <p:cNvSpPr>
              <a:spLocks/>
            </p:cNvSpPr>
            <p:nvPr/>
          </p:nvSpPr>
          <p:spPr bwMode="auto">
            <a:xfrm>
              <a:off x="1463" y="1241"/>
              <a:ext cx="23" cy="21"/>
            </a:xfrm>
            <a:custGeom>
              <a:avLst/>
              <a:gdLst>
                <a:gd name="T0" fmla="*/ 11 w 48"/>
                <a:gd name="T1" fmla="*/ 11 h 42"/>
                <a:gd name="T2" fmla="*/ 6 w 48"/>
                <a:gd name="T3" fmla="*/ 5 h 42"/>
                <a:gd name="T4" fmla="*/ 0 w 48"/>
                <a:gd name="T5" fmla="*/ 0 h 42"/>
                <a:gd name="T6" fmla="*/ 0 60000 65536"/>
                <a:gd name="T7" fmla="*/ 0 60000 65536"/>
                <a:gd name="T8" fmla="*/ 0 60000 65536"/>
                <a:gd name="T9" fmla="*/ 0 w 48"/>
                <a:gd name="T10" fmla="*/ 0 h 42"/>
                <a:gd name="T11" fmla="*/ 48 w 48"/>
                <a:gd name="T12" fmla="*/ 42 h 42"/>
              </a:gdLst>
              <a:ahLst/>
              <a:cxnLst>
                <a:cxn ang="T6">
                  <a:pos x="T0" y="T1"/>
                </a:cxn>
                <a:cxn ang="T7">
                  <a:pos x="T2" y="T3"/>
                </a:cxn>
                <a:cxn ang="T8">
                  <a:pos x="T4" y="T5"/>
                </a:cxn>
              </a:cxnLst>
              <a:rect l="T9" t="T10" r="T11" b="T12"/>
              <a:pathLst>
                <a:path w="48" h="42">
                  <a:moveTo>
                    <a:pt x="48" y="42"/>
                  </a:moveTo>
                  <a:lnTo>
                    <a:pt x="24" y="1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62" name="Freeform 1323"/>
            <p:cNvSpPr>
              <a:spLocks/>
            </p:cNvSpPr>
            <p:nvPr/>
          </p:nvSpPr>
          <p:spPr bwMode="auto">
            <a:xfrm>
              <a:off x="1280" y="1386"/>
              <a:ext cx="4" cy="22"/>
            </a:xfrm>
            <a:custGeom>
              <a:avLst/>
              <a:gdLst>
                <a:gd name="T0" fmla="*/ 0 w 9"/>
                <a:gd name="T1" fmla="*/ 0 h 45"/>
                <a:gd name="T2" fmla="*/ 0 w 9"/>
                <a:gd name="T3" fmla="*/ 5 h 45"/>
                <a:gd name="T4" fmla="*/ 2 w 9"/>
                <a:gd name="T5" fmla="*/ 11 h 45"/>
                <a:gd name="T6" fmla="*/ 0 60000 65536"/>
                <a:gd name="T7" fmla="*/ 0 60000 65536"/>
                <a:gd name="T8" fmla="*/ 0 60000 65536"/>
                <a:gd name="T9" fmla="*/ 0 w 9"/>
                <a:gd name="T10" fmla="*/ 0 h 45"/>
                <a:gd name="T11" fmla="*/ 9 w 9"/>
                <a:gd name="T12" fmla="*/ 45 h 45"/>
              </a:gdLst>
              <a:ahLst/>
              <a:cxnLst>
                <a:cxn ang="T6">
                  <a:pos x="T0" y="T1"/>
                </a:cxn>
                <a:cxn ang="T7">
                  <a:pos x="T2" y="T3"/>
                </a:cxn>
                <a:cxn ang="T8">
                  <a:pos x="T4" y="T5"/>
                </a:cxn>
              </a:cxnLst>
              <a:rect l="T9" t="T10" r="T11" b="T12"/>
              <a:pathLst>
                <a:path w="9" h="45">
                  <a:moveTo>
                    <a:pt x="0" y="0"/>
                  </a:moveTo>
                  <a:lnTo>
                    <a:pt x="3" y="23"/>
                  </a:lnTo>
                  <a:lnTo>
                    <a:pt x="9" y="4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63" name="Oval 1324"/>
            <p:cNvSpPr>
              <a:spLocks noChangeArrowheads="1"/>
            </p:cNvSpPr>
            <p:nvPr/>
          </p:nvSpPr>
          <p:spPr bwMode="auto">
            <a:xfrm>
              <a:off x="1711" y="1017"/>
              <a:ext cx="131" cy="114"/>
            </a:xfrm>
            <a:prstGeom prst="ellipse">
              <a:avLst/>
            </a:prstGeom>
            <a:solidFill>
              <a:srgbClr val="FFFFFF"/>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764" name="Oval 1325"/>
            <p:cNvSpPr>
              <a:spLocks noChangeArrowheads="1"/>
            </p:cNvSpPr>
            <p:nvPr/>
          </p:nvSpPr>
          <p:spPr bwMode="auto">
            <a:xfrm>
              <a:off x="1791" y="895"/>
              <a:ext cx="87" cy="76"/>
            </a:xfrm>
            <a:prstGeom prst="ellipse">
              <a:avLst/>
            </a:prstGeom>
            <a:solidFill>
              <a:srgbClr val="FFFFFF"/>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765" name="Oval 1326"/>
            <p:cNvSpPr>
              <a:spLocks noChangeArrowheads="1"/>
            </p:cNvSpPr>
            <p:nvPr/>
          </p:nvSpPr>
          <p:spPr bwMode="auto">
            <a:xfrm>
              <a:off x="1856" y="808"/>
              <a:ext cx="44" cy="38"/>
            </a:xfrm>
            <a:prstGeom prst="ellipse">
              <a:avLst/>
            </a:prstGeom>
            <a:solidFill>
              <a:srgbClr val="FFFFFF"/>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sp>
        <p:nvSpPr>
          <p:cNvPr id="18472" name="Rectangle 1328"/>
          <p:cNvSpPr>
            <a:spLocks noChangeArrowheads="1"/>
          </p:cNvSpPr>
          <p:nvPr/>
        </p:nvSpPr>
        <p:spPr bwMode="auto">
          <a:xfrm>
            <a:off x="2667001" y="1905001"/>
            <a:ext cx="1198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Have all the facts been identified </a:t>
            </a:r>
            <a:endParaRPr lang="en-CA" altLang="en-US">
              <a:solidFill>
                <a:srgbClr val="000000"/>
              </a:solidFill>
            </a:endParaRPr>
          </a:p>
        </p:txBody>
      </p:sp>
      <p:sp>
        <p:nvSpPr>
          <p:cNvPr id="18473" name="Rectangle 1329"/>
          <p:cNvSpPr>
            <a:spLocks noChangeArrowheads="1"/>
          </p:cNvSpPr>
          <p:nvPr/>
        </p:nvSpPr>
        <p:spPr bwMode="auto">
          <a:xfrm>
            <a:off x="4051300" y="2033589"/>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 </a:t>
            </a:r>
            <a:endParaRPr lang="en-CA" altLang="en-US">
              <a:solidFill>
                <a:srgbClr val="000000"/>
              </a:solidFill>
            </a:endParaRPr>
          </a:p>
        </p:txBody>
      </p:sp>
      <p:sp>
        <p:nvSpPr>
          <p:cNvPr id="18474" name="Rectangle 1332"/>
          <p:cNvSpPr>
            <a:spLocks noChangeArrowheads="1"/>
          </p:cNvSpPr>
          <p:nvPr/>
        </p:nvSpPr>
        <p:spPr bwMode="auto">
          <a:xfrm>
            <a:off x="2667001" y="2222501"/>
            <a:ext cx="97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What has happened?</a:t>
            </a:r>
          </a:p>
          <a:p>
            <a:pPr eaLnBrk="0" fontAlgn="base" hangingPunct="0">
              <a:spcBef>
                <a:spcPct val="0"/>
              </a:spcBef>
              <a:spcAft>
                <a:spcPct val="0"/>
              </a:spcAft>
            </a:pPr>
            <a:r>
              <a:rPr lang="en-CA" altLang="en-US" sz="800" i="1">
                <a:solidFill>
                  <a:srgbClr val="000000"/>
                </a:solidFill>
              </a:rPr>
              <a:t>Who is involved?</a:t>
            </a:r>
          </a:p>
          <a:p>
            <a:pPr eaLnBrk="0" fontAlgn="base" hangingPunct="0">
              <a:spcBef>
                <a:spcPct val="0"/>
              </a:spcBef>
              <a:spcAft>
                <a:spcPct val="0"/>
              </a:spcAft>
            </a:pPr>
            <a:r>
              <a:rPr lang="en-CA" altLang="en-US" sz="800" i="1">
                <a:solidFill>
                  <a:srgbClr val="000000"/>
                </a:solidFill>
              </a:rPr>
              <a:t>Where and when?</a:t>
            </a:r>
            <a:endParaRPr lang="en-CA" altLang="en-US">
              <a:solidFill>
                <a:srgbClr val="000000"/>
              </a:solidFill>
            </a:endParaRPr>
          </a:p>
        </p:txBody>
      </p:sp>
      <p:sp>
        <p:nvSpPr>
          <p:cNvPr id="18475" name="Freeform 1334"/>
          <p:cNvSpPr>
            <a:spLocks/>
          </p:cNvSpPr>
          <p:nvPr/>
        </p:nvSpPr>
        <p:spPr bwMode="auto">
          <a:xfrm>
            <a:off x="7170738" y="4114800"/>
            <a:ext cx="2354262" cy="1371600"/>
          </a:xfrm>
          <a:custGeom>
            <a:avLst/>
            <a:gdLst>
              <a:gd name="T0" fmla="*/ 108462452 w 2787"/>
              <a:gd name="T1" fmla="*/ 649255636 h 1894"/>
              <a:gd name="T2" fmla="*/ 40673740 w 2787"/>
              <a:gd name="T3" fmla="*/ 609398138 h 1894"/>
              <a:gd name="T4" fmla="*/ 3568139 w 2787"/>
              <a:gd name="T5" fmla="*/ 553283491 h 1894"/>
              <a:gd name="T6" fmla="*/ 14984664 w 2787"/>
              <a:gd name="T7" fmla="*/ 475142141 h 1894"/>
              <a:gd name="T8" fmla="*/ 99185633 w 2787"/>
              <a:gd name="T9" fmla="*/ 409062757 h 1894"/>
              <a:gd name="T10" fmla="*/ 57798954 w 2787"/>
              <a:gd name="T11" fmla="*/ 367631522 h 1894"/>
              <a:gd name="T12" fmla="*/ 44954829 w 2787"/>
              <a:gd name="T13" fmla="*/ 303650092 h 1894"/>
              <a:gd name="T14" fmla="*/ 77779342 w 2787"/>
              <a:gd name="T15" fmla="*/ 241766616 h 1894"/>
              <a:gd name="T16" fmla="*/ 149136205 w 2787"/>
              <a:gd name="T17" fmla="*/ 197713210 h 1894"/>
              <a:gd name="T18" fmla="*/ 244040775 w 2787"/>
              <a:gd name="T19" fmla="*/ 181456016 h 1894"/>
              <a:gd name="T20" fmla="*/ 293276680 w 2787"/>
              <a:gd name="T21" fmla="*/ 154184791 h 1894"/>
              <a:gd name="T22" fmla="*/ 378191425 w 2787"/>
              <a:gd name="T23" fmla="*/ 100692405 h 1894"/>
              <a:gd name="T24" fmla="*/ 481659071 w 2787"/>
              <a:gd name="T25" fmla="*/ 68701667 h 1894"/>
              <a:gd name="T26" fmla="*/ 599397472 w 2787"/>
              <a:gd name="T27" fmla="*/ 60834884 h 1894"/>
              <a:gd name="T28" fmla="*/ 716422921 w 2787"/>
              <a:gd name="T29" fmla="*/ 79715019 h 1894"/>
              <a:gd name="T30" fmla="*/ 808473096 w 2787"/>
              <a:gd name="T31" fmla="*/ 54541748 h 1894"/>
              <a:gd name="T32" fmla="*/ 959036208 w 2787"/>
              <a:gd name="T33" fmla="*/ 3670877 h 1894"/>
              <a:gd name="T34" fmla="*/ 1066784837 w 2787"/>
              <a:gd name="T35" fmla="*/ 3146570 h 1894"/>
              <a:gd name="T36" fmla="*/ 1181669742 w 2787"/>
              <a:gd name="T37" fmla="*/ 32515034 h 1894"/>
              <a:gd name="T38" fmla="*/ 1269437984 w 2787"/>
              <a:gd name="T39" fmla="*/ 89679031 h 1894"/>
              <a:gd name="T40" fmla="*/ 1314392799 w 2787"/>
              <a:gd name="T41" fmla="*/ 149465301 h 1894"/>
              <a:gd name="T42" fmla="*/ 1400021341 w 2787"/>
              <a:gd name="T43" fmla="*/ 126389984 h 1894"/>
              <a:gd name="T44" fmla="*/ 1508483767 w 2787"/>
              <a:gd name="T45" fmla="*/ 126389984 h 1894"/>
              <a:gd name="T46" fmla="*/ 1624081623 w 2787"/>
              <a:gd name="T47" fmla="*/ 163100189 h 1894"/>
              <a:gd name="T48" fmla="*/ 1700433346 w 2787"/>
              <a:gd name="T49" fmla="*/ 231277572 h 1894"/>
              <a:gd name="T50" fmla="*/ 1720413733 w 2787"/>
              <a:gd name="T51" fmla="*/ 302077170 h 1894"/>
              <a:gd name="T52" fmla="*/ 1850995824 w 2787"/>
              <a:gd name="T53" fmla="*/ 336690146 h 1894"/>
              <a:gd name="T54" fmla="*/ 1943760641 w 2787"/>
              <a:gd name="T55" fmla="*/ 403818235 h 1894"/>
              <a:gd name="T56" fmla="*/ 1987287863 w 2787"/>
              <a:gd name="T57" fmla="*/ 492448629 h 1894"/>
              <a:gd name="T58" fmla="*/ 1971589410 w 2787"/>
              <a:gd name="T59" fmla="*/ 580553991 h 1894"/>
              <a:gd name="T60" fmla="*/ 1923066457 w 2787"/>
              <a:gd name="T61" fmla="*/ 641388853 h 1894"/>
              <a:gd name="T62" fmla="*/ 1941620096 w 2787"/>
              <a:gd name="T63" fmla="*/ 720579542 h 1894"/>
              <a:gd name="T64" fmla="*/ 1914504278 w 2787"/>
              <a:gd name="T65" fmla="*/ 786134075 h 1894"/>
              <a:gd name="T66" fmla="*/ 1850995824 w 2787"/>
              <a:gd name="T67" fmla="*/ 837529232 h 1894"/>
              <a:gd name="T68" fmla="*/ 1761800411 w 2787"/>
              <a:gd name="T69" fmla="*/ 868995640 h 1894"/>
              <a:gd name="T70" fmla="*/ 1735398390 w 2787"/>
              <a:gd name="T71" fmla="*/ 918817150 h 1894"/>
              <a:gd name="T72" fmla="*/ 1671176983 w 2787"/>
              <a:gd name="T73" fmla="*/ 966017124 h 1894"/>
              <a:gd name="T74" fmla="*/ 1582694945 w 2787"/>
              <a:gd name="T75" fmla="*/ 991189671 h 1894"/>
              <a:gd name="T76" fmla="*/ 1471378178 w 2787"/>
              <a:gd name="T77" fmla="*/ 985945149 h 1894"/>
              <a:gd name="T78" fmla="*/ 1372191727 w 2787"/>
              <a:gd name="T79" fmla="*/ 939794514 h 1894"/>
              <a:gd name="T80" fmla="*/ 1302262483 w 2787"/>
              <a:gd name="T81" fmla="*/ 979652012 h 1894"/>
              <a:gd name="T82" fmla="*/ 1184523238 w 2787"/>
              <a:gd name="T83" fmla="*/ 992239010 h 1894"/>
              <a:gd name="T84" fmla="*/ 1064644293 w 2787"/>
              <a:gd name="T85" fmla="*/ 949234943 h 1894"/>
              <a:gd name="T86" fmla="*/ 996855593 w 2787"/>
              <a:gd name="T87" fmla="*/ 936647946 h 1894"/>
              <a:gd name="T88" fmla="*/ 885538615 w 2787"/>
              <a:gd name="T89" fmla="*/ 963394863 h 1894"/>
              <a:gd name="T90" fmla="*/ 764945029 w 2787"/>
              <a:gd name="T91" fmla="*/ 949759251 h 1894"/>
              <a:gd name="T92" fmla="*/ 645066084 w 2787"/>
              <a:gd name="T93" fmla="*/ 875288777 h 1894"/>
              <a:gd name="T94" fmla="*/ 568714361 w 2787"/>
              <a:gd name="T95" fmla="*/ 895217526 h 1894"/>
              <a:gd name="T96" fmla="*/ 455257050 w 2787"/>
              <a:gd name="T97" fmla="*/ 902560001 h 1894"/>
              <a:gd name="T98" fmla="*/ 313256222 w 2787"/>
              <a:gd name="T99" fmla="*/ 867421994 h 1894"/>
              <a:gd name="T100" fmla="*/ 213356767 w 2787"/>
              <a:gd name="T101" fmla="*/ 792427212 h 1894"/>
              <a:gd name="T102" fmla="*/ 176251178 w 2787"/>
              <a:gd name="T103" fmla="*/ 691210364 h 18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87"/>
              <a:gd name="T157" fmla="*/ 0 h 1894"/>
              <a:gd name="T158" fmla="*/ 2787 w 2787"/>
              <a:gd name="T159" fmla="*/ 1894 h 18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87" h="1894">
                <a:moveTo>
                  <a:pt x="252" y="1264"/>
                </a:moveTo>
                <a:lnTo>
                  <a:pt x="225" y="1261"/>
                </a:lnTo>
                <a:lnTo>
                  <a:pt x="200" y="1256"/>
                </a:lnTo>
                <a:lnTo>
                  <a:pt x="176" y="1247"/>
                </a:lnTo>
                <a:lnTo>
                  <a:pt x="152" y="1238"/>
                </a:lnTo>
                <a:lnTo>
                  <a:pt x="130" y="1226"/>
                </a:lnTo>
                <a:lnTo>
                  <a:pt x="109" y="1212"/>
                </a:lnTo>
                <a:lnTo>
                  <a:pt x="90" y="1198"/>
                </a:lnTo>
                <a:lnTo>
                  <a:pt x="73" y="1180"/>
                </a:lnTo>
                <a:lnTo>
                  <a:pt x="57" y="1162"/>
                </a:lnTo>
                <a:lnTo>
                  <a:pt x="42" y="1143"/>
                </a:lnTo>
                <a:lnTo>
                  <a:pt x="30" y="1122"/>
                </a:lnTo>
                <a:lnTo>
                  <a:pt x="20" y="1101"/>
                </a:lnTo>
                <a:lnTo>
                  <a:pt x="11" y="1079"/>
                </a:lnTo>
                <a:lnTo>
                  <a:pt x="5" y="1055"/>
                </a:lnTo>
                <a:lnTo>
                  <a:pt x="2" y="1031"/>
                </a:lnTo>
                <a:lnTo>
                  <a:pt x="0" y="1006"/>
                </a:lnTo>
                <a:lnTo>
                  <a:pt x="3" y="972"/>
                </a:lnTo>
                <a:lnTo>
                  <a:pt x="9" y="938"/>
                </a:lnTo>
                <a:lnTo>
                  <a:pt x="21" y="906"/>
                </a:lnTo>
                <a:lnTo>
                  <a:pt x="38" y="875"/>
                </a:lnTo>
                <a:lnTo>
                  <a:pt x="57" y="848"/>
                </a:lnTo>
                <a:lnTo>
                  <a:pt x="81" y="822"/>
                </a:lnTo>
                <a:lnTo>
                  <a:pt x="107" y="799"/>
                </a:lnTo>
                <a:lnTo>
                  <a:pt x="139" y="780"/>
                </a:lnTo>
                <a:lnTo>
                  <a:pt x="137" y="783"/>
                </a:lnTo>
                <a:lnTo>
                  <a:pt x="119" y="765"/>
                </a:lnTo>
                <a:lnTo>
                  <a:pt x="105" y="744"/>
                </a:lnTo>
                <a:lnTo>
                  <a:pt x="91" y="724"/>
                </a:lnTo>
                <a:lnTo>
                  <a:pt x="81" y="701"/>
                </a:lnTo>
                <a:lnTo>
                  <a:pt x="72" y="679"/>
                </a:lnTo>
                <a:lnTo>
                  <a:pt x="66" y="655"/>
                </a:lnTo>
                <a:lnTo>
                  <a:pt x="63" y="630"/>
                </a:lnTo>
                <a:lnTo>
                  <a:pt x="61" y="606"/>
                </a:lnTo>
                <a:lnTo>
                  <a:pt x="63" y="579"/>
                </a:lnTo>
                <a:lnTo>
                  <a:pt x="67" y="554"/>
                </a:lnTo>
                <a:lnTo>
                  <a:pt x="75" y="529"/>
                </a:lnTo>
                <a:lnTo>
                  <a:pt x="84" y="505"/>
                </a:lnTo>
                <a:lnTo>
                  <a:pt x="96" y="481"/>
                </a:lnTo>
                <a:lnTo>
                  <a:pt x="109" y="461"/>
                </a:lnTo>
                <a:lnTo>
                  <a:pt x="125" y="441"/>
                </a:lnTo>
                <a:lnTo>
                  <a:pt x="145" y="422"/>
                </a:lnTo>
                <a:lnTo>
                  <a:pt x="164" y="406"/>
                </a:lnTo>
                <a:lnTo>
                  <a:pt x="186" y="391"/>
                </a:lnTo>
                <a:lnTo>
                  <a:pt x="209" y="377"/>
                </a:lnTo>
                <a:lnTo>
                  <a:pt x="234" y="367"/>
                </a:lnTo>
                <a:lnTo>
                  <a:pt x="259" y="358"/>
                </a:lnTo>
                <a:lnTo>
                  <a:pt x="286" y="352"/>
                </a:lnTo>
                <a:lnTo>
                  <a:pt x="314" y="348"/>
                </a:lnTo>
                <a:lnTo>
                  <a:pt x="342" y="346"/>
                </a:lnTo>
                <a:lnTo>
                  <a:pt x="359" y="348"/>
                </a:lnTo>
                <a:lnTo>
                  <a:pt x="375" y="348"/>
                </a:lnTo>
                <a:lnTo>
                  <a:pt x="373" y="346"/>
                </a:lnTo>
                <a:lnTo>
                  <a:pt x="391" y="319"/>
                </a:lnTo>
                <a:lnTo>
                  <a:pt x="411" y="294"/>
                </a:lnTo>
                <a:lnTo>
                  <a:pt x="431" y="272"/>
                </a:lnTo>
                <a:lnTo>
                  <a:pt x="454" y="250"/>
                </a:lnTo>
                <a:lnTo>
                  <a:pt x="478" y="229"/>
                </a:lnTo>
                <a:lnTo>
                  <a:pt x="503" y="209"/>
                </a:lnTo>
                <a:lnTo>
                  <a:pt x="530" y="192"/>
                </a:lnTo>
                <a:lnTo>
                  <a:pt x="556" y="177"/>
                </a:lnTo>
                <a:lnTo>
                  <a:pt x="584" y="162"/>
                </a:lnTo>
                <a:lnTo>
                  <a:pt x="614" y="150"/>
                </a:lnTo>
                <a:lnTo>
                  <a:pt x="644" y="140"/>
                </a:lnTo>
                <a:lnTo>
                  <a:pt x="675" y="131"/>
                </a:lnTo>
                <a:lnTo>
                  <a:pt x="708" y="123"/>
                </a:lnTo>
                <a:lnTo>
                  <a:pt x="741" y="119"/>
                </a:lnTo>
                <a:lnTo>
                  <a:pt x="773" y="116"/>
                </a:lnTo>
                <a:lnTo>
                  <a:pt x="806" y="114"/>
                </a:lnTo>
                <a:lnTo>
                  <a:pt x="840" y="116"/>
                </a:lnTo>
                <a:lnTo>
                  <a:pt x="873" y="119"/>
                </a:lnTo>
                <a:lnTo>
                  <a:pt x="907" y="123"/>
                </a:lnTo>
                <a:lnTo>
                  <a:pt x="940" y="131"/>
                </a:lnTo>
                <a:lnTo>
                  <a:pt x="972" y="140"/>
                </a:lnTo>
                <a:lnTo>
                  <a:pt x="1004" y="152"/>
                </a:lnTo>
                <a:lnTo>
                  <a:pt x="1033" y="165"/>
                </a:lnTo>
                <a:lnTo>
                  <a:pt x="1063" y="180"/>
                </a:lnTo>
                <a:lnTo>
                  <a:pt x="1062" y="180"/>
                </a:lnTo>
                <a:lnTo>
                  <a:pt x="1094" y="140"/>
                </a:lnTo>
                <a:lnTo>
                  <a:pt x="1133" y="104"/>
                </a:lnTo>
                <a:lnTo>
                  <a:pt x="1174" y="74"/>
                </a:lnTo>
                <a:lnTo>
                  <a:pt x="1219" y="48"/>
                </a:lnTo>
                <a:lnTo>
                  <a:pt x="1267" y="28"/>
                </a:lnTo>
                <a:lnTo>
                  <a:pt x="1317" y="12"/>
                </a:lnTo>
                <a:lnTo>
                  <a:pt x="1344" y="7"/>
                </a:lnTo>
                <a:lnTo>
                  <a:pt x="1371" y="3"/>
                </a:lnTo>
                <a:lnTo>
                  <a:pt x="1397" y="1"/>
                </a:lnTo>
                <a:lnTo>
                  <a:pt x="1424" y="0"/>
                </a:lnTo>
                <a:lnTo>
                  <a:pt x="1460" y="1"/>
                </a:lnTo>
                <a:lnTo>
                  <a:pt x="1495" y="6"/>
                </a:lnTo>
                <a:lnTo>
                  <a:pt x="1530" y="12"/>
                </a:lnTo>
                <a:lnTo>
                  <a:pt x="1562" y="21"/>
                </a:lnTo>
                <a:lnTo>
                  <a:pt x="1595" y="33"/>
                </a:lnTo>
                <a:lnTo>
                  <a:pt x="1626" y="46"/>
                </a:lnTo>
                <a:lnTo>
                  <a:pt x="1656" y="62"/>
                </a:lnTo>
                <a:lnTo>
                  <a:pt x="1684" y="80"/>
                </a:lnTo>
                <a:lnTo>
                  <a:pt x="1709" y="100"/>
                </a:lnTo>
                <a:lnTo>
                  <a:pt x="1735" y="122"/>
                </a:lnTo>
                <a:lnTo>
                  <a:pt x="1758" y="146"/>
                </a:lnTo>
                <a:lnTo>
                  <a:pt x="1779" y="171"/>
                </a:lnTo>
                <a:lnTo>
                  <a:pt x="1799" y="198"/>
                </a:lnTo>
                <a:lnTo>
                  <a:pt x="1815" y="226"/>
                </a:lnTo>
                <a:lnTo>
                  <a:pt x="1828" y="256"/>
                </a:lnTo>
                <a:lnTo>
                  <a:pt x="1840" y="287"/>
                </a:lnTo>
                <a:lnTo>
                  <a:pt x="1842" y="285"/>
                </a:lnTo>
                <a:lnTo>
                  <a:pt x="1864" y="273"/>
                </a:lnTo>
                <a:lnTo>
                  <a:pt x="1888" y="263"/>
                </a:lnTo>
                <a:lnTo>
                  <a:pt x="1912" y="254"/>
                </a:lnTo>
                <a:lnTo>
                  <a:pt x="1937" y="247"/>
                </a:lnTo>
                <a:lnTo>
                  <a:pt x="1962" y="241"/>
                </a:lnTo>
                <a:lnTo>
                  <a:pt x="1987" y="236"/>
                </a:lnTo>
                <a:lnTo>
                  <a:pt x="2013" y="235"/>
                </a:lnTo>
                <a:lnTo>
                  <a:pt x="2039" y="233"/>
                </a:lnTo>
                <a:lnTo>
                  <a:pt x="2076" y="235"/>
                </a:lnTo>
                <a:lnTo>
                  <a:pt x="2114" y="241"/>
                </a:lnTo>
                <a:lnTo>
                  <a:pt x="2149" y="248"/>
                </a:lnTo>
                <a:lnTo>
                  <a:pt x="2183" y="260"/>
                </a:lnTo>
                <a:lnTo>
                  <a:pt x="2216" y="275"/>
                </a:lnTo>
                <a:lnTo>
                  <a:pt x="2246" y="291"/>
                </a:lnTo>
                <a:lnTo>
                  <a:pt x="2276" y="311"/>
                </a:lnTo>
                <a:lnTo>
                  <a:pt x="2302" y="333"/>
                </a:lnTo>
                <a:lnTo>
                  <a:pt x="2326" y="357"/>
                </a:lnTo>
                <a:lnTo>
                  <a:pt x="2347" y="383"/>
                </a:lnTo>
                <a:lnTo>
                  <a:pt x="2366" y="412"/>
                </a:lnTo>
                <a:lnTo>
                  <a:pt x="2383" y="441"/>
                </a:lnTo>
                <a:lnTo>
                  <a:pt x="2394" y="472"/>
                </a:lnTo>
                <a:lnTo>
                  <a:pt x="2405" y="505"/>
                </a:lnTo>
                <a:lnTo>
                  <a:pt x="2411" y="539"/>
                </a:lnTo>
                <a:lnTo>
                  <a:pt x="2412" y="575"/>
                </a:lnTo>
                <a:lnTo>
                  <a:pt x="2411" y="576"/>
                </a:lnTo>
                <a:lnTo>
                  <a:pt x="2451" y="584"/>
                </a:lnTo>
                <a:lnTo>
                  <a:pt x="2490" y="594"/>
                </a:lnTo>
                <a:lnTo>
                  <a:pt x="2525" y="606"/>
                </a:lnTo>
                <a:lnTo>
                  <a:pt x="2561" y="623"/>
                </a:lnTo>
                <a:lnTo>
                  <a:pt x="2594" y="642"/>
                </a:lnTo>
                <a:lnTo>
                  <a:pt x="2625" y="663"/>
                </a:lnTo>
                <a:lnTo>
                  <a:pt x="2653" y="686"/>
                </a:lnTo>
                <a:lnTo>
                  <a:pt x="2680" y="712"/>
                </a:lnTo>
                <a:lnTo>
                  <a:pt x="2704" y="740"/>
                </a:lnTo>
                <a:lnTo>
                  <a:pt x="2724" y="770"/>
                </a:lnTo>
                <a:lnTo>
                  <a:pt x="2744" y="801"/>
                </a:lnTo>
                <a:lnTo>
                  <a:pt x="2759" y="834"/>
                </a:lnTo>
                <a:lnTo>
                  <a:pt x="2770" y="868"/>
                </a:lnTo>
                <a:lnTo>
                  <a:pt x="2779" y="902"/>
                </a:lnTo>
                <a:lnTo>
                  <a:pt x="2785" y="939"/>
                </a:lnTo>
                <a:lnTo>
                  <a:pt x="2787" y="976"/>
                </a:lnTo>
                <a:lnTo>
                  <a:pt x="2785" y="1009"/>
                </a:lnTo>
                <a:lnTo>
                  <a:pt x="2781" y="1043"/>
                </a:lnTo>
                <a:lnTo>
                  <a:pt x="2773" y="1074"/>
                </a:lnTo>
                <a:lnTo>
                  <a:pt x="2763" y="1107"/>
                </a:lnTo>
                <a:lnTo>
                  <a:pt x="2750" y="1137"/>
                </a:lnTo>
                <a:lnTo>
                  <a:pt x="2735" y="1166"/>
                </a:lnTo>
                <a:lnTo>
                  <a:pt x="2717" y="1196"/>
                </a:lnTo>
                <a:lnTo>
                  <a:pt x="2696" y="1223"/>
                </a:lnTo>
                <a:lnTo>
                  <a:pt x="2695" y="1223"/>
                </a:lnTo>
                <a:lnTo>
                  <a:pt x="2707" y="1253"/>
                </a:lnTo>
                <a:lnTo>
                  <a:pt x="2715" y="1284"/>
                </a:lnTo>
                <a:lnTo>
                  <a:pt x="2721" y="1315"/>
                </a:lnTo>
                <a:lnTo>
                  <a:pt x="2723" y="1348"/>
                </a:lnTo>
                <a:lnTo>
                  <a:pt x="2721" y="1374"/>
                </a:lnTo>
                <a:lnTo>
                  <a:pt x="2718" y="1401"/>
                </a:lnTo>
                <a:lnTo>
                  <a:pt x="2712" y="1426"/>
                </a:lnTo>
                <a:lnTo>
                  <a:pt x="2705" y="1452"/>
                </a:lnTo>
                <a:lnTo>
                  <a:pt x="2695" y="1475"/>
                </a:lnTo>
                <a:lnTo>
                  <a:pt x="2683" y="1499"/>
                </a:lnTo>
                <a:lnTo>
                  <a:pt x="2668" y="1522"/>
                </a:lnTo>
                <a:lnTo>
                  <a:pt x="2652" y="1542"/>
                </a:lnTo>
                <a:lnTo>
                  <a:pt x="2635" y="1562"/>
                </a:lnTo>
                <a:lnTo>
                  <a:pt x="2616" y="1579"/>
                </a:lnTo>
                <a:lnTo>
                  <a:pt x="2594" y="1597"/>
                </a:lnTo>
                <a:lnTo>
                  <a:pt x="2571" y="1612"/>
                </a:lnTo>
                <a:lnTo>
                  <a:pt x="2548" y="1626"/>
                </a:lnTo>
                <a:lnTo>
                  <a:pt x="2522" y="1639"/>
                </a:lnTo>
                <a:lnTo>
                  <a:pt x="2497" y="1648"/>
                </a:lnTo>
                <a:lnTo>
                  <a:pt x="2469" y="1657"/>
                </a:lnTo>
                <a:lnTo>
                  <a:pt x="2470" y="1657"/>
                </a:lnTo>
                <a:lnTo>
                  <a:pt x="2464" y="1682"/>
                </a:lnTo>
                <a:lnTo>
                  <a:pt x="2455" y="1707"/>
                </a:lnTo>
                <a:lnTo>
                  <a:pt x="2445" y="1730"/>
                </a:lnTo>
                <a:lnTo>
                  <a:pt x="2432" y="1752"/>
                </a:lnTo>
                <a:lnTo>
                  <a:pt x="2418" y="1773"/>
                </a:lnTo>
                <a:lnTo>
                  <a:pt x="2402" y="1793"/>
                </a:lnTo>
                <a:lnTo>
                  <a:pt x="2383" y="1811"/>
                </a:lnTo>
                <a:lnTo>
                  <a:pt x="2363" y="1828"/>
                </a:lnTo>
                <a:lnTo>
                  <a:pt x="2342" y="1842"/>
                </a:lnTo>
                <a:lnTo>
                  <a:pt x="2320" y="1856"/>
                </a:lnTo>
                <a:lnTo>
                  <a:pt x="2296" y="1868"/>
                </a:lnTo>
                <a:lnTo>
                  <a:pt x="2271" y="1877"/>
                </a:lnTo>
                <a:lnTo>
                  <a:pt x="2244" y="1884"/>
                </a:lnTo>
                <a:lnTo>
                  <a:pt x="2218" y="1890"/>
                </a:lnTo>
                <a:lnTo>
                  <a:pt x="2191" y="1893"/>
                </a:lnTo>
                <a:lnTo>
                  <a:pt x="2163" y="1894"/>
                </a:lnTo>
                <a:lnTo>
                  <a:pt x="2128" y="1893"/>
                </a:lnTo>
                <a:lnTo>
                  <a:pt x="2094" y="1887"/>
                </a:lnTo>
                <a:lnTo>
                  <a:pt x="2062" y="1880"/>
                </a:lnTo>
                <a:lnTo>
                  <a:pt x="2030" y="1868"/>
                </a:lnTo>
                <a:lnTo>
                  <a:pt x="2001" y="1853"/>
                </a:lnTo>
                <a:lnTo>
                  <a:pt x="1972" y="1835"/>
                </a:lnTo>
                <a:lnTo>
                  <a:pt x="1947" y="1816"/>
                </a:lnTo>
                <a:lnTo>
                  <a:pt x="1923" y="1792"/>
                </a:lnTo>
                <a:lnTo>
                  <a:pt x="1903" y="1814"/>
                </a:lnTo>
                <a:lnTo>
                  <a:pt x="1879" y="1835"/>
                </a:lnTo>
                <a:lnTo>
                  <a:pt x="1852" y="1853"/>
                </a:lnTo>
                <a:lnTo>
                  <a:pt x="1825" y="1868"/>
                </a:lnTo>
                <a:lnTo>
                  <a:pt x="1796" y="1880"/>
                </a:lnTo>
                <a:lnTo>
                  <a:pt x="1764" y="1887"/>
                </a:lnTo>
                <a:lnTo>
                  <a:pt x="1732" y="1893"/>
                </a:lnTo>
                <a:lnTo>
                  <a:pt x="1699" y="1894"/>
                </a:lnTo>
                <a:lnTo>
                  <a:pt x="1660" y="1892"/>
                </a:lnTo>
                <a:lnTo>
                  <a:pt x="1622" y="1884"/>
                </a:lnTo>
                <a:lnTo>
                  <a:pt x="1586" y="1872"/>
                </a:lnTo>
                <a:lnTo>
                  <a:pt x="1552" y="1856"/>
                </a:lnTo>
                <a:lnTo>
                  <a:pt x="1521" y="1835"/>
                </a:lnTo>
                <a:lnTo>
                  <a:pt x="1492" y="1810"/>
                </a:lnTo>
                <a:lnTo>
                  <a:pt x="1469" y="1782"/>
                </a:lnTo>
                <a:lnTo>
                  <a:pt x="1448" y="1750"/>
                </a:lnTo>
                <a:lnTo>
                  <a:pt x="1449" y="1746"/>
                </a:lnTo>
                <a:lnTo>
                  <a:pt x="1424" y="1767"/>
                </a:lnTo>
                <a:lnTo>
                  <a:pt x="1397" y="1786"/>
                </a:lnTo>
                <a:lnTo>
                  <a:pt x="1368" y="1801"/>
                </a:lnTo>
                <a:lnTo>
                  <a:pt x="1338" y="1814"/>
                </a:lnTo>
                <a:lnTo>
                  <a:pt x="1307" y="1825"/>
                </a:lnTo>
                <a:lnTo>
                  <a:pt x="1274" y="1832"/>
                </a:lnTo>
                <a:lnTo>
                  <a:pt x="1241" y="1837"/>
                </a:lnTo>
                <a:lnTo>
                  <a:pt x="1207" y="1838"/>
                </a:lnTo>
                <a:lnTo>
                  <a:pt x="1183" y="1838"/>
                </a:lnTo>
                <a:lnTo>
                  <a:pt x="1161" y="1835"/>
                </a:lnTo>
                <a:lnTo>
                  <a:pt x="1115" y="1826"/>
                </a:lnTo>
                <a:lnTo>
                  <a:pt x="1072" y="1811"/>
                </a:lnTo>
                <a:lnTo>
                  <a:pt x="1030" y="1792"/>
                </a:lnTo>
                <a:lnTo>
                  <a:pt x="993" y="1768"/>
                </a:lnTo>
                <a:lnTo>
                  <a:pt x="959" y="1738"/>
                </a:lnTo>
                <a:lnTo>
                  <a:pt x="929" y="1706"/>
                </a:lnTo>
                <a:lnTo>
                  <a:pt x="904" y="1669"/>
                </a:lnTo>
                <a:lnTo>
                  <a:pt x="903" y="1666"/>
                </a:lnTo>
                <a:lnTo>
                  <a:pt x="877" y="1679"/>
                </a:lnTo>
                <a:lnTo>
                  <a:pt x="850" y="1691"/>
                </a:lnTo>
                <a:lnTo>
                  <a:pt x="824" y="1700"/>
                </a:lnTo>
                <a:lnTo>
                  <a:pt x="797" y="1707"/>
                </a:lnTo>
                <a:lnTo>
                  <a:pt x="769" y="1715"/>
                </a:lnTo>
                <a:lnTo>
                  <a:pt x="741" y="1719"/>
                </a:lnTo>
                <a:lnTo>
                  <a:pt x="711" y="1721"/>
                </a:lnTo>
                <a:lnTo>
                  <a:pt x="683" y="1722"/>
                </a:lnTo>
                <a:lnTo>
                  <a:pt x="638" y="1721"/>
                </a:lnTo>
                <a:lnTo>
                  <a:pt x="595" y="1713"/>
                </a:lnTo>
                <a:lnTo>
                  <a:pt x="553" y="1704"/>
                </a:lnTo>
                <a:lnTo>
                  <a:pt x="513" y="1691"/>
                </a:lnTo>
                <a:lnTo>
                  <a:pt x="475" y="1673"/>
                </a:lnTo>
                <a:lnTo>
                  <a:pt x="439" y="1654"/>
                </a:lnTo>
                <a:lnTo>
                  <a:pt x="406" y="1630"/>
                </a:lnTo>
                <a:lnTo>
                  <a:pt x="375" y="1603"/>
                </a:lnTo>
                <a:lnTo>
                  <a:pt x="347" y="1575"/>
                </a:lnTo>
                <a:lnTo>
                  <a:pt x="321" y="1544"/>
                </a:lnTo>
                <a:lnTo>
                  <a:pt x="299" y="1511"/>
                </a:lnTo>
                <a:lnTo>
                  <a:pt x="281" y="1475"/>
                </a:lnTo>
                <a:lnTo>
                  <a:pt x="266" y="1438"/>
                </a:lnTo>
                <a:lnTo>
                  <a:pt x="256" y="1400"/>
                </a:lnTo>
                <a:lnTo>
                  <a:pt x="250" y="1360"/>
                </a:lnTo>
                <a:lnTo>
                  <a:pt x="247" y="1318"/>
                </a:lnTo>
                <a:lnTo>
                  <a:pt x="249" y="1291"/>
                </a:lnTo>
                <a:lnTo>
                  <a:pt x="250" y="1264"/>
                </a:lnTo>
                <a:lnTo>
                  <a:pt x="252" y="1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76" name="Freeform 1335"/>
          <p:cNvSpPr>
            <a:spLocks/>
          </p:cNvSpPr>
          <p:nvPr/>
        </p:nvSpPr>
        <p:spPr bwMode="auto">
          <a:xfrm>
            <a:off x="7170738" y="4114800"/>
            <a:ext cx="2354262" cy="1371600"/>
          </a:xfrm>
          <a:custGeom>
            <a:avLst/>
            <a:gdLst>
              <a:gd name="T0" fmla="*/ 108462452 w 2787"/>
              <a:gd name="T1" fmla="*/ 649255636 h 1894"/>
              <a:gd name="T2" fmla="*/ 40673740 w 2787"/>
              <a:gd name="T3" fmla="*/ 609398138 h 1894"/>
              <a:gd name="T4" fmla="*/ 3568139 w 2787"/>
              <a:gd name="T5" fmla="*/ 553283491 h 1894"/>
              <a:gd name="T6" fmla="*/ 14984664 w 2787"/>
              <a:gd name="T7" fmla="*/ 475142141 h 1894"/>
              <a:gd name="T8" fmla="*/ 99185633 w 2787"/>
              <a:gd name="T9" fmla="*/ 409062757 h 1894"/>
              <a:gd name="T10" fmla="*/ 57798954 w 2787"/>
              <a:gd name="T11" fmla="*/ 367631522 h 1894"/>
              <a:gd name="T12" fmla="*/ 44954829 w 2787"/>
              <a:gd name="T13" fmla="*/ 303650092 h 1894"/>
              <a:gd name="T14" fmla="*/ 77779342 w 2787"/>
              <a:gd name="T15" fmla="*/ 241766616 h 1894"/>
              <a:gd name="T16" fmla="*/ 149136205 w 2787"/>
              <a:gd name="T17" fmla="*/ 197713210 h 1894"/>
              <a:gd name="T18" fmla="*/ 244040775 w 2787"/>
              <a:gd name="T19" fmla="*/ 181456016 h 1894"/>
              <a:gd name="T20" fmla="*/ 293276680 w 2787"/>
              <a:gd name="T21" fmla="*/ 154184791 h 1894"/>
              <a:gd name="T22" fmla="*/ 378191425 w 2787"/>
              <a:gd name="T23" fmla="*/ 100692405 h 1894"/>
              <a:gd name="T24" fmla="*/ 481659071 w 2787"/>
              <a:gd name="T25" fmla="*/ 68701667 h 1894"/>
              <a:gd name="T26" fmla="*/ 599397472 w 2787"/>
              <a:gd name="T27" fmla="*/ 60834884 h 1894"/>
              <a:gd name="T28" fmla="*/ 716422921 w 2787"/>
              <a:gd name="T29" fmla="*/ 79715019 h 1894"/>
              <a:gd name="T30" fmla="*/ 808473096 w 2787"/>
              <a:gd name="T31" fmla="*/ 54541748 h 1894"/>
              <a:gd name="T32" fmla="*/ 959036208 w 2787"/>
              <a:gd name="T33" fmla="*/ 3670877 h 1894"/>
              <a:gd name="T34" fmla="*/ 1066784837 w 2787"/>
              <a:gd name="T35" fmla="*/ 3146570 h 1894"/>
              <a:gd name="T36" fmla="*/ 1181669742 w 2787"/>
              <a:gd name="T37" fmla="*/ 32515034 h 1894"/>
              <a:gd name="T38" fmla="*/ 1269437984 w 2787"/>
              <a:gd name="T39" fmla="*/ 89679031 h 1894"/>
              <a:gd name="T40" fmla="*/ 1314392799 w 2787"/>
              <a:gd name="T41" fmla="*/ 149465301 h 1894"/>
              <a:gd name="T42" fmla="*/ 1400021341 w 2787"/>
              <a:gd name="T43" fmla="*/ 126389984 h 1894"/>
              <a:gd name="T44" fmla="*/ 1508483767 w 2787"/>
              <a:gd name="T45" fmla="*/ 126389984 h 1894"/>
              <a:gd name="T46" fmla="*/ 1624081623 w 2787"/>
              <a:gd name="T47" fmla="*/ 163100189 h 1894"/>
              <a:gd name="T48" fmla="*/ 1700433346 w 2787"/>
              <a:gd name="T49" fmla="*/ 231277572 h 1894"/>
              <a:gd name="T50" fmla="*/ 1720413733 w 2787"/>
              <a:gd name="T51" fmla="*/ 302077170 h 1894"/>
              <a:gd name="T52" fmla="*/ 1850995824 w 2787"/>
              <a:gd name="T53" fmla="*/ 336690146 h 1894"/>
              <a:gd name="T54" fmla="*/ 1943760641 w 2787"/>
              <a:gd name="T55" fmla="*/ 403818235 h 1894"/>
              <a:gd name="T56" fmla="*/ 1987287863 w 2787"/>
              <a:gd name="T57" fmla="*/ 492448629 h 1894"/>
              <a:gd name="T58" fmla="*/ 1971589410 w 2787"/>
              <a:gd name="T59" fmla="*/ 580553991 h 1894"/>
              <a:gd name="T60" fmla="*/ 1923066457 w 2787"/>
              <a:gd name="T61" fmla="*/ 641388853 h 1894"/>
              <a:gd name="T62" fmla="*/ 1941620096 w 2787"/>
              <a:gd name="T63" fmla="*/ 720579542 h 1894"/>
              <a:gd name="T64" fmla="*/ 1914504278 w 2787"/>
              <a:gd name="T65" fmla="*/ 786134075 h 1894"/>
              <a:gd name="T66" fmla="*/ 1850995824 w 2787"/>
              <a:gd name="T67" fmla="*/ 837529232 h 1894"/>
              <a:gd name="T68" fmla="*/ 1761800411 w 2787"/>
              <a:gd name="T69" fmla="*/ 868995640 h 1894"/>
              <a:gd name="T70" fmla="*/ 1735398390 w 2787"/>
              <a:gd name="T71" fmla="*/ 918817150 h 1894"/>
              <a:gd name="T72" fmla="*/ 1671176983 w 2787"/>
              <a:gd name="T73" fmla="*/ 966017124 h 1894"/>
              <a:gd name="T74" fmla="*/ 1582694945 w 2787"/>
              <a:gd name="T75" fmla="*/ 991189671 h 1894"/>
              <a:gd name="T76" fmla="*/ 1471378178 w 2787"/>
              <a:gd name="T77" fmla="*/ 985945149 h 1894"/>
              <a:gd name="T78" fmla="*/ 1372191727 w 2787"/>
              <a:gd name="T79" fmla="*/ 939794514 h 1894"/>
              <a:gd name="T80" fmla="*/ 1302262483 w 2787"/>
              <a:gd name="T81" fmla="*/ 979652012 h 1894"/>
              <a:gd name="T82" fmla="*/ 1184523238 w 2787"/>
              <a:gd name="T83" fmla="*/ 992239010 h 1894"/>
              <a:gd name="T84" fmla="*/ 1064644293 w 2787"/>
              <a:gd name="T85" fmla="*/ 949234943 h 1894"/>
              <a:gd name="T86" fmla="*/ 996855593 w 2787"/>
              <a:gd name="T87" fmla="*/ 936647946 h 1894"/>
              <a:gd name="T88" fmla="*/ 885538615 w 2787"/>
              <a:gd name="T89" fmla="*/ 963394863 h 1894"/>
              <a:gd name="T90" fmla="*/ 764945029 w 2787"/>
              <a:gd name="T91" fmla="*/ 949759251 h 1894"/>
              <a:gd name="T92" fmla="*/ 645066084 w 2787"/>
              <a:gd name="T93" fmla="*/ 875288777 h 1894"/>
              <a:gd name="T94" fmla="*/ 568714361 w 2787"/>
              <a:gd name="T95" fmla="*/ 895217526 h 1894"/>
              <a:gd name="T96" fmla="*/ 455257050 w 2787"/>
              <a:gd name="T97" fmla="*/ 902560001 h 1894"/>
              <a:gd name="T98" fmla="*/ 313256222 w 2787"/>
              <a:gd name="T99" fmla="*/ 867421994 h 1894"/>
              <a:gd name="T100" fmla="*/ 213356767 w 2787"/>
              <a:gd name="T101" fmla="*/ 792427212 h 1894"/>
              <a:gd name="T102" fmla="*/ 176251178 w 2787"/>
              <a:gd name="T103" fmla="*/ 691210364 h 18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87"/>
              <a:gd name="T157" fmla="*/ 0 h 1894"/>
              <a:gd name="T158" fmla="*/ 2787 w 2787"/>
              <a:gd name="T159" fmla="*/ 1894 h 18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87" h="1894">
                <a:moveTo>
                  <a:pt x="252" y="1264"/>
                </a:moveTo>
                <a:lnTo>
                  <a:pt x="225" y="1261"/>
                </a:lnTo>
                <a:lnTo>
                  <a:pt x="200" y="1256"/>
                </a:lnTo>
                <a:lnTo>
                  <a:pt x="176" y="1247"/>
                </a:lnTo>
                <a:lnTo>
                  <a:pt x="152" y="1238"/>
                </a:lnTo>
                <a:lnTo>
                  <a:pt x="130" y="1226"/>
                </a:lnTo>
                <a:lnTo>
                  <a:pt x="109" y="1212"/>
                </a:lnTo>
                <a:lnTo>
                  <a:pt x="90" y="1198"/>
                </a:lnTo>
                <a:lnTo>
                  <a:pt x="73" y="1180"/>
                </a:lnTo>
                <a:lnTo>
                  <a:pt x="57" y="1162"/>
                </a:lnTo>
                <a:lnTo>
                  <a:pt x="42" y="1143"/>
                </a:lnTo>
                <a:lnTo>
                  <a:pt x="30" y="1122"/>
                </a:lnTo>
                <a:lnTo>
                  <a:pt x="20" y="1101"/>
                </a:lnTo>
                <a:lnTo>
                  <a:pt x="11" y="1079"/>
                </a:lnTo>
                <a:lnTo>
                  <a:pt x="5" y="1055"/>
                </a:lnTo>
                <a:lnTo>
                  <a:pt x="2" y="1031"/>
                </a:lnTo>
                <a:lnTo>
                  <a:pt x="0" y="1006"/>
                </a:lnTo>
                <a:lnTo>
                  <a:pt x="3" y="972"/>
                </a:lnTo>
                <a:lnTo>
                  <a:pt x="9" y="938"/>
                </a:lnTo>
                <a:lnTo>
                  <a:pt x="21" y="906"/>
                </a:lnTo>
                <a:lnTo>
                  <a:pt x="38" y="875"/>
                </a:lnTo>
                <a:lnTo>
                  <a:pt x="57" y="848"/>
                </a:lnTo>
                <a:lnTo>
                  <a:pt x="81" y="822"/>
                </a:lnTo>
                <a:lnTo>
                  <a:pt x="107" y="799"/>
                </a:lnTo>
                <a:lnTo>
                  <a:pt x="139" y="780"/>
                </a:lnTo>
                <a:lnTo>
                  <a:pt x="137" y="783"/>
                </a:lnTo>
                <a:lnTo>
                  <a:pt x="119" y="765"/>
                </a:lnTo>
                <a:lnTo>
                  <a:pt x="105" y="744"/>
                </a:lnTo>
                <a:lnTo>
                  <a:pt x="91" y="724"/>
                </a:lnTo>
                <a:lnTo>
                  <a:pt x="81" y="701"/>
                </a:lnTo>
                <a:lnTo>
                  <a:pt x="72" y="679"/>
                </a:lnTo>
                <a:lnTo>
                  <a:pt x="66" y="655"/>
                </a:lnTo>
                <a:lnTo>
                  <a:pt x="63" y="630"/>
                </a:lnTo>
                <a:lnTo>
                  <a:pt x="61" y="606"/>
                </a:lnTo>
                <a:lnTo>
                  <a:pt x="63" y="579"/>
                </a:lnTo>
                <a:lnTo>
                  <a:pt x="67" y="554"/>
                </a:lnTo>
                <a:lnTo>
                  <a:pt x="75" y="529"/>
                </a:lnTo>
                <a:lnTo>
                  <a:pt x="84" y="505"/>
                </a:lnTo>
                <a:lnTo>
                  <a:pt x="96" y="481"/>
                </a:lnTo>
                <a:lnTo>
                  <a:pt x="109" y="461"/>
                </a:lnTo>
                <a:lnTo>
                  <a:pt x="125" y="441"/>
                </a:lnTo>
                <a:lnTo>
                  <a:pt x="145" y="422"/>
                </a:lnTo>
                <a:lnTo>
                  <a:pt x="164" y="406"/>
                </a:lnTo>
                <a:lnTo>
                  <a:pt x="186" y="391"/>
                </a:lnTo>
                <a:lnTo>
                  <a:pt x="209" y="377"/>
                </a:lnTo>
                <a:lnTo>
                  <a:pt x="234" y="367"/>
                </a:lnTo>
                <a:lnTo>
                  <a:pt x="259" y="358"/>
                </a:lnTo>
                <a:lnTo>
                  <a:pt x="286" y="352"/>
                </a:lnTo>
                <a:lnTo>
                  <a:pt x="314" y="348"/>
                </a:lnTo>
                <a:lnTo>
                  <a:pt x="342" y="346"/>
                </a:lnTo>
                <a:lnTo>
                  <a:pt x="359" y="348"/>
                </a:lnTo>
                <a:lnTo>
                  <a:pt x="375" y="348"/>
                </a:lnTo>
                <a:lnTo>
                  <a:pt x="373" y="346"/>
                </a:lnTo>
                <a:lnTo>
                  <a:pt x="391" y="319"/>
                </a:lnTo>
                <a:lnTo>
                  <a:pt x="411" y="294"/>
                </a:lnTo>
                <a:lnTo>
                  <a:pt x="431" y="272"/>
                </a:lnTo>
                <a:lnTo>
                  <a:pt x="454" y="250"/>
                </a:lnTo>
                <a:lnTo>
                  <a:pt x="478" y="229"/>
                </a:lnTo>
                <a:lnTo>
                  <a:pt x="503" y="209"/>
                </a:lnTo>
                <a:lnTo>
                  <a:pt x="530" y="192"/>
                </a:lnTo>
                <a:lnTo>
                  <a:pt x="556" y="177"/>
                </a:lnTo>
                <a:lnTo>
                  <a:pt x="584" y="162"/>
                </a:lnTo>
                <a:lnTo>
                  <a:pt x="614" y="150"/>
                </a:lnTo>
                <a:lnTo>
                  <a:pt x="644" y="140"/>
                </a:lnTo>
                <a:lnTo>
                  <a:pt x="675" y="131"/>
                </a:lnTo>
                <a:lnTo>
                  <a:pt x="708" y="123"/>
                </a:lnTo>
                <a:lnTo>
                  <a:pt x="741" y="119"/>
                </a:lnTo>
                <a:lnTo>
                  <a:pt x="773" y="116"/>
                </a:lnTo>
                <a:lnTo>
                  <a:pt x="806" y="114"/>
                </a:lnTo>
                <a:lnTo>
                  <a:pt x="840" y="116"/>
                </a:lnTo>
                <a:lnTo>
                  <a:pt x="873" y="119"/>
                </a:lnTo>
                <a:lnTo>
                  <a:pt x="907" y="123"/>
                </a:lnTo>
                <a:lnTo>
                  <a:pt x="940" y="131"/>
                </a:lnTo>
                <a:lnTo>
                  <a:pt x="972" y="140"/>
                </a:lnTo>
                <a:lnTo>
                  <a:pt x="1004" y="152"/>
                </a:lnTo>
                <a:lnTo>
                  <a:pt x="1033" y="165"/>
                </a:lnTo>
                <a:lnTo>
                  <a:pt x="1063" y="180"/>
                </a:lnTo>
                <a:lnTo>
                  <a:pt x="1062" y="180"/>
                </a:lnTo>
                <a:lnTo>
                  <a:pt x="1094" y="140"/>
                </a:lnTo>
                <a:lnTo>
                  <a:pt x="1133" y="104"/>
                </a:lnTo>
                <a:lnTo>
                  <a:pt x="1174" y="74"/>
                </a:lnTo>
                <a:lnTo>
                  <a:pt x="1219" y="48"/>
                </a:lnTo>
                <a:lnTo>
                  <a:pt x="1267" y="28"/>
                </a:lnTo>
                <a:lnTo>
                  <a:pt x="1317" y="12"/>
                </a:lnTo>
                <a:lnTo>
                  <a:pt x="1344" y="7"/>
                </a:lnTo>
                <a:lnTo>
                  <a:pt x="1371" y="3"/>
                </a:lnTo>
                <a:lnTo>
                  <a:pt x="1397" y="1"/>
                </a:lnTo>
                <a:lnTo>
                  <a:pt x="1424" y="0"/>
                </a:lnTo>
                <a:lnTo>
                  <a:pt x="1460" y="1"/>
                </a:lnTo>
                <a:lnTo>
                  <a:pt x="1495" y="6"/>
                </a:lnTo>
                <a:lnTo>
                  <a:pt x="1530" y="12"/>
                </a:lnTo>
                <a:lnTo>
                  <a:pt x="1562" y="21"/>
                </a:lnTo>
                <a:lnTo>
                  <a:pt x="1595" y="33"/>
                </a:lnTo>
                <a:lnTo>
                  <a:pt x="1626" y="46"/>
                </a:lnTo>
                <a:lnTo>
                  <a:pt x="1656" y="62"/>
                </a:lnTo>
                <a:lnTo>
                  <a:pt x="1684" y="80"/>
                </a:lnTo>
                <a:lnTo>
                  <a:pt x="1709" y="100"/>
                </a:lnTo>
                <a:lnTo>
                  <a:pt x="1735" y="122"/>
                </a:lnTo>
                <a:lnTo>
                  <a:pt x="1758" y="146"/>
                </a:lnTo>
                <a:lnTo>
                  <a:pt x="1779" y="171"/>
                </a:lnTo>
                <a:lnTo>
                  <a:pt x="1799" y="198"/>
                </a:lnTo>
                <a:lnTo>
                  <a:pt x="1815" y="226"/>
                </a:lnTo>
                <a:lnTo>
                  <a:pt x="1828" y="256"/>
                </a:lnTo>
                <a:lnTo>
                  <a:pt x="1840" y="287"/>
                </a:lnTo>
                <a:lnTo>
                  <a:pt x="1842" y="285"/>
                </a:lnTo>
                <a:lnTo>
                  <a:pt x="1864" y="273"/>
                </a:lnTo>
                <a:lnTo>
                  <a:pt x="1888" y="263"/>
                </a:lnTo>
                <a:lnTo>
                  <a:pt x="1912" y="254"/>
                </a:lnTo>
                <a:lnTo>
                  <a:pt x="1937" y="247"/>
                </a:lnTo>
                <a:lnTo>
                  <a:pt x="1962" y="241"/>
                </a:lnTo>
                <a:lnTo>
                  <a:pt x="1987" y="236"/>
                </a:lnTo>
                <a:lnTo>
                  <a:pt x="2013" y="235"/>
                </a:lnTo>
                <a:lnTo>
                  <a:pt x="2039" y="233"/>
                </a:lnTo>
                <a:lnTo>
                  <a:pt x="2076" y="235"/>
                </a:lnTo>
                <a:lnTo>
                  <a:pt x="2114" y="241"/>
                </a:lnTo>
                <a:lnTo>
                  <a:pt x="2149" y="248"/>
                </a:lnTo>
                <a:lnTo>
                  <a:pt x="2183" y="260"/>
                </a:lnTo>
                <a:lnTo>
                  <a:pt x="2216" y="275"/>
                </a:lnTo>
                <a:lnTo>
                  <a:pt x="2246" y="291"/>
                </a:lnTo>
                <a:lnTo>
                  <a:pt x="2276" y="311"/>
                </a:lnTo>
                <a:lnTo>
                  <a:pt x="2302" y="333"/>
                </a:lnTo>
                <a:lnTo>
                  <a:pt x="2326" y="357"/>
                </a:lnTo>
                <a:lnTo>
                  <a:pt x="2347" y="383"/>
                </a:lnTo>
                <a:lnTo>
                  <a:pt x="2366" y="412"/>
                </a:lnTo>
                <a:lnTo>
                  <a:pt x="2383" y="441"/>
                </a:lnTo>
                <a:lnTo>
                  <a:pt x="2394" y="472"/>
                </a:lnTo>
                <a:lnTo>
                  <a:pt x="2405" y="505"/>
                </a:lnTo>
                <a:lnTo>
                  <a:pt x="2411" y="539"/>
                </a:lnTo>
                <a:lnTo>
                  <a:pt x="2412" y="575"/>
                </a:lnTo>
                <a:lnTo>
                  <a:pt x="2411" y="576"/>
                </a:lnTo>
                <a:lnTo>
                  <a:pt x="2451" y="584"/>
                </a:lnTo>
                <a:lnTo>
                  <a:pt x="2490" y="594"/>
                </a:lnTo>
                <a:lnTo>
                  <a:pt x="2525" y="606"/>
                </a:lnTo>
                <a:lnTo>
                  <a:pt x="2561" y="623"/>
                </a:lnTo>
                <a:lnTo>
                  <a:pt x="2594" y="642"/>
                </a:lnTo>
                <a:lnTo>
                  <a:pt x="2625" y="663"/>
                </a:lnTo>
                <a:lnTo>
                  <a:pt x="2653" y="686"/>
                </a:lnTo>
                <a:lnTo>
                  <a:pt x="2680" y="712"/>
                </a:lnTo>
                <a:lnTo>
                  <a:pt x="2704" y="740"/>
                </a:lnTo>
                <a:lnTo>
                  <a:pt x="2724" y="770"/>
                </a:lnTo>
                <a:lnTo>
                  <a:pt x="2744" y="801"/>
                </a:lnTo>
                <a:lnTo>
                  <a:pt x="2759" y="834"/>
                </a:lnTo>
                <a:lnTo>
                  <a:pt x="2770" y="868"/>
                </a:lnTo>
                <a:lnTo>
                  <a:pt x="2779" y="902"/>
                </a:lnTo>
                <a:lnTo>
                  <a:pt x="2785" y="939"/>
                </a:lnTo>
                <a:lnTo>
                  <a:pt x="2787" y="976"/>
                </a:lnTo>
                <a:lnTo>
                  <a:pt x="2785" y="1009"/>
                </a:lnTo>
                <a:lnTo>
                  <a:pt x="2781" y="1043"/>
                </a:lnTo>
                <a:lnTo>
                  <a:pt x="2773" y="1074"/>
                </a:lnTo>
                <a:lnTo>
                  <a:pt x="2763" y="1107"/>
                </a:lnTo>
                <a:lnTo>
                  <a:pt x="2750" y="1137"/>
                </a:lnTo>
                <a:lnTo>
                  <a:pt x="2735" y="1166"/>
                </a:lnTo>
                <a:lnTo>
                  <a:pt x="2717" y="1196"/>
                </a:lnTo>
                <a:lnTo>
                  <a:pt x="2696" y="1223"/>
                </a:lnTo>
                <a:lnTo>
                  <a:pt x="2695" y="1223"/>
                </a:lnTo>
                <a:lnTo>
                  <a:pt x="2707" y="1253"/>
                </a:lnTo>
                <a:lnTo>
                  <a:pt x="2715" y="1284"/>
                </a:lnTo>
                <a:lnTo>
                  <a:pt x="2721" y="1315"/>
                </a:lnTo>
                <a:lnTo>
                  <a:pt x="2723" y="1348"/>
                </a:lnTo>
                <a:lnTo>
                  <a:pt x="2721" y="1374"/>
                </a:lnTo>
                <a:lnTo>
                  <a:pt x="2718" y="1401"/>
                </a:lnTo>
                <a:lnTo>
                  <a:pt x="2712" y="1426"/>
                </a:lnTo>
                <a:lnTo>
                  <a:pt x="2705" y="1452"/>
                </a:lnTo>
                <a:lnTo>
                  <a:pt x="2695" y="1475"/>
                </a:lnTo>
                <a:lnTo>
                  <a:pt x="2683" y="1499"/>
                </a:lnTo>
                <a:lnTo>
                  <a:pt x="2668" y="1522"/>
                </a:lnTo>
                <a:lnTo>
                  <a:pt x="2652" y="1542"/>
                </a:lnTo>
                <a:lnTo>
                  <a:pt x="2635" y="1562"/>
                </a:lnTo>
                <a:lnTo>
                  <a:pt x="2616" y="1579"/>
                </a:lnTo>
                <a:lnTo>
                  <a:pt x="2594" y="1597"/>
                </a:lnTo>
                <a:lnTo>
                  <a:pt x="2571" y="1612"/>
                </a:lnTo>
                <a:lnTo>
                  <a:pt x="2548" y="1626"/>
                </a:lnTo>
                <a:lnTo>
                  <a:pt x="2522" y="1639"/>
                </a:lnTo>
                <a:lnTo>
                  <a:pt x="2497" y="1648"/>
                </a:lnTo>
                <a:lnTo>
                  <a:pt x="2469" y="1657"/>
                </a:lnTo>
                <a:lnTo>
                  <a:pt x="2470" y="1657"/>
                </a:lnTo>
                <a:lnTo>
                  <a:pt x="2464" y="1682"/>
                </a:lnTo>
                <a:lnTo>
                  <a:pt x="2455" y="1707"/>
                </a:lnTo>
                <a:lnTo>
                  <a:pt x="2445" y="1730"/>
                </a:lnTo>
                <a:lnTo>
                  <a:pt x="2432" y="1752"/>
                </a:lnTo>
                <a:lnTo>
                  <a:pt x="2418" y="1773"/>
                </a:lnTo>
                <a:lnTo>
                  <a:pt x="2402" y="1793"/>
                </a:lnTo>
                <a:lnTo>
                  <a:pt x="2383" y="1811"/>
                </a:lnTo>
                <a:lnTo>
                  <a:pt x="2363" y="1828"/>
                </a:lnTo>
                <a:lnTo>
                  <a:pt x="2342" y="1842"/>
                </a:lnTo>
                <a:lnTo>
                  <a:pt x="2320" y="1856"/>
                </a:lnTo>
                <a:lnTo>
                  <a:pt x="2296" y="1868"/>
                </a:lnTo>
                <a:lnTo>
                  <a:pt x="2271" y="1877"/>
                </a:lnTo>
                <a:lnTo>
                  <a:pt x="2244" y="1884"/>
                </a:lnTo>
                <a:lnTo>
                  <a:pt x="2218" y="1890"/>
                </a:lnTo>
                <a:lnTo>
                  <a:pt x="2191" y="1893"/>
                </a:lnTo>
                <a:lnTo>
                  <a:pt x="2163" y="1894"/>
                </a:lnTo>
                <a:lnTo>
                  <a:pt x="2128" y="1893"/>
                </a:lnTo>
                <a:lnTo>
                  <a:pt x="2094" y="1887"/>
                </a:lnTo>
                <a:lnTo>
                  <a:pt x="2062" y="1880"/>
                </a:lnTo>
                <a:lnTo>
                  <a:pt x="2030" y="1868"/>
                </a:lnTo>
                <a:lnTo>
                  <a:pt x="2001" y="1853"/>
                </a:lnTo>
                <a:lnTo>
                  <a:pt x="1972" y="1835"/>
                </a:lnTo>
                <a:lnTo>
                  <a:pt x="1947" y="1816"/>
                </a:lnTo>
                <a:lnTo>
                  <a:pt x="1923" y="1792"/>
                </a:lnTo>
                <a:lnTo>
                  <a:pt x="1903" y="1814"/>
                </a:lnTo>
                <a:lnTo>
                  <a:pt x="1879" y="1835"/>
                </a:lnTo>
                <a:lnTo>
                  <a:pt x="1852" y="1853"/>
                </a:lnTo>
                <a:lnTo>
                  <a:pt x="1825" y="1868"/>
                </a:lnTo>
                <a:lnTo>
                  <a:pt x="1796" y="1880"/>
                </a:lnTo>
                <a:lnTo>
                  <a:pt x="1764" y="1887"/>
                </a:lnTo>
                <a:lnTo>
                  <a:pt x="1732" y="1893"/>
                </a:lnTo>
                <a:lnTo>
                  <a:pt x="1699" y="1894"/>
                </a:lnTo>
                <a:lnTo>
                  <a:pt x="1660" y="1892"/>
                </a:lnTo>
                <a:lnTo>
                  <a:pt x="1622" y="1884"/>
                </a:lnTo>
                <a:lnTo>
                  <a:pt x="1586" y="1872"/>
                </a:lnTo>
                <a:lnTo>
                  <a:pt x="1552" y="1856"/>
                </a:lnTo>
                <a:lnTo>
                  <a:pt x="1521" y="1835"/>
                </a:lnTo>
                <a:lnTo>
                  <a:pt x="1492" y="1810"/>
                </a:lnTo>
                <a:lnTo>
                  <a:pt x="1469" y="1782"/>
                </a:lnTo>
                <a:lnTo>
                  <a:pt x="1448" y="1750"/>
                </a:lnTo>
                <a:lnTo>
                  <a:pt x="1449" y="1746"/>
                </a:lnTo>
                <a:lnTo>
                  <a:pt x="1424" y="1767"/>
                </a:lnTo>
                <a:lnTo>
                  <a:pt x="1397" y="1786"/>
                </a:lnTo>
                <a:lnTo>
                  <a:pt x="1368" y="1801"/>
                </a:lnTo>
                <a:lnTo>
                  <a:pt x="1338" y="1814"/>
                </a:lnTo>
                <a:lnTo>
                  <a:pt x="1307" y="1825"/>
                </a:lnTo>
                <a:lnTo>
                  <a:pt x="1274" y="1832"/>
                </a:lnTo>
                <a:lnTo>
                  <a:pt x="1241" y="1837"/>
                </a:lnTo>
                <a:lnTo>
                  <a:pt x="1207" y="1838"/>
                </a:lnTo>
                <a:lnTo>
                  <a:pt x="1183" y="1838"/>
                </a:lnTo>
                <a:lnTo>
                  <a:pt x="1161" y="1835"/>
                </a:lnTo>
                <a:lnTo>
                  <a:pt x="1115" y="1826"/>
                </a:lnTo>
                <a:lnTo>
                  <a:pt x="1072" y="1811"/>
                </a:lnTo>
                <a:lnTo>
                  <a:pt x="1030" y="1792"/>
                </a:lnTo>
                <a:lnTo>
                  <a:pt x="993" y="1768"/>
                </a:lnTo>
                <a:lnTo>
                  <a:pt x="959" y="1738"/>
                </a:lnTo>
                <a:lnTo>
                  <a:pt x="929" y="1706"/>
                </a:lnTo>
                <a:lnTo>
                  <a:pt x="904" y="1669"/>
                </a:lnTo>
                <a:lnTo>
                  <a:pt x="903" y="1666"/>
                </a:lnTo>
                <a:lnTo>
                  <a:pt x="877" y="1679"/>
                </a:lnTo>
                <a:lnTo>
                  <a:pt x="850" y="1691"/>
                </a:lnTo>
                <a:lnTo>
                  <a:pt x="824" y="1700"/>
                </a:lnTo>
                <a:lnTo>
                  <a:pt x="797" y="1707"/>
                </a:lnTo>
                <a:lnTo>
                  <a:pt x="769" y="1715"/>
                </a:lnTo>
                <a:lnTo>
                  <a:pt x="741" y="1719"/>
                </a:lnTo>
                <a:lnTo>
                  <a:pt x="711" y="1721"/>
                </a:lnTo>
                <a:lnTo>
                  <a:pt x="683" y="1722"/>
                </a:lnTo>
                <a:lnTo>
                  <a:pt x="638" y="1721"/>
                </a:lnTo>
                <a:lnTo>
                  <a:pt x="595" y="1713"/>
                </a:lnTo>
                <a:lnTo>
                  <a:pt x="553" y="1704"/>
                </a:lnTo>
                <a:lnTo>
                  <a:pt x="513" y="1691"/>
                </a:lnTo>
                <a:lnTo>
                  <a:pt x="475" y="1673"/>
                </a:lnTo>
                <a:lnTo>
                  <a:pt x="439" y="1654"/>
                </a:lnTo>
                <a:lnTo>
                  <a:pt x="406" y="1630"/>
                </a:lnTo>
                <a:lnTo>
                  <a:pt x="375" y="1603"/>
                </a:lnTo>
                <a:lnTo>
                  <a:pt x="347" y="1575"/>
                </a:lnTo>
                <a:lnTo>
                  <a:pt x="321" y="1544"/>
                </a:lnTo>
                <a:lnTo>
                  <a:pt x="299" y="1511"/>
                </a:lnTo>
                <a:lnTo>
                  <a:pt x="281" y="1475"/>
                </a:lnTo>
                <a:lnTo>
                  <a:pt x="266" y="1438"/>
                </a:lnTo>
                <a:lnTo>
                  <a:pt x="256" y="1400"/>
                </a:lnTo>
                <a:lnTo>
                  <a:pt x="250" y="1360"/>
                </a:lnTo>
                <a:lnTo>
                  <a:pt x="247" y="1318"/>
                </a:lnTo>
                <a:lnTo>
                  <a:pt x="249" y="1291"/>
                </a:lnTo>
                <a:lnTo>
                  <a:pt x="250" y="1264"/>
                </a:lnTo>
                <a:lnTo>
                  <a:pt x="252" y="1264"/>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nvGrpSpPr>
          <p:cNvPr id="18477" name="Group 1670"/>
          <p:cNvGrpSpPr>
            <a:grpSpLocks/>
          </p:cNvGrpSpPr>
          <p:nvPr/>
        </p:nvGrpSpPr>
        <p:grpSpPr bwMode="auto">
          <a:xfrm>
            <a:off x="7010401" y="4244976"/>
            <a:ext cx="2436813" cy="1166813"/>
            <a:chOff x="3456" y="2674"/>
            <a:chExt cx="1535" cy="735"/>
          </a:xfrm>
        </p:grpSpPr>
        <p:sp>
          <p:nvSpPr>
            <p:cNvPr id="18729" name="Freeform 1336"/>
            <p:cNvSpPr>
              <a:spLocks/>
            </p:cNvSpPr>
            <p:nvPr/>
          </p:nvSpPr>
          <p:spPr bwMode="auto">
            <a:xfrm>
              <a:off x="3631" y="2932"/>
              <a:ext cx="87" cy="16"/>
            </a:xfrm>
            <a:custGeom>
              <a:avLst/>
              <a:gdLst>
                <a:gd name="T0" fmla="*/ 0 w 163"/>
                <a:gd name="T1" fmla="*/ 7 h 36"/>
                <a:gd name="T2" fmla="*/ 9 w 163"/>
                <a:gd name="T3" fmla="*/ 4 h 36"/>
                <a:gd name="T4" fmla="*/ 19 w 163"/>
                <a:gd name="T5" fmla="*/ 2 h 36"/>
                <a:gd name="T6" fmla="*/ 30 w 163"/>
                <a:gd name="T7" fmla="*/ 0 h 36"/>
                <a:gd name="T8" fmla="*/ 40 w 163"/>
                <a:gd name="T9" fmla="*/ 0 h 36"/>
                <a:gd name="T10" fmla="*/ 44 w 163"/>
                <a:gd name="T11" fmla="*/ 0 h 36"/>
                <a:gd name="T12" fmla="*/ 46 w 163"/>
                <a:gd name="T13" fmla="*/ 0 h 36"/>
                <a:gd name="T14" fmla="*/ 0 60000 65536"/>
                <a:gd name="T15" fmla="*/ 0 60000 65536"/>
                <a:gd name="T16" fmla="*/ 0 60000 65536"/>
                <a:gd name="T17" fmla="*/ 0 60000 65536"/>
                <a:gd name="T18" fmla="*/ 0 60000 65536"/>
                <a:gd name="T19" fmla="*/ 0 60000 65536"/>
                <a:gd name="T20" fmla="*/ 0 60000 65536"/>
                <a:gd name="T21" fmla="*/ 0 w 163"/>
                <a:gd name="T22" fmla="*/ 0 h 36"/>
                <a:gd name="T23" fmla="*/ 163 w 16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36">
                  <a:moveTo>
                    <a:pt x="0" y="36"/>
                  </a:moveTo>
                  <a:lnTo>
                    <a:pt x="32" y="21"/>
                  </a:lnTo>
                  <a:lnTo>
                    <a:pt x="68" y="9"/>
                  </a:lnTo>
                  <a:lnTo>
                    <a:pt x="104" y="3"/>
                  </a:lnTo>
                  <a:lnTo>
                    <a:pt x="141" y="0"/>
                  </a:lnTo>
                  <a:lnTo>
                    <a:pt x="153" y="0"/>
                  </a:lnTo>
                  <a:lnTo>
                    <a:pt x="163" y="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30" name="Freeform 1337"/>
            <p:cNvSpPr>
              <a:spLocks/>
            </p:cNvSpPr>
            <p:nvPr/>
          </p:nvSpPr>
          <p:spPr bwMode="auto">
            <a:xfrm>
              <a:off x="3756" y="2751"/>
              <a:ext cx="40" cy="8"/>
            </a:xfrm>
            <a:custGeom>
              <a:avLst/>
              <a:gdLst>
                <a:gd name="T0" fmla="*/ 0 w 73"/>
                <a:gd name="T1" fmla="*/ 0 h 17"/>
                <a:gd name="T2" fmla="*/ 11 w 73"/>
                <a:gd name="T3" fmla="*/ 1 h 17"/>
                <a:gd name="T4" fmla="*/ 22 w 73"/>
                <a:gd name="T5" fmla="*/ 4 h 17"/>
                <a:gd name="T6" fmla="*/ 0 60000 65536"/>
                <a:gd name="T7" fmla="*/ 0 60000 65536"/>
                <a:gd name="T8" fmla="*/ 0 60000 65536"/>
                <a:gd name="T9" fmla="*/ 0 w 73"/>
                <a:gd name="T10" fmla="*/ 0 h 17"/>
                <a:gd name="T11" fmla="*/ 73 w 73"/>
                <a:gd name="T12" fmla="*/ 17 h 17"/>
              </a:gdLst>
              <a:ahLst/>
              <a:cxnLst>
                <a:cxn ang="T6">
                  <a:pos x="T0" y="T1"/>
                </a:cxn>
                <a:cxn ang="T7">
                  <a:pos x="T2" y="T3"/>
                </a:cxn>
                <a:cxn ang="T8">
                  <a:pos x="T4" y="T5"/>
                </a:cxn>
              </a:cxnLst>
              <a:rect l="T9" t="T10" r="T11" b="T12"/>
              <a:pathLst>
                <a:path w="73" h="17">
                  <a:moveTo>
                    <a:pt x="0" y="0"/>
                  </a:moveTo>
                  <a:lnTo>
                    <a:pt x="37" y="7"/>
                  </a:lnTo>
                  <a:lnTo>
                    <a:pt x="73" y="1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31" name="Freeform 1338"/>
            <p:cNvSpPr>
              <a:spLocks/>
            </p:cNvSpPr>
            <p:nvPr/>
          </p:nvSpPr>
          <p:spPr bwMode="auto">
            <a:xfrm>
              <a:off x="4099" y="2674"/>
              <a:ext cx="23" cy="35"/>
            </a:xfrm>
            <a:custGeom>
              <a:avLst/>
              <a:gdLst>
                <a:gd name="T0" fmla="*/ 0 w 44"/>
                <a:gd name="T1" fmla="*/ 16 h 76"/>
                <a:gd name="T2" fmla="*/ 5 w 44"/>
                <a:gd name="T3" fmla="*/ 8 h 76"/>
                <a:gd name="T4" fmla="*/ 12 w 44"/>
                <a:gd name="T5" fmla="*/ 0 h 76"/>
                <a:gd name="T6" fmla="*/ 0 60000 65536"/>
                <a:gd name="T7" fmla="*/ 0 60000 65536"/>
                <a:gd name="T8" fmla="*/ 0 60000 65536"/>
                <a:gd name="T9" fmla="*/ 0 w 44"/>
                <a:gd name="T10" fmla="*/ 0 h 76"/>
                <a:gd name="T11" fmla="*/ 44 w 44"/>
                <a:gd name="T12" fmla="*/ 76 h 76"/>
              </a:gdLst>
              <a:ahLst/>
              <a:cxnLst>
                <a:cxn ang="T6">
                  <a:pos x="T0" y="T1"/>
                </a:cxn>
                <a:cxn ang="T7">
                  <a:pos x="T2" y="T3"/>
                </a:cxn>
                <a:cxn ang="T8">
                  <a:pos x="T4" y="T5"/>
                </a:cxn>
              </a:cxnLst>
              <a:rect l="T9" t="T10" r="T11" b="T12"/>
              <a:pathLst>
                <a:path w="44" h="76">
                  <a:moveTo>
                    <a:pt x="0" y="76"/>
                  </a:moveTo>
                  <a:lnTo>
                    <a:pt x="20" y="37"/>
                  </a:lnTo>
                  <a:lnTo>
                    <a:pt x="4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32" name="Freeform 1339"/>
            <p:cNvSpPr>
              <a:spLocks/>
            </p:cNvSpPr>
            <p:nvPr/>
          </p:nvSpPr>
          <p:spPr bwMode="auto">
            <a:xfrm>
              <a:off x="4537" y="2723"/>
              <a:ext cx="9" cy="39"/>
            </a:xfrm>
            <a:custGeom>
              <a:avLst/>
              <a:gdLst>
                <a:gd name="T0" fmla="*/ 0 w 18"/>
                <a:gd name="T1" fmla="*/ 0 h 84"/>
                <a:gd name="T2" fmla="*/ 3 w 18"/>
                <a:gd name="T3" fmla="*/ 9 h 84"/>
                <a:gd name="T4" fmla="*/ 5 w 18"/>
                <a:gd name="T5" fmla="*/ 18 h 84"/>
                <a:gd name="T6" fmla="*/ 0 60000 65536"/>
                <a:gd name="T7" fmla="*/ 0 60000 65536"/>
                <a:gd name="T8" fmla="*/ 0 60000 65536"/>
                <a:gd name="T9" fmla="*/ 0 w 18"/>
                <a:gd name="T10" fmla="*/ 0 h 84"/>
                <a:gd name="T11" fmla="*/ 18 w 18"/>
                <a:gd name="T12" fmla="*/ 84 h 84"/>
              </a:gdLst>
              <a:ahLst/>
              <a:cxnLst>
                <a:cxn ang="T6">
                  <a:pos x="T0" y="T1"/>
                </a:cxn>
                <a:cxn ang="T7">
                  <a:pos x="T2" y="T3"/>
                </a:cxn>
                <a:cxn ang="T8">
                  <a:pos x="T4" y="T5"/>
                </a:cxn>
              </a:cxnLst>
              <a:rect l="T9" t="T10" r="T11" b="T12"/>
              <a:pathLst>
                <a:path w="18" h="84">
                  <a:moveTo>
                    <a:pt x="0" y="0"/>
                  </a:moveTo>
                  <a:lnTo>
                    <a:pt x="12" y="43"/>
                  </a:lnTo>
                  <a:lnTo>
                    <a:pt x="18" y="8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33" name="Freeform 1340"/>
            <p:cNvSpPr>
              <a:spLocks/>
            </p:cNvSpPr>
            <p:nvPr/>
          </p:nvSpPr>
          <p:spPr bwMode="auto">
            <a:xfrm>
              <a:off x="4729" y="2854"/>
              <a:ext cx="112" cy="144"/>
            </a:xfrm>
            <a:custGeom>
              <a:avLst/>
              <a:gdLst>
                <a:gd name="T0" fmla="*/ 60 w 209"/>
                <a:gd name="T1" fmla="*/ 0 h 314"/>
                <a:gd name="T2" fmla="*/ 60 w 209"/>
                <a:gd name="T3" fmla="*/ 0 h 314"/>
                <a:gd name="T4" fmla="*/ 60 w 209"/>
                <a:gd name="T5" fmla="*/ 0 h 314"/>
                <a:gd name="T6" fmla="*/ 59 w 209"/>
                <a:gd name="T7" fmla="*/ 6 h 314"/>
                <a:gd name="T8" fmla="*/ 59 w 209"/>
                <a:gd name="T9" fmla="*/ 11 h 314"/>
                <a:gd name="T10" fmla="*/ 57 w 209"/>
                <a:gd name="T11" fmla="*/ 16 h 314"/>
                <a:gd name="T12" fmla="*/ 56 w 209"/>
                <a:gd name="T13" fmla="*/ 21 h 314"/>
                <a:gd name="T14" fmla="*/ 54 w 209"/>
                <a:gd name="T15" fmla="*/ 26 h 314"/>
                <a:gd name="T16" fmla="*/ 51 w 209"/>
                <a:gd name="T17" fmla="*/ 30 h 314"/>
                <a:gd name="T18" fmla="*/ 47 w 209"/>
                <a:gd name="T19" fmla="*/ 35 h 314"/>
                <a:gd name="T20" fmla="*/ 44 w 209"/>
                <a:gd name="T21" fmla="*/ 39 h 314"/>
                <a:gd name="T22" fmla="*/ 40 w 209"/>
                <a:gd name="T23" fmla="*/ 44 h 314"/>
                <a:gd name="T24" fmla="*/ 35 w 209"/>
                <a:gd name="T25" fmla="*/ 47 h 314"/>
                <a:gd name="T26" fmla="*/ 25 w 209"/>
                <a:gd name="T27" fmla="*/ 55 h 314"/>
                <a:gd name="T28" fmla="*/ 13 w 209"/>
                <a:gd name="T29" fmla="*/ 61 h 314"/>
                <a:gd name="T30" fmla="*/ 0 w 209"/>
                <a:gd name="T31" fmla="*/ 66 h 3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9"/>
                <a:gd name="T49" fmla="*/ 0 h 314"/>
                <a:gd name="T50" fmla="*/ 209 w 209"/>
                <a:gd name="T51" fmla="*/ 314 h 3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9" h="314">
                  <a:moveTo>
                    <a:pt x="209" y="0"/>
                  </a:moveTo>
                  <a:lnTo>
                    <a:pt x="209" y="1"/>
                  </a:lnTo>
                  <a:lnTo>
                    <a:pt x="209" y="3"/>
                  </a:lnTo>
                  <a:lnTo>
                    <a:pt x="208" y="28"/>
                  </a:lnTo>
                  <a:lnTo>
                    <a:pt x="206" y="52"/>
                  </a:lnTo>
                  <a:lnTo>
                    <a:pt x="200" y="76"/>
                  </a:lnTo>
                  <a:lnTo>
                    <a:pt x="194" y="100"/>
                  </a:lnTo>
                  <a:lnTo>
                    <a:pt x="187" y="122"/>
                  </a:lnTo>
                  <a:lnTo>
                    <a:pt x="177" y="144"/>
                  </a:lnTo>
                  <a:lnTo>
                    <a:pt x="165" y="165"/>
                  </a:lnTo>
                  <a:lnTo>
                    <a:pt x="153" y="186"/>
                  </a:lnTo>
                  <a:lnTo>
                    <a:pt x="138" y="207"/>
                  </a:lnTo>
                  <a:lnTo>
                    <a:pt x="122" y="224"/>
                  </a:lnTo>
                  <a:lnTo>
                    <a:pt x="86" y="259"/>
                  </a:lnTo>
                  <a:lnTo>
                    <a:pt x="46" y="290"/>
                  </a:lnTo>
                  <a:lnTo>
                    <a:pt x="0" y="31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34" name="Freeform 1341"/>
            <p:cNvSpPr>
              <a:spLocks/>
            </p:cNvSpPr>
            <p:nvPr/>
          </p:nvSpPr>
          <p:spPr bwMode="auto">
            <a:xfrm>
              <a:off x="4942" y="3096"/>
              <a:ext cx="49" cy="54"/>
            </a:xfrm>
            <a:custGeom>
              <a:avLst/>
              <a:gdLst>
                <a:gd name="T0" fmla="*/ 0 w 94"/>
                <a:gd name="T1" fmla="*/ 0 h 118"/>
                <a:gd name="T2" fmla="*/ 8 w 94"/>
                <a:gd name="T3" fmla="*/ 5 h 118"/>
                <a:gd name="T4" fmla="*/ 15 w 94"/>
                <a:gd name="T5" fmla="*/ 11 h 118"/>
                <a:gd name="T6" fmla="*/ 21 w 94"/>
                <a:gd name="T7" fmla="*/ 18 h 118"/>
                <a:gd name="T8" fmla="*/ 26 w 94"/>
                <a:gd name="T9" fmla="*/ 25 h 118"/>
                <a:gd name="T10" fmla="*/ 0 60000 65536"/>
                <a:gd name="T11" fmla="*/ 0 60000 65536"/>
                <a:gd name="T12" fmla="*/ 0 60000 65536"/>
                <a:gd name="T13" fmla="*/ 0 60000 65536"/>
                <a:gd name="T14" fmla="*/ 0 60000 65536"/>
                <a:gd name="T15" fmla="*/ 0 w 94"/>
                <a:gd name="T16" fmla="*/ 0 h 118"/>
                <a:gd name="T17" fmla="*/ 94 w 94"/>
                <a:gd name="T18" fmla="*/ 118 h 118"/>
              </a:gdLst>
              <a:ahLst/>
              <a:cxnLst>
                <a:cxn ang="T10">
                  <a:pos x="T0" y="T1"/>
                </a:cxn>
                <a:cxn ang="T11">
                  <a:pos x="T2" y="T3"/>
                </a:cxn>
                <a:cxn ang="T12">
                  <a:pos x="T4" y="T5"/>
                </a:cxn>
                <a:cxn ang="T13">
                  <a:pos x="T6" y="T7"/>
                </a:cxn>
                <a:cxn ang="T14">
                  <a:pos x="T8" y="T9"/>
                </a:cxn>
              </a:cxnLst>
              <a:rect l="T15" t="T16" r="T17" b="T18"/>
              <a:pathLst>
                <a:path w="94" h="118">
                  <a:moveTo>
                    <a:pt x="0" y="0"/>
                  </a:moveTo>
                  <a:lnTo>
                    <a:pt x="30" y="26"/>
                  </a:lnTo>
                  <a:lnTo>
                    <a:pt x="55" y="54"/>
                  </a:lnTo>
                  <a:lnTo>
                    <a:pt x="76" y="85"/>
                  </a:lnTo>
                  <a:lnTo>
                    <a:pt x="94" y="11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35" name="Freeform 1342"/>
            <p:cNvSpPr>
              <a:spLocks/>
            </p:cNvSpPr>
            <p:nvPr/>
          </p:nvSpPr>
          <p:spPr bwMode="auto">
            <a:xfrm>
              <a:off x="4872" y="3322"/>
              <a:ext cx="2" cy="26"/>
            </a:xfrm>
            <a:custGeom>
              <a:avLst/>
              <a:gdLst>
                <a:gd name="T0" fmla="*/ 1 w 5"/>
                <a:gd name="T1" fmla="*/ 0 h 55"/>
                <a:gd name="T2" fmla="*/ 1 w 5"/>
                <a:gd name="T3" fmla="*/ 0 h 55"/>
                <a:gd name="T4" fmla="*/ 1 w 5"/>
                <a:gd name="T5" fmla="*/ 0 h 55"/>
                <a:gd name="T6" fmla="*/ 0 w 5"/>
                <a:gd name="T7" fmla="*/ 7 h 55"/>
                <a:gd name="T8" fmla="*/ 0 w 5"/>
                <a:gd name="T9" fmla="*/ 12 h 55"/>
                <a:gd name="T10" fmla="*/ 0 60000 65536"/>
                <a:gd name="T11" fmla="*/ 0 60000 65536"/>
                <a:gd name="T12" fmla="*/ 0 60000 65536"/>
                <a:gd name="T13" fmla="*/ 0 60000 65536"/>
                <a:gd name="T14" fmla="*/ 0 60000 65536"/>
                <a:gd name="T15" fmla="*/ 0 w 5"/>
                <a:gd name="T16" fmla="*/ 0 h 55"/>
                <a:gd name="T17" fmla="*/ 5 w 5"/>
                <a:gd name="T18" fmla="*/ 55 h 55"/>
              </a:gdLst>
              <a:ahLst/>
              <a:cxnLst>
                <a:cxn ang="T10">
                  <a:pos x="T0" y="T1"/>
                </a:cxn>
                <a:cxn ang="T11">
                  <a:pos x="T2" y="T3"/>
                </a:cxn>
                <a:cxn ang="T12">
                  <a:pos x="T4" y="T5"/>
                </a:cxn>
                <a:cxn ang="T13">
                  <a:pos x="T6" y="T7"/>
                </a:cxn>
                <a:cxn ang="T14">
                  <a:pos x="T8" y="T9"/>
                </a:cxn>
              </a:cxnLst>
              <a:rect l="T15" t="T16" r="T17" b="T18"/>
              <a:pathLst>
                <a:path w="5" h="55">
                  <a:moveTo>
                    <a:pt x="5" y="0"/>
                  </a:moveTo>
                  <a:lnTo>
                    <a:pt x="5" y="1"/>
                  </a:lnTo>
                  <a:lnTo>
                    <a:pt x="5" y="3"/>
                  </a:lnTo>
                  <a:lnTo>
                    <a:pt x="3" y="29"/>
                  </a:lnTo>
                  <a:lnTo>
                    <a:pt x="0" y="5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36" name="Freeform 1343"/>
            <p:cNvSpPr>
              <a:spLocks/>
            </p:cNvSpPr>
            <p:nvPr/>
          </p:nvSpPr>
          <p:spPr bwMode="auto">
            <a:xfrm>
              <a:off x="4556" y="3378"/>
              <a:ext cx="25" cy="31"/>
            </a:xfrm>
            <a:custGeom>
              <a:avLst/>
              <a:gdLst>
                <a:gd name="T0" fmla="*/ 13 w 47"/>
                <a:gd name="T1" fmla="*/ 14 h 70"/>
                <a:gd name="T2" fmla="*/ 6 w 47"/>
                <a:gd name="T3" fmla="*/ 7 h 70"/>
                <a:gd name="T4" fmla="*/ 3 w 47"/>
                <a:gd name="T5" fmla="*/ 4 h 70"/>
                <a:gd name="T6" fmla="*/ 0 w 47"/>
                <a:gd name="T7" fmla="*/ 0 h 70"/>
                <a:gd name="T8" fmla="*/ 0 60000 65536"/>
                <a:gd name="T9" fmla="*/ 0 60000 65536"/>
                <a:gd name="T10" fmla="*/ 0 60000 65536"/>
                <a:gd name="T11" fmla="*/ 0 60000 65536"/>
                <a:gd name="T12" fmla="*/ 0 w 47"/>
                <a:gd name="T13" fmla="*/ 0 h 70"/>
                <a:gd name="T14" fmla="*/ 47 w 47"/>
                <a:gd name="T15" fmla="*/ 70 h 70"/>
              </a:gdLst>
              <a:ahLst/>
              <a:cxnLst>
                <a:cxn ang="T8">
                  <a:pos x="T0" y="T1"/>
                </a:cxn>
                <a:cxn ang="T9">
                  <a:pos x="T2" y="T3"/>
                </a:cxn>
                <a:cxn ang="T10">
                  <a:pos x="T4" y="T5"/>
                </a:cxn>
                <a:cxn ang="T11">
                  <a:pos x="T6" y="T7"/>
                </a:cxn>
              </a:cxnLst>
              <a:rect l="T12" t="T13" r="T14" b="T15"/>
              <a:pathLst>
                <a:path w="47" h="70">
                  <a:moveTo>
                    <a:pt x="47" y="70"/>
                  </a:moveTo>
                  <a:lnTo>
                    <a:pt x="21" y="37"/>
                  </a:lnTo>
                  <a:lnTo>
                    <a:pt x="10" y="1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37" name="Freeform 1344"/>
            <p:cNvSpPr>
              <a:spLocks/>
            </p:cNvSpPr>
            <p:nvPr/>
          </p:nvSpPr>
          <p:spPr bwMode="auto">
            <a:xfrm>
              <a:off x="4315" y="3362"/>
              <a:ext cx="13" cy="28"/>
            </a:xfrm>
            <a:custGeom>
              <a:avLst/>
              <a:gdLst>
                <a:gd name="T0" fmla="*/ 7 w 24"/>
                <a:gd name="T1" fmla="*/ 13 h 61"/>
                <a:gd name="T2" fmla="*/ 3 w 24"/>
                <a:gd name="T3" fmla="*/ 7 h 61"/>
                <a:gd name="T4" fmla="*/ 0 w 24"/>
                <a:gd name="T5" fmla="*/ 0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24" y="61"/>
                  </a:moveTo>
                  <a:lnTo>
                    <a:pt x="10" y="3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38" name="Freeform 1345"/>
            <p:cNvSpPr>
              <a:spLocks/>
            </p:cNvSpPr>
            <p:nvPr/>
          </p:nvSpPr>
          <p:spPr bwMode="auto">
            <a:xfrm>
              <a:off x="4037" y="3325"/>
              <a:ext cx="46" cy="26"/>
            </a:xfrm>
            <a:custGeom>
              <a:avLst/>
              <a:gdLst>
                <a:gd name="T0" fmla="*/ 25 w 84"/>
                <a:gd name="T1" fmla="*/ 0 h 58"/>
                <a:gd name="T2" fmla="*/ 13 w 84"/>
                <a:gd name="T3" fmla="*/ 6 h 58"/>
                <a:gd name="T4" fmla="*/ 0 w 84"/>
                <a:gd name="T5" fmla="*/ 12 h 58"/>
                <a:gd name="T6" fmla="*/ 0 60000 65536"/>
                <a:gd name="T7" fmla="*/ 0 60000 65536"/>
                <a:gd name="T8" fmla="*/ 0 60000 65536"/>
                <a:gd name="T9" fmla="*/ 0 w 84"/>
                <a:gd name="T10" fmla="*/ 0 h 58"/>
                <a:gd name="T11" fmla="*/ 84 w 84"/>
                <a:gd name="T12" fmla="*/ 58 h 58"/>
              </a:gdLst>
              <a:ahLst/>
              <a:cxnLst>
                <a:cxn ang="T6">
                  <a:pos x="T0" y="T1"/>
                </a:cxn>
                <a:cxn ang="T7">
                  <a:pos x="T2" y="T3"/>
                </a:cxn>
                <a:cxn ang="T8">
                  <a:pos x="T4" y="T5"/>
                </a:cxn>
              </a:cxnLst>
              <a:rect l="T9" t="T10" r="T11" b="T12"/>
              <a:pathLst>
                <a:path w="84" h="58">
                  <a:moveTo>
                    <a:pt x="84" y="0"/>
                  </a:moveTo>
                  <a:lnTo>
                    <a:pt x="44" y="31"/>
                  </a:lnTo>
                  <a:lnTo>
                    <a:pt x="0" y="5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39" name="Freeform 1346"/>
            <p:cNvSpPr>
              <a:spLocks/>
            </p:cNvSpPr>
            <p:nvPr/>
          </p:nvSpPr>
          <p:spPr bwMode="auto">
            <a:xfrm>
              <a:off x="3690" y="3141"/>
              <a:ext cx="9" cy="28"/>
            </a:xfrm>
            <a:custGeom>
              <a:avLst/>
              <a:gdLst>
                <a:gd name="T0" fmla="*/ 0 w 15"/>
                <a:gd name="T1" fmla="*/ 13 h 62"/>
                <a:gd name="T2" fmla="*/ 3 w 15"/>
                <a:gd name="T3" fmla="*/ 6 h 62"/>
                <a:gd name="T4" fmla="*/ 5 w 15"/>
                <a:gd name="T5" fmla="*/ 0 h 62"/>
                <a:gd name="T6" fmla="*/ 0 60000 65536"/>
                <a:gd name="T7" fmla="*/ 0 60000 65536"/>
                <a:gd name="T8" fmla="*/ 0 60000 65536"/>
                <a:gd name="T9" fmla="*/ 0 w 15"/>
                <a:gd name="T10" fmla="*/ 0 h 62"/>
                <a:gd name="T11" fmla="*/ 15 w 15"/>
                <a:gd name="T12" fmla="*/ 62 h 62"/>
              </a:gdLst>
              <a:ahLst/>
              <a:cxnLst>
                <a:cxn ang="T6">
                  <a:pos x="T0" y="T1"/>
                </a:cxn>
                <a:cxn ang="T7">
                  <a:pos x="T2" y="T3"/>
                </a:cxn>
                <a:cxn ang="T8">
                  <a:pos x="T4" y="T5"/>
                </a:cxn>
              </a:cxnLst>
              <a:rect l="T9" t="T10" r="T11" b="T12"/>
              <a:pathLst>
                <a:path w="15" h="62">
                  <a:moveTo>
                    <a:pt x="0" y="62"/>
                  </a:moveTo>
                  <a:lnTo>
                    <a:pt x="8" y="31"/>
                  </a:lnTo>
                  <a:lnTo>
                    <a:pt x="1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40" name="Oval 1347"/>
            <p:cNvSpPr>
              <a:spLocks noChangeArrowheads="1"/>
            </p:cNvSpPr>
            <p:nvPr/>
          </p:nvSpPr>
          <p:spPr bwMode="auto">
            <a:xfrm>
              <a:off x="3517" y="2787"/>
              <a:ext cx="248" cy="145"/>
            </a:xfrm>
            <a:prstGeom prst="ellipse">
              <a:avLst/>
            </a:prstGeom>
            <a:solidFill>
              <a:srgbClr val="FFFFFF"/>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741" name="Oval 1348"/>
            <p:cNvSpPr>
              <a:spLocks noChangeArrowheads="1"/>
            </p:cNvSpPr>
            <p:nvPr/>
          </p:nvSpPr>
          <p:spPr bwMode="auto">
            <a:xfrm>
              <a:off x="3504" y="2736"/>
              <a:ext cx="166" cy="97"/>
            </a:xfrm>
            <a:prstGeom prst="ellipse">
              <a:avLst/>
            </a:prstGeom>
            <a:solidFill>
              <a:srgbClr val="FFFFFF"/>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742" name="Oval 1349"/>
            <p:cNvSpPr>
              <a:spLocks noChangeArrowheads="1"/>
            </p:cNvSpPr>
            <p:nvPr/>
          </p:nvSpPr>
          <p:spPr bwMode="auto">
            <a:xfrm>
              <a:off x="3456" y="2736"/>
              <a:ext cx="83" cy="49"/>
            </a:xfrm>
            <a:prstGeom prst="ellipse">
              <a:avLst/>
            </a:prstGeom>
            <a:solidFill>
              <a:srgbClr val="FFFFFF"/>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743" name="Rectangle 1352"/>
            <p:cNvSpPr>
              <a:spLocks noChangeArrowheads="1"/>
            </p:cNvSpPr>
            <p:nvPr/>
          </p:nvSpPr>
          <p:spPr bwMode="auto">
            <a:xfrm>
              <a:off x="3850" y="2748"/>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a:solidFill>
                    <a:srgbClr val="000000"/>
                  </a:solidFill>
                </a:rPr>
                <a:t> </a:t>
              </a:r>
              <a:endParaRPr lang="en-CA" altLang="en-US">
                <a:solidFill>
                  <a:srgbClr val="000000"/>
                </a:solidFill>
              </a:endParaRPr>
            </a:p>
          </p:txBody>
        </p:sp>
        <p:sp>
          <p:nvSpPr>
            <p:cNvPr id="18744" name="Rectangle 1353"/>
            <p:cNvSpPr>
              <a:spLocks noChangeArrowheads="1"/>
            </p:cNvSpPr>
            <p:nvPr/>
          </p:nvSpPr>
          <p:spPr bwMode="auto">
            <a:xfrm>
              <a:off x="3867" y="2773"/>
              <a:ext cx="8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 Have I thought about factors that might influence me?</a:t>
              </a:r>
              <a:endParaRPr lang="en-CA" altLang="en-US">
                <a:solidFill>
                  <a:srgbClr val="000000"/>
                </a:solidFill>
              </a:endParaRPr>
            </a:p>
          </p:txBody>
        </p:sp>
        <p:sp>
          <p:nvSpPr>
            <p:cNvPr id="18745" name="Rectangle 1358"/>
            <p:cNvSpPr>
              <a:spLocks noChangeArrowheads="1"/>
            </p:cNvSpPr>
            <p:nvPr/>
          </p:nvSpPr>
          <p:spPr bwMode="auto">
            <a:xfrm>
              <a:off x="3853" y="2961"/>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746" name="Rectangle 1359"/>
            <p:cNvSpPr>
              <a:spLocks noChangeArrowheads="1"/>
            </p:cNvSpPr>
            <p:nvPr/>
          </p:nvSpPr>
          <p:spPr bwMode="auto">
            <a:xfrm>
              <a:off x="3744" y="2976"/>
              <a:ext cx="10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 What values must be preserved in the situation?</a:t>
              </a:r>
              <a:endParaRPr lang="en-CA" altLang="en-US">
                <a:solidFill>
                  <a:srgbClr val="000000"/>
                </a:solidFill>
              </a:endParaRPr>
            </a:p>
          </p:txBody>
        </p:sp>
        <p:sp>
          <p:nvSpPr>
            <p:cNvPr id="18747" name="Rectangle 1361"/>
            <p:cNvSpPr>
              <a:spLocks noChangeArrowheads="1"/>
            </p:cNvSpPr>
            <p:nvPr/>
          </p:nvSpPr>
          <p:spPr bwMode="auto">
            <a:xfrm>
              <a:off x="4281" y="3033"/>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i="1">
                  <a:solidFill>
                    <a:srgbClr val="000000"/>
                  </a:solidFill>
                </a:rPr>
                <a:t> </a:t>
              </a:r>
              <a:endParaRPr lang="en-CA" altLang="en-US">
                <a:solidFill>
                  <a:srgbClr val="000000"/>
                </a:solidFill>
              </a:endParaRPr>
            </a:p>
          </p:txBody>
        </p:sp>
        <p:sp>
          <p:nvSpPr>
            <p:cNvPr id="18748" name="Rectangle 1367"/>
            <p:cNvSpPr>
              <a:spLocks noChangeArrowheads="1"/>
            </p:cNvSpPr>
            <p:nvPr/>
          </p:nvSpPr>
          <p:spPr bwMode="auto">
            <a:xfrm>
              <a:off x="3792" y="3168"/>
              <a:ext cx="11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 Is this a just and reasonable decision?</a:t>
              </a:r>
              <a:endParaRPr lang="en-CA" altLang="en-US">
                <a:solidFill>
                  <a:srgbClr val="000000"/>
                </a:solidFill>
              </a:endParaRPr>
            </a:p>
          </p:txBody>
        </p:sp>
        <p:sp>
          <p:nvSpPr>
            <p:cNvPr id="18749" name="Rectangle 1373"/>
            <p:cNvSpPr>
              <a:spLocks noChangeArrowheads="1"/>
            </p:cNvSpPr>
            <p:nvPr/>
          </p:nvSpPr>
          <p:spPr bwMode="auto">
            <a:xfrm>
              <a:off x="3829" y="3270"/>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grpSp>
      <p:sp>
        <p:nvSpPr>
          <p:cNvPr id="18478" name="Freeform 1374"/>
          <p:cNvSpPr>
            <a:spLocks/>
          </p:cNvSpPr>
          <p:nvPr/>
        </p:nvSpPr>
        <p:spPr bwMode="auto">
          <a:xfrm>
            <a:off x="7086601" y="533400"/>
            <a:ext cx="2339975" cy="884238"/>
          </a:xfrm>
          <a:custGeom>
            <a:avLst/>
            <a:gdLst>
              <a:gd name="T0" fmla="*/ 86374214 w 2947"/>
              <a:gd name="T1" fmla="*/ 247790442 h 1115"/>
              <a:gd name="T2" fmla="*/ 37827875 w 2947"/>
              <a:gd name="T3" fmla="*/ 271060562 h 1115"/>
              <a:gd name="T4" fmla="*/ 7565417 w 2947"/>
              <a:gd name="T5" fmla="*/ 301877234 h 1115"/>
              <a:gd name="T6" fmla="*/ 1891354 w 2947"/>
              <a:gd name="T7" fmla="*/ 342127096 h 1115"/>
              <a:gd name="T8" fmla="*/ 37827875 w 2947"/>
              <a:gd name="T9" fmla="*/ 388037664 h 1115"/>
              <a:gd name="T10" fmla="*/ 92048275 w 2947"/>
              <a:gd name="T11" fmla="*/ 411306992 h 1115"/>
              <a:gd name="T12" fmla="*/ 54850863 w 2947"/>
              <a:gd name="T13" fmla="*/ 440866004 h 1115"/>
              <a:gd name="T14" fmla="*/ 41610582 w 2947"/>
              <a:gd name="T15" fmla="*/ 476713711 h 1115"/>
              <a:gd name="T16" fmla="*/ 56111765 w 2947"/>
              <a:gd name="T17" fmla="*/ 513819969 h 1115"/>
              <a:gd name="T18" fmla="*/ 95830981 w 2947"/>
              <a:gd name="T19" fmla="*/ 544635848 h 1115"/>
              <a:gd name="T20" fmla="*/ 155725453 w 2947"/>
              <a:gd name="T21" fmla="*/ 565390451 h 1115"/>
              <a:gd name="T22" fmla="*/ 238946643 w 2947"/>
              <a:gd name="T23" fmla="*/ 572937003 h 1115"/>
              <a:gd name="T24" fmla="*/ 273622250 w 2947"/>
              <a:gd name="T25" fmla="*/ 591804175 h 1115"/>
              <a:gd name="T26" fmla="*/ 335408050 w 2947"/>
              <a:gd name="T27" fmla="*/ 623249727 h 1115"/>
              <a:gd name="T28" fmla="*/ 493655358 w 2947"/>
              <a:gd name="T29" fmla="*/ 657210795 h 1115"/>
              <a:gd name="T30" fmla="*/ 668295090 w 2947"/>
              <a:gd name="T31" fmla="*/ 644633209 h 1115"/>
              <a:gd name="T32" fmla="*/ 755298937 w 2947"/>
              <a:gd name="T33" fmla="*/ 662871502 h 1115"/>
              <a:gd name="T34" fmla="*/ 878240285 w 2947"/>
              <a:gd name="T35" fmla="*/ 696203691 h 1115"/>
              <a:gd name="T36" fmla="*/ 996768277 w 2947"/>
              <a:gd name="T37" fmla="*/ 699348088 h 1115"/>
              <a:gd name="T38" fmla="*/ 1103947355 w 2947"/>
              <a:gd name="T39" fmla="*/ 678594278 h 1115"/>
              <a:gd name="T40" fmla="*/ 1172037667 w 2947"/>
              <a:gd name="T41" fmla="*/ 647777606 h 1115"/>
              <a:gd name="T42" fmla="*/ 1219952748 w 2947"/>
              <a:gd name="T43" fmla="*/ 606269192 h 1115"/>
              <a:gd name="T44" fmla="*/ 1291196110 w 2947"/>
              <a:gd name="T45" fmla="*/ 610042468 h 1115"/>
              <a:gd name="T46" fmla="*/ 1409092856 w 2947"/>
              <a:gd name="T47" fmla="*/ 611929899 h 1115"/>
              <a:gd name="T48" fmla="*/ 1497988850 w 2947"/>
              <a:gd name="T49" fmla="*/ 593690813 h 1115"/>
              <a:gd name="T50" fmla="*/ 1565448711 w 2947"/>
              <a:gd name="T51" fmla="*/ 559100865 h 1115"/>
              <a:gd name="T52" fmla="*/ 1603276574 w 2947"/>
              <a:gd name="T53" fmla="*/ 513190297 h 1115"/>
              <a:gd name="T54" fmla="*/ 1634169475 w 2947"/>
              <a:gd name="T55" fmla="*/ 484889935 h 1115"/>
              <a:gd name="T56" fmla="*/ 1730000034 w 2947"/>
              <a:gd name="T57" fmla="*/ 463506452 h 1115"/>
              <a:gd name="T58" fmla="*/ 1802503504 w 2947"/>
              <a:gd name="T59" fmla="*/ 428287625 h 1115"/>
              <a:gd name="T60" fmla="*/ 1847897575 w 2947"/>
              <a:gd name="T61" fmla="*/ 380490320 h 1115"/>
              <a:gd name="T62" fmla="*/ 1857354342 w 2947"/>
              <a:gd name="T63" fmla="*/ 328290958 h 1115"/>
              <a:gd name="T64" fmla="*/ 1834658101 w 2947"/>
              <a:gd name="T65" fmla="*/ 280493752 h 1115"/>
              <a:gd name="T66" fmla="*/ 1797459895 w 2947"/>
              <a:gd name="T67" fmla="*/ 248419321 h 1115"/>
              <a:gd name="T68" fmla="*/ 1815744566 w 2947"/>
              <a:gd name="T69" fmla="*/ 201879823 h 1115"/>
              <a:gd name="T70" fmla="*/ 1803764407 w 2947"/>
              <a:gd name="T71" fmla="*/ 163516600 h 1115"/>
              <a:gd name="T72" fmla="*/ 1769089593 w 2947"/>
              <a:gd name="T73" fmla="*/ 130184410 h 1115"/>
              <a:gd name="T74" fmla="*/ 1715499658 w 2947"/>
              <a:gd name="T75" fmla="*/ 103769869 h 1115"/>
              <a:gd name="T76" fmla="*/ 1643626242 w 2947"/>
              <a:gd name="T77" fmla="*/ 78613903 h 1115"/>
              <a:gd name="T78" fmla="*/ 1612733342 w 2947"/>
              <a:gd name="T79" fmla="*/ 44652822 h 1115"/>
              <a:gd name="T80" fmla="*/ 1562296456 w 2947"/>
              <a:gd name="T81" fmla="*/ 19496058 h 1115"/>
              <a:gd name="T82" fmla="*/ 1441877110 w 2947"/>
              <a:gd name="T83" fmla="*/ 0 h 1115"/>
              <a:gd name="T84" fmla="*/ 1354242813 w 2947"/>
              <a:gd name="T85" fmla="*/ 10062865 h 1115"/>
              <a:gd name="T86" fmla="*/ 1282999451 w 2947"/>
              <a:gd name="T87" fmla="*/ 37734357 h 1115"/>
              <a:gd name="T88" fmla="*/ 1235084369 w 2947"/>
              <a:gd name="T89" fmla="*/ 15722782 h 1115"/>
              <a:gd name="T90" fmla="*/ 1155645143 w 2947"/>
              <a:gd name="T91" fmla="*/ 1257759 h 1115"/>
              <a:gd name="T92" fmla="*/ 1057922833 w 2947"/>
              <a:gd name="T93" fmla="*/ 8176227 h 1115"/>
              <a:gd name="T94" fmla="*/ 978484400 w 2947"/>
              <a:gd name="T95" fmla="*/ 42137305 h 1115"/>
              <a:gd name="T96" fmla="*/ 931199770 w 2947"/>
              <a:gd name="T97" fmla="*/ 40879546 h 1115"/>
              <a:gd name="T98" fmla="*/ 849869190 w 2947"/>
              <a:gd name="T99" fmla="*/ 23269334 h 1115"/>
              <a:gd name="T100" fmla="*/ 743320365 w 2947"/>
              <a:gd name="T101" fmla="*/ 26414529 h 1115"/>
              <a:gd name="T102" fmla="*/ 639293543 w 2947"/>
              <a:gd name="T103" fmla="*/ 57860093 h 1115"/>
              <a:gd name="T104" fmla="*/ 568050182 w 2947"/>
              <a:gd name="T105" fmla="*/ 75469507 h 1115"/>
              <a:gd name="T106" fmla="*/ 425565046 w 2947"/>
              <a:gd name="T107" fmla="*/ 64777766 h 1115"/>
              <a:gd name="T108" fmla="*/ 317124967 w 2947"/>
              <a:gd name="T109" fmla="*/ 81129421 h 1115"/>
              <a:gd name="T110" fmla="*/ 231381229 w 2947"/>
              <a:gd name="T111" fmla="*/ 117606031 h 1115"/>
              <a:gd name="T112" fmla="*/ 178421695 w 2947"/>
              <a:gd name="T113" fmla="*/ 169176513 h 1115"/>
              <a:gd name="T114" fmla="*/ 165182221 w 2947"/>
              <a:gd name="T115" fmla="*/ 223263356 h 11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47"/>
              <a:gd name="T175" fmla="*/ 0 h 1115"/>
              <a:gd name="T176" fmla="*/ 2947 w 2947"/>
              <a:gd name="T177" fmla="*/ 1115 h 11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47" h="1115">
                <a:moveTo>
                  <a:pt x="266" y="370"/>
                </a:moveTo>
                <a:lnTo>
                  <a:pt x="211" y="376"/>
                </a:lnTo>
                <a:lnTo>
                  <a:pt x="161" y="386"/>
                </a:lnTo>
                <a:lnTo>
                  <a:pt x="137" y="394"/>
                </a:lnTo>
                <a:lnTo>
                  <a:pt x="116" y="401"/>
                </a:lnTo>
                <a:lnTo>
                  <a:pt x="95" y="410"/>
                </a:lnTo>
                <a:lnTo>
                  <a:pt x="76" y="421"/>
                </a:lnTo>
                <a:lnTo>
                  <a:pt x="60" y="431"/>
                </a:lnTo>
                <a:lnTo>
                  <a:pt x="45" y="443"/>
                </a:lnTo>
                <a:lnTo>
                  <a:pt x="32" y="455"/>
                </a:lnTo>
                <a:lnTo>
                  <a:pt x="21" y="467"/>
                </a:lnTo>
                <a:lnTo>
                  <a:pt x="12" y="480"/>
                </a:lnTo>
                <a:lnTo>
                  <a:pt x="6" y="495"/>
                </a:lnTo>
                <a:lnTo>
                  <a:pt x="2" y="508"/>
                </a:lnTo>
                <a:lnTo>
                  <a:pt x="0" y="523"/>
                </a:lnTo>
                <a:lnTo>
                  <a:pt x="3" y="544"/>
                </a:lnTo>
                <a:lnTo>
                  <a:pt x="11" y="563"/>
                </a:lnTo>
                <a:lnTo>
                  <a:pt x="23" y="583"/>
                </a:lnTo>
                <a:lnTo>
                  <a:pt x="39" y="600"/>
                </a:lnTo>
                <a:lnTo>
                  <a:pt x="60" y="617"/>
                </a:lnTo>
                <a:lnTo>
                  <a:pt x="85" y="632"/>
                </a:lnTo>
                <a:lnTo>
                  <a:pt x="115" y="645"/>
                </a:lnTo>
                <a:lnTo>
                  <a:pt x="147" y="655"/>
                </a:lnTo>
                <a:lnTo>
                  <a:pt x="146" y="654"/>
                </a:lnTo>
                <a:lnTo>
                  <a:pt x="128" y="664"/>
                </a:lnTo>
                <a:lnTo>
                  <a:pt x="112" y="676"/>
                </a:lnTo>
                <a:lnTo>
                  <a:pt x="98" y="690"/>
                </a:lnTo>
                <a:lnTo>
                  <a:pt x="87" y="701"/>
                </a:lnTo>
                <a:lnTo>
                  <a:pt x="78" y="715"/>
                </a:lnTo>
                <a:lnTo>
                  <a:pt x="72" y="730"/>
                </a:lnTo>
                <a:lnTo>
                  <a:pt x="67" y="743"/>
                </a:lnTo>
                <a:lnTo>
                  <a:pt x="66" y="758"/>
                </a:lnTo>
                <a:lnTo>
                  <a:pt x="67" y="774"/>
                </a:lnTo>
                <a:lnTo>
                  <a:pt x="72" y="789"/>
                </a:lnTo>
                <a:lnTo>
                  <a:pt x="79" y="804"/>
                </a:lnTo>
                <a:lnTo>
                  <a:pt x="89" y="817"/>
                </a:lnTo>
                <a:lnTo>
                  <a:pt x="101" y="831"/>
                </a:lnTo>
                <a:lnTo>
                  <a:pt x="116" y="844"/>
                </a:lnTo>
                <a:lnTo>
                  <a:pt x="134" y="856"/>
                </a:lnTo>
                <a:lnTo>
                  <a:pt x="152" y="866"/>
                </a:lnTo>
                <a:lnTo>
                  <a:pt x="174" y="877"/>
                </a:lnTo>
                <a:lnTo>
                  <a:pt x="196" y="884"/>
                </a:lnTo>
                <a:lnTo>
                  <a:pt x="220" y="893"/>
                </a:lnTo>
                <a:lnTo>
                  <a:pt x="247" y="899"/>
                </a:lnTo>
                <a:lnTo>
                  <a:pt x="303" y="908"/>
                </a:lnTo>
                <a:lnTo>
                  <a:pt x="332" y="911"/>
                </a:lnTo>
                <a:lnTo>
                  <a:pt x="363" y="911"/>
                </a:lnTo>
                <a:lnTo>
                  <a:pt x="379" y="911"/>
                </a:lnTo>
                <a:lnTo>
                  <a:pt x="397" y="909"/>
                </a:lnTo>
                <a:lnTo>
                  <a:pt x="396" y="911"/>
                </a:lnTo>
                <a:lnTo>
                  <a:pt x="413" y="926"/>
                </a:lnTo>
                <a:lnTo>
                  <a:pt x="434" y="941"/>
                </a:lnTo>
                <a:lnTo>
                  <a:pt x="457" y="956"/>
                </a:lnTo>
                <a:lnTo>
                  <a:pt x="480" y="967"/>
                </a:lnTo>
                <a:lnTo>
                  <a:pt x="506" y="981"/>
                </a:lnTo>
                <a:lnTo>
                  <a:pt x="532" y="991"/>
                </a:lnTo>
                <a:lnTo>
                  <a:pt x="589" y="1011"/>
                </a:lnTo>
                <a:lnTo>
                  <a:pt x="650" y="1027"/>
                </a:lnTo>
                <a:lnTo>
                  <a:pt x="715" y="1039"/>
                </a:lnTo>
                <a:lnTo>
                  <a:pt x="783" y="1045"/>
                </a:lnTo>
                <a:lnTo>
                  <a:pt x="853" y="1048"/>
                </a:lnTo>
                <a:lnTo>
                  <a:pt x="925" y="1045"/>
                </a:lnTo>
                <a:lnTo>
                  <a:pt x="993" y="1037"/>
                </a:lnTo>
                <a:lnTo>
                  <a:pt x="1060" y="1025"/>
                </a:lnTo>
                <a:lnTo>
                  <a:pt x="1124" y="1009"/>
                </a:lnTo>
                <a:lnTo>
                  <a:pt x="1158" y="1033"/>
                </a:lnTo>
                <a:lnTo>
                  <a:pt x="1198" y="1054"/>
                </a:lnTo>
                <a:lnTo>
                  <a:pt x="1241" y="1071"/>
                </a:lnTo>
                <a:lnTo>
                  <a:pt x="1289" y="1086"/>
                </a:lnTo>
                <a:lnTo>
                  <a:pt x="1339" y="1098"/>
                </a:lnTo>
                <a:lnTo>
                  <a:pt x="1393" y="1107"/>
                </a:lnTo>
                <a:lnTo>
                  <a:pt x="1449" y="1113"/>
                </a:lnTo>
                <a:lnTo>
                  <a:pt x="1506" y="1115"/>
                </a:lnTo>
                <a:lnTo>
                  <a:pt x="1544" y="1113"/>
                </a:lnTo>
                <a:lnTo>
                  <a:pt x="1581" y="1112"/>
                </a:lnTo>
                <a:lnTo>
                  <a:pt x="1617" y="1107"/>
                </a:lnTo>
                <a:lnTo>
                  <a:pt x="1653" y="1103"/>
                </a:lnTo>
                <a:lnTo>
                  <a:pt x="1720" y="1088"/>
                </a:lnTo>
                <a:lnTo>
                  <a:pt x="1751" y="1079"/>
                </a:lnTo>
                <a:lnTo>
                  <a:pt x="1781" y="1068"/>
                </a:lnTo>
                <a:lnTo>
                  <a:pt x="1809" y="1057"/>
                </a:lnTo>
                <a:lnTo>
                  <a:pt x="1836" y="1043"/>
                </a:lnTo>
                <a:lnTo>
                  <a:pt x="1859" y="1030"/>
                </a:lnTo>
                <a:lnTo>
                  <a:pt x="1882" y="1015"/>
                </a:lnTo>
                <a:lnTo>
                  <a:pt x="1902" y="999"/>
                </a:lnTo>
                <a:lnTo>
                  <a:pt x="1920" y="981"/>
                </a:lnTo>
                <a:lnTo>
                  <a:pt x="1935" y="964"/>
                </a:lnTo>
                <a:lnTo>
                  <a:pt x="1947" y="945"/>
                </a:lnTo>
                <a:lnTo>
                  <a:pt x="1947" y="947"/>
                </a:lnTo>
                <a:lnTo>
                  <a:pt x="1996" y="960"/>
                </a:lnTo>
                <a:lnTo>
                  <a:pt x="2048" y="970"/>
                </a:lnTo>
                <a:lnTo>
                  <a:pt x="2102" y="976"/>
                </a:lnTo>
                <a:lnTo>
                  <a:pt x="2157" y="978"/>
                </a:lnTo>
                <a:lnTo>
                  <a:pt x="2197" y="976"/>
                </a:lnTo>
                <a:lnTo>
                  <a:pt x="2235" y="973"/>
                </a:lnTo>
                <a:lnTo>
                  <a:pt x="2274" y="969"/>
                </a:lnTo>
                <a:lnTo>
                  <a:pt x="2310" y="961"/>
                </a:lnTo>
                <a:lnTo>
                  <a:pt x="2344" y="954"/>
                </a:lnTo>
                <a:lnTo>
                  <a:pt x="2376" y="944"/>
                </a:lnTo>
                <a:lnTo>
                  <a:pt x="2408" y="932"/>
                </a:lnTo>
                <a:lnTo>
                  <a:pt x="2434" y="918"/>
                </a:lnTo>
                <a:lnTo>
                  <a:pt x="2461" y="904"/>
                </a:lnTo>
                <a:lnTo>
                  <a:pt x="2483" y="889"/>
                </a:lnTo>
                <a:lnTo>
                  <a:pt x="2503" y="872"/>
                </a:lnTo>
                <a:lnTo>
                  <a:pt x="2521" y="855"/>
                </a:lnTo>
                <a:lnTo>
                  <a:pt x="2534" y="835"/>
                </a:lnTo>
                <a:lnTo>
                  <a:pt x="2543" y="816"/>
                </a:lnTo>
                <a:lnTo>
                  <a:pt x="2549" y="797"/>
                </a:lnTo>
                <a:lnTo>
                  <a:pt x="2552" y="776"/>
                </a:lnTo>
                <a:lnTo>
                  <a:pt x="2550" y="776"/>
                </a:lnTo>
                <a:lnTo>
                  <a:pt x="2592" y="771"/>
                </a:lnTo>
                <a:lnTo>
                  <a:pt x="2634" y="765"/>
                </a:lnTo>
                <a:lnTo>
                  <a:pt x="2672" y="758"/>
                </a:lnTo>
                <a:lnTo>
                  <a:pt x="2709" y="749"/>
                </a:lnTo>
                <a:lnTo>
                  <a:pt x="2744" y="737"/>
                </a:lnTo>
                <a:lnTo>
                  <a:pt x="2776" y="725"/>
                </a:lnTo>
                <a:lnTo>
                  <a:pt x="2807" y="712"/>
                </a:lnTo>
                <a:lnTo>
                  <a:pt x="2834" y="697"/>
                </a:lnTo>
                <a:lnTo>
                  <a:pt x="2859" y="681"/>
                </a:lnTo>
                <a:lnTo>
                  <a:pt x="2882" y="663"/>
                </a:lnTo>
                <a:lnTo>
                  <a:pt x="2901" y="644"/>
                </a:lnTo>
                <a:lnTo>
                  <a:pt x="2917" y="626"/>
                </a:lnTo>
                <a:lnTo>
                  <a:pt x="2931" y="605"/>
                </a:lnTo>
                <a:lnTo>
                  <a:pt x="2940" y="584"/>
                </a:lnTo>
                <a:lnTo>
                  <a:pt x="2946" y="563"/>
                </a:lnTo>
                <a:lnTo>
                  <a:pt x="2947" y="541"/>
                </a:lnTo>
                <a:lnTo>
                  <a:pt x="2946" y="522"/>
                </a:lnTo>
                <a:lnTo>
                  <a:pt x="2941" y="501"/>
                </a:lnTo>
                <a:lnTo>
                  <a:pt x="2934" y="483"/>
                </a:lnTo>
                <a:lnTo>
                  <a:pt x="2923" y="464"/>
                </a:lnTo>
                <a:lnTo>
                  <a:pt x="2910" y="446"/>
                </a:lnTo>
                <a:lnTo>
                  <a:pt x="2894" y="428"/>
                </a:lnTo>
                <a:lnTo>
                  <a:pt x="2874" y="412"/>
                </a:lnTo>
                <a:lnTo>
                  <a:pt x="2852" y="395"/>
                </a:lnTo>
                <a:lnTo>
                  <a:pt x="2851" y="395"/>
                </a:lnTo>
                <a:lnTo>
                  <a:pt x="2864" y="378"/>
                </a:lnTo>
                <a:lnTo>
                  <a:pt x="2873" y="358"/>
                </a:lnTo>
                <a:lnTo>
                  <a:pt x="2879" y="340"/>
                </a:lnTo>
                <a:lnTo>
                  <a:pt x="2880" y="321"/>
                </a:lnTo>
                <a:lnTo>
                  <a:pt x="2879" y="305"/>
                </a:lnTo>
                <a:lnTo>
                  <a:pt x="2876" y="290"/>
                </a:lnTo>
                <a:lnTo>
                  <a:pt x="2870" y="275"/>
                </a:lnTo>
                <a:lnTo>
                  <a:pt x="2861" y="260"/>
                </a:lnTo>
                <a:lnTo>
                  <a:pt x="2851" y="245"/>
                </a:lnTo>
                <a:lnTo>
                  <a:pt x="2837" y="232"/>
                </a:lnTo>
                <a:lnTo>
                  <a:pt x="2822" y="220"/>
                </a:lnTo>
                <a:lnTo>
                  <a:pt x="2806" y="207"/>
                </a:lnTo>
                <a:lnTo>
                  <a:pt x="2787" y="195"/>
                </a:lnTo>
                <a:lnTo>
                  <a:pt x="2767" y="184"/>
                </a:lnTo>
                <a:lnTo>
                  <a:pt x="2745" y="174"/>
                </a:lnTo>
                <a:lnTo>
                  <a:pt x="2721" y="165"/>
                </a:lnTo>
                <a:lnTo>
                  <a:pt x="2669" y="150"/>
                </a:lnTo>
                <a:lnTo>
                  <a:pt x="2613" y="140"/>
                </a:lnTo>
                <a:lnTo>
                  <a:pt x="2607" y="125"/>
                </a:lnTo>
                <a:lnTo>
                  <a:pt x="2598" y="110"/>
                </a:lnTo>
                <a:lnTo>
                  <a:pt x="2586" y="97"/>
                </a:lnTo>
                <a:lnTo>
                  <a:pt x="2573" y="85"/>
                </a:lnTo>
                <a:lnTo>
                  <a:pt x="2558" y="71"/>
                </a:lnTo>
                <a:lnTo>
                  <a:pt x="2540" y="61"/>
                </a:lnTo>
                <a:lnTo>
                  <a:pt x="2521" y="49"/>
                </a:lnTo>
                <a:lnTo>
                  <a:pt x="2500" y="40"/>
                </a:lnTo>
                <a:lnTo>
                  <a:pt x="2478" y="31"/>
                </a:lnTo>
                <a:lnTo>
                  <a:pt x="2454" y="24"/>
                </a:lnTo>
                <a:lnTo>
                  <a:pt x="2402" y="11"/>
                </a:lnTo>
                <a:lnTo>
                  <a:pt x="2347" y="3"/>
                </a:lnTo>
                <a:lnTo>
                  <a:pt x="2287" y="0"/>
                </a:lnTo>
                <a:lnTo>
                  <a:pt x="2252" y="2"/>
                </a:lnTo>
                <a:lnTo>
                  <a:pt x="2216" y="5"/>
                </a:lnTo>
                <a:lnTo>
                  <a:pt x="2180" y="9"/>
                </a:lnTo>
                <a:lnTo>
                  <a:pt x="2148" y="16"/>
                </a:lnTo>
                <a:lnTo>
                  <a:pt x="2116" y="24"/>
                </a:lnTo>
                <a:lnTo>
                  <a:pt x="2087" y="34"/>
                </a:lnTo>
                <a:lnTo>
                  <a:pt x="2060" y="46"/>
                </a:lnTo>
                <a:lnTo>
                  <a:pt x="2035" y="60"/>
                </a:lnTo>
                <a:lnTo>
                  <a:pt x="2035" y="61"/>
                </a:lnTo>
                <a:lnTo>
                  <a:pt x="2012" y="48"/>
                </a:lnTo>
                <a:lnTo>
                  <a:pt x="1987" y="36"/>
                </a:lnTo>
                <a:lnTo>
                  <a:pt x="1959" y="25"/>
                </a:lnTo>
                <a:lnTo>
                  <a:pt x="1931" y="16"/>
                </a:lnTo>
                <a:lnTo>
                  <a:pt x="1899" y="9"/>
                </a:lnTo>
                <a:lnTo>
                  <a:pt x="1867" y="5"/>
                </a:lnTo>
                <a:lnTo>
                  <a:pt x="1833" y="2"/>
                </a:lnTo>
                <a:lnTo>
                  <a:pt x="1798" y="0"/>
                </a:lnTo>
                <a:lnTo>
                  <a:pt x="1757" y="2"/>
                </a:lnTo>
                <a:lnTo>
                  <a:pt x="1717" y="6"/>
                </a:lnTo>
                <a:lnTo>
                  <a:pt x="1678" y="13"/>
                </a:lnTo>
                <a:lnTo>
                  <a:pt x="1641" y="22"/>
                </a:lnTo>
                <a:lnTo>
                  <a:pt x="1608" y="36"/>
                </a:lnTo>
                <a:lnTo>
                  <a:pt x="1578" y="49"/>
                </a:lnTo>
                <a:lnTo>
                  <a:pt x="1552" y="67"/>
                </a:lnTo>
                <a:lnTo>
                  <a:pt x="1531" y="85"/>
                </a:lnTo>
                <a:lnTo>
                  <a:pt x="1532" y="88"/>
                </a:lnTo>
                <a:lnTo>
                  <a:pt x="1506" y="76"/>
                </a:lnTo>
                <a:lnTo>
                  <a:pt x="1477" y="65"/>
                </a:lnTo>
                <a:lnTo>
                  <a:pt x="1448" y="57"/>
                </a:lnTo>
                <a:lnTo>
                  <a:pt x="1415" y="48"/>
                </a:lnTo>
                <a:lnTo>
                  <a:pt x="1382" y="42"/>
                </a:lnTo>
                <a:lnTo>
                  <a:pt x="1348" y="37"/>
                </a:lnTo>
                <a:lnTo>
                  <a:pt x="1312" y="36"/>
                </a:lnTo>
                <a:lnTo>
                  <a:pt x="1277" y="34"/>
                </a:lnTo>
                <a:lnTo>
                  <a:pt x="1228" y="36"/>
                </a:lnTo>
                <a:lnTo>
                  <a:pt x="1179" y="42"/>
                </a:lnTo>
                <a:lnTo>
                  <a:pt x="1133" y="49"/>
                </a:lnTo>
                <a:lnTo>
                  <a:pt x="1090" y="61"/>
                </a:lnTo>
                <a:lnTo>
                  <a:pt x="1051" y="74"/>
                </a:lnTo>
                <a:lnTo>
                  <a:pt x="1014" y="92"/>
                </a:lnTo>
                <a:lnTo>
                  <a:pt x="983" y="112"/>
                </a:lnTo>
                <a:lnTo>
                  <a:pt x="956" y="134"/>
                </a:lnTo>
                <a:lnTo>
                  <a:pt x="954" y="134"/>
                </a:lnTo>
                <a:lnTo>
                  <a:pt x="901" y="120"/>
                </a:lnTo>
                <a:lnTo>
                  <a:pt x="843" y="110"/>
                </a:lnTo>
                <a:lnTo>
                  <a:pt x="783" y="104"/>
                </a:lnTo>
                <a:lnTo>
                  <a:pt x="723" y="101"/>
                </a:lnTo>
                <a:lnTo>
                  <a:pt x="675" y="103"/>
                </a:lnTo>
                <a:lnTo>
                  <a:pt x="629" y="106"/>
                </a:lnTo>
                <a:lnTo>
                  <a:pt x="586" y="112"/>
                </a:lnTo>
                <a:lnTo>
                  <a:pt x="543" y="120"/>
                </a:lnTo>
                <a:lnTo>
                  <a:pt x="503" y="129"/>
                </a:lnTo>
                <a:lnTo>
                  <a:pt x="464" y="141"/>
                </a:lnTo>
                <a:lnTo>
                  <a:pt x="430" y="156"/>
                </a:lnTo>
                <a:lnTo>
                  <a:pt x="397" y="171"/>
                </a:lnTo>
                <a:lnTo>
                  <a:pt x="367" y="187"/>
                </a:lnTo>
                <a:lnTo>
                  <a:pt x="341" y="207"/>
                </a:lnTo>
                <a:lnTo>
                  <a:pt x="317" y="226"/>
                </a:lnTo>
                <a:lnTo>
                  <a:pt x="298" y="247"/>
                </a:lnTo>
                <a:lnTo>
                  <a:pt x="283" y="269"/>
                </a:lnTo>
                <a:lnTo>
                  <a:pt x="271" y="291"/>
                </a:lnTo>
                <a:lnTo>
                  <a:pt x="265" y="315"/>
                </a:lnTo>
                <a:lnTo>
                  <a:pt x="262" y="339"/>
                </a:lnTo>
                <a:lnTo>
                  <a:pt x="262" y="355"/>
                </a:lnTo>
                <a:lnTo>
                  <a:pt x="265" y="372"/>
                </a:lnTo>
                <a:lnTo>
                  <a:pt x="266"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79" name="Freeform 1375"/>
          <p:cNvSpPr>
            <a:spLocks/>
          </p:cNvSpPr>
          <p:nvPr/>
        </p:nvSpPr>
        <p:spPr bwMode="auto">
          <a:xfrm>
            <a:off x="7086601" y="533400"/>
            <a:ext cx="2339975" cy="884238"/>
          </a:xfrm>
          <a:custGeom>
            <a:avLst/>
            <a:gdLst>
              <a:gd name="T0" fmla="*/ 86374214 w 2947"/>
              <a:gd name="T1" fmla="*/ 247790442 h 1115"/>
              <a:gd name="T2" fmla="*/ 37827875 w 2947"/>
              <a:gd name="T3" fmla="*/ 271060562 h 1115"/>
              <a:gd name="T4" fmla="*/ 7565417 w 2947"/>
              <a:gd name="T5" fmla="*/ 301877234 h 1115"/>
              <a:gd name="T6" fmla="*/ 1891354 w 2947"/>
              <a:gd name="T7" fmla="*/ 342127096 h 1115"/>
              <a:gd name="T8" fmla="*/ 37827875 w 2947"/>
              <a:gd name="T9" fmla="*/ 388037664 h 1115"/>
              <a:gd name="T10" fmla="*/ 92048275 w 2947"/>
              <a:gd name="T11" fmla="*/ 411306992 h 1115"/>
              <a:gd name="T12" fmla="*/ 54850863 w 2947"/>
              <a:gd name="T13" fmla="*/ 440866004 h 1115"/>
              <a:gd name="T14" fmla="*/ 41610582 w 2947"/>
              <a:gd name="T15" fmla="*/ 476713711 h 1115"/>
              <a:gd name="T16" fmla="*/ 56111765 w 2947"/>
              <a:gd name="T17" fmla="*/ 513819969 h 1115"/>
              <a:gd name="T18" fmla="*/ 95830981 w 2947"/>
              <a:gd name="T19" fmla="*/ 544635848 h 1115"/>
              <a:gd name="T20" fmla="*/ 155725453 w 2947"/>
              <a:gd name="T21" fmla="*/ 565390451 h 1115"/>
              <a:gd name="T22" fmla="*/ 238946643 w 2947"/>
              <a:gd name="T23" fmla="*/ 572937003 h 1115"/>
              <a:gd name="T24" fmla="*/ 273622250 w 2947"/>
              <a:gd name="T25" fmla="*/ 591804175 h 1115"/>
              <a:gd name="T26" fmla="*/ 335408050 w 2947"/>
              <a:gd name="T27" fmla="*/ 623249727 h 1115"/>
              <a:gd name="T28" fmla="*/ 493655358 w 2947"/>
              <a:gd name="T29" fmla="*/ 657210795 h 1115"/>
              <a:gd name="T30" fmla="*/ 668295090 w 2947"/>
              <a:gd name="T31" fmla="*/ 644633209 h 1115"/>
              <a:gd name="T32" fmla="*/ 755298937 w 2947"/>
              <a:gd name="T33" fmla="*/ 662871502 h 1115"/>
              <a:gd name="T34" fmla="*/ 878240285 w 2947"/>
              <a:gd name="T35" fmla="*/ 696203691 h 1115"/>
              <a:gd name="T36" fmla="*/ 996768277 w 2947"/>
              <a:gd name="T37" fmla="*/ 699348088 h 1115"/>
              <a:gd name="T38" fmla="*/ 1103947355 w 2947"/>
              <a:gd name="T39" fmla="*/ 678594278 h 1115"/>
              <a:gd name="T40" fmla="*/ 1172037667 w 2947"/>
              <a:gd name="T41" fmla="*/ 647777606 h 1115"/>
              <a:gd name="T42" fmla="*/ 1219952748 w 2947"/>
              <a:gd name="T43" fmla="*/ 606269192 h 1115"/>
              <a:gd name="T44" fmla="*/ 1291196110 w 2947"/>
              <a:gd name="T45" fmla="*/ 610042468 h 1115"/>
              <a:gd name="T46" fmla="*/ 1409092856 w 2947"/>
              <a:gd name="T47" fmla="*/ 611929899 h 1115"/>
              <a:gd name="T48" fmla="*/ 1497988850 w 2947"/>
              <a:gd name="T49" fmla="*/ 593690813 h 1115"/>
              <a:gd name="T50" fmla="*/ 1565448711 w 2947"/>
              <a:gd name="T51" fmla="*/ 559100865 h 1115"/>
              <a:gd name="T52" fmla="*/ 1603276574 w 2947"/>
              <a:gd name="T53" fmla="*/ 513190297 h 1115"/>
              <a:gd name="T54" fmla="*/ 1634169475 w 2947"/>
              <a:gd name="T55" fmla="*/ 484889935 h 1115"/>
              <a:gd name="T56" fmla="*/ 1730000034 w 2947"/>
              <a:gd name="T57" fmla="*/ 463506452 h 1115"/>
              <a:gd name="T58" fmla="*/ 1802503504 w 2947"/>
              <a:gd name="T59" fmla="*/ 428287625 h 1115"/>
              <a:gd name="T60" fmla="*/ 1847897575 w 2947"/>
              <a:gd name="T61" fmla="*/ 380490320 h 1115"/>
              <a:gd name="T62" fmla="*/ 1857354342 w 2947"/>
              <a:gd name="T63" fmla="*/ 328290958 h 1115"/>
              <a:gd name="T64" fmla="*/ 1834658101 w 2947"/>
              <a:gd name="T65" fmla="*/ 280493752 h 1115"/>
              <a:gd name="T66" fmla="*/ 1797459895 w 2947"/>
              <a:gd name="T67" fmla="*/ 248419321 h 1115"/>
              <a:gd name="T68" fmla="*/ 1815744566 w 2947"/>
              <a:gd name="T69" fmla="*/ 201879823 h 1115"/>
              <a:gd name="T70" fmla="*/ 1803764407 w 2947"/>
              <a:gd name="T71" fmla="*/ 163516600 h 1115"/>
              <a:gd name="T72" fmla="*/ 1769089593 w 2947"/>
              <a:gd name="T73" fmla="*/ 130184410 h 1115"/>
              <a:gd name="T74" fmla="*/ 1715499658 w 2947"/>
              <a:gd name="T75" fmla="*/ 103769869 h 1115"/>
              <a:gd name="T76" fmla="*/ 1643626242 w 2947"/>
              <a:gd name="T77" fmla="*/ 78613903 h 1115"/>
              <a:gd name="T78" fmla="*/ 1612733342 w 2947"/>
              <a:gd name="T79" fmla="*/ 44652822 h 1115"/>
              <a:gd name="T80" fmla="*/ 1562296456 w 2947"/>
              <a:gd name="T81" fmla="*/ 19496058 h 1115"/>
              <a:gd name="T82" fmla="*/ 1441877110 w 2947"/>
              <a:gd name="T83" fmla="*/ 0 h 1115"/>
              <a:gd name="T84" fmla="*/ 1354242813 w 2947"/>
              <a:gd name="T85" fmla="*/ 10062865 h 1115"/>
              <a:gd name="T86" fmla="*/ 1282999451 w 2947"/>
              <a:gd name="T87" fmla="*/ 37734357 h 1115"/>
              <a:gd name="T88" fmla="*/ 1235084369 w 2947"/>
              <a:gd name="T89" fmla="*/ 15722782 h 1115"/>
              <a:gd name="T90" fmla="*/ 1155645143 w 2947"/>
              <a:gd name="T91" fmla="*/ 1257759 h 1115"/>
              <a:gd name="T92" fmla="*/ 1057922833 w 2947"/>
              <a:gd name="T93" fmla="*/ 8176227 h 1115"/>
              <a:gd name="T94" fmla="*/ 978484400 w 2947"/>
              <a:gd name="T95" fmla="*/ 42137305 h 1115"/>
              <a:gd name="T96" fmla="*/ 931199770 w 2947"/>
              <a:gd name="T97" fmla="*/ 40879546 h 1115"/>
              <a:gd name="T98" fmla="*/ 849869190 w 2947"/>
              <a:gd name="T99" fmla="*/ 23269334 h 1115"/>
              <a:gd name="T100" fmla="*/ 743320365 w 2947"/>
              <a:gd name="T101" fmla="*/ 26414529 h 1115"/>
              <a:gd name="T102" fmla="*/ 639293543 w 2947"/>
              <a:gd name="T103" fmla="*/ 57860093 h 1115"/>
              <a:gd name="T104" fmla="*/ 568050182 w 2947"/>
              <a:gd name="T105" fmla="*/ 75469507 h 1115"/>
              <a:gd name="T106" fmla="*/ 425565046 w 2947"/>
              <a:gd name="T107" fmla="*/ 64777766 h 1115"/>
              <a:gd name="T108" fmla="*/ 317124967 w 2947"/>
              <a:gd name="T109" fmla="*/ 81129421 h 1115"/>
              <a:gd name="T110" fmla="*/ 231381229 w 2947"/>
              <a:gd name="T111" fmla="*/ 117606031 h 1115"/>
              <a:gd name="T112" fmla="*/ 178421695 w 2947"/>
              <a:gd name="T113" fmla="*/ 169176513 h 1115"/>
              <a:gd name="T114" fmla="*/ 165182221 w 2947"/>
              <a:gd name="T115" fmla="*/ 223263356 h 11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47"/>
              <a:gd name="T175" fmla="*/ 0 h 1115"/>
              <a:gd name="T176" fmla="*/ 2947 w 2947"/>
              <a:gd name="T177" fmla="*/ 1115 h 11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47" h="1115">
                <a:moveTo>
                  <a:pt x="266" y="370"/>
                </a:moveTo>
                <a:lnTo>
                  <a:pt x="211" y="376"/>
                </a:lnTo>
                <a:lnTo>
                  <a:pt x="161" y="386"/>
                </a:lnTo>
                <a:lnTo>
                  <a:pt x="137" y="394"/>
                </a:lnTo>
                <a:lnTo>
                  <a:pt x="116" y="401"/>
                </a:lnTo>
                <a:lnTo>
                  <a:pt x="95" y="410"/>
                </a:lnTo>
                <a:lnTo>
                  <a:pt x="76" y="421"/>
                </a:lnTo>
                <a:lnTo>
                  <a:pt x="60" y="431"/>
                </a:lnTo>
                <a:lnTo>
                  <a:pt x="45" y="443"/>
                </a:lnTo>
                <a:lnTo>
                  <a:pt x="32" y="455"/>
                </a:lnTo>
                <a:lnTo>
                  <a:pt x="21" y="467"/>
                </a:lnTo>
                <a:lnTo>
                  <a:pt x="12" y="480"/>
                </a:lnTo>
                <a:lnTo>
                  <a:pt x="6" y="495"/>
                </a:lnTo>
                <a:lnTo>
                  <a:pt x="2" y="508"/>
                </a:lnTo>
                <a:lnTo>
                  <a:pt x="0" y="523"/>
                </a:lnTo>
                <a:lnTo>
                  <a:pt x="3" y="544"/>
                </a:lnTo>
                <a:lnTo>
                  <a:pt x="11" y="563"/>
                </a:lnTo>
                <a:lnTo>
                  <a:pt x="23" y="583"/>
                </a:lnTo>
                <a:lnTo>
                  <a:pt x="39" y="600"/>
                </a:lnTo>
                <a:lnTo>
                  <a:pt x="60" y="617"/>
                </a:lnTo>
                <a:lnTo>
                  <a:pt x="85" y="632"/>
                </a:lnTo>
                <a:lnTo>
                  <a:pt x="115" y="645"/>
                </a:lnTo>
                <a:lnTo>
                  <a:pt x="147" y="655"/>
                </a:lnTo>
                <a:lnTo>
                  <a:pt x="146" y="654"/>
                </a:lnTo>
                <a:lnTo>
                  <a:pt x="128" y="664"/>
                </a:lnTo>
                <a:lnTo>
                  <a:pt x="112" y="676"/>
                </a:lnTo>
                <a:lnTo>
                  <a:pt x="98" y="690"/>
                </a:lnTo>
                <a:lnTo>
                  <a:pt x="87" y="701"/>
                </a:lnTo>
                <a:lnTo>
                  <a:pt x="78" y="715"/>
                </a:lnTo>
                <a:lnTo>
                  <a:pt x="72" y="730"/>
                </a:lnTo>
                <a:lnTo>
                  <a:pt x="67" y="743"/>
                </a:lnTo>
                <a:lnTo>
                  <a:pt x="66" y="758"/>
                </a:lnTo>
                <a:lnTo>
                  <a:pt x="67" y="774"/>
                </a:lnTo>
                <a:lnTo>
                  <a:pt x="72" y="789"/>
                </a:lnTo>
                <a:lnTo>
                  <a:pt x="79" y="804"/>
                </a:lnTo>
                <a:lnTo>
                  <a:pt x="89" y="817"/>
                </a:lnTo>
                <a:lnTo>
                  <a:pt x="101" y="831"/>
                </a:lnTo>
                <a:lnTo>
                  <a:pt x="116" y="844"/>
                </a:lnTo>
                <a:lnTo>
                  <a:pt x="134" y="856"/>
                </a:lnTo>
                <a:lnTo>
                  <a:pt x="152" y="866"/>
                </a:lnTo>
                <a:lnTo>
                  <a:pt x="174" y="877"/>
                </a:lnTo>
                <a:lnTo>
                  <a:pt x="196" y="884"/>
                </a:lnTo>
                <a:lnTo>
                  <a:pt x="220" y="893"/>
                </a:lnTo>
                <a:lnTo>
                  <a:pt x="247" y="899"/>
                </a:lnTo>
                <a:lnTo>
                  <a:pt x="303" y="908"/>
                </a:lnTo>
                <a:lnTo>
                  <a:pt x="332" y="911"/>
                </a:lnTo>
                <a:lnTo>
                  <a:pt x="363" y="911"/>
                </a:lnTo>
                <a:lnTo>
                  <a:pt x="379" y="911"/>
                </a:lnTo>
                <a:lnTo>
                  <a:pt x="397" y="909"/>
                </a:lnTo>
                <a:lnTo>
                  <a:pt x="396" y="911"/>
                </a:lnTo>
                <a:lnTo>
                  <a:pt x="413" y="926"/>
                </a:lnTo>
                <a:lnTo>
                  <a:pt x="434" y="941"/>
                </a:lnTo>
                <a:lnTo>
                  <a:pt x="457" y="956"/>
                </a:lnTo>
                <a:lnTo>
                  <a:pt x="480" y="967"/>
                </a:lnTo>
                <a:lnTo>
                  <a:pt x="506" y="981"/>
                </a:lnTo>
                <a:lnTo>
                  <a:pt x="532" y="991"/>
                </a:lnTo>
                <a:lnTo>
                  <a:pt x="589" y="1011"/>
                </a:lnTo>
                <a:lnTo>
                  <a:pt x="650" y="1027"/>
                </a:lnTo>
                <a:lnTo>
                  <a:pt x="715" y="1039"/>
                </a:lnTo>
                <a:lnTo>
                  <a:pt x="783" y="1045"/>
                </a:lnTo>
                <a:lnTo>
                  <a:pt x="853" y="1048"/>
                </a:lnTo>
                <a:lnTo>
                  <a:pt x="925" y="1045"/>
                </a:lnTo>
                <a:lnTo>
                  <a:pt x="993" y="1037"/>
                </a:lnTo>
                <a:lnTo>
                  <a:pt x="1060" y="1025"/>
                </a:lnTo>
                <a:lnTo>
                  <a:pt x="1124" y="1009"/>
                </a:lnTo>
                <a:lnTo>
                  <a:pt x="1158" y="1033"/>
                </a:lnTo>
                <a:lnTo>
                  <a:pt x="1198" y="1054"/>
                </a:lnTo>
                <a:lnTo>
                  <a:pt x="1241" y="1071"/>
                </a:lnTo>
                <a:lnTo>
                  <a:pt x="1289" y="1086"/>
                </a:lnTo>
                <a:lnTo>
                  <a:pt x="1339" y="1098"/>
                </a:lnTo>
                <a:lnTo>
                  <a:pt x="1393" y="1107"/>
                </a:lnTo>
                <a:lnTo>
                  <a:pt x="1449" y="1113"/>
                </a:lnTo>
                <a:lnTo>
                  <a:pt x="1506" y="1115"/>
                </a:lnTo>
                <a:lnTo>
                  <a:pt x="1544" y="1113"/>
                </a:lnTo>
                <a:lnTo>
                  <a:pt x="1581" y="1112"/>
                </a:lnTo>
                <a:lnTo>
                  <a:pt x="1617" y="1107"/>
                </a:lnTo>
                <a:lnTo>
                  <a:pt x="1653" y="1103"/>
                </a:lnTo>
                <a:lnTo>
                  <a:pt x="1720" y="1088"/>
                </a:lnTo>
                <a:lnTo>
                  <a:pt x="1751" y="1079"/>
                </a:lnTo>
                <a:lnTo>
                  <a:pt x="1781" y="1068"/>
                </a:lnTo>
                <a:lnTo>
                  <a:pt x="1809" y="1057"/>
                </a:lnTo>
                <a:lnTo>
                  <a:pt x="1836" y="1043"/>
                </a:lnTo>
                <a:lnTo>
                  <a:pt x="1859" y="1030"/>
                </a:lnTo>
                <a:lnTo>
                  <a:pt x="1882" y="1015"/>
                </a:lnTo>
                <a:lnTo>
                  <a:pt x="1902" y="999"/>
                </a:lnTo>
                <a:lnTo>
                  <a:pt x="1920" y="981"/>
                </a:lnTo>
                <a:lnTo>
                  <a:pt x="1935" y="964"/>
                </a:lnTo>
                <a:lnTo>
                  <a:pt x="1947" y="945"/>
                </a:lnTo>
                <a:lnTo>
                  <a:pt x="1947" y="947"/>
                </a:lnTo>
                <a:lnTo>
                  <a:pt x="1996" y="960"/>
                </a:lnTo>
                <a:lnTo>
                  <a:pt x="2048" y="970"/>
                </a:lnTo>
                <a:lnTo>
                  <a:pt x="2102" y="976"/>
                </a:lnTo>
                <a:lnTo>
                  <a:pt x="2157" y="978"/>
                </a:lnTo>
                <a:lnTo>
                  <a:pt x="2197" y="976"/>
                </a:lnTo>
                <a:lnTo>
                  <a:pt x="2235" y="973"/>
                </a:lnTo>
                <a:lnTo>
                  <a:pt x="2274" y="969"/>
                </a:lnTo>
                <a:lnTo>
                  <a:pt x="2310" y="961"/>
                </a:lnTo>
                <a:lnTo>
                  <a:pt x="2344" y="954"/>
                </a:lnTo>
                <a:lnTo>
                  <a:pt x="2376" y="944"/>
                </a:lnTo>
                <a:lnTo>
                  <a:pt x="2408" y="932"/>
                </a:lnTo>
                <a:lnTo>
                  <a:pt x="2434" y="918"/>
                </a:lnTo>
                <a:lnTo>
                  <a:pt x="2461" y="904"/>
                </a:lnTo>
                <a:lnTo>
                  <a:pt x="2483" y="889"/>
                </a:lnTo>
                <a:lnTo>
                  <a:pt x="2503" y="872"/>
                </a:lnTo>
                <a:lnTo>
                  <a:pt x="2521" y="855"/>
                </a:lnTo>
                <a:lnTo>
                  <a:pt x="2534" y="835"/>
                </a:lnTo>
                <a:lnTo>
                  <a:pt x="2543" y="816"/>
                </a:lnTo>
                <a:lnTo>
                  <a:pt x="2549" y="797"/>
                </a:lnTo>
                <a:lnTo>
                  <a:pt x="2552" y="776"/>
                </a:lnTo>
                <a:lnTo>
                  <a:pt x="2550" y="776"/>
                </a:lnTo>
                <a:lnTo>
                  <a:pt x="2592" y="771"/>
                </a:lnTo>
                <a:lnTo>
                  <a:pt x="2634" y="765"/>
                </a:lnTo>
                <a:lnTo>
                  <a:pt x="2672" y="758"/>
                </a:lnTo>
                <a:lnTo>
                  <a:pt x="2709" y="749"/>
                </a:lnTo>
                <a:lnTo>
                  <a:pt x="2744" y="737"/>
                </a:lnTo>
                <a:lnTo>
                  <a:pt x="2776" y="725"/>
                </a:lnTo>
                <a:lnTo>
                  <a:pt x="2807" y="712"/>
                </a:lnTo>
                <a:lnTo>
                  <a:pt x="2834" y="697"/>
                </a:lnTo>
                <a:lnTo>
                  <a:pt x="2859" y="681"/>
                </a:lnTo>
                <a:lnTo>
                  <a:pt x="2882" y="663"/>
                </a:lnTo>
                <a:lnTo>
                  <a:pt x="2901" y="644"/>
                </a:lnTo>
                <a:lnTo>
                  <a:pt x="2917" y="626"/>
                </a:lnTo>
                <a:lnTo>
                  <a:pt x="2931" y="605"/>
                </a:lnTo>
                <a:lnTo>
                  <a:pt x="2940" y="584"/>
                </a:lnTo>
                <a:lnTo>
                  <a:pt x="2946" y="563"/>
                </a:lnTo>
                <a:lnTo>
                  <a:pt x="2947" y="541"/>
                </a:lnTo>
                <a:lnTo>
                  <a:pt x="2946" y="522"/>
                </a:lnTo>
                <a:lnTo>
                  <a:pt x="2941" y="501"/>
                </a:lnTo>
                <a:lnTo>
                  <a:pt x="2934" y="483"/>
                </a:lnTo>
                <a:lnTo>
                  <a:pt x="2923" y="464"/>
                </a:lnTo>
                <a:lnTo>
                  <a:pt x="2910" y="446"/>
                </a:lnTo>
                <a:lnTo>
                  <a:pt x="2894" y="428"/>
                </a:lnTo>
                <a:lnTo>
                  <a:pt x="2874" y="412"/>
                </a:lnTo>
                <a:lnTo>
                  <a:pt x="2852" y="395"/>
                </a:lnTo>
                <a:lnTo>
                  <a:pt x="2851" y="395"/>
                </a:lnTo>
                <a:lnTo>
                  <a:pt x="2864" y="378"/>
                </a:lnTo>
                <a:lnTo>
                  <a:pt x="2873" y="358"/>
                </a:lnTo>
                <a:lnTo>
                  <a:pt x="2879" y="340"/>
                </a:lnTo>
                <a:lnTo>
                  <a:pt x="2880" y="321"/>
                </a:lnTo>
                <a:lnTo>
                  <a:pt x="2879" y="305"/>
                </a:lnTo>
                <a:lnTo>
                  <a:pt x="2876" y="290"/>
                </a:lnTo>
                <a:lnTo>
                  <a:pt x="2870" y="275"/>
                </a:lnTo>
                <a:lnTo>
                  <a:pt x="2861" y="260"/>
                </a:lnTo>
                <a:lnTo>
                  <a:pt x="2851" y="245"/>
                </a:lnTo>
                <a:lnTo>
                  <a:pt x="2837" y="232"/>
                </a:lnTo>
                <a:lnTo>
                  <a:pt x="2822" y="220"/>
                </a:lnTo>
                <a:lnTo>
                  <a:pt x="2806" y="207"/>
                </a:lnTo>
                <a:lnTo>
                  <a:pt x="2787" y="195"/>
                </a:lnTo>
                <a:lnTo>
                  <a:pt x="2767" y="184"/>
                </a:lnTo>
                <a:lnTo>
                  <a:pt x="2745" y="174"/>
                </a:lnTo>
                <a:lnTo>
                  <a:pt x="2721" y="165"/>
                </a:lnTo>
                <a:lnTo>
                  <a:pt x="2669" y="150"/>
                </a:lnTo>
                <a:lnTo>
                  <a:pt x="2613" y="140"/>
                </a:lnTo>
                <a:lnTo>
                  <a:pt x="2607" y="125"/>
                </a:lnTo>
                <a:lnTo>
                  <a:pt x="2598" y="110"/>
                </a:lnTo>
                <a:lnTo>
                  <a:pt x="2586" y="97"/>
                </a:lnTo>
                <a:lnTo>
                  <a:pt x="2573" y="85"/>
                </a:lnTo>
                <a:lnTo>
                  <a:pt x="2558" y="71"/>
                </a:lnTo>
                <a:lnTo>
                  <a:pt x="2540" y="61"/>
                </a:lnTo>
                <a:lnTo>
                  <a:pt x="2521" y="49"/>
                </a:lnTo>
                <a:lnTo>
                  <a:pt x="2500" y="40"/>
                </a:lnTo>
                <a:lnTo>
                  <a:pt x="2478" y="31"/>
                </a:lnTo>
                <a:lnTo>
                  <a:pt x="2454" y="24"/>
                </a:lnTo>
                <a:lnTo>
                  <a:pt x="2402" y="11"/>
                </a:lnTo>
                <a:lnTo>
                  <a:pt x="2347" y="3"/>
                </a:lnTo>
                <a:lnTo>
                  <a:pt x="2287" y="0"/>
                </a:lnTo>
                <a:lnTo>
                  <a:pt x="2252" y="2"/>
                </a:lnTo>
                <a:lnTo>
                  <a:pt x="2216" y="5"/>
                </a:lnTo>
                <a:lnTo>
                  <a:pt x="2180" y="9"/>
                </a:lnTo>
                <a:lnTo>
                  <a:pt x="2148" y="16"/>
                </a:lnTo>
                <a:lnTo>
                  <a:pt x="2116" y="24"/>
                </a:lnTo>
                <a:lnTo>
                  <a:pt x="2087" y="34"/>
                </a:lnTo>
                <a:lnTo>
                  <a:pt x="2060" y="46"/>
                </a:lnTo>
                <a:lnTo>
                  <a:pt x="2035" y="60"/>
                </a:lnTo>
                <a:lnTo>
                  <a:pt x="2035" y="61"/>
                </a:lnTo>
                <a:lnTo>
                  <a:pt x="2012" y="48"/>
                </a:lnTo>
                <a:lnTo>
                  <a:pt x="1987" y="36"/>
                </a:lnTo>
                <a:lnTo>
                  <a:pt x="1959" y="25"/>
                </a:lnTo>
                <a:lnTo>
                  <a:pt x="1931" y="16"/>
                </a:lnTo>
                <a:lnTo>
                  <a:pt x="1899" y="9"/>
                </a:lnTo>
                <a:lnTo>
                  <a:pt x="1867" y="5"/>
                </a:lnTo>
                <a:lnTo>
                  <a:pt x="1833" y="2"/>
                </a:lnTo>
                <a:lnTo>
                  <a:pt x="1798" y="0"/>
                </a:lnTo>
                <a:lnTo>
                  <a:pt x="1757" y="2"/>
                </a:lnTo>
                <a:lnTo>
                  <a:pt x="1717" y="6"/>
                </a:lnTo>
                <a:lnTo>
                  <a:pt x="1678" y="13"/>
                </a:lnTo>
                <a:lnTo>
                  <a:pt x="1641" y="22"/>
                </a:lnTo>
                <a:lnTo>
                  <a:pt x="1608" y="36"/>
                </a:lnTo>
                <a:lnTo>
                  <a:pt x="1578" y="49"/>
                </a:lnTo>
                <a:lnTo>
                  <a:pt x="1552" y="67"/>
                </a:lnTo>
                <a:lnTo>
                  <a:pt x="1531" y="85"/>
                </a:lnTo>
                <a:lnTo>
                  <a:pt x="1532" y="88"/>
                </a:lnTo>
                <a:lnTo>
                  <a:pt x="1506" y="76"/>
                </a:lnTo>
                <a:lnTo>
                  <a:pt x="1477" y="65"/>
                </a:lnTo>
                <a:lnTo>
                  <a:pt x="1448" y="57"/>
                </a:lnTo>
                <a:lnTo>
                  <a:pt x="1415" y="48"/>
                </a:lnTo>
                <a:lnTo>
                  <a:pt x="1382" y="42"/>
                </a:lnTo>
                <a:lnTo>
                  <a:pt x="1348" y="37"/>
                </a:lnTo>
                <a:lnTo>
                  <a:pt x="1312" y="36"/>
                </a:lnTo>
                <a:lnTo>
                  <a:pt x="1277" y="34"/>
                </a:lnTo>
                <a:lnTo>
                  <a:pt x="1228" y="36"/>
                </a:lnTo>
                <a:lnTo>
                  <a:pt x="1179" y="42"/>
                </a:lnTo>
                <a:lnTo>
                  <a:pt x="1133" y="49"/>
                </a:lnTo>
                <a:lnTo>
                  <a:pt x="1090" y="61"/>
                </a:lnTo>
                <a:lnTo>
                  <a:pt x="1051" y="74"/>
                </a:lnTo>
                <a:lnTo>
                  <a:pt x="1014" y="92"/>
                </a:lnTo>
                <a:lnTo>
                  <a:pt x="983" y="112"/>
                </a:lnTo>
                <a:lnTo>
                  <a:pt x="956" y="134"/>
                </a:lnTo>
                <a:lnTo>
                  <a:pt x="954" y="134"/>
                </a:lnTo>
                <a:lnTo>
                  <a:pt x="901" y="120"/>
                </a:lnTo>
                <a:lnTo>
                  <a:pt x="843" y="110"/>
                </a:lnTo>
                <a:lnTo>
                  <a:pt x="783" y="104"/>
                </a:lnTo>
                <a:lnTo>
                  <a:pt x="723" y="101"/>
                </a:lnTo>
                <a:lnTo>
                  <a:pt x="675" y="103"/>
                </a:lnTo>
                <a:lnTo>
                  <a:pt x="629" y="106"/>
                </a:lnTo>
                <a:lnTo>
                  <a:pt x="586" y="112"/>
                </a:lnTo>
                <a:lnTo>
                  <a:pt x="543" y="120"/>
                </a:lnTo>
                <a:lnTo>
                  <a:pt x="503" y="129"/>
                </a:lnTo>
                <a:lnTo>
                  <a:pt x="464" y="141"/>
                </a:lnTo>
                <a:lnTo>
                  <a:pt x="430" y="156"/>
                </a:lnTo>
                <a:lnTo>
                  <a:pt x="397" y="171"/>
                </a:lnTo>
                <a:lnTo>
                  <a:pt x="367" y="187"/>
                </a:lnTo>
                <a:lnTo>
                  <a:pt x="341" y="207"/>
                </a:lnTo>
                <a:lnTo>
                  <a:pt x="317" y="226"/>
                </a:lnTo>
                <a:lnTo>
                  <a:pt x="298" y="247"/>
                </a:lnTo>
                <a:lnTo>
                  <a:pt x="283" y="269"/>
                </a:lnTo>
                <a:lnTo>
                  <a:pt x="271" y="291"/>
                </a:lnTo>
                <a:lnTo>
                  <a:pt x="265" y="315"/>
                </a:lnTo>
                <a:lnTo>
                  <a:pt x="262" y="339"/>
                </a:lnTo>
                <a:lnTo>
                  <a:pt x="262" y="355"/>
                </a:lnTo>
                <a:lnTo>
                  <a:pt x="265" y="372"/>
                </a:lnTo>
                <a:lnTo>
                  <a:pt x="266" y="37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80" name="Freeform 1376"/>
          <p:cNvSpPr>
            <a:spLocks/>
          </p:cNvSpPr>
          <p:nvPr/>
        </p:nvSpPr>
        <p:spPr bwMode="auto">
          <a:xfrm>
            <a:off x="7204076" y="1054101"/>
            <a:ext cx="136525" cy="15875"/>
          </a:xfrm>
          <a:custGeom>
            <a:avLst/>
            <a:gdLst>
              <a:gd name="T0" fmla="*/ 0 w 173"/>
              <a:gd name="T1" fmla="*/ 0 h 21"/>
              <a:gd name="T2" fmla="*/ 21797438 w 173"/>
              <a:gd name="T3" fmla="*/ 5143500 h 21"/>
              <a:gd name="T4" fmla="*/ 44840173 w 173"/>
              <a:gd name="T5" fmla="*/ 8571744 h 21"/>
              <a:gd name="T6" fmla="*/ 68505562 w 173"/>
              <a:gd name="T7" fmla="*/ 11429243 h 21"/>
              <a:gd name="T8" fmla="*/ 92793588 w 173"/>
              <a:gd name="T9" fmla="*/ 12000743 h 21"/>
              <a:gd name="T10" fmla="*/ 100266948 w 173"/>
              <a:gd name="T11" fmla="*/ 12000743 h 21"/>
              <a:gd name="T12" fmla="*/ 107740333 w 173"/>
              <a:gd name="T13" fmla="*/ 12000743 h 21"/>
              <a:gd name="T14" fmla="*/ 0 60000 65536"/>
              <a:gd name="T15" fmla="*/ 0 60000 65536"/>
              <a:gd name="T16" fmla="*/ 0 60000 65536"/>
              <a:gd name="T17" fmla="*/ 0 60000 65536"/>
              <a:gd name="T18" fmla="*/ 0 60000 65536"/>
              <a:gd name="T19" fmla="*/ 0 60000 65536"/>
              <a:gd name="T20" fmla="*/ 0 60000 65536"/>
              <a:gd name="T21" fmla="*/ 0 w 173"/>
              <a:gd name="T22" fmla="*/ 0 h 21"/>
              <a:gd name="T23" fmla="*/ 173 w 17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21">
                <a:moveTo>
                  <a:pt x="0" y="0"/>
                </a:moveTo>
                <a:lnTo>
                  <a:pt x="35" y="9"/>
                </a:lnTo>
                <a:lnTo>
                  <a:pt x="72" y="15"/>
                </a:lnTo>
                <a:lnTo>
                  <a:pt x="110" y="20"/>
                </a:lnTo>
                <a:lnTo>
                  <a:pt x="149" y="21"/>
                </a:lnTo>
                <a:lnTo>
                  <a:pt x="161" y="21"/>
                </a:lnTo>
                <a:lnTo>
                  <a:pt x="173"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81" name="Freeform 1377"/>
          <p:cNvSpPr>
            <a:spLocks/>
          </p:cNvSpPr>
          <p:nvPr/>
        </p:nvSpPr>
        <p:spPr bwMode="auto">
          <a:xfrm>
            <a:off x="7402514" y="1247775"/>
            <a:ext cx="58737" cy="7938"/>
          </a:xfrm>
          <a:custGeom>
            <a:avLst/>
            <a:gdLst>
              <a:gd name="T0" fmla="*/ 0 w 76"/>
              <a:gd name="T1" fmla="*/ 7876479 h 8"/>
              <a:gd name="T2" fmla="*/ 23294627 w 76"/>
              <a:gd name="T3" fmla="*/ 5907856 h 8"/>
              <a:gd name="T4" fmla="*/ 45395193 w 76"/>
              <a:gd name="T5" fmla="*/ 0 h 8"/>
              <a:gd name="T6" fmla="*/ 0 60000 65536"/>
              <a:gd name="T7" fmla="*/ 0 60000 65536"/>
              <a:gd name="T8" fmla="*/ 0 60000 65536"/>
              <a:gd name="T9" fmla="*/ 0 w 76"/>
              <a:gd name="T10" fmla="*/ 0 h 8"/>
              <a:gd name="T11" fmla="*/ 76 w 76"/>
              <a:gd name="T12" fmla="*/ 8 h 8"/>
            </a:gdLst>
            <a:ahLst/>
            <a:cxnLst>
              <a:cxn ang="T6">
                <a:pos x="T0" y="T1"/>
              </a:cxn>
              <a:cxn ang="T7">
                <a:pos x="T2" y="T3"/>
              </a:cxn>
              <a:cxn ang="T8">
                <a:pos x="T4" y="T5"/>
              </a:cxn>
            </a:cxnLst>
            <a:rect l="T9" t="T10" r="T11" b="T12"/>
            <a:pathLst>
              <a:path w="76" h="8">
                <a:moveTo>
                  <a:pt x="0" y="8"/>
                </a:moveTo>
                <a:lnTo>
                  <a:pt x="39" y="6"/>
                </a:lnTo>
                <a:lnTo>
                  <a:pt x="7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82" name="Freeform 1378"/>
          <p:cNvSpPr>
            <a:spLocks/>
          </p:cNvSpPr>
          <p:nvPr/>
        </p:nvSpPr>
        <p:spPr bwMode="auto">
          <a:xfrm>
            <a:off x="7942263" y="1298576"/>
            <a:ext cx="36512" cy="36513"/>
          </a:xfrm>
          <a:custGeom>
            <a:avLst/>
            <a:gdLst>
              <a:gd name="T0" fmla="*/ 0 w 46"/>
              <a:gd name="T1" fmla="*/ 0 h 45"/>
              <a:gd name="T2" fmla="*/ 13230839 w 46"/>
              <a:gd name="T3" fmla="*/ 15142348 h 45"/>
              <a:gd name="T4" fmla="*/ 20160973 w 46"/>
              <a:gd name="T5" fmla="*/ 23042947 h 45"/>
              <a:gd name="T6" fmla="*/ 28981006 w 46"/>
              <a:gd name="T7" fmla="*/ 29626651 h 45"/>
              <a:gd name="T8" fmla="*/ 0 60000 65536"/>
              <a:gd name="T9" fmla="*/ 0 60000 65536"/>
              <a:gd name="T10" fmla="*/ 0 60000 65536"/>
              <a:gd name="T11" fmla="*/ 0 60000 65536"/>
              <a:gd name="T12" fmla="*/ 0 w 46"/>
              <a:gd name="T13" fmla="*/ 0 h 45"/>
              <a:gd name="T14" fmla="*/ 46 w 46"/>
              <a:gd name="T15" fmla="*/ 45 h 45"/>
            </a:gdLst>
            <a:ahLst/>
            <a:cxnLst>
              <a:cxn ang="T8">
                <a:pos x="T0" y="T1"/>
              </a:cxn>
              <a:cxn ang="T9">
                <a:pos x="T2" y="T3"/>
              </a:cxn>
              <a:cxn ang="T10">
                <a:pos x="T4" y="T5"/>
              </a:cxn>
              <a:cxn ang="T11">
                <a:pos x="T6" y="T7"/>
              </a:cxn>
            </a:cxnLst>
            <a:rect l="T12" t="T13" r="T14" b="T15"/>
            <a:pathLst>
              <a:path w="46" h="45">
                <a:moveTo>
                  <a:pt x="0" y="0"/>
                </a:moveTo>
                <a:lnTo>
                  <a:pt x="21" y="23"/>
                </a:lnTo>
                <a:lnTo>
                  <a:pt x="32" y="35"/>
                </a:lnTo>
                <a:lnTo>
                  <a:pt x="46" y="4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83" name="Freeform 1379"/>
          <p:cNvSpPr>
            <a:spLocks/>
          </p:cNvSpPr>
          <p:nvPr/>
        </p:nvSpPr>
        <p:spPr bwMode="auto">
          <a:xfrm>
            <a:off x="8632825" y="1244600"/>
            <a:ext cx="12700" cy="39688"/>
          </a:xfrm>
          <a:custGeom>
            <a:avLst/>
            <a:gdLst>
              <a:gd name="T0" fmla="*/ 0 w 18"/>
              <a:gd name="T1" fmla="*/ 32145663 h 49"/>
              <a:gd name="T2" fmla="*/ 3484739 w 18"/>
              <a:gd name="T3" fmla="*/ 24272856 h 49"/>
              <a:gd name="T4" fmla="*/ 5973939 w 18"/>
              <a:gd name="T5" fmla="*/ 16400865 h 49"/>
              <a:gd name="T6" fmla="*/ 7965016 w 18"/>
              <a:gd name="T7" fmla="*/ 7872804 h 49"/>
              <a:gd name="T8" fmla="*/ 8960555 w 18"/>
              <a:gd name="T9" fmla="*/ 0 h 49"/>
              <a:gd name="T10" fmla="*/ 0 60000 65536"/>
              <a:gd name="T11" fmla="*/ 0 60000 65536"/>
              <a:gd name="T12" fmla="*/ 0 60000 65536"/>
              <a:gd name="T13" fmla="*/ 0 60000 65536"/>
              <a:gd name="T14" fmla="*/ 0 60000 65536"/>
              <a:gd name="T15" fmla="*/ 0 w 18"/>
              <a:gd name="T16" fmla="*/ 0 h 49"/>
              <a:gd name="T17" fmla="*/ 18 w 18"/>
              <a:gd name="T18" fmla="*/ 49 h 49"/>
            </a:gdLst>
            <a:ahLst/>
            <a:cxnLst>
              <a:cxn ang="T10">
                <a:pos x="T0" y="T1"/>
              </a:cxn>
              <a:cxn ang="T11">
                <a:pos x="T2" y="T3"/>
              </a:cxn>
              <a:cxn ang="T12">
                <a:pos x="T4" y="T5"/>
              </a:cxn>
              <a:cxn ang="T13">
                <a:pos x="T6" y="T7"/>
              </a:cxn>
              <a:cxn ang="T14">
                <a:pos x="T8" y="T9"/>
              </a:cxn>
            </a:cxnLst>
            <a:rect l="T15" t="T16" r="T17" b="T18"/>
            <a:pathLst>
              <a:path w="18" h="49">
                <a:moveTo>
                  <a:pt x="0" y="49"/>
                </a:moveTo>
                <a:lnTo>
                  <a:pt x="7" y="37"/>
                </a:lnTo>
                <a:lnTo>
                  <a:pt x="12" y="25"/>
                </a:lnTo>
                <a:lnTo>
                  <a:pt x="16" y="12"/>
                </a:lnTo>
                <a:lnTo>
                  <a:pt x="18"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84" name="Freeform 1380"/>
          <p:cNvSpPr>
            <a:spLocks/>
          </p:cNvSpPr>
          <p:nvPr/>
        </p:nvSpPr>
        <p:spPr bwMode="auto">
          <a:xfrm>
            <a:off x="8936038" y="1003300"/>
            <a:ext cx="176212" cy="146050"/>
          </a:xfrm>
          <a:custGeom>
            <a:avLst/>
            <a:gdLst>
              <a:gd name="T0" fmla="*/ 139867889 w 222"/>
              <a:gd name="T1" fmla="*/ 116560680 h 183"/>
              <a:gd name="T2" fmla="*/ 139867889 w 222"/>
              <a:gd name="T3" fmla="*/ 116560680 h 183"/>
              <a:gd name="T4" fmla="*/ 139867889 w 222"/>
              <a:gd name="T5" fmla="*/ 115286933 h 183"/>
              <a:gd name="T6" fmla="*/ 138608212 w 222"/>
              <a:gd name="T7" fmla="*/ 105733032 h 183"/>
              <a:gd name="T8" fmla="*/ 136717505 w 222"/>
              <a:gd name="T9" fmla="*/ 97452054 h 183"/>
              <a:gd name="T10" fmla="*/ 134197357 w 222"/>
              <a:gd name="T11" fmla="*/ 87898153 h 183"/>
              <a:gd name="T12" fmla="*/ 130417531 w 222"/>
              <a:gd name="T13" fmla="*/ 79617999 h 183"/>
              <a:gd name="T14" fmla="*/ 124746999 w 222"/>
              <a:gd name="T15" fmla="*/ 70700971 h 183"/>
              <a:gd name="T16" fmla="*/ 118447025 w 222"/>
              <a:gd name="T17" fmla="*/ 62420816 h 183"/>
              <a:gd name="T18" fmla="*/ 110886579 w 222"/>
              <a:gd name="T19" fmla="*/ 54777536 h 183"/>
              <a:gd name="T20" fmla="*/ 102065638 w 222"/>
              <a:gd name="T21" fmla="*/ 47133444 h 183"/>
              <a:gd name="T22" fmla="*/ 91985045 w 222"/>
              <a:gd name="T23" fmla="*/ 39490164 h 183"/>
              <a:gd name="T24" fmla="*/ 81904451 w 222"/>
              <a:gd name="T25" fmla="*/ 33121428 h 183"/>
              <a:gd name="T26" fmla="*/ 58593674 w 222"/>
              <a:gd name="T27" fmla="*/ 19745481 h 183"/>
              <a:gd name="T28" fmla="*/ 30872029 w 222"/>
              <a:gd name="T29" fmla="*/ 8280157 h 183"/>
              <a:gd name="T30" fmla="*/ 0 w 222"/>
              <a:gd name="T31" fmla="*/ 0 h 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2"/>
              <a:gd name="T49" fmla="*/ 0 h 183"/>
              <a:gd name="T50" fmla="*/ 222 w 222"/>
              <a:gd name="T51" fmla="*/ 183 h 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2" h="183">
                <a:moveTo>
                  <a:pt x="222" y="183"/>
                </a:moveTo>
                <a:lnTo>
                  <a:pt x="222" y="183"/>
                </a:lnTo>
                <a:lnTo>
                  <a:pt x="222" y="181"/>
                </a:lnTo>
                <a:lnTo>
                  <a:pt x="220" y="166"/>
                </a:lnTo>
                <a:lnTo>
                  <a:pt x="217" y="153"/>
                </a:lnTo>
                <a:lnTo>
                  <a:pt x="213" y="138"/>
                </a:lnTo>
                <a:lnTo>
                  <a:pt x="207" y="125"/>
                </a:lnTo>
                <a:lnTo>
                  <a:pt x="198" y="111"/>
                </a:lnTo>
                <a:lnTo>
                  <a:pt x="188" y="98"/>
                </a:lnTo>
                <a:lnTo>
                  <a:pt x="176" y="86"/>
                </a:lnTo>
                <a:lnTo>
                  <a:pt x="162" y="74"/>
                </a:lnTo>
                <a:lnTo>
                  <a:pt x="146" y="62"/>
                </a:lnTo>
                <a:lnTo>
                  <a:pt x="130" y="52"/>
                </a:lnTo>
                <a:lnTo>
                  <a:pt x="93" y="31"/>
                </a:lnTo>
                <a:lnTo>
                  <a:pt x="49" y="13"/>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85" name="Freeform 1381"/>
          <p:cNvSpPr>
            <a:spLocks/>
          </p:cNvSpPr>
          <p:nvPr/>
        </p:nvSpPr>
        <p:spPr bwMode="auto">
          <a:xfrm>
            <a:off x="9271000" y="847726"/>
            <a:ext cx="77788" cy="53975"/>
          </a:xfrm>
          <a:custGeom>
            <a:avLst/>
            <a:gdLst>
              <a:gd name="T0" fmla="*/ 0 w 99"/>
              <a:gd name="T1" fmla="*/ 42221742 h 69"/>
              <a:gd name="T2" fmla="*/ 18521402 w 99"/>
              <a:gd name="T3" fmla="*/ 33042867 h 69"/>
              <a:gd name="T4" fmla="*/ 35190821 w 99"/>
              <a:gd name="T5" fmla="*/ 23252269 h 69"/>
              <a:gd name="T6" fmla="*/ 48773073 w 99"/>
              <a:gd name="T7" fmla="*/ 12238242 h 69"/>
              <a:gd name="T8" fmla="*/ 61120945 w 99"/>
              <a:gd name="T9" fmla="*/ 0 h 69"/>
              <a:gd name="T10" fmla="*/ 0 60000 65536"/>
              <a:gd name="T11" fmla="*/ 0 60000 65536"/>
              <a:gd name="T12" fmla="*/ 0 60000 65536"/>
              <a:gd name="T13" fmla="*/ 0 60000 65536"/>
              <a:gd name="T14" fmla="*/ 0 60000 65536"/>
              <a:gd name="T15" fmla="*/ 0 w 99"/>
              <a:gd name="T16" fmla="*/ 0 h 69"/>
              <a:gd name="T17" fmla="*/ 99 w 99"/>
              <a:gd name="T18" fmla="*/ 69 h 69"/>
            </a:gdLst>
            <a:ahLst/>
            <a:cxnLst>
              <a:cxn ang="T10">
                <a:pos x="T0" y="T1"/>
              </a:cxn>
              <a:cxn ang="T11">
                <a:pos x="T2" y="T3"/>
              </a:cxn>
              <a:cxn ang="T12">
                <a:pos x="T4" y="T5"/>
              </a:cxn>
              <a:cxn ang="T13">
                <a:pos x="T6" y="T7"/>
              </a:cxn>
              <a:cxn ang="T14">
                <a:pos x="T8" y="T9"/>
              </a:cxn>
            </a:cxnLst>
            <a:rect l="T15" t="T16" r="T17" b="T18"/>
            <a:pathLst>
              <a:path w="99" h="69">
                <a:moveTo>
                  <a:pt x="0" y="69"/>
                </a:moveTo>
                <a:lnTo>
                  <a:pt x="30" y="54"/>
                </a:lnTo>
                <a:lnTo>
                  <a:pt x="57" y="38"/>
                </a:lnTo>
                <a:lnTo>
                  <a:pt x="79" y="20"/>
                </a:lnTo>
                <a:lnTo>
                  <a:pt x="9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86" name="Freeform 1382"/>
          <p:cNvSpPr>
            <a:spLocks/>
          </p:cNvSpPr>
          <p:nvPr/>
        </p:nvSpPr>
        <p:spPr bwMode="auto">
          <a:xfrm>
            <a:off x="9159876" y="644525"/>
            <a:ext cx="4763" cy="25400"/>
          </a:xfrm>
          <a:custGeom>
            <a:avLst/>
            <a:gdLst>
              <a:gd name="T0" fmla="*/ 3781029 w 6"/>
              <a:gd name="T1" fmla="*/ 20161247 h 32"/>
              <a:gd name="T2" fmla="*/ 3781029 w 6"/>
              <a:gd name="T3" fmla="*/ 19531009 h 32"/>
              <a:gd name="T4" fmla="*/ 3781029 w 6"/>
              <a:gd name="T5" fmla="*/ 18271329 h 32"/>
              <a:gd name="T6" fmla="*/ 2520421 w 6"/>
              <a:gd name="T7" fmla="*/ 9450386 h 32"/>
              <a:gd name="T8" fmla="*/ 0 w 6"/>
              <a:gd name="T9" fmla="*/ 0 h 32"/>
              <a:gd name="T10" fmla="*/ 0 60000 65536"/>
              <a:gd name="T11" fmla="*/ 0 60000 65536"/>
              <a:gd name="T12" fmla="*/ 0 60000 65536"/>
              <a:gd name="T13" fmla="*/ 0 60000 65536"/>
              <a:gd name="T14" fmla="*/ 0 60000 65536"/>
              <a:gd name="T15" fmla="*/ 0 w 6"/>
              <a:gd name="T16" fmla="*/ 0 h 32"/>
              <a:gd name="T17" fmla="*/ 6 w 6"/>
              <a:gd name="T18" fmla="*/ 32 h 32"/>
            </a:gdLst>
            <a:ahLst/>
            <a:cxnLst>
              <a:cxn ang="T10">
                <a:pos x="T0" y="T1"/>
              </a:cxn>
              <a:cxn ang="T11">
                <a:pos x="T2" y="T3"/>
              </a:cxn>
              <a:cxn ang="T12">
                <a:pos x="T4" y="T5"/>
              </a:cxn>
              <a:cxn ang="T13">
                <a:pos x="T6" y="T7"/>
              </a:cxn>
              <a:cxn ang="T14">
                <a:pos x="T8" y="T9"/>
              </a:cxn>
            </a:cxnLst>
            <a:rect l="T15" t="T16" r="T17" b="T18"/>
            <a:pathLst>
              <a:path w="6" h="32">
                <a:moveTo>
                  <a:pt x="6" y="32"/>
                </a:moveTo>
                <a:lnTo>
                  <a:pt x="6" y="31"/>
                </a:lnTo>
                <a:lnTo>
                  <a:pt x="6" y="29"/>
                </a:lnTo>
                <a:lnTo>
                  <a:pt x="4" y="15"/>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87" name="Freeform 1383"/>
          <p:cNvSpPr>
            <a:spLocks/>
          </p:cNvSpPr>
          <p:nvPr/>
        </p:nvSpPr>
        <p:spPr bwMode="auto">
          <a:xfrm>
            <a:off x="8661400" y="581025"/>
            <a:ext cx="39688" cy="33338"/>
          </a:xfrm>
          <a:custGeom>
            <a:avLst/>
            <a:gdLst>
              <a:gd name="T0" fmla="*/ 30885049 w 51"/>
              <a:gd name="T1" fmla="*/ 0 h 41"/>
              <a:gd name="T2" fmla="*/ 21801163 w 51"/>
              <a:gd name="T3" fmla="*/ 6611494 h 41"/>
              <a:gd name="T4" fmla="*/ 13322719 w 51"/>
              <a:gd name="T5" fmla="*/ 13222987 h 41"/>
              <a:gd name="T6" fmla="*/ 6661359 w 51"/>
              <a:gd name="T7" fmla="*/ 20496364 h 41"/>
              <a:gd name="T8" fmla="*/ 0 w 51"/>
              <a:gd name="T9" fmla="*/ 27107862 h 41"/>
              <a:gd name="T10" fmla="*/ 0 60000 65536"/>
              <a:gd name="T11" fmla="*/ 0 60000 65536"/>
              <a:gd name="T12" fmla="*/ 0 60000 65536"/>
              <a:gd name="T13" fmla="*/ 0 60000 65536"/>
              <a:gd name="T14" fmla="*/ 0 60000 65536"/>
              <a:gd name="T15" fmla="*/ 0 w 51"/>
              <a:gd name="T16" fmla="*/ 0 h 41"/>
              <a:gd name="T17" fmla="*/ 51 w 51"/>
              <a:gd name="T18" fmla="*/ 41 h 41"/>
            </a:gdLst>
            <a:ahLst/>
            <a:cxnLst>
              <a:cxn ang="T10">
                <a:pos x="T0" y="T1"/>
              </a:cxn>
              <a:cxn ang="T11">
                <a:pos x="T2" y="T3"/>
              </a:cxn>
              <a:cxn ang="T12">
                <a:pos x="T4" y="T5"/>
              </a:cxn>
              <a:cxn ang="T13">
                <a:pos x="T6" y="T7"/>
              </a:cxn>
              <a:cxn ang="T14">
                <a:pos x="T8" y="T9"/>
              </a:cxn>
            </a:cxnLst>
            <a:rect l="T15" t="T16" r="T17" b="T18"/>
            <a:pathLst>
              <a:path w="51" h="41">
                <a:moveTo>
                  <a:pt x="51" y="0"/>
                </a:moveTo>
                <a:lnTo>
                  <a:pt x="36" y="10"/>
                </a:lnTo>
                <a:lnTo>
                  <a:pt x="22" y="20"/>
                </a:lnTo>
                <a:lnTo>
                  <a:pt x="11" y="31"/>
                </a:lnTo>
                <a:lnTo>
                  <a:pt x="0" y="4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88" name="Freeform 1384"/>
          <p:cNvSpPr>
            <a:spLocks/>
          </p:cNvSpPr>
          <p:nvPr/>
        </p:nvSpPr>
        <p:spPr bwMode="auto">
          <a:xfrm>
            <a:off x="8283576" y="600076"/>
            <a:ext cx="17463" cy="28575"/>
          </a:xfrm>
          <a:custGeom>
            <a:avLst/>
            <a:gdLst>
              <a:gd name="T0" fmla="*/ 12706517 w 24"/>
              <a:gd name="T1" fmla="*/ 0 h 35"/>
              <a:gd name="T2" fmla="*/ 5823910 w 24"/>
              <a:gd name="T3" fmla="*/ 11998232 h 35"/>
              <a:gd name="T4" fmla="*/ 0 w 24"/>
              <a:gd name="T5" fmla="*/ 23329443 h 35"/>
              <a:gd name="T6" fmla="*/ 0 60000 65536"/>
              <a:gd name="T7" fmla="*/ 0 60000 65536"/>
              <a:gd name="T8" fmla="*/ 0 60000 65536"/>
              <a:gd name="T9" fmla="*/ 0 w 24"/>
              <a:gd name="T10" fmla="*/ 0 h 35"/>
              <a:gd name="T11" fmla="*/ 24 w 24"/>
              <a:gd name="T12" fmla="*/ 35 h 35"/>
            </a:gdLst>
            <a:ahLst/>
            <a:cxnLst>
              <a:cxn ang="T6">
                <a:pos x="T0" y="T1"/>
              </a:cxn>
              <a:cxn ang="T7">
                <a:pos x="T2" y="T3"/>
              </a:cxn>
              <a:cxn ang="T8">
                <a:pos x="T4" y="T5"/>
              </a:cxn>
            </a:cxnLst>
            <a:rect l="T9" t="T10" r="T11" b="T12"/>
            <a:pathLst>
              <a:path w="24" h="35">
                <a:moveTo>
                  <a:pt x="24" y="0"/>
                </a:moveTo>
                <a:lnTo>
                  <a:pt x="11" y="18"/>
                </a:lnTo>
                <a:lnTo>
                  <a:pt x="0" y="3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89" name="Freeform 1385"/>
          <p:cNvSpPr>
            <a:spLocks/>
          </p:cNvSpPr>
          <p:nvPr/>
        </p:nvSpPr>
        <p:spPr bwMode="auto">
          <a:xfrm>
            <a:off x="7843839" y="639764"/>
            <a:ext cx="71437" cy="28575"/>
          </a:xfrm>
          <a:custGeom>
            <a:avLst/>
            <a:gdLst>
              <a:gd name="T0" fmla="*/ 56702727 w 90"/>
              <a:gd name="T1" fmla="*/ 23329443 h 35"/>
              <a:gd name="T2" fmla="*/ 30241665 w 90"/>
              <a:gd name="T3" fmla="*/ 10665005 h 35"/>
              <a:gd name="T4" fmla="*/ 0 w 90"/>
              <a:gd name="T5" fmla="*/ 0 h 35"/>
              <a:gd name="T6" fmla="*/ 0 60000 65536"/>
              <a:gd name="T7" fmla="*/ 0 60000 65536"/>
              <a:gd name="T8" fmla="*/ 0 60000 65536"/>
              <a:gd name="T9" fmla="*/ 0 w 90"/>
              <a:gd name="T10" fmla="*/ 0 h 35"/>
              <a:gd name="T11" fmla="*/ 90 w 90"/>
              <a:gd name="T12" fmla="*/ 35 h 35"/>
            </a:gdLst>
            <a:ahLst/>
            <a:cxnLst>
              <a:cxn ang="T6">
                <a:pos x="T0" y="T1"/>
              </a:cxn>
              <a:cxn ang="T7">
                <a:pos x="T2" y="T3"/>
              </a:cxn>
              <a:cxn ang="T8">
                <a:pos x="T4" y="T5"/>
              </a:cxn>
            </a:cxnLst>
            <a:rect l="T9" t="T10" r="T11" b="T12"/>
            <a:pathLst>
              <a:path w="90" h="35">
                <a:moveTo>
                  <a:pt x="90" y="35"/>
                </a:moveTo>
                <a:lnTo>
                  <a:pt x="48" y="16"/>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90" name="Oval 1387"/>
          <p:cNvSpPr>
            <a:spLocks noChangeArrowheads="1"/>
          </p:cNvSpPr>
          <p:nvPr/>
        </p:nvSpPr>
        <p:spPr bwMode="auto">
          <a:xfrm>
            <a:off x="6781800" y="1219201"/>
            <a:ext cx="457200" cy="149225"/>
          </a:xfrm>
          <a:prstGeom prst="ellipse">
            <a:avLst/>
          </a:prstGeom>
          <a:solidFill>
            <a:srgbClr val="FFFFFF"/>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491" name="Oval 1388"/>
          <p:cNvSpPr>
            <a:spLocks noChangeArrowheads="1"/>
          </p:cNvSpPr>
          <p:nvPr/>
        </p:nvSpPr>
        <p:spPr bwMode="auto">
          <a:xfrm>
            <a:off x="6553200" y="1295400"/>
            <a:ext cx="228600" cy="152400"/>
          </a:xfrm>
          <a:prstGeom prst="ellipse">
            <a:avLst/>
          </a:prstGeom>
          <a:solidFill>
            <a:srgbClr val="FFFFFF"/>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492" name="Oval 1389"/>
          <p:cNvSpPr>
            <a:spLocks noChangeArrowheads="1"/>
          </p:cNvSpPr>
          <p:nvPr/>
        </p:nvSpPr>
        <p:spPr bwMode="auto">
          <a:xfrm>
            <a:off x="6400800" y="1447800"/>
            <a:ext cx="152400" cy="76200"/>
          </a:xfrm>
          <a:prstGeom prst="ellipse">
            <a:avLst/>
          </a:prstGeom>
          <a:solidFill>
            <a:srgbClr val="FFFFFF"/>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493" name="Rectangle 1392"/>
          <p:cNvSpPr>
            <a:spLocks noChangeArrowheads="1"/>
          </p:cNvSpPr>
          <p:nvPr/>
        </p:nvSpPr>
        <p:spPr bwMode="auto">
          <a:xfrm>
            <a:off x="7467601" y="685801"/>
            <a:ext cx="15485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Char char="-"/>
            </a:pPr>
            <a:r>
              <a:rPr lang="en-CA" altLang="en-US" sz="800" i="1" dirty="0">
                <a:solidFill>
                  <a:srgbClr val="000000"/>
                </a:solidFill>
              </a:rPr>
              <a:t> Is this a </a:t>
            </a:r>
            <a:r>
              <a:rPr lang="en-CA" altLang="en-US" sz="800" b="1" i="1" dirty="0">
                <a:solidFill>
                  <a:srgbClr val="000000"/>
                </a:solidFill>
              </a:rPr>
              <a:t>situation</a:t>
            </a:r>
            <a:r>
              <a:rPr lang="en-CA" altLang="en-US" sz="800" i="1" dirty="0">
                <a:solidFill>
                  <a:srgbClr val="000000"/>
                </a:solidFill>
              </a:rPr>
              <a:t> that has legal </a:t>
            </a:r>
          </a:p>
          <a:p>
            <a:pPr eaLnBrk="0" fontAlgn="base" hangingPunct="0">
              <a:spcBef>
                <a:spcPct val="0"/>
              </a:spcBef>
              <a:spcAft>
                <a:spcPct val="0"/>
              </a:spcAft>
            </a:pPr>
            <a:r>
              <a:rPr lang="en-CA" altLang="en-US" sz="800" i="1" dirty="0">
                <a:solidFill>
                  <a:srgbClr val="000000"/>
                </a:solidFill>
              </a:rPr>
              <a:t>implications</a:t>
            </a:r>
            <a:endParaRPr lang="en-CA" altLang="en-US" dirty="0">
              <a:solidFill>
                <a:srgbClr val="000000"/>
              </a:solidFill>
            </a:endParaRPr>
          </a:p>
        </p:txBody>
      </p:sp>
      <p:sp>
        <p:nvSpPr>
          <p:cNvPr id="18494" name="Rectangle 1398"/>
          <p:cNvSpPr>
            <a:spLocks noChangeArrowheads="1"/>
          </p:cNvSpPr>
          <p:nvPr/>
        </p:nvSpPr>
        <p:spPr bwMode="auto">
          <a:xfrm>
            <a:off x="7467600" y="990601"/>
            <a:ext cx="1538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dirty="0">
                <a:solidFill>
                  <a:srgbClr val="000000"/>
                </a:solidFill>
              </a:rPr>
              <a:t>- If the situation is not legal, what ethical issues might be involved? </a:t>
            </a:r>
            <a:endParaRPr lang="en-CA" altLang="en-US" dirty="0">
              <a:solidFill>
                <a:srgbClr val="000000"/>
              </a:solidFill>
            </a:endParaRPr>
          </a:p>
        </p:txBody>
      </p:sp>
      <p:sp>
        <p:nvSpPr>
          <p:cNvPr id="18495" name="Rectangle 1399"/>
          <p:cNvSpPr>
            <a:spLocks noChangeArrowheads="1"/>
          </p:cNvSpPr>
          <p:nvPr/>
        </p:nvSpPr>
        <p:spPr bwMode="auto">
          <a:xfrm>
            <a:off x="8953501" y="987425"/>
            <a:ext cx="285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 </a:t>
            </a:r>
            <a:endParaRPr lang="en-CA" altLang="en-US">
              <a:solidFill>
                <a:srgbClr val="000000"/>
              </a:solidFill>
            </a:endParaRPr>
          </a:p>
        </p:txBody>
      </p:sp>
      <p:sp>
        <p:nvSpPr>
          <p:cNvPr id="18496" name="Rectangle 1401"/>
          <p:cNvSpPr>
            <a:spLocks noChangeArrowheads="1"/>
          </p:cNvSpPr>
          <p:nvPr/>
        </p:nvSpPr>
        <p:spPr bwMode="auto">
          <a:xfrm>
            <a:off x="8931275" y="1079501"/>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b="1" i="1">
                <a:solidFill>
                  <a:srgbClr val="000000"/>
                </a:solidFill>
              </a:rPr>
              <a:t> </a:t>
            </a:r>
            <a:endParaRPr lang="en-CA" altLang="en-US">
              <a:solidFill>
                <a:srgbClr val="000000"/>
              </a:solidFill>
            </a:endParaRPr>
          </a:p>
        </p:txBody>
      </p:sp>
      <p:sp>
        <p:nvSpPr>
          <p:cNvPr id="18497" name="Freeform 1402"/>
          <p:cNvSpPr>
            <a:spLocks/>
          </p:cNvSpPr>
          <p:nvPr/>
        </p:nvSpPr>
        <p:spPr bwMode="auto">
          <a:xfrm>
            <a:off x="7767638" y="2667001"/>
            <a:ext cx="2062162" cy="1331913"/>
          </a:xfrm>
          <a:custGeom>
            <a:avLst/>
            <a:gdLst>
              <a:gd name="T0" fmla="*/ 114164441 w 2340"/>
              <a:gd name="T1" fmla="*/ 738110616 h 1581"/>
              <a:gd name="T2" fmla="*/ 47374200 w 2340"/>
              <a:gd name="T3" fmla="*/ 699075720 h 1581"/>
              <a:gd name="T4" fmla="*/ 12425846 w 2340"/>
              <a:gd name="T5" fmla="*/ 651524503 h 1581"/>
              <a:gd name="T6" fmla="*/ 0 w 2340"/>
              <a:gd name="T7" fmla="*/ 595456122 h 1581"/>
              <a:gd name="T8" fmla="*/ 24075298 w 2340"/>
              <a:gd name="T9" fmla="*/ 518806701 h 1581"/>
              <a:gd name="T10" fmla="*/ 90089150 w 2340"/>
              <a:gd name="T11" fmla="*/ 462028978 h 1581"/>
              <a:gd name="T12" fmla="*/ 59800057 w 2340"/>
              <a:gd name="T13" fmla="*/ 427961901 h 1581"/>
              <a:gd name="T14" fmla="*/ 41161279 w 2340"/>
              <a:gd name="T15" fmla="*/ 373313890 h 1581"/>
              <a:gd name="T16" fmla="*/ 48150595 w 2340"/>
              <a:gd name="T17" fmla="*/ 312986927 h 1581"/>
              <a:gd name="T18" fmla="*/ 81546163 w 2340"/>
              <a:gd name="T19" fmla="*/ 261177128 h 1581"/>
              <a:gd name="T20" fmla="*/ 135910574 w 2340"/>
              <a:gd name="T21" fmla="*/ 224271945 h 1581"/>
              <a:gd name="T22" fmla="*/ 205029986 w 2340"/>
              <a:gd name="T23" fmla="*/ 206529064 h 1581"/>
              <a:gd name="T24" fmla="*/ 243084845 w 2340"/>
              <a:gd name="T25" fmla="*/ 205818879 h 1581"/>
              <a:gd name="T26" fmla="*/ 327737441 w 2340"/>
              <a:gd name="T27" fmla="*/ 124201533 h 1581"/>
              <a:gd name="T28" fmla="*/ 420156630 w 2340"/>
              <a:gd name="T29" fmla="*/ 82327557 h 1581"/>
              <a:gd name="T30" fmla="*/ 503255665 w 2340"/>
              <a:gd name="T31" fmla="*/ 68133126 h 1581"/>
              <a:gd name="T32" fmla="*/ 590238327 w 2340"/>
              <a:gd name="T33" fmla="*/ 72391708 h 1581"/>
              <a:gd name="T34" fmla="*/ 673337252 w 2340"/>
              <a:gd name="T35" fmla="*/ 97941515 h 1581"/>
              <a:gd name="T36" fmla="*/ 738574689 w 2340"/>
              <a:gd name="T37" fmla="*/ 61745674 h 1581"/>
              <a:gd name="T38" fmla="*/ 858175629 w 2340"/>
              <a:gd name="T39" fmla="*/ 7096798 h 1581"/>
              <a:gd name="T40" fmla="*/ 974670328 w 2340"/>
              <a:gd name="T41" fmla="*/ 2839055 h 1581"/>
              <a:gd name="T42" fmla="*/ 1060099319 w 2340"/>
              <a:gd name="T43" fmla="*/ 26969341 h 1581"/>
              <a:gd name="T44" fmla="*/ 1131548796 w 2340"/>
              <a:gd name="T45" fmla="*/ 71681523 h 1581"/>
              <a:gd name="T46" fmla="*/ 1182806719 w 2340"/>
              <a:gd name="T47" fmla="*/ 133428040 h 1581"/>
              <a:gd name="T48" fmla="*/ 1230180906 w 2340"/>
              <a:gd name="T49" fmla="*/ 154719265 h 1581"/>
              <a:gd name="T50" fmla="*/ 1354441977 w 2340"/>
              <a:gd name="T51" fmla="*/ 139105307 h 1581"/>
              <a:gd name="T52" fmla="*/ 1444530219 w 2340"/>
              <a:gd name="T53" fmla="*/ 162526244 h 1581"/>
              <a:gd name="T54" fmla="*/ 1515980577 w 2340"/>
              <a:gd name="T55" fmla="*/ 211496988 h 1581"/>
              <a:gd name="T56" fmla="*/ 1561024698 w 2340"/>
              <a:gd name="T57" fmla="*/ 280340326 h 1581"/>
              <a:gd name="T58" fmla="*/ 1572674146 w 2340"/>
              <a:gd name="T59" fmla="*/ 340666446 h 1581"/>
              <a:gd name="T60" fmla="*/ 1669752584 w 2340"/>
              <a:gd name="T61" fmla="*/ 367635781 h 1581"/>
              <a:gd name="T62" fmla="*/ 1746639469 w 2340"/>
              <a:gd name="T63" fmla="*/ 420865107 h 1581"/>
              <a:gd name="T64" fmla="*/ 1798673787 w 2340"/>
              <a:gd name="T65" fmla="*/ 492546709 h 1581"/>
              <a:gd name="T66" fmla="*/ 1817312552 w 2340"/>
              <a:gd name="T67" fmla="*/ 577713294 h 1581"/>
              <a:gd name="T68" fmla="*/ 1802556643 w 2340"/>
              <a:gd name="T69" fmla="*/ 654363558 h 1581"/>
              <a:gd name="T70" fmla="*/ 1758288917 w 2340"/>
              <a:gd name="T71" fmla="*/ 724625527 h 1581"/>
              <a:gd name="T72" fmla="*/ 1774597615 w 2340"/>
              <a:gd name="T73" fmla="*/ 779274381 h 1581"/>
              <a:gd name="T74" fmla="*/ 1769161970 w 2340"/>
              <a:gd name="T75" fmla="*/ 844568426 h 1581"/>
              <a:gd name="T76" fmla="*/ 1740426548 w 2340"/>
              <a:gd name="T77" fmla="*/ 900637018 h 1581"/>
              <a:gd name="T78" fmla="*/ 1661986873 w 2340"/>
              <a:gd name="T79" fmla="*/ 962382666 h 1581"/>
              <a:gd name="T80" fmla="*/ 1610728950 w 2340"/>
              <a:gd name="T81" fmla="*/ 981545021 h 1581"/>
              <a:gd name="T82" fmla="*/ 1586653659 w 2340"/>
              <a:gd name="T83" fmla="*/ 1037612560 h 1581"/>
              <a:gd name="T84" fmla="*/ 1527630025 w 2340"/>
              <a:gd name="T85" fmla="*/ 1091552071 h 1581"/>
              <a:gd name="T86" fmla="*/ 1463946259 w 2340"/>
              <a:gd name="T87" fmla="*/ 1115682351 h 1581"/>
              <a:gd name="T88" fmla="*/ 1387836650 w 2340"/>
              <a:gd name="T89" fmla="*/ 1120650275 h 1581"/>
              <a:gd name="T90" fmla="*/ 1304737725 w 2340"/>
              <a:gd name="T91" fmla="*/ 1097939523 h 1581"/>
              <a:gd name="T92" fmla="*/ 1254256196 w 2340"/>
              <a:gd name="T93" fmla="*/ 1061743682 h 1581"/>
              <a:gd name="T94" fmla="*/ 1189796036 w 2340"/>
              <a:gd name="T95" fmla="*/ 1105746502 h 1581"/>
              <a:gd name="T96" fmla="*/ 1109027176 w 2340"/>
              <a:gd name="T97" fmla="*/ 1122069802 h 1581"/>
              <a:gd name="T98" fmla="*/ 1011947856 w 2340"/>
              <a:gd name="T99" fmla="*/ 1098648865 h 1581"/>
              <a:gd name="T100" fmla="*/ 943604840 w 2340"/>
              <a:gd name="T101" fmla="*/ 1036193875 h 1581"/>
              <a:gd name="T102" fmla="*/ 891570301 w 2340"/>
              <a:gd name="T103" fmla="*/ 1066711606 h 1581"/>
              <a:gd name="T104" fmla="*/ 808471376 w 2340"/>
              <a:gd name="T105" fmla="*/ 1087293489 h 1581"/>
              <a:gd name="T106" fmla="*/ 698189819 w 2340"/>
              <a:gd name="T107" fmla="*/ 1073099058 h 1581"/>
              <a:gd name="T108" fmla="*/ 605770630 w 2340"/>
              <a:gd name="T109" fmla="*/ 1009933883 h 1581"/>
              <a:gd name="T110" fmla="*/ 518788850 w 2340"/>
              <a:gd name="T111" fmla="*/ 1011353410 h 1581"/>
              <a:gd name="T112" fmla="*/ 415496498 w 2340"/>
              <a:gd name="T113" fmla="*/ 1018450204 h 1581"/>
              <a:gd name="T114" fmla="*/ 309098677 w 2340"/>
              <a:gd name="T115" fmla="*/ 991480870 h 1581"/>
              <a:gd name="T116" fmla="*/ 224446026 w 2340"/>
              <a:gd name="T117" fmla="*/ 933283619 h 1581"/>
              <a:gd name="T118" fmla="*/ 173188103 w 2340"/>
              <a:gd name="T119" fmla="*/ 851666063 h 1581"/>
              <a:gd name="T120" fmla="*/ 161538655 w 2340"/>
              <a:gd name="T121" fmla="*/ 764369765 h 15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40"/>
              <a:gd name="T184" fmla="*/ 0 h 1581"/>
              <a:gd name="T185" fmla="*/ 2340 w 2340"/>
              <a:gd name="T186" fmla="*/ 1581 h 15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40" h="1581">
                <a:moveTo>
                  <a:pt x="211" y="1055"/>
                </a:moveTo>
                <a:lnTo>
                  <a:pt x="188" y="1052"/>
                </a:lnTo>
                <a:lnTo>
                  <a:pt x="168" y="1047"/>
                </a:lnTo>
                <a:lnTo>
                  <a:pt x="147" y="1040"/>
                </a:lnTo>
                <a:lnTo>
                  <a:pt x="127" y="1032"/>
                </a:lnTo>
                <a:lnTo>
                  <a:pt x="108" y="1022"/>
                </a:lnTo>
                <a:lnTo>
                  <a:pt x="92" y="1012"/>
                </a:lnTo>
                <a:lnTo>
                  <a:pt x="61" y="985"/>
                </a:lnTo>
                <a:lnTo>
                  <a:pt x="47" y="970"/>
                </a:lnTo>
                <a:lnTo>
                  <a:pt x="35" y="954"/>
                </a:lnTo>
                <a:lnTo>
                  <a:pt x="25" y="936"/>
                </a:lnTo>
                <a:lnTo>
                  <a:pt x="16" y="918"/>
                </a:lnTo>
                <a:lnTo>
                  <a:pt x="9" y="900"/>
                </a:lnTo>
                <a:lnTo>
                  <a:pt x="4" y="881"/>
                </a:lnTo>
                <a:lnTo>
                  <a:pt x="1" y="860"/>
                </a:lnTo>
                <a:lnTo>
                  <a:pt x="0" y="839"/>
                </a:lnTo>
                <a:lnTo>
                  <a:pt x="1" y="811"/>
                </a:lnTo>
                <a:lnTo>
                  <a:pt x="7" y="783"/>
                </a:lnTo>
                <a:lnTo>
                  <a:pt x="17" y="756"/>
                </a:lnTo>
                <a:lnTo>
                  <a:pt x="31" y="731"/>
                </a:lnTo>
                <a:lnTo>
                  <a:pt x="47" y="707"/>
                </a:lnTo>
                <a:lnTo>
                  <a:pt x="68" y="686"/>
                </a:lnTo>
                <a:lnTo>
                  <a:pt x="90" y="667"/>
                </a:lnTo>
                <a:lnTo>
                  <a:pt x="116" y="651"/>
                </a:lnTo>
                <a:lnTo>
                  <a:pt x="114" y="654"/>
                </a:lnTo>
                <a:lnTo>
                  <a:pt x="99" y="639"/>
                </a:lnTo>
                <a:lnTo>
                  <a:pt x="87" y="621"/>
                </a:lnTo>
                <a:lnTo>
                  <a:pt x="77" y="603"/>
                </a:lnTo>
                <a:lnTo>
                  <a:pt x="68" y="585"/>
                </a:lnTo>
                <a:lnTo>
                  <a:pt x="61" y="566"/>
                </a:lnTo>
                <a:lnTo>
                  <a:pt x="56" y="545"/>
                </a:lnTo>
                <a:lnTo>
                  <a:pt x="53" y="526"/>
                </a:lnTo>
                <a:lnTo>
                  <a:pt x="52" y="505"/>
                </a:lnTo>
                <a:lnTo>
                  <a:pt x="53" y="483"/>
                </a:lnTo>
                <a:lnTo>
                  <a:pt x="56" y="462"/>
                </a:lnTo>
                <a:lnTo>
                  <a:pt x="62" y="441"/>
                </a:lnTo>
                <a:lnTo>
                  <a:pt x="71" y="422"/>
                </a:lnTo>
                <a:lnTo>
                  <a:pt x="80" y="402"/>
                </a:lnTo>
                <a:lnTo>
                  <a:pt x="92" y="385"/>
                </a:lnTo>
                <a:lnTo>
                  <a:pt x="105" y="368"/>
                </a:lnTo>
                <a:lnTo>
                  <a:pt x="122" y="353"/>
                </a:lnTo>
                <a:lnTo>
                  <a:pt x="138" y="339"/>
                </a:lnTo>
                <a:lnTo>
                  <a:pt x="156" y="327"/>
                </a:lnTo>
                <a:lnTo>
                  <a:pt x="175" y="316"/>
                </a:lnTo>
                <a:lnTo>
                  <a:pt x="196" y="306"/>
                </a:lnTo>
                <a:lnTo>
                  <a:pt x="218" y="300"/>
                </a:lnTo>
                <a:lnTo>
                  <a:pt x="240" y="294"/>
                </a:lnTo>
                <a:lnTo>
                  <a:pt x="264" y="291"/>
                </a:lnTo>
                <a:lnTo>
                  <a:pt x="288" y="290"/>
                </a:lnTo>
                <a:lnTo>
                  <a:pt x="301" y="290"/>
                </a:lnTo>
                <a:lnTo>
                  <a:pt x="315" y="291"/>
                </a:lnTo>
                <a:lnTo>
                  <a:pt x="313" y="290"/>
                </a:lnTo>
                <a:lnTo>
                  <a:pt x="328" y="267"/>
                </a:lnTo>
                <a:lnTo>
                  <a:pt x="344" y="246"/>
                </a:lnTo>
                <a:lnTo>
                  <a:pt x="380" y="208"/>
                </a:lnTo>
                <a:lnTo>
                  <a:pt x="422" y="175"/>
                </a:lnTo>
                <a:lnTo>
                  <a:pt x="466" y="147"/>
                </a:lnTo>
                <a:lnTo>
                  <a:pt x="490" y="135"/>
                </a:lnTo>
                <a:lnTo>
                  <a:pt x="515" y="125"/>
                </a:lnTo>
                <a:lnTo>
                  <a:pt x="541" y="116"/>
                </a:lnTo>
                <a:lnTo>
                  <a:pt x="567" y="108"/>
                </a:lnTo>
                <a:lnTo>
                  <a:pt x="594" y="102"/>
                </a:lnTo>
                <a:lnTo>
                  <a:pt x="621" y="98"/>
                </a:lnTo>
                <a:lnTo>
                  <a:pt x="648" y="96"/>
                </a:lnTo>
                <a:lnTo>
                  <a:pt x="676" y="95"/>
                </a:lnTo>
                <a:lnTo>
                  <a:pt x="704" y="96"/>
                </a:lnTo>
                <a:lnTo>
                  <a:pt x="732" y="98"/>
                </a:lnTo>
                <a:lnTo>
                  <a:pt x="760" y="102"/>
                </a:lnTo>
                <a:lnTo>
                  <a:pt x="789" y="110"/>
                </a:lnTo>
                <a:lnTo>
                  <a:pt x="815" y="117"/>
                </a:lnTo>
                <a:lnTo>
                  <a:pt x="841" y="126"/>
                </a:lnTo>
                <a:lnTo>
                  <a:pt x="867" y="138"/>
                </a:lnTo>
                <a:lnTo>
                  <a:pt x="891" y="150"/>
                </a:lnTo>
                <a:lnTo>
                  <a:pt x="919" y="117"/>
                </a:lnTo>
                <a:lnTo>
                  <a:pt x="951" y="87"/>
                </a:lnTo>
                <a:lnTo>
                  <a:pt x="985" y="61"/>
                </a:lnTo>
                <a:lnTo>
                  <a:pt x="1024" y="40"/>
                </a:lnTo>
                <a:lnTo>
                  <a:pt x="1064" y="22"/>
                </a:lnTo>
                <a:lnTo>
                  <a:pt x="1105" y="10"/>
                </a:lnTo>
                <a:lnTo>
                  <a:pt x="1150" y="3"/>
                </a:lnTo>
                <a:lnTo>
                  <a:pt x="1196" y="0"/>
                </a:lnTo>
                <a:lnTo>
                  <a:pt x="1226" y="1"/>
                </a:lnTo>
                <a:lnTo>
                  <a:pt x="1255" y="4"/>
                </a:lnTo>
                <a:lnTo>
                  <a:pt x="1284" y="10"/>
                </a:lnTo>
                <a:lnTo>
                  <a:pt x="1312" y="18"/>
                </a:lnTo>
                <a:lnTo>
                  <a:pt x="1339" y="26"/>
                </a:lnTo>
                <a:lnTo>
                  <a:pt x="1365" y="38"/>
                </a:lnTo>
                <a:lnTo>
                  <a:pt x="1389" y="52"/>
                </a:lnTo>
                <a:lnTo>
                  <a:pt x="1413" y="67"/>
                </a:lnTo>
                <a:lnTo>
                  <a:pt x="1435" y="83"/>
                </a:lnTo>
                <a:lnTo>
                  <a:pt x="1457" y="101"/>
                </a:lnTo>
                <a:lnTo>
                  <a:pt x="1477" y="122"/>
                </a:lnTo>
                <a:lnTo>
                  <a:pt x="1493" y="142"/>
                </a:lnTo>
                <a:lnTo>
                  <a:pt x="1509" y="165"/>
                </a:lnTo>
                <a:lnTo>
                  <a:pt x="1523" y="188"/>
                </a:lnTo>
                <a:lnTo>
                  <a:pt x="1535" y="214"/>
                </a:lnTo>
                <a:lnTo>
                  <a:pt x="1545" y="239"/>
                </a:lnTo>
                <a:lnTo>
                  <a:pt x="1545" y="237"/>
                </a:lnTo>
                <a:lnTo>
                  <a:pt x="1584" y="218"/>
                </a:lnTo>
                <a:lnTo>
                  <a:pt x="1625" y="205"/>
                </a:lnTo>
                <a:lnTo>
                  <a:pt x="1668" y="197"/>
                </a:lnTo>
                <a:lnTo>
                  <a:pt x="1712" y="194"/>
                </a:lnTo>
                <a:lnTo>
                  <a:pt x="1744" y="196"/>
                </a:lnTo>
                <a:lnTo>
                  <a:pt x="1774" y="200"/>
                </a:lnTo>
                <a:lnTo>
                  <a:pt x="1804" y="208"/>
                </a:lnTo>
                <a:lnTo>
                  <a:pt x="1833" y="217"/>
                </a:lnTo>
                <a:lnTo>
                  <a:pt x="1860" y="229"/>
                </a:lnTo>
                <a:lnTo>
                  <a:pt x="1887" y="243"/>
                </a:lnTo>
                <a:lnTo>
                  <a:pt x="1911" y="260"/>
                </a:lnTo>
                <a:lnTo>
                  <a:pt x="1933" y="278"/>
                </a:lnTo>
                <a:lnTo>
                  <a:pt x="1952" y="298"/>
                </a:lnTo>
                <a:lnTo>
                  <a:pt x="1970" y="321"/>
                </a:lnTo>
                <a:lnTo>
                  <a:pt x="1986" y="344"/>
                </a:lnTo>
                <a:lnTo>
                  <a:pt x="2000" y="368"/>
                </a:lnTo>
                <a:lnTo>
                  <a:pt x="2010" y="395"/>
                </a:lnTo>
                <a:lnTo>
                  <a:pt x="2018" y="422"/>
                </a:lnTo>
                <a:lnTo>
                  <a:pt x="2024" y="450"/>
                </a:lnTo>
                <a:lnTo>
                  <a:pt x="2025" y="480"/>
                </a:lnTo>
                <a:lnTo>
                  <a:pt x="2058" y="486"/>
                </a:lnTo>
                <a:lnTo>
                  <a:pt x="2090" y="495"/>
                </a:lnTo>
                <a:lnTo>
                  <a:pt x="2122" y="505"/>
                </a:lnTo>
                <a:lnTo>
                  <a:pt x="2150" y="518"/>
                </a:lnTo>
                <a:lnTo>
                  <a:pt x="2178" y="535"/>
                </a:lnTo>
                <a:lnTo>
                  <a:pt x="2203" y="551"/>
                </a:lnTo>
                <a:lnTo>
                  <a:pt x="2229" y="572"/>
                </a:lnTo>
                <a:lnTo>
                  <a:pt x="2249" y="593"/>
                </a:lnTo>
                <a:lnTo>
                  <a:pt x="2270" y="616"/>
                </a:lnTo>
                <a:lnTo>
                  <a:pt x="2288" y="640"/>
                </a:lnTo>
                <a:lnTo>
                  <a:pt x="2303" y="667"/>
                </a:lnTo>
                <a:lnTo>
                  <a:pt x="2316" y="694"/>
                </a:lnTo>
                <a:lnTo>
                  <a:pt x="2327" y="723"/>
                </a:lnTo>
                <a:lnTo>
                  <a:pt x="2334" y="753"/>
                </a:lnTo>
                <a:lnTo>
                  <a:pt x="2339" y="783"/>
                </a:lnTo>
                <a:lnTo>
                  <a:pt x="2340" y="814"/>
                </a:lnTo>
                <a:lnTo>
                  <a:pt x="2339" y="842"/>
                </a:lnTo>
                <a:lnTo>
                  <a:pt x="2336" y="869"/>
                </a:lnTo>
                <a:lnTo>
                  <a:pt x="2330" y="896"/>
                </a:lnTo>
                <a:lnTo>
                  <a:pt x="2321" y="922"/>
                </a:lnTo>
                <a:lnTo>
                  <a:pt x="2310" y="949"/>
                </a:lnTo>
                <a:lnTo>
                  <a:pt x="2297" y="973"/>
                </a:lnTo>
                <a:lnTo>
                  <a:pt x="2282" y="998"/>
                </a:lnTo>
                <a:lnTo>
                  <a:pt x="2264" y="1021"/>
                </a:lnTo>
                <a:lnTo>
                  <a:pt x="2263" y="1021"/>
                </a:lnTo>
                <a:lnTo>
                  <a:pt x="2273" y="1046"/>
                </a:lnTo>
                <a:lnTo>
                  <a:pt x="2281" y="1071"/>
                </a:lnTo>
                <a:lnTo>
                  <a:pt x="2285" y="1098"/>
                </a:lnTo>
                <a:lnTo>
                  <a:pt x="2287" y="1125"/>
                </a:lnTo>
                <a:lnTo>
                  <a:pt x="2285" y="1147"/>
                </a:lnTo>
                <a:lnTo>
                  <a:pt x="2282" y="1169"/>
                </a:lnTo>
                <a:lnTo>
                  <a:pt x="2278" y="1190"/>
                </a:lnTo>
                <a:lnTo>
                  <a:pt x="2270" y="1211"/>
                </a:lnTo>
                <a:lnTo>
                  <a:pt x="2263" y="1232"/>
                </a:lnTo>
                <a:lnTo>
                  <a:pt x="2252" y="1251"/>
                </a:lnTo>
                <a:lnTo>
                  <a:pt x="2241" y="1269"/>
                </a:lnTo>
                <a:lnTo>
                  <a:pt x="2227" y="1287"/>
                </a:lnTo>
                <a:lnTo>
                  <a:pt x="2196" y="1318"/>
                </a:lnTo>
                <a:lnTo>
                  <a:pt x="2159" y="1346"/>
                </a:lnTo>
                <a:lnTo>
                  <a:pt x="2140" y="1356"/>
                </a:lnTo>
                <a:lnTo>
                  <a:pt x="2119" y="1367"/>
                </a:lnTo>
                <a:lnTo>
                  <a:pt x="2096" y="1376"/>
                </a:lnTo>
                <a:lnTo>
                  <a:pt x="2073" y="1382"/>
                </a:lnTo>
                <a:lnTo>
                  <a:pt x="2074" y="1383"/>
                </a:lnTo>
                <a:lnTo>
                  <a:pt x="2070" y="1404"/>
                </a:lnTo>
                <a:lnTo>
                  <a:pt x="2062" y="1425"/>
                </a:lnTo>
                <a:lnTo>
                  <a:pt x="2053" y="1444"/>
                </a:lnTo>
                <a:lnTo>
                  <a:pt x="2043" y="1462"/>
                </a:lnTo>
                <a:lnTo>
                  <a:pt x="2030" y="1480"/>
                </a:lnTo>
                <a:lnTo>
                  <a:pt x="2016" y="1496"/>
                </a:lnTo>
                <a:lnTo>
                  <a:pt x="1985" y="1524"/>
                </a:lnTo>
                <a:lnTo>
                  <a:pt x="1967" y="1538"/>
                </a:lnTo>
                <a:lnTo>
                  <a:pt x="1948" y="1548"/>
                </a:lnTo>
                <a:lnTo>
                  <a:pt x="1927" y="1558"/>
                </a:lnTo>
                <a:lnTo>
                  <a:pt x="1906" y="1566"/>
                </a:lnTo>
                <a:lnTo>
                  <a:pt x="1885" y="1572"/>
                </a:lnTo>
                <a:lnTo>
                  <a:pt x="1863" y="1576"/>
                </a:lnTo>
                <a:lnTo>
                  <a:pt x="1839" y="1579"/>
                </a:lnTo>
                <a:lnTo>
                  <a:pt x="1816" y="1581"/>
                </a:lnTo>
                <a:lnTo>
                  <a:pt x="1787" y="1579"/>
                </a:lnTo>
                <a:lnTo>
                  <a:pt x="1759" y="1575"/>
                </a:lnTo>
                <a:lnTo>
                  <a:pt x="1731" y="1567"/>
                </a:lnTo>
                <a:lnTo>
                  <a:pt x="1704" y="1558"/>
                </a:lnTo>
                <a:lnTo>
                  <a:pt x="1680" y="1547"/>
                </a:lnTo>
                <a:lnTo>
                  <a:pt x="1657" y="1532"/>
                </a:lnTo>
                <a:lnTo>
                  <a:pt x="1634" y="1515"/>
                </a:lnTo>
                <a:lnTo>
                  <a:pt x="1615" y="1496"/>
                </a:lnTo>
                <a:lnTo>
                  <a:pt x="1597" y="1515"/>
                </a:lnTo>
                <a:lnTo>
                  <a:pt x="1578" y="1532"/>
                </a:lnTo>
                <a:lnTo>
                  <a:pt x="1556" y="1547"/>
                </a:lnTo>
                <a:lnTo>
                  <a:pt x="1532" y="1558"/>
                </a:lnTo>
                <a:lnTo>
                  <a:pt x="1508" y="1567"/>
                </a:lnTo>
                <a:lnTo>
                  <a:pt x="1481" y="1575"/>
                </a:lnTo>
                <a:lnTo>
                  <a:pt x="1454" y="1579"/>
                </a:lnTo>
                <a:lnTo>
                  <a:pt x="1428" y="1581"/>
                </a:lnTo>
                <a:lnTo>
                  <a:pt x="1394" y="1579"/>
                </a:lnTo>
                <a:lnTo>
                  <a:pt x="1362" y="1572"/>
                </a:lnTo>
                <a:lnTo>
                  <a:pt x="1331" y="1563"/>
                </a:lnTo>
                <a:lnTo>
                  <a:pt x="1303" y="1548"/>
                </a:lnTo>
                <a:lnTo>
                  <a:pt x="1276" y="1532"/>
                </a:lnTo>
                <a:lnTo>
                  <a:pt x="1252" y="1511"/>
                </a:lnTo>
                <a:lnTo>
                  <a:pt x="1232" y="1487"/>
                </a:lnTo>
                <a:lnTo>
                  <a:pt x="1215" y="1460"/>
                </a:lnTo>
                <a:lnTo>
                  <a:pt x="1217" y="1457"/>
                </a:lnTo>
                <a:lnTo>
                  <a:pt x="1196" y="1475"/>
                </a:lnTo>
                <a:lnTo>
                  <a:pt x="1172" y="1490"/>
                </a:lnTo>
                <a:lnTo>
                  <a:pt x="1148" y="1503"/>
                </a:lnTo>
                <a:lnTo>
                  <a:pt x="1123" y="1514"/>
                </a:lnTo>
                <a:lnTo>
                  <a:pt x="1096" y="1523"/>
                </a:lnTo>
                <a:lnTo>
                  <a:pt x="1070" y="1529"/>
                </a:lnTo>
                <a:lnTo>
                  <a:pt x="1041" y="1532"/>
                </a:lnTo>
                <a:lnTo>
                  <a:pt x="1013" y="1533"/>
                </a:lnTo>
                <a:lnTo>
                  <a:pt x="973" y="1530"/>
                </a:lnTo>
                <a:lnTo>
                  <a:pt x="936" y="1523"/>
                </a:lnTo>
                <a:lnTo>
                  <a:pt x="899" y="1512"/>
                </a:lnTo>
                <a:lnTo>
                  <a:pt x="865" y="1496"/>
                </a:lnTo>
                <a:lnTo>
                  <a:pt x="833" y="1475"/>
                </a:lnTo>
                <a:lnTo>
                  <a:pt x="805" y="1451"/>
                </a:lnTo>
                <a:lnTo>
                  <a:pt x="780" y="1423"/>
                </a:lnTo>
                <a:lnTo>
                  <a:pt x="759" y="1392"/>
                </a:lnTo>
                <a:lnTo>
                  <a:pt x="758" y="1391"/>
                </a:lnTo>
                <a:lnTo>
                  <a:pt x="714" y="1410"/>
                </a:lnTo>
                <a:lnTo>
                  <a:pt x="668" y="1425"/>
                </a:lnTo>
                <a:lnTo>
                  <a:pt x="621" y="1434"/>
                </a:lnTo>
                <a:lnTo>
                  <a:pt x="596" y="1437"/>
                </a:lnTo>
                <a:lnTo>
                  <a:pt x="572" y="1437"/>
                </a:lnTo>
                <a:lnTo>
                  <a:pt x="535" y="1435"/>
                </a:lnTo>
                <a:lnTo>
                  <a:pt x="499" y="1429"/>
                </a:lnTo>
                <a:lnTo>
                  <a:pt x="463" y="1422"/>
                </a:lnTo>
                <a:lnTo>
                  <a:pt x="431" y="1410"/>
                </a:lnTo>
                <a:lnTo>
                  <a:pt x="398" y="1397"/>
                </a:lnTo>
                <a:lnTo>
                  <a:pt x="368" y="1379"/>
                </a:lnTo>
                <a:lnTo>
                  <a:pt x="340" y="1359"/>
                </a:lnTo>
                <a:lnTo>
                  <a:pt x="313" y="1339"/>
                </a:lnTo>
                <a:lnTo>
                  <a:pt x="289" y="1315"/>
                </a:lnTo>
                <a:lnTo>
                  <a:pt x="269" y="1288"/>
                </a:lnTo>
                <a:lnTo>
                  <a:pt x="251" y="1261"/>
                </a:lnTo>
                <a:lnTo>
                  <a:pt x="234" y="1232"/>
                </a:lnTo>
                <a:lnTo>
                  <a:pt x="223" y="1200"/>
                </a:lnTo>
                <a:lnTo>
                  <a:pt x="214" y="1169"/>
                </a:lnTo>
                <a:lnTo>
                  <a:pt x="208" y="1135"/>
                </a:lnTo>
                <a:lnTo>
                  <a:pt x="206" y="1101"/>
                </a:lnTo>
                <a:lnTo>
                  <a:pt x="208" y="1077"/>
                </a:lnTo>
                <a:lnTo>
                  <a:pt x="211" y="10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98" name="Freeform 1403"/>
          <p:cNvSpPr>
            <a:spLocks/>
          </p:cNvSpPr>
          <p:nvPr/>
        </p:nvSpPr>
        <p:spPr bwMode="auto">
          <a:xfrm>
            <a:off x="7767638" y="2667001"/>
            <a:ext cx="2062162" cy="1331913"/>
          </a:xfrm>
          <a:custGeom>
            <a:avLst/>
            <a:gdLst>
              <a:gd name="T0" fmla="*/ 114164441 w 2340"/>
              <a:gd name="T1" fmla="*/ 738110616 h 1581"/>
              <a:gd name="T2" fmla="*/ 47374200 w 2340"/>
              <a:gd name="T3" fmla="*/ 699075720 h 1581"/>
              <a:gd name="T4" fmla="*/ 12425846 w 2340"/>
              <a:gd name="T5" fmla="*/ 651524503 h 1581"/>
              <a:gd name="T6" fmla="*/ 0 w 2340"/>
              <a:gd name="T7" fmla="*/ 595456122 h 1581"/>
              <a:gd name="T8" fmla="*/ 24075298 w 2340"/>
              <a:gd name="T9" fmla="*/ 518806701 h 1581"/>
              <a:gd name="T10" fmla="*/ 90089150 w 2340"/>
              <a:gd name="T11" fmla="*/ 462028978 h 1581"/>
              <a:gd name="T12" fmla="*/ 59800057 w 2340"/>
              <a:gd name="T13" fmla="*/ 427961901 h 1581"/>
              <a:gd name="T14" fmla="*/ 41161279 w 2340"/>
              <a:gd name="T15" fmla="*/ 373313890 h 1581"/>
              <a:gd name="T16" fmla="*/ 48150595 w 2340"/>
              <a:gd name="T17" fmla="*/ 312986927 h 1581"/>
              <a:gd name="T18" fmla="*/ 81546163 w 2340"/>
              <a:gd name="T19" fmla="*/ 261177128 h 1581"/>
              <a:gd name="T20" fmla="*/ 135910574 w 2340"/>
              <a:gd name="T21" fmla="*/ 224271945 h 1581"/>
              <a:gd name="T22" fmla="*/ 205029986 w 2340"/>
              <a:gd name="T23" fmla="*/ 206529064 h 1581"/>
              <a:gd name="T24" fmla="*/ 243084845 w 2340"/>
              <a:gd name="T25" fmla="*/ 205818879 h 1581"/>
              <a:gd name="T26" fmla="*/ 327737441 w 2340"/>
              <a:gd name="T27" fmla="*/ 124201533 h 1581"/>
              <a:gd name="T28" fmla="*/ 420156630 w 2340"/>
              <a:gd name="T29" fmla="*/ 82327557 h 1581"/>
              <a:gd name="T30" fmla="*/ 503255665 w 2340"/>
              <a:gd name="T31" fmla="*/ 68133126 h 1581"/>
              <a:gd name="T32" fmla="*/ 590238327 w 2340"/>
              <a:gd name="T33" fmla="*/ 72391708 h 1581"/>
              <a:gd name="T34" fmla="*/ 673337252 w 2340"/>
              <a:gd name="T35" fmla="*/ 97941515 h 1581"/>
              <a:gd name="T36" fmla="*/ 738574689 w 2340"/>
              <a:gd name="T37" fmla="*/ 61745674 h 1581"/>
              <a:gd name="T38" fmla="*/ 858175629 w 2340"/>
              <a:gd name="T39" fmla="*/ 7096798 h 1581"/>
              <a:gd name="T40" fmla="*/ 974670328 w 2340"/>
              <a:gd name="T41" fmla="*/ 2839055 h 1581"/>
              <a:gd name="T42" fmla="*/ 1060099319 w 2340"/>
              <a:gd name="T43" fmla="*/ 26969341 h 1581"/>
              <a:gd name="T44" fmla="*/ 1131548796 w 2340"/>
              <a:gd name="T45" fmla="*/ 71681523 h 1581"/>
              <a:gd name="T46" fmla="*/ 1182806719 w 2340"/>
              <a:gd name="T47" fmla="*/ 133428040 h 1581"/>
              <a:gd name="T48" fmla="*/ 1230180906 w 2340"/>
              <a:gd name="T49" fmla="*/ 154719265 h 1581"/>
              <a:gd name="T50" fmla="*/ 1354441977 w 2340"/>
              <a:gd name="T51" fmla="*/ 139105307 h 1581"/>
              <a:gd name="T52" fmla="*/ 1444530219 w 2340"/>
              <a:gd name="T53" fmla="*/ 162526244 h 1581"/>
              <a:gd name="T54" fmla="*/ 1515980577 w 2340"/>
              <a:gd name="T55" fmla="*/ 211496988 h 1581"/>
              <a:gd name="T56" fmla="*/ 1561024698 w 2340"/>
              <a:gd name="T57" fmla="*/ 280340326 h 1581"/>
              <a:gd name="T58" fmla="*/ 1572674146 w 2340"/>
              <a:gd name="T59" fmla="*/ 340666446 h 1581"/>
              <a:gd name="T60" fmla="*/ 1669752584 w 2340"/>
              <a:gd name="T61" fmla="*/ 367635781 h 1581"/>
              <a:gd name="T62" fmla="*/ 1746639469 w 2340"/>
              <a:gd name="T63" fmla="*/ 420865107 h 1581"/>
              <a:gd name="T64" fmla="*/ 1798673787 w 2340"/>
              <a:gd name="T65" fmla="*/ 492546709 h 1581"/>
              <a:gd name="T66" fmla="*/ 1817312552 w 2340"/>
              <a:gd name="T67" fmla="*/ 577713294 h 1581"/>
              <a:gd name="T68" fmla="*/ 1802556643 w 2340"/>
              <a:gd name="T69" fmla="*/ 654363558 h 1581"/>
              <a:gd name="T70" fmla="*/ 1758288917 w 2340"/>
              <a:gd name="T71" fmla="*/ 724625527 h 1581"/>
              <a:gd name="T72" fmla="*/ 1774597615 w 2340"/>
              <a:gd name="T73" fmla="*/ 779274381 h 1581"/>
              <a:gd name="T74" fmla="*/ 1769161970 w 2340"/>
              <a:gd name="T75" fmla="*/ 844568426 h 1581"/>
              <a:gd name="T76" fmla="*/ 1740426548 w 2340"/>
              <a:gd name="T77" fmla="*/ 900637018 h 1581"/>
              <a:gd name="T78" fmla="*/ 1661986873 w 2340"/>
              <a:gd name="T79" fmla="*/ 962382666 h 1581"/>
              <a:gd name="T80" fmla="*/ 1610728950 w 2340"/>
              <a:gd name="T81" fmla="*/ 981545021 h 1581"/>
              <a:gd name="T82" fmla="*/ 1586653659 w 2340"/>
              <a:gd name="T83" fmla="*/ 1037612560 h 1581"/>
              <a:gd name="T84" fmla="*/ 1527630025 w 2340"/>
              <a:gd name="T85" fmla="*/ 1091552071 h 1581"/>
              <a:gd name="T86" fmla="*/ 1463946259 w 2340"/>
              <a:gd name="T87" fmla="*/ 1115682351 h 1581"/>
              <a:gd name="T88" fmla="*/ 1387836650 w 2340"/>
              <a:gd name="T89" fmla="*/ 1120650275 h 1581"/>
              <a:gd name="T90" fmla="*/ 1304737725 w 2340"/>
              <a:gd name="T91" fmla="*/ 1097939523 h 1581"/>
              <a:gd name="T92" fmla="*/ 1254256196 w 2340"/>
              <a:gd name="T93" fmla="*/ 1061743682 h 1581"/>
              <a:gd name="T94" fmla="*/ 1189796036 w 2340"/>
              <a:gd name="T95" fmla="*/ 1105746502 h 1581"/>
              <a:gd name="T96" fmla="*/ 1109027176 w 2340"/>
              <a:gd name="T97" fmla="*/ 1122069802 h 1581"/>
              <a:gd name="T98" fmla="*/ 1011947856 w 2340"/>
              <a:gd name="T99" fmla="*/ 1098648865 h 1581"/>
              <a:gd name="T100" fmla="*/ 943604840 w 2340"/>
              <a:gd name="T101" fmla="*/ 1036193875 h 1581"/>
              <a:gd name="T102" fmla="*/ 891570301 w 2340"/>
              <a:gd name="T103" fmla="*/ 1066711606 h 1581"/>
              <a:gd name="T104" fmla="*/ 808471376 w 2340"/>
              <a:gd name="T105" fmla="*/ 1087293489 h 1581"/>
              <a:gd name="T106" fmla="*/ 698189819 w 2340"/>
              <a:gd name="T107" fmla="*/ 1073099058 h 1581"/>
              <a:gd name="T108" fmla="*/ 605770630 w 2340"/>
              <a:gd name="T109" fmla="*/ 1009933883 h 1581"/>
              <a:gd name="T110" fmla="*/ 518788850 w 2340"/>
              <a:gd name="T111" fmla="*/ 1011353410 h 1581"/>
              <a:gd name="T112" fmla="*/ 415496498 w 2340"/>
              <a:gd name="T113" fmla="*/ 1018450204 h 1581"/>
              <a:gd name="T114" fmla="*/ 309098677 w 2340"/>
              <a:gd name="T115" fmla="*/ 991480870 h 1581"/>
              <a:gd name="T116" fmla="*/ 224446026 w 2340"/>
              <a:gd name="T117" fmla="*/ 933283619 h 1581"/>
              <a:gd name="T118" fmla="*/ 173188103 w 2340"/>
              <a:gd name="T119" fmla="*/ 851666063 h 1581"/>
              <a:gd name="T120" fmla="*/ 161538655 w 2340"/>
              <a:gd name="T121" fmla="*/ 764369765 h 15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40"/>
              <a:gd name="T184" fmla="*/ 0 h 1581"/>
              <a:gd name="T185" fmla="*/ 2340 w 2340"/>
              <a:gd name="T186" fmla="*/ 1581 h 15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40" h="1581">
                <a:moveTo>
                  <a:pt x="211" y="1055"/>
                </a:moveTo>
                <a:lnTo>
                  <a:pt x="188" y="1052"/>
                </a:lnTo>
                <a:lnTo>
                  <a:pt x="168" y="1047"/>
                </a:lnTo>
                <a:lnTo>
                  <a:pt x="147" y="1040"/>
                </a:lnTo>
                <a:lnTo>
                  <a:pt x="127" y="1032"/>
                </a:lnTo>
                <a:lnTo>
                  <a:pt x="108" y="1022"/>
                </a:lnTo>
                <a:lnTo>
                  <a:pt x="92" y="1012"/>
                </a:lnTo>
                <a:lnTo>
                  <a:pt x="61" y="985"/>
                </a:lnTo>
                <a:lnTo>
                  <a:pt x="47" y="970"/>
                </a:lnTo>
                <a:lnTo>
                  <a:pt x="35" y="954"/>
                </a:lnTo>
                <a:lnTo>
                  <a:pt x="25" y="936"/>
                </a:lnTo>
                <a:lnTo>
                  <a:pt x="16" y="918"/>
                </a:lnTo>
                <a:lnTo>
                  <a:pt x="9" y="900"/>
                </a:lnTo>
                <a:lnTo>
                  <a:pt x="4" y="881"/>
                </a:lnTo>
                <a:lnTo>
                  <a:pt x="1" y="860"/>
                </a:lnTo>
                <a:lnTo>
                  <a:pt x="0" y="839"/>
                </a:lnTo>
                <a:lnTo>
                  <a:pt x="1" y="811"/>
                </a:lnTo>
                <a:lnTo>
                  <a:pt x="7" y="783"/>
                </a:lnTo>
                <a:lnTo>
                  <a:pt x="17" y="756"/>
                </a:lnTo>
                <a:lnTo>
                  <a:pt x="31" y="731"/>
                </a:lnTo>
                <a:lnTo>
                  <a:pt x="47" y="707"/>
                </a:lnTo>
                <a:lnTo>
                  <a:pt x="68" y="686"/>
                </a:lnTo>
                <a:lnTo>
                  <a:pt x="90" y="667"/>
                </a:lnTo>
                <a:lnTo>
                  <a:pt x="116" y="651"/>
                </a:lnTo>
                <a:lnTo>
                  <a:pt x="114" y="654"/>
                </a:lnTo>
                <a:lnTo>
                  <a:pt x="99" y="639"/>
                </a:lnTo>
                <a:lnTo>
                  <a:pt x="87" y="621"/>
                </a:lnTo>
                <a:lnTo>
                  <a:pt x="77" y="603"/>
                </a:lnTo>
                <a:lnTo>
                  <a:pt x="68" y="585"/>
                </a:lnTo>
                <a:lnTo>
                  <a:pt x="61" y="566"/>
                </a:lnTo>
                <a:lnTo>
                  <a:pt x="56" y="545"/>
                </a:lnTo>
                <a:lnTo>
                  <a:pt x="53" y="526"/>
                </a:lnTo>
                <a:lnTo>
                  <a:pt x="52" y="505"/>
                </a:lnTo>
                <a:lnTo>
                  <a:pt x="53" y="483"/>
                </a:lnTo>
                <a:lnTo>
                  <a:pt x="56" y="462"/>
                </a:lnTo>
                <a:lnTo>
                  <a:pt x="62" y="441"/>
                </a:lnTo>
                <a:lnTo>
                  <a:pt x="71" y="422"/>
                </a:lnTo>
                <a:lnTo>
                  <a:pt x="80" y="402"/>
                </a:lnTo>
                <a:lnTo>
                  <a:pt x="92" y="385"/>
                </a:lnTo>
                <a:lnTo>
                  <a:pt x="105" y="368"/>
                </a:lnTo>
                <a:lnTo>
                  <a:pt x="122" y="353"/>
                </a:lnTo>
                <a:lnTo>
                  <a:pt x="138" y="339"/>
                </a:lnTo>
                <a:lnTo>
                  <a:pt x="156" y="327"/>
                </a:lnTo>
                <a:lnTo>
                  <a:pt x="175" y="316"/>
                </a:lnTo>
                <a:lnTo>
                  <a:pt x="196" y="306"/>
                </a:lnTo>
                <a:lnTo>
                  <a:pt x="218" y="300"/>
                </a:lnTo>
                <a:lnTo>
                  <a:pt x="240" y="294"/>
                </a:lnTo>
                <a:lnTo>
                  <a:pt x="264" y="291"/>
                </a:lnTo>
                <a:lnTo>
                  <a:pt x="288" y="290"/>
                </a:lnTo>
                <a:lnTo>
                  <a:pt x="301" y="290"/>
                </a:lnTo>
                <a:lnTo>
                  <a:pt x="315" y="291"/>
                </a:lnTo>
                <a:lnTo>
                  <a:pt x="313" y="290"/>
                </a:lnTo>
                <a:lnTo>
                  <a:pt x="328" y="267"/>
                </a:lnTo>
                <a:lnTo>
                  <a:pt x="344" y="246"/>
                </a:lnTo>
                <a:lnTo>
                  <a:pt x="380" y="208"/>
                </a:lnTo>
                <a:lnTo>
                  <a:pt x="422" y="175"/>
                </a:lnTo>
                <a:lnTo>
                  <a:pt x="466" y="147"/>
                </a:lnTo>
                <a:lnTo>
                  <a:pt x="490" y="135"/>
                </a:lnTo>
                <a:lnTo>
                  <a:pt x="515" y="125"/>
                </a:lnTo>
                <a:lnTo>
                  <a:pt x="541" y="116"/>
                </a:lnTo>
                <a:lnTo>
                  <a:pt x="567" y="108"/>
                </a:lnTo>
                <a:lnTo>
                  <a:pt x="594" y="102"/>
                </a:lnTo>
                <a:lnTo>
                  <a:pt x="621" y="98"/>
                </a:lnTo>
                <a:lnTo>
                  <a:pt x="648" y="96"/>
                </a:lnTo>
                <a:lnTo>
                  <a:pt x="676" y="95"/>
                </a:lnTo>
                <a:lnTo>
                  <a:pt x="704" y="96"/>
                </a:lnTo>
                <a:lnTo>
                  <a:pt x="732" y="98"/>
                </a:lnTo>
                <a:lnTo>
                  <a:pt x="760" y="102"/>
                </a:lnTo>
                <a:lnTo>
                  <a:pt x="789" y="110"/>
                </a:lnTo>
                <a:lnTo>
                  <a:pt x="815" y="117"/>
                </a:lnTo>
                <a:lnTo>
                  <a:pt x="841" y="126"/>
                </a:lnTo>
                <a:lnTo>
                  <a:pt x="867" y="138"/>
                </a:lnTo>
                <a:lnTo>
                  <a:pt x="891" y="150"/>
                </a:lnTo>
                <a:lnTo>
                  <a:pt x="919" y="117"/>
                </a:lnTo>
                <a:lnTo>
                  <a:pt x="951" y="87"/>
                </a:lnTo>
                <a:lnTo>
                  <a:pt x="985" y="61"/>
                </a:lnTo>
                <a:lnTo>
                  <a:pt x="1024" y="40"/>
                </a:lnTo>
                <a:lnTo>
                  <a:pt x="1064" y="22"/>
                </a:lnTo>
                <a:lnTo>
                  <a:pt x="1105" y="10"/>
                </a:lnTo>
                <a:lnTo>
                  <a:pt x="1150" y="3"/>
                </a:lnTo>
                <a:lnTo>
                  <a:pt x="1196" y="0"/>
                </a:lnTo>
                <a:lnTo>
                  <a:pt x="1226" y="1"/>
                </a:lnTo>
                <a:lnTo>
                  <a:pt x="1255" y="4"/>
                </a:lnTo>
                <a:lnTo>
                  <a:pt x="1284" y="10"/>
                </a:lnTo>
                <a:lnTo>
                  <a:pt x="1312" y="18"/>
                </a:lnTo>
                <a:lnTo>
                  <a:pt x="1339" y="26"/>
                </a:lnTo>
                <a:lnTo>
                  <a:pt x="1365" y="38"/>
                </a:lnTo>
                <a:lnTo>
                  <a:pt x="1389" y="52"/>
                </a:lnTo>
                <a:lnTo>
                  <a:pt x="1413" y="67"/>
                </a:lnTo>
                <a:lnTo>
                  <a:pt x="1435" y="83"/>
                </a:lnTo>
                <a:lnTo>
                  <a:pt x="1457" y="101"/>
                </a:lnTo>
                <a:lnTo>
                  <a:pt x="1477" y="122"/>
                </a:lnTo>
                <a:lnTo>
                  <a:pt x="1493" y="142"/>
                </a:lnTo>
                <a:lnTo>
                  <a:pt x="1509" y="165"/>
                </a:lnTo>
                <a:lnTo>
                  <a:pt x="1523" y="188"/>
                </a:lnTo>
                <a:lnTo>
                  <a:pt x="1535" y="214"/>
                </a:lnTo>
                <a:lnTo>
                  <a:pt x="1545" y="239"/>
                </a:lnTo>
                <a:lnTo>
                  <a:pt x="1545" y="237"/>
                </a:lnTo>
                <a:lnTo>
                  <a:pt x="1584" y="218"/>
                </a:lnTo>
                <a:lnTo>
                  <a:pt x="1625" y="205"/>
                </a:lnTo>
                <a:lnTo>
                  <a:pt x="1668" y="197"/>
                </a:lnTo>
                <a:lnTo>
                  <a:pt x="1712" y="194"/>
                </a:lnTo>
                <a:lnTo>
                  <a:pt x="1744" y="196"/>
                </a:lnTo>
                <a:lnTo>
                  <a:pt x="1774" y="200"/>
                </a:lnTo>
                <a:lnTo>
                  <a:pt x="1804" y="208"/>
                </a:lnTo>
                <a:lnTo>
                  <a:pt x="1833" y="217"/>
                </a:lnTo>
                <a:lnTo>
                  <a:pt x="1860" y="229"/>
                </a:lnTo>
                <a:lnTo>
                  <a:pt x="1887" y="243"/>
                </a:lnTo>
                <a:lnTo>
                  <a:pt x="1911" y="260"/>
                </a:lnTo>
                <a:lnTo>
                  <a:pt x="1933" y="278"/>
                </a:lnTo>
                <a:lnTo>
                  <a:pt x="1952" y="298"/>
                </a:lnTo>
                <a:lnTo>
                  <a:pt x="1970" y="321"/>
                </a:lnTo>
                <a:lnTo>
                  <a:pt x="1986" y="344"/>
                </a:lnTo>
                <a:lnTo>
                  <a:pt x="2000" y="368"/>
                </a:lnTo>
                <a:lnTo>
                  <a:pt x="2010" y="395"/>
                </a:lnTo>
                <a:lnTo>
                  <a:pt x="2018" y="422"/>
                </a:lnTo>
                <a:lnTo>
                  <a:pt x="2024" y="450"/>
                </a:lnTo>
                <a:lnTo>
                  <a:pt x="2025" y="480"/>
                </a:lnTo>
                <a:lnTo>
                  <a:pt x="2058" y="486"/>
                </a:lnTo>
                <a:lnTo>
                  <a:pt x="2090" y="495"/>
                </a:lnTo>
                <a:lnTo>
                  <a:pt x="2122" y="505"/>
                </a:lnTo>
                <a:lnTo>
                  <a:pt x="2150" y="518"/>
                </a:lnTo>
                <a:lnTo>
                  <a:pt x="2178" y="535"/>
                </a:lnTo>
                <a:lnTo>
                  <a:pt x="2203" y="551"/>
                </a:lnTo>
                <a:lnTo>
                  <a:pt x="2229" y="572"/>
                </a:lnTo>
                <a:lnTo>
                  <a:pt x="2249" y="593"/>
                </a:lnTo>
                <a:lnTo>
                  <a:pt x="2270" y="616"/>
                </a:lnTo>
                <a:lnTo>
                  <a:pt x="2288" y="640"/>
                </a:lnTo>
                <a:lnTo>
                  <a:pt x="2303" y="667"/>
                </a:lnTo>
                <a:lnTo>
                  <a:pt x="2316" y="694"/>
                </a:lnTo>
                <a:lnTo>
                  <a:pt x="2327" y="723"/>
                </a:lnTo>
                <a:lnTo>
                  <a:pt x="2334" y="753"/>
                </a:lnTo>
                <a:lnTo>
                  <a:pt x="2339" y="783"/>
                </a:lnTo>
                <a:lnTo>
                  <a:pt x="2340" y="814"/>
                </a:lnTo>
                <a:lnTo>
                  <a:pt x="2339" y="842"/>
                </a:lnTo>
                <a:lnTo>
                  <a:pt x="2336" y="869"/>
                </a:lnTo>
                <a:lnTo>
                  <a:pt x="2330" y="896"/>
                </a:lnTo>
                <a:lnTo>
                  <a:pt x="2321" y="922"/>
                </a:lnTo>
                <a:lnTo>
                  <a:pt x="2310" y="949"/>
                </a:lnTo>
                <a:lnTo>
                  <a:pt x="2297" y="973"/>
                </a:lnTo>
                <a:lnTo>
                  <a:pt x="2282" y="998"/>
                </a:lnTo>
                <a:lnTo>
                  <a:pt x="2264" y="1021"/>
                </a:lnTo>
                <a:lnTo>
                  <a:pt x="2263" y="1021"/>
                </a:lnTo>
                <a:lnTo>
                  <a:pt x="2273" y="1046"/>
                </a:lnTo>
                <a:lnTo>
                  <a:pt x="2281" y="1071"/>
                </a:lnTo>
                <a:lnTo>
                  <a:pt x="2285" y="1098"/>
                </a:lnTo>
                <a:lnTo>
                  <a:pt x="2287" y="1125"/>
                </a:lnTo>
                <a:lnTo>
                  <a:pt x="2285" y="1147"/>
                </a:lnTo>
                <a:lnTo>
                  <a:pt x="2282" y="1169"/>
                </a:lnTo>
                <a:lnTo>
                  <a:pt x="2278" y="1190"/>
                </a:lnTo>
                <a:lnTo>
                  <a:pt x="2270" y="1211"/>
                </a:lnTo>
                <a:lnTo>
                  <a:pt x="2263" y="1232"/>
                </a:lnTo>
                <a:lnTo>
                  <a:pt x="2252" y="1251"/>
                </a:lnTo>
                <a:lnTo>
                  <a:pt x="2241" y="1269"/>
                </a:lnTo>
                <a:lnTo>
                  <a:pt x="2227" y="1287"/>
                </a:lnTo>
                <a:lnTo>
                  <a:pt x="2196" y="1318"/>
                </a:lnTo>
                <a:lnTo>
                  <a:pt x="2159" y="1346"/>
                </a:lnTo>
                <a:lnTo>
                  <a:pt x="2140" y="1356"/>
                </a:lnTo>
                <a:lnTo>
                  <a:pt x="2119" y="1367"/>
                </a:lnTo>
                <a:lnTo>
                  <a:pt x="2096" y="1376"/>
                </a:lnTo>
                <a:lnTo>
                  <a:pt x="2073" y="1382"/>
                </a:lnTo>
                <a:lnTo>
                  <a:pt x="2074" y="1383"/>
                </a:lnTo>
                <a:lnTo>
                  <a:pt x="2070" y="1404"/>
                </a:lnTo>
                <a:lnTo>
                  <a:pt x="2062" y="1425"/>
                </a:lnTo>
                <a:lnTo>
                  <a:pt x="2053" y="1444"/>
                </a:lnTo>
                <a:lnTo>
                  <a:pt x="2043" y="1462"/>
                </a:lnTo>
                <a:lnTo>
                  <a:pt x="2030" y="1480"/>
                </a:lnTo>
                <a:lnTo>
                  <a:pt x="2016" y="1496"/>
                </a:lnTo>
                <a:lnTo>
                  <a:pt x="1985" y="1524"/>
                </a:lnTo>
                <a:lnTo>
                  <a:pt x="1967" y="1538"/>
                </a:lnTo>
                <a:lnTo>
                  <a:pt x="1948" y="1548"/>
                </a:lnTo>
                <a:lnTo>
                  <a:pt x="1927" y="1558"/>
                </a:lnTo>
                <a:lnTo>
                  <a:pt x="1906" y="1566"/>
                </a:lnTo>
                <a:lnTo>
                  <a:pt x="1885" y="1572"/>
                </a:lnTo>
                <a:lnTo>
                  <a:pt x="1863" y="1576"/>
                </a:lnTo>
                <a:lnTo>
                  <a:pt x="1839" y="1579"/>
                </a:lnTo>
                <a:lnTo>
                  <a:pt x="1816" y="1581"/>
                </a:lnTo>
                <a:lnTo>
                  <a:pt x="1787" y="1579"/>
                </a:lnTo>
                <a:lnTo>
                  <a:pt x="1759" y="1575"/>
                </a:lnTo>
                <a:lnTo>
                  <a:pt x="1731" y="1567"/>
                </a:lnTo>
                <a:lnTo>
                  <a:pt x="1704" y="1558"/>
                </a:lnTo>
                <a:lnTo>
                  <a:pt x="1680" y="1547"/>
                </a:lnTo>
                <a:lnTo>
                  <a:pt x="1657" y="1532"/>
                </a:lnTo>
                <a:lnTo>
                  <a:pt x="1634" y="1515"/>
                </a:lnTo>
                <a:lnTo>
                  <a:pt x="1615" y="1496"/>
                </a:lnTo>
                <a:lnTo>
                  <a:pt x="1597" y="1515"/>
                </a:lnTo>
                <a:lnTo>
                  <a:pt x="1578" y="1532"/>
                </a:lnTo>
                <a:lnTo>
                  <a:pt x="1556" y="1547"/>
                </a:lnTo>
                <a:lnTo>
                  <a:pt x="1532" y="1558"/>
                </a:lnTo>
                <a:lnTo>
                  <a:pt x="1508" y="1567"/>
                </a:lnTo>
                <a:lnTo>
                  <a:pt x="1481" y="1575"/>
                </a:lnTo>
                <a:lnTo>
                  <a:pt x="1454" y="1579"/>
                </a:lnTo>
                <a:lnTo>
                  <a:pt x="1428" y="1581"/>
                </a:lnTo>
                <a:lnTo>
                  <a:pt x="1394" y="1579"/>
                </a:lnTo>
                <a:lnTo>
                  <a:pt x="1362" y="1572"/>
                </a:lnTo>
                <a:lnTo>
                  <a:pt x="1331" y="1563"/>
                </a:lnTo>
                <a:lnTo>
                  <a:pt x="1303" y="1548"/>
                </a:lnTo>
                <a:lnTo>
                  <a:pt x="1276" y="1532"/>
                </a:lnTo>
                <a:lnTo>
                  <a:pt x="1252" y="1511"/>
                </a:lnTo>
                <a:lnTo>
                  <a:pt x="1232" y="1487"/>
                </a:lnTo>
                <a:lnTo>
                  <a:pt x="1215" y="1460"/>
                </a:lnTo>
                <a:lnTo>
                  <a:pt x="1217" y="1457"/>
                </a:lnTo>
                <a:lnTo>
                  <a:pt x="1196" y="1475"/>
                </a:lnTo>
                <a:lnTo>
                  <a:pt x="1172" y="1490"/>
                </a:lnTo>
                <a:lnTo>
                  <a:pt x="1148" y="1503"/>
                </a:lnTo>
                <a:lnTo>
                  <a:pt x="1123" y="1514"/>
                </a:lnTo>
                <a:lnTo>
                  <a:pt x="1096" y="1523"/>
                </a:lnTo>
                <a:lnTo>
                  <a:pt x="1070" y="1529"/>
                </a:lnTo>
                <a:lnTo>
                  <a:pt x="1041" y="1532"/>
                </a:lnTo>
                <a:lnTo>
                  <a:pt x="1013" y="1533"/>
                </a:lnTo>
                <a:lnTo>
                  <a:pt x="973" y="1530"/>
                </a:lnTo>
                <a:lnTo>
                  <a:pt x="936" y="1523"/>
                </a:lnTo>
                <a:lnTo>
                  <a:pt x="899" y="1512"/>
                </a:lnTo>
                <a:lnTo>
                  <a:pt x="865" y="1496"/>
                </a:lnTo>
                <a:lnTo>
                  <a:pt x="833" y="1475"/>
                </a:lnTo>
                <a:lnTo>
                  <a:pt x="805" y="1451"/>
                </a:lnTo>
                <a:lnTo>
                  <a:pt x="780" y="1423"/>
                </a:lnTo>
                <a:lnTo>
                  <a:pt x="759" y="1392"/>
                </a:lnTo>
                <a:lnTo>
                  <a:pt x="758" y="1391"/>
                </a:lnTo>
                <a:lnTo>
                  <a:pt x="714" y="1410"/>
                </a:lnTo>
                <a:lnTo>
                  <a:pt x="668" y="1425"/>
                </a:lnTo>
                <a:lnTo>
                  <a:pt x="621" y="1434"/>
                </a:lnTo>
                <a:lnTo>
                  <a:pt x="596" y="1437"/>
                </a:lnTo>
                <a:lnTo>
                  <a:pt x="572" y="1437"/>
                </a:lnTo>
                <a:lnTo>
                  <a:pt x="535" y="1435"/>
                </a:lnTo>
                <a:lnTo>
                  <a:pt x="499" y="1429"/>
                </a:lnTo>
                <a:lnTo>
                  <a:pt x="463" y="1422"/>
                </a:lnTo>
                <a:lnTo>
                  <a:pt x="431" y="1410"/>
                </a:lnTo>
                <a:lnTo>
                  <a:pt x="398" y="1397"/>
                </a:lnTo>
                <a:lnTo>
                  <a:pt x="368" y="1379"/>
                </a:lnTo>
                <a:lnTo>
                  <a:pt x="340" y="1359"/>
                </a:lnTo>
                <a:lnTo>
                  <a:pt x="313" y="1339"/>
                </a:lnTo>
                <a:lnTo>
                  <a:pt x="289" y="1315"/>
                </a:lnTo>
                <a:lnTo>
                  <a:pt x="269" y="1288"/>
                </a:lnTo>
                <a:lnTo>
                  <a:pt x="251" y="1261"/>
                </a:lnTo>
                <a:lnTo>
                  <a:pt x="234" y="1232"/>
                </a:lnTo>
                <a:lnTo>
                  <a:pt x="223" y="1200"/>
                </a:lnTo>
                <a:lnTo>
                  <a:pt x="214" y="1169"/>
                </a:lnTo>
                <a:lnTo>
                  <a:pt x="208" y="1135"/>
                </a:lnTo>
                <a:lnTo>
                  <a:pt x="206" y="1101"/>
                </a:lnTo>
                <a:lnTo>
                  <a:pt x="208" y="1077"/>
                </a:lnTo>
                <a:lnTo>
                  <a:pt x="211" y="1055"/>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499" name="Freeform 1404"/>
          <p:cNvSpPr>
            <a:spLocks/>
          </p:cNvSpPr>
          <p:nvPr/>
        </p:nvSpPr>
        <p:spPr bwMode="auto">
          <a:xfrm>
            <a:off x="7866064" y="3190875"/>
            <a:ext cx="117475" cy="25400"/>
          </a:xfrm>
          <a:custGeom>
            <a:avLst/>
            <a:gdLst>
              <a:gd name="T0" fmla="*/ 0 w 138"/>
              <a:gd name="T1" fmla="*/ 21505334 h 30"/>
              <a:gd name="T2" fmla="*/ 20290824 w 138"/>
              <a:gd name="T3" fmla="*/ 11469794 h 30"/>
              <a:gd name="T4" fmla="*/ 42030507 w 138"/>
              <a:gd name="T5" fmla="*/ 5018194 h 30"/>
              <a:gd name="T6" fmla="*/ 63044915 w 138"/>
              <a:gd name="T7" fmla="*/ 717127 h 30"/>
              <a:gd name="T8" fmla="*/ 85509871 w 138"/>
              <a:gd name="T9" fmla="*/ 0 h 30"/>
              <a:gd name="T10" fmla="*/ 93481142 w 138"/>
              <a:gd name="T11" fmla="*/ 0 h 30"/>
              <a:gd name="T12" fmla="*/ 100002704 w 138"/>
              <a:gd name="T13" fmla="*/ 717127 h 30"/>
              <a:gd name="T14" fmla="*/ 0 60000 65536"/>
              <a:gd name="T15" fmla="*/ 0 60000 65536"/>
              <a:gd name="T16" fmla="*/ 0 60000 65536"/>
              <a:gd name="T17" fmla="*/ 0 60000 65536"/>
              <a:gd name="T18" fmla="*/ 0 60000 65536"/>
              <a:gd name="T19" fmla="*/ 0 60000 65536"/>
              <a:gd name="T20" fmla="*/ 0 60000 65536"/>
              <a:gd name="T21" fmla="*/ 0 w 138"/>
              <a:gd name="T22" fmla="*/ 0 h 30"/>
              <a:gd name="T23" fmla="*/ 138 w 13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30">
                <a:moveTo>
                  <a:pt x="0" y="30"/>
                </a:moveTo>
                <a:lnTo>
                  <a:pt x="28" y="16"/>
                </a:lnTo>
                <a:lnTo>
                  <a:pt x="58" y="7"/>
                </a:lnTo>
                <a:lnTo>
                  <a:pt x="87" y="1"/>
                </a:lnTo>
                <a:lnTo>
                  <a:pt x="118" y="0"/>
                </a:lnTo>
                <a:lnTo>
                  <a:pt x="129" y="0"/>
                </a:lnTo>
                <a:lnTo>
                  <a:pt x="138" y="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00" name="Freeform 1414"/>
          <p:cNvSpPr>
            <a:spLocks/>
          </p:cNvSpPr>
          <p:nvPr/>
        </p:nvSpPr>
        <p:spPr bwMode="auto">
          <a:xfrm>
            <a:off x="7947026" y="3511550"/>
            <a:ext cx="11113" cy="44450"/>
          </a:xfrm>
          <a:custGeom>
            <a:avLst/>
            <a:gdLst>
              <a:gd name="T0" fmla="*/ 0 w 12"/>
              <a:gd name="T1" fmla="*/ 37996204 h 52"/>
              <a:gd name="T2" fmla="*/ 3430212 w 12"/>
              <a:gd name="T3" fmla="*/ 18998102 h 52"/>
              <a:gd name="T4" fmla="*/ 10291564 w 12"/>
              <a:gd name="T5" fmla="*/ 0 h 52"/>
              <a:gd name="T6" fmla="*/ 0 60000 65536"/>
              <a:gd name="T7" fmla="*/ 0 60000 65536"/>
              <a:gd name="T8" fmla="*/ 0 60000 65536"/>
              <a:gd name="T9" fmla="*/ 0 w 12"/>
              <a:gd name="T10" fmla="*/ 0 h 52"/>
              <a:gd name="T11" fmla="*/ 12 w 12"/>
              <a:gd name="T12" fmla="*/ 52 h 52"/>
            </a:gdLst>
            <a:ahLst/>
            <a:cxnLst>
              <a:cxn ang="T6">
                <a:pos x="T0" y="T1"/>
              </a:cxn>
              <a:cxn ang="T7">
                <a:pos x="T2" y="T3"/>
              </a:cxn>
              <a:cxn ang="T8">
                <a:pos x="T4" y="T5"/>
              </a:cxn>
            </a:cxnLst>
            <a:rect l="T9" t="T10" r="T11" b="T12"/>
            <a:pathLst>
              <a:path w="12" h="52">
                <a:moveTo>
                  <a:pt x="0" y="52"/>
                </a:moveTo>
                <a:lnTo>
                  <a:pt x="4" y="26"/>
                </a:lnTo>
                <a:lnTo>
                  <a:pt x="12"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01" name="Oval 1415"/>
          <p:cNvSpPr>
            <a:spLocks noChangeArrowheads="1"/>
          </p:cNvSpPr>
          <p:nvPr/>
        </p:nvSpPr>
        <p:spPr bwMode="auto">
          <a:xfrm>
            <a:off x="7713664" y="2968625"/>
            <a:ext cx="331787" cy="223838"/>
          </a:xfrm>
          <a:prstGeom prst="ellipse">
            <a:avLst/>
          </a:prstGeom>
          <a:solidFill>
            <a:srgbClr val="FFFFFF"/>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502" name="Oval 1416"/>
          <p:cNvSpPr>
            <a:spLocks noChangeArrowheads="1"/>
          </p:cNvSpPr>
          <p:nvPr/>
        </p:nvSpPr>
        <p:spPr bwMode="auto">
          <a:xfrm>
            <a:off x="7620000" y="3048001"/>
            <a:ext cx="222250" cy="150813"/>
          </a:xfrm>
          <a:prstGeom prst="ellipse">
            <a:avLst/>
          </a:prstGeom>
          <a:solidFill>
            <a:srgbClr val="FFFFFF"/>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503" name="Oval 1417"/>
          <p:cNvSpPr>
            <a:spLocks noChangeArrowheads="1"/>
          </p:cNvSpPr>
          <p:nvPr/>
        </p:nvSpPr>
        <p:spPr bwMode="auto">
          <a:xfrm>
            <a:off x="7543801" y="3124201"/>
            <a:ext cx="112713" cy="74613"/>
          </a:xfrm>
          <a:prstGeom prst="ellipse">
            <a:avLst/>
          </a:prstGeom>
          <a:solidFill>
            <a:srgbClr val="FFFFFF"/>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504" name="Rectangle 1419"/>
          <p:cNvSpPr>
            <a:spLocks noChangeArrowheads="1"/>
          </p:cNvSpPr>
          <p:nvPr/>
        </p:nvSpPr>
        <p:spPr bwMode="auto">
          <a:xfrm>
            <a:off x="8077200" y="29718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How does each option promote a fair decision in relation to the:</a:t>
            </a:r>
            <a:endParaRPr lang="en-CA" altLang="en-US">
              <a:solidFill>
                <a:srgbClr val="000000"/>
              </a:solidFill>
            </a:endParaRPr>
          </a:p>
        </p:txBody>
      </p:sp>
      <p:sp>
        <p:nvSpPr>
          <p:cNvPr id="18505" name="Rectangle 1429"/>
          <p:cNvSpPr>
            <a:spLocks noChangeArrowheads="1"/>
          </p:cNvSpPr>
          <p:nvPr/>
        </p:nvSpPr>
        <p:spPr bwMode="auto">
          <a:xfrm>
            <a:off x="8077200" y="3352801"/>
            <a:ext cx="1557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    - outcomes or results</a:t>
            </a:r>
          </a:p>
          <a:p>
            <a:pPr eaLnBrk="0" fontAlgn="base" hangingPunct="0">
              <a:spcBef>
                <a:spcPct val="0"/>
              </a:spcBef>
              <a:spcAft>
                <a:spcPct val="0"/>
              </a:spcAft>
            </a:pPr>
            <a:r>
              <a:rPr lang="en-CA" altLang="en-US" sz="800" i="1">
                <a:solidFill>
                  <a:srgbClr val="000000"/>
                </a:solidFill>
              </a:rPr>
              <a:t>    - means used to achieve results</a:t>
            </a:r>
            <a:endParaRPr lang="en-CA" altLang="en-US">
              <a:solidFill>
                <a:srgbClr val="000000"/>
              </a:solidFill>
            </a:endParaRPr>
          </a:p>
        </p:txBody>
      </p:sp>
      <p:grpSp>
        <p:nvGrpSpPr>
          <p:cNvPr id="18506" name="Group 1669"/>
          <p:cNvGrpSpPr>
            <a:grpSpLocks/>
          </p:cNvGrpSpPr>
          <p:nvPr/>
        </p:nvGrpSpPr>
        <p:grpSpPr bwMode="auto">
          <a:xfrm>
            <a:off x="4506913" y="1"/>
            <a:ext cx="3803650" cy="442913"/>
            <a:chOff x="1879" y="0"/>
            <a:chExt cx="2396" cy="279"/>
          </a:xfrm>
        </p:grpSpPr>
        <p:sp>
          <p:nvSpPr>
            <p:cNvPr id="18722" name="Rectangle 1443"/>
            <p:cNvSpPr>
              <a:spLocks noChangeArrowheads="1"/>
            </p:cNvSpPr>
            <p:nvPr/>
          </p:nvSpPr>
          <p:spPr bwMode="auto">
            <a:xfrm>
              <a:off x="1879" y="0"/>
              <a:ext cx="239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723" name="Rectangle 1444"/>
            <p:cNvSpPr>
              <a:spLocks noChangeArrowheads="1"/>
            </p:cNvSpPr>
            <p:nvPr/>
          </p:nvSpPr>
          <p:spPr bwMode="auto">
            <a:xfrm>
              <a:off x="1962" y="22"/>
              <a:ext cx="9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1100" b="1">
                  <a:solidFill>
                    <a:srgbClr val="000000"/>
                  </a:solidFill>
                </a:rPr>
                <a:t>Analysis And Decision</a:t>
              </a:r>
              <a:endParaRPr lang="en-CA" altLang="en-US">
                <a:solidFill>
                  <a:srgbClr val="000000"/>
                </a:solidFill>
              </a:endParaRPr>
            </a:p>
          </p:txBody>
        </p:sp>
        <p:sp>
          <p:nvSpPr>
            <p:cNvPr id="18724" name="Rectangle 1445"/>
            <p:cNvSpPr>
              <a:spLocks noChangeArrowheads="1"/>
            </p:cNvSpPr>
            <p:nvPr/>
          </p:nvSpPr>
          <p:spPr bwMode="auto">
            <a:xfrm>
              <a:off x="2897" y="22"/>
              <a:ext cx="2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1100" b="1">
                  <a:solidFill>
                    <a:srgbClr val="000000"/>
                  </a:solidFill>
                </a:rPr>
                <a:t>-</a:t>
              </a:r>
              <a:endParaRPr lang="en-CA" altLang="en-US">
                <a:solidFill>
                  <a:srgbClr val="000000"/>
                </a:solidFill>
              </a:endParaRPr>
            </a:p>
          </p:txBody>
        </p:sp>
        <p:sp>
          <p:nvSpPr>
            <p:cNvPr id="18725" name="Rectangle 1446"/>
            <p:cNvSpPr>
              <a:spLocks noChangeArrowheads="1"/>
            </p:cNvSpPr>
            <p:nvPr/>
          </p:nvSpPr>
          <p:spPr bwMode="auto">
            <a:xfrm>
              <a:off x="2925" y="22"/>
              <a:ext cx="1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1100" b="1">
                  <a:solidFill>
                    <a:srgbClr val="000000"/>
                  </a:solidFill>
                </a:rPr>
                <a:t>Making Process For Situations</a:t>
              </a:r>
              <a:endParaRPr lang="en-CA" altLang="en-US">
                <a:solidFill>
                  <a:srgbClr val="000000"/>
                </a:solidFill>
              </a:endParaRPr>
            </a:p>
          </p:txBody>
        </p:sp>
        <p:sp>
          <p:nvSpPr>
            <p:cNvPr id="18726" name="Rectangle 1447"/>
            <p:cNvSpPr>
              <a:spLocks noChangeArrowheads="1"/>
            </p:cNvSpPr>
            <p:nvPr/>
          </p:nvSpPr>
          <p:spPr bwMode="auto">
            <a:xfrm>
              <a:off x="4192" y="22"/>
              <a:ext cx="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1100" b="1">
                  <a:solidFill>
                    <a:srgbClr val="000000"/>
                  </a:solidFill>
                </a:rPr>
                <a:t> </a:t>
              </a:r>
              <a:endParaRPr lang="en-CA" altLang="en-US">
                <a:solidFill>
                  <a:srgbClr val="000000"/>
                </a:solidFill>
              </a:endParaRPr>
            </a:p>
          </p:txBody>
        </p:sp>
        <p:sp>
          <p:nvSpPr>
            <p:cNvPr id="18727" name="Rectangle 1448"/>
            <p:cNvSpPr>
              <a:spLocks noChangeArrowheads="1"/>
            </p:cNvSpPr>
            <p:nvPr/>
          </p:nvSpPr>
          <p:spPr bwMode="auto">
            <a:xfrm>
              <a:off x="2477" y="124"/>
              <a:ext cx="121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1100" b="1">
                  <a:solidFill>
                    <a:srgbClr val="000000"/>
                  </a:solidFill>
                </a:rPr>
                <a:t>That Have Moral Implications</a:t>
              </a:r>
              <a:endParaRPr lang="en-CA" altLang="en-US">
                <a:solidFill>
                  <a:srgbClr val="000000"/>
                </a:solidFill>
              </a:endParaRPr>
            </a:p>
          </p:txBody>
        </p:sp>
        <p:sp>
          <p:nvSpPr>
            <p:cNvPr id="18728" name="Rectangle 1449"/>
            <p:cNvSpPr>
              <a:spLocks noChangeArrowheads="1"/>
            </p:cNvSpPr>
            <p:nvPr/>
          </p:nvSpPr>
          <p:spPr bwMode="auto">
            <a:xfrm>
              <a:off x="3677" y="126"/>
              <a:ext cx="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1100">
                  <a:solidFill>
                    <a:srgbClr val="000000"/>
                  </a:solidFill>
                </a:rPr>
                <a:t> </a:t>
              </a:r>
              <a:endParaRPr lang="en-CA" altLang="en-US">
                <a:solidFill>
                  <a:srgbClr val="000000"/>
                </a:solidFill>
              </a:endParaRPr>
            </a:p>
          </p:txBody>
        </p:sp>
      </p:grpSp>
      <p:grpSp>
        <p:nvGrpSpPr>
          <p:cNvPr id="18507" name="Group 1629"/>
          <p:cNvGrpSpPr>
            <a:grpSpLocks/>
          </p:cNvGrpSpPr>
          <p:nvPr/>
        </p:nvGrpSpPr>
        <p:grpSpPr bwMode="auto">
          <a:xfrm>
            <a:off x="4075113" y="1603376"/>
            <a:ext cx="2290762" cy="1317625"/>
            <a:chOff x="1607" y="1010"/>
            <a:chExt cx="1443" cy="830"/>
          </a:xfrm>
        </p:grpSpPr>
        <p:sp>
          <p:nvSpPr>
            <p:cNvPr id="18543" name="Freeform 1450"/>
            <p:cNvSpPr>
              <a:spLocks/>
            </p:cNvSpPr>
            <p:nvPr/>
          </p:nvSpPr>
          <p:spPr bwMode="auto">
            <a:xfrm>
              <a:off x="1607" y="1019"/>
              <a:ext cx="17" cy="16"/>
            </a:xfrm>
            <a:custGeom>
              <a:avLst/>
              <a:gdLst>
                <a:gd name="T0" fmla="*/ 6 w 33"/>
                <a:gd name="T1" fmla="*/ 0 h 33"/>
                <a:gd name="T2" fmla="*/ 4 w 33"/>
                <a:gd name="T3" fmla="*/ 0 h 33"/>
                <a:gd name="T4" fmla="*/ 3 w 33"/>
                <a:gd name="T5" fmla="*/ 0 h 33"/>
                <a:gd name="T6" fmla="*/ 1 w 33"/>
                <a:gd name="T7" fmla="*/ 1 h 33"/>
                <a:gd name="T8" fmla="*/ 1 w 33"/>
                <a:gd name="T9" fmla="*/ 2 h 33"/>
                <a:gd name="T10" fmla="*/ 0 w 33"/>
                <a:gd name="T11" fmla="*/ 4 h 33"/>
                <a:gd name="T12" fmla="*/ 1 w 33"/>
                <a:gd name="T13" fmla="*/ 5 h 33"/>
                <a:gd name="T14" fmla="*/ 1 w 33"/>
                <a:gd name="T15" fmla="*/ 7 h 33"/>
                <a:gd name="T16" fmla="*/ 3 w 33"/>
                <a:gd name="T17" fmla="*/ 7 h 33"/>
                <a:gd name="T18" fmla="*/ 3 w 33"/>
                <a:gd name="T19" fmla="*/ 7 h 33"/>
                <a:gd name="T20" fmla="*/ 4 w 33"/>
                <a:gd name="T21" fmla="*/ 8 h 33"/>
                <a:gd name="T22" fmla="*/ 6 w 33"/>
                <a:gd name="T23" fmla="*/ 7 h 33"/>
                <a:gd name="T24" fmla="*/ 7 w 33"/>
                <a:gd name="T25" fmla="*/ 7 h 33"/>
                <a:gd name="T26" fmla="*/ 8 w 33"/>
                <a:gd name="T27" fmla="*/ 5 h 33"/>
                <a:gd name="T28" fmla="*/ 9 w 33"/>
                <a:gd name="T29" fmla="*/ 4 h 33"/>
                <a:gd name="T30" fmla="*/ 8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6" y="0"/>
                  </a:lnTo>
                  <a:lnTo>
                    <a:pt x="10" y="2"/>
                  </a:lnTo>
                  <a:lnTo>
                    <a:pt x="4" y="5"/>
                  </a:lnTo>
                  <a:lnTo>
                    <a:pt x="1" y="11"/>
                  </a:lnTo>
                  <a:lnTo>
                    <a:pt x="0" y="17"/>
                  </a:lnTo>
                  <a:lnTo>
                    <a:pt x="1" y="22"/>
                  </a:lnTo>
                  <a:lnTo>
                    <a:pt x="4" y="28"/>
                  </a:lnTo>
                  <a:lnTo>
                    <a:pt x="10" y="31"/>
                  </a:lnTo>
                  <a:lnTo>
                    <a:pt x="16" y="33"/>
                  </a:lnTo>
                  <a:lnTo>
                    <a:pt x="22" y="31"/>
                  </a:lnTo>
                  <a:lnTo>
                    <a:pt x="28" y="28"/>
                  </a:lnTo>
                  <a:lnTo>
                    <a:pt x="31" y="22"/>
                  </a:lnTo>
                  <a:lnTo>
                    <a:pt x="33" y="17"/>
                  </a:lnTo>
                  <a:lnTo>
                    <a:pt x="31" y="11"/>
                  </a:lnTo>
                  <a:lnTo>
                    <a:pt x="28"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44" name="Freeform 1451"/>
            <p:cNvSpPr>
              <a:spLocks/>
            </p:cNvSpPr>
            <p:nvPr/>
          </p:nvSpPr>
          <p:spPr bwMode="auto">
            <a:xfrm>
              <a:off x="1636" y="1035"/>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6 w 33"/>
                <a:gd name="T23" fmla="*/ 7 h 33"/>
                <a:gd name="T24" fmla="*/ 7 w 33"/>
                <a:gd name="T25" fmla="*/ 7 h 33"/>
                <a:gd name="T26" fmla="*/ 8 w 33"/>
                <a:gd name="T27" fmla="*/ 5 h 33"/>
                <a:gd name="T28" fmla="*/ 8 w 33"/>
                <a:gd name="T29" fmla="*/ 4 h 33"/>
                <a:gd name="T30" fmla="*/ 8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1"/>
                  </a:moveTo>
                  <a:lnTo>
                    <a:pt x="17" y="0"/>
                  </a:lnTo>
                  <a:lnTo>
                    <a:pt x="11" y="1"/>
                  </a:lnTo>
                  <a:lnTo>
                    <a:pt x="5" y="4"/>
                  </a:lnTo>
                  <a:lnTo>
                    <a:pt x="2" y="10"/>
                  </a:lnTo>
                  <a:lnTo>
                    <a:pt x="0" y="16"/>
                  </a:lnTo>
                  <a:lnTo>
                    <a:pt x="2" y="22"/>
                  </a:lnTo>
                  <a:lnTo>
                    <a:pt x="5" y="28"/>
                  </a:lnTo>
                  <a:lnTo>
                    <a:pt x="11" y="31"/>
                  </a:lnTo>
                  <a:lnTo>
                    <a:pt x="17" y="33"/>
                  </a:lnTo>
                  <a:lnTo>
                    <a:pt x="24" y="31"/>
                  </a:lnTo>
                  <a:lnTo>
                    <a:pt x="29" y="28"/>
                  </a:lnTo>
                  <a:lnTo>
                    <a:pt x="32" y="22"/>
                  </a:lnTo>
                  <a:lnTo>
                    <a:pt x="33" y="16"/>
                  </a:lnTo>
                  <a:lnTo>
                    <a:pt x="32" y="10"/>
                  </a:lnTo>
                  <a:lnTo>
                    <a:pt x="29"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45" name="Freeform 1452"/>
            <p:cNvSpPr>
              <a:spLocks/>
            </p:cNvSpPr>
            <p:nvPr/>
          </p:nvSpPr>
          <p:spPr bwMode="auto">
            <a:xfrm>
              <a:off x="1664" y="1051"/>
              <a:ext cx="16" cy="17"/>
            </a:xfrm>
            <a:custGeom>
              <a:avLst/>
              <a:gdLst>
                <a:gd name="T0" fmla="*/ 6 w 33"/>
                <a:gd name="T1" fmla="*/ 1 h 32"/>
                <a:gd name="T2" fmla="*/ 4 w 33"/>
                <a:gd name="T3" fmla="*/ 0 h 32"/>
                <a:gd name="T4" fmla="*/ 2 w 33"/>
                <a:gd name="T5" fmla="*/ 1 h 32"/>
                <a:gd name="T6" fmla="*/ 1 w 33"/>
                <a:gd name="T7" fmla="*/ 1 h 32"/>
                <a:gd name="T8" fmla="*/ 0 w 33"/>
                <a:gd name="T9" fmla="*/ 2 h 32"/>
                <a:gd name="T10" fmla="*/ 0 w 33"/>
                <a:gd name="T11" fmla="*/ 5 h 32"/>
                <a:gd name="T12" fmla="*/ 0 w 33"/>
                <a:gd name="T13" fmla="*/ 6 h 32"/>
                <a:gd name="T14" fmla="*/ 1 w 33"/>
                <a:gd name="T15" fmla="*/ 7 h 32"/>
                <a:gd name="T16" fmla="*/ 2 w 33"/>
                <a:gd name="T17" fmla="*/ 9 h 32"/>
                <a:gd name="T18" fmla="*/ 2 w 33"/>
                <a:gd name="T19" fmla="*/ 9 h 32"/>
                <a:gd name="T20" fmla="*/ 4 w 33"/>
                <a:gd name="T21" fmla="*/ 9 h 32"/>
                <a:gd name="T22" fmla="*/ 6 w 33"/>
                <a:gd name="T23" fmla="*/ 9 h 32"/>
                <a:gd name="T24" fmla="*/ 7 w 33"/>
                <a:gd name="T25" fmla="*/ 7 h 32"/>
                <a:gd name="T26" fmla="*/ 8 w 33"/>
                <a:gd name="T27" fmla="*/ 6 h 32"/>
                <a:gd name="T28" fmla="*/ 8 w 33"/>
                <a:gd name="T29" fmla="*/ 5 h 32"/>
                <a:gd name="T30" fmla="*/ 8 w 33"/>
                <a:gd name="T31" fmla="*/ 2 h 32"/>
                <a:gd name="T32" fmla="*/ 7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6" y="0"/>
                  </a:lnTo>
                  <a:lnTo>
                    <a:pt x="10" y="1"/>
                  </a:lnTo>
                  <a:lnTo>
                    <a:pt x="6" y="4"/>
                  </a:lnTo>
                  <a:lnTo>
                    <a:pt x="1" y="8"/>
                  </a:lnTo>
                  <a:lnTo>
                    <a:pt x="0" y="16"/>
                  </a:lnTo>
                  <a:lnTo>
                    <a:pt x="1" y="22"/>
                  </a:lnTo>
                  <a:lnTo>
                    <a:pt x="6" y="26"/>
                  </a:lnTo>
                  <a:lnTo>
                    <a:pt x="10" y="31"/>
                  </a:lnTo>
                  <a:lnTo>
                    <a:pt x="16" y="32"/>
                  </a:lnTo>
                  <a:lnTo>
                    <a:pt x="24" y="31"/>
                  </a:lnTo>
                  <a:lnTo>
                    <a:pt x="28" y="26"/>
                  </a:lnTo>
                  <a:lnTo>
                    <a:pt x="33" y="22"/>
                  </a:lnTo>
                  <a:lnTo>
                    <a:pt x="33" y="16"/>
                  </a:lnTo>
                  <a:lnTo>
                    <a:pt x="33" y="8"/>
                  </a:lnTo>
                  <a:lnTo>
                    <a:pt x="28"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46" name="Freeform 1453"/>
            <p:cNvSpPr>
              <a:spLocks/>
            </p:cNvSpPr>
            <p:nvPr/>
          </p:nvSpPr>
          <p:spPr bwMode="auto">
            <a:xfrm>
              <a:off x="1693" y="1068"/>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6 h 33"/>
                <a:gd name="T16" fmla="*/ 2 w 33"/>
                <a:gd name="T17" fmla="*/ 7 h 33"/>
                <a:gd name="T18" fmla="*/ 2 w 33"/>
                <a:gd name="T19" fmla="*/ 7 h 33"/>
                <a:gd name="T20" fmla="*/ 4 w 33"/>
                <a:gd name="T21" fmla="*/ 8 h 33"/>
                <a:gd name="T22" fmla="*/ 5 w 33"/>
                <a:gd name="T23" fmla="*/ 7 h 33"/>
                <a:gd name="T24" fmla="*/ 6 w 33"/>
                <a:gd name="T25" fmla="*/ 6 h 33"/>
                <a:gd name="T26" fmla="*/ 7 w 33"/>
                <a:gd name="T27" fmla="*/ 5 h 33"/>
                <a:gd name="T28" fmla="*/ 8 w 33"/>
                <a:gd name="T29" fmla="*/ 4 h 33"/>
                <a:gd name="T30" fmla="*/ 7 w 33"/>
                <a:gd name="T31" fmla="*/ 2 h 33"/>
                <a:gd name="T32" fmla="*/ 6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2"/>
                  </a:moveTo>
                  <a:lnTo>
                    <a:pt x="16" y="0"/>
                  </a:lnTo>
                  <a:lnTo>
                    <a:pt x="9" y="0"/>
                  </a:lnTo>
                  <a:lnTo>
                    <a:pt x="4" y="5"/>
                  </a:lnTo>
                  <a:lnTo>
                    <a:pt x="0" y="9"/>
                  </a:lnTo>
                  <a:lnTo>
                    <a:pt x="0" y="17"/>
                  </a:lnTo>
                  <a:lnTo>
                    <a:pt x="0" y="23"/>
                  </a:lnTo>
                  <a:lnTo>
                    <a:pt x="4" y="27"/>
                  </a:lnTo>
                  <a:lnTo>
                    <a:pt x="9" y="31"/>
                  </a:lnTo>
                  <a:lnTo>
                    <a:pt x="16" y="33"/>
                  </a:lnTo>
                  <a:lnTo>
                    <a:pt x="22" y="31"/>
                  </a:lnTo>
                  <a:lnTo>
                    <a:pt x="27" y="27"/>
                  </a:lnTo>
                  <a:lnTo>
                    <a:pt x="31" y="23"/>
                  </a:lnTo>
                  <a:lnTo>
                    <a:pt x="33" y="17"/>
                  </a:lnTo>
                  <a:lnTo>
                    <a:pt x="31" y="9"/>
                  </a:lnTo>
                  <a:lnTo>
                    <a:pt x="27"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47" name="Freeform 1454"/>
            <p:cNvSpPr>
              <a:spLocks/>
            </p:cNvSpPr>
            <p:nvPr/>
          </p:nvSpPr>
          <p:spPr bwMode="auto">
            <a:xfrm>
              <a:off x="1721" y="1083"/>
              <a:ext cx="16" cy="17"/>
            </a:xfrm>
            <a:custGeom>
              <a:avLst/>
              <a:gdLst>
                <a:gd name="T0" fmla="*/ 5 w 33"/>
                <a:gd name="T1" fmla="*/ 1 h 33"/>
                <a:gd name="T2" fmla="*/ 4 w 33"/>
                <a:gd name="T3" fmla="*/ 0 h 33"/>
                <a:gd name="T4" fmla="*/ 2 w 33"/>
                <a:gd name="T5" fmla="*/ 1 h 33"/>
                <a:gd name="T6" fmla="*/ 1 w 33"/>
                <a:gd name="T7" fmla="*/ 2 h 33"/>
                <a:gd name="T8" fmla="*/ 0 w 33"/>
                <a:gd name="T9" fmla="*/ 3 h 33"/>
                <a:gd name="T10" fmla="*/ 0 w 33"/>
                <a:gd name="T11" fmla="*/ 5 h 33"/>
                <a:gd name="T12" fmla="*/ 0 w 33"/>
                <a:gd name="T13" fmla="*/ 6 h 33"/>
                <a:gd name="T14" fmla="*/ 1 w 33"/>
                <a:gd name="T15" fmla="*/ 8 h 33"/>
                <a:gd name="T16" fmla="*/ 2 w 33"/>
                <a:gd name="T17" fmla="*/ 8 h 33"/>
                <a:gd name="T18" fmla="*/ 2 w 33"/>
                <a:gd name="T19" fmla="*/ 8 h 33"/>
                <a:gd name="T20" fmla="*/ 4 w 33"/>
                <a:gd name="T21" fmla="*/ 9 h 33"/>
                <a:gd name="T22" fmla="*/ 5 w 33"/>
                <a:gd name="T23" fmla="*/ 9 h 33"/>
                <a:gd name="T24" fmla="*/ 7 w 33"/>
                <a:gd name="T25" fmla="*/ 8 h 33"/>
                <a:gd name="T26" fmla="*/ 7 w 33"/>
                <a:gd name="T27" fmla="*/ 6 h 33"/>
                <a:gd name="T28" fmla="*/ 8 w 33"/>
                <a:gd name="T29" fmla="*/ 5 h 33"/>
                <a:gd name="T30" fmla="*/ 7 w 33"/>
                <a:gd name="T31" fmla="*/ 3 h 33"/>
                <a:gd name="T32" fmla="*/ 7 w 33"/>
                <a:gd name="T33" fmla="*/ 2 h 33"/>
                <a:gd name="T34" fmla="*/ 5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3" y="2"/>
                  </a:moveTo>
                  <a:lnTo>
                    <a:pt x="17" y="0"/>
                  </a:lnTo>
                  <a:lnTo>
                    <a:pt x="9" y="2"/>
                  </a:lnTo>
                  <a:lnTo>
                    <a:pt x="5" y="6"/>
                  </a:lnTo>
                  <a:lnTo>
                    <a:pt x="2" y="11"/>
                  </a:lnTo>
                  <a:lnTo>
                    <a:pt x="0" y="17"/>
                  </a:lnTo>
                  <a:lnTo>
                    <a:pt x="2" y="24"/>
                  </a:lnTo>
                  <a:lnTo>
                    <a:pt x="5" y="29"/>
                  </a:lnTo>
                  <a:lnTo>
                    <a:pt x="9" y="32"/>
                  </a:lnTo>
                  <a:lnTo>
                    <a:pt x="17" y="33"/>
                  </a:lnTo>
                  <a:lnTo>
                    <a:pt x="23" y="33"/>
                  </a:lnTo>
                  <a:lnTo>
                    <a:pt x="29" y="29"/>
                  </a:lnTo>
                  <a:lnTo>
                    <a:pt x="31" y="24"/>
                  </a:lnTo>
                  <a:lnTo>
                    <a:pt x="33" y="17"/>
                  </a:lnTo>
                  <a:lnTo>
                    <a:pt x="31" y="11"/>
                  </a:lnTo>
                  <a:lnTo>
                    <a:pt x="29" y="6"/>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48" name="Freeform 1455"/>
            <p:cNvSpPr>
              <a:spLocks/>
            </p:cNvSpPr>
            <p:nvPr/>
          </p:nvSpPr>
          <p:spPr bwMode="auto">
            <a:xfrm>
              <a:off x="1749" y="1100"/>
              <a:ext cx="17" cy="16"/>
            </a:xfrm>
            <a:custGeom>
              <a:avLst/>
              <a:gdLst>
                <a:gd name="T0" fmla="*/ 6 w 32"/>
                <a:gd name="T1" fmla="*/ 0 h 33"/>
                <a:gd name="T2" fmla="*/ 5 w 32"/>
                <a:gd name="T3" fmla="*/ 0 h 33"/>
                <a:gd name="T4" fmla="*/ 3 w 32"/>
                <a:gd name="T5" fmla="*/ 0 h 33"/>
                <a:gd name="T6" fmla="*/ 1 w 32"/>
                <a:gd name="T7" fmla="*/ 1 h 33"/>
                <a:gd name="T8" fmla="*/ 1 w 32"/>
                <a:gd name="T9" fmla="*/ 2 h 33"/>
                <a:gd name="T10" fmla="*/ 0 w 32"/>
                <a:gd name="T11" fmla="*/ 4 h 33"/>
                <a:gd name="T12" fmla="*/ 1 w 32"/>
                <a:gd name="T13" fmla="*/ 5 h 33"/>
                <a:gd name="T14" fmla="*/ 1 w 32"/>
                <a:gd name="T15" fmla="*/ 7 h 33"/>
                <a:gd name="T16" fmla="*/ 3 w 32"/>
                <a:gd name="T17" fmla="*/ 7 h 33"/>
                <a:gd name="T18" fmla="*/ 3 w 32"/>
                <a:gd name="T19" fmla="*/ 7 h 33"/>
                <a:gd name="T20" fmla="*/ 5 w 32"/>
                <a:gd name="T21" fmla="*/ 8 h 33"/>
                <a:gd name="T22" fmla="*/ 6 w 32"/>
                <a:gd name="T23" fmla="*/ 7 h 33"/>
                <a:gd name="T24" fmla="*/ 8 w 32"/>
                <a:gd name="T25" fmla="*/ 7 h 33"/>
                <a:gd name="T26" fmla="*/ 9 w 32"/>
                <a:gd name="T27" fmla="*/ 5 h 33"/>
                <a:gd name="T28" fmla="*/ 9 w 32"/>
                <a:gd name="T29" fmla="*/ 4 h 33"/>
                <a:gd name="T30" fmla="*/ 9 w 32"/>
                <a:gd name="T31" fmla="*/ 2 h 33"/>
                <a:gd name="T32" fmla="*/ 8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2"/>
                  </a:moveTo>
                  <a:lnTo>
                    <a:pt x="16" y="0"/>
                  </a:lnTo>
                  <a:lnTo>
                    <a:pt x="10" y="2"/>
                  </a:lnTo>
                  <a:lnTo>
                    <a:pt x="4" y="5"/>
                  </a:lnTo>
                  <a:lnTo>
                    <a:pt x="1" y="11"/>
                  </a:lnTo>
                  <a:lnTo>
                    <a:pt x="0" y="16"/>
                  </a:lnTo>
                  <a:lnTo>
                    <a:pt x="1" y="22"/>
                  </a:lnTo>
                  <a:lnTo>
                    <a:pt x="4" y="28"/>
                  </a:lnTo>
                  <a:lnTo>
                    <a:pt x="9" y="31"/>
                  </a:lnTo>
                  <a:lnTo>
                    <a:pt x="16" y="33"/>
                  </a:lnTo>
                  <a:lnTo>
                    <a:pt x="22" y="31"/>
                  </a:lnTo>
                  <a:lnTo>
                    <a:pt x="28" y="28"/>
                  </a:lnTo>
                  <a:lnTo>
                    <a:pt x="31" y="22"/>
                  </a:lnTo>
                  <a:lnTo>
                    <a:pt x="32" y="16"/>
                  </a:lnTo>
                  <a:lnTo>
                    <a:pt x="31" y="11"/>
                  </a:lnTo>
                  <a:lnTo>
                    <a:pt x="28"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49" name="Freeform 1456"/>
            <p:cNvSpPr>
              <a:spLocks/>
            </p:cNvSpPr>
            <p:nvPr/>
          </p:nvSpPr>
          <p:spPr bwMode="auto">
            <a:xfrm>
              <a:off x="1778" y="1116"/>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6 w 33"/>
                <a:gd name="T23" fmla="*/ 7 h 33"/>
                <a:gd name="T24" fmla="*/ 7 w 33"/>
                <a:gd name="T25" fmla="*/ 7 h 33"/>
                <a:gd name="T26" fmla="*/ 7 w 33"/>
                <a:gd name="T27" fmla="*/ 5 h 33"/>
                <a:gd name="T28" fmla="*/ 8 w 33"/>
                <a:gd name="T29" fmla="*/ 4 h 33"/>
                <a:gd name="T30" fmla="*/ 7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1"/>
                  </a:moveTo>
                  <a:lnTo>
                    <a:pt x="17" y="0"/>
                  </a:lnTo>
                  <a:lnTo>
                    <a:pt x="11" y="1"/>
                  </a:lnTo>
                  <a:lnTo>
                    <a:pt x="5" y="4"/>
                  </a:lnTo>
                  <a:lnTo>
                    <a:pt x="2" y="10"/>
                  </a:lnTo>
                  <a:lnTo>
                    <a:pt x="0" y="16"/>
                  </a:lnTo>
                  <a:lnTo>
                    <a:pt x="2" y="22"/>
                  </a:lnTo>
                  <a:lnTo>
                    <a:pt x="5" y="28"/>
                  </a:lnTo>
                  <a:lnTo>
                    <a:pt x="11" y="31"/>
                  </a:lnTo>
                  <a:lnTo>
                    <a:pt x="17" y="33"/>
                  </a:lnTo>
                  <a:lnTo>
                    <a:pt x="24" y="31"/>
                  </a:lnTo>
                  <a:lnTo>
                    <a:pt x="28" y="28"/>
                  </a:lnTo>
                  <a:lnTo>
                    <a:pt x="31" y="22"/>
                  </a:lnTo>
                  <a:lnTo>
                    <a:pt x="33" y="16"/>
                  </a:lnTo>
                  <a:lnTo>
                    <a:pt x="31" y="10"/>
                  </a:lnTo>
                  <a:lnTo>
                    <a:pt x="28"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50" name="Freeform 1457"/>
            <p:cNvSpPr>
              <a:spLocks/>
            </p:cNvSpPr>
            <p:nvPr/>
          </p:nvSpPr>
          <p:spPr bwMode="auto">
            <a:xfrm>
              <a:off x="1806" y="1132"/>
              <a:ext cx="16" cy="17"/>
            </a:xfrm>
            <a:custGeom>
              <a:avLst/>
              <a:gdLst>
                <a:gd name="T0" fmla="*/ 6 w 32"/>
                <a:gd name="T1" fmla="*/ 1 h 32"/>
                <a:gd name="T2" fmla="*/ 4 w 32"/>
                <a:gd name="T3" fmla="*/ 0 h 32"/>
                <a:gd name="T4" fmla="*/ 2 w 32"/>
                <a:gd name="T5" fmla="*/ 1 h 32"/>
                <a:gd name="T6" fmla="*/ 1 w 32"/>
                <a:gd name="T7" fmla="*/ 1 h 32"/>
                <a:gd name="T8" fmla="*/ 1 w 32"/>
                <a:gd name="T9" fmla="*/ 3 h 32"/>
                <a:gd name="T10" fmla="*/ 0 w 32"/>
                <a:gd name="T11" fmla="*/ 5 h 32"/>
                <a:gd name="T12" fmla="*/ 1 w 32"/>
                <a:gd name="T13" fmla="*/ 6 h 32"/>
                <a:gd name="T14" fmla="*/ 1 w 32"/>
                <a:gd name="T15" fmla="*/ 8 h 32"/>
                <a:gd name="T16" fmla="*/ 2 w 32"/>
                <a:gd name="T17" fmla="*/ 9 h 32"/>
                <a:gd name="T18" fmla="*/ 2 w 32"/>
                <a:gd name="T19" fmla="*/ 9 h 32"/>
                <a:gd name="T20" fmla="*/ 4 w 32"/>
                <a:gd name="T21" fmla="*/ 9 h 32"/>
                <a:gd name="T22" fmla="*/ 6 w 32"/>
                <a:gd name="T23" fmla="*/ 9 h 32"/>
                <a:gd name="T24" fmla="*/ 7 w 32"/>
                <a:gd name="T25" fmla="*/ 8 h 32"/>
                <a:gd name="T26" fmla="*/ 8 w 32"/>
                <a:gd name="T27" fmla="*/ 6 h 32"/>
                <a:gd name="T28" fmla="*/ 8 w 32"/>
                <a:gd name="T29" fmla="*/ 5 h 32"/>
                <a:gd name="T30" fmla="*/ 8 w 32"/>
                <a:gd name="T31" fmla="*/ 3 h 32"/>
                <a:gd name="T32" fmla="*/ 7 w 32"/>
                <a:gd name="T33" fmla="*/ 1 h 32"/>
                <a:gd name="T34" fmla="*/ 6 w 32"/>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23" y="1"/>
                  </a:moveTo>
                  <a:lnTo>
                    <a:pt x="16" y="0"/>
                  </a:lnTo>
                  <a:lnTo>
                    <a:pt x="10" y="1"/>
                  </a:lnTo>
                  <a:lnTo>
                    <a:pt x="6" y="4"/>
                  </a:lnTo>
                  <a:lnTo>
                    <a:pt x="1" y="10"/>
                  </a:lnTo>
                  <a:lnTo>
                    <a:pt x="0" y="16"/>
                  </a:lnTo>
                  <a:lnTo>
                    <a:pt x="1" y="22"/>
                  </a:lnTo>
                  <a:lnTo>
                    <a:pt x="6" y="28"/>
                  </a:lnTo>
                  <a:lnTo>
                    <a:pt x="10" y="31"/>
                  </a:lnTo>
                  <a:lnTo>
                    <a:pt x="16" y="32"/>
                  </a:lnTo>
                  <a:lnTo>
                    <a:pt x="23" y="31"/>
                  </a:lnTo>
                  <a:lnTo>
                    <a:pt x="28" y="28"/>
                  </a:lnTo>
                  <a:lnTo>
                    <a:pt x="32" y="22"/>
                  </a:lnTo>
                  <a:lnTo>
                    <a:pt x="32" y="16"/>
                  </a:lnTo>
                  <a:lnTo>
                    <a:pt x="32" y="10"/>
                  </a:lnTo>
                  <a:lnTo>
                    <a:pt x="28"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51" name="Freeform 1458"/>
            <p:cNvSpPr>
              <a:spLocks/>
            </p:cNvSpPr>
            <p:nvPr/>
          </p:nvSpPr>
          <p:spPr bwMode="auto">
            <a:xfrm>
              <a:off x="1835" y="1149"/>
              <a:ext cx="16" cy="16"/>
            </a:xfrm>
            <a:custGeom>
              <a:avLst/>
              <a:gdLst>
                <a:gd name="T0" fmla="*/ 5 w 32"/>
                <a:gd name="T1" fmla="*/ 0 h 33"/>
                <a:gd name="T2" fmla="*/ 4 w 32"/>
                <a:gd name="T3" fmla="*/ 0 h 33"/>
                <a:gd name="T4" fmla="*/ 2 w 32"/>
                <a:gd name="T5" fmla="*/ 0 h 33"/>
                <a:gd name="T6" fmla="*/ 1 w 32"/>
                <a:gd name="T7" fmla="*/ 1 h 33"/>
                <a:gd name="T8" fmla="*/ 0 w 32"/>
                <a:gd name="T9" fmla="*/ 2 h 33"/>
                <a:gd name="T10" fmla="*/ 0 w 32"/>
                <a:gd name="T11" fmla="*/ 4 h 33"/>
                <a:gd name="T12" fmla="*/ 0 w 32"/>
                <a:gd name="T13" fmla="*/ 5 h 33"/>
                <a:gd name="T14" fmla="*/ 1 w 32"/>
                <a:gd name="T15" fmla="*/ 6 h 33"/>
                <a:gd name="T16" fmla="*/ 2 w 32"/>
                <a:gd name="T17" fmla="*/ 7 h 33"/>
                <a:gd name="T18" fmla="*/ 2 w 32"/>
                <a:gd name="T19" fmla="*/ 7 h 33"/>
                <a:gd name="T20" fmla="*/ 4 w 32"/>
                <a:gd name="T21" fmla="*/ 8 h 33"/>
                <a:gd name="T22" fmla="*/ 5 w 32"/>
                <a:gd name="T23" fmla="*/ 7 h 33"/>
                <a:gd name="T24" fmla="*/ 6 w 32"/>
                <a:gd name="T25" fmla="*/ 6 h 33"/>
                <a:gd name="T26" fmla="*/ 8 w 32"/>
                <a:gd name="T27" fmla="*/ 5 h 33"/>
                <a:gd name="T28" fmla="*/ 8 w 32"/>
                <a:gd name="T29" fmla="*/ 4 h 33"/>
                <a:gd name="T30" fmla="*/ 8 w 32"/>
                <a:gd name="T31" fmla="*/ 2 h 33"/>
                <a:gd name="T32" fmla="*/ 6 w 32"/>
                <a:gd name="T33" fmla="*/ 1 h 33"/>
                <a:gd name="T34" fmla="*/ 5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2"/>
                  </a:moveTo>
                  <a:lnTo>
                    <a:pt x="16" y="0"/>
                  </a:lnTo>
                  <a:lnTo>
                    <a:pt x="9" y="2"/>
                  </a:lnTo>
                  <a:lnTo>
                    <a:pt x="4" y="5"/>
                  </a:lnTo>
                  <a:lnTo>
                    <a:pt x="0" y="9"/>
                  </a:lnTo>
                  <a:lnTo>
                    <a:pt x="0" y="17"/>
                  </a:lnTo>
                  <a:lnTo>
                    <a:pt x="0" y="23"/>
                  </a:lnTo>
                  <a:lnTo>
                    <a:pt x="4" y="27"/>
                  </a:lnTo>
                  <a:lnTo>
                    <a:pt x="9" y="31"/>
                  </a:lnTo>
                  <a:lnTo>
                    <a:pt x="16" y="33"/>
                  </a:lnTo>
                  <a:lnTo>
                    <a:pt x="22" y="31"/>
                  </a:lnTo>
                  <a:lnTo>
                    <a:pt x="26" y="27"/>
                  </a:lnTo>
                  <a:lnTo>
                    <a:pt x="31" y="23"/>
                  </a:lnTo>
                  <a:lnTo>
                    <a:pt x="32" y="17"/>
                  </a:lnTo>
                  <a:lnTo>
                    <a:pt x="31" y="9"/>
                  </a:lnTo>
                  <a:lnTo>
                    <a:pt x="26"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52" name="Freeform 1459"/>
            <p:cNvSpPr>
              <a:spLocks/>
            </p:cNvSpPr>
            <p:nvPr/>
          </p:nvSpPr>
          <p:spPr bwMode="auto">
            <a:xfrm>
              <a:off x="1863" y="1165"/>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6 h 33"/>
                <a:gd name="T16" fmla="*/ 2 w 33"/>
                <a:gd name="T17" fmla="*/ 7 h 33"/>
                <a:gd name="T18" fmla="*/ 2 w 33"/>
                <a:gd name="T19" fmla="*/ 7 h 33"/>
                <a:gd name="T20" fmla="*/ 4 w 33"/>
                <a:gd name="T21" fmla="*/ 8 h 33"/>
                <a:gd name="T22" fmla="*/ 5 w 33"/>
                <a:gd name="T23" fmla="*/ 7 h 33"/>
                <a:gd name="T24" fmla="*/ 7 w 33"/>
                <a:gd name="T25" fmla="*/ 6 h 33"/>
                <a:gd name="T26" fmla="*/ 7 w 33"/>
                <a:gd name="T27" fmla="*/ 5 h 33"/>
                <a:gd name="T28" fmla="*/ 8 w 33"/>
                <a:gd name="T29" fmla="*/ 4 h 33"/>
                <a:gd name="T30" fmla="*/ 7 w 33"/>
                <a:gd name="T31" fmla="*/ 2 h 33"/>
                <a:gd name="T32" fmla="*/ 7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1"/>
                  </a:moveTo>
                  <a:lnTo>
                    <a:pt x="16" y="0"/>
                  </a:lnTo>
                  <a:lnTo>
                    <a:pt x="9" y="0"/>
                  </a:lnTo>
                  <a:lnTo>
                    <a:pt x="5" y="4"/>
                  </a:lnTo>
                  <a:lnTo>
                    <a:pt x="2" y="9"/>
                  </a:lnTo>
                  <a:lnTo>
                    <a:pt x="0" y="16"/>
                  </a:lnTo>
                  <a:lnTo>
                    <a:pt x="2" y="22"/>
                  </a:lnTo>
                  <a:lnTo>
                    <a:pt x="5" y="27"/>
                  </a:lnTo>
                  <a:lnTo>
                    <a:pt x="9" y="31"/>
                  </a:lnTo>
                  <a:lnTo>
                    <a:pt x="16" y="33"/>
                  </a:lnTo>
                  <a:lnTo>
                    <a:pt x="22" y="31"/>
                  </a:lnTo>
                  <a:lnTo>
                    <a:pt x="28" y="27"/>
                  </a:lnTo>
                  <a:lnTo>
                    <a:pt x="31" y="22"/>
                  </a:lnTo>
                  <a:lnTo>
                    <a:pt x="33" y="16"/>
                  </a:lnTo>
                  <a:lnTo>
                    <a:pt x="31" y="9"/>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53" name="Freeform 1460"/>
            <p:cNvSpPr>
              <a:spLocks/>
            </p:cNvSpPr>
            <p:nvPr/>
          </p:nvSpPr>
          <p:spPr bwMode="auto">
            <a:xfrm>
              <a:off x="1891" y="1181"/>
              <a:ext cx="17" cy="16"/>
            </a:xfrm>
            <a:custGeom>
              <a:avLst/>
              <a:gdLst>
                <a:gd name="T0" fmla="*/ 6 w 32"/>
                <a:gd name="T1" fmla="*/ 0 h 33"/>
                <a:gd name="T2" fmla="*/ 5 w 32"/>
                <a:gd name="T3" fmla="*/ 0 h 33"/>
                <a:gd name="T4" fmla="*/ 3 w 32"/>
                <a:gd name="T5" fmla="*/ 0 h 33"/>
                <a:gd name="T6" fmla="*/ 1 w 32"/>
                <a:gd name="T7" fmla="*/ 1 h 33"/>
                <a:gd name="T8" fmla="*/ 1 w 32"/>
                <a:gd name="T9" fmla="*/ 2 h 33"/>
                <a:gd name="T10" fmla="*/ 0 w 32"/>
                <a:gd name="T11" fmla="*/ 4 h 33"/>
                <a:gd name="T12" fmla="*/ 1 w 32"/>
                <a:gd name="T13" fmla="*/ 6 h 33"/>
                <a:gd name="T14" fmla="*/ 1 w 32"/>
                <a:gd name="T15" fmla="*/ 7 h 33"/>
                <a:gd name="T16" fmla="*/ 2 w 32"/>
                <a:gd name="T17" fmla="*/ 7 h 33"/>
                <a:gd name="T18" fmla="*/ 2 w 32"/>
                <a:gd name="T19" fmla="*/ 7 h 33"/>
                <a:gd name="T20" fmla="*/ 5 w 32"/>
                <a:gd name="T21" fmla="*/ 8 h 33"/>
                <a:gd name="T22" fmla="*/ 6 w 32"/>
                <a:gd name="T23" fmla="*/ 8 h 33"/>
                <a:gd name="T24" fmla="*/ 8 w 32"/>
                <a:gd name="T25" fmla="*/ 7 h 33"/>
                <a:gd name="T26" fmla="*/ 9 w 32"/>
                <a:gd name="T27" fmla="*/ 6 h 33"/>
                <a:gd name="T28" fmla="*/ 9 w 32"/>
                <a:gd name="T29" fmla="*/ 4 h 33"/>
                <a:gd name="T30" fmla="*/ 9 w 32"/>
                <a:gd name="T31" fmla="*/ 2 h 33"/>
                <a:gd name="T32" fmla="*/ 8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2"/>
                  </a:moveTo>
                  <a:lnTo>
                    <a:pt x="16" y="0"/>
                  </a:lnTo>
                  <a:lnTo>
                    <a:pt x="10" y="2"/>
                  </a:lnTo>
                  <a:lnTo>
                    <a:pt x="4" y="6"/>
                  </a:lnTo>
                  <a:lnTo>
                    <a:pt x="1" y="11"/>
                  </a:lnTo>
                  <a:lnTo>
                    <a:pt x="0" y="16"/>
                  </a:lnTo>
                  <a:lnTo>
                    <a:pt x="1" y="24"/>
                  </a:lnTo>
                  <a:lnTo>
                    <a:pt x="4" y="28"/>
                  </a:lnTo>
                  <a:lnTo>
                    <a:pt x="8" y="31"/>
                  </a:lnTo>
                  <a:lnTo>
                    <a:pt x="16" y="33"/>
                  </a:lnTo>
                  <a:lnTo>
                    <a:pt x="22" y="33"/>
                  </a:lnTo>
                  <a:lnTo>
                    <a:pt x="28" y="28"/>
                  </a:lnTo>
                  <a:lnTo>
                    <a:pt x="31" y="24"/>
                  </a:lnTo>
                  <a:lnTo>
                    <a:pt x="32" y="16"/>
                  </a:lnTo>
                  <a:lnTo>
                    <a:pt x="31" y="11"/>
                  </a:lnTo>
                  <a:lnTo>
                    <a:pt x="28" y="6"/>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54" name="Freeform 1461"/>
            <p:cNvSpPr>
              <a:spLocks/>
            </p:cNvSpPr>
            <p:nvPr/>
          </p:nvSpPr>
          <p:spPr bwMode="auto">
            <a:xfrm>
              <a:off x="1920" y="1197"/>
              <a:ext cx="16" cy="16"/>
            </a:xfrm>
            <a:custGeom>
              <a:avLst/>
              <a:gdLst>
                <a:gd name="T0" fmla="*/ 6 w 33"/>
                <a:gd name="T1" fmla="*/ 1 h 32"/>
                <a:gd name="T2" fmla="*/ 4 w 33"/>
                <a:gd name="T3" fmla="*/ 0 h 32"/>
                <a:gd name="T4" fmla="*/ 2 w 33"/>
                <a:gd name="T5" fmla="*/ 1 h 32"/>
                <a:gd name="T6" fmla="*/ 1 w 33"/>
                <a:gd name="T7" fmla="*/ 1 h 32"/>
                <a:gd name="T8" fmla="*/ 0 w 33"/>
                <a:gd name="T9" fmla="*/ 2 h 32"/>
                <a:gd name="T10" fmla="*/ 0 w 33"/>
                <a:gd name="T11" fmla="*/ 4 h 32"/>
                <a:gd name="T12" fmla="*/ 0 w 33"/>
                <a:gd name="T13" fmla="*/ 6 h 32"/>
                <a:gd name="T14" fmla="*/ 1 w 33"/>
                <a:gd name="T15" fmla="*/ 7 h 32"/>
                <a:gd name="T16" fmla="*/ 2 w 33"/>
                <a:gd name="T17" fmla="*/ 8 h 32"/>
                <a:gd name="T18" fmla="*/ 2 w 33"/>
                <a:gd name="T19" fmla="*/ 8 h 32"/>
                <a:gd name="T20" fmla="*/ 4 w 33"/>
                <a:gd name="T21" fmla="*/ 8 h 32"/>
                <a:gd name="T22" fmla="*/ 5 w 33"/>
                <a:gd name="T23" fmla="*/ 8 h 32"/>
                <a:gd name="T24" fmla="*/ 7 w 33"/>
                <a:gd name="T25" fmla="*/ 7 h 32"/>
                <a:gd name="T26" fmla="*/ 7 w 33"/>
                <a:gd name="T27" fmla="*/ 6 h 32"/>
                <a:gd name="T28" fmla="*/ 8 w 33"/>
                <a:gd name="T29" fmla="*/ 4 h 32"/>
                <a:gd name="T30" fmla="*/ 7 w 33"/>
                <a:gd name="T31" fmla="*/ 2 h 32"/>
                <a:gd name="T32" fmla="*/ 7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6" y="0"/>
                  </a:lnTo>
                  <a:lnTo>
                    <a:pt x="10" y="1"/>
                  </a:lnTo>
                  <a:lnTo>
                    <a:pt x="5" y="6"/>
                  </a:lnTo>
                  <a:lnTo>
                    <a:pt x="2" y="10"/>
                  </a:lnTo>
                  <a:lnTo>
                    <a:pt x="0" y="16"/>
                  </a:lnTo>
                  <a:lnTo>
                    <a:pt x="2" y="24"/>
                  </a:lnTo>
                  <a:lnTo>
                    <a:pt x="5" y="28"/>
                  </a:lnTo>
                  <a:lnTo>
                    <a:pt x="10" y="31"/>
                  </a:lnTo>
                  <a:lnTo>
                    <a:pt x="16" y="32"/>
                  </a:lnTo>
                  <a:lnTo>
                    <a:pt x="22" y="31"/>
                  </a:lnTo>
                  <a:lnTo>
                    <a:pt x="28" y="28"/>
                  </a:lnTo>
                  <a:lnTo>
                    <a:pt x="31" y="24"/>
                  </a:lnTo>
                  <a:lnTo>
                    <a:pt x="33" y="16"/>
                  </a:lnTo>
                  <a:lnTo>
                    <a:pt x="31" y="10"/>
                  </a:lnTo>
                  <a:lnTo>
                    <a:pt x="28" y="6"/>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55" name="Freeform 1462"/>
            <p:cNvSpPr>
              <a:spLocks/>
            </p:cNvSpPr>
            <p:nvPr/>
          </p:nvSpPr>
          <p:spPr bwMode="auto">
            <a:xfrm>
              <a:off x="1948" y="1213"/>
              <a:ext cx="16" cy="17"/>
            </a:xfrm>
            <a:custGeom>
              <a:avLst/>
              <a:gdLst>
                <a:gd name="T0" fmla="*/ 6 w 32"/>
                <a:gd name="T1" fmla="*/ 1 h 33"/>
                <a:gd name="T2" fmla="*/ 4 w 32"/>
                <a:gd name="T3" fmla="*/ 0 h 33"/>
                <a:gd name="T4" fmla="*/ 2 w 32"/>
                <a:gd name="T5" fmla="*/ 1 h 33"/>
                <a:gd name="T6" fmla="*/ 1 w 32"/>
                <a:gd name="T7" fmla="*/ 2 h 33"/>
                <a:gd name="T8" fmla="*/ 1 w 32"/>
                <a:gd name="T9" fmla="*/ 3 h 33"/>
                <a:gd name="T10" fmla="*/ 0 w 32"/>
                <a:gd name="T11" fmla="*/ 5 h 33"/>
                <a:gd name="T12" fmla="*/ 1 w 32"/>
                <a:gd name="T13" fmla="*/ 6 h 33"/>
                <a:gd name="T14" fmla="*/ 1 w 32"/>
                <a:gd name="T15" fmla="*/ 8 h 33"/>
                <a:gd name="T16" fmla="*/ 2 w 32"/>
                <a:gd name="T17" fmla="*/ 8 h 33"/>
                <a:gd name="T18" fmla="*/ 2 w 32"/>
                <a:gd name="T19" fmla="*/ 8 h 33"/>
                <a:gd name="T20" fmla="*/ 4 w 32"/>
                <a:gd name="T21" fmla="*/ 9 h 33"/>
                <a:gd name="T22" fmla="*/ 6 w 32"/>
                <a:gd name="T23" fmla="*/ 8 h 33"/>
                <a:gd name="T24" fmla="*/ 7 w 32"/>
                <a:gd name="T25" fmla="*/ 8 h 33"/>
                <a:gd name="T26" fmla="*/ 8 w 32"/>
                <a:gd name="T27" fmla="*/ 6 h 33"/>
                <a:gd name="T28" fmla="*/ 8 w 32"/>
                <a:gd name="T29" fmla="*/ 5 h 33"/>
                <a:gd name="T30" fmla="*/ 8 w 32"/>
                <a:gd name="T31" fmla="*/ 3 h 33"/>
                <a:gd name="T32" fmla="*/ 7 w 32"/>
                <a:gd name="T33" fmla="*/ 2 h 33"/>
                <a:gd name="T34" fmla="*/ 6 w 32"/>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3" y="2"/>
                  </a:moveTo>
                  <a:lnTo>
                    <a:pt x="16" y="0"/>
                  </a:lnTo>
                  <a:lnTo>
                    <a:pt x="10" y="2"/>
                  </a:lnTo>
                  <a:lnTo>
                    <a:pt x="5" y="5"/>
                  </a:lnTo>
                  <a:lnTo>
                    <a:pt x="1" y="11"/>
                  </a:lnTo>
                  <a:lnTo>
                    <a:pt x="0" y="17"/>
                  </a:lnTo>
                  <a:lnTo>
                    <a:pt x="1" y="23"/>
                  </a:lnTo>
                  <a:lnTo>
                    <a:pt x="5" y="29"/>
                  </a:lnTo>
                  <a:lnTo>
                    <a:pt x="10" y="32"/>
                  </a:lnTo>
                  <a:lnTo>
                    <a:pt x="16" y="33"/>
                  </a:lnTo>
                  <a:lnTo>
                    <a:pt x="23" y="32"/>
                  </a:lnTo>
                  <a:lnTo>
                    <a:pt x="28" y="29"/>
                  </a:lnTo>
                  <a:lnTo>
                    <a:pt x="31" y="23"/>
                  </a:lnTo>
                  <a:lnTo>
                    <a:pt x="32" y="17"/>
                  </a:lnTo>
                  <a:lnTo>
                    <a:pt x="31" y="11"/>
                  </a:lnTo>
                  <a:lnTo>
                    <a:pt x="28"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56" name="Freeform 1463"/>
            <p:cNvSpPr>
              <a:spLocks/>
            </p:cNvSpPr>
            <p:nvPr/>
          </p:nvSpPr>
          <p:spPr bwMode="auto">
            <a:xfrm>
              <a:off x="1977" y="1230"/>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5 w 33"/>
                <a:gd name="T23" fmla="*/ 7 h 33"/>
                <a:gd name="T24" fmla="*/ 6 w 33"/>
                <a:gd name="T25" fmla="*/ 7 h 33"/>
                <a:gd name="T26" fmla="*/ 8 w 33"/>
                <a:gd name="T27" fmla="*/ 5 h 33"/>
                <a:gd name="T28" fmla="*/ 8 w 33"/>
                <a:gd name="T29" fmla="*/ 4 h 33"/>
                <a:gd name="T30" fmla="*/ 8 w 33"/>
                <a:gd name="T31" fmla="*/ 2 h 33"/>
                <a:gd name="T32" fmla="*/ 6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3" y="2"/>
                  </a:moveTo>
                  <a:lnTo>
                    <a:pt x="17" y="0"/>
                  </a:lnTo>
                  <a:lnTo>
                    <a:pt x="9" y="2"/>
                  </a:lnTo>
                  <a:lnTo>
                    <a:pt x="5" y="5"/>
                  </a:lnTo>
                  <a:lnTo>
                    <a:pt x="0" y="11"/>
                  </a:lnTo>
                  <a:lnTo>
                    <a:pt x="0" y="17"/>
                  </a:lnTo>
                  <a:lnTo>
                    <a:pt x="0" y="22"/>
                  </a:lnTo>
                  <a:lnTo>
                    <a:pt x="5" y="28"/>
                  </a:lnTo>
                  <a:lnTo>
                    <a:pt x="9" y="31"/>
                  </a:lnTo>
                  <a:lnTo>
                    <a:pt x="17" y="33"/>
                  </a:lnTo>
                  <a:lnTo>
                    <a:pt x="23" y="31"/>
                  </a:lnTo>
                  <a:lnTo>
                    <a:pt x="27" y="28"/>
                  </a:lnTo>
                  <a:lnTo>
                    <a:pt x="32" y="22"/>
                  </a:lnTo>
                  <a:lnTo>
                    <a:pt x="33" y="17"/>
                  </a:lnTo>
                  <a:lnTo>
                    <a:pt x="32" y="11"/>
                  </a:lnTo>
                  <a:lnTo>
                    <a:pt x="27"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57" name="Freeform 1464"/>
            <p:cNvSpPr>
              <a:spLocks/>
            </p:cNvSpPr>
            <p:nvPr/>
          </p:nvSpPr>
          <p:spPr bwMode="auto">
            <a:xfrm>
              <a:off x="2005" y="1246"/>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5 w 33"/>
                <a:gd name="T23" fmla="*/ 7 h 33"/>
                <a:gd name="T24" fmla="*/ 7 w 33"/>
                <a:gd name="T25" fmla="*/ 7 h 33"/>
                <a:gd name="T26" fmla="*/ 7 w 33"/>
                <a:gd name="T27" fmla="*/ 5 h 33"/>
                <a:gd name="T28" fmla="*/ 8 w 33"/>
                <a:gd name="T29" fmla="*/ 4 h 33"/>
                <a:gd name="T30" fmla="*/ 7 w 33"/>
                <a:gd name="T31" fmla="*/ 2 h 33"/>
                <a:gd name="T32" fmla="*/ 7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1"/>
                  </a:moveTo>
                  <a:lnTo>
                    <a:pt x="16" y="0"/>
                  </a:lnTo>
                  <a:lnTo>
                    <a:pt x="9" y="1"/>
                  </a:lnTo>
                  <a:lnTo>
                    <a:pt x="4" y="4"/>
                  </a:lnTo>
                  <a:lnTo>
                    <a:pt x="1" y="10"/>
                  </a:lnTo>
                  <a:lnTo>
                    <a:pt x="0" y="16"/>
                  </a:lnTo>
                  <a:lnTo>
                    <a:pt x="1" y="22"/>
                  </a:lnTo>
                  <a:lnTo>
                    <a:pt x="4" y="28"/>
                  </a:lnTo>
                  <a:lnTo>
                    <a:pt x="9" y="31"/>
                  </a:lnTo>
                  <a:lnTo>
                    <a:pt x="16" y="33"/>
                  </a:lnTo>
                  <a:lnTo>
                    <a:pt x="22" y="31"/>
                  </a:lnTo>
                  <a:lnTo>
                    <a:pt x="28" y="28"/>
                  </a:lnTo>
                  <a:lnTo>
                    <a:pt x="31" y="22"/>
                  </a:lnTo>
                  <a:lnTo>
                    <a:pt x="33" y="16"/>
                  </a:lnTo>
                  <a:lnTo>
                    <a:pt x="31" y="10"/>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58" name="Freeform 1465"/>
            <p:cNvSpPr>
              <a:spLocks/>
            </p:cNvSpPr>
            <p:nvPr/>
          </p:nvSpPr>
          <p:spPr bwMode="auto">
            <a:xfrm>
              <a:off x="2033" y="1262"/>
              <a:ext cx="17" cy="17"/>
            </a:xfrm>
            <a:custGeom>
              <a:avLst/>
              <a:gdLst>
                <a:gd name="T0" fmla="*/ 6 w 33"/>
                <a:gd name="T1" fmla="*/ 1 h 32"/>
                <a:gd name="T2" fmla="*/ 5 w 33"/>
                <a:gd name="T3" fmla="*/ 0 h 32"/>
                <a:gd name="T4" fmla="*/ 3 w 33"/>
                <a:gd name="T5" fmla="*/ 0 h 32"/>
                <a:gd name="T6" fmla="*/ 2 w 33"/>
                <a:gd name="T7" fmla="*/ 1 h 32"/>
                <a:gd name="T8" fmla="*/ 1 w 33"/>
                <a:gd name="T9" fmla="*/ 2 h 32"/>
                <a:gd name="T10" fmla="*/ 0 w 33"/>
                <a:gd name="T11" fmla="*/ 5 h 32"/>
                <a:gd name="T12" fmla="*/ 1 w 33"/>
                <a:gd name="T13" fmla="*/ 6 h 32"/>
                <a:gd name="T14" fmla="*/ 2 w 33"/>
                <a:gd name="T15" fmla="*/ 7 h 32"/>
                <a:gd name="T16" fmla="*/ 3 w 33"/>
                <a:gd name="T17" fmla="*/ 9 h 32"/>
                <a:gd name="T18" fmla="*/ 3 w 33"/>
                <a:gd name="T19" fmla="*/ 9 h 32"/>
                <a:gd name="T20" fmla="*/ 5 w 33"/>
                <a:gd name="T21" fmla="*/ 9 h 32"/>
                <a:gd name="T22" fmla="*/ 6 w 33"/>
                <a:gd name="T23" fmla="*/ 9 h 32"/>
                <a:gd name="T24" fmla="*/ 8 w 33"/>
                <a:gd name="T25" fmla="*/ 7 h 32"/>
                <a:gd name="T26" fmla="*/ 8 w 33"/>
                <a:gd name="T27" fmla="*/ 6 h 32"/>
                <a:gd name="T28" fmla="*/ 9 w 33"/>
                <a:gd name="T29" fmla="*/ 5 h 32"/>
                <a:gd name="T30" fmla="*/ 8 w 33"/>
                <a:gd name="T31" fmla="*/ 2 h 32"/>
                <a:gd name="T32" fmla="*/ 8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3" y="1"/>
                  </a:moveTo>
                  <a:lnTo>
                    <a:pt x="17" y="0"/>
                  </a:lnTo>
                  <a:lnTo>
                    <a:pt x="11" y="0"/>
                  </a:lnTo>
                  <a:lnTo>
                    <a:pt x="5" y="4"/>
                  </a:lnTo>
                  <a:lnTo>
                    <a:pt x="2" y="8"/>
                  </a:lnTo>
                  <a:lnTo>
                    <a:pt x="0" y="16"/>
                  </a:lnTo>
                  <a:lnTo>
                    <a:pt x="2" y="22"/>
                  </a:lnTo>
                  <a:lnTo>
                    <a:pt x="5" y="26"/>
                  </a:lnTo>
                  <a:lnTo>
                    <a:pt x="9" y="31"/>
                  </a:lnTo>
                  <a:lnTo>
                    <a:pt x="17" y="32"/>
                  </a:lnTo>
                  <a:lnTo>
                    <a:pt x="23" y="31"/>
                  </a:lnTo>
                  <a:lnTo>
                    <a:pt x="29" y="26"/>
                  </a:lnTo>
                  <a:lnTo>
                    <a:pt x="32" y="22"/>
                  </a:lnTo>
                  <a:lnTo>
                    <a:pt x="33" y="16"/>
                  </a:lnTo>
                  <a:lnTo>
                    <a:pt x="32" y="8"/>
                  </a:lnTo>
                  <a:lnTo>
                    <a:pt x="29"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59" name="Freeform 1466"/>
            <p:cNvSpPr>
              <a:spLocks/>
            </p:cNvSpPr>
            <p:nvPr/>
          </p:nvSpPr>
          <p:spPr bwMode="auto">
            <a:xfrm>
              <a:off x="2061" y="1278"/>
              <a:ext cx="17" cy="16"/>
            </a:xfrm>
            <a:custGeom>
              <a:avLst/>
              <a:gdLst>
                <a:gd name="T0" fmla="*/ 6 w 33"/>
                <a:gd name="T1" fmla="*/ 1 h 32"/>
                <a:gd name="T2" fmla="*/ 4 w 33"/>
                <a:gd name="T3" fmla="*/ 0 h 32"/>
                <a:gd name="T4" fmla="*/ 3 w 33"/>
                <a:gd name="T5" fmla="*/ 1 h 32"/>
                <a:gd name="T6" fmla="*/ 1 w 33"/>
                <a:gd name="T7" fmla="*/ 1 h 32"/>
                <a:gd name="T8" fmla="*/ 1 w 33"/>
                <a:gd name="T9" fmla="*/ 2 h 32"/>
                <a:gd name="T10" fmla="*/ 0 w 33"/>
                <a:gd name="T11" fmla="*/ 4 h 32"/>
                <a:gd name="T12" fmla="*/ 1 w 33"/>
                <a:gd name="T13" fmla="*/ 6 h 32"/>
                <a:gd name="T14" fmla="*/ 1 w 33"/>
                <a:gd name="T15" fmla="*/ 7 h 32"/>
                <a:gd name="T16" fmla="*/ 3 w 33"/>
                <a:gd name="T17" fmla="*/ 8 h 32"/>
                <a:gd name="T18" fmla="*/ 3 w 33"/>
                <a:gd name="T19" fmla="*/ 8 h 32"/>
                <a:gd name="T20" fmla="*/ 4 w 33"/>
                <a:gd name="T21" fmla="*/ 8 h 32"/>
                <a:gd name="T22" fmla="*/ 6 w 33"/>
                <a:gd name="T23" fmla="*/ 8 h 32"/>
                <a:gd name="T24" fmla="*/ 7 w 33"/>
                <a:gd name="T25" fmla="*/ 7 h 32"/>
                <a:gd name="T26" fmla="*/ 8 w 33"/>
                <a:gd name="T27" fmla="*/ 6 h 32"/>
                <a:gd name="T28" fmla="*/ 9 w 33"/>
                <a:gd name="T29" fmla="*/ 4 h 32"/>
                <a:gd name="T30" fmla="*/ 8 w 33"/>
                <a:gd name="T31" fmla="*/ 2 h 32"/>
                <a:gd name="T32" fmla="*/ 7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6" y="0"/>
                  </a:lnTo>
                  <a:lnTo>
                    <a:pt x="10" y="1"/>
                  </a:lnTo>
                  <a:lnTo>
                    <a:pt x="4" y="6"/>
                  </a:lnTo>
                  <a:lnTo>
                    <a:pt x="1" y="10"/>
                  </a:lnTo>
                  <a:lnTo>
                    <a:pt x="0" y="16"/>
                  </a:lnTo>
                  <a:lnTo>
                    <a:pt x="1" y="24"/>
                  </a:lnTo>
                  <a:lnTo>
                    <a:pt x="4" y="28"/>
                  </a:lnTo>
                  <a:lnTo>
                    <a:pt x="10" y="31"/>
                  </a:lnTo>
                  <a:lnTo>
                    <a:pt x="16" y="32"/>
                  </a:lnTo>
                  <a:lnTo>
                    <a:pt x="22" y="32"/>
                  </a:lnTo>
                  <a:lnTo>
                    <a:pt x="28" y="28"/>
                  </a:lnTo>
                  <a:lnTo>
                    <a:pt x="31" y="24"/>
                  </a:lnTo>
                  <a:lnTo>
                    <a:pt x="33" y="16"/>
                  </a:lnTo>
                  <a:lnTo>
                    <a:pt x="31" y="10"/>
                  </a:lnTo>
                  <a:lnTo>
                    <a:pt x="28" y="6"/>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60" name="Freeform 1467"/>
            <p:cNvSpPr>
              <a:spLocks/>
            </p:cNvSpPr>
            <p:nvPr/>
          </p:nvSpPr>
          <p:spPr bwMode="auto">
            <a:xfrm>
              <a:off x="2090" y="1294"/>
              <a:ext cx="16" cy="17"/>
            </a:xfrm>
            <a:custGeom>
              <a:avLst/>
              <a:gdLst>
                <a:gd name="T0" fmla="*/ 6 w 33"/>
                <a:gd name="T1" fmla="*/ 1 h 33"/>
                <a:gd name="T2" fmla="*/ 4 w 33"/>
                <a:gd name="T3" fmla="*/ 0 h 33"/>
                <a:gd name="T4" fmla="*/ 2 w 33"/>
                <a:gd name="T5" fmla="*/ 1 h 33"/>
                <a:gd name="T6" fmla="*/ 1 w 33"/>
                <a:gd name="T7" fmla="*/ 2 h 33"/>
                <a:gd name="T8" fmla="*/ 0 w 33"/>
                <a:gd name="T9" fmla="*/ 3 h 33"/>
                <a:gd name="T10" fmla="*/ 0 w 33"/>
                <a:gd name="T11" fmla="*/ 5 h 33"/>
                <a:gd name="T12" fmla="*/ 0 w 33"/>
                <a:gd name="T13" fmla="*/ 6 h 33"/>
                <a:gd name="T14" fmla="*/ 1 w 33"/>
                <a:gd name="T15" fmla="*/ 8 h 33"/>
                <a:gd name="T16" fmla="*/ 2 w 33"/>
                <a:gd name="T17" fmla="*/ 8 h 33"/>
                <a:gd name="T18" fmla="*/ 2 w 33"/>
                <a:gd name="T19" fmla="*/ 8 h 33"/>
                <a:gd name="T20" fmla="*/ 4 w 33"/>
                <a:gd name="T21" fmla="*/ 9 h 33"/>
                <a:gd name="T22" fmla="*/ 6 w 33"/>
                <a:gd name="T23" fmla="*/ 8 h 33"/>
                <a:gd name="T24" fmla="*/ 7 w 33"/>
                <a:gd name="T25" fmla="*/ 8 h 33"/>
                <a:gd name="T26" fmla="*/ 8 w 33"/>
                <a:gd name="T27" fmla="*/ 6 h 33"/>
                <a:gd name="T28" fmla="*/ 8 w 33"/>
                <a:gd name="T29" fmla="*/ 5 h 33"/>
                <a:gd name="T30" fmla="*/ 8 w 33"/>
                <a:gd name="T31" fmla="*/ 3 h 33"/>
                <a:gd name="T32" fmla="*/ 7 w 33"/>
                <a:gd name="T33" fmla="*/ 2 h 33"/>
                <a:gd name="T34" fmla="*/ 6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2"/>
                  </a:lnTo>
                  <a:lnTo>
                    <a:pt x="6" y="6"/>
                  </a:lnTo>
                  <a:lnTo>
                    <a:pt x="2" y="11"/>
                  </a:lnTo>
                  <a:lnTo>
                    <a:pt x="0" y="17"/>
                  </a:lnTo>
                  <a:lnTo>
                    <a:pt x="2" y="24"/>
                  </a:lnTo>
                  <a:lnTo>
                    <a:pt x="6" y="29"/>
                  </a:lnTo>
                  <a:lnTo>
                    <a:pt x="11" y="32"/>
                  </a:lnTo>
                  <a:lnTo>
                    <a:pt x="17" y="33"/>
                  </a:lnTo>
                  <a:lnTo>
                    <a:pt x="24" y="32"/>
                  </a:lnTo>
                  <a:lnTo>
                    <a:pt x="29" y="29"/>
                  </a:lnTo>
                  <a:lnTo>
                    <a:pt x="32" y="24"/>
                  </a:lnTo>
                  <a:lnTo>
                    <a:pt x="33" y="17"/>
                  </a:lnTo>
                  <a:lnTo>
                    <a:pt x="32" y="11"/>
                  </a:lnTo>
                  <a:lnTo>
                    <a:pt x="29" y="6"/>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61" name="Freeform 1468"/>
            <p:cNvSpPr>
              <a:spLocks/>
            </p:cNvSpPr>
            <p:nvPr/>
          </p:nvSpPr>
          <p:spPr bwMode="auto">
            <a:xfrm>
              <a:off x="2119" y="1311"/>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5 w 33"/>
                <a:gd name="T23" fmla="*/ 7 h 33"/>
                <a:gd name="T24" fmla="*/ 6 w 33"/>
                <a:gd name="T25" fmla="*/ 7 h 33"/>
                <a:gd name="T26" fmla="*/ 8 w 33"/>
                <a:gd name="T27" fmla="*/ 5 h 33"/>
                <a:gd name="T28" fmla="*/ 8 w 33"/>
                <a:gd name="T29" fmla="*/ 4 h 33"/>
                <a:gd name="T30" fmla="*/ 8 w 33"/>
                <a:gd name="T31" fmla="*/ 2 h 33"/>
                <a:gd name="T32" fmla="*/ 6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3" y="2"/>
                  </a:moveTo>
                  <a:lnTo>
                    <a:pt x="17" y="0"/>
                  </a:lnTo>
                  <a:lnTo>
                    <a:pt x="9" y="2"/>
                  </a:lnTo>
                  <a:lnTo>
                    <a:pt x="5" y="5"/>
                  </a:lnTo>
                  <a:lnTo>
                    <a:pt x="0" y="11"/>
                  </a:lnTo>
                  <a:lnTo>
                    <a:pt x="0" y="16"/>
                  </a:lnTo>
                  <a:lnTo>
                    <a:pt x="0" y="22"/>
                  </a:lnTo>
                  <a:lnTo>
                    <a:pt x="5" y="28"/>
                  </a:lnTo>
                  <a:lnTo>
                    <a:pt x="9" y="31"/>
                  </a:lnTo>
                  <a:lnTo>
                    <a:pt x="17" y="33"/>
                  </a:lnTo>
                  <a:lnTo>
                    <a:pt x="23" y="31"/>
                  </a:lnTo>
                  <a:lnTo>
                    <a:pt x="27" y="28"/>
                  </a:lnTo>
                  <a:lnTo>
                    <a:pt x="32" y="22"/>
                  </a:lnTo>
                  <a:lnTo>
                    <a:pt x="33" y="16"/>
                  </a:lnTo>
                  <a:lnTo>
                    <a:pt x="32" y="11"/>
                  </a:lnTo>
                  <a:lnTo>
                    <a:pt x="27"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62" name="Freeform 1469"/>
            <p:cNvSpPr>
              <a:spLocks/>
            </p:cNvSpPr>
            <p:nvPr/>
          </p:nvSpPr>
          <p:spPr bwMode="auto">
            <a:xfrm>
              <a:off x="2147" y="1327"/>
              <a:ext cx="16" cy="16"/>
            </a:xfrm>
            <a:custGeom>
              <a:avLst/>
              <a:gdLst>
                <a:gd name="T0" fmla="*/ 5 w 32"/>
                <a:gd name="T1" fmla="*/ 0 h 33"/>
                <a:gd name="T2" fmla="*/ 4 w 32"/>
                <a:gd name="T3" fmla="*/ 0 h 33"/>
                <a:gd name="T4" fmla="*/ 2 w 32"/>
                <a:gd name="T5" fmla="*/ 0 h 33"/>
                <a:gd name="T6" fmla="*/ 1 w 32"/>
                <a:gd name="T7" fmla="*/ 1 h 33"/>
                <a:gd name="T8" fmla="*/ 1 w 32"/>
                <a:gd name="T9" fmla="*/ 2 h 33"/>
                <a:gd name="T10" fmla="*/ 0 w 32"/>
                <a:gd name="T11" fmla="*/ 4 h 33"/>
                <a:gd name="T12" fmla="*/ 1 w 32"/>
                <a:gd name="T13" fmla="*/ 5 h 33"/>
                <a:gd name="T14" fmla="*/ 1 w 32"/>
                <a:gd name="T15" fmla="*/ 7 h 33"/>
                <a:gd name="T16" fmla="*/ 2 w 32"/>
                <a:gd name="T17" fmla="*/ 7 h 33"/>
                <a:gd name="T18" fmla="*/ 2 w 32"/>
                <a:gd name="T19" fmla="*/ 7 h 33"/>
                <a:gd name="T20" fmla="*/ 4 w 32"/>
                <a:gd name="T21" fmla="*/ 8 h 33"/>
                <a:gd name="T22" fmla="*/ 5 w 32"/>
                <a:gd name="T23" fmla="*/ 7 h 33"/>
                <a:gd name="T24" fmla="*/ 7 w 32"/>
                <a:gd name="T25" fmla="*/ 7 h 33"/>
                <a:gd name="T26" fmla="*/ 8 w 32"/>
                <a:gd name="T27" fmla="*/ 5 h 33"/>
                <a:gd name="T28" fmla="*/ 8 w 32"/>
                <a:gd name="T29" fmla="*/ 4 h 33"/>
                <a:gd name="T30" fmla="*/ 8 w 32"/>
                <a:gd name="T31" fmla="*/ 2 h 33"/>
                <a:gd name="T32" fmla="*/ 7 w 32"/>
                <a:gd name="T33" fmla="*/ 1 h 33"/>
                <a:gd name="T34" fmla="*/ 5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1"/>
                  </a:moveTo>
                  <a:lnTo>
                    <a:pt x="16" y="0"/>
                  </a:lnTo>
                  <a:lnTo>
                    <a:pt x="9" y="1"/>
                  </a:lnTo>
                  <a:lnTo>
                    <a:pt x="4" y="4"/>
                  </a:lnTo>
                  <a:lnTo>
                    <a:pt x="1" y="10"/>
                  </a:lnTo>
                  <a:lnTo>
                    <a:pt x="0" y="16"/>
                  </a:lnTo>
                  <a:lnTo>
                    <a:pt x="1" y="22"/>
                  </a:lnTo>
                  <a:lnTo>
                    <a:pt x="4" y="28"/>
                  </a:lnTo>
                  <a:lnTo>
                    <a:pt x="9" y="31"/>
                  </a:lnTo>
                  <a:lnTo>
                    <a:pt x="16" y="33"/>
                  </a:lnTo>
                  <a:lnTo>
                    <a:pt x="22" y="31"/>
                  </a:lnTo>
                  <a:lnTo>
                    <a:pt x="28" y="28"/>
                  </a:lnTo>
                  <a:lnTo>
                    <a:pt x="31" y="22"/>
                  </a:lnTo>
                  <a:lnTo>
                    <a:pt x="32" y="16"/>
                  </a:lnTo>
                  <a:lnTo>
                    <a:pt x="31" y="10"/>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63" name="Freeform 1470"/>
            <p:cNvSpPr>
              <a:spLocks/>
            </p:cNvSpPr>
            <p:nvPr/>
          </p:nvSpPr>
          <p:spPr bwMode="auto">
            <a:xfrm>
              <a:off x="2175" y="1343"/>
              <a:ext cx="16" cy="17"/>
            </a:xfrm>
            <a:custGeom>
              <a:avLst/>
              <a:gdLst>
                <a:gd name="T0" fmla="*/ 5 w 33"/>
                <a:gd name="T1" fmla="*/ 1 h 32"/>
                <a:gd name="T2" fmla="*/ 4 w 33"/>
                <a:gd name="T3" fmla="*/ 0 h 32"/>
                <a:gd name="T4" fmla="*/ 2 w 33"/>
                <a:gd name="T5" fmla="*/ 1 h 32"/>
                <a:gd name="T6" fmla="*/ 1 w 33"/>
                <a:gd name="T7" fmla="*/ 1 h 32"/>
                <a:gd name="T8" fmla="*/ 0 w 33"/>
                <a:gd name="T9" fmla="*/ 3 h 32"/>
                <a:gd name="T10" fmla="*/ 0 w 33"/>
                <a:gd name="T11" fmla="*/ 5 h 32"/>
                <a:gd name="T12" fmla="*/ 0 w 33"/>
                <a:gd name="T13" fmla="*/ 6 h 32"/>
                <a:gd name="T14" fmla="*/ 1 w 33"/>
                <a:gd name="T15" fmla="*/ 8 h 32"/>
                <a:gd name="T16" fmla="*/ 2 w 33"/>
                <a:gd name="T17" fmla="*/ 9 h 32"/>
                <a:gd name="T18" fmla="*/ 2 w 33"/>
                <a:gd name="T19" fmla="*/ 9 h 32"/>
                <a:gd name="T20" fmla="*/ 4 w 33"/>
                <a:gd name="T21" fmla="*/ 9 h 32"/>
                <a:gd name="T22" fmla="*/ 5 w 33"/>
                <a:gd name="T23" fmla="*/ 9 h 32"/>
                <a:gd name="T24" fmla="*/ 7 w 33"/>
                <a:gd name="T25" fmla="*/ 8 h 32"/>
                <a:gd name="T26" fmla="*/ 7 w 33"/>
                <a:gd name="T27" fmla="*/ 6 h 32"/>
                <a:gd name="T28" fmla="*/ 8 w 33"/>
                <a:gd name="T29" fmla="*/ 5 h 32"/>
                <a:gd name="T30" fmla="*/ 7 w 33"/>
                <a:gd name="T31" fmla="*/ 3 h 32"/>
                <a:gd name="T32" fmla="*/ 7 w 33"/>
                <a:gd name="T33" fmla="*/ 1 h 32"/>
                <a:gd name="T34" fmla="*/ 5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3" y="1"/>
                  </a:moveTo>
                  <a:lnTo>
                    <a:pt x="17" y="0"/>
                  </a:lnTo>
                  <a:lnTo>
                    <a:pt x="11" y="1"/>
                  </a:lnTo>
                  <a:lnTo>
                    <a:pt x="5" y="4"/>
                  </a:lnTo>
                  <a:lnTo>
                    <a:pt x="2" y="10"/>
                  </a:lnTo>
                  <a:lnTo>
                    <a:pt x="0" y="16"/>
                  </a:lnTo>
                  <a:lnTo>
                    <a:pt x="2" y="22"/>
                  </a:lnTo>
                  <a:lnTo>
                    <a:pt x="5" y="28"/>
                  </a:lnTo>
                  <a:lnTo>
                    <a:pt x="9" y="31"/>
                  </a:lnTo>
                  <a:lnTo>
                    <a:pt x="17" y="32"/>
                  </a:lnTo>
                  <a:lnTo>
                    <a:pt x="23" y="31"/>
                  </a:lnTo>
                  <a:lnTo>
                    <a:pt x="28" y="28"/>
                  </a:lnTo>
                  <a:lnTo>
                    <a:pt x="31" y="22"/>
                  </a:lnTo>
                  <a:lnTo>
                    <a:pt x="33" y="16"/>
                  </a:lnTo>
                  <a:lnTo>
                    <a:pt x="31" y="10"/>
                  </a:lnTo>
                  <a:lnTo>
                    <a:pt x="28"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64" name="Freeform 1471"/>
            <p:cNvSpPr>
              <a:spLocks/>
            </p:cNvSpPr>
            <p:nvPr/>
          </p:nvSpPr>
          <p:spPr bwMode="auto">
            <a:xfrm>
              <a:off x="2203" y="1360"/>
              <a:ext cx="17" cy="16"/>
            </a:xfrm>
            <a:custGeom>
              <a:avLst/>
              <a:gdLst>
                <a:gd name="T0" fmla="*/ 6 w 32"/>
                <a:gd name="T1" fmla="*/ 0 h 33"/>
                <a:gd name="T2" fmla="*/ 5 w 32"/>
                <a:gd name="T3" fmla="*/ 0 h 33"/>
                <a:gd name="T4" fmla="*/ 3 w 32"/>
                <a:gd name="T5" fmla="*/ 0 h 33"/>
                <a:gd name="T6" fmla="*/ 1 w 32"/>
                <a:gd name="T7" fmla="*/ 1 h 33"/>
                <a:gd name="T8" fmla="*/ 1 w 32"/>
                <a:gd name="T9" fmla="*/ 2 h 33"/>
                <a:gd name="T10" fmla="*/ 0 w 32"/>
                <a:gd name="T11" fmla="*/ 4 h 33"/>
                <a:gd name="T12" fmla="*/ 1 w 32"/>
                <a:gd name="T13" fmla="*/ 5 h 33"/>
                <a:gd name="T14" fmla="*/ 1 w 32"/>
                <a:gd name="T15" fmla="*/ 6 h 33"/>
                <a:gd name="T16" fmla="*/ 3 w 32"/>
                <a:gd name="T17" fmla="*/ 7 h 33"/>
                <a:gd name="T18" fmla="*/ 3 w 32"/>
                <a:gd name="T19" fmla="*/ 7 h 33"/>
                <a:gd name="T20" fmla="*/ 5 w 32"/>
                <a:gd name="T21" fmla="*/ 8 h 33"/>
                <a:gd name="T22" fmla="*/ 6 w 32"/>
                <a:gd name="T23" fmla="*/ 7 h 33"/>
                <a:gd name="T24" fmla="*/ 8 w 32"/>
                <a:gd name="T25" fmla="*/ 6 h 33"/>
                <a:gd name="T26" fmla="*/ 9 w 32"/>
                <a:gd name="T27" fmla="*/ 5 h 33"/>
                <a:gd name="T28" fmla="*/ 9 w 32"/>
                <a:gd name="T29" fmla="*/ 4 h 33"/>
                <a:gd name="T30" fmla="*/ 9 w 32"/>
                <a:gd name="T31" fmla="*/ 2 h 33"/>
                <a:gd name="T32" fmla="*/ 8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3" y="2"/>
                  </a:moveTo>
                  <a:lnTo>
                    <a:pt x="16" y="0"/>
                  </a:lnTo>
                  <a:lnTo>
                    <a:pt x="10" y="2"/>
                  </a:lnTo>
                  <a:lnTo>
                    <a:pt x="4" y="5"/>
                  </a:lnTo>
                  <a:lnTo>
                    <a:pt x="1" y="9"/>
                  </a:lnTo>
                  <a:lnTo>
                    <a:pt x="0" y="17"/>
                  </a:lnTo>
                  <a:lnTo>
                    <a:pt x="1" y="23"/>
                  </a:lnTo>
                  <a:lnTo>
                    <a:pt x="4" y="27"/>
                  </a:lnTo>
                  <a:lnTo>
                    <a:pt x="10" y="31"/>
                  </a:lnTo>
                  <a:lnTo>
                    <a:pt x="16" y="33"/>
                  </a:lnTo>
                  <a:lnTo>
                    <a:pt x="22" y="31"/>
                  </a:lnTo>
                  <a:lnTo>
                    <a:pt x="28" y="27"/>
                  </a:lnTo>
                  <a:lnTo>
                    <a:pt x="31" y="23"/>
                  </a:lnTo>
                  <a:lnTo>
                    <a:pt x="32" y="17"/>
                  </a:lnTo>
                  <a:lnTo>
                    <a:pt x="31" y="9"/>
                  </a:lnTo>
                  <a:lnTo>
                    <a:pt x="28"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65" name="Freeform 1472"/>
            <p:cNvSpPr>
              <a:spLocks/>
            </p:cNvSpPr>
            <p:nvPr/>
          </p:nvSpPr>
          <p:spPr bwMode="auto">
            <a:xfrm>
              <a:off x="2232" y="1376"/>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6 h 33"/>
                <a:gd name="T16" fmla="*/ 2 w 33"/>
                <a:gd name="T17" fmla="*/ 7 h 33"/>
                <a:gd name="T18" fmla="*/ 2 w 33"/>
                <a:gd name="T19" fmla="*/ 7 h 33"/>
                <a:gd name="T20" fmla="*/ 4 w 33"/>
                <a:gd name="T21" fmla="*/ 8 h 33"/>
                <a:gd name="T22" fmla="*/ 6 w 33"/>
                <a:gd name="T23" fmla="*/ 7 h 33"/>
                <a:gd name="T24" fmla="*/ 7 w 33"/>
                <a:gd name="T25" fmla="*/ 6 h 33"/>
                <a:gd name="T26" fmla="*/ 7 w 33"/>
                <a:gd name="T27" fmla="*/ 5 h 33"/>
                <a:gd name="T28" fmla="*/ 8 w 33"/>
                <a:gd name="T29" fmla="*/ 4 h 33"/>
                <a:gd name="T30" fmla="*/ 7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1"/>
                  </a:moveTo>
                  <a:lnTo>
                    <a:pt x="17" y="0"/>
                  </a:lnTo>
                  <a:lnTo>
                    <a:pt x="11" y="0"/>
                  </a:lnTo>
                  <a:lnTo>
                    <a:pt x="6" y="4"/>
                  </a:lnTo>
                  <a:lnTo>
                    <a:pt x="2" y="9"/>
                  </a:lnTo>
                  <a:lnTo>
                    <a:pt x="0" y="16"/>
                  </a:lnTo>
                  <a:lnTo>
                    <a:pt x="2" y="22"/>
                  </a:lnTo>
                  <a:lnTo>
                    <a:pt x="6" y="27"/>
                  </a:lnTo>
                  <a:lnTo>
                    <a:pt x="11" y="31"/>
                  </a:lnTo>
                  <a:lnTo>
                    <a:pt x="17" y="33"/>
                  </a:lnTo>
                  <a:lnTo>
                    <a:pt x="24" y="31"/>
                  </a:lnTo>
                  <a:lnTo>
                    <a:pt x="28" y="27"/>
                  </a:lnTo>
                  <a:lnTo>
                    <a:pt x="31" y="22"/>
                  </a:lnTo>
                  <a:lnTo>
                    <a:pt x="33" y="16"/>
                  </a:lnTo>
                  <a:lnTo>
                    <a:pt x="31" y="9"/>
                  </a:lnTo>
                  <a:lnTo>
                    <a:pt x="28"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66" name="Freeform 1473"/>
            <p:cNvSpPr>
              <a:spLocks/>
            </p:cNvSpPr>
            <p:nvPr/>
          </p:nvSpPr>
          <p:spPr bwMode="auto">
            <a:xfrm>
              <a:off x="2261" y="1392"/>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6 h 33"/>
                <a:gd name="T14" fmla="*/ 1 w 33"/>
                <a:gd name="T15" fmla="*/ 7 h 33"/>
                <a:gd name="T16" fmla="*/ 2 w 33"/>
                <a:gd name="T17" fmla="*/ 7 h 33"/>
                <a:gd name="T18" fmla="*/ 2 w 33"/>
                <a:gd name="T19" fmla="*/ 7 h 33"/>
                <a:gd name="T20" fmla="*/ 4 w 33"/>
                <a:gd name="T21" fmla="*/ 8 h 33"/>
                <a:gd name="T22" fmla="*/ 5 w 33"/>
                <a:gd name="T23" fmla="*/ 7 h 33"/>
                <a:gd name="T24" fmla="*/ 6 w 33"/>
                <a:gd name="T25" fmla="*/ 7 h 33"/>
                <a:gd name="T26" fmla="*/ 7 w 33"/>
                <a:gd name="T27" fmla="*/ 6 h 33"/>
                <a:gd name="T28" fmla="*/ 8 w 33"/>
                <a:gd name="T29" fmla="*/ 4 h 33"/>
                <a:gd name="T30" fmla="*/ 7 w 33"/>
                <a:gd name="T31" fmla="*/ 2 h 33"/>
                <a:gd name="T32" fmla="*/ 6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2"/>
                  </a:moveTo>
                  <a:lnTo>
                    <a:pt x="16" y="0"/>
                  </a:lnTo>
                  <a:lnTo>
                    <a:pt x="9" y="2"/>
                  </a:lnTo>
                  <a:lnTo>
                    <a:pt x="5" y="6"/>
                  </a:lnTo>
                  <a:lnTo>
                    <a:pt x="0" y="11"/>
                  </a:lnTo>
                  <a:lnTo>
                    <a:pt x="0" y="16"/>
                  </a:lnTo>
                  <a:lnTo>
                    <a:pt x="0" y="24"/>
                  </a:lnTo>
                  <a:lnTo>
                    <a:pt x="5" y="28"/>
                  </a:lnTo>
                  <a:lnTo>
                    <a:pt x="9" y="31"/>
                  </a:lnTo>
                  <a:lnTo>
                    <a:pt x="16" y="33"/>
                  </a:lnTo>
                  <a:lnTo>
                    <a:pt x="22" y="31"/>
                  </a:lnTo>
                  <a:lnTo>
                    <a:pt x="27" y="28"/>
                  </a:lnTo>
                  <a:lnTo>
                    <a:pt x="31" y="24"/>
                  </a:lnTo>
                  <a:lnTo>
                    <a:pt x="33" y="16"/>
                  </a:lnTo>
                  <a:lnTo>
                    <a:pt x="31" y="11"/>
                  </a:lnTo>
                  <a:lnTo>
                    <a:pt x="27" y="6"/>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67" name="Freeform 1474"/>
            <p:cNvSpPr>
              <a:spLocks/>
            </p:cNvSpPr>
            <p:nvPr/>
          </p:nvSpPr>
          <p:spPr bwMode="auto">
            <a:xfrm>
              <a:off x="2289" y="1408"/>
              <a:ext cx="16" cy="16"/>
            </a:xfrm>
            <a:custGeom>
              <a:avLst/>
              <a:gdLst>
                <a:gd name="T0" fmla="*/ 5 w 32"/>
                <a:gd name="T1" fmla="*/ 1 h 32"/>
                <a:gd name="T2" fmla="*/ 4 w 32"/>
                <a:gd name="T3" fmla="*/ 0 h 32"/>
                <a:gd name="T4" fmla="*/ 2 w 32"/>
                <a:gd name="T5" fmla="*/ 1 h 32"/>
                <a:gd name="T6" fmla="*/ 1 w 32"/>
                <a:gd name="T7" fmla="*/ 1 h 32"/>
                <a:gd name="T8" fmla="*/ 1 w 32"/>
                <a:gd name="T9" fmla="*/ 2 h 32"/>
                <a:gd name="T10" fmla="*/ 0 w 32"/>
                <a:gd name="T11" fmla="*/ 4 h 32"/>
                <a:gd name="T12" fmla="*/ 1 w 32"/>
                <a:gd name="T13" fmla="*/ 5 h 32"/>
                <a:gd name="T14" fmla="*/ 1 w 32"/>
                <a:gd name="T15" fmla="*/ 7 h 32"/>
                <a:gd name="T16" fmla="*/ 2 w 32"/>
                <a:gd name="T17" fmla="*/ 8 h 32"/>
                <a:gd name="T18" fmla="*/ 2 w 32"/>
                <a:gd name="T19" fmla="*/ 8 h 32"/>
                <a:gd name="T20" fmla="*/ 4 w 32"/>
                <a:gd name="T21" fmla="*/ 8 h 32"/>
                <a:gd name="T22" fmla="*/ 5 w 32"/>
                <a:gd name="T23" fmla="*/ 8 h 32"/>
                <a:gd name="T24" fmla="*/ 7 w 32"/>
                <a:gd name="T25" fmla="*/ 7 h 32"/>
                <a:gd name="T26" fmla="*/ 8 w 32"/>
                <a:gd name="T27" fmla="*/ 5 h 32"/>
                <a:gd name="T28" fmla="*/ 8 w 32"/>
                <a:gd name="T29" fmla="*/ 4 h 32"/>
                <a:gd name="T30" fmla="*/ 8 w 32"/>
                <a:gd name="T31" fmla="*/ 2 h 32"/>
                <a:gd name="T32" fmla="*/ 7 w 32"/>
                <a:gd name="T33" fmla="*/ 1 h 32"/>
                <a:gd name="T34" fmla="*/ 5 w 32"/>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22" y="1"/>
                  </a:moveTo>
                  <a:lnTo>
                    <a:pt x="16" y="0"/>
                  </a:lnTo>
                  <a:lnTo>
                    <a:pt x="9" y="1"/>
                  </a:lnTo>
                  <a:lnTo>
                    <a:pt x="4" y="4"/>
                  </a:lnTo>
                  <a:lnTo>
                    <a:pt x="1" y="10"/>
                  </a:lnTo>
                  <a:lnTo>
                    <a:pt x="0" y="16"/>
                  </a:lnTo>
                  <a:lnTo>
                    <a:pt x="1" y="22"/>
                  </a:lnTo>
                  <a:lnTo>
                    <a:pt x="4" y="28"/>
                  </a:lnTo>
                  <a:lnTo>
                    <a:pt x="9" y="31"/>
                  </a:lnTo>
                  <a:lnTo>
                    <a:pt x="16" y="32"/>
                  </a:lnTo>
                  <a:lnTo>
                    <a:pt x="22" y="31"/>
                  </a:lnTo>
                  <a:lnTo>
                    <a:pt x="28" y="28"/>
                  </a:lnTo>
                  <a:lnTo>
                    <a:pt x="31" y="22"/>
                  </a:lnTo>
                  <a:lnTo>
                    <a:pt x="32" y="16"/>
                  </a:lnTo>
                  <a:lnTo>
                    <a:pt x="31" y="10"/>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68" name="Freeform 1475"/>
            <p:cNvSpPr>
              <a:spLocks/>
            </p:cNvSpPr>
            <p:nvPr/>
          </p:nvSpPr>
          <p:spPr bwMode="auto">
            <a:xfrm>
              <a:off x="2317" y="1424"/>
              <a:ext cx="16" cy="17"/>
            </a:xfrm>
            <a:custGeom>
              <a:avLst/>
              <a:gdLst>
                <a:gd name="T0" fmla="*/ 5 w 33"/>
                <a:gd name="T1" fmla="*/ 1 h 33"/>
                <a:gd name="T2" fmla="*/ 4 w 33"/>
                <a:gd name="T3" fmla="*/ 0 h 33"/>
                <a:gd name="T4" fmla="*/ 2 w 33"/>
                <a:gd name="T5" fmla="*/ 1 h 33"/>
                <a:gd name="T6" fmla="*/ 1 w 33"/>
                <a:gd name="T7" fmla="*/ 2 h 33"/>
                <a:gd name="T8" fmla="*/ 0 w 33"/>
                <a:gd name="T9" fmla="*/ 3 h 33"/>
                <a:gd name="T10" fmla="*/ 0 w 33"/>
                <a:gd name="T11" fmla="*/ 5 h 33"/>
                <a:gd name="T12" fmla="*/ 0 w 33"/>
                <a:gd name="T13" fmla="*/ 6 h 33"/>
                <a:gd name="T14" fmla="*/ 1 w 33"/>
                <a:gd name="T15" fmla="*/ 8 h 33"/>
                <a:gd name="T16" fmla="*/ 2 w 33"/>
                <a:gd name="T17" fmla="*/ 8 h 33"/>
                <a:gd name="T18" fmla="*/ 2 w 33"/>
                <a:gd name="T19" fmla="*/ 8 h 33"/>
                <a:gd name="T20" fmla="*/ 4 w 33"/>
                <a:gd name="T21" fmla="*/ 9 h 33"/>
                <a:gd name="T22" fmla="*/ 5 w 33"/>
                <a:gd name="T23" fmla="*/ 8 h 33"/>
                <a:gd name="T24" fmla="*/ 7 w 33"/>
                <a:gd name="T25" fmla="*/ 8 h 33"/>
                <a:gd name="T26" fmla="*/ 7 w 33"/>
                <a:gd name="T27" fmla="*/ 6 h 33"/>
                <a:gd name="T28" fmla="*/ 8 w 33"/>
                <a:gd name="T29" fmla="*/ 5 h 33"/>
                <a:gd name="T30" fmla="*/ 7 w 33"/>
                <a:gd name="T31" fmla="*/ 3 h 33"/>
                <a:gd name="T32" fmla="*/ 7 w 33"/>
                <a:gd name="T33" fmla="*/ 2 h 33"/>
                <a:gd name="T34" fmla="*/ 5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2"/>
                  </a:moveTo>
                  <a:lnTo>
                    <a:pt x="16" y="0"/>
                  </a:lnTo>
                  <a:lnTo>
                    <a:pt x="10" y="2"/>
                  </a:lnTo>
                  <a:lnTo>
                    <a:pt x="5" y="5"/>
                  </a:lnTo>
                  <a:lnTo>
                    <a:pt x="2" y="11"/>
                  </a:lnTo>
                  <a:lnTo>
                    <a:pt x="0" y="17"/>
                  </a:lnTo>
                  <a:lnTo>
                    <a:pt x="2" y="23"/>
                  </a:lnTo>
                  <a:lnTo>
                    <a:pt x="5" y="29"/>
                  </a:lnTo>
                  <a:lnTo>
                    <a:pt x="9" y="32"/>
                  </a:lnTo>
                  <a:lnTo>
                    <a:pt x="16" y="33"/>
                  </a:lnTo>
                  <a:lnTo>
                    <a:pt x="22" y="32"/>
                  </a:lnTo>
                  <a:lnTo>
                    <a:pt x="28" y="29"/>
                  </a:lnTo>
                  <a:lnTo>
                    <a:pt x="31" y="23"/>
                  </a:lnTo>
                  <a:lnTo>
                    <a:pt x="33" y="17"/>
                  </a:lnTo>
                  <a:lnTo>
                    <a:pt x="31" y="11"/>
                  </a:lnTo>
                  <a:lnTo>
                    <a:pt x="28"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69" name="Freeform 1476"/>
            <p:cNvSpPr>
              <a:spLocks/>
            </p:cNvSpPr>
            <p:nvPr/>
          </p:nvSpPr>
          <p:spPr bwMode="auto">
            <a:xfrm>
              <a:off x="2345" y="1441"/>
              <a:ext cx="17" cy="16"/>
            </a:xfrm>
            <a:custGeom>
              <a:avLst/>
              <a:gdLst>
                <a:gd name="T0" fmla="*/ 6 w 32"/>
                <a:gd name="T1" fmla="*/ 0 h 33"/>
                <a:gd name="T2" fmla="*/ 5 w 32"/>
                <a:gd name="T3" fmla="*/ 0 h 33"/>
                <a:gd name="T4" fmla="*/ 3 w 32"/>
                <a:gd name="T5" fmla="*/ 0 h 33"/>
                <a:gd name="T6" fmla="*/ 1 w 32"/>
                <a:gd name="T7" fmla="*/ 1 h 33"/>
                <a:gd name="T8" fmla="*/ 1 w 32"/>
                <a:gd name="T9" fmla="*/ 2 h 33"/>
                <a:gd name="T10" fmla="*/ 0 w 32"/>
                <a:gd name="T11" fmla="*/ 4 h 33"/>
                <a:gd name="T12" fmla="*/ 1 w 32"/>
                <a:gd name="T13" fmla="*/ 5 h 33"/>
                <a:gd name="T14" fmla="*/ 1 w 32"/>
                <a:gd name="T15" fmla="*/ 7 h 33"/>
                <a:gd name="T16" fmla="*/ 3 w 32"/>
                <a:gd name="T17" fmla="*/ 7 h 33"/>
                <a:gd name="T18" fmla="*/ 3 w 32"/>
                <a:gd name="T19" fmla="*/ 7 h 33"/>
                <a:gd name="T20" fmla="*/ 5 w 32"/>
                <a:gd name="T21" fmla="*/ 8 h 33"/>
                <a:gd name="T22" fmla="*/ 6 w 32"/>
                <a:gd name="T23" fmla="*/ 7 h 33"/>
                <a:gd name="T24" fmla="*/ 8 w 32"/>
                <a:gd name="T25" fmla="*/ 7 h 33"/>
                <a:gd name="T26" fmla="*/ 9 w 32"/>
                <a:gd name="T27" fmla="*/ 5 h 33"/>
                <a:gd name="T28" fmla="*/ 9 w 32"/>
                <a:gd name="T29" fmla="*/ 4 h 33"/>
                <a:gd name="T30" fmla="*/ 9 w 32"/>
                <a:gd name="T31" fmla="*/ 2 h 33"/>
                <a:gd name="T32" fmla="*/ 8 w 32"/>
                <a:gd name="T33" fmla="*/ 1 h 33"/>
                <a:gd name="T34" fmla="*/ 6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3" y="2"/>
                  </a:moveTo>
                  <a:lnTo>
                    <a:pt x="16" y="0"/>
                  </a:lnTo>
                  <a:lnTo>
                    <a:pt x="10" y="2"/>
                  </a:lnTo>
                  <a:lnTo>
                    <a:pt x="4" y="5"/>
                  </a:lnTo>
                  <a:lnTo>
                    <a:pt x="1" y="11"/>
                  </a:lnTo>
                  <a:lnTo>
                    <a:pt x="0" y="17"/>
                  </a:lnTo>
                  <a:lnTo>
                    <a:pt x="1" y="22"/>
                  </a:lnTo>
                  <a:lnTo>
                    <a:pt x="4" y="28"/>
                  </a:lnTo>
                  <a:lnTo>
                    <a:pt x="10" y="31"/>
                  </a:lnTo>
                  <a:lnTo>
                    <a:pt x="16" y="33"/>
                  </a:lnTo>
                  <a:lnTo>
                    <a:pt x="22" y="31"/>
                  </a:lnTo>
                  <a:lnTo>
                    <a:pt x="28" y="28"/>
                  </a:lnTo>
                  <a:lnTo>
                    <a:pt x="31" y="22"/>
                  </a:lnTo>
                  <a:lnTo>
                    <a:pt x="32" y="17"/>
                  </a:lnTo>
                  <a:lnTo>
                    <a:pt x="31" y="11"/>
                  </a:lnTo>
                  <a:lnTo>
                    <a:pt x="28"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70" name="Freeform 1477"/>
            <p:cNvSpPr>
              <a:spLocks/>
            </p:cNvSpPr>
            <p:nvPr/>
          </p:nvSpPr>
          <p:spPr bwMode="auto">
            <a:xfrm>
              <a:off x="2374" y="1457"/>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6 h 33"/>
                <a:gd name="T16" fmla="*/ 2 w 33"/>
                <a:gd name="T17" fmla="*/ 7 h 33"/>
                <a:gd name="T18" fmla="*/ 2 w 33"/>
                <a:gd name="T19" fmla="*/ 7 h 33"/>
                <a:gd name="T20" fmla="*/ 4 w 33"/>
                <a:gd name="T21" fmla="*/ 8 h 33"/>
                <a:gd name="T22" fmla="*/ 6 w 33"/>
                <a:gd name="T23" fmla="*/ 7 h 33"/>
                <a:gd name="T24" fmla="*/ 7 w 33"/>
                <a:gd name="T25" fmla="*/ 6 h 33"/>
                <a:gd name="T26" fmla="*/ 7 w 33"/>
                <a:gd name="T27" fmla="*/ 5 h 33"/>
                <a:gd name="T28" fmla="*/ 8 w 33"/>
                <a:gd name="T29" fmla="*/ 4 h 33"/>
                <a:gd name="T30" fmla="*/ 7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1"/>
                  </a:moveTo>
                  <a:lnTo>
                    <a:pt x="16" y="0"/>
                  </a:lnTo>
                  <a:lnTo>
                    <a:pt x="10" y="1"/>
                  </a:lnTo>
                  <a:lnTo>
                    <a:pt x="4" y="4"/>
                  </a:lnTo>
                  <a:lnTo>
                    <a:pt x="1" y="9"/>
                  </a:lnTo>
                  <a:lnTo>
                    <a:pt x="0" y="16"/>
                  </a:lnTo>
                  <a:lnTo>
                    <a:pt x="1" y="22"/>
                  </a:lnTo>
                  <a:lnTo>
                    <a:pt x="4" y="27"/>
                  </a:lnTo>
                  <a:lnTo>
                    <a:pt x="10" y="31"/>
                  </a:lnTo>
                  <a:lnTo>
                    <a:pt x="16" y="33"/>
                  </a:lnTo>
                  <a:lnTo>
                    <a:pt x="24" y="31"/>
                  </a:lnTo>
                  <a:lnTo>
                    <a:pt x="28" y="27"/>
                  </a:lnTo>
                  <a:lnTo>
                    <a:pt x="31" y="22"/>
                  </a:lnTo>
                  <a:lnTo>
                    <a:pt x="33" y="16"/>
                  </a:lnTo>
                  <a:lnTo>
                    <a:pt x="31" y="9"/>
                  </a:lnTo>
                  <a:lnTo>
                    <a:pt x="28"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71" name="Freeform 1478"/>
            <p:cNvSpPr>
              <a:spLocks/>
            </p:cNvSpPr>
            <p:nvPr/>
          </p:nvSpPr>
          <p:spPr bwMode="auto">
            <a:xfrm>
              <a:off x="2402" y="1473"/>
              <a:ext cx="17" cy="17"/>
            </a:xfrm>
            <a:custGeom>
              <a:avLst/>
              <a:gdLst>
                <a:gd name="T0" fmla="*/ 6 w 35"/>
                <a:gd name="T1" fmla="*/ 1 h 32"/>
                <a:gd name="T2" fmla="*/ 4 w 35"/>
                <a:gd name="T3" fmla="*/ 0 h 32"/>
                <a:gd name="T4" fmla="*/ 2 w 35"/>
                <a:gd name="T5" fmla="*/ 0 h 32"/>
                <a:gd name="T6" fmla="*/ 1 w 35"/>
                <a:gd name="T7" fmla="*/ 1 h 32"/>
                <a:gd name="T8" fmla="*/ 0 w 35"/>
                <a:gd name="T9" fmla="*/ 2 h 32"/>
                <a:gd name="T10" fmla="*/ 0 w 35"/>
                <a:gd name="T11" fmla="*/ 5 h 32"/>
                <a:gd name="T12" fmla="*/ 0 w 35"/>
                <a:gd name="T13" fmla="*/ 6 h 32"/>
                <a:gd name="T14" fmla="*/ 1 w 35"/>
                <a:gd name="T15" fmla="*/ 7 h 32"/>
                <a:gd name="T16" fmla="*/ 2 w 35"/>
                <a:gd name="T17" fmla="*/ 9 h 32"/>
                <a:gd name="T18" fmla="*/ 2 w 35"/>
                <a:gd name="T19" fmla="*/ 9 h 32"/>
                <a:gd name="T20" fmla="*/ 4 w 35"/>
                <a:gd name="T21" fmla="*/ 9 h 32"/>
                <a:gd name="T22" fmla="*/ 6 w 35"/>
                <a:gd name="T23" fmla="*/ 9 h 32"/>
                <a:gd name="T24" fmla="*/ 7 w 35"/>
                <a:gd name="T25" fmla="*/ 7 h 32"/>
                <a:gd name="T26" fmla="*/ 8 w 35"/>
                <a:gd name="T27" fmla="*/ 6 h 32"/>
                <a:gd name="T28" fmla="*/ 8 w 35"/>
                <a:gd name="T29" fmla="*/ 5 h 32"/>
                <a:gd name="T30" fmla="*/ 8 w 35"/>
                <a:gd name="T31" fmla="*/ 2 h 32"/>
                <a:gd name="T32" fmla="*/ 7 w 35"/>
                <a:gd name="T33" fmla="*/ 1 h 32"/>
                <a:gd name="T34" fmla="*/ 6 w 35"/>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2"/>
                <a:gd name="T56" fmla="*/ 35 w 35"/>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2">
                  <a:moveTo>
                    <a:pt x="24" y="1"/>
                  </a:moveTo>
                  <a:lnTo>
                    <a:pt x="17" y="0"/>
                  </a:lnTo>
                  <a:lnTo>
                    <a:pt x="11" y="0"/>
                  </a:lnTo>
                  <a:lnTo>
                    <a:pt x="6" y="4"/>
                  </a:lnTo>
                  <a:lnTo>
                    <a:pt x="2" y="8"/>
                  </a:lnTo>
                  <a:lnTo>
                    <a:pt x="0" y="16"/>
                  </a:lnTo>
                  <a:lnTo>
                    <a:pt x="2" y="22"/>
                  </a:lnTo>
                  <a:lnTo>
                    <a:pt x="6" y="26"/>
                  </a:lnTo>
                  <a:lnTo>
                    <a:pt x="11" y="31"/>
                  </a:lnTo>
                  <a:lnTo>
                    <a:pt x="18" y="32"/>
                  </a:lnTo>
                  <a:lnTo>
                    <a:pt x="24" y="31"/>
                  </a:lnTo>
                  <a:lnTo>
                    <a:pt x="29" y="26"/>
                  </a:lnTo>
                  <a:lnTo>
                    <a:pt x="33" y="22"/>
                  </a:lnTo>
                  <a:lnTo>
                    <a:pt x="35" y="16"/>
                  </a:lnTo>
                  <a:lnTo>
                    <a:pt x="33" y="8"/>
                  </a:lnTo>
                  <a:lnTo>
                    <a:pt x="29"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72" name="Freeform 1479"/>
            <p:cNvSpPr>
              <a:spLocks/>
            </p:cNvSpPr>
            <p:nvPr/>
          </p:nvSpPr>
          <p:spPr bwMode="auto">
            <a:xfrm>
              <a:off x="2431" y="1489"/>
              <a:ext cx="16" cy="16"/>
            </a:xfrm>
            <a:custGeom>
              <a:avLst/>
              <a:gdLst>
                <a:gd name="T0" fmla="*/ 5 w 33"/>
                <a:gd name="T1" fmla="*/ 1 h 32"/>
                <a:gd name="T2" fmla="*/ 4 w 33"/>
                <a:gd name="T3" fmla="*/ 0 h 32"/>
                <a:gd name="T4" fmla="*/ 2 w 33"/>
                <a:gd name="T5" fmla="*/ 1 h 32"/>
                <a:gd name="T6" fmla="*/ 1 w 33"/>
                <a:gd name="T7" fmla="*/ 1 h 32"/>
                <a:gd name="T8" fmla="*/ 0 w 33"/>
                <a:gd name="T9" fmla="*/ 2 h 32"/>
                <a:gd name="T10" fmla="*/ 0 w 33"/>
                <a:gd name="T11" fmla="*/ 4 h 32"/>
                <a:gd name="T12" fmla="*/ 0 w 33"/>
                <a:gd name="T13" fmla="*/ 6 h 32"/>
                <a:gd name="T14" fmla="*/ 1 w 33"/>
                <a:gd name="T15" fmla="*/ 7 h 32"/>
                <a:gd name="T16" fmla="*/ 2 w 33"/>
                <a:gd name="T17" fmla="*/ 8 h 32"/>
                <a:gd name="T18" fmla="*/ 2 w 33"/>
                <a:gd name="T19" fmla="*/ 8 h 32"/>
                <a:gd name="T20" fmla="*/ 4 w 33"/>
                <a:gd name="T21" fmla="*/ 8 h 32"/>
                <a:gd name="T22" fmla="*/ 5 w 33"/>
                <a:gd name="T23" fmla="*/ 8 h 32"/>
                <a:gd name="T24" fmla="*/ 7 w 33"/>
                <a:gd name="T25" fmla="*/ 7 h 32"/>
                <a:gd name="T26" fmla="*/ 8 w 33"/>
                <a:gd name="T27" fmla="*/ 6 h 32"/>
                <a:gd name="T28" fmla="*/ 8 w 33"/>
                <a:gd name="T29" fmla="*/ 4 h 32"/>
                <a:gd name="T30" fmla="*/ 8 w 33"/>
                <a:gd name="T31" fmla="*/ 2 h 32"/>
                <a:gd name="T32" fmla="*/ 7 w 33"/>
                <a:gd name="T33" fmla="*/ 1 h 32"/>
                <a:gd name="T34" fmla="*/ 5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3" y="1"/>
                  </a:moveTo>
                  <a:lnTo>
                    <a:pt x="17" y="0"/>
                  </a:lnTo>
                  <a:lnTo>
                    <a:pt x="9" y="1"/>
                  </a:lnTo>
                  <a:lnTo>
                    <a:pt x="5" y="6"/>
                  </a:lnTo>
                  <a:lnTo>
                    <a:pt x="2" y="10"/>
                  </a:lnTo>
                  <a:lnTo>
                    <a:pt x="0" y="16"/>
                  </a:lnTo>
                  <a:lnTo>
                    <a:pt x="2" y="24"/>
                  </a:lnTo>
                  <a:lnTo>
                    <a:pt x="5" y="28"/>
                  </a:lnTo>
                  <a:lnTo>
                    <a:pt x="9" y="31"/>
                  </a:lnTo>
                  <a:lnTo>
                    <a:pt x="17" y="32"/>
                  </a:lnTo>
                  <a:lnTo>
                    <a:pt x="23" y="32"/>
                  </a:lnTo>
                  <a:lnTo>
                    <a:pt x="29" y="28"/>
                  </a:lnTo>
                  <a:lnTo>
                    <a:pt x="32" y="24"/>
                  </a:lnTo>
                  <a:lnTo>
                    <a:pt x="33" y="16"/>
                  </a:lnTo>
                  <a:lnTo>
                    <a:pt x="32" y="10"/>
                  </a:lnTo>
                  <a:lnTo>
                    <a:pt x="29" y="6"/>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73" name="Freeform 1480"/>
            <p:cNvSpPr>
              <a:spLocks/>
            </p:cNvSpPr>
            <p:nvPr/>
          </p:nvSpPr>
          <p:spPr bwMode="auto">
            <a:xfrm>
              <a:off x="2459" y="1505"/>
              <a:ext cx="16" cy="17"/>
            </a:xfrm>
            <a:custGeom>
              <a:avLst/>
              <a:gdLst>
                <a:gd name="T0" fmla="*/ 5 w 33"/>
                <a:gd name="T1" fmla="*/ 1 h 33"/>
                <a:gd name="T2" fmla="*/ 4 w 33"/>
                <a:gd name="T3" fmla="*/ 0 h 33"/>
                <a:gd name="T4" fmla="*/ 2 w 33"/>
                <a:gd name="T5" fmla="*/ 1 h 33"/>
                <a:gd name="T6" fmla="*/ 1 w 33"/>
                <a:gd name="T7" fmla="*/ 2 h 33"/>
                <a:gd name="T8" fmla="*/ 0 w 33"/>
                <a:gd name="T9" fmla="*/ 3 h 33"/>
                <a:gd name="T10" fmla="*/ 0 w 33"/>
                <a:gd name="T11" fmla="*/ 5 h 33"/>
                <a:gd name="T12" fmla="*/ 0 w 33"/>
                <a:gd name="T13" fmla="*/ 6 h 33"/>
                <a:gd name="T14" fmla="*/ 1 w 33"/>
                <a:gd name="T15" fmla="*/ 8 h 33"/>
                <a:gd name="T16" fmla="*/ 2 w 33"/>
                <a:gd name="T17" fmla="*/ 8 h 33"/>
                <a:gd name="T18" fmla="*/ 2 w 33"/>
                <a:gd name="T19" fmla="*/ 8 h 33"/>
                <a:gd name="T20" fmla="*/ 4 w 33"/>
                <a:gd name="T21" fmla="*/ 9 h 33"/>
                <a:gd name="T22" fmla="*/ 5 w 33"/>
                <a:gd name="T23" fmla="*/ 8 h 33"/>
                <a:gd name="T24" fmla="*/ 7 w 33"/>
                <a:gd name="T25" fmla="*/ 8 h 33"/>
                <a:gd name="T26" fmla="*/ 7 w 33"/>
                <a:gd name="T27" fmla="*/ 6 h 33"/>
                <a:gd name="T28" fmla="*/ 8 w 33"/>
                <a:gd name="T29" fmla="*/ 5 h 33"/>
                <a:gd name="T30" fmla="*/ 7 w 33"/>
                <a:gd name="T31" fmla="*/ 3 h 33"/>
                <a:gd name="T32" fmla="*/ 7 w 33"/>
                <a:gd name="T33" fmla="*/ 2 h 33"/>
                <a:gd name="T34" fmla="*/ 5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2"/>
                  </a:moveTo>
                  <a:lnTo>
                    <a:pt x="16" y="0"/>
                  </a:lnTo>
                  <a:lnTo>
                    <a:pt x="10" y="2"/>
                  </a:lnTo>
                  <a:lnTo>
                    <a:pt x="4" y="5"/>
                  </a:lnTo>
                  <a:lnTo>
                    <a:pt x="1" y="11"/>
                  </a:lnTo>
                  <a:lnTo>
                    <a:pt x="0" y="17"/>
                  </a:lnTo>
                  <a:lnTo>
                    <a:pt x="1" y="23"/>
                  </a:lnTo>
                  <a:lnTo>
                    <a:pt x="4" y="29"/>
                  </a:lnTo>
                  <a:lnTo>
                    <a:pt x="9" y="32"/>
                  </a:lnTo>
                  <a:lnTo>
                    <a:pt x="16" y="33"/>
                  </a:lnTo>
                  <a:lnTo>
                    <a:pt x="22" y="32"/>
                  </a:lnTo>
                  <a:lnTo>
                    <a:pt x="28" y="29"/>
                  </a:lnTo>
                  <a:lnTo>
                    <a:pt x="31" y="24"/>
                  </a:lnTo>
                  <a:lnTo>
                    <a:pt x="33" y="17"/>
                  </a:lnTo>
                  <a:lnTo>
                    <a:pt x="31" y="11"/>
                  </a:lnTo>
                  <a:lnTo>
                    <a:pt x="28" y="6"/>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74" name="Freeform 1481"/>
            <p:cNvSpPr>
              <a:spLocks/>
            </p:cNvSpPr>
            <p:nvPr/>
          </p:nvSpPr>
          <p:spPr bwMode="auto">
            <a:xfrm>
              <a:off x="2487" y="1522"/>
              <a:ext cx="17" cy="16"/>
            </a:xfrm>
            <a:custGeom>
              <a:avLst/>
              <a:gdLst>
                <a:gd name="T0" fmla="*/ 6 w 33"/>
                <a:gd name="T1" fmla="*/ 0 h 33"/>
                <a:gd name="T2" fmla="*/ 5 w 33"/>
                <a:gd name="T3" fmla="*/ 0 h 33"/>
                <a:gd name="T4" fmla="*/ 3 w 33"/>
                <a:gd name="T5" fmla="*/ 0 h 33"/>
                <a:gd name="T6" fmla="*/ 2 w 33"/>
                <a:gd name="T7" fmla="*/ 1 h 33"/>
                <a:gd name="T8" fmla="*/ 1 w 33"/>
                <a:gd name="T9" fmla="*/ 2 h 33"/>
                <a:gd name="T10" fmla="*/ 0 w 33"/>
                <a:gd name="T11" fmla="*/ 4 h 33"/>
                <a:gd name="T12" fmla="*/ 1 w 33"/>
                <a:gd name="T13" fmla="*/ 5 h 33"/>
                <a:gd name="T14" fmla="*/ 2 w 33"/>
                <a:gd name="T15" fmla="*/ 7 h 33"/>
                <a:gd name="T16" fmla="*/ 3 w 33"/>
                <a:gd name="T17" fmla="*/ 7 h 33"/>
                <a:gd name="T18" fmla="*/ 3 w 33"/>
                <a:gd name="T19" fmla="*/ 7 h 33"/>
                <a:gd name="T20" fmla="*/ 5 w 33"/>
                <a:gd name="T21" fmla="*/ 8 h 33"/>
                <a:gd name="T22" fmla="*/ 6 w 33"/>
                <a:gd name="T23" fmla="*/ 7 h 33"/>
                <a:gd name="T24" fmla="*/ 8 w 33"/>
                <a:gd name="T25" fmla="*/ 7 h 33"/>
                <a:gd name="T26" fmla="*/ 8 w 33"/>
                <a:gd name="T27" fmla="*/ 5 h 33"/>
                <a:gd name="T28" fmla="*/ 9 w 33"/>
                <a:gd name="T29" fmla="*/ 4 h 33"/>
                <a:gd name="T30" fmla="*/ 8 w 33"/>
                <a:gd name="T31" fmla="*/ 2 h 33"/>
                <a:gd name="T32" fmla="*/ 8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2"/>
                  </a:lnTo>
                  <a:lnTo>
                    <a:pt x="5" y="5"/>
                  </a:lnTo>
                  <a:lnTo>
                    <a:pt x="2" y="11"/>
                  </a:lnTo>
                  <a:lnTo>
                    <a:pt x="0" y="16"/>
                  </a:lnTo>
                  <a:lnTo>
                    <a:pt x="2" y="22"/>
                  </a:lnTo>
                  <a:lnTo>
                    <a:pt x="5" y="28"/>
                  </a:lnTo>
                  <a:lnTo>
                    <a:pt x="11" y="31"/>
                  </a:lnTo>
                  <a:lnTo>
                    <a:pt x="17" y="33"/>
                  </a:lnTo>
                  <a:lnTo>
                    <a:pt x="23" y="31"/>
                  </a:lnTo>
                  <a:lnTo>
                    <a:pt x="29" y="28"/>
                  </a:lnTo>
                  <a:lnTo>
                    <a:pt x="32" y="22"/>
                  </a:lnTo>
                  <a:lnTo>
                    <a:pt x="33" y="16"/>
                  </a:lnTo>
                  <a:lnTo>
                    <a:pt x="32" y="11"/>
                  </a:lnTo>
                  <a:lnTo>
                    <a:pt x="29"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75" name="Freeform 1482"/>
            <p:cNvSpPr>
              <a:spLocks/>
            </p:cNvSpPr>
            <p:nvPr/>
          </p:nvSpPr>
          <p:spPr bwMode="auto">
            <a:xfrm>
              <a:off x="2515" y="1538"/>
              <a:ext cx="17" cy="16"/>
            </a:xfrm>
            <a:custGeom>
              <a:avLst/>
              <a:gdLst>
                <a:gd name="T0" fmla="*/ 6 w 33"/>
                <a:gd name="T1" fmla="*/ 0 h 33"/>
                <a:gd name="T2" fmla="*/ 4 w 33"/>
                <a:gd name="T3" fmla="*/ 0 h 33"/>
                <a:gd name="T4" fmla="*/ 3 w 33"/>
                <a:gd name="T5" fmla="*/ 0 h 33"/>
                <a:gd name="T6" fmla="*/ 1 w 33"/>
                <a:gd name="T7" fmla="*/ 1 h 33"/>
                <a:gd name="T8" fmla="*/ 1 w 33"/>
                <a:gd name="T9" fmla="*/ 2 h 33"/>
                <a:gd name="T10" fmla="*/ 0 w 33"/>
                <a:gd name="T11" fmla="*/ 4 h 33"/>
                <a:gd name="T12" fmla="*/ 1 w 33"/>
                <a:gd name="T13" fmla="*/ 5 h 33"/>
                <a:gd name="T14" fmla="*/ 1 w 33"/>
                <a:gd name="T15" fmla="*/ 7 h 33"/>
                <a:gd name="T16" fmla="*/ 3 w 33"/>
                <a:gd name="T17" fmla="*/ 7 h 33"/>
                <a:gd name="T18" fmla="*/ 3 w 33"/>
                <a:gd name="T19" fmla="*/ 7 h 33"/>
                <a:gd name="T20" fmla="*/ 4 w 33"/>
                <a:gd name="T21" fmla="*/ 8 h 33"/>
                <a:gd name="T22" fmla="*/ 6 w 33"/>
                <a:gd name="T23" fmla="*/ 7 h 33"/>
                <a:gd name="T24" fmla="*/ 7 w 33"/>
                <a:gd name="T25" fmla="*/ 7 h 33"/>
                <a:gd name="T26" fmla="*/ 8 w 33"/>
                <a:gd name="T27" fmla="*/ 5 h 33"/>
                <a:gd name="T28" fmla="*/ 9 w 33"/>
                <a:gd name="T29" fmla="*/ 4 h 33"/>
                <a:gd name="T30" fmla="*/ 8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1"/>
                  </a:moveTo>
                  <a:lnTo>
                    <a:pt x="16" y="0"/>
                  </a:lnTo>
                  <a:lnTo>
                    <a:pt x="10" y="1"/>
                  </a:lnTo>
                  <a:lnTo>
                    <a:pt x="4" y="4"/>
                  </a:lnTo>
                  <a:lnTo>
                    <a:pt x="1" y="10"/>
                  </a:lnTo>
                  <a:lnTo>
                    <a:pt x="0" y="16"/>
                  </a:lnTo>
                  <a:lnTo>
                    <a:pt x="1" y="22"/>
                  </a:lnTo>
                  <a:lnTo>
                    <a:pt x="4" y="28"/>
                  </a:lnTo>
                  <a:lnTo>
                    <a:pt x="10" y="31"/>
                  </a:lnTo>
                  <a:lnTo>
                    <a:pt x="16" y="33"/>
                  </a:lnTo>
                  <a:lnTo>
                    <a:pt x="24" y="31"/>
                  </a:lnTo>
                  <a:lnTo>
                    <a:pt x="28" y="28"/>
                  </a:lnTo>
                  <a:lnTo>
                    <a:pt x="31" y="22"/>
                  </a:lnTo>
                  <a:lnTo>
                    <a:pt x="33" y="16"/>
                  </a:lnTo>
                  <a:lnTo>
                    <a:pt x="31" y="10"/>
                  </a:lnTo>
                  <a:lnTo>
                    <a:pt x="28"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76" name="Freeform 1483"/>
            <p:cNvSpPr>
              <a:spLocks/>
            </p:cNvSpPr>
            <p:nvPr/>
          </p:nvSpPr>
          <p:spPr bwMode="auto">
            <a:xfrm>
              <a:off x="2544" y="1554"/>
              <a:ext cx="16" cy="17"/>
            </a:xfrm>
            <a:custGeom>
              <a:avLst/>
              <a:gdLst>
                <a:gd name="T0" fmla="*/ 6 w 33"/>
                <a:gd name="T1" fmla="*/ 1 h 32"/>
                <a:gd name="T2" fmla="*/ 4 w 33"/>
                <a:gd name="T3" fmla="*/ 0 h 32"/>
                <a:gd name="T4" fmla="*/ 2 w 33"/>
                <a:gd name="T5" fmla="*/ 1 h 32"/>
                <a:gd name="T6" fmla="*/ 1 w 33"/>
                <a:gd name="T7" fmla="*/ 1 h 32"/>
                <a:gd name="T8" fmla="*/ 0 w 33"/>
                <a:gd name="T9" fmla="*/ 3 h 32"/>
                <a:gd name="T10" fmla="*/ 0 w 33"/>
                <a:gd name="T11" fmla="*/ 5 h 32"/>
                <a:gd name="T12" fmla="*/ 0 w 33"/>
                <a:gd name="T13" fmla="*/ 6 h 32"/>
                <a:gd name="T14" fmla="*/ 1 w 33"/>
                <a:gd name="T15" fmla="*/ 8 h 32"/>
                <a:gd name="T16" fmla="*/ 2 w 33"/>
                <a:gd name="T17" fmla="*/ 9 h 32"/>
                <a:gd name="T18" fmla="*/ 2 w 33"/>
                <a:gd name="T19" fmla="*/ 9 h 32"/>
                <a:gd name="T20" fmla="*/ 4 w 33"/>
                <a:gd name="T21" fmla="*/ 9 h 32"/>
                <a:gd name="T22" fmla="*/ 6 w 33"/>
                <a:gd name="T23" fmla="*/ 9 h 32"/>
                <a:gd name="T24" fmla="*/ 7 w 33"/>
                <a:gd name="T25" fmla="*/ 8 h 32"/>
                <a:gd name="T26" fmla="*/ 8 w 33"/>
                <a:gd name="T27" fmla="*/ 6 h 32"/>
                <a:gd name="T28" fmla="*/ 8 w 33"/>
                <a:gd name="T29" fmla="*/ 5 h 32"/>
                <a:gd name="T30" fmla="*/ 8 w 33"/>
                <a:gd name="T31" fmla="*/ 3 h 32"/>
                <a:gd name="T32" fmla="*/ 7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7" y="0"/>
                  </a:lnTo>
                  <a:lnTo>
                    <a:pt x="11" y="1"/>
                  </a:lnTo>
                  <a:lnTo>
                    <a:pt x="6" y="4"/>
                  </a:lnTo>
                  <a:lnTo>
                    <a:pt x="2" y="10"/>
                  </a:lnTo>
                  <a:lnTo>
                    <a:pt x="0" y="16"/>
                  </a:lnTo>
                  <a:lnTo>
                    <a:pt x="2" y="22"/>
                  </a:lnTo>
                  <a:lnTo>
                    <a:pt x="6" y="28"/>
                  </a:lnTo>
                  <a:lnTo>
                    <a:pt x="11" y="31"/>
                  </a:lnTo>
                  <a:lnTo>
                    <a:pt x="17" y="32"/>
                  </a:lnTo>
                  <a:lnTo>
                    <a:pt x="24" y="31"/>
                  </a:lnTo>
                  <a:lnTo>
                    <a:pt x="29" y="28"/>
                  </a:lnTo>
                  <a:lnTo>
                    <a:pt x="33" y="22"/>
                  </a:lnTo>
                  <a:lnTo>
                    <a:pt x="33" y="16"/>
                  </a:lnTo>
                  <a:lnTo>
                    <a:pt x="33" y="10"/>
                  </a:lnTo>
                  <a:lnTo>
                    <a:pt x="29"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77" name="Freeform 1484"/>
            <p:cNvSpPr>
              <a:spLocks/>
            </p:cNvSpPr>
            <p:nvPr/>
          </p:nvSpPr>
          <p:spPr bwMode="auto">
            <a:xfrm>
              <a:off x="2573" y="1571"/>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6 h 33"/>
                <a:gd name="T16" fmla="*/ 2 w 33"/>
                <a:gd name="T17" fmla="*/ 7 h 33"/>
                <a:gd name="T18" fmla="*/ 2 w 33"/>
                <a:gd name="T19" fmla="*/ 7 h 33"/>
                <a:gd name="T20" fmla="*/ 4 w 33"/>
                <a:gd name="T21" fmla="*/ 8 h 33"/>
                <a:gd name="T22" fmla="*/ 5 w 33"/>
                <a:gd name="T23" fmla="*/ 7 h 33"/>
                <a:gd name="T24" fmla="*/ 7 w 33"/>
                <a:gd name="T25" fmla="*/ 6 h 33"/>
                <a:gd name="T26" fmla="*/ 7 w 33"/>
                <a:gd name="T27" fmla="*/ 5 h 33"/>
                <a:gd name="T28" fmla="*/ 8 w 33"/>
                <a:gd name="T29" fmla="*/ 4 h 33"/>
                <a:gd name="T30" fmla="*/ 7 w 33"/>
                <a:gd name="T31" fmla="*/ 2 h 33"/>
                <a:gd name="T32" fmla="*/ 7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3" y="2"/>
                  </a:moveTo>
                  <a:lnTo>
                    <a:pt x="17" y="0"/>
                  </a:lnTo>
                  <a:lnTo>
                    <a:pt x="9" y="0"/>
                  </a:lnTo>
                  <a:lnTo>
                    <a:pt x="5" y="5"/>
                  </a:lnTo>
                  <a:lnTo>
                    <a:pt x="2" y="9"/>
                  </a:lnTo>
                  <a:lnTo>
                    <a:pt x="0" y="17"/>
                  </a:lnTo>
                  <a:lnTo>
                    <a:pt x="2" y="23"/>
                  </a:lnTo>
                  <a:lnTo>
                    <a:pt x="5" y="27"/>
                  </a:lnTo>
                  <a:lnTo>
                    <a:pt x="9" y="31"/>
                  </a:lnTo>
                  <a:lnTo>
                    <a:pt x="17" y="33"/>
                  </a:lnTo>
                  <a:lnTo>
                    <a:pt x="23" y="31"/>
                  </a:lnTo>
                  <a:lnTo>
                    <a:pt x="28" y="27"/>
                  </a:lnTo>
                  <a:lnTo>
                    <a:pt x="31" y="23"/>
                  </a:lnTo>
                  <a:lnTo>
                    <a:pt x="33" y="17"/>
                  </a:lnTo>
                  <a:lnTo>
                    <a:pt x="31" y="9"/>
                  </a:lnTo>
                  <a:lnTo>
                    <a:pt x="28"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78" name="Freeform 1485"/>
            <p:cNvSpPr>
              <a:spLocks/>
            </p:cNvSpPr>
            <p:nvPr/>
          </p:nvSpPr>
          <p:spPr bwMode="auto">
            <a:xfrm>
              <a:off x="2601" y="1586"/>
              <a:ext cx="16" cy="17"/>
            </a:xfrm>
            <a:custGeom>
              <a:avLst/>
              <a:gdLst>
                <a:gd name="T0" fmla="*/ 5 w 32"/>
                <a:gd name="T1" fmla="*/ 1 h 33"/>
                <a:gd name="T2" fmla="*/ 4 w 32"/>
                <a:gd name="T3" fmla="*/ 0 h 33"/>
                <a:gd name="T4" fmla="*/ 2 w 32"/>
                <a:gd name="T5" fmla="*/ 1 h 33"/>
                <a:gd name="T6" fmla="*/ 1 w 32"/>
                <a:gd name="T7" fmla="*/ 2 h 33"/>
                <a:gd name="T8" fmla="*/ 1 w 32"/>
                <a:gd name="T9" fmla="*/ 3 h 33"/>
                <a:gd name="T10" fmla="*/ 0 w 32"/>
                <a:gd name="T11" fmla="*/ 5 h 33"/>
                <a:gd name="T12" fmla="*/ 1 w 32"/>
                <a:gd name="T13" fmla="*/ 6 h 33"/>
                <a:gd name="T14" fmla="*/ 1 w 32"/>
                <a:gd name="T15" fmla="*/ 8 h 33"/>
                <a:gd name="T16" fmla="*/ 2 w 32"/>
                <a:gd name="T17" fmla="*/ 8 h 33"/>
                <a:gd name="T18" fmla="*/ 2 w 32"/>
                <a:gd name="T19" fmla="*/ 8 h 33"/>
                <a:gd name="T20" fmla="*/ 4 w 32"/>
                <a:gd name="T21" fmla="*/ 9 h 33"/>
                <a:gd name="T22" fmla="*/ 5 w 32"/>
                <a:gd name="T23" fmla="*/ 9 h 33"/>
                <a:gd name="T24" fmla="*/ 7 w 32"/>
                <a:gd name="T25" fmla="*/ 8 h 33"/>
                <a:gd name="T26" fmla="*/ 8 w 32"/>
                <a:gd name="T27" fmla="*/ 6 h 33"/>
                <a:gd name="T28" fmla="*/ 8 w 32"/>
                <a:gd name="T29" fmla="*/ 5 h 33"/>
                <a:gd name="T30" fmla="*/ 8 w 32"/>
                <a:gd name="T31" fmla="*/ 3 h 33"/>
                <a:gd name="T32" fmla="*/ 7 w 32"/>
                <a:gd name="T33" fmla="*/ 2 h 33"/>
                <a:gd name="T34" fmla="*/ 5 w 32"/>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2"/>
                  </a:moveTo>
                  <a:lnTo>
                    <a:pt x="16" y="0"/>
                  </a:lnTo>
                  <a:lnTo>
                    <a:pt x="10" y="2"/>
                  </a:lnTo>
                  <a:lnTo>
                    <a:pt x="4" y="6"/>
                  </a:lnTo>
                  <a:lnTo>
                    <a:pt x="1" y="11"/>
                  </a:lnTo>
                  <a:lnTo>
                    <a:pt x="0" y="17"/>
                  </a:lnTo>
                  <a:lnTo>
                    <a:pt x="1" y="24"/>
                  </a:lnTo>
                  <a:lnTo>
                    <a:pt x="4" y="29"/>
                  </a:lnTo>
                  <a:lnTo>
                    <a:pt x="9" y="32"/>
                  </a:lnTo>
                  <a:lnTo>
                    <a:pt x="16" y="33"/>
                  </a:lnTo>
                  <a:lnTo>
                    <a:pt x="22" y="33"/>
                  </a:lnTo>
                  <a:lnTo>
                    <a:pt x="28" y="29"/>
                  </a:lnTo>
                  <a:lnTo>
                    <a:pt x="31" y="24"/>
                  </a:lnTo>
                  <a:lnTo>
                    <a:pt x="32" y="17"/>
                  </a:lnTo>
                  <a:lnTo>
                    <a:pt x="31" y="11"/>
                  </a:lnTo>
                  <a:lnTo>
                    <a:pt x="28" y="6"/>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79" name="Freeform 1486"/>
            <p:cNvSpPr>
              <a:spLocks/>
            </p:cNvSpPr>
            <p:nvPr/>
          </p:nvSpPr>
          <p:spPr bwMode="auto">
            <a:xfrm>
              <a:off x="2629" y="1603"/>
              <a:ext cx="16" cy="16"/>
            </a:xfrm>
            <a:custGeom>
              <a:avLst/>
              <a:gdLst>
                <a:gd name="T0" fmla="*/ 6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6 h 33"/>
                <a:gd name="T14" fmla="*/ 1 w 33"/>
                <a:gd name="T15" fmla="*/ 7 h 33"/>
                <a:gd name="T16" fmla="*/ 2 w 33"/>
                <a:gd name="T17" fmla="*/ 7 h 33"/>
                <a:gd name="T18" fmla="*/ 2 w 33"/>
                <a:gd name="T19" fmla="*/ 7 h 33"/>
                <a:gd name="T20" fmla="*/ 4 w 33"/>
                <a:gd name="T21" fmla="*/ 8 h 33"/>
                <a:gd name="T22" fmla="*/ 5 w 33"/>
                <a:gd name="T23" fmla="*/ 7 h 33"/>
                <a:gd name="T24" fmla="*/ 7 w 33"/>
                <a:gd name="T25" fmla="*/ 7 h 33"/>
                <a:gd name="T26" fmla="*/ 7 w 33"/>
                <a:gd name="T27" fmla="*/ 6 h 33"/>
                <a:gd name="T28" fmla="*/ 8 w 33"/>
                <a:gd name="T29" fmla="*/ 4 h 33"/>
                <a:gd name="T30" fmla="*/ 7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2"/>
                  </a:lnTo>
                  <a:lnTo>
                    <a:pt x="5" y="6"/>
                  </a:lnTo>
                  <a:lnTo>
                    <a:pt x="2" y="11"/>
                  </a:lnTo>
                  <a:lnTo>
                    <a:pt x="0" y="16"/>
                  </a:lnTo>
                  <a:lnTo>
                    <a:pt x="2" y="24"/>
                  </a:lnTo>
                  <a:lnTo>
                    <a:pt x="5" y="28"/>
                  </a:lnTo>
                  <a:lnTo>
                    <a:pt x="11" y="31"/>
                  </a:lnTo>
                  <a:lnTo>
                    <a:pt x="17" y="33"/>
                  </a:lnTo>
                  <a:lnTo>
                    <a:pt x="22" y="31"/>
                  </a:lnTo>
                  <a:lnTo>
                    <a:pt x="28" y="28"/>
                  </a:lnTo>
                  <a:lnTo>
                    <a:pt x="31" y="24"/>
                  </a:lnTo>
                  <a:lnTo>
                    <a:pt x="33" y="16"/>
                  </a:lnTo>
                  <a:lnTo>
                    <a:pt x="31" y="11"/>
                  </a:lnTo>
                  <a:lnTo>
                    <a:pt x="28" y="6"/>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80" name="Freeform 1487"/>
            <p:cNvSpPr>
              <a:spLocks/>
            </p:cNvSpPr>
            <p:nvPr/>
          </p:nvSpPr>
          <p:spPr bwMode="auto">
            <a:xfrm>
              <a:off x="2657" y="1619"/>
              <a:ext cx="17" cy="16"/>
            </a:xfrm>
            <a:custGeom>
              <a:avLst/>
              <a:gdLst>
                <a:gd name="T0" fmla="*/ 6 w 32"/>
                <a:gd name="T1" fmla="*/ 1 h 32"/>
                <a:gd name="T2" fmla="*/ 5 w 32"/>
                <a:gd name="T3" fmla="*/ 0 h 32"/>
                <a:gd name="T4" fmla="*/ 3 w 32"/>
                <a:gd name="T5" fmla="*/ 1 h 32"/>
                <a:gd name="T6" fmla="*/ 1 w 32"/>
                <a:gd name="T7" fmla="*/ 1 h 32"/>
                <a:gd name="T8" fmla="*/ 1 w 32"/>
                <a:gd name="T9" fmla="*/ 2 h 32"/>
                <a:gd name="T10" fmla="*/ 0 w 32"/>
                <a:gd name="T11" fmla="*/ 4 h 32"/>
                <a:gd name="T12" fmla="*/ 1 w 32"/>
                <a:gd name="T13" fmla="*/ 5 h 32"/>
                <a:gd name="T14" fmla="*/ 1 w 32"/>
                <a:gd name="T15" fmla="*/ 7 h 32"/>
                <a:gd name="T16" fmla="*/ 3 w 32"/>
                <a:gd name="T17" fmla="*/ 8 h 32"/>
                <a:gd name="T18" fmla="*/ 3 w 32"/>
                <a:gd name="T19" fmla="*/ 8 h 32"/>
                <a:gd name="T20" fmla="*/ 5 w 32"/>
                <a:gd name="T21" fmla="*/ 8 h 32"/>
                <a:gd name="T22" fmla="*/ 6 w 32"/>
                <a:gd name="T23" fmla="*/ 8 h 32"/>
                <a:gd name="T24" fmla="*/ 8 w 32"/>
                <a:gd name="T25" fmla="*/ 7 h 32"/>
                <a:gd name="T26" fmla="*/ 9 w 32"/>
                <a:gd name="T27" fmla="*/ 5 h 32"/>
                <a:gd name="T28" fmla="*/ 9 w 32"/>
                <a:gd name="T29" fmla="*/ 4 h 32"/>
                <a:gd name="T30" fmla="*/ 9 w 32"/>
                <a:gd name="T31" fmla="*/ 2 h 32"/>
                <a:gd name="T32" fmla="*/ 8 w 32"/>
                <a:gd name="T33" fmla="*/ 1 h 32"/>
                <a:gd name="T34" fmla="*/ 6 w 32"/>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2"/>
                <a:gd name="T56" fmla="*/ 32 w 3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2">
                  <a:moveTo>
                    <a:pt x="23" y="1"/>
                  </a:moveTo>
                  <a:lnTo>
                    <a:pt x="16" y="0"/>
                  </a:lnTo>
                  <a:lnTo>
                    <a:pt x="10" y="1"/>
                  </a:lnTo>
                  <a:lnTo>
                    <a:pt x="4" y="4"/>
                  </a:lnTo>
                  <a:lnTo>
                    <a:pt x="1" y="10"/>
                  </a:lnTo>
                  <a:lnTo>
                    <a:pt x="0" y="16"/>
                  </a:lnTo>
                  <a:lnTo>
                    <a:pt x="1" y="22"/>
                  </a:lnTo>
                  <a:lnTo>
                    <a:pt x="4" y="28"/>
                  </a:lnTo>
                  <a:lnTo>
                    <a:pt x="10" y="31"/>
                  </a:lnTo>
                  <a:lnTo>
                    <a:pt x="16" y="32"/>
                  </a:lnTo>
                  <a:lnTo>
                    <a:pt x="23" y="31"/>
                  </a:lnTo>
                  <a:lnTo>
                    <a:pt x="28" y="28"/>
                  </a:lnTo>
                  <a:lnTo>
                    <a:pt x="31" y="22"/>
                  </a:lnTo>
                  <a:lnTo>
                    <a:pt x="32" y="16"/>
                  </a:lnTo>
                  <a:lnTo>
                    <a:pt x="31" y="10"/>
                  </a:lnTo>
                  <a:lnTo>
                    <a:pt x="28"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81" name="Freeform 1488"/>
            <p:cNvSpPr>
              <a:spLocks/>
            </p:cNvSpPr>
            <p:nvPr/>
          </p:nvSpPr>
          <p:spPr bwMode="auto">
            <a:xfrm>
              <a:off x="2686" y="1635"/>
              <a:ext cx="16" cy="17"/>
            </a:xfrm>
            <a:custGeom>
              <a:avLst/>
              <a:gdLst>
                <a:gd name="T0" fmla="*/ 6 w 33"/>
                <a:gd name="T1" fmla="*/ 1 h 33"/>
                <a:gd name="T2" fmla="*/ 4 w 33"/>
                <a:gd name="T3" fmla="*/ 0 h 33"/>
                <a:gd name="T4" fmla="*/ 2 w 33"/>
                <a:gd name="T5" fmla="*/ 1 h 33"/>
                <a:gd name="T6" fmla="*/ 1 w 33"/>
                <a:gd name="T7" fmla="*/ 2 h 33"/>
                <a:gd name="T8" fmla="*/ 0 w 33"/>
                <a:gd name="T9" fmla="*/ 3 h 33"/>
                <a:gd name="T10" fmla="*/ 0 w 33"/>
                <a:gd name="T11" fmla="*/ 5 h 33"/>
                <a:gd name="T12" fmla="*/ 0 w 33"/>
                <a:gd name="T13" fmla="*/ 6 h 33"/>
                <a:gd name="T14" fmla="*/ 1 w 33"/>
                <a:gd name="T15" fmla="*/ 8 h 33"/>
                <a:gd name="T16" fmla="*/ 2 w 33"/>
                <a:gd name="T17" fmla="*/ 8 h 33"/>
                <a:gd name="T18" fmla="*/ 2 w 33"/>
                <a:gd name="T19" fmla="*/ 8 h 33"/>
                <a:gd name="T20" fmla="*/ 4 w 33"/>
                <a:gd name="T21" fmla="*/ 9 h 33"/>
                <a:gd name="T22" fmla="*/ 6 w 33"/>
                <a:gd name="T23" fmla="*/ 8 h 33"/>
                <a:gd name="T24" fmla="*/ 7 w 33"/>
                <a:gd name="T25" fmla="*/ 8 h 33"/>
                <a:gd name="T26" fmla="*/ 8 w 33"/>
                <a:gd name="T27" fmla="*/ 6 h 33"/>
                <a:gd name="T28" fmla="*/ 8 w 33"/>
                <a:gd name="T29" fmla="*/ 5 h 33"/>
                <a:gd name="T30" fmla="*/ 8 w 33"/>
                <a:gd name="T31" fmla="*/ 3 h 33"/>
                <a:gd name="T32" fmla="*/ 7 w 33"/>
                <a:gd name="T33" fmla="*/ 2 h 33"/>
                <a:gd name="T34" fmla="*/ 6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6" y="0"/>
                  </a:lnTo>
                  <a:lnTo>
                    <a:pt x="11" y="2"/>
                  </a:lnTo>
                  <a:lnTo>
                    <a:pt x="6" y="5"/>
                  </a:lnTo>
                  <a:lnTo>
                    <a:pt x="2" y="11"/>
                  </a:lnTo>
                  <a:lnTo>
                    <a:pt x="0" y="17"/>
                  </a:lnTo>
                  <a:lnTo>
                    <a:pt x="2" y="23"/>
                  </a:lnTo>
                  <a:lnTo>
                    <a:pt x="6" y="29"/>
                  </a:lnTo>
                  <a:lnTo>
                    <a:pt x="11" y="32"/>
                  </a:lnTo>
                  <a:lnTo>
                    <a:pt x="16" y="33"/>
                  </a:lnTo>
                  <a:lnTo>
                    <a:pt x="24" y="32"/>
                  </a:lnTo>
                  <a:lnTo>
                    <a:pt x="28" y="29"/>
                  </a:lnTo>
                  <a:lnTo>
                    <a:pt x="33" y="23"/>
                  </a:lnTo>
                  <a:lnTo>
                    <a:pt x="33" y="17"/>
                  </a:lnTo>
                  <a:lnTo>
                    <a:pt x="33" y="11"/>
                  </a:lnTo>
                  <a:lnTo>
                    <a:pt x="28"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82" name="Freeform 1489"/>
            <p:cNvSpPr>
              <a:spLocks/>
            </p:cNvSpPr>
            <p:nvPr/>
          </p:nvSpPr>
          <p:spPr bwMode="auto">
            <a:xfrm>
              <a:off x="2715" y="1652"/>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5 w 33"/>
                <a:gd name="T23" fmla="*/ 7 h 33"/>
                <a:gd name="T24" fmla="*/ 6 w 33"/>
                <a:gd name="T25" fmla="*/ 7 h 33"/>
                <a:gd name="T26" fmla="*/ 7 w 33"/>
                <a:gd name="T27" fmla="*/ 5 h 33"/>
                <a:gd name="T28" fmla="*/ 8 w 33"/>
                <a:gd name="T29" fmla="*/ 4 h 33"/>
                <a:gd name="T30" fmla="*/ 7 w 33"/>
                <a:gd name="T31" fmla="*/ 2 h 33"/>
                <a:gd name="T32" fmla="*/ 6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2"/>
                  </a:moveTo>
                  <a:lnTo>
                    <a:pt x="16" y="0"/>
                  </a:lnTo>
                  <a:lnTo>
                    <a:pt x="9" y="2"/>
                  </a:lnTo>
                  <a:lnTo>
                    <a:pt x="5" y="5"/>
                  </a:lnTo>
                  <a:lnTo>
                    <a:pt x="2" y="11"/>
                  </a:lnTo>
                  <a:lnTo>
                    <a:pt x="0" y="17"/>
                  </a:lnTo>
                  <a:lnTo>
                    <a:pt x="2" y="22"/>
                  </a:lnTo>
                  <a:lnTo>
                    <a:pt x="5" y="28"/>
                  </a:lnTo>
                  <a:lnTo>
                    <a:pt x="9" y="31"/>
                  </a:lnTo>
                  <a:lnTo>
                    <a:pt x="16" y="33"/>
                  </a:lnTo>
                  <a:lnTo>
                    <a:pt x="22" y="31"/>
                  </a:lnTo>
                  <a:lnTo>
                    <a:pt x="27" y="28"/>
                  </a:lnTo>
                  <a:lnTo>
                    <a:pt x="31" y="22"/>
                  </a:lnTo>
                  <a:lnTo>
                    <a:pt x="33" y="17"/>
                  </a:lnTo>
                  <a:lnTo>
                    <a:pt x="31" y="11"/>
                  </a:lnTo>
                  <a:lnTo>
                    <a:pt x="27"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83" name="Freeform 1490"/>
            <p:cNvSpPr>
              <a:spLocks/>
            </p:cNvSpPr>
            <p:nvPr/>
          </p:nvSpPr>
          <p:spPr bwMode="auto">
            <a:xfrm>
              <a:off x="2743" y="1668"/>
              <a:ext cx="16" cy="16"/>
            </a:xfrm>
            <a:custGeom>
              <a:avLst/>
              <a:gdLst>
                <a:gd name="T0" fmla="*/ 5 w 32"/>
                <a:gd name="T1" fmla="*/ 0 h 33"/>
                <a:gd name="T2" fmla="*/ 4 w 32"/>
                <a:gd name="T3" fmla="*/ 0 h 33"/>
                <a:gd name="T4" fmla="*/ 2 w 32"/>
                <a:gd name="T5" fmla="*/ 0 h 33"/>
                <a:gd name="T6" fmla="*/ 1 w 32"/>
                <a:gd name="T7" fmla="*/ 1 h 33"/>
                <a:gd name="T8" fmla="*/ 1 w 32"/>
                <a:gd name="T9" fmla="*/ 2 h 33"/>
                <a:gd name="T10" fmla="*/ 0 w 32"/>
                <a:gd name="T11" fmla="*/ 4 h 33"/>
                <a:gd name="T12" fmla="*/ 1 w 32"/>
                <a:gd name="T13" fmla="*/ 5 h 33"/>
                <a:gd name="T14" fmla="*/ 1 w 32"/>
                <a:gd name="T15" fmla="*/ 6 h 33"/>
                <a:gd name="T16" fmla="*/ 2 w 32"/>
                <a:gd name="T17" fmla="*/ 7 h 33"/>
                <a:gd name="T18" fmla="*/ 2 w 32"/>
                <a:gd name="T19" fmla="*/ 7 h 33"/>
                <a:gd name="T20" fmla="*/ 4 w 32"/>
                <a:gd name="T21" fmla="*/ 8 h 33"/>
                <a:gd name="T22" fmla="*/ 5 w 32"/>
                <a:gd name="T23" fmla="*/ 7 h 33"/>
                <a:gd name="T24" fmla="*/ 7 w 32"/>
                <a:gd name="T25" fmla="*/ 6 h 33"/>
                <a:gd name="T26" fmla="*/ 8 w 32"/>
                <a:gd name="T27" fmla="*/ 5 h 33"/>
                <a:gd name="T28" fmla="*/ 8 w 32"/>
                <a:gd name="T29" fmla="*/ 4 h 33"/>
                <a:gd name="T30" fmla="*/ 8 w 32"/>
                <a:gd name="T31" fmla="*/ 2 h 33"/>
                <a:gd name="T32" fmla="*/ 7 w 32"/>
                <a:gd name="T33" fmla="*/ 1 h 33"/>
                <a:gd name="T34" fmla="*/ 5 w 32"/>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3"/>
                <a:gd name="T56" fmla="*/ 32 w 3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3">
                  <a:moveTo>
                    <a:pt x="22" y="1"/>
                  </a:moveTo>
                  <a:lnTo>
                    <a:pt x="16" y="0"/>
                  </a:lnTo>
                  <a:lnTo>
                    <a:pt x="10" y="1"/>
                  </a:lnTo>
                  <a:lnTo>
                    <a:pt x="4" y="4"/>
                  </a:lnTo>
                  <a:lnTo>
                    <a:pt x="1" y="9"/>
                  </a:lnTo>
                  <a:lnTo>
                    <a:pt x="0" y="16"/>
                  </a:lnTo>
                  <a:lnTo>
                    <a:pt x="1" y="22"/>
                  </a:lnTo>
                  <a:lnTo>
                    <a:pt x="4" y="27"/>
                  </a:lnTo>
                  <a:lnTo>
                    <a:pt x="8" y="31"/>
                  </a:lnTo>
                  <a:lnTo>
                    <a:pt x="16" y="33"/>
                  </a:lnTo>
                  <a:lnTo>
                    <a:pt x="22" y="31"/>
                  </a:lnTo>
                  <a:lnTo>
                    <a:pt x="28" y="27"/>
                  </a:lnTo>
                  <a:lnTo>
                    <a:pt x="31" y="22"/>
                  </a:lnTo>
                  <a:lnTo>
                    <a:pt x="32" y="16"/>
                  </a:lnTo>
                  <a:lnTo>
                    <a:pt x="31" y="9"/>
                  </a:lnTo>
                  <a:lnTo>
                    <a:pt x="28" y="4"/>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84" name="Freeform 1491"/>
            <p:cNvSpPr>
              <a:spLocks/>
            </p:cNvSpPr>
            <p:nvPr/>
          </p:nvSpPr>
          <p:spPr bwMode="auto">
            <a:xfrm>
              <a:off x="2771" y="1684"/>
              <a:ext cx="16" cy="17"/>
            </a:xfrm>
            <a:custGeom>
              <a:avLst/>
              <a:gdLst>
                <a:gd name="T0" fmla="*/ 6 w 33"/>
                <a:gd name="T1" fmla="*/ 1 h 32"/>
                <a:gd name="T2" fmla="*/ 4 w 33"/>
                <a:gd name="T3" fmla="*/ 0 h 32"/>
                <a:gd name="T4" fmla="*/ 2 w 33"/>
                <a:gd name="T5" fmla="*/ 0 h 32"/>
                <a:gd name="T6" fmla="*/ 1 w 33"/>
                <a:gd name="T7" fmla="*/ 1 h 32"/>
                <a:gd name="T8" fmla="*/ 0 w 33"/>
                <a:gd name="T9" fmla="*/ 2 h 32"/>
                <a:gd name="T10" fmla="*/ 0 w 33"/>
                <a:gd name="T11" fmla="*/ 5 h 32"/>
                <a:gd name="T12" fmla="*/ 0 w 33"/>
                <a:gd name="T13" fmla="*/ 6 h 32"/>
                <a:gd name="T14" fmla="*/ 1 w 33"/>
                <a:gd name="T15" fmla="*/ 7 h 32"/>
                <a:gd name="T16" fmla="*/ 2 w 33"/>
                <a:gd name="T17" fmla="*/ 9 h 32"/>
                <a:gd name="T18" fmla="*/ 2 w 33"/>
                <a:gd name="T19" fmla="*/ 9 h 32"/>
                <a:gd name="T20" fmla="*/ 4 w 33"/>
                <a:gd name="T21" fmla="*/ 9 h 32"/>
                <a:gd name="T22" fmla="*/ 5 w 33"/>
                <a:gd name="T23" fmla="*/ 9 h 32"/>
                <a:gd name="T24" fmla="*/ 7 w 33"/>
                <a:gd name="T25" fmla="*/ 7 h 32"/>
                <a:gd name="T26" fmla="*/ 7 w 33"/>
                <a:gd name="T27" fmla="*/ 6 h 32"/>
                <a:gd name="T28" fmla="*/ 8 w 33"/>
                <a:gd name="T29" fmla="*/ 5 h 32"/>
                <a:gd name="T30" fmla="*/ 7 w 33"/>
                <a:gd name="T31" fmla="*/ 2 h 32"/>
                <a:gd name="T32" fmla="*/ 7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6" y="0"/>
                  </a:lnTo>
                  <a:lnTo>
                    <a:pt x="10" y="0"/>
                  </a:lnTo>
                  <a:lnTo>
                    <a:pt x="4" y="4"/>
                  </a:lnTo>
                  <a:lnTo>
                    <a:pt x="2" y="8"/>
                  </a:lnTo>
                  <a:lnTo>
                    <a:pt x="0" y="16"/>
                  </a:lnTo>
                  <a:lnTo>
                    <a:pt x="2" y="22"/>
                  </a:lnTo>
                  <a:lnTo>
                    <a:pt x="4" y="26"/>
                  </a:lnTo>
                  <a:lnTo>
                    <a:pt x="10" y="31"/>
                  </a:lnTo>
                  <a:lnTo>
                    <a:pt x="16" y="32"/>
                  </a:lnTo>
                  <a:lnTo>
                    <a:pt x="22" y="31"/>
                  </a:lnTo>
                  <a:lnTo>
                    <a:pt x="28" y="26"/>
                  </a:lnTo>
                  <a:lnTo>
                    <a:pt x="31" y="22"/>
                  </a:lnTo>
                  <a:lnTo>
                    <a:pt x="33" y="16"/>
                  </a:lnTo>
                  <a:lnTo>
                    <a:pt x="31" y="8"/>
                  </a:lnTo>
                  <a:lnTo>
                    <a:pt x="28"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85" name="Freeform 1492"/>
            <p:cNvSpPr>
              <a:spLocks/>
            </p:cNvSpPr>
            <p:nvPr/>
          </p:nvSpPr>
          <p:spPr bwMode="auto">
            <a:xfrm>
              <a:off x="2799" y="1700"/>
              <a:ext cx="17" cy="16"/>
            </a:xfrm>
            <a:custGeom>
              <a:avLst/>
              <a:gdLst>
                <a:gd name="T0" fmla="*/ 6 w 33"/>
                <a:gd name="T1" fmla="*/ 1 h 32"/>
                <a:gd name="T2" fmla="*/ 5 w 33"/>
                <a:gd name="T3" fmla="*/ 0 h 32"/>
                <a:gd name="T4" fmla="*/ 3 w 33"/>
                <a:gd name="T5" fmla="*/ 1 h 32"/>
                <a:gd name="T6" fmla="*/ 2 w 33"/>
                <a:gd name="T7" fmla="*/ 1 h 32"/>
                <a:gd name="T8" fmla="*/ 1 w 33"/>
                <a:gd name="T9" fmla="*/ 2 h 32"/>
                <a:gd name="T10" fmla="*/ 0 w 33"/>
                <a:gd name="T11" fmla="*/ 4 h 32"/>
                <a:gd name="T12" fmla="*/ 1 w 33"/>
                <a:gd name="T13" fmla="*/ 6 h 32"/>
                <a:gd name="T14" fmla="*/ 2 w 33"/>
                <a:gd name="T15" fmla="*/ 7 h 32"/>
                <a:gd name="T16" fmla="*/ 3 w 33"/>
                <a:gd name="T17" fmla="*/ 8 h 32"/>
                <a:gd name="T18" fmla="*/ 3 w 33"/>
                <a:gd name="T19" fmla="*/ 8 h 32"/>
                <a:gd name="T20" fmla="*/ 5 w 33"/>
                <a:gd name="T21" fmla="*/ 8 h 32"/>
                <a:gd name="T22" fmla="*/ 6 w 33"/>
                <a:gd name="T23" fmla="*/ 8 h 32"/>
                <a:gd name="T24" fmla="*/ 8 w 33"/>
                <a:gd name="T25" fmla="*/ 7 h 32"/>
                <a:gd name="T26" fmla="*/ 8 w 33"/>
                <a:gd name="T27" fmla="*/ 6 h 32"/>
                <a:gd name="T28" fmla="*/ 9 w 33"/>
                <a:gd name="T29" fmla="*/ 4 h 32"/>
                <a:gd name="T30" fmla="*/ 8 w 33"/>
                <a:gd name="T31" fmla="*/ 2 h 32"/>
                <a:gd name="T32" fmla="*/ 8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7" y="0"/>
                  </a:lnTo>
                  <a:lnTo>
                    <a:pt x="11" y="1"/>
                  </a:lnTo>
                  <a:lnTo>
                    <a:pt x="5" y="6"/>
                  </a:lnTo>
                  <a:lnTo>
                    <a:pt x="2" y="10"/>
                  </a:lnTo>
                  <a:lnTo>
                    <a:pt x="0" y="16"/>
                  </a:lnTo>
                  <a:lnTo>
                    <a:pt x="2" y="24"/>
                  </a:lnTo>
                  <a:lnTo>
                    <a:pt x="5" y="28"/>
                  </a:lnTo>
                  <a:lnTo>
                    <a:pt x="11" y="31"/>
                  </a:lnTo>
                  <a:lnTo>
                    <a:pt x="17" y="32"/>
                  </a:lnTo>
                  <a:lnTo>
                    <a:pt x="24" y="31"/>
                  </a:lnTo>
                  <a:lnTo>
                    <a:pt x="29" y="28"/>
                  </a:lnTo>
                  <a:lnTo>
                    <a:pt x="32" y="24"/>
                  </a:lnTo>
                  <a:lnTo>
                    <a:pt x="33" y="16"/>
                  </a:lnTo>
                  <a:lnTo>
                    <a:pt x="32" y="10"/>
                  </a:lnTo>
                  <a:lnTo>
                    <a:pt x="29" y="6"/>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86" name="Freeform 1493"/>
            <p:cNvSpPr>
              <a:spLocks/>
            </p:cNvSpPr>
            <p:nvPr/>
          </p:nvSpPr>
          <p:spPr bwMode="auto">
            <a:xfrm>
              <a:off x="2827" y="1716"/>
              <a:ext cx="17" cy="17"/>
            </a:xfrm>
            <a:custGeom>
              <a:avLst/>
              <a:gdLst>
                <a:gd name="T0" fmla="*/ 6 w 33"/>
                <a:gd name="T1" fmla="*/ 1 h 33"/>
                <a:gd name="T2" fmla="*/ 4 w 33"/>
                <a:gd name="T3" fmla="*/ 0 h 33"/>
                <a:gd name="T4" fmla="*/ 3 w 33"/>
                <a:gd name="T5" fmla="*/ 1 h 33"/>
                <a:gd name="T6" fmla="*/ 2 w 33"/>
                <a:gd name="T7" fmla="*/ 2 h 33"/>
                <a:gd name="T8" fmla="*/ 1 w 33"/>
                <a:gd name="T9" fmla="*/ 3 h 33"/>
                <a:gd name="T10" fmla="*/ 0 w 33"/>
                <a:gd name="T11" fmla="*/ 5 h 33"/>
                <a:gd name="T12" fmla="*/ 1 w 33"/>
                <a:gd name="T13" fmla="*/ 6 h 33"/>
                <a:gd name="T14" fmla="*/ 2 w 33"/>
                <a:gd name="T15" fmla="*/ 8 h 33"/>
                <a:gd name="T16" fmla="*/ 3 w 33"/>
                <a:gd name="T17" fmla="*/ 8 h 33"/>
                <a:gd name="T18" fmla="*/ 3 w 33"/>
                <a:gd name="T19" fmla="*/ 8 h 33"/>
                <a:gd name="T20" fmla="*/ 4 w 33"/>
                <a:gd name="T21" fmla="*/ 9 h 33"/>
                <a:gd name="T22" fmla="*/ 6 w 33"/>
                <a:gd name="T23" fmla="*/ 8 h 33"/>
                <a:gd name="T24" fmla="*/ 7 w 33"/>
                <a:gd name="T25" fmla="*/ 8 h 33"/>
                <a:gd name="T26" fmla="*/ 9 w 33"/>
                <a:gd name="T27" fmla="*/ 6 h 33"/>
                <a:gd name="T28" fmla="*/ 9 w 33"/>
                <a:gd name="T29" fmla="*/ 5 h 33"/>
                <a:gd name="T30" fmla="*/ 9 w 33"/>
                <a:gd name="T31" fmla="*/ 3 h 33"/>
                <a:gd name="T32" fmla="*/ 7 w 33"/>
                <a:gd name="T33" fmla="*/ 2 h 33"/>
                <a:gd name="T34" fmla="*/ 6 w 33"/>
                <a:gd name="T35" fmla="*/ 1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6" y="0"/>
                  </a:lnTo>
                  <a:lnTo>
                    <a:pt x="10" y="2"/>
                  </a:lnTo>
                  <a:lnTo>
                    <a:pt x="6" y="5"/>
                  </a:lnTo>
                  <a:lnTo>
                    <a:pt x="1" y="11"/>
                  </a:lnTo>
                  <a:lnTo>
                    <a:pt x="0" y="17"/>
                  </a:lnTo>
                  <a:lnTo>
                    <a:pt x="1" y="23"/>
                  </a:lnTo>
                  <a:lnTo>
                    <a:pt x="6" y="29"/>
                  </a:lnTo>
                  <a:lnTo>
                    <a:pt x="10" y="32"/>
                  </a:lnTo>
                  <a:lnTo>
                    <a:pt x="16" y="33"/>
                  </a:lnTo>
                  <a:lnTo>
                    <a:pt x="24" y="32"/>
                  </a:lnTo>
                  <a:lnTo>
                    <a:pt x="28" y="29"/>
                  </a:lnTo>
                  <a:lnTo>
                    <a:pt x="33" y="23"/>
                  </a:lnTo>
                  <a:lnTo>
                    <a:pt x="33" y="17"/>
                  </a:lnTo>
                  <a:lnTo>
                    <a:pt x="33" y="11"/>
                  </a:lnTo>
                  <a:lnTo>
                    <a:pt x="28"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87" name="Freeform 1494"/>
            <p:cNvSpPr>
              <a:spLocks/>
            </p:cNvSpPr>
            <p:nvPr/>
          </p:nvSpPr>
          <p:spPr bwMode="auto">
            <a:xfrm>
              <a:off x="2856" y="1733"/>
              <a:ext cx="17" cy="16"/>
            </a:xfrm>
            <a:custGeom>
              <a:avLst/>
              <a:gdLst>
                <a:gd name="T0" fmla="*/ 6 w 33"/>
                <a:gd name="T1" fmla="*/ 0 h 33"/>
                <a:gd name="T2" fmla="*/ 4 w 33"/>
                <a:gd name="T3" fmla="*/ 0 h 33"/>
                <a:gd name="T4" fmla="*/ 3 w 33"/>
                <a:gd name="T5" fmla="*/ 0 h 33"/>
                <a:gd name="T6" fmla="*/ 1 w 33"/>
                <a:gd name="T7" fmla="*/ 1 h 33"/>
                <a:gd name="T8" fmla="*/ 1 w 33"/>
                <a:gd name="T9" fmla="*/ 2 h 33"/>
                <a:gd name="T10" fmla="*/ 0 w 33"/>
                <a:gd name="T11" fmla="*/ 4 h 33"/>
                <a:gd name="T12" fmla="*/ 1 w 33"/>
                <a:gd name="T13" fmla="*/ 5 h 33"/>
                <a:gd name="T14" fmla="*/ 1 w 33"/>
                <a:gd name="T15" fmla="*/ 7 h 33"/>
                <a:gd name="T16" fmla="*/ 3 w 33"/>
                <a:gd name="T17" fmla="*/ 7 h 33"/>
                <a:gd name="T18" fmla="*/ 3 w 33"/>
                <a:gd name="T19" fmla="*/ 7 h 33"/>
                <a:gd name="T20" fmla="*/ 4 w 33"/>
                <a:gd name="T21" fmla="*/ 8 h 33"/>
                <a:gd name="T22" fmla="*/ 6 w 33"/>
                <a:gd name="T23" fmla="*/ 7 h 33"/>
                <a:gd name="T24" fmla="*/ 7 w 33"/>
                <a:gd name="T25" fmla="*/ 7 h 33"/>
                <a:gd name="T26" fmla="*/ 8 w 33"/>
                <a:gd name="T27" fmla="*/ 5 h 33"/>
                <a:gd name="T28" fmla="*/ 9 w 33"/>
                <a:gd name="T29" fmla="*/ 4 h 33"/>
                <a:gd name="T30" fmla="*/ 8 w 33"/>
                <a:gd name="T31" fmla="*/ 2 h 33"/>
                <a:gd name="T32" fmla="*/ 7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2" y="2"/>
                  </a:moveTo>
                  <a:lnTo>
                    <a:pt x="16" y="0"/>
                  </a:lnTo>
                  <a:lnTo>
                    <a:pt x="9" y="2"/>
                  </a:lnTo>
                  <a:lnTo>
                    <a:pt x="4" y="5"/>
                  </a:lnTo>
                  <a:lnTo>
                    <a:pt x="1" y="11"/>
                  </a:lnTo>
                  <a:lnTo>
                    <a:pt x="0" y="16"/>
                  </a:lnTo>
                  <a:lnTo>
                    <a:pt x="1" y="22"/>
                  </a:lnTo>
                  <a:lnTo>
                    <a:pt x="4" y="28"/>
                  </a:lnTo>
                  <a:lnTo>
                    <a:pt x="9" y="31"/>
                  </a:lnTo>
                  <a:lnTo>
                    <a:pt x="16" y="33"/>
                  </a:lnTo>
                  <a:lnTo>
                    <a:pt x="22" y="31"/>
                  </a:lnTo>
                  <a:lnTo>
                    <a:pt x="27" y="28"/>
                  </a:lnTo>
                  <a:lnTo>
                    <a:pt x="31" y="22"/>
                  </a:lnTo>
                  <a:lnTo>
                    <a:pt x="33" y="16"/>
                  </a:lnTo>
                  <a:lnTo>
                    <a:pt x="31" y="11"/>
                  </a:lnTo>
                  <a:lnTo>
                    <a:pt x="27" y="5"/>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88" name="Freeform 1495"/>
            <p:cNvSpPr>
              <a:spLocks/>
            </p:cNvSpPr>
            <p:nvPr/>
          </p:nvSpPr>
          <p:spPr bwMode="auto">
            <a:xfrm>
              <a:off x="2885" y="1749"/>
              <a:ext cx="16" cy="16"/>
            </a:xfrm>
            <a:custGeom>
              <a:avLst/>
              <a:gdLst>
                <a:gd name="T0" fmla="*/ 5 w 33"/>
                <a:gd name="T1" fmla="*/ 0 h 33"/>
                <a:gd name="T2" fmla="*/ 4 w 33"/>
                <a:gd name="T3" fmla="*/ 0 h 33"/>
                <a:gd name="T4" fmla="*/ 2 w 33"/>
                <a:gd name="T5" fmla="*/ 0 h 33"/>
                <a:gd name="T6" fmla="*/ 1 w 33"/>
                <a:gd name="T7" fmla="*/ 1 h 33"/>
                <a:gd name="T8" fmla="*/ 0 w 33"/>
                <a:gd name="T9" fmla="*/ 2 h 33"/>
                <a:gd name="T10" fmla="*/ 0 w 33"/>
                <a:gd name="T11" fmla="*/ 4 h 33"/>
                <a:gd name="T12" fmla="*/ 0 w 33"/>
                <a:gd name="T13" fmla="*/ 5 h 33"/>
                <a:gd name="T14" fmla="*/ 1 w 33"/>
                <a:gd name="T15" fmla="*/ 7 h 33"/>
                <a:gd name="T16" fmla="*/ 2 w 33"/>
                <a:gd name="T17" fmla="*/ 7 h 33"/>
                <a:gd name="T18" fmla="*/ 2 w 33"/>
                <a:gd name="T19" fmla="*/ 7 h 33"/>
                <a:gd name="T20" fmla="*/ 4 w 33"/>
                <a:gd name="T21" fmla="*/ 8 h 33"/>
                <a:gd name="T22" fmla="*/ 5 w 33"/>
                <a:gd name="T23" fmla="*/ 7 h 33"/>
                <a:gd name="T24" fmla="*/ 7 w 33"/>
                <a:gd name="T25" fmla="*/ 7 h 33"/>
                <a:gd name="T26" fmla="*/ 8 w 33"/>
                <a:gd name="T27" fmla="*/ 5 h 33"/>
                <a:gd name="T28" fmla="*/ 8 w 33"/>
                <a:gd name="T29" fmla="*/ 4 h 33"/>
                <a:gd name="T30" fmla="*/ 8 w 33"/>
                <a:gd name="T31" fmla="*/ 2 h 33"/>
                <a:gd name="T32" fmla="*/ 7 w 33"/>
                <a:gd name="T33" fmla="*/ 1 h 33"/>
                <a:gd name="T34" fmla="*/ 5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3" y="1"/>
                  </a:moveTo>
                  <a:lnTo>
                    <a:pt x="17" y="0"/>
                  </a:lnTo>
                  <a:lnTo>
                    <a:pt x="11" y="1"/>
                  </a:lnTo>
                  <a:lnTo>
                    <a:pt x="5" y="4"/>
                  </a:lnTo>
                  <a:lnTo>
                    <a:pt x="2" y="10"/>
                  </a:lnTo>
                  <a:lnTo>
                    <a:pt x="0" y="16"/>
                  </a:lnTo>
                  <a:lnTo>
                    <a:pt x="2" y="22"/>
                  </a:lnTo>
                  <a:lnTo>
                    <a:pt x="5" y="28"/>
                  </a:lnTo>
                  <a:lnTo>
                    <a:pt x="9" y="31"/>
                  </a:lnTo>
                  <a:lnTo>
                    <a:pt x="17" y="33"/>
                  </a:lnTo>
                  <a:lnTo>
                    <a:pt x="23" y="31"/>
                  </a:lnTo>
                  <a:lnTo>
                    <a:pt x="29" y="28"/>
                  </a:lnTo>
                  <a:lnTo>
                    <a:pt x="32" y="22"/>
                  </a:lnTo>
                  <a:lnTo>
                    <a:pt x="33" y="16"/>
                  </a:lnTo>
                  <a:lnTo>
                    <a:pt x="32" y="10"/>
                  </a:lnTo>
                  <a:lnTo>
                    <a:pt x="29" y="4"/>
                  </a:lnTo>
                  <a:lnTo>
                    <a:pt x="2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89" name="Freeform 1496"/>
            <p:cNvSpPr>
              <a:spLocks/>
            </p:cNvSpPr>
            <p:nvPr/>
          </p:nvSpPr>
          <p:spPr bwMode="auto">
            <a:xfrm>
              <a:off x="2913" y="1765"/>
              <a:ext cx="16" cy="17"/>
            </a:xfrm>
            <a:custGeom>
              <a:avLst/>
              <a:gdLst>
                <a:gd name="T0" fmla="*/ 6 w 33"/>
                <a:gd name="T1" fmla="*/ 1 h 32"/>
                <a:gd name="T2" fmla="*/ 4 w 33"/>
                <a:gd name="T3" fmla="*/ 0 h 32"/>
                <a:gd name="T4" fmla="*/ 2 w 33"/>
                <a:gd name="T5" fmla="*/ 1 h 32"/>
                <a:gd name="T6" fmla="*/ 1 w 33"/>
                <a:gd name="T7" fmla="*/ 1 h 32"/>
                <a:gd name="T8" fmla="*/ 0 w 33"/>
                <a:gd name="T9" fmla="*/ 2 h 32"/>
                <a:gd name="T10" fmla="*/ 0 w 33"/>
                <a:gd name="T11" fmla="*/ 5 h 32"/>
                <a:gd name="T12" fmla="*/ 0 w 33"/>
                <a:gd name="T13" fmla="*/ 6 h 32"/>
                <a:gd name="T14" fmla="*/ 1 w 33"/>
                <a:gd name="T15" fmla="*/ 7 h 32"/>
                <a:gd name="T16" fmla="*/ 2 w 33"/>
                <a:gd name="T17" fmla="*/ 9 h 32"/>
                <a:gd name="T18" fmla="*/ 2 w 33"/>
                <a:gd name="T19" fmla="*/ 9 h 32"/>
                <a:gd name="T20" fmla="*/ 4 w 33"/>
                <a:gd name="T21" fmla="*/ 9 h 32"/>
                <a:gd name="T22" fmla="*/ 5 w 33"/>
                <a:gd name="T23" fmla="*/ 9 h 32"/>
                <a:gd name="T24" fmla="*/ 7 w 33"/>
                <a:gd name="T25" fmla="*/ 7 h 32"/>
                <a:gd name="T26" fmla="*/ 7 w 33"/>
                <a:gd name="T27" fmla="*/ 6 h 32"/>
                <a:gd name="T28" fmla="*/ 8 w 33"/>
                <a:gd name="T29" fmla="*/ 5 h 32"/>
                <a:gd name="T30" fmla="*/ 7 w 33"/>
                <a:gd name="T31" fmla="*/ 2 h 32"/>
                <a:gd name="T32" fmla="*/ 7 w 33"/>
                <a:gd name="T33" fmla="*/ 1 h 32"/>
                <a:gd name="T34" fmla="*/ 6 w 33"/>
                <a:gd name="T35" fmla="*/ 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2"/>
                <a:gd name="T56" fmla="*/ 33 w 33"/>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2">
                  <a:moveTo>
                    <a:pt x="24" y="1"/>
                  </a:moveTo>
                  <a:lnTo>
                    <a:pt x="16" y="0"/>
                  </a:lnTo>
                  <a:lnTo>
                    <a:pt x="10" y="1"/>
                  </a:lnTo>
                  <a:lnTo>
                    <a:pt x="4" y="4"/>
                  </a:lnTo>
                  <a:lnTo>
                    <a:pt x="1" y="8"/>
                  </a:lnTo>
                  <a:lnTo>
                    <a:pt x="0" y="16"/>
                  </a:lnTo>
                  <a:lnTo>
                    <a:pt x="1" y="22"/>
                  </a:lnTo>
                  <a:lnTo>
                    <a:pt x="4" y="26"/>
                  </a:lnTo>
                  <a:lnTo>
                    <a:pt x="10" y="31"/>
                  </a:lnTo>
                  <a:lnTo>
                    <a:pt x="16" y="32"/>
                  </a:lnTo>
                  <a:lnTo>
                    <a:pt x="22" y="31"/>
                  </a:lnTo>
                  <a:lnTo>
                    <a:pt x="28" y="26"/>
                  </a:lnTo>
                  <a:lnTo>
                    <a:pt x="31" y="22"/>
                  </a:lnTo>
                  <a:lnTo>
                    <a:pt x="33" y="16"/>
                  </a:lnTo>
                  <a:lnTo>
                    <a:pt x="31" y="8"/>
                  </a:lnTo>
                  <a:lnTo>
                    <a:pt x="28" y="4"/>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90" name="Freeform 1497"/>
            <p:cNvSpPr>
              <a:spLocks/>
            </p:cNvSpPr>
            <p:nvPr/>
          </p:nvSpPr>
          <p:spPr bwMode="auto">
            <a:xfrm>
              <a:off x="2941" y="1782"/>
              <a:ext cx="17" cy="16"/>
            </a:xfrm>
            <a:custGeom>
              <a:avLst/>
              <a:gdLst>
                <a:gd name="T0" fmla="*/ 6 w 33"/>
                <a:gd name="T1" fmla="*/ 0 h 33"/>
                <a:gd name="T2" fmla="*/ 5 w 33"/>
                <a:gd name="T3" fmla="*/ 0 h 33"/>
                <a:gd name="T4" fmla="*/ 3 w 33"/>
                <a:gd name="T5" fmla="*/ 0 h 33"/>
                <a:gd name="T6" fmla="*/ 2 w 33"/>
                <a:gd name="T7" fmla="*/ 1 h 33"/>
                <a:gd name="T8" fmla="*/ 1 w 33"/>
                <a:gd name="T9" fmla="*/ 2 h 33"/>
                <a:gd name="T10" fmla="*/ 0 w 33"/>
                <a:gd name="T11" fmla="*/ 4 h 33"/>
                <a:gd name="T12" fmla="*/ 1 w 33"/>
                <a:gd name="T13" fmla="*/ 5 h 33"/>
                <a:gd name="T14" fmla="*/ 2 w 33"/>
                <a:gd name="T15" fmla="*/ 6 h 33"/>
                <a:gd name="T16" fmla="*/ 3 w 33"/>
                <a:gd name="T17" fmla="*/ 7 h 33"/>
                <a:gd name="T18" fmla="*/ 3 w 33"/>
                <a:gd name="T19" fmla="*/ 7 h 33"/>
                <a:gd name="T20" fmla="*/ 5 w 33"/>
                <a:gd name="T21" fmla="*/ 8 h 33"/>
                <a:gd name="T22" fmla="*/ 6 w 33"/>
                <a:gd name="T23" fmla="*/ 7 h 33"/>
                <a:gd name="T24" fmla="*/ 8 w 33"/>
                <a:gd name="T25" fmla="*/ 6 h 33"/>
                <a:gd name="T26" fmla="*/ 8 w 33"/>
                <a:gd name="T27" fmla="*/ 5 h 33"/>
                <a:gd name="T28" fmla="*/ 9 w 33"/>
                <a:gd name="T29" fmla="*/ 4 h 33"/>
                <a:gd name="T30" fmla="*/ 8 w 33"/>
                <a:gd name="T31" fmla="*/ 2 h 33"/>
                <a:gd name="T32" fmla="*/ 8 w 33"/>
                <a:gd name="T33" fmla="*/ 1 h 33"/>
                <a:gd name="T34" fmla="*/ 6 w 33"/>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3"/>
                <a:gd name="T56" fmla="*/ 33 w 3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3">
                  <a:moveTo>
                    <a:pt x="24" y="2"/>
                  </a:moveTo>
                  <a:lnTo>
                    <a:pt x="17" y="0"/>
                  </a:lnTo>
                  <a:lnTo>
                    <a:pt x="11" y="0"/>
                  </a:lnTo>
                  <a:lnTo>
                    <a:pt x="5" y="5"/>
                  </a:lnTo>
                  <a:lnTo>
                    <a:pt x="2" y="9"/>
                  </a:lnTo>
                  <a:lnTo>
                    <a:pt x="0" y="17"/>
                  </a:lnTo>
                  <a:lnTo>
                    <a:pt x="2" y="23"/>
                  </a:lnTo>
                  <a:lnTo>
                    <a:pt x="5" y="27"/>
                  </a:lnTo>
                  <a:lnTo>
                    <a:pt x="11" y="31"/>
                  </a:lnTo>
                  <a:lnTo>
                    <a:pt x="17" y="33"/>
                  </a:lnTo>
                  <a:lnTo>
                    <a:pt x="24" y="31"/>
                  </a:lnTo>
                  <a:lnTo>
                    <a:pt x="29" y="27"/>
                  </a:lnTo>
                  <a:lnTo>
                    <a:pt x="32" y="23"/>
                  </a:lnTo>
                  <a:lnTo>
                    <a:pt x="33" y="17"/>
                  </a:lnTo>
                  <a:lnTo>
                    <a:pt x="32" y="9"/>
                  </a:lnTo>
                  <a:lnTo>
                    <a:pt x="29" y="5"/>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91" name="Freeform 1498"/>
            <p:cNvSpPr>
              <a:spLocks/>
            </p:cNvSpPr>
            <p:nvPr/>
          </p:nvSpPr>
          <p:spPr bwMode="auto">
            <a:xfrm>
              <a:off x="2930" y="1740"/>
              <a:ext cx="120" cy="100"/>
            </a:xfrm>
            <a:custGeom>
              <a:avLst/>
              <a:gdLst>
                <a:gd name="T0" fmla="*/ 0 w 239"/>
                <a:gd name="T1" fmla="*/ 46 h 199"/>
                <a:gd name="T2" fmla="*/ 60 w 239"/>
                <a:gd name="T3" fmla="*/ 50 h 199"/>
                <a:gd name="T4" fmla="*/ 27 w 239"/>
                <a:gd name="T5" fmla="*/ 0 h 199"/>
                <a:gd name="T6" fmla="*/ 0 w 239"/>
                <a:gd name="T7" fmla="*/ 46 h 199"/>
                <a:gd name="T8" fmla="*/ 0 60000 65536"/>
                <a:gd name="T9" fmla="*/ 0 60000 65536"/>
                <a:gd name="T10" fmla="*/ 0 60000 65536"/>
                <a:gd name="T11" fmla="*/ 0 60000 65536"/>
                <a:gd name="T12" fmla="*/ 0 w 239"/>
                <a:gd name="T13" fmla="*/ 0 h 199"/>
                <a:gd name="T14" fmla="*/ 239 w 239"/>
                <a:gd name="T15" fmla="*/ 199 h 199"/>
              </a:gdLst>
              <a:ahLst/>
              <a:cxnLst>
                <a:cxn ang="T8">
                  <a:pos x="T0" y="T1"/>
                </a:cxn>
                <a:cxn ang="T9">
                  <a:pos x="T2" y="T3"/>
                </a:cxn>
                <a:cxn ang="T10">
                  <a:pos x="T4" y="T5"/>
                </a:cxn>
                <a:cxn ang="T11">
                  <a:pos x="T6" y="T7"/>
                </a:cxn>
              </a:cxnLst>
              <a:rect l="T12" t="T13" r="T14" b="T15"/>
              <a:pathLst>
                <a:path w="239" h="199">
                  <a:moveTo>
                    <a:pt x="0" y="184"/>
                  </a:moveTo>
                  <a:lnTo>
                    <a:pt x="239" y="199"/>
                  </a:lnTo>
                  <a:lnTo>
                    <a:pt x="106" y="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92" name="Freeform 1499"/>
            <p:cNvSpPr>
              <a:spLocks/>
            </p:cNvSpPr>
            <p:nvPr/>
          </p:nvSpPr>
          <p:spPr bwMode="auto">
            <a:xfrm>
              <a:off x="1621" y="101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93" name="Freeform 1500"/>
            <p:cNvSpPr>
              <a:spLocks/>
            </p:cNvSpPr>
            <p:nvPr/>
          </p:nvSpPr>
          <p:spPr bwMode="auto">
            <a:xfrm>
              <a:off x="1631" y="101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94" name="Freeform 1501"/>
            <p:cNvSpPr>
              <a:spLocks/>
            </p:cNvSpPr>
            <p:nvPr/>
          </p:nvSpPr>
          <p:spPr bwMode="auto">
            <a:xfrm>
              <a:off x="1642" y="102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95" name="Freeform 1502"/>
            <p:cNvSpPr>
              <a:spLocks/>
            </p:cNvSpPr>
            <p:nvPr/>
          </p:nvSpPr>
          <p:spPr bwMode="auto">
            <a:xfrm>
              <a:off x="1652" y="1028"/>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2" y="2"/>
                  </a:lnTo>
                  <a:lnTo>
                    <a:pt x="0" y="6"/>
                  </a:lnTo>
                  <a:lnTo>
                    <a:pt x="2" y="10"/>
                  </a:lnTo>
                  <a:lnTo>
                    <a:pt x="6" y="12"/>
                  </a:lnTo>
                  <a:lnTo>
                    <a:pt x="9" y="10"/>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96" name="Freeform 1503"/>
            <p:cNvSpPr>
              <a:spLocks/>
            </p:cNvSpPr>
            <p:nvPr/>
          </p:nvSpPr>
          <p:spPr bwMode="auto">
            <a:xfrm>
              <a:off x="1662" y="103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9"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97" name="Freeform 1504"/>
            <p:cNvSpPr>
              <a:spLocks/>
            </p:cNvSpPr>
            <p:nvPr/>
          </p:nvSpPr>
          <p:spPr bwMode="auto">
            <a:xfrm>
              <a:off x="1672" y="103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98" name="Freeform 1505"/>
            <p:cNvSpPr>
              <a:spLocks/>
            </p:cNvSpPr>
            <p:nvPr/>
          </p:nvSpPr>
          <p:spPr bwMode="auto">
            <a:xfrm>
              <a:off x="1683" y="1045"/>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3" y="1"/>
                  </a:lnTo>
                  <a:lnTo>
                    <a:pt x="0" y="6"/>
                  </a:lnTo>
                  <a:lnTo>
                    <a:pt x="1" y="10"/>
                  </a:lnTo>
                  <a:lnTo>
                    <a:pt x="6" y="12"/>
                  </a:lnTo>
                  <a:lnTo>
                    <a:pt x="10"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99" name="Freeform 1506"/>
            <p:cNvSpPr>
              <a:spLocks/>
            </p:cNvSpPr>
            <p:nvPr/>
          </p:nvSpPr>
          <p:spPr bwMode="auto">
            <a:xfrm>
              <a:off x="1693" y="1051"/>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2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6"/>
                  </a:lnTo>
                  <a:lnTo>
                    <a:pt x="1" y="10"/>
                  </a:lnTo>
                  <a:lnTo>
                    <a:pt x="6" y="11"/>
                  </a:lnTo>
                  <a:lnTo>
                    <a:pt x="10" y="8"/>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00" name="Freeform 1507"/>
            <p:cNvSpPr>
              <a:spLocks/>
            </p:cNvSpPr>
            <p:nvPr/>
          </p:nvSpPr>
          <p:spPr bwMode="auto">
            <a:xfrm>
              <a:off x="1703" y="105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9"/>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01" name="Freeform 1508"/>
            <p:cNvSpPr>
              <a:spLocks/>
            </p:cNvSpPr>
            <p:nvPr/>
          </p:nvSpPr>
          <p:spPr bwMode="auto">
            <a:xfrm>
              <a:off x="1714" y="106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3"/>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02" name="Freeform 1509"/>
            <p:cNvSpPr>
              <a:spLocks/>
            </p:cNvSpPr>
            <p:nvPr/>
          </p:nvSpPr>
          <p:spPr bwMode="auto">
            <a:xfrm>
              <a:off x="1724" y="106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3"/>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03" name="Freeform 1510"/>
            <p:cNvSpPr>
              <a:spLocks/>
            </p:cNvSpPr>
            <p:nvPr/>
          </p:nvSpPr>
          <p:spPr bwMode="auto">
            <a:xfrm>
              <a:off x="1735" y="1074"/>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2" y="3"/>
                  </a:lnTo>
                  <a:lnTo>
                    <a:pt x="0" y="6"/>
                  </a:lnTo>
                  <a:lnTo>
                    <a:pt x="2"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04" name="Freeform 1511"/>
            <p:cNvSpPr>
              <a:spLocks/>
            </p:cNvSpPr>
            <p:nvPr/>
          </p:nvSpPr>
          <p:spPr bwMode="auto">
            <a:xfrm>
              <a:off x="1745" y="1080"/>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5"/>
                  </a:lnTo>
                  <a:lnTo>
                    <a:pt x="1" y="10"/>
                  </a:lnTo>
                  <a:lnTo>
                    <a:pt x="6" y="11"/>
                  </a:lnTo>
                  <a:lnTo>
                    <a:pt x="9" y="10"/>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05" name="Freeform 1512"/>
            <p:cNvSpPr>
              <a:spLocks/>
            </p:cNvSpPr>
            <p:nvPr/>
          </p:nvSpPr>
          <p:spPr bwMode="auto">
            <a:xfrm>
              <a:off x="1755" y="108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9"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06" name="Freeform 1513"/>
            <p:cNvSpPr>
              <a:spLocks/>
            </p:cNvSpPr>
            <p:nvPr/>
          </p:nvSpPr>
          <p:spPr bwMode="auto">
            <a:xfrm>
              <a:off x="1765" y="109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07" name="Freeform 1514"/>
            <p:cNvSpPr>
              <a:spLocks/>
            </p:cNvSpPr>
            <p:nvPr/>
          </p:nvSpPr>
          <p:spPr bwMode="auto">
            <a:xfrm>
              <a:off x="1775" y="109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08" name="Freeform 1515"/>
            <p:cNvSpPr>
              <a:spLocks/>
            </p:cNvSpPr>
            <p:nvPr/>
          </p:nvSpPr>
          <p:spPr bwMode="auto">
            <a:xfrm>
              <a:off x="1786" y="1104"/>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6" y="0"/>
                  </a:lnTo>
                  <a:lnTo>
                    <a:pt x="1" y="2"/>
                  </a:lnTo>
                  <a:lnTo>
                    <a:pt x="0" y="6"/>
                  </a:lnTo>
                  <a:lnTo>
                    <a:pt x="1" y="10"/>
                  </a:lnTo>
                  <a:lnTo>
                    <a:pt x="6" y="12"/>
                  </a:lnTo>
                  <a:lnTo>
                    <a:pt x="10" y="10"/>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09" name="Freeform 1516"/>
            <p:cNvSpPr>
              <a:spLocks/>
            </p:cNvSpPr>
            <p:nvPr/>
          </p:nvSpPr>
          <p:spPr bwMode="auto">
            <a:xfrm>
              <a:off x="1796" y="111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10" name="Freeform 1517"/>
            <p:cNvSpPr>
              <a:spLocks/>
            </p:cNvSpPr>
            <p:nvPr/>
          </p:nvSpPr>
          <p:spPr bwMode="auto">
            <a:xfrm>
              <a:off x="1807" y="111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11" name="Freeform 1518"/>
            <p:cNvSpPr>
              <a:spLocks/>
            </p:cNvSpPr>
            <p:nvPr/>
          </p:nvSpPr>
          <p:spPr bwMode="auto">
            <a:xfrm>
              <a:off x="1817" y="112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12" name="Freeform 1519"/>
            <p:cNvSpPr>
              <a:spLocks/>
            </p:cNvSpPr>
            <p:nvPr/>
          </p:nvSpPr>
          <p:spPr bwMode="auto">
            <a:xfrm>
              <a:off x="1827" y="112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13" name="Freeform 1520"/>
            <p:cNvSpPr>
              <a:spLocks/>
            </p:cNvSpPr>
            <p:nvPr/>
          </p:nvSpPr>
          <p:spPr bwMode="auto">
            <a:xfrm>
              <a:off x="1838" y="1134"/>
              <a:ext cx="6" cy="6"/>
            </a:xfrm>
            <a:custGeom>
              <a:avLst/>
              <a:gdLst>
                <a:gd name="T0" fmla="*/ 3 w 11"/>
                <a:gd name="T1" fmla="*/ 1 h 11"/>
                <a:gd name="T2" fmla="*/ 2 w 11"/>
                <a:gd name="T3" fmla="*/ 0 h 11"/>
                <a:gd name="T4" fmla="*/ 1 w 11"/>
                <a:gd name="T5" fmla="*/ 1 h 11"/>
                <a:gd name="T6" fmla="*/ 0 w 11"/>
                <a:gd name="T7" fmla="*/ 2 h 11"/>
                <a:gd name="T8" fmla="*/ 1 w 11"/>
                <a:gd name="T9" fmla="*/ 3 h 11"/>
                <a:gd name="T10" fmla="*/ 1 w 11"/>
                <a:gd name="T11" fmla="*/ 3 h 11"/>
                <a:gd name="T12" fmla="*/ 2 w 11"/>
                <a:gd name="T13" fmla="*/ 3 h 11"/>
                <a:gd name="T14" fmla="*/ 3 w 11"/>
                <a:gd name="T15" fmla="*/ 3 h 11"/>
                <a:gd name="T16" fmla="*/ 3 w 11"/>
                <a:gd name="T17" fmla="*/ 2 h 11"/>
                <a:gd name="T18" fmla="*/ 3 w 1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10" y="1"/>
                  </a:moveTo>
                  <a:lnTo>
                    <a:pt x="6" y="0"/>
                  </a:lnTo>
                  <a:lnTo>
                    <a:pt x="1" y="1"/>
                  </a:lnTo>
                  <a:lnTo>
                    <a:pt x="0" y="5"/>
                  </a:lnTo>
                  <a:lnTo>
                    <a:pt x="1" y="10"/>
                  </a:lnTo>
                  <a:lnTo>
                    <a:pt x="6" y="11"/>
                  </a:lnTo>
                  <a:lnTo>
                    <a:pt x="9" y="10"/>
                  </a:lnTo>
                  <a:lnTo>
                    <a:pt x="11"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14" name="Freeform 1521"/>
            <p:cNvSpPr>
              <a:spLocks/>
            </p:cNvSpPr>
            <p:nvPr/>
          </p:nvSpPr>
          <p:spPr bwMode="auto">
            <a:xfrm>
              <a:off x="1848" y="114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9"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15" name="Freeform 1522"/>
            <p:cNvSpPr>
              <a:spLocks/>
            </p:cNvSpPr>
            <p:nvPr/>
          </p:nvSpPr>
          <p:spPr bwMode="auto">
            <a:xfrm>
              <a:off x="1858" y="114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1" y="11"/>
                  </a:lnTo>
                  <a:lnTo>
                    <a:pt x="6" y="12"/>
                  </a:lnTo>
                  <a:lnTo>
                    <a:pt x="10" y="9"/>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16" name="Freeform 1523"/>
            <p:cNvSpPr>
              <a:spLocks/>
            </p:cNvSpPr>
            <p:nvPr/>
          </p:nvSpPr>
          <p:spPr bwMode="auto">
            <a:xfrm>
              <a:off x="1868" y="1152"/>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5" y="0"/>
                  </a:lnTo>
                  <a:lnTo>
                    <a:pt x="2" y="2"/>
                  </a:lnTo>
                  <a:lnTo>
                    <a:pt x="0" y="6"/>
                  </a:lnTo>
                  <a:lnTo>
                    <a:pt x="1" y="11"/>
                  </a:lnTo>
                  <a:lnTo>
                    <a:pt x="5" y="12"/>
                  </a:lnTo>
                  <a:lnTo>
                    <a:pt x="10" y="9"/>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17" name="Freeform 1524"/>
            <p:cNvSpPr>
              <a:spLocks/>
            </p:cNvSpPr>
            <p:nvPr/>
          </p:nvSpPr>
          <p:spPr bwMode="auto">
            <a:xfrm>
              <a:off x="1879" y="1158"/>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0"/>
                  </a:lnTo>
                  <a:lnTo>
                    <a:pt x="6" y="12"/>
                  </a:lnTo>
                  <a:lnTo>
                    <a:pt x="11"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18" name="Freeform 1525"/>
            <p:cNvSpPr>
              <a:spLocks/>
            </p:cNvSpPr>
            <p:nvPr/>
          </p:nvSpPr>
          <p:spPr bwMode="auto">
            <a:xfrm>
              <a:off x="1889" y="116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9"/>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19" name="Freeform 1526"/>
            <p:cNvSpPr>
              <a:spLocks/>
            </p:cNvSpPr>
            <p:nvPr/>
          </p:nvSpPr>
          <p:spPr bwMode="auto">
            <a:xfrm>
              <a:off x="1899" y="116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3"/>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20" name="Freeform 1527"/>
            <p:cNvSpPr>
              <a:spLocks/>
            </p:cNvSpPr>
            <p:nvPr/>
          </p:nvSpPr>
          <p:spPr bwMode="auto">
            <a:xfrm>
              <a:off x="1910" y="117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3"/>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21" name="Freeform 1528"/>
            <p:cNvSpPr>
              <a:spLocks/>
            </p:cNvSpPr>
            <p:nvPr/>
          </p:nvSpPr>
          <p:spPr bwMode="auto">
            <a:xfrm>
              <a:off x="1920" y="1181"/>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5" y="0"/>
                  </a:lnTo>
                  <a:lnTo>
                    <a:pt x="1" y="3"/>
                  </a:lnTo>
                  <a:lnTo>
                    <a:pt x="0" y="6"/>
                  </a:lnTo>
                  <a:lnTo>
                    <a:pt x="1" y="11"/>
                  </a:lnTo>
                  <a:lnTo>
                    <a:pt x="5" y="12"/>
                  </a:lnTo>
                  <a:lnTo>
                    <a:pt x="10" y="11"/>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22" name="Freeform 1529"/>
            <p:cNvSpPr>
              <a:spLocks/>
            </p:cNvSpPr>
            <p:nvPr/>
          </p:nvSpPr>
          <p:spPr bwMode="auto">
            <a:xfrm>
              <a:off x="1931" y="1187"/>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23" name="Freeform 1530"/>
            <p:cNvSpPr>
              <a:spLocks/>
            </p:cNvSpPr>
            <p:nvPr/>
          </p:nvSpPr>
          <p:spPr bwMode="auto">
            <a:xfrm>
              <a:off x="1941" y="119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9"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24" name="Freeform 1531"/>
            <p:cNvSpPr>
              <a:spLocks/>
            </p:cNvSpPr>
            <p:nvPr/>
          </p:nvSpPr>
          <p:spPr bwMode="auto">
            <a:xfrm>
              <a:off x="1951" y="119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25" name="Freeform 1532"/>
            <p:cNvSpPr>
              <a:spLocks/>
            </p:cNvSpPr>
            <p:nvPr/>
          </p:nvSpPr>
          <p:spPr bwMode="auto">
            <a:xfrm>
              <a:off x="1961" y="120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26" name="Freeform 1533"/>
            <p:cNvSpPr>
              <a:spLocks/>
            </p:cNvSpPr>
            <p:nvPr/>
          </p:nvSpPr>
          <p:spPr bwMode="auto">
            <a:xfrm>
              <a:off x="1972" y="1210"/>
              <a:ext cx="5" cy="6"/>
            </a:xfrm>
            <a:custGeom>
              <a:avLst/>
              <a:gdLst>
                <a:gd name="T0" fmla="*/ 2 w 12"/>
                <a:gd name="T1" fmla="*/ 1 h 11"/>
                <a:gd name="T2" fmla="*/ 1 w 12"/>
                <a:gd name="T3" fmla="*/ 0 h 11"/>
                <a:gd name="T4" fmla="*/ 0 w 12"/>
                <a:gd name="T5" fmla="*/ 1 h 11"/>
                <a:gd name="T6" fmla="*/ 0 w 12"/>
                <a:gd name="T7" fmla="*/ 2 h 11"/>
                <a:gd name="T8" fmla="*/ 0 w 12"/>
                <a:gd name="T9" fmla="*/ 3 h 11"/>
                <a:gd name="T10" fmla="*/ 0 w 12"/>
                <a:gd name="T11" fmla="*/ 3 h 11"/>
                <a:gd name="T12" fmla="*/ 1 w 12"/>
                <a:gd name="T13" fmla="*/ 3 h 11"/>
                <a:gd name="T14" fmla="*/ 2 w 12"/>
                <a:gd name="T15" fmla="*/ 3 h 11"/>
                <a:gd name="T16" fmla="*/ 2 w 12"/>
                <a:gd name="T17" fmla="*/ 2 h 11"/>
                <a:gd name="T18" fmla="*/ 2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2" y="1"/>
                  </a:lnTo>
                  <a:lnTo>
                    <a:pt x="0" y="5"/>
                  </a:lnTo>
                  <a:lnTo>
                    <a:pt x="2" y="10"/>
                  </a:lnTo>
                  <a:lnTo>
                    <a:pt x="6" y="11"/>
                  </a:lnTo>
                  <a:lnTo>
                    <a:pt x="10" y="10"/>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27" name="Freeform 1534"/>
            <p:cNvSpPr>
              <a:spLocks/>
            </p:cNvSpPr>
            <p:nvPr/>
          </p:nvSpPr>
          <p:spPr bwMode="auto">
            <a:xfrm>
              <a:off x="1982" y="121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28" name="Freeform 1535"/>
            <p:cNvSpPr>
              <a:spLocks/>
            </p:cNvSpPr>
            <p:nvPr/>
          </p:nvSpPr>
          <p:spPr bwMode="auto">
            <a:xfrm>
              <a:off x="1992" y="122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29" name="Freeform 1536"/>
            <p:cNvSpPr>
              <a:spLocks/>
            </p:cNvSpPr>
            <p:nvPr/>
          </p:nvSpPr>
          <p:spPr bwMode="auto">
            <a:xfrm>
              <a:off x="2003" y="122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30" name="Freeform 1537"/>
            <p:cNvSpPr>
              <a:spLocks/>
            </p:cNvSpPr>
            <p:nvPr/>
          </p:nvSpPr>
          <p:spPr bwMode="auto">
            <a:xfrm>
              <a:off x="2013" y="123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31" name="Freeform 1538"/>
            <p:cNvSpPr>
              <a:spLocks/>
            </p:cNvSpPr>
            <p:nvPr/>
          </p:nvSpPr>
          <p:spPr bwMode="auto">
            <a:xfrm>
              <a:off x="2024" y="1240"/>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2" y="1"/>
                  </a:lnTo>
                  <a:lnTo>
                    <a:pt x="0" y="6"/>
                  </a:lnTo>
                  <a:lnTo>
                    <a:pt x="2"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32" name="Freeform 1539"/>
            <p:cNvSpPr>
              <a:spLocks/>
            </p:cNvSpPr>
            <p:nvPr/>
          </p:nvSpPr>
          <p:spPr bwMode="auto">
            <a:xfrm>
              <a:off x="2034" y="124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9"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33" name="Freeform 1540"/>
            <p:cNvSpPr>
              <a:spLocks/>
            </p:cNvSpPr>
            <p:nvPr/>
          </p:nvSpPr>
          <p:spPr bwMode="auto">
            <a:xfrm>
              <a:off x="2044" y="125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1"/>
                  </a:lnTo>
                  <a:lnTo>
                    <a:pt x="0" y="6"/>
                  </a:lnTo>
                  <a:lnTo>
                    <a:pt x="2" y="10"/>
                  </a:lnTo>
                  <a:lnTo>
                    <a:pt x="6" y="12"/>
                  </a:lnTo>
                  <a:lnTo>
                    <a:pt x="11" y="9"/>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34" name="Freeform 1541"/>
            <p:cNvSpPr>
              <a:spLocks/>
            </p:cNvSpPr>
            <p:nvPr/>
          </p:nvSpPr>
          <p:spPr bwMode="auto">
            <a:xfrm>
              <a:off x="2054" y="125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3" y="1"/>
                  </a:lnTo>
                  <a:lnTo>
                    <a:pt x="0" y="6"/>
                  </a:lnTo>
                  <a:lnTo>
                    <a:pt x="2" y="10"/>
                  </a:lnTo>
                  <a:lnTo>
                    <a:pt x="6" y="12"/>
                  </a:lnTo>
                  <a:lnTo>
                    <a:pt x="10"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35" name="Freeform 1542"/>
            <p:cNvSpPr>
              <a:spLocks/>
            </p:cNvSpPr>
            <p:nvPr/>
          </p:nvSpPr>
          <p:spPr bwMode="auto">
            <a:xfrm>
              <a:off x="2064" y="1264"/>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2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5"/>
                  </a:lnTo>
                  <a:lnTo>
                    <a:pt x="1" y="10"/>
                  </a:lnTo>
                  <a:lnTo>
                    <a:pt x="6" y="11"/>
                  </a:lnTo>
                  <a:lnTo>
                    <a:pt x="10" y="8"/>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36" name="Freeform 1543"/>
            <p:cNvSpPr>
              <a:spLocks/>
            </p:cNvSpPr>
            <p:nvPr/>
          </p:nvSpPr>
          <p:spPr bwMode="auto">
            <a:xfrm>
              <a:off x="2075" y="126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3"/>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37" name="Freeform 1544"/>
            <p:cNvSpPr>
              <a:spLocks/>
            </p:cNvSpPr>
            <p:nvPr/>
          </p:nvSpPr>
          <p:spPr bwMode="auto">
            <a:xfrm>
              <a:off x="2085" y="127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3"/>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38" name="Freeform 1545"/>
            <p:cNvSpPr>
              <a:spLocks/>
            </p:cNvSpPr>
            <p:nvPr/>
          </p:nvSpPr>
          <p:spPr bwMode="auto">
            <a:xfrm>
              <a:off x="2096" y="128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3"/>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39" name="Freeform 1546"/>
            <p:cNvSpPr>
              <a:spLocks/>
            </p:cNvSpPr>
            <p:nvPr/>
          </p:nvSpPr>
          <p:spPr bwMode="auto">
            <a:xfrm>
              <a:off x="2106" y="1287"/>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2" y="1"/>
                  </a:lnTo>
                  <a:lnTo>
                    <a:pt x="0" y="6"/>
                  </a:lnTo>
                  <a:lnTo>
                    <a:pt x="2" y="10"/>
                  </a:lnTo>
                  <a:lnTo>
                    <a:pt x="6" y="11"/>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40" name="Freeform 1547"/>
            <p:cNvSpPr>
              <a:spLocks/>
            </p:cNvSpPr>
            <p:nvPr/>
          </p:nvSpPr>
          <p:spPr bwMode="auto">
            <a:xfrm>
              <a:off x="2116" y="129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41" name="Freeform 1548"/>
            <p:cNvSpPr>
              <a:spLocks/>
            </p:cNvSpPr>
            <p:nvPr/>
          </p:nvSpPr>
          <p:spPr bwMode="auto">
            <a:xfrm>
              <a:off x="2127" y="129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9"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42" name="Freeform 1549"/>
            <p:cNvSpPr>
              <a:spLocks/>
            </p:cNvSpPr>
            <p:nvPr/>
          </p:nvSpPr>
          <p:spPr bwMode="auto">
            <a:xfrm>
              <a:off x="2136" y="130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43" name="Freeform 1550"/>
            <p:cNvSpPr>
              <a:spLocks/>
            </p:cNvSpPr>
            <p:nvPr/>
          </p:nvSpPr>
          <p:spPr bwMode="auto">
            <a:xfrm>
              <a:off x="2147" y="131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44" name="Freeform 1551"/>
            <p:cNvSpPr>
              <a:spLocks/>
            </p:cNvSpPr>
            <p:nvPr/>
          </p:nvSpPr>
          <p:spPr bwMode="auto">
            <a:xfrm>
              <a:off x="2157" y="1317"/>
              <a:ext cx="6" cy="5"/>
            </a:xfrm>
            <a:custGeom>
              <a:avLst/>
              <a:gdLst>
                <a:gd name="T0" fmla="*/ 3 w 11"/>
                <a:gd name="T1" fmla="*/ 0 h 12"/>
                <a:gd name="T2" fmla="*/ 2 w 11"/>
                <a:gd name="T3" fmla="*/ 0 h 12"/>
                <a:gd name="T4" fmla="*/ 1 w 11"/>
                <a:gd name="T5" fmla="*/ 0 h 12"/>
                <a:gd name="T6" fmla="*/ 0 w 11"/>
                <a:gd name="T7" fmla="*/ 1 h 12"/>
                <a:gd name="T8" fmla="*/ 1 w 11"/>
                <a:gd name="T9" fmla="*/ 2 h 12"/>
                <a:gd name="T10" fmla="*/ 1 w 11"/>
                <a:gd name="T11" fmla="*/ 2 h 12"/>
                <a:gd name="T12" fmla="*/ 2 w 11"/>
                <a:gd name="T13" fmla="*/ 2 h 12"/>
                <a:gd name="T14" fmla="*/ 3 w 11"/>
                <a:gd name="T15" fmla="*/ 2 h 12"/>
                <a:gd name="T16" fmla="*/ 3 w 11"/>
                <a:gd name="T17" fmla="*/ 1 h 12"/>
                <a:gd name="T18" fmla="*/ 3 w 11"/>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6" y="0"/>
                  </a:lnTo>
                  <a:lnTo>
                    <a:pt x="1" y="2"/>
                  </a:lnTo>
                  <a:lnTo>
                    <a:pt x="0" y="6"/>
                  </a:lnTo>
                  <a:lnTo>
                    <a:pt x="1" y="10"/>
                  </a:lnTo>
                  <a:lnTo>
                    <a:pt x="6" y="12"/>
                  </a:lnTo>
                  <a:lnTo>
                    <a:pt x="10" y="10"/>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45" name="Freeform 1552"/>
            <p:cNvSpPr>
              <a:spLocks/>
            </p:cNvSpPr>
            <p:nvPr/>
          </p:nvSpPr>
          <p:spPr bwMode="auto">
            <a:xfrm>
              <a:off x="2168" y="132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46" name="Freeform 1553"/>
            <p:cNvSpPr>
              <a:spLocks/>
            </p:cNvSpPr>
            <p:nvPr/>
          </p:nvSpPr>
          <p:spPr bwMode="auto">
            <a:xfrm>
              <a:off x="2178" y="132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47" name="Freeform 1554"/>
            <p:cNvSpPr>
              <a:spLocks/>
            </p:cNvSpPr>
            <p:nvPr/>
          </p:nvSpPr>
          <p:spPr bwMode="auto">
            <a:xfrm>
              <a:off x="2188" y="133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48" name="Freeform 1555"/>
            <p:cNvSpPr>
              <a:spLocks/>
            </p:cNvSpPr>
            <p:nvPr/>
          </p:nvSpPr>
          <p:spPr bwMode="auto">
            <a:xfrm>
              <a:off x="2199" y="1340"/>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6"/>
                  </a:lnTo>
                  <a:lnTo>
                    <a:pt x="1" y="10"/>
                  </a:lnTo>
                  <a:lnTo>
                    <a:pt x="6" y="11"/>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49" name="Freeform 1556"/>
            <p:cNvSpPr>
              <a:spLocks/>
            </p:cNvSpPr>
            <p:nvPr/>
          </p:nvSpPr>
          <p:spPr bwMode="auto">
            <a:xfrm>
              <a:off x="2209" y="1346"/>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6" y="0"/>
                  </a:lnTo>
                  <a:lnTo>
                    <a:pt x="1" y="2"/>
                  </a:lnTo>
                  <a:lnTo>
                    <a:pt x="0" y="6"/>
                  </a:lnTo>
                  <a:lnTo>
                    <a:pt x="1" y="11"/>
                  </a:lnTo>
                  <a:lnTo>
                    <a:pt x="6" y="12"/>
                  </a:lnTo>
                  <a:lnTo>
                    <a:pt x="10" y="11"/>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50" name="Freeform 1557"/>
            <p:cNvSpPr>
              <a:spLocks/>
            </p:cNvSpPr>
            <p:nvPr/>
          </p:nvSpPr>
          <p:spPr bwMode="auto">
            <a:xfrm>
              <a:off x="2220" y="135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9"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51" name="Freeform 1558"/>
            <p:cNvSpPr>
              <a:spLocks/>
            </p:cNvSpPr>
            <p:nvPr/>
          </p:nvSpPr>
          <p:spPr bwMode="auto">
            <a:xfrm>
              <a:off x="2229" y="135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1" y="11"/>
                  </a:lnTo>
                  <a:lnTo>
                    <a:pt x="6" y="12"/>
                  </a:lnTo>
                  <a:lnTo>
                    <a:pt x="10" y="9"/>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52" name="Freeform 1559"/>
            <p:cNvSpPr>
              <a:spLocks/>
            </p:cNvSpPr>
            <p:nvPr/>
          </p:nvSpPr>
          <p:spPr bwMode="auto">
            <a:xfrm>
              <a:off x="2240" y="1364"/>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5" y="0"/>
                  </a:lnTo>
                  <a:lnTo>
                    <a:pt x="2" y="2"/>
                  </a:lnTo>
                  <a:lnTo>
                    <a:pt x="0" y="6"/>
                  </a:lnTo>
                  <a:lnTo>
                    <a:pt x="1" y="11"/>
                  </a:lnTo>
                  <a:lnTo>
                    <a:pt x="5" y="12"/>
                  </a:lnTo>
                  <a:lnTo>
                    <a:pt x="10" y="9"/>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53" name="Freeform 1560"/>
            <p:cNvSpPr>
              <a:spLocks/>
            </p:cNvSpPr>
            <p:nvPr/>
          </p:nvSpPr>
          <p:spPr bwMode="auto">
            <a:xfrm>
              <a:off x="2250" y="1369"/>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1" y="1"/>
                  </a:moveTo>
                  <a:lnTo>
                    <a:pt x="6" y="0"/>
                  </a:lnTo>
                  <a:lnTo>
                    <a:pt x="2" y="3"/>
                  </a:lnTo>
                  <a:lnTo>
                    <a:pt x="0" y="5"/>
                  </a:lnTo>
                  <a:lnTo>
                    <a:pt x="2" y="10"/>
                  </a:lnTo>
                  <a:lnTo>
                    <a:pt x="6" y="11"/>
                  </a:lnTo>
                  <a:lnTo>
                    <a:pt x="11" y="10"/>
                  </a:lnTo>
                  <a:lnTo>
                    <a:pt x="12" y="5"/>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54" name="Freeform 1561"/>
            <p:cNvSpPr>
              <a:spLocks/>
            </p:cNvSpPr>
            <p:nvPr/>
          </p:nvSpPr>
          <p:spPr bwMode="auto">
            <a:xfrm>
              <a:off x="2261" y="137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3"/>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55" name="Freeform 1562"/>
            <p:cNvSpPr>
              <a:spLocks/>
            </p:cNvSpPr>
            <p:nvPr/>
          </p:nvSpPr>
          <p:spPr bwMode="auto">
            <a:xfrm>
              <a:off x="2271" y="138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3"/>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56" name="Freeform 1563"/>
            <p:cNvSpPr>
              <a:spLocks/>
            </p:cNvSpPr>
            <p:nvPr/>
          </p:nvSpPr>
          <p:spPr bwMode="auto">
            <a:xfrm>
              <a:off x="2281" y="138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57" name="Freeform 1564"/>
            <p:cNvSpPr>
              <a:spLocks/>
            </p:cNvSpPr>
            <p:nvPr/>
          </p:nvSpPr>
          <p:spPr bwMode="auto">
            <a:xfrm>
              <a:off x="2292" y="1393"/>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5" y="0"/>
                  </a:lnTo>
                  <a:lnTo>
                    <a:pt x="1" y="2"/>
                  </a:lnTo>
                  <a:lnTo>
                    <a:pt x="0" y="6"/>
                  </a:lnTo>
                  <a:lnTo>
                    <a:pt x="1" y="10"/>
                  </a:lnTo>
                  <a:lnTo>
                    <a:pt x="5" y="12"/>
                  </a:lnTo>
                  <a:lnTo>
                    <a:pt x="10" y="10"/>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58" name="Freeform 1565"/>
            <p:cNvSpPr>
              <a:spLocks/>
            </p:cNvSpPr>
            <p:nvPr/>
          </p:nvSpPr>
          <p:spPr bwMode="auto">
            <a:xfrm>
              <a:off x="2302" y="139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59" name="Freeform 1566"/>
            <p:cNvSpPr>
              <a:spLocks/>
            </p:cNvSpPr>
            <p:nvPr/>
          </p:nvSpPr>
          <p:spPr bwMode="auto">
            <a:xfrm>
              <a:off x="2313" y="140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9"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60" name="Freeform 1567"/>
            <p:cNvSpPr>
              <a:spLocks/>
            </p:cNvSpPr>
            <p:nvPr/>
          </p:nvSpPr>
          <p:spPr bwMode="auto">
            <a:xfrm>
              <a:off x="2322" y="141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61" name="Freeform 1568"/>
            <p:cNvSpPr>
              <a:spLocks/>
            </p:cNvSpPr>
            <p:nvPr/>
          </p:nvSpPr>
          <p:spPr bwMode="auto">
            <a:xfrm>
              <a:off x="2333" y="141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62" name="Freeform 1569"/>
            <p:cNvSpPr>
              <a:spLocks/>
            </p:cNvSpPr>
            <p:nvPr/>
          </p:nvSpPr>
          <p:spPr bwMode="auto">
            <a:xfrm>
              <a:off x="2343" y="1423"/>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2" y="1"/>
                  </a:lnTo>
                  <a:lnTo>
                    <a:pt x="0" y="5"/>
                  </a:lnTo>
                  <a:lnTo>
                    <a:pt x="2" y="10"/>
                  </a:lnTo>
                  <a:lnTo>
                    <a:pt x="6" y="11"/>
                  </a:lnTo>
                  <a:lnTo>
                    <a:pt x="10" y="10"/>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63" name="Freeform 1570"/>
            <p:cNvSpPr>
              <a:spLocks/>
            </p:cNvSpPr>
            <p:nvPr/>
          </p:nvSpPr>
          <p:spPr bwMode="auto">
            <a:xfrm>
              <a:off x="2353" y="142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64" name="Freeform 1571"/>
            <p:cNvSpPr>
              <a:spLocks/>
            </p:cNvSpPr>
            <p:nvPr/>
          </p:nvSpPr>
          <p:spPr bwMode="auto">
            <a:xfrm>
              <a:off x="2364" y="143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65" name="Freeform 1572"/>
            <p:cNvSpPr>
              <a:spLocks/>
            </p:cNvSpPr>
            <p:nvPr/>
          </p:nvSpPr>
          <p:spPr bwMode="auto">
            <a:xfrm>
              <a:off x="2374" y="144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66" name="Freeform 1573"/>
            <p:cNvSpPr>
              <a:spLocks/>
            </p:cNvSpPr>
            <p:nvPr/>
          </p:nvSpPr>
          <p:spPr bwMode="auto">
            <a:xfrm>
              <a:off x="2385" y="1447"/>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0"/>
                  </a:lnTo>
                  <a:lnTo>
                    <a:pt x="6" y="12"/>
                  </a:lnTo>
                  <a:lnTo>
                    <a:pt x="11" y="10"/>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67" name="Freeform 1574"/>
            <p:cNvSpPr>
              <a:spLocks/>
            </p:cNvSpPr>
            <p:nvPr/>
          </p:nvSpPr>
          <p:spPr bwMode="auto">
            <a:xfrm>
              <a:off x="2395" y="145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9"/>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68" name="Freeform 1575"/>
            <p:cNvSpPr>
              <a:spLocks/>
            </p:cNvSpPr>
            <p:nvPr/>
          </p:nvSpPr>
          <p:spPr bwMode="auto">
            <a:xfrm>
              <a:off x="2405" y="145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9"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69" name="Freeform 1576"/>
            <p:cNvSpPr>
              <a:spLocks/>
            </p:cNvSpPr>
            <p:nvPr/>
          </p:nvSpPr>
          <p:spPr bwMode="auto">
            <a:xfrm>
              <a:off x="2415" y="146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3" y="1"/>
                  </a:lnTo>
                  <a:lnTo>
                    <a:pt x="0" y="6"/>
                  </a:lnTo>
                  <a:lnTo>
                    <a:pt x="2" y="10"/>
                  </a:lnTo>
                  <a:lnTo>
                    <a:pt x="6" y="12"/>
                  </a:lnTo>
                  <a:lnTo>
                    <a:pt x="11" y="9"/>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70" name="Freeform 1577"/>
            <p:cNvSpPr>
              <a:spLocks/>
            </p:cNvSpPr>
            <p:nvPr/>
          </p:nvSpPr>
          <p:spPr bwMode="auto">
            <a:xfrm>
              <a:off x="2426" y="1470"/>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3" y="1"/>
                  </a:lnTo>
                  <a:lnTo>
                    <a:pt x="0" y="6"/>
                  </a:lnTo>
                  <a:lnTo>
                    <a:pt x="2" y="10"/>
                  </a:lnTo>
                  <a:lnTo>
                    <a:pt x="6" y="12"/>
                  </a:lnTo>
                  <a:lnTo>
                    <a:pt x="10"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71" name="Freeform 1578"/>
            <p:cNvSpPr>
              <a:spLocks/>
            </p:cNvSpPr>
            <p:nvPr/>
          </p:nvSpPr>
          <p:spPr bwMode="auto">
            <a:xfrm>
              <a:off x="2436" y="1476"/>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3"/>
                  </a:lnTo>
                  <a:lnTo>
                    <a:pt x="0" y="6"/>
                  </a:lnTo>
                  <a:lnTo>
                    <a:pt x="1" y="10"/>
                  </a:lnTo>
                  <a:lnTo>
                    <a:pt x="6" y="12"/>
                  </a:lnTo>
                  <a:lnTo>
                    <a:pt x="10" y="10"/>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72" name="Freeform 1579"/>
            <p:cNvSpPr>
              <a:spLocks/>
            </p:cNvSpPr>
            <p:nvPr/>
          </p:nvSpPr>
          <p:spPr bwMode="auto">
            <a:xfrm>
              <a:off x="2446" y="148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3"/>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73" name="Freeform 1580"/>
            <p:cNvSpPr>
              <a:spLocks/>
            </p:cNvSpPr>
            <p:nvPr/>
          </p:nvSpPr>
          <p:spPr bwMode="auto">
            <a:xfrm>
              <a:off x="2457" y="148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3"/>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74" name="Freeform 1581"/>
            <p:cNvSpPr>
              <a:spLocks/>
            </p:cNvSpPr>
            <p:nvPr/>
          </p:nvSpPr>
          <p:spPr bwMode="auto">
            <a:xfrm>
              <a:off x="2467" y="149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75" name="Freeform 1582"/>
            <p:cNvSpPr>
              <a:spLocks/>
            </p:cNvSpPr>
            <p:nvPr/>
          </p:nvSpPr>
          <p:spPr bwMode="auto">
            <a:xfrm>
              <a:off x="2478" y="1499"/>
              <a:ext cx="5" cy="6"/>
            </a:xfrm>
            <a:custGeom>
              <a:avLst/>
              <a:gdLst>
                <a:gd name="T0" fmla="*/ 2 w 12"/>
                <a:gd name="T1" fmla="*/ 1 h 11"/>
                <a:gd name="T2" fmla="*/ 1 w 12"/>
                <a:gd name="T3" fmla="*/ 0 h 11"/>
                <a:gd name="T4" fmla="*/ 0 w 12"/>
                <a:gd name="T5" fmla="*/ 1 h 11"/>
                <a:gd name="T6" fmla="*/ 0 w 12"/>
                <a:gd name="T7" fmla="*/ 2 h 11"/>
                <a:gd name="T8" fmla="*/ 0 w 12"/>
                <a:gd name="T9" fmla="*/ 3 h 11"/>
                <a:gd name="T10" fmla="*/ 0 w 12"/>
                <a:gd name="T11" fmla="*/ 3 h 11"/>
                <a:gd name="T12" fmla="*/ 1 w 12"/>
                <a:gd name="T13" fmla="*/ 3 h 11"/>
                <a:gd name="T14" fmla="*/ 2 w 12"/>
                <a:gd name="T15" fmla="*/ 3 h 11"/>
                <a:gd name="T16" fmla="*/ 2 w 12"/>
                <a:gd name="T17" fmla="*/ 2 h 11"/>
                <a:gd name="T18" fmla="*/ 2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2" y="1"/>
                  </a:lnTo>
                  <a:lnTo>
                    <a:pt x="0" y="6"/>
                  </a:lnTo>
                  <a:lnTo>
                    <a:pt x="2" y="10"/>
                  </a:lnTo>
                  <a:lnTo>
                    <a:pt x="6" y="11"/>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76" name="Freeform 1583"/>
            <p:cNvSpPr>
              <a:spLocks/>
            </p:cNvSpPr>
            <p:nvPr/>
          </p:nvSpPr>
          <p:spPr bwMode="auto">
            <a:xfrm>
              <a:off x="2488" y="150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77" name="Freeform 1584"/>
            <p:cNvSpPr>
              <a:spLocks/>
            </p:cNvSpPr>
            <p:nvPr/>
          </p:nvSpPr>
          <p:spPr bwMode="auto">
            <a:xfrm>
              <a:off x="2498" y="151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9"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78" name="Freeform 1585"/>
            <p:cNvSpPr>
              <a:spLocks/>
            </p:cNvSpPr>
            <p:nvPr/>
          </p:nvSpPr>
          <p:spPr bwMode="auto">
            <a:xfrm>
              <a:off x="2508" y="1517"/>
              <a:ext cx="7" cy="6"/>
            </a:xfrm>
            <a:custGeom>
              <a:avLst/>
              <a:gdLst>
                <a:gd name="T0" fmla="*/ 3 w 13"/>
                <a:gd name="T1" fmla="*/ 1 h 12"/>
                <a:gd name="T2" fmla="*/ 2 w 13"/>
                <a:gd name="T3" fmla="*/ 0 h 12"/>
                <a:gd name="T4" fmla="*/ 1 w 13"/>
                <a:gd name="T5" fmla="*/ 1 h 12"/>
                <a:gd name="T6" fmla="*/ 0 w 13"/>
                <a:gd name="T7" fmla="*/ 2 h 12"/>
                <a:gd name="T8" fmla="*/ 1 w 13"/>
                <a:gd name="T9" fmla="*/ 3 h 12"/>
                <a:gd name="T10" fmla="*/ 1 w 13"/>
                <a:gd name="T11" fmla="*/ 3 h 12"/>
                <a:gd name="T12" fmla="*/ 2 w 13"/>
                <a:gd name="T13" fmla="*/ 3 h 12"/>
                <a:gd name="T14" fmla="*/ 3 w 13"/>
                <a:gd name="T15" fmla="*/ 3 h 12"/>
                <a:gd name="T16" fmla="*/ 4 w 13"/>
                <a:gd name="T17" fmla="*/ 2 h 12"/>
                <a:gd name="T18" fmla="*/ 3 w 13"/>
                <a:gd name="T19" fmla="*/ 1 h 12"/>
                <a:gd name="T20" fmla="*/ 3 w 13"/>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2"/>
                <a:gd name="T35" fmla="*/ 13 w 1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2">
                  <a:moveTo>
                    <a:pt x="10" y="2"/>
                  </a:moveTo>
                  <a:lnTo>
                    <a:pt x="6" y="0"/>
                  </a:lnTo>
                  <a:lnTo>
                    <a:pt x="3" y="2"/>
                  </a:lnTo>
                  <a:lnTo>
                    <a:pt x="0" y="6"/>
                  </a:lnTo>
                  <a:lnTo>
                    <a:pt x="1" y="11"/>
                  </a:lnTo>
                  <a:lnTo>
                    <a:pt x="3" y="11"/>
                  </a:lnTo>
                  <a:lnTo>
                    <a:pt x="7" y="12"/>
                  </a:lnTo>
                  <a:lnTo>
                    <a:pt x="10" y="11"/>
                  </a:lnTo>
                  <a:lnTo>
                    <a:pt x="13" y="6"/>
                  </a:lnTo>
                  <a:lnTo>
                    <a:pt x="12" y="2"/>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79" name="Freeform 1586"/>
            <p:cNvSpPr>
              <a:spLocks/>
            </p:cNvSpPr>
            <p:nvPr/>
          </p:nvSpPr>
          <p:spPr bwMode="auto">
            <a:xfrm>
              <a:off x="2518" y="152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80" name="Freeform 1587"/>
            <p:cNvSpPr>
              <a:spLocks/>
            </p:cNvSpPr>
            <p:nvPr/>
          </p:nvSpPr>
          <p:spPr bwMode="auto">
            <a:xfrm>
              <a:off x="2529" y="1529"/>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1"/>
                  </a:moveTo>
                  <a:lnTo>
                    <a:pt x="6" y="0"/>
                  </a:lnTo>
                  <a:lnTo>
                    <a:pt x="1" y="1"/>
                  </a:lnTo>
                  <a:lnTo>
                    <a:pt x="0" y="6"/>
                  </a:lnTo>
                  <a:lnTo>
                    <a:pt x="1" y="10"/>
                  </a:lnTo>
                  <a:lnTo>
                    <a:pt x="6" y="12"/>
                  </a:lnTo>
                  <a:lnTo>
                    <a:pt x="10" y="10"/>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81" name="Freeform 1588"/>
            <p:cNvSpPr>
              <a:spLocks/>
            </p:cNvSpPr>
            <p:nvPr/>
          </p:nvSpPr>
          <p:spPr bwMode="auto">
            <a:xfrm>
              <a:off x="2539" y="153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82" name="Freeform 1589"/>
            <p:cNvSpPr>
              <a:spLocks/>
            </p:cNvSpPr>
            <p:nvPr/>
          </p:nvSpPr>
          <p:spPr bwMode="auto">
            <a:xfrm>
              <a:off x="2550" y="154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83" name="Freeform 1590"/>
            <p:cNvSpPr>
              <a:spLocks/>
            </p:cNvSpPr>
            <p:nvPr/>
          </p:nvSpPr>
          <p:spPr bwMode="auto">
            <a:xfrm>
              <a:off x="2560" y="154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84" name="Freeform 1591"/>
            <p:cNvSpPr>
              <a:spLocks/>
            </p:cNvSpPr>
            <p:nvPr/>
          </p:nvSpPr>
          <p:spPr bwMode="auto">
            <a:xfrm>
              <a:off x="2570" y="1553"/>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6"/>
                  </a:lnTo>
                  <a:lnTo>
                    <a:pt x="1" y="10"/>
                  </a:lnTo>
                  <a:lnTo>
                    <a:pt x="6" y="11"/>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85" name="Freeform 1592"/>
            <p:cNvSpPr>
              <a:spLocks/>
            </p:cNvSpPr>
            <p:nvPr/>
          </p:nvSpPr>
          <p:spPr bwMode="auto">
            <a:xfrm>
              <a:off x="2581" y="1559"/>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6" y="0"/>
                  </a:lnTo>
                  <a:lnTo>
                    <a:pt x="1" y="2"/>
                  </a:lnTo>
                  <a:lnTo>
                    <a:pt x="0" y="6"/>
                  </a:lnTo>
                  <a:lnTo>
                    <a:pt x="1" y="11"/>
                  </a:lnTo>
                  <a:lnTo>
                    <a:pt x="6" y="12"/>
                  </a:lnTo>
                  <a:lnTo>
                    <a:pt x="10" y="9"/>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86" name="Freeform 1593"/>
            <p:cNvSpPr>
              <a:spLocks/>
            </p:cNvSpPr>
            <p:nvPr/>
          </p:nvSpPr>
          <p:spPr bwMode="auto">
            <a:xfrm>
              <a:off x="2591" y="1565"/>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9"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87" name="Freeform 1594"/>
            <p:cNvSpPr>
              <a:spLocks/>
            </p:cNvSpPr>
            <p:nvPr/>
          </p:nvSpPr>
          <p:spPr bwMode="auto">
            <a:xfrm>
              <a:off x="2602" y="157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9"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88" name="Freeform 1595"/>
            <p:cNvSpPr>
              <a:spLocks/>
            </p:cNvSpPr>
            <p:nvPr/>
          </p:nvSpPr>
          <p:spPr bwMode="auto">
            <a:xfrm>
              <a:off x="2611" y="1576"/>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1"/>
                  </a:moveTo>
                  <a:lnTo>
                    <a:pt x="5" y="0"/>
                  </a:lnTo>
                  <a:lnTo>
                    <a:pt x="2" y="3"/>
                  </a:lnTo>
                  <a:lnTo>
                    <a:pt x="0" y="6"/>
                  </a:lnTo>
                  <a:lnTo>
                    <a:pt x="1" y="10"/>
                  </a:lnTo>
                  <a:lnTo>
                    <a:pt x="5" y="12"/>
                  </a:lnTo>
                  <a:lnTo>
                    <a:pt x="10" y="10"/>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89" name="Freeform 1596"/>
            <p:cNvSpPr>
              <a:spLocks/>
            </p:cNvSpPr>
            <p:nvPr/>
          </p:nvSpPr>
          <p:spPr bwMode="auto">
            <a:xfrm>
              <a:off x="2622" y="1582"/>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1" y="1"/>
                  </a:moveTo>
                  <a:lnTo>
                    <a:pt x="6" y="0"/>
                  </a:lnTo>
                  <a:lnTo>
                    <a:pt x="2" y="2"/>
                  </a:lnTo>
                  <a:lnTo>
                    <a:pt x="0" y="5"/>
                  </a:lnTo>
                  <a:lnTo>
                    <a:pt x="2" y="10"/>
                  </a:lnTo>
                  <a:lnTo>
                    <a:pt x="6" y="11"/>
                  </a:lnTo>
                  <a:lnTo>
                    <a:pt x="11" y="10"/>
                  </a:lnTo>
                  <a:lnTo>
                    <a:pt x="12" y="5"/>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90" name="Freeform 1597"/>
            <p:cNvSpPr>
              <a:spLocks/>
            </p:cNvSpPr>
            <p:nvPr/>
          </p:nvSpPr>
          <p:spPr bwMode="auto">
            <a:xfrm>
              <a:off x="2632" y="158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3"/>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91" name="Freeform 1598"/>
            <p:cNvSpPr>
              <a:spLocks/>
            </p:cNvSpPr>
            <p:nvPr/>
          </p:nvSpPr>
          <p:spPr bwMode="auto">
            <a:xfrm>
              <a:off x="2642" y="159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92" name="Freeform 1599"/>
            <p:cNvSpPr>
              <a:spLocks/>
            </p:cNvSpPr>
            <p:nvPr/>
          </p:nvSpPr>
          <p:spPr bwMode="auto">
            <a:xfrm>
              <a:off x="2653" y="160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93" name="Freeform 1600"/>
            <p:cNvSpPr>
              <a:spLocks/>
            </p:cNvSpPr>
            <p:nvPr/>
          </p:nvSpPr>
          <p:spPr bwMode="auto">
            <a:xfrm>
              <a:off x="2663" y="1606"/>
              <a:ext cx="6" cy="5"/>
            </a:xfrm>
            <a:custGeom>
              <a:avLst/>
              <a:gdLst>
                <a:gd name="T0" fmla="*/ 3 w 11"/>
                <a:gd name="T1" fmla="*/ 0 h 12"/>
                <a:gd name="T2" fmla="*/ 2 w 11"/>
                <a:gd name="T3" fmla="*/ 0 h 12"/>
                <a:gd name="T4" fmla="*/ 1 w 11"/>
                <a:gd name="T5" fmla="*/ 0 h 12"/>
                <a:gd name="T6" fmla="*/ 0 w 11"/>
                <a:gd name="T7" fmla="*/ 1 h 12"/>
                <a:gd name="T8" fmla="*/ 1 w 11"/>
                <a:gd name="T9" fmla="*/ 2 h 12"/>
                <a:gd name="T10" fmla="*/ 1 w 11"/>
                <a:gd name="T11" fmla="*/ 2 h 12"/>
                <a:gd name="T12" fmla="*/ 2 w 11"/>
                <a:gd name="T13" fmla="*/ 2 h 12"/>
                <a:gd name="T14" fmla="*/ 3 w 11"/>
                <a:gd name="T15" fmla="*/ 2 h 12"/>
                <a:gd name="T16" fmla="*/ 3 w 11"/>
                <a:gd name="T17" fmla="*/ 1 h 12"/>
                <a:gd name="T18" fmla="*/ 3 w 11"/>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5" y="0"/>
                  </a:lnTo>
                  <a:lnTo>
                    <a:pt x="1" y="2"/>
                  </a:lnTo>
                  <a:lnTo>
                    <a:pt x="0" y="6"/>
                  </a:lnTo>
                  <a:lnTo>
                    <a:pt x="1" y="10"/>
                  </a:lnTo>
                  <a:lnTo>
                    <a:pt x="5" y="12"/>
                  </a:lnTo>
                  <a:lnTo>
                    <a:pt x="10" y="10"/>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94" name="Freeform 1601"/>
            <p:cNvSpPr>
              <a:spLocks/>
            </p:cNvSpPr>
            <p:nvPr/>
          </p:nvSpPr>
          <p:spPr bwMode="auto">
            <a:xfrm>
              <a:off x="2674" y="161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95" name="Freeform 1602"/>
            <p:cNvSpPr>
              <a:spLocks/>
            </p:cNvSpPr>
            <p:nvPr/>
          </p:nvSpPr>
          <p:spPr bwMode="auto">
            <a:xfrm>
              <a:off x="2684" y="161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9"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96" name="Freeform 1603"/>
            <p:cNvSpPr>
              <a:spLocks/>
            </p:cNvSpPr>
            <p:nvPr/>
          </p:nvSpPr>
          <p:spPr bwMode="auto">
            <a:xfrm>
              <a:off x="2694" y="162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9"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97" name="Freeform 1604"/>
            <p:cNvSpPr>
              <a:spLocks/>
            </p:cNvSpPr>
            <p:nvPr/>
          </p:nvSpPr>
          <p:spPr bwMode="auto">
            <a:xfrm>
              <a:off x="2704" y="1629"/>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1" y="1"/>
                  </a:moveTo>
                  <a:lnTo>
                    <a:pt x="6" y="0"/>
                  </a:lnTo>
                  <a:lnTo>
                    <a:pt x="3" y="1"/>
                  </a:lnTo>
                  <a:lnTo>
                    <a:pt x="0" y="6"/>
                  </a:lnTo>
                  <a:lnTo>
                    <a:pt x="2" y="10"/>
                  </a:lnTo>
                  <a:lnTo>
                    <a:pt x="6" y="11"/>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98" name="Freeform 1605"/>
            <p:cNvSpPr>
              <a:spLocks/>
            </p:cNvSpPr>
            <p:nvPr/>
          </p:nvSpPr>
          <p:spPr bwMode="auto">
            <a:xfrm>
              <a:off x="2715" y="1635"/>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2" y="2"/>
                  </a:lnTo>
                  <a:lnTo>
                    <a:pt x="0" y="6"/>
                  </a:lnTo>
                  <a:lnTo>
                    <a:pt x="2"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699" name="Freeform 1606"/>
            <p:cNvSpPr>
              <a:spLocks/>
            </p:cNvSpPr>
            <p:nvPr/>
          </p:nvSpPr>
          <p:spPr bwMode="auto">
            <a:xfrm>
              <a:off x="2725" y="164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00" name="Freeform 1607"/>
            <p:cNvSpPr>
              <a:spLocks/>
            </p:cNvSpPr>
            <p:nvPr/>
          </p:nvSpPr>
          <p:spPr bwMode="auto">
            <a:xfrm>
              <a:off x="2735" y="164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01" name="Freeform 1608"/>
            <p:cNvSpPr>
              <a:spLocks/>
            </p:cNvSpPr>
            <p:nvPr/>
          </p:nvSpPr>
          <p:spPr bwMode="auto">
            <a:xfrm>
              <a:off x="2746" y="165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11"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02" name="Freeform 1609"/>
            <p:cNvSpPr>
              <a:spLocks/>
            </p:cNvSpPr>
            <p:nvPr/>
          </p:nvSpPr>
          <p:spPr bwMode="auto">
            <a:xfrm>
              <a:off x="2756" y="165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0"/>
                  </a:lnTo>
                  <a:lnTo>
                    <a:pt x="6" y="12"/>
                  </a:lnTo>
                  <a:lnTo>
                    <a:pt x="11" y="9"/>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03" name="Freeform 1610"/>
            <p:cNvSpPr>
              <a:spLocks/>
            </p:cNvSpPr>
            <p:nvPr/>
          </p:nvSpPr>
          <p:spPr bwMode="auto">
            <a:xfrm>
              <a:off x="2767" y="1665"/>
              <a:ext cx="5" cy="6"/>
            </a:xfrm>
            <a:custGeom>
              <a:avLst/>
              <a:gdLst>
                <a:gd name="T0" fmla="*/ 2 w 12"/>
                <a:gd name="T1" fmla="*/ 1 h 12"/>
                <a:gd name="T2" fmla="*/ 1 w 12"/>
                <a:gd name="T3" fmla="*/ 0 h 12"/>
                <a:gd name="T4" fmla="*/ 0 w 12"/>
                <a:gd name="T5" fmla="*/ 1 h 12"/>
                <a:gd name="T6" fmla="*/ 0 w 12"/>
                <a:gd name="T7" fmla="*/ 2 h 12"/>
                <a:gd name="T8" fmla="*/ 0 w 12"/>
                <a:gd name="T9" fmla="*/ 3 h 12"/>
                <a:gd name="T10" fmla="*/ 0 w 12"/>
                <a:gd name="T11" fmla="*/ 3 h 12"/>
                <a:gd name="T12" fmla="*/ 1 w 12"/>
                <a:gd name="T13" fmla="*/ 3 h 12"/>
                <a:gd name="T14" fmla="*/ 2 w 12"/>
                <a:gd name="T15" fmla="*/ 3 h 12"/>
                <a:gd name="T16" fmla="*/ 2 w 12"/>
                <a:gd name="T17" fmla="*/ 2 h 12"/>
                <a:gd name="T18" fmla="*/ 2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9"/>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04" name="Freeform 1611"/>
            <p:cNvSpPr>
              <a:spLocks/>
            </p:cNvSpPr>
            <p:nvPr/>
          </p:nvSpPr>
          <p:spPr bwMode="auto">
            <a:xfrm>
              <a:off x="2777" y="1671"/>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9"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05" name="Freeform 1612"/>
            <p:cNvSpPr>
              <a:spLocks/>
            </p:cNvSpPr>
            <p:nvPr/>
          </p:nvSpPr>
          <p:spPr bwMode="auto">
            <a:xfrm>
              <a:off x="2787" y="167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3"/>
                  </a:lnTo>
                  <a:lnTo>
                    <a:pt x="0" y="6"/>
                  </a:lnTo>
                  <a:lnTo>
                    <a:pt x="1" y="11"/>
                  </a:lnTo>
                  <a:lnTo>
                    <a:pt x="6" y="12"/>
                  </a:lnTo>
                  <a:lnTo>
                    <a:pt x="9"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06" name="Freeform 1613"/>
            <p:cNvSpPr>
              <a:spLocks/>
            </p:cNvSpPr>
            <p:nvPr/>
          </p:nvSpPr>
          <p:spPr bwMode="auto">
            <a:xfrm>
              <a:off x="2797" y="1682"/>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3"/>
                  </a:lnTo>
                  <a:lnTo>
                    <a:pt x="0" y="6"/>
                  </a:lnTo>
                  <a:lnTo>
                    <a:pt x="2"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07" name="Freeform 1614"/>
            <p:cNvSpPr>
              <a:spLocks/>
            </p:cNvSpPr>
            <p:nvPr/>
          </p:nvSpPr>
          <p:spPr bwMode="auto">
            <a:xfrm>
              <a:off x="2807" y="168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3"/>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08" name="Freeform 1615"/>
            <p:cNvSpPr>
              <a:spLocks/>
            </p:cNvSpPr>
            <p:nvPr/>
          </p:nvSpPr>
          <p:spPr bwMode="auto">
            <a:xfrm>
              <a:off x="2818" y="169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3"/>
                  </a:lnTo>
                  <a:lnTo>
                    <a:pt x="0" y="6"/>
                  </a:lnTo>
                  <a:lnTo>
                    <a:pt x="1" y="10"/>
                  </a:lnTo>
                  <a:lnTo>
                    <a:pt x="6" y="12"/>
                  </a:lnTo>
                  <a:lnTo>
                    <a:pt x="10" y="10"/>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09" name="Freeform 1616"/>
            <p:cNvSpPr>
              <a:spLocks/>
            </p:cNvSpPr>
            <p:nvPr/>
          </p:nvSpPr>
          <p:spPr bwMode="auto">
            <a:xfrm>
              <a:off x="2828" y="170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10" name="Freeform 1617"/>
            <p:cNvSpPr>
              <a:spLocks/>
            </p:cNvSpPr>
            <p:nvPr/>
          </p:nvSpPr>
          <p:spPr bwMode="auto">
            <a:xfrm>
              <a:off x="2839" y="1706"/>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11" name="Freeform 1618"/>
            <p:cNvSpPr>
              <a:spLocks/>
            </p:cNvSpPr>
            <p:nvPr/>
          </p:nvSpPr>
          <p:spPr bwMode="auto">
            <a:xfrm>
              <a:off x="2849" y="1712"/>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3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2" y="1"/>
                  </a:lnTo>
                  <a:lnTo>
                    <a:pt x="0" y="5"/>
                  </a:lnTo>
                  <a:lnTo>
                    <a:pt x="2" y="10"/>
                  </a:lnTo>
                  <a:lnTo>
                    <a:pt x="6" y="11"/>
                  </a:lnTo>
                  <a:lnTo>
                    <a:pt x="10" y="10"/>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12" name="Freeform 1619"/>
            <p:cNvSpPr>
              <a:spLocks/>
            </p:cNvSpPr>
            <p:nvPr/>
          </p:nvSpPr>
          <p:spPr bwMode="auto">
            <a:xfrm>
              <a:off x="2859" y="1718"/>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10"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13" name="Freeform 1620"/>
            <p:cNvSpPr>
              <a:spLocks/>
            </p:cNvSpPr>
            <p:nvPr/>
          </p:nvSpPr>
          <p:spPr bwMode="auto">
            <a:xfrm>
              <a:off x="2870" y="1724"/>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1" y="2"/>
                  </a:lnTo>
                  <a:lnTo>
                    <a:pt x="0" y="6"/>
                  </a:lnTo>
                  <a:lnTo>
                    <a:pt x="1" y="11"/>
                  </a:lnTo>
                  <a:lnTo>
                    <a:pt x="6" y="12"/>
                  </a:lnTo>
                  <a:lnTo>
                    <a:pt x="9" y="11"/>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14" name="Freeform 1621"/>
            <p:cNvSpPr>
              <a:spLocks/>
            </p:cNvSpPr>
            <p:nvPr/>
          </p:nvSpPr>
          <p:spPr bwMode="auto">
            <a:xfrm>
              <a:off x="2880" y="1730"/>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2"/>
                  </a:moveTo>
                  <a:lnTo>
                    <a:pt x="6" y="0"/>
                  </a:lnTo>
                  <a:lnTo>
                    <a:pt x="2" y="2"/>
                  </a:lnTo>
                  <a:lnTo>
                    <a:pt x="0" y="6"/>
                  </a:lnTo>
                  <a:lnTo>
                    <a:pt x="2" y="11"/>
                  </a:lnTo>
                  <a:lnTo>
                    <a:pt x="6" y="12"/>
                  </a:lnTo>
                  <a:lnTo>
                    <a:pt x="9" y="11"/>
                  </a:lnTo>
                  <a:lnTo>
                    <a:pt x="12" y="6"/>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15" name="Freeform 1622"/>
            <p:cNvSpPr>
              <a:spLocks/>
            </p:cNvSpPr>
            <p:nvPr/>
          </p:nvSpPr>
          <p:spPr bwMode="auto">
            <a:xfrm>
              <a:off x="2890" y="1736"/>
              <a:ext cx="6" cy="5"/>
            </a:xfrm>
            <a:custGeom>
              <a:avLst/>
              <a:gdLst>
                <a:gd name="T0" fmla="*/ 3 w 12"/>
                <a:gd name="T1" fmla="*/ 0 h 12"/>
                <a:gd name="T2" fmla="*/ 2 w 12"/>
                <a:gd name="T3" fmla="*/ 0 h 12"/>
                <a:gd name="T4" fmla="*/ 1 w 12"/>
                <a:gd name="T5" fmla="*/ 0 h 12"/>
                <a:gd name="T6" fmla="*/ 0 w 12"/>
                <a:gd name="T7" fmla="*/ 1 h 12"/>
                <a:gd name="T8" fmla="*/ 1 w 12"/>
                <a:gd name="T9" fmla="*/ 2 h 12"/>
                <a:gd name="T10" fmla="*/ 1 w 12"/>
                <a:gd name="T11" fmla="*/ 2 h 12"/>
                <a:gd name="T12" fmla="*/ 2 w 12"/>
                <a:gd name="T13" fmla="*/ 2 h 12"/>
                <a:gd name="T14" fmla="*/ 3 w 12"/>
                <a:gd name="T15" fmla="*/ 2 h 12"/>
                <a:gd name="T16" fmla="*/ 3 w 12"/>
                <a:gd name="T17" fmla="*/ 1 h 12"/>
                <a:gd name="T18" fmla="*/ 3 w 12"/>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2"/>
                  </a:moveTo>
                  <a:lnTo>
                    <a:pt x="6" y="0"/>
                  </a:lnTo>
                  <a:lnTo>
                    <a:pt x="3" y="2"/>
                  </a:lnTo>
                  <a:lnTo>
                    <a:pt x="0" y="6"/>
                  </a:lnTo>
                  <a:lnTo>
                    <a:pt x="1" y="10"/>
                  </a:lnTo>
                  <a:lnTo>
                    <a:pt x="6" y="12"/>
                  </a:lnTo>
                  <a:lnTo>
                    <a:pt x="10" y="10"/>
                  </a:lnTo>
                  <a:lnTo>
                    <a:pt x="12"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16" name="Freeform 1623"/>
            <p:cNvSpPr>
              <a:spLocks/>
            </p:cNvSpPr>
            <p:nvPr/>
          </p:nvSpPr>
          <p:spPr bwMode="auto">
            <a:xfrm>
              <a:off x="2900" y="1741"/>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1"/>
                  </a:moveTo>
                  <a:lnTo>
                    <a:pt x="6" y="0"/>
                  </a:lnTo>
                  <a:lnTo>
                    <a:pt x="1" y="1"/>
                  </a:lnTo>
                  <a:lnTo>
                    <a:pt x="0" y="6"/>
                  </a:lnTo>
                  <a:lnTo>
                    <a:pt x="1" y="10"/>
                  </a:lnTo>
                  <a:lnTo>
                    <a:pt x="6" y="12"/>
                  </a:lnTo>
                  <a:lnTo>
                    <a:pt x="10" y="10"/>
                  </a:lnTo>
                  <a:lnTo>
                    <a:pt x="11"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17" name="Freeform 1624"/>
            <p:cNvSpPr>
              <a:spLocks/>
            </p:cNvSpPr>
            <p:nvPr/>
          </p:nvSpPr>
          <p:spPr bwMode="auto">
            <a:xfrm>
              <a:off x="2911" y="1747"/>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18" name="Freeform 1625"/>
            <p:cNvSpPr>
              <a:spLocks/>
            </p:cNvSpPr>
            <p:nvPr/>
          </p:nvSpPr>
          <p:spPr bwMode="auto">
            <a:xfrm>
              <a:off x="2921" y="1753"/>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
                  </a:moveTo>
                  <a:lnTo>
                    <a:pt x="6" y="0"/>
                  </a:lnTo>
                  <a:lnTo>
                    <a:pt x="2" y="1"/>
                  </a:lnTo>
                  <a:lnTo>
                    <a:pt x="0" y="6"/>
                  </a:lnTo>
                  <a:lnTo>
                    <a:pt x="2" y="10"/>
                  </a:lnTo>
                  <a:lnTo>
                    <a:pt x="6" y="12"/>
                  </a:lnTo>
                  <a:lnTo>
                    <a:pt x="11" y="10"/>
                  </a:lnTo>
                  <a:lnTo>
                    <a:pt x="12" y="6"/>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19" name="Freeform 1626"/>
            <p:cNvSpPr>
              <a:spLocks/>
            </p:cNvSpPr>
            <p:nvPr/>
          </p:nvSpPr>
          <p:spPr bwMode="auto">
            <a:xfrm>
              <a:off x="2931" y="1759"/>
              <a:ext cx="6" cy="6"/>
            </a:xfrm>
            <a:custGeom>
              <a:avLst/>
              <a:gdLst>
                <a:gd name="T0" fmla="*/ 3 w 12"/>
                <a:gd name="T1" fmla="*/ 1 h 12"/>
                <a:gd name="T2" fmla="*/ 2 w 12"/>
                <a:gd name="T3" fmla="*/ 0 h 12"/>
                <a:gd name="T4" fmla="*/ 1 w 12"/>
                <a:gd name="T5" fmla="*/ 1 h 12"/>
                <a:gd name="T6" fmla="*/ 0 w 12"/>
                <a:gd name="T7" fmla="*/ 2 h 12"/>
                <a:gd name="T8" fmla="*/ 1 w 12"/>
                <a:gd name="T9" fmla="*/ 3 h 12"/>
                <a:gd name="T10" fmla="*/ 1 w 12"/>
                <a:gd name="T11" fmla="*/ 3 h 12"/>
                <a:gd name="T12" fmla="*/ 2 w 12"/>
                <a:gd name="T13" fmla="*/ 3 h 12"/>
                <a:gd name="T14" fmla="*/ 3 w 12"/>
                <a:gd name="T15" fmla="*/ 3 h 12"/>
                <a:gd name="T16" fmla="*/ 3 w 12"/>
                <a:gd name="T17" fmla="*/ 2 h 12"/>
                <a:gd name="T18" fmla="*/ 3 w 1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0" y="1"/>
                  </a:moveTo>
                  <a:lnTo>
                    <a:pt x="6" y="0"/>
                  </a:lnTo>
                  <a:lnTo>
                    <a:pt x="1" y="1"/>
                  </a:lnTo>
                  <a:lnTo>
                    <a:pt x="0" y="6"/>
                  </a:lnTo>
                  <a:lnTo>
                    <a:pt x="1" y="10"/>
                  </a:lnTo>
                  <a:lnTo>
                    <a:pt x="6" y="12"/>
                  </a:lnTo>
                  <a:lnTo>
                    <a:pt x="10" y="9"/>
                  </a:lnTo>
                  <a:lnTo>
                    <a:pt x="12" y="6"/>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20" name="Freeform 1627"/>
            <p:cNvSpPr>
              <a:spLocks/>
            </p:cNvSpPr>
            <p:nvPr/>
          </p:nvSpPr>
          <p:spPr bwMode="auto">
            <a:xfrm>
              <a:off x="2942" y="1765"/>
              <a:ext cx="6" cy="6"/>
            </a:xfrm>
            <a:custGeom>
              <a:avLst/>
              <a:gdLst>
                <a:gd name="T0" fmla="*/ 3 w 12"/>
                <a:gd name="T1" fmla="*/ 1 h 11"/>
                <a:gd name="T2" fmla="*/ 2 w 12"/>
                <a:gd name="T3" fmla="*/ 0 h 11"/>
                <a:gd name="T4" fmla="*/ 1 w 12"/>
                <a:gd name="T5" fmla="*/ 1 h 11"/>
                <a:gd name="T6" fmla="*/ 0 w 12"/>
                <a:gd name="T7" fmla="*/ 2 h 11"/>
                <a:gd name="T8" fmla="*/ 1 w 12"/>
                <a:gd name="T9" fmla="*/ 3 h 11"/>
                <a:gd name="T10" fmla="*/ 1 w 12"/>
                <a:gd name="T11" fmla="*/ 3 h 11"/>
                <a:gd name="T12" fmla="*/ 2 w 12"/>
                <a:gd name="T13" fmla="*/ 3 h 11"/>
                <a:gd name="T14" fmla="*/ 3 w 12"/>
                <a:gd name="T15" fmla="*/ 2 h 11"/>
                <a:gd name="T16" fmla="*/ 3 w 12"/>
                <a:gd name="T17" fmla="*/ 2 h 11"/>
                <a:gd name="T18" fmla="*/ 3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10" y="1"/>
                  </a:moveTo>
                  <a:lnTo>
                    <a:pt x="6" y="0"/>
                  </a:lnTo>
                  <a:lnTo>
                    <a:pt x="1" y="1"/>
                  </a:lnTo>
                  <a:lnTo>
                    <a:pt x="0" y="5"/>
                  </a:lnTo>
                  <a:lnTo>
                    <a:pt x="1" y="10"/>
                  </a:lnTo>
                  <a:lnTo>
                    <a:pt x="6" y="11"/>
                  </a:lnTo>
                  <a:lnTo>
                    <a:pt x="10" y="8"/>
                  </a:lnTo>
                  <a:lnTo>
                    <a:pt x="12" y="5"/>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721" name="Freeform 1628"/>
            <p:cNvSpPr>
              <a:spLocks/>
            </p:cNvSpPr>
            <p:nvPr/>
          </p:nvSpPr>
          <p:spPr bwMode="auto">
            <a:xfrm>
              <a:off x="2952" y="1771"/>
              <a:ext cx="6" cy="6"/>
            </a:xfrm>
            <a:custGeom>
              <a:avLst/>
              <a:gdLst>
                <a:gd name="T0" fmla="*/ 3 w 11"/>
                <a:gd name="T1" fmla="*/ 1 h 12"/>
                <a:gd name="T2" fmla="*/ 2 w 11"/>
                <a:gd name="T3" fmla="*/ 0 h 12"/>
                <a:gd name="T4" fmla="*/ 1 w 11"/>
                <a:gd name="T5" fmla="*/ 1 h 12"/>
                <a:gd name="T6" fmla="*/ 0 w 11"/>
                <a:gd name="T7" fmla="*/ 2 h 12"/>
                <a:gd name="T8" fmla="*/ 1 w 11"/>
                <a:gd name="T9" fmla="*/ 3 h 12"/>
                <a:gd name="T10" fmla="*/ 1 w 11"/>
                <a:gd name="T11" fmla="*/ 3 h 12"/>
                <a:gd name="T12" fmla="*/ 2 w 11"/>
                <a:gd name="T13" fmla="*/ 3 h 12"/>
                <a:gd name="T14" fmla="*/ 3 w 11"/>
                <a:gd name="T15" fmla="*/ 3 h 12"/>
                <a:gd name="T16" fmla="*/ 3 w 11"/>
                <a:gd name="T17" fmla="*/ 2 h 12"/>
                <a:gd name="T18" fmla="*/ 3 w 1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10" y="2"/>
                  </a:moveTo>
                  <a:lnTo>
                    <a:pt x="6" y="0"/>
                  </a:lnTo>
                  <a:lnTo>
                    <a:pt x="1" y="2"/>
                  </a:lnTo>
                  <a:lnTo>
                    <a:pt x="0" y="6"/>
                  </a:lnTo>
                  <a:lnTo>
                    <a:pt x="1" y="11"/>
                  </a:lnTo>
                  <a:lnTo>
                    <a:pt x="6" y="12"/>
                  </a:lnTo>
                  <a:lnTo>
                    <a:pt x="10" y="9"/>
                  </a:lnTo>
                  <a:lnTo>
                    <a:pt x="11" y="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grpSp>
        <p:nvGrpSpPr>
          <p:cNvPr id="18508" name="Group 1633"/>
          <p:cNvGrpSpPr>
            <a:grpSpLocks/>
          </p:cNvGrpSpPr>
          <p:nvPr/>
        </p:nvGrpSpPr>
        <p:grpSpPr bwMode="auto">
          <a:xfrm>
            <a:off x="6621463" y="4938713"/>
            <a:ext cx="1778000" cy="819150"/>
            <a:chOff x="3211" y="3111"/>
            <a:chExt cx="1120" cy="516"/>
          </a:xfrm>
        </p:grpSpPr>
        <p:sp>
          <p:nvSpPr>
            <p:cNvPr id="18540" name="Freeform 1630"/>
            <p:cNvSpPr>
              <a:spLocks/>
            </p:cNvSpPr>
            <p:nvPr/>
          </p:nvSpPr>
          <p:spPr bwMode="auto">
            <a:xfrm>
              <a:off x="3211" y="3118"/>
              <a:ext cx="1026" cy="473"/>
            </a:xfrm>
            <a:custGeom>
              <a:avLst/>
              <a:gdLst>
                <a:gd name="T0" fmla="*/ 3 w 2052"/>
                <a:gd name="T1" fmla="*/ 0 h 945"/>
                <a:gd name="T2" fmla="*/ 0 w 2052"/>
                <a:gd name="T3" fmla="*/ 8 h 945"/>
                <a:gd name="T4" fmla="*/ 510 w 2052"/>
                <a:gd name="T5" fmla="*/ 237 h 945"/>
                <a:gd name="T6" fmla="*/ 513 w 2052"/>
                <a:gd name="T7" fmla="*/ 229 h 945"/>
                <a:gd name="T8" fmla="*/ 3 w 2052"/>
                <a:gd name="T9" fmla="*/ 0 h 945"/>
                <a:gd name="T10" fmla="*/ 0 60000 65536"/>
                <a:gd name="T11" fmla="*/ 0 60000 65536"/>
                <a:gd name="T12" fmla="*/ 0 60000 65536"/>
                <a:gd name="T13" fmla="*/ 0 60000 65536"/>
                <a:gd name="T14" fmla="*/ 0 60000 65536"/>
                <a:gd name="T15" fmla="*/ 0 w 2052"/>
                <a:gd name="T16" fmla="*/ 0 h 945"/>
                <a:gd name="T17" fmla="*/ 2052 w 2052"/>
                <a:gd name="T18" fmla="*/ 945 h 945"/>
              </a:gdLst>
              <a:ahLst/>
              <a:cxnLst>
                <a:cxn ang="T10">
                  <a:pos x="T0" y="T1"/>
                </a:cxn>
                <a:cxn ang="T11">
                  <a:pos x="T2" y="T3"/>
                </a:cxn>
                <a:cxn ang="T12">
                  <a:pos x="T4" y="T5"/>
                </a:cxn>
                <a:cxn ang="T13">
                  <a:pos x="T6" y="T7"/>
                </a:cxn>
                <a:cxn ang="T14">
                  <a:pos x="T8" y="T9"/>
                </a:cxn>
              </a:cxnLst>
              <a:rect l="T15" t="T16" r="T17" b="T18"/>
              <a:pathLst>
                <a:path w="2052" h="945">
                  <a:moveTo>
                    <a:pt x="13" y="0"/>
                  </a:moveTo>
                  <a:lnTo>
                    <a:pt x="0" y="30"/>
                  </a:lnTo>
                  <a:lnTo>
                    <a:pt x="2039" y="945"/>
                  </a:lnTo>
                  <a:lnTo>
                    <a:pt x="2052" y="91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41" name="Freeform 1631"/>
            <p:cNvSpPr>
              <a:spLocks/>
            </p:cNvSpPr>
            <p:nvPr/>
          </p:nvSpPr>
          <p:spPr bwMode="auto">
            <a:xfrm>
              <a:off x="4212" y="3530"/>
              <a:ext cx="119" cy="97"/>
            </a:xfrm>
            <a:custGeom>
              <a:avLst/>
              <a:gdLst>
                <a:gd name="T0" fmla="*/ 0 w 238"/>
                <a:gd name="T1" fmla="*/ 49 h 194"/>
                <a:gd name="T2" fmla="*/ 60 w 238"/>
                <a:gd name="T3" fmla="*/ 47 h 194"/>
                <a:gd name="T4" fmla="*/ 22 w 238"/>
                <a:gd name="T5" fmla="*/ 0 h 194"/>
                <a:gd name="T6" fmla="*/ 0 w 238"/>
                <a:gd name="T7" fmla="*/ 49 h 194"/>
                <a:gd name="T8" fmla="*/ 0 60000 65536"/>
                <a:gd name="T9" fmla="*/ 0 60000 65536"/>
                <a:gd name="T10" fmla="*/ 0 60000 65536"/>
                <a:gd name="T11" fmla="*/ 0 60000 65536"/>
                <a:gd name="T12" fmla="*/ 0 w 238"/>
                <a:gd name="T13" fmla="*/ 0 h 194"/>
                <a:gd name="T14" fmla="*/ 238 w 238"/>
                <a:gd name="T15" fmla="*/ 194 h 194"/>
              </a:gdLst>
              <a:ahLst/>
              <a:cxnLst>
                <a:cxn ang="T8">
                  <a:pos x="T0" y="T1"/>
                </a:cxn>
                <a:cxn ang="T9">
                  <a:pos x="T2" y="T3"/>
                </a:cxn>
                <a:cxn ang="T10">
                  <a:pos x="T4" y="T5"/>
                </a:cxn>
                <a:cxn ang="T11">
                  <a:pos x="T6" y="T7"/>
                </a:cxn>
              </a:cxnLst>
              <a:rect l="T12" t="T13" r="T14" b="T15"/>
              <a:pathLst>
                <a:path w="238" h="194">
                  <a:moveTo>
                    <a:pt x="0" y="194"/>
                  </a:moveTo>
                  <a:lnTo>
                    <a:pt x="238" y="185"/>
                  </a:lnTo>
                  <a:lnTo>
                    <a:pt x="88" y="0"/>
                  </a:lnTo>
                  <a:lnTo>
                    <a:pt x="0"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42" name="Line 1632"/>
            <p:cNvSpPr>
              <a:spLocks noChangeShapeType="1"/>
            </p:cNvSpPr>
            <p:nvPr/>
          </p:nvSpPr>
          <p:spPr bwMode="auto">
            <a:xfrm>
              <a:off x="3221" y="3111"/>
              <a:ext cx="1019" cy="4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grpSp>
        <p:nvGrpSpPr>
          <p:cNvPr id="18509" name="Group 1650"/>
          <p:cNvGrpSpPr>
            <a:grpSpLocks/>
          </p:cNvGrpSpPr>
          <p:nvPr/>
        </p:nvGrpSpPr>
        <p:grpSpPr bwMode="auto">
          <a:xfrm>
            <a:off x="4365625" y="5802314"/>
            <a:ext cx="1860550" cy="973137"/>
            <a:chOff x="1790" y="3655"/>
            <a:chExt cx="1172" cy="613"/>
          </a:xfrm>
        </p:grpSpPr>
        <p:sp>
          <p:nvSpPr>
            <p:cNvPr id="18524" name="Freeform 1634"/>
            <p:cNvSpPr>
              <a:spLocks/>
            </p:cNvSpPr>
            <p:nvPr/>
          </p:nvSpPr>
          <p:spPr bwMode="auto">
            <a:xfrm>
              <a:off x="1790" y="3723"/>
              <a:ext cx="1172" cy="545"/>
            </a:xfrm>
            <a:custGeom>
              <a:avLst/>
              <a:gdLst>
                <a:gd name="T0" fmla="*/ 563 w 2344"/>
                <a:gd name="T1" fmla="*/ 181 h 1091"/>
                <a:gd name="T2" fmla="*/ 580 w 2344"/>
                <a:gd name="T3" fmla="*/ 169 h 1091"/>
                <a:gd name="T4" fmla="*/ 586 w 2344"/>
                <a:gd name="T5" fmla="*/ 156 h 1091"/>
                <a:gd name="T6" fmla="*/ 582 w 2344"/>
                <a:gd name="T7" fmla="*/ 137 h 1091"/>
                <a:gd name="T8" fmla="*/ 564 w 2344"/>
                <a:gd name="T9" fmla="*/ 122 h 1091"/>
                <a:gd name="T10" fmla="*/ 565 w 2344"/>
                <a:gd name="T11" fmla="*/ 114 h 1091"/>
                <a:gd name="T12" fmla="*/ 574 w 2344"/>
                <a:gd name="T13" fmla="*/ 101 h 1091"/>
                <a:gd name="T14" fmla="*/ 574 w 2344"/>
                <a:gd name="T15" fmla="*/ 87 h 1091"/>
                <a:gd name="T16" fmla="*/ 565 w 2344"/>
                <a:gd name="T17" fmla="*/ 73 h 1091"/>
                <a:gd name="T18" fmla="*/ 550 w 2344"/>
                <a:gd name="T19" fmla="*/ 62 h 1091"/>
                <a:gd name="T20" fmla="*/ 517 w 2344"/>
                <a:gd name="T21" fmla="*/ 55 h 1091"/>
                <a:gd name="T22" fmla="*/ 502 w 2344"/>
                <a:gd name="T23" fmla="*/ 47 h 1091"/>
                <a:gd name="T24" fmla="*/ 460 w 2344"/>
                <a:gd name="T25" fmla="*/ 25 h 1091"/>
                <a:gd name="T26" fmla="*/ 405 w 2344"/>
                <a:gd name="T27" fmla="*/ 19 h 1091"/>
                <a:gd name="T28" fmla="*/ 366 w 2344"/>
                <a:gd name="T29" fmla="*/ 27 h 1091"/>
                <a:gd name="T30" fmla="*/ 333 w 2344"/>
                <a:gd name="T31" fmla="*/ 7 h 1091"/>
                <a:gd name="T32" fmla="*/ 290 w 2344"/>
                <a:gd name="T33" fmla="*/ 0 h 1091"/>
                <a:gd name="T34" fmla="*/ 261 w 2344"/>
                <a:gd name="T35" fmla="*/ 2 h 1091"/>
                <a:gd name="T36" fmla="*/ 224 w 2344"/>
                <a:gd name="T37" fmla="*/ 16 h 1091"/>
                <a:gd name="T38" fmla="*/ 207 w 2344"/>
                <a:gd name="T39" fmla="*/ 30 h 1091"/>
                <a:gd name="T40" fmla="*/ 191 w 2344"/>
                <a:gd name="T41" fmla="*/ 35 h 1091"/>
                <a:gd name="T42" fmla="*/ 152 w 2344"/>
                <a:gd name="T43" fmla="*/ 30 h 1091"/>
                <a:gd name="T44" fmla="*/ 122 w 2344"/>
                <a:gd name="T45" fmla="*/ 35 h 1091"/>
                <a:gd name="T46" fmla="*/ 99 w 2344"/>
                <a:gd name="T47" fmla="*/ 47 h 1091"/>
                <a:gd name="T48" fmla="*/ 84 w 2344"/>
                <a:gd name="T49" fmla="*/ 63 h 1091"/>
                <a:gd name="T50" fmla="*/ 80 w 2344"/>
                <a:gd name="T51" fmla="*/ 78 h 1091"/>
                <a:gd name="T52" fmla="*/ 49 w 2344"/>
                <a:gd name="T53" fmla="*/ 84 h 1091"/>
                <a:gd name="T54" fmla="*/ 23 w 2344"/>
                <a:gd name="T55" fmla="*/ 96 h 1091"/>
                <a:gd name="T56" fmla="*/ 6 w 2344"/>
                <a:gd name="T57" fmla="*/ 113 h 1091"/>
                <a:gd name="T58" fmla="*/ 0 w 2344"/>
                <a:gd name="T59" fmla="*/ 134 h 1091"/>
                <a:gd name="T60" fmla="*/ 5 w 2344"/>
                <a:gd name="T61" fmla="*/ 153 h 1091"/>
                <a:gd name="T62" fmla="*/ 18 w 2344"/>
                <a:gd name="T63" fmla="*/ 170 h 1091"/>
                <a:gd name="T64" fmla="*/ 13 w 2344"/>
                <a:gd name="T65" fmla="*/ 183 h 1091"/>
                <a:gd name="T66" fmla="*/ 14 w 2344"/>
                <a:gd name="T67" fmla="*/ 199 h 1091"/>
                <a:gd name="T68" fmla="*/ 23 w 2344"/>
                <a:gd name="T69" fmla="*/ 214 h 1091"/>
                <a:gd name="T70" fmla="*/ 53 w 2344"/>
                <a:gd name="T71" fmla="*/ 231 h 1091"/>
                <a:gd name="T72" fmla="*/ 68 w 2344"/>
                <a:gd name="T73" fmla="*/ 241 h 1091"/>
                <a:gd name="T74" fmla="*/ 78 w 2344"/>
                <a:gd name="T75" fmla="*/ 254 h 1091"/>
                <a:gd name="T76" fmla="*/ 116 w 2344"/>
                <a:gd name="T77" fmla="*/ 269 h 1091"/>
                <a:gd name="T78" fmla="*/ 149 w 2344"/>
                <a:gd name="T79" fmla="*/ 268 h 1091"/>
                <a:gd name="T80" fmla="*/ 174 w 2344"/>
                <a:gd name="T81" fmla="*/ 260 h 1091"/>
                <a:gd name="T82" fmla="*/ 188 w 2344"/>
                <a:gd name="T83" fmla="*/ 263 h 1091"/>
                <a:gd name="T84" fmla="*/ 212 w 2344"/>
                <a:gd name="T85" fmla="*/ 271 h 1091"/>
                <a:gd name="T86" fmla="*/ 242 w 2344"/>
                <a:gd name="T87" fmla="*/ 271 h 1091"/>
                <a:gd name="T88" fmla="*/ 270 w 2344"/>
                <a:gd name="T89" fmla="*/ 261 h 1091"/>
                <a:gd name="T90" fmla="*/ 284 w 2344"/>
                <a:gd name="T91" fmla="*/ 255 h 1091"/>
                <a:gd name="T92" fmla="*/ 308 w 2344"/>
                <a:gd name="T93" fmla="*/ 264 h 1091"/>
                <a:gd name="T94" fmla="*/ 339 w 2344"/>
                <a:gd name="T95" fmla="*/ 266 h 1091"/>
                <a:gd name="T96" fmla="*/ 374 w 2344"/>
                <a:gd name="T97" fmla="*/ 257 h 1091"/>
                <a:gd name="T98" fmla="*/ 394 w 2344"/>
                <a:gd name="T99" fmla="*/ 243 h 1091"/>
                <a:gd name="T100" fmla="*/ 440 w 2344"/>
                <a:gd name="T101" fmla="*/ 252 h 1091"/>
                <a:gd name="T102" fmla="*/ 476 w 2344"/>
                <a:gd name="T103" fmla="*/ 248 h 1091"/>
                <a:gd name="T104" fmla="*/ 505 w 2344"/>
                <a:gd name="T105" fmla="*/ 237 h 1091"/>
                <a:gd name="T106" fmla="*/ 525 w 2344"/>
                <a:gd name="T107" fmla="*/ 219 h 1091"/>
                <a:gd name="T108" fmla="*/ 533 w 2344"/>
                <a:gd name="T109" fmla="*/ 196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44"/>
                <a:gd name="T166" fmla="*/ 0 h 1091"/>
                <a:gd name="T167" fmla="*/ 2344 w 2344"/>
                <a:gd name="T168" fmla="*/ 1091 h 10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44" h="1091">
                  <a:moveTo>
                    <a:pt x="2128" y="755"/>
                  </a:moveTo>
                  <a:lnTo>
                    <a:pt x="2172" y="750"/>
                  </a:lnTo>
                  <a:lnTo>
                    <a:pt x="2213" y="741"/>
                  </a:lnTo>
                  <a:lnTo>
                    <a:pt x="2249" y="727"/>
                  </a:lnTo>
                  <a:lnTo>
                    <a:pt x="2282" y="709"/>
                  </a:lnTo>
                  <a:lnTo>
                    <a:pt x="2295" y="700"/>
                  </a:lnTo>
                  <a:lnTo>
                    <a:pt x="2307" y="688"/>
                  </a:lnTo>
                  <a:lnTo>
                    <a:pt x="2317" y="676"/>
                  </a:lnTo>
                  <a:lnTo>
                    <a:pt x="2326" y="664"/>
                  </a:lnTo>
                  <a:lnTo>
                    <a:pt x="2334" y="651"/>
                  </a:lnTo>
                  <a:lnTo>
                    <a:pt x="2339" y="637"/>
                  </a:lnTo>
                  <a:lnTo>
                    <a:pt x="2342" y="624"/>
                  </a:lnTo>
                  <a:lnTo>
                    <a:pt x="2344" y="609"/>
                  </a:lnTo>
                  <a:lnTo>
                    <a:pt x="2342" y="590"/>
                  </a:lnTo>
                  <a:lnTo>
                    <a:pt x="2336" y="571"/>
                  </a:lnTo>
                  <a:lnTo>
                    <a:pt x="2328" y="551"/>
                  </a:lnTo>
                  <a:lnTo>
                    <a:pt x="2314" y="533"/>
                  </a:lnTo>
                  <a:lnTo>
                    <a:pt x="2298" y="517"/>
                  </a:lnTo>
                  <a:lnTo>
                    <a:pt x="2279" y="502"/>
                  </a:lnTo>
                  <a:lnTo>
                    <a:pt x="2256" y="489"/>
                  </a:lnTo>
                  <a:lnTo>
                    <a:pt x="2231" y="477"/>
                  </a:lnTo>
                  <a:lnTo>
                    <a:pt x="2231" y="478"/>
                  </a:lnTo>
                  <a:lnTo>
                    <a:pt x="2246" y="468"/>
                  </a:lnTo>
                  <a:lnTo>
                    <a:pt x="2259" y="456"/>
                  </a:lnTo>
                  <a:lnTo>
                    <a:pt x="2270" y="444"/>
                  </a:lnTo>
                  <a:lnTo>
                    <a:pt x="2280" y="432"/>
                  </a:lnTo>
                  <a:lnTo>
                    <a:pt x="2287" y="419"/>
                  </a:lnTo>
                  <a:lnTo>
                    <a:pt x="2293" y="406"/>
                  </a:lnTo>
                  <a:lnTo>
                    <a:pt x="2296" y="391"/>
                  </a:lnTo>
                  <a:lnTo>
                    <a:pt x="2298" y="377"/>
                  </a:lnTo>
                  <a:lnTo>
                    <a:pt x="2296" y="362"/>
                  </a:lnTo>
                  <a:lnTo>
                    <a:pt x="2293" y="348"/>
                  </a:lnTo>
                  <a:lnTo>
                    <a:pt x="2287" y="333"/>
                  </a:lnTo>
                  <a:lnTo>
                    <a:pt x="2280" y="318"/>
                  </a:lnTo>
                  <a:lnTo>
                    <a:pt x="2271" y="305"/>
                  </a:lnTo>
                  <a:lnTo>
                    <a:pt x="2259" y="293"/>
                  </a:lnTo>
                  <a:lnTo>
                    <a:pt x="2246" y="281"/>
                  </a:lnTo>
                  <a:lnTo>
                    <a:pt x="2231" y="269"/>
                  </a:lnTo>
                  <a:lnTo>
                    <a:pt x="2215" y="258"/>
                  </a:lnTo>
                  <a:lnTo>
                    <a:pt x="2197" y="250"/>
                  </a:lnTo>
                  <a:lnTo>
                    <a:pt x="2157" y="235"/>
                  </a:lnTo>
                  <a:lnTo>
                    <a:pt x="2112" y="226"/>
                  </a:lnTo>
                  <a:lnTo>
                    <a:pt x="2088" y="223"/>
                  </a:lnTo>
                  <a:lnTo>
                    <a:pt x="2065" y="221"/>
                  </a:lnTo>
                  <a:lnTo>
                    <a:pt x="2038" y="221"/>
                  </a:lnTo>
                  <a:lnTo>
                    <a:pt x="2023" y="205"/>
                  </a:lnTo>
                  <a:lnTo>
                    <a:pt x="2008" y="190"/>
                  </a:lnTo>
                  <a:lnTo>
                    <a:pt x="1972" y="163"/>
                  </a:lnTo>
                  <a:lnTo>
                    <a:pt x="1932" y="140"/>
                  </a:lnTo>
                  <a:lnTo>
                    <a:pt x="1888" y="119"/>
                  </a:lnTo>
                  <a:lnTo>
                    <a:pt x="1839" y="102"/>
                  </a:lnTo>
                  <a:lnTo>
                    <a:pt x="1788" y="89"/>
                  </a:lnTo>
                  <a:lnTo>
                    <a:pt x="1733" y="82"/>
                  </a:lnTo>
                  <a:lnTo>
                    <a:pt x="1678" y="77"/>
                  </a:lnTo>
                  <a:lnTo>
                    <a:pt x="1622" y="79"/>
                  </a:lnTo>
                  <a:lnTo>
                    <a:pt x="1565" y="85"/>
                  </a:lnTo>
                  <a:lnTo>
                    <a:pt x="1512" y="96"/>
                  </a:lnTo>
                  <a:lnTo>
                    <a:pt x="1461" y="111"/>
                  </a:lnTo>
                  <a:lnTo>
                    <a:pt x="1463" y="110"/>
                  </a:lnTo>
                  <a:lnTo>
                    <a:pt x="1436" y="86"/>
                  </a:lnTo>
                  <a:lnTo>
                    <a:pt x="1405" y="65"/>
                  </a:lnTo>
                  <a:lnTo>
                    <a:pt x="1371" y="47"/>
                  </a:lnTo>
                  <a:lnTo>
                    <a:pt x="1332" y="31"/>
                  </a:lnTo>
                  <a:lnTo>
                    <a:pt x="1292" y="19"/>
                  </a:lnTo>
                  <a:lnTo>
                    <a:pt x="1250" y="9"/>
                  </a:lnTo>
                  <a:lnTo>
                    <a:pt x="1206" y="3"/>
                  </a:lnTo>
                  <a:lnTo>
                    <a:pt x="1160" y="0"/>
                  </a:lnTo>
                  <a:lnTo>
                    <a:pt x="1130" y="0"/>
                  </a:lnTo>
                  <a:lnTo>
                    <a:pt x="1100" y="1"/>
                  </a:lnTo>
                  <a:lnTo>
                    <a:pt x="1072" y="4"/>
                  </a:lnTo>
                  <a:lnTo>
                    <a:pt x="1044" y="9"/>
                  </a:lnTo>
                  <a:lnTo>
                    <a:pt x="990" y="22"/>
                  </a:lnTo>
                  <a:lnTo>
                    <a:pt x="941" y="40"/>
                  </a:lnTo>
                  <a:lnTo>
                    <a:pt x="919" y="52"/>
                  </a:lnTo>
                  <a:lnTo>
                    <a:pt x="897" y="64"/>
                  </a:lnTo>
                  <a:lnTo>
                    <a:pt x="877" y="77"/>
                  </a:lnTo>
                  <a:lnTo>
                    <a:pt x="859" y="91"/>
                  </a:lnTo>
                  <a:lnTo>
                    <a:pt x="843" y="105"/>
                  </a:lnTo>
                  <a:lnTo>
                    <a:pt x="828" y="122"/>
                  </a:lnTo>
                  <a:lnTo>
                    <a:pt x="816" y="140"/>
                  </a:lnTo>
                  <a:lnTo>
                    <a:pt x="806" y="157"/>
                  </a:lnTo>
                  <a:lnTo>
                    <a:pt x="804" y="156"/>
                  </a:lnTo>
                  <a:lnTo>
                    <a:pt x="766" y="143"/>
                  </a:lnTo>
                  <a:lnTo>
                    <a:pt x="726" y="132"/>
                  </a:lnTo>
                  <a:lnTo>
                    <a:pt x="684" y="125"/>
                  </a:lnTo>
                  <a:lnTo>
                    <a:pt x="639" y="122"/>
                  </a:lnTo>
                  <a:lnTo>
                    <a:pt x="608" y="122"/>
                  </a:lnTo>
                  <a:lnTo>
                    <a:pt x="577" y="125"/>
                  </a:lnTo>
                  <a:lnTo>
                    <a:pt x="546" y="128"/>
                  </a:lnTo>
                  <a:lnTo>
                    <a:pt x="518" y="135"/>
                  </a:lnTo>
                  <a:lnTo>
                    <a:pt x="489" y="143"/>
                  </a:lnTo>
                  <a:lnTo>
                    <a:pt x="464" y="151"/>
                  </a:lnTo>
                  <a:lnTo>
                    <a:pt x="439" y="162"/>
                  </a:lnTo>
                  <a:lnTo>
                    <a:pt x="417" y="175"/>
                  </a:lnTo>
                  <a:lnTo>
                    <a:pt x="396" y="189"/>
                  </a:lnTo>
                  <a:lnTo>
                    <a:pt x="378" y="203"/>
                  </a:lnTo>
                  <a:lnTo>
                    <a:pt x="362" y="218"/>
                  </a:lnTo>
                  <a:lnTo>
                    <a:pt x="348" y="236"/>
                  </a:lnTo>
                  <a:lnTo>
                    <a:pt x="338" y="254"/>
                  </a:lnTo>
                  <a:lnTo>
                    <a:pt x="329" y="272"/>
                  </a:lnTo>
                  <a:lnTo>
                    <a:pt x="323" y="293"/>
                  </a:lnTo>
                  <a:lnTo>
                    <a:pt x="321" y="312"/>
                  </a:lnTo>
                  <a:lnTo>
                    <a:pt x="321" y="313"/>
                  </a:lnTo>
                  <a:lnTo>
                    <a:pt x="289" y="316"/>
                  </a:lnTo>
                  <a:lnTo>
                    <a:pt x="256" y="322"/>
                  </a:lnTo>
                  <a:lnTo>
                    <a:pt x="225" y="328"/>
                  </a:lnTo>
                  <a:lnTo>
                    <a:pt x="195" y="337"/>
                  </a:lnTo>
                  <a:lnTo>
                    <a:pt x="167" y="348"/>
                  </a:lnTo>
                  <a:lnTo>
                    <a:pt x="142" y="358"/>
                  </a:lnTo>
                  <a:lnTo>
                    <a:pt x="116" y="371"/>
                  </a:lnTo>
                  <a:lnTo>
                    <a:pt x="94" y="386"/>
                  </a:lnTo>
                  <a:lnTo>
                    <a:pt x="73" y="401"/>
                  </a:lnTo>
                  <a:lnTo>
                    <a:pt x="55" y="419"/>
                  </a:lnTo>
                  <a:lnTo>
                    <a:pt x="39" y="437"/>
                  </a:lnTo>
                  <a:lnTo>
                    <a:pt x="26" y="455"/>
                  </a:lnTo>
                  <a:lnTo>
                    <a:pt x="15" y="474"/>
                  </a:lnTo>
                  <a:lnTo>
                    <a:pt x="8" y="495"/>
                  </a:lnTo>
                  <a:lnTo>
                    <a:pt x="2" y="516"/>
                  </a:lnTo>
                  <a:lnTo>
                    <a:pt x="0" y="538"/>
                  </a:lnTo>
                  <a:lnTo>
                    <a:pt x="0" y="557"/>
                  </a:lnTo>
                  <a:lnTo>
                    <a:pt x="5" y="575"/>
                  </a:lnTo>
                  <a:lnTo>
                    <a:pt x="9" y="594"/>
                  </a:lnTo>
                  <a:lnTo>
                    <a:pt x="18" y="612"/>
                  </a:lnTo>
                  <a:lnTo>
                    <a:pt x="29" y="631"/>
                  </a:lnTo>
                  <a:lnTo>
                    <a:pt x="41" y="648"/>
                  </a:lnTo>
                  <a:lnTo>
                    <a:pt x="55" y="666"/>
                  </a:lnTo>
                  <a:lnTo>
                    <a:pt x="73" y="682"/>
                  </a:lnTo>
                  <a:lnTo>
                    <a:pt x="63" y="700"/>
                  </a:lnTo>
                  <a:lnTo>
                    <a:pt x="55" y="718"/>
                  </a:lnTo>
                  <a:lnTo>
                    <a:pt x="51" y="735"/>
                  </a:lnTo>
                  <a:lnTo>
                    <a:pt x="48" y="753"/>
                  </a:lnTo>
                  <a:lnTo>
                    <a:pt x="50" y="770"/>
                  </a:lnTo>
                  <a:lnTo>
                    <a:pt x="51" y="784"/>
                  </a:lnTo>
                  <a:lnTo>
                    <a:pt x="55" y="799"/>
                  </a:lnTo>
                  <a:lnTo>
                    <a:pt x="63" y="814"/>
                  </a:lnTo>
                  <a:lnTo>
                    <a:pt x="70" y="829"/>
                  </a:lnTo>
                  <a:lnTo>
                    <a:pt x="81" y="842"/>
                  </a:lnTo>
                  <a:lnTo>
                    <a:pt x="93" y="856"/>
                  </a:lnTo>
                  <a:lnTo>
                    <a:pt x="106" y="868"/>
                  </a:lnTo>
                  <a:lnTo>
                    <a:pt x="136" y="890"/>
                  </a:lnTo>
                  <a:lnTo>
                    <a:pt x="171" y="911"/>
                  </a:lnTo>
                  <a:lnTo>
                    <a:pt x="213" y="926"/>
                  </a:lnTo>
                  <a:lnTo>
                    <a:pt x="258" y="938"/>
                  </a:lnTo>
                  <a:lnTo>
                    <a:pt x="262" y="952"/>
                  </a:lnTo>
                  <a:lnTo>
                    <a:pt x="269" y="967"/>
                  </a:lnTo>
                  <a:lnTo>
                    <a:pt x="277" y="981"/>
                  </a:lnTo>
                  <a:lnTo>
                    <a:pt x="287" y="994"/>
                  </a:lnTo>
                  <a:lnTo>
                    <a:pt x="299" y="1006"/>
                  </a:lnTo>
                  <a:lnTo>
                    <a:pt x="313" y="1018"/>
                  </a:lnTo>
                  <a:lnTo>
                    <a:pt x="345" y="1039"/>
                  </a:lnTo>
                  <a:lnTo>
                    <a:pt x="381" y="1056"/>
                  </a:lnTo>
                  <a:lnTo>
                    <a:pt x="423" y="1070"/>
                  </a:lnTo>
                  <a:lnTo>
                    <a:pt x="466" y="1079"/>
                  </a:lnTo>
                  <a:lnTo>
                    <a:pt x="513" y="1082"/>
                  </a:lnTo>
                  <a:lnTo>
                    <a:pt x="541" y="1082"/>
                  </a:lnTo>
                  <a:lnTo>
                    <a:pt x="570" y="1079"/>
                  </a:lnTo>
                  <a:lnTo>
                    <a:pt x="598" y="1074"/>
                  </a:lnTo>
                  <a:lnTo>
                    <a:pt x="625" y="1068"/>
                  </a:lnTo>
                  <a:lnTo>
                    <a:pt x="650" y="1061"/>
                  </a:lnTo>
                  <a:lnTo>
                    <a:pt x="674" y="1052"/>
                  </a:lnTo>
                  <a:lnTo>
                    <a:pt x="696" y="1040"/>
                  </a:lnTo>
                  <a:lnTo>
                    <a:pt x="715" y="1027"/>
                  </a:lnTo>
                  <a:lnTo>
                    <a:pt x="733" y="1040"/>
                  </a:lnTo>
                  <a:lnTo>
                    <a:pt x="752" y="1053"/>
                  </a:lnTo>
                  <a:lnTo>
                    <a:pt x="773" y="1064"/>
                  </a:lnTo>
                  <a:lnTo>
                    <a:pt x="797" y="1073"/>
                  </a:lnTo>
                  <a:lnTo>
                    <a:pt x="822" y="1080"/>
                  </a:lnTo>
                  <a:lnTo>
                    <a:pt x="848" y="1086"/>
                  </a:lnTo>
                  <a:lnTo>
                    <a:pt x="874" y="1089"/>
                  </a:lnTo>
                  <a:lnTo>
                    <a:pt x="902" y="1091"/>
                  </a:lnTo>
                  <a:lnTo>
                    <a:pt x="935" y="1089"/>
                  </a:lnTo>
                  <a:lnTo>
                    <a:pt x="968" y="1086"/>
                  </a:lnTo>
                  <a:lnTo>
                    <a:pt x="999" y="1080"/>
                  </a:lnTo>
                  <a:lnTo>
                    <a:pt x="1027" y="1071"/>
                  </a:lnTo>
                  <a:lnTo>
                    <a:pt x="1054" y="1059"/>
                  </a:lnTo>
                  <a:lnTo>
                    <a:pt x="1078" y="1046"/>
                  </a:lnTo>
                  <a:lnTo>
                    <a:pt x="1099" y="1030"/>
                  </a:lnTo>
                  <a:lnTo>
                    <a:pt x="1116" y="1012"/>
                  </a:lnTo>
                  <a:lnTo>
                    <a:pt x="1115" y="1009"/>
                  </a:lnTo>
                  <a:lnTo>
                    <a:pt x="1136" y="1022"/>
                  </a:lnTo>
                  <a:lnTo>
                    <a:pt x="1158" y="1033"/>
                  </a:lnTo>
                  <a:lnTo>
                    <a:pt x="1182" y="1043"/>
                  </a:lnTo>
                  <a:lnTo>
                    <a:pt x="1207" y="1050"/>
                  </a:lnTo>
                  <a:lnTo>
                    <a:pt x="1234" y="1058"/>
                  </a:lnTo>
                  <a:lnTo>
                    <a:pt x="1261" y="1062"/>
                  </a:lnTo>
                  <a:lnTo>
                    <a:pt x="1289" y="1065"/>
                  </a:lnTo>
                  <a:lnTo>
                    <a:pt x="1317" y="1067"/>
                  </a:lnTo>
                  <a:lnTo>
                    <a:pt x="1357" y="1067"/>
                  </a:lnTo>
                  <a:lnTo>
                    <a:pt x="1396" y="1062"/>
                  </a:lnTo>
                  <a:lnTo>
                    <a:pt x="1432" y="1055"/>
                  </a:lnTo>
                  <a:lnTo>
                    <a:pt x="1467" y="1045"/>
                  </a:lnTo>
                  <a:lnTo>
                    <a:pt x="1498" y="1031"/>
                  </a:lnTo>
                  <a:lnTo>
                    <a:pt x="1528" y="1015"/>
                  </a:lnTo>
                  <a:lnTo>
                    <a:pt x="1553" y="997"/>
                  </a:lnTo>
                  <a:lnTo>
                    <a:pt x="1574" y="976"/>
                  </a:lnTo>
                  <a:lnTo>
                    <a:pt x="1576" y="975"/>
                  </a:lnTo>
                  <a:lnTo>
                    <a:pt x="1619" y="990"/>
                  </a:lnTo>
                  <a:lnTo>
                    <a:pt x="1663" y="1000"/>
                  </a:lnTo>
                  <a:lnTo>
                    <a:pt x="1711" y="1007"/>
                  </a:lnTo>
                  <a:lnTo>
                    <a:pt x="1760" y="1010"/>
                  </a:lnTo>
                  <a:lnTo>
                    <a:pt x="1797" y="1010"/>
                  </a:lnTo>
                  <a:lnTo>
                    <a:pt x="1834" y="1007"/>
                  </a:lnTo>
                  <a:lnTo>
                    <a:pt x="1868" y="1003"/>
                  </a:lnTo>
                  <a:lnTo>
                    <a:pt x="1903" y="995"/>
                  </a:lnTo>
                  <a:lnTo>
                    <a:pt x="1935" y="987"/>
                  </a:lnTo>
                  <a:lnTo>
                    <a:pt x="1965" y="976"/>
                  </a:lnTo>
                  <a:lnTo>
                    <a:pt x="1995" y="963"/>
                  </a:lnTo>
                  <a:lnTo>
                    <a:pt x="2020" y="948"/>
                  </a:lnTo>
                  <a:lnTo>
                    <a:pt x="2044" y="933"/>
                  </a:lnTo>
                  <a:lnTo>
                    <a:pt x="2066" y="915"/>
                  </a:lnTo>
                  <a:lnTo>
                    <a:pt x="2085" y="896"/>
                  </a:lnTo>
                  <a:lnTo>
                    <a:pt x="2100" y="877"/>
                  </a:lnTo>
                  <a:lnTo>
                    <a:pt x="2114" y="856"/>
                  </a:lnTo>
                  <a:lnTo>
                    <a:pt x="2123" y="834"/>
                  </a:lnTo>
                  <a:lnTo>
                    <a:pt x="2128" y="810"/>
                  </a:lnTo>
                  <a:lnTo>
                    <a:pt x="2131" y="786"/>
                  </a:lnTo>
                  <a:lnTo>
                    <a:pt x="2131" y="771"/>
                  </a:lnTo>
                  <a:lnTo>
                    <a:pt x="2130" y="755"/>
                  </a:lnTo>
                  <a:lnTo>
                    <a:pt x="2128"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25" name="Freeform 1635"/>
            <p:cNvSpPr>
              <a:spLocks/>
            </p:cNvSpPr>
            <p:nvPr/>
          </p:nvSpPr>
          <p:spPr bwMode="auto">
            <a:xfrm>
              <a:off x="1790" y="3723"/>
              <a:ext cx="1172" cy="545"/>
            </a:xfrm>
            <a:custGeom>
              <a:avLst/>
              <a:gdLst>
                <a:gd name="T0" fmla="*/ 563 w 2344"/>
                <a:gd name="T1" fmla="*/ 181 h 1091"/>
                <a:gd name="T2" fmla="*/ 580 w 2344"/>
                <a:gd name="T3" fmla="*/ 169 h 1091"/>
                <a:gd name="T4" fmla="*/ 586 w 2344"/>
                <a:gd name="T5" fmla="*/ 156 h 1091"/>
                <a:gd name="T6" fmla="*/ 582 w 2344"/>
                <a:gd name="T7" fmla="*/ 137 h 1091"/>
                <a:gd name="T8" fmla="*/ 564 w 2344"/>
                <a:gd name="T9" fmla="*/ 122 h 1091"/>
                <a:gd name="T10" fmla="*/ 565 w 2344"/>
                <a:gd name="T11" fmla="*/ 114 h 1091"/>
                <a:gd name="T12" fmla="*/ 574 w 2344"/>
                <a:gd name="T13" fmla="*/ 101 h 1091"/>
                <a:gd name="T14" fmla="*/ 574 w 2344"/>
                <a:gd name="T15" fmla="*/ 87 h 1091"/>
                <a:gd name="T16" fmla="*/ 565 w 2344"/>
                <a:gd name="T17" fmla="*/ 73 h 1091"/>
                <a:gd name="T18" fmla="*/ 550 w 2344"/>
                <a:gd name="T19" fmla="*/ 62 h 1091"/>
                <a:gd name="T20" fmla="*/ 517 w 2344"/>
                <a:gd name="T21" fmla="*/ 55 h 1091"/>
                <a:gd name="T22" fmla="*/ 502 w 2344"/>
                <a:gd name="T23" fmla="*/ 47 h 1091"/>
                <a:gd name="T24" fmla="*/ 460 w 2344"/>
                <a:gd name="T25" fmla="*/ 25 h 1091"/>
                <a:gd name="T26" fmla="*/ 405 w 2344"/>
                <a:gd name="T27" fmla="*/ 19 h 1091"/>
                <a:gd name="T28" fmla="*/ 366 w 2344"/>
                <a:gd name="T29" fmla="*/ 27 h 1091"/>
                <a:gd name="T30" fmla="*/ 333 w 2344"/>
                <a:gd name="T31" fmla="*/ 7 h 1091"/>
                <a:gd name="T32" fmla="*/ 290 w 2344"/>
                <a:gd name="T33" fmla="*/ 0 h 1091"/>
                <a:gd name="T34" fmla="*/ 261 w 2344"/>
                <a:gd name="T35" fmla="*/ 2 h 1091"/>
                <a:gd name="T36" fmla="*/ 224 w 2344"/>
                <a:gd name="T37" fmla="*/ 16 h 1091"/>
                <a:gd name="T38" fmla="*/ 207 w 2344"/>
                <a:gd name="T39" fmla="*/ 30 h 1091"/>
                <a:gd name="T40" fmla="*/ 191 w 2344"/>
                <a:gd name="T41" fmla="*/ 35 h 1091"/>
                <a:gd name="T42" fmla="*/ 152 w 2344"/>
                <a:gd name="T43" fmla="*/ 30 h 1091"/>
                <a:gd name="T44" fmla="*/ 122 w 2344"/>
                <a:gd name="T45" fmla="*/ 35 h 1091"/>
                <a:gd name="T46" fmla="*/ 99 w 2344"/>
                <a:gd name="T47" fmla="*/ 47 h 1091"/>
                <a:gd name="T48" fmla="*/ 84 w 2344"/>
                <a:gd name="T49" fmla="*/ 63 h 1091"/>
                <a:gd name="T50" fmla="*/ 80 w 2344"/>
                <a:gd name="T51" fmla="*/ 78 h 1091"/>
                <a:gd name="T52" fmla="*/ 49 w 2344"/>
                <a:gd name="T53" fmla="*/ 84 h 1091"/>
                <a:gd name="T54" fmla="*/ 23 w 2344"/>
                <a:gd name="T55" fmla="*/ 96 h 1091"/>
                <a:gd name="T56" fmla="*/ 6 w 2344"/>
                <a:gd name="T57" fmla="*/ 113 h 1091"/>
                <a:gd name="T58" fmla="*/ 0 w 2344"/>
                <a:gd name="T59" fmla="*/ 134 h 1091"/>
                <a:gd name="T60" fmla="*/ 5 w 2344"/>
                <a:gd name="T61" fmla="*/ 153 h 1091"/>
                <a:gd name="T62" fmla="*/ 18 w 2344"/>
                <a:gd name="T63" fmla="*/ 170 h 1091"/>
                <a:gd name="T64" fmla="*/ 13 w 2344"/>
                <a:gd name="T65" fmla="*/ 183 h 1091"/>
                <a:gd name="T66" fmla="*/ 14 w 2344"/>
                <a:gd name="T67" fmla="*/ 199 h 1091"/>
                <a:gd name="T68" fmla="*/ 23 w 2344"/>
                <a:gd name="T69" fmla="*/ 214 h 1091"/>
                <a:gd name="T70" fmla="*/ 53 w 2344"/>
                <a:gd name="T71" fmla="*/ 231 h 1091"/>
                <a:gd name="T72" fmla="*/ 68 w 2344"/>
                <a:gd name="T73" fmla="*/ 241 h 1091"/>
                <a:gd name="T74" fmla="*/ 78 w 2344"/>
                <a:gd name="T75" fmla="*/ 254 h 1091"/>
                <a:gd name="T76" fmla="*/ 116 w 2344"/>
                <a:gd name="T77" fmla="*/ 269 h 1091"/>
                <a:gd name="T78" fmla="*/ 149 w 2344"/>
                <a:gd name="T79" fmla="*/ 268 h 1091"/>
                <a:gd name="T80" fmla="*/ 174 w 2344"/>
                <a:gd name="T81" fmla="*/ 260 h 1091"/>
                <a:gd name="T82" fmla="*/ 188 w 2344"/>
                <a:gd name="T83" fmla="*/ 263 h 1091"/>
                <a:gd name="T84" fmla="*/ 212 w 2344"/>
                <a:gd name="T85" fmla="*/ 271 h 1091"/>
                <a:gd name="T86" fmla="*/ 242 w 2344"/>
                <a:gd name="T87" fmla="*/ 271 h 1091"/>
                <a:gd name="T88" fmla="*/ 270 w 2344"/>
                <a:gd name="T89" fmla="*/ 261 h 1091"/>
                <a:gd name="T90" fmla="*/ 284 w 2344"/>
                <a:gd name="T91" fmla="*/ 255 h 1091"/>
                <a:gd name="T92" fmla="*/ 308 w 2344"/>
                <a:gd name="T93" fmla="*/ 264 h 1091"/>
                <a:gd name="T94" fmla="*/ 339 w 2344"/>
                <a:gd name="T95" fmla="*/ 266 h 1091"/>
                <a:gd name="T96" fmla="*/ 374 w 2344"/>
                <a:gd name="T97" fmla="*/ 257 h 1091"/>
                <a:gd name="T98" fmla="*/ 394 w 2344"/>
                <a:gd name="T99" fmla="*/ 243 h 1091"/>
                <a:gd name="T100" fmla="*/ 440 w 2344"/>
                <a:gd name="T101" fmla="*/ 252 h 1091"/>
                <a:gd name="T102" fmla="*/ 476 w 2344"/>
                <a:gd name="T103" fmla="*/ 248 h 1091"/>
                <a:gd name="T104" fmla="*/ 505 w 2344"/>
                <a:gd name="T105" fmla="*/ 237 h 1091"/>
                <a:gd name="T106" fmla="*/ 525 w 2344"/>
                <a:gd name="T107" fmla="*/ 219 h 1091"/>
                <a:gd name="T108" fmla="*/ 533 w 2344"/>
                <a:gd name="T109" fmla="*/ 196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44"/>
                <a:gd name="T166" fmla="*/ 0 h 1091"/>
                <a:gd name="T167" fmla="*/ 2344 w 2344"/>
                <a:gd name="T168" fmla="*/ 1091 h 10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44" h="1091">
                  <a:moveTo>
                    <a:pt x="2128" y="755"/>
                  </a:moveTo>
                  <a:lnTo>
                    <a:pt x="2172" y="750"/>
                  </a:lnTo>
                  <a:lnTo>
                    <a:pt x="2213" y="741"/>
                  </a:lnTo>
                  <a:lnTo>
                    <a:pt x="2249" y="727"/>
                  </a:lnTo>
                  <a:lnTo>
                    <a:pt x="2282" y="709"/>
                  </a:lnTo>
                  <a:lnTo>
                    <a:pt x="2295" y="700"/>
                  </a:lnTo>
                  <a:lnTo>
                    <a:pt x="2307" y="688"/>
                  </a:lnTo>
                  <a:lnTo>
                    <a:pt x="2317" y="676"/>
                  </a:lnTo>
                  <a:lnTo>
                    <a:pt x="2326" y="664"/>
                  </a:lnTo>
                  <a:lnTo>
                    <a:pt x="2334" y="651"/>
                  </a:lnTo>
                  <a:lnTo>
                    <a:pt x="2339" y="637"/>
                  </a:lnTo>
                  <a:lnTo>
                    <a:pt x="2342" y="624"/>
                  </a:lnTo>
                  <a:lnTo>
                    <a:pt x="2344" y="609"/>
                  </a:lnTo>
                  <a:lnTo>
                    <a:pt x="2342" y="590"/>
                  </a:lnTo>
                  <a:lnTo>
                    <a:pt x="2336" y="571"/>
                  </a:lnTo>
                  <a:lnTo>
                    <a:pt x="2328" y="551"/>
                  </a:lnTo>
                  <a:lnTo>
                    <a:pt x="2314" y="533"/>
                  </a:lnTo>
                  <a:lnTo>
                    <a:pt x="2298" y="517"/>
                  </a:lnTo>
                  <a:lnTo>
                    <a:pt x="2279" y="502"/>
                  </a:lnTo>
                  <a:lnTo>
                    <a:pt x="2256" y="489"/>
                  </a:lnTo>
                  <a:lnTo>
                    <a:pt x="2231" y="477"/>
                  </a:lnTo>
                  <a:lnTo>
                    <a:pt x="2231" y="478"/>
                  </a:lnTo>
                  <a:lnTo>
                    <a:pt x="2246" y="468"/>
                  </a:lnTo>
                  <a:lnTo>
                    <a:pt x="2259" y="456"/>
                  </a:lnTo>
                  <a:lnTo>
                    <a:pt x="2270" y="444"/>
                  </a:lnTo>
                  <a:lnTo>
                    <a:pt x="2280" y="432"/>
                  </a:lnTo>
                  <a:lnTo>
                    <a:pt x="2287" y="419"/>
                  </a:lnTo>
                  <a:lnTo>
                    <a:pt x="2293" y="406"/>
                  </a:lnTo>
                  <a:lnTo>
                    <a:pt x="2296" y="391"/>
                  </a:lnTo>
                  <a:lnTo>
                    <a:pt x="2298" y="377"/>
                  </a:lnTo>
                  <a:lnTo>
                    <a:pt x="2296" y="362"/>
                  </a:lnTo>
                  <a:lnTo>
                    <a:pt x="2293" y="348"/>
                  </a:lnTo>
                  <a:lnTo>
                    <a:pt x="2287" y="333"/>
                  </a:lnTo>
                  <a:lnTo>
                    <a:pt x="2280" y="318"/>
                  </a:lnTo>
                  <a:lnTo>
                    <a:pt x="2271" y="305"/>
                  </a:lnTo>
                  <a:lnTo>
                    <a:pt x="2259" y="293"/>
                  </a:lnTo>
                  <a:lnTo>
                    <a:pt x="2246" y="281"/>
                  </a:lnTo>
                  <a:lnTo>
                    <a:pt x="2231" y="269"/>
                  </a:lnTo>
                  <a:lnTo>
                    <a:pt x="2215" y="258"/>
                  </a:lnTo>
                  <a:lnTo>
                    <a:pt x="2197" y="250"/>
                  </a:lnTo>
                  <a:lnTo>
                    <a:pt x="2157" y="235"/>
                  </a:lnTo>
                  <a:lnTo>
                    <a:pt x="2112" y="226"/>
                  </a:lnTo>
                  <a:lnTo>
                    <a:pt x="2088" y="223"/>
                  </a:lnTo>
                  <a:lnTo>
                    <a:pt x="2065" y="221"/>
                  </a:lnTo>
                  <a:lnTo>
                    <a:pt x="2038" y="221"/>
                  </a:lnTo>
                  <a:lnTo>
                    <a:pt x="2023" y="205"/>
                  </a:lnTo>
                  <a:lnTo>
                    <a:pt x="2008" y="190"/>
                  </a:lnTo>
                  <a:lnTo>
                    <a:pt x="1972" y="163"/>
                  </a:lnTo>
                  <a:lnTo>
                    <a:pt x="1932" y="140"/>
                  </a:lnTo>
                  <a:lnTo>
                    <a:pt x="1888" y="119"/>
                  </a:lnTo>
                  <a:lnTo>
                    <a:pt x="1839" y="102"/>
                  </a:lnTo>
                  <a:lnTo>
                    <a:pt x="1788" y="89"/>
                  </a:lnTo>
                  <a:lnTo>
                    <a:pt x="1733" y="82"/>
                  </a:lnTo>
                  <a:lnTo>
                    <a:pt x="1678" y="77"/>
                  </a:lnTo>
                  <a:lnTo>
                    <a:pt x="1622" y="79"/>
                  </a:lnTo>
                  <a:lnTo>
                    <a:pt x="1565" y="85"/>
                  </a:lnTo>
                  <a:lnTo>
                    <a:pt x="1512" y="96"/>
                  </a:lnTo>
                  <a:lnTo>
                    <a:pt x="1461" y="111"/>
                  </a:lnTo>
                  <a:lnTo>
                    <a:pt x="1463" y="110"/>
                  </a:lnTo>
                  <a:lnTo>
                    <a:pt x="1436" y="86"/>
                  </a:lnTo>
                  <a:lnTo>
                    <a:pt x="1405" y="65"/>
                  </a:lnTo>
                  <a:lnTo>
                    <a:pt x="1371" y="47"/>
                  </a:lnTo>
                  <a:lnTo>
                    <a:pt x="1332" y="31"/>
                  </a:lnTo>
                  <a:lnTo>
                    <a:pt x="1292" y="19"/>
                  </a:lnTo>
                  <a:lnTo>
                    <a:pt x="1250" y="9"/>
                  </a:lnTo>
                  <a:lnTo>
                    <a:pt x="1206" y="3"/>
                  </a:lnTo>
                  <a:lnTo>
                    <a:pt x="1160" y="0"/>
                  </a:lnTo>
                  <a:lnTo>
                    <a:pt x="1130" y="0"/>
                  </a:lnTo>
                  <a:lnTo>
                    <a:pt x="1100" y="1"/>
                  </a:lnTo>
                  <a:lnTo>
                    <a:pt x="1072" y="4"/>
                  </a:lnTo>
                  <a:lnTo>
                    <a:pt x="1044" y="9"/>
                  </a:lnTo>
                  <a:lnTo>
                    <a:pt x="990" y="22"/>
                  </a:lnTo>
                  <a:lnTo>
                    <a:pt x="941" y="40"/>
                  </a:lnTo>
                  <a:lnTo>
                    <a:pt x="919" y="52"/>
                  </a:lnTo>
                  <a:lnTo>
                    <a:pt x="897" y="64"/>
                  </a:lnTo>
                  <a:lnTo>
                    <a:pt x="877" y="77"/>
                  </a:lnTo>
                  <a:lnTo>
                    <a:pt x="859" y="91"/>
                  </a:lnTo>
                  <a:lnTo>
                    <a:pt x="843" y="105"/>
                  </a:lnTo>
                  <a:lnTo>
                    <a:pt x="828" y="122"/>
                  </a:lnTo>
                  <a:lnTo>
                    <a:pt x="816" y="140"/>
                  </a:lnTo>
                  <a:lnTo>
                    <a:pt x="806" y="157"/>
                  </a:lnTo>
                  <a:lnTo>
                    <a:pt x="804" y="156"/>
                  </a:lnTo>
                  <a:lnTo>
                    <a:pt x="766" y="143"/>
                  </a:lnTo>
                  <a:lnTo>
                    <a:pt x="726" y="132"/>
                  </a:lnTo>
                  <a:lnTo>
                    <a:pt x="684" y="125"/>
                  </a:lnTo>
                  <a:lnTo>
                    <a:pt x="639" y="122"/>
                  </a:lnTo>
                  <a:lnTo>
                    <a:pt x="608" y="122"/>
                  </a:lnTo>
                  <a:lnTo>
                    <a:pt x="577" y="125"/>
                  </a:lnTo>
                  <a:lnTo>
                    <a:pt x="546" y="128"/>
                  </a:lnTo>
                  <a:lnTo>
                    <a:pt x="518" y="135"/>
                  </a:lnTo>
                  <a:lnTo>
                    <a:pt x="489" y="143"/>
                  </a:lnTo>
                  <a:lnTo>
                    <a:pt x="464" y="151"/>
                  </a:lnTo>
                  <a:lnTo>
                    <a:pt x="439" y="162"/>
                  </a:lnTo>
                  <a:lnTo>
                    <a:pt x="417" y="175"/>
                  </a:lnTo>
                  <a:lnTo>
                    <a:pt x="396" y="189"/>
                  </a:lnTo>
                  <a:lnTo>
                    <a:pt x="378" y="203"/>
                  </a:lnTo>
                  <a:lnTo>
                    <a:pt x="362" y="218"/>
                  </a:lnTo>
                  <a:lnTo>
                    <a:pt x="348" y="236"/>
                  </a:lnTo>
                  <a:lnTo>
                    <a:pt x="338" y="254"/>
                  </a:lnTo>
                  <a:lnTo>
                    <a:pt x="329" y="272"/>
                  </a:lnTo>
                  <a:lnTo>
                    <a:pt x="323" y="293"/>
                  </a:lnTo>
                  <a:lnTo>
                    <a:pt x="321" y="312"/>
                  </a:lnTo>
                  <a:lnTo>
                    <a:pt x="321" y="313"/>
                  </a:lnTo>
                  <a:lnTo>
                    <a:pt x="289" y="316"/>
                  </a:lnTo>
                  <a:lnTo>
                    <a:pt x="256" y="322"/>
                  </a:lnTo>
                  <a:lnTo>
                    <a:pt x="225" y="328"/>
                  </a:lnTo>
                  <a:lnTo>
                    <a:pt x="195" y="337"/>
                  </a:lnTo>
                  <a:lnTo>
                    <a:pt x="167" y="348"/>
                  </a:lnTo>
                  <a:lnTo>
                    <a:pt x="142" y="358"/>
                  </a:lnTo>
                  <a:lnTo>
                    <a:pt x="116" y="371"/>
                  </a:lnTo>
                  <a:lnTo>
                    <a:pt x="94" y="386"/>
                  </a:lnTo>
                  <a:lnTo>
                    <a:pt x="73" y="401"/>
                  </a:lnTo>
                  <a:lnTo>
                    <a:pt x="55" y="419"/>
                  </a:lnTo>
                  <a:lnTo>
                    <a:pt x="39" y="437"/>
                  </a:lnTo>
                  <a:lnTo>
                    <a:pt x="26" y="455"/>
                  </a:lnTo>
                  <a:lnTo>
                    <a:pt x="15" y="474"/>
                  </a:lnTo>
                  <a:lnTo>
                    <a:pt x="8" y="495"/>
                  </a:lnTo>
                  <a:lnTo>
                    <a:pt x="2" y="516"/>
                  </a:lnTo>
                  <a:lnTo>
                    <a:pt x="0" y="538"/>
                  </a:lnTo>
                  <a:lnTo>
                    <a:pt x="0" y="557"/>
                  </a:lnTo>
                  <a:lnTo>
                    <a:pt x="5" y="575"/>
                  </a:lnTo>
                  <a:lnTo>
                    <a:pt x="9" y="594"/>
                  </a:lnTo>
                  <a:lnTo>
                    <a:pt x="18" y="612"/>
                  </a:lnTo>
                  <a:lnTo>
                    <a:pt x="29" y="631"/>
                  </a:lnTo>
                  <a:lnTo>
                    <a:pt x="41" y="648"/>
                  </a:lnTo>
                  <a:lnTo>
                    <a:pt x="55" y="666"/>
                  </a:lnTo>
                  <a:lnTo>
                    <a:pt x="73" y="682"/>
                  </a:lnTo>
                  <a:lnTo>
                    <a:pt x="63" y="700"/>
                  </a:lnTo>
                  <a:lnTo>
                    <a:pt x="55" y="718"/>
                  </a:lnTo>
                  <a:lnTo>
                    <a:pt x="51" y="735"/>
                  </a:lnTo>
                  <a:lnTo>
                    <a:pt x="48" y="753"/>
                  </a:lnTo>
                  <a:lnTo>
                    <a:pt x="50" y="770"/>
                  </a:lnTo>
                  <a:lnTo>
                    <a:pt x="51" y="784"/>
                  </a:lnTo>
                  <a:lnTo>
                    <a:pt x="55" y="799"/>
                  </a:lnTo>
                  <a:lnTo>
                    <a:pt x="63" y="814"/>
                  </a:lnTo>
                  <a:lnTo>
                    <a:pt x="70" y="829"/>
                  </a:lnTo>
                  <a:lnTo>
                    <a:pt x="81" y="842"/>
                  </a:lnTo>
                  <a:lnTo>
                    <a:pt x="93" y="856"/>
                  </a:lnTo>
                  <a:lnTo>
                    <a:pt x="106" y="868"/>
                  </a:lnTo>
                  <a:lnTo>
                    <a:pt x="136" y="890"/>
                  </a:lnTo>
                  <a:lnTo>
                    <a:pt x="171" y="911"/>
                  </a:lnTo>
                  <a:lnTo>
                    <a:pt x="213" y="926"/>
                  </a:lnTo>
                  <a:lnTo>
                    <a:pt x="258" y="938"/>
                  </a:lnTo>
                  <a:lnTo>
                    <a:pt x="262" y="952"/>
                  </a:lnTo>
                  <a:lnTo>
                    <a:pt x="269" y="967"/>
                  </a:lnTo>
                  <a:lnTo>
                    <a:pt x="277" y="981"/>
                  </a:lnTo>
                  <a:lnTo>
                    <a:pt x="287" y="994"/>
                  </a:lnTo>
                  <a:lnTo>
                    <a:pt x="299" y="1006"/>
                  </a:lnTo>
                  <a:lnTo>
                    <a:pt x="313" y="1018"/>
                  </a:lnTo>
                  <a:lnTo>
                    <a:pt x="345" y="1039"/>
                  </a:lnTo>
                  <a:lnTo>
                    <a:pt x="381" y="1056"/>
                  </a:lnTo>
                  <a:lnTo>
                    <a:pt x="423" y="1070"/>
                  </a:lnTo>
                  <a:lnTo>
                    <a:pt x="466" y="1079"/>
                  </a:lnTo>
                  <a:lnTo>
                    <a:pt x="513" y="1082"/>
                  </a:lnTo>
                  <a:lnTo>
                    <a:pt x="541" y="1082"/>
                  </a:lnTo>
                  <a:lnTo>
                    <a:pt x="570" y="1079"/>
                  </a:lnTo>
                  <a:lnTo>
                    <a:pt x="598" y="1074"/>
                  </a:lnTo>
                  <a:lnTo>
                    <a:pt x="625" y="1068"/>
                  </a:lnTo>
                  <a:lnTo>
                    <a:pt x="650" y="1061"/>
                  </a:lnTo>
                  <a:lnTo>
                    <a:pt x="674" y="1052"/>
                  </a:lnTo>
                  <a:lnTo>
                    <a:pt x="696" y="1040"/>
                  </a:lnTo>
                  <a:lnTo>
                    <a:pt x="715" y="1027"/>
                  </a:lnTo>
                  <a:lnTo>
                    <a:pt x="733" y="1040"/>
                  </a:lnTo>
                  <a:lnTo>
                    <a:pt x="752" y="1053"/>
                  </a:lnTo>
                  <a:lnTo>
                    <a:pt x="773" y="1064"/>
                  </a:lnTo>
                  <a:lnTo>
                    <a:pt x="797" y="1073"/>
                  </a:lnTo>
                  <a:lnTo>
                    <a:pt x="822" y="1080"/>
                  </a:lnTo>
                  <a:lnTo>
                    <a:pt x="848" y="1086"/>
                  </a:lnTo>
                  <a:lnTo>
                    <a:pt x="874" y="1089"/>
                  </a:lnTo>
                  <a:lnTo>
                    <a:pt x="902" y="1091"/>
                  </a:lnTo>
                  <a:lnTo>
                    <a:pt x="935" y="1089"/>
                  </a:lnTo>
                  <a:lnTo>
                    <a:pt x="968" y="1086"/>
                  </a:lnTo>
                  <a:lnTo>
                    <a:pt x="999" y="1080"/>
                  </a:lnTo>
                  <a:lnTo>
                    <a:pt x="1027" y="1071"/>
                  </a:lnTo>
                  <a:lnTo>
                    <a:pt x="1054" y="1059"/>
                  </a:lnTo>
                  <a:lnTo>
                    <a:pt x="1078" y="1046"/>
                  </a:lnTo>
                  <a:lnTo>
                    <a:pt x="1099" y="1030"/>
                  </a:lnTo>
                  <a:lnTo>
                    <a:pt x="1116" y="1012"/>
                  </a:lnTo>
                  <a:lnTo>
                    <a:pt x="1115" y="1009"/>
                  </a:lnTo>
                  <a:lnTo>
                    <a:pt x="1136" y="1022"/>
                  </a:lnTo>
                  <a:lnTo>
                    <a:pt x="1158" y="1033"/>
                  </a:lnTo>
                  <a:lnTo>
                    <a:pt x="1182" y="1043"/>
                  </a:lnTo>
                  <a:lnTo>
                    <a:pt x="1207" y="1050"/>
                  </a:lnTo>
                  <a:lnTo>
                    <a:pt x="1234" y="1058"/>
                  </a:lnTo>
                  <a:lnTo>
                    <a:pt x="1261" y="1062"/>
                  </a:lnTo>
                  <a:lnTo>
                    <a:pt x="1289" y="1065"/>
                  </a:lnTo>
                  <a:lnTo>
                    <a:pt x="1317" y="1067"/>
                  </a:lnTo>
                  <a:lnTo>
                    <a:pt x="1357" y="1067"/>
                  </a:lnTo>
                  <a:lnTo>
                    <a:pt x="1396" y="1062"/>
                  </a:lnTo>
                  <a:lnTo>
                    <a:pt x="1432" y="1055"/>
                  </a:lnTo>
                  <a:lnTo>
                    <a:pt x="1467" y="1045"/>
                  </a:lnTo>
                  <a:lnTo>
                    <a:pt x="1498" y="1031"/>
                  </a:lnTo>
                  <a:lnTo>
                    <a:pt x="1528" y="1015"/>
                  </a:lnTo>
                  <a:lnTo>
                    <a:pt x="1553" y="997"/>
                  </a:lnTo>
                  <a:lnTo>
                    <a:pt x="1574" y="976"/>
                  </a:lnTo>
                  <a:lnTo>
                    <a:pt x="1576" y="975"/>
                  </a:lnTo>
                  <a:lnTo>
                    <a:pt x="1619" y="990"/>
                  </a:lnTo>
                  <a:lnTo>
                    <a:pt x="1663" y="1000"/>
                  </a:lnTo>
                  <a:lnTo>
                    <a:pt x="1711" y="1007"/>
                  </a:lnTo>
                  <a:lnTo>
                    <a:pt x="1760" y="1010"/>
                  </a:lnTo>
                  <a:lnTo>
                    <a:pt x="1797" y="1010"/>
                  </a:lnTo>
                  <a:lnTo>
                    <a:pt x="1834" y="1007"/>
                  </a:lnTo>
                  <a:lnTo>
                    <a:pt x="1868" y="1003"/>
                  </a:lnTo>
                  <a:lnTo>
                    <a:pt x="1903" y="995"/>
                  </a:lnTo>
                  <a:lnTo>
                    <a:pt x="1935" y="987"/>
                  </a:lnTo>
                  <a:lnTo>
                    <a:pt x="1965" y="976"/>
                  </a:lnTo>
                  <a:lnTo>
                    <a:pt x="1995" y="963"/>
                  </a:lnTo>
                  <a:lnTo>
                    <a:pt x="2020" y="948"/>
                  </a:lnTo>
                  <a:lnTo>
                    <a:pt x="2044" y="933"/>
                  </a:lnTo>
                  <a:lnTo>
                    <a:pt x="2066" y="915"/>
                  </a:lnTo>
                  <a:lnTo>
                    <a:pt x="2085" y="896"/>
                  </a:lnTo>
                  <a:lnTo>
                    <a:pt x="2100" y="877"/>
                  </a:lnTo>
                  <a:lnTo>
                    <a:pt x="2114" y="856"/>
                  </a:lnTo>
                  <a:lnTo>
                    <a:pt x="2123" y="834"/>
                  </a:lnTo>
                  <a:lnTo>
                    <a:pt x="2128" y="810"/>
                  </a:lnTo>
                  <a:lnTo>
                    <a:pt x="2131" y="786"/>
                  </a:lnTo>
                  <a:lnTo>
                    <a:pt x="2131" y="771"/>
                  </a:lnTo>
                  <a:lnTo>
                    <a:pt x="2130" y="755"/>
                  </a:lnTo>
                  <a:lnTo>
                    <a:pt x="2128" y="755"/>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26" name="Freeform 1636"/>
            <p:cNvSpPr>
              <a:spLocks/>
            </p:cNvSpPr>
            <p:nvPr/>
          </p:nvSpPr>
          <p:spPr bwMode="auto">
            <a:xfrm>
              <a:off x="2836" y="3950"/>
              <a:ext cx="69" cy="11"/>
            </a:xfrm>
            <a:custGeom>
              <a:avLst/>
              <a:gdLst>
                <a:gd name="T0" fmla="*/ 35 w 138"/>
                <a:gd name="T1" fmla="*/ 5 h 24"/>
                <a:gd name="T2" fmla="*/ 27 w 138"/>
                <a:gd name="T3" fmla="*/ 3 h 24"/>
                <a:gd name="T4" fmla="*/ 20 w 138"/>
                <a:gd name="T5" fmla="*/ 2 h 24"/>
                <a:gd name="T6" fmla="*/ 12 w 138"/>
                <a:gd name="T7" fmla="*/ 0 h 24"/>
                <a:gd name="T8" fmla="*/ 5 w 138"/>
                <a:gd name="T9" fmla="*/ 0 h 24"/>
                <a:gd name="T10" fmla="*/ 2 w 138"/>
                <a:gd name="T11" fmla="*/ 0 h 24"/>
                <a:gd name="T12" fmla="*/ 0 w 138"/>
                <a:gd name="T13" fmla="*/ 0 h 24"/>
                <a:gd name="T14" fmla="*/ 0 60000 65536"/>
                <a:gd name="T15" fmla="*/ 0 60000 65536"/>
                <a:gd name="T16" fmla="*/ 0 60000 65536"/>
                <a:gd name="T17" fmla="*/ 0 60000 65536"/>
                <a:gd name="T18" fmla="*/ 0 60000 65536"/>
                <a:gd name="T19" fmla="*/ 0 60000 65536"/>
                <a:gd name="T20" fmla="*/ 0 60000 65536"/>
                <a:gd name="T21" fmla="*/ 0 w 138"/>
                <a:gd name="T22" fmla="*/ 0 h 24"/>
                <a:gd name="T23" fmla="*/ 138 w 13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24">
                  <a:moveTo>
                    <a:pt x="138" y="24"/>
                  </a:moveTo>
                  <a:lnTo>
                    <a:pt x="110" y="13"/>
                  </a:lnTo>
                  <a:lnTo>
                    <a:pt x="80" y="8"/>
                  </a:lnTo>
                  <a:lnTo>
                    <a:pt x="50" y="3"/>
                  </a:lnTo>
                  <a:lnTo>
                    <a:pt x="19" y="0"/>
                  </a:lnTo>
                  <a:lnTo>
                    <a:pt x="10"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27" name="Freeform 1637"/>
            <p:cNvSpPr>
              <a:spLocks/>
            </p:cNvSpPr>
            <p:nvPr/>
          </p:nvSpPr>
          <p:spPr bwMode="auto">
            <a:xfrm>
              <a:off x="2778" y="3834"/>
              <a:ext cx="31" cy="4"/>
            </a:xfrm>
            <a:custGeom>
              <a:avLst/>
              <a:gdLst>
                <a:gd name="T0" fmla="*/ 16 w 61"/>
                <a:gd name="T1" fmla="*/ 0 h 9"/>
                <a:gd name="T2" fmla="*/ 8 w 61"/>
                <a:gd name="T3" fmla="*/ 0 h 9"/>
                <a:gd name="T4" fmla="*/ 0 w 61"/>
                <a:gd name="T5" fmla="*/ 2 h 9"/>
                <a:gd name="T6" fmla="*/ 0 60000 65536"/>
                <a:gd name="T7" fmla="*/ 0 60000 65536"/>
                <a:gd name="T8" fmla="*/ 0 60000 65536"/>
                <a:gd name="T9" fmla="*/ 0 w 61"/>
                <a:gd name="T10" fmla="*/ 0 h 9"/>
                <a:gd name="T11" fmla="*/ 61 w 61"/>
                <a:gd name="T12" fmla="*/ 9 h 9"/>
              </a:gdLst>
              <a:ahLst/>
              <a:cxnLst>
                <a:cxn ang="T6">
                  <a:pos x="T0" y="T1"/>
                </a:cxn>
                <a:cxn ang="T7">
                  <a:pos x="T2" y="T3"/>
                </a:cxn>
                <a:cxn ang="T8">
                  <a:pos x="T4" y="T5"/>
                </a:cxn>
              </a:cxnLst>
              <a:rect l="T9" t="T10" r="T11" b="T12"/>
              <a:pathLst>
                <a:path w="61" h="9">
                  <a:moveTo>
                    <a:pt x="61" y="0"/>
                  </a:moveTo>
                  <a:lnTo>
                    <a:pt x="30" y="3"/>
                  </a:lnTo>
                  <a:lnTo>
                    <a:pt x="0" y="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28" name="Freeform 1638"/>
            <p:cNvSpPr>
              <a:spLocks/>
            </p:cNvSpPr>
            <p:nvPr/>
          </p:nvSpPr>
          <p:spPr bwMode="auto">
            <a:xfrm>
              <a:off x="2521" y="3778"/>
              <a:ext cx="17" cy="23"/>
            </a:xfrm>
            <a:custGeom>
              <a:avLst/>
              <a:gdLst>
                <a:gd name="T0" fmla="*/ 9 w 34"/>
                <a:gd name="T1" fmla="*/ 12 h 46"/>
                <a:gd name="T2" fmla="*/ 5 w 34"/>
                <a:gd name="T3" fmla="*/ 6 h 46"/>
                <a:gd name="T4" fmla="*/ 0 w 34"/>
                <a:gd name="T5" fmla="*/ 0 h 46"/>
                <a:gd name="T6" fmla="*/ 0 60000 65536"/>
                <a:gd name="T7" fmla="*/ 0 60000 65536"/>
                <a:gd name="T8" fmla="*/ 0 60000 65536"/>
                <a:gd name="T9" fmla="*/ 0 w 34"/>
                <a:gd name="T10" fmla="*/ 0 h 46"/>
                <a:gd name="T11" fmla="*/ 34 w 34"/>
                <a:gd name="T12" fmla="*/ 46 h 46"/>
              </a:gdLst>
              <a:ahLst/>
              <a:cxnLst>
                <a:cxn ang="T6">
                  <a:pos x="T0" y="T1"/>
                </a:cxn>
                <a:cxn ang="T7">
                  <a:pos x="T2" y="T3"/>
                </a:cxn>
                <a:cxn ang="T8">
                  <a:pos x="T4" y="T5"/>
                </a:cxn>
              </a:cxnLst>
              <a:rect l="T9" t="T10" r="T11" b="T12"/>
              <a:pathLst>
                <a:path w="34" h="46">
                  <a:moveTo>
                    <a:pt x="34" y="46"/>
                  </a:moveTo>
                  <a:lnTo>
                    <a:pt x="19" y="2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29" name="Freeform 1639"/>
            <p:cNvSpPr>
              <a:spLocks/>
            </p:cNvSpPr>
            <p:nvPr/>
          </p:nvSpPr>
          <p:spPr bwMode="auto">
            <a:xfrm>
              <a:off x="2185" y="3802"/>
              <a:ext cx="8" cy="23"/>
            </a:xfrm>
            <a:custGeom>
              <a:avLst/>
              <a:gdLst>
                <a:gd name="T0" fmla="*/ 4 w 16"/>
                <a:gd name="T1" fmla="*/ 0 h 48"/>
                <a:gd name="T2" fmla="*/ 2 w 16"/>
                <a:gd name="T3" fmla="*/ 3 h 48"/>
                <a:gd name="T4" fmla="*/ 1 w 16"/>
                <a:gd name="T5" fmla="*/ 6 h 48"/>
                <a:gd name="T6" fmla="*/ 0 w 16"/>
                <a:gd name="T7" fmla="*/ 11 h 48"/>
                <a:gd name="T8" fmla="*/ 0 60000 65536"/>
                <a:gd name="T9" fmla="*/ 0 60000 65536"/>
                <a:gd name="T10" fmla="*/ 0 60000 65536"/>
                <a:gd name="T11" fmla="*/ 0 60000 65536"/>
                <a:gd name="T12" fmla="*/ 0 w 16"/>
                <a:gd name="T13" fmla="*/ 0 h 48"/>
                <a:gd name="T14" fmla="*/ 16 w 16"/>
                <a:gd name="T15" fmla="*/ 48 h 48"/>
              </a:gdLst>
              <a:ahLst/>
              <a:cxnLst>
                <a:cxn ang="T8">
                  <a:pos x="T0" y="T1"/>
                </a:cxn>
                <a:cxn ang="T9">
                  <a:pos x="T2" y="T3"/>
                </a:cxn>
                <a:cxn ang="T10">
                  <a:pos x="T4" y="T5"/>
                </a:cxn>
                <a:cxn ang="T11">
                  <a:pos x="T6" y="T7"/>
                </a:cxn>
              </a:cxnLst>
              <a:rect l="T12" t="T13" r="T14" b="T15"/>
              <a:pathLst>
                <a:path w="16" h="48">
                  <a:moveTo>
                    <a:pt x="16" y="0"/>
                  </a:moveTo>
                  <a:lnTo>
                    <a:pt x="10" y="12"/>
                  </a:lnTo>
                  <a:lnTo>
                    <a:pt x="6" y="24"/>
                  </a:lnTo>
                  <a:lnTo>
                    <a:pt x="0" y="4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30" name="Freeform 1640"/>
            <p:cNvSpPr>
              <a:spLocks/>
            </p:cNvSpPr>
            <p:nvPr/>
          </p:nvSpPr>
          <p:spPr bwMode="auto">
            <a:xfrm>
              <a:off x="1951" y="3879"/>
              <a:ext cx="85" cy="93"/>
            </a:xfrm>
            <a:custGeom>
              <a:avLst/>
              <a:gdLst>
                <a:gd name="T0" fmla="*/ 0 w 171"/>
                <a:gd name="T1" fmla="*/ 0 h 186"/>
                <a:gd name="T2" fmla="*/ 0 w 171"/>
                <a:gd name="T3" fmla="*/ 1 h 186"/>
                <a:gd name="T4" fmla="*/ 0 w 171"/>
                <a:gd name="T5" fmla="*/ 1 h 186"/>
                <a:gd name="T6" fmla="*/ 0 w 171"/>
                <a:gd name="T7" fmla="*/ 4 h 186"/>
                <a:gd name="T8" fmla="*/ 0 w 171"/>
                <a:gd name="T9" fmla="*/ 7 h 186"/>
                <a:gd name="T10" fmla="*/ 1 w 171"/>
                <a:gd name="T11" fmla="*/ 12 h 186"/>
                <a:gd name="T12" fmla="*/ 2 w 171"/>
                <a:gd name="T13" fmla="*/ 14 h 186"/>
                <a:gd name="T14" fmla="*/ 6 w 171"/>
                <a:gd name="T15" fmla="*/ 22 h 186"/>
                <a:gd name="T16" fmla="*/ 11 w 171"/>
                <a:gd name="T17" fmla="*/ 27 h 186"/>
                <a:gd name="T18" fmla="*/ 17 w 171"/>
                <a:gd name="T19" fmla="*/ 33 h 186"/>
                <a:gd name="T20" fmla="*/ 24 w 171"/>
                <a:gd name="T21" fmla="*/ 39 h 186"/>
                <a:gd name="T22" fmla="*/ 33 w 171"/>
                <a:gd name="T23" fmla="*/ 43 h 186"/>
                <a:gd name="T24" fmla="*/ 42 w 171"/>
                <a:gd name="T25" fmla="*/ 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1"/>
                <a:gd name="T40" fmla="*/ 0 h 186"/>
                <a:gd name="T41" fmla="*/ 171 w 171"/>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1" h="186">
                  <a:moveTo>
                    <a:pt x="0" y="0"/>
                  </a:moveTo>
                  <a:lnTo>
                    <a:pt x="0" y="1"/>
                  </a:lnTo>
                  <a:lnTo>
                    <a:pt x="0" y="16"/>
                  </a:lnTo>
                  <a:lnTo>
                    <a:pt x="2" y="30"/>
                  </a:lnTo>
                  <a:lnTo>
                    <a:pt x="6" y="45"/>
                  </a:lnTo>
                  <a:lnTo>
                    <a:pt x="11" y="58"/>
                  </a:lnTo>
                  <a:lnTo>
                    <a:pt x="26" y="85"/>
                  </a:lnTo>
                  <a:lnTo>
                    <a:pt x="45" y="110"/>
                  </a:lnTo>
                  <a:lnTo>
                    <a:pt x="69" y="132"/>
                  </a:lnTo>
                  <a:lnTo>
                    <a:pt x="99" y="153"/>
                  </a:lnTo>
                  <a:lnTo>
                    <a:pt x="133" y="171"/>
                  </a:lnTo>
                  <a:lnTo>
                    <a:pt x="171" y="18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31" name="Freeform 1641"/>
            <p:cNvSpPr>
              <a:spLocks/>
            </p:cNvSpPr>
            <p:nvPr/>
          </p:nvSpPr>
          <p:spPr bwMode="auto">
            <a:xfrm>
              <a:off x="1827" y="4031"/>
              <a:ext cx="40" cy="33"/>
            </a:xfrm>
            <a:custGeom>
              <a:avLst/>
              <a:gdLst>
                <a:gd name="T0" fmla="*/ 20 w 81"/>
                <a:gd name="T1" fmla="*/ 0 h 67"/>
                <a:gd name="T2" fmla="*/ 14 w 81"/>
                <a:gd name="T3" fmla="*/ 3 h 67"/>
                <a:gd name="T4" fmla="*/ 8 w 81"/>
                <a:gd name="T5" fmla="*/ 7 h 67"/>
                <a:gd name="T6" fmla="*/ 4 w 81"/>
                <a:gd name="T7" fmla="*/ 12 h 67"/>
                <a:gd name="T8" fmla="*/ 0 w 81"/>
                <a:gd name="T9" fmla="*/ 16 h 67"/>
                <a:gd name="T10" fmla="*/ 0 60000 65536"/>
                <a:gd name="T11" fmla="*/ 0 60000 65536"/>
                <a:gd name="T12" fmla="*/ 0 60000 65536"/>
                <a:gd name="T13" fmla="*/ 0 60000 65536"/>
                <a:gd name="T14" fmla="*/ 0 60000 65536"/>
                <a:gd name="T15" fmla="*/ 0 w 81"/>
                <a:gd name="T16" fmla="*/ 0 h 67"/>
                <a:gd name="T17" fmla="*/ 81 w 81"/>
                <a:gd name="T18" fmla="*/ 67 h 67"/>
              </a:gdLst>
              <a:ahLst/>
              <a:cxnLst>
                <a:cxn ang="T10">
                  <a:pos x="T0" y="T1"/>
                </a:cxn>
                <a:cxn ang="T11">
                  <a:pos x="T2" y="T3"/>
                </a:cxn>
                <a:cxn ang="T12">
                  <a:pos x="T4" y="T5"/>
                </a:cxn>
                <a:cxn ang="T13">
                  <a:pos x="T6" y="T7"/>
                </a:cxn>
                <a:cxn ang="T14">
                  <a:pos x="T8" y="T9"/>
                </a:cxn>
              </a:cxnLst>
              <a:rect l="T15" t="T16" r="T17" b="T18"/>
              <a:pathLst>
                <a:path w="81" h="67">
                  <a:moveTo>
                    <a:pt x="81" y="0"/>
                  </a:moveTo>
                  <a:lnTo>
                    <a:pt x="57" y="15"/>
                  </a:lnTo>
                  <a:lnTo>
                    <a:pt x="34" y="31"/>
                  </a:lnTo>
                  <a:lnTo>
                    <a:pt x="17" y="49"/>
                  </a:lnTo>
                  <a:lnTo>
                    <a:pt x="0" y="6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32" name="Freeform 1642"/>
            <p:cNvSpPr>
              <a:spLocks/>
            </p:cNvSpPr>
            <p:nvPr/>
          </p:nvSpPr>
          <p:spPr bwMode="auto">
            <a:xfrm>
              <a:off x="1917" y="4175"/>
              <a:ext cx="2" cy="17"/>
            </a:xfrm>
            <a:custGeom>
              <a:avLst/>
              <a:gdLst>
                <a:gd name="T0" fmla="*/ 0 w 5"/>
                <a:gd name="T1" fmla="*/ 0 h 33"/>
                <a:gd name="T2" fmla="*/ 0 w 5"/>
                <a:gd name="T3" fmla="*/ 1 h 33"/>
                <a:gd name="T4" fmla="*/ 0 w 5"/>
                <a:gd name="T5" fmla="*/ 1 h 33"/>
                <a:gd name="T6" fmla="*/ 0 w 5"/>
                <a:gd name="T7" fmla="*/ 5 h 33"/>
                <a:gd name="T8" fmla="*/ 1 w 5"/>
                <a:gd name="T9" fmla="*/ 9 h 33"/>
                <a:gd name="T10" fmla="*/ 0 60000 65536"/>
                <a:gd name="T11" fmla="*/ 0 60000 65536"/>
                <a:gd name="T12" fmla="*/ 0 60000 65536"/>
                <a:gd name="T13" fmla="*/ 0 60000 65536"/>
                <a:gd name="T14" fmla="*/ 0 60000 65536"/>
                <a:gd name="T15" fmla="*/ 0 w 5"/>
                <a:gd name="T16" fmla="*/ 0 h 33"/>
                <a:gd name="T17" fmla="*/ 5 w 5"/>
                <a:gd name="T18" fmla="*/ 33 h 33"/>
              </a:gdLst>
              <a:ahLst/>
              <a:cxnLst>
                <a:cxn ang="T10">
                  <a:pos x="T0" y="T1"/>
                </a:cxn>
                <a:cxn ang="T11">
                  <a:pos x="T2" y="T3"/>
                </a:cxn>
                <a:cxn ang="T12">
                  <a:pos x="T4" y="T5"/>
                </a:cxn>
                <a:cxn ang="T13">
                  <a:pos x="T6" y="T7"/>
                </a:cxn>
                <a:cxn ang="T14">
                  <a:pos x="T8" y="T9"/>
                </a:cxn>
              </a:cxnLst>
              <a:rect l="T15" t="T16" r="T17" b="T18"/>
              <a:pathLst>
                <a:path w="5" h="33">
                  <a:moveTo>
                    <a:pt x="0" y="0"/>
                  </a:moveTo>
                  <a:lnTo>
                    <a:pt x="0" y="1"/>
                  </a:lnTo>
                  <a:lnTo>
                    <a:pt x="0" y="3"/>
                  </a:lnTo>
                  <a:lnTo>
                    <a:pt x="2" y="18"/>
                  </a:lnTo>
                  <a:lnTo>
                    <a:pt x="5" y="3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33" name="Freeform 1643"/>
            <p:cNvSpPr>
              <a:spLocks/>
            </p:cNvSpPr>
            <p:nvPr/>
          </p:nvSpPr>
          <p:spPr bwMode="auto">
            <a:xfrm>
              <a:off x="2148" y="4216"/>
              <a:ext cx="20" cy="20"/>
            </a:xfrm>
            <a:custGeom>
              <a:avLst/>
              <a:gdLst>
                <a:gd name="T0" fmla="*/ 0 w 42"/>
                <a:gd name="T1" fmla="*/ 10 h 40"/>
                <a:gd name="T2" fmla="*/ 5 w 42"/>
                <a:gd name="T3" fmla="*/ 5 h 40"/>
                <a:gd name="T4" fmla="*/ 8 w 42"/>
                <a:gd name="T5" fmla="*/ 3 h 40"/>
                <a:gd name="T6" fmla="*/ 10 w 42"/>
                <a:gd name="T7" fmla="*/ 0 h 40"/>
                <a:gd name="T8" fmla="*/ 0 60000 65536"/>
                <a:gd name="T9" fmla="*/ 0 60000 65536"/>
                <a:gd name="T10" fmla="*/ 0 60000 65536"/>
                <a:gd name="T11" fmla="*/ 0 60000 65536"/>
                <a:gd name="T12" fmla="*/ 0 w 42"/>
                <a:gd name="T13" fmla="*/ 0 h 40"/>
                <a:gd name="T14" fmla="*/ 42 w 42"/>
                <a:gd name="T15" fmla="*/ 40 h 40"/>
              </a:gdLst>
              <a:ahLst/>
              <a:cxnLst>
                <a:cxn ang="T8">
                  <a:pos x="T0" y="T1"/>
                </a:cxn>
                <a:cxn ang="T9">
                  <a:pos x="T2" y="T3"/>
                </a:cxn>
                <a:cxn ang="T10">
                  <a:pos x="T4" y="T5"/>
                </a:cxn>
                <a:cxn ang="T11">
                  <a:pos x="T6" y="T7"/>
                </a:cxn>
              </a:cxnLst>
              <a:rect l="T12" t="T13" r="T14" b="T15"/>
              <a:pathLst>
                <a:path w="42" h="40">
                  <a:moveTo>
                    <a:pt x="0" y="40"/>
                  </a:moveTo>
                  <a:lnTo>
                    <a:pt x="24" y="20"/>
                  </a:lnTo>
                  <a:lnTo>
                    <a:pt x="33" y="10"/>
                  </a:lnTo>
                  <a:lnTo>
                    <a:pt x="42"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34" name="Freeform 1644"/>
            <p:cNvSpPr>
              <a:spLocks/>
            </p:cNvSpPr>
            <p:nvPr/>
          </p:nvSpPr>
          <p:spPr bwMode="auto">
            <a:xfrm>
              <a:off x="2348" y="4212"/>
              <a:ext cx="10" cy="17"/>
            </a:xfrm>
            <a:custGeom>
              <a:avLst/>
              <a:gdLst>
                <a:gd name="T0" fmla="*/ 0 w 20"/>
                <a:gd name="T1" fmla="*/ 9 h 34"/>
                <a:gd name="T2" fmla="*/ 3 w 20"/>
                <a:gd name="T3" fmla="*/ 4 h 34"/>
                <a:gd name="T4" fmla="*/ 5 w 20"/>
                <a:gd name="T5" fmla="*/ 0 h 34"/>
                <a:gd name="T6" fmla="*/ 0 60000 65536"/>
                <a:gd name="T7" fmla="*/ 0 60000 65536"/>
                <a:gd name="T8" fmla="*/ 0 60000 65536"/>
                <a:gd name="T9" fmla="*/ 0 w 20"/>
                <a:gd name="T10" fmla="*/ 0 h 34"/>
                <a:gd name="T11" fmla="*/ 20 w 20"/>
                <a:gd name="T12" fmla="*/ 34 h 34"/>
              </a:gdLst>
              <a:ahLst/>
              <a:cxnLst>
                <a:cxn ang="T6">
                  <a:pos x="T0" y="T1"/>
                </a:cxn>
                <a:cxn ang="T7">
                  <a:pos x="T2" y="T3"/>
                </a:cxn>
                <a:cxn ang="T8">
                  <a:pos x="T4" y="T5"/>
                </a:cxn>
              </a:cxnLst>
              <a:rect l="T9" t="T10" r="T11" b="T12"/>
              <a:pathLst>
                <a:path w="20" h="34">
                  <a:moveTo>
                    <a:pt x="0" y="34"/>
                  </a:moveTo>
                  <a:lnTo>
                    <a:pt x="12" y="17"/>
                  </a:lnTo>
                  <a:lnTo>
                    <a:pt x="2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35" name="Freeform 1645"/>
            <p:cNvSpPr>
              <a:spLocks/>
            </p:cNvSpPr>
            <p:nvPr/>
          </p:nvSpPr>
          <p:spPr bwMode="auto">
            <a:xfrm>
              <a:off x="2543" y="4193"/>
              <a:ext cx="35" cy="17"/>
            </a:xfrm>
            <a:custGeom>
              <a:avLst/>
              <a:gdLst>
                <a:gd name="T0" fmla="*/ 0 w 70"/>
                <a:gd name="T1" fmla="*/ 0 h 36"/>
                <a:gd name="T2" fmla="*/ 9 w 70"/>
                <a:gd name="T3" fmla="*/ 4 h 36"/>
                <a:gd name="T4" fmla="*/ 18 w 70"/>
                <a:gd name="T5" fmla="*/ 8 h 36"/>
                <a:gd name="T6" fmla="*/ 0 60000 65536"/>
                <a:gd name="T7" fmla="*/ 0 60000 65536"/>
                <a:gd name="T8" fmla="*/ 0 60000 65536"/>
                <a:gd name="T9" fmla="*/ 0 w 70"/>
                <a:gd name="T10" fmla="*/ 0 h 36"/>
                <a:gd name="T11" fmla="*/ 70 w 70"/>
                <a:gd name="T12" fmla="*/ 36 h 36"/>
              </a:gdLst>
              <a:ahLst/>
              <a:cxnLst>
                <a:cxn ang="T6">
                  <a:pos x="T0" y="T1"/>
                </a:cxn>
                <a:cxn ang="T7">
                  <a:pos x="T2" y="T3"/>
                </a:cxn>
                <a:cxn ang="T8">
                  <a:pos x="T4" y="T5"/>
                </a:cxn>
              </a:cxnLst>
              <a:rect l="T9" t="T10" r="T11" b="T12"/>
              <a:pathLst>
                <a:path w="70" h="36">
                  <a:moveTo>
                    <a:pt x="0" y="0"/>
                  </a:moveTo>
                  <a:lnTo>
                    <a:pt x="33" y="19"/>
                  </a:lnTo>
                  <a:lnTo>
                    <a:pt x="70" y="3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36" name="Freeform 1646"/>
            <p:cNvSpPr>
              <a:spLocks/>
            </p:cNvSpPr>
            <p:nvPr/>
          </p:nvSpPr>
          <p:spPr bwMode="auto">
            <a:xfrm>
              <a:off x="2849" y="4082"/>
              <a:ext cx="6" cy="18"/>
            </a:xfrm>
            <a:custGeom>
              <a:avLst/>
              <a:gdLst>
                <a:gd name="T0" fmla="*/ 3 w 12"/>
                <a:gd name="T1" fmla="*/ 9 h 37"/>
                <a:gd name="T2" fmla="*/ 2 w 12"/>
                <a:gd name="T3" fmla="*/ 4 h 37"/>
                <a:gd name="T4" fmla="*/ 0 w 12"/>
                <a:gd name="T5" fmla="*/ 0 h 37"/>
                <a:gd name="T6" fmla="*/ 0 60000 65536"/>
                <a:gd name="T7" fmla="*/ 0 60000 65536"/>
                <a:gd name="T8" fmla="*/ 0 60000 65536"/>
                <a:gd name="T9" fmla="*/ 0 w 12"/>
                <a:gd name="T10" fmla="*/ 0 h 37"/>
                <a:gd name="T11" fmla="*/ 12 w 12"/>
                <a:gd name="T12" fmla="*/ 37 h 37"/>
              </a:gdLst>
              <a:ahLst/>
              <a:cxnLst>
                <a:cxn ang="T6">
                  <a:pos x="T0" y="T1"/>
                </a:cxn>
                <a:cxn ang="T7">
                  <a:pos x="T2" y="T3"/>
                </a:cxn>
                <a:cxn ang="T8">
                  <a:pos x="T4" y="T5"/>
                </a:cxn>
              </a:cxnLst>
              <a:rect l="T9" t="T10" r="T11" b="T12"/>
              <a:pathLst>
                <a:path w="12" h="37">
                  <a:moveTo>
                    <a:pt x="12" y="37"/>
                  </a:moveTo>
                  <a:lnTo>
                    <a:pt x="7" y="1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37" name="Freeform 1647"/>
            <p:cNvSpPr>
              <a:spLocks/>
            </p:cNvSpPr>
            <p:nvPr/>
          </p:nvSpPr>
          <p:spPr bwMode="auto">
            <a:xfrm>
              <a:off x="2671" y="3707"/>
              <a:ext cx="196" cy="91"/>
            </a:xfrm>
            <a:custGeom>
              <a:avLst/>
              <a:gdLst>
                <a:gd name="T0" fmla="*/ 49 w 391"/>
                <a:gd name="T1" fmla="*/ 45 h 183"/>
                <a:gd name="T2" fmla="*/ 58 w 391"/>
                <a:gd name="T3" fmla="*/ 45 h 183"/>
                <a:gd name="T4" fmla="*/ 68 w 391"/>
                <a:gd name="T5" fmla="*/ 44 h 183"/>
                <a:gd name="T6" fmla="*/ 76 w 391"/>
                <a:gd name="T7" fmla="*/ 42 h 183"/>
                <a:gd name="T8" fmla="*/ 83 w 391"/>
                <a:gd name="T9" fmla="*/ 40 h 183"/>
                <a:gd name="T10" fmla="*/ 89 w 391"/>
                <a:gd name="T11" fmla="*/ 36 h 183"/>
                <a:gd name="T12" fmla="*/ 92 w 391"/>
                <a:gd name="T13" fmla="*/ 35 h 183"/>
                <a:gd name="T14" fmla="*/ 94 w 391"/>
                <a:gd name="T15" fmla="*/ 33 h 183"/>
                <a:gd name="T16" fmla="*/ 96 w 391"/>
                <a:gd name="T17" fmla="*/ 31 h 183"/>
                <a:gd name="T18" fmla="*/ 97 w 391"/>
                <a:gd name="T19" fmla="*/ 28 h 183"/>
                <a:gd name="T20" fmla="*/ 98 w 391"/>
                <a:gd name="T21" fmla="*/ 26 h 183"/>
                <a:gd name="T22" fmla="*/ 98 w 391"/>
                <a:gd name="T23" fmla="*/ 24 h 183"/>
                <a:gd name="T24" fmla="*/ 98 w 391"/>
                <a:gd name="T25" fmla="*/ 22 h 183"/>
                <a:gd name="T26" fmla="*/ 97 w 391"/>
                <a:gd name="T27" fmla="*/ 19 h 183"/>
                <a:gd name="T28" fmla="*/ 96 w 391"/>
                <a:gd name="T29" fmla="*/ 17 h 183"/>
                <a:gd name="T30" fmla="*/ 94 w 391"/>
                <a:gd name="T31" fmla="*/ 15 h 183"/>
                <a:gd name="T32" fmla="*/ 92 w 391"/>
                <a:gd name="T33" fmla="*/ 13 h 183"/>
                <a:gd name="T34" fmla="*/ 90 w 391"/>
                <a:gd name="T35" fmla="*/ 11 h 183"/>
                <a:gd name="T36" fmla="*/ 84 w 391"/>
                <a:gd name="T37" fmla="*/ 7 h 183"/>
                <a:gd name="T38" fmla="*/ 77 w 391"/>
                <a:gd name="T39" fmla="*/ 5 h 183"/>
                <a:gd name="T40" fmla="*/ 68 w 391"/>
                <a:gd name="T41" fmla="*/ 2 h 183"/>
                <a:gd name="T42" fmla="*/ 59 w 391"/>
                <a:gd name="T43" fmla="*/ 0 h 183"/>
                <a:gd name="T44" fmla="*/ 49 w 391"/>
                <a:gd name="T45" fmla="*/ 0 h 183"/>
                <a:gd name="T46" fmla="*/ 40 w 391"/>
                <a:gd name="T47" fmla="*/ 0 h 183"/>
                <a:gd name="T48" fmla="*/ 30 w 391"/>
                <a:gd name="T49" fmla="*/ 1 h 183"/>
                <a:gd name="T50" fmla="*/ 22 w 391"/>
                <a:gd name="T51" fmla="*/ 3 h 183"/>
                <a:gd name="T52" fmla="*/ 15 w 391"/>
                <a:gd name="T53" fmla="*/ 6 h 183"/>
                <a:gd name="T54" fmla="*/ 9 w 391"/>
                <a:gd name="T55" fmla="*/ 9 h 183"/>
                <a:gd name="T56" fmla="*/ 6 w 391"/>
                <a:gd name="T57" fmla="*/ 11 h 183"/>
                <a:gd name="T58" fmla="*/ 4 w 391"/>
                <a:gd name="T59" fmla="*/ 13 h 183"/>
                <a:gd name="T60" fmla="*/ 3 w 391"/>
                <a:gd name="T61" fmla="*/ 15 h 183"/>
                <a:gd name="T62" fmla="*/ 1 w 391"/>
                <a:gd name="T63" fmla="*/ 17 h 183"/>
                <a:gd name="T64" fmla="*/ 1 w 391"/>
                <a:gd name="T65" fmla="*/ 19 h 183"/>
                <a:gd name="T66" fmla="*/ 0 w 391"/>
                <a:gd name="T67" fmla="*/ 22 h 183"/>
                <a:gd name="T68" fmla="*/ 1 w 391"/>
                <a:gd name="T69" fmla="*/ 24 h 183"/>
                <a:gd name="T70" fmla="*/ 1 w 391"/>
                <a:gd name="T71" fmla="*/ 26 h 183"/>
                <a:gd name="T72" fmla="*/ 2 w 391"/>
                <a:gd name="T73" fmla="*/ 28 h 183"/>
                <a:gd name="T74" fmla="*/ 4 w 391"/>
                <a:gd name="T75" fmla="*/ 31 h 183"/>
                <a:gd name="T76" fmla="*/ 6 w 391"/>
                <a:gd name="T77" fmla="*/ 33 h 183"/>
                <a:gd name="T78" fmla="*/ 8 w 391"/>
                <a:gd name="T79" fmla="*/ 35 h 183"/>
                <a:gd name="T80" fmla="*/ 14 w 391"/>
                <a:gd name="T81" fmla="*/ 38 h 183"/>
                <a:gd name="T82" fmla="*/ 22 w 391"/>
                <a:gd name="T83" fmla="*/ 41 h 183"/>
                <a:gd name="T84" fmla="*/ 30 w 391"/>
                <a:gd name="T85" fmla="*/ 43 h 183"/>
                <a:gd name="T86" fmla="*/ 39 w 391"/>
                <a:gd name="T87" fmla="*/ 45 h 183"/>
                <a:gd name="T88" fmla="*/ 49 w 391"/>
                <a:gd name="T89" fmla="*/ 45 h 1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183"/>
                <a:gd name="T137" fmla="*/ 391 w 391"/>
                <a:gd name="T138" fmla="*/ 183 h 1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183">
                  <a:moveTo>
                    <a:pt x="193" y="183"/>
                  </a:moveTo>
                  <a:lnTo>
                    <a:pt x="232" y="183"/>
                  </a:lnTo>
                  <a:lnTo>
                    <a:pt x="269" y="179"/>
                  </a:lnTo>
                  <a:lnTo>
                    <a:pt x="302" y="171"/>
                  </a:lnTo>
                  <a:lnTo>
                    <a:pt x="331" y="161"/>
                  </a:lnTo>
                  <a:lnTo>
                    <a:pt x="355" y="147"/>
                  </a:lnTo>
                  <a:lnTo>
                    <a:pt x="365" y="140"/>
                  </a:lnTo>
                  <a:lnTo>
                    <a:pt x="374" y="132"/>
                  </a:lnTo>
                  <a:lnTo>
                    <a:pt x="382" y="124"/>
                  </a:lnTo>
                  <a:lnTo>
                    <a:pt x="386" y="115"/>
                  </a:lnTo>
                  <a:lnTo>
                    <a:pt x="389" y="106"/>
                  </a:lnTo>
                  <a:lnTo>
                    <a:pt x="391" y="97"/>
                  </a:lnTo>
                  <a:lnTo>
                    <a:pt x="389" y="88"/>
                  </a:lnTo>
                  <a:lnTo>
                    <a:pt x="386" y="79"/>
                  </a:lnTo>
                  <a:lnTo>
                    <a:pt x="382" y="70"/>
                  </a:lnTo>
                  <a:lnTo>
                    <a:pt x="376" y="61"/>
                  </a:lnTo>
                  <a:lnTo>
                    <a:pt x="367" y="52"/>
                  </a:lnTo>
                  <a:lnTo>
                    <a:pt x="358" y="45"/>
                  </a:lnTo>
                  <a:lnTo>
                    <a:pt x="334" y="31"/>
                  </a:lnTo>
                  <a:lnTo>
                    <a:pt x="306" y="20"/>
                  </a:lnTo>
                  <a:lnTo>
                    <a:pt x="272" y="9"/>
                  </a:lnTo>
                  <a:lnTo>
                    <a:pt x="236" y="3"/>
                  </a:lnTo>
                  <a:lnTo>
                    <a:pt x="196" y="0"/>
                  </a:lnTo>
                  <a:lnTo>
                    <a:pt x="157" y="2"/>
                  </a:lnTo>
                  <a:lnTo>
                    <a:pt x="120" y="6"/>
                  </a:lnTo>
                  <a:lnTo>
                    <a:pt x="88" y="14"/>
                  </a:lnTo>
                  <a:lnTo>
                    <a:pt x="58" y="24"/>
                  </a:lnTo>
                  <a:lnTo>
                    <a:pt x="34" y="37"/>
                  </a:lnTo>
                  <a:lnTo>
                    <a:pt x="24" y="45"/>
                  </a:lnTo>
                  <a:lnTo>
                    <a:pt x="16" y="52"/>
                  </a:lnTo>
                  <a:lnTo>
                    <a:pt x="9" y="61"/>
                  </a:lnTo>
                  <a:lnTo>
                    <a:pt x="4" y="70"/>
                  </a:lnTo>
                  <a:lnTo>
                    <a:pt x="1" y="79"/>
                  </a:lnTo>
                  <a:lnTo>
                    <a:pt x="0" y="88"/>
                  </a:lnTo>
                  <a:lnTo>
                    <a:pt x="1" y="97"/>
                  </a:lnTo>
                  <a:lnTo>
                    <a:pt x="3" y="107"/>
                  </a:lnTo>
                  <a:lnTo>
                    <a:pt x="7" y="115"/>
                  </a:lnTo>
                  <a:lnTo>
                    <a:pt x="15" y="124"/>
                  </a:lnTo>
                  <a:lnTo>
                    <a:pt x="22" y="132"/>
                  </a:lnTo>
                  <a:lnTo>
                    <a:pt x="31" y="140"/>
                  </a:lnTo>
                  <a:lnTo>
                    <a:pt x="55" y="153"/>
                  </a:lnTo>
                  <a:lnTo>
                    <a:pt x="85" y="165"/>
                  </a:lnTo>
                  <a:lnTo>
                    <a:pt x="117" y="174"/>
                  </a:lnTo>
                  <a:lnTo>
                    <a:pt x="153" y="180"/>
                  </a:lnTo>
                  <a:lnTo>
                    <a:pt x="193" y="183"/>
                  </a:lnTo>
                  <a:close/>
                </a:path>
              </a:pathLst>
            </a:custGeom>
            <a:solidFill>
              <a:srgbClr val="FFFFFF"/>
            </a:solidFill>
            <a:ln w="6350">
              <a:solidFill>
                <a:srgbClr val="000000"/>
              </a:solidFill>
              <a:prstDash val="solid"/>
              <a:round/>
              <a:headEnd/>
              <a:tailEnd/>
            </a:ln>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38" name="Freeform 1648"/>
            <p:cNvSpPr>
              <a:spLocks/>
            </p:cNvSpPr>
            <p:nvPr/>
          </p:nvSpPr>
          <p:spPr bwMode="auto">
            <a:xfrm>
              <a:off x="2789" y="3669"/>
              <a:ext cx="131" cy="61"/>
            </a:xfrm>
            <a:custGeom>
              <a:avLst/>
              <a:gdLst>
                <a:gd name="T0" fmla="*/ 33 w 261"/>
                <a:gd name="T1" fmla="*/ 31 h 122"/>
                <a:gd name="T2" fmla="*/ 39 w 261"/>
                <a:gd name="T3" fmla="*/ 31 h 122"/>
                <a:gd name="T4" fmla="*/ 45 w 261"/>
                <a:gd name="T5" fmla="*/ 30 h 122"/>
                <a:gd name="T6" fmla="*/ 51 w 261"/>
                <a:gd name="T7" fmla="*/ 29 h 122"/>
                <a:gd name="T8" fmla="*/ 56 w 261"/>
                <a:gd name="T9" fmla="*/ 27 h 122"/>
                <a:gd name="T10" fmla="*/ 60 w 261"/>
                <a:gd name="T11" fmla="*/ 25 h 122"/>
                <a:gd name="T12" fmla="*/ 63 w 261"/>
                <a:gd name="T13" fmla="*/ 22 h 122"/>
                <a:gd name="T14" fmla="*/ 65 w 261"/>
                <a:gd name="T15" fmla="*/ 19 h 122"/>
                <a:gd name="T16" fmla="*/ 66 w 261"/>
                <a:gd name="T17" fmla="*/ 16 h 122"/>
                <a:gd name="T18" fmla="*/ 65 w 261"/>
                <a:gd name="T19" fmla="*/ 13 h 122"/>
                <a:gd name="T20" fmla="*/ 63 w 261"/>
                <a:gd name="T21" fmla="*/ 11 h 122"/>
                <a:gd name="T22" fmla="*/ 60 w 261"/>
                <a:gd name="T23" fmla="*/ 8 h 122"/>
                <a:gd name="T24" fmla="*/ 56 w 261"/>
                <a:gd name="T25" fmla="*/ 5 h 122"/>
                <a:gd name="T26" fmla="*/ 52 w 261"/>
                <a:gd name="T27" fmla="*/ 3 h 122"/>
                <a:gd name="T28" fmla="*/ 46 w 261"/>
                <a:gd name="T29" fmla="*/ 2 h 122"/>
                <a:gd name="T30" fmla="*/ 40 w 261"/>
                <a:gd name="T31" fmla="*/ 1 h 122"/>
                <a:gd name="T32" fmla="*/ 33 w 261"/>
                <a:gd name="T33" fmla="*/ 0 h 122"/>
                <a:gd name="T34" fmla="*/ 27 w 261"/>
                <a:gd name="T35" fmla="*/ 0 h 122"/>
                <a:gd name="T36" fmla="*/ 21 w 261"/>
                <a:gd name="T37" fmla="*/ 1 h 122"/>
                <a:gd name="T38" fmla="*/ 15 w 261"/>
                <a:gd name="T39" fmla="*/ 3 h 122"/>
                <a:gd name="T40" fmla="*/ 10 w 261"/>
                <a:gd name="T41" fmla="*/ 5 h 122"/>
                <a:gd name="T42" fmla="*/ 6 w 261"/>
                <a:gd name="T43" fmla="*/ 6 h 122"/>
                <a:gd name="T44" fmla="*/ 3 w 261"/>
                <a:gd name="T45" fmla="*/ 9 h 122"/>
                <a:gd name="T46" fmla="*/ 1 w 261"/>
                <a:gd name="T47" fmla="*/ 12 h 122"/>
                <a:gd name="T48" fmla="*/ 0 w 261"/>
                <a:gd name="T49" fmla="*/ 15 h 122"/>
                <a:gd name="T50" fmla="*/ 1 w 261"/>
                <a:gd name="T51" fmla="*/ 18 h 122"/>
                <a:gd name="T52" fmla="*/ 3 w 261"/>
                <a:gd name="T53" fmla="*/ 21 h 122"/>
                <a:gd name="T54" fmla="*/ 6 w 261"/>
                <a:gd name="T55" fmla="*/ 24 h 122"/>
                <a:gd name="T56" fmla="*/ 10 w 261"/>
                <a:gd name="T57" fmla="*/ 26 h 122"/>
                <a:gd name="T58" fmla="*/ 14 w 261"/>
                <a:gd name="T59" fmla="*/ 28 h 122"/>
                <a:gd name="T60" fmla="*/ 20 w 261"/>
                <a:gd name="T61" fmla="*/ 29 h 122"/>
                <a:gd name="T62" fmla="*/ 26 w 261"/>
                <a:gd name="T63" fmla="*/ 31 h 122"/>
                <a:gd name="T64" fmla="*/ 33 w 261"/>
                <a:gd name="T65" fmla="*/ 31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122"/>
                <a:gd name="T101" fmla="*/ 261 w 261"/>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122">
                  <a:moveTo>
                    <a:pt x="129" y="122"/>
                  </a:moveTo>
                  <a:lnTo>
                    <a:pt x="156" y="122"/>
                  </a:lnTo>
                  <a:lnTo>
                    <a:pt x="179" y="119"/>
                  </a:lnTo>
                  <a:lnTo>
                    <a:pt x="202" y="113"/>
                  </a:lnTo>
                  <a:lnTo>
                    <a:pt x="223" y="107"/>
                  </a:lnTo>
                  <a:lnTo>
                    <a:pt x="237" y="99"/>
                  </a:lnTo>
                  <a:lnTo>
                    <a:pt x="251" y="88"/>
                  </a:lnTo>
                  <a:lnTo>
                    <a:pt x="258" y="76"/>
                  </a:lnTo>
                  <a:lnTo>
                    <a:pt x="261" y="64"/>
                  </a:lnTo>
                  <a:lnTo>
                    <a:pt x="258" y="52"/>
                  </a:lnTo>
                  <a:lnTo>
                    <a:pt x="251" y="41"/>
                  </a:lnTo>
                  <a:lnTo>
                    <a:pt x="239" y="30"/>
                  </a:lnTo>
                  <a:lnTo>
                    <a:pt x="224" y="20"/>
                  </a:lnTo>
                  <a:lnTo>
                    <a:pt x="205" y="12"/>
                  </a:lnTo>
                  <a:lnTo>
                    <a:pt x="182" y="6"/>
                  </a:lnTo>
                  <a:lnTo>
                    <a:pt x="159" y="2"/>
                  </a:lnTo>
                  <a:lnTo>
                    <a:pt x="132" y="0"/>
                  </a:lnTo>
                  <a:lnTo>
                    <a:pt x="105" y="0"/>
                  </a:lnTo>
                  <a:lnTo>
                    <a:pt x="81" y="3"/>
                  </a:lnTo>
                  <a:lnTo>
                    <a:pt x="59" y="9"/>
                  </a:lnTo>
                  <a:lnTo>
                    <a:pt x="40" y="17"/>
                  </a:lnTo>
                  <a:lnTo>
                    <a:pt x="23" y="24"/>
                  </a:lnTo>
                  <a:lnTo>
                    <a:pt x="12" y="35"/>
                  </a:lnTo>
                  <a:lnTo>
                    <a:pt x="3" y="47"/>
                  </a:lnTo>
                  <a:lnTo>
                    <a:pt x="0" y="58"/>
                  </a:lnTo>
                  <a:lnTo>
                    <a:pt x="3" y="70"/>
                  </a:lnTo>
                  <a:lnTo>
                    <a:pt x="10" y="82"/>
                  </a:lnTo>
                  <a:lnTo>
                    <a:pt x="22" y="93"/>
                  </a:lnTo>
                  <a:lnTo>
                    <a:pt x="38" y="103"/>
                  </a:lnTo>
                  <a:lnTo>
                    <a:pt x="56" y="110"/>
                  </a:lnTo>
                  <a:lnTo>
                    <a:pt x="78" y="116"/>
                  </a:lnTo>
                  <a:lnTo>
                    <a:pt x="104" y="121"/>
                  </a:lnTo>
                  <a:lnTo>
                    <a:pt x="129" y="122"/>
                  </a:lnTo>
                  <a:close/>
                </a:path>
              </a:pathLst>
            </a:custGeom>
            <a:solidFill>
              <a:srgbClr val="FFFFFF"/>
            </a:solidFill>
            <a:ln w="6350">
              <a:solidFill>
                <a:srgbClr val="000000"/>
              </a:solidFill>
              <a:prstDash val="solid"/>
              <a:round/>
              <a:headEnd/>
              <a:tailEnd/>
            </a:ln>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sp>
          <p:nvSpPr>
            <p:cNvPr id="18539" name="Freeform 1649"/>
            <p:cNvSpPr>
              <a:spLocks/>
            </p:cNvSpPr>
            <p:nvPr/>
          </p:nvSpPr>
          <p:spPr bwMode="auto">
            <a:xfrm>
              <a:off x="2869" y="3655"/>
              <a:ext cx="65" cy="30"/>
            </a:xfrm>
            <a:custGeom>
              <a:avLst/>
              <a:gdLst>
                <a:gd name="T0" fmla="*/ 16 w 129"/>
                <a:gd name="T1" fmla="*/ 15 h 61"/>
                <a:gd name="T2" fmla="*/ 23 w 129"/>
                <a:gd name="T3" fmla="*/ 15 h 61"/>
                <a:gd name="T4" fmla="*/ 26 w 129"/>
                <a:gd name="T5" fmla="*/ 14 h 61"/>
                <a:gd name="T6" fmla="*/ 28 w 129"/>
                <a:gd name="T7" fmla="*/ 13 h 61"/>
                <a:gd name="T8" fmla="*/ 30 w 129"/>
                <a:gd name="T9" fmla="*/ 12 h 61"/>
                <a:gd name="T10" fmla="*/ 32 w 129"/>
                <a:gd name="T11" fmla="*/ 11 h 61"/>
                <a:gd name="T12" fmla="*/ 32 w 129"/>
                <a:gd name="T13" fmla="*/ 9 h 61"/>
                <a:gd name="T14" fmla="*/ 33 w 129"/>
                <a:gd name="T15" fmla="*/ 8 h 61"/>
                <a:gd name="T16" fmla="*/ 32 w 129"/>
                <a:gd name="T17" fmla="*/ 6 h 61"/>
                <a:gd name="T18" fmla="*/ 32 w 129"/>
                <a:gd name="T19" fmla="*/ 5 h 61"/>
                <a:gd name="T20" fmla="*/ 30 w 129"/>
                <a:gd name="T21" fmla="*/ 3 h 61"/>
                <a:gd name="T22" fmla="*/ 28 w 129"/>
                <a:gd name="T23" fmla="*/ 2 h 61"/>
                <a:gd name="T24" fmla="*/ 26 w 129"/>
                <a:gd name="T25" fmla="*/ 1 h 61"/>
                <a:gd name="T26" fmla="*/ 23 w 129"/>
                <a:gd name="T27" fmla="*/ 0 h 61"/>
                <a:gd name="T28" fmla="*/ 17 w 129"/>
                <a:gd name="T29" fmla="*/ 0 h 61"/>
                <a:gd name="T30" fmla="*/ 10 w 129"/>
                <a:gd name="T31" fmla="*/ 0 h 61"/>
                <a:gd name="T32" fmla="*/ 8 w 129"/>
                <a:gd name="T33" fmla="*/ 1 h 61"/>
                <a:gd name="T34" fmla="*/ 5 w 129"/>
                <a:gd name="T35" fmla="*/ 2 h 61"/>
                <a:gd name="T36" fmla="*/ 3 w 129"/>
                <a:gd name="T37" fmla="*/ 3 h 61"/>
                <a:gd name="T38" fmla="*/ 2 w 129"/>
                <a:gd name="T39" fmla="*/ 4 h 61"/>
                <a:gd name="T40" fmla="*/ 1 w 129"/>
                <a:gd name="T41" fmla="*/ 6 h 61"/>
                <a:gd name="T42" fmla="*/ 0 w 129"/>
                <a:gd name="T43" fmla="*/ 7 h 61"/>
                <a:gd name="T44" fmla="*/ 1 w 129"/>
                <a:gd name="T45" fmla="*/ 9 h 61"/>
                <a:gd name="T46" fmla="*/ 2 w 129"/>
                <a:gd name="T47" fmla="*/ 10 h 61"/>
                <a:gd name="T48" fmla="*/ 3 w 129"/>
                <a:gd name="T49" fmla="*/ 12 h 61"/>
                <a:gd name="T50" fmla="*/ 5 w 129"/>
                <a:gd name="T51" fmla="*/ 13 h 61"/>
                <a:gd name="T52" fmla="*/ 7 w 129"/>
                <a:gd name="T53" fmla="*/ 13 h 61"/>
                <a:gd name="T54" fmla="*/ 10 w 129"/>
                <a:gd name="T55" fmla="*/ 14 h 61"/>
                <a:gd name="T56" fmla="*/ 16 w 129"/>
                <a:gd name="T57" fmla="*/ 15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61"/>
                <a:gd name="T89" fmla="*/ 129 w 129"/>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61">
                  <a:moveTo>
                    <a:pt x="64" y="61"/>
                  </a:moveTo>
                  <a:lnTo>
                    <a:pt x="89" y="60"/>
                  </a:lnTo>
                  <a:lnTo>
                    <a:pt x="101" y="57"/>
                  </a:lnTo>
                  <a:lnTo>
                    <a:pt x="110" y="54"/>
                  </a:lnTo>
                  <a:lnTo>
                    <a:pt x="118" y="49"/>
                  </a:lnTo>
                  <a:lnTo>
                    <a:pt x="125" y="45"/>
                  </a:lnTo>
                  <a:lnTo>
                    <a:pt x="128" y="39"/>
                  </a:lnTo>
                  <a:lnTo>
                    <a:pt x="129" y="33"/>
                  </a:lnTo>
                  <a:lnTo>
                    <a:pt x="128" y="27"/>
                  </a:lnTo>
                  <a:lnTo>
                    <a:pt x="125" y="21"/>
                  </a:lnTo>
                  <a:lnTo>
                    <a:pt x="119" y="15"/>
                  </a:lnTo>
                  <a:lnTo>
                    <a:pt x="112" y="11"/>
                  </a:lnTo>
                  <a:lnTo>
                    <a:pt x="101" y="6"/>
                  </a:lnTo>
                  <a:lnTo>
                    <a:pt x="91" y="3"/>
                  </a:lnTo>
                  <a:lnTo>
                    <a:pt x="66" y="0"/>
                  </a:lnTo>
                  <a:lnTo>
                    <a:pt x="40" y="2"/>
                  </a:lnTo>
                  <a:lnTo>
                    <a:pt x="30" y="5"/>
                  </a:lnTo>
                  <a:lnTo>
                    <a:pt x="19" y="9"/>
                  </a:lnTo>
                  <a:lnTo>
                    <a:pt x="12" y="12"/>
                  </a:lnTo>
                  <a:lnTo>
                    <a:pt x="6" y="18"/>
                  </a:lnTo>
                  <a:lnTo>
                    <a:pt x="2" y="24"/>
                  </a:lnTo>
                  <a:lnTo>
                    <a:pt x="0" y="30"/>
                  </a:lnTo>
                  <a:lnTo>
                    <a:pt x="2" y="36"/>
                  </a:lnTo>
                  <a:lnTo>
                    <a:pt x="5" y="42"/>
                  </a:lnTo>
                  <a:lnTo>
                    <a:pt x="11" y="48"/>
                  </a:lnTo>
                  <a:lnTo>
                    <a:pt x="18" y="52"/>
                  </a:lnTo>
                  <a:lnTo>
                    <a:pt x="28" y="55"/>
                  </a:lnTo>
                  <a:lnTo>
                    <a:pt x="39" y="58"/>
                  </a:lnTo>
                  <a:lnTo>
                    <a:pt x="64" y="61"/>
                  </a:lnTo>
                  <a:close/>
                </a:path>
              </a:pathLst>
            </a:custGeom>
            <a:solidFill>
              <a:srgbClr val="FFFFFF"/>
            </a:solidFill>
            <a:ln w="6350">
              <a:solidFill>
                <a:srgbClr val="000000"/>
              </a:solidFill>
              <a:prstDash val="solid"/>
              <a:round/>
              <a:headEnd/>
              <a:tailEnd/>
            </a:ln>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sp>
        <p:nvSpPr>
          <p:cNvPr id="18510" name="Rectangle 1651"/>
          <p:cNvSpPr>
            <a:spLocks noChangeArrowheads="1"/>
          </p:cNvSpPr>
          <p:nvPr/>
        </p:nvSpPr>
        <p:spPr bwMode="auto">
          <a:xfrm>
            <a:off x="4797425" y="6108701"/>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a:solidFill>
                  <a:srgbClr val="000000"/>
                </a:solidFill>
              </a:rPr>
              <a:t> </a:t>
            </a:r>
            <a:endParaRPr lang="en-CA" altLang="en-US">
              <a:solidFill>
                <a:srgbClr val="000000"/>
              </a:solidFill>
            </a:endParaRPr>
          </a:p>
        </p:txBody>
      </p:sp>
      <p:sp>
        <p:nvSpPr>
          <p:cNvPr id="18511" name="Rectangle 1652"/>
          <p:cNvSpPr>
            <a:spLocks noChangeArrowheads="1"/>
          </p:cNvSpPr>
          <p:nvPr/>
        </p:nvSpPr>
        <p:spPr bwMode="auto">
          <a:xfrm>
            <a:off x="4635500" y="6175376"/>
            <a:ext cx="1238250" cy="530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512" name="Rectangle 1653"/>
          <p:cNvSpPr>
            <a:spLocks noChangeArrowheads="1"/>
          </p:cNvSpPr>
          <p:nvPr/>
        </p:nvSpPr>
        <p:spPr bwMode="auto">
          <a:xfrm>
            <a:off x="4705350" y="6213476"/>
            <a:ext cx="110767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What is the best course </a:t>
            </a:r>
            <a:endParaRPr lang="en-CA" altLang="en-US">
              <a:solidFill>
                <a:srgbClr val="000000"/>
              </a:solidFill>
            </a:endParaRPr>
          </a:p>
        </p:txBody>
      </p:sp>
      <p:sp>
        <p:nvSpPr>
          <p:cNvPr id="18513" name="Rectangle 1654"/>
          <p:cNvSpPr>
            <a:spLocks noChangeArrowheads="1"/>
          </p:cNvSpPr>
          <p:nvPr/>
        </p:nvSpPr>
        <p:spPr bwMode="auto">
          <a:xfrm>
            <a:off x="4705350" y="6326189"/>
            <a:ext cx="11253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of action to follow? Who </a:t>
            </a:r>
            <a:endParaRPr lang="en-CA" altLang="en-US">
              <a:solidFill>
                <a:srgbClr val="000000"/>
              </a:solidFill>
            </a:endParaRPr>
          </a:p>
        </p:txBody>
      </p:sp>
      <p:sp>
        <p:nvSpPr>
          <p:cNvPr id="18514" name="Rectangle 1655"/>
          <p:cNvSpPr>
            <a:spLocks noChangeArrowheads="1"/>
          </p:cNvSpPr>
          <p:nvPr/>
        </p:nvSpPr>
        <p:spPr bwMode="auto">
          <a:xfrm>
            <a:off x="4705350" y="6438901"/>
            <a:ext cx="9137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should be involved?</a:t>
            </a:r>
            <a:endParaRPr lang="en-CA" altLang="en-US">
              <a:solidFill>
                <a:srgbClr val="000000"/>
              </a:solidFill>
            </a:endParaRPr>
          </a:p>
        </p:txBody>
      </p:sp>
      <p:sp>
        <p:nvSpPr>
          <p:cNvPr id="18515" name="Rectangle 1656"/>
          <p:cNvSpPr>
            <a:spLocks noChangeArrowheads="1"/>
          </p:cNvSpPr>
          <p:nvPr/>
        </p:nvSpPr>
        <p:spPr bwMode="auto">
          <a:xfrm>
            <a:off x="5573713" y="6438901"/>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800" i="1">
                <a:solidFill>
                  <a:srgbClr val="000000"/>
                </a:solidFill>
              </a:rPr>
              <a:t> </a:t>
            </a:r>
            <a:endParaRPr lang="en-CA" altLang="en-US">
              <a:solidFill>
                <a:srgbClr val="000000"/>
              </a:solidFill>
            </a:endParaRPr>
          </a:p>
        </p:txBody>
      </p:sp>
      <p:sp>
        <p:nvSpPr>
          <p:cNvPr id="18516" name="Rectangle 1657"/>
          <p:cNvSpPr>
            <a:spLocks noChangeArrowheads="1"/>
          </p:cNvSpPr>
          <p:nvPr/>
        </p:nvSpPr>
        <p:spPr bwMode="auto">
          <a:xfrm>
            <a:off x="3657600" y="3581401"/>
            <a:ext cx="11509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517" name="Rectangle 1658"/>
          <p:cNvSpPr>
            <a:spLocks noChangeArrowheads="1"/>
          </p:cNvSpPr>
          <p:nvPr/>
        </p:nvSpPr>
        <p:spPr bwMode="auto">
          <a:xfrm>
            <a:off x="3886201" y="3657600"/>
            <a:ext cx="14202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1400" b="1" i="1">
                <a:solidFill>
                  <a:srgbClr val="000000"/>
                </a:solidFill>
              </a:rPr>
              <a:t>Decision-Making</a:t>
            </a:r>
            <a:endParaRPr lang="en-CA" altLang="en-US" sz="1400">
              <a:solidFill>
                <a:srgbClr val="000000"/>
              </a:solidFill>
            </a:endParaRPr>
          </a:p>
        </p:txBody>
      </p:sp>
      <p:sp>
        <p:nvSpPr>
          <p:cNvPr id="18518" name="Rectangle 1662"/>
          <p:cNvSpPr>
            <a:spLocks noChangeArrowheads="1"/>
          </p:cNvSpPr>
          <p:nvPr/>
        </p:nvSpPr>
        <p:spPr bwMode="auto">
          <a:xfrm>
            <a:off x="3838575" y="5467350"/>
            <a:ext cx="115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519" name="Rectangle 1663"/>
          <p:cNvSpPr>
            <a:spLocks noChangeArrowheads="1"/>
          </p:cNvSpPr>
          <p:nvPr/>
        </p:nvSpPr>
        <p:spPr bwMode="auto">
          <a:xfrm>
            <a:off x="3352800" y="5486400"/>
            <a:ext cx="13224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1400" b="1" i="1">
                <a:solidFill>
                  <a:srgbClr val="000000"/>
                </a:solidFill>
              </a:rPr>
              <a:t>Implementation</a:t>
            </a:r>
            <a:endParaRPr lang="en-CA" altLang="en-US" sz="1400">
              <a:solidFill>
                <a:srgbClr val="000000"/>
              </a:solidFill>
            </a:endParaRPr>
          </a:p>
        </p:txBody>
      </p:sp>
      <p:sp>
        <p:nvSpPr>
          <p:cNvPr id="18520" name="Rectangle 1664"/>
          <p:cNvSpPr>
            <a:spLocks noChangeArrowheads="1"/>
          </p:cNvSpPr>
          <p:nvPr/>
        </p:nvSpPr>
        <p:spPr bwMode="auto">
          <a:xfrm>
            <a:off x="4783138" y="5505451"/>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900" b="1" i="1">
                <a:solidFill>
                  <a:srgbClr val="000000"/>
                </a:solidFill>
              </a:rPr>
              <a:t> </a:t>
            </a:r>
            <a:endParaRPr lang="en-CA" altLang="en-US">
              <a:solidFill>
                <a:srgbClr val="000000"/>
              </a:solidFill>
            </a:endParaRPr>
          </a:p>
        </p:txBody>
      </p:sp>
      <p:sp>
        <p:nvSpPr>
          <p:cNvPr id="18521" name="Rectangle 1665"/>
          <p:cNvSpPr>
            <a:spLocks noChangeArrowheads="1"/>
          </p:cNvSpPr>
          <p:nvPr/>
        </p:nvSpPr>
        <p:spPr bwMode="auto">
          <a:xfrm>
            <a:off x="4722814" y="2371726"/>
            <a:ext cx="11525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8522" name="Rectangle 1666"/>
          <p:cNvSpPr>
            <a:spLocks noChangeArrowheads="1"/>
          </p:cNvSpPr>
          <p:nvPr/>
        </p:nvSpPr>
        <p:spPr bwMode="auto">
          <a:xfrm>
            <a:off x="4572001" y="2514600"/>
            <a:ext cx="7357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CA" altLang="en-US" sz="1400" b="1" i="1">
                <a:solidFill>
                  <a:srgbClr val="000000"/>
                </a:solidFill>
              </a:rPr>
              <a:t>Analysis</a:t>
            </a:r>
            <a:endParaRPr lang="en-CA" altLang="en-US" sz="1400">
              <a:solidFill>
                <a:srgbClr val="000000"/>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5869-99B3-C4CC-2090-BCF9F4E5596D}"/>
              </a:ext>
            </a:extLst>
          </p:cNvPr>
          <p:cNvSpPr>
            <a:spLocks noGrp="1"/>
          </p:cNvSpPr>
          <p:nvPr>
            <p:ph type="title"/>
          </p:nvPr>
        </p:nvSpPr>
        <p:spPr>
          <a:xfrm>
            <a:off x="838200" y="948261"/>
            <a:ext cx="10515600" cy="742427"/>
          </a:xfrm>
        </p:spPr>
        <p:txBody>
          <a:bodyPr/>
          <a:lstStyle/>
          <a:p>
            <a:pPr algn="ctr"/>
            <a:r>
              <a:rPr lang="en-CA" dirty="0"/>
              <a:t>Legal Situations</a:t>
            </a:r>
          </a:p>
        </p:txBody>
      </p:sp>
      <p:sp>
        <p:nvSpPr>
          <p:cNvPr id="3" name="Content Placeholder 2">
            <a:extLst>
              <a:ext uri="{FF2B5EF4-FFF2-40B4-BE49-F238E27FC236}">
                <a16:creationId xmlns:a16="http://schemas.microsoft.com/office/drawing/2014/main" id="{BC6F68D4-DFA8-A9E4-93DD-92F4D24796C4}"/>
              </a:ext>
            </a:extLst>
          </p:cNvPr>
          <p:cNvSpPr>
            <a:spLocks noGrp="1"/>
          </p:cNvSpPr>
          <p:nvPr>
            <p:ph idx="1"/>
          </p:nvPr>
        </p:nvSpPr>
        <p:spPr/>
        <p:txBody>
          <a:bodyPr/>
          <a:lstStyle/>
          <a:p>
            <a:endParaRPr lang="en-CA" dirty="0"/>
          </a:p>
        </p:txBody>
      </p:sp>
      <p:sp>
        <p:nvSpPr>
          <p:cNvPr id="5" name="TextBox 4">
            <a:extLst>
              <a:ext uri="{FF2B5EF4-FFF2-40B4-BE49-F238E27FC236}">
                <a16:creationId xmlns:a16="http://schemas.microsoft.com/office/drawing/2014/main" id="{FC693DA8-165C-3565-0077-9EF58772695E}"/>
              </a:ext>
            </a:extLst>
          </p:cNvPr>
          <p:cNvSpPr txBox="1"/>
          <p:nvPr/>
        </p:nvSpPr>
        <p:spPr>
          <a:xfrm>
            <a:off x="880533" y="2375722"/>
            <a:ext cx="10430933" cy="3231654"/>
          </a:xfrm>
          <a:prstGeom prst="rect">
            <a:avLst/>
          </a:prstGeom>
          <a:noFill/>
        </p:spPr>
        <p:txBody>
          <a:bodyPr wrap="square">
            <a:spAutoFit/>
          </a:bodyPr>
          <a:lstStyle/>
          <a:p>
            <a:pPr algn="ctr" rtl="0">
              <a:spcBef>
                <a:spcPts val="0"/>
              </a:spcBef>
              <a:spcAft>
                <a:spcPts val="0"/>
              </a:spcAft>
            </a:pPr>
            <a:r>
              <a:rPr lang="en-US" sz="2000" b="1" i="0" u="none" strike="noStrike" dirty="0">
                <a:solidFill>
                  <a:srgbClr val="003849"/>
                </a:solidFill>
                <a:effectLst/>
                <a:latin typeface="Arial" panose="020B0604020202020204" pitchFamily="34" charset="0"/>
              </a:rPr>
              <a:t>Based on the facts, determine if the situation is legal. </a:t>
            </a:r>
          </a:p>
          <a:p>
            <a:pPr algn="ctr" rtl="0">
              <a:spcBef>
                <a:spcPts val="0"/>
              </a:spcBef>
              <a:spcAft>
                <a:spcPts val="0"/>
              </a:spcAft>
            </a:pPr>
            <a:endParaRPr lang="en-US" sz="2000" b="1" dirty="0">
              <a:solidFill>
                <a:srgbClr val="003849"/>
              </a:solidFill>
              <a:latin typeface="Arial" panose="020B0604020202020204" pitchFamily="34" charset="0"/>
            </a:endParaRPr>
          </a:p>
          <a:p>
            <a:pPr algn="ctr" rtl="0">
              <a:spcBef>
                <a:spcPts val="0"/>
              </a:spcBef>
              <a:spcAft>
                <a:spcPts val="0"/>
              </a:spcAft>
            </a:pPr>
            <a:r>
              <a:rPr lang="en-US" sz="2000" b="1" i="0" u="none" strike="noStrike" dirty="0">
                <a:solidFill>
                  <a:srgbClr val="003849"/>
                </a:solidFill>
                <a:effectLst/>
                <a:latin typeface="Arial" panose="020B0604020202020204" pitchFamily="34" charset="0"/>
              </a:rPr>
              <a:t>It will automatically be so if it relates to one or more of the elements below: </a:t>
            </a:r>
          </a:p>
          <a:p>
            <a:pPr algn="ct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1" i="0" u="none" strike="noStrike" dirty="0">
                <a:solidFill>
                  <a:srgbClr val="003849"/>
                </a:solidFill>
                <a:effectLst/>
                <a:latin typeface="Arial" panose="020B0604020202020204" pitchFamily="34" charset="0"/>
              </a:rPr>
              <a:t>Actions that are criminal or quasi-criminal</a:t>
            </a:r>
            <a:r>
              <a:rPr lang="en-US" sz="1800" b="0" i="0" u="none" strike="noStrike" dirty="0">
                <a:solidFill>
                  <a:srgbClr val="003849"/>
                </a:solidFill>
                <a:effectLst/>
                <a:latin typeface="Arial" panose="020B0604020202020204" pitchFamily="34" charset="0"/>
              </a:rPr>
              <a:t> </a:t>
            </a:r>
            <a:endParaRPr lang="en-US" sz="1800" b="1" i="0" u="none" strike="noStrike" dirty="0">
              <a:solidFill>
                <a:srgbClr val="003849"/>
              </a:solidFill>
              <a:effectLst/>
              <a:latin typeface="Noto Sans Symbols"/>
            </a:endParaRPr>
          </a:p>
          <a:p>
            <a:pPr rtl="0" fontAlgn="base">
              <a:spcBef>
                <a:spcPts val="0"/>
              </a:spcBef>
              <a:spcAft>
                <a:spcPts val="0"/>
              </a:spcAft>
              <a:buFont typeface="Arial" panose="020B0604020202020204" pitchFamily="34" charset="0"/>
              <a:buChar char="•"/>
            </a:pPr>
            <a:r>
              <a:rPr lang="en-US" sz="1800" b="1" i="0" u="none" strike="noStrike" dirty="0">
                <a:solidFill>
                  <a:srgbClr val="003849"/>
                </a:solidFill>
                <a:effectLst/>
                <a:latin typeface="Arial" panose="020B0604020202020204" pitchFamily="34" charset="0"/>
              </a:rPr>
              <a:t>Actions that breach a contract</a:t>
            </a:r>
            <a:r>
              <a:rPr lang="en-US" sz="1800" b="0" i="0" u="none" strike="noStrike" dirty="0">
                <a:solidFill>
                  <a:srgbClr val="003849"/>
                </a:solidFill>
                <a:effectLst/>
                <a:latin typeface="Arial" panose="020B0604020202020204" pitchFamily="34" charset="0"/>
              </a:rPr>
              <a:t> </a:t>
            </a:r>
            <a:endParaRPr lang="en-US" sz="1800" b="1" i="0" u="none" strike="noStrike" dirty="0">
              <a:solidFill>
                <a:srgbClr val="003849"/>
              </a:solidFill>
              <a:effectLst/>
              <a:latin typeface="Noto Sans Symbols"/>
            </a:endParaRPr>
          </a:p>
          <a:p>
            <a:pPr rtl="0" fontAlgn="base">
              <a:spcBef>
                <a:spcPts val="0"/>
              </a:spcBef>
              <a:spcAft>
                <a:spcPts val="0"/>
              </a:spcAft>
              <a:buFont typeface="Arial" panose="020B0604020202020204" pitchFamily="34" charset="0"/>
              <a:buChar char="•"/>
            </a:pPr>
            <a:r>
              <a:rPr lang="en-US" sz="1800" b="0" i="0" u="none" strike="noStrike" dirty="0">
                <a:solidFill>
                  <a:srgbClr val="003849"/>
                </a:solidFill>
                <a:effectLst/>
                <a:latin typeface="Arial" panose="020B0604020202020204" pitchFamily="34" charset="0"/>
              </a:rPr>
              <a:t>Actions or information indicating there are </a:t>
            </a:r>
            <a:r>
              <a:rPr lang="en-US" sz="1800" b="1" i="0" u="none" strike="noStrike" dirty="0">
                <a:solidFill>
                  <a:srgbClr val="003849"/>
                </a:solidFill>
                <a:effectLst/>
                <a:latin typeface="Arial" panose="020B0604020202020204" pitchFamily="34" charset="0"/>
              </a:rPr>
              <a:t>reasonable grounds to believe that a child may be in need of protection</a:t>
            </a:r>
            <a:r>
              <a:rPr lang="en-US" sz="1800" b="0" i="0" u="none" strike="noStrike" dirty="0">
                <a:solidFill>
                  <a:srgbClr val="003849"/>
                </a:solidFill>
                <a:effectLst/>
                <a:latin typeface="Arial" panose="020B0604020202020204" pitchFamily="34" charset="0"/>
              </a:rPr>
              <a:t>.</a:t>
            </a:r>
            <a:endParaRPr lang="en-US" sz="1800" b="0" i="0" u="none" strike="noStrike" dirty="0">
              <a:solidFill>
                <a:srgbClr val="003849"/>
              </a:solidFill>
              <a:effectLst/>
              <a:latin typeface="Noto Sans Symbols"/>
            </a:endParaRPr>
          </a:p>
          <a:p>
            <a:pPr rtl="0" fontAlgn="base">
              <a:spcBef>
                <a:spcPts val="0"/>
              </a:spcBef>
              <a:spcAft>
                <a:spcPts val="0"/>
              </a:spcAft>
              <a:buFont typeface="Arial" panose="020B0604020202020204" pitchFamily="34" charset="0"/>
              <a:buChar char="•"/>
            </a:pPr>
            <a:r>
              <a:rPr lang="en-US" sz="1800" b="1" i="0" u="none" strike="noStrike" dirty="0">
                <a:solidFill>
                  <a:srgbClr val="003849"/>
                </a:solidFill>
                <a:effectLst/>
                <a:latin typeface="Arial" panose="020B0604020202020204" pitchFamily="34" charset="0"/>
              </a:rPr>
              <a:t>Actions that are discriminatory</a:t>
            </a:r>
            <a:r>
              <a:rPr lang="en-US" sz="1800" b="0" i="0" u="none" strike="noStrike" dirty="0">
                <a:solidFill>
                  <a:srgbClr val="003849"/>
                </a:solidFill>
                <a:effectLst/>
                <a:latin typeface="Arial" panose="020B0604020202020204" pitchFamily="34" charset="0"/>
              </a:rPr>
              <a:t> </a:t>
            </a:r>
            <a:endParaRPr lang="en-US" sz="1800" b="1" i="0" u="none" strike="noStrike" dirty="0">
              <a:solidFill>
                <a:srgbClr val="003849"/>
              </a:solidFill>
              <a:effectLst/>
              <a:latin typeface="Noto Sans Symbols"/>
            </a:endParaRPr>
          </a:p>
          <a:p>
            <a:pPr rtl="0" fontAlgn="base">
              <a:spcBef>
                <a:spcPts val="0"/>
              </a:spcBef>
              <a:spcAft>
                <a:spcPts val="0"/>
              </a:spcAft>
              <a:buFont typeface="Arial" panose="020B0604020202020204" pitchFamily="34" charset="0"/>
              <a:buChar char="•"/>
            </a:pPr>
            <a:r>
              <a:rPr lang="en-US" sz="1800" b="1" i="0" u="none" strike="noStrike" dirty="0">
                <a:solidFill>
                  <a:srgbClr val="003849"/>
                </a:solidFill>
                <a:effectLst/>
                <a:latin typeface="Arial" panose="020B0604020202020204" pitchFamily="34" charset="0"/>
              </a:rPr>
              <a:t>Actions that constitute harassment</a:t>
            </a:r>
            <a:r>
              <a:rPr lang="en-US" sz="1800" b="0" i="0" u="none" strike="noStrike" dirty="0">
                <a:solidFill>
                  <a:srgbClr val="003849"/>
                </a:solidFill>
                <a:effectLst/>
                <a:latin typeface="Arial" panose="020B0604020202020204" pitchFamily="34" charset="0"/>
              </a:rPr>
              <a:t> </a:t>
            </a:r>
            <a:endParaRPr lang="en-US" sz="1800" b="1" i="0" u="none" strike="noStrike" dirty="0">
              <a:solidFill>
                <a:srgbClr val="003849"/>
              </a:solidFill>
              <a:effectLst/>
              <a:latin typeface="Noto Sans Symbols"/>
            </a:endParaRPr>
          </a:p>
          <a:p>
            <a:pPr rtl="0" fontAlgn="base">
              <a:spcBef>
                <a:spcPts val="0"/>
              </a:spcBef>
              <a:spcAft>
                <a:spcPts val="0"/>
              </a:spcAft>
              <a:buFont typeface="Arial" panose="020B0604020202020204" pitchFamily="34" charset="0"/>
              <a:buChar char="•"/>
            </a:pPr>
            <a:r>
              <a:rPr lang="en-US" sz="1800" b="0" i="0" u="none" strike="noStrike" dirty="0">
                <a:solidFill>
                  <a:srgbClr val="003849"/>
                </a:solidFill>
                <a:effectLst/>
                <a:latin typeface="Arial" panose="020B0604020202020204" pitchFamily="34" charset="0"/>
              </a:rPr>
              <a:t>Actions, even those that are not intentional, that could constitute </a:t>
            </a:r>
            <a:r>
              <a:rPr lang="en-US" sz="1800" b="1" i="0" u="none" strike="noStrike" dirty="0">
                <a:solidFill>
                  <a:srgbClr val="003849"/>
                </a:solidFill>
                <a:effectLst/>
                <a:latin typeface="Arial" panose="020B0604020202020204" pitchFamily="34" charset="0"/>
              </a:rPr>
              <a:t>negligence</a:t>
            </a:r>
            <a:r>
              <a:rPr lang="en-US" sz="1800" b="0" i="0" u="none" strike="noStrike" dirty="0">
                <a:solidFill>
                  <a:srgbClr val="003849"/>
                </a:solidFill>
                <a:effectLst/>
                <a:latin typeface="Arial" panose="020B0604020202020204" pitchFamily="34" charset="0"/>
              </a:rPr>
              <a:t>, as legally defined</a:t>
            </a:r>
            <a:endParaRPr lang="en-US" sz="1800" b="0" i="0" u="none" strike="noStrike" dirty="0">
              <a:solidFill>
                <a:srgbClr val="003849"/>
              </a:solidFill>
              <a:effectLst/>
              <a:latin typeface="Noto Sans Symbols"/>
            </a:endParaRPr>
          </a:p>
        </p:txBody>
      </p:sp>
    </p:spTree>
    <p:extLst>
      <p:ext uri="{BB962C8B-B14F-4D97-AF65-F5344CB8AC3E}">
        <p14:creationId xmlns:p14="http://schemas.microsoft.com/office/powerpoint/2010/main" val="297281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7919-EAE7-4747-7750-C6678097BB4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2F2BB9F-D598-85D1-BD15-0938A2286A0F}"/>
              </a:ext>
            </a:extLst>
          </p:cNvPr>
          <p:cNvSpPr>
            <a:spLocks noGrp="1"/>
          </p:cNvSpPr>
          <p:nvPr>
            <p:ph idx="1"/>
          </p:nvPr>
        </p:nvSpPr>
        <p:spPr/>
        <p:txBody>
          <a:bodyPr/>
          <a:lstStyle/>
          <a:p>
            <a:pPr marL="0" indent="0" algn="ctr">
              <a:buNone/>
            </a:pPr>
            <a:r>
              <a:rPr lang="en-US" sz="3200" dirty="0"/>
              <a:t>Do No Harm Principle</a:t>
            </a:r>
          </a:p>
          <a:p>
            <a:pPr marL="0" indent="0" algn="ctr">
              <a:buNone/>
            </a:pPr>
            <a:endParaRPr lang="en-US" dirty="0"/>
          </a:p>
          <a:p>
            <a:pPr marL="0" indent="0" algn="ctr">
              <a:buNone/>
            </a:pPr>
            <a:r>
              <a:rPr lang="en-US" dirty="0"/>
              <a:t>The NCCP considers that, above all, </a:t>
            </a:r>
          </a:p>
          <a:p>
            <a:pPr marL="0" indent="0" algn="ctr">
              <a:buNone/>
            </a:pPr>
            <a:r>
              <a:rPr lang="en-US" dirty="0"/>
              <a:t>it is the duty of all coaches to ensure</a:t>
            </a:r>
          </a:p>
          <a:p>
            <a:pPr marL="0" indent="0" algn="ctr">
              <a:buNone/>
            </a:pPr>
            <a:r>
              <a:rPr lang="en-US" dirty="0"/>
              <a:t> the decisions they make and the actions they take </a:t>
            </a:r>
          </a:p>
          <a:p>
            <a:pPr marL="0" indent="0" algn="ctr">
              <a:buNone/>
            </a:pPr>
            <a:r>
              <a:rPr lang="en-US" dirty="0"/>
              <a:t>will result in no harm, physical or other, </a:t>
            </a:r>
          </a:p>
          <a:p>
            <a:pPr marL="0" indent="0" algn="ctr">
              <a:buNone/>
            </a:pPr>
            <a:r>
              <a:rPr lang="en-US" dirty="0"/>
              <a:t>to the athletes.</a:t>
            </a:r>
          </a:p>
          <a:p>
            <a:endParaRPr lang="en-CA" dirty="0"/>
          </a:p>
        </p:txBody>
      </p:sp>
    </p:spTree>
    <p:extLst>
      <p:ext uri="{BB962C8B-B14F-4D97-AF65-F5344CB8AC3E}">
        <p14:creationId xmlns:p14="http://schemas.microsoft.com/office/powerpoint/2010/main" val="297581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A3B9-F180-87E7-1242-50E369C36BF5}"/>
              </a:ext>
            </a:extLst>
          </p:cNvPr>
          <p:cNvSpPr>
            <a:spLocks noGrp="1"/>
          </p:cNvSpPr>
          <p:nvPr>
            <p:ph type="title"/>
          </p:nvPr>
        </p:nvSpPr>
        <p:spPr/>
        <p:txBody>
          <a:bodyPr/>
          <a:lstStyle/>
          <a:p>
            <a:pPr algn="ctr"/>
            <a:br>
              <a:rPr lang="en-CA" sz="3200" b="0" i="0" u="none" strike="noStrike" dirty="0">
                <a:solidFill>
                  <a:srgbClr val="000000"/>
                </a:solidFill>
                <a:effectLst/>
                <a:latin typeface="Economica"/>
              </a:rPr>
            </a:br>
            <a:endParaRPr lang="en-CA" sz="6600" dirty="0"/>
          </a:p>
        </p:txBody>
      </p:sp>
      <p:sp>
        <p:nvSpPr>
          <p:cNvPr id="3" name="Content Placeholder 2">
            <a:extLst>
              <a:ext uri="{FF2B5EF4-FFF2-40B4-BE49-F238E27FC236}">
                <a16:creationId xmlns:a16="http://schemas.microsoft.com/office/drawing/2014/main" id="{2A7EA20B-54F9-D708-C669-4818E88B3621}"/>
              </a:ext>
            </a:extLst>
          </p:cNvPr>
          <p:cNvSpPr>
            <a:spLocks noGrp="1"/>
          </p:cNvSpPr>
          <p:nvPr>
            <p:ph idx="1"/>
          </p:nvPr>
        </p:nvSpPr>
        <p:spPr>
          <a:xfrm>
            <a:off x="838200" y="1851025"/>
            <a:ext cx="10515600" cy="4351338"/>
          </a:xfrm>
        </p:spPr>
        <p:txBody>
          <a:bodyPr/>
          <a:lstStyle/>
          <a:p>
            <a:pPr marL="0" indent="0">
              <a:buNone/>
            </a:pPr>
            <a:r>
              <a:rPr lang="en-CA" b="0" dirty="0">
                <a:effectLst/>
              </a:rPr>
              <a:t> </a:t>
            </a:r>
            <a:endParaRPr lang="en-CA" dirty="0"/>
          </a:p>
        </p:txBody>
      </p:sp>
      <p:grpSp>
        <p:nvGrpSpPr>
          <p:cNvPr id="4" name="Google Shape;5175;p173">
            <a:extLst>
              <a:ext uri="{FF2B5EF4-FFF2-40B4-BE49-F238E27FC236}">
                <a16:creationId xmlns:a16="http://schemas.microsoft.com/office/drawing/2014/main" id="{3F08C5FA-5DEE-2C21-A377-F2026F44B836}"/>
              </a:ext>
            </a:extLst>
          </p:cNvPr>
          <p:cNvGrpSpPr/>
          <p:nvPr/>
        </p:nvGrpSpPr>
        <p:grpSpPr>
          <a:xfrm>
            <a:off x="2252019" y="2892803"/>
            <a:ext cx="7884870" cy="3263503"/>
            <a:chOff x="963" y="0"/>
            <a:chExt cx="7884870" cy="4351338"/>
          </a:xfrm>
        </p:grpSpPr>
        <p:sp>
          <p:nvSpPr>
            <p:cNvPr id="5" name="Google Shape;5176;p173">
              <a:extLst>
                <a:ext uri="{FF2B5EF4-FFF2-40B4-BE49-F238E27FC236}">
                  <a16:creationId xmlns:a16="http://schemas.microsoft.com/office/drawing/2014/main" id="{1B9055AC-9EA4-2ACB-E05E-E2830A4981E7}"/>
                </a:ext>
              </a:extLst>
            </p:cNvPr>
            <p:cNvSpPr/>
            <p:nvPr/>
          </p:nvSpPr>
          <p:spPr>
            <a:xfrm rot="-5400000">
              <a:off x="-923154" y="924117"/>
              <a:ext cx="4351338" cy="2503103"/>
            </a:xfrm>
            <a:prstGeom prst="flowChartManualOperation">
              <a:avLst/>
            </a:prstGeom>
            <a:gradFill>
              <a:gsLst>
                <a:gs pos="0">
                  <a:srgbClr val="F08B54"/>
                </a:gs>
                <a:gs pos="50000">
                  <a:srgbClr val="F67A26"/>
                </a:gs>
                <a:gs pos="100000">
                  <a:srgbClr val="E36A18"/>
                </a:gs>
              </a:gsLst>
              <a:lin ang="5400012"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 name="Google Shape;5177;p173">
              <a:extLst>
                <a:ext uri="{FF2B5EF4-FFF2-40B4-BE49-F238E27FC236}">
                  <a16:creationId xmlns:a16="http://schemas.microsoft.com/office/drawing/2014/main" id="{A55C9CCD-525C-115D-F60E-7EF468B4945D}"/>
                </a:ext>
              </a:extLst>
            </p:cNvPr>
            <p:cNvSpPr txBox="1"/>
            <p:nvPr/>
          </p:nvSpPr>
          <p:spPr>
            <a:xfrm>
              <a:off x="963" y="870268"/>
              <a:ext cx="2503200" cy="2610900"/>
            </a:xfrm>
            <a:prstGeom prst="rect">
              <a:avLst/>
            </a:prstGeom>
            <a:noFill/>
            <a:ln>
              <a:noFill/>
            </a:ln>
          </p:spPr>
          <p:txBody>
            <a:bodyPr spcFirstLastPara="1" wrap="square" lIns="165100" tIns="0" rIns="16385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2600" b="0" i="0" u="none" strike="noStrike" kern="1200" cap="none" spc="0" normalizeH="0" baseline="0" noProof="0">
                  <a:ln>
                    <a:noFill/>
                  </a:ln>
                  <a:solidFill>
                    <a:srgbClr val="FFFFFF"/>
                  </a:solidFill>
                  <a:effectLst/>
                  <a:uLnTx/>
                  <a:uFillTx/>
                  <a:latin typeface="Calibri"/>
                  <a:ea typeface="Calibri"/>
                  <a:cs typeface="Calibri"/>
                  <a:sym typeface="Calibri"/>
                </a:rPr>
                <a:t>FUNdamentals</a:t>
              </a:r>
              <a:endParaRPr kumimoji="0" sz="2600" b="0" i="0" u="none" strike="noStrike" kern="1200" cap="none" spc="0" normalizeH="0" baseline="0" noProof="0">
                <a:ln>
                  <a:noFill/>
                </a:ln>
                <a:solidFill>
                  <a:srgbClr val="FFFFFF"/>
                </a:solidFill>
                <a:effectLst/>
                <a:uLnTx/>
                <a:uFillTx/>
                <a:latin typeface="Calibri"/>
                <a:ea typeface="Calibri"/>
                <a:cs typeface="Calibri"/>
                <a:sym typeface="Calibri"/>
              </a:endParaRPr>
            </a:p>
            <a:p>
              <a:pPr marL="228600" marR="0" lvl="1" indent="-228600" algn="l" defTabSz="914400" rtl="0" eaLnBrk="1" fontAlgn="auto" latinLnBrk="0" hangingPunct="1">
                <a:lnSpc>
                  <a:spcPct val="90000"/>
                </a:lnSpc>
                <a:spcBef>
                  <a:spcPts val="910"/>
                </a:spcBef>
                <a:spcAft>
                  <a:spcPts val="0"/>
                </a:spcAft>
                <a:buClr>
                  <a:srgbClr val="FFFFFF"/>
                </a:buClr>
                <a:buSzPts val="2000"/>
                <a:buFont typeface="Calibri"/>
                <a:buChar char="•"/>
                <a:tabLst/>
                <a:defRPr/>
              </a:pPr>
              <a:r>
                <a:rPr kumimoji="0" lang="en" sz="2000" b="0" i="0" u="none" strike="noStrike" kern="1200" cap="none" spc="0" normalizeH="0" baseline="0" noProof="0">
                  <a:ln>
                    <a:noFill/>
                  </a:ln>
                  <a:solidFill>
                    <a:srgbClr val="FFFFFF"/>
                  </a:solidFill>
                  <a:effectLst/>
                  <a:uLnTx/>
                  <a:uFillTx/>
                  <a:latin typeface="Calibri"/>
                  <a:ea typeface="Calibri"/>
                  <a:cs typeface="Calibri"/>
                  <a:sym typeface="Calibri"/>
                </a:rPr>
                <a:t>Guided Discovery</a:t>
              </a:r>
              <a:endParaRPr kumimoji="0" sz="2000" b="0" i="0" u="none" strike="noStrike" kern="1200" cap="none" spc="0" normalizeH="0" baseline="0" noProof="0">
                <a:ln>
                  <a:noFill/>
                </a:ln>
                <a:solidFill>
                  <a:srgbClr val="FFFFFF"/>
                </a:solidFill>
                <a:effectLst/>
                <a:uLnTx/>
                <a:uFillTx/>
                <a:latin typeface="Calibri"/>
                <a:ea typeface="Calibri"/>
                <a:cs typeface="Calibri"/>
                <a:sym typeface="Calibri"/>
              </a:endParaRPr>
            </a:p>
            <a:p>
              <a:pPr marL="228600" marR="0" lvl="1" indent="-228600" algn="l" defTabSz="914400" rtl="0" eaLnBrk="1" fontAlgn="auto" latinLnBrk="0" hangingPunct="1">
                <a:lnSpc>
                  <a:spcPct val="90000"/>
                </a:lnSpc>
                <a:spcBef>
                  <a:spcPts val="300"/>
                </a:spcBef>
                <a:spcAft>
                  <a:spcPts val="0"/>
                </a:spcAft>
                <a:buClr>
                  <a:srgbClr val="FFFFFF"/>
                </a:buClr>
                <a:buSzPts val="2000"/>
                <a:buFont typeface="Calibri"/>
                <a:buChar char="•"/>
                <a:tabLst/>
                <a:defRPr/>
              </a:pPr>
              <a:r>
                <a:rPr kumimoji="0" lang="en" sz="2000" b="0" i="0" u="none" strike="noStrike" kern="1200" cap="none" spc="0" normalizeH="0" baseline="0" noProof="0">
                  <a:ln>
                    <a:noFill/>
                  </a:ln>
                  <a:solidFill>
                    <a:srgbClr val="FFFFFF"/>
                  </a:solidFill>
                  <a:effectLst/>
                  <a:uLnTx/>
                  <a:uFillTx/>
                  <a:latin typeface="Calibri"/>
                  <a:ea typeface="Calibri"/>
                  <a:cs typeface="Calibri"/>
                  <a:sym typeface="Calibri"/>
                </a:rPr>
                <a:t>Focus on fundamentals</a:t>
              </a:r>
              <a:endParaRPr kumimoji="0" sz="20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7" name="Google Shape;5178;p173">
              <a:extLst>
                <a:ext uri="{FF2B5EF4-FFF2-40B4-BE49-F238E27FC236}">
                  <a16:creationId xmlns:a16="http://schemas.microsoft.com/office/drawing/2014/main" id="{C69CD2D9-5FC3-1FCA-185E-823C812C2B34}"/>
                </a:ext>
              </a:extLst>
            </p:cNvPr>
            <p:cNvSpPr/>
            <p:nvPr/>
          </p:nvSpPr>
          <p:spPr>
            <a:xfrm rot="-5400000">
              <a:off x="1767681" y="924117"/>
              <a:ext cx="4351338" cy="2503103"/>
            </a:xfrm>
            <a:prstGeom prst="flowChartManualOperation">
              <a:avLst/>
            </a:prstGeom>
            <a:gradFill>
              <a:gsLst>
                <a:gs pos="0">
                  <a:srgbClr val="F08B54"/>
                </a:gs>
                <a:gs pos="50000">
                  <a:srgbClr val="F67A26"/>
                </a:gs>
                <a:gs pos="100000">
                  <a:srgbClr val="E36A18"/>
                </a:gs>
              </a:gsLst>
              <a:lin ang="5400012"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 name="Google Shape;5179;p173">
              <a:extLst>
                <a:ext uri="{FF2B5EF4-FFF2-40B4-BE49-F238E27FC236}">
                  <a16:creationId xmlns:a16="http://schemas.microsoft.com/office/drawing/2014/main" id="{205AEB0C-33E9-FE24-6FA4-11CE92409F12}"/>
                </a:ext>
              </a:extLst>
            </p:cNvPr>
            <p:cNvSpPr txBox="1"/>
            <p:nvPr/>
          </p:nvSpPr>
          <p:spPr>
            <a:xfrm>
              <a:off x="2691798" y="870268"/>
              <a:ext cx="2503200" cy="2610900"/>
            </a:xfrm>
            <a:prstGeom prst="rect">
              <a:avLst/>
            </a:prstGeom>
            <a:noFill/>
            <a:ln>
              <a:noFill/>
            </a:ln>
          </p:spPr>
          <p:txBody>
            <a:bodyPr spcFirstLastPara="1" wrap="square" lIns="165100" tIns="0" rIns="16385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2600" b="0" i="0" u="none" strike="noStrike" kern="1200" cap="none" spc="0" normalizeH="0" baseline="0" noProof="0" dirty="0">
                  <a:ln>
                    <a:noFill/>
                  </a:ln>
                  <a:solidFill>
                    <a:srgbClr val="FFFFFF"/>
                  </a:solidFill>
                  <a:effectLst/>
                  <a:uLnTx/>
                  <a:uFillTx/>
                  <a:latin typeface="Calibri"/>
                  <a:ea typeface="Calibri"/>
                  <a:cs typeface="Calibri"/>
                  <a:sym typeface="Calibri"/>
                </a:rPr>
                <a:t>Learning to PLAY</a:t>
              </a:r>
              <a:endParaRPr kumimoji="0" sz="26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228600" marR="0" lvl="1" indent="-228600" algn="l" defTabSz="914400" rtl="0" eaLnBrk="1" fontAlgn="auto" latinLnBrk="0" hangingPunct="1">
                <a:lnSpc>
                  <a:spcPct val="90000"/>
                </a:lnSpc>
                <a:spcBef>
                  <a:spcPts val="910"/>
                </a:spcBef>
                <a:spcAft>
                  <a:spcPts val="0"/>
                </a:spcAft>
                <a:buClr>
                  <a:srgbClr val="FFFFFF"/>
                </a:buClr>
                <a:buSzPts val="2000"/>
                <a:buFont typeface="Calibri"/>
                <a:buChar char="•"/>
                <a:tabLst/>
                <a:defRPr/>
              </a:pPr>
              <a:r>
                <a:rPr kumimoji="0" lang="en" sz="2000" b="0" i="0" u="none" strike="noStrike" kern="1200" cap="none" spc="0" normalizeH="0" baseline="0" noProof="0" dirty="0">
                  <a:ln>
                    <a:noFill/>
                  </a:ln>
                  <a:solidFill>
                    <a:srgbClr val="FFFFFF"/>
                  </a:solidFill>
                  <a:effectLst/>
                  <a:uLnTx/>
                  <a:uFillTx/>
                  <a:latin typeface="Calibri"/>
                  <a:ea typeface="Calibri"/>
                  <a:cs typeface="Calibri"/>
                  <a:sym typeface="Calibri"/>
                </a:rPr>
                <a:t>Players start to think about WHY they play</a:t>
              </a:r>
              <a:endParaRPr kumimoji="0" sz="20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228600" marR="0" lvl="1" indent="-228600" algn="l" defTabSz="914400" rtl="0" eaLnBrk="1" fontAlgn="auto" latinLnBrk="0" hangingPunct="1">
                <a:lnSpc>
                  <a:spcPct val="90000"/>
                </a:lnSpc>
                <a:spcBef>
                  <a:spcPts val="300"/>
                </a:spcBef>
                <a:spcAft>
                  <a:spcPts val="0"/>
                </a:spcAft>
                <a:buClr>
                  <a:srgbClr val="FFFFFF"/>
                </a:buClr>
                <a:buSzPts val="2000"/>
                <a:buFont typeface="Calibri"/>
                <a:buChar char="•"/>
                <a:tabLst/>
                <a:defRPr/>
              </a:pPr>
              <a:r>
                <a:rPr kumimoji="0" lang="en" sz="2000" b="0" i="0" u="none" strike="noStrike" kern="1200" cap="none" spc="0" normalizeH="0" baseline="0" noProof="0" dirty="0">
                  <a:ln>
                    <a:noFill/>
                  </a:ln>
                  <a:solidFill>
                    <a:srgbClr val="FFFFFF"/>
                  </a:solidFill>
                  <a:effectLst/>
                  <a:uLnTx/>
                  <a:uFillTx/>
                  <a:latin typeface="Calibri"/>
                  <a:ea typeface="Calibri"/>
                  <a:cs typeface="Calibri"/>
                  <a:sym typeface="Calibri"/>
                </a:rPr>
                <a:t>Skills improve</a:t>
              </a:r>
              <a:endParaRPr kumimoji="0" sz="20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9" name="Google Shape;5180;p173">
              <a:extLst>
                <a:ext uri="{FF2B5EF4-FFF2-40B4-BE49-F238E27FC236}">
                  <a16:creationId xmlns:a16="http://schemas.microsoft.com/office/drawing/2014/main" id="{163EA3E6-AC73-237B-0A7B-A81EFA16DF30}"/>
                </a:ext>
              </a:extLst>
            </p:cNvPr>
            <p:cNvSpPr/>
            <p:nvPr/>
          </p:nvSpPr>
          <p:spPr>
            <a:xfrm rot="-5400000">
              <a:off x="4458516" y="924117"/>
              <a:ext cx="4351338" cy="2503103"/>
            </a:xfrm>
            <a:prstGeom prst="flowChartManualOperation">
              <a:avLst/>
            </a:prstGeom>
            <a:gradFill>
              <a:gsLst>
                <a:gs pos="0">
                  <a:srgbClr val="F08B54"/>
                </a:gs>
                <a:gs pos="50000">
                  <a:srgbClr val="F67A26"/>
                </a:gs>
                <a:gs pos="100000">
                  <a:srgbClr val="E36A18"/>
                </a:gs>
              </a:gsLst>
              <a:lin ang="5400012"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 name="Google Shape;5181;p173">
              <a:extLst>
                <a:ext uri="{FF2B5EF4-FFF2-40B4-BE49-F238E27FC236}">
                  <a16:creationId xmlns:a16="http://schemas.microsoft.com/office/drawing/2014/main" id="{696B176D-EB8C-A4A0-2F76-7F6C285E20A5}"/>
                </a:ext>
              </a:extLst>
            </p:cNvPr>
            <p:cNvSpPr txBox="1"/>
            <p:nvPr/>
          </p:nvSpPr>
          <p:spPr>
            <a:xfrm>
              <a:off x="5382633" y="870268"/>
              <a:ext cx="2503200" cy="2610900"/>
            </a:xfrm>
            <a:prstGeom prst="rect">
              <a:avLst/>
            </a:prstGeom>
            <a:noFill/>
            <a:ln>
              <a:noFill/>
            </a:ln>
          </p:spPr>
          <p:txBody>
            <a:bodyPr spcFirstLastPara="1" wrap="square" lIns="165100" tIns="0" rIns="16385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2600" b="0" i="0" u="none" strike="noStrike" kern="1200" cap="none" spc="0" normalizeH="0" baseline="0" noProof="0" dirty="0">
                  <a:ln>
                    <a:noFill/>
                  </a:ln>
                  <a:solidFill>
                    <a:srgbClr val="FFFFFF"/>
                  </a:solidFill>
                  <a:effectLst/>
                  <a:uLnTx/>
                  <a:uFillTx/>
                  <a:latin typeface="Calibri"/>
                  <a:ea typeface="Calibri"/>
                  <a:cs typeface="Calibri"/>
                  <a:sym typeface="Calibri"/>
                </a:rPr>
                <a:t>Learning to COMPETE</a:t>
              </a:r>
              <a:endParaRPr kumimoji="0" sz="26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228600" marR="0" lvl="1" indent="-228600" algn="l" defTabSz="914400" rtl="0" eaLnBrk="1" fontAlgn="auto" latinLnBrk="0" hangingPunct="1">
                <a:lnSpc>
                  <a:spcPct val="90000"/>
                </a:lnSpc>
                <a:spcBef>
                  <a:spcPts val="910"/>
                </a:spcBef>
                <a:spcAft>
                  <a:spcPts val="0"/>
                </a:spcAft>
                <a:buClr>
                  <a:srgbClr val="FFFFFF"/>
                </a:buClr>
                <a:buSzPts val="2000"/>
                <a:buFont typeface="Calibri"/>
                <a:buChar char="•"/>
                <a:tabLst/>
                <a:defRPr/>
              </a:pPr>
              <a:r>
                <a:rPr kumimoji="0" lang="en" sz="2000" b="0" i="0" u="none" strike="noStrike" kern="1200" cap="none" spc="0" normalizeH="0" baseline="0" noProof="0" dirty="0">
                  <a:ln>
                    <a:noFill/>
                  </a:ln>
                  <a:solidFill>
                    <a:srgbClr val="FFFFFF"/>
                  </a:solidFill>
                  <a:effectLst/>
                  <a:uLnTx/>
                  <a:uFillTx/>
                  <a:latin typeface="Calibri"/>
                  <a:ea typeface="Calibri"/>
                  <a:cs typeface="Calibri"/>
                  <a:sym typeface="Calibri"/>
                </a:rPr>
                <a:t>Players have GOALS</a:t>
              </a:r>
              <a:endParaRPr kumimoji="0" sz="20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228600" marR="0" lvl="1" indent="-228600" algn="l" defTabSz="914400" rtl="0" eaLnBrk="1" fontAlgn="auto" latinLnBrk="0" hangingPunct="1">
                <a:lnSpc>
                  <a:spcPct val="90000"/>
                </a:lnSpc>
                <a:spcBef>
                  <a:spcPts val="300"/>
                </a:spcBef>
                <a:spcAft>
                  <a:spcPts val="0"/>
                </a:spcAft>
                <a:buClr>
                  <a:srgbClr val="FFFFFF"/>
                </a:buClr>
                <a:buSzPts val="2000"/>
                <a:buFont typeface="Calibri"/>
                <a:buChar char="•"/>
                <a:tabLst/>
                <a:defRPr/>
              </a:pPr>
              <a:r>
                <a:rPr kumimoji="0" lang="en" sz="1800" b="0" i="0" u="none" strike="noStrike" kern="1200" cap="none" spc="0" normalizeH="0" baseline="0" noProof="0" dirty="0">
                  <a:ln>
                    <a:noFill/>
                  </a:ln>
                  <a:solidFill>
                    <a:srgbClr val="FFFFFF"/>
                  </a:solidFill>
                  <a:effectLst/>
                  <a:uLnTx/>
                  <a:uFillTx/>
                  <a:latin typeface="Calibri"/>
                  <a:ea typeface="Calibri"/>
                  <a:cs typeface="Calibri"/>
                  <a:sym typeface="Calibri"/>
                </a:rPr>
                <a:t>Commitment and sacrifices are owned by the players</a:t>
              </a:r>
              <a:endParaRPr kumimoji="0" sz="18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grpSp>
      <p:sp>
        <p:nvSpPr>
          <p:cNvPr id="11" name="Google Shape;5182;p173">
            <a:extLst>
              <a:ext uri="{FF2B5EF4-FFF2-40B4-BE49-F238E27FC236}">
                <a16:creationId xmlns:a16="http://schemas.microsoft.com/office/drawing/2014/main" id="{2709B2C9-916A-BDA8-C042-B57C9E9A4658}"/>
              </a:ext>
            </a:extLst>
          </p:cNvPr>
          <p:cNvSpPr/>
          <p:nvPr/>
        </p:nvSpPr>
        <p:spPr>
          <a:xfrm>
            <a:off x="8472405" y="2411334"/>
            <a:ext cx="2059500" cy="828000"/>
          </a:xfrm>
          <a:prstGeom prst="wedgeRoundRectCallout">
            <a:avLst>
              <a:gd name="adj1" fmla="val -20833"/>
              <a:gd name="adj2" fmla="val 62500"/>
              <a:gd name="adj3" fmla="val 0"/>
            </a:avLst>
          </a:prstGeom>
          <a:solidFill>
            <a:srgbClr val="CCA67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1200" cap="none" spc="0" normalizeH="0" baseline="0" noProof="0" dirty="0">
                <a:ln>
                  <a:noFill/>
                </a:ln>
                <a:solidFill>
                  <a:srgbClr val="000000"/>
                </a:solidFill>
                <a:effectLst/>
                <a:uLnTx/>
                <a:uFillTx/>
                <a:latin typeface="Arial"/>
                <a:cs typeface="Arial"/>
                <a:sym typeface="Arial"/>
              </a:rPr>
              <a:t>Competition Introduction Focus</a:t>
            </a: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12" name="Rectangle 1">
            <a:extLst>
              <a:ext uri="{FF2B5EF4-FFF2-40B4-BE49-F238E27FC236}">
                <a16:creationId xmlns:a16="http://schemas.microsoft.com/office/drawing/2014/main" id="{AF585EDD-2EF0-B4D2-46EA-83FCF0731FD3}"/>
              </a:ext>
            </a:extLst>
          </p:cNvPr>
          <p:cNvSpPr>
            <a:spLocks noChangeArrowheads="1"/>
          </p:cNvSpPr>
          <p:nvPr/>
        </p:nvSpPr>
        <p:spPr bwMode="auto">
          <a:xfrm>
            <a:off x="1434625" y="1436570"/>
            <a:ext cx="9322750" cy="954107"/>
          </a:xfrm>
          <a:prstGeom prst="rect">
            <a:avLst/>
          </a:prstGeom>
          <a:solidFill>
            <a:srgbClr val="C00000"/>
          </a:solidFill>
          <a:ln w="9525">
            <a:noFill/>
            <a:miter lim="800000"/>
            <a:headEnd/>
            <a:tailEn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Economica"/>
                <a:ea typeface="+mn-ea"/>
                <a:cs typeface="+mn-cs"/>
              </a:rPr>
              <a:t>Module 3: The Players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Economica"/>
                <a:ea typeface="+mn-ea"/>
                <a:cs typeface="+mn-cs"/>
              </a:rPr>
              <a:t>Coaching Players to Learn</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11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EAC5C-B213-4DE4-96C9-DFA1AB40C7B1}"/>
              </a:ext>
            </a:extLst>
          </p:cNvPr>
          <p:cNvSpPr/>
          <p:nvPr/>
        </p:nvSpPr>
        <p:spPr>
          <a:xfrm>
            <a:off x="2316044" y="1585103"/>
            <a:ext cx="7559911"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a:solidFill>
                  <a:srgbClr val="C00000"/>
                </a:solidFill>
                <a:effectLst/>
                <a:latin typeface="Arial" panose="020B0604020202020204" pitchFamily="34" charset="0"/>
                <a:cs typeface="Arial" panose="020B0604020202020204" pitchFamily="34" charset="0"/>
              </a:rPr>
              <a:t>Land Acknowledgement</a:t>
            </a:r>
          </a:p>
        </p:txBody>
      </p:sp>
      <p:sp>
        <p:nvSpPr>
          <p:cNvPr id="5" name="Rectangle 4">
            <a:extLst>
              <a:ext uri="{FF2B5EF4-FFF2-40B4-BE49-F238E27FC236}">
                <a16:creationId xmlns:a16="http://schemas.microsoft.com/office/drawing/2014/main" id="{A0C6802F-E134-4094-B536-C8135A237E64}"/>
              </a:ext>
            </a:extLst>
          </p:cNvPr>
          <p:cNvSpPr/>
          <p:nvPr/>
        </p:nvSpPr>
        <p:spPr>
          <a:xfrm>
            <a:off x="1517401" y="2668841"/>
            <a:ext cx="9157195" cy="1384995"/>
          </a:xfrm>
          <a:prstGeom prst="rect">
            <a:avLst/>
          </a:prstGeom>
        </p:spPr>
        <p:txBody>
          <a:bodyPr wrap="square" lIns="91440" tIns="45720" rIns="91440" bIns="45720" anchor="t">
            <a:spAutoFit/>
          </a:bodyPr>
          <a:lstStyle/>
          <a:p>
            <a:pPr algn="just"/>
            <a:r>
              <a:rPr lang="en-US" sz="2800" dirty="0">
                <a:solidFill>
                  <a:srgbClr val="000000"/>
                </a:solidFill>
                <a:ea typeface="Corbel" panose="020B0503020204020204" pitchFamily="34" charset="0"/>
              </a:rPr>
              <a:t>From Coast to Coast, we respect and acknowledge the First Nations, Inuit and Metis Peoples as the Keepers of the Territory upon which we will be learning today. </a:t>
            </a:r>
            <a:endParaRPr lang="en-US" sz="2800" dirty="0"/>
          </a:p>
        </p:txBody>
      </p:sp>
    </p:spTree>
    <p:extLst>
      <p:ext uri="{BB962C8B-B14F-4D97-AF65-F5344CB8AC3E}">
        <p14:creationId xmlns:p14="http://schemas.microsoft.com/office/powerpoint/2010/main" val="4115486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9D981EE-CEF3-E6A0-C94C-63F726CD160F}"/>
              </a:ext>
            </a:extLst>
          </p:cNvPr>
          <p:cNvPicPr>
            <a:picLocks noGrp="1" noChangeAspect="1"/>
          </p:cNvPicPr>
          <p:nvPr>
            <p:ph idx="1"/>
          </p:nvPr>
        </p:nvPicPr>
        <p:blipFill>
          <a:blip r:embed="rId3"/>
          <a:stretch>
            <a:fillRect/>
          </a:stretch>
        </p:blipFill>
        <p:spPr>
          <a:xfrm>
            <a:off x="2082801" y="1431925"/>
            <a:ext cx="7512766" cy="5220026"/>
          </a:xfrm>
        </p:spPr>
      </p:pic>
      <p:sp>
        <p:nvSpPr>
          <p:cNvPr id="7" name="Title 6">
            <a:extLst>
              <a:ext uri="{FF2B5EF4-FFF2-40B4-BE49-F238E27FC236}">
                <a16:creationId xmlns:a16="http://schemas.microsoft.com/office/drawing/2014/main" id="{E8343D2C-E5C3-073C-9197-AC70118B247B}"/>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244251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0CDD-5AB0-4464-9A80-5E652D4B6331}"/>
              </a:ext>
            </a:extLst>
          </p:cNvPr>
          <p:cNvSpPr>
            <a:spLocks noGrp="1"/>
          </p:cNvSpPr>
          <p:nvPr>
            <p:ph type="title"/>
          </p:nvPr>
        </p:nvSpPr>
        <p:spPr/>
        <p:txBody>
          <a:bodyPr/>
          <a:lstStyle/>
          <a:p>
            <a:r>
              <a:rPr lang="en-CA" b="0" dirty="0">
                <a:effectLst/>
              </a:rPr>
              <a:t> </a:t>
            </a:r>
            <a:endParaRPr lang="en-CA" dirty="0"/>
          </a:p>
        </p:txBody>
      </p:sp>
      <p:sp>
        <p:nvSpPr>
          <p:cNvPr id="3" name="Content Placeholder 2">
            <a:extLst>
              <a:ext uri="{FF2B5EF4-FFF2-40B4-BE49-F238E27FC236}">
                <a16:creationId xmlns:a16="http://schemas.microsoft.com/office/drawing/2014/main" id="{30F13B3A-02BF-3585-4333-238ABEE94BFB}"/>
              </a:ext>
            </a:extLst>
          </p:cNvPr>
          <p:cNvSpPr>
            <a:spLocks noGrp="1"/>
          </p:cNvSpPr>
          <p:nvPr>
            <p:ph idx="1"/>
          </p:nvPr>
        </p:nvSpPr>
        <p:spPr>
          <a:xfrm>
            <a:off x="1092200" y="3595688"/>
            <a:ext cx="10515600" cy="20955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Tryouts –  what should they be composed of</a:t>
            </a:r>
          </a:p>
          <a:p>
            <a:r>
              <a:rPr lang="en-CA" dirty="0"/>
              <a:t>Team selection criteria – athletes should know in advance what you’re looking for</a:t>
            </a:r>
          </a:p>
          <a:p>
            <a:r>
              <a:rPr lang="en-CA" dirty="0"/>
              <a:t>How to evaluate players</a:t>
            </a:r>
          </a:p>
        </p:txBody>
      </p:sp>
      <p:pic>
        <p:nvPicPr>
          <p:cNvPr id="1026" name="Picture 2">
            <a:extLst>
              <a:ext uri="{FF2B5EF4-FFF2-40B4-BE49-F238E27FC236}">
                <a16:creationId xmlns:a16="http://schemas.microsoft.com/office/drawing/2014/main" id="{18C03DE0-D227-8C84-F2DE-E89B07512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387" y="1193800"/>
            <a:ext cx="21812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53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CCF976-8C8F-4B4F-AE7F-B99BD067ACFA}"/>
              </a:ext>
            </a:extLst>
          </p:cNvPr>
          <p:cNvSpPr txBox="1"/>
          <p:nvPr/>
        </p:nvSpPr>
        <p:spPr>
          <a:xfrm>
            <a:off x="1511055" y="1553275"/>
            <a:ext cx="9169886" cy="523220"/>
          </a:xfrm>
          <a:prstGeom prst="rect">
            <a:avLst/>
          </a:prstGeom>
          <a:solidFill>
            <a:srgbClr val="C0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t>Developing Emotional Intelligence</a:t>
            </a:r>
          </a:p>
        </p:txBody>
      </p:sp>
      <p:sp>
        <p:nvSpPr>
          <p:cNvPr id="2" name="Rectangle 1">
            <a:extLst>
              <a:ext uri="{FF2B5EF4-FFF2-40B4-BE49-F238E27FC236}">
                <a16:creationId xmlns:a16="http://schemas.microsoft.com/office/drawing/2014/main" id="{5AA00A24-A327-450D-8D8C-9A0E3955C1A7}"/>
              </a:ext>
            </a:extLst>
          </p:cNvPr>
          <p:cNvSpPr/>
          <p:nvPr/>
        </p:nvSpPr>
        <p:spPr>
          <a:xfrm>
            <a:off x="1773339" y="4396783"/>
            <a:ext cx="3425194" cy="769441"/>
          </a:xfrm>
          <a:prstGeom prst="rect">
            <a:avLst/>
          </a:prstGeom>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tab pos="1143000" algn="l"/>
              </a:tabLst>
              <a:defRPr/>
            </a:pPr>
            <a:r>
              <a:rPr kumimoji="0" lang="en-GB" sz="2200" b="1" i="0" u="none" strike="noStrike" kern="1200" cap="none" spc="0" normalizeH="0" baseline="0" noProof="0">
                <a:ln>
                  <a:noFill/>
                </a:ln>
                <a:solidFill>
                  <a:srgbClr val="C00000"/>
                </a:solidFill>
                <a:effectLst/>
                <a:uLnTx/>
                <a:uFillTx/>
                <a:latin typeface="Calibri" panose="020F0502020204030204"/>
                <a:ea typeface="Times New Roman" pitchFamily="18" charset="0"/>
                <a:cs typeface="+mn-cs"/>
              </a:rPr>
              <a:t>The effort to satisfy the Psychological Needs</a:t>
            </a:r>
          </a:p>
        </p:txBody>
      </p:sp>
      <p:sp>
        <p:nvSpPr>
          <p:cNvPr id="6" name="Rectangle 5">
            <a:extLst>
              <a:ext uri="{FF2B5EF4-FFF2-40B4-BE49-F238E27FC236}">
                <a16:creationId xmlns:a16="http://schemas.microsoft.com/office/drawing/2014/main" id="{1EE0D598-378C-4F95-BC54-4E153ABE54E0}"/>
              </a:ext>
            </a:extLst>
          </p:cNvPr>
          <p:cNvSpPr/>
          <p:nvPr/>
        </p:nvSpPr>
        <p:spPr>
          <a:xfrm>
            <a:off x="2256089" y="3243872"/>
            <a:ext cx="3438554" cy="430887"/>
          </a:xfrm>
          <a:prstGeom prst="rect">
            <a:avLst/>
          </a:prstGeom>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tab pos="1143000" algn="l"/>
              </a:tabLst>
              <a:defRPr/>
            </a:pPr>
            <a:r>
              <a:rPr kumimoji="0" lang="en-GB" sz="2200" b="1" i="0" u="none" strike="noStrike" kern="1200" cap="none" spc="0" normalizeH="0" baseline="0" noProof="0">
                <a:ln>
                  <a:noFill/>
                </a:ln>
                <a:solidFill>
                  <a:srgbClr val="C00000"/>
                </a:solidFill>
                <a:effectLst/>
                <a:uLnTx/>
                <a:uFillTx/>
                <a:latin typeface="Calibri" panose="020F0502020204030204"/>
                <a:ea typeface="Times New Roman" pitchFamily="18" charset="0"/>
                <a:cs typeface="+mn-cs"/>
              </a:rPr>
              <a:t>Teachable Moments</a:t>
            </a:r>
          </a:p>
        </p:txBody>
      </p:sp>
      <p:sp>
        <p:nvSpPr>
          <p:cNvPr id="7" name="Arrow: Pentagon 6">
            <a:extLst>
              <a:ext uri="{FF2B5EF4-FFF2-40B4-BE49-F238E27FC236}">
                <a16:creationId xmlns:a16="http://schemas.microsoft.com/office/drawing/2014/main" id="{2A32686F-782E-4765-B829-AE9A6C53ED83}"/>
              </a:ext>
            </a:extLst>
          </p:cNvPr>
          <p:cNvSpPr/>
          <p:nvPr/>
        </p:nvSpPr>
        <p:spPr>
          <a:xfrm>
            <a:off x="1892369" y="2940204"/>
            <a:ext cx="3564214" cy="977591"/>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1EBEDA0-38F9-40C3-88DA-3CCC9DF634D9}"/>
              </a:ext>
            </a:extLst>
          </p:cNvPr>
          <p:cNvSpPr/>
          <p:nvPr/>
        </p:nvSpPr>
        <p:spPr>
          <a:xfrm>
            <a:off x="5694643" y="3208753"/>
            <a:ext cx="498629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alibri" panose="020F0502020204030204"/>
                <a:ea typeface="Times New Roman" pitchFamily="18" charset="0"/>
                <a:cs typeface="+mn-cs"/>
              </a:rPr>
              <a:t>Promoting Fair Play &amp; the Spirit of Sport</a:t>
            </a:r>
            <a:endParaRPr kumimoji="0" lang="en-CA"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rrow: Pentagon 8">
            <a:extLst>
              <a:ext uri="{FF2B5EF4-FFF2-40B4-BE49-F238E27FC236}">
                <a16:creationId xmlns:a16="http://schemas.microsoft.com/office/drawing/2014/main" id="{778CA416-847F-4E22-BDE0-10BAD6353545}"/>
              </a:ext>
            </a:extLst>
          </p:cNvPr>
          <p:cNvSpPr/>
          <p:nvPr/>
        </p:nvSpPr>
        <p:spPr>
          <a:xfrm>
            <a:off x="1892370" y="4301385"/>
            <a:ext cx="3564214" cy="977591"/>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5B9E447-4CB9-44A9-946B-2E9FA3772458}"/>
              </a:ext>
            </a:extLst>
          </p:cNvPr>
          <p:cNvSpPr txBox="1"/>
          <p:nvPr/>
        </p:nvSpPr>
        <p:spPr>
          <a:xfrm flipH="1">
            <a:off x="3462365" y="2197321"/>
            <a:ext cx="61885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C00000"/>
                </a:solidFill>
                <a:effectLst/>
                <a:uLnTx/>
                <a:uFillTx/>
                <a:latin typeface="Calibri" panose="020F0502020204030204"/>
                <a:ea typeface="+mn-ea"/>
                <a:cs typeface="+mn-cs"/>
              </a:rPr>
              <a:t>Emotional Intelligence is developed during</a:t>
            </a:r>
          </a:p>
        </p:txBody>
      </p:sp>
      <p:sp>
        <p:nvSpPr>
          <p:cNvPr id="11" name="Rectangle 10">
            <a:extLst>
              <a:ext uri="{FF2B5EF4-FFF2-40B4-BE49-F238E27FC236}">
                <a16:creationId xmlns:a16="http://schemas.microsoft.com/office/drawing/2014/main" id="{3C37CE9A-986C-4BF3-9B80-43E9F9C060B5}"/>
              </a:ext>
            </a:extLst>
          </p:cNvPr>
          <p:cNvSpPr/>
          <p:nvPr/>
        </p:nvSpPr>
        <p:spPr>
          <a:xfrm>
            <a:off x="5694643" y="4405459"/>
            <a:ext cx="498629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alibri" panose="020F0502020204030204"/>
                <a:ea typeface="+mn-ea"/>
                <a:cs typeface="+mn-cs"/>
              </a:rPr>
              <a:t>Building confidence and self esteem through sport</a:t>
            </a:r>
            <a:endParaRPr kumimoji="0" lang="en-CA"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502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EAC5C-B213-4DE4-96C9-DFA1AB40C7B1}"/>
              </a:ext>
            </a:extLst>
          </p:cNvPr>
          <p:cNvSpPr/>
          <p:nvPr/>
        </p:nvSpPr>
        <p:spPr>
          <a:xfrm>
            <a:off x="2834640" y="1890117"/>
            <a:ext cx="6895307" cy="273921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Econom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Econom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CA" sz="5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6" name="Picture 2" descr="Coach">
            <a:extLst>
              <a:ext uri="{FF2B5EF4-FFF2-40B4-BE49-F238E27FC236}">
                <a16:creationId xmlns:a16="http://schemas.microsoft.com/office/drawing/2014/main" id="{F7635A26-4D97-4393-A76D-8FD63E329F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875" y="5615609"/>
            <a:ext cx="3843987" cy="9069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food&#10;&#10;Description automatically generated">
            <a:extLst>
              <a:ext uri="{FF2B5EF4-FFF2-40B4-BE49-F238E27FC236}">
                <a16:creationId xmlns:a16="http://schemas.microsoft.com/office/drawing/2014/main" id="{558512B4-8ECB-41A8-8D9A-F32DD96DE7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8850" y="5035778"/>
            <a:ext cx="2677275" cy="1341436"/>
          </a:xfrm>
          <a:prstGeom prst="rect">
            <a:avLst/>
          </a:prstGeom>
        </p:spPr>
      </p:pic>
      <p:pic>
        <p:nvPicPr>
          <p:cNvPr id="3" name="Picture 2">
            <a:extLst>
              <a:ext uri="{FF2B5EF4-FFF2-40B4-BE49-F238E27FC236}">
                <a16:creationId xmlns:a16="http://schemas.microsoft.com/office/drawing/2014/main" id="{4A5322A6-6A3A-90F3-8FBE-A02AAF1BA5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792" y="1645919"/>
            <a:ext cx="6620256" cy="396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92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8DAF-3916-1F40-C597-D8F30D4A5028}"/>
              </a:ext>
            </a:extLst>
          </p:cNvPr>
          <p:cNvSpPr>
            <a:spLocks noGrp="1"/>
          </p:cNvSpPr>
          <p:nvPr>
            <p:ph type="title"/>
          </p:nvPr>
        </p:nvSpPr>
        <p:spPr>
          <a:xfrm>
            <a:off x="-2458156" y="-873124"/>
            <a:ext cx="6533960" cy="824154"/>
          </a:xfrm>
        </p:spPr>
        <p:txBody>
          <a:bodyPr/>
          <a:lstStyle/>
          <a:p>
            <a:endParaRPr lang="en-CA" dirty="0"/>
          </a:p>
        </p:txBody>
      </p:sp>
      <p:pic>
        <p:nvPicPr>
          <p:cNvPr id="4" name="Online Media 3" title="Mental Health and Sport Resource Hub introduction">
            <a:hlinkClick r:id="" action="ppaction://media"/>
            <a:extLst>
              <a:ext uri="{FF2B5EF4-FFF2-40B4-BE49-F238E27FC236}">
                <a16:creationId xmlns:a16="http://schemas.microsoft.com/office/drawing/2014/main" id="{DF37B3F3-2037-5B2D-A86C-25F18B62D0C1}"/>
              </a:ext>
            </a:extLst>
          </p:cNvPr>
          <p:cNvPicPr>
            <a:picLocks noGrp="1" noRot="1" noChangeAspect="1"/>
          </p:cNvPicPr>
          <p:nvPr>
            <p:ph idx="1"/>
            <a:videoFile r:link="rId1"/>
          </p:nvPr>
        </p:nvPicPr>
        <p:blipFill>
          <a:blip r:embed="rId4"/>
          <a:stretch>
            <a:fillRect/>
          </a:stretch>
        </p:blipFill>
        <p:spPr>
          <a:xfrm>
            <a:off x="3001081" y="1803048"/>
            <a:ext cx="7700963" cy="4351338"/>
          </a:xfrm>
          <a:prstGeom prst="rect">
            <a:avLst/>
          </a:prstGeom>
        </p:spPr>
      </p:pic>
      <p:pic>
        <p:nvPicPr>
          <p:cNvPr id="5122" name="Picture 2" descr="Logo">
            <a:extLst>
              <a:ext uri="{FF2B5EF4-FFF2-40B4-BE49-F238E27FC236}">
                <a16:creationId xmlns:a16="http://schemas.microsoft.com/office/drawing/2014/main" id="{FB4C2D2C-3411-8383-59E3-DB342102E7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657" y="0"/>
            <a:ext cx="2716565"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4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AED9-DCEC-6CC9-658A-9A82EF872DE3}"/>
              </a:ext>
            </a:extLst>
          </p:cNvPr>
          <p:cNvSpPr>
            <a:spLocks noGrp="1"/>
          </p:cNvSpPr>
          <p:nvPr>
            <p:ph type="title"/>
          </p:nvPr>
        </p:nvSpPr>
        <p:spPr>
          <a:xfrm>
            <a:off x="838200" y="3288948"/>
            <a:ext cx="10515600" cy="1325563"/>
          </a:xfrm>
        </p:spPr>
        <p:txBody>
          <a:bodyPr/>
          <a:lstStyle/>
          <a:p>
            <a:r>
              <a:rPr lang="en-CA" dirty="0"/>
              <a:t>What were your key takeaways from this </a:t>
            </a:r>
            <a:r>
              <a:rPr lang="en-CA" dirty="0" err="1"/>
              <a:t>elearning</a:t>
            </a:r>
            <a:r>
              <a:rPr lang="en-CA" dirty="0"/>
              <a:t> module?</a:t>
            </a:r>
          </a:p>
        </p:txBody>
      </p:sp>
      <p:pic>
        <p:nvPicPr>
          <p:cNvPr id="3074" name="Picture 2">
            <a:extLst>
              <a:ext uri="{FF2B5EF4-FFF2-40B4-BE49-F238E27FC236}">
                <a16:creationId xmlns:a16="http://schemas.microsoft.com/office/drawing/2014/main" id="{59F6E8DC-C4E4-EAB4-D63D-BE7F6338B4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10515600" cy="135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0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E21-B4A6-2203-E7F1-25E3A2C23AE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2A9B6157-6FA4-D69D-5C19-3DA399915917}"/>
              </a:ext>
            </a:extLst>
          </p:cNvPr>
          <p:cNvSpPr>
            <a:spLocks noGrp="1"/>
          </p:cNvSpPr>
          <p:nvPr>
            <p:ph idx="1"/>
          </p:nvPr>
        </p:nvSpPr>
        <p:spPr/>
        <p:txBody>
          <a:bodyPr>
            <a:normAutofit fontScale="92500" lnSpcReduction="10000"/>
          </a:bodyPr>
          <a:lstStyle/>
          <a:p>
            <a:r>
              <a:rPr lang="en-CA" sz="2800" b="1" dirty="0">
                <a:solidFill>
                  <a:srgbClr val="000000"/>
                </a:solidFill>
                <a:effectLst/>
                <a:latin typeface="Antenna"/>
                <a:ea typeface="Times New Roman" panose="02020603050405020304" pitchFamily="18" charset="0"/>
              </a:rPr>
              <a:t>Mental health </a:t>
            </a:r>
            <a:r>
              <a:rPr lang="en-CA" sz="2800" dirty="0">
                <a:solidFill>
                  <a:srgbClr val="000000"/>
                </a:solidFill>
                <a:effectLst/>
                <a:latin typeface="Antenna"/>
                <a:ea typeface="Times New Roman" panose="02020603050405020304" pitchFamily="18" charset="0"/>
              </a:rPr>
              <a:t>is a state of psychological, emotional and social well-being in which individuals are able to feel, think and act in ways that allow them to enjoy life, realize their potential, cope with the normal stresses of life, work productively and contribute to their community.</a:t>
            </a:r>
          </a:p>
          <a:p>
            <a:endParaRPr lang="en-CA" dirty="0">
              <a:solidFill>
                <a:srgbClr val="000000"/>
              </a:solidFill>
              <a:latin typeface="Antenna"/>
              <a:ea typeface="Times New Roman" panose="02020603050405020304" pitchFamily="18" charset="0"/>
            </a:endParaRPr>
          </a:p>
          <a:p>
            <a:endParaRPr lang="en-CA" sz="2800" dirty="0">
              <a:solidFill>
                <a:srgbClr val="000000"/>
              </a:solidFill>
              <a:effectLst/>
              <a:latin typeface="Antenna"/>
              <a:ea typeface="Times New Roman" panose="02020603050405020304" pitchFamily="18" charset="0"/>
            </a:endParaRPr>
          </a:p>
          <a:p>
            <a:r>
              <a:rPr lang="en-CA" sz="2800" dirty="0">
                <a:solidFill>
                  <a:srgbClr val="000000"/>
                </a:solidFill>
                <a:effectLst/>
                <a:latin typeface="Antenna"/>
                <a:ea typeface="Times New Roman" panose="02020603050405020304" pitchFamily="18" charset="0"/>
              </a:rPr>
              <a:t> </a:t>
            </a:r>
            <a:r>
              <a:rPr lang="en-CA" sz="2800" b="1" kern="100" dirty="0">
                <a:solidFill>
                  <a:srgbClr val="000000"/>
                </a:solidFill>
                <a:effectLst/>
                <a:latin typeface="Antenna"/>
                <a:ea typeface="Calibri" panose="020F0502020204030204" pitchFamily="34" charset="0"/>
                <a:cs typeface="Times New Roman" panose="02020603050405020304" pitchFamily="18" charset="0"/>
              </a:rPr>
              <a:t>Mental illness </a:t>
            </a:r>
            <a:r>
              <a:rPr lang="en-CA" sz="2800" kern="100" dirty="0">
                <a:solidFill>
                  <a:srgbClr val="000000"/>
                </a:solidFill>
                <a:effectLst/>
                <a:latin typeface="Antenna"/>
                <a:ea typeface="Calibri" panose="020F0502020204030204" pitchFamily="34" charset="0"/>
                <a:cs typeface="Times New Roman" panose="02020603050405020304" pitchFamily="18" charset="0"/>
              </a:rPr>
              <a:t>is a health condition that makes it difficult to function effectively (Keyes, 2003). It involves experiencing prolonged changes in thoughts, behaviours and feelings that cause distress and can make it difficult for a person to experience positive emotions, function day-to-day, maintain positive relationships with others and contribute meaningfully to their community (Public Health Agency of Canada, 2006).</a:t>
            </a:r>
            <a:endParaRPr lang="en-CA"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4134965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FC2A-AAE4-9F94-E166-70C6900BC806}"/>
              </a:ext>
            </a:extLst>
          </p:cNvPr>
          <p:cNvSpPr>
            <a:spLocks noGrp="1"/>
          </p:cNvSpPr>
          <p:nvPr>
            <p:ph type="ctrTitle"/>
          </p:nvPr>
        </p:nvSpPr>
        <p:spPr>
          <a:xfrm>
            <a:off x="1989826" y="1207591"/>
            <a:ext cx="8100225" cy="2206186"/>
          </a:xfrm>
        </p:spPr>
        <p:txBody>
          <a:bodyPr/>
          <a:lstStyle/>
          <a:p>
            <a:endParaRPr lang="en-CA" dirty="0"/>
          </a:p>
        </p:txBody>
      </p:sp>
      <p:sp>
        <p:nvSpPr>
          <p:cNvPr id="3" name="Subtitle 2">
            <a:extLst>
              <a:ext uri="{FF2B5EF4-FFF2-40B4-BE49-F238E27FC236}">
                <a16:creationId xmlns:a16="http://schemas.microsoft.com/office/drawing/2014/main" id="{0DB9E312-B762-BC8A-6726-A2AE70408791}"/>
              </a:ext>
            </a:extLst>
          </p:cNvPr>
          <p:cNvSpPr>
            <a:spLocks noGrp="1"/>
          </p:cNvSpPr>
          <p:nvPr>
            <p:ph type="subTitle" idx="1"/>
          </p:nvPr>
        </p:nvSpPr>
        <p:spPr/>
        <p:txBody>
          <a:bodyPr/>
          <a:lstStyle/>
          <a:p>
            <a:endParaRPr lang="en-CA"/>
          </a:p>
        </p:txBody>
      </p:sp>
      <p:pic>
        <p:nvPicPr>
          <p:cNvPr id="1026" name="Picture 2">
            <a:extLst>
              <a:ext uri="{FF2B5EF4-FFF2-40B4-BE49-F238E27FC236}">
                <a16:creationId xmlns:a16="http://schemas.microsoft.com/office/drawing/2014/main" id="{CD6E4859-0360-2EF3-D9BC-F4A638262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60" y="810882"/>
            <a:ext cx="11265633" cy="521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657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6BF2D-4F5B-6140-3859-C8B99F281A41}"/>
              </a:ext>
            </a:extLst>
          </p:cNvPr>
          <p:cNvSpPr>
            <a:spLocks noGrp="1"/>
          </p:cNvSpPr>
          <p:nvPr>
            <p:ph type="title"/>
          </p:nvPr>
        </p:nvSpPr>
        <p:spPr>
          <a:xfrm>
            <a:off x="838200" y="365126"/>
            <a:ext cx="10515600" cy="695590"/>
          </a:xfrm>
        </p:spPr>
        <p:txBody>
          <a:bodyPr>
            <a:noAutofit/>
          </a:bodyPr>
          <a:lstStyle/>
          <a:p>
            <a:pPr rtl="0">
              <a:spcBef>
                <a:spcPts val="0"/>
              </a:spcBef>
              <a:spcAft>
                <a:spcPts val="0"/>
              </a:spcAft>
            </a:pPr>
            <a:r>
              <a:rPr lang="en-CA" sz="6000" dirty="0"/>
              <a:t>How to apply a useful technique</a:t>
            </a:r>
            <a:r>
              <a:rPr lang="en-CA" sz="6600" dirty="0"/>
              <a:t>:</a:t>
            </a:r>
          </a:p>
        </p:txBody>
      </p:sp>
      <p:sp>
        <p:nvSpPr>
          <p:cNvPr id="3" name="Content Placeholder 2">
            <a:extLst>
              <a:ext uri="{FF2B5EF4-FFF2-40B4-BE49-F238E27FC236}">
                <a16:creationId xmlns:a16="http://schemas.microsoft.com/office/drawing/2014/main" id="{30EA27DC-7B43-836F-3DC7-094E7B810C18}"/>
              </a:ext>
            </a:extLst>
          </p:cNvPr>
          <p:cNvSpPr>
            <a:spLocks noGrp="1"/>
          </p:cNvSpPr>
          <p:nvPr>
            <p:ph idx="1"/>
          </p:nvPr>
        </p:nvSpPr>
        <p:spPr/>
        <p:txBody>
          <a:bodyPr/>
          <a:lstStyle/>
          <a:p>
            <a:endParaRPr lang="en-CA" dirty="0"/>
          </a:p>
        </p:txBody>
      </p:sp>
      <p:pic>
        <p:nvPicPr>
          <p:cNvPr id="4098" name="Picture 2">
            <a:extLst>
              <a:ext uri="{FF2B5EF4-FFF2-40B4-BE49-F238E27FC236}">
                <a16:creationId xmlns:a16="http://schemas.microsoft.com/office/drawing/2014/main" id="{629298A7-1049-BF8B-E54D-AED33DA76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388" y="1185333"/>
            <a:ext cx="10028767" cy="511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727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5869-99B3-C4CC-2090-BCF9F4E5596D}"/>
              </a:ext>
            </a:extLst>
          </p:cNvPr>
          <p:cNvSpPr>
            <a:spLocks noGrp="1"/>
          </p:cNvSpPr>
          <p:nvPr>
            <p:ph type="title"/>
          </p:nvPr>
        </p:nvSpPr>
        <p:spPr>
          <a:xfrm>
            <a:off x="838200" y="787400"/>
            <a:ext cx="10515600" cy="903288"/>
          </a:xfrm>
        </p:spPr>
        <p:txBody>
          <a:bodyPr/>
          <a:lstStyle/>
          <a:p>
            <a:pPr algn="ctr"/>
            <a:r>
              <a:rPr lang="en-CA" b="1" dirty="0"/>
              <a:t>Seasonal Planning</a:t>
            </a:r>
            <a:br>
              <a:rPr lang="en-CA" dirty="0"/>
            </a:br>
            <a:endParaRPr lang="en-CA" dirty="0"/>
          </a:p>
        </p:txBody>
      </p:sp>
      <p:sp>
        <p:nvSpPr>
          <p:cNvPr id="3" name="Content Placeholder 2">
            <a:extLst>
              <a:ext uri="{FF2B5EF4-FFF2-40B4-BE49-F238E27FC236}">
                <a16:creationId xmlns:a16="http://schemas.microsoft.com/office/drawing/2014/main" id="{BC6F68D4-DFA8-A9E4-93DD-92F4D24796C4}"/>
              </a:ext>
            </a:extLst>
          </p:cNvPr>
          <p:cNvSpPr>
            <a:spLocks noGrp="1"/>
          </p:cNvSpPr>
          <p:nvPr>
            <p:ph idx="1"/>
          </p:nvPr>
        </p:nvSpPr>
        <p:spPr>
          <a:xfrm>
            <a:off x="838200" y="2590799"/>
            <a:ext cx="10515600" cy="3586163"/>
          </a:xfrm>
        </p:spPr>
        <p:txBody>
          <a:bodyPr/>
          <a:lstStyle/>
          <a:p>
            <a:endParaRPr lang="en-CA" dirty="0"/>
          </a:p>
        </p:txBody>
      </p:sp>
      <p:sp>
        <p:nvSpPr>
          <p:cNvPr id="6" name="TextBox 5">
            <a:extLst>
              <a:ext uri="{FF2B5EF4-FFF2-40B4-BE49-F238E27FC236}">
                <a16:creationId xmlns:a16="http://schemas.microsoft.com/office/drawing/2014/main" id="{DF694191-3A8F-6A75-C13A-125695AA4306}"/>
              </a:ext>
            </a:extLst>
          </p:cNvPr>
          <p:cNvSpPr txBox="1"/>
          <p:nvPr/>
        </p:nvSpPr>
        <p:spPr>
          <a:xfrm>
            <a:off x="3048000" y="3244334"/>
            <a:ext cx="6096000" cy="369332"/>
          </a:xfrm>
          <a:prstGeom prst="rect">
            <a:avLst/>
          </a:prstGeom>
          <a:noFill/>
        </p:spPr>
        <p:txBody>
          <a:bodyPr wrap="square">
            <a:spAutoFit/>
          </a:bodyPr>
          <a:lstStyle/>
          <a:p>
            <a:r>
              <a:rPr lang="en-CA" b="0" dirty="0">
                <a:effectLst/>
              </a:rPr>
              <a:t> </a:t>
            </a:r>
            <a:endParaRPr lang="en-CA" dirty="0"/>
          </a:p>
        </p:txBody>
      </p:sp>
      <p:pic>
        <p:nvPicPr>
          <p:cNvPr id="2050" name="Picture 2">
            <a:extLst>
              <a:ext uri="{FF2B5EF4-FFF2-40B4-BE49-F238E27FC236}">
                <a16:creationId xmlns:a16="http://schemas.microsoft.com/office/drawing/2014/main" id="{1F724FAA-1444-AAB6-1C81-54626183E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133600"/>
            <a:ext cx="60960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9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EAC5C-B213-4DE4-96C9-DFA1AB40C7B1}"/>
              </a:ext>
            </a:extLst>
          </p:cNvPr>
          <p:cNvSpPr/>
          <p:nvPr/>
        </p:nvSpPr>
        <p:spPr>
          <a:xfrm>
            <a:off x="3118262" y="2967335"/>
            <a:ext cx="595547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solidFill>
                  <a:srgbClr val="C00000"/>
                </a:solidFill>
                <a:latin typeface="Arial" panose="020B0604020202020204" pitchFamily="34" charset="0"/>
                <a:cs typeface="Arial" panose="020B0604020202020204" pitchFamily="34" charset="0"/>
              </a:rPr>
              <a:t>INTRODUCTIONS</a:t>
            </a:r>
            <a:endParaRPr lang="en-US" sz="5400" b="1" cap="none" spc="0" dirty="0">
              <a:solidFill>
                <a:srgbClr val="C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247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2489" y="1287464"/>
            <a:ext cx="783113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2324101" y="1390650"/>
            <a:ext cx="542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900" b="1" dirty="0">
                <a:solidFill>
                  <a:srgbClr val="008000"/>
                </a:solidFill>
              </a:rPr>
              <a:t>2018</a:t>
            </a:r>
            <a:endParaRPr lang="en-US" altLang="en-US" sz="900" b="1" dirty="0">
              <a:solidFill>
                <a:srgbClr val="008000"/>
              </a:solidFill>
            </a:endParaRPr>
          </a:p>
        </p:txBody>
      </p:sp>
      <p:sp>
        <p:nvSpPr>
          <p:cNvPr id="70660" name="Text Box 4"/>
          <p:cNvSpPr txBox="1">
            <a:spLocks noChangeArrowheads="1"/>
          </p:cNvSpPr>
          <p:nvPr/>
        </p:nvSpPr>
        <p:spPr bwMode="auto">
          <a:xfrm>
            <a:off x="3790950" y="1790701"/>
            <a:ext cx="5943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800">
                <a:solidFill>
                  <a:srgbClr val="333399"/>
                </a:solidFill>
              </a:rPr>
              <a:t>27     7     14   21    28     5    12    19    26     2     9     16    23    30     7     14    21    28    4     11     18    25    1     </a:t>
            </a:r>
            <a:endParaRPr lang="en-US" altLang="en-US" sz="800">
              <a:solidFill>
                <a:srgbClr val="333399"/>
              </a:solidFill>
            </a:endParaRPr>
          </a:p>
        </p:txBody>
      </p:sp>
      <p:sp>
        <p:nvSpPr>
          <p:cNvPr id="70661" name="Text Box 5"/>
          <p:cNvSpPr txBox="1">
            <a:spLocks noChangeArrowheads="1"/>
          </p:cNvSpPr>
          <p:nvPr/>
        </p:nvSpPr>
        <p:spPr bwMode="auto">
          <a:xfrm>
            <a:off x="3743326" y="1657351"/>
            <a:ext cx="371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800" b="1">
                <a:solidFill>
                  <a:srgbClr val="333399"/>
                </a:solidFill>
              </a:rPr>
              <a:t>Mar</a:t>
            </a:r>
            <a:endParaRPr lang="en-US" altLang="en-US" sz="800" b="1">
              <a:solidFill>
                <a:srgbClr val="333399"/>
              </a:solidFill>
            </a:endParaRPr>
          </a:p>
        </p:txBody>
      </p:sp>
      <p:sp>
        <p:nvSpPr>
          <p:cNvPr id="70662" name="Text Box 6"/>
          <p:cNvSpPr txBox="1">
            <a:spLocks noChangeArrowheads="1"/>
          </p:cNvSpPr>
          <p:nvPr/>
        </p:nvSpPr>
        <p:spPr bwMode="auto">
          <a:xfrm>
            <a:off x="4076700" y="2790825"/>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dirty="0">
                <a:solidFill>
                  <a:srgbClr val="000000"/>
                </a:solidFill>
              </a:rPr>
              <a:t>R2</a:t>
            </a:r>
            <a:endParaRPr lang="en-US" altLang="en-US" sz="800" dirty="0">
              <a:solidFill>
                <a:srgbClr val="000000"/>
              </a:solidFill>
            </a:endParaRPr>
          </a:p>
        </p:txBody>
      </p:sp>
      <p:sp>
        <p:nvSpPr>
          <p:cNvPr id="70663" name="Text Box 7"/>
          <p:cNvSpPr txBox="1">
            <a:spLocks noChangeArrowheads="1"/>
          </p:cNvSpPr>
          <p:nvPr/>
        </p:nvSpPr>
        <p:spPr bwMode="auto">
          <a:xfrm>
            <a:off x="4086225" y="3057525"/>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PL</a:t>
            </a:r>
            <a:endParaRPr lang="en-US" altLang="en-US" sz="800">
              <a:solidFill>
                <a:srgbClr val="000000"/>
              </a:solidFill>
            </a:endParaRPr>
          </a:p>
        </p:txBody>
      </p:sp>
      <p:sp>
        <p:nvSpPr>
          <p:cNvPr id="70664" name="Text Box 8"/>
          <p:cNvSpPr txBox="1">
            <a:spLocks noChangeArrowheads="1"/>
          </p:cNvSpPr>
          <p:nvPr/>
        </p:nvSpPr>
        <p:spPr bwMode="auto">
          <a:xfrm>
            <a:off x="4505325" y="2514600"/>
            <a:ext cx="1905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T P</a:t>
            </a:r>
            <a:endParaRPr lang="en-US" altLang="en-US" sz="800">
              <a:solidFill>
                <a:srgbClr val="000000"/>
              </a:solidFill>
            </a:endParaRPr>
          </a:p>
        </p:txBody>
      </p:sp>
      <p:sp>
        <p:nvSpPr>
          <p:cNvPr id="70665" name="Text Box 9"/>
          <p:cNvSpPr txBox="1">
            <a:spLocks noChangeArrowheads="1"/>
          </p:cNvSpPr>
          <p:nvPr/>
        </p:nvSpPr>
        <p:spPr bwMode="auto">
          <a:xfrm>
            <a:off x="4743450" y="2647950"/>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SL</a:t>
            </a:r>
            <a:endParaRPr lang="en-US" altLang="en-US" sz="800">
              <a:solidFill>
                <a:srgbClr val="000000"/>
              </a:solidFill>
            </a:endParaRPr>
          </a:p>
        </p:txBody>
      </p:sp>
      <p:sp>
        <p:nvSpPr>
          <p:cNvPr id="70666" name="Text Box 10"/>
          <p:cNvSpPr txBox="1">
            <a:spLocks noChangeArrowheads="1"/>
          </p:cNvSpPr>
          <p:nvPr/>
        </p:nvSpPr>
        <p:spPr bwMode="auto">
          <a:xfrm>
            <a:off x="4752975" y="3190875"/>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F</a:t>
            </a:r>
            <a:endParaRPr lang="en-US" altLang="en-US" sz="800">
              <a:solidFill>
                <a:srgbClr val="000000"/>
              </a:solidFill>
            </a:endParaRPr>
          </a:p>
        </p:txBody>
      </p:sp>
      <p:sp>
        <p:nvSpPr>
          <p:cNvPr id="70667" name="Text Box 11"/>
          <p:cNvSpPr txBox="1">
            <a:spLocks noChangeArrowheads="1"/>
          </p:cNvSpPr>
          <p:nvPr/>
        </p:nvSpPr>
        <p:spPr bwMode="auto">
          <a:xfrm>
            <a:off x="4743450" y="3324225"/>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SO</a:t>
            </a:r>
            <a:endParaRPr lang="en-US" altLang="en-US" sz="800">
              <a:solidFill>
                <a:srgbClr val="000000"/>
              </a:solidFill>
            </a:endParaRPr>
          </a:p>
        </p:txBody>
      </p:sp>
      <p:sp>
        <p:nvSpPr>
          <p:cNvPr id="70668" name="Text Box 12"/>
          <p:cNvSpPr txBox="1">
            <a:spLocks noChangeArrowheads="1"/>
          </p:cNvSpPr>
          <p:nvPr/>
        </p:nvSpPr>
        <p:spPr bwMode="auto">
          <a:xfrm>
            <a:off x="5191125" y="2914650"/>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M</a:t>
            </a:r>
            <a:endParaRPr lang="en-US" altLang="en-US" sz="800">
              <a:solidFill>
                <a:srgbClr val="000000"/>
              </a:solidFill>
            </a:endParaRPr>
          </a:p>
        </p:txBody>
      </p:sp>
      <p:sp>
        <p:nvSpPr>
          <p:cNvPr id="70669" name="Text Box 13"/>
          <p:cNvSpPr txBox="1">
            <a:spLocks noChangeArrowheads="1"/>
          </p:cNvSpPr>
          <p:nvPr/>
        </p:nvSpPr>
        <p:spPr bwMode="auto">
          <a:xfrm>
            <a:off x="5191125" y="3067050"/>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PA</a:t>
            </a:r>
            <a:endParaRPr lang="en-US" altLang="en-US" sz="800">
              <a:solidFill>
                <a:srgbClr val="000000"/>
              </a:solidFill>
            </a:endParaRPr>
          </a:p>
        </p:txBody>
      </p:sp>
      <p:sp>
        <p:nvSpPr>
          <p:cNvPr id="70670" name="Text Box 14"/>
          <p:cNvSpPr txBox="1">
            <a:spLocks noChangeArrowheads="1"/>
          </p:cNvSpPr>
          <p:nvPr/>
        </p:nvSpPr>
        <p:spPr bwMode="auto">
          <a:xfrm>
            <a:off x="5410200" y="2524125"/>
            <a:ext cx="1905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M</a:t>
            </a:r>
            <a:endParaRPr lang="en-US" altLang="en-US" sz="800">
              <a:solidFill>
                <a:srgbClr val="000000"/>
              </a:solidFill>
            </a:endParaRPr>
          </a:p>
        </p:txBody>
      </p:sp>
      <p:sp>
        <p:nvSpPr>
          <p:cNvPr id="70671" name="Text Box 15"/>
          <p:cNvSpPr txBox="1">
            <a:spLocks noChangeArrowheads="1"/>
          </p:cNvSpPr>
          <p:nvPr/>
        </p:nvSpPr>
        <p:spPr bwMode="auto">
          <a:xfrm>
            <a:off x="6067425" y="2781300"/>
            <a:ext cx="1905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RF</a:t>
            </a:r>
            <a:endParaRPr lang="en-US" altLang="en-US" sz="800">
              <a:solidFill>
                <a:srgbClr val="000000"/>
              </a:solidFill>
            </a:endParaRPr>
          </a:p>
        </p:txBody>
      </p:sp>
      <p:sp>
        <p:nvSpPr>
          <p:cNvPr id="70672" name="Text Box 16"/>
          <p:cNvSpPr txBox="1">
            <a:spLocks noChangeArrowheads="1"/>
          </p:cNvSpPr>
          <p:nvPr/>
        </p:nvSpPr>
        <p:spPr bwMode="auto">
          <a:xfrm>
            <a:off x="6296025" y="2514600"/>
            <a:ext cx="1905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M</a:t>
            </a:r>
            <a:endParaRPr lang="en-US" altLang="en-US" sz="800">
              <a:solidFill>
                <a:srgbClr val="000000"/>
              </a:solidFill>
            </a:endParaRPr>
          </a:p>
        </p:txBody>
      </p:sp>
      <p:sp>
        <p:nvSpPr>
          <p:cNvPr id="70673" name="Text Box 17"/>
          <p:cNvSpPr txBox="1">
            <a:spLocks noChangeArrowheads="1"/>
          </p:cNvSpPr>
          <p:nvPr/>
        </p:nvSpPr>
        <p:spPr bwMode="auto">
          <a:xfrm>
            <a:off x="6515100" y="2514600"/>
            <a:ext cx="1905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T P</a:t>
            </a:r>
            <a:endParaRPr lang="en-US" altLang="en-US" sz="800">
              <a:solidFill>
                <a:srgbClr val="000000"/>
              </a:solidFill>
            </a:endParaRPr>
          </a:p>
        </p:txBody>
      </p:sp>
      <p:sp>
        <p:nvSpPr>
          <p:cNvPr id="70674" name="Text Box 18"/>
          <p:cNvSpPr txBox="1">
            <a:spLocks noChangeArrowheads="1"/>
          </p:cNvSpPr>
          <p:nvPr/>
        </p:nvSpPr>
        <p:spPr bwMode="auto">
          <a:xfrm>
            <a:off x="6524625" y="3048000"/>
            <a:ext cx="1905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PL</a:t>
            </a:r>
            <a:endParaRPr lang="en-US" altLang="en-US" sz="800">
              <a:solidFill>
                <a:srgbClr val="000000"/>
              </a:solidFill>
            </a:endParaRPr>
          </a:p>
        </p:txBody>
      </p:sp>
      <p:sp>
        <p:nvSpPr>
          <p:cNvPr id="70675" name="Text Box 19"/>
          <p:cNvSpPr txBox="1">
            <a:spLocks noChangeArrowheads="1"/>
          </p:cNvSpPr>
          <p:nvPr/>
        </p:nvSpPr>
        <p:spPr bwMode="auto">
          <a:xfrm>
            <a:off x="6962775" y="3181350"/>
            <a:ext cx="1905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F</a:t>
            </a:r>
            <a:endParaRPr lang="en-US" altLang="en-US" sz="800">
              <a:solidFill>
                <a:srgbClr val="000000"/>
              </a:solidFill>
            </a:endParaRPr>
          </a:p>
        </p:txBody>
      </p:sp>
      <p:sp>
        <p:nvSpPr>
          <p:cNvPr id="70676" name="Text Box 20"/>
          <p:cNvSpPr txBox="1">
            <a:spLocks noChangeArrowheads="1"/>
          </p:cNvSpPr>
          <p:nvPr/>
        </p:nvSpPr>
        <p:spPr bwMode="auto">
          <a:xfrm>
            <a:off x="6972300" y="3305175"/>
            <a:ext cx="1905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SO</a:t>
            </a:r>
            <a:endParaRPr lang="en-US" altLang="en-US" sz="800">
              <a:solidFill>
                <a:srgbClr val="000000"/>
              </a:solidFill>
            </a:endParaRPr>
          </a:p>
        </p:txBody>
      </p:sp>
      <p:sp>
        <p:nvSpPr>
          <p:cNvPr id="70677" name="Text Box 21"/>
          <p:cNvSpPr txBox="1">
            <a:spLocks noChangeArrowheads="1"/>
          </p:cNvSpPr>
          <p:nvPr/>
        </p:nvSpPr>
        <p:spPr bwMode="auto">
          <a:xfrm>
            <a:off x="7639050" y="3048000"/>
            <a:ext cx="1905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PA</a:t>
            </a:r>
            <a:endParaRPr lang="en-US" altLang="en-US" sz="800">
              <a:solidFill>
                <a:srgbClr val="000000"/>
              </a:solidFill>
            </a:endParaRPr>
          </a:p>
        </p:txBody>
      </p:sp>
      <p:grpSp>
        <p:nvGrpSpPr>
          <p:cNvPr id="2" name="Group 22"/>
          <p:cNvGrpSpPr>
            <a:grpSpLocks/>
          </p:cNvGrpSpPr>
          <p:nvPr/>
        </p:nvGrpSpPr>
        <p:grpSpPr bwMode="auto">
          <a:xfrm>
            <a:off x="3848100" y="1438275"/>
            <a:ext cx="1771650" cy="266700"/>
            <a:chOff x="1464" y="906"/>
            <a:chExt cx="1116" cy="168"/>
          </a:xfrm>
        </p:grpSpPr>
        <p:sp>
          <p:nvSpPr>
            <p:cNvPr id="28771" name="Text Box 23"/>
            <p:cNvSpPr txBox="1">
              <a:spLocks noChangeArrowheads="1"/>
            </p:cNvSpPr>
            <p:nvPr/>
          </p:nvSpPr>
          <p:spPr bwMode="auto">
            <a:xfrm>
              <a:off x="1506" y="924"/>
              <a:ext cx="106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900" b="1">
                  <a:solidFill>
                    <a:srgbClr val="FF9933"/>
                  </a:solidFill>
                </a:rPr>
                <a:t>PRE-SEASON (Preparatory)</a:t>
              </a:r>
              <a:endParaRPr lang="en-US" altLang="en-US" sz="900" b="1">
                <a:solidFill>
                  <a:srgbClr val="FF9933"/>
                </a:solidFill>
              </a:endParaRPr>
            </a:p>
          </p:txBody>
        </p:sp>
        <p:sp>
          <p:nvSpPr>
            <p:cNvPr id="28772" name="Rectangle 24"/>
            <p:cNvSpPr>
              <a:spLocks noChangeArrowheads="1"/>
            </p:cNvSpPr>
            <p:nvPr/>
          </p:nvSpPr>
          <p:spPr bwMode="auto">
            <a:xfrm>
              <a:off x="1464" y="906"/>
              <a:ext cx="1116" cy="168"/>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sp>
        <p:nvSpPr>
          <p:cNvPr id="70681" name="Line 25"/>
          <p:cNvSpPr>
            <a:spLocks noChangeShapeType="1"/>
          </p:cNvSpPr>
          <p:nvPr/>
        </p:nvSpPr>
        <p:spPr bwMode="auto">
          <a:xfrm flipH="1">
            <a:off x="5610226" y="1447801"/>
            <a:ext cx="9525" cy="1990725"/>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nvGrpSpPr>
          <p:cNvPr id="3" name="Group 26"/>
          <p:cNvGrpSpPr>
            <a:grpSpLocks/>
          </p:cNvGrpSpPr>
          <p:nvPr/>
        </p:nvGrpSpPr>
        <p:grpSpPr bwMode="auto">
          <a:xfrm>
            <a:off x="5629276" y="1438275"/>
            <a:ext cx="2657475" cy="266700"/>
            <a:chOff x="2586" y="906"/>
            <a:chExt cx="1674" cy="168"/>
          </a:xfrm>
        </p:grpSpPr>
        <p:sp>
          <p:nvSpPr>
            <p:cNvPr id="28769" name="Text Box 27"/>
            <p:cNvSpPr txBox="1">
              <a:spLocks noChangeArrowheads="1"/>
            </p:cNvSpPr>
            <p:nvPr/>
          </p:nvSpPr>
          <p:spPr bwMode="auto">
            <a:xfrm>
              <a:off x="2916" y="918"/>
              <a:ext cx="106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900" b="1">
                  <a:solidFill>
                    <a:srgbClr val="008000"/>
                  </a:solidFill>
                </a:rPr>
                <a:t>IN-SEASON (Competitive)</a:t>
              </a:r>
              <a:endParaRPr lang="en-US" altLang="en-US" sz="900" b="1">
                <a:solidFill>
                  <a:srgbClr val="008000"/>
                </a:solidFill>
              </a:endParaRPr>
            </a:p>
          </p:txBody>
        </p:sp>
        <p:sp>
          <p:nvSpPr>
            <p:cNvPr id="28770" name="Rectangle 28"/>
            <p:cNvSpPr>
              <a:spLocks noChangeArrowheads="1"/>
            </p:cNvSpPr>
            <p:nvPr/>
          </p:nvSpPr>
          <p:spPr bwMode="auto">
            <a:xfrm>
              <a:off x="2586" y="906"/>
              <a:ext cx="1674" cy="16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sz="900">
                <a:solidFill>
                  <a:srgbClr val="000000"/>
                </a:solidFill>
              </a:endParaRPr>
            </a:p>
          </p:txBody>
        </p:sp>
      </p:grpSp>
      <p:sp>
        <p:nvSpPr>
          <p:cNvPr id="70685" name="Line 29"/>
          <p:cNvSpPr>
            <a:spLocks noChangeShapeType="1"/>
          </p:cNvSpPr>
          <p:nvPr/>
        </p:nvSpPr>
        <p:spPr bwMode="auto">
          <a:xfrm>
            <a:off x="8286750" y="1447801"/>
            <a:ext cx="0" cy="1990725"/>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nvGrpSpPr>
          <p:cNvPr id="4" name="Group 30"/>
          <p:cNvGrpSpPr>
            <a:grpSpLocks/>
          </p:cNvGrpSpPr>
          <p:nvPr/>
        </p:nvGrpSpPr>
        <p:grpSpPr bwMode="auto">
          <a:xfrm>
            <a:off x="8296276" y="1438275"/>
            <a:ext cx="1724025" cy="266700"/>
            <a:chOff x="4266" y="906"/>
            <a:chExt cx="1086" cy="168"/>
          </a:xfrm>
        </p:grpSpPr>
        <p:sp>
          <p:nvSpPr>
            <p:cNvPr id="28767" name="Text Box 31"/>
            <p:cNvSpPr txBox="1">
              <a:spLocks noChangeArrowheads="1"/>
            </p:cNvSpPr>
            <p:nvPr/>
          </p:nvSpPr>
          <p:spPr bwMode="auto">
            <a:xfrm>
              <a:off x="4290" y="918"/>
              <a:ext cx="106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900" b="1">
                  <a:solidFill>
                    <a:srgbClr val="CC0000"/>
                  </a:solidFill>
                </a:rPr>
                <a:t>POST-SEASON (Transition)</a:t>
              </a:r>
              <a:endParaRPr lang="en-US" altLang="en-US" sz="900" b="1">
                <a:solidFill>
                  <a:srgbClr val="CC0000"/>
                </a:solidFill>
              </a:endParaRPr>
            </a:p>
          </p:txBody>
        </p:sp>
        <p:sp>
          <p:nvSpPr>
            <p:cNvPr id="28768" name="Rectangle 32"/>
            <p:cNvSpPr>
              <a:spLocks noChangeArrowheads="1"/>
            </p:cNvSpPr>
            <p:nvPr/>
          </p:nvSpPr>
          <p:spPr bwMode="auto">
            <a:xfrm>
              <a:off x="4266" y="906"/>
              <a:ext cx="984" cy="16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sz="900">
                <a:solidFill>
                  <a:srgbClr val="000000"/>
                </a:solidFill>
              </a:endParaRPr>
            </a:p>
          </p:txBody>
        </p:sp>
      </p:grpSp>
      <p:grpSp>
        <p:nvGrpSpPr>
          <p:cNvPr id="5" name="Group 33"/>
          <p:cNvGrpSpPr>
            <a:grpSpLocks/>
          </p:cNvGrpSpPr>
          <p:nvPr/>
        </p:nvGrpSpPr>
        <p:grpSpPr bwMode="auto">
          <a:xfrm>
            <a:off x="3867150" y="1981200"/>
            <a:ext cx="4400550" cy="122238"/>
            <a:chOff x="1476" y="1248"/>
            <a:chExt cx="2772" cy="77"/>
          </a:xfrm>
        </p:grpSpPr>
        <p:sp>
          <p:nvSpPr>
            <p:cNvPr id="28747" name="Text Box 34"/>
            <p:cNvSpPr txBox="1">
              <a:spLocks noChangeArrowheads="1"/>
            </p:cNvSpPr>
            <p:nvPr/>
          </p:nvSpPr>
          <p:spPr bwMode="auto">
            <a:xfrm>
              <a:off x="1476"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a:t>
              </a:r>
              <a:endParaRPr lang="en-US" altLang="en-US" sz="800">
                <a:solidFill>
                  <a:srgbClr val="000000"/>
                </a:solidFill>
              </a:endParaRPr>
            </a:p>
          </p:txBody>
        </p:sp>
        <p:sp>
          <p:nvSpPr>
            <p:cNvPr id="28748" name="Text Box 35"/>
            <p:cNvSpPr txBox="1">
              <a:spLocks noChangeArrowheads="1"/>
            </p:cNvSpPr>
            <p:nvPr/>
          </p:nvSpPr>
          <p:spPr bwMode="auto">
            <a:xfrm>
              <a:off x="1608"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a:t>
              </a:r>
              <a:endParaRPr lang="en-US" altLang="en-US" sz="800">
                <a:solidFill>
                  <a:srgbClr val="000000"/>
                </a:solidFill>
              </a:endParaRPr>
            </a:p>
          </p:txBody>
        </p:sp>
        <p:sp>
          <p:nvSpPr>
            <p:cNvPr id="28749" name="Text Box 36"/>
            <p:cNvSpPr txBox="1">
              <a:spLocks noChangeArrowheads="1"/>
            </p:cNvSpPr>
            <p:nvPr/>
          </p:nvSpPr>
          <p:spPr bwMode="auto">
            <a:xfrm>
              <a:off x="1740"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50" name="Text Box 37"/>
            <p:cNvSpPr txBox="1">
              <a:spLocks noChangeArrowheads="1"/>
            </p:cNvSpPr>
            <p:nvPr/>
          </p:nvSpPr>
          <p:spPr bwMode="auto">
            <a:xfrm>
              <a:off x="1890"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51" name="Text Box 38"/>
            <p:cNvSpPr txBox="1">
              <a:spLocks noChangeArrowheads="1"/>
            </p:cNvSpPr>
            <p:nvPr/>
          </p:nvSpPr>
          <p:spPr bwMode="auto">
            <a:xfrm>
              <a:off x="2028"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3</a:t>
              </a:r>
              <a:endParaRPr lang="en-US" altLang="en-US" sz="800">
                <a:solidFill>
                  <a:srgbClr val="000000"/>
                </a:solidFill>
              </a:endParaRPr>
            </a:p>
          </p:txBody>
        </p:sp>
        <p:sp>
          <p:nvSpPr>
            <p:cNvPr id="28752" name="Text Box 39"/>
            <p:cNvSpPr txBox="1">
              <a:spLocks noChangeArrowheads="1"/>
            </p:cNvSpPr>
            <p:nvPr/>
          </p:nvSpPr>
          <p:spPr bwMode="auto">
            <a:xfrm>
              <a:off x="2172"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3</a:t>
              </a:r>
              <a:endParaRPr lang="en-US" altLang="en-US" sz="800">
                <a:solidFill>
                  <a:srgbClr val="000000"/>
                </a:solidFill>
              </a:endParaRPr>
            </a:p>
          </p:txBody>
        </p:sp>
        <p:sp>
          <p:nvSpPr>
            <p:cNvPr id="28753" name="Text Box 40"/>
            <p:cNvSpPr txBox="1">
              <a:spLocks noChangeArrowheads="1"/>
            </p:cNvSpPr>
            <p:nvPr/>
          </p:nvSpPr>
          <p:spPr bwMode="auto">
            <a:xfrm>
              <a:off x="2310"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54" name="Text Box 41"/>
            <p:cNvSpPr txBox="1">
              <a:spLocks noChangeArrowheads="1"/>
            </p:cNvSpPr>
            <p:nvPr/>
          </p:nvSpPr>
          <p:spPr bwMode="auto">
            <a:xfrm>
              <a:off x="2460"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55" name="Text Box 42"/>
            <p:cNvSpPr txBox="1">
              <a:spLocks noChangeArrowheads="1"/>
            </p:cNvSpPr>
            <p:nvPr/>
          </p:nvSpPr>
          <p:spPr bwMode="auto">
            <a:xfrm>
              <a:off x="2592"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56" name="Text Box 43"/>
            <p:cNvSpPr txBox="1">
              <a:spLocks noChangeArrowheads="1"/>
            </p:cNvSpPr>
            <p:nvPr/>
          </p:nvSpPr>
          <p:spPr bwMode="auto">
            <a:xfrm>
              <a:off x="2742"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57" name="Text Box 44"/>
            <p:cNvSpPr txBox="1">
              <a:spLocks noChangeArrowheads="1"/>
            </p:cNvSpPr>
            <p:nvPr/>
          </p:nvSpPr>
          <p:spPr bwMode="auto">
            <a:xfrm>
              <a:off x="2874"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58" name="Text Box 45"/>
            <p:cNvSpPr txBox="1">
              <a:spLocks noChangeArrowheads="1"/>
            </p:cNvSpPr>
            <p:nvPr/>
          </p:nvSpPr>
          <p:spPr bwMode="auto">
            <a:xfrm>
              <a:off x="3024"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a:t>
              </a:r>
              <a:endParaRPr lang="en-US" altLang="en-US" sz="800">
                <a:solidFill>
                  <a:srgbClr val="000000"/>
                </a:solidFill>
              </a:endParaRPr>
            </a:p>
          </p:txBody>
        </p:sp>
        <p:sp>
          <p:nvSpPr>
            <p:cNvPr id="28759" name="Text Box 46"/>
            <p:cNvSpPr txBox="1">
              <a:spLocks noChangeArrowheads="1"/>
            </p:cNvSpPr>
            <p:nvPr/>
          </p:nvSpPr>
          <p:spPr bwMode="auto">
            <a:xfrm>
              <a:off x="3150"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60" name="Text Box 47"/>
            <p:cNvSpPr txBox="1">
              <a:spLocks noChangeArrowheads="1"/>
            </p:cNvSpPr>
            <p:nvPr/>
          </p:nvSpPr>
          <p:spPr bwMode="auto">
            <a:xfrm>
              <a:off x="3300"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61" name="Text Box 48"/>
            <p:cNvSpPr txBox="1">
              <a:spLocks noChangeArrowheads="1"/>
            </p:cNvSpPr>
            <p:nvPr/>
          </p:nvSpPr>
          <p:spPr bwMode="auto">
            <a:xfrm>
              <a:off x="3432"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62" name="Text Box 49"/>
            <p:cNvSpPr txBox="1">
              <a:spLocks noChangeArrowheads="1"/>
            </p:cNvSpPr>
            <p:nvPr/>
          </p:nvSpPr>
          <p:spPr bwMode="auto">
            <a:xfrm>
              <a:off x="3582"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63" name="Text Box 50"/>
            <p:cNvSpPr txBox="1">
              <a:spLocks noChangeArrowheads="1"/>
            </p:cNvSpPr>
            <p:nvPr/>
          </p:nvSpPr>
          <p:spPr bwMode="auto">
            <a:xfrm>
              <a:off x="3708"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64" name="Text Box 51"/>
            <p:cNvSpPr txBox="1">
              <a:spLocks noChangeArrowheads="1"/>
            </p:cNvSpPr>
            <p:nvPr/>
          </p:nvSpPr>
          <p:spPr bwMode="auto">
            <a:xfrm>
              <a:off x="3858"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65" name="Text Box 52"/>
            <p:cNvSpPr txBox="1">
              <a:spLocks noChangeArrowheads="1"/>
            </p:cNvSpPr>
            <p:nvPr/>
          </p:nvSpPr>
          <p:spPr bwMode="auto">
            <a:xfrm>
              <a:off x="3990"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3</a:t>
              </a:r>
              <a:endParaRPr lang="en-US" altLang="en-US" sz="800">
                <a:solidFill>
                  <a:srgbClr val="000000"/>
                </a:solidFill>
              </a:endParaRPr>
            </a:p>
          </p:txBody>
        </p:sp>
        <p:sp>
          <p:nvSpPr>
            <p:cNvPr id="28766" name="Text Box 53"/>
            <p:cNvSpPr txBox="1">
              <a:spLocks noChangeArrowheads="1"/>
            </p:cNvSpPr>
            <p:nvPr/>
          </p:nvSpPr>
          <p:spPr bwMode="auto">
            <a:xfrm>
              <a:off x="4140" y="124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grpSp>
      <p:grpSp>
        <p:nvGrpSpPr>
          <p:cNvPr id="6" name="Group 54"/>
          <p:cNvGrpSpPr>
            <a:grpSpLocks/>
          </p:cNvGrpSpPr>
          <p:nvPr/>
        </p:nvGrpSpPr>
        <p:grpSpPr bwMode="auto">
          <a:xfrm>
            <a:off x="5638801" y="2124075"/>
            <a:ext cx="2409825" cy="122238"/>
            <a:chOff x="2592" y="1338"/>
            <a:chExt cx="1518" cy="77"/>
          </a:xfrm>
        </p:grpSpPr>
        <p:sp>
          <p:nvSpPr>
            <p:cNvPr id="28739" name="Text Box 55"/>
            <p:cNvSpPr txBox="1">
              <a:spLocks noChangeArrowheads="1"/>
            </p:cNvSpPr>
            <p:nvPr/>
          </p:nvSpPr>
          <p:spPr bwMode="auto">
            <a:xfrm>
              <a:off x="2592" y="133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40" name="Text Box 56"/>
            <p:cNvSpPr txBox="1">
              <a:spLocks noChangeArrowheads="1"/>
            </p:cNvSpPr>
            <p:nvPr/>
          </p:nvSpPr>
          <p:spPr bwMode="auto">
            <a:xfrm>
              <a:off x="2742" y="133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41" name="Text Box 57"/>
            <p:cNvSpPr txBox="1">
              <a:spLocks noChangeArrowheads="1"/>
            </p:cNvSpPr>
            <p:nvPr/>
          </p:nvSpPr>
          <p:spPr bwMode="auto">
            <a:xfrm>
              <a:off x="3012" y="133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42" name="Text Box 58"/>
            <p:cNvSpPr txBox="1">
              <a:spLocks noChangeArrowheads="1"/>
            </p:cNvSpPr>
            <p:nvPr/>
          </p:nvSpPr>
          <p:spPr bwMode="auto">
            <a:xfrm>
              <a:off x="3162" y="133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43" name="Text Box 59"/>
            <p:cNvSpPr txBox="1">
              <a:spLocks noChangeArrowheads="1"/>
            </p:cNvSpPr>
            <p:nvPr/>
          </p:nvSpPr>
          <p:spPr bwMode="auto">
            <a:xfrm>
              <a:off x="3426" y="133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44" name="Text Box 60"/>
            <p:cNvSpPr txBox="1">
              <a:spLocks noChangeArrowheads="1"/>
            </p:cNvSpPr>
            <p:nvPr/>
          </p:nvSpPr>
          <p:spPr bwMode="auto">
            <a:xfrm>
              <a:off x="3576" y="133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45" name="Text Box 61"/>
            <p:cNvSpPr txBox="1">
              <a:spLocks noChangeArrowheads="1"/>
            </p:cNvSpPr>
            <p:nvPr/>
          </p:nvSpPr>
          <p:spPr bwMode="auto">
            <a:xfrm>
              <a:off x="3852" y="133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sp>
          <p:nvSpPr>
            <p:cNvPr id="28746" name="Text Box 62"/>
            <p:cNvSpPr txBox="1">
              <a:spLocks noChangeArrowheads="1"/>
            </p:cNvSpPr>
            <p:nvPr/>
          </p:nvSpPr>
          <p:spPr bwMode="auto">
            <a:xfrm>
              <a:off x="4002" y="133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2</a:t>
              </a:r>
              <a:endParaRPr lang="en-US" altLang="en-US" sz="800">
                <a:solidFill>
                  <a:srgbClr val="000000"/>
                </a:solidFill>
              </a:endParaRPr>
            </a:p>
          </p:txBody>
        </p:sp>
      </p:grpSp>
      <p:grpSp>
        <p:nvGrpSpPr>
          <p:cNvPr id="7" name="Group 63"/>
          <p:cNvGrpSpPr>
            <a:grpSpLocks/>
          </p:cNvGrpSpPr>
          <p:nvPr/>
        </p:nvGrpSpPr>
        <p:grpSpPr bwMode="auto">
          <a:xfrm>
            <a:off x="7410450" y="2247900"/>
            <a:ext cx="857250" cy="122238"/>
            <a:chOff x="3708" y="1416"/>
            <a:chExt cx="540" cy="77"/>
          </a:xfrm>
        </p:grpSpPr>
        <p:sp>
          <p:nvSpPr>
            <p:cNvPr id="28737" name="Text Box 64"/>
            <p:cNvSpPr txBox="1">
              <a:spLocks noChangeArrowheads="1"/>
            </p:cNvSpPr>
            <p:nvPr/>
          </p:nvSpPr>
          <p:spPr bwMode="auto">
            <a:xfrm>
              <a:off x="3708" y="1416"/>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5</a:t>
              </a:r>
              <a:endParaRPr lang="en-US" altLang="en-US" sz="800">
                <a:solidFill>
                  <a:srgbClr val="000000"/>
                </a:solidFill>
              </a:endParaRPr>
            </a:p>
          </p:txBody>
        </p:sp>
        <p:sp>
          <p:nvSpPr>
            <p:cNvPr id="28738" name="Text Box 65"/>
            <p:cNvSpPr txBox="1">
              <a:spLocks noChangeArrowheads="1"/>
            </p:cNvSpPr>
            <p:nvPr/>
          </p:nvSpPr>
          <p:spPr bwMode="auto">
            <a:xfrm>
              <a:off x="4140" y="1416"/>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6</a:t>
              </a:r>
              <a:endParaRPr lang="en-US" altLang="en-US" sz="800">
                <a:solidFill>
                  <a:srgbClr val="000000"/>
                </a:solidFill>
              </a:endParaRPr>
            </a:p>
          </p:txBody>
        </p:sp>
      </p:grpSp>
      <p:grpSp>
        <p:nvGrpSpPr>
          <p:cNvPr id="8" name="Group 66"/>
          <p:cNvGrpSpPr>
            <a:grpSpLocks/>
          </p:cNvGrpSpPr>
          <p:nvPr/>
        </p:nvGrpSpPr>
        <p:grpSpPr bwMode="auto">
          <a:xfrm>
            <a:off x="5629275" y="2381250"/>
            <a:ext cx="2628900" cy="122238"/>
            <a:chOff x="2586" y="1500"/>
            <a:chExt cx="1656" cy="77"/>
          </a:xfrm>
        </p:grpSpPr>
        <p:sp>
          <p:nvSpPr>
            <p:cNvPr id="28727" name="Text Box 67"/>
            <p:cNvSpPr txBox="1">
              <a:spLocks noChangeArrowheads="1"/>
            </p:cNvSpPr>
            <p:nvPr/>
          </p:nvSpPr>
          <p:spPr bwMode="auto">
            <a:xfrm>
              <a:off x="2586" y="1500"/>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a:t>
              </a:r>
              <a:endParaRPr lang="en-US" altLang="en-US" sz="800">
                <a:solidFill>
                  <a:srgbClr val="000000"/>
                </a:solidFill>
              </a:endParaRPr>
            </a:p>
          </p:txBody>
        </p:sp>
        <p:sp>
          <p:nvSpPr>
            <p:cNvPr id="28728" name="Text Box 68"/>
            <p:cNvSpPr txBox="1">
              <a:spLocks noChangeArrowheads="1"/>
            </p:cNvSpPr>
            <p:nvPr/>
          </p:nvSpPr>
          <p:spPr bwMode="auto">
            <a:xfrm>
              <a:off x="2736" y="1500"/>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a:t>
              </a:r>
              <a:endParaRPr lang="en-US" altLang="en-US" sz="800">
                <a:solidFill>
                  <a:srgbClr val="000000"/>
                </a:solidFill>
              </a:endParaRPr>
            </a:p>
          </p:txBody>
        </p:sp>
        <p:sp>
          <p:nvSpPr>
            <p:cNvPr id="28729" name="Text Box 69"/>
            <p:cNvSpPr txBox="1">
              <a:spLocks noChangeArrowheads="1"/>
            </p:cNvSpPr>
            <p:nvPr/>
          </p:nvSpPr>
          <p:spPr bwMode="auto">
            <a:xfrm>
              <a:off x="3006" y="1500"/>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a:t>
              </a:r>
              <a:endParaRPr lang="en-US" altLang="en-US" sz="800">
                <a:solidFill>
                  <a:srgbClr val="000000"/>
                </a:solidFill>
              </a:endParaRPr>
            </a:p>
          </p:txBody>
        </p:sp>
        <p:sp>
          <p:nvSpPr>
            <p:cNvPr id="28730" name="Text Box 70"/>
            <p:cNvSpPr txBox="1">
              <a:spLocks noChangeArrowheads="1"/>
            </p:cNvSpPr>
            <p:nvPr/>
          </p:nvSpPr>
          <p:spPr bwMode="auto">
            <a:xfrm>
              <a:off x="3156" y="1500"/>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a:t>
              </a:r>
              <a:endParaRPr lang="en-US" altLang="en-US" sz="800">
                <a:solidFill>
                  <a:srgbClr val="000000"/>
                </a:solidFill>
              </a:endParaRPr>
            </a:p>
          </p:txBody>
        </p:sp>
        <p:sp>
          <p:nvSpPr>
            <p:cNvPr id="28731" name="Text Box 71"/>
            <p:cNvSpPr txBox="1">
              <a:spLocks noChangeArrowheads="1"/>
            </p:cNvSpPr>
            <p:nvPr/>
          </p:nvSpPr>
          <p:spPr bwMode="auto">
            <a:xfrm>
              <a:off x="3420" y="1500"/>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a:t>
              </a:r>
              <a:endParaRPr lang="en-US" altLang="en-US" sz="800">
                <a:solidFill>
                  <a:srgbClr val="000000"/>
                </a:solidFill>
              </a:endParaRPr>
            </a:p>
          </p:txBody>
        </p:sp>
        <p:sp>
          <p:nvSpPr>
            <p:cNvPr id="28732" name="Text Box 72"/>
            <p:cNvSpPr txBox="1">
              <a:spLocks noChangeArrowheads="1"/>
            </p:cNvSpPr>
            <p:nvPr/>
          </p:nvSpPr>
          <p:spPr bwMode="auto">
            <a:xfrm>
              <a:off x="3570" y="1500"/>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a:t>
              </a:r>
              <a:endParaRPr lang="en-US" altLang="en-US" sz="800">
                <a:solidFill>
                  <a:srgbClr val="000000"/>
                </a:solidFill>
              </a:endParaRPr>
            </a:p>
          </p:txBody>
        </p:sp>
        <p:sp>
          <p:nvSpPr>
            <p:cNvPr id="28733" name="Text Box 73"/>
            <p:cNvSpPr txBox="1">
              <a:spLocks noChangeArrowheads="1"/>
            </p:cNvSpPr>
            <p:nvPr/>
          </p:nvSpPr>
          <p:spPr bwMode="auto">
            <a:xfrm>
              <a:off x="3846" y="1500"/>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a:t>
              </a:r>
              <a:endParaRPr lang="en-US" altLang="en-US" sz="800">
                <a:solidFill>
                  <a:srgbClr val="000000"/>
                </a:solidFill>
              </a:endParaRPr>
            </a:p>
          </p:txBody>
        </p:sp>
        <p:sp>
          <p:nvSpPr>
            <p:cNvPr id="28734" name="Text Box 74"/>
            <p:cNvSpPr txBox="1">
              <a:spLocks noChangeArrowheads="1"/>
            </p:cNvSpPr>
            <p:nvPr/>
          </p:nvSpPr>
          <p:spPr bwMode="auto">
            <a:xfrm>
              <a:off x="3996" y="1500"/>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a:t>
              </a:r>
              <a:endParaRPr lang="en-US" altLang="en-US" sz="800">
                <a:solidFill>
                  <a:srgbClr val="000000"/>
                </a:solidFill>
              </a:endParaRPr>
            </a:p>
          </p:txBody>
        </p:sp>
        <p:sp>
          <p:nvSpPr>
            <p:cNvPr id="28735" name="Text Box 75"/>
            <p:cNvSpPr txBox="1">
              <a:spLocks noChangeArrowheads="1"/>
            </p:cNvSpPr>
            <p:nvPr/>
          </p:nvSpPr>
          <p:spPr bwMode="auto">
            <a:xfrm>
              <a:off x="3720" y="1500"/>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3</a:t>
              </a:r>
              <a:endParaRPr lang="en-US" altLang="en-US" sz="800">
                <a:solidFill>
                  <a:srgbClr val="000000"/>
                </a:solidFill>
              </a:endParaRPr>
            </a:p>
          </p:txBody>
        </p:sp>
        <p:sp>
          <p:nvSpPr>
            <p:cNvPr id="28736" name="Text Box 76"/>
            <p:cNvSpPr txBox="1">
              <a:spLocks noChangeArrowheads="1"/>
            </p:cNvSpPr>
            <p:nvPr/>
          </p:nvSpPr>
          <p:spPr bwMode="auto">
            <a:xfrm>
              <a:off x="4134" y="1500"/>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3</a:t>
              </a:r>
              <a:endParaRPr lang="en-US" altLang="en-US" sz="800">
                <a:solidFill>
                  <a:srgbClr val="000000"/>
                </a:solidFill>
              </a:endParaRPr>
            </a:p>
          </p:txBody>
        </p:sp>
      </p:grpSp>
      <p:grpSp>
        <p:nvGrpSpPr>
          <p:cNvPr id="9" name="Group 77"/>
          <p:cNvGrpSpPr>
            <a:grpSpLocks/>
          </p:cNvGrpSpPr>
          <p:nvPr/>
        </p:nvGrpSpPr>
        <p:grpSpPr bwMode="auto">
          <a:xfrm>
            <a:off x="7362826" y="2190750"/>
            <a:ext cx="923925" cy="228600"/>
            <a:chOff x="3678" y="1380"/>
            <a:chExt cx="582" cy="144"/>
          </a:xfrm>
        </p:grpSpPr>
        <p:sp>
          <p:nvSpPr>
            <p:cNvPr id="28725" name="Oval 78"/>
            <p:cNvSpPr>
              <a:spLocks noChangeArrowheads="1"/>
            </p:cNvSpPr>
            <p:nvPr/>
          </p:nvSpPr>
          <p:spPr bwMode="auto">
            <a:xfrm>
              <a:off x="3678" y="1380"/>
              <a:ext cx="168" cy="144"/>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CC0000"/>
                </a:solidFill>
              </a:endParaRPr>
            </a:p>
          </p:txBody>
        </p:sp>
        <p:sp>
          <p:nvSpPr>
            <p:cNvPr id="28726" name="Oval 79"/>
            <p:cNvSpPr>
              <a:spLocks noChangeArrowheads="1"/>
            </p:cNvSpPr>
            <p:nvPr/>
          </p:nvSpPr>
          <p:spPr bwMode="auto">
            <a:xfrm>
              <a:off x="4092" y="1380"/>
              <a:ext cx="168" cy="144"/>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a:solidFill>
                  <a:srgbClr val="CC0000"/>
                </a:solidFill>
              </a:endParaRPr>
            </a:p>
          </p:txBody>
        </p:sp>
      </p:grpSp>
      <p:grpSp>
        <p:nvGrpSpPr>
          <p:cNvPr id="10" name="Group 80"/>
          <p:cNvGrpSpPr>
            <a:grpSpLocks/>
          </p:cNvGrpSpPr>
          <p:nvPr/>
        </p:nvGrpSpPr>
        <p:grpSpPr bwMode="auto">
          <a:xfrm>
            <a:off x="9639300" y="1990725"/>
            <a:ext cx="190500" cy="503238"/>
            <a:chOff x="5112" y="1254"/>
            <a:chExt cx="120" cy="317"/>
          </a:xfrm>
        </p:grpSpPr>
        <p:sp>
          <p:nvSpPr>
            <p:cNvPr id="28721" name="Text Box 81"/>
            <p:cNvSpPr txBox="1">
              <a:spLocks noChangeArrowheads="1"/>
            </p:cNvSpPr>
            <p:nvPr/>
          </p:nvSpPr>
          <p:spPr bwMode="auto">
            <a:xfrm>
              <a:off x="5112" y="1254"/>
              <a:ext cx="120" cy="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39</a:t>
              </a:r>
              <a:endParaRPr lang="en-US" altLang="en-US" sz="800">
                <a:solidFill>
                  <a:srgbClr val="000000"/>
                </a:solidFill>
              </a:endParaRPr>
            </a:p>
          </p:txBody>
        </p:sp>
        <p:sp>
          <p:nvSpPr>
            <p:cNvPr id="28722" name="Text Box 82"/>
            <p:cNvSpPr txBox="1">
              <a:spLocks noChangeArrowheads="1"/>
            </p:cNvSpPr>
            <p:nvPr/>
          </p:nvSpPr>
          <p:spPr bwMode="auto">
            <a:xfrm>
              <a:off x="5112" y="1326"/>
              <a:ext cx="120" cy="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16</a:t>
              </a:r>
              <a:endParaRPr lang="en-US" altLang="en-US" sz="800">
                <a:solidFill>
                  <a:srgbClr val="000000"/>
                </a:solidFill>
              </a:endParaRPr>
            </a:p>
          </p:txBody>
        </p:sp>
        <p:sp>
          <p:nvSpPr>
            <p:cNvPr id="28723" name="Text Box 83"/>
            <p:cNvSpPr txBox="1">
              <a:spLocks noChangeArrowheads="1"/>
            </p:cNvSpPr>
            <p:nvPr/>
          </p:nvSpPr>
          <p:spPr bwMode="auto">
            <a:xfrm>
              <a:off x="5112" y="1410"/>
              <a:ext cx="120" cy="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11</a:t>
              </a:r>
              <a:endParaRPr lang="en-US" altLang="en-US" sz="800">
                <a:solidFill>
                  <a:srgbClr val="000000"/>
                </a:solidFill>
              </a:endParaRPr>
            </a:p>
          </p:txBody>
        </p:sp>
        <p:sp>
          <p:nvSpPr>
            <p:cNvPr id="28724" name="Text Box 84"/>
            <p:cNvSpPr txBox="1">
              <a:spLocks noChangeArrowheads="1"/>
            </p:cNvSpPr>
            <p:nvPr/>
          </p:nvSpPr>
          <p:spPr bwMode="auto">
            <a:xfrm>
              <a:off x="5112" y="1494"/>
              <a:ext cx="120" cy="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14</a:t>
              </a:r>
              <a:endParaRPr lang="en-US" altLang="en-US" sz="800">
                <a:solidFill>
                  <a:srgbClr val="000000"/>
                </a:solidFill>
              </a:endParaRPr>
            </a:p>
          </p:txBody>
        </p:sp>
      </p:grpSp>
      <p:grpSp>
        <p:nvGrpSpPr>
          <p:cNvPr id="11" name="Group 85"/>
          <p:cNvGrpSpPr>
            <a:grpSpLocks/>
          </p:cNvGrpSpPr>
          <p:nvPr/>
        </p:nvGrpSpPr>
        <p:grpSpPr bwMode="auto">
          <a:xfrm>
            <a:off x="2200275" y="3686175"/>
            <a:ext cx="7848600" cy="615950"/>
            <a:chOff x="426" y="2322"/>
            <a:chExt cx="4944" cy="388"/>
          </a:xfrm>
        </p:grpSpPr>
        <p:sp>
          <p:nvSpPr>
            <p:cNvPr id="28715" name="Text Box 86"/>
            <p:cNvSpPr txBox="1">
              <a:spLocks noChangeArrowheads="1"/>
            </p:cNvSpPr>
            <p:nvPr/>
          </p:nvSpPr>
          <p:spPr bwMode="auto">
            <a:xfrm>
              <a:off x="426" y="2412"/>
              <a:ext cx="20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1600">
                  <a:solidFill>
                    <a:srgbClr val="000000"/>
                  </a:solidFill>
                </a:rPr>
                <a:t>% of days devoted to competition</a:t>
              </a:r>
              <a:endParaRPr lang="en-US" altLang="en-US" sz="1600">
                <a:solidFill>
                  <a:srgbClr val="000000"/>
                </a:solidFill>
              </a:endParaRPr>
            </a:p>
          </p:txBody>
        </p:sp>
        <p:grpSp>
          <p:nvGrpSpPr>
            <p:cNvPr id="28716" name="Group 87"/>
            <p:cNvGrpSpPr>
              <a:grpSpLocks/>
            </p:cNvGrpSpPr>
            <p:nvPr/>
          </p:nvGrpSpPr>
          <p:grpSpPr bwMode="auto">
            <a:xfrm>
              <a:off x="2430" y="2532"/>
              <a:ext cx="2400" cy="178"/>
              <a:chOff x="1872" y="2784"/>
              <a:chExt cx="2568" cy="178"/>
            </a:xfrm>
          </p:grpSpPr>
          <p:sp>
            <p:nvSpPr>
              <p:cNvPr id="28719" name="Text Box 88"/>
              <p:cNvSpPr txBox="1">
                <a:spLocks noChangeArrowheads="1"/>
              </p:cNvSpPr>
              <p:nvPr/>
            </p:nvSpPr>
            <p:spPr bwMode="auto">
              <a:xfrm>
                <a:off x="1896" y="2808"/>
                <a:ext cx="25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1600">
                    <a:solidFill>
                      <a:srgbClr val="000000"/>
                    </a:solidFill>
                  </a:rPr>
                  <a:t>14 Competition Days + 39 Training Days</a:t>
                </a:r>
                <a:endParaRPr lang="en-US" altLang="en-US" sz="1600">
                  <a:solidFill>
                    <a:srgbClr val="000000"/>
                  </a:solidFill>
                </a:endParaRPr>
              </a:p>
            </p:txBody>
          </p:sp>
          <p:sp>
            <p:nvSpPr>
              <p:cNvPr id="28720" name="Line 89"/>
              <p:cNvSpPr>
                <a:spLocks noChangeShapeType="1"/>
              </p:cNvSpPr>
              <p:nvPr/>
            </p:nvSpPr>
            <p:spPr bwMode="auto">
              <a:xfrm>
                <a:off x="1872" y="2784"/>
                <a:ext cx="25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sp>
          <p:nvSpPr>
            <p:cNvPr id="28717" name="Text Box 90"/>
            <p:cNvSpPr txBox="1">
              <a:spLocks noChangeArrowheads="1"/>
            </p:cNvSpPr>
            <p:nvPr/>
          </p:nvSpPr>
          <p:spPr bwMode="auto">
            <a:xfrm>
              <a:off x="2976" y="2322"/>
              <a:ext cx="133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1600">
                  <a:solidFill>
                    <a:srgbClr val="000000"/>
                  </a:solidFill>
                </a:rPr>
                <a:t>14 Competition Days</a:t>
              </a:r>
              <a:endParaRPr lang="en-US" altLang="en-US" sz="1600">
                <a:solidFill>
                  <a:srgbClr val="000000"/>
                </a:solidFill>
              </a:endParaRPr>
            </a:p>
          </p:txBody>
        </p:sp>
        <p:sp>
          <p:nvSpPr>
            <p:cNvPr id="28718" name="Text Box 91"/>
            <p:cNvSpPr txBox="1">
              <a:spLocks noChangeArrowheads="1"/>
            </p:cNvSpPr>
            <p:nvPr/>
          </p:nvSpPr>
          <p:spPr bwMode="auto">
            <a:xfrm>
              <a:off x="4854" y="2418"/>
              <a:ext cx="5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1600">
                  <a:solidFill>
                    <a:srgbClr val="000000"/>
                  </a:solidFill>
                </a:rPr>
                <a:t>= 26%</a:t>
              </a:r>
              <a:endParaRPr lang="en-US" altLang="en-US" sz="1600">
                <a:solidFill>
                  <a:srgbClr val="000000"/>
                </a:solidFill>
              </a:endParaRPr>
            </a:p>
          </p:txBody>
        </p:sp>
      </p:grpSp>
      <p:grpSp>
        <p:nvGrpSpPr>
          <p:cNvPr id="13" name="Group 92"/>
          <p:cNvGrpSpPr>
            <a:grpSpLocks/>
          </p:cNvGrpSpPr>
          <p:nvPr/>
        </p:nvGrpSpPr>
        <p:grpSpPr bwMode="auto">
          <a:xfrm>
            <a:off x="2200275" y="4733925"/>
            <a:ext cx="7886700" cy="615950"/>
            <a:chOff x="426" y="2982"/>
            <a:chExt cx="4968" cy="388"/>
          </a:xfrm>
        </p:grpSpPr>
        <p:grpSp>
          <p:nvGrpSpPr>
            <p:cNvPr id="28709" name="Group 93"/>
            <p:cNvGrpSpPr>
              <a:grpSpLocks/>
            </p:cNvGrpSpPr>
            <p:nvPr/>
          </p:nvGrpSpPr>
          <p:grpSpPr bwMode="auto">
            <a:xfrm>
              <a:off x="2454" y="3192"/>
              <a:ext cx="2400" cy="178"/>
              <a:chOff x="1872" y="2784"/>
              <a:chExt cx="2568" cy="178"/>
            </a:xfrm>
          </p:grpSpPr>
          <p:sp>
            <p:nvSpPr>
              <p:cNvPr id="28713" name="Text Box 94"/>
              <p:cNvSpPr txBox="1">
                <a:spLocks noChangeArrowheads="1"/>
              </p:cNvSpPr>
              <p:nvPr/>
            </p:nvSpPr>
            <p:spPr bwMode="auto">
              <a:xfrm>
                <a:off x="1896" y="2808"/>
                <a:ext cx="25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1600">
                    <a:solidFill>
                      <a:srgbClr val="000000"/>
                    </a:solidFill>
                  </a:rPr>
                  <a:t>14 Competition Days + 39 Training Days</a:t>
                </a:r>
                <a:endParaRPr lang="en-US" altLang="en-US" sz="1600">
                  <a:solidFill>
                    <a:srgbClr val="000000"/>
                  </a:solidFill>
                </a:endParaRPr>
              </a:p>
            </p:txBody>
          </p:sp>
          <p:sp>
            <p:nvSpPr>
              <p:cNvPr id="28714" name="Line 95"/>
              <p:cNvSpPr>
                <a:spLocks noChangeShapeType="1"/>
              </p:cNvSpPr>
              <p:nvPr/>
            </p:nvSpPr>
            <p:spPr bwMode="auto">
              <a:xfrm>
                <a:off x="1872" y="2784"/>
                <a:ext cx="25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2400">
                  <a:solidFill>
                    <a:srgbClr val="000000"/>
                  </a:solidFill>
                  <a:latin typeface="Arial" panose="020B0604020202020204" pitchFamily="34" charset="0"/>
                  <a:ea typeface="ＭＳ Ｐゴシック" panose="020B0600070205080204" pitchFamily="34" charset="-128"/>
                </a:endParaRPr>
              </a:p>
            </p:txBody>
          </p:sp>
        </p:grpSp>
        <p:sp>
          <p:nvSpPr>
            <p:cNvPr id="28710" name="Text Box 96"/>
            <p:cNvSpPr txBox="1">
              <a:spLocks noChangeArrowheads="1"/>
            </p:cNvSpPr>
            <p:nvPr/>
          </p:nvSpPr>
          <p:spPr bwMode="auto">
            <a:xfrm>
              <a:off x="3000" y="2982"/>
              <a:ext cx="133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1600">
                  <a:solidFill>
                    <a:srgbClr val="000000"/>
                  </a:solidFill>
                </a:rPr>
                <a:t>39 Training Days</a:t>
              </a:r>
              <a:endParaRPr lang="en-US" altLang="en-US" sz="1600">
                <a:solidFill>
                  <a:srgbClr val="000000"/>
                </a:solidFill>
              </a:endParaRPr>
            </a:p>
          </p:txBody>
        </p:sp>
        <p:sp>
          <p:nvSpPr>
            <p:cNvPr id="28711" name="Text Box 97"/>
            <p:cNvSpPr txBox="1">
              <a:spLocks noChangeArrowheads="1"/>
            </p:cNvSpPr>
            <p:nvPr/>
          </p:nvSpPr>
          <p:spPr bwMode="auto">
            <a:xfrm>
              <a:off x="4878" y="3078"/>
              <a:ext cx="5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1600">
                  <a:solidFill>
                    <a:srgbClr val="000000"/>
                  </a:solidFill>
                </a:rPr>
                <a:t>= 74%</a:t>
              </a:r>
              <a:endParaRPr lang="en-US" altLang="en-US" sz="1600">
                <a:solidFill>
                  <a:srgbClr val="000000"/>
                </a:solidFill>
              </a:endParaRPr>
            </a:p>
          </p:txBody>
        </p:sp>
        <p:sp>
          <p:nvSpPr>
            <p:cNvPr id="28712" name="Text Box 98"/>
            <p:cNvSpPr txBox="1">
              <a:spLocks noChangeArrowheads="1"/>
            </p:cNvSpPr>
            <p:nvPr/>
          </p:nvSpPr>
          <p:spPr bwMode="auto">
            <a:xfrm>
              <a:off x="426" y="3072"/>
              <a:ext cx="18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1600">
                  <a:solidFill>
                    <a:srgbClr val="000000"/>
                  </a:solidFill>
                </a:rPr>
                <a:t>% of days devoted to training</a:t>
              </a:r>
              <a:endParaRPr lang="en-US" altLang="en-US" sz="1600">
                <a:solidFill>
                  <a:srgbClr val="000000"/>
                </a:solidFill>
              </a:endParaRPr>
            </a:p>
          </p:txBody>
        </p:sp>
      </p:grpSp>
      <p:sp>
        <p:nvSpPr>
          <p:cNvPr id="70755" name="Text Box 99"/>
          <p:cNvSpPr txBox="1">
            <a:spLocks noChangeArrowheads="1"/>
          </p:cNvSpPr>
          <p:nvPr/>
        </p:nvSpPr>
        <p:spPr bwMode="auto">
          <a:xfrm>
            <a:off x="3971926" y="1657351"/>
            <a:ext cx="58578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800" b="1">
                <a:solidFill>
                  <a:srgbClr val="333399"/>
                </a:solidFill>
              </a:rPr>
              <a:t>APR                        MAY                       JUN                                JUL                         AUG                         SEP</a:t>
            </a:r>
            <a:endParaRPr lang="en-US" altLang="en-US" sz="800" b="1">
              <a:solidFill>
                <a:srgbClr val="333399"/>
              </a:solidFill>
            </a:endParaRPr>
          </a:p>
        </p:txBody>
      </p:sp>
      <p:sp>
        <p:nvSpPr>
          <p:cNvPr id="100" name="Text Box 20"/>
          <p:cNvSpPr txBox="1">
            <a:spLocks noChangeArrowheads="1"/>
          </p:cNvSpPr>
          <p:nvPr/>
        </p:nvSpPr>
        <p:spPr bwMode="auto">
          <a:xfrm>
            <a:off x="8305800" y="3286125"/>
            <a:ext cx="1905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CA" altLang="en-US" sz="800">
                <a:solidFill>
                  <a:srgbClr val="000000"/>
                </a:solidFill>
              </a:rPr>
              <a:t>SO</a:t>
            </a:r>
            <a:endParaRPr lang="en-US" altLang="en-US" sz="80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7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6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6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6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66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66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066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066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67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067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067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67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67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067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067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0677"/>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8"/>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10"/>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0681"/>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0685"/>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2"/>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3"/>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4"/>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11"/>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nodeType="clickEffect">
                                  <p:stCondLst>
                                    <p:cond delay="0"/>
                                  </p:stCondLst>
                                  <p:childTnLst>
                                    <p:set>
                                      <p:cBhvr>
                                        <p:cTn id="1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60" grpId="0"/>
      <p:bldP spid="70661" grpId="0"/>
      <p:bldP spid="70662" grpId="0"/>
      <p:bldP spid="70663" grpId="0"/>
      <p:bldP spid="70664" grpId="0"/>
      <p:bldP spid="70665" grpId="0"/>
      <p:bldP spid="70666" grpId="0"/>
      <p:bldP spid="70667" grpId="0"/>
      <p:bldP spid="70668" grpId="0"/>
      <p:bldP spid="70669" grpId="0"/>
      <p:bldP spid="70670" grpId="0"/>
      <p:bldP spid="70671" grpId="0"/>
      <p:bldP spid="70672" grpId="0"/>
      <p:bldP spid="70673" grpId="0"/>
      <p:bldP spid="70674" grpId="0"/>
      <p:bldP spid="70675" grpId="0"/>
      <p:bldP spid="70676" grpId="0"/>
      <p:bldP spid="70677" grpId="0"/>
      <p:bldP spid="70681" grpId="0" animBg="1"/>
      <p:bldP spid="70685" grpId="0" animBg="1"/>
      <p:bldP spid="70755" grpId="0"/>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AED9-DCEC-6CC9-658A-9A82EF872DE3}"/>
              </a:ext>
            </a:extLst>
          </p:cNvPr>
          <p:cNvSpPr>
            <a:spLocks noGrp="1"/>
          </p:cNvSpPr>
          <p:nvPr>
            <p:ph type="title"/>
          </p:nvPr>
        </p:nvSpPr>
        <p:spPr>
          <a:xfrm>
            <a:off x="838200" y="1629481"/>
            <a:ext cx="10515600" cy="1325563"/>
          </a:xfrm>
        </p:spPr>
        <p:txBody>
          <a:bodyPr/>
          <a:lstStyle/>
          <a:p>
            <a:pPr algn="ctr"/>
            <a:r>
              <a:rPr lang="en-CA" dirty="0"/>
              <a:t>Module 6: Physical Preparation</a:t>
            </a:r>
          </a:p>
        </p:txBody>
      </p:sp>
      <p:sp>
        <p:nvSpPr>
          <p:cNvPr id="4" name="Content Placeholder 3">
            <a:extLst>
              <a:ext uri="{FF2B5EF4-FFF2-40B4-BE49-F238E27FC236}">
                <a16:creationId xmlns:a16="http://schemas.microsoft.com/office/drawing/2014/main" id="{BEAED738-7E93-CD7B-7BA3-A6B3BE0495CA}"/>
              </a:ext>
            </a:extLst>
          </p:cNvPr>
          <p:cNvSpPr>
            <a:spLocks noGrp="1"/>
          </p:cNvSpPr>
          <p:nvPr>
            <p:ph idx="1"/>
          </p:nvPr>
        </p:nvSpPr>
        <p:spPr>
          <a:xfrm>
            <a:off x="838200" y="3429001"/>
            <a:ext cx="10515600" cy="2542822"/>
          </a:xfrm>
        </p:spPr>
        <p:txBody>
          <a:bodyPr>
            <a:normAutofit lnSpcReduction="10000"/>
          </a:bodyPr>
          <a:lstStyle/>
          <a:p>
            <a:pPr marL="0" indent="0" rtl="0">
              <a:spcBef>
                <a:spcPts val="750"/>
              </a:spcBef>
              <a:spcAft>
                <a:spcPts val="0"/>
              </a:spcAft>
              <a:buNone/>
            </a:pPr>
            <a:r>
              <a:rPr lang="en-US" b="0" i="0" u="none" strike="noStrike" dirty="0">
                <a:effectLst/>
                <a:latin typeface="Baloo 2"/>
              </a:rPr>
              <a:t>Learning to Compete Phase of Athlete Development must include training to increase:</a:t>
            </a:r>
            <a:endParaRPr lang="en-US" b="0" dirty="0">
              <a:effectLst/>
            </a:endParaRPr>
          </a:p>
          <a:p>
            <a:pPr marL="0" indent="0" rtl="0">
              <a:spcBef>
                <a:spcPts val="750"/>
              </a:spcBef>
              <a:spcAft>
                <a:spcPts val="0"/>
              </a:spcAft>
              <a:buNone/>
            </a:pPr>
            <a:r>
              <a:rPr lang="en-US" b="0" i="0" u="none" strike="noStrike" dirty="0">
                <a:effectLst/>
                <a:latin typeface="Baloo 2"/>
              </a:rPr>
              <a:t>- speed</a:t>
            </a:r>
            <a:endParaRPr lang="en-US" b="0" dirty="0">
              <a:effectLst/>
            </a:endParaRPr>
          </a:p>
          <a:p>
            <a:pPr marL="0" indent="0" rtl="0">
              <a:spcBef>
                <a:spcPts val="750"/>
              </a:spcBef>
              <a:spcAft>
                <a:spcPts val="0"/>
              </a:spcAft>
              <a:buNone/>
            </a:pPr>
            <a:r>
              <a:rPr lang="en-US" b="0" i="0" u="none" strike="noStrike" dirty="0">
                <a:effectLst/>
                <a:latin typeface="Baloo 2"/>
              </a:rPr>
              <a:t>- intensity &amp; endurance</a:t>
            </a:r>
            <a:endParaRPr lang="en-US" b="0" dirty="0">
              <a:effectLst/>
            </a:endParaRPr>
          </a:p>
          <a:p>
            <a:pPr marL="0" indent="0">
              <a:buNone/>
            </a:pPr>
            <a:br>
              <a:rPr lang="en-US" dirty="0"/>
            </a:br>
            <a:endParaRPr lang="en-CA" dirty="0"/>
          </a:p>
        </p:txBody>
      </p:sp>
    </p:spTree>
    <p:extLst>
      <p:ext uri="{BB962C8B-B14F-4D97-AF65-F5344CB8AC3E}">
        <p14:creationId xmlns:p14="http://schemas.microsoft.com/office/powerpoint/2010/main" val="1577269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9077-3769-39D2-311B-A0D14D4298A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64A6B14A-EF5A-9EA2-FF5B-A24B5C916A83}"/>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C7990524-37BE-6B4A-F119-C91A2E9E61ED}"/>
              </a:ext>
            </a:extLst>
          </p:cNvPr>
          <p:cNvPicPr>
            <a:picLocks noChangeAspect="1"/>
          </p:cNvPicPr>
          <p:nvPr/>
        </p:nvPicPr>
        <p:blipFill>
          <a:blip r:embed="rId3"/>
          <a:stretch>
            <a:fillRect/>
          </a:stretch>
        </p:blipFill>
        <p:spPr>
          <a:xfrm>
            <a:off x="257012" y="125611"/>
            <a:ext cx="11677976" cy="6606777"/>
          </a:xfrm>
          <a:prstGeom prst="rect">
            <a:avLst/>
          </a:prstGeom>
        </p:spPr>
      </p:pic>
      <p:sp>
        <p:nvSpPr>
          <p:cNvPr id="4" name="Oval 3">
            <a:extLst>
              <a:ext uri="{FF2B5EF4-FFF2-40B4-BE49-F238E27FC236}">
                <a16:creationId xmlns:a16="http://schemas.microsoft.com/office/drawing/2014/main" id="{440D0766-20CD-2CE1-8322-BA1BAF3D1138}"/>
              </a:ext>
            </a:extLst>
          </p:cNvPr>
          <p:cNvSpPr/>
          <p:nvPr/>
        </p:nvSpPr>
        <p:spPr>
          <a:xfrm>
            <a:off x="6819900" y="2197099"/>
            <a:ext cx="2540000" cy="397986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61816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A33A-CA48-7D77-C696-D6DC252B0FC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7A5441D-8DF5-CD1C-71E9-9B6441770244}"/>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AC85CED3-AAAB-9BE1-F5E3-E17A70EF2099}"/>
              </a:ext>
            </a:extLst>
          </p:cNvPr>
          <p:cNvPicPr>
            <a:picLocks noChangeAspect="1"/>
          </p:cNvPicPr>
          <p:nvPr/>
        </p:nvPicPr>
        <p:blipFill>
          <a:blip r:embed="rId3"/>
          <a:stretch>
            <a:fillRect/>
          </a:stretch>
        </p:blipFill>
        <p:spPr>
          <a:xfrm>
            <a:off x="49161" y="38404"/>
            <a:ext cx="12064180" cy="6787930"/>
          </a:xfrm>
          <a:prstGeom prst="rect">
            <a:avLst/>
          </a:prstGeom>
        </p:spPr>
      </p:pic>
    </p:spTree>
    <p:extLst>
      <p:ext uri="{BB962C8B-B14F-4D97-AF65-F5344CB8AC3E}">
        <p14:creationId xmlns:p14="http://schemas.microsoft.com/office/powerpoint/2010/main" val="2315034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EDB8244-B906-E6C4-15F1-916B3441F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84263"/>
            <a:ext cx="92964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D0376B5-FCFA-4156-125E-FC82D932B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4270465"/>
            <a:ext cx="6315075"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2B7F0C2-6D2F-A3AE-4EC7-D1DAB7F17AD7}"/>
              </a:ext>
            </a:extLst>
          </p:cNvPr>
          <p:cNvSpPr txBox="1"/>
          <p:nvPr/>
        </p:nvSpPr>
        <p:spPr>
          <a:xfrm>
            <a:off x="6261100" y="4365536"/>
            <a:ext cx="6096000" cy="1200329"/>
          </a:xfrm>
          <a:prstGeom prst="rect">
            <a:avLst/>
          </a:prstGeom>
          <a:noFill/>
        </p:spPr>
        <p:txBody>
          <a:bodyPr wrap="square">
            <a:spAutoFit/>
          </a:bodyPr>
          <a:lstStyle/>
          <a:p>
            <a:pPr rtl="0">
              <a:spcBef>
                <a:spcPts val="0"/>
              </a:spcBef>
              <a:spcAft>
                <a:spcPts val="0"/>
              </a:spcAft>
            </a:pPr>
            <a:r>
              <a:rPr lang="en-US" sz="1800" b="0" i="0" u="none" strike="noStrike" dirty="0">
                <a:solidFill>
                  <a:srgbClr val="003849"/>
                </a:solidFill>
                <a:effectLst/>
                <a:latin typeface="Calibri" panose="020F0502020204030204" pitchFamily="34" charset="0"/>
              </a:rPr>
              <a:t>Use </a:t>
            </a:r>
            <a:r>
              <a:rPr lang="en-US" sz="1800" b="0" i="0" u="sng" dirty="0">
                <a:solidFill>
                  <a:srgbClr val="003849"/>
                </a:solidFill>
                <a:effectLst/>
                <a:latin typeface="Calibri" panose="020F0502020204030204" pitchFamily="34" charset="0"/>
              </a:rPr>
              <a:t>shapes</a:t>
            </a:r>
            <a:r>
              <a:rPr lang="en-US" sz="1800" b="0" i="0" u="none" strike="noStrike" dirty="0">
                <a:solidFill>
                  <a:srgbClr val="003849"/>
                </a:solidFill>
                <a:effectLst/>
                <a:latin typeface="Calibri" panose="020F0502020204030204" pitchFamily="34" charset="0"/>
              </a:rPr>
              <a:t> to indicate </a:t>
            </a:r>
            <a:r>
              <a:rPr lang="en-US" sz="1800" b="1" i="0" u="none" strike="noStrike" dirty="0">
                <a:solidFill>
                  <a:srgbClr val="003849"/>
                </a:solidFill>
                <a:effectLst/>
                <a:latin typeface="Calibri" panose="020F0502020204030204" pitchFamily="34" charset="0"/>
              </a:rPr>
              <a:t>the importance </a:t>
            </a:r>
            <a:r>
              <a:rPr lang="en-US" sz="1800" b="0" i="0" u="none" strike="noStrike" dirty="0">
                <a:solidFill>
                  <a:srgbClr val="003849"/>
                </a:solidFill>
                <a:effectLst/>
                <a:latin typeface="Calibri" panose="020F0502020204030204" pitchFamily="34" charset="0"/>
              </a:rPr>
              <a:t>of the skill or ability:</a:t>
            </a:r>
            <a:endParaRPr lang="en-US" b="0" dirty="0">
              <a:effectLst/>
            </a:endParaRPr>
          </a:p>
          <a:p>
            <a:pPr marL="285750" indent="-285750" rtl="0" fontAlgn="base">
              <a:spcBef>
                <a:spcPts val="0"/>
              </a:spcBef>
              <a:spcAft>
                <a:spcPts val="0"/>
              </a:spcAft>
              <a:buFont typeface="Wingdings" panose="05000000000000000000" pitchFamily="2" charset="2"/>
              <a:buChar char="q"/>
            </a:pPr>
            <a:r>
              <a:rPr lang="en-US" sz="1800" b="0" i="0" u="none" strike="noStrike" dirty="0">
                <a:solidFill>
                  <a:srgbClr val="003849"/>
                </a:solidFill>
                <a:effectLst/>
                <a:latin typeface="Calibri" panose="020F0502020204030204" pitchFamily="34" charset="0"/>
              </a:rPr>
              <a:t>High</a:t>
            </a:r>
            <a:endParaRPr lang="en-US" sz="1800" b="0" i="0" u="none" strike="noStrike" dirty="0">
              <a:solidFill>
                <a:srgbClr val="003849"/>
              </a:solidFill>
              <a:effectLst/>
              <a:latin typeface="Noto Sans Symbols"/>
            </a:endParaRPr>
          </a:p>
          <a:p>
            <a:pPr rtl="0">
              <a:spcBef>
                <a:spcPts val="0"/>
              </a:spcBef>
              <a:spcAft>
                <a:spcPts val="0"/>
              </a:spcAft>
            </a:pPr>
            <a:r>
              <a:rPr lang="en-US" sz="1800" b="0" i="0" u="none" strike="noStrike" dirty="0">
                <a:solidFill>
                  <a:srgbClr val="003849"/>
                </a:solidFill>
                <a:effectLst/>
                <a:latin typeface="Calibri" panose="020F0502020204030204" pitchFamily="34" charset="0"/>
              </a:rPr>
              <a:t>🗆    Medium</a:t>
            </a:r>
            <a:endParaRPr lang="en-US" b="0" dirty="0">
              <a:effectLst/>
            </a:endParaRPr>
          </a:p>
          <a:p>
            <a:pPr rtl="0" fontAlgn="base">
              <a:spcBef>
                <a:spcPts val="0"/>
              </a:spcBef>
              <a:spcAft>
                <a:spcPts val="0"/>
              </a:spcAft>
            </a:pPr>
            <a:r>
              <a:rPr lang="en-US" sz="1800" b="0" i="0" u="none" strike="noStrike" dirty="0">
                <a:solidFill>
                  <a:srgbClr val="003849"/>
                </a:solidFill>
                <a:effectLst/>
                <a:latin typeface="Calibri" panose="020F0502020204030204" pitchFamily="34" charset="0"/>
              </a:rPr>
              <a:t>- Low</a:t>
            </a:r>
          </a:p>
        </p:txBody>
      </p:sp>
      <p:sp>
        <p:nvSpPr>
          <p:cNvPr id="5" name="TextBox 4">
            <a:extLst>
              <a:ext uri="{FF2B5EF4-FFF2-40B4-BE49-F238E27FC236}">
                <a16:creationId xmlns:a16="http://schemas.microsoft.com/office/drawing/2014/main" id="{FBFFDAA1-45ED-8DCB-7C07-443D51CB3CB2}"/>
              </a:ext>
            </a:extLst>
          </p:cNvPr>
          <p:cNvSpPr txBox="1"/>
          <p:nvPr/>
        </p:nvSpPr>
        <p:spPr>
          <a:xfrm>
            <a:off x="1920875" y="3948669"/>
            <a:ext cx="6178550" cy="369332"/>
          </a:xfrm>
          <a:prstGeom prst="rect">
            <a:avLst/>
          </a:prstGeom>
          <a:noFill/>
        </p:spPr>
        <p:txBody>
          <a:bodyPr wrap="square">
            <a:spAutoFit/>
          </a:bodyPr>
          <a:lstStyle/>
          <a:p>
            <a:r>
              <a:rPr lang="en-US" sz="1800" b="0" i="0" u="none" strike="noStrike" dirty="0">
                <a:solidFill>
                  <a:srgbClr val="003849"/>
                </a:solidFill>
                <a:effectLst/>
                <a:latin typeface="Calibri" panose="020F0502020204030204" pitchFamily="34" charset="0"/>
              </a:rPr>
              <a:t>CODES for the objectives:</a:t>
            </a:r>
            <a:endParaRPr lang="en-CA" dirty="0"/>
          </a:p>
        </p:txBody>
      </p:sp>
    </p:spTree>
    <p:extLst>
      <p:ext uri="{BB962C8B-B14F-4D97-AF65-F5344CB8AC3E}">
        <p14:creationId xmlns:p14="http://schemas.microsoft.com/office/powerpoint/2010/main" val="326920208"/>
      </p:ext>
    </p:extLst>
  </p:cSld>
  <p:clrMapOvr>
    <a:masterClrMapping/>
  </p:clrMapOvr>
  <p:transition advClick="0" advTm="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131D-AB5E-5D8F-92DB-3B5DD060D461}"/>
              </a:ext>
            </a:extLst>
          </p:cNvPr>
          <p:cNvSpPr>
            <a:spLocks noGrp="1"/>
          </p:cNvSpPr>
          <p:nvPr>
            <p:ph type="title"/>
          </p:nvPr>
        </p:nvSpPr>
        <p:spPr>
          <a:xfrm>
            <a:off x="1151351" y="1404785"/>
            <a:ext cx="10515600" cy="1325563"/>
          </a:xfrm>
        </p:spPr>
        <p:txBody>
          <a:bodyPr/>
          <a:lstStyle/>
          <a:p>
            <a:pPr rtl="0">
              <a:spcBef>
                <a:spcPts val="0"/>
              </a:spcBef>
              <a:spcAft>
                <a:spcPts val="0"/>
              </a:spcAft>
            </a:pPr>
            <a:r>
              <a:rPr lang="en-CA" sz="6600" b="1" i="0" u="none" strike="noStrike" dirty="0">
                <a:solidFill>
                  <a:srgbClr val="C00000"/>
                </a:solidFill>
                <a:effectLst>
                  <a:outerShdw blurRad="38100" dist="38100" dir="2700000" algn="tl">
                    <a:srgbClr val="000000">
                      <a:alpha val="43137"/>
                    </a:srgbClr>
                  </a:outerShdw>
                </a:effectLst>
                <a:latin typeface="Economica"/>
              </a:rPr>
              <a:t>What’s next for you?</a:t>
            </a:r>
            <a:br>
              <a:rPr lang="en-CA" sz="6600" b="1" dirty="0">
                <a:solidFill>
                  <a:srgbClr val="C00000"/>
                </a:solidFill>
                <a:effectLst>
                  <a:outerShdw blurRad="38100" dist="38100" dir="2700000" algn="tl">
                    <a:srgbClr val="000000">
                      <a:alpha val="43137"/>
                    </a:srgbClr>
                  </a:outerShdw>
                </a:effectLst>
              </a:rPr>
            </a:br>
            <a:endParaRPr lang="en-CA" dirty="0"/>
          </a:p>
        </p:txBody>
      </p:sp>
      <p:sp>
        <p:nvSpPr>
          <p:cNvPr id="3" name="Content Placeholder 2">
            <a:extLst>
              <a:ext uri="{FF2B5EF4-FFF2-40B4-BE49-F238E27FC236}">
                <a16:creationId xmlns:a16="http://schemas.microsoft.com/office/drawing/2014/main" id="{8DFA419E-B29C-28F1-0B34-90B18A47BB46}"/>
              </a:ext>
            </a:extLst>
          </p:cNvPr>
          <p:cNvSpPr>
            <a:spLocks noGrp="1"/>
          </p:cNvSpPr>
          <p:nvPr>
            <p:ph idx="1"/>
          </p:nvPr>
        </p:nvSpPr>
        <p:spPr>
          <a:xfrm>
            <a:off x="838200" y="3244240"/>
            <a:ext cx="10515600" cy="3344449"/>
          </a:xfrm>
        </p:spPr>
        <p:txBody>
          <a:bodyPr>
            <a:normAutofit/>
          </a:bodyPr>
          <a:lstStyle/>
          <a:p>
            <a:pPr algn="l"/>
            <a:r>
              <a:rPr lang="en-CA" sz="2400" dirty="0">
                <a:solidFill>
                  <a:srgbClr val="1D2228"/>
                </a:solidFill>
                <a:latin typeface="Calibri" panose="020F0502020204030204" pitchFamily="34" charset="0"/>
                <a:ea typeface="Calibri" panose="020F0502020204030204" pitchFamily="34" charset="0"/>
                <a:cs typeface="Calibri" panose="020F0502020204030204" pitchFamily="34" charset="0"/>
              </a:rPr>
              <a:t>If not already done – </a:t>
            </a:r>
            <a:r>
              <a:rPr lang="en-CA" sz="2400" dirty="0" err="1">
                <a:solidFill>
                  <a:srgbClr val="1D2228"/>
                </a:solidFill>
                <a:latin typeface="Calibri" panose="020F0502020204030204" pitchFamily="34" charset="0"/>
                <a:ea typeface="Calibri" panose="020F0502020204030204" pitchFamily="34" charset="0"/>
                <a:cs typeface="Calibri" panose="020F0502020204030204" pitchFamily="34" charset="0"/>
              </a:rPr>
              <a:t>elearning</a:t>
            </a:r>
            <a:r>
              <a:rPr lang="en-CA" sz="2400" dirty="0">
                <a:solidFill>
                  <a:srgbClr val="1D2228"/>
                </a:solidFill>
                <a:latin typeface="Calibri" panose="020F0502020204030204" pitchFamily="34" charset="0"/>
                <a:ea typeface="Calibri" panose="020F0502020204030204" pitchFamily="34" charset="0"/>
                <a:cs typeface="Calibri" panose="020F0502020204030204" pitchFamily="34" charset="0"/>
              </a:rPr>
              <a:t> modules (Safe Sport, Mental health in sport)</a:t>
            </a:r>
          </a:p>
          <a:p>
            <a:pPr algn="l"/>
            <a:r>
              <a:rPr lang="en-CA" sz="2400" dirty="0">
                <a:solidFill>
                  <a:srgbClr val="1D2228"/>
                </a:solidFill>
                <a:latin typeface="Calibri" panose="020F0502020204030204" pitchFamily="34" charset="0"/>
                <a:ea typeface="Calibri" panose="020F0502020204030204" pitchFamily="34" charset="0"/>
                <a:cs typeface="Calibri" panose="020F0502020204030204" pitchFamily="34" charset="0"/>
              </a:rPr>
              <a:t>Make Ethical Decisions module</a:t>
            </a:r>
          </a:p>
          <a:p>
            <a:pPr algn="l"/>
            <a:r>
              <a:rPr lang="en-CA" sz="2400" dirty="0">
                <a:solidFill>
                  <a:srgbClr val="1D2228"/>
                </a:solidFill>
                <a:latin typeface="Calibri" panose="020F0502020204030204" pitchFamily="34" charset="0"/>
                <a:ea typeface="Calibri" panose="020F0502020204030204" pitchFamily="34" charset="0"/>
                <a:cs typeface="Calibri" panose="020F0502020204030204" pitchFamily="34" charset="0"/>
              </a:rPr>
              <a:t>Develop your seasonal planner and make it useful for you!</a:t>
            </a:r>
          </a:p>
          <a:p>
            <a:pPr algn="l"/>
            <a:r>
              <a:rPr lang="en-CA" sz="2400" dirty="0">
                <a:solidFill>
                  <a:srgbClr val="1D2228"/>
                </a:solidFill>
                <a:latin typeface="Calibri" panose="020F0502020204030204" pitchFamily="34" charset="0"/>
                <a:ea typeface="Calibri" panose="020F0502020204030204" pitchFamily="34" charset="0"/>
                <a:cs typeface="Calibri" panose="020F0502020204030204" pitchFamily="34" charset="0"/>
              </a:rPr>
              <a:t>Moving toward “certification” – in person evaluation &amp; completion of evaluation portfolio [recommend within the next several years]</a:t>
            </a:r>
          </a:p>
          <a:p>
            <a:pPr algn="l"/>
            <a:endParaRPr lang="en-CA" sz="2400" dirty="0">
              <a:solidFill>
                <a:srgbClr val="1D2228"/>
              </a:solidFill>
              <a:latin typeface="Calibri" panose="020F0502020204030204" pitchFamily="34" charset="0"/>
              <a:ea typeface="Calibri" panose="020F0502020204030204" pitchFamily="34" charset="0"/>
              <a:cs typeface="Calibri" panose="020F0502020204030204" pitchFamily="34" charset="0"/>
            </a:endParaRPr>
          </a:p>
          <a:p>
            <a:pPr algn="l"/>
            <a:endParaRPr lang="en-CA" dirty="0"/>
          </a:p>
        </p:txBody>
      </p:sp>
    </p:spTree>
    <p:extLst>
      <p:ext uri="{BB962C8B-B14F-4D97-AF65-F5344CB8AC3E}">
        <p14:creationId xmlns:p14="http://schemas.microsoft.com/office/powerpoint/2010/main" val="2197611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131D-AB5E-5D8F-92DB-3B5DD060D461}"/>
              </a:ext>
            </a:extLst>
          </p:cNvPr>
          <p:cNvSpPr>
            <a:spLocks noGrp="1"/>
          </p:cNvSpPr>
          <p:nvPr>
            <p:ph type="title"/>
          </p:nvPr>
        </p:nvSpPr>
        <p:spPr>
          <a:xfrm>
            <a:off x="1151351" y="1404785"/>
            <a:ext cx="10515600" cy="1325563"/>
          </a:xfrm>
        </p:spPr>
        <p:txBody>
          <a:bodyPr/>
          <a:lstStyle/>
          <a:p>
            <a:pPr rtl="0">
              <a:spcBef>
                <a:spcPts val="0"/>
              </a:spcBef>
              <a:spcAft>
                <a:spcPts val="0"/>
              </a:spcAft>
            </a:pPr>
            <a:r>
              <a:rPr lang="en-CA" dirty="0"/>
              <a:t>Lunch break – then technical package</a:t>
            </a:r>
          </a:p>
        </p:txBody>
      </p:sp>
      <p:sp>
        <p:nvSpPr>
          <p:cNvPr id="3" name="Content Placeholder 2">
            <a:extLst>
              <a:ext uri="{FF2B5EF4-FFF2-40B4-BE49-F238E27FC236}">
                <a16:creationId xmlns:a16="http://schemas.microsoft.com/office/drawing/2014/main" id="{8DFA419E-B29C-28F1-0B34-90B18A47BB46}"/>
              </a:ext>
            </a:extLst>
          </p:cNvPr>
          <p:cNvSpPr>
            <a:spLocks noGrp="1"/>
          </p:cNvSpPr>
          <p:nvPr>
            <p:ph idx="1"/>
          </p:nvPr>
        </p:nvSpPr>
        <p:spPr>
          <a:xfrm>
            <a:off x="1151351" y="2730348"/>
            <a:ext cx="10515600" cy="3344449"/>
          </a:xfrm>
        </p:spPr>
        <p:txBody>
          <a:bodyPr>
            <a:normAutofit/>
          </a:bodyPr>
          <a:lstStyle/>
          <a:p>
            <a:r>
              <a:rPr lang="en-CA" sz="2400" dirty="0"/>
              <a:t>Come back by…..</a:t>
            </a:r>
          </a:p>
          <a:p>
            <a:r>
              <a:rPr lang="en-CA" sz="2400" dirty="0"/>
              <a:t>Ready to discuss all things game related!</a:t>
            </a:r>
          </a:p>
          <a:p>
            <a:pPr algn="l"/>
            <a:endParaRPr lang="en-CA" sz="2400" dirty="0">
              <a:solidFill>
                <a:srgbClr val="1D2228"/>
              </a:solidFill>
              <a:latin typeface="Calibri" panose="020F0502020204030204" pitchFamily="34" charset="0"/>
              <a:ea typeface="Calibri" panose="020F0502020204030204" pitchFamily="34" charset="0"/>
              <a:cs typeface="Calibri" panose="020F0502020204030204" pitchFamily="34" charset="0"/>
            </a:endParaRPr>
          </a:p>
          <a:p>
            <a:pPr algn="l"/>
            <a:endParaRPr lang="en-CA" dirty="0"/>
          </a:p>
        </p:txBody>
      </p:sp>
    </p:spTree>
    <p:extLst>
      <p:ext uri="{BB962C8B-B14F-4D97-AF65-F5344CB8AC3E}">
        <p14:creationId xmlns:p14="http://schemas.microsoft.com/office/powerpoint/2010/main" val="749517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5463E95-2F12-3466-02E8-FBD16DB68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072D5-4B41-F18C-19D4-941D5E743C08}"/>
              </a:ext>
            </a:extLst>
          </p:cNvPr>
          <p:cNvSpPr>
            <a:spLocks noGrp="1"/>
          </p:cNvSpPr>
          <p:nvPr>
            <p:ph type="title"/>
          </p:nvPr>
        </p:nvSpPr>
        <p:spPr>
          <a:xfrm>
            <a:off x="1151351" y="1404785"/>
            <a:ext cx="10515600" cy="1325563"/>
          </a:xfrm>
        </p:spPr>
        <p:txBody>
          <a:bodyPr/>
          <a:lstStyle/>
          <a:p>
            <a:pPr rtl="0">
              <a:spcBef>
                <a:spcPts val="0"/>
              </a:spcBef>
              <a:spcAft>
                <a:spcPts val="0"/>
              </a:spcAft>
            </a:pPr>
            <a:r>
              <a:rPr lang="en-CA" dirty="0"/>
              <a:t>Lunch break – then technical package</a:t>
            </a:r>
          </a:p>
        </p:txBody>
      </p:sp>
      <p:sp>
        <p:nvSpPr>
          <p:cNvPr id="3" name="Content Placeholder 2">
            <a:extLst>
              <a:ext uri="{FF2B5EF4-FFF2-40B4-BE49-F238E27FC236}">
                <a16:creationId xmlns:a16="http://schemas.microsoft.com/office/drawing/2014/main" id="{DD20BA88-BB32-F519-75EF-345D0A18E1D8}"/>
              </a:ext>
            </a:extLst>
          </p:cNvPr>
          <p:cNvSpPr>
            <a:spLocks noGrp="1"/>
          </p:cNvSpPr>
          <p:nvPr>
            <p:ph idx="1"/>
          </p:nvPr>
        </p:nvSpPr>
        <p:spPr>
          <a:xfrm>
            <a:off x="1151351" y="2730348"/>
            <a:ext cx="10515600" cy="3344449"/>
          </a:xfrm>
        </p:spPr>
        <p:txBody>
          <a:bodyPr>
            <a:normAutofit/>
          </a:bodyPr>
          <a:lstStyle/>
          <a:p>
            <a:r>
              <a:rPr lang="en-CA" sz="2400" dirty="0"/>
              <a:t>Come back by…..</a:t>
            </a:r>
          </a:p>
          <a:p>
            <a:r>
              <a:rPr lang="en-CA" sz="2400" dirty="0"/>
              <a:t>Ready to discuss all things game related!</a:t>
            </a:r>
          </a:p>
          <a:p>
            <a:pPr algn="l"/>
            <a:endParaRPr lang="en-CA" sz="2400" dirty="0">
              <a:solidFill>
                <a:srgbClr val="1D2228"/>
              </a:solidFill>
              <a:latin typeface="Calibri" panose="020F0502020204030204" pitchFamily="34" charset="0"/>
              <a:ea typeface="Calibri" panose="020F0502020204030204" pitchFamily="34" charset="0"/>
              <a:cs typeface="Calibri" panose="020F0502020204030204" pitchFamily="34" charset="0"/>
            </a:endParaRPr>
          </a:p>
          <a:p>
            <a:pPr algn="l"/>
            <a:endParaRPr lang="en-CA" dirty="0"/>
          </a:p>
        </p:txBody>
      </p:sp>
    </p:spTree>
    <p:extLst>
      <p:ext uri="{BB962C8B-B14F-4D97-AF65-F5344CB8AC3E}">
        <p14:creationId xmlns:p14="http://schemas.microsoft.com/office/powerpoint/2010/main" val="404649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1C10-842B-62EE-C73C-81D5C05329E3}"/>
              </a:ext>
            </a:extLst>
          </p:cNvPr>
          <p:cNvSpPr>
            <a:spLocks noGrp="1"/>
          </p:cNvSpPr>
          <p:nvPr>
            <p:ph type="title"/>
          </p:nvPr>
        </p:nvSpPr>
        <p:spPr>
          <a:xfrm>
            <a:off x="838200" y="681037"/>
            <a:ext cx="10515600" cy="1009651"/>
          </a:xfrm>
        </p:spPr>
        <p:txBody>
          <a:bodyPr/>
          <a:lstStyle/>
          <a:p>
            <a:pPr algn="ctr"/>
            <a:r>
              <a:rPr lang="en-CA" dirty="0"/>
              <a:t>A few starters….</a:t>
            </a:r>
          </a:p>
        </p:txBody>
      </p:sp>
      <p:sp>
        <p:nvSpPr>
          <p:cNvPr id="3" name="Content Placeholder 2">
            <a:extLst>
              <a:ext uri="{FF2B5EF4-FFF2-40B4-BE49-F238E27FC236}">
                <a16:creationId xmlns:a16="http://schemas.microsoft.com/office/drawing/2014/main" id="{17495BE5-843A-E6BE-F2F6-FF6853F5802B}"/>
              </a:ext>
            </a:extLst>
          </p:cNvPr>
          <p:cNvSpPr>
            <a:spLocks noGrp="1"/>
          </p:cNvSpPr>
          <p:nvPr>
            <p:ph idx="1"/>
          </p:nvPr>
        </p:nvSpPr>
        <p:spPr/>
        <p:txBody>
          <a:bodyPr/>
          <a:lstStyle/>
          <a:p>
            <a:pPr marL="0" indent="0">
              <a:buNone/>
            </a:pPr>
            <a:r>
              <a:rPr lang="en-CA" dirty="0"/>
              <a:t>BE….</a:t>
            </a:r>
          </a:p>
          <a:p>
            <a:pPr marL="514350" indent="-514350">
              <a:buAutoNum type="arabicPeriod"/>
            </a:pPr>
            <a:r>
              <a:rPr lang="en-CA" dirty="0"/>
              <a:t>Here – today works better for all when we are all present &amp; engaged</a:t>
            </a:r>
          </a:p>
          <a:p>
            <a:pPr marL="514350" indent="-514350">
              <a:buAutoNum type="arabicPeriod"/>
            </a:pPr>
            <a:r>
              <a:rPr lang="en-CA" dirty="0"/>
              <a:t>Respectful – we are all here to learn. If you have questions, we will do our best to answer them</a:t>
            </a:r>
          </a:p>
          <a:p>
            <a:pPr marL="514350" indent="-514350">
              <a:buAutoNum type="arabicPeriod"/>
            </a:pPr>
            <a:r>
              <a:rPr lang="en-CA" dirty="0"/>
              <a:t>In the moment – please put your phone on silent!</a:t>
            </a:r>
          </a:p>
          <a:p>
            <a:pPr marL="514350" indent="-514350">
              <a:buAutoNum type="arabicPeriod"/>
            </a:pPr>
            <a:r>
              <a:rPr lang="en-CA" dirty="0"/>
              <a:t>Prepared – take notes as you wish, much of what we do today is covered in the Coaching Manual</a:t>
            </a:r>
          </a:p>
        </p:txBody>
      </p:sp>
    </p:spTree>
    <p:extLst>
      <p:ext uri="{BB962C8B-B14F-4D97-AF65-F5344CB8AC3E}">
        <p14:creationId xmlns:p14="http://schemas.microsoft.com/office/powerpoint/2010/main" val="416481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id="{56A0BC43-29BB-4AF2-8366-17881B4001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87048" y="6063910"/>
            <a:ext cx="1239000" cy="62079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3952CBD5-633D-4B68-9A07-9BB667A4FA9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54491" y="2207708"/>
            <a:ext cx="8283017" cy="4086225"/>
          </a:xfrm>
          <a:prstGeom prst="rect">
            <a:avLst/>
          </a:prstGeom>
        </p:spPr>
      </p:pic>
      <p:pic>
        <p:nvPicPr>
          <p:cNvPr id="6" name="Picture 2" descr="Coach">
            <a:extLst>
              <a:ext uri="{FF2B5EF4-FFF2-40B4-BE49-F238E27FC236}">
                <a16:creationId xmlns:a16="http://schemas.microsoft.com/office/drawing/2014/main" id="{2F00F154-8719-454B-BD14-C45DBD5741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5951" y="6293933"/>
            <a:ext cx="1943850" cy="4586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D2B70AE-BD22-4603-BFD7-62274867BA0B}"/>
              </a:ext>
            </a:extLst>
          </p:cNvPr>
          <p:cNvSpPr txBox="1"/>
          <p:nvPr/>
        </p:nvSpPr>
        <p:spPr>
          <a:xfrm>
            <a:off x="1954491" y="1635394"/>
            <a:ext cx="8157159" cy="523220"/>
          </a:xfrm>
          <a:prstGeom prst="rect">
            <a:avLst/>
          </a:prstGeom>
          <a:solidFill>
            <a:srgbClr val="C00000"/>
          </a:solidFill>
        </p:spPr>
        <p:txBody>
          <a:bodyPr wrap="square">
            <a:spAutoFit/>
          </a:bodyPr>
          <a:lstStyle/>
          <a:p>
            <a:pPr algn="ctr" fontAlgn="auto">
              <a:spcBef>
                <a:spcPts val="0"/>
              </a:spcBef>
              <a:spcAft>
                <a:spcPts val="0"/>
              </a:spcAft>
              <a:defRPr/>
            </a:pPr>
            <a:r>
              <a:rPr lang="en-US" sz="2800" b="1" dirty="0">
                <a:solidFill>
                  <a:schemeClr val="bg1"/>
                </a:solidFill>
                <a:effectLst>
                  <a:outerShdw blurRad="50800" dist="38100" dir="2700000" algn="tl" rotWithShape="0">
                    <a:prstClr val="black">
                      <a:alpha val="40000"/>
                    </a:prstClr>
                  </a:outerShdw>
                </a:effectLst>
              </a:rPr>
              <a:t>Competition Introduction Coach</a:t>
            </a:r>
          </a:p>
        </p:txBody>
      </p:sp>
    </p:spTree>
    <p:extLst>
      <p:ext uri="{BB962C8B-B14F-4D97-AF65-F5344CB8AC3E}">
        <p14:creationId xmlns:p14="http://schemas.microsoft.com/office/powerpoint/2010/main" val="351848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607894-8214-4205-955E-82DEF4F7901F}"/>
              </a:ext>
            </a:extLst>
          </p:cNvPr>
          <p:cNvSpPr txBox="1"/>
          <p:nvPr/>
        </p:nvSpPr>
        <p:spPr>
          <a:xfrm>
            <a:off x="1643743" y="1513299"/>
            <a:ext cx="9013371" cy="523220"/>
          </a:xfrm>
          <a:prstGeom prst="rect">
            <a:avLst/>
          </a:prstGeom>
          <a:solidFill>
            <a:srgbClr val="C0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t>The Spirit of Lacrosse</a:t>
            </a:r>
          </a:p>
        </p:txBody>
      </p:sp>
      <p:sp>
        <p:nvSpPr>
          <p:cNvPr id="5" name="Text Box 3">
            <a:extLst>
              <a:ext uri="{FF2B5EF4-FFF2-40B4-BE49-F238E27FC236}">
                <a16:creationId xmlns:a16="http://schemas.microsoft.com/office/drawing/2014/main" id="{C3662E03-6F87-471C-8022-4C5C6FCE9B9B}"/>
              </a:ext>
            </a:extLst>
          </p:cNvPr>
          <p:cNvSpPr txBox="1">
            <a:spLocks noChangeArrowheads="1"/>
          </p:cNvSpPr>
          <p:nvPr/>
        </p:nvSpPr>
        <p:spPr bwMode="auto">
          <a:xfrm>
            <a:off x="1643743" y="2080980"/>
            <a:ext cx="9013371" cy="2040445"/>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The player who played against me was really working with 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He caused me to make moves I had never made before.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And any magic that came from the surprise of what I did came because he guarded me so well. The two of us were just working together, creating a new form to get to the same 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Paul Owens – 1977      Poet</a:t>
            </a: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6804EF85-2F7E-43CB-8873-F841E78D900A}"/>
              </a:ext>
            </a:extLst>
          </p:cNvPr>
          <p:cNvSpPr>
            <a:spLocks noChangeArrowheads="1"/>
          </p:cNvSpPr>
          <p:nvPr/>
        </p:nvSpPr>
        <p:spPr bwMode="auto">
          <a:xfrm>
            <a:off x="1643744" y="4299785"/>
            <a:ext cx="9013370" cy="2015936"/>
          </a:xfrm>
          <a:prstGeom prst="rect">
            <a:avLst/>
          </a:prstGeom>
          <a:noFill/>
          <a:ln w="28575">
            <a:solidFill>
              <a:srgbClr val="C00000"/>
            </a:solidFill>
            <a:miter lim="800000"/>
            <a:headEnd/>
            <a:tailEnd/>
          </a:ln>
          <a:effectLst/>
        </p:spPr>
        <p:txBody>
          <a:bodyPr wrap="squar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tab pos="228600" algn="l"/>
                <a:tab pos="457200" algn="l"/>
              </a:tabLst>
              <a:defRPr/>
            </a:pPr>
            <a:r>
              <a:rPr kumimoji="0" lang="en-US" sz="2200" b="1" i="0" u="none" strike="noStrike" kern="1200" cap="none" spc="0" normalizeH="0" baseline="0" noProof="0">
                <a:ln>
                  <a:noFill/>
                </a:ln>
                <a:solidFill>
                  <a:srgbClr val="C00000"/>
                </a:solidFill>
                <a:effectLst/>
                <a:uLnTx/>
                <a:uFillTx/>
                <a:latin typeface="Calibri" panose="020F0502020204030204"/>
                <a:ea typeface="Times New Roman" pitchFamily="18" charset="0"/>
                <a:cs typeface="Times New Roman" pitchFamily="18" charset="0"/>
              </a:rPr>
              <a:t>Teaching the Spirit of Lacrosse</a:t>
            </a:r>
            <a:endParaRPr kumimoji="0" lang="en-US" sz="2200" b="0" i="0" u="none" strike="noStrike" kern="1200" cap="none" spc="0" normalizeH="0" baseline="0" noProof="0">
              <a:ln>
                <a:noFill/>
              </a:ln>
              <a:solidFill>
                <a:srgbClr val="C00000"/>
              </a:solidFill>
              <a:effectLst/>
              <a:uLnTx/>
              <a:uFillTx/>
              <a:latin typeface="Calibri" panose="020F0502020204030204"/>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tab pos="228600" algn="l"/>
                <a:tab pos="457200" algn="l"/>
              </a:tabLst>
              <a:defRPr/>
            </a:pPr>
            <a:r>
              <a:rPr kumimoji="0" lang="en-US" sz="1800" b="1" i="1" u="none" strike="noStrike" kern="1200" cap="none" spc="0" normalizeH="0" baseline="0" noProof="0">
                <a:ln>
                  <a:noFill/>
                </a:ln>
                <a:solidFill>
                  <a:srgbClr val="C00000"/>
                </a:solidFill>
                <a:effectLst/>
                <a:uLnTx/>
                <a:uFillTx/>
                <a:latin typeface="Calibri" panose="020F0502020204030204"/>
                <a:ea typeface="Times New Roman" pitchFamily="18" charset="0"/>
                <a:cs typeface="+mn-cs"/>
              </a:rPr>
              <a:t>The Spirit of Lacrosse is taught by:</a:t>
            </a:r>
            <a:endParaRPr kumimoji="0" lang="en-US" sz="1000" b="0" i="0" u="none" strike="noStrike" kern="1200" cap="none" spc="0" normalizeH="0" baseline="0" noProof="0">
              <a:ln>
                <a:noFill/>
              </a:ln>
              <a:solidFill>
                <a:srgbClr val="C00000"/>
              </a:solidFill>
              <a:effectLst/>
              <a:uLnTx/>
              <a:uFillTx/>
              <a:latin typeface="Calibri" panose="020F0502020204030204"/>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tab pos="228600" algn="l"/>
                <a:tab pos="457200" algn="l"/>
              </a:tabLst>
              <a:defRPr/>
            </a:pPr>
            <a:r>
              <a:rPr kumimoji="0" lang="en-US" sz="2000" b="0" i="0" u="none" strike="noStrike" kern="1200" cap="none" spc="0" normalizeH="0" baseline="0" noProof="0">
                <a:ln>
                  <a:noFill/>
                </a:ln>
                <a:solidFill>
                  <a:srgbClr val="C00000"/>
                </a:solidFill>
                <a:effectLst/>
                <a:uLnTx/>
                <a:uFillTx/>
                <a:latin typeface="Calibri" panose="020F0502020204030204"/>
                <a:ea typeface="Times New Roman" pitchFamily="18" charset="0"/>
                <a:cs typeface="+mn-cs"/>
              </a:rPr>
              <a:t>Winning through the superior execution of skill.</a:t>
            </a:r>
            <a:endParaRPr kumimoji="0" lang="en-US" sz="1000" b="0" i="0" u="none" strike="noStrike" kern="1200" cap="none" spc="0" normalizeH="0" baseline="0" noProof="0">
              <a:ln>
                <a:noFill/>
              </a:ln>
              <a:solidFill>
                <a:srgbClr val="C00000"/>
              </a:solidFill>
              <a:effectLst/>
              <a:uLnTx/>
              <a:uFillTx/>
              <a:latin typeface="Calibri" panose="020F0502020204030204"/>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tab pos="228600" algn="l"/>
                <a:tab pos="457200" algn="l"/>
              </a:tabLst>
              <a:defRPr/>
            </a:pPr>
            <a:r>
              <a:rPr kumimoji="0" lang="en-US" sz="2000" b="0" i="0" u="none" strike="noStrike" kern="1200" cap="none" spc="0" normalizeH="0" baseline="0" noProof="0">
                <a:ln>
                  <a:noFill/>
                </a:ln>
                <a:solidFill>
                  <a:srgbClr val="C00000"/>
                </a:solidFill>
                <a:effectLst/>
                <a:uLnTx/>
                <a:uFillTx/>
                <a:latin typeface="Calibri" panose="020F0502020204030204"/>
                <a:ea typeface="Times New Roman" pitchFamily="18" charset="0"/>
                <a:cs typeface="+mn-cs"/>
              </a:rPr>
              <a:t>Gaining advantage through superior fitness.</a:t>
            </a:r>
            <a:endParaRPr kumimoji="0" lang="en-US" sz="1000" b="0" i="0" u="none" strike="noStrike" kern="1200" cap="none" spc="0" normalizeH="0" baseline="0" noProof="0">
              <a:ln>
                <a:noFill/>
              </a:ln>
              <a:solidFill>
                <a:srgbClr val="C00000"/>
              </a:solidFill>
              <a:effectLst/>
              <a:uLnTx/>
              <a:uFillTx/>
              <a:latin typeface="Calibri" panose="020F0502020204030204"/>
              <a:ea typeface="+mn-ea"/>
              <a:cs typeface="+mn-cs"/>
            </a:endParaRPr>
          </a:p>
          <a:p>
            <a:pPr marL="0" marR="0" lvl="0" indent="0" algn="ctr" defTabSz="914400" rtl="0" eaLnBrk="0" fontAlgn="auto" latinLnBrk="0" hangingPunct="0">
              <a:lnSpc>
                <a:spcPct val="100000"/>
              </a:lnSpc>
              <a:spcBef>
                <a:spcPts val="0"/>
              </a:spcBef>
              <a:spcAft>
                <a:spcPts val="600"/>
              </a:spcAft>
              <a:buClrTx/>
              <a:buSzTx/>
              <a:buFontTx/>
              <a:buNone/>
              <a:tabLst>
                <a:tab pos="228600" algn="l"/>
                <a:tab pos="457200" algn="l"/>
              </a:tabLst>
              <a:defRPr/>
            </a:pPr>
            <a:r>
              <a:rPr kumimoji="0" lang="en-US" sz="2000" b="0" i="0" u="none" strike="noStrike" kern="1200" cap="none" spc="0" normalizeH="0" baseline="0" noProof="0">
                <a:ln>
                  <a:noFill/>
                </a:ln>
                <a:solidFill>
                  <a:srgbClr val="C00000"/>
                </a:solidFill>
                <a:effectLst/>
                <a:uLnTx/>
                <a:uFillTx/>
                <a:latin typeface="Calibri" panose="020F0502020204030204"/>
                <a:ea typeface="Times New Roman" pitchFamily="18" charset="0"/>
                <a:cs typeface="+mn-cs"/>
              </a:rPr>
              <a:t>Playing lacrosse with integrity and respect.</a:t>
            </a:r>
            <a:endParaRPr kumimoji="0" lang="en-US" sz="1000" b="0" i="0" u="none" strike="noStrike" kern="1200" cap="none" spc="0" normalizeH="0" baseline="0" noProof="0">
              <a:ln>
                <a:noFill/>
              </a:ln>
              <a:solidFill>
                <a:srgbClr val="C00000"/>
              </a:solidFill>
              <a:effectLst/>
              <a:uLnTx/>
              <a:uFillTx/>
              <a:latin typeface="Calibri" panose="020F0502020204030204"/>
              <a:ea typeface="+mn-ea"/>
              <a:cs typeface="+mn-cs"/>
            </a:endParaRPr>
          </a:p>
          <a:p>
            <a:pPr marL="0" marR="0" lvl="0" indent="0" algn="ctr" defTabSz="914400" rtl="0" eaLnBrk="0" fontAlgn="auto" latinLnBrk="0" hangingPunct="0">
              <a:lnSpc>
                <a:spcPct val="100000"/>
              </a:lnSpc>
              <a:spcBef>
                <a:spcPts val="0"/>
              </a:spcBef>
              <a:spcAft>
                <a:spcPts val="600"/>
              </a:spcAft>
              <a:buClrTx/>
              <a:buSzTx/>
              <a:buFontTx/>
              <a:buNone/>
              <a:tabLst>
                <a:tab pos="228600" algn="l"/>
                <a:tab pos="457200" algn="l"/>
              </a:tabLst>
              <a:defRPr/>
            </a:pPr>
            <a:r>
              <a:rPr kumimoji="0" lang="en-US" sz="2000" b="1" i="0" u="none" strike="noStrike" kern="1200" cap="none" spc="0" normalizeH="0" baseline="0" noProof="0">
                <a:ln>
                  <a:noFill/>
                </a:ln>
                <a:solidFill>
                  <a:srgbClr val="C00000"/>
                </a:solidFill>
                <a:effectLst/>
                <a:uLnTx/>
                <a:uFillTx/>
                <a:latin typeface="Calibri" panose="020F0502020204030204"/>
                <a:ea typeface="Times New Roman" pitchFamily="18" charset="0"/>
                <a:cs typeface="+mn-cs"/>
              </a:rPr>
              <a:t>Strong Mind</a:t>
            </a:r>
            <a:r>
              <a:rPr kumimoji="0" lang="en-US" sz="2000" b="1" i="0" u="none" strike="noStrike" kern="1200" cap="none" spc="0" normalizeH="0" baseline="0" noProof="0">
                <a:ln>
                  <a:noFill/>
                </a:ln>
                <a:solidFill>
                  <a:srgbClr val="C00000"/>
                </a:solidFill>
                <a:effectLst/>
                <a:uLnTx/>
                <a:uFillTx/>
                <a:latin typeface="Calibri" panose="020F0502020204030204"/>
                <a:ea typeface="+mn-ea"/>
                <a:cs typeface="+mn-cs"/>
              </a:rPr>
              <a:t> 	</a:t>
            </a:r>
            <a:r>
              <a:rPr kumimoji="0" lang="en-US" sz="2000" b="1" i="0" u="none" strike="noStrike" kern="1200" cap="none" spc="0" normalizeH="0" baseline="0" noProof="0">
                <a:ln>
                  <a:noFill/>
                </a:ln>
                <a:solidFill>
                  <a:srgbClr val="C00000"/>
                </a:solidFill>
                <a:effectLst/>
                <a:uLnTx/>
                <a:uFillTx/>
                <a:latin typeface="Calibri" panose="020F0502020204030204"/>
                <a:ea typeface="Times New Roman" pitchFamily="18" charset="0"/>
                <a:cs typeface="Times New Roman" pitchFamily="18" charset="0"/>
              </a:rPr>
              <a:t>Strong Body</a:t>
            </a:r>
            <a:r>
              <a:rPr kumimoji="0" lang="en-US" sz="2000" b="1" i="0" u="none" strike="noStrike" kern="1200" cap="none" spc="0" normalizeH="0" baseline="0" noProof="0">
                <a:ln>
                  <a:noFill/>
                </a:ln>
                <a:solidFill>
                  <a:srgbClr val="C00000"/>
                </a:solidFill>
                <a:effectLst/>
                <a:uLnTx/>
                <a:uFillTx/>
                <a:latin typeface="Calibri" panose="020F0502020204030204"/>
                <a:ea typeface="+mn-ea"/>
                <a:cs typeface="Times New Roman" pitchFamily="18" charset="0"/>
              </a:rPr>
              <a:t>	</a:t>
            </a:r>
            <a:r>
              <a:rPr kumimoji="0" lang="en-US" sz="2000" b="1" i="0" u="none" strike="noStrike" kern="1200" cap="none" spc="0" normalizeH="0" baseline="0" noProof="0">
                <a:ln>
                  <a:noFill/>
                </a:ln>
                <a:solidFill>
                  <a:srgbClr val="C00000"/>
                </a:solidFill>
                <a:effectLst/>
                <a:uLnTx/>
                <a:uFillTx/>
                <a:latin typeface="Calibri" panose="020F0502020204030204"/>
                <a:ea typeface="Times New Roman" pitchFamily="18" charset="0"/>
                <a:cs typeface="+mn-cs"/>
              </a:rPr>
              <a:t>Strong Spirit</a:t>
            </a:r>
            <a:endParaRPr kumimoji="0" lang="en-US" sz="2000" b="1" i="0" u="none" strike="noStrike" kern="1200" cap="none" spc="0" normalizeH="0" baseline="0" noProof="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38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0CFA-95B2-5004-840E-339C955D96E2}"/>
              </a:ext>
            </a:extLst>
          </p:cNvPr>
          <p:cNvSpPr>
            <a:spLocks noGrp="1"/>
          </p:cNvSpPr>
          <p:nvPr>
            <p:ph type="title"/>
          </p:nvPr>
        </p:nvSpPr>
        <p:spPr>
          <a:xfrm>
            <a:off x="838200" y="1380565"/>
            <a:ext cx="10515600" cy="1434353"/>
          </a:xfrm>
        </p:spPr>
        <p:txBody>
          <a:bodyPr/>
          <a:lstStyle/>
          <a:p>
            <a:pPr algn="ctr" rtl="0">
              <a:spcBef>
                <a:spcPts val="0"/>
              </a:spcBef>
              <a:spcAft>
                <a:spcPts val="0"/>
              </a:spcAft>
            </a:pPr>
            <a:r>
              <a:rPr lang="en-US" sz="2400" b="0" i="0" u="none" strike="noStrike" dirty="0">
                <a:solidFill>
                  <a:srgbClr val="003849"/>
                </a:solidFill>
                <a:effectLst/>
                <a:latin typeface="Aptos" panose="020B0004020202020204" pitchFamily="34" charset="0"/>
              </a:rPr>
              <a:t>Building from </a:t>
            </a:r>
            <a:br>
              <a:rPr lang="en-US" sz="2400" b="0" dirty="0">
                <a:effectLst/>
                <a:latin typeface="Aptos" panose="020B0004020202020204" pitchFamily="34" charset="0"/>
              </a:rPr>
            </a:br>
            <a:r>
              <a:rPr lang="en-US" sz="2400" b="0" i="0" u="none" strike="noStrike" dirty="0">
                <a:solidFill>
                  <a:srgbClr val="003849"/>
                </a:solidFill>
                <a:effectLst/>
                <a:latin typeface="Aptos" panose="020B0004020202020204" pitchFamily="34" charset="0"/>
              </a:rPr>
              <a:t>Community Development </a:t>
            </a:r>
            <a:br>
              <a:rPr lang="en-US" sz="2400" b="0" dirty="0">
                <a:effectLst/>
                <a:latin typeface="Aptos" panose="020B0004020202020204" pitchFamily="34" charset="0"/>
              </a:rPr>
            </a:br>
            <a:r>
              <a:rPr lang="en-US" sz="2400" b="0" i="0" u="none" strike="noStrike" dirty="0">
                <a:solidFill>
                  <a:srgbClr val="003849"/>
                </a:solidFill>
                <a:effectLst/>
                <a:latin typeface="Aptos" panose="020B0004020202020204" pitchFamily="34" charset="0"/>
              </a:rPr>
              <a:t>to </a:t>
            </a:r>
            <a:br>
              <a:rPr lang="en-US" sz="2400" b="0" dirty="0">
                <a:effectLst/>
                <a:latin typeface="Aptos" panose="020B0004020202020204" pitchFamily="34" charset="0"/>
              </a:rPr>
            </a:br>
            <a:r>
              <a:rPr lang="en-US" sz="2400" b="0" i="0" u="none" strike="noStrike" dirty="0">
                <a:solidFill>
                  <a:srgbClr val="003849"/>
                </a:solidFill>
                <a:effectLst/>
                <a:latin typeface="Aptos" panose="020B0004020202020204" pitchFamily="34" charset="0"/>
              </a:rPr>
              <a:t>Competition Introduction</a:t>
            </a:r>
            <a:br>
              <a:rPr lang="en-US" sz="2400" b="0" dirty="0">
                <a:effectLst/>
                <a:latin typeface="Aptos" panose="020B0004020202020204" pitchFamily="34" charset="0"/>
              </a:rPr>
            </a:br>
            <a:br>
              <a:rPr lang="en-US" dirty="0"/>
            </a:br>
            <a:endParaRPr lang="en-CA" dirty="0"/>
          </a:p>
        </p:txBody>
      </p:sp>
      <p:pic>
        <p:nvPicPr>
          <p:cNvPr id="2050" name="Picture 2">
            <a:extLst>
              <a:ext uri="{FF2B5EF4-FFF2-40B4-BE49-F238E27FC236}">
                <a16:creationId xmlns:a16="http://schemas.microsoft.com/office/drawing/2014/main" id="{32FACF24-F766-F180-7C14-344587D311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8847" y="3744118"/>
            <a:ext cx="9412941" cy="2531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EDF4B9A-D7E9-60A5-3CF7-ACF5E1937F5F}"/>
              </a:ext>
            </a:extLst>
          </p:cNvPr>
          <p:cNvSpPr/>
          <p:nvPr/>
        </p:nvSpPr>
        <p:spPr>
          <a:xfrm>
            <a:off x="5396753" y="5477435"/>
            <a:ext cx="2599765" cy="762000"/>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a:ln w="57150">
                <a:solidFill>
                  <a:schemeClr val="tx1"/>
                </a:solidFill>
              </a:ln>
            </a:endParaRPr>
          </a:p>
        </p:txBody>
      </p:sp>
    </p:spTree>
    <p:extLst>
      <p:ext uri="{BB962C8B-B14F-4D97-AF65-F5344CB8AC3E}">
        <p14:creationId xmlns:p14="http://schemas.microsoft.com/office/powerpoint/2010/main" val="123298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905000" y="381000"/>
            <a:ext cx="8382000" cy="381000"/>
          </a:xfrm>
          <a:solidFill>
            <a:schemeClr val="tx1"/>
          </a:solidFill>
        </p:spPr>
        <p:txBody>
          <a:bodyPr/>
          <a:lstStyle/>
          <a:p>
            <a:pPr algn="l" eaLnBrk="1" hangingPunct="1"/>
            <a:r>
              <a:rPr lang="en-US" altLang="en-US" sz="1800">
                <a:solidFill>
                  <a:schemeClr val="bg1"/>
                </a:solidFill>
                <a:latin typeface="ZapfHumnst Ult BT" pitchFamily="34" charset="0"/>
              </a:rPr>
              <a:t>Module One:  THE GAME</a:t>
            </a:r>
          </a:p>
        </p:txBody>
      </p:sp>
      <p:graphicFrame>
        <p:nvGraphicFramePr>
          <p:cNvPr id="56323" name="Group 3"/>
          <p:cNvGraphicFramePr>
            <a:graphicFrameLocks noGrp="1"/>
          </p:cNvGraphicFramePr>
          <p:nvPr>
            <p:extLst>
              <p:ext uri="{D42A27DB-BD31-4B8C-83A1-F6EECF244321}">
                <p14:modId xmlns:p14="http://schemas.microsoft.com/office/powerpoint/2010/main" val="854451195"/>
              </p:ext>
            </p:extLst>
          </p:nvPr>
        </p:nvGraphicFramePr>
        <p:xfrm>
          <a:off x="2362200" y="1143000"/>
          <a:ext cx="7772400" cy="5200652"/>
        </p:xfrm>
        <a:graphic>
          <a:graphicData uri="http://schemas.openxmlformats.org/drawingml/2006/table">
            <a:tbl>
              <a:tblPr/>
              <a:tblGrid>
                <a:gridCol w="1958975">
                  <a:extLst>
                    <a:ext uri="{9D8B030D-6E8A-4147-A177-3AD203B41FA5}">
                      <a16:colId xmlns:a16="http://schemas.microsoft.com/office/drawing/2014/main" val="20000"/>
                    </a:ext>
                  </a:extLst>
                </a:gridCol>
                <a:gridCol w="2816225">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801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ZapfHumnst Ult BT" pitchFamily="34" charset="0"/>
                        <a:ea typeface="ＭＳ Ｐゴシック" pitchFamily="-48" charset="-128"/>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009900"/>
                        </a:solidFill>
                        <a:effectLst/>
                        <a:latin typeface="Impact" pitchFamily="34" charset="0"/>
                        <a:ea typeface="ＭＳ Ｐゴシック" pitchFamily="-48" charset="-128"/>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CC0000"/>
                        </a:solidFill>
                        <a:effectLst/>
                        <a:latin typeface="Impact" pitchFamily="34" charset="0"/>
                        <a:ea typeface="ＭＳ Ｐゴシック" pitchFamily="-48" charset="-128"/>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pitchFamily="-48" charset="-128"/>
                        </a:rPr>
                        <a:t>Goals of participation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pitchFamily="-48" charset="-128"/>
                        </a:rPr>
                        <a:t>Fun,                       , fitness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pitchFamily="-48" charset="-128"/>
                        </a:rPr>
                        <a:t>                      in provincial and national competitions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41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pitchFamily="-48" charset="-128"/>
                        </a:rPr>
                        <a:t>Proficiency level</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pitchFamily="-48" charset="-128"/>
                        </a:rPr>
                        <a:t>Continued participation for fun, acquiring and consolidating</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pitchFamily="-48" charset="-128"/>
                        </a:rPr>
                        <a:t>Refining and varying basic skills, acquiring and consolidating and</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pitchFamily="-48" charset="-128"/>
                        </a:rPr>
                        <a:t>Level of competition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pitchFamily="-48"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pitchFamily="-48" charset="-128"/>
                        </a:rPr>
                        <a:t>Provincial to National </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pitchFamily="-48" charset="-128"/>
                        </a:rPr>
                        <a:t>Stage in athlete development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tx1"/>
                          </a:solidFill>
                          <a:effectLst/>
                          <a:latin typeface="Arial" charset="0"/>
                          <a:ea typeface="ＭＳ Ｐゴシック" pitchFamily="-48" charset="-128"/>
                        </a:rPr>
                        <a:t>FUNdamental</a:t>
                      </a:r>
                      <a:r>
                        <a:rPr kumimoji="0" lang="en-US" sz="1400" b="0" i="0" u="none" strike="noStrike" cap="none" normalizeH="0" baseline="0" dirty="0">
                          <a:ln>
                            <a:noFill/>
                          </a:ln>
                          <a:solidFill>
                            <a:schemeClr val="tx1"/>
                          </a:solidFill>
                          <a:effectLst/>
                          <a:latin typeface="Arial" charset="0"/>
                          <a:ea typeface="ＭＳ Ｐゴシック" pitchFamily="-48" charset="-128"/>
                        </a:rPr>
                        <a:t>/Train to Train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pitchFamily="-48" charset="-128"/>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5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pitchFamily="-48" charset="-128"/>
                        </a:rPr>
                        <a:t>Frequency of participation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pitchFamily="-48" charset="-128"/>
                        </a:rPr>
                        <a:t>1-2 times per week</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pitchFamily="-48" charset="-128"/>
                        </a:rPr>
                        <a:t>3-4 times per week</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pitchFamily="-48" charset="-128"/>
                        </a:rPr>
                        <a:t>Age of participants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pitchFamily="-48" charset="-128"/>
                        </a:rPr>
                        <a:t>Youth and adulthood</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pitchFamily="-48" charset="-128"/>
                        </a:rPr>
                        <a:t>Youth and young adults</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5386" name="Text Box 34"/>
          <p:cNvSpPr txBox="1">
            <a:spLocks noChangeArrowheads="1"/>
          </p:cNvSpPr>
          <p:nvPr/>
        </p:nvSpPr>
        <p:spPr bwMode="auto">
          <a:xfrm>
            <a:off x="4770439" y="1971676"/>
            <a:ext cx="11128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18288" rIns="9144" bIns="1828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50000"/>
              </a:spcBef>
              <a:spcAft>
                <a:spcPct val="0"/>
              </a:spcAft>
            </a:pPr>
            <a:r>
              <a:rPr lang="en-US" altLang="en-US" sz="1400">
                <a:solidFill>
                  <a:srgbClr val="009900"/>
                </a:solidFill>
              </a:rPr>
              <a:t>fundamentals</a:t>
            </a:r>
          </a:p>
        </p:txBody>
      </p:sp>
      <p:sp>
        <p:nvSpPr>
          <p:cNvPr id="15387" name="Text Box 35"/>
          <p:cNvSpPr txBox="1">
            <a:spLocks noChangeArrowheads="1"/>
          </p:cNvSpPr>
          <p:nvPr/>
        </p:nvSpPr>
        <p:spPr bwMode="auto">
          <a:xfrm>
            <a:off x="7216775" y="1976439"/>
            <a:ext cx="10668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18288" rIns="9144" bIns="1828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50000"/>
              </a:spcBef>
              <a:spcAft>
                <a:spcPct val="0"/>
              </a:spcAft>
            </a:pPr>
            <a:r>
              <a:rPr lang="en-US" altLang="en-US" sz="1400">
                <a:solidFill>
                  <a:srgbClr val="CC0000"/>
                </a:solidFill>
              </a:rPr>
              <a:t>Performance</a:t>
            </a:r>
          </a:p>
        </p:txBody>
      </p:sp>
      <p:sp>
        <p:nvSpPr>
          <p:cNvPr id="15388" name="Text Box 36"/>
          <p:cNvSpPr txBox="1">
            <a:spLocks noChangeArrowheads="1"/>
          </p:cNvSpPr>
          <p:nvPr/>
        </p:nvSpPr>
        <p:spPr bwMode="auto">
          <a:xfrm>
            <a:off x="7200900" y="4370389"/>
            <a:ext cx="13604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18288" rIns="9144" bIns="1828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50000"/>
              </a:spcBef>
              <a:spcAft>
                <a:spcPct val="0"/>
              </a:spcAft>
            </a:pPr>
            <a:r>
              <a:rPr lang="en-US" altLang="en-US" sz="1400">
                <a:solidFill>
                  <a:srgbClr val="CC0000"/>
                </a:solidFill>
              </a:rPr>
              <a:t>Train to compete</a:t>
            </a:r>
          </a:p>
        </p:txBody>
      </p:sp>
      <p:sp>
        <p:nvSpPr>
          <p:cNvPr id="15389" name="Text Box 37"/>
          <p:cNvSpPr txBox="1">
            <a:spLocks noChangeArrowheads="1"/>
          </p:cNvSpPr>
          <p:nvPr/>
        </p:nvSpPr>
        <p:spPr bwMode="auto">
          <a:xfrm>
            <a:off x="7219950" y="3094039"/>
            <a:ext cx="13795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18288" rIns="9144" bIns="1828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50000"/>
              </a:spcBef>
              <a:spcAft>
                <a:spcPct val="0"/>
              </a:spcAft>
            </a:pPr>
            <a:r>
              <a:rPr lang="en-US" altLang="en-US" sz="1400">
                <a:solidFill>
                  <a:srgbClr val="CC0000"/>
                </a:solidFill>
              </a:rPr>
              <a:t>advanced skills</a:t>
            </a:r>
          </a:p>
        </p:txBody>
      </p:sp>
      <p:sp>
        <p:nvSpPr>
          <p:cNvPr id="15390" name="Text Box 38"/>
          <p:cNvSpPr txBox="1">
            <a:spLocks noChangeArrowheads="1"/>
          </p:cNvSpPr>
          <p:nvPr/>
        </p:nvSpPr>
        <p:spPr bwMode="auto">
          <a:xfrm>
            <a:off x="4397376" y="3086101"/>
            <a:ext cx="8985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18288" rIns="9144" bIns="1828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50000"/>
              </a:spcBef>
              <a:spcAft>
                <a:spcPct val="0"/>
              </a:spcAft>
            </a:pPr>
            <a:r>
              <a:rPr lang="en-US" altLang="en-US" sz="1400">
                <a:solidFill>
                  <a:srgbClr val="009900"/>
                </a:solidFill>
              </a:rPr>
              <a:t>basic skills</a:t>
            </a:r>
          </a:p>
        </p:txBody>
      </p:sp>
      <p:sp>
        <p:nvSpPr>
          <p:cNvPr id="15391" name="Text Box 39"/>
          <p:cNvSpPr txBox="1">
            <a:spLocks noChangeArrowheads="1"/>
          </p:cNvSpPr>
          <p:nvPr/>
        </p:nvSpPr>
        <p:spPr bwMode="auto">
          <a:xfrm>
            <a:off x="4359276" y="3703639"/>
            <a:ext cx="9826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18288" rIns="9144" bIns="1828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50000"/>
              </a:spcBef>
              <a:spcAft>
                <a:spcPct val="0"/>
              </a:spcAft>
            </a:pPr>
            <a:r>
              <a:rPr lang="en-US" altLang="en-US" sz="1400">
                <a:solidFill>
                  <a:srgbClr val="009900"/>
                </a:solidFill>
              </a:rPr>
              <a:t>Community</a:t>
            </a:r>
          </a:p>
        </p:txBody>
      </p:sp>
      <p:sp>
        <p:nvSpPr>
          <p:cNvPr id="15392" name="Text Box 40"/>
          <p:cNvSpPr txBox="1">
            <a:spLocks noChangeArrowheads="1"/>
          </p:cNvSpPr>
          <p:nvPr/>
        </p:nvSpPr>
        <p:spPr bwMode="auto">
          <a:xfrm>
            <a:off x="4367213" y="1028700"/>
            <a:ext cx="2119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18288" rIns="9144" bIns="1828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r>
              <a:rPr lang="en-US" altLang="en-US" sz="2000">
                <a:solidFill>
                  <a:srgbClr val="009900"/>
                </a:solidFill>
                <a:latin typeface="Impact" panose="020B0806030902050204" pitchFamily="34" charset="0"/>
              </a:rPr>
              <a:t>COMMUNITY SPORT</a:t>
            </a:r>
          </a:p>
          <a:p>
            <a:pPr fontAlgn="base">
              <a:spcBef>
                <a:spcPct val="0"/>
              </a:spcBef>
              <a:spcAft>
                <a:spcPct val="0"/>
              </a:spcAft>
            </a:pPr>
            <a:r>
              <a:rPr lang="en-CA" altLang="en-US" sz="2000">
                <a:solidFill>
                  <a:srgbClr val="009900"/>
                </a:solidFill>
                <a:latin typeface="Impact" panose="020B0806030902050204" pitchFamily="34" charset="0"/>
              </a:rPr>
              <a:t>Development</a:t>
            </a:r>
            <a:endParaRPr lang="en-US" altLang="en-US" sz="2000">
              <a:solidFill>
                <a:srgbClr val="009900"/>
              </a:solidFill>
              <a:latin typeface="Impact" panose="020B0806030902050204" pitchFamily="34" charset="0"/>
            </a:endParaRPr>
          </a:p>
        </p:txBody>
      </p:sp>
      <p:sp>
        <p:nvSpPr>
          <p:cNvPr id="15393" name="Text Box 41"/>
          <p:cNvSpPr txBox="1">
            <a:spLocks noChangeArrowheads="1"/>
          </p:cNvSpPr>
          <p:nvPr/>
        </p:nvSpPr>
        <p:spPr bwMode="auto">
          <a:xfrm>
            <a:off x="7200901" y="1028700"/>
            <a:ext cx="21193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18288" rIns="9144" bIns="1828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r>
              <a:rPr lang="en-US" altLang="en-US" sz="2000">
                <a:solidFill>
                  <a:srgbClr val="CC0000"/>
                </a:solidFill>
                <a:latin typeface="Impact" panose="020B0806030902050204" pitchFamily="34" charset="0"/>
              </a:rPr>
              <a:t>COMPETITION</a:t>
            </a:r>
          </a:p>
          <a:p>
            <a:pPr fontAlgn="base">
              <a:spcBef>
                <a:spcPct val="0"/>
              </a:spcBef>
              <a:spcAft>
                <a:spcPct val="0"/>
              </a:spcAft>
            </a:pPr>
            <a:r>
              <a:rPr lang="en-CA" altLang="en-US" sz="2000">
                <a:solidFill>
                  <a:srgbClr val="CC0000"/>
                </a:solidFill>
                <a:latin typeface="Impact" panose="020B0806030902050204" pitchFamily="34" charset="0"/>
              </a:rPr>
              <a:t>Introduction</a:t>
            </a:r>
            <a:endParaRPr lang="en-US" altLang="en-US" sz="2000">
              <a:solidFill>
                <a:srgbClr val="CC0000"/>
              </a:solidFill>
              <a:latin typeface="Impact" panose="020B0806030902050204" pitchFamily="34" charset="0"/>
            </a:endParaRPr>
          </a:p>
        </p:txBody>
      </p:sp>
      <p:pic>
        <p:nvPicPr>
          <p:cNvPr id="2" name="Picture 2" descr="Coach">
            <a:extLst>
              <a:ext uri="{FF2B5EF4-FFF2-40B4-BE49-F238E27FC236}">
                <a16:creationId xmlns:a16="http://schemas.microsoft.com/office/drawing/2014/main" id="{3ECEB4E0-ED6F-6670-97A8-D752071CF6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028700"/>
            <a:ext cx="1943850" cy="4586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6F68D4-DFA8-A9E4-93DD-92F4D24796C4}"/>
              </a:ext>
            </a:extLst>
          </p:cNvPr>
          <p:cNvSpPr>
            <a:spLocks noGrp="1"/>
          </p:cNvSpPr>
          <p:nvPr>
            <p:ph idx="1"/>
          </p:nvPr>
        </p:nvSpPr>
        <p:spPr>
          <a:xfrm>
            <a:off x="838200" y="2336801"/>
            <a:ext cx="10515600" cy="3840162"/>
          </a:xfrm>
        </p:spPr>
        <p:txBody>
          <a:bodyPr/>
          <a:lstStyle/>
          <a:p>
            <a:pPr marL="0" indent="0" fontAlgn="base">
              <a:spcBef>
                <a:spcPct val="20000"/>
              </a:spcBef>
              <a:spcAft>
                <a:spcPct val="0"/>
              </a:spcAft>
              <a:buNone/>
            </a:pPr>
            <a:r>
              <a:rPr lang="en-US" altLang="en-US" sz="2800" dirty="0">
                <a:latin typeface="Impact" panose="020B0806030902050204" pitchFamily="34" charset="0"/>
              </a:rPr>
              <a:t>Task 1:</a:t>
            </a:r>
          </a:p>
          <a:p>
            <a:pPr marL="0" indent="0" fontAlgn="base">
              <a:spcBef>
                <a:spcPct val="20000"/>
              </a:spcBef>
              <a:spcAft>
                <a:spcPct val="0"/>
              </a:spcAft>
              <a:buNone/>
            </a:pPr>
            <a:r>
              <a:rPr lang="en-US" altLang="en-US" sz="2800" dirty="0">
                <a:solidFill>
                  <a:srgbClr val="CC0000"/>
                </a:solidFill>
                <a:latin typeface="Impact" panose="020B0806030902050204" pitchFamily="34" charset="0"/>
              </a:rPr>
              <a:t>List the differences in the </a:t>
            </a:r>
            <a:r>
              <a:rPr lang="en-US" altLang="en-US" sz="3600" dirty="0">
                <a:solidFill>
                  <a:srgbClr val="CC0000"/>
                </a:solidFill>
                <a:latin typeface="Impact" panose="020B0806030902050204" pitchFamily="34" charset="0"/>
              </a:rPr>
              <a:t>Game</a:t>
            </a:r>
            <a:r>
              <a:rPr lang="en-US" altLang="en-US" sz="2800" dirty="0">
                <a:solidFill>
                  <a:srgbClr val="CC0000"/>
                </a:solidFill>
                <a:latin typeface="Impact" panose="020B0806030902050204" pitchFamily="34" charset="0"/>
              </a:rPr>
              <a:t>, the </a:t>
            </a:r>
            <a:r>
              <a:rPr lang="en-US" altLang="en-US" sz="3600" dirty="0">
                <a:solidFill>
                  <a:srgbClr val="CC0000"/>
                </a:solidFill>
                <a:latin typeface="Impact" panose="020B0806030902050204" pitchFamily="34" charset="0"/>
              </a:rPr>
              <a:t>Players</a:t>
            </a:r>
            <a:r>
              <a:rPr lang="en-US" altLang="en-US" sz="2800" dirty="0">
                <a:solidFill>
                  <a:srgbClr val="CC0000"/>
                </a:solidFill>
                <a:latin typeface="Impact" panose="020B0806030902050204" pitchFamily="34" charset="0"/>
              </a:rPr>
              <a:t> and </a:t>
            </a:r>
            <a:r>
              <a:rPr lang="en-US" altLang="en-US" sz="3600" dirty="0">
                <a:solidFill>
                  <a:srgbClr val="CC0000"/>
                </a:solidFill>
                <a:latin typeface="Impact" panose="020B0806030902050204" pitchFamily="34" charset="0"/>
              </a:rPr>
              <a:t>Coaches</a:t>
            </a:r>
          </a:p>
          <a:p>
            <a:pPr marL="0" indent="0" fontAlgn="base">
              <a:spcBef>
                <a:spcPct val="20000"/>
              </a:spcBef>
              <a:spcAft>
                <a:spcPct val="0"/>
              </a:spcAft>
              <a:buNone/>
            </a:pPr>
            <a:r>
              <a:rPr lang="en-US" altLang="en-US" sz="2800" dirty="0">
                <a:solidFill>
                  <a:srgbClr val="CC0000"/>
                </a:solidFill>
                <a:latin typeface="Impact" panose="020B0806030902050204" pitchFamily="34" charset="0"/>
              </a:rPr>
              <a:t>when players are within these contexts:</a:t>
            </a:r>
          </a:p>
          <a:p>
            <a:pPr fontAlgn="base">
              <a:spcBef>
                <a:spcPct val="20000"/>
              </a:spcBef>
              <a:spcAft>
                <a:spcPct val="0"/>
              </a:spcAft>
            </a:pPr>
            <a:endParaRPr lang="en-US" altLang="en-US" sz="2800" dirty="0">
              <a:solidFill>
                <a:srgbClr val="CC0000"/>
              </a:solidFill>
              <a:latin typeface="Impact" panose="020B0806030902050204" pitchFamily="34" charset="0"/>
            </a:endParaRPr>
          </a:p>
          <a:p>
            <a:r>
              <a:rPr lang="en-US" altLang="en-US" sz="2800" u="sng" dirty="0">
                <a:solidFill>
                  <a:srgbClr val="000000"/>
                </a:solidFill>
              </a:rPr>
              <a:t>Learning to play</a:t>
            </a:r>
            <a:r>
              <a:rPr lang="en-US" altLang="en-US" sz="2800" dirty="0">
                <a:solidFill>
                  <a:srgbClr val="000000"/>
                </a:solidFill>
              </a:rPr>
              <a:t>				</a:t>
            </a:r>
            <a:r>
              <a:rPr lang="en-US" altLang="en-US" sz="2800" u="sng" dirty="0">
                <a:solidFill>
                  <a:srgbClr val="000000"/>
                </a:solidFill>
              </a:rPr>
              <a:t>Learning to compete</a:t>
            </a:r>
          </a:p>
          <a:p>
            <a:pPr marL="0" indent="0">
              <a:buNone/>
            </a:pPr>
            <a:endParaRPr lang="en-US" altLang="en-US" sz="2800" u="sng" dirty="0">
              <a:solidFill>
                <a:srgbClr val="000000"/>
              </a:solidFill>
            </a:endParaRPr>
          </a:p>
          <a:p>
            <a:endParaRPr lang="en-CA" dirty="0"/>
          </a:p>
        </p:txBody>
      </p:sp>
      <p:sp>
        <p:nvSpPr>
          <p:cNvPr id="4" name="Rectangle 2">
            <a:extLst>
              <a:ext uri="{FF2B5EF4-FFF2-40B4-BE49-F238E27FC236}">
                <a16:creationId xmlns:a16="http://schemas.microsoft.com/office/drawing/2014/main" id="{4E86BC74-D81B-A696-EC62-8E8F44E947C8}"/>
              </a:ext>
            </a:extLst>
          </p:cNvPr>
          <p:cNvSpPr>
            <a:spLocks noGrp="1" noChangeArrowheads="1"/>
          </p:cNvSpPr>
          <p:nvPr>
            <p:ph type="title"/>
          </p:nvPr>
        </p:nvSpPr>
        <p:spPr>
          <a:xfrm>
            <a:off x="838200" y="1591205"/>
            <a:ext cx="10515600" cy="542925"/>
          </a:xfrm>
          <a:solidFill>
            <a:schemeClr val="tx1"/>
          </a:solidFill>
        </p:spPr>
        <p:txBody>
          <a:bodyPr/>
          <a:lstStyle/>
          <a:p>
            <a:pPr algn="ctr" eaLnBrk="1" hangingPunct="1"/>
            <a:r>
              <a:rPr lang="en-US" altLang="en-US" sz="2800" dirty="0">
                <a:solidFill>
                  <a:schemeClr val="bg1"/>
                </a:solidFill>
                <a:latin typeface="ZapfHumnst Ult BT" pitchFamily="34" charset="0"/>
              </a:rPr>
              <a:t>Module One:  THE GAME</a:t>
            </a:r>
          </a:p>
        </p:txBody>
      </p:sp>
    </p:spTree>
    <p:extLst>
      <p:ext uri="{BB962C8B-B14F-4D97-AF65-F5344CB8AC3E}">
        <p14:creationId xmlns:p14="http://schemas.microsoft.com/office/powerpoint/2010/main" val="40644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13879</TotalTime>
  <Words>5162</Words>
  <Application>Microsoft Office PowerPoint</Application>
  <PresentationFormat>Widescreen</PresentationFormat>
  <Paragraphs>700</Paragraphs>
  <Slides>37</Slides>
  <Notes>31</Notes>
  <HiddenSlides>2</HiddenSlides>
  <MMClips>1</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37</vt:i4>
      </vt:variant>
    </vt:vector>
  </HeadingPairs>
  <TitlesOfParts>
    <vt:vector size="58" baseType="lpstr">
      <vt:lpstr>Antenna</vt:lpstr>
      <vt:lpstr>Aptos</vt:lpstr>
      <vt:lpstr>Arial</vt:lpstr>
      <vt:lpstr>Baloo 2</vt:lpstr>
      <vt:lpstr>Calibri</vt:lpstr>
      <vt:lpstr>Calibri Light</vt:lpstr>
      <vt:lpstr>Corbel</vt:lpstr>
      <vt:lpstr>Economica</vt:lpstr>
      <vt:lpstr>Impact</vt:lpstr>
      <vt:lpstr>inherit</vt:lpstr>
      <vt:lpstr>Merriweather</vt:lpstr>
      <vt:lpstr>Noto Sans Symbols</vt:lpstr>
      <vt:lpstr>Open Sans</vt:lpstr>
      <vt:lpstr>Symbol</vt:lpstr>
      <vt:lpstr>Times New Roman</vt:lpstr>
      <vt:lpstr>Wingdings</vt:lpstr>
      <vt:lpstr>ZapfHumnst Ult BT</vt:lpstr>
      <vt:lpstr>Office Theme</vt:lpstr>
      <vt:lpstr>1_Office Theme</vt:lpstr>
      <vt:lpstr>2_Office Theme</vt:lpstr>
      <vt:lpstr>Blank Presentation</vt:lpstr>
      <vt:lpstr>PowerPoint Presentation</vt:lpstr>
      <vt:lpstr>PowerPoint Presentation</vt:lpstr>
      <vt:lpstr>PowerPoint Presentation</vt:lpstr>
      <vt:lpstr>A few starters….</vt:lpstr>
      <vt:lpstr>PowerPoint Presentation</vt:lpstr>
      <vt:lpstr>PowerPoint Presentation</vt:lpstr>
      <vt:lpstr>Building from  Community Development  to  Competition Introduction  </vt:lpstr>
      <vt:lpstr>Module One:  THE GAME</vt:lpstr>
      <vt:lpstr>Module One:  THE GAME</vt:lpstr>
      <vt:lpstr>Module One:  THE GAME</vt:lpstr>
      <vt:lpstr>Module One:  THE GAME</vt:lpstr>
      <vt:lpstr>Module One:  THE GAME</vt:lpstr>
      <vt:lpstr>The Coach</vt:lpstr>
      <vt:lpstr>PowerPoint Presentation</vt:lpstr>
      <vt:lpstr>PowerPoint Presentation</vt:lpstr>
      <vt:lpstr>PowerPoint Presentation</vt:lpstr>
      <vt:lpstr>Legal Situations</vt:lpstr>
      <vt:lpstr>PowerPoint Presentation</vt:lpstr>
      <vt:lpstr> </vt:lpstr>
      <vt:lpstr>PowerPoint Presentation</vt:lpstr>
      <vt:lpstr> </vt:lpstr>
      <vt:lpstr>PowerPoint Presentation</vt:lpstr>
      <vt:lpstr>PowerPoint Presentation</vt:lpstr>
      <vt:lpstr>PowerPoint Presentation</vt:lpstr>
      <vt:lpstr>What were your key takeaways from this elearning module?</vt:lpstr>
      <vt:lpstr>PowerPoint Presentation</vt:lpstr>
      <vt:lpstr>PowerPoint Presentation</vt:lpstr>
      <vt:lpstr>How to apply a useful technique:</vt:lpstr>
      <vt:lpstr>Seasonal Planning </vt:lpstr>
      <vt:lpstr>PowerPoint Presentation</vt:lpstr>
      <vt:lpstr>Module 6: Physical Preparation</vt:lpstr>
      <vt:lpstr>PowerPoint Presentation</vt:lpstr>
      <vt:lpstr>PowerPoint Presentation</vt:lpstr>
      <vt:lpstr>PowerPoint Presentation</vt:lpstr>
      <vt:lpstr>What’s next for you? </vt:lpstr>
      <vt:lpstr>Lunch break – then technical package</vt:lpstr>
      <vt:lpstr>Lunch break – then technical package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Curtis</dc:creator>
  <cp:lastModifiedBy>Roxanne Curtis</cp:lastModifiedBy>
  <cp:revision>1</cp:revision>
  <dcterms:created xsi:type="dcterms:W3CDTF">2024-03-01T17:58:19Z</dcterms:created>
  <dcterms:modified xsi:type="dcterms:W3CDTF">2025-03-10T22:53:37Z</dcterms:modified>
</cp:coreProperties>
</file>