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6858000" cx="12192000"/>
  <p:notesSz cx="6858000" cy="9144000"/>
  <p:embeddedFontLst>
    <p:embeddedFont>
      <p:font typeface="Roboto"/>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7" roundtripDataSignature="AMtx7mgeufv71VjVoPt383cse/31z0Ca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oboto-bold.fntdata"/><Relationship Id="rId63" Type="http://schemas.openxmlformats.org/officeDocument/2006/relationships/font" Target="fonts/Roboto-regular.fntdata"/><Relationship Id="rId22" Type="http://schemas.openxmlformats.org/officeDocument/2006/relationships/slide" Target="slides/slide16.xml"/><Relationship Id="rId66" Type="http://schemas.openxmlformats.org/officeDocument/2006/relationships/font" Target="fonts/Roboto-boldItalic.fntdata"/><Relationship Id="rId21" Type="http://schemas.openxmlformats.org/officeDocument/2006/relationships/slide" Target="slides/slide15.xml"/><Relationship Id="rId65" Type="http://schemas.openxmlformats.org/officeDocument/2006/relationships/font" Target="fonts/Roboto-italic.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
        <p:nvSpPr>
          <p:cNvPr id="106" name="Google Shape;106;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b2f2d2a0c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187" name="Google Shape;187;gdb2f2d2a0c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28fc099614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198" name="Google Shape;198;g128fc099614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28fc099614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207" name="Google Shape;207;g128fc099614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28fc099614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216" name="Google Shape;216;g128fc099614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8fc099614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225" name="Google Shape;225;g128fc099614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28fc099614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234" name="Google Shape;234;g128fc099614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404603d72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243" name="Google Shape;243;g2404603d72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8fc099614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252" name="Google Shape;252;g128fc099614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3df3b89d4a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261" name="Google Shape;261;g23df3b89d4a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db2f2d2a0c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270" name="Google Shape;270;gdb2f2d2a0c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115" name="Google Shape;11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db2f2d2a0c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279" name="Google Shape;279;gdb2f2d2a0c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3e6ac6c50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288" name="Google Shape;288;g23e6ac6c50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3e6ac6c507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297" name="Google Shape;297;g23e6ac6c507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3e6ac6c507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306" name="Google Shape;306;g23e6ac6c507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3df3b89d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315" name="Google Shape;315;g23df3b89d4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86f60cb03f_1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326" name="Google Shape;326;g86f60cb03f_1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86f60cb03f_1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800"/>
              </a:spcBef>
              <a:spcAft>
                <a:spcPts val="0"/>
              </a:spcAft>
              <a:buSzPts val="1100"/>
              <a:buNone/>
            </a:pPr>
            <a:r>
              <a:t/>
            </a:r>
            <a:endParaRPr/>
          </a:p>
        </p:txBody>
      </p:sp>
      <p:sp>
        <p:nvSpPr>
          <p:cNvPr id="335" name="Google Shape;335;g86f60cb03f_1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86f60cb03f_1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 name="Google Shape;344;g86f60cb03f_1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28fc099614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g128fc099614_0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28fc099614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128fc099614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28fc099614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128fc099614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28fc099614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128fc099614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3cb335e9df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23cb335e9df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3cb335e9df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23cb335e9df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3cb335e9df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23cb335e9df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3cb335e9df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23cb335e9df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3cb335e9df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g23cb335e9df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3cb335e9df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g23cb335e9df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3cb335e9df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23cb335e9df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77fa79df45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77fa79df45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3cb335e9df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23cb335e9df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3cb335e9df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g23cb335e9df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3cb335e9df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23cb335e9df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3cb335e9df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23cb335e9df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3cb335e9df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23cb335e9df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Clr>
                <a:schemeClr val="dk1"/>
              </a:buClr>
              <a:buSzPts val="1100"/>
              <a:buFont typeface="Arial"/>
              <a:buNone/>
            </a:pPr>
            <a:r>
              <a:t/>
            </a:r>
            <a:endParaRPr>
              <a:solidFill>
                <a:schemeClr val="dk1"/>
              </a:solidFill>
            </a:endParaRPr>
          </a:p>
        </p:txBody>
      </p:sp>
      <p:sp>
        <p:nvSpPr>
          <p:cNvPr id="490" name="Google Shape;4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83aa9d0134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 </a:t>
            </a:r>
            <a:endParaRPr/>
          </a:p>
        </p:txBody>
      </p:sp>
      <p:sp>
        <p:nvSpPr>
          <p:cNvPr id="507" name="Google Shape;507;g83aa9d0134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86f60cb03f_1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 name="Google Shape;516;g86f60cb03f_1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7823ee4f48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523" name="Google Shape;523;g7823ee4f48_1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7823ee4f48_1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2" name="Google Shape;532;g7823ee4f48_1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7823ee4f48_1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541" name="Google Shape;541;g7823ee4f48_1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28fc09961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550" name="Google Shape;550;g128fc09961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28fc099614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559" name="Google Shape;559;g128fc099614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28fc099614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568" name="Google Shape;568;g128fc099614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7823ee4f48_1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7" name="Google Shape;577;g7823ee4f48_1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83e68cfa6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g83e68cfa6d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3cb335e9df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
        <p:nvSpPr>
          <p:cNvPr id="595" name="Google Shape;595;g23cb335e9df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51" name="Google Shape;1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77fa79df4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Clr>
                <a:srgbClr val="FFFFFF"/>
              </a:buClr>
              <a:buSzPts val="1800"/>
              <a:buChar char="-"/>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69" name="Google Shape;169;g77fa79df4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7fa79df45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8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800"/>
              </a:spcBef>
              <a:spcAft>
                <a:spcPts val="0"/>
              </a:spcAft>
              <a:buSzPts val="1100"/>
              <a:buNone/>
            </a:pPr>
            <a:r>
              <a:t/>
            </a:r>
            <a:endParaRPr/>
          </a:p>
        </p:txBody>
      </p:sp>
      <p:sp>
        <p:nvSpPr>
          <p:cNvPr id="178" name="Google Shape;178;g77fa79df45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1" name="Shape 11"/>
        <p:cNvGrpSpPr/>
        <p:nvPr/>
      </p:nvGrpSpPr>
      <p:grpSpPr>
        <a:xfrm>
          <a:off x="0" y="0"/>
          <a:ext cx="0" cy="0"/>
          <a:chOff x="0" y="0"/>
          <a:chExt cx="0" cy="0"/>
        </a:xfrm>
      </p:grpSpPr>
      <p:sp>
        <p:nvSpPr>
          <p:cNvPr id="12" name="Google Shape;1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86" name="Shape 86"/>
        <p:cNvGrpSpPr/>
        <p:nvPr/>
      </p:nvGrpSpPr>
      <p:grpSpPr>
        <a:xfrm>
          <a:off x="0" y="0"/>
          <a:ext cx="0" cy="0"/>
          <a:chOff x="0" y="0"/>
          <a:chExt cx="0" cy="0"/>
        </a:xfrm>
      </p:grpSpPr>
      <p:sp>
        <p:nvSpPr>
          <p:cNvPr id="87" name="Google Shape;8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98" name="Shape 98"/>
        <p:cNvGrpSpPr/>
        <p:nvPr/>
      </p:nvGrpSpPr>
      <p:grpSpPr>
        <a:xfrm>
          <a:off x="0" y="0"/>
          <a:ext cx="0" cy="0"/>
          <a:chOff x="0" y="0"/>
          <a:chExt cx="0" cy="0"/>
        </a:xfrm>
      </p:grpSpPr>
      <p:sp>
        <p:nvSpPr>
          <p:cNvPr id="99" name="Google Shape;99;g86f60cb03f_1_1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86f60cb03f_1_1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1" name="Google Shape;101;g86f60cb03f_1_1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86f60cb03f_1_1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86f60cb03f_1_1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p:nvPr>
            <p:ph idx="2" type="pic"/>
          </p:nvPr>
        </p:nvSpPr>
        <p:spPr>
          <a:xfrm>
            <a:off x="5183188" y="987425"/>
            <a:ext cx="6172200" cy="4873625"/>
          </a:xfrm>
          <a:prstGeom prst="rect">
            <a:avLst/>
          </a:prstGeom>
          <a:noFill/>
          <a:ln>
            <a:noFill/>
          </a:ln>
        </p:spPr>
      </p:sp>
      <p:sp>
        <p:nvSpPr>
          <p:cNvPr id="64" name="Google Shape;6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4" name="Google Shape;8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5" name="Google Shape;8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92" name="Shape 92"/>
        <p:cNvGrpSpPr/>
        <p:nvPr/>
      </p:nvGrpSpPr>
      <p:grpSpPr>
        <a:xfrm>
          <a:off x="0" y="0"/>
          <a:ext cx="0" cy="0"/>
          <a:chOff x="0" y="0"/>
          <a:chExt cx="0" cy="0"/>
        </a:xfrm>
      </p:grpSpPr>
      <p:sp>
        <p:nvSpPr>
          <p:cNvPr id="93" name="Google Shape;93;g86f60cb03f_1_1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g86f60cb03f_1_12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5" name="Google Shape;95;g86f60cb03f_1_1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6" name="Google Shape;96;g86f60cb03f_1_1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7" name="Google Shape;97;g86f60cb03f_1_1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cloud.rampinteractive.com/airdriemha/files/AGM%20Info/2022%20AGM%20Meeting%20Minutes.pdf" TargetMode="Externa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41.png"/><Relationship Id="rId5"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4.png"/><Relationship Id="rId4" Type="http://schemas.openxmlformats.org/officeDocument/2006/relationships/image" Target="../media/image48.png"/><Relationship Id="rId11" Type="http://schemas.openxmlformats.org/officeDocument/2006/relationships/image" Target="../media/image44.png"/><Relationship Id="rId10" Type="http://schemas.openxmlformats.org/officeDocument/2006/relationships/image" Target="../media/image43.png"/><Relationship Id="rId9" Type="http://schemas.openxmlformats.org/officeDocument/2006/relationships/image" Target="../media/image52.png"/><Relationship Id="rId5" Type="http://schemas.openxmlformats.org/officeDocument/2006/relationships/image" Target="../media/image49.png"/><Relationship Id="rId6" Type="http://schemas.openxmlformats.org/officeDocument/2006/relationships/image" Target="../media/image51.png"/><Relationship Id="rId7" Type="http://schemas.openxmlformats.org/officeDocument/2006/relationships/image" Target="../media/image50.png"/><Relationship Id="rId8"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sp>
        <p:nvSpPr>
          <p:cNvPr id="108" name="Google Shape;108;p1"/>
          <p:cNvSpPr txBox="1"/>
          <p:nvPr>
            <p:ph type="title"/>
          </p:nvPr>
        </p:nvSpPr>
        <p:spPr>
          <a:xfrm>
            <a:off x="1477625" y="4703825"/>
            <a:ext cx="9393300" cy="1424700"/>
          </a:xfrm>
          <a:prstGeom prst="rect">
            <a:avLst/>
          </a:prstGeom>
          <a:solidFill>
            <a:schemeClr val="lt1"/>
          </a:solidFill>
          <a:ln cap="flat" cmpd="sng" w="9525">
            <a:solidFill>
              <a:schemeClr val="lt1"/>
            </a:solidFill>
            <a:prstDash val="solid"/>
            <a:round/>
            <a:headEnd len="sm" w="sm" type="none"/>
            <a:tailEnd len="sm" w="sm" type="none"/>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5400">
                <a:solidFill>
                  <a:srgbClr val="990000"/>
                </a:solidFill>
              </a:rPr>
              <a:t>Annual General Meeting</a:t>
            </a:r>
            <a:br>
              <a:rPr b="1" lang="en-US" sz="5400">
                <a:solidFill>
                  <a:srgbClr val="990000"/>
                </a:solidFill>
              </a:rPr>
            </a:br>
            <a:r>
              <a:rPr lang="en-US" sz="3600">
                <a:solidFill>
                  <a:srgbClr val="990000"/>
                </a:solidFill>
              </a:rPr>
              <a:t>May 9, 2023</a:t>
            </a:r>
            <a:endParaRPr>
              <a:solidFill>
                <a:srgbClr val="990000"/>
              </a:solidFill>
            </a:endParaRPr>
          </a:p>
        </p:txBody>
      </p:sp>
      <p:sp>
        <p:nvSpPr>
          <p:cNvPr id="109" name="Google Shape;109;p1"/>
          <p:cNvSpPr/>
          <p:nvPr/>
        </p:nvSpPr>
        <p:spPr>
          <a:xfrm>
            <a:off x="0" y="6466850"/>
            <a:ext cx="121920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0" y="63627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0" y="67539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1"/>
          <p:cNvPicPr preferRelativeResize="0"/>
          <p:nvPr/>
        </p:nvPicPr>
        <p:blipFill>
          <a:blip r:embed="rId3">
            <a:alphaModFix/>
          </a:blip>
          <a:stretch>
            <a:fillRect/>
          </a:stretch>
        </p:blipFill>
        <p:spPr>
          <a:xfrm>
            <a:off x="0" y="0"/>
            <a:ext cx="12192000" cy="4561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8" name="Shape 188"/>
        <p:cNvGrpSpPr/>
        <p:nvPr/>
      </p:nvGrpSpPr>
      <p:grpSpPr>
        <a:xfrm>
          <a:off x="0" y="0"/>
          <a:ext cx="0" cy="0"/>
          <a:chOff x="0" y="0"/>
          <a:chExt cx="0" cy="0"/>
        </a:xfrm>
      </p:grpSpPr>
      <p:sp>
        <p:nvSpPr>
          <p:cNvPr id="189" name="Google Shape;189;gdb2f2d2a0c_0_19"/>
          <p:cNvSpPr txBox="1"/>
          <p:nvPr>
            <p:ph type="title"/>
          </p:nvPr>
        </p:nvSpPr>
        <p:spPr>
          <a:xfrm>
            <a:off x="469625" y="2161000"/>
            <a:ext cx="4188300" cy="2119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190" name="Google Shape;190;gdb2f2d2a0c_0_19"/>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gdb2f2d2a0c_0_19"/>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gdb2f2d2a0c_0_19"/>
          <p:cNvSpPr txBox="1"/>
          <p:nvPr>
            <p:ph idx="1" type="body"/>
          </p:nvPr>
        </p:nvSpPr>
        <p:spPr>
          <a:xfrm>
            <a:off x="5764550" y="121050"/>
            <a:ext cx="6341100" cy="6615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ACAA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1000">
              <a:solidFill>
                <a:srgbClr val="980000"/>
              </a:solidFill>
            </a:endParaRPr>
          </a:p>
          <a:p>
            <a:pPr indent="0" lvl="0" marL="0" rtl="0" algn="l">
              <a:lnSpc>
                <a:spcPct val="90000"/>
              </a:lnSpc>
              <a:spcBef>
                <a:spcPts val="0"/>
              </a:spcBef>
              <a:spcAft>
                <a:spcPts val="0"/>
              </a:spcAft>
              <a:buClr>
                <a:srgbClr val="C00000"/>
              </a:buClr>
              <a:buSzPts val="3200"/>
              <a:buNone/>
            </a:pPr>
            <a:r>
              <a:rPr lang="en-US" sz="2000">
                <a:solidFill>
                  <a:schemeClr val="dk1"/>
                </a:solidFill>
              </a:rPr>
              <a:t>The Committee has worked hard this season and we do have some new changes to our AAA Committee and Teams.</a:t>
            </a:r>
            <a:endParaRPr sz="2000">
              <a:solidFill>
                <a:schemeClr val="dk1"/>
              </a:solidFill>
            </a:endParaRPr>
          </a:p>
          <a:p>
            <a:pPr indent="0" lvl="0" marL="0" rtl="0" algn="l">
              <a:lnSpc>
                <a:spcPct val="90000"/>
              </a:lnSpc>
              <a:spcBef>
                <a:spcPts val="0"/>
              </a:spcBef>
              <a:spcAft>
                <a:spcPts val="0"/>
              </a:spcAft>
              <a:buClr>
                <a:srgbClr val="C00000"/>
              </a:buClr>
              <a:buSzPts val="3200"/>
              <a:buNone/>
            </a:pPr>
            <a:r>
              <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lang="en-US" sz="2000">
                <a:solidFill>
                  <a:schemeClr val="dk1"/>
                </a:solidFill>
              </a:rPr>
              <a:t>This committee will now be called the AEHC, Airdrie Elite Hockey Committee. </a:t>
            </a:r>
            <a:endParaRPr sz="2000">
              <a:solidFill>
                <a:schemeClr val="dk1"/>
              </a:solidFill>
            </a:endParaRPr>
          </a:p>
          <a:p>
            <a:pPr indent="0" lvl="0" marL="457200" rtl="0" algn="l">
              <a:lnSpc>
                <a:spcPct val="90000"/>
              </a:lnSpc>
              <a:spcBef>
                <a:spcPts val="0"/>
              </a:spcBef>
              <a:spcAft>
                <a:spcPts val="0"/>
              </a:spcAft>
              <a:buNone/>
            </a:pPr>
            <a:r>
              <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lang="en-US" sz="2000">
                <a:solidFill>
                  <a:schemeClr val="dk1"/>
                </a:solidFill>
              </a:rPr>
              <a:t>The AMHA Executive will be revising the committees Terms of Reference soon.</a:t>
            </a:r>
            <a:endParaRPr sz="2000">
              <a:solidFill>
                <a:schemeClr val="dk1"/>
              </a:solidFill>
            </a:endParaRPr>
          </a:p>
          <a:p>
            <a:pPr indent="0" lvl="0" marL="457200" rtl="0" algn="l">
              <a:lnSpc>
                <a:spcPct val="90000"/>
              </a:lnSpc>
              <a:spcBef>
                <a:spcPts val="0"/>
              </a:spcBef>
              <a:spcAft>
                <a:spcPts val="0"/>
              </a:spcAft>
              <a:buNone/>
            </a:pPr>
            <a:r>
              <a:t/>
            </a:r>
            <a:endParaRPr sz="1000">
              <a:solidFill>
                <a:schemeClr val="dk1"/>
              </a:solidFill>
              <a:highlight>
                <a:srgbClr val="FFFF00"/>
              </a:highlight>
            </a:endParaRPr>
          </a:p>
          <a:p>
            <a:pPr indent="-355600" lvl="0" marL="457200" rtl="0" algn="l">
              <a:lnSpc>
                <a:spcPct val="90000"/>
              </a:lnSpc>
              <a:spcBef>
                <a:spcPts val="0"/>
              </a:spcBef>
              <a:spcAft>
                <a:spcPts val="0"/>
              </a:spcAft>
              <a:buClr>
                <a:schemeClr val="dk1"/>
              </a:buClr>
              <a:buSzPts val="2000"/>
              <a:buChar char="•"/>
            </a:pPr>
            <a:r>
              <a:rPr lang="en-US" sz="2000">
                <a:solidFill>
                  <a:schemeClr val="dk1"/>
                </a:solidFill>
              </a:rPr>
              <a:t>A decision was made by the AMHA Executive to move the Avalanche practices and games to Airdrie.  </a:t>
            </a:r>
            <a:endParaRPr sz="2000">
              <a:solidFill>
                <a:schemeClr val="dk1"/>
              </a:solidFill>
            </a:endParaRPr>
          </a:p>
          <a:p>
            <a:pPr indent="0" lvl="0" marL="457200" rtl="0" algn="l">
              <a:lnSpc>
                <a:spcPct val="90000"/>
              </a:lnSpc>
              <a:spcBef>
                <a:spcPts val="0"/>
              </a:spcBef>
              <a:spcAft>
                <a:spcPts val="0"/>
              </a:spcAft>
              <a:buNone/>
            </a:pPr>
            <a:r>
              <a:t/>
            </a:r>
            <a:endParaRPr sz="2000">
              <a:solidFill>
                <a:schemeClr val="dk1"/>
              </a:solidFill>
            </a:endParaRPr>
          </a:p>
          <a:p>
            <a:pPr indent="-355600" lvl="0" marL="457200" rtl="0" algn="l">
              <a:lnSpc>
                <a:spcPct val="90000"/>
              </a:lnSpc>
              <a:spcBef>
                <a:spcPts val="0"/>
              </a:spcBef>
              <a:spcAft>
                <a:spcPts val="0"/>
              </a:spcAft>
              <a:buClr>
                <a:schemeClr val="dk1"/>
              </a:buClr>
              <a:buSzPts val="2000"/>
              <a:buChar char="•"/>
            </a:pPr>
            <a:r>
              <a:rPr lang="en-US" sz="2000">
                <a:solidFill>
                  <a:schemeClr val="dk1"/>
                </a:solidFill>
              </a:rPr>
              <a:t>AMHA plans to also have some AAA team games in a few of our draw zone arenas, this season.</a:t>
            </a:r>
            <a:endParaRPr sz="2000">
              <a:solidFill>
                <a:schemeClr val="dk1"/>
              </a:solidFill>
            </a:endParaRPr>
          </a:p>
          <a:p>
            <a:pPr indent="0" lvl="0" marL="457200" rtl="0" algn="l">
              <a:lnSpc>
                <a:spcPct val="90000"/>
              </a:lnSpc>
              <a:spcBef>
                <a:spcPts val="0"/>
              </a:spcBef>
              <a:spcAft>
                <a:spcPts val="0"/>
              </a:spcAft>
              <a:buNone/>
            </a:pPr>
            <a:r>
              <a:t/>
            </a:r>
            <a:endParaRPr sz="1000">
              <a:solidFill>
                <a:schemeClr val="dk1"/>
              </a:solidFill>
            </a:endParaRPr>
          </a:p>
          <a:p>
            <a:pPr indent="-355600" lvl="0" marL="457200" rtl="0" algn="l">
              <a:lnSpc>
                <a:spcPct val="90000"/>
              </a:lnSpc>
              <a:spcBef>
                <a:spcPts val="0"/>
              </a:spcBef>
              <a:spcAft>
                <a:spcPts val="0"/>
              </a:spcAft>
              <a:buClr>
                <a:schemeClr val="dk1"/>
              </a:buClr>
              <a:buSzPts val="2000"/>
              <a:buChar char="•"/>
            </a:pPr>
            <a:r>
              <a:rPr lang="en-US" sz="2000">
                <a:solidFill>
                  <a:schemeClr val="dk1"/>
                </a:solidFill>
              </a:rPr>
              <a:t>Cochrane Minor Hockey informed us that they have no ice for the Havoc so the U16 AA team will also be practicing 100% in Airdrie this year too.</a:t>
            </a:r>
            <a:endParaRPr sz="2000">
              <a:solidFill>
                <a:schemeClr val="dk1"/>
              </a:solidFill>
            </a:endParaRPr>
          </a:p>
        </p:txBody>
      </p:sp>
      <p:pic>
        <p:nvPicPr>
          <p:cNvPr id="193" name="Google Shape;193;gdb2f2d2a0c_0_19"/>
          <p:cNvPicPr preferRelativeResize="0"/>
          <p:nvPr/>
        </p:nvPicPr>
        <p:blipFill>
          <a:blip r:embed="rId3">
            <a:alphaModFix/>
          </a:blip>
          <a:stretch>
            <a:fillRect/>
          </a:stretch>
        </p:blipFill>
        <p:spPr>
          <a:xfrm>
            <a:off x="733227" y="476948"/>
            <a:ext cx="3516975" cy="1684049"/>
          </a:xfrm>
          <a:prstGeom prst="rect">
            <a:avLst/>
          </a:prstGeom>
          <a:noFill/>
          <a:ln>
            <a:noFill/>
          </a:ln>
        </p:spPr>
      </p:pic>
      <p:sp>
        <p:nvSpPr>
          <p:cNvPr id="194" name="Google Shape;194;gdb2f2d2a0c_0_19"/>
          <p:cNvSpPr txBox="1"/>
          <p:nvPr/>
        </p:nvSpPr>
        <p:spPr>
          <a:xfrm>
            <a:off x="2406700" y="5000750"/>
            <a:ext cx="31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95" name="Google Shape;195;gdb2f2d2a0c_0_19"/>
          <p:cNvPicPr preferRelativeResize="0"/>
          <p:nvPr/>
        </p:nvPicPr>
        <p:blipFill>
          <a:blip r:embed="rId4">
            <a:alphaModFix/>
          </a:blip>
          <a:stretch>
            <a:fillRect/>
          </a:stretch>
        </p:blipFill>
        <p:spPr>
          <a:xfrm>
            <a:off x="508675" y="4349954"/>
            <a:ext cx="3966075" cy="18668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9" name="Shape 199"/>
        <p:cNvGrpSpPr/>
        <p:nvPr/>
      </p:nvGrpSpPr>
      <p:grpSpPr>
        <a:xfrm>
          <a:off x="0" y="0"/>
          <a:ext cx="0" cy="0"/>
          <a:chOff x="0" y="0"/>
          <a:chExt cx="0" cy="0"/>
        </a:xfrm>
      </p:grpSpPr>
      <p:sp>
        <p:nvSpPr>
          <p:cNvPr id="200" name="Google Shape;200;g128fc099614_0_56"/>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01" name="Google Shape;201;g128fc099614_0_5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g128fc099614_0_56"/>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g128fc099614_0_56"/>
          <p:cNvSpPr txBox="1"/>
          <p:nvPr>
            <p:ph idx="1" type="body"/>
          </p:nvPr>
        </p:nvSpPr>
        <p:spPr>
          <a:xfrm>
            <a:off x="5873500" y="76200"/>
            <a:ext cx="5983500" cy="678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Goalie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0" lvl="0" marL="0" rtl="0" algn="l">
              <a:lnSpc>
                <a:spcPct val="90000"/>
              </a:lnSpc>
              <a:spcBef>
                <a:spcPts val="0"/>
              </a:spcBef>
              <a:spcAft>
                <a:spcPts val="0"/>
              </a:spcAft>
              <a:buClr>
                <a:srgbClr val="C00000"/>
              </a:buClr>
              <a:buSzPts val="3200"/>
              <a:buNone/>
            </a:pPr>
            <a:r>
              <a:rPr lang="en-US" sz="2300">
                <a:solidFill>
                  <a:schemeClr val="dk1"/>
                </a:solidFill>
              </a:rPr>
              <a:t>This committee is responsible for looking after everything related to goaltenders in AMHA. </a:t>
            </a:r>
            <a:endParaRPr sz="2300">
              <a:solidFill>
                <a:schemeClr val="dk1"/>
              </a:solidFill>
            </a:endParaRPr>
          </a:p>
          <a:p>
            <a:pPr indent="0" lvl="0" marL="0" rtl="0" algn="l">
              <a:lnSpc>
                <a:spcPct val="90000"/>
              </a:lnSpc>
              <a:spcBef>
                <a:spcPts val="0"/>
              </a:spcBef>
              <a:spcAft>
                <a:spcPts val="0"/>
              </a:spcAft>
              <a:buClr>
                <a:srgbClr val="C00000"/>
              </a:buClr>
              <a:buSzPts val="32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DMSG will be running our Prep Camps and Evaluations again in the fall.</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During the season, we will be continuing with our weekly goalie development at Explosive Edge for U9 to U18.</a:t>
            </a:r>
            <a:endParaRPr sz="2300">
              <a:solidFill>
                <a:schemeClr val="dk1"/>
              </a:solidFill>
            </a:endParaRPr>
          </a:p>
        </p:txBody>
      </p:sp>
      <p:pic>
        <p:nvPicPr>
          <p:cNvPr id="204" name="Google Shape;204;g128fc099614_0_56"/>
          <p:cNvPicPr preferRelativeResize="0"/>
          <p:nvPr/>
        </p:nvPicPr>
        <p:blipFill>
          <a:blip r:embed="rId3">
            <a:alphaModFix/>
          </a:blip>
          <a:stretch>
            <a:fillRect/>
          </a:stretch>
        </p:blipFill>
        <p:spPr>
          <a:xfrm>
            <a:off x="1191425" y="885825"/>
            <a:ext cx="2600591" cy="23605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8" name="Shape 208"/>
        <p:cNvGrpSpPr/>
        <p:nvPr/>
      </p:nvGrpSpPr>
      <p:grpSpPr>
        <a:xfrm>
          <a:off x="0" y="0"/>
          <a:ext cx="0" cy="0"/>
          <a:chOff x="0" y="0"/>
          <a:chExt cx="0" cy="0"/>
        </a:xfrm>
      </p:grpSpPr>
      <p:sp>
        <p:nvSpPr>
          <p:cNvPr id="209" name="Google Shape;209;g128fc099614_0_4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10" name="Google Shape;210;g128fc099614_0_4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g128fc099614_0_48"/>
          <p:cNvSpPr/>
          <p:nvPr/>
        </p:nvSpPr>
        <p:spPr>
          <a:xfrm>
            <a:off x="519260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g128fc099614_0_48"/>
          <p:cNvSpPr txBox="1"/>
          <p:nvPr>
            <p:ph idx="1" type="body"/>
          </p:nvPr>
        </p:nvSpPr>
        <p:spPr>
          <a:xfrm>
            <a:off x="5873500" y="230050"/>
            <a:ext cx="5983500" cy="6200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Player/Coach</a:t>
            </a:r>
            <a:endParaRPr b="1" sz="3400">
              <a:solidFill>
                <a:srgbClr val="980000"/>
              </a:solidFill>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 Development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0" lvl="0" marL="0" rtl="0" algn="l">
              <a:lnSpc>
                <a:spcPct val="90000"/>
              </a:lnSpc>
              <a:spcBef>
                <a:spcPts val="0"/>
              </a:spcBef>
              <a:spcAft>
                <a:spcPts val="0"/>
              </a:spcAft>
              <a:buClr>
                <a:srgbClr val="C00000"/>
              </a:buClr>
              <a:buSzPts val="3200"/>
              <a:buNone/>
            </a:pPr>
            <a:r>
              <a:rPr lang="en-US" sz="2300">
                <a:solidFill>
                  <a:schemeClr val="dk1"/>
                </a:solidFill>
              </a:rPr>
              <a:t>AMHA will continue to use </a:t>
            </a:r>
            <a:r>
              <a:rPr lang="en-US" sz="2300">
                <a:solidFill>
                  <a:schemeClr val="dk1"/>
                </a:solidFill>
                <a:highlight>
                  <a:schemeClr val="lt1"/>
                </a:highlight>
              </a:rPr>
              <a:t>Ross MacLean Hockey </a:t>
            </a:r>
            <a:r>
              <a:rPr lang="en-US" sz="2300">
                <a:solidFill>
                  <a:schemeClr val="dk1"/>
                </a:solidFill>
              </a:rPr>
              <a:t>and Airdrie Skate Club for our Player Development again this season.  </a:t>
            </a:r>
            <a:endParaRPr sz="2300">
              <a:solidFill>
                <a:schemeClr val="dk1"/>
              </a:solidFill>
            </a:endParaRPr>
          </a:p>
          <a:p>
            <a:pPr indent="0" lvl="0" marL="0" rtl="0" algn="l">
              <a:lnSpc>
                <a:spcPct val="90000"/>
              </a:lnSpc>
              <a:spcBef>
                <a:spcPts val="0"/>
              </a:spcBef>
              <a:spcAft>
                <a:spcPts val="0"/>
              </a:spcAft>
              <a:buClr>
                <a:srgbClr val="C00000"/>
              </a:buClr>
              <a:buSzPts val="32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We will be adding some off ice Coach Sessions with the Ross MacLean group to create a more cohesive coaching culture.</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Recreation teams, AAA, AA and U18 teams will </a:t>
            </a:r>
            <a:r>
              <a:rPr lang="en-US" sz="2300" u="sng">
                <a:solidFill>
                  <a:schemeClr val="dk1"/>
                </a:solidFill>
              </a:rPr>
              <a:t>not</a:t>
            </a:r>
            <a:r>
              <a:rPr lang="en-US" sz="2300">
                <a:solidFill>
                  <a:schemeClr val="dk1"/>
                </a:solidFill>
              </a:rPr>
              <a:t> participate in the Ross MacLean Hockey Player Development.</a:t>
            </a:r>
            <a:endParaRPr sz="2300">
              <a:solidFill>
                <a:schemeClr val="dk1"/>
              </a:solidFill>
            </a:endParaRPr>
          </a:p>
          <a:p>
            <a:pPr indent="0" lvl="0" marL="457200" rtl="0" algn="l">
              <a:lnSpc>
                <a:spcPct val="90000"/>
              </a:lnSpc>
              <a:spcBef>
                <a:spcPts val="0"/>
              </a:spcBef>
              <a:spcAft>
                <a:spcPts val="0"/>
              </a:spcAft>
              <a:buSzPts val="1800"/>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U9 will continue to have Ross Maclean Hockey and Power Skating sessions by the Airdrie Skate Club team. </a:t>
            </a:r>
            <a:endParaRPr sz="3200">
              <a:solidFill>
                <a:srgbClr val="C00000"/>
              </a:solidFill>
              <a:highlight>
                <a:srgbClr val="FFFF00"/>
              </a:highlight>
            </a:endParaRPr>
          </a:p>
        </p:txBody>
      </p:sp>
      <p:pic>
        <p:nvPicPr>
          <p:cNvPr id="213" name="Google Shape;213;g128fc099614_0_48"/>
          <p:cNvPicPr preferRelativeResize="0"/>
          <p:nvPr/>
        </p:nvPicPr>
        <p:blipFill>
          <a:blip r:embed="rId3">
            <a:alphaModFix/>
          </a:blip>
          <a:stretch>
            <a:fillRect/>
          </a:stretch>
        </p:blipFill>
        <p:spPr>
          <a:xfrm>
            <a:off x="1191425" y="809625"/>
            <a:ext cx="2600591" cy="23605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7" name="Shape 217"/>
        <p:cNvGrpSpPr/>
        <p:nvPr/>
      </p:nvGrpSpPr>
      <p:grpSpPr>
        <a:xfrm>
          <a:off x="0" y="0"/>
          <a:ext cx="0" cy="0"/>
          <a:chOff x="0" y="0"/>
          <a:chExt cx="0" cy="0"/>
        </a:xfrm>
      </p:grpSpPr>
      <p:sp>
        <p:nvSpPr>
          <p:cNvPr id="218" name="Google Shape;218;g128fc099614_0_64"/>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19" name="Google Shape;219;g128fc099614_0_64"/>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g128fc099614_0_64"/>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g128fc099614_0_64"/>
          <p:cNvSpPr txBox="1"/>
          <p:nvPr>
            <p:ph idx="1" type="body"/>
          </p:nvPr>
        </p:nvSpPr>
        <p:spPr>
          <a:xfrm>
            <a:off x="5873500" y="580200"/>
            <a:ext cx="62031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Tournament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Each season AMHA hosts tournaments that rotate by division every second year.</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This year AMHA will be hosting the U11 and U13 tournaments as well as the U7/U9 jamboree at the end of the season. We will offer to host AA tournaments as well during the Christmas break.</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This past season we hosted the First Annual Ryan Couling U18 AA tournament during the Christmas Break and it was a great success.  It will run again this season.</a:t>
            </a:r>
            <a:endParaRPr sz="2300">
              <a:solidFill>
                <a:schemeClr val="dk1"/>
              </a:solidFill>
            </a:endParaRPr>
          </a:p>
          <a:p>
            <a:pPr indent="0" lvl="0" marL="457200" rtl="0" algn="l">
              <a:lnSpc>
                <a:spcPct val="90000"/>
              </a:lnSpc>
              <a:spcBef>
                <a:spcPts val="0"/>
              </a:spcBef>
              <a:spcAft>
                <a:spcPts val="0"/>
              </a:spcAft>
              <a:buNone/>
            </a:pPr>
            <a:r>
              <a:t/>
            </a:r>
            <a:endParaRPr sz="1600">
              <a:solidFill>
                <a:srgbClr val="980000"/>
              </a:solidFill>
            </a:endParaRPr>
          </a:p>
          <a:p>
            <a:pPr indent="0" lvl="0" marL="457200" rtl="0" algn="l">
              <a:lnSpc>
                <a:spcPct val="100000"/>
              </a:lnSpc>
              <a:spcBef>
                <a:spcPts val="0"/>
              </a:spcBef>
              <a:spcAft>
                <a:spcPts val="0"/>
              </a:spcAft>
              <a:buSzPts val="1800"/>
              <a:buNone/>
            </a:pPr>
            <a:r>
              <a:t/>
            </a:r>
            <a:endParaRPr sz="3200">
              <a:solidFill>
                <a:srgbClr val="C00000"/>
              </a:solidFill>
              <a:highlight>
                <a:srgbClr val="FFFF00"/>
              </a:highlight>
            </a:endParaRPr>
          </a:p>
        </p:txBody>
      </p:sp>
      <p:pic>
        <p:nvPicPr>
          <p:cNvPr id="222" name="Google Shape;222;g128fc099614_0_64"/>
          <p:cNvPicPr preferRelativeResize="0"/>
          <p:nvPr/>
        </p:nvPicPr>
        <p:blipFill>
          <a:blip r:embed="rId3">
            <a:alphaModFix/>
          </a:blip>
          <a:stretch>
            <a:fillRect/>
          </a:stretch>
        </p:blipFill>
        <p:spPr>
          <a:xfrm>
            <a:off x="1191425" y="971550"/>
            <a:ext cx="2600591" cy="23605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6" name="Shape 226"/>
        <p:cNvGrpSpPr/>
        <p:nvPr/>
      </p:nvGrpSpPr>
      <p:grpSpPr>
        <a:xfrm>
          <a:off x="0" y="0"/>
          <a:ext cx="0" cy="0"/>
          <a:chOff x="0" y="0"/>
          <a:chExt cx="0" cy="0"/>
        </a:xfrm>
      </p:grpSpPr>
      <p:sp>
        <p:nvSpPr>
          <p:cNvPr id="227" name="Google Shape;227;g128fc099614_0_72"/>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28" name="Google Shape;228;g128fc099614_0_72"/>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g128fc099614_0_72"/>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g128fc099614_0_72"/>
          <p:cNvSpPr txBox="1"/>
          <p:nvPr>
            <p:ph idx="1" type="body"/>
          </p:nvPr>
        </p:nvSpPr>
        <p:spPr>
          <a:xfrm>
            <a:off x="5873500" y="580200"/>
            <a:ext cx="59835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Evaluations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The Evaluations committee works with the staff and coaches to set up dates and plan out the evaluation sessions for all divisions each season.</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The committee ensures that our tryouts and evaluations are run smoothly.</a:t>
            </a:r>
            <a:endParaRPr sz="2300">
              <a:solidFill>
                <a:schemeClr val="dk1"/>
              </a:solidFill>
            </a:endParaRPr>
          </a:p>
          <a:p>
            <a:pPr indent="0" lvl="0" marL="457200" rtl="0" algn="l">
              <a:lnSpc>
                <a:spcPct val="100000"/>
              </a:lnSpc>
              <a:spcBef>
                <a:spcPts val="0"/>
              </a:spcBef>
              <a:spcAft>
                <a:spcPts val="0"/>
              </a:spcAft>
              <a:buSzPts val="1800"/>
              <a:buNone/>
            </a:pPr>
            <a:r>
              <a:t/>
            </a:r>
            <a:endParaRPr sz="3200">
              <a:solidFill>
                <a:srgbClr val="C00000"/>
              </a:solidFill>
              <a:highlight>
                <a:srgbClr val="FFFF00"/>
              </a:highlight>
            </a:endParaRPr>
          </a:p>
        </p:txBody>
      </p:sp>
      <p:pic>
        <p:nvPicPr>
          <p:cNvPr id="231" name="Google Shape;231;g128fc099614_0_72"/>
          <p:cNvPicPr preferRelativeResize="0"/>
          <p:nvPr/>
        </p:nvPicPr>
        <p:blipFill>
          <a:blip r:embed="rId3">
            <a:alphaModFix/>
          </a:blip>
          <a:stretch>
            <a:fillRect/>
          </a:stretch>
        </p:blipFill>
        <p:spPr>
          <a:xfrm>
            <a:off x="1191425" y="771525"/>
            <a:ext cx="2600591" cy="23605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5" name="Shape 235"/>
        <p:cNvGrpSpPr/>
        <p:nvPr/>
      </p:nvGrpSpPr>
      <p:grpSpPr>
        <a:xfrm>
          <a:off x="0" y="0"/>
          <a:ext cx="0" cy="0"/>
          <a:chOff x="0" y="0"/>
          <a:chExt cx="0" cy="0"/>
        </a:xfrm>
      </p:grpSpPr>
      <p:sp>
        <p:nvSpPr>
          <p:cNvPr id="236" name="Google Shape;236;g128fc099614_0_80"/>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37" name="Google Shape;237;g128fc099614_0_8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g128fc099614_0_80"/>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g128fc099614_0_80"/>
          <p:cNvSpPr txBox="1"/>
          <p:nvPr>
            <p:ph idx="1" type="body"/>
          </p:nvPr>
        </p:nvSpPr>
        <p:spPr>
          <a:xfrm>
            <a:off x="5873500" y="580200"/>
            <a:ext cx="59835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Female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This past season, the female committee has made huge strides to increase the awareness and female programs within AMHA.</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AMHA was given the opportunity to bid for the new U13 AA team and we were awarded the team as well as given the U15 AA team. </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AMHA is excited to be the host association to the full AA Female program for our zone.</a:t>
            </a:r>
            <a:endParaRPr sz="2300">
              <a:solidFill>
                <a:schemeClr val="dk1"/>
              </a:solidFill>
            </a:endParaRPr>
          </a:p>
          <a:p>
            <a:pPr indent="0" lvl="0" marL="457200" rtl="0" algn="l">
              <a:lnSpc>
                <a:spcPct val="100000"/>
              </a:lnSpc>
              <a:spcBef>
                <a:spcPts val="0"/>
              </a:spcBef>
              <a:spcAft>
                <a:spcPts val="0"/>
              </a:spcAft>
              <a:buSzPts val="1800"/>
              <a:buNone/>
            </a:pPr>
            <a:r>
              <a:t/>
            </a:r>
            <a:endParaRPr sz="3200">
              <a:solidFill>
                <a:srgbClr val="C00000"/>
              </a:solidFill>
              <a:highlight>
                <a:srgbClr val="FFFF00"/>
              </a:highlight>
            </a:endParaRPr>
          </a:p>
        </p:txBody>
      </p:sp>
      <p:pic>
        <p:nvPicPr>
          <p:cNvPr id="240" name="Google Shape;240;g128fc099614_0_80"/>
          <p:cNvPicPr preferRelativeResize="0"/>
          <p:nvPr/>
        </p:nvPicPr>
        <p:blipFill>
          <a:blip r:embed="rId3">
            <a:alphaModFix/>
          </a:blip>
          <a:stretch>
            <a:fillRect/>
          </a:stretch>
        </p:blipFill>
        <p:spPr>
          <a:xfrm>
            <a:off x="1191425" y="790575"/>
            <a:ext cx="2600591" cy="23605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4" name="Shape 244"/>
        <p:cNvGrpSpPr/>
        <p:nvPr/>
      </p:nvGrpSpPr>
      <p:grpSpPr>
        <a:xfrm>
          <a:off x="0" y="0"/>
          <a:ext cx="0" cy="0"/>
          <a:chOff x="0" y="0"/>
          <a:chExt cx="0" cy="0"/>
        </a:xfrm>
      </p:grpSpPr>
      <p:sp>
        <p:nvSpPr>
          <p:cNvPr id="245" name="Google Shape;245;g2404603d723_0_0"/>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46" name="Google Shape;246;g2404603d723_0_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g2404603d723_0_0"/>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g2404603d723_0_0"/>
          <p:cNvSpPr txBox="1"/>
          <p:nvPr>
            <p:ph idx="1" type="body"/>
          </p:nvPr>
        </p:nvSpPr>
        <p:spPr>
          <a:xfrm>
            <a:off x="5873500" y="580200"/>
            <a:ext cx="59835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Evaluations Food Committee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This past season, instead of purchasing meals for volunteer evaluators, the Evaluations Food Committee coordinated </a:t>
            </a:r>
            <a:r>
              <a:rPr lang="en-US" sz="2300">
                <a:solidFill>
                  <a:schemeClr val="dk1"/>
                </a:solidFill>
              </a:rPr>
              <a:t>volunteers</a:t>
            </a:r>
            <a:r>
              <a:rPr lang="en-US" sz="2300">
                <a:solidFill>
                  <a:schemeClr val="dk1"/>
                </a:solidFill>
              </a:rPr>
              <a:t> to bring in food</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Meals were well </a:t>
            </a:r>
            <a:r>
              <a:rPr lang="en-US" sz="2300">
                <a:solidFill>
                  <a:schemeClr val="dk1"/>
                </a:solidFill>
              </a:rPr>
              <a:t>received</a:t>
            </a:r>
            <a:r>
              <a:rPr lang="en-US" sz="2300">
                <a:solidFill>
                  <a:schemeClr val="dk1"/>
                </a:solidFill>
              </a:rPr>
              <a:t> by volunteers</a:t>
            </a:r>
            <a:endParaRPr sz="2300">
              <a:solidFill>
                <a:schemeClr val="dk1"/>
              </a:solidFill>
            </a:endParaRPr>
          </a:p>
          <a:p>
            <a:pPr indent="0" lvl="0" marL="457200" rtl="0" algn="l">
              <a:lnSpc>
                <a:spcPct val="90000"/>
              </a:lnSpc>
              <a:spcBef>
                <a:spcPts val="0"/>
              </a:spcBef>
              <a:spcAft>
                <a:spcPts val="0"/>
              </a:spcAft>
              <a:buNone/>
            </a:pPr>
            <a:r>
              <a:t/>
            </a:r>
            <a:endParaRPr sz="2300">
              <a:solidFill>
                <a:schemeClr val="dk1"/>
              </a:solidFill>
            </a:endParaRPr>
          </a:p>
          <a:p>
            <a:pPr indent="-374650" lvl="0" marL="457200" rtl="0" algn="l">
              <a:lnSpc>
                <a:spcPct val="90000"/>
              </a:lnSpc>
              <a:spcBef>
                <a:spcPts val="0"/>
              </a:spcBef>
              <a:spcAft>
                <a:spcPts val="0"/>
              </a:spcAft>
              <a:buClr>
                <a:schemeClr val="dk1"/>
              </a:buClr>
              <a:buSzPts val="2300"/>
              <a:buChar char="•"/>
            </a:pPr>
            <a:r>
              <a:rPr lang="en-US" sz="2300">
                <a:solidFill>
                  <a:schemeClr val="dk1"/>
                </a:solidFill>
              </a:rPr>
              <a:t>Looking for more volunteers to help with supplying meals during </a:t>
            </a:r>
            <a:r>
              <a:rPr lang="en-US" sz="2300">
                <a:solidFill>
                  <a:schemeClr val="dk1"/>
                </a:solidFill>
              </a:rPr>
              <a:t>evaluators</a:t>
            </a:r>
            <a:r>
              <a:rPr lang="en-US" sz="2300">
                <a:solidFill>
                  <a:schemeClr val="dk1"/>
                </a:solidFill>
              </a:rPr>
              <a:t>.</a:t>
            </a:r>
            <a:endParaRPr sz="2300">
              <a:solidFill>
                <a:schemeClr val="dk1"/>
              </a:solidFill>
            </a:endParaRPr>
          </a:p>
          <a:p>
            <a:pPr indent="0" lvl="0" marL="457200" rtl="0" algn="l">
              <a:lnSpc>
                <a:spcPct val="100000"/>
              </a:lnSpc>
              <a:spcBef>
                <a:spcPts val="0"/>
              </a:spcBef>
              <a:spcAft>
                <a:spcPts val="0"/>
              </a:spcAft>
              <a:buSzPts val="1800"/>
              <a:buNone/>
            </a:pPr>
            <a:r>
              <a:t/>
            </a:r>
            <a:endParaRPr sz="3200">
              <a:solidFill>
                <a:srgbClr val="C00000"/>
              </a:solidFill>
              <a:highlight>
                <a:srgbClr val="FFFF00"/>
              </a:highlight>
            </a:endParaRPr>
          </a:p>
        </p:txBody>
      </p:sp>
      <p:pic>
        <p:nvPicPr>
          <p:cNvPr id="249" name="Google Shape;249;g2404603d723_0_0"/>
          <p:cNvPicPr preferRelativeResize="0"/>
          <p:nvPr/>
        </p:nvPicPr>
        <p:blipFill>
          <a:blip r:embed="rId3">
            <a:alphaModFix/>
          </a:blip>
          <a:stretch>
            <a:fillRect/>
          </a:stretch>
        </p:blipFill>
        <p:spPr>
          <a:xfrm>
            <a:off x="1191425" y="790575"/>
            <a:ext cx="2600591" cy="23605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3" name="Shape 253"/>
        <p:cNvGrpSpPr/>
        <p:nvPr/>
      </p:nvGrpSpPr>
      <p:grpSpPr>
        <a:xfrm>
          <a:off x="0" y="0"/>
          <a:ext cx="0" cy="0"/>
          <a:chOff x="0" y="0"/>
          <a:chExt cx="0" cy="0"/>
        </a:xfrm>
      </p:grpSpPr>
      <p:sp>
        <p:nvSpPr>
          <p:cNvPr id="254" name="Google Shape;254;g128fc099614_0_8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Committee Update</a:t>
            </a:r>
            <a:endParaRPr/>
          </a:p>
        </p:txBody>
      </p:sp>
      <p:sp>
        <p:nvSpPr>
          <p:cNvPr id="255" name="Google Shape;255;g128fc099614_0_8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g128fc099614_0_88"/>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g128fc099614_0_88"/>
          <p:cNvSpPr txBox="1"/>
          <p:nvPr>
            <p:ph idx="1" type="body"/>
          </p:nvPr>
        </p:nvSpPr>
        <p:spPr>
          <a:xfrm>
            <a:off x="5873500" y="580200"/>
            <a:ext cx="5983500" cy="585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New Committees:</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0" lvl="0" marL="457200" rtl="0" algn="l">
              <a:lnSpc>
                <a:spcPct val="100000"/>
              </a:lnSpc>
              <a:spcBef>
                <a:spcPts val="0"/>
              </a:spcBef>
              <a:spcAft>
                <a:spcPts val="0"/>
              </a:spcAft>
              <a:buClr>
                <a:schemeClr val="dk1"/>
              </a:buClr>
              <a:buSzPts val="1800"/>
              <a:buFont typeface="Arial"/>
              <a:buNone/>
            </a:pPr>
            <a:r>
              <a:rPr b="1" lang="en-US" sz="2700">
                <a:solidFill>
                  <a:srgbClr val="980000"/>
                </a:solidFill>
              </a:rPr>
              <a:t>Coach Committee</a:t>
            </a:r>
            <a:endParaRPr b="1" sz="2700">
              <a:solidFill>
                <a:srgbClr val="980000"/>
              </a:solidFill>
            </a:endParaRPr>
          </a:p>
          <a:p>
            <a:pPr indent="-361950" lvl="1" marL="914400" rtl="0" algn="l">
              <a:lnSpc>
                <a:spcPct val="100000"/>
              </a:lnSpc>
              <a:spcBef>
                <a:spcPts val="0"/>
              </a:spcBef>
              <a:spcAft>
                <a:spcPts val="0"/>
              </a:spcAft>
              <a:buClr>
                <a:schemeClr val="dk1"/>
              </a:buClr>
              <a:buSzPts val="2100"/>
              <a:buChar char="•"/>
            </a:pPr>
            <a:r>
              <a:rPr lang="en-US" sz="2100">
                <a:solidFill>
                  <a:schemeClr val="dk1"/>
                </a:solidFill>
              </a:rPr>
              <a:t>AMHA is working on creating a coach committee and the first meeting was very successful. </a:t>
            </a:r>
            <a:endParaRPr sz="22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980000"/>
              </a:solidFill>
            </a:endParaRPr>
          </a:p>
          <a:p>
            <a:pPr indent="0" lvl="0" marL="457200" rtl="0" algn="l">
              <a:lnSpc>
                <a:spcPct val="100000"/>
              </a:lnSpc>
              <a:spcBef>
                <a:spcPts val="0"/>
              </a:spcBef>
              <a:spcAft>
                <a:spcPts val="0"/>
              </a:spcAft>
              <a:buSzPts val="1800"/>
              <a:buNone/>
            </a:pPr>
            <a:r>
              <a:rPr b="1" lang="en-US" sz="2700">
                <a:solidFill>
                  <a:srgbClr val="980000"/>
                </a:solidFill>
              </a:rPr>
              <a:t>Social Media Committee</a:t>
            </a:r>
            <a:endParaRPr b="1" sz="2700">
              <a:solidFill>
                <a:srgbClr val="980000"/>
              </a:solidFill>
            </a:endParaRPr>
          </a:p>
          <a:p>
            <a:pPr indent="-361950" lvl="1" marL="914400" rtl="0" algn="l">
              <a:lnSpc>
                <a:spcPct val="100000"/>
              </a:lnSpc>
              <a:spcBef>
                <a:spcPts val="0"/>
              </a:spcBef>
              <a:spcAft>
                <a:spcPts val="0"/>
              </a:spcAft>
              <a:buClr>
                <a:schemeClr val="dk1"/>
              </a:buClr>
              <a:buSzPts val="2100"/>
              <a:buChar char="•"/>
            </a:pPr>
            <a:r>
              <a:rPr lang="en-US" sz="2100">
                <a:solidFill>
                  <a:schemeClr val="dk1"/>
                </a:solidFill>
              </a:rPr>
              <a:t>AMHA is hoping to create a social media committee for the 2023-2024 hockey season.  The committee will work on increasing our social media </a:t>
            </a:r>
            <a:r>
              <a:rPr lang="en-US" sz="2100">
                <a:solidFill>
                  <a:schemeClr val="dk1"/>
                </a:solidFill>
              </a:rPr>
              <a:t>presence.  If you are a parent or a player and have experience with social media and would like to join our committee stay tuned for information from AMHA soon.</a:t>
            </a:r>
            <a:endParaRPr sz="2100">
              <a:solidFill>
                <a:schemeClr val="dk1"/>
              </a:solidFill>
            </a:endParaRPr>
          </a:p>
          <a:p>
            <a:pPr indent="0" lvl="0" marL="914400" rtl="0" algn="l">
              <a:lnSpc>
                <a:spcPct val="100000"/>
              </a:lnSpc>
              <a:spcBef>
                <a:spcPts val="0"/>
              </a:spcBef>
              <a:spcAft>
                <a:spcPts val="0"/>
              </a:spcAft>
              <a:buNone/>
            </a:pPr>
            <a:r>
              <a:t/>
            </a:r>
            <a:endParaRPr b="1" sz="2100">
              <a:solidFill>
                <a:schemeClr val="dk1"/>
              </a:solidFill>
            </a:endParaRPr>
          </a:p>
          <a:p>
            <a:pPr indent="0" lvl="0" marL="457200" rtl="0" algn="l">
              <a:lnSpc>
                <a:spcPct val="100000"/>
              </a:lnSpc>
              <a:spcBef>
                <a:spcPts val="0"/>
              </a:spcBef>
              <a:spcAft>
                <a:spcPts val="0"/>
              </a:spcAft>
              <a:buSzPts val="1800"/>
              <a:buNone/>
            </a:pPr>
            <a:r>
              <a:t/>
            </a:r>
            <a:endParaRPr sz="3200">
              <a:solidFill>
                <a:srgbClr val="C00000"/>
              </a:solidFill>
              <a:highlight>
                <a:srgbClr val="FFFF00"/>
              </a:highlight>
            </a:endParaRPr>
          </a:p>
        </p:txBody>
      </p:sp>
      <p:pic>
        <p:nvPicPr>
          <p:cNvPr id="258" name="Google Shape;258;g128fc099614_0_88"/>
          <p:cNvPicPr preferRelativeResize="0"/>
          <p:nvPr/>
        </p:nvPicPr>
        <p:blipFill>
          <a:blip r:embed="rId3">
            <a:alphaModFix/>
          </a:blip>
          <a:stretch>
            <a:fillRect/>
          </a:stretch>
        </p:blipFill>
        <p:spPr>
          <a:xfrm>
            <a:off x="1191425" y="685800"/>
            <a:ext cx="2600591" cy="23605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2" name="Shape 262"/>
        <p:cNvGrpSpPr/>
        <p:nvPr/>
      </p:nvGrpSpPr>
      <p:grpSpPr>
        <a:xfrm>
          <a:off x="0" y="0"/>
          <a:ext cx="0" cy="0"/>
          <a:chOff x="0" y="0"/>
          <a:chExt cx="0" cy="0"/>
        </a:xfrm>
      </p:grpSpPr>
      <p:sp>
        <p:nvSpPr>
          <p:cNvPr id="263" name="Google Shape;263;g23df3b89d4a_0_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Year End Survey Results</a:t>
            </a:r>
            <a:endParaRPr/>
          </a:p>
        </p:txBody>
      </p:sp>
      <p:sp>
        <p:nvSpPr>
          <p:cNvPr id="264" name="Google Shape;264;g23df3b89d4a_0_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5" name="Google Shape;265;g23df3b89d4a_0_8"/>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g23df3b89d4a_0_8"/>
          <p:cNvSpPr txBox="1"/>
          <p:nvPr>
            <p:ph idx="1" type="body"/>
          </p:nvPr>
        </p:nvSpPr>
        <p:spPr>
          <a:xfrm>
            <a:off x="5873500" y="242050"/>
            <a:ext cx="5983500" cy="650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t/>
            </a:r>
            <a:endParaRPr sz="2200">
              <a:solidFill>
                <a:srgbClr val="980000"/>
              </a:solidFill>
              <a:highlight>
                <a:srgbClr val="FFFFFF"/>
              </a:highlight>
            </a:endParaRPr>
          </a:p>
          <a:p>
            <a:pPr indent="0" lvl="0" marL="0" rtl="0" algn="ctr">
              <a:lnSpc>
                <a:spcPct val="90000"/>
              </a:lnSpc>
              <a:spcBef>
                <a:spcPts val="0"/>
              </a:spcBef>
              <a:spcAft>
                <a:spcPts val="0"/>
              </a:spcAft>
              <a:buClr>
                <a:srgbClr val="C00000"/>
              </a:buClr>
              <a:buSzPts val="3200"/>
              <a:buNone/>
            </a:pPr>
            <a:r>
              <a:rPr b="1" lang="en-US" sz="3400">
                <a:solidFill>
                  <a:srgbClr val="980000"/>
                </a:solidFill>
              </a:rPr>
              <a:t>Survey Results</a:t>
            </a:r>
            <a:r>
              <a:rPr b="1" lang="en-US" sz="3400">
                <a:solidFill>
                  <a:srgbClr val="980000"/>
                </a:solidFill>
              </a:rPr>
              <a:t>:</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b="1" sz="2000">
              <a:solidFill>
                <a:srgbClr val="980000"/>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466 responses out of a possible 1197 (39%) from the U7 to U18 divisions representing AA, CAHL and RHL.</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For all the questions about Head Coaches, practices and games the majority of results were in the </a:t>
            </a:r>
            <a:r>
              <a:rPr i="1" lang="en-US" sz="2200">
                <a:solidFill>
                  <a:schemeClr val="dk1"/>
                </a:solidFill>
              </a:rPr>
              <a:t>Strongly Agree</a:t>
            </a:r>
            <a:r>
              <a:rPr lang="en-US" sz="2200">
                <a:solidFill>
                  <a:schemeClr val="dk1"/>
                </a:solidFill>
              </a:rPr>
              <a:t> category.</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Overall the majority of respondents were happy with their Head Coach, Assistant Coaches and Team Managers this past season.</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In regards to our Player Development the results were a bit more neutral with 73% of people in the middle </a:t>
            </a:r>
            <a:r>
              <a:rPr i="1" lang="en-US" sz="2200">
                <a:solidFill>
                  <a:schemeClr val="dk1"/>
                </a:solidFill>
              </a:rPr>
              <a:t>Agree</a:t>
            </a:r>
            <a:r>
              <a:rPr lang="en-US" sz="2200">
                <a:solidFill>
                  <a:schemeClr val="dk1"/>
                </a:solidFill>
              </a:rPr>
              <a:t> category.</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We will be breaking the data down by team and sharing it with the Division Coordinators to have available for any coaches that want to learn more.</a:t>
            </a:r>
            <a:endParaRPr sz="3200">
              <a:solidFill>
                <a:srgbClr val="C00000"/>
              </a:solidFill>
              <a:highlight>
                <a:srgbClr val="FFFF00"/>
              </a:highlight>
            </a:endParaRPr>
          </a:p>
        </p:txBody>
      </p:sp>
      <p:pic>
        <p:nvPicPr>
          <p:cNvPr id="267" name="Google Shape;267;g23df3b89d4a_0_8"/>
          <p:cNvPicPr preferRelativeResize="0"/>
          <p:nvPr/>
        </p:nvPicPr>
        <p:blipFill>
          <a:blip r:embed="rId3">
            <a:alphaModFix/>
          </a:blip>
          <a:stretch>
            <a:fillRect/>
          </a:stretch>
        </p:blipFill>
        <p:spPr>
          <a:xfrm>
            <a:off x="1191425" y="685800"/>
            <a:ext cx="2600591" cy="23605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1" name="Shape 271"/>
        <p:cNvGrpSpPr/>
        <p:nvPr/>
      </p:nvGrpSpPr>
      <p:grpSpPr>
        <a:xfrm>
          <a:off x="0" y="0"/>
          <a:ext cx="0" cy="0"/>
          <a:chOff x="0" y="0"/>
          <a:chExt cx="0" cy="0"/>
        </a:xfrm>
      </p:grpSpPr>
      <p:sp>
        <p:nvSpPr>
          <p:cNvPr id="272" name="Google Shape;272;gdb2f2d2a0c_0_11"/>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2023-2024 Season Update</a:t>
            </a:r>
            <a:endParaRPr/>
          </a:p>
        </p:txBody>
      </p:sp>
      <p:sp>
        <p:nvSpPr>
          <p:cNvPr id="273" name="Google Shape;273;gdb2f2d2a0c_0_11"/>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gdb2f2d2a0c_0_11"/>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gdb2f2d2a0c_0_11"/>
          <p:cNvSpPr txBox="1"/>
          <p:nvPr>
            <p:ph idx="1" type="body"/>
          </p:nvPr>
        </p:nvSpPr>
        <p:spPr>
          <a:xfrm>
            <a:off x="5550950" y="24900"/>
            <a:ext cx="6482700" cy="6808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Registration Update </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Registration will open by the end of May and will be done through Ramp again this year.</a:t>
            </a:r>
            <a:endParaRPr sz="2200">
              <a:solidFill>
                <a:schemeClr val="dk1"/>
              </a:solidFill>
            </a:endParaRPr>
          </a:p>
          <a:p>
            <a:pPr indent="0" lvl="0" marL="0" rtl="0" algn="l">
              <a:lnSpc>
                <a:spcPct val="90000"/>
              </a:lnSpc>
              <a:spcBef>
                <a:spcPts val="0"/>
              </a:spcBef>
              <a:spcAft>
                <a:spcPts val="0"/>
              </a:spcAft>
              <a:buSzPts val="1800"/>
              <a:buNone/>
            </a:pPr>
            <a:r>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All Members will be charged any conditioning/ prep camps and/or tryout fees at the time of registration, as well as the base fee for the division of hockey they are registering for.  </a:t>
            </a:r>
            <a:endParaRPr sz="2200">
              <a:solidFill>
                <a:schemeClr val="dk1"/>
              </a:solidFill>
            </a:endParaRPr>
          </a:p>
          <a:p>
            <a:pPr indent="-368300" lvl="1" marL="914400" rtl="0" algn="l">
              <a:lnSpc>
                <a:spcPct val="90000"/>
              </a:lnSpc>
              <a:spcBef>
                <a:spcPts val="0"/>
              </a:spcBef>
              <a:spcAft>
                <a:spcPts val="0"/>
              </a:spcAft>
              <a:buClr>
                <a:schemeClr val="dk1"/>
              </a:buClr>
              <a:buSzPts val="2200"/>
              <a:buChar char="•"/>
            </a:pPr>
            <a:r>
              <a:rPr lang="en-US" sz="2200">
                <a:solidFill>
                  <a:schemeClr val="dk1"/>
                </a:solidFill>
              </a:rPr>
              <a:t>Once their player makes a specific team then a payment plan will start for the balance owing based on the schedule set out per team/division.  </a:t>
            </a:r>
            <a:endParaRPr sz="2200">
              <a:solidFill>
                <a:schemeClr val="dk1"/>
              </a:solidFill>
            </a:endParaRPr>
          </a:p>
          <a:p>
            <a:pPr indent="-368300" lvl="1" marL="914400" rtl="0" algn="l">
              <a:lnSpc>
                <a:spcPct val="90000"/>
              </a:lnSpc>
              <a:spcBef>
                <a:spcPts val="0"/>
              </a:spcBef>
              <a:spcAft>
                <a:spcPts val="0"/>
              </a:spcAft>
              <a:buClr>
                <a:schemeClr val="dk1"/>
              </a:buClr>
              <a:buSzPts val="2200"/>
              <a:buChar char="•"/>
            </a:pPr>
            <a:r>
              <a:rPr lang="en-US" sz="2200">
                <a:solidFill>
                  <a:schemeClr val="dk1"/>
                </a:solidFill>
              </a:rPr>
              <a:t>If you register your player for a AAA, AA, or Travel team, and your player does not make one of these teams, the pending payments for October and/or November will be cancelled. </a:t>
            </a:r>
            <a:endParaRPr sz="2200">
              <a:solidFill>
                <a:schemeClr val="dk1"/>
              </a:solidFill>
            </a:endParaRPr>
          </a:p>
          <a:p>
            <a:pPr indent="0" lvl="0" marL="457200" rtl="0" algn="l">
              <a:lnSpc>
                <a:spcPct val="90000"/>
              </a:lnSpc>
              <a:spcBef>
                <a:spcPts val="0"/>
              </a:spcBef>
              <a:spcAft>
                <a:spcPts val="0"/>
              </a:spcAft>
              <a:buSzPts val="1800"/>
              <a:buNone/>
            </a:pPr>
            <a:r>
              <a:t/>
            </a:r>
            <a:endParaRPr sz="2200">
              <a:solidFill>
                <a:schemeClr val="dk1"/>
              </a:solidFill>
            </a:endParaRPr>
          </a:p>
          <a:p>
            <a:pPr indent="0" lvl="0" marL="457200" rtl="0" algn="l">
              <a:lnSpc>
                <a:spcPct val="90000"/>
              </a:lnSpc>
              <a:spcBef>
                <a:spcPts val="0"/>
              </a:spcBef>
              <a:spcAft>
                <a:spcPts val="0"/>
              </a:spcAft>
              <a:buSzPts val="1800"/>
              <a:buNone/>
            </a:pPr>
            <a:r>
              <a:rPr b="1" lang="en-US" sz="2200">
                <a:solidFill>
                  <a:schemeClr val="dk1"/>
                </a:solidFill>
              </a:rPr>
              <a:t>Please refer to the fees chart when registration opens.</a:t>
            </a:r>
            <a:endParaRPr b="1" sz="3200">
              <a:solidFill>
                <a:srgbClr val="C00000"/>
              </a:solidFill>
              <a:highlight>
                <a:srgbClr val="FFFF00"/>
              </a:highlight>
            </a:endParaRPr>
          </a:p>
        </p:txBody>
      </p:sp>
      <p:pic>
        <p:nvPicPr>
          <p:cNvPr id="276" name="Google Shape;276;gdb2f2d2a0c_0_11"/>
          <p:cNvPicPr preferRelativeResize="0"/>
          <p:nvPr/>
        </p:nvPicPr>
        <p:blipFill>
          <a:blip r:embed="rId3">
            <a:alphaModFix/>
          </a:blip>
          <a:stretch>
            <a:fillRect/>
          </a:stretch>
        </p:blipFill>
        <p:spPr>
          <a:xfrm>
            <a:off x="1191425" y="676275"/>
            <a:ext cx="2600591" cy="23605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6" name="Shape 116"/>
        <p:cNvGrpSpPr/>
        <p:nvPr/>
      </p:nvGrpSpPr>
      <p:grpSpPr>
        <a:xfrm>
          <a:off x="0" y="0"/>
          <a:ext cx="0" cy="0"/>
          <a:chOff x="0" y="0"/>
          <a:chExt cx="0" cy="0"/>
        </a:xfrm>
      </p:grpSpPr>
      <p:sp>
        <p:nvSpPr>
          <p:cNvPr id="117" name="Google Shape;117;p2"/>
          <p:cNvSpPr txBox="1"/>
          <p:nvPr>
            <p:ph type="title"/>
          </p:nvPr>
        </p:nvSpPr>
        <p:spPr>
          <a:xfrm>
            <a:off x="804673" y="2912530"/>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2023 AGM Agenda</a:t>
            </a:r>
            <a:endParaRPr/>
          </a:p>
        </p:txBody>
      </p:sp>
      <p:sp>
        <p:nvSpPr>
          <p:cNvPr id="118" name="Google Shape;118;p2"/>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2"/>
          <p:cNvSpPr/>
          <p:nvPr/>
        </p:nvSpPr>
        <p:spPr>
          <a:xfrm>
            <a:off x="5192606"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2"/>
          <p:cNvSpPr txBox="1"/>
          <p:nvPr>
            <p:ph idx="1" type="body"/>
          </p:nvPr>
        </p:nvSpPr>
        <p:spPr>
          <a:xfrm>
            <a:off x="5761075" y="55850"/>
            <a:ext cx="6378300" cy="6802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lt1"/>
              </a:buClr>
              <a:buSzPts val="2200"/>
              <a:buNone/>
            </a:pPr>
            <a:r>
              <a:rPr lang="en-US" sz="3500" u="sng">
                <a:solidFill>
                  <a:srgbClr val="980000"/>
                </a:solidFill>
              </a:rPr>
              <a:t>2023 AGM Agenda</a:t>
            </a:r>
            <a:endParaRPr sz="3500" u="sng">
              <a:solidFill>
                <a:srgbClr val="980000"/>
              </a:solidFill>
            </a:endParaRPr>
          </a:p>
          <a:p>
            <a:pPr indent="-368300" lvl="0" marL="457200" rtl="0" algn="l">
              <a:lnSpc>
                <a:spcPct val="90000"/>
              </a:lnSpc>
              <a:spcBef>
                <a:spcPts val="1000"/>
              </a:spcBef>
              <a:spcAft>
                <a:spcPts val="0"/>
              </a:spcAft>
              <a:buClr>
                <a:srgbClr val="000000"/>
              </a:buClr>
              <a:buSzPts val="2200"/>
              <a:buChar char="•"/>
            </a:pPr>
            <a:r>
              <a:rPr lang="en-US" sz="2200">
                <a:solidFill>
                  <a:srgbClr val="000000"/>
                </a:solidFill>
              </a:rPr>
              <a:t>Call Meeting to Order</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Quorum is declared </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Adoption of </a:t>
            </a:r>
            <a:r>
              <a:rPr lang="en-US" sz="2200" u="sng">
                <a:solidFill>
                  <a:schemeClr val="hlink"/>
                </a:solidFill>
                <a:hlinkClick r:id="rId3"/>
              </a:rPr>
              <a:t>Minutes from 2022 AGM</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Introduction of Current:</a:t>
            </a:r>
            <a:endParaRPr sz="22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AMHA Executive</a:t>
            </a:r>
            <a:endParaRPr sz="21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Board of Directors</a:t>
            </a:r>
            <a:endParaRPr sz="21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Operations Committee</a:t>
            </a:r>
            <a:endParaRPr sz="2100">
              <a:solidFill>
                <a:srgbClr val="000000"/>
              </a:solidFill>
            </a:endParaRPr>
          </a:p>
          <a:p>
            <a:pPr indent="-361950" lvl="1" marL="914400" rtl="0" algn="l">
              <a:lnSpc>
                <a:spcPct val="90000"/>
              </a:lnSpc>
              <a:spcBef>
                <a:spcPts val="0"/>
              </a:spcBef>
              <a:spcAft>
                <a:spcPts val="0"/>
              </a:spcAft>
              <a:buClr>
                <a:srgbClr val="000000"/>
              </a:buClr>
              <a:buSzPts val="2100"/>
              <a:buChar char="•"/>
            </a:pPr>
            <a:r>
              <a:rPr lang="en-US" sz="2100">
                <a:solidFill>
                  <a:srgbClr val="000000"/>
                </a:solidFill>
              </a:rPr>
              <a:t>League Reps</a:t>
            </a:r>
            <a:endParaRPr sz="21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Acknowledgements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Committee Updates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Survey Results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Registration Update and </a:t>
            </a:r>
            <a:r>
              <a:rPr lang="en-US" sz="2200">
                <a:solidFill>
                  <a:srgbClr val="000000"/>
                </a:solidFill>
              </a:rPr>
              <a:t>what's</a:t>
            </a:r>
            <a:r>
              <a:rPr lang="en-US" sz="2200">
                <a:solidFill>
                  <a:srgbClr val="000000"/>
                </a:solidFill>
              </a:rPr>
              <a:t> new next season</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Financial Review</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Motion to adopt Financials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Proposed Bylaw changes - Vote </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Membership Questions</a:t>
            </a:r>
            <a:endParaRPr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Presidents Report</a:t>
            </a:r>
            <a:endParaRPr sz="2200">
              <a:solidFill>
                <a:srgbClr val="000000"/>
              </a:solidFill>
            </a:endParaRPr>
          </a:p>
          <a:p>
            <a:pPr indent="-368300" lvl="0" marL="457200" rtl="0" algn="l">
              <a:lnSpc>
                <a:spcPct val="90000"/>
              </a:lnSpc>
              <a:spcBef>
                <a:spcPts val="0"/>
              </a:spcBef>
              <a:spcAft>
                <a:spcPts val="0"/>
              </a:spcAft>
              <a:buClr>
                <a:schemeClr val="dk1"/>
              </a:buClr>
              <a:buSzPts val="2200"/>
              <a:buChar char="•"/>
            </a:pPr>
            <a:r>
              <a:rPr b="1" lang="en-US" sz="2200">
                <a:solidFill>
                  <a:schemeClr val="dk1"/>
                </a:solidFill>
              </a:rPr>
              <a:t>Invitation to All stay on the call for Elections</a:t>
            </a:r>
            <a:endParaRPr b="1"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Motion to adjourn</a:t>
            </a:r>
            <a:endParaRPr sz="2200">
              <a:solidFill>
                <a:schemeClr val="dk1"/>
              </a:solidFill>
            </a:endParaRPr>
          </a:p>
        </p:txBody>
      </p:sp>
      <p:pic>
        <p:nvPicPr>
          <p:cNvPr id="121" name="Google Shape;121;p2"/>
          <p:cNvPicPr preferRelativeResize="0"/>
          <p:nvPr/>
        </p:nvPicPr>
        <p:blipFill>
          <a:blip r:embed="rId4">
            <a:alphaModFix/>
          </a:blip>
          <a:stretch>
            <a:fillRect/>
          </a:stretch>
        </p:blipFill>
        <p:spPr>
          <a:xfrm>
            <a:off x="1176675" y="723900"/>
            <a:ext cx="2872852" cy="26077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0" name="Shape 280"/>
        <p:cNvGrpSpPr/>
        <p:nvPr/>
      </p:nvGrpSpPr>
      <p:grpSpPr>
        <a:xfrm>
          <a:off x="0" y="0"/>
          <a:ext cx="0" cy="0"/>
          <a:chOff x="0" y="0"/>
          <a:chExt cx="0" cy="0"/>
        </a:xfrm>
      </p:grpSpPr>
      <p:sp>
        <p:nvSpPr>
          <p:cNvPr id="281" name="Google Shape;281;gdb2f2d2a0c_0_27"/>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2023-2024 Season Update</a:t>
            </a:r>
            <a:endParaRPr/>
          </a:p>
        </p:txBody>
      </p:sp>
      <p:sp>
        <p:nvSpPr>
          <p:cNvPr id="282" name="Google Shape;282;gdb2f2d2a0c_0_27"/>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gdb2f2d2a0c_0_27"/>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gdb2f2d2a0c_0_27"/>
          <p:cNvSpPr txBox="1"/>
          <p:nvPr>
            <p:ph idx="1" type="body"/>
          </p:nvPr>
        </p:nvSpPr>
        <p:spPr>
          <a:xfrm>
            <a:off x="5697500" y="360275"/>
            <a:ext cx="6336000" cy="6497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New </a:t>
            </a:r>
            <a:r>
              <a:rPr b="1" lang="en-US" sz="3400">
                <a:solidFill>
                  <a:srgbClr val="980000"/>
                </a:solidFill>
              </a:rPr>
              <a:t>Registration Costs</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rgbClr val="C00000"/>
              </a:solidFill>
            </a:endParaRPr>
          </a:p>
          <a:p>
            <a:pPr indent="-349250" lvl="0" marL="457200" rtl="0" algn="l">
              <a:lnSpc>
                <a:spcPct val="90000"/>
              </a:lnSpc>
              <a:spcBef>
                <a:spcPts val="0"/>
              </a:spcBef>
              <a:spcAft>
                <a:spcPts val="0"/>
              </a:spcAft>
              <a:buClr>
                <a:srgbClr val="000000"/>
              </a:buClr>
              <a:buSzPts val="1900"/>
              <a:buChar char="•"/>
            </a:pPr>
            <a:r>
              <a:rPr lang="en-US" sz="1900">
                <a:solidFill>
                  <a:srgbClr val="000000"/>
                </a:solidFill>
              </a:rPr>
              <a:t>The City of Airdrie Ice Rate has increased from $227.85 to $229.95.</a:t>
            </a:r>
            <a:endParaRPr sz="1900">
              <a:solidFill>
                <a:srgbClr val="000000"/>
              </a:solidFill>
            </a:endParaRPr>
          </a:p>
          <a:p>
            <a:pPr indent="-349250" lvl="0" marL="457200" rtl="0" algn="l">
              <a:lnSpc>
                <a:spcPct val="90000"/>
              </a:lnSpc>
              <a:spcBef>
                <a:spcPts val="0"/>
              </a:spcBef>
              <a:spcAft>
                <a:spcPts val="0"/>
              </a:spcAft>
              <a:buClr>
                <a:srgbClr val="000000"/>
              </a:buClr>
              <a:buSzPts val="1900"/>
              <a:buChar char="•"/>
            </a:pPr>
            <a:r>
              <a:rPr lang="en-US" sz="1900">
                <a:solidFill>
                  <a:srgbClr val="000000"/>
                </a:solidFill>
              </a:rPr>
              <a:t>Hockey Alberta Player and Coach Fees have also increased approximately $12 person.</a:t>
            </a:r>
            <a:endParaRPr sz="1900">
              <a:solidFill>
                <a:srgbClr val="000000"/>
              </a:solidFill>
            </a:endParaRPr>
          </a:p>
          <a:p>
            <a:pPr indent="-349250" lvl="0" marL="457200" rtl="0" algn="l">
              <a:lnSpc>
                <a:spcPct val="90000"/>
              </a:lnSpc>
              <a:spcBef>
                <a:spcPts val="0"/>
              </a:spcBef>
              <a:spcAft>
                <a:spcPts val="0"/>
              </a:spcAft>
              <a:buClr>
                <a:srgbClr val="000000"/>
              </a:buClr>
              <a:buSzPts val="1900"/>
              <a:buChar char="•"/>
            </a:pPr>
            <a:r>
              <a:rPr lang="en-US" sz="1900">
                <a:solidFill>
                  <a:srgbClr val="000000"/>
                </a:solidFill>
              </a:rPr>
              <a:t>Increase in fees for AMHA photos from $10 per player to $20-$30 per player</a:t>
            </a:r>
            <a:endParaRPr sz="1900">
              <a:solidFill>
                <a:srgbClr val="000000"/>
              </a:solidFill>
            </a:endParaRPr>
          </a:p>
          <a:p>
            <a:pPr indent="-349250" lvl="0" marL="457200" rtl="0" algn="l">
              <a:lnSpc>
                <a:spcPct val="90000"/>
              </a:lnSpc>
              <a:spcBef>
                <a:spcPts val="0"/>
              </a:spcBef>
              <a:spcAft>
                <a:spcPts val="0"/>
              </a:spcAft>
              <a:buClr>
                <a:srgbClr val="000000"/>
              </a:buClr>
              <a:buSzPts val="1900"/>
              <a:buChar char="•"/>
            </a:pPr>
            <a:r>
              <a:rPr lang="en-US" sz="1900">
                <a:solidFill>
                  <a:srgbClr val="000000"/>
                </a:solidFill>
              </a:rPr>
              <a:t>AMHA has also added some additional items to our overall budget.  </a:t>
            </a:r>
            <a:endParaRPr sz="1900">
              <a:solidFill>
                <a:srgbClr val="000000"/>
              </a:solidFill>
            </a:endParaRPr>
          </a:p>
          <a:p>
            <a:pPr indent="0" lvl="0" marL="457200" rtl="0" algn="l">
              <a:lnSpc>
                <a:spcPct val="90000"/>
              </a:lnSpc>
              <a:spcBef>
                <a:spcPts val="0"/>
              </a:spcBef>
              <a:spcAft>
                <a:spcPts val="0"/>
              </a:spcAft>
              <a:buNone/>
            </a:pPr>
            <a:r>
              <a:t/>
            </a:r>
            <a:endParaRPr sz="1900">
              <a:solidFill>
                <a:srgbClr val="000000"/>
              </a:solidFill>
            </a:endParaRPr>
          </a:p>
          <a:p>
            <a:pPr indent="-349250" lvl="0" marL="914400" rtl="0" algn="l">
              <a:lnSpc>
                <a:spcPct val="90000"/>
              </a:lnSpc>
              <a:spcBef>
                <a:spcPts val="0"/>
              </a:spcBef>
              <a:spcAft>
                <a:spcPts val="0"/>
              </a:spcAft>
              <a:buClr>
                <a:srgbClr val="000000"/>
              </a:buClr>
              <a:buSzPts val="1900"/>
              <a:buAutoNum type="arabicPeriod"/>
            </a:pPr>
            <a:r>
              <a:rPr lang="en-US" sz="1900">
                <a:solidFill>
                  <a:srgbClr val="000000"/>
                </a:solidFill>
              </a:rPr>
              <a:t>PD Day Ice Sessions - we will have some ice on Professional Development days for all AMHA streams.  The ice is limited and will be on a first come first serve basis for registration.</a:t>
            </a:r>
            <a:endParaRPr sz="1900">
              <a:solidFill>
                <a:srgbClr val="000000"/>
              </a:solidFill>
            </a:endParaRPr>
          </a:p>
          <a:p>
            <a:pPr indent="0" lvl="0" marL="457200" rtl="0" algn="l">
              <a:lnSpc>
                <a:spcPct val="90000"/>
              </a:lnSpc>
              <a:spcBef>
                <a:spcPts val="0"/>
              </a:spcBef>
              <a:spcAft>
                <a:spcPts val="0"/>
              </a:spcAft>
              <a:buNone/>
            </a:pPr>
            <a:r>
              <a:t/>
            </a:r>
            <a:endParaRPr sz="1900">
              <a:solidFill>
                <a:srgbClr val="000000"/>
              </a:solidFill>
            </a:endParaRPr>
          </a:p>
          <a:p>
            <a:pPr indent="-349250" lvl="0" marL="914400" rtl="0" algn="l">
              <a:lnSpc>
                <a:spcPct val="90000"/>
              </a:lnSpc>
              <a:spcBef>
                <a:spcPts val="0"/>
              </a:spcBef>
              <a:spcAft>
                <a:spcPts val="0"/>
              </a:spcAft>
              <a:buClr>
                <a:srgbClr val="000000"/>
              </a:buClr>
              <a:buSzPts val="1900"/>
              <a:buAutoNum type="arabicPeriod"/>
            </a:pPr>
            <a:r>
              <a:rPr lang="en-US" sz="1900">
                <a:solidFill>
                  <a:srgbClr val="000000"/>
                </a:solidFill>
              </a:rPr>
              <a:t>New Arena Fund - the city informed us that if we want any kind of extra’s (special dressing rooms, offices etc.) that we would need to contribute to costs.  </a:t>
            </a:r>
            <a:endParaRPr sz="1900">
              <a:solidFill>
                <a:srgbClr val="000000"/>
              </a:solidFill>
            </a:endParaRPr>
          </a:p>
          <a:p>
            <a:pPr indent="0" lvl="0" marL="457200" rtl="0" algn="l">
              <a:lnSpc>
                <a:spcPct val="90000"/>
              </a:lnSpc>
              <a:spcBef>
                <a:spcPts val="0"/>
              </a:spcBef>
              <a:spcAft>
                <a:spcPts val="0"/>
              </a:spcAft>
              <a:buNone/>
            </a:pPr>
            <a:r>
              <a:t/>
            </a:r>
            <a:endParaRPr sz="1900">
              <a:solidFill>
                <a:srgbClr val="000000"/>
              </a:solidFill>
            </a:endParaRPr>
          </a:p>
          <a:p>
            <a:pPr indent="-355600" lvl="0" marL="914400" rtl="0" algn="l">
              <a:lnSpc>
                <a:spcPct val="90000"/>
              </a:lnSpc>
              <a:spcBef>
                <a:spcPts val="0"/>
              </a:spcBef>
              <a:spcAft>
                <a:spcPts val="0"/>
              </a:spcAft>
              <a:buClr>
                <a:srgbClr val="000000"/>
              </a:buClr>
              <a:buSzPts val="2000"/>
              <a:buAutoNum type="arabicPeriod"/>
            </a:pPr>
            <a:r>
              <a:rPr lang="en-US" sz="2000">
                <a:solidFill>
                  <a:srgbClr val="000000"/>
                </a:solidFill>
              </a:rPr>
              <a:t>Scholarships for U18 graduating players</a:t>
            </a:r>
            <a:endParaRPr sz="2000">
              <a:solidFill>
                <a:srgbClr val="000000"/>
              </a:solidFill>
            </a:endParaRPr>
          </a:p>
        </p:txBody>
      </p:sp>
      <p:pic>
        <p:nvPicPr>
          <p:cNvPr id="285" name="Google Shape;285;gdb2f2d2a0c_0_27"/>
          <p:cNvPicPr preferRelativeResize="0"/>
          <p:nvPr/>
        </p:nvPicPr>
        <p:blipFill>
          <a:blip r:embed="rId3">
            <a:alphaModFix/>
          </a:blip>
          <a:stretch>
            <a:fillRect/>
          </a:stretch>
        </p:blipFill>
        <p:spPr>
          <a:xfrm>
            <a:off x="1191425" y="819150"/>
            <a:ext cx="2600591" cy="23605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9" name="Shape 289"/>
        <p:cNvGrpSpPr/>
        <p:nvPr/>
      </p:nvGrpSpPr>
      <p:grpSpPr>
        <a:xfrm>
          <a:off x="0" y="0"/>
          <a:ext cx="0" cy="0"/>
          <a:chOff x="0" y="0"/>
          <a:chExt cx="0" cy="0"/>
        </a:xfrm>
      </p:grpSpPr>
      <p:sp>
        <p:nvSpPr>
          <p:cNvPr id="290" name="Google Shape;290;g23e6ac6c507_0_0"/>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2023-2024 Season Update</a:t>
            </a:r>
            <a:endParaRPr/>
          </a:p>
        </p:txBody>
      </p:sp>
      <p:sp>
        <p:nvSpPr>
          <p:cNvPr id="291" name="Google Shape;291;g23e6ac6c507_0_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g23e6ac6c507_0_0"/>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g23e6ac6c507_0_0"/>
          <p:cNvSpPr txBox="1"/>
          <p:nvPr>
            <p:ph idx="1" type="body"/>
          </p:nvPr>
        </p:nvSpPr>
        <p:spPr>
          <a:xfrm>
            <a:off x="5521250" y="986325"/>
            <a:ext cx="6336000" cy="5150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Jersey Deposit </a:t>
            </a:r>
            <a:r>
              <a:rPr b="1" lang="en-US" sz="3400">
                <a:solidFill>
                  <a:srgbClr val="980000"/>
                </a:solidFill>
              </a:rPr>
              <a:t>Update</a:t>
            </a:r>
            <a:r>
              <a:rPr lang="en-US" sz="2200">
                <a:solidFill>
                  <a:srgbClr val="888888"/>
                </a:solidFill>
              </a:rPr>
              <a:t> </a:t>
            </a:r>
            <a:endParaRPr sz="2200">
              <a:solidFill>
                <a:srgbClr val="888888"/>
              </a:solidFill>
            </a:endParaRPr>
          </a:p>
          <a:p>
            <a:pPr indent="0" lvl="0" marL="0" rtl="0" algn="l">
              <a:lnSpc>
                <a:spcPct val="90000"/>
              </a:lnSpc>
              <a:spcBef>
                <a:spcPts val="0"/>
              </a:spcBef>
              <a:spcAft>
                <a:spcPts val="0"/>
              </a:spcAft>
              <a:buClr>
                <a:srgbClr val="C00000"/>
              </a:buClr>
              <a:buSzPts val="3200"/>
              <a:buNone/>
            </a:pPr>
            <a:r>
              <a:t/>
            </a:r>
            <a:endParaRPr sz="2200">
              <a:solidFill>
                <a:srgbClr val="C00000"/>
              </a:solidFill>
            </a:endParaRPr>
          </a:p>
          <a:p>
            <a:pPr indent="-361950" lvl="0" marL="457200" rtl="0" algn="l">
              <a:lnSpc>
                <a:spcPct val="90000"/>
              </a:lnSpc>
              <a:spcBef>
                <a:spcPts val="0"/>
              </a:spcBef>
              <a:spcAft>
                <a:spcPts val="0"/>
              </a:spcAft>
              <a:buClr>
                <a:srgbClr val="000000"/>
              </a:buClr>
              <a:buSzPts val="2100"/>
              <a:buChar char="•"/>
            </a:pPr>
            <a:r>
              <a:rPr lang="en-US" sz="2100">
                <a:solidFill>
                  <a:srgbClr val="000000"/>
                </a:solidFill>
              </a:rPr>
              <a:t>We will no longer have the Jersey deposit fee added to our registration.  </a:t>
            </a:r>
            <a:endParaRPr sz="2100">
              <a:solidFill>
                <a:srgbClr val="000000"/>
              </a:solidFill>
            </a:endParaRPr>
          </a:p>
          <a:p>
            <a:pPr indent="-361950" lvl="0" marL="457200" rtl="0" algn="l">
              <a:lnSpc>
                <a:spcPct val="90000"/>
              </a:lnSpc>
              <a:spcBef>
                <a:spcPts val="0"/>
              </a:spcBef>
              <a:spcAft>
                <a:spcPts val="0"/>
              </a:spcAft>
              <a:buClr>
                <a:srgbClr val="000000"/>
              </a:buClr>
              <a:buSzPts val="2100"/>
              <a:buChar char="•"/>
            </a:pPr>
            <a:r>
              <a:rPr lang="en-US" sz="2100">
                <a:solidFill>
                  <a:srgbClr val="000000"/>
                </a:solidFill>
              </a:rPr>
              <a:t>We have a new policy.  </a:t>
            </a:r>
            <a:endParaRPr sz="2100">
              <a:solidFill>
                <a:srgbClr val="000000"/>
              </a:solidFill>
            </a:endParaRPr>
          </a:p>
          <a:p>
            <a:pPr indent="-361950" lvl="1" marL="1371600" rtl="0" algn="l">
              <a:lnSpc>
                <a:spcPct val="90000"/>
              </a:lnSpc>
              <a:spcBef>
                <a:spcPts val="0"/>
              </a:spcBef>
              <a:spcAft>
                <a:spcPts val="0"/>
              </a:spcAft>
              <a:buClr>
                <a:srgbClr val="000000"/>
              </a:buClr>
              <a:buSzPts val="2100"/>
              <a:buChar char="•"/>
            </a:pPr>
            <a:r>
              <a:rPr lang="en-US" sz="2100">
                <a:solidFill>
                  <a:srgbClr val="000000"/>
                </a:solidFill>
              </a:rPr>
              <a:t>We will expect all jerseys (exception U11 - one set)to be returned at the end of the season in reasonable condition. </a:t>
            </a:r>
            <a:endParaRPr sz="2100">
              <a:solidFill>
                <a:srgbClr val="000000"/>
              </a:solidFill>
            </a:endParaRPr>
          </a:p>
          <a:p>
            <a:pPr indent="-361950" lvl="1" marL="1371600" rtl="0" algn="l">
              <a:lnSpc>
                <a:spcPct val="90000"/>
              </a:lnSpc>
              <a:spcBef>
                <a:spcPts val="0"/>
              </a:spcBef>
              <a:spcAft>
                <a:spcPts val="0"/>
              </a:spcAft>
              <a:buClr>
                <a:srgbClr val="000000"/>
              </a:buClr>
              <a:buSzPts val="2100"/>
              <a:buChar char="•"/>
            </a:pPr>
            <a:r>
              <a:rPr lang="en-US" sz="2100">
                <a:solidFill>
                  <a:srgbClr val="000000"/>
                </a:solidFill>
              </a:rPr>
              <a:t>Families who do not return their jersey(s) will have a $200 fee added to their RAMP account and a note will be added to their Hockey Canada Profile to indicate the player is not a member in good standing. </a:t>
            </a:r>
            <a:endParaRPr sz="2100">
              <a:solidFill>
                <a:srgbClr val="000000"/>
              </a:solidFill>
            </a:endParaRPr>
          </a:p>
          <a:p>
            <a:pPr indent="-361950" lvl="1" marL="1371600" rtl="0" algn="l">
              <a:lnSpc>
                <a:spcPct val="90000"/>
              </a:lnSpc>
              <a:spcBef>
                <a:spcPts val="0"/>
              </a:spcBef>
              <a:spcAft>
                <a:spcPts val="0"/>
              </a:spcAft>
              <a:buClr>
                <a:srgbClr val="000000"/>
              </a:buClr>
              <a:buSzPts val="2100"/>
              <a:buChar char="•"/>
            </a:pPr>
            <a:r>
              <a:rPr lang="en-US" sz="2100">
                <a:solidFill>
                  <a:srgbClr val="000000"/>
                </a:solidFill>
              </a:rPr>
              <a:t>Once the fee is paid this note will be removed. </a:t>
            </a:r>
            <a:endParaRPr sz="2200">
              <a:solidFill>
                <a:srgbClr val="000000"/>
              </a:solidFill>
            </a:endParaRPr>
          </a:p>
        </p:txBody>
      </p:sp>
      <p:pic>
        <p:nvPicPr>
          <p:cNvPr id="294" name="Google Shape;294;g23e6ac6c507_0_0"/>
          <p:cNvPicPr preferRelativeResize="0"/>
          <p:nvPr/>
        </p:nvPicPr>
        <p:blipFill>
          <a:blip r:embed="rId3">
            <a:alphaModFix/>
          </a:blip>
          <a:stretch>
            <a:fillRect/>
          </a:stretch>
        </p:blipFill>
        <p:spPr>
          <a:xfrm>
            <a:off x="1191425" y="819150"/>
            <a:ext cx="2600591" cy="23605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8" name="Shape 298"/>
        <p:cNvGrpSpPr/>
        <p:nvPr/>
      </p:nvGrpSpPr>
      <p:grpSpPr>
        <a:xfrm>
          <a:off x="0" y="0"/>
          <a:ext cx="0" cy="0"/>
          <a:chOff x="0" y="0"/>
          <a:chExt cx="0" cy="0"/>
        </a:xfrm>
      </p:grpSpPr>
      <p:sp>
        <p:nvSpPr>
          <p:cNvPr id="299" name="Google Shape;299;g23e6ac6c507_0_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2023-2024 Season Update</a:t>
            </a:r>
            <a:endParaRPr/>
          </a:p>
        </p:txBody>
      </p:sp>
      <p:sp>
        <p:nvSpPr>
          <p:cNvPr id="300" name="Google Shape;300;g23e6ac6c507_0_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g23e6ac6c507_0_8"/>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g23e6ac6c507_0_8"/>
          <p:cNvSpPr txBox="1"/>
          <p:nvPr>
            <p:ph idx="1" type="body"/>
          </p:nvPr>
        </p:nvSpPr>
        <p:spPr>
          <a:xfrm>
            <a:off x="5438100" y="360750"/>
            <a:ext cx="6753900" cy="635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Volunteer Deposit </a:t>
            </a:r>
            <a:r>
              <a:rPr b="1" lang="en-US" sz="3400">
                <a:solidFill>
                  <a:srgbClr val="980000"/>
                </a:solidFill>
              </a:rPr>
              <a:t>Update</a:t>
            </a:r>
            <a:endParaRPr sz="2200">
              <a:solidFill>
                <a:srgbClr val="C00000"/>
              </a:solidFill>
            </a:endParaRPr>
          </a:p>
          <a:p>
            <a:pPr indent="0" lvl="0" marL="0" rtl="0" algn="l">
              <a:lnSpc>
                <a:spcPct val="90000"/>
              </a:lnSpc>
              <a:spcBef>
                <a:spcPts val="0"/>
              </a:spcBef>
              <a:spcAft>
                <a:spcPts val="0"/>
              </a:spcAft>
              <a:buClr>
                <a:srgbClr val="C00000"/>
              </a:buClr>
              <a:buSzPts val="3200"/>
              <a:buNone/>
            </a:pPr>
            <a:r>
              <a:t/>
            </a:r>
            <a:endParaRPr sz="1100">
              <a:solidFill>
                <a:srgbClr val="C00000"/>
              </a:solidFill>
            </a:endParaRPr>
          </a:p>
          <a:p>
            <a:pPr indent="-355600" lvl="0" marL="457200" rtl="0" algn="l">
              <a:lnSpc>
                <a:spcPct val="90000"/>
              </a:lnSpc>
              <a:spcBef>
                <a:spcPts val="0"/>
              </a:spcBef>
              <a:spcAft>
                <a:spcPts val="0"/>
              </a:spcAft>
              <a:buClr>
                <a:srgbClr val="000000"/>
              </a:buClr>
              <a:buSzPts val="2000"/>
              <a:buChar char="•"/>
            </a:pPr>
            <a:r>
              <a:rPr lang="en-US" sz="2000">
                <a:solidFill>
                  <a:srgbClr val="000000"/>
                </a:solidFill>
              </a:rPr>
              <a:t>Our volunteer policy will be changing. </a:t>
            </a:r>
            <a:endParaRPr sz="2000">
              <a:solidFill>
                <a:srgbClr val="000000"/>
              </a:solidFill>
            </a:endParaRPr>
          </a:p>
          <a:p>
            <a:pPr indent="-355600" lvl="0" marL="457200" rtl="0" algn="l">
              <a:lnSpc>
                <a:spcPct val="90000"/>
              </a:lnSpc>
              <a:spcBef>
                <a:spcPts val="0"/>
              </a:spcBef>
              <a:spcAft>
                <a:spcPts val="0"/>
              </a:spcAft>
              <a:buClr>
                <a:srgbClr val="000000"/>
              </a:buClr>
              <a:buSzPts val="2000"/>
              <a:buChar char="•"/>
            </a:pPr>
            <a:r>
              <a:rPr lang="en-US" sz="2000">
                <a:solidFill>
                  <a:srgbClr val="000000"/>
                </a:solidFill>
              </a:rPr>
              <a:t>All families will be expected to volunteer for 10 hours per team. </a:t>
            </a:r>
            <a:endParaRPr sz="2000">
              <a:solidFill>
                <a:srgbClr val="000000"/>
              </a:solidFill>
            </a:endParaRPr>
          </a:p>
          <a:p>
            <a:pPr indent="-355600" lvl="0" marL="457200" rtl="0" algn="l">
              <a:lnSpc>
                <a:spcPct val="90000"/>
              </a:lnSpc>
              <a:spcBef>
                <a:spcPts val="0"/>
              </a:spcBef>
              <a:spcAft>
                <a:spcPts val="0"/>
              </a:spcAft>
              <a:buClr>
                <a:srgbClr val="000000"/>
              </a:buClr>
              <a:buSzPts val="2000"/>
              <a:buChar char="•"/>
            </a:pPr>
            <a:r>
              <a:rPr lang="en-US" sz="2000">
                <a:solidFill>
                  <a:srgbClr val="000000"/>
                </a:solidFill>
              </a:rPr>
              <a:t>We hope this change will help our teams run more effectively with volunteer participation from all families.  </a:t>
            </a:r>
            <a:endParaRPr sz="2000">
              <a:solidFill>
                <a:srgbClr val="000000"/>
              </a:solidFill>
            </a:endParaRPr>
          </a:p>
          <a:p>
            <a:pPr indent="-355600" lvl="0" marL="457200" rtl="0" algn="l">
              <a:lnSpc>
                <a:spcPct val="90000"/>
              </a:lnSpc>
              <a:spcBef>
                <a:spcPts val="0"/>
              </a:spcBef>
              <a:spcAft>
                <a:spcPts val="0"/>
              </a:spcAft>
              <a:buClr>
                <a:srgbClr val="000000"/>
              </a:buClr>
              <a:buSzPts val="2000"/>
              <a:buChar char="•"/>
            </a:pPr>
            <a:r>
              <a:rPr lang="en-US" sz="2000">
                <a:solidFill>
                  <a:srgbClr val="000000"/>
                </a:solidFill>
              </a:rPr>
              <a:t>Our managers will have reporting dates throughout the season to let us know if all families are completing their volunteer roles.</a:t>
            </a:r>
            <a:endParaRPr sz="2000">
              <a:solidFill>
                <a:srgbClr val="000000"/>
              </a:solidFill>
            </a:endParaRPr>
          </a:p>
          <a:p>
            <a:pPr indent="-355600" lvl="1" marL="1371600" rtl="0" algn="l">
              <a:lnSpc>
                <a:spcPct val="90000"/>
              </a:lnSpc>
              <a:spcBef>
                <a:spcPts val="0"/>
              </a:spcBef>
              <a:spcAft>
                <a:spcPts val="0"/>
              </a:spcAft>
              <a:buClr>
                <a:srgbClr val="000000"/>
              </a:buClr>
              <a:buSzPts val="2000"/>
              <a:buChar char="•"/>
            </a:pPr>
            <a:r>
              <a:rPr lang="en-US" sz="2000">
                <a:solidFill>
                  <a:srgbClr val="000000"/>
                </a:solidFill>
              </a:rPr>
              <a:t>If not, AMHA will add a $300 fee to the RAMP account to be paid within 15 days or the player will be suspended.</a:t>
            </a:r>
            <a:endParaRPr sz="2000">
              <a:solidFill>
                <a:srgbClr val="000000"/>
              </a:solidFill>
            </a:endParaRPr>
          </a:p>
          <a:p>
            <a:pPr indent="-355600" lvl="1" marL="1371600" rtl="0" algn="l">
              <a:lnSpc>
                <a:spcPct val="90000"/>
              </a:lnSpc>
              <a:spcBef>
                <a:spcPts val="0"/>
              </a:spcBef>
              <a:spcAft>
                <a:spcPts val="0"/>
              </a:spcAft>
              <a:buClr>
                <a:srgbClr val="000000"/>
              </a:buClr>
              <a:buSzPts val="2000"/>
              <a:buChar char="•"/>
            </a:pPr>
            <a:r>
              <a:rPr lang="en-US" sz="2000">
                <a:solidFill>
                  <a:srgbClr val="000000"/>
                </a:solidFill>
              </a:rPr>
              <a:t>If not paid a note will be added to the players Hockey Canada profile to indicate the player is not a member in good standing. </a:t>
            </a:r>
            <a:endParaRPr sz="2000">
              <a:solidFill>
                <a:srgbClr val="000000"/>
              </a:solidFill>
            </a:endParaRPr>
          </a:p>
          <a:p>
            <a:pPr indent="-355600" lvl="1" marL="1371600" rtl="0" algn="l">
              <a:lnSpc>
                <a:spcPct val="90000"/>
              </a:lnSpc>
              <a:spcBef>
                <a:spcPts val="0"/>
              </a:spcBef>
              <a:spcAft>
                <a:spcPts val="0"/>
              </a:spcAft>
              <a:buClr>
                <a:srgbClr val="000000"/>
              </a:buClr>
              <a:buSzPts val="2000"/>
              <a:buChar char="•"/>
            </a:pPr>
            <a:r>
              <a:rPr lang="en-US" sz="2000">
                <a:solidFill>
                  <a:srgbClr val="000000"/>
                </a:solidFill>
              </a:rPr>
              <a:t>Once the fee is paid the note will be removed.</a:t>
            </a:r>
            <a:endParaRPr sz="2000">
              <a:solidFill>
                <a:srgbClr val="000000"/>
              </a:solidFill>
            </a:endParaRPr>
          </a:p>
          <a:p>
            <a:pPr indent="-355600" lvl="1" marL="1371600" rtl="0" algn="l">
              <a:lnSpc>
                <a:spcPct val="90000"/>
              </a:lnSpc>
              <a:spcBef>
                <a:spcPts val="0"/>
              </a:spcBef>
              <a:spcAft>
                <a:spcPts val="0"/>
              </a:spcAft>
              <a:buClr>
                <a:srgbClr val="000000"/>
              </a:buClr>
              <a:buSzPts val="2000"/>
              <a:buChar char="•"/>
            </a:pPr>
            <a:r>
              <a:rPr lang="en-US" sz="2000">
                <a:solidFill>
                  <a:srgbClr val="000000"/>
                </a:solidFill>
              </a:rPr>
              <a:t>Any fees collected will go back to the team.</a:t>
            </a:r>
            <a:endParaRPr sz="2000">
              <a:solidFill>
                <a:srgbClr val="000000"/>
              </a:solidFill>
            </a:endParaRPr>
          </a:p>
          <a:p>
            <a:pPr indent="0" lvl="0" marL="1371600" rtl="0" algn="l">
              <a:lnSpc>
                <a:spcPct val="90000"/>
              </a:lnSpc>
              <a:spcBef>
                <a:spcPts val="0"/>
              </a:spcBef>
              <a:spcAft>
                <a:spcPts val="0"/>
              </a:spcAft>
              <a:buNone/>
            </a:pPr>
            <a:r>
              <a:t/>
            </a:r>
            <a:endParaRPr sz="1100">
              <a:solidFill>
                <a:srgbClr val="000000"/>
              </a:solidFill>
            </a:endParaRPr>
          </a:p>
          <a:p>
            <a:pPr indent="-355600" lvl="0" marL="457200" rtl="0" algn="l">
              <a:lnSpc>
                <a:spcPct val="90000"/>
              </a:lnSpc>
              <a:spcBef>
                <a:spcPts val="0"/>
              </a:spcBef>
              <a:spcAft>
                <a:spcPts val="0"/>
              </a:spcAft>
              <a:buClr>
                <a:srgbClr val="000000"/>
              </a:buClr>
              <a:buSzPts val="2000"/>
              <a:buChar char="•"/>
            </a:pPr>
            <a:r>
              <a:rPr lang="en-US" sz="2000">
                <a:solidFill>
                  <a:srgbClr val="000000"/>
                </a:solidFill>
              </a:rPr>
              <a:t>The intention of our volunteer policy has always been to have our members share the volunteer responsibilities on their teams and within our association not to collect money.</a:t>
            </a:r>
            <a:endParaRPr sz="2100">
              <a:solidFill>
                <a:srgbClr val="000000"/>
              </a:solidFill>
            </a:endParaRPr>
          </a:p>
        </p:txBody>
      </p:sp>
      <p:pic>
        <p:nvPicPr>
          <p:cNvPr id="303" name="Google Shape;303;g23e6ac6c507_0_8"/>
          <p:cNvPicPr preferRelativeResize="0"/>
          <p:nvPr/>
        </p:nvPicPr>
        <p:blipFill>
          <a:blip r:embed="rId3">
            <a:alphaModFix/>
          </a:blip>
          <a:stretch>
            <a:fillRect/>
          </a:stretch>
        </p:blipFill>
        <p:spPr>
          <a:xfrm>
            <a:off x="1191425" y="819150"/>
            <a:ext cx="2600591" cy="236059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7" name="Shape 307"/>
        <p:cNvGrpSpPr/>
        <p:nvPr/>
      </p:nvGrpSpPr>
      <p:grpSpPr>
        <a:xfrm>
          <a:off x="0" y="0"/>
          <a:ext cx="0" cy="0"/>
          <a:chOff x="0" y="0"/>
          <a:chExt cx="0" cy="0"/>
        </a:xfrm>
      </p:grpSpPr>
      <p:sp>
        <p:nvSpPr>
          <p:cNvPr id="308" name="Google Shape;308;g23e6ac6c507_0_16"/>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2023-2024 Season Update</a:t>
            </a:r>
            <a:endParaRPr/>
          </a:p>
        </p:txBody>
      </p:sp>
      <p:sp>
        <p:nvSpPr>
          <p:cNvPr id="309" name="Google Shape;309;g23e6ac6c507_0_1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0" name="Google Shape;310;g23e6ac6c507_0_16"/>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g23e6ac6c507_0_16"/>
          <p:cNvSpPr txBox="1"/>
          <p:nvPr>
            <p:ph idx="1" type="body"/>
          </p:nvPr>
        </p:nvSpPr>
        <p:spPr>
          <a:xfrm>
            <a:off x="5697500" y="360275"/>
            <a:ext cx="6336000" cy="6497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R</a:t>
            </a:r>
            <a:r>
              <a:rPr b="1" lang="en-US" sz="3400">
                <a:solidFill>
                  <a:srgbClr val="980000"/>
                </a:solidFill>
              </a:rPr>
              <a:t>egistration Cap</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22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AMHA is projecting over 80 full teams this season  </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Important to register as early to secure a spot for your player(s). </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We will close registration when we reach our cap.   </a:t>
            </a:r>
            <a:endParaRPr sz="2400">
              <a:solidFill>
                <a:schemeClr val="dk1"/>
              </a:solidFill>
            </a:endParaRPr>
          </a:p>
          <a:p>
            <a:pPr indent="0" lvl="0" marL="457200" rtl="0" algn="l">
              <a:lnSpc>
                <a:spcPct val="90000"/>
              </a:lnSpc>
              <a:spcBef>
                <a:spcPts val="0"/>
              </a:spcBef>
              <a:spcAft>
                <a:spcPts val="0"/>
              </a:spcAft>
              <a:buNone/>
            </a:pPr>
            <a:r>
              <a:t/>
            </a:r>
            <a:endParaRPr sz="2400">
              <a:solidFill>
                <a:schemeClr val="dk1"/>
              </a:solidFill>
            </a:endParaRPr>
          </a:p>
          <a:p>
            <a:pPr indent="-381000" lvl="0" marL="457200" rtl="0" algn="l">
              <a:lnSpc>
                <a:spcPct val="90000"/>
              </a:lnSpc>
              <a:spcBef>
                <a:spcPts val="0"/>
              </a:spcBef>
              <a:spcAft>
                <a:spcPts val="0"/>
              </a:spcAft>
              <a:buClr>
                <a:schemeClr val="dk1"/>
              </a:buClr>
              <a:buSzPts val="2400"/>
              <a:buChar char="•"/>
            </a:pPr>
            <a:r>
              <a:rPr lang="en-US" sz="2400">
                <a:solidFill>
                  <a:schemeClr val="dk1"/>
                </a:solidFill>
              </a:rPr>
              <a:t>For those members who use funding options such as Kidsport, Jumpstart, Hockey Assist or Kalix Langenau fund, or those who may need different payment options, please call the office prior to registration opening to make arrangements. </a:t>
            </a:r>
            <a:endParaRPr sz="2400">
              <a:solidFill>
                <a:schemeClr val="dk1"/>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p:txBody>
      </p:sp>
      <p:pic>
        <p:nvPicPr>
          <p:cNvPr id="312" name="Google Shape;312;g23e6ac6c507_0_16"/>
          <p:cNvPicPr preferRelativeResize="0"/>
          <p:nvPr/>
        </p:nvPicPr>
        <p:blipFill>
          <a:blip r:embed="rId3">
            <a:alphaModFix/>
          </a:blip>
          <a:stretch>
            <a:fillRect/>
          </a:stretch>
        </p:blipFill>
        <p:spPr>
          <a:xfrm>
            <a:off x="1191425" y="819150"/>
            <a:ext cx="2600591" cy="23605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6" name="Shape 316"/>
        <p:cNvGrpSpPr/>
        <p:nvPr/>
      </p:nvGrpSpPr>
      <p:grpSpPr>
        <a:xfrm>
          <a:off x="0" y="0"/>
          <a:ext cx="0" cy="0"/>
          <a:chOff x="0" y="0"/>
          <a:chExt cx="0" cy="0"/>
        </a:xfrm>
      </p:grpSpPr>
      <p:sp>
        <p:nvSpPr>
          <p:cNvPr id="317" name="Google Shape;317;g23df3b89d4a_0_0"/>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2023-2024 Season Update</a:t>
            </a:r>
            <a:endParaRPr/>
          </a:p>
        </p:txBody>
      </p:sp>
      <p:sp>
        <p:nvSpPr>
          <p:cNvPr id="318" name="Google Shape;318;g23df3b89d4a_0_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g23df3b89d4a_0_0"/>
          <p:cNvSpPr/>
          <p:nvPr/>
        </p:nvSpPr>
        <p:spPr>
          <a:xfrm>
            <a:off x="5189558" y="7620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g23df3b89d4a_0_0"/>
          <p:cNvSpPr txBox="1"/>
          <p:nvPr>
            <p:ph idx="1" type="body"/>
          </p:nvPr>
        </p:nvSpPr>
        <p:spPr>
          <a:xfrm>
            <a:off x="5697500" y="360275"/>
            <a:ext cx="6336000" cy="6497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980000"/>
                </a:solidFill>
              </a:rPr>
              <a:t>Jersey Update</a:t>
            </a:r>
            <a:endParaRPr b="1" sz="3400">
              <a:solidFill>
                <a:srgbClr val="980000"/>
              </a:solidFill>
            </a:endParaRPr>
          </a:p>
          <a:p>
            <a:pPr indent="0" lvl="0" marL="0" rtl="0" algn="l">
              <a:lnSpc>
                <a:spcPct val="90000"/>
              </a:lnSpc>
              <a:spcBef>
                <a:spcPts val="0"/>
              </a:spcBef>
              <a:spcAft>
                <a:spcPts val="0"/>
              </a:spcAft>
              <a:buClr>
                <a:srgbClr val="C00000"/>
              </a:buClr>
              <a:buSzPts val="3200"/>
              <a:buNone/>
            </a:pPr>
            <a:r>
              <a:t/>
            </a:r>
            <a:endParaRPr sz="10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AMHA has a plan to replace our jerseys every three to four years, and it is now time to replace them, so we will have new jerseys this fall.</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Our Jerseys will align with our AAA teams and be black with red and white with red, they will have a lace neck and a scoop bottom.</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We have removed the hockey stick logo and are going forward with the Airdrie Lightning logo for all teams except AAA.  </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Teams will be able to have sewn on name bars.</a:t>
            </a:r>
            <a:endParaRPr sz="2200">
              <a:solidFill>
                <a:schemeClr val="dk1"/>
              </a:solidFill>
            </a:endParaRPr>
          </a:p>
          <a:p>
            <a:pPr indent="0" lvl="0" marL="0" rtl="0" algn="ctr">
              <a:lnSpc>
                <a:spcPct val="90000"/>
              </a:lnSpc>
              <a:spcBef>
                <a:spcPts val="0"/>
              </a:spcBef>
              <a:spcAft>
                <a:spcPts val="0"/>
              </a:spcAft>
              <a:buNone/>
            </a:pPr>
            <a:r>
              <a:rPr b="1" lang="en-US" sz="2200">
                <a:solidFill>
                  <a:schemeClr val="dk1"/>
                </a:solidFill>
              </a:rPr>
              <a:t>We are excited to roll out our new look!  </a:t>
            </a:r>
            <a:endParaRPr b="1" sz="2200">
              <a:solidFill>
                <a:schemeClr val="dk1"/>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a:p>
            <a:pPr indent="0" lvl="0" marL="0" rtl="0" algn="l">
              <a:lnSpc>
                <a:spcPct val="90000"/>
              </a:lnSpc>
              <a:spcBef>
                <a:spcPts val="0"/>
              </a:spcBef>
              <a:spcAft>
                <a:spcPts val="0"/>
              </a:spcAft>
              <a:buNone/>
            </a:pPr>
            <a:r>
              <a:t/>
            </a:r>
            <a:endParaRPr sz="2200">
              <a:solidFill>
                <a:srgbClr val="000000"/>
              </a:solidFill>
            </a:endParaRPr>
          </a:p>
        </p:txBody>
      </p:sp>
      <p:pic>
        <p:nvPicPr>
          <p:cNvPr id="321" name="Google Shape;321;g23df3b89d4a_0_0"/>
          <p:cNvPicPr preferRelativeResize="0"/>
          <p:nvPr/>
        </p:nvPicPr>
        <p:blipFill>
          <a:blip r:embed="rId3">
            <a:alphaModFix/>
          </a:blip>
          <a:stretch>
            <a:fillRect/>
          </a:stretch>
        </p:blipFill>
        <p:spPr>
          <a:xfrm>
            <a:off x="1191425" y="819150"/>
            <a:ext cx="2600591" cy="2360595"/>
          </a:xfrm>
          <a:prstGeom prst="rect">
            <a:avLst/>
          </a:prstGeom>
          <a:noFill/>
          <a:ln>
            <a:noFill/>
          </a:ln>
        </p:spPr>
      </p:pic>
      <p:pic>
        <p:nvPicPr>
          <p:cNvPr id="322" name="Google Shape;322;g23df3b89d4a_0_0"/>
          <p:cNvPicPr preferRelativeResize="0"/>
          <p:nvPr/>
        </p:nvPicPr>
        <p:blipFill>
          <a:blip r:embed="rId4">
            <a:alphaModFix/>
          </a:blip>
          <a:stretch>
            <a:fillRect/>
          </a:stretch>
        </p:blipFill>
        <p:spPr>
          <a:xfrm>
            <a:off x="5819775" y="4766700"/>
            <a:ext cx="2867025" cy="1696675"/>
          </a:xfrm>
          <a:prstGeom prst="rect">
            <a:avLst/>
          </a:prstGeom>
          <a:noFill/>
          <a:ln>
            <a:noFill/>
          </a:ln>
        </p:spPr>
      </p:pic>
      <p:pic>
        <p:nvPicPr>
          <p:cNvPr id="323" name="Google Shape;323;g23df3b89d4a_0_0"/>
          <p:cNvPicPr preferRelativeResize="0"/>
          <p:nvPr/>
        </p:nvPicPr>
        <p:blipFill>
          <a:blip r:embed="rId5">
            <a:alphaModFix/>
          </a:blip>
          <a:stretch>
            <a:fillRect/>
          </a:stretch>
        </p:blipFill>
        <p:spPr>
          <a:xfrm>
            <a:off x="8801100" y="4743550"/>
            <a:ext cx="3183274" cy="1742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7" name="Shape 327"/>
        <p:cNvGrpSpPr/>
        <p:nvPr/>
      </p:nvGrpSpPr>
      <p:grpSpPr>
        <a:xfrm>
          <a:off x="0" y="0"/>
          <a:ext cx="0" cy="0"/>
          <a:chOff x="0" y="0"/>
          <a:chExt cx="0" cy="0"/>
        </a:xfrm>
      </p:grpSpPr>
      <p:sp>
        <p:nvSpPr>
          <p:cNvPr id="328" name="Google Shape;328;g86f60cb03f_1_119"/>
          <p:cNvSpPr txBox="1"/>
          <p:nvPr>
            <p:ph type="title"/>
          </p:nvPr>
        </p:nvSpPr>
        <p:spPr>
          <a:xfrm>
            <a:off x="-10375" y="2852000"/>
            <a:ext cx="2838000" cy="3007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Financial Review</a:t>
            </a:r>
            <a:endParaRPr b="1" sz="4800"/>
          </a:p>
          <a:p>
            <a:pPr indent="0" lvl="0" marL="0" rtl="0" algn="ctr">
              <a:lnSpc>
                <a:spcPct val="90000"/>
              </a:lnSpc>
              <a:spcBef>
                <a:spcPts val="0"/>
              </a:spcBef>
              <a:spcAft>
                <a:spcPts val="0"/>
              </a:spcAft>
              <a:buClr>
                <a:schemeClr val="lt1"/>
              </a:buClr>
              <a:buSzPts val="4800"/>
              <a:buFont typeface="Calibri"/>
              <a:buNone/>
            </a:pPr>
            <a:r>
              <a:t/>
            </a:r>
            <a:endParaRPr b="1" sz="4800"/>
          </a:p>
          <a:p>
            <a:pPr indent="0" lvl="0" marL="0" rtl="0" algn="ctr">
              <a:lnSpc>
                <a:spcPct val="90000"/>
              </a:lnSpc>
              <a:spcBef>
                <a:spcPts val="0"/>
              </a:spcBef>
              <a:spcAft>
                <a:spcPts val="0"/>
              </a:spcAft>
              <a:buClr>
                <a:schemeClr val="lt1"/>
              </a:buClr>
              <a:buSzPts val="4800"/>
              <a:buFont typeface="Calibri"/>
              <a:buNone/>
            </a:pPr>
            <a:r>
              <a:rPr b="1" lang="en-US" sz="3400"/>
              <a:t>Profit and Loss</a:t>
            </a:r>
            <a:endParaRPr b="1" sz="3400"/>
          </a:p>
        </p:txBody>
      </p:sp>
      <p:sp>
        <p:nvSpPr>
          <p:cNvPr id="329" name="Google Shape;329;g86f60cb03f_1_119"/>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0" name="Google Shape;330;g86f60cb03f_1_119"/>
          <p:cNvSpPr/>
          <p:nvPr/>
        </p:nvSpPr>
        <p:spPr>
          <a:xfrm>
            <a:off x="5189558" y="-50237"/>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1" name="Google Shape;331;g86f60cb03f_1_119"/>
          <p:cNvPicPr preferRelativeResize="0"/>
          <p:nvPr/>
        </p:nvPicPr>
        <p:blipFill>
          <a:blip r:embed="rId3">
            <a:alphaModFix/>
          </a:blip>
          <a:stretch>
            <a:fillRect/>
          </a:stretch>
        </p:blipFill>
        <p:spPr>
          <a:xfrm>
            <a:off x="108325" y="400425"/>
            <a:ext cx="2600591" cy="2360595"/>
          </a:xfrm>
          <a:prstGeom prst="rect">
            <a:avLst/>
          </a:prstGeom>
          <a:noFill/>
          <a:ln>
            <a:noFill/>
          </a:ln>
        </p:spPr>
      </p:pic>
      <p:pic>
        <p:nvPicPr>
          <p:cNvPr id="332" name="Google Shape;332;g86f60cb03f_1_119"/>
          <p:cNvPicPr preferRelativeResize="0"/>
          <p:nvPr/>
        </p:nvPicPr>
        <p:blipFill>
          <a:blip r:embed="rId4">
            <a:alphaModFix/>
          </a:blip>
          <a:stretch>
            <a:fillRect/>
          </a:stretch>
        </p:blipFill>
        <p:spPr>
          <a:xfrm>
            <a:off x="2758550" y="-50225"/>
            <a:ext cx="9406350" cy="6933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86f60cb03f_1_140"/>
          <p:cNvSpPr txBox="1"/>
          <p:nvPr>
            <p:ph type="title"/>
          </p:nvPr>
        </p:nvSpPr>
        <p:spPr>
          <a:xfrm>
            <a:off x="-69351" y="2389775"/>
            <a:ext cx="24402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600"/>
              <a:t>Financial Review</a:t>
            </a:r>
            <a:endParaRPr b="1" sz="4600"/>
          </a:p>
          <a:p>
            <a:pPr indent="0" lvl="0" marL="0" rtl="0" algn="ctr">
              <a:lnSpc>
                <a:spcPct val="90000"/>
              </a:lnSpc>
              <a:spcBef>
                <a:spcPts val="0"/>
              </a:spcBef>
              <a:spcAft>
                <a:spcPts val="0"/>
              </a:spcAft>
              <a:buClr>
                <a:schemeClr val="lt1"/>
              </a:buClr>
              <a:buSzPts val="4800"/>
              <a:buFont typeface="Calibri"/>
              <a:buNone/>
            </a:pPr>
            <a:r>
              <a:t/>
            </a:r>
            <a:endParaRPr b="1" sz="4800"/>
          </a:p>
          <a:p>
            <a:pPr indent="0" lvl="0" marL="0" rtl="0" algn="ctr">
              <a:lnSpc>
                <a:spcPct val="90000"/>
              </a:lnSpc>
              <a:spcBef>
                <a:spcPts val="0"/>
              </a:spcBef>
              <a:spcAft>
                <a:spcPts val="0"/>
              </a:spcAft>
              <a:buClr>
                <a:schemeClr val="lt1"/>
              </a:buClr>
              <a:buSzPts val="4800"/>
              <a:buFont typeface="Calibri"/>
              <a:buNone/>
            </a:pPr>
            <a:r>
              <a:rPr b="1" lang="en-US" sz="3400"/>
              <a:t>Cash Flow</a:t>
            </a:r>
            <a:endParaRPr b="1" sz="3400"/>
          </a:p>
        </p:txBody>
      </p:sp>
      <p:sp>
        <p:nvSpPr>
          <p:cNvPr id="338" name="Google Shape;338;g86f60cb03f_1_14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g86f60cb03f_1_140"/>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0" name="Google Shape;340;g86f60cb03f_1_140"/>
          <p:cNvPicPr preferRelativeResize="0"/>
          <p:nvPr/>
        </p:nvPicPr>
        <p:blipFill>
          <a:blip r:embed="rId3">
            <a:alphaModFix/>
          </a:blip>
          <a:stretch>
            <a:fillRect/>
          </a:stretch>
        </p:blipFill>
        <p:spPr>
          <a:xfrm>
            <a:off x="26013" y="234450"/>
            <a:ext cx="2249477" cy="2041879"/>
          </a:xfrm>
          <a:prstGeom prst="rect">
            <a:avLst/>
          </a:prstGeom>
          <a:noFill/>
          <a:ln>
            <a:noFill/>
          </a:ln>
        </p:spPr>
      </p:pic>
      <p:pic>
        <p:nvPicPr>
          <p:cNvPr id="341" name="Google Shape;341;g86f60cb03f_1_140"/>
          <p:cNvPicPr preferRelativeResize="0"/>
          <p:nvPr/>
        </p:nvPicPr>
        <p:blipFill>
          <a:blip r:embed="rId4">
            <a:alphaModFix/>
          </a:blip>
          <a:stretch>
            <a:fillRect/>
          </a:stretch>
        </p:blipFill>
        <p:spPr>
          <a:xfrm>
            <a:off x="2370858" y="-1"/>
            <a:ext cx="9821142"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86f60cb03f_1_161"/>
          <p:cNvSpPr txBox="1"/>
          <p:nvPr>
            <p:ph type="title"/>
          </p:nvPr>
        </p:nvSpPr>
        <p:spPr>
          <a:xfrm>
            <a:off x="0" y="2292500"/>
            <a:ext cx="22860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a:t>Financial Review</a:t>
            </a:r>
            <a:endParaRPr b="1"/>
          </a:p>
          <a:p>
            <a:pPr indent="0" lvl="0" marL="0" rtl="0" algn="ctr">
              <a:lnSpc>
                <a:spcPct val="90000"/>
              </a:lnSpc>
              <a:spcBef>
                <a:spcPts val="0"/>
              </a:spcBef>
              <a:spcAft>
                <a:spcPts val="0"/>
              </a:spcAft>
              <a:buClr>
                <a:schemeClr val="lt1"/>
              </a:buClr>
              <a:buSzPts val="4800"/>
              <a:buFont typeface="Calibri"/>
              <a:buNone/>
            </a:pPr>
            <a:r>
              <a:t/>
            </a:r>
            <a:endParaRPr b="1" sz="4800"/>
          </a:p>
          <a:p>
            <a:pPr indent="0" lvl="0" marL="0" rtl="0" algn="ctr">
              <a:lnSpc>
                <a:spcPct val="90000"/>
              </a:lnSpc>
              <a:spcBef>
                <a:spcPts val="0"/>
              </a:spcBef>
              <a:spcAft>
                <a:spcPts val="0"/>
              </a:spcAft>
              <a:buClr>
                <a:schemeClr val="lt1"/>
              </a:buClr>
              <a:buSzPts val="4800"/>
              <a:buFont typeface="Calibri"/>
              <a:buNone/>
            </a:pPr>
            <a:r>
              <a:rPr b="1" lang="en-US" sz="3400"/>
              <a:t>Balance Sheet</a:t>
            </a:r>
            <a:endParaRPr b="1" sz="3400"/>
          </a:p>
        </p:txBody>
      </p:sp>
      <p:sp>
        <p:nvSpPr>
          <p:cNvPr id="347" name="Google Shape;347;g86f60cb03f_1_161"/>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g86f60cb03f_1_161"/>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9" name="Google Shape;349;g86f60cb03f_1_161"/>
          <p:cNvPicPr preferRelativeResize="0"/>
          <p:nvPr/>
        </p:nvPicPr>
        <p:blipFill>
          <a:blip r:embed="rId3">
            <a:alphaModFix/>
          </a:blip>
          <a:stretch>
            <a:fillRect/>
          </a:stretch>
        </p:blipFill>
        <p:spPr>
          <a:xfrm>
            <a:off x="52588" y="178550"/>
            <a:ext cx="2180823" cy="1979575"/>
          </a:xfrm>
          <a:prstGeom prst="rect">
            <a:avLst/>
          </a:prstGeom>
          <a:noFill/>
          <a:ln>
            <a:noFill/>
          </a:ln>
        </p:spPr>
      </p:pic>
      <p:pic>
        <p:nvPicPr>
          <p:cNvPr id="350" name="Google Shape;350;g86f60cb03f_1_161"/>
          <p:cNvPicPr preferRelativeResize="0"/>
          <p:nvPr/>
        </p:nvPicPr>
        <p:blipFill>
          <a:blip r:embed="rId4">
            <a:alphaModFix/>
          </a:blip>
          <a:stretch>
            <a:fillRect/>
          </a:stretch>
        </p:blipFill>
        <p:spPr>
          <a:xfrm>
            <a:off x="2211115" y="0"/>
            <a:ext cx="9977834" cy="68579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128fc099614_0_155"/>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Proposed Bylaw Changes</a:t>
            </a:r>
            <a:endParaRPr/>
          </a:p>
        </p:txBody>
      </p:sp>
      <p:sp>
        <p:nvSpPr>
          <p:cNvPr id="356" name="Google Shape;356;g128fc099614_0_155"/>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g128fc099614_0_155"/>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l">
              <a:lnSpc>
                <a:spcPct val="90000"/>
              </a:lnSpc>
              <a:spcBef>
                <a:spcPts val="100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p:txBody>
      </p:sp>
      <p:sp>
        <p:nvSpPr>
          <p:cNvPr id="358" name="Google Shape;358;g128fc099614_0_155"/>
          <p:cNvSpPr txBox="1"/>
          <p:nvPr/>
        </p:nvSpPr>
        <p:spPr>
          <a:xfrm>
            <a:off x="5505000" y="160800"/>
            <a:ext cx="6687000" cy="6596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n-US" sz="3400" u="none" cap="none" strike="noStrike">
                <a:solidFill>
                  <a:srgbClr val="980000"/>
                </a:solidFill>
                <a:latin typeface="Calibri"/>
                <a:ea typeface="Calibri"/>
                <a:cs typeface="Calibri"/>
                <a:sym typeface="Calibri"/>
              </a:rPr>
              <a:t>Repeal and replace our 202</a:t>
            </a:r>
            <a:r>
              <a:rPr b="1" lang="en-US" sz="3400">
                <a:solidFill>
                  <a:srgbClr val="980000"/>
                </a:solidFill>
                <a:latin typeface="Calibri"/>
                <a:ea typeface="Calibri"/>
                <a:cs typeface="Calibri"/>
                <a:sym typeface="Calibri"/>
              </a:rPr>
              <a:t>2</a:t>
            </a:r>
            <a:r>
              <a:rPr b="1" i="0" lang="en-US" sz="3400" u="none" cap="none" strike="noStrike">
                <a:solidFill>
                  <a:srgbClr val="980000"/>
                </a:solidFill>
                <a:latin typeface="Calibri"/>
                <a:ea typeface="Calibri"/>
                <a:cs typeface="Calibri"/>
                <a:sym typeface="Calibri"/>
              </a:rPr>
              <a:t> Bylaws with the new proposed 202</a:t>
            </a:r>
            <a:r>
              <a:rPr b="1" lang="en-US" sz="3400">
                <a:solidFill>
                  <a:srgbClr val="980000"/>
                </a:solidFill>
                <a:latin typeface="Calibri"/>
                <a:ea typeface="Calibri"/>
                <a:cs typeface="Calibri"/>
                <a:sym typeface="Calibri"/>
              </a:rPr>
              <a:t>3</a:t>
            </a:r>
            <a:r>
              <a:rPr b="1" i="0" lang="en-US" sz="3400" u="none" cap="none" strike="noStrike">
                <a:solidFill>
                  <a:srgbClr val="980000"/>
                </a:solidFill>
                <a:latin typeface="Calibri"/>
                <a:ea typeface="Calibri"/>
                <a:cs typeface="Calibri"/>
                <a:sym typeface="Calibri"/>
              </a:rPr>
              <a:t> Bylaws</a:t>
            </a:r>
            <a:endParaRPr b="1" i="0" sz="3400" u="none" cap="none" strike="noStrike">
              <a:solidFill>
                <a:srgbClr val="98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1" i="0" sz="1000" u="none" cap="none" strike="noStrike">
              <a:solidFill>
                <a:srgbClr val="98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600"/>
              <a:buFont typeface="Arial"/>
              <a:buNone/>
            </a:pPr>
            <a:r>
              <a:rPr b="1" i="0" lang="en-US" sz="2600" cap="none" strike="noStrike">
                <a:solidFill>
                  <a:schemeClr val="dk1"/>
                </a:solidFill>
                <a:latin typeface="Calibri"/>
                <a:ea typeface="Calibri"/>
                <a:cs typeface="Calibri"/>
                <a:sym typeface="Calibri"/>
              </a:rPr>
              <a:t>Summary of Changes:</a:t>
            </a:r>
            <a:endParaRPr b="1" i="0" sz="2600"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600"/>
              <a:buFont typeface="Arial"/>
              <a:buNone/>
            </a:pPr>
            <a:r>
              <a:t/>
            </a:r>
            <a:endParaRPr b="0" i="0" sz="1000" u="sng" cap="none" strike="noStrike">
              <a:solidFill>
                <a:srgbClr val="980000"/>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Add a Vice President 5 - Female to the Executive Committee</a:t>
            </a:r>
            <a:endParaRPr b="0" i="0" sz="2300" u="none" cap="none" strike="noStrike">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Add </a:t>
            </a:r>
            <a:r>
              <a:rPr lang="en-US" sz="2300">
                <a:solidFill>
                  <a:schemeClr val="dk1"/>
                </a:solidFill>
                <a:latin typeface="Calibri"/>
                <a:ea typeface="Calibri"/>
                <a:cs typeface="Calibri"/>
                <a:sym typeface="Calibri"/>
              </a:rPr>
              <a:t>a High Performance - Female Director</a:t>
            </a:r>
            <a:endParaRPr b="0" i="0" sz="2300" u="none" cap="none" strike="noStrike">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Remove Female U18 AA Elite team responsibilities from VP 2 and VP 3</a:t>
            </a:r>
            <a:endParaRPr sz="2300">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Add the VP 5 Responsibilities</a:t>
            </a:r>
            <a:endParaRPr sz="2300">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Quorum for EC will now be 4</a:t>
            </a:r>
            <a:endParaRPr b="0" i="0" sz="2300" u="none" cap="none" strike="noStrike">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Amended the voting st</a:t>
            </a:r>
            <a:r>
              <a:rPr lang="en-US" sz="2300">
                <a:solidFill>
                  <a:schemeClr val="dk1"/>
                </a:solidFill>
                <a:latin typeface="Calibri"/>
                <a:ea typeface="Calibri"/>
                <a:cs typeface="Calibri"/>
                <a:sym typeface="Calibri"/>
              </a:rPr>
              <a:t>ructure for the EC.  In the event of a tie the President will get a second vote.</a:t>
            </a:r>
            <a:endParaRPr sz="2300">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#14 Minutes of meeting - remove the line where the minutes are signed by the President as they are maintained online.</a:t>
            </a:r>
            <a:endParaRPr sz="2300">
              <a:solidFill>
                <a:schemeClr val="dk1"/>
              </a:solidFill>
              <a:latin typeface="Calibri"/>
              <a:ea typeface="Calibri"/>
              <a:cs typeface="Calibri"/>
              <a:sym typeface="Calibri"/>
            </a:endParaRPr>
          </a:p>
        </p:txBody>
      </p:sp>
      <p:pic>
        <p:nvPicPr>
          <p:cNvPr id="359" name="Google Shape;359;g128fc099614_0_155"/>
          <p:cNvPicPr preferRelativeResize="0"/>
          <p:nvPr/>
        </p:nvPicPr>
        <p:blipFill>
          <a:blip r:embed="rId3">
            <a:alphaModFix/>
          </a:blip>
          <a:stretch>
            <a:fillRect/>
          </a:stretch>
        </p:blipFill>
        <p:spPr>
          <a:xfrm>
            <a:off x="1191425" y="771525"/>
            <a:ext cx="2600591" cy="236059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g128fc099614_0_8"/>
          <p:cNvSpPr txBox="1"/>
          <p:nvPr>
            <p:ph type="title"/>
          </p:nvPr>
        </p:nvSpPr>
        <p:spPr>
          <a:xfrm>
            <a:off x="160850" y="1633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365" name="Google Shape;365;g128fc099614_0_8"/>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366" name="Google Shape;366;g128fc099614_0_8"/>
          <p:cNvPicPr preferRelativeResize="0"/>
          <p:nvPr>
            <p:ph idx="1" type="body"/>
          </p:nvPr>
        </p:nvPicPr>
        <p:blipFill rotWithShape="1">
          <a:blip r:embed="rId3">
            <a:alphaModFix/>
          </a:blip>
          <a:srcRect b="0" l="139" r="139" t="0"/>
          <a:stretch/>
        </p:blipFill>
        <p:spPr>
          <a:xfrm>
            <a:off x="10475949" y="91295"/>
            <a:ext cx="1598400" cy="1455000"/>
          </a:xfrm>
          <a:prstGeom prst="rect">
            <a:avLst/>
          </a:prstGeom>
          <a:noFill/>
          <a:ln>
            <a:noFill/>
          </a:ln>
        </p:spPr>
      </p:pic>
      <p:sp>
        <p:nvSpPr>
          <p:cNvPr id="367" name="Google Shape;367;g128fc099614_0_8"/>
          <p:cNvSpPr txBox="1"/>
          <p:nvPr>
            <p:ph idx="1" type="body"/>
          </p:nvPr>
        </p:nvSpPr>
        <p:spPr>
          <a:xfrm>
            <a:off x="160850" y="1050975"/>
            <a:ext cx="11786100" cy="5650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1 - Submitted by Eric Campbell</a:t>
            </a:r>
            <a:endParaRPr b="1" i="1" sz="17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rPr i="1" lang="en-US" sz="1700">
                <a:solidFill>
                  <a:schemeClr val="dk1"/>
                </a:solidFill>
                <a:highlight>
                  <a:srgbClr val="FFFFFF"/>
                </a:highlight>
                <a:latin typeface="Arial"/>
                <a:ea typeface="Arial"/>
                <a:cs typeface="Arial"/>
                <a:sym typeface="Arial"/>
              </a:rPr>
              <a:t>When it comes to team creation, majority of the coaches have coached the "bubble" kids in the past. With the current procedure the player has to be within a certain range in order for a coach to be able to select that player to be on their team. To make our teams as competitive as possible, I feel the coach/coaching staff should have more of a say to whom they'd like to select and not be restricted to algorithm information results that was provided by evaluators that some have very little experience doing so. By the time the 2nd game skates are completed, there's a good idea as to where the majority of the coaches kids will land, the coaches should then be selected and those coaches should be involved with the evaluations of the remaining skates and team creation.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t/>
            </a:r>
            <a:endParaRPr sz="9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rPr b="1" lang="en-US" sz="1800">
                <a:solidFill>
                  <a:srgbClr val="202124"/>
                </a:solidFill>
                <a:highlight>
                  <a:schemeClr val="lt1"/>
                </a:highlight>
                <a:latin typeface="Roboto"/>
                <a:ea typeface="Roboto"/>
                <a:cs typeface="Roboto"/>
                <a:sym typeface="Roboto"/>
              </a:rPr>
              <a:t>AMHA Answer read by Jeff Chase:</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800">
              <a:solidFill>
                <a:srgbClr val="1F1F1F"/>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AMHA members expect that our evaluation process is unbiased.  If we allow coaches to choose even more players than we do now, even if our coaches are not choosing players for the wrong reason, the perception could be that they choose certain players because they are friends, family, etc. AMHA wants our prospective coaches to all participate in evaluations, however the process is very different for an evaluation vs a tryout where the coach picks the whole team.  If the coaches attend the final skates of the potential team they will be coaching they will have a better idea of who to select when it comes time to pick out of the “bubble kids”.</a:t>
            </a:r>
            <a:endParaRPr sz="1800">
              <a:solidFill>
                <a:srgbClr val="1F1F1F"/>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800"/>
              <a:buFont typeface="Arial"/>
              <a:buNone/>
            </a:pPr>
            <a:r>
              <a:t/>
            </a:r>
            <a:endParaRPr sz="1800">
              <a:solidFill>
                <a:srgbClr val="202124"/>
              </a:solidFill>
              <a:highlight>
                <a:srgbClr val="FFFF00"/>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sz="2250">
              <a:solidFill>
                <a:srgbClr val="202124"/>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 name="Shape 125"/>
        <p:cNvGrpSpPr/>
        <p:nvPr/>
      </p:nvGrpSpPr>
      <p:grpSpPr>
        <a:xfrm>
          <a:off x="0" y="0"/>
          <a:ext cx="0" cy="0"/>
          <a:chOff x="0" y="0"/>
          <a:chExt cx="0" cy="0"/>
        </a:xfrm>
      </p:grpSpPr>
      <p:sp>
        <p:nvSpPr>
          <p:cNvPr id="126" name="Google Shape;126;p3"/>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Executive</a:t>
            </a:r>
            <a:br>
              <a:rPr b="1" lang="en-US" sz="4800"/>
            </a:br>
            <a:r>
              <a:rPr b="1" lang="en-US" sz="4800"/>
              <a:t>Committee</a:t>
            </a:r>
            <a:endParaRPr/>
          </a:p>
        </p:txBody>
      </p:sp>
      <p:sp>
        <p:nvSpPr>
          <p:cNvPr id="127" name="Google Shape;127;p3"/>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3"/>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3"/>
          <p:cNvSpPr txBox="1"/>
          <p:nvPr>
            <p:ph idx="1" type="body"/>
          </p:nvPr>
        </p:nvSpPr>
        <p:spPr>
          <a:xfrm>
            <a:off x="5320700" y="1420775"/>
            <a:ext cx="6868200" cy="447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3400"/>
              <a:buNone/>
            </a:pPr>
            <a:r>
              <a:rPr b="1" lang="en-US" sz="3300">
                <a:solidFill>
                  <a:srgbClr val="980000"/>
                </a:solidFill>
              </a:rPr>
              <a:t>President</a:t>
            </a:r>
            <a:r>
              <a:rPr lang="en-US" sz="3300">
                <a:solidFill>
                  <a:schemeClr val="dk1"/>
                </a:solidFill>
              </a:rPr>
              <a:t> – Christie Cameron</a:t>
            </a:r>
            <a:endParaRPr sz="2700">
              <a:solidFill>
                <a:schemeClr val="dk1"/>
              </a:solidFill>
            </a:endParaRPr>
          </a:p>
          <a:p>
            <a:pPr indent="0" lvl="0" marL="0" rtl="0" algn="l">
              <a:lnSpc>
                <a:spcPct val="90000"/>
              </a:lnSpc>
              <a:spcBef>
                <a:spcPts val="1000"/>
              </a:spcBef>
              <a:spcAft>
                <a:spcPts val="0"/>
              </a:spcAft>
              <a:buClr>
                <a:srgbClr val="C00000"/>
              </a:buClr>
              <a:buSzPts val="3400"/>
              <a:buNone/>
            </a:pPr>
            <a:r>
              <a:rPr b="1" lang="en-US" sz="3300">
                <a:solidFill>
                  <a:srgbClr val="980000"/>
                </a:solidFill>
              </a:rPr>
              <a:t>VP 1 Administration</a:t>
            </a:r>
            <a:r>
              <a:rPr b="1" lang="en-US" sz="3300">
                <a:solidFill>
                  <a:schemeClr val="dk1"/>
                </a:solidFill>
              </a:rPr>
              <a:t> </a:t>
            </a:r>
            <a:r>
              <a:rPr lang="en-US" sz="3300">
                <a:solidFill>
                  <a:schemeClr val="dk1"/>
                </a:solidFill>
              </a:rPr>
              <a:t>– Graeme Rowe</a:t>
            </a:r>
            <a:endParaRPr sz="2100">
              <a:solidFill>
                <a:schemeClr val="dk1"/>
              </a:solidFill>
            </a:endParaRPr>
          </a:p>
          <a:p>
            <a:pPr indent="0" lvl="0" marL="0" rtl="0" algn="l">
              <a:lnSpc>
                <a:spcPct val="90000"/>
              </a:lnSpc>
              <a:spcBef>
                <a:spcPts val="1000"/>
              </a:spcBef>
              <a:spcAft>
                <a:spcPts val="0"/>
              </a:spcAft>
              <a:buClr>
                <a:srgbClr val="C00000"/>
              </a:buClr>
              <a:buSzPts val="3400"/>
              <a:buNone/>
            </a:pPr>
            <a:r>
              <a:rPr b="1" lang="en-US" sz="3300">
                <a:solidFill>
                  <a:srgbClr val="980000"/>
                </a:solidFill>
              </a:rPr>
              <a:t>VP 2 High Performance</a:t>
            </a:r>
            <a:r>
              <a:rPr lang="en-US" sz="3300">
                <a:solidFill>
                  <a:schemeClr val="dk1"/>
                </a:solidFill>
              </a:rPr>
              <a:t> – Jeff Chase</a:t>
            </a:r>
            <a:endParaRPr sz="3300">
              <a:solidFill>
                <a:schemeClr val="dk1"/>
              </a:solidFill>
            </a:endParaRPr>
          </a:p>
          <a:p>
            <a:pPr indent="0" lvl="0" marL="0" rtl="0" algn="l">
              <a:lnSpc>
                <a:spcPct val="90000"/>
              </a:lnSpc>
              <a:spcBef>
                <a:spcPts val="1000"/>
              </a:spcBef>
              <a:spcAft>
                <a:spcPts val="0"/>
              </a:spcAft>
              <a:buClr>
                <a:srgbClr val="C00000"/>
              </a:buClr>
              <a:buSzPts val="3400"/>
              <a:buNone/>
            </a:pPr>
            <a:r>
              <a:rPr b="1" lang="en-US" sz="3300">
                <a:solidFill>
                  <a:srgbClr val="980000"/>
                </a:solidFill>
              </a:rPr>
              <a:t>VP 3 Competitive</a:t>
            </a:r>
            <a:r>
              <a:rPr lang="en-US" sz="3300">
                <a:solidFill>
                  <a:schemeClr val="dk1"/>
                </a:solidFill>
              </a:rPr>
              <a:t> – Brad Kempin</a:t>
            </a:r>
            <a:endParaRPr sz="2700">
              <a:solidFill>
                <a:schemeClr val="dk1"/>
              </a:solidFill>
            </a:endParaRPr>
          </a:p>
          <a:p>
            <a:pPr indent="0" lvl="0" marL="0" rtl="0" algn="l">
              <a:lnSpc>
                <a:spcPct val="90000"/>
              </a:lnSpc>
              <a:spcBef>
                <a:spcPts val="1000"/>
              </a:spcBef>
              <a:spcAft>
                <a:spcPts val="0"/>
              </a:spcAft>
              <a:buClr>
                <a:srgbClr val="C00000"/>
              </a:buClr>
              <a:buSzPts val="3400"/>
              <a:buNone/>
            </a:pPr>
            <a:r>
              <a:rPr b="1" lang="en-US" sz="3300">
                <a:solidFill>
                  <a:srgbClr val="980000"/>
                </a:solidFill>
              </a:rPr>
              <a:t>VP 4 City </a:t>
            </a:r>
            <a:r>
              <a:rPr lang="en-US" sz="3300">
                <a:solidFill>
                  <a:schemeClr val="dk1"/>
                </a:solidFill>
              </a:rPr>
              <a:t>– Kelsey Brockway</a:t>
            </a:r>
            <a:endParaRPr sz="2100">
              <a:solidFill>
                <a:schemeClr val="dk1"/>
              </a:solidFill>
            </a:endParaRPr>
          </a:p>
        </p:txBody>
      </p:sp>
      <p:pic>
        <p:nvPicPr>
          <p:cNvPr id="130" name="Google Shape;130;p3"/>
          <p:cNvPicPr preferRelativeResize="0"/>
          <p:nvPr/>
        </p:nvPicPr>
        <p:blipFill>
          <a:blip r:embed="rId3">
            <a:alphaModFix/>
          </a:blip>
          <a:stretch>
            <a:fillRect/>
          </a:stretch>
        </p:blipFill>
        <p:spPr>
          <a:xfrm>
            <a:off x="1207750" y="742950"/>
            <a:ext cx="2600591" cy="236059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1" name="Shape 371"/>
        <p:cNvGrpSpPr/>
        <p:nvPr/>
      </p:nvGrpSpPr>
      <p:grpSpPr>
        <a:xfrm>
          <a:off x="0" y="0"/>
          <a:ext cx="0" cy="0"/>
          <a:chOff x="0" y="0"/>
          <a:chExt cx="0" cy="0"/>
        </a:xfrm>
      </p:grpSpPr>
      <p:sp>
        <p:nvSpPr>
          <p:cNvPr id="372" name="Google Shape;372;g128fc099614_0_16"/>
          <p:cNvSpPr txBox="1"/>
          <p:nvPr>
            <p:ph type="title"/>
          </p:nvPr>
        </p:nvSpPr>
        <p:spPr>
          <a:xfrm>
            <a:off x="146450" y="1633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373" name="Google Shape;373;g128fc099614_0_16"/>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374" name="Google Shape;374;g128fc099614_0_16"/>
          <p:cNvPicPr preferRelativeResize="0"/>
          <p:nvPr>
            <p:ph idx="1" type="body"/>
          </p:nvPr>
        </p:nvPicPr>
        <p:blipFill rotWithShape="1">
          <a:blip r:embed="rId3">
            <a:alphaModFix/>
          </a:blip>
          <a:srcRect b="0" l="139" r="139" t="0"/>
          <a:stretch/>
        </p:blipFill>
        <p:spPr>
          <a:xfrm>
            <a:off x="10461549" y="163370"/>
            <a:ext cx="1598400" cy="1455000"/>
          </a:xfrm>
          <a:prstGeom prst="rect">
            <a:avLst/>
          </a:prstGeom>
          <a:noFill/>
          <a:ln>
            <a:noFill/>
          </a:ln>
        </p:spPr>
      </p:pic>
      <p:sp>
        <p:nvSpPr>
          <p:cNvPr id="375" name="Google Shape;375;g128fc099614_0_16"/>
          <p:cNvSpPr txBox="1"/>
          <p:nvPr>
            <p:ph idx="1" type="body"/>
          </p:nvPr>
        </p:nvSpPr>
        <p:spPr>
          <a:xfrm>
            <a:off x="146450" y="1050975"/>
            <a:ext cx="11913600" cy="5635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2 - Submitted by </a:t>
            </a:r>
            <a:r>
              <a:rPr b="1" i="1" lang="en-US" sz="1700">
                <a:solidFill>
                  <a:srgbClr val="202124"/>
                </a:solidFill>
                <a:highlight>
                  <a:schemeClr val="lt1"/>
                </a:highlight>
                <a:latin typeface="Roboto"/>
                <a:ea typeface="Roboto"/>
                <a:cs typeface="Roboto"/>
                <a:sym typeface="Roboto"/>
              </a:rPr>
              <a:t>Eric Campbell</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rPr i="1" lang="en-US" sz="1700">
                <a:solidFill>
                  <a:schemeClr val="dk1"/>
                </a:solidFill>
                <a:highlight>
                  <a:srgbClr val="FFFFFF"/>
                </a:highlight>
                <a:latin typeface="Arial"/>
                <a:ea typeface="Arial"/>
                <a:cs typeface="Arial"/>
                <a:sym typeface="Arial"/>
              </a:rPr>
              <a:t>I feel if you have signed up for a coach/asst coach position, you have to participate in the evaluation process.</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t/>
            </a:r>
            <a:endParaRPr sz="9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rPr b="1" lang="en-US" sz="1800">
                <a:solidFill>
                  <a:srgbClr val="202124"/>
                </a:solidFill>
                <a:highlight>
                  <a:schemeClr val="lt1"/>
                </a:highlight>
                <a:latin typeface="Roboto"/>
                <a:ea typeface="Roboto"/>
                <a:cs typeface="Roboto"/>
                <a:sym typeface="Roboto"/>
              </a:rPr>
              <a:t>AMHA Answer read by Brad Kempin:</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AMHA does encourage our coaches to sign up for the evaluation process.  Unfortunately our coaches are volunteers and some just may not be able to attend our evaluations.  Sometimes we are looking for coaches for some of our teams after evaluations have completed.</a:t>
            </a:r>
            <a:endParaRPr sz="1800">
              <a:solidFill>
                <a:srgbClr val="1F1F1F"/>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sz="1650">
              <a:solidFill>
                <a:srgbClr val="202124"/>
              </a:solidFill>
              <a:highlight>
                <a:srgbClr val="FFFFFF"/>
              </a:highlight>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g128fc099614_0_24"/>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381" name="Google Shape;381;g128fc099614_0_24"/>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382" name="Google Shape;382;g128fc099614_0_24"/>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383" name="Google Shape;383;g128fc099614_0_24"/>
          <p:cNvSpPr txBox="1"/>
          <p:nvPr>
            <p:ph idx="1" type="body"/>
          </p:nvPr>
        </p:nvSpPr>
        <p:spPr>
          <a:xfrm>
            <a:off x="124800" y="965550"/>
            <a:ext cx="11942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3 - Submitted by </a:t>
            </a:r>
            <a:r>
              <a:rPr b="1" i="1" lang="en-US" sz="1700">
                <a:solidFill>
                  <a:srgbClr val="202124"/>
                </a:solidFill>
                <a:highlight>
                  <a:schemeClr val="lt1"/>
                </a:highlight>
                <a:latin typeface="Roboto"/>
                <a:ea typeface="Roboto"/>
                <a:cs typeface="Roboto"/>
                <a:sym typeface="Roboto"/>
              </a:rPr>
              <a:t>Eric Campbell</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rPr i="1" lang="en-US" sz="1700">
                <a:solidFill>
                  <a:schemeClr val="dk1"/>
                </a:solidFill>
                <a:latin typeface="Arial"/>
                <a:ea typeface="Arial"/>
                <a:cs typeface="Arial"/>
                <a:sym typeface="Arial"/>
              </a:rPr>
              <a:t>I realize we rely on the expertise of our 3rd party goaltending evaluators to place our goalies in their appropriate spot to enable them to succeed. I do feel the coaching staff should have more input in the selection of their 2nd goaltender (with proposed restrictions in place)</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t/>
            </a:r>
            <a:endParaRPr sz="9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rPr b="1" lang="en-US" sz="1800">
                <a:solidFill>
                  <a:srgbClr val="202124"/>
                </a:solidFill>
                <a:highlight>
                  <a:schemeClr val="lt1"/>
                </a:highlight>
                <a:latin typeface="Roboto"/>
                <a:ea typeface="Roboto"/>
                <a:cs typeface="Roboto"/>
                <a:sym typeface="Roboto"/>
              </a:rPr>
              <a:t>AMHA Answer read by Graeme Rowe:</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800"/>
              <a:buFont typeface="Arial"/>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As the goalie coordinator, you could propose a change to the evaluations process for goalies and the Executive could consider the coach pick part of the process to be extended to the goalies?  Currently with only 2 goalie’s per team that is giving the coach a lot of power and they would probably still have to only be able to pick from 1 goalie up or down in the ranking to keep it fair.</a:t>
            </a:r>
            <a:endParaRPr sz="1800">
              <a:solidFill>
                <a:srgbClr val="1F1F1F"/>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g23cb335e9df_0_7"/>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389" name="Google Shape;389;g23cb335e9df_0_7"/>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390" name="Google Shape;390;g23cb335e9df_0_7"/>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391" name="Google Shape;391;g23cb335e9df_0_7"/>
          <p:cNvSpPr txBox="1"/>
          <p:nvPr>
            <p:ph idx="1" type="body"/>
          </p:nvPr>
        </p:nvSpPr>
        <p:spPr>
          <a:xfrm>
            <a:off x="124800" y="965550"/>
            <a:ext cx="11942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4 - Submitted by </a:t>
            </a:r>
            <a:r>
              <a:rPr b="1" i="1" lang="en-US" sz="1700">
                <a:solidFill>
                  <a:srgbClr val="202124"/>
                </a:solidFill>
                <a:highlight>
                  <a:schemeClr val="lt1"/>
                </a:highlight>
                <a:latin typeface="Roboto"/>
                <a:ea typeface="Roboto"/>
                <a:cs typeface="Roboto"/>
                <a:sym typeface="Roboto"/>
              </a:rPr>
              <a:t>Helena Killinger</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700">
                <a:solidFill>
                  <a:schemeClr val="dk1"/>
                </a:solidFill>
                <a:highlight>
                  <a:srgbClr val="FFFFFF"/>
                </a:highlight>
                <a:latin typeface="Arial"/>
                <a:ea typeface="Arial"/>
                <a:cs typeface="Arial"/>
                <a:sym typeface="Arial"/>
              </a:rPr>
              <a:t>Why aren’t evaluation scores made public or accessible to the parents after each skate or at all? We parents are paying to have our children participate in this sport and it makes no sense that these scores aren’t accessible to us. We should be allowed to see and have access to that information. I would like to see that change.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sz="9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read by Kelsey Brockway:</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The AMHA evaluations are technically not an evaluation of each player.  The volunteer evaluators are tasked to rank the players on each separate ice session from top to bottom in order to place each player on the team that is appropriate for his/her skill level.  We would never publicize these rankings as that could be devastating for a child who is ranked lower.  We do have an evaluations policy which states that parents can ask for their child's evaluation ranking.  These results would just be the players ranking among all the players in that division.  The parent would only be given their own child's ranking.</a:t>
            </a:r>
            <a:endParaRPr b="1" sz="1800">
              <a:solidFill>
                <a:srgbClr val="202124"/>
              </a:solidFill>
              <a:highlight>
                <a:srgbClr val="FFFFFF"/>
              </a:highlight>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g23cb335e9df_0_15"/>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397" name="Google Shape;397;g23cb335e9df_0_15"/>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398" name="Google Shape;398;g23cb335e9df_0_15"/>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399" name="Google Shape;399;g23cb335e9df_0_15"/>
          <p:cNvSpPr txBox="1"/>
          <p:nvPr>
            <p:ph idx="1" type="body"/>
          </p:nvPr>
        </p:nvSpPr>
        <p:spPr>
          <a:xfrm>
            <a:off x="124800" y="965550"/>
            <a:ext cx="11942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5 - Submitted by </a:t>
            </a:r>
            <a:r>
              <a:rPr b="1" i="1" lang="en-US" sz="1700">
                <a:solidFill>
                  <a:srgbClr val="202124"/>
                </a:solidFill>
                <a:highlight>
                  <a:schemeClr val="lt1"/>
                </a:highlight>
                <a:latin typeface="Roboto"/>
                <a:ea typeface="Roboto"/>
                <a:cs typeface="Roboto"/>
                <a:sym typeface="Roboto"/>
              </a:rPr>
              <a:t>Helena Killinger</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700">
                <a:solidFill>
                  <a:schemeClr val="dk1"/>
                </a:solidFill>
                <a:highlight>
                  <a:srgbClr val="FFFFFF"/>
                </a:highlight>
                <a:latin typeface="Arial"/>
                <a:ea typeface="Arial"/>
                <a:cs typeface="Arial"/>
                <a:sym typeface="Arial"/>
              </a:rPr>
              <a:t>Why aren’t we hiring outside evaluators at all levels? Just because an evaluator doesn’t have a player in the age group that they’re evaluating in, doesn’t mean they don’t know the families or kids they’re evaluating.</a:t>
            </a:r>
            <a:endParaRPr i="1" sz="17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read by Jeff Chase:</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AMHA has hired outside evaluators in past years, and felt that we had an equal amount of parent complaints. Outside evaluators could raise player registration fees by $100 to $150 each.  AMHA feels like our current evaluation process is set up to be unbiased, cost effective and works efficiently.</a:t>
            </a:r>
            <a:endParaRPr sz="1800">
              <a:solidFill>
                <a:srgbClr val="1F1F1F"/>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3" name="Shape 403"/>
        <p:cNvGrpSpPr/>
        <p:nvPr/>
      </p:nvGrpSpPr>
      <p:grpSpPr>
        <a:xfrm>
          <a:off x="0" y="0"/>
          <a:ext cx="0" cy="0"/>
          <a:chOff x="0" y="0"/>
          <a:chExt cx="0" cy="0"/>
        </a:xfrm>
      </p:grpSpPr>
      <p:sp>
        <p:nvSpPr>
          <p:cNvPr id="404" name="Google Shape;404;g23cb335e9df_0_55"/>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405" name="Google Shape;405;g23cb335e9df_0_55"/>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406" name="Google Shape;406;g23cb335e9df_0_55"/>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407" name="Google Shape;407;g23cb335e9df_0_55"/>
          <p:cNvSpPr txBox="1"/>
          <p:nvPr>
            <p:ph idx="1" type="body"/>
          </p:nvPr>
        </p:nvSpPr>
        <p:spPr>
          <a:xfrm>
            <a:off x="124800" y="965550"/>
            <a:ext cx="11942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6 - Submitted by </a:t>
            </a:r>
            <a:r>
              <a:rPr b="1" i="1" lang="en-US" sz="1700">
                <a:solidFill>
                  <a:srgbClr val="202124"/>
                </a:solidFill>
                <a:highlight>
                  <a:schemeClr val="lt1"/>
                </a:highlight>
                <a:latin typeface="Roboto"/>
                <a:ea typeface="Roboto"/>
                <a:cs typeface="Roboto"/>
                <a:sym typeface="Roboto"/>
              </a:rPr>
              <a:t>Norm </a:t>
            </a:r>
            <a:r>
              <a:rPr b="1" i="1" lang="en-US" sz="1700">
                <a:solidFill>
                  <a:srgbClr val="202124"/>
                </a:solidFill>
                <a:latin typeface="Roboto"/>
                <a:ea typeface="Roboto"/>
                <a:cs typeface="Roboto"/>
                <a:sym typeface="Roboto"/>
              </a:rPr>
              <a:t>Stevens</a:t>
            </a:r>
            <a:endParaRPr b="1" i="1" sz="1700">
              <a:solidFill>
                <a:srgbClr val="202124"/>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700">
                <a:solidFill>
                  <a:schemeClr val="dk1"/>
                </a:solidFill>
                <a:highlight>
                  <a:srgbClr val="FFFFFF"/>
                </a:highlight>
                <a:latin typeface="Arial"/>
                <a:ea typeface="Arial"/>
                <a:cs typeface="Arial"/>
                <a:sym typeface="Arial"/>
              </a:rPr>
              <a:t>Is there any reason why AMHA isn’t using outside evaluators for the evaluation process.  This would provide unbiased process and a more accurate assessment of every child’s level of play.</a:t>
            </a:r>
            <a:endParaRPr i="1" sz="17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a:t>
            </a:r>
            <a:r>
              <a:rPr b="1" lang="en-US" sz="1800">
                <a:solidFill>
                  <a:srgbClr val="202124"/>
                </a:solidFill>
                <a:highlight>
                  <a:schemeClr val="lt1"/>
                </a:highlight>
                <a:latin typeface="Roboto"/>
                <a:ea typeface="Roboto"/>
                <a:cs typeface="Roboto"/>
                <a:sym typeface="Roboto"/>
              </a:rPr>
              <a:t>read by Brad Kempin</a:t>
            </a:r>
            <a:r>
              <a:rPr b="1" lang="en-US" sz="1800">
                <a:solidFill>
                  <a:srgbClr val="202124"/>
                </a:solidFill>
                <a:highlight>
                  <a:schemeClr val="lt1"/>
                </a:highlight>
                <a:latin typeface="Roboto"/>
                <a:ea typeface="Roboto"/>
                <a:cs typeface="Roboto"/>
                <a:sym typeface="Roboto"/>
              </a:rPr>
              <a:t>:</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Previously Answered in the last question.</a:t>
            </a:r>
            <a:endParaRPr sz="1800">
              <a:solidFill>
                <a:srgbClr val="1F1F1F"/>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i="1" sz="1950">
              <a:solidFill>
                <a:srgbClr val="202124"/>
              </a:solidFill>
              <a:highlight>
                <a:srgbClr val="FFFF00"/>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1" name="Shape 411"/>
        <p:cNvGrpSpPr/>
        <p:nvPr/>
      </p:nvGrpSpPr>
      <p:grpSpPr>
        <a:xfrm>
          <a:off x="0" y="0"/>
          <a:ext cx="0" cy="0"/>
          <a:chOff x="0" y="0"/>
          <a:chExt cx="0" cy="0"/>
        </a:xfrm>
      </p:grpSpPr>
      <p:sp>
        <p:nvSpPr>
          <p:cNvPr id="412" name="Google Shape;412;g23cb335e9df_0_63"/>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413" name="Google Shape;413;g23cb335e9df_0_63"/>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414" name="Google Shape;414;g23cb335e9df_0_63"/>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415" name="Google Shape;415;g23cb335e9df_0_63"/>
          <p:cNvSpPr txBox="1"/>
          <p:nvPr>
            <p:ph idx="1" type="body"/>
          </p:nvPr>
        </p:nvSpPr>
        <p:spPr>
          <a:xfrm>
            <a:off x="124800" y="965550"/>
            <a:ext cx="11942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7 - Submitted by </a:t>
            </a:r>
            <a:r>
              <a:rPr b="1" i="1" lang="en-US" sz="1700">
                <a:solidFill>
                  <a:srgbClr val="202124"/>
                </a:solidFill>
                <a:highlight>
                  <a:schemeClr val="lt1"/>
                </a:highlight>
                <a:latin typeface="Roboto"/>
                <a:ea typeface="Roboto"/>
                <a:cs typeface="Roboto"/>
                <a:sym typeface="Roboto"/>
              </a:rPr>
              <a:t>Norm </a:t>
            </a:r>
            <a:r>
              <a:rPr b="1" i="1" lang="en-US" sz="1700">
                <a:solidFill>
                  <a:srgbClr val="202124"/>
                </a:solidFill>
                <a:latin typeface="Roboto"/>
                <a:ea typeface="Roboto"/>
                <a:cs typeface="Roboto"/>
                <a:sym typeface="Roboto"/>
              </a:rPr>
              <a:t>Stevens</a:t>
            </a:r>
            <a:endParaRPr b="1" i="1" sz="1700">
              <a:solidFill>
                <a:srgbClr val="202124"/>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700">
                <a:solidFill>
                  <a:schemeClr val="dk1"/>
                </a:solidFill>
                <a:highlight>
                  <a:srgbClr val="FFFFFF"/>
                </a:highlight>
                <a:latin typeface="Arial"/>
                <a:ea typeface="Arial"/>
                <a:cs typeface="Arial"/>
                <a:sym typeface="Arial"/>
              </a:rPr>
              <a:t>Is there any thoughts of allowing player movement after the tiering round to ensure the teams are going into the season with like skilled players on every team. This would also players are placed in an environment to succeed and thus creating a higher level of confidence.</a:t>
            </a:r>
            <a:endParaRPr i="1" sz="17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a:t>
            </a:r>
            <a:r>
              <a:rPr b="1" lang="en-US" sz="1800">
                <a:solidFill>
                  <a:srgbClr val="202124"/>
                </a:solidFill>
                <a:highlight>
                  <a:schemeClr val="lt1"/>
                </a:highlight>
                <a:latin typeface="Roboto"/>
                <a:ea typeface="Roboto"/>
                <a:cs typeface="Roboto"/>
                <a:sym typeface="Roboto"/>
              </a:rPr>
              <a:t>read by Graeme Rowe</a:t>
            </a:r>
            <a:r>
              <a:rPr b="1" lang="en-US" sz="1800">
                <a:solidFill>
                  <a:srgbClr val="202124"/>
                </a:solidFill>
                <a:highlight>
                  <a:schemeClr val="lt1"/>
                </a:highlight>
                <a:latin typeface="Roboto"/>
                <a:ea typeface="Roboto"/>
                <a:cs typeface="Roboto"/>
                <a:sym typeface="Roboto"/>
              </a:rPr>
              <a:t>:</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Often players who are in the “bubble”, meaning the last five players of the higher team and the top five players of the lower team are interchangeable and are evaluated to the best of our abilities given what the players show during the evaluation skates.  We do have the coach pick, which can serve to help alleviate any possible misses.  Due to the quick timelines that we have to adhere to for league starts dates after our evaluations are complete, it is not conducive to re-tier players.  It is also not mentally fair to players who make a team to then tell them that they must move to a lower team after a few weeks of being on a team.</a:t>
            </a:r>
            <a:endParaRPr sz="1800">
              <a:solidFill>
                <a:srgbClr val="202124"/>
              </a:solidFill>
              <a:highlight>
                <a:srgbClr val="FFFF00"/>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9" name="Shape 419"/>
        <p:cNvGrpSpPr/>
        <p:nvPr/>
      </p:nvGrpSpPr>
      <p:grpSpPr>
        <a:xfrm>
          <a:off x="0" y="0"/>
          <a:ext cx="0" cy="0"/>
          <a:chOff x="0" y="0"/>
          <a:chExt cx="0" cy="0"/>
        </a:xfrm>
      </p:grpSpPr>
      <p:sp>
        <p:nvSpPr>
          <p:cNvPr id="420" name="Google Shape;420;g23cb335e9df_0_23"/>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421" name="Google Shape;421;g23cb335e9df_0_23"/>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422" name="Google Shape;422;g23cb335e9df_0_23"/>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423" name="Google Shape;423;g23cb335e9df_0_23"/>
          <p:cNvSpPr txBox="1"/>
          <p:nvPr>
            <p:ph idx="1" type="body"/>
          </p:nvPr>
        </p:nvSpPr>
        <p:spPr>
          <a:xfrm>
            <a:off x="124800" y="965550"/>
            <a:ext cx="11942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8 - Submitted by </a:t>
            </a:r>
            <a:r>
              <a:rPr b="1" i="1" lang="en-US" sz="1700">
                <a:solidFill>
                  <a:srgbClr val="202124"/>
                </a:solidFill>
                <a:highlight>
                  <a:schemeClr val="lt1"/>
                </a:highlight>
                <a:latin typeface="Roboto"/>
                <a:ea typeface="Roboto"/>
                <a:cs typeface="Roboto"/>
                <a:sym typeface="Roboto"/>
              </a:rPr>
              <a:t>Helena Killinger</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700">
                <a:solidFill>
                  <a:schemeClr val="dk1"/>
                </a:solidFill>
                <a:highlight>
                  <a:srgbClr val="FFFFFF"/>
                </a:highlight>
                <a:latin typeface="Arial"/>
                <a:ea typeface="Arial"/>
                <a:cs typeface="Arial"/>
                <a:sym typeface="Arial"/>
              </a:rPr>
              <a:t>Will AMHA be hiring a new photographer for team photos this year? Will the venue be the same as well? </a:t>
            </a:r>
            <a:endParaRPr i="1" sz="17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a:t>
            </a:r>
            <a:r>
              <a:rPr b="1" lang="en-US" sz="1800">
                <a:solidFill>
                  <a:srgbClr val="202124"/>
                </a:solidFill>
                <a:highlight>
                  <a:schemeClr val="lt1"/>
                </a:highlight>
                <a:latin typeface="Roboto"/>
                <a:ea typeface="Roboto"/>
                <a:cs typeface="Roboto"/>
                <a:sym typeface="Roboto"/>
              </a:rPr>
              <a:t>read by Kelsey Brockway</a:t>
            </a:r>
            <a:r>
              <a:rPr b="1" lang="en-US" sz="1800">
                <a:solidFill>
                  <a:srgbClr val="202124"/>
                </a:solidFill>
                <a:highlight>
                  <a:schemeClr val="lt1"/>
                </a:highlight>
                <a:latin typeface="Roboto"/>
                <a:ea typeface="Roboto"/>
                <a:cs typeface="Roboto"/>
                <a:sym typeface="Roboto"/>
              </a:rPr>
              <a:t>:</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AMHA is looking at getting a new photographer for next season.  We currently do not have information on the venue.  If any of our members know of a great reasonably priced photographer or venue they can email that information to the AMHA office admin team for consideration.</a:t>
            </a:r>
            <a:endParaRPr sz="1800">
              <a:solidFill>
                <a:srgbClr val="202124"/>
              </a:solidFill>
              <a:highlight>
                <a:srgbClr val="FFFF00"/>
              </a:highlight>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g23cb335e9df_0_71"/>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429" name="Google Shape;429;g23cb335e9df_0_71"/>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430" name="Google Shape;430;g23cb335e9df_0_71"/>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431" name="Google Shape;431;g23cb335e9df_0_71"/>
          <p:cNvSpPr txBox="1"/>
          <p:nvPr>
            <p:ph idx="1" type="body"/>
          </p:nvPr>
        </p:nvSpPr>
        <p:spPr>
          <a:xfrm>
            <a:off x="124800" y="965550"/>
            <a:ext cx="11942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9 - Submitted by </a:t>
            </a:r>
            <a:r>
              <a:rPr b="1" i="1" lang="en-US" sz="1700">
                <a:solidFill>
                  <a:srgbClr val="202124"/>
                </a:solidFill>
                <a:highlight>
                  <a:schemeClr val="lt1"/>
                </a:highlight>
                <a:latin typeface="Roboto"/>
                <a:ea typeface="Roboto"/>
                <a:cs typeface="Roboto"/>
                <a:sym typeface="Roboto"/>
              </a:rPr>
              <a:t>Lacey Short</a:t>
            </a:r>
            <a:endParaRPr b="1" i="1" sz="1700">
              <a:solidFill>
                <a:srgbClr val="202124"/>
              </a:solidFill>
              <a:highlight>
                <a:srgbClr val="FFFF00"/>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700">
                <a:solidFill>
                  <a:schemeClr val="dk1"/>
                </a:solidFill>
                <a:highlight>
                  <a:srgbClr val="FFFFFF"/>
                </a:highlight>
              </a:rPr>
              <a:t>Why are we still using GameFace Photography when year after year there is so many issues?</a:t>
            </a:r>
            <a:endParaRPr i="1" sz="17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a:t>
            </a:r>
            <a:r>
              <a:rPr b="1" lang="en-US" sz="1800">
                <a:solidFill>
                  <a:srgbClr val="202124"/>
                </a:solidFill>
                <a:highlight>
                  <a:schemeClr val="lt1"/>
                </a:highlight>
                <a:latin typeface="Roboto"/>
                <a:ea typeface="Roboto"/>
                <a:cs typeface="Roboto"/>
                <a:sym typeface="Roboto"/>
              </a:rPr>
              <a:t>read by Jeff Chase</a:t>
            </a:r>
            <a:r>
              <a:rPr b="1" lang="en-US" sz="1800">
                <a:solidFill>
                  <a:srgbClr val="202124"/>
                </a:solidFill>
                <a:highlight>
                  <a:schemeClr val="lt1"/>
                </a:highlight>
                <a:latin typeface="Roboto"/>
                <a:ea typeface="Roboto"/>
                <a:cs typeface="Roboto"/>
                <a:sym typeface="Roboto"/>
              </a:rPr>
              <a:t>:</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AMHA was in a 3 year contract with GameFace and is looking at getting a new photographer for next season.  As mentioned earlier, if any of our members know of a great reasonably priced photographer and/or venue they can email that information to the AMHA office admin team for consideration.</a:t>
            </a:r>
            <a:endParaRPr sz="1800">
              <a:solidFill>
                <a:srgbClr val="1F1F1F"/>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5" name="Shape 435"/>
        <p:cNvGrpSpPr/>
        <p:nvPr/>
      </p:nvGrpSpPr>
      <p:grpSpPr>
        <a:xfrm>
          <a:off x="0" y="0"/>
          <a:ext cx="0" cy="0"/>
          <a:chOff x="0" y="0"/>
          <a:chExt cx="0" cy="0"/>
        </a:xfrm>
      </p:grpSpPr>
      <p:sp>
        <p:nvSpPr>
          <p:cNvPr id="436" name="Google Shape;436;g23cb335e9df_0_31"/>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437" name="Google Shape;437;g23cb335e9df_0_31"/>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438" name="Google Shape;438;g23cb335e9df_0_31"/>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439" name="Google Shape;439;g23cb335e9df_0_31"/>
          <p:cNvSpPr txBox="1"/>
          <p:nvPr>
            <p:ph idx="1" type="body"/>
          </p:nvPr>
        </p:nvSpPr>
        <p:spPr>
          <a:xfrm>
            <a:off x="124800" y="965550"/>
            <a:ext cx="11942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650">
                <a:solidFill>
                  <a:srgbClr val="202124"/>
                </a:solidFill>
                <a:highlight>
                  <a:srgbClr val="FFFFFF"/>
                </a:highlight>
                <a:latin typeface="Roboto"/>
                <a:ea typeface="Roboto"/>
                <a:cs typeface="Roboto"/>
                <a:sym typeface="Roboto"/>
              </a:rPr>
              <a:t>Question 10 - Submitted by </a:t>
            </a:r>
            <a:r>
              <a:rPr b="1" i="1" lang="en-US" sz="1650">
                <a:solidFill>
                  <a:srgbClr val="202124"/>
                </a:solidFill>
                <a:highlight>
                  <a:schemeClr val="lt1"/>
                </a:highlight>
                <a:latin typeface="Roboto"/>
                <a:ea typeface="Roboto"/>
                <a:cs typeface="Roboto"/>
                <a:sym typeface="Roboto"/>
              </a:rPr>
              <a:t>Raymond Pollock</a:t>
            </a:r>
            <a:endParaRPr b="1" i="1" sz="165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0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800">
                <a:solidFill>
                  <a:schemeClr val="dk1"/>
                </a:solidFill>
                <a:highlight>
                  <a:srgbClr val="FFFFFF"/>
                </a:highlight>
                <a:latin typeface="Arial"/>
                <a:ea typeface="Arial"/>
                <a:cs typeface="Arial"/>
                <a:sym typeface="Arial"/>
              </a:rPr>
              <a:t>I suggest AMHA ADDS an ice time each week for the Rec hockey teams.  There are currently 2 ice times and they average ~40 kids (20 kids per team).  It would be great to reduce the number of kids per time to maximize the ice time each kid gets.  Overall the rec hockey program is well run and meets my expectations. </a:t>
            </a:r>
            <a:r>
              <a:rPr lang="en-US" sz="1000">
                <a:solidFill>
                  <a:schemeClr val="dk1"/>
                </a:solidFill>
                <a:highlight>
                  <a:srgbClr val="FFFFFF"/>
                </a:highlight>
                <a:latin typeface="Arial"/>
                <a:ea typeface="Arial"/>
                <a:cs typeface="Arial"/>
                <a:sym typeface="Arial"/>
              </a:rPr>
              <a:t> </a:t>
            </a:r>
            <a:endParaRPr i="1" sz="34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a:t>
            </a:r>
            <a:r>
              <a:rPr b="1" lang="en-US" sz="1800">
                <a:solidFill>
                  <a:srgbClr val="202124"/>
                </a:solidFill>
                <a:highlight>
                  <a:schemeClr val="lt1"/>
                </a:highlight>
                <a:latin typeface="Roboto"/>
                <a:ea typeface="Roboto"/>
                <a:cs typeface="Roboto"/>
                <a:sym typeface="Roboto"/>
              </a:rPr>
              <a:t>read by Brad Kempin</a:t>
            </a:r>
            <a:r>
              <a:rPr b="1" lang="en-US" sz="1800">
                <a:solidFill>
                  <a:srgbClr val="202124"/>
                </a:solidFill>
                <a:highlight>
                  <a:schemeClr val="lt1"/>
                </a:highlight>
                <a:latin typeface="Roboto"/>
                <a:ea typeface="Roboto"/>
                <a:cs typeface="Roboto"/>
                <a:sym typeface="Roboto"/>
              </a:rPr>
              <a:t>:</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AMHA feels that we have a well balanced assortment of programming in our association.  The recreation program is set up to offer a low cost, low commitment program for families with those wants in mind.  All families have the option to join our Rockies Hockey League (RHL)  if they would like to have a program that offers more ice time. </a:t>
            </a:r>
            <a:endParaRPr sz="1800">
              <a:solidFill>
                <a:srgbClr val="202124"/>
              </a:solidFill>
              <a:highlight>
                <a:srgbClr val="FFFF00"/>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202124"/>
              </a:solidFill>
              <a:highlight>
                <a:srgbClr val="FFFF00"/>
              </a:highlight>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g77fa79df45_0_146"/>
          <p:cNvSpPr txBox="1"/>
          <p:nvPr>
            <p:ph type="title"/>
          </p:nvPr>
        </p:nvSpPr>
        <p:spPr>
          <a:xfrm>
            <a:off x="129700" y="137100"/>
            <a:ext cx="106203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445" name="Google Shape;445;g77fa79df45_0_146"/>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sp>
        <p:nvSpPr>
          <p:cNvPr id="446" name="Google Shape;446;g77fa79df45_0_146"/>
          <p:cNvSpPr txBox="1"/>
          <p:nvPr>
            <p:ph idx="1" type="body"/>
          </p:nvPr>
        </p:nvSpPr>
        <p:spPr>
          <a:xfrm>
            <a:off x="234350" y="1048950"/>
            <a:ext cx="11775000" cy="5531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11 - Submitted by Darcy Campbell</a:t>
            </a:r>
            <a:endParaRPr b="1" i="1" sz="17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700">
                <a:solidFill>
                  <a:schemeClr val="dk1"/>
                </a:solidFill>
                <a:latin typeface="Arial"/>
                <a:ea typeface="Arial"/>
                <a:cs typeface="Arial"/>
                <a:sym typeface="Arial"/>
              </a:rPr>
              <a:t>Full ice practice for U11. It’s important more so for U11s moving into full ice games to get full ice exposure in practice. During COVID tiered teams were doing the max ice concept giving them opportunity to practice full ice for half of their practices. Why did this change and is it an option moving forward?</a:t>
            </a:r>
            <a:endParaRPr b="1" i="1" sz="17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sz="17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rgbClr val="FFFFFF"/>
                </a:highlight>
                <a:latin typeface="Roboto"/>
                <a:ea typeface="Roboto"/>
                <a:cs typeface="Roboto"/>
                <a:sym typeface="Roboto"/>
              </a:rPr>
              <a:t>AMHA Answer </a:t>
            </a:r>
            <a:r>
              <a:rPr b="1" lang="en-US" sz="1800">
                <a:solidFill>
                  <a:srgbClr val="202124"/>
                </a:solidFill>
                <a:highlight>
                  <a:schemeClr val="lt1"/>
                </a:highlight>
                <a:latin typeface="Roboto"/>
                <a:ea typeface="Roboto"/>
                <a:cs typeface="Roboto"/>
                <a:sym typeface="Roboto"/>
              </a:rPr>
              <a:t>read by Graeme Rowe</a:t>
            </a:r>
            <a:r>
              <a:rPr b="1" lang="en-US" sz="1800">
                <a:solidFill>
                  <a:srgbClr val="202124"/>
                </a:solidFill>
                <a:highlight>
                  <a:srgbClr val="FFFFFF"/>
                </a:highlight>
                <a:latin typeface="Roboto"/>
                <a:ea typeface="Roboto"/>
                <a:cs typeface="Roboto"/>
                <a:sym typeface="Roboto"/>
              </a:rPr>
              <a:t>:</a:t>
            </a:r>
            <a:endParaRPr b="1" sz="18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8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chemeClr val="dk1"/>
                </a:solidFill>
                <a:highlight>
                  <a:srgbClr val="FFFFFF"/>
                </a:highlight>
                <a:latin typeface="Arial"/>
                <a:ea typeface="Arial"/>
                <a:cs typeface="Arial"/>
                <a:sym typeface="Arial"/>
              </a:rPr>
              <a:t>We have been using the shared one hour practice for a few years now and we find that our teams are doing well in their leagues.  This coming season, we hope to have more engagement with our coaches in order to provide them with options to best utilize and get the most out of each one hour practice. As well the 2 head coaches can sometimes work together to run full ice drills during the shared practices.</a:t>
            </a:r>
            <a:endParaRPr sz="1800">
              <a:solidFill>
                <a:srgbClr val="202124"/>
              </a:solidFill>
              <a:highlight>
                <a:srgbClr val="FFFF00"/>
              </a:highlight>
              <a:latin typeface="Arial"/>
              <a:ea typeface="Arial"/>
              <a:cs typeface="Arial"/>
              <a:sym typeface="Arial"/>
            </a:endParaRPr>
          </a:p>
        </p:txBody>
      </p:sp>
      <p:pic>
        <p:nvPicPr>
          <p:cNvPr id="447" name="Google Shape;447;g77fa79df45_0_146"/>
          <p:cNvPicPr preferRelativeResize="0"/>
          <p:nvPr/>
        </p:nvPicPr>
        <p:blipFill>
          <a:blip r:embed="rId3">
            <a:alphaModFix/>
          </a:blip>
          <a:stretch>
            <a:fillRect/>
          </a:stretch>
        </p:blipFill>
        <p:spPr>
          <a:xfrm>
            <a:off x="10571719" y="137100"/>
            <a:ext cx="1553024" cy="14096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4" name="Shape 134"/>
        <p:cNvGrpSpPr/>
        <p:nvPr/>
      </p:nvGrpSpPr>
      <p:grpSpPr>
        <a:xfrm>
          <a:off x="0" y="0"/>
          <a:ext cx="0" cy="0"/>
          <a:chOff x="0" y="0"/>
          <a:chExt cx="0" cy="0"/>
        </a:xfrm>
      </p:grpSpPr>
      <p:sp>
        <p:nvSpPr>
          <p:cNvPr id="135" name="Google Shape;135;p4"/>
          <p:cNvSpPr txBox="1"/>
          <p:nvPr>
            <p:ph type="title"/>
          </p:nvPr>
        </p:nvSpPr>
        <p:spPr>
          <a:xfrm>
            <a:off x="699662" y="2665395"/>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Board of Directors</a:t>
            </a:r>
            <a:endParaRPr/>
          </a:p>
        </p:txBody>
      </p:sp>
      <p:sp>
        <p:nvSpPr>
          <p:cNvPr id="136" name="Google Shape;136;p4"/>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4"/>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4"/>
          <p:cNvSpPr txBox="1"/>
          <p:nvPr>
            <p:ph idx="1" type="body"/>
          </p:nvPr>
        </p:nvSpPr>
        <p:spPr>
          <a:xfrm>
            <a:off x="5797375" y="1193300"/>
            <a:ext cx="6631500" cy="447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2800"/>
              <a:buNone/>
            </a:pPr>
            <a:r>
              <a:rPr b="1" lang="en-US" sz="3400">
                <a:solidFill>
                  <a:srgbClr val="980000"/>
                </a:solidFill>
              </a:rPr>
              <a:t>High Performance</a:t>
            </a:r>
            <a:r>
              <a:rPr lang="en-US" sz="3400">
                <a:solidFill>
                  <a:schemeClr val="dk1"/>
                </a:solidFill>
              </a:rPr>
              <a:t>  – Chad Barton</a:t>
            </a:r>
            <a:endParaRPr sz="3400">
              <a:solidFill>
                <a:schemeClr val="dk1"/>
              </a:solidFill>
            </a:endParaRPr>
          </a:p>
          <a:p>
            <a:pPr indent="0" lvl="0" marL="0" rtl="0" algn="l">
              <a:lnSpc>
                <a:spcPct val="90000"/>
              </a:lnSpc>
              <a:spcBef>
                <a:spcPts val="1000"/>
              </a:spcBef>
              <a:spcAft>
                <a:spcPts val="0"/>
              </a:spcAft>
              <a:buClr>
                <a:srgbClr val="C00000"/>
              </a:buClr>
              <a:buSzPts val="2800"/>
              <a:buNone/>
            </a:pPr>
            <a:r>
              <a:rPr b="1" lang="en-US" sz="3400">
                <a:solidFill>
                  <a:srgbClr val="980000"/>
                </a:solidFill>
              </a:rPr>
              <a:t>Competitive</a:t>
            </a:r>
            <a:r>
              <a:rPr lang="en-US" sz="3400">
                <a:solidFill>
                  <a:schemeClr val="dk1"/>
                </a:solidFill>
              </a:rPr>
              <a:t> – Kiel Camponi</a:t>
            </a:r>
            <a:endParaRPr sz="3400">
              <a:solidFill>
                <a:schemeClr val="dk1"/>
              </a:solidFill>
            </a:endParaRPr>
          </a:p>
          <a:p>
            <a:pPr indent="0" lvl="0" marL="0" rtl="0" algn="l">
              <a:lnSpc>
                <a:spcPct val="90000"/>
              </a:lnSpc>
              <a:spcBef>
                <a:spcPts val="1000"/>
              </a:spcBef>
              <a:spcAft>
                <a:spcPts val="0"/>
              </a:spcAft>
              <a:buClr>
                <a:srgbClr val="C00000"/>
              </a:buClr>
              <a:buSzPts val="2800"/>
              <a:buNone/>
            </a:pPr>
            <a:r>
              <a:rPr b="1" lang="en-US" sz="3400">
                <a:solidFill>
                  <a:srgbClr val="980000"/>
                </a:solidFill>
              </a:rPr>
              <a:t>City</a:t>
            </a:r>
            <a:r>
              <a:rPr lang="en-US" sz="3400">
                <a:solidFill>
                  <a:schemeClr val="dk1"/>
                </a:solidFill>
              </a:rPr>
              <a:t> – Erin Huta</a:t>
            </a:r>
            <a:endParaRPr sz="3400">
              <a:solidFill>
                <a:schemeClr val="dk1"/>
              </a:solidFill>
            </a:endParaRPr>
          </a:p>
          <a:p>
            <a:pPr indent="0" lvl="0" marL="0" rtl="0" algn="l">
              <a:lnSpc>
                <a:spcPct val="90000"/>
              </a:lnSpc>
              <a:spcBef>
                <a:spcPts val="1000"/>
              </a:spcBef>
              <a:spcAft>
                <a:spcPts val="0"/>
              </a:spcAft>
              <a:buClr>
                <a:srgbClr val="C00000"/>
              </a:buClr>
              <a:buSzPts val="2800"/>
              <a:buNone/>
            </a:pPr>
            <a:r>
              <a:rPr b="1" lang="en-US" sz="3400">
                <a:solidFill>
                  <a:srgbClr val="980000"/>
                </a:solidFill>
              </a:rPr>
              <a:t>Female</a:t>
            </a:r>
            <a:r>
              <a:rPr lang="en-US" sz="3400">
                <a:solidFill>
                  <a:schemeClr val="dk1"/>
                </a:solidFill>
              </a:rPr>
              <a:t> – Jenna Wood</a:t>
            </a:r>
            <a:endParaRPr sz="3400">
              <a:solidFill>
                <a:schemeClr val="dk1"/>
              </a:solidFill>
            </a:endParaRPr>
          </a:p>
        </p:txBody>
      </p:sp>
      <p:pic>
        <p:nvPicPr>
          <p:cNvPr id="139" name="Google Shape;139;p4"/>
          <p:cNvPicPr preferRelativeResize="0"/>
          <p:nvPr/>
        </p:nvPicPr>
        <p:blipFill>
          <a:blip r:embed="rId3">
            <a:alphaModFix/>
          </a:blip>
          <a:stretch>
            <a:fillRect/>
          </a:stretch>
        </p:blipFill>
        <p:spPr>
          <a:xfrm>
            <a:off x="1207788" y="847725"/>
            <a:ext cx="2600591" cy="236059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1" name="Shape 451"/>
        <p:cNvGrpSpPr/>
        <p:nvPr/>
      </p:nvGrpSpPr>
      <p:grpSpPr>
        <a:xfrm>
          <a:off x="0" y="0"/>
          <a:ext cx="0" cy="0"/>
          <a:chOff x="0" y="0"/>
          <a:chExt cx="0" cy="0"/>
        </a:xfrm>
      </p:grpSpPr>
      <p:sp>
        <p:nvSpPr>
          <p:cNvPr id="452" name="Google Shape;452;g23cb335e9df_0_39"/>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453" name="Google Shape;453;g23cb335e9df_0_39"/>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454" name="Google Shape;454;g23cb335e9df_0_39"/>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455" name="Google Shape;455;g23cb335e9df_0_39"/>
          <p:cNvSpPr txBox="1"/>
          <p:nvPr>
            <p:ph idx="1" type="body"/>
          </p:nvPr>
        </p:nvSpPr>
        <p:spPr>
          <a:xfrm>
            <a:off x="124800" y="965550"/>
            <a:ext cx="11942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12 - Submitted by </a:t>
            </a:r>
            <a:r>
              <a:rPr b="1" i="1" lang="en-US" sz="1700">
                <a:solidFill>
                  <a:srgbClr val="202124"/>
                </a:solidFill>
                <a:highlight>
                  <a:schemeClr val="lt1"/>
                </a:highlight>
                <a:latin typeface="Roboto"/>
                <a:ea typeface="Roboto"/>
                <a:cs typeface="Roboto"/>
                <a:sym typeface="Roboto"/>
              </a:rPr>
              <a:t>Kevin Visser</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0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700">
                <a:solidFill>
                  <a:schemeClr val="dk1"/>
                </a:solidFill>
                <a:latin typeface="Arial"/>
                <a:ea typeface="Arial"/>
                <a:cs typeface="Arial"/>
                <a:sym typeface="Arial"/>
              </a:rPr>
              <a:t>How can the ACAA decide to move the AC Avalanche out of Cochrane without even consulting with the AMHA and CMHA parents and players who were members of the Avalanche? Or even the rest of the members of the ACAA?</a:t>
            </a:r>
            <a:endParaRPr i="1" sz="17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0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a:t>
            </a:r>
            <a:r>
              <a:rPr b="1" lang="en-US" sz="1800">
                <a:solidFill>
                  <a:srgbClr val="202124"/>
                </a:solidFill>
                <a:highlight>
                  <a:schemeClr val="lt1"/>
                </a:highlight>
                <a:latin typeface="Roboto"/>
                <a:ea typeface="Roboto"/>
                <a:cs typeface="Roboto"/>
                <a:sym typeface="Roboto"/>
              </a:rPr>
              <a:t>read by Kelsey Brockway</a:t>
            </a:r>
            <a:r>
              <a:rPr b="1" lang="en-US" sz="1800">
                <a:solidFill>
                  <a:srgbClr val="202124"/>
                </a:solidFill>
                <a:highlight>
                  <a:schemeClr val="lt1"/>
                </a:highlight>
                <a:latin typeface="Roboto"/>
                <a:ea typeface="Roboto"/>
                <a:cs typeface="Roboto"/>
                <a:sym typeface="Roboto"/>
              </a:rPr>
              <a:t>:</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000">
              <a:solidFill>
                <a:srgbClr val="202124"/>
              </a:solidFill>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The ACAA Committee did not make the decision to move the Avalanche practices and games. The decision was made by the AMHA Executive Committee and we are confident in this decision.  This move has been a decision that has been being considered for years since Hockey Alberta split the zone.  Airdrie is the host association for the draw zone, not Cochrane. We did research and found that we were the only host team in Alberta that did not host all of our AAA teams games in their hometown.  The below excerpt from the Hockey Alberta Elite Male document also encouraged us to move the practices and games to Airdrie.  While the Avalanche team was in Cochrane there was a perception that Cochrane was the host team and therefore responsible for the operation of the team.  AMHA felt that this perception needed to be corrected and clarified. Our Executive also feels that in order for us to have a strong AAA program, our three AAA teams need to be aligned and have consistency in programming.  </a:t>
            </a:r>
            <a:endParaRPr sz="1800">
              <a:solidFill>
                <a:srgbClr val="1F1F1F"/>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800">
              <a:solidFill>
                <a:srgbClr val="1F1F1F"/>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i="1" lang="en-US" sz="1200">
                <a:solidFill>
                  <a:srgbClr val="1F1F1F"/>
                </a:solidFill>
                <a:latin typeface="Arial"/>
                <a:ea typeface="Arial"/>
                <a:cs typeface="Arial"/>
                <a:sym typeface="Arial"/>
              </a:rPr>
              <a:t>Each EDZ has a Host Minor Hockey Association identified within it and this Host MHA is responsible for operating the “AAA” Team(s) as identified for the area, in accordance with this Elite Male Hockey Model and the EDZ Operating Model document;</a:t>
            </a:r>
            <a:endParaRPr i="1" sz="1200">
              <a:solidFill>
                <a:srgbClr val="1F1F1F"/>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9" name="Shape 459"/>
        <p:cNvGrpSpPr/>
        <p:nvPr/>
      </p:nvGrpSpPr>
      <p:grpSpPr>
        <a:xfrm>
          <a:off x="0" y="0"/>
          <a:ext cx="0" cy="0"/>
          <a:chOff x="0" y="0"/>
          <a:chExt cx="0" cy="0"/>
        </a:xfrm>
      </p:grpSpPr>
      <p:sp>
        <p:nvSpPr>
          <p:cNvPr id="460" name="Google Shape;460;g23cb335e9df_0_47"/>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461" name="Google Shape;461;g23cb335e9df_0_47"/>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462" name="Google Shape;462;g23cb335e9df_0_47"/>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463" name="Google Shape;463;g23cb335e9df_0_47"/>
          <p:cNvSpPr txBox="1"/>
          <p:nvPr>
            <p:ph idx="1" type="body"/>
          </p:nvPr>
        </p:nvSpPr>
        <p:spPr>
          <a:xfrm>
            <a:off x="124800" y="965550"/>
            <a:ext cx="11942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13 - Submitted by </a:t>
            </a:r>
            <a:r>
              <a:rPr b="1" i="1" lang="en-US" sz="1700">
                <a:solidFill>
                  <a:srgbClr val="202124"/>
                </a:solidFill>
                <a:highlight>
                  <a:schemeClr val="lt1"/>
                </a:highlight>
                <a:latin typeface="Roboto"/>
                <a:ea typeface="Roboto"/>
                <a:cs typeface="Roboto"/>
                <a:sym typeface="Roboto"/>
              </a:rPr>
              <a:t>Kevin Visser</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700">
                <a:solidFill>
                  <a:srgbClr val="1F1F1F"/>
                </a:solidFill>
                <a:highlight>
                  <a:srgbClr val="FFFFFF"/>
                </a:highlight>
                <a:latin typeface="Roboto"/>
                <a:ea typeface="Roboto"/>
                <a:cs typeface="Roboto"/>
                <a:sym typeface="Roboto"/>
              </a:rPr>
              <a:t>Where will the extra ice times for the Avalanche AAA team come from? They practice 2x per week like the rest of the ACAA teams?</a:t>
            </a:r>
            <a:endParaRPr i="1" sz="17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a:t>
            </a:r>
            <a:r>
              <a:rPr b="1" lang="en-US" sz="1800">
                <a:solidFill>
                  <a:srgbClr val="202124"/>
                </a:solidFill>
                <a:highlight>
                  <a:schemeClr val="lt1"/>
                </a:highlight>
                <a:latin typeface="Roboto"/>
                <a:ea typeface="Roboto"/>
                <a:cs typeface="Roboto"/>
                <a:sym typeface="Roboto"/>
              </a:rPr>
              <a:t>read by Jeff Chase</a:t>
            </a:r>
            <a:r>
              <a:rPr b="1" lang="en-US" sz="1800">
                <a:solidFill>
                  <a:srgbClr val="202124"/>
                </a:solidFill>
                <a:highlight>
                  <a:schemeClr val="lt1"/>
                </a:highlight>
                <a:latin typeface="Roboto"/>
                <a:ea typeface="Roboto"/>
                <a:cs typeface="Roboto"/>
                <a:sym typeface="Roboto"/>
              </a:rPr>
              <a:t>:</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The AMHA Administrative team and the AMHA Executive have worked out a schedule for the upcoming season that will fulfill the needs of all of our teams including the addition of two new female AA teams and the U17 AAA Avalanche and the U16 AA Havoc, as Cochrane Minor Hockey has informed us that they no longer have ice available for the U16 AA Havoc practices or games.</a:t>
            </a:r>
            <a:endParaRPr sz="1800">
              <a:solidFill>
                <a:srgbClr val="1F1F1F"/>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7" name="Shape 467"/>
        <p:cNvGrpSpPr/>
        <p:nvPr/>
      </p:nvGrpSpPr>
      <p:grpSpPr>
        <a:xfrm>
          <a:off x="0" y="0"/>
          <a:ext cx="0" cy="0"/>
          <a:chOff x="0" y="0"/>
          <a:chExt cx="0" cy="0"/>
        </a:xfrm>
      </p:grpSpPr>
      <p:sp>
        <p:nvSpPr>
          <p:cNvPr id="468" name="Google Shape;468;g23cb335e9df_0_104"/>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469" name="Google Shape;469;g23cb335e9df_0_104"/>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470" name="Google Shape;470;g23cb335e9df_0_104"/>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471" name="Google Shape;471;g23cb335e9df_0_104"/>
          <p:cNvSpPr txBox="1"/>
          <p:nvPr>
            <p:ph idx="1" type="body"/>
          </p:nvPr>
        </p:nvSpPr>
        <p:spPr>
          <a:xfrm>
            <a:off x="131900" y="979975"/>
            <a:ext cx="11810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14 - Submitted by </a:t>
            </a:r>
            <a:r>
              <a:rPr b="1" i="1" lang="en-US" sz="1700">
                <a:solidFill>
                  <a:srgbClr val="202124"/>
                </a:solidFill>
                <a:highlight>
                  <a:schemeClr val="lt1"/>
                </a:highlight>
                <a:latin typeface="Roboto"/>
                <a:ea typeface="Roboto"/>
                <a:cs typeface="Roboto"/>
                <a:sym typeface="Roboto"/>
              </a:rPr>
              <a:t>Chelsea Oberten</a:t>
            </a:r>
            <a:endParaRPr b="1" i="1" sz="1700">
              <a:solidFill>
                <a:srgbClr val="202124"/>
              </a:solidFill>
              <a:highlight>
                <a:srgbClr val="FFFF00"/>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lang="en-US" sz="1700">
                <a:solidFill>
                  <a:srgbClr val="202124"/>
                </a:solidFill>
                <a:highlight>
                  <a:srgbClr val="FFFFFF"/>
                </a:highlight>
                <a:latin typeface="Roboto"/>
                <a:ea typeface="Roboto"/>
                <a:cs typeface="Roboto"/>
                <a:sym typeface="Roboto"/>
              </a:rPr>
              <a:t>With the addition of two more AA teams and moving the U17AAA team to Airdrie how will that be affect the already existing ice shortage? </a:t>
            </a:r>
            <a:r>
              <a:rPr i="1" lang="en-US" sz="1700">
                <a:solidFill>
                  <a:srgbClr val="202124"/>
                </a:solidFill>
                <a:highlight>
                  <a:srgbClr val="FFFFFF"/>
                </a:highlight>
                <a:latin typeface="Roboto"/>
                <a:ea typeface="Roboto"/>
                <a:cs typeface="Roboto"/>
                <a:sym typeface="Roboto"/>
              </a:rPr>
              <a:t> </a:t>
            </a:r>
            <a:endParaRPr i="1" sz="17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a:t>
            </a:r>
            <a:r>
              <a:rPr b="1" lang="en-US" sz="1800">
                <a:solidFill>
                  <a:srgbClr val="202124"/>
                </a:solidFill>
                <a:highlight>
                  <a:schemeClr val="lt1"/>
                </a:highlight>
                <a:latin typeface="Roboto"/>
                <a:ea typeface="Roboto"/>
                <a:cs typeface="Roboto"/>
                <a:sym typeface="Roboto"/>
              </a:rPr>
              <a:t>read by Brad Kempin</a:t>
            </a:r>
            <a:r>
              <a:rPr b="1" lang="en-US" sz="1800">
                <a:solidFill>
                  <a:srgbClr val="202124"/>
                </a:solidFill>
                <a:highlight>
                  <a:schemeClr val="lt1"/>
                </a:highlight>
                <a:latin typeface="Roboto"/>
                <a:ea typeface="Roboto"/>
                <a:cs typeface="Roboto"/>
                <a:sym typeface="Roboto"/>
              </a:rPr>
              <a:t>:</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Previously Answered.</a:t>
            </a:r>
            <a:endParaRPr sz="1800">
              <a:solidFill>
                <a:srgbClr val="1F1F1F"/>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5" name="Shape 475"/>
        <p:cNvGrpSpPr/>
        <p:nvPr/>
      </p:nvGrpSpPr>
      <p:grpSpPr>
        <a:xfrm>
          <a:off x="0" y="0"/>
          <a:ext cx="0" cy="0"/>
          <a:chOff x="0" y="0"/>
          <a:chExt cx="0" cy="0"/>
        </a:xfrm>
      </p:grpSpPr>
      <p:sp>
        <p:nvSpPr>
          <p:cNvPr id="476" name="Google Shape;476;g23cb335e9df_0_88"/>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477" name="Google Shape;477;g23cb335e9df_0_88"/>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478" name="Google Shape;478;g23cb335e9df_0_88"/>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479" name="Google Shape;479;g23cb335e9df_0_88"/>
          <p:cNvSpPr txBox="1"/>
          <p:nvPr>
            <p:ph idx="1" type="body"/>
          </p:nvPr>
        </p:nvSpPr>
        <p:spPr>
          <a:xfrm>
            <a:off x="124800" y="965550"/>
            <a:ext cx="11942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15 - Submitted by </a:t>
            </a:r>
            <a:r>
              <a:rPr b="1" i="1" lang="en-US" sz="1700">
                <a:solidFill>
                  <a:srgbClr val="202124"/>
                </a:solidFill>
                <a:highlight>
                  <a:schemeClr val="lt1"/>
                </a:highlight>
                <a:latin typeface="Roboto"/>
                <a:ea typeface="Roboto"/>
                <a:cs typeface="Roboto"/>
                <a:sym typeface="Roboto"/>
              </a:rPr>
              <a:t>Jessica Lacey</a:t>
            </a:r>
            <a:endParaRPr b="1" i="1" sz="1700">
              <a:solidFill>
                <a:srgbClr val="202124"/>
              </a:solidFill>
              <a:highlight>
                <a:srgbClr val="FFFF00"/>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700">
                <a:solidFill>
                  <a:srgbClr val="202124"/>
                </a:solidFill>
                <a:highlight>
                  <a:srgbClr val="FFFFFF"/>
                </a:highlight>
                <a:latin typeface="Roboto"/>
                <a:ea typeface="Roboto"/>
                <a:cs typeface="Roboto"/>
                <a:sym typeface="Roboto"/>
              </a:rPr>
              <a:t>I noticed the U15 AA head coach posting was worded differently, after hiring a parent for the U13 head coach position I’m wondering if your intentions are the same for this position? </a:t>
            </a:r>
            <a:endParaRPr i="1" sz="17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a:t>
            </a:r>
            <a:r>
              <a:rPr b="1" lang="en-US" sz="1800">
                <a:solidFill>
                  <a:srgbClr val="202124"/>
                </a:solidFill>
                <a:highlight>
                  <a:schemeClr val="lt1"/>
                </a:highlight>
                <a:latin typeface="Roboto"/>
                <a:ea typeface="Roboto"/>
                <a:cs typeface="Roboto"/>
                <a:sym typeface="Roboto"/>
              </a:rPr>
              <a:t>read by Graeme Rowe</a:t>
            </a:r>
            <a:r>
              <a:rPr b="1" lang="en-US" sz="1800">
                <a:solidFill>
                  <a:srgbClr val="202124"/>
                </a:solidFill>
                <a:highlight>
                  <a:schemeClr val="lt1"/>
                </a:highlight>
                <a:latin typeface="Roboto"/>
                <a:ea typeface="Roboto"/>
                <a:cs typeface="Roboto"/>
                <a:sym typeface="Roboto"/>
              </a:rPr>
              <a:t>:</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1F1F1F"/>
                </a:solidFill>
                <a:highlight>
                  <a:srgbClr val="FFFFFF"/>
                </a:highlight>
                <a:latin typeface="Arial"/>
                <a:ea typeface="Arial"/>
                <a:cs typeface="Arial"/>
                <a:sym typeface="Arial"/>
              </a:rPr>
              <a:t>AMHA always strives to choose non-parent coaches for our AA teams.  We often receive resumes for the older age categories and very few or none for the U13 age.  Our AA stream looks to hire the best possible non-parent coach but can choose a parent coach if that parent coach is the best option or a parent coach is the only option. If we choose a parent coach, and their player has not already been on the AA team in the previous season, then a team of evaluators are hired to evaluate the tryout group </a:t>
            </a:r>
            <a:r>
              <a:rPr lang="en-US" sz="1800">
                <a:solidFill>
                  <a:srgbClr val="1F1F1F"/>
                </a:solidFill>
                <a:highlight>
                  <a:schemeClr val="lt1"/>
                </a:highlight>
                <a:latin typeface="Arial"/>
                <a:ea typeface="Arial"/>
                <a:cs typeface="Arial"/>
                <a:sym typeface="Arial"/>
              </a:rPr>
              <a:t>to determine if the prospective coaches player is in the top 10 to make the team, u</a:t>
            </a:r>
            <a:r>
              <a:rPr lang="en-US" sz="1800">
                <a:solidFill>
                  <a:srgbClr val="1F1F1F"/>
                </a:solidFill>
                <a:highlight>
                  <a:srgbClr val="FFFFFF"/>
                </a:highlight>
                <a:latin typeface="Arial"/>
                <a:ea typeface="Arial"/>
                <a:cs typeface="Arial"/>
                <a:sym typeface="Arial"/>
              </a:rPr>
              <a:t>ntil the tournament portion of the tryout process.</a:t>
            </a:r>
            <a:endParaRPr sz="1650">
              <a:solidFill>
                <a:srgbClr val="202124"/>
              </a:solidFill>
              <a:highlight>
                <a:srgbClr val="FFFF00"/>
              </a:highlight>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g23cb335e9df_0_96"/>
          <p:cNvSpPr txBox="1"/>
          <p:nvPr>
            <p:ph type="title"/>
          </p:nvPr>
        </p:nvSpPr>
        <p:spPr>
          <a:xfrm>
            <a:off x="131900" y="108275"/>
            <a:ext cx="10515600" cy="105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rgbClr val="980000"/>
                </a:solidFill>
              </a:rPr>
              <a:t>Member Questions</a:t>
            </a:r>
            <a:endParaRPr>
              <a:solidFill>
                <a:srgbClr val="980000"/>
              </a:solidFill>
            </a:endParaRPr>
          </a:p>
        </p:txBody>
      </p:sp>
      <p:sp>
        <p:nvSpPr>
          <p:cNvPr id="485" name="Google Shape;485;g23cb335e9df_0_96"/>
          <p:cNvSpPr txBox="1"/>
          <p:nvPr>
            <p:ph idx="1" type="body"/>
          </p:nvPr>
        </p:nvSpPr>
        <p:spPr>
          <a:xfrm>
            <a:off x="610525" y="1291275"/>
            <a:ext cx="105156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202124"/>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sz="1650">
              <a:solidFill>
                <a:srgbClr val="CC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750">
              <a:solidFill>
                <a:srgbClr val="980000"/>
              </a:solidFill>
              <a:latin typeface="Roboto"/>
              <a:ea typeface="Roboto"/>
              <a:cs typeface="Roboto"/>
              <a:sym typeface="Roboto"/>
            </a:endParaRPr>
          </a:p>
          <a:p>
            <a:pPr indent="0" lvl="0" marL="0" rtl="0" algn="l">
              <a:lnSpc>
                <a:spcPct val="90000"/>
              </a:lnSpc>
              <a:spcBef>
                <a:spcPts val="1000"/>
              </a:spcBef>
              <a:spcAft>
                <a:spcPts val="0"/>
              </a:spcAft>
              <a:buSzPts val="1800"/>
              <a:buNone/>
            </a:pPr>
            <a:r>
              <a:t/>
            </a:r>
            <a:endParaRPr i="1" sz="1700"/>
          </a:p>
          <a:p>
            <a:pPr indent="0" lvl="0" marL="0" rtl="0" algn="l">
              <a:lnSpc>
                <a:spcPct val="90000"/>
              </a:lnSpc>
              <a:spcBef>
                <a:spcPts val="1000"/>
              </a:spcBef>
              <a:spcAft>
                <a:spcPts val="0"/>
              </a:spcAft>
              <a:buSzPts val="1800"/>
              <a:buNone/>
            </a:pPr>
            <a:r>
              <a:t/>
            </a:r>
            <a:endParaRPr i="1" sz="1000"/>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800">
              <a:solidFill>
                <a:srgbClr val="980000"/>
              </a:solidFill>
              <a:latin typeface="Roboto"/>
              <a:ea typeface="Roboto"/>
              <a:cs typeface="Roboto"/>
              <a:sym typeface="Roboto"/>
            </a:endParaRPr>
          </a:p>
        </p:txBody>
      </p:sp>
      <p:pic>
        <p:nvPicPr>
          <p:cNvPr id="486" name="Google Shape;486;g23cb335e9df_0_96"/>
          <p:cNvPicPr preferRelativeResize="0"/>
          <p:nvPr>
            <p:ph idx="1" type="body"/>
          </p:nvPr>
        </p:nvPicPr>
        <p:blipFill rotWithShape="1">
          <a:blip r:embed="rId3">
            <a:alphaModFix/>
          </a:blip>
          <a:srcRect b="0" l="139" r="139" t="0"/>
          <a:stretch/>
        </p:blipFill>
        <p:spPr>
          <a:xfrm>
            <a:off x="10475974" y="108270"/>
            <a:ext cx="1598400" cy="1455000"/>
          </a:xfrm>
          <a:prstGeom prst="rect">
            <a:avLst/>
          </a:prstGeom>
          <a:noFill/>
          <a:ln>
            <a:noFill/>
          </a:ln>
        </p:spPr>
      </p:pic>
      <p:sp>
        <p:nvSpPr>
          <p:cNvPr id="487" name="Google Shape;487;g23cb335e9df_0_96"/>
          <p:cNvSpPr txBox="1"/>
          <p:nvPr>
            <p:ph idx="1" type="body"/>
          </p:nvPr>
        </p:nvSpPr>
        <p:spPr>
          <a:xfrm>
            <a:off x="131900" y="979975"/>
            <a:ext cx="11810400" cy="579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i="1" lang="en-US" sz="1700">
                <a:solidFill>
                  <a:srgbClr val="202124"/>
                </a:solidFill>
                <a:highlight>
                  <a:srgbClr val="FFFFFF"/>
                </a:highlight>
                <a:latin typeface="Roboto"/>
                <a:ea typeface="Roboto"/>
                <a:cs typeface="Roboto"/>
                <a:sym typeface="Roboto"/>
              </a:rPr>
              <a:t>Question 16 - Submitted by </a:t>
            </a:r>
            <a:r>
              <a:rPr b="1" i="1" lang="en-US" sz="1700">
                <a:solidFill>
                  <a:srgbClr val="202124"/>
                </a:solidFill>
                <a:highlight>
                  <a:schemeClr val="lt1"/>
                </a:highlight>
                <a:latin typeface="Roboto"/>
                <a:ea typeface="Roboto"/>
                <a:cs typeface="Roboto"/>
                <a:sym typeface="Roboto"/>
              </a:rPr>
              <a:t>Chelsea Oberten</a:t>
            </a:r>
            <a:endParaRPr b="1" i="1" sz="1700">
              <a:solidFill>
                <a:srgbClr val="202124"/>
              </a:solidFill>
              <a:highlight>
                <a:srgbClr val="FFFF00"/>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i="1"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i="1" lang="en-US" sz="1700">
                <a:solidFill>
                  <a:srgbClr val="202124"/>
                </a:solidFill>
                <a:highlight>
                  <a:srgbClr val="FFFFFF"/>
                </a:highlight>
                <a:latin typeface="Roboto"/>
                <a:ea typeface="Roboto"/>
                <a:cs typeface="Roboto"/>
                <a:sym typeface="Roboto"/>
              </a:rPr>
              <a:t>How is AMHA going to monitor the upcoming seasons U18 goalie registration to ensure there will be enough positions for all the goaltenders registered?  </a:t>
            </a:r>
            <a:endParaRPr i="1" sz="17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7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rPr b="1" lang="en-US" sz="1800">
                <a:solidFill>
                  <a:srgbClr val="202124"/>
                </a:solidFill>
                <a:highlight>
                  <a:schemeClr val="lt1"/>
                </a:highlight>
                <a:latin typeface="Roboto"/>
                <a:ea typeface="Roboto"/>
                <a:cs typeface="Roboto"/>
                <a:sym typeface="Roboto"/>
              </a:rPr>
              <a:t>AMHA Answer </a:t>
            </a:r>
            <a:r>
              <a:rPr b="1" lang="en-US" sz="1800">
                <a:solidFill>
                  <a:srgbClr val="202124"/>
                </a:solidFill>
                <a:highlight>
                  <a:schemeClr val="lt1"/>
                </a:highlight>
                <a:latin typeface="Roboto"/>
                <a:ea typeface="Roboto"/>
                <a:cs typeface="Roboto"/>
                <a:sym typeface="Roboto"/>
              </a:rPr>
              <a:t>read by Kelsey Brockway</a:t>
            </a:r>
            <a:r>
              <a:rPr b="1" lang="en-US" sz="1800">
                <a:solidFill>
                  <a:srgbClr val="202124"/>
                </a:solidFill>
                <a:highlight>
                  <a:schemeClr val="lt1"/>
                </a:highlight>
                <a:latin typeface="Roboto"/>
                <a:ea typeface="Roboto"/>
                <a:cs typeface="Roboto"/>
                <a:sym typeface="Roboto"/>
              </a:rPr>
              <a:t>:</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b="1" sz="1800">
              <a:solidFill>
                <a:srgbClr val="202124"/>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800">
                <a:solidFill>
                  <a:srgbClr val="202124"/>
                </a:solidFill>
                <a:highlight>
                  <a:srgbClr val="FFFFFF"/>
                </a:highlight>
                <a:latin typeface="Arial"/>
                <a:ea typeface="Arial"/>
                <a:cs typeface="Arial"/>
                <a:sym typeface="Arial"/>
              </a:rPr>
              <a:t>We hope to offer spots for all of our players who played with us this season, but it will be extremely important to register early as we are expecting to be full in most divisions and we will be capping registration. For families with goalies it will be even more important to register early.</a:t>
            </a:r>
            <a:endParaRPr sz="1800">
              <a:solidFill>
                <a:srgbClr val="202124"/>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800"/>
              <a:buNone/>
            </a:pPr>
            <a:r>
              <a:t/>
            </a:r>
            <a:endParaRPr sz="1650">
              <a:solidFill>
                <a:srgbClr val="202124"/>
              </a:solidFill>
              <a:highlight>
                <a:srgbClr val="FFFF00"/>
              </a:highlight>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1" name="Shape 491"/>
        <p:cNvGrpSpPr/>
        <p:nvPr/>
      </p:nvGrpSpPr>
      <p:grpSpPr>
        <a:xfrm>
          <a:off x="0" y="0"/>
          <a:ext cx="0" cy="0"/>
          <a:chOff x="0" y="0"/>
          <a:chExt cx="0" cy="0"/>
        </a:xfrm>
      </p:grpSpPr>
      <p:sp>
        <p:nvSpPr>
          <p:cNvPr id="492" name="Google Shape;492;p8"/>
          <p:cNvSpPr txBox="1"/>
          <p:nvPr>
            <p:ph type="title"/>
          </p:nvPr>
        </p:nvSpPr>
        <p:spPr>
          <a:xfrm>
            <a:off x="397565" y="2665395"/>
            <a:ext cx="4188441"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Presidents Report</a:t>
            </a:r>
            <a:endParaRPr/>
          </a:p>
        </p:txBody>
      </p:sp>
      <p:sp>
        <p:nvSpPr>
          <p:cNvPr id="493" name="Google Shape;493;p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4" name="Google Shape;494;p8"/>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95" name="Google Shape;495;p8"/>
          <p:cNvPicPr preferRelativeResize="0"/>
          <p:nvPr>
            <p:ph idx="1" type="body"/>
          </p:nvPr>
        </p:nvPicPr>
        <p:blipFill rotWithShape="1">
          <a:blip r:embed="rId3">
            <a:alphaModFix/>
          </a:blip>
          <a:srcRect b="0" l="139" r="129" t="0"/>
          <a:stretch/>
        </p:blipFill>
        <p:spPr>
          <a:xfrm>
            <a:off x="1249672" y="359763"/>
            <a:ext cx="2792700" cy="2541900"/>
          </a:xfrm>
          <a:prstGeom prst="rect">
            <a:avLst/>
          </a:prstGeom>
          <a:noFill/>
          <a:ln cap="flat" cmpd="sng" w="9525">
            <a:solidFill>
              <a:srgbClr val="434343"/>
            </a:solidFill>
            <a:prstDash val="solid"/>
            <a:round/>
            <a:headEnd len="sm" w="sm" type="none"/>
            <a:tailEnd len="sm" w="sm" type="none"/>
          </a:ln>
        </p:spPr>
      </p:pic>
      <p:pic>
        <p:nvPicPr>
          <p:cNvPr id="496" name="Google Shape;496;p8"/>
          <p:cNvPicPr preferRelativeResize="0"/>
          <p:nvPr/>
        </p:nvPicPr>
        <p:blipFill>
          <a:blip r:embed="rId4">
            <a:alphaModFix/>
          </a:blip>
          <a:stretch>
            <a:fillRect/>
          </a:stretch>
        </p:blipFill>
        <p:spPr>
          <a:xfrm rot="-486374">
            <a:off x="5924310" y="842056"/>
            <a:ext cx="2504582" cy="1577335"/>
          </a:xfrm>
          <a:prstGeom prst="rect">
            <a:avLst/>
          </a:prstGeom>
          <a:noFill/>
          <a:ln>
            <a:noFill/>
          </a:ln>
        </p:spPr>
      </p:pic>
      <p:sp>
        <p:nvSpPr>
          <p:cNvPr id="497" name="Google Shape;497;p8"/>
          <p:cNvSpPr txBox="1"/>
          <p:nvPr/>
        </p:nvSpPr>
        <p:spPr>
          <a:xfrm>
            <a:off x="6266425" y="65725"/>
            <a:ext cx="5379000" cy="683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rgbClr val="C00000"/>
              </a:buClr>
              <a:buSzPts val="3200"/>
              <a:buFont typeface="Arial"/>
              <a:buNone/>
            </a:pPr>
            <a:r>
              <a:rPr b="1" lang="en-US" sz="3600">
                <a:solidFill>
                  <a:srgbClr val="980000"/>
                </a:solidFill>
                <a:latin typeface="Calibri"/>
                <a:ea typeface="Calibri"/>
                <a:cs typeface="Calibri"/>
                <a:sym typeface="Calibri"/>
              </a:rPr>
              <a:t>2022-2023 Highlights:</a:t>
            </a:r>
            <a:endParaRPr>
              <a:latin typeface="Calibri"/>
              <a:ea typeface="Calibri"/>
              <a:cs typeface="Calibri"/>
              <a:sym typeface="Calibri"/>
            </a:endParaRPr>
          </a:p>
        </p:txBody>
      </p:sp>
      <p:pic>
        <p:nvPicPr>
          <p:cNvPr id="498" name="Google Shape;498;p8"/>
          <p:cNvPicPr preferRelativeResize="0"/>
          <p:nvPr/>
        </p:nvPicPr>
        <p:blipFill>
          <a:blip r:embed="rId5">
            <a:alphaModFix/>
          </a:blip>
          <a:stretch>
            <a:fillRect/>
          </a:stretch>
        </p:blipFill>
        <p:spPr>
          <a:xfrm rot="311708">
            <a:off x="5640817" y="2455673"/>
            <a:ext cx="2772266" cy="1595004"/>
          </a:xfrm>
          <a:prstGeom prst="rect">
            <a:avLst/>
          </a:prstGeom>
          <a:noFill/>
          <a:ln>
            <a:noFill/>
          </a:ln>
        </p:spPr>
      </p:pic>
      <p:pic>
        <p:nvPicPr>
          <p:cNvPr id="499" name="Google Shape;499;p8"/>
          <p:cNvPicPr preferRelativeResize="0"/>
          <p:nvPr/>
        </p:nvPicPr>
        <p:blipFill>
          <a:blip r:embed="rId6">
            <a:alphaModFix/>
          </a:blip>
          <a:stretch>
            <a:fillRect/>
          </a:stretch>
        </p:blipFill>
        <p:spPr>
          <a:xfrm rot="-457477">
            <a:off x="5729606" y="3839841"/>
            <a:ext cx="2894015" cy="1549941"/>
          </a:xfrm>
          <a:prstGeom prst="rect">
            <a:avLst/>
          </a:prstGeom>
          <a:noFill/>
          <a:ln>
            <a:noFill/>
          </a:ln>
        </p:spPr>
      </p:pic>
      <p:pic>
        <p:nvPicPr>
          <p:cNvPr id="500" name="Google Shape;500;p8"/>
          <p:cNvPicPr preferRelativeResize="0"/>
          <p:nvPr/>
        </p:nvPicPr>
        <p:blipFill>
          <a:blip r:embed="rId7">
            <a:alphaModFix/>
          </a:blip>
          <a:stretch>
            <a:fillRect/>
          </a:stretch>
        </p:blipFill>
        <p:spPr>
          <a:xfrm rot="138745">
            <a:off x="5969042" y="5260841"/>
            <a:ext cx="3053815" cy="1536167"/>
          </a:xfrm>
          <a:prstGeom prst="rect">
            <a:avLst/>
          </a:prstGeom>
          <a:noFill/>
          <a:ln>
            <a:noFill/>
          </a:ln>
        </p:spPr>
      </p:pic>
      <p:pic>
        <p:nvPicPr>
          <p:cNvPr id="501" name="Google Shape;501;p8"/>
          <p:cNvPicPr preferRelativeResize="0"/>
          <p:nvPr/>
        </p:nvPicPr>
        <p:blipFill>
          <a:blip r:embed="rId8">
            <a:alphaModFix/>
          </a:blip>
          <a:stretch>
            <a:fillRect/>
          </a:stretch>
        </p:blipFill>
        <p:spPr>
          <a:xfrm rot="442488">
            <a:off x="8477795" y="921756"/>
            <a:ext cx="2792700" cy="1597545"/>
          </a:xfrm>
          <a:prstGeom prst="rect">
            <a:avLst/>
          </a:prstGeom>
          <a:noFill/>
          <a:ln>
            <a:noFill/>
          </a:ln>
        </p:spPr>
      </p:pic>
      <p:pic>
        <p:nvPicPr>
          <p:cNvPr id="502" name="Google Shape;502;p8"/>
          <p:cNvPicPr preferRelativeResize="0"/>
          <p:nvPr/>
        </p:nvPicPr>
        <p:blipFill>
          <a:blip r:embed="rId9">
            <a:alphaModFix/>
          </a:blip>
          <a:stretch>
            <a:fillRect/>
          </a:stretch>
        </p:blipFill>
        <p:spPr>
          <a:xfrm rot="-341803">
            <a:off x="8715475" y="2441475"/>
            <a:ext cx="3171550" cy="1623398"/>
          </a:xfrm>
          <a:prstGeom prst="rect">
            <a:avLst/>
          </a:prstGeom>
          <a:noFill/>
          <a:ln>
            <a:noFill/>
          </a:ln>
        </p:spPr>
      </p:pic>
      <p:pic>
        <p:nvPicPr>
          <p:cNvPr id="503" name="Google Shape;503;p8"/>
          <p:cNvPicPr preferRelativeResize="0"/>
          <p:nvPr/>
        </p:nvPicPr>
        <p:blipFill>
          <a:blip r:embed="rId10">
            <a:alphaModFix/>
          </a:blip>
          <a:stretch>
            <a:fillRect/>
          </a:stretch>
        </p:blipFill>
        <p:spPr>
          <a:xfrm rot="255762">
            <a:off x="8817675" y="3965772"/>
            <a:ext cx="3098149" cy="1298075"/>
          </a:xfrm>
          <a:prstGeom prst="rect">
            <a:avLst/>
          </a:prstGeom>
          <a:noFill/>
          <a:ln>
            <a:noFill/>
          </a:ln>
        </p:spPr>
      </p:pic>
      <p:pic>
        <p:nvPicPr>
          <p:cNvPr id="504" name="Google Shape;504;p8"/>
          <p:cNvPicPr preferRelativeResize="0"/>
          <p:nvPr/>
        </p:nvPicPr>
        <p:blipFill>
          <a:blip r:embed="rId11">
            <a:alphaModFix/>
          </a:blip>
          <a:stretch>
            <a:fillRect/>
          </a:stretch>
        </p:blipFill>
        <p:spPr>
          <a:xfrm rot="-374101">
            <a:off x="8945574" y="5266643"/>
            <a:ext cx="3171551" cy="125475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8" name="Shape 508"/>
        <p:cNvGrpSpPr/>
        <p:nvPr/>
      </p:nvGrpSpPr>
      <p:grpSpPr>
        <a:xfrm>
          <a:off x="0" y="0"/>
          <a:ext cx="0" cy="0"/>
          <a:chOff x="0" y="0"/>
          <a:chExt cx="0" cy="0"/>
        </a:xfrm>
      </p:grpSpPr>
      <p:sp>
        <p:nvSpPr>
          <p:cNvPr id="509" name="Google Shape;509;g83aa9d0134_1_6"/>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Thanks for attending</a:t>
            </a:r>
            <a:endParaRPr/>
          </a:p>
        </p:txBody>
      </p:sp>
      <p:sp>
        <p:nvSpPr>
          <p:cNvPr id="510" name="Google Shape;510;g83aa9d0134_1_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1" name="Google Shape;511;g83aa9d0134_1_6"/>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2" name="Google Shape;512;g83aa9d0134_1_6"/>
          <p:cNvSpPr txBox="1"/>
          <p:nvPr>
            <p:ph idx="1" type="body"/>
          </p:nvPr>
        </p:nvSpPr>
        <p:spPr>
          <a:xfrm>
            <a:off x="5489350" y="1423323"/>
            <a:ext cx="5983500" cy="4196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600">
                <a:solidFill>
                  <a:srgbClr val="980000"/>
                </a:solidFill>
              </a:rPr>
              <a:t>AGM Adjourned</a:t>
            </a:r>
            <a:endParaRPr b="1" sz="3600">
              <a:solidFill>
                <a:srgbClr val="980000"/>
              </a:solidFill>
            </a:endParaRPr>
          </a:p>
          <a:p>
            <a:pPr indent="0" lvl="0" marL="0" rtl="0" algn="ctr">
              <a:lnSpc>
                <a:spcPct val="90000"/>
              </a:lnSpc>
              <a:spcBef>
                <a:spcPts val="0"/>
              </a:spcBef>
              <a:spcAft>
                <a:spcPts val="0"/>
              </a:spcAft>
              <a:buClr>
                <a:srgbClr val="C00000"/>
              </a:buClr>
              <a:buSzPts val="3200"/>
              <a:buNone/>
            </a:pPr>
            <a:r>
              <a:t/>
            </a:r>
            <a:endParaRPr sz="3600">
              <a:solidFill>
                <a:srgbClr val="C00000"/>
              </a:solidFill>
            </a:endParaRPr>
          </a:p>
          <a:p>
            <a:pPr indent="0" lvl="0" marL="0" rtl="0" algn="ctr">
              <a:lnSpc>
                <a:spcPct val="90000"/>
              </a:lnSpc>
              <a:spcBef>
                <a:spcPts val="0"/>
              </a:spcBef>
              <a:spcAft>
                <a:spcPts val="0"/>
              </a:spcAft>
              <a:buClr>
                <a:srgbClr val="C00000"/>
              </a:buClr>
              <a:buSzPts val="3200"/>
              <a:buNone/>
            </a:pPr>
            <a:r>
              <a:rPr lang="en-US" sz="3600">
                <a:solidFill>
                  <a:schemeClr val="dk1"/>
                </a:solidFill>
              </a:rPr>
              <a:t>Everyone is invited to stay on call for Elections.</a:t>
            </a:r>
            <a:endParaRPr sz="3600">
              <a:solidFill>
                <a:schemeClr val="dk1"/>
              </a:solidFill>
            </a:endParaRPr>
          </a:p>
          <a:p>
            <a:pPr indent="0" lvl="0" marL="0" rtl="0" algn="ctr">
              <a:lnSpc>
                <a:spcPct val="90000"/>
              </a:lnSpc>
              <a:spcBef>
                <a:spcPts val="0"/>
              </a:spcBef>
              <a:spcAft>
                <a:spcPts val="0"/>
              </a:spcAft>
              <a:buClr>
                <a:srgbClr val="C00000"/>
              </a:buClr>
              <a:buSzPts val="3200"/>
              <a:buNone/>
            </a:pPr>
            <a:r>
              <a:t/>
            </a:r>
            <a:endParaRPr sz="3200">
              <a:solidFill>
                <a:srgbClr val="C00000"/>
              </a:solidFill>
            </a:endParaRPr>
          </a:p>
          <a:p>
            <a:pPr indent="0" lvl="0" marL="0" rtl="0" algn="l">
              <a:lnSpc>
                <a:spcPct val="90000"/>
              </a:lnSpc>
              <a:spcBef>
                <a:spcPts val="1000"/>
              </a:spcBef>
              <a:spcAft>
                <a:spcPts val="0"/>
              </a:spcAft>
              <a:buClr>
                <a:schemeClr val="lt1"/>
              </a:buClr>
              <a:buSzPts val="3200"/>
              <a:buNone/>
            </a:pPr>
            <a:r>
              <a:t/>
            </a:r>
            <a:endParaRPr sz="3200">
              <a:solidFill>
                <a:srgbClr val="C00000"/>
              </a:solidFill>
            </a:endParaRPr>
          </a:p>
        </p:txBody>
      </p:sp>
      <p:pic>
        <p:nvPicPr>
          <p:cNvPr id="513" name="Google Shape;513;g83aa9d0134_1_6"/>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7" name="Shape 517"/>
        <p:cNvGrpSpPr/>
        <p:nvPr/>
      </p:nvGrpSpPr>
      <p:grpSpPr>
        <a:xfrm>
          <a:off x="0" y="0"/>
          <a:ext cx="0" cy="0"/>
          <a:chOff x="0" y="0"/>
          <a:chExt cx="0" cy="0"/>
        </a:xfrm>
      </p:grpSpPr>
      <p:sp>
        <p:nvSpPr>
          <p:cNvPr id="518" name="Google Shape;518;g86f60cb03f_1_189"/>
          <p:cNvSpPr/>
          <p:nvPr/>
        </p:nvSpPr>
        <p:spPr>
          <a:xfrm>
            <a:off x="7403089" y="0"/>
            <a:ext cx="4788900"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9" name="Google Shape;519;g86f60cb03f_1_189"/>
          <p:cNvSpPr txBox="1"/>
          <p:nvPr>
            <p:ph type="title"/>
          </p:nvPr>
        </p:nvSpPr>
        <p:spPr>
          <a:xfrm>
            <a:off x="8109000" y="2192251"/>
            <a:ext cx="3377100" cy="2473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b="1" lang="en-US" sz="5400">
                <a:solidFill>
                  <a:schemeClr val="lt1"/>
                </a:solidFill>
              </a:rPr>
              <a:t>AMHA</a:t>
            </a:r>
            <a:endParaRPr b="1" sz="5400">
              <a:solidFill>
                <a:schemeClr val="lt1"/>
              </a:solidFill>
            </a:endParaRPr>
          </a:p>
          <a:p>
            <a:pPr indent="0" lvl="0" marL="0" rtl="0" algn="ctr">
              <a:lnSpc>
                <a:spcPct val="90000"/>
              </a:lnSpc>
              <a:spcBef>
                <a:spcPts val="0"/>
              </a:spcBef>
              <a:spcAft>
                <a:spcPts val="0"/>
              </a:spcAft>
              <a:buClr>
                <a:schemeClr val="lt1"/>
              </a:buClr>
              <a:buSzPts val="5400"/>
              <a:buFont typeface="Calibri"/>
              <a:buNone/>
            </a:pPr>
            <a:r>
              <a:rPr b="1" lang="en-US" sz="5400">
                <a:solidFill>
                  <a:schemeClr val="lt1"/>
                </a:solidFill>
              </a:rPr>
              <a:t>Elections 2023-2024</a:t>
            </a:r>
            <a:endParaRPr sz="3600">
              <a:solidFill>
                <a:schemeClr val="lt1"/>
              </a:solidFill>
            </a:endParaRPr>
          </a:p>
        </p:txBody>
      </p:sp>
      <p:pic>
        <p:nvPicPr>
          <p:cNvPr id="520" name="Google Shape;520;g86f60cb03f_1_189"/>
          <p:cNvPicPr preferRelativeResize="0"/>
          <p:nvPr>
            <p:ph idx="1" type="body"/>
          </p:nvPr>
        </p:nvPicPr>
        <p:blipFill rotWithShape="1">
          <a:blip r:embed="rId3">
            <a:alphaModFix/>
          </a:blip>
          <a:srcRect b="0" l="139" r="139" t="0"/>
          <a:stretch/>
        </p:blipFill>
        <p:spPr>
          <a:xfrm>
            <a:off x="20" y="10"/>
            <a:ext cx="7534500"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4" name="Shape 524"/>
        <p:cNvGrpSpPr/>
        <p:nvPr/>
      </p:nvGrpSpPr>
      <p:grpSpPr>
        <a:xfrm>
          <a:off x="0" y="0"/>
          <a:ext cx="0" cy="0"/>
          <a:chOff x="0" y="0"/>
          <a:chExt cx="0" cy="0"/>
        </a:xfrm>
      </p:grpSpPr>
      <p:sp>
        <p:nvSpPr>
          <p:cNvPr id="525" name="Google Shape;525;g7823ee4f48_1_56"/>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Elections for Executive</a:t>
            </a:r>
            <a:br>
              <a:rPr b="1" lang="en-US" sz="4800"/>
            </a:br>
            <a:r>
              <a:rPr b="1" lang="en-US" sz="4800"/>
              <a:t>Committee</a:t>
            </a:r>
            <a:endParaRPr/>
          </a:p>
        </p:txBody>
      </p:sp>
      <p:sp>
        <p:nvSpPr>
          <p:cNvPr id="526" name="Google Shape;526;g7823ee4f48_1_5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7" name="Google Shape;527;g7823ee4f48_1_56"/>
          <p:cNvSpPr/>
          <p:nvPr/>
        </p:nvSpPr>
        <p:spPr>
          <a:xfrm>
            <a:off x="5192595"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8" name="Google Shape;528;g7823ee4f48_1_56"/>
          <p:cNvSpPr txBox="1"/>
          <p:nvPr>
            <p:ph idx="1" type="body"/>
          </p:nvPr>
        </p:nvSpPr>
        <p:spPr>
          <a:xfrm>
            <a:off x="5455225" y="585750"/>
            <a:ext cx="6629700" cy="5686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C00000"/>
              </a:buClr>
              <a:buSzPts val="3400"/>
              <a:buNone/>
            </a:pPr>
            <a:r>
              <a:t/>
            </a:r>
            <a:endParaRPr b="1" sz="2600">
              <a:solidFill>
                <a:srgbClr val="980000"/>
              </a:solidFill>
            </a:endParaRPr>
          </a:p>
          <a:p>
            <a:pPr indent="0" lvl="0" marL="0" rtl="0" algn="ctr">
              <a:lnSpc>
                <a:spcPct val="90000"/>
              </a:lnSpc>
              <a:spcBef>
                <a:spcPts val="0"/>
              </a:spcBef>
              <a:spcAft>
                <a:spcPts val="0"/>
              </a:spcAft>
              <a:buClr>
                <a:srgbClr val="C00000"/>
              </a:buClr>
              <a:buSzPts val="3400"/>
              <a:buNone/>
            </a:pPr>
            <a:r>
              <a:rPr b="1" lang="en-US" sz="3400">
                <a:solidFill>
                  <a:srgbClr val="980000"/>
                </a:solidFill>
              </a:rPr>
              <a:t>Executive Committee</a:t>
            </a:r>
            <a:endParaRPr b="1" sz="3400">
              <a:solidFill>
                <a:srgbClr val="980000"/>
              </a:solidFill>
            </a:endParaRPr>
          </a:p>
          <a:p>
            <a:pPr indent="0" lvl="0" marL="0" rtl="0" algn="l">
              <a:lnSpc>
                <a:spcPct val="90000"/>
              </a:lnSpc>
              <a:spcBef>
                <a:spcPts val="0"/>
              </a:spcBef>
              <a:spcAft>
                <a:spcPts val="0"/>
              </a:spcAft>
              <a:buClr>
                <a:srgbClr val="C00000"/>
              </a:buClr>
              <a:buSzPts val="3400"/>
              <a:buNone/>
            </a:pPr>
            <a:r>
              <a:t/>
            </a:r>
            <a:endParaRPr b="1" sz="2600">
              <a:solidFill>
                <a:srgbClr val="980000"/>
              </a:solidFill>
            </a:endParaRPr>
          </a:p>
          <a:p>
            <a:pPr indent="0" lvl="0" marL="0" rtl="0" algn="l">
              <a:lnSpc>
                <a:spcPct val="90000"/>
              </a:lnSpc>
              <a:spcBef>
                <a:spcPts val="0"/>
              </a:spcBef>
              <a:spcAft>
                <a:spcPts val="0"/>
              </a:spcAft>
              <a:buClr>
                <a:srgbClr val="C00000"/>
              </a:buClr>
              <a:buSzPts val="3400"/>
              <a:buNone/>
            </a:pPr>
            <a:r>
              <a:rPr b="1" lang="en-US" sz="2400">
                <a:solidFill>
                  <a:srgbClr val="980000"/>
                </a:solidFill>
              </a:rPr>
              <a:t>President:</a:t>
            </a:r>
            <a:r>
              <a:rPr lang="en-US" sz="2700">
                <a:solidFill>
                  <a:srgbClr val="980000"/>
                </a:solidFill>
              </a:rPr>
              <a:t> 	</a:t>
            </a:r>
            <a:r>
              <a:rPr b="1" i="1" lang="en-US" sz="2400">
                <a:solidFill>
                  <a:schemeClr val="dk1"/>
                </a:solidFill>
              </a:rPr>
              <a:t> </a:t>
            </a:r>
            <a:r>
              <a:rPr lang="en-US" sz="2400">
                <a:solidFill>
                  <a:schemeClr val="dk1"/>
                </a:solidFill>
              </a:rPr>
              <a:t>Christie Cameron</a:t>
            </a:r>
            <a:endParaRPr sz="2700">
              <a:solidFill>
                <a:srgbClr val="980000"/>
              </a:solidFill>
            </a:endParaRPr>
          </a:p>
          <a:p>
            <a:pPr indent="0" lvl="0" marL="0" rtl="0" algn="l">
              <a:lnSpc>
                <a:spcPct val="90000"/>
              </a:lnSpc>
              <a:spcBef>
                <a:spcPts val="0"/>
              </a:spcBef>
              <a:spcAft>
                <a:spcPts val="0"/>
              </a:spcAft>
              <a:buClr>
                <a:srgbClr val="C00000"/>
              </a:buClr>
              <a:buSzPts val="3400"/>
              <a:buNone/>
            </a:pPr>
            <a:r>
              <a:t/>
            </a:r>
            <a:endParaRPr b="1" sz="1000">
              <a:solidFill>
                <a:srgbClr val="980000"/>
              </a:solidFill>
            </a:endParaRPr>
          </a:p>
          <a:p>
            <a:pPr indent="0" lvl="0" marL="0" rtl="0" algn="l">
              <a:lnSpc>
                <a:spcPct val="90000"/>
              </a:lnSpc>
              <a:spcBef>
                <a:spcPts val="0"/>
              </a:spcBef>
              <a:spcAft>
                <a:spcPts val="0"/>
              </a:spcAft>
              <a:buClr>
                <a:srgbClr val="C00000"/>
              </a:buClr>
              <a:buSzPts val="3400"/>
              <a:buNone/>
            </a:pPr>
            <a:r>
              <a:rPr b="1" lang="en-US" sz="2400">
                <a:solidFill>
                  <a:srgbClr val="980000"/>
                </a:solidFill>
              </a:rPr>
              <a:t>Vice President 1 - Admin:</a:t>
            </a:r>
            <a:r>
              <a:rPr lang="en-US" sz="2700">
                <a:solidFill>
                  <a:srgbClr val="980000"/>
                </a:solidFill>
              </a:rPr>
              <a:t>  </a:t>
            </a:r>
            <a:r>
              <a:rPr b="1" i="1" lang="en-US" sz="2400">
                <a:solidFill>
                  <a:schemeClr val="dk1"/>
                </a:solidFill>
              </a:rPr>
              <a:t>Vote</a:t>
            </a:r>
            <a:endParaRPr b="1" i="1" sz="2400">
              <a:solidFill>
                <a:schemeClr val="dk1"/>
              </a:solidFill>
            </a:endParaRPr>
          </a:p>
          <a:p>
            <a:pPr indent="-381000" lvl="0" marL="3200400" rtl="0" algn="l">
              <a:spcBef>
                <a:spcPts val="0"/>
              </a:spcBef>
              <a:spcAft>
                <a:spcPts val="0"/>
              </a:spcAft>
              <a:buClr>
                <a:schemeClr val="dk1"/>
              </a:buClr>
              <a:buSzPts val="2400"/>
              <a:buChar char="•"/>
            </a:pPr>
            <a:r>
              <a:rPr lang="en-US" sz="2400">
                <a:solidFill>
                  <a:schemeClr val="dk1"/>
                </a:solidFill>
              </a:rPr>
              <a:t>Graeme Rowe</a:t>
            </a:r>
            <a:endParaRPr sz="2400">
              <a:solidFill>
                <a:schemeClr val="dk1"/>
              </a:solidFill>
            </a:endParaRPr>
          </a:p>
          <a:p>
            <a:pPr indent="-381000" lvl="0" marL="3200400" rtl="0" algn="l">
              <a:spcBef>
                <a:spcPts val="0"/>
              </a:spcBef>
              <a:spcAft>
                <a:spcPts val="0"/>
              </a:spcAft>
              <a:buClr>
                <a:schemeClr val="dk1"/>
              </a:buClr>
              <a:buSzPts val="2400"/>
              <a:buChar char="•"/>
            </a:pPr>
            <a:r>
              <a:rPr lang="en-US" sz="2400">
                <a:solidFill>
                  <a:schemeClr val="dk1"/>
                </a:solidFill>
              </a:rPr>
              <a:t>Nicole Gidluck</a:t>
            </a:r>
            <a:endParaRPr sz="2400">
              <a:solidFill>
                <a:srgbClr val="980000"/>
              </a:solidFill>
            </a:endParaRPr>
          </a:p>
          <a:p>
            <a:pPr indent="0" lvl="0" marL="0" rtl="0" algn="l">
              <a:lnSpc>
                <a:spcPct val="90000"/>
              </a:lnSpc>
              <a:spcBef>
                <a:spcPts val="0"/>
              </a:spcBef>
              <a:spcAft>
                <a:spcPts val="0"/>
              </a:spcAft>
              <a:buClr>
                <a:srgbClr val="C00000"/>
              </a:buClr>
              <a:buSzPts val="3400"/>
              <a:buNone/>
            </a:pPr>
            <a:r>
              <a:t/>
            </a:r>
            <a:endParaRPr b="1" sz="1000">
              <a:solidFill>
                <a:srgbClr val="980000"/>
              </a:solidFill>
            </a:endParaRPr>
          </a:p>
          <a:p>
            <a:pPr indent="0" lvl="0" marL="0" rtl="0" algn="l">
              <a:lnSpc>
                <a:spcPct val="90000"/>
              </a:lnSpc>
              <a:spcBef>
                <a:spcPts val="0"/>
              </a:spcBef>
              <a:spcAft>
                <a:spcPts val="0"/>
              </a:spcAft>
              <a:buClr>
                <a:srgbClr val="C00000"/>
              </a:buClr>
              <a:buSzPts val="3400"/>
              <a:buNone/>
            </a:pPr>
            <a:r>
              <a:rPr b="1" lang="en-US" sz="2400">
                <a:solidFill>
                  <a:srgbClr val="980000"/>
                </a:solidFill>
              </a:rPr>
              <a:t>Vice President 2 - High Performance:</a:t>
            </a:r>
            <a:r>
              <a:rPr b="1" lang="en-US" sz="2700">
                <a:solidFill>
                  <a:srgbClr val="980000"/>
                </a:solidFill>
              </a:rPr>
              <a:t> </a:t>
            </a:r>
            <a:r>
              <a:rPr lang="en-US" sz="2400">
                <a:solidFill>
                  <a:schemeClr val="dk1"/>
                </a:solidFill>
              </a:rPr>
              <a:t>Jeff Chase</a:t>
            </a:r>
            <a:endParaRPr b="1" sz="2400">
              <a:solidFill>
                <a:srgbClr val="980000"/>
              </a:solidFill>
            </a:endParaRPr>
          </a:p>
          <a:p>
            <a:pPr indent="0" lvl="0" marL="0" rtl="0" algn="l">
              <a:lnSpc>
                <a:spcPct val="90000"/>
              </a:lnSpc>
              <a:spcBef>
                <a:spcPts val="0"/>
              </a:spcBef>
              <a:spcAft>
                <a:spcPts val="0"/>
              </a:spcAft>
              <a:buClr>
                <a:srgbClr val="C00000"/>
              </a:buClr>
              <a:buSzPts val="3400"/>
              <a:buNone/>
            </a:pPr>
            <a:r>
              <a:t/>
            </a:r>
            <a:endParaRPr b="1" sz="1000">
              <a:solidFill>
                <a:srgbClr val="980000"/>
              </a:solidFill>
            </a:endParaRPr>
          </a:p>
          <a:p>
            <a:pPr indent="0" lvl="0" marL="0" rtl="0" algn="l">
              <a:lnSpc>
                <a:spcPct val="90000"/>
              </a:lnSpc>
              <a:spcBef>
                <a:spcPts val="0"/>
              </a:spcBef>
              <a:spcAft>
                <a:spcPts val="0"/>
              </a:spcAft>
              <a:buClr>
                <a:srgbClr val="C00000"/>
              </a:buClr>
              <a:buSzPts val="3400"/>
              <a:buNone/>
            </a:pPr>
            <a:r>
              <a:rPr b="1" lang="en-US" sz="2400">
                <a:solidFill>
                  <a:srgbClr val="980000"/>
                </a:solidFill>
              </a:rPr>
              <a:t>Vice President 3 - Competitive:</a:t>
            </a:r>
            <a:r>
              <a:rPr lang="en-US" sz="2400">
                <a:solidFill>
                  <a:srgbClr val="980000"/>
                </a:solidFill>
              </a:rPr>
              <a:t> </a:t>
            </a:r>
            <a:r>
              <a:rPr lang="en-US" sz="2400">
                <a:solidFill>
                  <a:schemeClr val="dk1"/>
                </a:solidFill>
              </a:rPr>
              <a:t>Brad Kempin </a:t>
            </a:r>
            <a:endParaRPr sz="2400">
              <a:solidFill>
                <a:schemeClr val="dk1"/>
              </a:solidFill>
            </a:endParaRPr>
          </a:p>
          <a:p>
            <a:pPr indent="0" lvl="0" marL="0" rtl="0" algn="l">
              <a:lnSpc>
                <a:spcPct val="90000"/>
              </a:lnSpc>
              <a:spcBef>
                <a:spcPts val="0"/>
              </a:spcBef>
              <a:spcAft>
                <a:spcPts val="0"/>
              </a:spcAft>
              <a:buClr>
                <a:srgbClr val="C00000"/>
              </a:buClr>
              <a:buSzPts val="3400"/>
              <a:buNone/>
            </a:pPr>
            <a:r>
              <a:t/>
            </a:r>
            <a:endParaRPr sz="1000">
              <a:solidFill>
                <a:schemeClr val="dk1"/>
              </a:solidFill>
            </a:endParaRPr>
          </a:p>
          <a:p>
            <a:pPr indent="0" lvl="0" marL="0" rtl="0" algn="l">
              <a:lnSpc>
                <a:spcPct val="90000"/>
              </a:lnSpc>
              <a:spcBef>
                <a:spcPts val="0"/>
              </a:spcBef>
              <a:spcAft>
                <a:spcPts val="0"/>
              </a:spcAft>
              <a:buClr>
                <a:srgbClr val="C00000"/>
              </a:buClr>
              <a:buSzPts val="3400"/>
              <a:buNone/>
            </a:pPr>
            <a:r>
              <a:rPr b="1" lang="en-US" sz="2400">
                <a:solidFill>
                  <a:srgbClr val="980000"/>
                </a:solidFill>
              </a:rPr>
              <a:t>Vice President 4 - City:</a:t>
            </a:r>
            <a:r>
              <a:rPr lang="en-US" sz="2700">
                <a:solidFill>
                  <a:srgbClr val="980000"/>
                </a:solidFill>
              </a:rPr>
              <a:t> </a:t>
            </a:r>
            <a:r>
              <a:rPr lang="en-US" sz="2400">
                <a:solidFill>
                  <a:srgbClr val="000000"/>
                </a:solidFill>
              </a:rPr>
              <a:t>Kelsey Brockway</a:t>
            </a:r>
            <a:endParaRPr sz="2400">
              <a:solidFill>
                <a:srgbClr val="000000"/>
              </a:solidFill>
            </a:endParaRPr>
          </a:p>
          <a:p>
            <a:pPr indent="0" lvl="0" marL="0" rtl="0" algn="l">
              <a:lnSpc>
                <a:spcPct val="90000"/>
              </a:lnSpc>
              <a:spcBef>
                <a:spcPts val="0"/>
              </a:spcBef>
              <a:spcAft>
                <a:spcPts val="0"/>
              </a:spcAft>
              <a:buClr>
                <a:srgbClr val="C00000"/>
              </a:buClr>
              <a:buSzPts val="3400"/>
              <a:buNone/>
            </a:pPr>
            <a:r>
              <a:t/>
            </a:r>
            <a:endParaRPr sz="1000">
              <a:solidFill>
                <a:srgbClr val="000000"/>
              </a:solidFill>
              <a:highlight>
                <a:srgbClr val="FFFF00"/>
              </a:highlight>
            </a:endParaRPr>
          </a:p>
          <a:p>
            <a:pPr indent="0" lvl="0" marL="0" rtl="0" algn="l">
              <a:spcBef>
                <a:spcPts val="0"/>
              </a:spcBef>
              <a:spcAft>
                <a:spcPts val="0"/>
              </a:spcAft>
              <a:buClr>
                <a:srgbClr val="C00000"/>
              </a:buClr>
              <a:buSzPts val="3400"/>
              <a:buNone/>
            </a:pPr>
            <a:r>
              <a:rPr b="1" lang="en-US" sz="2400">
                <a:solidFill>
                  <a:srgbClr val="980000"/>
                </a:solidFill>
              </a:rPr>
              <a:t>Vice President 5 - Female :</a:t>
            </a:r>
            <a:r>
              <a:rPr lang="en-US" sz="2700">
                <a:solidFill>
                  <a:srgbClr val="980000"/>
                </a:solidFill>
              </a:rPr>
              <a:t> </a:t>
            </a:r>
            <a:r>
              <a:rPr b="1" i="1" lang="en-US" sz="2400">
                <a:solidFill>
                  <a:schemeClr val="dk1"/>
                </a:solidFill>
              </a:rPr>
              <a:t>Vote</a:t>
            </a:r>
            <a:endParaRPr sz="2400">
              <a:solidFill>
                <a:schemeClr val="dk1"/>
              </a:solidFill>
            </a:endParaRPr>
          </a:p>
          <a:p>
            <a:pPr indent="-381000" lvl="0" marL="3200400" rtl="0" algn="l">
              <a:spcBef>
                <a:spcPts val="0"/>
              </a:spcBef>
              <a:spcAft>
                <a:spcPts val="0"/>
              </a:spcAft>
              <a:buClr>
                <a:schemeClr val="dk1"/>
              </a:buClr>
              <a:buSzPts val="2400"/>
              <a:buChar char="•"/>
            </a:pPr>
            <a:r>
              <a:rPr lang="en-US" sz="2400">
                <a:solidFill>
                  <a:schemeClr val="dk1"/>
                </a:solidFill>
              </a:rPr>
              <a:t>Mumtaz Robson</a:t>
            </a:r>
            <a:endParaRPr sz="2400">
              <a:solidFill>
                <a:schemeClr val="dk1"/>
              </a:solidFill>
            </a:endParaRPr>
          </a:p>
          <a:p>
            <a:pPr indent="-381000" lvl="0" marL="3200400" rtl="0" algn="l">
              <a:spcBef>
                <a:spcPts val="0"/>
              </a:spcBef>
              <a:spcAft>
                <a:spcPts val="0"/>
              </a:spcAft>
              <a:buClr>
                <a:schemeClr val="dk1"/>
              </a:buClr>
              <a:buSzPts val="2400"/>
              <a:buChar char="•"/>
            </a:pPr>
            <a:r>
              <a:rPr lang="en-US" sz="2400">
                <a:solidFill>
                  <a:schemeClr val="dk1"/>
                </a:solidFill>
              </a:rPr>
              <a:t>Jenna Wood</a:t>
            </a:r>
            <a:endParaRPr sz="2400">
              <a:solidFill>
                <a:schemeClr val="dk1"/>
              </a:solidFill>
            </a:endParaRPr>
          </a:p>
        </p:txBody>
      </p:sp>
      <p:pic>
        <p:nvPicPr>
          <p:cNvPr id="529" name="Google Shape;529;g7823ee4f48_1_56"/>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0" st="0"/>
                                            </p:txEl>
                                          </p:spTgt>
                                        </p:tgtEl>
                                        <p:attrNameLst>
                                          <p:attrName>style.visibility</p:attrName>
                                        </p:attrNameLst>
                                      </p:cBhvr>
                                      <p:to>
                                        <p:strVal val="visible"/>
                                      </p:to>
                                    </p:set>
                                    <p:anim calcmode="lin" valueType="num">
                                      <p:cBhvr additive="base">
                                        <p:cTn dur="1000"/>
                                        <p:tgtEl>
                                          <p:spTgt spid="52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1" st="1"/>
                                            </p:txEl>
                                          </p:spTgt>
                                        </p:tgtEl>
                                        <p:attrNameLst>
                                          <p:attrName>style.visibility</p:attrName>
                                        </p:attrNameLst>
                                      </p:cBhvr>
                                      <p:to>
                                        <p:strVal val="visible"/>
                                      </p:to>
                                    </p:set>
                                    <p:anim calcmode="lin" valueType="num">
                                      <p:cBhvr additive="base">
                                        <p:cTn dur="1000"/>
                                        <p:tgtEl>
                                          <p:spTgt spid="52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2" st="2"/>
                                            </p:txEl>
                                          </p:spTgt>
                                        </p:tgtEl>
                                        <p:attrNameLst>
                                          <p:attrName>style.visibility</p:attrName>
                                        </p:attrNameLst>
                                      </p:cBhvr>
                                      <p:to>
                                        <p:strVal val="visible"/>
                                      </p:to>
                                    </p:set>
                                    <p:anim calcmode="lin" valueType="num">
                                      <p:cBhvr additive="base">
                                        <p:cTn dur="1000"/>
                                        <p:tgtEl>
                                          <p:spTgt spid="52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3" st="3"/>
                                            </p:txEl>
                                          </p:spTgt>
                                        </p:tgtEl>
                                        <p:attrNameLst>
                                          <p:attrName>style.visibility</p:attrName>
                                        </p:attrNameLst>
                                      </p:cBhvr>
                                      <p:to>
                                        <p:strVal val="visible"/>
                                      </p:to>
                                    </p:set>
                                    <p:anim calcmode="lin" valueType="num">
                                      <p:cBhvr additive="base">
                                        <p:cTn dur="1000"/>
                                        <p:tgtEl>
                                          <p:spTgt spid="52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4" st="4"/>
                                            </p:txEl>
                                          </p:spTgt>
                                        </p:tgtEl>
                                        <p:attrNameLst>
                                          <p:attrName>style.visibility</p:attrName>
                                        </p:attrNameLst>
                                      </p:cBhvr>
                                      <p:to>
                                        <p:strVal val="visible"/>
                                      </p:to>
                                    </p:set>
                                    <p:anim calcmode="lin" valueType="num">
                                      <p:cBhvr additive="base">
                                        <p:cTn dur="1000"/>
                                        <p:tgtEl>
                                          <p:spTgt spid="52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5" st="5"/>
                                            </p:txEl>
                                          </p:spTgt>
                                        </p:tgtEl>
                                        <p:attrNameLst>
                                          <p:attrName>style.visibility</p:attrName>
                                        </p:attrNameLst>
                                      </p:cBhvr>
                                      <p:to>
                                        <p:strVal val="visible"/>
                                      </p:to>
                                    </p:set>
                                    <p:anim calcmode="lin" valueType="num">
                                      <p:cBhvr additive="base">
                                        <p:cTn dur="1000"/>
                                        <p:tgtEl>
                                          <p:spTgt spid="528">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6" st="6"/>
                                            </p:txEl>
                                          </p:spTgt>
                                        </p:tgtEl>
                                        <p:attrNameLst>
                                          <p:attrName>style.visibility</p:attrName>
                                        </p:attrNameLst>
                                      </p:cBhvr>
                                      <p:to>
                                        <p:strVal val="visible"/>
                                      </p:to>
                                    </p:set>
                                    <p:anim calcmode="lin" valueType="num">
                                      <p:cBhvr additive="base">
                                        <p:cTn dur="1000"/>
                                        <p:tgtEl>
                                          <p:spTgt spid="528">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7" st="7"/>
                                            </p:txEl>
                                          </p:spTgt>
                                        </p:tgtEl>
                                        <p:attrNameLst>
                                          <p:attrName>style.visibility</p:attrName>
                                        </p:attrNameLst>
                                      </p:cBhvr>
                                      <p:to>
                                        <p:strVal val="visible"/>
                                      </p:to>
                                    </p:set>
                                    <p:anim calcmode="lin" valueType="num">
                                      <p:cBhvr additive="base">
                                        <p:cTn dur="1000"/>
                                        <p:tgtEl>
                                          <p:spTgt spid="528">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8" st="8"/>
                                            </p:txEl>
                                          </p:spTgt>
                                        </p:tgtEl>
                                        <p:attrNameLst>
                                          <p:attrName>style.visibility</p:attrName>
                                        </p:attrNameLst>
                                      </p:cBhvr>
                                      <p:to>
                                        <p:strVal val="visible"/>
                                      </p:to>
                                    </p:set>
                                    <p:anim calcmode="lin" valueType="num">
                                      <p:cBhvr additive="base">
                                        <p:cTn dur="1000"/>
                                        <p:tgtEl>
                                          <p:spTgt spid="528">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9" st="9"/>
                                            </p:txEl>
                                          </p:spTgt>
                                        </p:tgtEl>
                                        <p:attrNameLst>
                                          <p:attrName>style.visibility</p:attrName>
                                        </p:attrNameLst>
                                      </p:cBhvr>
                                      <p:to>
                                        <p:strVal val="visible"/>
                                      </p:to>
                                    </p:set>
                                    <p:anim calcmode="lin" valueType="num">
                                      <p:cBhvr additive="base">
                                        <p:cTn dur="1000"/>
                                        <p:tgtEl>
                                          <p:spTgt spid="528">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10" st="10"/>
                                            </p:txEl>
                                          </p:spTgt>
                                        </p:tgtEl>
                                        <p:attrNameLst>
                                          <p:attrName>style.visibility</p:attrName>
                                        </p:attrNameLst>
                                      </p:cBhvr>
                                      <p:to>
                                        <p:strVal val="visible"/>
                                      </p:to>
                                    </p:set>
                                    <p:anim calcmode="lin" valueType="num">
                                      <p:cBhvr additive="base">
                                        <p:cTn dur="1000"/>
                                        <p:tgtEl>
                                          <p:spTgt spid="528">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11" st="11"/>
                                            </p:txEl>
                                          </p:spTgt>
                                        </p:tgtEl>
                                        <p:attrNameLst>
                                          <p:attrName>style.visibility</p:attrName>
                                        </p:attrNameLst>
                                      </p:cBhvr>
                                      <p:to>
                                        <p:strVal val="visible"/>
                                      </p:to>
                                    </p:set>
                                    <p:anim calcmode="lin" valueType="num">
                                      <p:cBhvr additive="base">
                                        <p:cTn dur="1000"/>
                                        <p:tgtEl>
                                          <p:spTgt spid="528">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12" st="12"/>
                                            </p:txEl>
                                          </p:spTgt>
                                        </p:tgtEl>
                                        <p:attrNameLst>
                                          <p:attrName>style.visibility</p:attrName>
                                        </p:attrNameLst>
                                      </p:cBhvr>
                                      <p:to>
                                        <p:strVal val="visible"/>
                                      </p:to>
                                    </p:set>
                                    <p:anim calcmode="lin" valueType="num">
                                      <p:cBhvr additive="base">
                                        <p:cTn dur="1000"/>
                                        <p:tgtEl>
                                          <p:spTgt spid="528">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13" st="13"/>
                                            </p:txEl>
                                          </p:spTgt>
                                        </p:tgtEl>
                                        <p:attrNameLst>
                                          <p:attrName>style.visibility</p:attrName>
                                        </p:attrNameLst>
                                      </p:cBhvr>
                                      <p:to>
                                        <p:strVal val="visible"/>
                                      </p:to>
                                    </p:set>
                                    <p:anim calcmode="lin" valueType="num">
                                      <p:cBhvr additive="base">
                                        <p:cTn dur="1000"/>
                                        <p:tgtEl>
                                          <p:spTgt spid="528">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14" st="14"/>
                                            </p:txEl>
                                          </p:spTgt>
                                        </p:tgtEl>
                                        <p:attrNameLst>
                                          <p:attrName>style.visibility</p:attrName>
                                        </p:attrNameLst>
                                      </p:cBhvr>
                                      <p:to>
                                        <p:strVal val="visible"/>
                                      </p:to>
                                    </p:set>
                                    <p:anim calcmode="lin" valueType="num">
                                      <p:cBhvr additive="base">
                                        <p:cTn dur="1000"/>
                                        <p:tgtEl>
                                          <p:spTgt spid="528">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15" st="15"/>
                                            </p:txEl>
                                          </p:spTgt>
                                        </p:tgtEl>
                                        <p:attrNameLst>
                                          <p:attrName>style.visibility</p:attrName>
                                        </p:attrNameLst>
                                      </p:cBhvr>
                                      <p:to>
                                        <p:strVal val="visible"/>
                                      </p:to>
                                    </p:set>
                                    <p:anim calcmode="lin" valueType="num">
                                      <p:cBhvr additive="base">
                                        <p:cTn dur="1000"/>
                                        <p:tgtEl>
                                          <p:spTgt spid="528">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16" st="16"/>
                                            </p:txEl>
                                          </p:spTgt>
                                        </p:tgtEl>
                                        <p:attrNameLst>
                                          <p:attrName>style.visibility</p:attrName>
                                        </p:attrNameLst>
                                      </p:cBhvr>
                                      <p:to>
                                        <p:strVal val="visible"/>
                                      </p:to>
                                    </p:set>
                                    <p:anim calcmode="lin" valueType="num">
                                      <p:cBhvr additive="base">
                                        <p:cTn dur="1000"/>
                                        <p:tgtEl>
                                          <p:spTgt spid="528">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8">
                                            <p:txEl>
                                              <p:pRg end="17" st="17"/>
                                            </p:txEl>
                                          </p:spTgt>
                                        </p:tgtEl>
                                        <p:attrNameLst>
                                          <p:attrName>style.visibility</p:attrName>
                                        </p:attrNameLst>
                                      </p:cBhvr>
                                      <p:to>
                                        <p:strVal val="visible"/>
                                      </p:to>
                                    </p:set>
                                    <p:anim calcmode="lin" valueType="num">
                                      <p:cBhvr additive="base">
                                        <p:cTn dur="1000"/>
                                        <p:tgtEl>
                                          <p:spTgt spid="528">
                                            <p:txEl>
                                              <p:pRg end="17" st="1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3" name="Shape 533"/>
        <p:cNvGrpSpPr/>
        <p:nvPr/>
      </p:nvGrpSpPr>
      <p:grpSpPr>
        <a:xfrm>
          <a:off x="0" y="0"/>
          <a:ext cx="0" cy="0"/>
          <a:chOff x="0" y="0"/>
          <a:chExt cx="0" cy="0"/>
        </a:xfrm>
      </p:grpSpPr>
      <p:sp>
        <p:nvSpPr>
          <p:cNvPr id="534" name="Google Shape;534;g7823ee4f48_1_64"/>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Election of </a:t>
            </a:r>
            <a:br>
              <a:rPr b="1" lang="en-US" sz="4800"/>
            </a:br>
            <a:r>
              <a:rPr b="1" lang="en-US" sz="4800"/>
              <a:t>Board of Directors</a:t>
            </a:r>
            <a:endParaRPr/>
          </a:p>
        </p:txBody>
      </p:sp>
      <p:sp>
        <p:nvSpPr>
          <p:cNvPr id="535" name="Google Shape;535;g7823ee4f48_1_64"/>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6" name="Google Shape;536;g7823ee4f48_1_64"/>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7" name="Google Shape;537;g7823ee4f48_1_64"/>
          <p:cNvSpPr txBox="1"/>
          <p:nvPr>
            <p:ph idx="1" type="body"/>
          </p:nvPr>
        </p:nvSpPr>
        <p:spPr>
          <a:xfrm>
            <a:off x="5530850" y="1363800"/>
            <a:ext cx="6316800" cy="4130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400"/>
              <a:buFont typeface="Arial"/>
              <a:buNone/>
            </a:pPr>
            <a:r>
              <a:rPr b="1" lang="en-US" sz="3400">
                <a:solidFill>
                  <a:srgbClr val="980000"/>
                </a:solidFill>
              </a:rPr>
              <a:t>Directors</a:t>
            </a:r>
            <a:endParaRPr b="1" sz="3400">
              <a:solidFill>
                <a:srgbClr val="980000"/>
              </a:solidFill>
            </a:endParaRPr>
          </a:p>
          <a:p>
            <a:pPr indent="0" lvl="0" marL="0" rtl="0" algn="l">
              <a:lnSpc>
                <a:spcPct val="90000"/>
              </a:lnSpc>
              <a:spcBef>
                <a:spcPts val="0"/>
              </a:spcBef>
              <a:spcAft>
                <a:spcPts val="0"/>
              </a:spcAft>
              <a:buClr>
                <a:srgbClr val="C00000"/>
              </a:buClr>
              <a:buSzPts val="2800"/>
              <a:buNone/>
            </a:pPr>
            <a:r>
              <a:t/>
            </a:r>
            <a:endParaRPr b="1" sz="2600">
              <a:solidFill>
                <a:srgbClr val="980000"/>
              </a:solidFill>
            </a:endParaRPr>
          </a:p>
          <a:p>
            <a:pPr indent="0" lvl="0" marL="0" rtl="0" algn="l">
              <a:lnSpc>
                <a:spcPct val="90000"/>
              </a:lnSpc>
              <a:spcBef>
                <a:spcPts val="0"/>
              </a:spcBef>
              <a:spcAft>
                <a:spcPts val="0"/>
              </a:spcAft>
              <a:buClr>
                <a:srgbClr val="C00000"/>
              </a:buClr>
              <a:buSzPts val="2800"/>
              <a:buNone/>
            </a:pPr>
            <a:r>
              <a:rPr b="1" lang="en-US" sz="2400">
                <a:solidFill>
                  <a:srgbClr val="980000"/>
                </a:solidFill>
              </a:rPr>
              <a:t>High Performance: </a:t>
            </a:r>
            <a:r>
              <a:rPr b="1" i="1" lang="en-US" sz="2400">
                <a:solidFill>
                  <a:schemeClr val="dk1"/>
                </a:solidFill>
              </a:rPr>
              <a:t>Vote</a:t>
            </a:r>
            <a:endParaRPr b="1" i="1" sz="2400">
              <a:solidFill>
                <a:schemeClr val="dk1"/>
              </a:solidFill>
            </a:endParaRPr>
          </a:p>
          <a:p>
            <a:pPr indent="-381000" lvl="0" marL="2286000" rtl="0" algn="l">
              <a:spcBef>
                <a:spcPts val="0"/>
              </a:spcBef>
              <a:spcAft>
                <a:spcPts val="0"/>
              </a:spcAft>
              <a:buClr>
                <a:schemeClr val="dk1"/>
              </a:buClr>
              <a:buSzPts val="2400"/>
              <a:buChar char="•"/>
            </a:pPr>
            <a:r>
              <a:rPr lang="en-US" sz="2400">
                <a:solidFill>
                  <a:schemeClr val="dk1"/>
                </a:solidFill>
              </a:rPr>
              <a:t>Chad Barton</a:t>
            </a:r>
            <a:endParaRPr sz="2400">
              <a:solidFill>
                <a:schemeClr val="dk1"/>
              </a:solidFill>
            </a:endParaRPr>
          </a:p>
          <a:p>
            <a:pPr indent="-381000" lvl="0" marL="2286000" rtl="0" algn="l">
              <a:spcBef>
                <a:spcPts val="0"/>
              </a:spcBef>
              <a:spcAft>
                <a:spcPts val="0"/>
              </a:spcAft>
              <a:buClr>
                <a:schemeClr val="dk1"/>
              </a:buClr>
              <a:buSzPts val="2400"/>
              <a:buChar char="•"/>
            </a:pPr>
            <a:r>
              <a:rPr lang="en-US" sz="2400">
                <a:solidFill>
                  <a:schemeClr val="dk1"/>
                </a:solidFill>
              </a:rPr>
              <a:t>Pat Stachniak</a:t>
            </a:r>
            <a:endParaRPr sz="2400">
              <a:solidFill>
                <a:srgbClr val="980000"/>
              </a:solidFill>
            </a:endParaRPr>
          </a:p>
          <a:p>
            <a:pPr indent="0" lvl="0" marL="0" rtl="0" algn="l">
              <a:lnSpc>
                <a:spcPct val="90000"/>
              </a:lnSpc>
              <a:spcBef>
                <a:spcPts val="1000"/>
              </a:spcBef>
              <a:spcAft>
                <a:spcPts val="0"/>
              </a:spcAft>
              <a:buClr>
                <a:srgbClr val="C00000"/>
              </a:buClr>
              <a:buSzPts val="2800"/>
              <a:buNone/>
            </a:pPr>
            <a:r>
              <a:rPr b="1" lang="en-US" sz="2400">
                <a:solidFill>
                  <a:srgbClr val="980000"/>
                </a:solidFill>
              </a:rPr>
              <a:t>Competitive: 		</a:t>
            </a:r>
            <a:r>
              <a:rPr lang="en-US" sz="2400">
                <a:solidFill>
                  <a:schemeClr val="dk1"/>
                </a:solidFill>
              </a:rPr>
              <a:t>Kiel Camponi </a:t>
            </a:r>
            <a:endParaRPr sz="2400">
              <a:solidFill>
                <a:schemeClr val="dk1"/>
              </a:solidFill>
            </a:endParaRPr>
          </a:p>
          <a:p>
            <a:pPr indent="0" lvl="0" marL="0" rtl="0" algn="l">
              <a:lnSpc>
                <a:spcPct val="90000"/>
              </a:lnSpc>
              <a:spcBef>
                <a:spcPts val="1000"/>
              </a:spcBef>
              <a:spcAft>
                <a:spcPts val="0"/>
              </a:spcAft>
              <a:buClr>
                <a:srgbClr val="C00000"/>
              </a:buClr>
              <a:buSzPts val="2800"/>
              <a:buNone/>
            </a:pPr>
            <a:r>
              <a:rPr b="1" lang="en-US" sz="2400">
                <a:solidFill>
                  <a:srgbClr val="980000"/>
                </a:solidFill>
              </a:rPr>
              <a:t>City: 				</a:t>
            </a:r>
            <a:r>
              <a:rPr lang="en-US" sz="2400">
                <a:solidFill>
                  <a:schemeClr val="dk1"/>
                </a:solidFill>
              </a:rPr>
              <a:t>Erin Huta</a:t>
            </a:r>
            <a:endParaRPr b="1" sz="2400">
              <a:solidFill>
                <a:srgbClr val="980000"/>
              </a:solidFill>
            </a:endParaRPr>
          </a:p>
          <a:p>
            <a:pPr indent="0" lvl="0" marL="0" rtl="0" algn="l">
              <a:lnSpc>
                <a:spcPct val="90000"/>
              </a:lnSpc>
              <a:spcBef>
                <a:spcPts val="1000"/>
              </a:spcBef>
              <a:spcAft>
                <a:spcPts val="0"/>
              </a:spcAft>
              <a:buClr>
                <a:srgbClr val="C00000"/>
              </a:buClr>
              <a:buSzPts val="2800"/>
              <a:buNone/>
            </a:pPr>
            <a:r>
              <a:rPr b="1" lang="en-US" sz="2400">
                <a:solidFill>
                  <a:srgbClr val="980000"/>
                </a:solidFill>
              </a:rPr>
              <a:t>Female HP: 		</a:t>
            </a:r>
            <a:r>
              <a:rPr lang="en-US" sz="2400">
                <a:solidFill>
                  <a:schemeClr val="dk1"/>
                </a:solidFill>
              </a:rPr>
              <a:t>Brendan Clavelle	</a:t>
            </a:r>
            <a:r>
              <a:rPr b="1" lang="en-US" sz="2400">
                <a:solidFill>
                  <a:srgbClr val="980000"/>
                </a:solidFill>
              </a:rPr>
              <a:t>	</a:t>
            </a:r>
            <a:endParaRPr sz="2400">
              <a:solidFill>
                <a:srgbClr val="980000"/>
              </a:solidFill>
            </a:endParaRPr>
          </a:p>
          <a:p>
            <a:pPr indent="0" lvl="0" marL="0" rtl="0" algn="l">
              <a:spcBef>
                <a:spcPts val="1000"/>
              </a:spcBef>
              <a:spcAft>
                <a:spcPts val="0"/>
              </a:spcAft>
              <a:buClr>
                <a:srgbClr val="C00000"/>
              </a:buClr>
              <a:buSzPts val="2800"/>
              <a:buNone/>
            </a:pPr>
            <a:r>
              <a:rPr b="1" lang="en-US" sz="2400">
                <a:solidFill>
                  <a:srgbClr val="980000"/>
                </a:solidFill>
              </a:rPr>
              <a:t>Female RMFHL: 	</a:t>
            </a:r>
            <a:r>
              <a:rPr b="1" lang="en-US" sz="2400">
                <a:solidFill>
                  <a:srgbClr val="A5A5A5"/>
                </a:solidFill>
              </a:rPr>
              <a:t>Vacant	</a:t>
            </a:r>
            <a:endParaRPr sz="2400">
              <a:solidFill>
                <a:srgbClr val="A5A5A5"/>
              </a:solidFill>
            </a:endParaRPr>
          </a:p>
        </p:txBody>
      </p:sp>
      <p:pic>
        <p:nvPicPr>
          <p:cNvPr id="538" name="Google Shape;538;g7823ee4f48_1_64"/>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0" st="0"/>
                                            </p:txEl>
                                          </p:spTgt>
                                        </p:tgtEl>
                                        <p:attrNameLst>
                                          <p:attrName>style.visibility</p:attrName>
                                        </p:attrNameLst>
                                      </p:cBhvr>
                                      <p:to>
                                        <p:strVal val="visible"/>
                                      </p:to>
                                    </p:set>
                                    <p:anim calcmode="lin" valueType="num">
                                      <p:cBhvr additive="base">
                                        <p:cTn dur="1000"/>
                                        <p:tgtEl>
                                          <p:spTgt spid="53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1" st="1"/>
                                            </p:txEl>
                                          </p:spTgt>
                                        </p:tgtEl>
                                        <p:attrNameLst>
                                          <p:attrName>style.visibility</p:attrName>
                                        </p:attrNameLst>
                                      </p:cBhvr>
                                      <p:to>
                                        <p:strVal val="visible"/>
                                      </p:to>
                                    </p:set>
                                    <p:anim calcmode="lin" valueType="num">
                                      <p:cBhvr additive="base">
                                        <p:cTn dur="1000"/>
                                        <p:tgtEl>
                                          <p:spTgt spid="53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2" st="2"/>
                                            </p:txEl>
                                          </p:spTgt>
                                        </p:tgtEl>
                                        <p:attrNameLst>
                                          <p:attrName>style.visibility</p:attrName>
                                        </p:attrNameLst>
                                      </p:cBhvr>
                                      <p:to>
                                        <p:strVal val="visible"/>
                                      </p:to>
                                    </p:set>
                                    <p:anim calcmode="lin" valueType="num">
                                      <p:cBhvr additive="base">
                                        <p:cTn dur="1000"/>
                                        <p:tgtEl>
                                          <p:spTgt spid="53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3" st="3"/>
                                            </p:txEl>
                                          </p:spTgt>
                                        </p:tgtEl>
                                        <p:attrNameLst>
                                          <p:attrName>style.visibility</p:attrName>
                                        </p:attrNameLst>
                                      </p:cBhvr>
                                      <p:to>
                                        <p:strVal val="visible"/>
                                      </p:to>
                                    </p:set>
                                    <p:anim calcmode="lin" valueType="num">
                                      <p:cBhvr additive="base">
                                        <p:cTn dur="1000"/>
                                        <p:tgtEl>
                                          <p:spTgt spid="53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4" st="4"/>
                                            </p:txEl>
                                          </p:spTgt>
                                        </p:tgtEl>
                                        <p:attrNameLst>
                                          <p:attrName>style.visibility</p:attrName>
                                        </p:attrNameLst>
                                      </p:cBhvr>
                                      <p:to>
                                        <p:strVal val="visible"/>
                                      </p:to>
                                    </p:set>
                                    <p:anim calcmode="lin" valueType="num">
                                      <p:cBhvr additive="base">
                                        <p:cTn dur="1000"/>
                                        <p:tgtEl>
                                          <p:spTgt spid="53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5" st="5"/>
                                            </p:txEl>
                                          </p:spTgt>
                                        </p:tgtEl>
                                        <p:attrNameLst>
                                          <p:attrName>style.visibility</p:attrName>
                                        </p:attrNameLst>
                                      </p:cBhvr>
                                      <p:to>
                                        <p:strVal val="visible"/>
                                      </p:to>
                                    </p:set>
                                    <p:anim calcmode="lin" valueType="num">
                                      <p:cBhvr additive="base">
                                        <p:cTn dur="1000"/>
                                        <p:tgtEl>
                                          <p:spTgt spid="53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6" st="6"/>
                                            </p:txEl>
                                          </p:spTgt>
                                        </p:tgtEl>
                                        <p:attrNameLst>
                                          <p:attrName>style.visibility</p:attrName>
                                        </p:attrNameLst>
                                      </p:cBhvr>
                                      <p:to>
                                        <p:strVal val="visible"/>
                                      </p:to>
                                    </p:set>
                                    <p:anim calcmode="lin" valueType="num">
                                      <p:cBhvr additive="base">
                                        <p:cTn dur="1000"/>
                                        <p:tgtEl>
                                          <p:spTgt spid="537">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7" st="7"/>
                                            </p:txEl>
                                          </p:spTgt>
                                        </p:tgtEl>
                                        <p:attrNameLst>
                                          <p:attrName>style.visibility</p:attrName>
                                        </p:attrNameLst>
                                      </p:cBhvr>
                                      <p:to>
                                        <p:strVal val="visible"/>
                                      </p:to>
                                    </p:set>
                                    <p:anim calcmode="lin" valueType="num">
                                      <p:cBhvr additive="base">
                                        <p:cTn dur="1000"/>
                                        <p:tgtEl>
                                          <p:spTgt spid="537">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7">
                                            <p:txEl>
                                              <p:pRg end="8" st="8"/>
                                            </p:txEl>
                                          </p:spTgt>
                                        </p:tgtEl>
                                        <p:attrNameLst>
                                          <p:attrName>style.visibility</p:attrName>
                                        </p:attrNameLst>
                                      </p:cBhvr>
                                      <p:to>
                                        <p:strVal val="visible"/>
                                      </p:to>
                                    </p:set>
                                    <p:anim calcmode="lin" valueType="num">
                                      <p:cBhvr additive="base">
                                        <p:cTn dur="1000"/>
                                        <p:tgtEl>
                                          <p:spTgt spid="537">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3" name="Shape 143"/>
        <p:cNvGrpSpPr/>
        <p:nvPr/>
      </p:nvGrpSpPr>
      <p:grpSpPr>
        <a:xfrm>
          <a:off x="0" y="0"/>
          <a:ext cx="0" cy="0"/>
          <a:chOff x="0" y="0"/>
          <a:chExt cx="0" cy="0"/>
        </a:xfrm>
      </p:grpSpPr>
      <p:sp>
        <p:nvSpPr>
          <p:cNvPr id="144" name="Google Shape;144;p5"/>
          <p:cNvSpPr txBox="1"/>
          <p:nvPr>
            <p:ph type="title"/>
          </p:nvPr>
        </p:nvSpPr>
        <p:spPr>
          <a:xfrm>
            <a:off x="699662" y="2665395"/>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Operations Committee</a:t>
            </a:r>
            <a:endParaRPr/>
          </a:p>
        </p:txBody>
      </p:sp>
      <p:sp>
        <p:nvSpPr>
          <p:cNvPr id="145" name="Google Shape;145;p5"/>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5"/>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5"/>
          <p:cNvSpPr txBox="1"/>
          <p:nvPr>
            <p:ph idx="1" type="body"/>
          </p:nvPr>
        </p:nvSpPr>
        <p:spPr>
          <a:xfrm>
            <a:off x="6401600" y="147450"/>
            <a:ext cx="4575300" cy="65631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70000"/>
              </a:lnSpc>
              <a:spcBef>
                <a:spcPts val="0"/>
              </a:spcBef>
              <a:spcAft>
                <a:spcPts val="0"/>
              </a:spcAft>
              <a:buClr>
                <a:srgbClr val="C00000"/>
              </a:buClr>
              <a:buSzPts val="3177"/>
              <a:buNone/>
            </a:pPr>
            <a:r>
              <a:rPr lang="en-US" sz="3477">
                <a:solidFill>
                  <a:srgbClr val="980000"/>
                </a:solidFill>
              </a:rPr>
              <a:t>Division Coordinators:</a:t>
            </a:r>
            <a:endParaRPr sz="3100">
              <a:solidFill>
                <a:srgbClr val="980000"/>
              </a:solidFill>
            </a:endParaRPr>
          </a:p>
          <a:p>
            <a:pPr indent="0" lvl="0" marL="0" rtl="0" algn="l">
              <a:lnSpc>
                <a:spcPct val="70000"/>
              </a:lnSpc>
              <a:spcBef>
                <a:spcPts val="1000"/>
              </a:spcBef>
              <a:spcAft>
                <a:spcPts val="0"/>
              </a:spcAft>
              <a:buClr>
                <a:srgbClr val="C00000"/>
              </a:buClr>
              <a:buSzPts val="2170"/>
              <a:buNone/>
            </a:pPr>
            <a:r>
              <a:rPr b="1" lang="en-US" sz="2000">
                <a:solidFill>
                  <a:schemeClr val="dk1"/>
                </a:solidFill>
              </a:rPr>
              <a:t>High Performance:</a:t>
            </a:r>
            <a:endParaRPr b="1"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U18 AA </a:t>
            </a:r>
            <a:r>
              <a:rPr lang="en-US" sz="2000">
                <a:solidFill>
                  <a:schemeClr val="dk1"/>
                </a:solidFill>
              </a:rPr>
              <a:t>– Byron Eddy</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U18 AA </a:t>
            </a:r>
            <a:r>
              <a:rPr b="1" lang="en-US" sz="2000">
                <a:solidFill>
                  <a:srgbClr val="990000"/>
                </a:solidFill>
              </a:rPr>
              <a:t>Female</a:t>
            </a:r>
            <a:r>
              <a:rPr lang="en-US" sz="2000">
                <a:solidFill>
                  <a:schemeClr val="dk1"/>
                </a:solidFill>
              </a:rPr>
              <a:t> – Mike Harper</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U15 AA </a:t>
            </a:r>
            <a:r>
              <a:rPr lang="en-US" sz="2000">
                <a:solidFill>
                  <a:schemeClr val="dk1"/>
                </a:solidFill>
              </a:rPr>
              <a:t>– Troy Skidmore</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U13 AA </a:t>
            </a:r>
            <a:r>
              <a:rPr lang="en-US" sz="2000">
                <a:solidFill>
                  <a:schemeClr val="dk1"/>
                </a:solidFill>
              </a:rPr>
              <a:t>– Jim Gamlin</a:t>
            </a:r>
            <a:endParaRPr sz="2000">
              <a:solidFill>
                <a:schemeClr val="dk1"/>
              </a:solidFill>
            </a:endParaRPr>
          </a:p>
          <a:p>
            <a:pPr indent="0" lvl="0" marL="0" rtl="0" algn="l">
              <a:lnSpc>
                <a:spcPct val="70000"/>
              </a:lnSpc>
              <a:spcBef>
                <a:spcPts val="1000"/>
              </a:spcBef>
              <a:spcAft>
                <a:spcPts val="0"/>
              </a:spcAft>
              <a:buClr>
                <a:srgbClr val="C00000"/>
              </a:buClr>
              <a:buSzPts val="2170"/>
              <a:buNone/>
            </a:pPr>
            <a:r>
              <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chemeClr val="dk1"/>
                </a:solidFill>
              </a:rPr>
              <a:t>Competitive:</a:t>
            </a:r>
            <a:endParaRPr b="1"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U18 </a:t>
            </a:r>
            <a:r>
              <a:rPr lang="en-US" sz="2000">
                <a:solidFill>
                  <a:schemeClr val="dk1"/>
                </a:solidFill>
              </a:rPr>
              <a:t>– Johnny Abboud</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U15 </a:t>
            </a:r>
            <a:r>
              <a:rPr lang="en-US" sz="2000">
                <a:solidFill>
                  <a:schemeClr val="dk1"/>
                </a:solidFill>
              </a:rPr>
              <a:t>– Rhyan Stefura</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U15/U18 Female </a:t>
            </a:r>
            <a:r>
              <a:rPr lang="en-US" sz="2000">
                <a:solidFill>
                  <a:schemeClr val="dk1"/>
                </a:solidFill>
              </a:rPr>
              <a:t>– C</a:t>
            </a:r>
            <a:r>
              <a:rPr lang="en-US" sz="2000">
                <a:solidFill>
                  <a:srgbClr val="000000"/>
                </a:solidFill>
              </a:rPr>
              <a:t>helsea Oberten</a:t>
            </a:r>
            <a:endParaRPr sz="2000">
              <a:solidFill>
                <a:srgbClr val="000000"/>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U13 </a:t>
            </a:r>
            <a:r>
              <a:rPr lang="en-US" sz="2000">
                <a:solidFill>
                  <a:schemeClr val="dk1"/>
                </a:solidFill>
              </a:rPr>
              <a:t>– Patrick Stachniak</a:t>
            </a:r>
            <a:endParaRPr b="1" sz="2000">
              <a:solidFill>
                <a:srgbClr val="980000"/>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U11 </a:t>
            </a:r>
            <a:r>
              <a:rPr lang="en-US" sz="2000">
                <a:solidFill>
                  <a:schemeClr val="dk1"/>
                </a:solidFill>
              </a:rPr>
              <a:t>– Scott Brockway</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U11/U13 Female </a:t>
            </a:r>
            <a:r>
              <a:rPr lang="en-US" sz="2000">
                <a:solidFill>
                  <a:schemeClr val="dk1"/>
                </a:solidFill>
              </a:rPr>
              <a:t>– Scott Brockway</a:t>
            </a:r>
            <a:endParaRPr sz="2000">
              <a:solidFill>
                <a:schemeClr val="dk1"/>
              </a:solidFill>
            </a:endParaRPr>
          </a:p>
          <a:p>
            <a:pPr indent="0" lvl="0" marL="0" rtl="0" algn="l">
              <a:lnSpc>
                <a:spcPct val="70000"/>
              </a:lnSpc>
              <a:spcBef>
                <a:spcPts val="1000"/>
              </a:spcBef>
              <a:spcAft>
                <a:spcPts val="0"/>
              </a:spcAft>
              <a:buClr>
                <a:srgbClr val="C00000"/>
              </a:buClr>
              <a:buSzPts val="2170"/>
              <a:buFont typeface="Arial"/>
              <a:buNone/>
            </a:pPr>
            <a:r>
              <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chemeClr val="dk1"/>
                </a:solidFill>
              </a:rPr>
              <a:t>RHL/</a:t>
            </a:r>
            <a:r>
              <a:rPr b="1" lang="en-US" sz="2000">
                <a:solidFill>
                  <a:schemeClr val="dk1"/>
                </a:solidFill>
              </a:rPr>
              <a:t>City:</a:t>
            </a:r>
            <a:endParaRPr b="1"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U18 </a:t>
            </a:r>
            <a:r>
              <a:rPr lang="en-US" sz="2000">
                <a:solidFill>
                  <a:schemeClr val="dk1"/>
                </a:solidFill>
              </a:rPr>
              <a:t>– Jodi Clark</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U15 </a:t>
            </a:r>
            <a:r>
              <a:rPr lang="en-US" sz="2000">
                <a:solidFill>
                  <a:schemeClr val="dk1"/>
                </a:solidFill>
              </a:rPr>
              <a:t>– Brent Emo</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U13 </a:t>
            </a:r>
            <a:r>
              <a:rPr lang="en-US" sz="2000">
                <a:solidFill>
                  <a:schemeClr val="dk1"/>
                </a:solidFill>
              </a:rPr>
              <a:t>– Clayton Weir</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U11 </a:t>
            </a:r>
            <a:r>
              <a:rPr lang="en-US" sz="2000">
                <a:solidFill>
                  <a:schemeClr val="dk1"/>
                </a:solidFill>
              </a:rPr>
              <a:t>– Ashley Schuler</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Recreation</a:t>
            </a:r>
            <a:r>
              <a:rPr lang="en-US" sz="2000">
                <a:solidFill>
                  <a:schemeClr val="dk1"/>
                </a:solidFill>
              </a:rPr>
              <a:t> – Darren Dreger</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U9 </a:t>
            </a:r>
            <a:r>
              <a:rPr lang="en-US" sz="2000">
                <a:solidFill>
                  <a:schemeClr val="dk1"/>
                </a:solidFill>
              </a:rPr>
              <a:t>– Megan Condie</a:t>
            </a:r>
            <a:endParaRPr sz="2000">
              <a:solidFill>
                <a:schemeClr val="dk1"/>
              </a:solidFill>
            </a:endParaRPr>
          </a:p>
          <a:p>
            <a:pPr indent="0" lvl="0" marL="0" rtl="0" algn="l">
              <a:lnSpc>
                <a:spcPct val="70000"/>
              </a:lnSpc>
              <a:spcBef>
                <a:spcPts val="1000"/>
              </a:spcBef>
              <a:spcAft>
                <a:spcPts val="0"/>
              </a:spcAft>
              <a:buClr>
                <a:srgbClr val="C00000"/>
              </a:buClr>
              <a:buSzPts val="2170"/>
              <a:buNone/>
            </a:pPr>
            <a:r>
              <a:rPr b="1" lang="en-US" sz="2000">
                <a:solidFill>
                  <a:srgbClr val="980000"/>
                </a:solidFill>
              </a:rPr>
              <a:t>U7 </a:t>
            </a:r>
            <a:r>
              <a:rPr lang="en-US" sz="2000">
                <a:solidFill>
                  <a:schemeClr val="dk1"/>
                </a:solidFill>
              </a:rPr>
              <a:t>– Mumtaz Robson</a:t>
            </a:r>
            <a:endParaRPr sz="2000">
              <a:solidFill>
                <a:schemeClr val="dk1"/>
              </a:solidFill>
            </a:endParaRPr>
          </a:p>
        </p:txBody>
      </p:sp>
      <p:pic>
        <p:nvPicPr>
          <p:cNvPr id="148" name="Google Shape;148;p5"/>
          <p:cNvPicPr preferRelativeResize="0"/>
          <p:nvPr/>
        </p:nvPicPr>
        <p:blipFill>
          <a:blip r:embed="rId3">
            <a:alphaModFix/>
          </a:blip>
          <a:stretch>
            <a:fillRect/>
          </a:stretch>
        </p:blipFill>
        <p:spPr>
          <a:xfrm>
            <a:off x="1207788" y="666750"/>
            <a:ext cx="2600591" cy="236059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2" name="Shape 542"/>
        <p:cNvGrpSpPr/>
        <p:nvPr/>
      </p:nvGrpSpPr>
      <p:grpSpPr>
        <a:xfrm>
          <a:off x="0" y="0"/>
          <a:ext cx="0" cy="0"/>
          <a:chOff x="0" y="0"/>
          <a:chExt cx="0" cy="0"/>
        </a:xfrm>
      </p:grpSpPr>
      <p:sp>
        <p:nvSpPr>
          <p:cNvPr id="543" name="Google Shape;543;g7823ee4f48_1_72"/>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AA Division Coordinators</a:t>
            </a:r>
            <a:endParaRPr/>
          </a:p>
        </p:txBody>
      </p:sp>
      <p:sp>
        <p:nvSpPr>
          <p:cNvPr id="544" name="Google Shape;544;g7823ee4f48_1_72"/>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5" name="Google Shape;545;g7823ee4f48_1_72"/>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6" name="Google Shape;546;g7823ee4f48_1_72"/>
          <p:cNvSpPr txBox="1"/>
          <p:nvPr>
            <p:ph idx="1" type="body"/>
          </p:nvPr>
        </p:nvSpPr>
        <p:spPr>
          <a:xfrm>
            <a:off x="5830600" y="1497900"/>
            <a:ext cx="5844600" cy="38622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177"/>
              <a:buNone/>
            </a:pPr>
            <a:r>
              <a:rPr b="1" lang="en-US" sz="3400">
                <a:solidFill>
                  <a:srgbClr val="980000"/>
                </a:solidFill>
              </a:rPr>
              <a:t>Division Coordinators</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t/>
            </a:r>
            <a:endParaRPr b="1" sz="3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u="sng">
                <a:solidFill>
                  <a:srgbClr val="980000"/>
                </a:solidFill>
              </a:rPr>
              <a:t>AA:</a:t>
            </a:r>
            <a:endParaRPr b="1" sz="2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U18 AA :</a:t>
            </a:r>
            <a:r>
              <a:rPr lang="en-US" sz="2400">
                <a:solidFill>
                  <a:srgbClr val="980000"/>
                </a:solidFill>
              </a:rPr>
              <a:t> </a:t>
            </a:r>
            <a:r>
              <a:rPr b="1" lang="en-US" sz="2400">
                <a:solidFill>
                  <a:srgbClr val="A5A5A5"/>
                </a:solidFill>
              </a:rPr>
              <a:t>Vacant</a:t>
            </a:r>
            <a:endParaRPr b="1" sz="2400">
              <a:solidFill>
                <a:srgbClr val="A5A5A5"/>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U18 AA Female: </a:t>
            </a:r>
            <a:r>
              <a:rPr lang="en-US" sz="2400">
                <a:solidFill>
                  <a:srgbClr val="980000"/>
                </a:solidFill>
              </a:rPr>
              <a:t> </a:t>
            </a:r>
            <a:r>
              <a:rPr lang="en-US" sz="2400">
                <a:solidFill>
                  <a:schemeClr val="dk1"/>
                </a:solidFill>
              </a:rPr>
              <a:t>Mike Harper</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U15 AA: </a:t>
            </a:r>
            <a:r>
              <a:rPr lang="en-US" sz="2400">
                <a:solidFill>
                  <a:srgbClr val="000000"/>
                </a:solidFill>
              </a:rPr>
              <a:t> </a:t>
            </a:r>
            <a:r>
              <a:rPr b="1" lang="en-US" sz="2400">
                <a:solidFill>
                  <a:srgbClr val="A5A5A5"/>
                </a:solidFill>
              </a:rPr>
              <a:t>Vacant</a:t>
            </a:r>
            <a:endParaRPr b="1" sz="2400">
              <a:solidFill>
                <a:srgbClr val="A5A5A5"/>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U15 AA Female:  </a:t>
            </a:r>
            <a:r>
              <a:rPr lang="en-US" sz="2400">
                <a:solidFill>
                  <a:schemeClr val="dk1"/>
                </a:solidFill>
              </a:rPr>
              <a:t>Dacia Caron</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U13 AA:</a:t>
            </a:r>
            <a:r>
              <a:rPr lang="en-US" sz="2400">
                <a:solidFill>
                  <a:srgbClr val="980000"/>
                </a:solidFill>
              </a:rPr>
              <a:t> </a:t>
            </a:r>
            <a:r>
              <a:rPr lang="en-US" sz="2400">
                <a:solidFill>
                  <a:schemeClr val="dk1"/>
                </a:solidFill>
              </a:rPr>
              <a:t> Glenn Odishaw</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U13 AA Female:</a:t>
            </a:r>
            <a:r>
              <a:rPr lang="en-US" sz="2400">
                <a:solidFill>
                  <a:srgbClr val="980000"/>
                </a:solidFill>
              </a:rPr>
              <a:t> </a:t>
            </a:r>
            <a:r>
              <a:rPr lang="en-US" sz="2400">
                <a:solidFill>
                  <a:schemeClr val="dk1"/>
                </a:solidFill>
              </a:rPr>
              <a:t> Kendra Bigoraj</a:t>
            </a:r>
            <a:endParaRPr sz="2400">
              <a:solidFill>
                <a:schemeClr val="dk1"/>
              </a:solidFill>
            </a:endParaRPr>
          </a:p>
          <a:p>
            <a:pPr indent="0" lvl="0" marL="0" rtl="0" algn="l">
              <a:lnSpc>
                <a:spcPct val="70000"/>
              </a:lnSpc>
              <a:spcBef>
                <a:spcPts val="1000"/>
              </a:spcBef>
              <a:spcAft>
                <a:spcPts val="0"/>
              </a:spcAft>
              <a:buClr>
                <a:srgbClr val="C00000"/>
              </a:buClr>
              <a:buSzPts val="2170"/>
              <a:buNone/>
            </a:pPr>
            <a:r>
              <a:t/>
            </a:r>
            <a:endParaRPr sz="2000">
              <a:solidFill>
                <a:schemeClr val="dk1"/>
              </a:solidFill>
            </a:endParaRPr>
          </a:p>
        </p:txBody>
      </p:sp>
      <p:pic>
        <p:nvPicPr>
          <p:cNvPr id="547" name="Google Shape;547;g7823ee4f48_1_72"/>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6">
                                            <p:txEl>
                                              <p:pRg end="0" st="0"/>
                                            </p:txEl>
                                          </p:spTgt>
                                        </p:tgtEl>
                                        <p:attrNameLst>
                                          <p:attrName>style.visibility</p:attrName>
                                        </p:attrNameLst>
                                      </p:cBhvr>
                                      <p:to>
                                        <p:strVal val="visible"/>
                                      </p:to>
                                    </p:set>
                                    <p:anim calcmode="lin" valueType="num">
                                      <p:cBhvr additive="base">
                                        <p:cTn dur="1000"/>
                                        <p:tgtEl>
                                          <p:spTgt spid="54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6">
                                            <p:txEl>
                                              <p:pRg end="1" st="1"/>
                                            </p:txEl>
                                          </p:spTgt>
                                        </p:tgtEl>
                                        <p:attrNameLst>
                                          <p:attrName>style.visibility</p:attrName>
                                        </p:attrNameLst>
                                      </p:cBhvr>
                                      <p:to>
                                        <p:strVal val="visible"/>
                                      </p:to>
                                    </p:set>
                                    <p:anim calcmode="lin" valueType="num">
                                      <p:cBhvr additive="base">
                                        <p:cTn dur="1000"/>
                                        <p:tgtEl>
                                          <p:spTgt spid="54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6">
                                            <p:txEl>
                                              <p:pRg end="2" st="2"/>
                                            </p:txEl>
                                          </p:spTgt>
                                        </p:tgtEl>
                                        <p:attrNameLst>
                                          <p:attrName>style.visibility</p:attrName>
                                        </p:attrNameLst>
                                      </p:cBhvr>
                                      <p:to>
                                        <p:strVal val="visible"/>
                                      </p:to>
                                    </p:set>
                                    <p:anim calcmode="lin" valueType="num">
                                      <p:cBhvr additive="base">
                                        <p:cTn dur="1000"/>
                                        <p:tgtEl>
                                          <p:spTgt spid="54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6">
                                            <p:txEl>
                                              <p:pRg end="3" st="3"/>
                                            </p:txEl>
                                          </p:spTgt>
                                        </p:tgtEl>
                                        <p:attrNameLst>
                                          <p:attrName>style.visibility</p:attrName>
                                        </p:attrNameLst>
                                      </p:cBhvr>
                                      <p:to>
                                        <p:strVal val="visible"/>
                                      </p:to>
                                    </p:set>
                                    <p:anim calcmode="lin" valueType="num">
                                      <p:cBhvr additive="base">
                                        <p:cTn dur="1000"/>
                                        <p:tgtEl>
                                          <p:spTgt spid="54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6">
                                            <p:txEl>
                                              <p:pRg end="4" st="4"/>
                                            </p:txEl>
                                          </p:spTgt>
                                        </p:tgtEl>
                                        <p:attrNameLst>
                                          <p:attrName>style.visibility</p:attrName>
                                        </p:attrNameLst>
                                      </p:cBhvr>
                                      <p:to>
                                        <p:strVal val="visible"/>
                                      </p:to>
                                    </p:set>
                                    <p:anim calcmode="lin" valueType="num">
                                      <p:cBhvr additive="base">
                                        <p:cTn dur="1000"/>
                                        <p:tgtEl>
                                          <p:spTgt spid="54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6">
                                            <p:txEl>
                                              <p:pRg end="5" st="5"/>
                                            </p:txEl>
                                          </p:spTgt>
                                        </p:tgtEl>
                                        <p:attrNameLst>
                                          <p:attrName>style.visibility</p:attrName>
                                        </p:attrNameLst>
                                      </p:cBhvr>
                                      <p:to>
                                        <p:strVal val="visible"/>
                                      </p:to>
                                    </p:set>
                                    <p:anim calcmode="lin" valueType="num">
                                      <p:cBhvr additive="base">
                                        <p:cTn dur="1000"/>
                                        <p:tgtEl>
                                          <p:spTgt spid="546">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6">
                                            <p:txEl>
                                              <p:pRg end="6" st="6"/>
                                            </p:txEl>
                                          </p:spTgt>
                                        </p:tgtEl>
                                        <p:attrNameLst>
                                          <p:attrName>style.visibility</p:attrName>
                                        </p:attrNameLst>
                                      </p:cBhvr>
                                      <p:to>
                                        <p:strVal val="visible"/>
                                      </p:to>
                                    </p:set>
                                    <p:anim calcmode="lin" valueType="num">
                                      <p:cBhvr additive="base">
                                        <p:cTn dur="1000"/>
                                        <p:tgtEl>
                                          <p:spTgt spid="546">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6">
                                            <p:txEl>
                                              <p:pRg end="7" st="7"/>
                                            </p:txEl>
                                          </p:spTgt>
                                        </p:tgtEl>
                                        <p:attrNameLst>
                                          <p:attrName>style.visibility</p:attrName>
                                        </p:attrNameLst>
                                      </p:cBhvr>
                                      <p:to>
                                        <p:strVal val="visible"/>
                                      </p:to>
                                    </p:set>
                                    <p:anim calcmode="lin" valueType="num">
                                      <p:cBhvr additive="base">
                                        <p:cTn dur="1000"/>
                                        <p:tgtEl>
                                          <p:spTgt spid="546">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6">
                                            <p:txEl>
                                              <p:pRg end="8" st="8"/>
                                            </p:txEl>
                                          </p:spTgt>
                                        </p:tgtEl>
                                        <p:attrNameLst>
                                          <p:attrName>style.visibility</p:attrName>
                                        </p:attrNameLst>
                                      </p:cBhvr>
                                      <p:to>
                                        <p:strVal val="visible"/>
                                      </p:to>
                                    </p:set>
                                    <p:anim calcmode="lin" valueType="num">
                                      <p:cBhvr additive="base">
                                        <p:cTn dur="1000"/>
                                        <p:tgtEl>
                                          <p:spTgt spid="546">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6">
                                            <p:txEl>
                                              <p:pRg end="9" st="9"/>
                                            </p:txEl>
                                          </p:spTgt>
                                        </p:tgtEl>
                                        <p:attrNameLst>
                                          <p:attrName>style.visibility</p:attrName>
                                        </p:attrNameLst>
                                      </p:cBhvr>
                                      <p:to>
                                        <p:strVal val="visible"/>
                                      </p:to>
                                    </p:set>
                                    <p:anim calcmode="lin" valueType="num">
                                      <p:cBhvr additive="base">
                                        <p:cTn dur="1000"/>
                                        <p:tgtEl>
                                          <p:spTgt spid="546">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1" name="Shape 551"/>
        <p:cNvGrpSpPr/>
        <p:nvPr/>
      </p:nvGrpSpPr>
      <p:grpSpPr>
        <a:xfrm>
          <a:off x="0" y="0"/>
          <a:ext cx="0" cy="0"/>
          <a:chOff x="0" y="0"/>
          <a:chExt cx="0" cy="0"/>
        </a:xfrm>
      </p:grpSpPr>
      <p:sp>
        <p:nvSpPr>
          <p:cNvPr id="552" name="Google Shape;552;g128fc099614_0_118"/>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Competitive Division</a:t>
            </a:r>
            <a:endParaRPr b="1" sz="4800"/>
          </a:p>
          <a:p>
            <a:pPr indent="0" lvl="0" marL="0" rtl="0" algn="ctr">
              <a:lnSpc>
                <a:spcPct val="90000"/>
              </a:lnSpc>
              <a:spcBef>
                <a:spcPts val="0"/>
              </a:spcBef>
              <a:spcAft>
                <a:spcPts val="0"/>
              </a:spcAft>
              <a:buClr>
                <a:schemeClr val="lt1"/>
              </a:buClr>
              <a:buSzPts val="4800"/>
              <a:buFont typeface="Calibri"/>
              <a:buNone/>
            </a:pPr>
            <a:r>
              <a:rPr b="1" lang="en-US" sz="4800"/>
              <a:t>Coordinators</a:t>
            </a:r>
            <a:endParaRPr/>
          </a:p>
        </p:txBody>
      </p:sp>
      <p:sp>
        <p:nvSpPr>
          <p:cNvPr id="553" name="Google Shape;553;g128fc099614_0_11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4" name="Google Shape;554;g128fc099614_0_118"/>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5" name="Google Shape;555;g128fc099614_0_118"/>
          <p:cNvSpPr txBox="1"/>
          <p:nvPr>
            <p:ph idx="1" type="body"/>
          </p:nvPr>
        </p:nvSpPr>
        <p:spPr>
          <a:xfrm>
            <a:off x="5851600" y="1418500"/>
            <a:ext cx="6253200" cy="45024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177"/>
              <a:buNone/>
            </a:pPr>
            <a:r>
              <a:rPr b="1" lang="en-US" sz="3400">
                <a:solidFill>
                  <a:srgbClr val="980000"/>
                </a:solidFill>
              </a:rPr>
              <a:t>Division Coordinators</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t/>
            </a:r>
            <a:endParaRPr b="1" sz="3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u="sng">
                <a:solidFill>
                  <a:srgbClr val="980000"/>
                </a:solidFill>
              </a:rPr>
              <a:t>Competitive:</a:t>
            </a:r>
            <a:endParaRPr b="1" sz="2400" u="sng">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U18: </a:t>
            </a:r>
            <a:r>
              <a:rPr lang="en-US" sz="2400">
                <a:solidFill>
                  <a:schemeClr val="dk1"/>
                </a:solidFill>
              </a:rPr>
              <a:t>Johnny Abboud</a:t>
            </a:r>
            <a:endParaRPr sz="2400">
              <a:solidFill>
                <a:srgbClr val="A5A5A5"/>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U15: </a:t>
            </a:r>
            <a:r>
              <a:rPr lang="en-US" sz="2400">
                <a:solidFill>
                  <a:schemeClr val="dk1"/>
                </a:solidFill>
              </a:rPr>
              <a:t>Clayton Weir</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U13:</a:t>
            </a:r>
            <a:r>
              <a:rPr b="1" lang="en-US" sz="2400">
                <a:solidFill>
                  <a:srgbClr val="C00000"/>
                </a:solidFill>
              </a:rPr>
              <a:t> </a:t>
            </a:r>
            <a:r>
              <a:rPr lang="en-US" sz="2400">
                <a:solidFill>
                  <a:schemeClr val="dk1"/>
                </a:solidFill>
              </a:rPr>
              <a:t>Korin Lemay</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U11:</a:t>
            </a:r>
            <a:r>
              <a:rPr lang="en-US" sz="2400">
                <a:solidFill>
                  <a:srgbClr val="980000"/>
                </a:solidFill>
              </a:rPr>
              <a:t> </a:t>
            </a:r>
            <a:r>
              <a:rPr b="1" i="1" lang="en-US" sz="2400">
                <a:solidFill>
                  <a:schemeClr val="dk1"/>
                </a:solidFill>
              </a:rPr>
              <a:t>Vote</a:t>
            </a:r>
            <a:endParaRPr b="1" i="1" sz="2400">
              <a:solidFill>
                <a:schemeClr val="dk1"/>
              </a:solidFill>
            </a:endParaRPr>
          </a:p>
          <a:p>
            <a:pPr indent="-381000" lvl="0" marL="914400" rtl="0" algn="l">
              <a:lnSpc>
                <a:spcPct val="70000"/>
              </a:lnSpc>
              <a:spcBef>
                <a:spcPts val="1000"/>
              </a:spcBef>
              <a:spcAft>
                <a:spcPts val="0"/>
              </a:spcAft>
              <a:buClr>
                <a:schemeClr val="dk1"/>
              </a:buClr>
              <a:buSzPts val="2400"/>
              <a:buChar char="•"/>
            </a:pPr>
            <a:r>
              <a:rPr lang="en-US" sz="2400">
                <a:solidFill>
                  <a:schemeClr val="dk1"/>
                </a:solidFill>
              </a:rPr>
              <a:t>Oscar Alvarez</a:t>
            </a:r>
            <a:endParaRPr sz="2400">
              <a:solidFill>
                <a:schemeClr val="dk1"/>
              </a:solidFill>
            </a:endParaRPr>
          </a:p>
          <a:p>
            <a:pPr indent="-381000" lvl="0" marL="914400" rtl="0" algn="l">
              <a:lnSpc>
                <a:spcPct val="70000"/>
              </a:lnSpc>
              <a:spcBef>
                <a:spcPts val="0"/>
              </a:spcBef>
              <a:spcAft>
                <a:spcPts val="0"/>
              </a:spcAft>
              <a:buClr>
                <a:schemeClr val="dk1"/>
              </a:buClr>
              <a:buSzPts val="2400"/>
              <a:buChar char="•"/>
            </a:pPr>
            <a:r>
              <a:rPr lang="en-US" sz="2400">
                <a:solidFill>
                  <a:schemeClr val="dk1"/>
                </a:solidFill>
              </a:rPr>
              <a:t>Scott Brockway</a:t>
            </a:r>
            <a:endParaRPr sz="2400">
              <a:solidFill>
                <a:schemeClr val="dk1"/>
              </a:solidFill>
            </a:endParaRPr>
          </a:p>
          <a:p>
            <a:pPr indent="0" lvl="0" marL="0" rtl="0" algn="l">
              <a:lnSpc>
                <a:spcPct val="70000"/>
              </a:lnSpc>
              <a:spcBef>
                <a:spcPts val="1000"/>
              </a:spcBef>
              <a:spcAft>
                <a:spcPts val="0"/>
              </a:spcAft>
              <a:buClr>
                <a:srgbClr val="C00000"/>
              </a:buClr>
              <a:buSzPts val="2170"/>
              <a:buNone/>
            </a:pPr>
            <a:r>
              <a:t/>
            </a:r>
            <a:endParaRPr sz="2400">
              <a:solidFill>
                <a:schemeClr val="dk1"/>
              </a:solidFill>
            </a:endParaRPr>
          </a:p>
        </p:txBody>
      </p:sp>
      <p:pic>
        <p:nvPicPr>
          <p:cNvPr id="556" name="Google Shape;556;g128fc099614_0_118"/>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5">
                                            <p:txEl>
                                              <p:pRg end="0" st="0"/>
                                            </p:txEl>
                                          </p:spTgt>
                                        </p:tgtEl>
                                        <p:attrNameLst>
                                          <p:attrName>style.visibility</p:attrName>
                                        </p:attrNameLst>
                                      </p:cBhvr>
                                      <p:to>
                                        <p:strVal val="visible"/>
                                      </p:to>
                                    </p:set>
                                    <p:anim calcmode="lin" valueType="num">
                                      <p:cBhvr additive="base">
                                        <p:cTn dur="1000"/>
                                        <p:tgtEl>
                                          <p:spTgt spid="55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5">
                                            <p:txEl>
                                              <p:pRg end="1" st="1"/>
                                            </p:txEl>
                                          </p:spTgt>
                                        </p:tgtEl>
                                        <p:attrNameLst>
                                          <p:attrName>style.visibility</p:attrName>
                                        </p:attrNameLst>
                                      </p:cBhvr>
                                      <p:to>
                                        <p:strVal val="visible"/>
                                      </p:to>
                                    </p:set>
                                    <p:anim calcmode="lin" valueType="num">
                                      <p:cBhvr additive="base">
                                        <p:cTn dur="1000"/>
                                        <p:tgtEl>
                                          <p:spTgt spid="55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5">
                                            <p:txEl>
                                              <p:pRg end="2" st="2"/>
                                            </p:txEl>
                                          </p:spTgt>
                                        </p:tgtEl>
                                        <p:attrNameLst>
                                          <p:attrName>style.visibility</p:attrName>
                                        </p:attrNameLst>
                                      </p:cBhvr>
                                      <p:to>
                                        <p:strVal val="visible"/>
                                      </p:to>
                                    </p:set>
                                    <p:anim calcmode="lin" valueType="num">
                                      <p:cBhvr additive="base">
                                        <p:cTn dur="1000"/>
                                        <p:tgtEl>
                                          <p:spTgt spid="55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5">
                                            <p:txEl>
                                              <p:pRg end="3" st="3"/>
                                            </p:txEl>
                                          </p:spTgt>
                                        </p:tgtEl>
                                        <p:attrNameLst>
                                          <p:attrName>style.visibility</p:attrName>
                                        </p:attrNameLst>
                                      </p:cBhvr>
                                      <p:to>
                                        <p:strVal val="visible"/>
                                      </p:to>
                                    </p:set>
                                    <p:anim calcmode="lin" valueType="num">
                                      <p:cBhvr additive="base">
                                        <p:cTn dur="1000"/>
                                        <p:tgtEl>
                                          <p:spTgt spid="55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5">
                                            <p:txEl>
                                              <p:pRg end="4" st="4"/>
                                            </p:txEl>
                                          </p:spTgt>
                                        </p:tgtEl>
                                        <p:attrNameLst>
                                          <p:attrName>style.visibility</p:attrName>
                                        </p:attrNameLst>
                                      </p:cBhvr>
                                      <p:to>
                                        <p:strVal val="visible"/>
                                      </p:to>
                                    </p:set>
                                    <p:anim calcmode="lin" valueType="num">
                                      <p:cBhvr additive="base">
                                        <p:cTn dur="1000"/>
                                        <p:tgtEl>
                                          <p:spTgt spid="555">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5">
                                            <p:txEl>
                                              <p:pRg end="5" st="5"/>
                                            </p:txEl>
                                          </p:spTgt>
                                        </p:tgtEl>
                                        <p:attrNameLst>
                                          <p:attrName>style.visibility</p:attrName>
                                        </p:attrNameLst>
                                      </p:cBhvr>
                                      <p:to>
                                        <p:strVal val="visible"/>
                                      </p:to>
                                    </p:set>
                                    <p:anim calcmode="lin" valueType="num">
                                      <p:cBhvr additive="base">
                                        <p:cTn dur="1000"/>
                                        <p:tgtEl>
                                          <p:spTgt spid="555">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5">
                                            <p:txEl>
                                              <p:pRg end="6" st="6"/>
                                            </p:txEl>
                                          </p:spTgt>
                                        </p:tgtEl>
                                        <p:attrNameLst>
                                          <p:attrName>style.visibility</p:attrName>
                                        </p:attrNameLst>
                                      </p:cBhvr>
                                      <p:to>
                                        <p:strVal val="visible"/>
                                      </p:to>
                                    </p:set>
                                    <p:anim calcmode="lin" valueType="num">
                                      <p:cBhvr additive="base">
                                        <p:cTn dur="1000"/>
                                        <p:tgtEl>
                                          <p:spTgt spid="555">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5">
                                            <p:txEl>
                                              <p:pRg end="7" st="7"/>
                                            </p:txEl>
                                          </p:spTgt>
                                        </p:tgtEl>
                                        <p:attrNameLst>
                                          <p:attrName>style.visibility</p:attrName>
                                        </p:attrNameLst>
                                      </p:cBhvr>
                                      <p:to>
                                        <p:strVal val="visible"/>
                                      </p:to>
                                    </p:set>
                                    <p:anim calcmode="lin" valueType="num">
                                      <p:cBhvr additive="base">
                                        <p:cTn dur="1000"/>
                                        <p:tgtEl>
                                          <p:spTgt spid="555">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5">
                                            <p:txEl>
                                              <p:pRg end="8" st="8"/>
                                            </p:txEl>
                                          </p:spTgt>
                                        </p:tgtEl>
                                        <p:attrNameLst>
                                          <p:attrName>style.visibility</p:attrName>
                                        </p:attrNameLst>
                                      </p:cBhvr>
                                      <p:to>
                                        <p:strVal val="visible"/>
                                      </p:to>
                                    </p:set>
                                    <p:anim calcmode="lin" valueType="num">
                                      <p:cBhvr additive="base">
                                        <p:cTn dur="1000"/>
                                        <p:tgtEl>
                                          <p:spTgt spid="555">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55">
                                            <p:txEl>
                                              <p:pRg end="9" st="9"/>
                                            </p:txEl>
                                          </p:spTgt>
                                        </p:tgtEl>
                                        <p:attrNameLst>
                                          <p:attrName>style.visibility</p:attrName>
                                        </p:attrNameLst>
                                      </p:cBhvr>
                                      <p:to>
                                        <p:strVal val="visible"/>
                                      </p:to>
                                    </p:set>
                                    <p:anim calcmode="lin" valueType="num">
                                      <p:cBhvr additive="base">
                                        <p:cTn dur="1000"/>
                                        <p:tgtEl>
                                          <p:spTgt spid="555">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0" name="Shape 560"/>
        <p:cNvGrpSpPr/>
        <p:nvPr/>
      </p:nvGrpSpPr>
      <p:grpSpPr>
        <a:xfrm>
          <a:off x="0" y="0"/>
          <a:ext cx="0" cy="0"/>
          <a:chOff x="0" y="0"/>
          <a:chExt cx="0" cy="0"/>
        </a:xfrm>
      </p:grpSpPr>
      <p:sp>
        <p:nvSpPr>
          <p:cNvPr id="561" name="Google Shape;561;g128fc099614_0_134"/>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Female Division Coordinators</a:t>
            </a:r>
            <a:endParaRPr/>
          </a:p>
        </p:txBody>
      </p:sp>
      <p:sp>
        <p:nvSpPr>
          <p:cNvPr id="562" name="Google Shape;562;g128fc099614_0_134"/>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3" name="Google Shape;563;g128fc099614_0_134"/>
          <p:cNvSpPr/>
          <p:nvPr/>
        </p:nvSpPr>
        <p:spPr>
          <a:xfrm>
            <a:off x="5192596"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4" name="Google Shape;564;g128fc099614_0_134"/>
          <p:cNvSpPr txBox="1"/>
          <p:nvPr>
            <p:ph idx="1" type="body"/>
          </p:nvPr>
        </p:nvSpPr>
        <p:spPr>
          <a:xfrm>
            <a:off x="6072250" y="1974300"/>
            <a:ext cx="5240100" cy="29094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177"/>
              <a:buNone/>
            </a:pPr>
            <a:r>
              <a:rPr b="1" lang="en-US" sz="3400">
                <a:solidFill>
                  <a:srgbClr val="980000"/>
                </a:solidFill>
              </a:rPr>
              <a:t>Division Coordinators</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t/>
            </a:r>
            <a:endParaRPr b="1" sz="3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u="sng">
                <a:solidFill>
                  <a:srgbClr val="980000"/>
                </a:solidFill>
              </a:rPr>
              <a:t>Female:</a:t>
            </a:r>
            <a:endParaRPr b="1" sz="2400" u="sng">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U15/U18: </a:t>
            </a:r>
            <a:r>
              <a:rPr lang="en-US" sz="2400">
                <a:solidFill>
                  <a:schemeClr val="dk1"/>
                </a:solidFill>
              </a:rPr>
              <a:t>Chelsea Oberten</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U11/U13: </a:t>
            </a:r>
            <a:r>
              <a:rPr lang="en-US" sz="2400">
                <a:solidFill>
                  <a:schemeClr val="dk1"/>
                </a:solidFill>
              </a:rPr>
              <a:t>Megan Condie</a:t>
            </a:r>
            <a:endParaRPr sz="2400">
              <a:solidFill>
                <a:schemeClr val="dk1"/>
              </a:solidFill>
            </a:endParaRPr>
          </a:p>
        </p:txBody>
      </p:sp>
      <p:pic>
        <p:nvPicPr>
          <p:cNvPr id="565" name="Google Shape;565;g128fc099614_0_134"/>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64">
                                            <p:txEl>
                                              <p:pRg end="0" st="0"/>
                                            </p:txEl>
                                          </p:spTgt>
                                        </p:tgtEl>
                                        <p:attrNameLst>
                                          <p:attrName>style.visibility</p:attrName>
                                        </p:attrNameLst>
                                      </p:cBhvr>
                                      <p:to>
                                        <p:strVal val="visible"/>
                                      </p:to>
                                    </p:set>
                                    <p:anim calcmode="lin" valueType="num">
                                      <p:cBhvr additive="base">
                                        <p:cTn dur="1000"/>
                                        <p:tgtEl>
                                          <p:spTgt spid="56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64">
                                            <p:txEl>
                                              <p:pRg end="1" st="1"/>
                                            </p:txEl>
                                          </p:spTgt>
                                        </p:tgtEl>
                                        <p:attrNameLst>
                                          <p:attrName>style.visibility</p:attrName>
                                        </p:attrNameLst>
                                      </p:cBhvr>
                                      <p:to>
                                        <p:strVal val="visible"/>
                                      </p:to>
                                    </p:set>
                                    <p:anim calcmode="lin" valueType="num">
                                      <p:cBhvr additive="base">
                                        <p:cTn dur="1000"/>
                                        <p:tgtEl>
                                          <p:spTgt spid="56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64">
                                            <p:txEl>
                                              <p:pRg end="2" st="2"/>
                                            </p:txEl>
                                          </p:spTgt>
                                        </p:tgtEl>
                                        <p:attrNameLst>
                                          <p:attrName>style.visibility</p:attrName>
                                        </p:attrNameLst>
                                      </p:cBhvr>
                                      <p:to>
                                        <p:strVal val="visible"/>
                                      </p:to>
                                    </p:set>
                                    <p:anim calcmode="lin" valueType="num">
                                      <p:cBhvr additive="base">
                                        <p:cTn dur="1000"/>
                                        <p:tgtEl>
                                          <p:spTgt spid="56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64">
                                            <p:txEl>
                                              <p:pRg end="3" st="3"/>
                                            </p:txEl>
                                          </p:spTgt>
                                        </p:tgtEl>
                                        <p:attrNameLst>
                                          <p:attrName>style.visibility</p:attrName>
                                        </p:attrNameLst>
                                      </p:cBhvr>
                                      <p:to>
                                        <p:strVal val="visible"/>
                                      </p:to>
                                    </p:set>
                                    <p:anim calcmode="lin" valueType="num">
                                      <p:cBhvr additive="base">
                                        <p:cTn dur="1000"/>
                                        <p:tgtEl>
                                          <p:spTgt spid="56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64">
                                            <p:txEl>
                                              <p:pRg end="4" st="4"/>
                                            </p:txEl>
                                          </p:spTgt>
                                        </p:tgtEl>
                                        <p:attrNameLst>
                                          <p:attrName>style.visibility</p:attrName>
                                        </p:attrNameLst>
                                      </p:cBhvr>
                                      <p:to>
                                        <p:strVal val="visible"/>
                                      </p:to>
                                    </p:set>
                                    <p:anim calcmode="lin" valueType="num">
                                      <p:cBhvr additive="base">
                                        <p:cTn dur="1000"/>
                                        <p:tgtEl>
                                          <p:spTgt spid="56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9" name="Shape 569"/>
        <p:cNvGrpSpPr/>
        <p:nvPr/>
      </p:nvGrpSpPr>
      <p:grpSpPr>
        <a:xfrm>
          <a:off x="0" y="0"/>
          <a:ext cx="0" cy="0"/>
          <a:chOff x="0" y="0"/>
          <a:chExt cx="0" cy="0"/>
        </a:xfrm>
      </p:grpSpPr>
      <p:sp>
        <p:nvSpPr>
          <p:cNvPr id="570" name="Google Shape;570;g128fc099614_0_126"/>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RHL/City Division Coordinators</a:t>
            </a:r>
            <a:endParaRPr/>
          </a:p>
        </p:txBody>
      </p:sp>
      <p:sp>
        <p:nvSpPr>
          <p:cNvPr id="571" name="Google Shape;571;g128fc099614_0_12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2" name="Google Shape;572;g128fc099614_0_126"/>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3" name="Google Shape;573;g128fc099614_0_126"/>
          <p:cNvSpPr txBox="1"/>
          <p:nvPr>
            <p:ph idx="1" type="body"/>
          </p:nvPr>
        </p:nvSpPr>
        <p:spPr>
          <a:xfrm>
            <a:off x="6178400" y="927000"/>
            <a:ext cx="5021700" cy="50040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177"/>
              <a:buNone/>
            </a:pPr>
            <a:r>
              <a:rPr b="1" lang="en-US" sz="3400">
                <a:solidFill>
                  <a:srgbClr val="980000"/>
                </a:solidFill>
              </a:rPr>
              <a:t>Division Coordinators</a:t>
            </a:r>
            <a:endParaRPr b="1" sz="3400">
              <a:solidFill>
                <a:srgbClr val="980000"/>
              </a:solidFill>
            </a:endParaRPr>
          </a:p>
          <a:p>
            <a:pPr indent="0" lvl="0" marL="0" rtl="0" algn="ctr">
              <a:lnSpc>
                <a:spcPct val="70000"/>
              </a:lnSpc>
              <a:spcBef>
                <a:spcPts val="0"/>
              </a:spcBef>
              <a:spcAft>
                <a:spcPts val="0"/>
              </a:spcAft>
              <a:buClr>
                <a:srgbClr val="C00000"/>
              </a:buClr>
              <a:buSzPts val="3177"/>
              <a:buNone/>
            </a:pPr>
            <a:r>
              <a:t/>
            </a:r>
            <a:endParaRPr b="1" sz="3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u="sng">
                <a:solidFill>
                  <a:srgbClr val="980000"/>
                </a:solidFill>
              </a:rPr>
              <a:t>City:</a:t>
            </a:r>
            <a:endParaRPr b="1" sz="2400" u="sng">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U18: </a:t>
            </a:r>
            <a:r>
              <a:rPr lang="en-US" sz="2400">
                <a:solidFill>
                  <a:schemeClr val="dk1"/>
                </a:solidFill>
              </a:rPr>
              <a:t>Jodi Clarke</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U15 : </a:t>
            </a:r>
            <a:r>
              <a:rPr lang="en-US" sz="2400">
                <a:solidFill>
                  <a:schemeClr val="dk1"/>
                </a:solidFill>
              </a:rPr>
              <a:t>Brent Emo</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U13 :</a:t>
            </a:r>
            <a:r>
              <a:rPr lang="en-US" sz="2400">
                <a:solidFill>
                  <a:srgbClr val="980000"/>
                </a:solidFill>
              </a:rPr>
              <a:t> </a:t>
            </a:r>
            <a:r>
              <a:rPr lang="en-US" sz="2400">
                <a:solidFill>
                  <a:schemeClr val="dk1"/>
                </a:solidFill>
              </a:rPr>
              <a:t>Nicole Grochowich</a:t>
            </a:r>
            <a:endParaRPr sz="2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U11: </a:t>
            </a:r>
            <a:r>
              <a:rPr b="1" lang="en-US" sz="2400">
                <a:solidFill>
                  <a:srgbClr val="A5A5A5"/>
                </a:solidFill>
              </a:rPr>
              <a:t>Vacant</a:t>
            </a:r>
            <a:endParaRPr b="1" sz="2400">
              <a:solidFill>
                <a:srgbClr val="A5A5A5"/>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U9 : </a:t>
            </a:r>
            <a:r>
              <a:rPr lang="en-US" sz="2400">
                <a:solidFill>
                  <a:schemeClr val="dk1"/>
                </a:solidFill>
              </a:rPr>
              <a:t>Aliceyn Egan</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U7 : </a:t>
            </a:r>
            <a:r>
              <a:rPr lang="en-US" sz="2400">
                <a:solidFill>
                  <a:schemeClr val="dk1"/>
                </a:solidFill>
              </a:rPr>
              <a:t>Brian Eagle</a:t>
            </a:r>
            <a:endParaRPr sz="2400">
              <a:solidFill>
                <a:srgbClr val="980000"/>
              </a:solidFill>
            </a:endParaRPr>
          </a:p>
          <a:p>
            <a:pPr indent="0" lvl="0" marL="0" rtl="0" algn="l">
              <a:lnSpc>
                <a:spcPct val="70000"/>
              </a:lnSpc>
              <a:spcBef>
                <a:spcPts val="1000"/>
              </a:spcBef>
              <a:spcAft>
                <a:spcPts val="0"/>
              </a:spcAft>
              <a:buClr>
                <a:srgbClr val="C00000"/>
              </a:buClr>
              <a:buSzPts val="2170"/>
              <a:buNone/>
            </a:pPr>
            <a:r>
              <a:t/>
            </a:r>
            <a:endParaRPr b="1" sz="2400">
              <a:solidFill>
                <a:srgbClr val="980000"/>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Recreation: </a:t>
            </a:r>
            <a:r>
              <a:rPr lang="en-US" sz="2400">
                <a:solidFill>
                  <a:schemeClr val="dk1"/>
                </a:solidFill>
              </a:rPr>
              <a:t>Darren Dreger</a:t>
            </a:r>
            <a:endParaRPr sz="2400">
              <a:solidFill>
                <a:schemeClr val="dk1"/>
              </a:solidFill>
            </a:endParaRPr>
          </a:p>
          <a:p>
            <a:pPr indent="0" lvl="0" marL="0" rtl="0" algn="l">
              <a:lnSpc>
                <a:spcPct val="70000"/>
              </a:lnSpc>
              <a:spcBef>
                <a:spcPts val="1000"/>
              </a:spcBef>
              <a:spcAft>
                <a:spcPts val="0"/>
              </a:spcAft>
              <a:buClr>
                <a:srgbClr val="C00000"/>
              </a:buClr>
              <a:buSzPts val="2170"/>
              <a:buNone/>
            </a:pPr>
            <a:r>
              <a:t/>
            </a:r>
            <a:endParaRPr sz="2400">
              <a:solidFill>
                <a:schemeClr val="dk1"/>
              </a:solidFill>
            </a:endParaRPr>
          </a:p>
          <a:p>
            <a:pPr indent="0" lvl="0" marL="0" rtl="0" algn="l">
              <a:lnSpc>
                <a:spcPct val="70000"/>
              </a:lnSpc>
              <a:spcBef>
                <a:spcPts val="1000"/>
              </a:spcBef>
              <a:spcAft>
                <a:spcPts val="0"/>
              </a:spcAft>
              <a:buClr>
                <a:srgbClr val="C00000"/>
              </a:buClr>
              <a:buSzPts val="2170"/>
              <a:buNone/>
            </a:pPr>
            <a:r>
              <a:rPr b="1" lang="en-US" sz="2400">
                <a:solidFill>
                  <a:srgbClr val="980000"/>
                </a:solidFill>
              </a:rPr>
              <a:t>Jr C : </a:t>
            </a:r>
            <a:r>
              <a:rPr b="1" lang="en-US" sz="2400">
                <a:solidFill>
                  <a:srgbClr val="B7B7B7"/>
                </a:solidFill>
              </a:rPr>
              <a:t>Vacant</a:t>
            </a:r>
            <a:endParaRPr b="1" sz="2400">
              <a:solidFill>
                <a:schemeClr val="dk1"/>
              </a:solidFill>
            </a:endParaRPr>
          </a:p>
        </p:txBody>
      </p:sp>
      <p:pic>
        <p:nvPicPr>
          <p:cNvPr id="574" name="Google Shape;574;g128fc099614_0_126"/>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0" st="0"/>
                                            </p:txEl>
                                          </p:spTgt>
                                        </p:tgtEl>
                                        <p:attrNameLst>
                                          <p:attrName>style.visibility</p:attrName>
                                        </p:attrNameLst>
                                      </p:cBhvr>
                                      <p:to>
                                        <p:strVal val="visible"/>
                                      </p:to>
                                    </p:set>
                                    <p:anim calcmode="lin" valueType="num">
                                      <p:cBhvr additive="base">
                                        <p:cTn dur="1000"/>
                                        <p:tgtEl>
                                          <p:spTgt spid="57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1" st="1"/>
                                            </p:txEl>
                                          </p:spTgt>
                                        </p:tgtEl>
                                        <p:attrNameLst>
                                          <p:attrName>style.visibility</p:attrName>
                                        </p:attrNameLst>
                                      </p:cBhvr>
                                      <p:to>
                                        <p:strVal val="visible"/>
                                      </p:to>
                                    </p:set>
                                    <p:anim calcmode="lin" valueType="num">
                                      <p:cBhvr additive="base">
                                        <p:cTn dur="1000"/>
                                        <p:tgtEl>
                                          <p:spTgt spid="57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2" st="2"/>
                                            </p:txEl>
                                          </p:spTgt>
                                        </p:tgtEl>
                                        <p:attrNameLst>
                                          <p:attrName>style.visibility</p:attrName>
                                        </p:attrNameLst>
                                      </p:cBhvr>
                                      <p:to>
                                        <p:strVal val="visible"/>
                                      </p:to>
                                    </p:set>
                                    <p:anim calcmode="lin" valueType="num">
                                      <p:cBhvr additive="base">
                                        <p:cTn dur="1000"/>
                                        <p:tgtEl>
                                          <p:spTgt spid="57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3" st="3"/>
                                            </p:txEl>
                                          </p:spTgt>
                                        </p:tgtEl>
                                        <p:attrNameLst>
                                          <p:attrName>style.visibility</p:attrName>
                                        </p:attrNameLst>
                                      </p:cBhvr>
                                      <p:to>
                                        <p:strVal val="visible"/>
                                      </p:to>
                                    </p:set>
                                    <p:anim calcmode="lin" valueType="num">
                                      <p:cBhvr additive="base">
                                        <p:cTn dur="1000"/>
                                        <p:tgtEl>
                                          <p:spTgt spid="57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4" st="4"/>
                                            </p:txEl>
                                          </p:spTgt>
                                        </p:tgtEl>
                                        <p:attrNameLst>
                                          <p:attrName>style.visibility</p:attrName>
                                        </p:attrNameLst>
                                      </p:cBhvr>
                                      <p:to>
                                        <p:strVal val="visible"/>
                                      </p:to>
                                    </p:set>
                                    <p:anim calcmode="lin" valueType="num">
                                      <p:cBhvr additive="base">
                                        <p:cTn dur="1000"/>
                                        <p:tgtEl>
                                          <p:spTgt spid="57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5" st="5"/>
                                            </p:txEl>
                                          </p:spTgt>
                                        </p:tgtEl>
                                        <p:attrNameLst>
                                          <p:attrName>style.visibility</p:attrName>
                                        </p:attrNameLst>
                                      </p:cBhvr>
                                      <p:to>
                                        <p:strVal val="visible"/>
                                      </p:to>
                                    </p:set>
                                    <p:anim calcmode="lin" valueType="num">
                                      <p:cBhvr additive="base">
                                        <p:cTn dur="1000"/>
                                        <p:tgtEl>
                                          <p:spTgt spid="573">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6" st="6"/>
                                            </p:txEl>
                                          </p:spTgt>
                                        </p:tgtEl>
                                        <p:attrNameLst>
                                          <p:attrName>style.visibility</p:attrName>
                                        </p:attrNameLst>
                                      </p:cBhvr>
                                      <p:to>
                                        <p:strVal val="visible"/>
                                      </p:to>
                                    </p:set>
                                    <p:anim calcmode="lin" valueType="num">
                                      <p:cBhvr additive="base">
                                        <p:cTn dur="1000"/>
                                        <p:tgtEl>
                                          <p:spTgt spid="573">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7" st="7"/>
                                            </p:txEl>
                                          </p:spTgt>
                                        </p:tgtEl>
                                        <p:attrNameLst>
                                          <p:attrName>style.visibility</p:attrName>
                                        </p:attrNameLst>
                                      </p:cBhvr>
                                      <p:to>
                                        <p:strVal val="visible"/>
                                      </p:to>
                                    </p:set>
                                    <p:anim calcmode="lin" valueType="num">
                                      <p:cBhvr additive="base">
                                        <p:cTn dur="1000"/>
                                        <p:tgtEl>
                                          <p:spTgt spid="573">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8" st="8"/>
                                            </p:txEl>
                                          </p:spTgt>
                                        </p:tgtEl>
                                        <p:attrNameLst>
                                          <p:attrName>style.visibility</p:attrName>
                                        </p:attrNameLst>
                                      </p:cBhvr>
                                      <p:to>
                                        <p:strVal val="visible"/>
                                      </p:to>
                                    </p:set>
                                    <p:anim calcmode="lin" valueType="num">
                                      <p:cBhvr additive="base">
                                        <p:cTn dur="1000"/>
                                        <p:tgtEl>
                                          <p:spTgt spid="573">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9" st="9"/>
                                            </p:txEl>
                                          </p:spTgt>
                                        </p:tgtEl>
                                        <p:attrNameLst>
                                          <p:attrName>style.visibility</p:attrName>
                                        </p:attrNameLst>
                                      </p:cBhvr>
                                      <p:to>
                                        <p:strVal val="visible"/>
                                      </p:to>
                                    </p:set>
                                    <p:anim calcmode="lin" valueType="num">
                                      <p:cBhvr additive="base">
                                        <p:cTn dur="1000"/>
                                        <p:tgtEl>
                                          <p:spTgt spid="573">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10" st="10"/>
                                            </p:txEl>
                                          </p:spTgt>
                                        </p:tgtEl>
                                        <p:attrNameLst>
                                          <p:attrName>style.visibility</p:attrName>
                                        </p:attrNameLst>
                                      </p:cBhvr>
                                      <p:to>
                                        <p:strVal val="visible"/>
                                      </p:to>
                                    </p:set>
                                    <p:anim calcmode="lin" valueType="num">
                                      <p:cBhvr additive="base">
                                        <p:cTn dur="1000"/>
                                        <p:tgtEl>
                                          <p:spTgt spid="573">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11" st="11"/>
                                            </p:txEl>
                                          </p:spTgt>
                                        </p:tgtEl>
                                        <p:attrNameLst>
                                          <p:attrName>style.visibility</p:attrName>
                                        </p:attrNameLst>
                                      </p:cBhvr>
                                      <p:to>
                                        <p:strVal val="visible"/>
                                      </p:to>
                                    </p:set>
                                    <p:anim calcmode="lin" valueType="num">
                                      <p:cBhvr additive="base">
                                        <p:cTn dur="1000"/>
                                        <p:tgtEl>
                                          <p:spTgt spid="573">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73">
                                            <p:txEl>
                                              <p:pRg end="12" st="12"/>
                                            </p:txEl>
                                          </p:spTgt>
                                        </p:tgtEl>
                                        <p:attrNameLst>
                                          <p:attrName>style.visibility</p:attrName>
                                        </p:attrNameLst>
                                      </p:cBhvr>
                                      <p:to>
                                        <p:strVal val="visible"/>
                                      </p:to>
                                    </p:set>
                                    <p:anim calcmode="lin" valueType="num">
                                      <p:cBhvr additive="base">
                                        <p:cTn dur="1000"/>
                                        <p:tgtEl>
                                          <p:spTgt spid="573">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8" name="Shape 578"/>
        <p:cNvGrpSpPr/>
        <p:nvPr/>
      </p:nvGrpSpPr>
      <p:grpSpPr>
        <a:xfrm>
          <a:off x="0" y="0"/>
          <a:ext cx="0" cy="0"/>
          <a:chOff x="0" y="0"/>
          <a:chExt cx="0" cy="0"/>
        </a:xfrm>
      </p:grpSpPr>
      <p:sp>
        <p:nvSpPr>
          <p:cNvPr id="579" name="Google Shape;579;g7823ee4f48_1_88"/>
          <p:cNvSpPr txBox="1"/>
          <p:nvPr>
            <p:ph type="title"/>
          </p:nvPr>
        </p:nvSpPr>
        <p:spPr>
          <a:xfrm>
            <a:off x="699662" y="2665395"/>
            <a:ext cx="36168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Operations Committee</a:t>
            </a:r>
            <a:endParaRPr/>
          </a:p>
        </p:txBody>
      </p:sp>
      <p:sp>
        <p:nvSpPr>
          <p:cNvPr id="580" name="Google Shape;580;g7823ee4f48_1_8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1" name="Google Shape;581;g7823ee4f48_1_88"/>
          <p:cNvSpPr/>
          <p:nvPr/>
        </p:nvSpPr>
        <p:spPr>
          <a:xfrm>
            <a:off x="519260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2" name="Google Shape;582;g7823ee4f48_1_88"/>
          <p:cNvSpPr txBox="1"/>
          <p:nvPr>
            <p:ph idx="1" type="body"/>
          </p:nvPr>
        </p:nvSpPr>
        <p:spPr>
          <a:xfrm>
            <a:off x="5881750" y="386100"/>
            <a:ext cx="5621100" cy="60858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C00000"/>
              </a:buClr>
              <a:buSzPts val="3484"/>
              <a:buNone/>
            </a:pPr>
            <a:r>
              <a:rPr b="1" lang="en-US" sz="3400">
                <a:solidFill>
                  <a:srgbClr val="980000"/>
                </a:solidFill>
              </a:rPr>
              <a:t>Operational Coordinators:</a:t>
            </a:r>
            <a:endParaRPr b="1" sz="3400">
              <a:solidFill>
                <a:srgbClr val="980000"/>
              </a:solidFill>
            </a:endParaRPr>
          </a:p>
          <a:p>
            <a:pPr indent="0" lvl="0" marL="0" rtl="0" algn="l">
              <a:lnSpc>
                <a:spcPct val="70000"/>
              </a:lnSpc>
              <a:spcBef>
                <a:spcPts val="0"/>
              </a:spcBef>
              <a:spcAft>
                <a:spcPts val="0"/>
              </a:spcAft>
              <a:buClr>
                <a:srgbClr val="C00000"/>
              </a:buClr>
              <a:buSzPts val="3484"/>
              <a:buNone/>
            </a:pPr>
            <a:r>
              <a:t/>
            </a:r>
            <a:endParaRPr b="1" sz="2000">
              <a:solidFill>
                <a:srgbClr val="980000"/>
              </a:solidFill>
            </a:endParaRPr>
          </a:p>
          <a:p>
            <a:pPr indent="0" lvl="0" marL="0" rtl="0" algn="l">
              <a:lnSpc>
                <a:spcPct val="70000"/>
              </a:lnSpc>
              <a:spcBef>
                <a:spcPts val="0"/>
              </a:spcBef>
              <a:spcAft>
                <a:spcPts val="0"/>
              </a:spcAft>
              <a:buClr>
                <a:srgbClr val="C00000"/>
              </a:buClr>
              <a:buSzPts val="3484"/>
              <a:buNone/>
            </a:pPr>
            <a:r>
              <a:t/>
            </a:r>
            <a:endParaRPr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Team Manager:</a:t>
            </a:r>
            <a:r>
              <a:rPr lang="en-US" sz="2400">
                <a:solidFill>
                  <a:schemeClr val="dk1"/>
                </a:solidFill>
              </a:rPr>
              <a:t> </a:t>
            </a:r>
            <a:r>
              <a:rPr lang="en-US" sz="2400">
                <a:solidFill>
                  <a:srgbClr val="980000"/>
                </a:solidFill>
              </a:rPr>
              <a:t> </a:t>
            </a:r>
            <a:r>
              <a:rPr b="1" lang="en-US" sz="2400">
                <a:solidFill>
                  <a:srgbClr val="A5A5A5"/>
                </a:solidFill>
              </a:rPr>
              <a:t>Vacant</a:t>
            </a:r>
            <a:endParaRPr b="1" sz="2400">
              <a:solidFill>
                <a:srgbClr val="A5A5A5"/>
              </a:solidFill>
            </a:endParaRPr>
          </a:p>
          <a:p>
            <a:pPr indent="0" lvl="0" marL="0" rtl="0" algn="l">
              <a:lnSpc>
                <a:spcPct val="70000"/>
              </a:lnSpc>
              <a:spcBef>
                <a:spcPts val="0"/>
              </a:spcBef>
              <a:spcAft>
                <a:spcPts val="0"/>
              </a:spcAft>
              <a:buClr>
                <a:srgbClr val="C00000"/>
              </a:buClr>
              <a:buSzPts val="3484"/>
              <a:buNone/>
            </a:pPr>
            <a:r>
              <a:t/>
            </a:r>
            <a:endParaRPr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Tournament:</a:t>
            </a:r>
            <a:r>
              <a:rPr lang="en-US" sz="2400">
                <a:solidFill>
                  <a:srgbClr val="980000"/>
                </a:solidFill>
              </a:rPr>
              <a:t> </a:t>
            </a:r>
            <a:r>
              <a:rPr lang="en-US" sz="2400">
                <a:solidFill>
                  <a:schemeClr val="dk1"/>
                </a:solidFill>
              </a:rPr>
              <a:t>Michelle Anhorn</a:t>
            </a:r>
            <a:r>
              <a:rPr lang="en-US" sz="2400">
                <a:solidFill>
                  <a:srgbClr val="980000"/>
                </a:solidFill>
              </a:rPr>
              <a:t> </a:t>
            </a:r>
            <a:endParaRPr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Equipment:</a:t>
            </a:r>
            <a:r>
              <a:rPr lang="en-US" sz="2400">
                <a:solidFill>
                  <a:srgbClr val="980000"/>
                </a:solidFill>
              </a:rPr>
              <a:t> </a:t>
            </a:r>
            <a:r>
              <a:rPr lang="en-US" sz="2400">
                <a:solidFill>
                  <a:schemeClr val="dk1"/>
                </a:solidFill>
              </a:rPr>
              <a:t>Michelle Anhorn </a:t>
            </a:r>
            <a:endParaRPr sz="2400">
              <a:solidFill>
                <a:schemeClr val="dk1"/>
              </a:solidFill>
            </a:endParaRPr>
          </a:p>
          <a:p>
            <a:pPr indent="0" lvl="0" marL="0" rtl="0" algn="l">
              <a:lnSpc>
                <a:spcPct val="70000"/>
              </a:lnSpc>
              <a:spcBef>
                <a:spcPts val="0"/>
              </a:spcBef>
              <a:spcAft>
                <a:spcPts val="0"/>
              </a:spcAft>
              <a:buNone/>
            </a:pPr>
            <a:r>
              <a:t/>
            </a:r>
            <a:endParaRPr sz="2400">
              <a:solidFill>
                <a:schemeClr val="dk1"/>
              </a:solidFill>
            </a:endParaRPr>
          </a:p>
          <a:p>
            <a:pPr indent="0" lvl="0" marL="2286000" rtl="0" algn="l">
              <a:lnSpc>
                <a:spcPct val="70000"/>
              </a:lnSpc>
              <a:spcBef>
                <a:spcPts val="0"/>
              </a:spcBef>
              <a:spcAft>
                <a:spcPts val="0"/>
              </a:spcAft>
              <a:buSzPts val="1800"/>
              <a:buNone/>
            </a:pPr>
            <a:r>
              <a:t/>
            </a:r>
            <a:endParaRPr sz="1000">
              <a:solidFill>
                <a:schemeClr val="dk1"/>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chemeClr val="dk1"/>
                </a:solidFill>
              </a:rPr>
              <a:t>Appointed positions after AGM:</a:t>
            </a:r>
            <a:endParaRPr b="1" sz="2400">
              <a:solidFill>
                <a:schemeClr val="dk1"/>
              </a:solidFill>
            </a:endParaRPr>
          </a:p>
          <a:p>
            <a:pPr indent="0" lvl="0" marL="0" rtl="0" algn="l">
              <a:lnSpc>
                <a:spcPct val="70000"/>
              </a:lnSpc>
              <a:spcBef>
                <a:spcPts val="0"/>
              </a:spcBef>
              <a:spcAft>
                <a:spcPts val="0"/>
              </a:spcAft>
              <a:buClr>
                <a:srgbClr val="C00000"/>
              </a:buClr>
              <a:buSzPts val="3484"/>
              <a:buNone/>
            </a:pPr>
            <a:r>
              <a:t/>
            </a:r>
            <a:endParaRPr b="1" sz="1000">
              <a:solidFill>
                <a:schemeClr val="dk1"/>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Evaluations</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Risk Management</a:t>
            </a:r>
            <a:r>
              <a:rPr lang="en-US" sz="2400">
                <a:solidFill>
                  <a:srgbClr val="980000"/>
                </a:solidFill>
              </a:rPr>
              <a:t> </a:t>
            </a:r>
            <a:endParaRPr sz="2400">
              <a:solidFill>
                <a:srgbClr val="980000"/>
              </a:solidFill>
            </a:endParaRPr>
          </a:p>
          <a:p>
            <a:pPr indent="0" lvl="0" marL="0" rtl="0" algn="l">
              <a:lnSpc>
                <a:spcPct val="70000"/>
              </a:lnSpc>
              <a:spcBef>
                <a:spcPts val="0"/>
              </a:spcBef>
              <a:spcAft>
                <a:spcPts val="0"/>
              </a:spcAft>
              <a:buClr>
                <a:srgbClr val="C00000"/>
              </a:buClr>
              <a:buSzPts val="3484"/>
              <a:buNone/>
            </a:pPr>
            <a:r>
              <a:t/>
            </a:r>
            <a:endParaRPr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HP/Competitive Coach</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RHL/City Coach</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HP/Competitive Player Development</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R</a:t>
            </a:r>
            <a:r>
              <a:rPr b="1" lang="en-US" sz="2400">
                <a:solidFill>
                  <a:srgbClr val="980000"/>
                </a:solidFill>
              </a:rPr>
              <a:t>HL/City Player Development</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Female Player Development</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10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Goalie Development </a:t>
            </a:r>
            <a:endParaRPr b="1" sz="2400">
              <a:solidFill>
                <a:srgbClr val="980000"/>
              </a:solidFill>
            </a:endParaRPr>
          </a:p>
          <a:p>
            <a:pPr indent="0" lvl="0" marL="0" rtl="0" algn="l">
              <a:lnSpc>
                <a:spcPct val="70000"/>
              </a:lnSpc>
              <a:spcBef>
                <a:spcPts val="0"/>
              </a:spcBef>
              <a:spcAft>
                <a:spcPts val="0"/>
              </a:spcAft>
              <a:buClr>
                <a:srgbClr val="C00000"/>
              </a:buClr>
              <a:buSzPts val="3484"/>
              <a:buNone/>
            </a:pPr>
            <a:r>
              <a:t/>
            </a:r>
            <a:endParaRPr b="1" sz="2400">
              <a:solidFill>
                <a:srgbClr val="980000"/>
              </a:solidFill>
            </a:endParaRPr>
          </a:p>
          <a:p>
            <a:pPr indent="0" lvl="0" marL="0" rtl="0" algn="l">
              <a:lnSpc>
                <a:spcPct val="70000"/>
              </a:lnSpc>
              <a:spcBef>
                <a:spcPts val="0"/>
              </a:spcBef>
              <a:spcAft>
                <a:spcPts val="0"/>
              </a:spcAft>
              <a:buClr>
                <a:srgbClr val="C00000"/>
              </a:buClr>
              <a:buSzPts val="3484"/>
              <a:buNone/>
            </a:pPr>
            <a:r>
              <a:rPr b="1" lang="en-US" sz="2400">
                <a:solidFill>
                  <a:srgbClr val="980000"/>
                </a:solidFill>
              </a:rPr>
              <a:t>Referee In Chief Liaison - </a:t>
            </a:r>
            <a:r>
              <a:rPr lang="en-US" sz="2400">
                <a:solidFill>
                  <a:schemeClr val="dk1"/>
                </a:solidFill>
              </a:rPr>
              <a:t>Trevor Dziaduck</a:t>
            </a:r>
            <a:endParaRPr b="1" sz="2400">
              <a:solidFill>
                <a:srgbClr val="980000"/>
              </a:solidFill>
              <a:highlight>
                <a:srgbClr val="FFFF00"/>
              </a:highlight>
            </a:endParaRPr>
          </a:p>
        </p:txBody>
      </p:sp>
      <p:pic>
        <p:nvPicPr>
          <p:cNvPr id="583" name="Google Shape;583;g7823ee4f48_1_88"/>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0" st="0"/>
                                            </p:txEl>
                                          </p:spTgt>
                                        </p:tgtEl>
                                        <p:attrNameLst>
                                          <p:attrName>style.visibility</p:attrName>
                                        </p:attrNameLst>
                                      </p:cBhvr>
                                      <p:to>
                                        <p:strVal val="visible"/>
                                      </p:to>
                                    </p:set>
                                    <p:anim calcmode="lin" valueType="num">
                                      <p:cBhvr additive="base">
                                        <p:cTn dur="1000"/>
                                        <p:tgtEl>
                                          <p:spTgt spid="58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1" st="1"/>
                                            </p:txEl>
                                          </p:spTgt>
                                        </p:tgtEl>
                                        <p:attrNameLst>
                                          <p:attrName>style.visibility</p:attrName>
                                        </p:attrNameLst>
                                      </p:cBhvr>
                                      <p:to>
                                        <p:strVal val="visible"/>
                                      </p:to>
                                    </p:set>
                                    <p:anim calcmode="lin" valueType="num">
                                      <p:cBhvr additive="base">
                                        <p:cTn dur="1000"/>
                                        <p:tgtEl>
                                          <p:spTgt spid="58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2" st="2"/>
                                            </p:txEl>
                                          </p:spTgt>
                                        </p:tgtEl>
                                        <p:attrNameLst>
                                          <p:attrName>style.visibility</p:attrName>
                                        </p:attrNameLst>
                                      </p:cBhvr>
                                      <p:to>
                                        <p:strVal val="visible"/>
                                      </p:to>
                                    </p:set>
                                    <p:anim calcmode="lin" valueType="num">
                                      <p:cBhvr additive="base">
                                        <p:cTn dur="1000"/>
                                        <p:tgtEl>
                                          <p:spTgt spid="58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3" st="3"/>
                                            </p:txEl>
                                          </p:spTgt>
                                        </p:tgtEl>
                                        <p:attrNameLst>
                                          <p:attrName>style.visibility</p:attrName>
                                        </p:attrNameLst>
                                      </p:cBhvr>
                                      <p:to>
                                        <p:strVal val="visible"/>
                                      </p:to>
                                    </p:set>
                                    <p:anim calcmode="lin" valueType="num">
                                      <p:cBhvr additive="base">
                                        <p:cTn dur="1000"/>
                                        <p:tgtEl>
                                          <p:spTgt spid="58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4" st="4"/>
                                            </p:txEl>
                                          </p:spTgt>
                                        </p:tgtEl>
                                        <p:attrNameLst>
                                          <p:attrName>style.visibility</p:attrName>
                                        </p:attrNameLst>
                                      </p:cBhvr>
                                      <p:to>
                                        <p:strVal val="visible"/>
                                      </p:to>
                                    </p:set>
                                    <p:anim calcmode="lin" valueType="num">
                                      <p:cBhvr additive="base">
                                        <p:cTn dur="1000"/>
                                        <p:tgtEl>
                                          <p:spTgt spid="58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5" st="5"/>
                                            </p:txEl>
                                          </p:spTgt>
                                        </p:tgtEl>
                                        <p:attrNameLst>
                                          <p:attrName>style.visibility</p:attrName>
                                        </p:attrNameLst>
                                      </p:cBhvr>
                                      <p:to>
                                        <p:strVal val="visible"/>
                                      </p:to>
                                    </p:set>
                                    <p:anim calcmode="lin" valueType="num">
                                      <p:cBhvr additive="base">
                                        <p:cTn dur="1000"/>
                                        <p:tgtEl>
                                          <p:spTgt spid="582">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6" st="6"/>
                                            </p:txEl>
                                          </p:spTgt>
                                        </p:tgtEl>
                                        <p:attrNameLst>
                                          <p:attrName>style.visibility</p:attrName>
                                        </p:attrNameLst>
                                      </p:cBhvr>
                                      <p:to>
                                        <p:strVal val="visible"/>
                                      </p:to>
                                    </p:set>
                                    <p:anim calcmode="lin" valueType="num">
                                      <p:cBhvr additive="base">
                                        <p:cTn dur="1000"/>
                                        <p:tgtEl>
                                          <p:spTgt spid="582">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7" st="7"/>
                                            </p:txEl>
                                          </p:spTgt>
                                        </p:tgtEl>
                                        <p:attrNameLst>
                                          <p:attrName>style.visibility</p:attrName>
                                        </p:attrNameLst>
                                      </p:cBhvr>
                                      <p:to>
                                        <p:strVal val="visible"/>
                                      </p:to>
                                    </p:set>
                                    <p:anim calcmode="lin" valueType="num">
                                      <p:cBhvr additive="base">
                                        <p:cTn dur="1000"/>
                                        <p:tgtEl>
                                          <p:spTgt spid="582">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8" st="8"/>
                                            </p:txEl>
                                          </p:spTgt>
                                        </p:tgtEl>
                                        <p:attrNameLst>
                                          <p:attrName>style.visibility</p:attrName>
                                        </p:attrNameLst>
                                      </p:cBhvr>
                                      <p:to>
                                        <p:strVal val="visible"/>
                                      </p:to>
                                    </p:set>
                                    <p:anim calcmode="lin" valueType="num">
                                      <p:cBhvr additive="base">
                                        <p:cTn dur="1000"/>
                                        <p:tgtEl>
                                          <p:spTgt spid="582">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9" st="9"/>
                                            </p:txEl>
                                          </p:spTgt>
                                        </p:tgtEl>
                                        <p:attrNameLst>
                                          <p:attrName>style.visibility</p:attrName>
                                        </p:attrNameLst>
                                      </p:cBhvr>
                                      <p:to>
                                        <p:strVal val="visible"/>
                                      </p:to>
                                    </p:set>
                                    <p:anim calcmode="lin" valueType="num">
                                      <p:cBhvr additive="base">
                                        <p:cTn dur="1000"/>
                                        <p:tgtEl>
                                          <p:spTgt spid="582">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10" st="10"/>
                                            </p:txEl>
                                          </p:spTgt>
                                        </p:tgtEl>
                                        <p:attrNameLst>
                                          <p:attrName>style.visibility</p:attrName>
                                        </p:attrNameLst>
                                      </p:cBhvr>
                                      <p:to>
                                        <p:strVal val="visible"/>
                                      </p:to>
                                    </p:set>
                                    <p:anim calcmode="lin" valueType="num">
                                      <p:cBhvr additive="base">
                                        <p:cTn dur="1000"/>
                                        <p:tgtEl>
                                          <p:spTgt spid="582">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11" st="11"/>
                                            </p:txEl>
                                          </p:spTgt>
                                        </p:tgtEl>
                                        <p:attrNameLst>
                                          <p:attrName>style.visibility</p:attrName>
                                        </p:attrNameLst>
                                      </p:cBhvr>
                                      <p:to>
                                        <p:strVal val="visible"/>
                                      </p:to>
                                    </p:set>
                                    <p:anim calcmode="lin" valueType="num">
                                      <p:cBhvr additive="base">
                                        <p:cTn dur="1000"/>
                                        <p:tgtEl>
                                          <p:spTgt spid="582">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12" st="12"/>
                                            </p:txEl>
                                          </p:spTgt>
                                        </p:tgtEl>
                                        <p:attrNameLst>
                                          <p:attrName>style.visibility</p:attrName>
                                        </p:attrNameLst>
                                      </p:cBhvr>
                                      <p:to>
                                        <p:strVal val="visible"/>
                                      </p:to>
                                    </p:set>
                                    <p:anim calcmode="lin" valueType="num">
                                      <p:cBhvr additive="base">
                                        <p:cTn dur="1000"/>
                                        <p:tgtEl>
                                          <p:spTgt spid="582">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13" st="13"/>
                                            </p:txEl>
                                          </p:spTgt>
                                        </p:tgtEl>
                                        <p:attrNameLst>
                                          <p:attrName>style.visibility</p:attrName>
                                        </p:attrNameLst>
                                      </p:cBhvr>
                                      <p:to>
                                        <p:strVal val="visible"/>
                                      </p:to>
                                    </p:set>
                                    <p:anim calcmode="lin" valueType="num">
                                      <p:cBhvr additive="base">
                                        <p:cTn dur="1000"/>
                                        <p:tgtEl>
                                          <p:spTgt spid="582">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14" st="14"/>
                                            </p:txEl>
                                          </p:spTgt>
                                        </p:tgtEl>
                                        <p:attrNameLst>
                                          <p:attrName>style.visibility</p:attrName>
                                        </p:attrNameLst>
                                      </p:cBhvr>
                                      <p:to>
                                        <p:strVal val="visible"/>
                                      </p:to>
                                    </p:set>
                                    <p:anim calcmode="lin" valueType="num">
                                      <p:cBhvr additive="base">
                                        <p:cTn dur="1000"/>
                                        <p:tgtEl>
                                          <p:spTgt spid="582">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15" st="15"/>
                                            </p:txEl>
                                          </p:spTgt>
                                        </p:tgtEl>
                                        <p:attrNameLst>
                                          <p:attrName>style.visibility</p:attrName>
                                        </p:attrNameLst>
                                      </p:cBhvr>
                                      <p:to>
                                        <p:strVal val="visible"/>
                                      </p:to>
                                    </p:set>
                                    <p:anim calcmode="lin" valueType="num">
                                      <p:cBhvr additive="base">
                                        <p:cTn dur="1000"/>
                                        <p:tgtEl>
                                          <p:spTgt spid="582">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16" st="16"/>
                                            </p:txEl>
                                          </p:spTgt>
                                        </p:tgtEl>
                                        <p:attrNameLst>
                                          <p:attrName>style.visibility</p:attrName>
                                        </p:attrNameLst>
                                      </p:cBhvr>
                                      <p:to>
                                        <p:strVal val="visible"/>
                                      </p:to>
                                    </p:set>
                                    <p:anim calcmode="lin" valueType="num">
                                      <p:cBhvr additive="base">
                                        <p:cTn dur="1000"/>
                                        <p:tgtEl>
                                          <p:spTgt spid="582">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17" st="17"/>
                                            </p:txEl>
                                          </p:spTgt>
                                        </p:tgtEl>
                                        <p:attrNameLst>
                                          <p:attrName>style.visibility</p:attrName>
                                        </p:attrNameLst>
                                      </p:cBhvr>
                                      <p:to>
                                        <p:strVal val="visible"/>
                                      </p:to>
                                    </p:set>
                                    <p:anim calcmode="lin" valueType="num">
                                      <p:cBhvr additive="base">
                                        <p:cTn dur="1000"/>
                                        <p:tgtEl>
                                          <p:spTgt spid="582">
                                            <p:txEl>
                                              <p:pRg end="17" st="1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18" st="18"/>
                                            </p:txEl>
                                          </p:spTgt>
                                        </p:tgtEl>
                                        <p:attrNameLst>
                                          <p:attrName>style.visibility</p:attrName>
                                        </p:attrNameLst>
                                      </p:cBhvr>
                                      <p:to>
                                        <p:strVal val="visible"/>
                                      </p:to>
                                    </p:set>
                                    <p:anim calcmode="lin" valueType="num">
                                      <p:cBhvr additive="base">
                                        <p:cTn dur="1000"/>
                                        <p:tgtEl>
                                          <p:spTgt spid="582">
                                            <p:txEl>
                                              <p:pRg end="18" st="1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19" st="19"/>
                                            </p:txEl>
                                          </p:spTgt>
                                        </p:tgtEl>
                                        <p:attrNameLst>
                                          <p:attrName>style.visibility</p:attrName>
                                        </p:attrNameLst>
                                      </p:cBhvr>
                                      <p:to>
                                        <p:strVal val="visible"/>
                                      </p:to>
                                    </p:set>
                                    <p:anim calcmode="lin" valueType="num">
                                      <p:cBhvr additive="base">
                                        <p:cTn dur="1000"/>
                                        <p:tgtEl>
                                          <p:spTgt spid="582">
                                            <p:txEl>
                                              <p:pRg end="19" st="1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20" st="20"/>
                                            </p:txEl>
                                          </p:spTgt>
                                        </p:tgtEl>
                                        <p:attrNameLst>
                                          <p:attrName>style.visibility</p:attrName>
                                        </p:attrNameLst>
                                      </p:cBhvr>
                                      <p:to>
                                        <p:strVal val="visible"/>
                                      </p:to>
                                    </p:set>
                                    <p:anim calcmode="lin" valueType="num">
                                      <p:cBhvr additive="base">
                                        <p:cTn dur="1000"/>
                                        <p:tgtEl>
                                          <p:spTgt spid="582">
                                            <p:txEl>
                                              <p:pRg end="20" st="2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21" st="21"/>
                                            </p:txEl>
                                          </p:spTgt>
                                        </p:tgtEl>
                                        <p:attrNameLst>
                                          <p:attrName>style.visibility</p:attrName>
                                        </p:attrNameLst>
                                      </p:cBhvr>
                                      <p:to>
                                        <p:strVal val="visible"/>
                                      </p:to>
                                    </p:set>
                                    <p:anim calcmode="lin" valueType="num">
                                      <p:cBhvr additive="base">
                                        <p:cTn dur="1000"/>
                                        <p:tgtEl>
                                          <p:spTgt spid="582">
                                            <p:txEl>
                                              <p:pRg end="21" st="2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22" st="22"/>
                                            </p:txEl>
                                          </p:spTgt>
                                        </p:tgtEl>
                                        <p:attrNameLst>
                                          <p:attrName>style.visibility</p:attrName>
                                        </p:attrNameLst>
                                      </p:cBhvr>
                                      <p:to>
                                        <p:strVal val="visible"/>
                                      </p:to>
                                    </p:set>
                                    <p:anim calcmode="lin" valueType="num">
                                      <p:cBhvr additive="base">
                                        <p:cTn dur="1000"/>
                                        <p:tgtEl>
                                          <p:spTgt spid="582">
                                            <p:txEl>
                                              <p:pRg end="22" st="2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23" st="23"/>
                                            </p:txEl>
                                          </p:spTgt>
                                        </p:tgtEl>
                                        <p:attrNameLst>
                                          <p:attrName>style.visibility</p:attrName>
                                        </p:attrNameLst>
                                      </p:cBhvr>
                                      <p:to>
                                        <p:strVal val="visible"/>
                                      </p:to>
                                    </p:set>
                                    <p:anim calcmode="lin" valueType="num">
                                      <p:cBhvr additive="base">
                                        <p:cTn dur="1000"/>
                                        <p:tgtEl>
                                          <p:spTgt spid="582">
                                            <p:txEl>
                                              <p:pRg end="23" st="2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24" st="24"/>
                                            </p:txEl>
                                          </p:spTgt>
                                        </p:tgtEl>
                                        <p:attrNameLst>
                                          <p:attrName>style.visibility</p:attrName>
                                        </p:attrNameLst>
                                      </p:cBhvr>
                                      <p:to>
                                        <p:strVal val="visible"/>
                                      </p:to>
                                    </p:set>
                                    <p:anim calcmode="lin" valueType="num">
                                      <p:cBhvr additive="base">
                                        <p:cTn dur="1000"/>
                                        <p:tgtEl>
                                          <p:spTgt spid="582">
                                            <p:txEl>
                                              <p:pRg end="24" st="2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25" st="25"/>
                                            </p:txEl>
                                          </p:spTgt>
                                        </p:tgtEl>
                                        <p:attrNameLst>
                                          <p:attrName>style.visibility</p:attrName>
                                        </p:attrNameLst>
                                      </p:cBhvr>
                                      <p:to>
                                        <p:strVal val="visible"/>
                                      </p:to>
                                    </p:set>
                                    <p:anim calcmode="lin" valueType="num">
                                      <p:cBhvr additive="base">
                                        <p:cTn dur="1000"/>
                                        <p:tgtEl>
                                          <p:spTgt spid="582">
                                            <p:txEl>
                                              <p:pRg end="25" st="2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26" st="26"/>
                                            </p:txEl>
                                          </p:spTgt>
                                        </p:tgtEl>
                                        <p:attrNameLst>
                                          <p:attrName>style.visibility</p:attrName>
                                        </p:attrNameLst>
                                      </p:cBhvr>
                                      <p:to>
                                        <p:strVal val="visible"/>
                                      </p:to>
                                    </p:set>
                                    <p:anim calcmode="lin" valueType="num">
                                      <p:cBhvr additive="base">
                                        <p:cTn dur="1000"/>
                                        <p:tgtEl>
                                          <p:spTgt spid="582">
                                            <p:txEl>
                                              <p:pRg end="26" st="2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27" st="27"/>
                                            </p:txEl>
                                          </p:spTgt>
                                        </p:tgtEl>
                                        <p:attrNameLst>
                                          <p:attrName>style.visibility</p:attrName>
                                        </p:attrNameLst>
                                      </p:cBhvr>
                                      <p:to>
                                        <p:strVal val="visible"/>
                                      </p:to>
                                    </p:set>
                                    <p:anim calcmode="lin" valueType="num">
                                      <p:cBhvr additive="base">
                                        <p:cTn dur="1000"/>
                                        <p:tgtEl>
                                          <p:spTgt spid="582">
                                            <p:txEl>
                                              <p:pRg end="27" st="2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28" st="28"/>
                                            </p:txEl>
                                          </p:spTgt>
                                        </p:tgtEl>
                                        <p:attrNameLst>
                                          <p:attrName>style.visibility</p:attrName>
                                        </p:attrNameLst>
                                      </p:cBhvr>
                                      <p:to>
                                        <p:strVal val="visible"/>
                                      </p:to>
                                    </p:set>
                                    <p:anim calcmode="lin" valueType="num">
                                      <p:cBhvr additive="base">
                                        <p:cTn dur="1000"/>
                                        <p:tgtEl>
                                          <p:spTgt spid="582">
                                            <p:txEl>
                                              <p:pRg end="28" st="2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2">
                                            <p:txEl>
                                              <p:pRg end="29" st="29"/>
                                            </p:txEl>
                                          </p:spTgt>
                                        </p:tgtEl>
                                        <p:attrNameLst>
                                          <p:attrName>style.visibility</p:attrName>
                                        </p:attrNameLst>
                                      </p:cBhvr>
                                      <p:to>
                                        <p:strVal val="visible"/>
                                      </p:to>
                                    </p:set>
                                    <p:anim calcmode="lin" valueType="num">
                                      <p:cBhvr additive="base">
                                        <p:cTn dur="1000"/>
                                        <p:tgtEl>
                                          <p:spTgt spid="582">
                                            <p:txEl>
                                              <p:pRg end="29" st="2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7" name="Shape 587"/>
        <p:cNvGrpSpPr/>
        <p:nvPr/>
      </p:nvGrpSpPr>
      <p:grpSpPr>
        <a:xfrm>
          <a:off x="0" y="0"/>
          <a:ext cx="0" cy="0"/>
          <a:chOff x="0" y="0"/>
          <a:chExt cx="0" cy="0"/>
        </a:xfrm>
      </p:grpSpPr>
      <p:sp>
        <p:nvSpPr>
          <p:cNvPr id="588" name="Google Shape;588;g83e68cfa6d_0_8"/>
          <p:cNvSpPr txBox="1"/>
          <p:nvPr>
            <p:ph type="title"/>
          </p:nvPr>
        </p:nvSpPr>
        <p:spPr>
          <a:xfrm>
            <a:off x="397565" y="2665395"/>
            <a:ext cx="4188300" cy="2909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Adjourn</a:t>
            </a:r>
            <a:endParaRPr/>
          </a:p>
        </p:txBody>
      </p:sp>
      <p:sp>
        <p:nvSpPr>
          <p:cNvPr id="589" name="Google Shape;589;g83e68cfa6d_0_8"/>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0" name="Google Shape;590;g83e68cfa6d_0_8"/>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1" name="Google Shape;591;g83e68cfa6d_0_8"/>
          <p:cNvSpPr txBox="1"/>
          <p:nvPr>
            <p:ph idx="1" type="body"/>
          </p:nvPr>
        </p:nvSpPr>
        <p:spPr>
          <a:xfrm>
            <a:off x="5883966" y="690918"/>
            <a:ext cx="5983500" cy="5476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None/>
            </a:pPr>
            <a:r>
              <a:rPr b="1" lang="en-US" sz="3400">
                <a:solidFill>
                  <a:srgbClr val="C00000"/>
                </a:solidFill>
              </a:rPr>
              <a:t>Motion to Adjourn the </a:t>
            </a:r>
            <a:endParaRPr b="1" sz="3400">
              <a:solidFill>
                <a:srgbClr val="C00000"/>
              </a:solidFill>
            </a:endParaRPr>
          </a:p>
          <a:p>
            <a:pPr indent="0" lvl="0" marL="0" rtl="0" algn="ctr">
              <a:lnSpc>
                <a:spcPct val="90000"/>
              </a:lnSpc>
              <a:spcBef>
                <a:spcPts val="0"/>
              </a:spcBef>
              <a:spcAft>
                <a:spcPts val="0"/>
              </a:spcAft>
              <a:buClr>
                <a:srgbClr val="C00000"/>
              </a:buClr>
              <a:buSzPts val="3200"/>
              <a:buNone/>
            </a:pPr>
            <a:r>
              <a:rPr b="1" lang="en-US" sz="3400">
                <a:solidFill>
                  <a:srgbClr val="C00000"/>
                </a:solidFill>
              </a:rPr>
              <a:t>Election meeting</a:t>
            </a:r>
            <a:endParaRPr b="1" sz="3400">
              <a:solidFill>
                <a:srgbClr val="C00000"/>
              </a:solidFill>
            </a:endParaRPr>
          </a:p>
        </p:txBody>
      </p:sp>
      <p:pic>
        <p:nvPicPr>
          <p:cNvPr id="592" name="Google Shape;592;g83e68cfa6d_0_8"/>
          <p:cNvPicPr preferRelativeResize="0"/>
          <p:nvPr>
            <p:ph idx="1" type="body"/>
          </p:nvPr>
        </p:nvPicPr>
        <p:blipFill rotWithShape="1">
          <a:blip r:embed="rId3">
            <a:alphaModFix/>
          </a:blip>
          <a:srcRect b="0" l="139" r="129" t="0"/>
          <a:stretch/>
        </p:blipFill>
        <p:spPr>
          <a:xfrm>
            <a:off x="1216797" y="370713"/>
            <a:ext cx="2792700" cy="2541900"/>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6" name="Shape 596"/>
        <p:cNvGrpSpPr/>
        <p:nvPr/>
      </p:nvGrpSpPr>
      <p:grpSpPr>
        <a:xfrm>
          <a:off x="0" y="0"/>
          <a:ext cx="0" cy="0"/>
          <a:chOff x="0" y="0"/>
          <a:chExt cx="0" cy="0"/>
        </a:xfrm>
      </p:grpSpPr>
      <p:sp>
        <p:nvSpPr>
          <p:cNvPr id="597" name="Google Shape;597;g23cb335e9df_0_79"/>
          <p:cNvSpPr txBox="1"/>
          <p:nvPr>
            <p:ph type="title"/>
          </p:nvPr>
        </p:nvSpPr>
        <p:spPr>
          <a:xfrm>
            <a:off x="1399350" y="4743938"/>
            <a:ext cx="9393300" cy="1104300"/>
          </a:xfrm>
          <a:prstGeom prst="rect">
            <a:avLst/>
          </a:prstGeom>
          <a:solidFill>
            <a:schemeClr val="lt1"/>
          </a:solidFill>
          <a:ln cap="flat" cmpd="sng" w="9525">
            <a:solidFill>
              <a:schemeClr val="lt1"/>
            </a:solidFill>
            <a:prstDash val="solid"/>
            <a:round/>
            <a:headEnd len="sm" w="sm" type="none"/>
            <a:tailEnd len="sm" w="sm" type="none"/>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5400"/>
              <a:buFont typeface="Calibri"/>
              <a:buNone/>
            </a:pPr>
            <a:r>
              <a:rPr b="1" lang="en-US" sz="5400">
                <a:solidFill>
                  <a:srgbClr val="990000"/>
                </a:solidFill>
              </a:rPr>
              <a:t>Thank you all for attending.</a:t>
            </a:r>
            <a:endParaRPr b="1" sz="5400">
              <a:solidFill>
                <a:srgbClr val="990000"/>
              </a:solidFill>
            </a:endParaRPr>
          </a:p>
        </p:txBody>
      </p:sp>
      <p:sp>
        <p:nvSpPr>
          <p:cNvPr id="598" name="Google Shape;598;g23cb335e9df_0_79"/>
          <p:cNvSpPr/>
          <p:nvPr/>
        </p:nvSpPr>
        <p:spPr>
          <a:xfrm>
            <a:off x="0" y="6466850"/>
            <a:ext cx="12192000" cy="391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23cb335e9df_0_79"/>
          <p:cNvSpPr/>
          <p:nvPr/>
        </p:nvSpPr>
        <p:spPr>
          <a:xfrm>
            <a:off x="0" y="63627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23cb335e9df_0_79"/>
          <p:cNvSpPr/>
          <p:nvPr/>
        </p:nvSpPr>
        <p:spPr>
          <a:xfrm>
            <a:off x="0" y="6753950"/>
            <a:ext cx="12192000" cy="1041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1" name="Google Shape;601;g23cb335e9df_0_79"/>
          <p:cNvPicPr preferRelativeResize="0"/>
          <p:nvPr/>
        </p:nvPicPr>
        <p:blipFill>
          <a:blip r:embed="rId3">
            <a:alphaModFix/>
          </a:blip>
          <a:stretch>
            <a:fillRect/>
          </a:stretch>
        </p:blipFill>
        <p:spPr>
          <a:xfrm>
            <a:off x="0" y="0"/>
            <a:ext cx="12192000" cy="45614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2" name="Shape 152"/>
        <p:cNvGrpSpPr/>
        <p:nvPr/>
      </p:nvGrpSpPr>
      <p:grpSpPr>
        <a:xfrm>
          <a:off x="0" y="0"/>
          <a:ext cx="0" cy="0"/>
          <a:chOff x="0" y="0"/>
          <a:chExt cx="0" cy="0"/>
        </a:xfrm>
      </p:grpSpPr>
      <p:sp>
        <p:nvSpPr>
          <p:cNvPr id="153" name="Google Shape;153;p6"/>
          <p:cNvSpPr txBox="1"/>
          <p:nvPr>
            <p:ph type="title"/>
          </p:nvPr>
        </p:nvSpPr>
        <p:spPr>
          <a:xfrm>
            <a:off x="699662" y="2665395"/>
            <a:ext cx="3616856" cy="29095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Current</a:t>
            </a:r>
            <a:br>
              <a:rPr b="1" lang="en-US" sz="4800"/>
            </a:br>
            <a:r>
              <a:rPr b="1" lang="en-US" sz="4800"/>
              <a:t>Operations Committee</a:t>
            </a:r>
            <a:endParaRPr/>
          </a:p>
        </p:txBody>
      </p:sp>
      <p:sp>
        <p:nvSpPr>
          <p:cNvPr id="154" name="Google Shape;154;p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6"/>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6"/>
          <p:cNvSpPr txBox="1"/>
          <p:nvPr>
            <p:ph idx="1" type="body"/>
          </p:nvPr>
        </p:nvSpPr>
        <p:spPr>
          <a:xfrm>
            <a:off x="5598200" y="545100"/>
            <a:ext cx="6590700" cy="592020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rgbClr val="C00000"/>
              </a:buClr>
              <a:buSzPts val="3484"/>
              <a:buNone/>
            </a:pPr>
            <a:r>
              <a:rPr lang="en-US" sz="3784">
                <a:solidFill>
                  <a:srgbClr val="980000"/>
                </a:solidFill>
              </a:rPr>
              <a:t>Operational Coordinators:</a:t>
            </a:r>
            <a:endParaRPr sz="3784">
              <a:solidFill>
                <a:srgbClr val="980000"/>
              </a:solidFill>
            </a:endParaRPr>
          </a:p>
          <a:p>
            <a:pPr indent="0" lvl="0" marL="0" rtl="0" algn="l">
              <a:lnSpc>
                <a:spcPct val="70000"/>
              </a:lnSpc>
              <a:spcBef>
                <a:spcPts val="0"/>
              </a:spcBef>
              <a:spcAft>
                <a:spcPts val="0"/>
              </a:spcAft>
              <a:buClr>
                <a:srgbClr val="C00000"/>
              </a:buClr>
              <a:buSzPts val="3484"/>
              <a:buNone/>
            </a:pPr>
            <a:r>
              <a:t/>
            </a:r>
            <a:endParaRPr sz="2600">
              <a:solidFill>
                <a:srgbClr val="98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Coach Coordinator HP/Comp</a:t>
            </a:r>
            <a:r>
              <a:rPr lang="en-US" sz="2600">
                <a:solidFill>
                  <a:srgbClr val="000000"/>
                </a:solidFill>
              </a:rPr>
              <a:t> – Paul Brophy</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Coach Coordinator RHL/City</a:t>
            </a:r>
            <a:r>
              <a:rPr lang="en-US" sz="2600">
                <a:solidFill>
                  <a:srgbClr val="000000"/>
                </a:solidFill>
              </a:rPr>
              <a:t> - Mike Lawson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Player Development HP/Comp </a:t>
            </a:r>
            <a:r>
              <a:rPr lang="en-US" sz="2600">
                <a:solidFill>
                  <a:srgbClr val="000000"/>
                </a:solidFill>
              </a:rPr>
              <a:t>- Cale Larson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Player Development RHL/City</a:t>
            </a:r>
            <a:r>
              <a:rPr lang="en-US" sz="2600">
                <a:solidFill>
                  <a:srgbClr val="000000"/>
                </a:solidFill>
              </a:rPr>
              <a:t> - Darryl Fraser</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Player Development Female</a:t>
            </a:r>
            <a:r>
              <a:rPr lang="en-US" sz="2600">
                <a:solidFill>
                  <a:srgbClr val="000000"/>
                </a:solidFill>
              </a:rPr>
              <a:t> - Mumtaz Robson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Team Manager</a:t>
            </a:r>
            <a:r>
              <a:rPr lang="en-US" sz="2600">
                <a:solidFill>
                  <a:srgbClr val="000000"/>
                </a:solidFill>
              </a:rPr>
              <a:t> – Robyn Sikorski</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Evaluations </a:t>
            </a:r>
            <a:r>
              <a:rPr lang="en-US" sz="2600">
                <a:solidFill>
                  <a:srgbClr val="000000"/>
                </a:solidFill>
              </a:rPr>
              <a:t>– Nicole Gidluck</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Tournament</a:t>
            </a:r>
            <a:r>
              <a:rPr lang="en-US" sz="2600">
                <a:solidFill>
                  <a:srgbClr val="000000"/>
                </a:solidFill>
              </a:rPr>
              <a:t> – Michelle Anhorn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Equipment</a:t>
            </a:r>
            <a:r>
              <a:rPr lang="en-US" sz="2600">
                <a:solidFill>
                  <a:srgbClr val="000000"/>
                </a:solidFill>
              </a:rPr>
              <a:t> – Michelle Anhorn</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Risk Management </a:t>
            </a:r>
            <a:r>
              <a:rPr lang="en-US" sz="2600">
                <a:solidFill>
                  <a:srgbClr val="000000"/>
                </a:solidFill>
              </a:rPr>
              <a:t>– Curtis Slabosz</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Goalie Development </a:t>
            </a:r>
            <a:r>
              <a:rPr lang="en-US" sz="2600">
                <a:solidFill>
                  <a:srgbClr val="000000"/>
                </a:solidFill>
              </a:rPr>
              <a:t>– Eric Campbell</a:t>
            </a:r>
            <a:endParaRPr sz="2600">
              <a:solidFill>
                <a:srgbClr val="000000"/>
              </a:solidFill>
            </a:endParaRPr>
          </a:p>
          <a:p>
            <a:pPr indent="0" lvl="0" marL="0" rtl="0" algn="l">
              <a:lnSpc>
                <a:spcPct val="70000"/>
              </a:lnSpc>
              <a:spcBef>
                <a:spcPts val="1000"/>
              </a:spcBef>
              <a:spcAft>
                <a:spcPts val="0"/>
              </a:spcAft>
              <a:buClr>
                <a:srgbClr val="C00000"/>
              </a:buClr>
              <a:buSzPts val="2380"/>
              <a:buNone/>
            </a:pPr>
            <a:r>
              <a:rPr b="1" lang="en-US" sz="2600">
                <a:solidFill>
                  <a:srgbClr val="980000"/>
                </a:solidFill>
              </a:rPr>
              <a:t>Referee Liaison</a:t>
            </a:r>
            <a:r>
              <a:rPr lang="en-US" sz="2600">
                <a:solidFill>
                  <a:srgbClr val="000000"/>
                </a:solidFill>
              </a:rPr>
              <a:t> – Trevor Dziaduck</a:t>
            </a:r>
            <a:endParaRPr sz="2600">
              <a:solidFill>
                <a:srgbClr val="434343"/>
              </a:solidFill>
            </a:endParaRPr>
          </a:p>
        </p:txBody>
      </p:sp>
      <p:pic>
        <p:nvPicPr>
          <p:cNvPr id="157" name="Google Shape;157;p6"/>
          <p:cNvPicPr preferRelativeResize="0"/>
          <p:nvPr/>
        </p:nvPicPr>
        <p:blipFill>
          <a:blip r:embed="rId3">
            <a:alphaModFix/>
          </a:blip>
          <a:stretch>
            <a:fillRect/>
          </a:stretch>
        </p:blipFill>
        <p:spPr>
          <a:xfrm>
            <a:off x="1207788" y="771525"/>
            <a:ext cx="2600591" cy="23605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1" name="Shape 161"/>
        <p:cNvGrpSpPr/>
        <p:nvPr/>
      </p:nvGrpSpPr>
      <p:grpSpPr>
        <a:xfrm>
          <a:off x="0" y="0"/>
          <a:ext cx="0" cy="0"/>
          <a:chOff x="0" y="0"/>
          <a:chExt cx="0" cy="0"/>
        </a:xfrm>
      </p:grpSpPr>
      <p:sp>
        <p:nvSpPr>
          <p:cNvPr id="162" name="Google Shape;162;p7"/>
          <p:cNvSpPr txBox="1"/>
          <p:nvPr>
            <p:ph type="title"/>
          </p:nvPr>
        </p:nvSpPr>
        <p:spPr>
          <a:xfrm>
            <a:off x="252925" y="2665400"/>
            <a:ext cx="4333200" cy="290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b="1" lang="en-US" sz="4800"/>
              <a:t>League Representatives</a:t>
            </a:r>
            <a:endParaRPr/>
          </a:p>
        </p:txBody>
      </p:sp>
      <p:sp>
        <p:nvSpPr>
          <p:cNvPr id="163" name="Google Shape;163;p7"/>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7"/>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7"/>
          <p:cNvSpPr txBox="1"/>
          <p:nvPr>
            <p:ph idx="1" type="body"/>
          </p:nvPr>
        </p:nvSpPr>
        <p:spPr>
          <a:xfrm>
            <a:off x="5576350" y="690925"/>
            <a:ext cx="6418500" cy="5476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200"/>
              <a:buNone/>
            </a:pPr>
            <a:r>
              <a:rPr b="1" lang="en-US" sz="3200">
                <a:solidFill>
                  <a:srgbClr val="980000"/>
                </a:solidFill>
              </a:rPr>
              <a:t>AEHL </a:t>
            </a:r>
            <a:r>
              <a:rPr b="1" lang="en-US" sz="2200">
                <a:solidFill>
                  <a:srgbClr val="980000"/>
                </a:solidFill>
              </a:rPr>
              <a:t>(AAA Teams)</a:t>
            </a:r>
            <a:r>
              <a:rPr lang="en-US" sz="3200">
                <a:solidFill>
                  <a:schemeClr val="dk1"/>
                </a:solidFill>
              </a:rPr>
              <a:t> - Bob McLean</a:t>
            </a:r>
            <a:endParaRPr sz="3200">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SCAHL </a:t>
            </a:r>
            <a:r>
              <a:rPr b="1" lang="en-US" sz="2200">
                <a:solidFill>
                  <a:srgbClr val="980000"/>
                </a:solidFill>
              </a:rPr>
              <a:t>(AA Teams)</a:t>
            </a:r>
            <a:r>
              <a:rPr lang="en-US" sz="3200">
                <a:solidFill>
                  <a:schemeClr val="dk1"/>
                </a:solidFill>
              </a:rPr>
              <a:t>- Dave Skrenek</a:t>
            </a:r>
            <a:endParaRPr sz="3200">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CAHL </a:t>
            </a:r>
            <a:r>
              <a:rPr b="1" lang="en-US" sz="2200">
                <a:solidFill>
                  <a:srgbClr val="980000"/>
                </a:solidFill>
              </a:rPr>
              <a:t>(Competitive Teams)</a:t>
            </a:r>
            <a:r>
              <a:rPr lang="en-US" sz="2200">
                <a:solidFill>
                  <a:schemeClr val="dk1"/>
                </a:solidFill>
              </a:rPr>
              <a:t> </a:t>
            </a:r>
            <a:r>
              <a:rPr lang="en-US" sz="3200">
                <a:solidFill>
                  <a:schemeClr val="dk1"/>
                </a:solidFill>
              </a:rPr>
              <a:t>- Carrie Nedeau</a:t>
            </a:r>
            <a:endParaRPr>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RHL </a:t>
            </a:r>
            <a:r>
              <a:rPr b="1" lang="en-US" sz="2200">
                <a:solidFill>
                  <a:srgbClr val="980000"/>
                </a:solidFill>
              </a:rPr>
              <a:t>(City Teams)</a:t>
            </a:r>
            <a:r>
              <a:rPr lang="en-US" sz="3200">
                <a:solidFill>
                  <a:schemeClr val="dk1"/>
                </a:solidFill>
              </a:rPr>
              <a:t> - Erin Huta</a:t>
            </a:r>
            <a:endParaRPr sz="3200">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AFHL </a:t>
            </a:r>
            <a:r>
              <a:rPr b="1" lang="en-US" sz="2200">
                <a:solidFill>
                  <a:srgbClr val="980000"/>
                </a:solidFill>
              </a:rPr>
              <a:t>(AA Female Elite)</a:t>
            </a:r>
            <a:r>
              <a:rPr b="1" lang="en-US" sz="3200">
                <a:solidFill>
                  <a:srgbClr val="980000"/>
                </a:solidFill>
              </a:rPr>
              <a:t> </a:t>
            </a:r>
            <a:r>
              <a:rPr lang="en-US" sz="3200">
                <a:solidFill>
                  <a:schemeClr val="dk1"/>
                </a:solidFill>
              </a:rPr>
              <a:t>- Mike Harper</a:t>
            </a:r>
            <a:endParaRPr sz="3200">
              <a:solidFill>
                <a:schemeClr val="dk1"/>
              </a:solidFill>
            </a:endParaRPr>
          </a:p>
          <a:p>
            <a:pPr indent="0" lvl="0" marL="0" rtl="0" algn="l">
              <a:lnSpc>
                <a:spcPct val="90000"/>
              </a:lnSpc>
              <a:spcBef>
                <a:spcPts val="1000"/>
              </a:spcBef>
              <a:spcAft>
                <a:spcPts val="0"/>
              </a:spcAft>
              <a:buClr>
                <a:srgbClr val="C00000"/>
              </a:buClr>
              <a:buSzPts val="3200"/>
              <a:buNone/>
            </a:pPr>
            <a:r>
              <a:rPr b="1" lang="en-US" sz="3200">
                <a:solidFill>
                  <a:srgbClr val="980000"/>
                </a:solidFill>
              </a:rPr>
              <a:t>RMFHL </a:t>
            </a:r>
            <a:r>
              <a:rPr b="1" lang="en-US" sz="2200">
                <a:solidFill>
                  <a:srgbClr val="980000"/>
                </a:solidFill>
              </a:rPr>
              <a:t>(Female)</a:t>
            </a:r>
            <a:r>
              <a:rPr lang="en-US" sz="3200">
                <a:solidFill>
                  <a:schemeClr val="dk1"/>
                </a:solidFill>
              </a:rPr>
              <a:t> - Jenna Wood</a:t>
            </a:r>
            <a:endParaRPr>
              <a:solidFill>
                <a:schemeClr val="dk1"/>
              </a:solidFill>
            </a:endParaRPr>
          </a:p>
        </p:txBody>
      </p:sp>
      <p:pic>
        <p:nvPicPr>
          <p:cNvPr id="166" name="Google Shape;166;p7"/>
          <p:cNvPicPr preferRelativeResize="0"/>
          <p:nvPr/>
        </p:nvPicPr>
        <p:blipFill>
          <a:blip r:embed="rId3">
            <a:alphaModFix/>
          </a:blip>
          <a:stretch>
            <a:fillRect/>
          </a:stretch>
        </p:blipFill>
        <p:spPr>
          <a:xfrm>
            <a:off x="1119225" y="1133475"/>
            <a:ext cx="2600596" cy="236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0" name="Shape 170"/>
        <p:cNvGrpSpPr/>
        <p:nvPr/>
      </p:nvGrpSpPr>
      <p:grpSpPr>
        <a:xfrm>
          <a:off x="0" y="0"/>
          <a:ext cx="0" cy="0"/>
          <a:chOff x="0" y="0"/>
          <a:chExt cx="0" cy="0"/>
        </a:xfrm>
      </p:grpSpPr>
      <p:sp>
        <p:nvSpPr>
          <p:cNvPr id="171" name="Google Shape;171;g77fa79df45_0_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g77fa79df45_0_0"/>
          <p:cNvSpPr/>
          <p:nvPr/>
        </p:nvSpPr>
        <p:spPr>
          <a:xfrm>
            <a:off x="5287783" y="5495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3" name="Google Shape;173;g77fa79df45_0_0"/>
          <p:cNvPicPr preferRelativeResize="0"/>
          <p:nvPr/>
        </p:nvPicPr>
        <p:blipFill>
          <a:blip r:embed="rId3">
            <a:alphaModFix/>
          </a:blip>
          <a:stretch>
            <a:fillRect/>
          </a:stretch>
        </p:blipFill>
        <p:spPr>
          <a:xfrm>
            <a:off x="1070300" y="504825"/>
            <a:ext cx="2913398" cy="2644525"/>
          </a:xfrm>
          <a:prstGeom prst="rect">
            <a:avLst/>
          </a:prstGeom>
          <a:noFill/>
          <a:ln>
            <a:noFill/>
          </a:ln>
        </p:spPr>
      </p:pic>
      <p:sp>
        <p:nvSpPr>
          <p:cNvPr id="174" name="Google Shape;174;g77fa79df45_0_0"/>
          <p:cNvSpPr txBox="1"/>
          <p:nvPr/>
        </p:nvSpPr>
        <p:spPr>
          <a:xfrm>
            <a:off x="2352675" y="1362075"/>
            <a:ext cx="54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75" name="Google Shape;175;g77fa79df45_0_0"/>
          <p:cNvPicPr preferRelativeResize="0"/>
          <p:nvPr/>
        </p:nvPicPr>
        <p:blipFill>
          <a:blip r:embed="rId4">
            <a:alphaModFix/>
          </a:blip>
          <a:stretch>
            <a:fillRect/>
          </a:stretch>
        </p:blipFill>
        <p:spPr>
          <a:xfrm>
            <a:off x="7305675" y="1446175"/>
            <a:ext cx="3838575" cy="4075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9" name="Shape 179"/>
        <p:cNvGrpSpPr/>
        <p:nvPr/>
      </p:nvGrpSpPr>
      <p:grpSpPr>
        <a:xfrm>
          <a:off x="0" y="0"/>
          <a:ext cx="0" cy="0"/>
          <a:chOff x="0" y="0"/>
          <a:chExt cx="0" cy="0"/>
        </a:xfrm>
      </p:grpSpPr>
      <p:sp>
        <p:nvSpPr>
          <p:cNvPr id="180" name="Google Shape;180;g77fa79df45_0_10"/>
          <p:cNvSpPr txBox="1"/>
          <p:nvPr>
            <p:ph type="title"/>
          </p:nvPr>
        </p:nvSpPr>
        <p:spPr>
          <a:xfrm>
            <a:off x="252925" y="2665400"/>
            <a:ext cx="4333200" cy="3717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t>Committees</a:t>
            </a:r>
            <a:endParaRPr b="1" sz="4800"/>
          </a:p>
          <a:p>
            <a:pPr indent="0" lvl="0" marL="0" rtl="0" algn="ctr">
              <a:lnSpc>
                <a:spcPct val="90000"/>
              </a:lnSpc>
              <a:spcBef>
                <a:spcPts val="0"/>
              </a:spcBef>
              <a:spcAft>
                <a:spcPts val="0"/>
              </a:spcAft>
              <a:buClr>
                <a:schemeClr val="lt1"/>
              </a:buClr>
              <a:buSzPts val="4800"/>
              <a:buFont typeface="Calibri"/>
              <a:buNone/>
            </a:pPr>
            <a:r>
              <a:t/>
            </a:r>
            <a:endParaRPr b="1" sz="2700"/>
          </a:p>
          <a:p>
            <a:pPr indent="0" lvl="0" marL="0" rtl="0" algn="ctr">
              <a:lnSpc>
                <a:spcPct val="90000"/>
              </a:lnSpc>
              <a:spcBef>
                <a:spcPts val="0"/>
              </a:spcBef>
              <a:spcAft>
                <a:spcPts val="0"/>
              </a:spcAft>
              <a:buClr>
                <a:schemeClr val="lt1"/>
              </a:buClr>
              <a:buSzPts val="4800"/>
              <a:buFont typeface="Calibri"/>
              <a:buNone/>
            </a:pPr>
            <a:r>
              <a:t/>
            </a:r>
            <a:endParaRPr sz="4100"/>
          </a:p>
        </p:txBody>
      </p:sp>
      <p:sp>
        <p:nvSpPr>
          <p:cNvPr id="181" name="Google Shape;181;g77fa79df45_0_10"/>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g77fa79df45_0_10"/>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g77fa79df45_0_10"/>
          <p:cNvSpPr txBox="1"/>
          <p:nvPr>
            <p:ph idx="1" type="body"/>
          </p:nvPr>
        </p:nvSpPr>
        <p:spPr>
          <a:xfrm>
            <a:off x="5724850" y="0"/>
            <a:ext cx="6464100" cy="6858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b="1" lang="en-US" sz="3300">
                <a:solidFill>
                  <a:srgbClr val="980000"/>
                </a:solidFill>
              </a:rPr>
              <a:t>COMMITTEES of AMHA </a:t>
            </a:r>
            <a:endParaRPr b="1" sz="3300">
              <a:solidFill>
                <a:srgbClr val="980000"/>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AEHC - Airdrie Elite Hockey Committee</a:t>
            </a:r>
            <a:endParaRPr b="1" sz="2400">
              <a:solidFill>
                <a:srgbClr val="980000"/>
              </a:solidFill>
            </a:endParaRPr>
          </a:p>
          <a:p>
            <a:pPr indent="-381000" lvl="1" marL="914400" rtl="0" algn="l">
              <a:lnSpc>
                <a:spcPct val="100000"/>
              </a:lnSpc>
              <a:spcBef>
                <a:spcPts val="0"/>
              </a:spcBef>
              <a:spcAft>
                <a:spcPts val="0"/>
              </a:spcAft>
              <a:buClr>
                <a:schemeClr val="dk1"/>
              </a:buClr>
              <a:buSzPts val="2400"/>
              <a:buChar char="•"/>
            </a:pPr>
            <a:r>
              <a:rPr lang="en-US">
                <a:solidFill>
                  <a:schemeClr val="dk1"/>
                </a:solidFill>
              </a:rPr>
              <a:t>Chair - Bob McLean</a:t>
            </a:r>
            <a:r>
              <a:rPr lang="en-US">
                <a:solidFill>
                  <a:schemeClr val="dk1"/>
                </a:solidFill>
                <a:extLst>
                  <a:ext uri="http://customooxmlschemas.google.com/">
                    <go:slidesCustomData xmlns:go="http://customooxmlschemas.google.com/" textRoundtripDataId="0"/>
                  </a:ext>
                </a:extLst>
              </a:rPr>
              <a:t> </a:t>
            </a:r>
            <a:endParaRPr>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Goalie Development</a:t>
            </a:r>
            <a:endParaRPr b="1" sz="2400">
              <a:solidFill>
                <a:srgbClr val="980000"/>
              </a:solidFill>
            </a:endParaRPr>
          </a:p>
          <a:p>
            <a:pPr indent="-381000" lvl="1" marL="914400" rtl="0" algn="l">
              <a:lnSpc>
                <a:spcPct val="100000"/>
              </a:lnSpc>
              <a:spcBef>
                <a:spcPts val="0"/>
              </a:spcBef>
              <a:spcAft>
                <a:spcPts val="0"/>
              </a:spcAft>
              <a:buClr>
                <a:schemeClr val="dk1"/>
              </a:buClr>
              <a:buSzPts val="2400"/>
              <a:buChar char="•"/>
            </a:pPr>
            <a:r>
              <a:rPr lang="en-US">
                <a:solidFill>
                  <a:schemeClr val="dk1"/>
                </a:solidFill>
              </a:rPr>
              <a:t>Chair - Eric Campbell</a:t>
            </a:r>
            <a:endParaRPr>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Player Development </a:t>
            </a:r>
            <a:endParaRPr b="1" sz="2400">
              <a:solidFill>
                <a:srgbClr val="980000"/>
              </a:solidFill>
            </a:endParaRPr>
          </a:p>
          <a:p>
            <a:pPr indent="-381000" lvl="1" marL="914400" rtl="0" algn="l">
              <a:lnSpc>
                <a:spcPct val="100000"/>
              </a:lnSpc>
              <a:spcBef>
                <a:spcPts val="0"/>
              </a:spcBef>
              <a:spcAft>
                <a:spcPts val="0"/>
              </a:spcAft>
              <a:buClr>
                <a:schemeClr val="dk1"/>
              </a:buClr>
              <a:buSzPts val="2400"/>
              <a:buChar char="•"/>
            </a:pPr>
            <a:r>
              <a:rPr lang="en-US">
                <a:solidFill>
                  <a:schemeClr val="dk1"/>
                </a:solidFill>
              </a:rPr>
              <a:t>Chair - </a:t>
            </a:r>
            <a:r>
              <a:rPr lang="en-US">
                <a:solidFill>
                  <a:srgbClr val="B7B7B7"/>
                </a:solidFill>
              </a:rPr>
              <a:t>Vacant</a:t>
            </a:r>
            <a:endParaRPr>
              <a:solidFill>
                <a:srgbClr val="B7B7B7"/>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Tournament </a:t>
            </a:r>
            <a:endParaRPr b="1" sz="2400">
              <a:solidFill>
                <a:srgbClr val="980000"/>
              </a:solidFill>
            </a:endParaRPr>
          </a:p>
          <a:p>
            <a:pPr indent="-381000" lvl="1" marL="914400" rtl="0" algn="l">
              <a:lnSpc>
                <a:spcPct val="100000"/>
              </a:lnSpc>
              <a:spcBef>
                <a:spcPts val="0"/>
              </a:spcBef>
              <a:spcAft>
                <a:spcPts val="0"/>
              </a:spcAft>
              <a:buClr>
                <a:schemeClr val="dk1"/>
              </a:buClr>
              <a:buSzPts val="2400"/>
              <a:buChar char="•"/>
            </a:pPr>
            <a:r>
              <a:rPr lang="en-US">
                <a:solidFill>
                  <a:schemeClr val="dk1"/>
                </a:solidFill>
              </a:rPr>
              <a:t>Chair - Michelle Anhorn</a:t>
            </a:r>
            <a:endParaRPr>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Evaluations </a:t>
            </a:r>
            <a:endParaRPr b="1" sz="2400">
              <a:solidFill>
                <a:srgbClr val="980000"/>
              </a:solidFill>
            </a:endParaRPr>
          </a:p>
          <a:p>
            <a:pPr indent="-381000" lvl="1" marL="914400" rtl="0" algn="l">
              <a:lnSpc>
                <a:spcPct val="100000"/>
              </a:lnSpc>
              <a:spcBef>
                <a:spcPts val="0"/>
              </a:spcBef>
              <a:spcAft>
                <a:spcPts val="0"/>
              </a:spcAft>
              <a:buClr>
                <a:schemeClr val="dk1"/>
              </a:buClr>
              <a:buSzPts val="2400"/>
              <a:buChar char="•"/>
            </a:pPr>
            <a:r>
              <a:rPr lang="en-US">
                <a:solidFill>
                  <a:schemeClr val="dk1"/>
                </a:solidFill>
              </a:rPr>
              <a:t>Chair - Nicole Gidluck</a:t>
            </a:r>
            <a:endParaRPr>
              <a:solidFill>
                <a:schemeClr val="dk1"/>
              </a:solidFill>
            </a:endParaRPr>
          </a:p>
          <a:p>
            <a:pPr indent="-381000" lvl="0" marL="457200" rtl="0" algn="l">
              <a:lnSpc>
                <a:spcPct val="100000"/>
              </a:lnSpc>
              <a:spcBef>
                <a:spcPts val="0"/>
              </a:spcBef>
              <a:spcAft>
                <a:spcPts val="0"/>
              </a:spcAft>
              <a:buClr>
                <a:srgbClr val="980000"/>
              </a:buClr>
              <a:buSzPts val="2400"/>
              <a:buChar char="•"/>
            </a:pPr>
            <a:r>
              <a:rPr b="1" lang="en-US" sz="2400">
                <a:solidFill>
                  <a:srgbClr val="980000"/>
                </a:solidFill>
              </a:rPr>
              <a:t>Female </a:t>
            </a:r>
            <a:endParaRPr b="1" sz="2400">
              <a:solidFill>
                <a:srgbClr val="980000"/>
              </a:solidFill>
            </a:endParaRPr>
          </a:p>
          <a:p>
            <a:pPr indent="-381000" lvl="1" marL="914400" rtl="0" algn="l">
              <a:lnSpc>
                <a:spcPct val="100000"/>
              </a:lnSpc>
              <a:spcBef>
                <a:spcPts val="0"/>
              </a:spcBef>
              <a:spcAft>
                <a:spcPts val="0"/>
              </a:spcAft>
              <a:buClr>
                <a:schemeClr val="dk1"/>
              </a:buClr>
              <a:buSzPts val="2400"/>
              <a:buChar char="•"/>
            </a:pPr>
            <a:r>
              <a:rPr lang="en-US">
                <a:solidFill>
                  <a:schemeClr val="dk1"/>
                </a:solidFill>
              </a:rPr>
              <a:t>Chair - </a:t>
            </a:r>
            <a:r>
              <a:rPr lang="en-US">
                <a:solidFill>
                  <a:schemeClr val="dk1"/>
                </a:solidFill>
              </a:rPr>
              <a:t>Jenna Wood</a:t>
            </a:r>
            <a:endParaRPr>
              <a:solidFill>
                <a:schemeClr val="dk1"/>
              </a:solidFill>
            </a:endParaRPr>
          </a:p>
          <a:p>
            <a:pPr indent="-355600" lvl="0" marL="457200" rtl="0" algn="l">
              <a:lnSpc>
                <a:spcPct val="100000"/>
              </a:lnSpc>
              <a:spcBef>
                <a:spcPts val="0"/>
              </a:spcBef>
              <a:spcAft>
                <a:spcPts val="0"/>
              </a:spcAft>
              <a:buClr>
                <a:srgbClr val="980000"/>
              </a:buClr>
              <a:buSzPts val="2000"/>
              <a:buChar char="•"/>
            </a:pPr>
            <a:r>
              <a:rPr b="1" lang="en-US" sz="2400">
                <a:solidFill>
                  <a:srgbClr val="980000"/>
                </a:solidFill>
              </a:rPr>
              <a:t>Evaluations Food Committee</a:t>
            </a:r>
            <a:endParaRPr b="1" sz="2400">
              <a:solidFill>
                <a:srgbClr val="980000"/>
              </a:solidFill>
            </a:endParaRPr>
          </a:p>
          <a:p>
            <a:pPr indent="-381000" lvl="2" marL="1371600" rtl="0" algn="l">
              <a:lnSpc>
                <a:spcPct val="100000"/>
              </a:lnSpc>
              <a:spcBef>
                <a:spcPts val="0"/>
              </a:spcBef>
              <a:spcAft>
                <a:spcPts val="0"/>
              </a:spcAft>
              <a:buClr>
                <a:schemeClr val="dk1"/>
              </a:buClr>
              <a:buSzPts val="2400"/>
              <a:buChar char="•"/>
            </a:pPr>
            <a:r>
              <a:rPr lang="en-US" sz="2400">
                <a:solidFill>
                  <a:schemeClr val="dk1"/>
                </a:solidFill>
              </a:rPr>
              <a:t>Chair - Shannon Stiefel</a:t>
            </a:r>
            <a:endParaRPr>
              <a:solidFill>
                <a:schemeClr val="dk1"/>
              </a:solidFill>
            </a:endParaRPr>
          </a:p>
          <a:p>
            <a:pPr indent="0" lvl="0" marL="0" rtl="0" algn="l">
              <a:lnSpc>
                <a:spcPct val="90000"/>
              </a:lnSpc>
              <a:spcBef>
                <a:spcPts val="0"/>
              </a:spcBef>
              <a:spcAft>
                <a:spcPts val="0"/>
              </a:spcAft>
              <a:buSzPts val="1800"/>
              <a:buNone/>
            </a:pPr>
            <a:r>
              <a:rPr b="1" lang="en-US" sz="2700">
                <a:solidFill>
                  <a:srgbClr val="980000"/>
                </a:solidFill>
              </a:rPr>
              <a:t>NEW COMMITTEES</a:t>
            </a:r>
            <a:endParaRPr b="1" sz="2700">
              <a:solidFill>
                <a:srgbClr val="980000"/>
              </a:solidFill>
            </a:endParaRPr>
          </a:p>
          <a:p>
            <a:pPr indent="-381000" lvl="0" marL="457200" marR="0" rtl="0" algn="l">
              <a:lnSpc>
                <a:spcPct val="100000"/>
              </a:lnSpc>
              <a:spcBef>
                <a:spcPts val="0"/>
              </a:spcBef>
              <a:spcAft>
                <a:spcPts val="0"/>
              </a:spcAft>
              <a:buClr>
                <a:schemeClr val="dk1"/>
              </a:buClr>
              <a:buSzPts val="2400"/>
              <a:buChar char="•"/>
            </a:pPr>
            <a:r>
              <a:rPr lang="en-US" sz="2400">
                <a:solidFill>
                  <a:schemeClr val="dk1"/>
                </a:solidFill>
              </a:rPr>
              <a:t>Coach Committee</a:t>
            </a:r>
            <a:endParaRPr sz="2400">
              <a:solidFill>
                <a:schemeClr val="dk1"/>
              </a:solidFill>
            </a:endParaRPr>
          </a:p>
          <a:p>
            <a:pPr indent="-381000" lvl="0" marL="457200" marR="0" rtl="0" algn="l">
              <a:lnSpc>
                <a:spcPct val="100000"/>
              </a:lnSpc>
              <a:spcBef>
                <a:spcPts val="0"/>
              </a:spcBef>
              <a:spcAft>
                <a:spcPts val="0"/>
              </a:spcAft>
              <a:buClr>
                <a:schemeClr val="dk1"/>
              </a:buClr>
              <a:buSzPts val="2400"/>
              <a:buChar char="•"/>
            </a:pPr>
            <a:r>
              <a:rPr lang="en-US" sz="2400">
                <a:solidFill>
                  <a:schemeClr val="dk1"/>
                </a:solidFill>
              </a:rPr>
              <a:t>Social Media Committee</a:t>
            </a:r>
            <a:endParaRPr sz="2400">
              <a:solidFill>
                <a:schemeClr val="dk1"/>
              </a:solidFill>
            </a:endParaRPr>
          </a:p>
        </p:txBody>
      </p:sp>
      <p:pic>
        <p:nvPicPr>
          <p:cNvPr id="184" name="Google Shape;184;g77fa79df45_0_10"/>
          <p:cNvPicPr preferRelativeResize="0"/>
          <p:nvPr/>
        </p:nvPicPr>
        <p:blipFill>
          <a:blip r:embed="rId3">
            <a:alphaModFix/>
          </a:blip>
          <a:stretch>
            <a:fillRect/>
          </a:stretch>
        </p:blipFill>
        <p:spPr>
          <a:xfrm>
            <a:off x="1119225" y="1181100"/>
            <a:ext cx="2600596" cy="236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2020-03-25T16:58:28Z</dcterms:created>
  <dc:creator>Benjamin Luterbach</dc:creator>
</cp:coreProperties>
</file>