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6858000" cx="12192000"/>
  <p:notesSz cx="6858000" cy="9144000"/>
  <p:embeddedFontLst>
    <p:embeddedFont>
      <p:font typeface="Robot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9" roundtripDataSignature="AMtx7mho6TCOIEdhXhQ9yCEFcoibTqV1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Roboto-bold.fntdata"/><Relationship Id="rId45"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font" Target="fonts/Roboto-boldItalic.fntdata"/><Relationship Id="rId47" Type="http://schemas.openxmlformats.org/officeDocument/2006/relationships/font" Target="fonts/Roboto-italic.fntdata"/><Relationship Id="rId49" Type="http://customschemas.google.com/relationships/presentationmetadata" Target="meta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1 - Christie</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Good evening and welcome everyone and thank you so much for joining us tonight for the Airdrie Minor Hockey Association 2024 Annual General Meeting.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To start I just want to set some ground rules for the meeting.  We have a bit to cover tonight so to keep things moving we have everyone muted and if there comes a point in the meeting where I am asking for feedback can you please click on the “Raise your Hand” button and then I will acknowledge you and unmute you.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When we ask for a motion or for someone to second a motion you can Raise your hand or just click on the up icon and we will record your acceptance from there.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are also recording this meeting so that if you know someone that was not able to attend they can contact the AMHA office and we will get them a copy.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Ok so let's get started. We are going to share some of the speaking tonight so all the Executive Committee will be sharing some of the information.</a:t>
            </a:r>
            <a:endParaRPr>
              <a:solidFill>
                <a:schemeClr val="dk1"/>
              </a:solidFill>
            </a:endParaRPr>
          </a:p>
        </p:txBody>
      </p:sp>
      <p:sp>
        <p:nvSpPr>
          <p:cNvPr id="106" name="Google Shape;106;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db2f2d2a0c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b="1" lang="en-US">
                <a:solidFill>
                  <a:schemeClr val="dk1"/>
                </a:solidFill>
              </a:rPr>
              <a:t>Slide 10 -  Christie</a:t>
            </a:r>
            <a:endParaRPr b="1">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rPr lang="en-US">
                <a:solidFill>
                  <a:schemeClr val="dk1"/>
                </a:solidFill>
              </a:rPr>
              <a:t>The Airdrie Elite Hockey Committee is a separate committee that falls under AMHA.  Hockey Alberta, under the Male Alberta Development Model (ADM), requires that the host MHA has a separate committee.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rPr lang="en-US">
                <a:solidFill>
                  <a:schemeClr val="dk1"/>
                </a:solidFill>
              </a:rPr>
              <a:t>The AEHC is responsible for the three AAA teams, Bisons, Avalanche and Xtreme and up until this coming season the SCAHL U16 AA team, the Havoc.  Hockey Alberta announced that Cochrane will be getting their own U16 AA team this coming season so our U16 AA will now be called the Lightning and will fall under the AMHA High Performance stream.</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rPr lang="en-US">
                <a:solidFill>
                  <a:schemeClr val="dk1"/>
                </a:solidFill>
              </a:rPr>
              <a:t>This past season the AAA teams held some home games in some of our drawzone arenas.  It went well and we hope to continue to do this in the coming season.</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rPr lang="en-US">
                <a:solidFill>
                  <a:schemeClr val="dk1"/>
                </a:solidFill>
              </a:rPr>
              <a:t>The U17 AAA and U15 AAA teams will now be involved with Village sports for development and alignment to the U18 AAA team.</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rPr lang="en-US">
                <a:solidFill>
                  <a:schemeClr val="dk1"/>
                </a:solidFill>
              </a:rPr>
              <a:t>Hockey Alberta also just announced that they will be piloting a U13 AAA league with some of the northern teams.  If it goes well hopefully we will get a team next season.</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rPr lang="en-US">
                <a:solidFill>
                  <a:schemeClr val="dk1"/>
                </a:solidFill>
              </a:rPr>
              <a:t>This committee is made up of volunteers, who are appointed and expected to stay in the role for a minimum of two years.   Bob McLean was the Chair for the past 2 years but is stepping down, so the Executive committee will be appointing a new chair after the AGM.</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7916"/>
              </a:lnSpc>
              <a:spcBef>
                <a:spcPts val="0"/>
              </a:spcBef>
              <a:spcAft>
                <a:spcPts val="0"/>
              </a:spcAft>
              <a:buSzPts val="1100"/>
              <a:buNone/>
            </a:pPr>
            <a:r>
              <a:rPr lang="en-US">
                <a:solidFill>
                  <a:schemeClr val="dk1"/>
                </a:solidFill>
              </a:rPr>
              <a:t>We would like to take this opportunity to thank Bob for all he has done with the committee.</a:t>
            </a:r>
            <a:endParaRPr/>
          </a:p>
        </p:txBody>
      </p:sp>
      <p:sp>
        <p:nvSpPr>
          <p:cNvPr id="187" name="Google Shape;187;gdb2f2d2a0c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cf2081126d_0_2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US">
                <a:solidFill>
                  <a:schemeClr val="dk1"/>
                </a:solidFill>
              </a:rPr>
              <a:t>Slide 11 - Brad</a:t>
            </a:r>
            <a:endParaRPr b="1">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The Committee has worked hard this season and we do have some new changes to our AA High Performance.</a:t>
            </a:r>
            <a:endParaRPr>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298450" lvl="0" marL="4572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We have entered into a partnership with Global Sport Academy/Village Sports to transform and support our AA Player development.</a:t>
            </a:r>
            <a:endParaRPr>
              <a:solidFill>
                <a:schemeClr val="dk1"/>
              </a:solidFill>
              <a:latin typeface="Calibri"/>
              <a:ea typeface="Calibri"/>
              <a:cs typeface="Calibri"/>
              <a:sym typeface="Calibri"/>
            </a:endParaRPr>
          </a:p>
          <a:p>
            <a:pPr indent="-298450" lvl="1" marL="9144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This provides support to both players and coaches</a:t>
            </a:r>
            <a:endParaRPr>
              <a:solidFill>
                <a:schemeClr val="dk1"/>
              </a:solidFill>
              <a:latin typeface="Calibri"/>
              <a:ea typeface="Calibri"/>
              <a:cs typeface="Calibri"/>
              <a:sym typeface="Calibri"/>
            </a:endParaRPr>
          </a:p>
          <a:p>
            <a:pPr indent="-298450" lvl="1" marL="9144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Coaching support and training will help us attract and retain quality coaches.</a:t>
            </a:r>
            <a:endParaRPr>
              <a:solidFill>
                <a:schemeClr val="dk1"/>
              </a:solidFill>
              <a:latin typeface="Calibri"/>
              <a:ea typeface="Calibri"/>
              <a:cs typeface="Calibri"/>
              <a:sym typeface="Calibri"/>
            </a:endParaRPr>
          </a:p>
          <a:p>
            <a:pPr indent="-298450" lvl="1" marL="9144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Aligns our AA and AAA programs</a:t>
            </a:r>
            <a:endParaRPr>
              <a:solidFill>
                <a:schemeClr val="dk1"/>
              </a:solidFill>
              <a:latin typeface="Calibri"/>
              <a:ea typeface="Calibri"/>
              <a:cs typeface="Calibri"/>
              <a:sym typeface="Calibri"/>
            </a:endParaRPr>
          </a:p>
          <a:p>
            <a:pPr indent="-298450" lvl="1" marL="9144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Aligns our AA Female and AA Mixed teams</a:t>
            </a:r>
            <a:endParaRPr>
              <a:solidFill>
                <a:schemeClr val="dk1"/>
              </a:solidFill>
              <a:latin typeface="Calibri"/>
              <a:ea typeface="Calibri"/>
              <a:cs typeface="Calibri"/>
              <a:sym typeface="Calibri"/>
            </a:endParaRPr>
          </a:p>
          <a:p>
            <a:pPr indent="-298450" lvl="1" marL="9144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The U11 HADP Pilot Program will no longer be a ‘pilot’ and will be called AA . U11AA league will be operated by Hockey Alberta.</a:t>
            </a:r>
            <a:endParaRPr/>
          </a:p>
        </p:txBody>
      </p:sp>
      <p:sp>
        <p:nvSpPr>
          <p:cNvPr id="197" name="Google Shape;197;g2cf2081126d_0_2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28fc099614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US">
                <a:solidFill>
                  <a:schemeClr val="dk1"/>
                </a:solidFill>
              </a:rPr>
              <a:t>Slide 12 - Nicole</a:t>
            </a:r>
            <a:endParaRPr b="1">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rPr lang="en-US">
                <a:solidFill>
                  <a:schemeClr val="dk1"/>
                </a:solidFill>
              </a:rPr>
              <a:t>The Goalie Development committee is chaired by the Goalie Coordinator, Eric Campbell.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rPr lang="en-US">
                <a:solidFill>
                  <a:schemeClr val="dk1"/>
                </a:solidFill>
              </a:rPr>
              <a:t>The committee looks after the goalie evaluation process as well as coordinates with any goalie development opportunities throughout the season.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rPr lang="en-US">
                <a:solidFill>
                  <a:schemeClr val="dk1"/>
                </a:solidFill>
              </a:rPr>
              <a:t>This committee has been in place for a few years now.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DMSG has been approached about running our Prep Camps and Evaluations again in the fall.</a:t>
            </a:r>
            <a:endParaRPr>
              <a:solidFill>
                <a:schemeClr val="dk1"/>
              </a:solidFill>
              <a:latin typeface="Calibri"/>
              <a:ea typeface="Calibri"/>
              <a:cs typeface="Calibri"/>
              <a:sym typeface="Calibri"/>
            </a:endParaRPr>
          </a:p>
          <a:p>
            <a:pPr indent="-298450" lvl="0" marL="4572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During the season, we will be continuing with goalie development at Explosive Edge for U9 to U18.</a:t>
            </a:r>
            <a:endParaRPr>
              <a:solidFill>
                <a:schemeClr val="dk1"/>
              </a:solidFill>
              <a:latin typeface="Calibri"/>
              <a:ea typeface="Calibri"/>
              <a:cs typeface="Calibri"/>
              <a:sym typeface="Calibri"/>
            </a:endParaRPr>
          </a:p>
          <a:p>
            <a:pPr indent="-298450" lvl="1" marL="9144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Last year the Goalie Development at Explosive Edge was utilized and due to demand we added additional sessions for U15 and U18 .</a:t>
            </a:r>
            <a:endParaRPr>
              <a:solidFill>
                <a:schemeClr val="dk1"/>
              </a:solidFill>
              <a:latin typeface="Calibri"/>
              <a:ea typeface="Calibri"/>
              <a:cs typeface="Calibri"/>
              <a:sym typeface="Calibri"/>
            </a:endParaRPr>
          </a:p>
          <a:p>
            <a:pPr indent="-298450" lvl="1" marL="9144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97 goalies were rostered in 23-24; compared to 82 in 22-23; and 64 in 21-22.  </a:t>
            </a:r>
            <a:endParaRPr>
              <a:solidFill>
                <a:schemeClr val="dk1"/>
              </a:solidFill>
              <a:latin typeface="Calibri"/>
              <a:ea typeface="Calibri"/>
              <a:cs typeface="Calibri"/>
              <a:sym typeface="Calibri"/>
            </a:endParaRPr>
          </a:p>
          <a:p>
            <a:pPr indent="-298450" lvl="1" marL="9144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Biggest increase is in U11, from 15 to 25.  </a:t>
            </a:r>
            <a:endParaRPr>
              <a:solidFill>
                <a:schemeClr val="dk1"/>
              </a:solidFill>
              <a:latin typeface="Calibri"/>
              <a:ea typeface="Calibri"/>
              <a:cs typeface="Calibri"/>
              <a:sym typeface="Calibri"/>
            </a:endParaRPr>
          </a:p>
          <a:p>
            <a:pPr indent="-298450" lvl="1" marL="9144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The Committees early focus is increasing interest in the position.</a:t>
            </a:r>
            <a:endParaRPr/>
          </a:p>
        </p:txBody>
      </p:sp>
      <p:sp>
        <p:nvSpPr>
          <p:cNvPr id="207" name="Google Shape;207;g128fc099614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28fc099614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US">
                <a:solidFill>
                  <a:schemeClr val="dk1"/>
                </a:solidFill>
              </a:rPr>
              <a:t>Slide 13 - Nicole</a:t>
            </a:r>
            <a:endParaRPr b="1">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AMHA has decided to stop with Player Development from the Ross MacLean group.  If teams wish to get extra development they will be able to organize their own and pay with team funds as we will not be charging for it anymore.</a:t>
            </a:r>
            <a:endParaRPr>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298450" lvl="0" marL="4572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We will be continuing with off-ice Coach Sessions with the Village Sports and the AAA Coaches to help to create a more cohesive coaching culture.</a:t>
            </a:r>
            <a:endParaRPr>
              <a:solidFill>
                <a:schemeClr val="dk1"/>
              </a:solidFill>
              <a:latin typeface="Calibri"/>
              <a:ea typeface="Calibri"/>
              <a:cs typeface="Calibri"/>
              <a:sym typeface="Calibri"/>
            </a:endParaRPr>
          </a:p>
          <a:p>
            <a:pPr indent="0" lvl="0" marL="457200" rtl="0" algn="l">
              <a:lnSpc>
                <a:spcPct val="9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298450" lvl="0" marL="4572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U9 will continue to have Power Skating sessions by the Airdrie Skate Club team. </a:t>
            </a:r>
            <a:endParaRPr/>
          </a:p>
        </p:txBody>
      </p:sp>
      <p:sp>
        <p:nvSpPr>
          <p:cNvPr id="216" name="Google Shape;216;g128fc099614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28fc099614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US">
                <a:solidFill>
                  <a:schemeClr val="dk1"/>
                </a:solidFill>
              </a:rPr>
              <a:t>Slide 14 - Nicole</a:t>
            </a:r>
            <a:endParaRPr b="1">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rPr lang="en-US">
                <a:solidFill>
                  <a:schemeClr val="dk1"/>
                </a:solidFill>
              </a:rPr>
              <a:t>The Tournament Committee is chaired by the Tournament Coordinator Michelle Anhorn.  This committee has been in place for many years, planning, organizing and hosting AMHA’s tournaments.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Each season AMHA hosts tournaments that rotate by division every second year.</a:t>
            </a:r>
            <a:endParaRPr>
              <a:solidFill>
                <a:schemeClr val="dk1"/>
              </a:solidFill>
              <a:latin typeface="Calibri"/>
              <a:ea typeface="Calibri"/>
              <a:cs typeface="Calibri"/>
              <a:sym typeface="Calibri"/>
            </a:endParaRPr>
          </a:p>
          <a:p>
            <a:pPr indent="0" lvl="0" marL="457200" rtl="0" algn="l">
              <a:lnSpc>
                <a:spcPct val="9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298450" lvl="0" marL="4572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For 2024/25, AMHA will be hosting the U15 and U18 tournaments as well as the U7/U9 jamboree. Some AMHA AA teams host tournaments during the Christmas break.</a:t>
            </a:r>
            <a:endParaRPr>
              <a:solidFill>
                <a:schemeClr val="dk1"/>
              </a:solidFill>
              <a:latin typeface="Calibri"/>
              <a:ea typeface="Calibri"/>
              <a:cs typeface="Calibri"/>
              <a:sym typeface="Calibri"/>
            </a:endParaRPr>
          </a:p>
          <a:p>
            <a:pPr indent="0" lvl="0" marL="457200" rtl="0" algn="l">
              <a:lnSpc>
                <a:spcPct val="9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298450" lvl="0" marL="4572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The Ryan Couling U18 AA tournament will also continue during the Christmas Break and it was a great success.</a:t>
            </a:r>
            <a:endParaRPr>
              <a:solidFill>
                <a:schemeClr val="dk1"/>
              </a:solidFill>
              <a:latin typeface="Calibri"/>
              <a:ea typeface="Calibri"/>
              <a:cs typeface="Calibri"/>
              <a:sym typeface="Calibri"/>
            </a:endParaRPr>
          </a:p>
          <a:p>
            <a:pPr indent="0" lvl="0" marL="457200" rtl="0" algn="l">
              <a:lnSpc>
                <a:spcPct val="9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298450" lvl="0" marL="4572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Due to the Ron Ebbesen Arena renovations we will not be able to host any provincial tournaments in the 2024-2025 Hockey Season, as RE will be shut down March 1, 2025.</a:t>
            </a:r>
            <a:endParaRPr/>
          </a:p>
        </p:txBody>
      </p:sp>
      <p:sp>
        <p:nvSpPr>
          <p:cNvPr id="225" name="Google Shape;225;g128fc099614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28fc099614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US">
                <a:solidFill>
                  <a:schemeClr val="dk1"/>
                </a:solidFill>
              </a:rPr>
              <a:t>Slide 15 - Nicole</a:t>
            </a:r>
            <a:endParaRPr b="1">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rPr lang="en-US">
                <a:solidFill>
                  <a:schemeClr val="dk1"/>
                </a:solidFill>
              </a:rPr>
              <a:t>The Evaluations Committee is chaired by myself and the Evaluations Coordinator Lindsey Goddard.  This committee is responsible for ensuring that our evaluation process is current, clear and communicated to our members.  Their meetings result in updates to the applicable evaluation policies.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The Evaluations committee works with the staff and coaches to set up dates and plan out the evaluation sessions for all divisions each season.</a:t>
            </a:r>
            <a:endParaRPr>
              <a:solidFill>
                <a:schemeClr val="dk1"/>
              </a:solidFill>
              <a:latin typeface="Calibri"/>
              <a:ea typeface="Calibri"/>
              <a:cs typeface="Calibri"/>
              <a:sym typeface="Calibri"/>
            </a:endParaRPr>
          </a:p>
          <a:p>
            <a:pPr indent="0" lvl="0" marL="457200" rtl="0" algn="l">
              <a:lnSpc>
                <a:spcPct val="9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298450" lvl="0" marL="4572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The committee ensures that our tryouts and evaluations are run smoothly.</a:t>
            </a:r>
            <a:endParaRPr>
              <a:solidFill>
                <a:schemeClr val="dk1"/>
              </a:solidFill>
              <a:latin typeface="Calibri"/>
              <a:ea typeface="Calibri"/>
              <a:cs typeface="Calibri"/>
              <a:sym typeface="Calibri"/>
            </a:endParaRPr>
          </a:p>
          <a:p>
            <a:pPr indent="0" lvl="0" marL="457200" rtl="0" algn="l">
              <a:lnSpc>
                <a:spcPct val="9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298450" lvl="0" marL="457200" rtl="0" algn="l">
              <a:lnSpc>
                <a:spcPct val="90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AMHA will use Fuel as paid evaluators for our 2024 Travel Team Evaluations. </a:t>
            </a:r>
            <a:endParaRPr>
              <a:solidFill>
                <a:schemeClr val="dk1"/>
              </a:solidFill>
              <a:latin typeface="Calibri"/>
              <a:ea typeface="Calibri"/>
              <a:cs typeface="Calibri"/>
              <a:sym typeface="Calibri"/>
            </a:endParaRPr>
          </a:p>
          <a:p>
            <a:pPr indent="0" lvl="0" marL="0" rtl="0" algn="l">
              <a:lnSpc>
                <a:spcPct val="100000"/>
              </a:lnSpc>
              <a:spcBef>
                <a:spcPts val="800"/>
              </a:spcBef>
              <a:spcAft>
                <a:spcPts val="0"/>
              </a:spcAft>
              <a:buSzPts val="1100"/>
              <a:buNone/>
            </a:pPr>
            <a:r>
              <a:t/>
            </a:r>
            <a:endParaRPr/>
          </a:p>
        </p:txBody>
      </p:sp>
      <p:sp>
        <p:nvSpPr>
          <p:cNvPr id="234" name="Google Shape;234;g128fc099614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28fc099614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US">
                <a:solidFill>
                  <a:schemeClr val="dk1"/>
                </a:solidFill>
              </a:rPr>
              <a:t>Slide 16 - Mumtaz</a:t>
            </a:r>
            <a:endParaRPr b="1">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highlight>
                <a:srgbClr val="FFFFFF"/>
              </a:highlight>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This past season, the female committee has made huge strides to increase the awareness and female programs within AMHA.</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AMHA applied for and was successful to be part of the Same Game program which will provide us with a “tool kit” to bring gender equality.  We will also receive $1000 to support our initiatives,</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Female Athletes rostered to teams was 267 for the 2023-24 season, an increase of 15% compared to the previous year, and 82 more or 44% than the 21-22 season.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We had 11 dedicated female teams , compared with 10 the year before and 6 in the 21-22 season</a:t>
            </a:r>
            <a:endParaRPr>
              <a:solidFill>
                <a:schemeClr val="dk1"/>
              </a:solidFill>
            </a:endParaRPr>
          </a:p>
          <a:p>
            <a:pPr indent="0" lvl="0" marL="0" rtl="0" algn="l">
              <a:lnSpc>
                <a:spcPct val="100000"/>
              </a:lnSpc>
              <a:spcBef>
                <a:spcPts val="800"/>
              </a:spcBef>
              <a:spcAft>
                <a:spcPts val="0"/>
              </a:spcAft>
              <a:buSzPts val="1100"/>
              <a:buNone/>
            </a:pPr>
            <a:r>
              <a:t/>
            </a:r>
            <a:endParaRPr/>
          </a:p>
        </p:txBody>
      </p:sp>
      <p:sp>
        <p:nvSpPr>
          <p:cNvPr id="243" name="Google Shape;243;g128fc099614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404603d72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US">
                <a:solidFill>
                  <a:schemeClr val="dk1"/>
                </a:solidFill>
              </a:rPr>
              <a:t>Slide 17 - Nicole</a:t>
            </a:r>
            <a:endParaRPr b="1">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highlight>
                <a:srgbClr val="FFFFFF"/>
              </a:highlight>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For the past two seasons, instead of purchasing meals for volunteer evaluators, the Evaluations Food Committee coordinated volunteers to bring in food.</a:t>
            </a:r>
            <a:endParaRPr>
              <a:solidFill>
                <a:schemeClr val="dk1"/>
              </a:solidFill>
            </a:endParaRPr>
          </a:p>
          <a:p>
            <a:pPr indent="-298450" lvl="1" marL="914400" rtl="0" algn="l">
              <a:lnSpc>
                <a:spcPct val="90000"/>
              </a:lnSpc>
              <a:spcBef>
                <a:spcPts val="0"/>
              </a:spcBef>
              <a:spcAft>
                <a:spcPts val="0"/>
              </a:spcAft>
              <a:buClr>
                <a:schemeClr val="lt1"/>
              </a:buClr>
              <a:buSzPts val="1100"/>
              <a:buChar char="•"/>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Meals were well received by volunteers.</a:t>
            </a:r>
            <a:endParaRPr>
              <a:solidFill>
                <a:schemeClr val="dk1"/>
              </a:solidFill>
            </a:endParaRPr>
          </a:p>
          <a:p>
            <a:pPr indent="-298450" lvl="1" marL="914400" rtl="0" algn="l">
              <a:lnSpc>
                <a:spcPct val="90000"/>
              </a:lnSpc>
              <a:spcBef>
                <a:spcPts val="0"/>
              </a:spcBef>
              <a:spcAft>
                <a:spcPts val="0"/>
              </a:spcAft>
              <a:buClr>
                <a:schemeClr val="lt1"/>
              </a:buClr>
              <a:buSzPts val="1100"/>
              <a:buChar char="•"/>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Always looking for some volunteers to help with supplying meals during the RHL evaluations.</a:t>
            </a:r>
            <a:endParaRPr>
              <a:solidFill>
                <a:srgbClr val="C00000"/>
              </a:solidFill>
              <a:highlight>
                <a:srgbClr val="FFFF00"/>
              </a:highlight>
            </a:endParaRPr>
          </a:p>
          <a:p>
            <a:pPr indent="0" lvl="0" marL="0" rtl="0" algn="l">
              <a:lnSpc>
                <a:spcPct val="100000"/>
              </a:lnSpc>
              <a:spcBef>
                <a:spcPts val="800"/>
              </a:spcBef>
              <a:spcAft>
                <a:spcPts val="0"/>
              </a:spcAft>
              <a:buSzPts val="1100"/>
              <a:buNone/>
            </a:pPr>
            <a:r>
              <a:t/>
            </a:r>
            <a:endParaRPr/>
          </a:p>
        </p:txBody>
      </p:sp>
      <p:sp>
        <p:nvSpPr>
          <p:cNvPr id="252" name="Google Shape;252;g2404603d72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28fc099614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US">
                <a:solidFill>
                  <a:schemeClr val="dk1"/>
                </a:solidFill>
              </a:rPr>
              <a:t>Slide 18 - Brad </a:t>
            </a:r>
            <a:endParaRPr b="1">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n-US">
                <a:solidFill>
                  <a:schemeClr val="dk1"/>
                </a:solidFill>
              </a:rPr>
              <a:t>The Coaching Committee is ongoing and looking at several initiatives to support our valued volunteer coaches, in both development, support and recognition.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Coach Survey’s recognized 8 top coaches this past season. As a thank you, these coaches were offered a spot to golf with the Kalix Legacy Tournament.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Committee secured software resources for coaches with IHS (Ice Hockey Systems).  This was well received by coaches and will continue this for next season.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AA coaches will get a more focused resource from Village Sports.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SzPts val="1100"/>
              <a:buNone/>
            </a:pPr>
            <a:r>
              <a:rPr lang="en-US">
                <a:solidFill>
                  <a:schemeClr val="dk1"/>
                </a:solidFill>
              </a:rPr>
              <a:t>$12K spent in certifying coaches.</a:t>
            </a:r>
            <a:endParaRPr/>
          </a:p>
        </p:txBody>
      </p:sp>
      <p:sp>
        <p:nvSpPr>
          <p:cNvPr id="261" name="Google Shape;261;g128fc099614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3df3b89d4a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US">
                <a:solidFill>
                  <a:schemeClr val="dk1"/>
                </a:solidFill>
              </a:rPr>
              <a:t>Slide 19 - Kelsey</a:t>
            </a:r>
            <a:endParaRPr>
              <a:solidFill>
                <a:schemeClr val="dk1"/>
              </a:solidFill>
              <a:highlight>
                <a:srgbClr val="FFFFFF"/>
              </a:highlight>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highlight>
                <a:srgbClr val="FFFFFF"/>
              </a:highlight>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495 responses out of a possible 1300 (38%) from the U7 to U18 divisions representing AA, CAHL, RMFHL, RHL and City teams.</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Only 1 team had no responses to the survey, while 8 others had too few responses to make conclusions.</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84% of Head Coaches were rated above 3.5 Stars out of 5, with 8 coaches being recognized as Outstanding by his/her team.</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The U15 division yielded the highest percentage of 5 Star coaches (Congrats!)</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Fewer questions pertain to Assistant Coaches and Team Managers, but comments helped.</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Head Coaches were able to see their specific results during our End of Year Coach Meetings, held in April, and were extremely appreciative of the comments yielded by their teams.</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SzPts val="1100"/>
              <a:buNone/>
            </a:pPr>
            <a:r>
              <a:rPr lang="en-US">
                <a:solidFill>
                  <a:schemeClr val="dk1"/>
                </a:solidFill>
              </a:rPr>
              <a:t>The full report will be posted online soon.</a:t>
            </a:r>
            <a:endParaRPr/>
          </a:p>
        </p:txBody>
      </p:sp>
      <p:sp>
        <p:nvSpPr>
          <p:cNvPr id="270" name="Google Shape;270;g23df3b89d4a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Slide 2 - Nicole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 will call the meeting to order at ____pm.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As per by-law 9.1(L), more than 20 is a quorum.  Since we are well over that tonight, we have a quorum, thank you.</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Our 2023 AGM Minutes have been on our website since just after our AGM 2023, but if you would like to read them, you can find them under our AGM Tab. Can I get a motion to adopt the 2023 AGM Meeting Minutes.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 Seconded 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Approved.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As you can see we have a full agenda this evening. We would like to start with introducing all of the AMHA Board.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
        <p:nvSpPr>
          <p:cNvPr id="115" name="Google Shape;11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db2f2d2a0c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US">
                <a:solidFill>
                  <a:schemeClr val="dk1"/>
                </a:solidFill>
              </a:rPr>
              <a:t>Slide 20 - Mumtaz</a:t>
            </a:r>
            <a:endParaRPr b="1">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Registration is projected to open at the end of May and will be done similarly through Ramp again this year.</a:t>
            </a:r>
            <a:endParaRPr>
              <a:solidFill>
                <a:schemeClr val="dk1"/>
              </a:solidFill>
            </a:endParaRPr>
          </a:p>
          <a:p>
            <a:pPr indent="-298450" lvl="0" marL="457200" rtl="0" algn="l">
              <a:lnSpc>
                <a:spcPct val="90000"/>
              </a:lnSpc>
              <a:spcBef>
                <a:spcPts val="0"/>
              </a:spcBef>
              <a:spcAft>
                <a:spcPts val="0"/>
              </a:spcAft>
              <a:buClr>
                <a:schemeClr val="lt1"/>
              </a:buClr>
              <a:buSzPts val="1100"/>
              <a:buChar char="•"/>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All Members will be charged any conditioning/ prep camps and/or tryout fees at the time of registration, as well as the base fee for the division of hockey they are registering for.  </a:t>
            </a:r>
            <a:endParaRPr>
              <a:solidFill>
                <a:schemeClr val="dk1"/>
              </a:solidFill>
            </a:endParaRPr>
          </a:p>
          <a:p>
            <a:pPr indent="-298450" lvl="1" marL="914400" rtl="0" algn="l">
              <a:lnSpc>
                <a:spcPct val="90000"/>
              </a:lnSpc>
              <a:spcBef>
                <a:spcPts val="0"/>
              </a:spcBef>
              <a:spcAft>
                <a:spcPts val="0"/>
              </a:spcAft>
              <a:buClr>
                <a:schemeClr val="lt1"/>
              </a:buClr>
              <a:buSzPts val="1100"/>
              <a:buChar char="•"/>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In the Fall, once their player makes a specific team then a final payment will be added to the balance owing, due on November 1st based on the schedule set out per team/division.  </a:t>
            </a:r>
            <a:endParaRPr>
              <a:solidFill>
                <a:schemeClr val="dk1"/>
              </a:solidFill>
            </a:endParaRPr>
          </a:p>
          <a:p>
            <a:pPr indent="-298450" lvl="1" marL="914400" rtl="0" algn="l">
              <a:lnSpc>
                <a:spcPct val="90000"/>
              </a:lnSpc>
              <a:spcBef>
                <a:spcPts val="0"/>
              </a:spcBef>
              <a:spcAft>
                <a:spcPts val="0"/>
              </a:spcAft>
              <a:buClr>
                <a:schemeClr val="lt1"/>
              </a:buClr>
              <a:buSzPts val="1100"/>
              <a:buChar char="•"/>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If you register your player for a AAA, AA, or Travel team, and your player does not make one of these teams, the pending payments for November will be canceled. </a:t>
            </a:r>
            <a:endParaRPr>
              <a:solidFill>
                <a:schemeClr val="dk1"/>
              </a:solidFill>
            </a:endParaRPr>
          </a:p>
          <a:p>
            <a:pPr indent="-298450" lvl="1" marL="914400" rtl="0" algn="l">
              <a:lnSpc>
                <a:spcPct val="90000"/>
              </a:lnSpc>
              <a:spcBef>
                <a:spcPts val="0"/>
              </a:spcBef>
              <a:spcAft>
                <a:spcPts val="0"/>
              </a:spcAft>
              <a:buClr>
                <a:schemeClr val="lt1"/>
              </a:buClr>
              <a:buSzPts val="1100"/>
              <a:buChar char="•"/>
            </a:pPr>
            <a:r>
              <a:t/>
            </a:r>
            <a:endParaRPr>
              <a:solidFill>
                <a:schemeClr val="dk1"/>
              </a:solidFill>
            </a:endParaRPr>
          </a:p>
          <a:p>
            <a:pPr indent="0" lvl="0" marL="0" rtl="0" algn="l">
              <a:lnSpc>
                <a:spcPct val="90000"/>
              </a:lnSpc>
              <a:spcBef>
                <a:spcPts val="0"/>
              </a:spcBef>
              <a:spcAft>
                <a:spcPts val="0"/>
              </a:spcAft>
              <a:buSzPts val="1100"/>
              <a:buNone/>
            </a:pPr>
            <a:r>
              <a:rPr lang="en-US">
                <a:solidFill>
                  <a:schemeClr val="dk1"/>
                </a:solidFill>
              </a:rPr>
              <a:t>Please refer to the fees chart when registration opens.</a:t>
            </a:r>
            <a:endParaRPr/>
          </a:p>
        </p:txBody>
      </p:sp>
      <p:sp>
        <p:nvSpPr>
          <p:cNvPr id="279" name="Google Shape;279;gdb2f2d2a0c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3e6ac6c507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US">
                <a:solidFill>
                  <a:schemeClr val="dk1"/>
                </a:solidFill>
              </a:rPr>
              <a:t>Slide 21- Mumtaz</a:t>
            </a:r>
            <a:endParaRPr b="1">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AMHA is projecting over 80 full teams again this season.  Hockey Canada has </a:t>
            </a:r>
            <a:r>
              <a:rPr lang="en-US">
                <a:solidFill>
                  <a:schemeClr val="dk1"/>
                </a:solidFill>
              </a:rPr>
              <a:t>announced</a:t>
            </a:r>
            <a:r>
              <a:rPr lang="en-US">
                <a:solidFill>
                  <a:schemeClr val="dk1"/>
                </a:solidFill>
              </a:rPr>
              <a:t> that they are allowing a maximum of 20 per team this year, 18 Players and 2 Goalies, so based on our registration numbers and to get as many players as possible to play hockey AMHA may be taking teams to the maximum roster size.</a:t>
            </a:r>
            <a:endParaRPr>
              <a:solidFill>
                <a:schemeClr val="dk1"/>
              </a:solidFill>
            </a:endParaRPr>
          </a:p>
          <a:p>
            <a:pPr indent="-298450" lvl="0" marL="457200" rtl="0" algn="l">
              <a:lnSpc>
                <a:spcPct val="90000"/>
              </a:lnSpc>
              <a:spcBef>
                <a:spcPts val="0"/>
              </a:spcBef>
              <a:spcAft>
                <a:spcPts val="0"/>
              </a:spcAft>
              <a:buClr>
                <a:schemeClr val="lt1"/>
              </a:buClr>
              <a:buSzPts val="1100"/>
              <a:buChar char="•"/>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Important to register as early as possible to secure a spot for your player(s). </a:t>
            </a:r>
            <a:endParaRPr>
              <a:solidFill>
                <a:schemeClr val="dk1"/>
              </a:solidFill>
            </a:endParaRPr>
          </a:p>
          <a:p>
            <a:pPr indent="-298450" lvl="0" marL="457200" rtl="0" algn="l">
              <a:lnSpc>
                <a:spcPct val="90000"/>
              </a:lnSpc>
              <a:spcBef>
                <a:spcPts val="0"/>
              </a:spcBef>
              <a:spcAft>
                <a:spcPts val="0"/>
              </a:spcAft>
              <a:buClr>
                <a:schemeClr val="lt1"/>
              </a:buClr>
              <a:buSzPts val="1100"/>
              <a:buChar char="•"/>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We will close registration when we reach our cap.  Last year we closed some divisions after the first 11 days of registration.</a:t>
            </a:r>
            <a:endParaRPr>
              <a:solidFill>
                <a:schemeClr val="dk1"/>
              </a:solidFill>
            </a:endParaRPr>
          </a:p>
          <a:p>
            <a:pPr indent="-298450" lvl="0" marL="457200" rtl="0" algn="l">
              <a:lnSpc>
                <a:spcPct val="90000"/>
              </a:lnSpc>
              <a:spcBef>
                <a:spcPts val="0"/>
              </a:spcBef>
              <a:spcAft>
                <a:spcPts val="0"/>
              </a:spcAft>
              <a:buClr>
                <a:schemeClr val="lt1"/>
              </a:buClr>
              <a:buSzPts val="1100"/>
              <a:buFont typeface="Calibri"/>
              <a:buChar char="•"/>
            </a:pPr>
            <a:r>
              <a:t/>
            </a:r>
            <a:endParaRPr>
              <a:solidFill>
                <a:schemeClr val="dk1"/>
              </a:solidFill>
            </a:endParaRPr>
          </a:p>
          <a:p>
            <a:pPr indent="0" lvl="0" marL="0" rtl="0" algn="l">
              <a:lnSpc>
                <a:spcPct val="90000"/>
              </a:lnSpc>
              <a:spcBef>
                <a:spcPts val="0"/>
              </a:spcBef>
              <a:spcAft>
                <a:spcPts val="0"/>
              </a:spcAft>
              <a:buSzPts val="1100"/>
              <a:buNone/>
            </a:pPr>
            <a:r>
              <a:rPr lang="en-US">
                <a:solidFill>
                  <a:schemeClr val="dk1"/>
                </a:solidFill>
              </a:rPr>
              <a:t>For those members who use funding options such as Kidsport, Jumpstart, Hockey Assist or Kalix Langenau fund, or those who may need different payment options, please call the office </a:t>
            </a:r>
            <a:r>
              <a:rPr b="1" lang="en-US">
                <a:solidFill>
                  <a:schemeClr val="dk1"/>
                </a:solidFill>
              </a:rPr>
              <a:t>prior to registration opening</a:t>
            </a:r>
            <a:r>
              <a:rPr lang="en-US">
                <a:solidFill>
                  <a:schemeClr val="dk1"/>
                </a:solidFill>
              </a:rPr>
              <a:t> to make arrangements. Members using funding should look to apply to the funding organizations now, so they are ready to register on the first day of registration.</a:t>
            </a:r>
            <a:endParaRPr/>
          </a:p>
        </p:txBody>
      </p:sp>
      <p:sp>
        <p:nvSpPr>
          <p:cNvPr id="288" name="Google Shape;288;g23e6ac6c507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86f60cb03f_1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800"/>
              </a:spcBef>
              <a:spcAft>
                <a:spcPts val="0"/>
              </a:spcAft>
              <a:buClr>
                <a:schemeClr val="dk1"/>
              </a:buClr>
              <a:buSzPts val="1100"/>
              <a:buFont typeface="Arial"/>
              <a:buNone/>
            </a:pPr>
            <a:r>
              <a:rPr b="1" lang="en-US">
                <a:solidFill>
                  <a:schemeClr val="dk1"/>
                </a:solidFill>
              </a:rPr>
              <a:t>Slide 22 - Christie</a:t>
            </a:r>
            <a:endParaRPr b="1">
              <a:solidFill>
                <a:schemeClr val="dk1"/>
              </a:solidFill>
            </a:endParaRPr>
          </a:p>
          <a:p>
            <a:pPr indent="0" lvl="0" marL="0" rtl="0" algn="l">
              <a:lnSpc>
                <a:spcPct val="107916"/>
              </a:lnSpc>
              <a:spcBef>
                <a:spcPts val="800"/>
              </a:spcBef>
              <a:spcAft>
                <a:spcPts val="0"/>
              </a:spcAft>
              <a:buClr>
                <a:schemeClr val="dk1"/>
              </a:buClr>
              <a:buSzPts val="1100"/>
              <a:buFont typeface="Arial"/>
              <a:buNone/>
            </a:pPr>
            <a:r>
              <a:rPr lang="en-US">
                <a:solidFill>
                  <a:schemeClr val="dk1"/>
                </a:solidFill>
              </a:rPr>
              <a:t>Financials - Christie Add Notes</a:t>
            </a:r>
            <a:endParaRPr>
              <a:solidFill>
                <a:schemeClr val="dk1"/>
              </a:solidFill>
            </a:endParaRPr>
          </a:p>
          <a:p>
            <a:pPr indent="0" lvl="0" marL="0" rtl="0" algn="l">
              <a:lnSpc>
                <a:spcPct val="100000"/>
              </a:lnSpc>
              <a:spcBef>
                <a:spcPts val="800"/>
              </a:spcBef>
              <a:spcAft>
                <a:spcPts val="0"/>
              </a:spcAft>
              <a:buSzPts val="1100"/>
              <a:buNone/>
            </a:pPr>
            <a:r>
              <a:t/>
            </a:r>
            <a:endParaRPr/>
          </a:p>
        </p:txBody>
      </p:sp>
      <p:sp>
        <p:nvSpPr>
          <p:cNvPr id="297" name="Google Shape;297;g86f60cb03f_1_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dac0d331ed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800"/>
              </a:spcBef>
              <a:spcAft>
                <a:spcPts val="0"/>
              </a:spcAft>
              <a:buClr>
                <a:schemeClr val="dk1"/>
              </a:buClr>
              <a:buSzPts val="1100"/>
              <a:buFont typeface="Arial"/>
              <a:buNone/>
            </a:pPr>
            <a:r>
              <a:rPr b="1" lang="en-US">
                <a:solidFill>
                  <a:schemeClr val="dk1"/>
                </a:solidFill>
              </a:rPr>
              <a:t>Slide 23 - Christie</a:t>
            </a:r>
            <a:endParaRPr b="1">
              <a:solidFill>
                <a:schemeClr val="dk1"/>
              </a:solidFill>
            </a:endParaRPr>
          </a:p>
          <a:p>
            <a:pPr indent="0" lvl="0" marL="0" rtl="0" algn="l">
              <a:lnSpc>
                <a:spcPct val="107916"/>
              </a:lnSpc>
              <a:spcBef>
                <a:spcPts val="800"/>
              </a:spcBef>
              <a:spcAft>
                <a:spcPts val="0"/>
              </a:spcAft>
              <a:buClr>
                <a:schemeClr val="dk1"/>
              </a:buClr>
              <a:buSzPts val="1100"/>
              <a:buFont typeface="Arial"/>
              <a:buNone/>
            </a:pPr>
            <a:r>
              <a:rPr lang="en-US">
                <a:solidFill>
                  <a:schemeClr val="dk1"/>
                </a:solidFill>
              </a:rPr>
              <a:t>Financials - Christie Add Notes</a:t>
            </a:r>
            <a:endParaRPr>
              <a:solidFill>
                <a:schemeClr val="dk1"/>
              </a:solidFill>
            </a:endParaRPr>
          </a:p>
          <a:p>
            <a:pPr indent="0" lvl="0" marL="0" rtl="0" algn="l">
              <a:lnSpc>
                <a:spcPct val="100000"/>
              </a:lnSpc>
              <a:spcBef>
                <a:spcPts val="800"/>
              </a:spcBef>
              <a:spcAft>
                <a:spcPts val="0"/>
              </a:spcAft>
              <a:buSzPts val="1100"/>
              <a:buNone/>
            </a:pPr>
            <a:r>
              <a:t/>
            </a:r>
            <a:endParaRPr/>
          </a:p>
        </p:txBody>
      </p:sp>
      <p:sp>
        <p:nvSpPr>
          <p:cNvPr id="304" name="Google Shape;304;g2dac0d331ed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dac0d331ed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800"/>
              </a:spcBef>
              <a:spcAft>
                <a:spcPts val="0"/>
              </a:spcAft>
              <a:buClr>
                <a:schemeClr val="dk1"/>
              </a:buClr>
              <a:buSzPts val="1100"/>
              <a:buFont typeface="Arial"/>
              <a:buNone/>
            </a:pPr>
            <a:r>
              <a:rPr b="1" lang="en-US">
                <a:solidFill>
                  <a:schemeClr val="dk1"/>
                </a:solidFill>
              </a:rPr>
              <a:t>Slide 24 - Christie</a:t>
            </a:r>
            <a:endParaRPr b="1">
              <a:solidFill>
                <a:schemeClr val="dk1"/>
              </a:solidFill>
            </a:endParaRPr>
          </a:p>
          <a:p>
            <a:pPr indent="0" lvl="0" marL="0" rtl="0" algn="l">
              <a:lnSpc>
                <a:spcPct val="107916"/>
              </a:lnSpc>
              <a:spcBef>
                <a:spcPts val="800"/>
              </a:spcBef>
              <a:spcAft>
                <a:spcPts val="0"/>
              </a:spcAft>
              <a:buClr>
                <a:schemeClr val="dk1"/>
              </a:buClr>
              <a:buSzPts val="1100"/>
              <a:buFont typeface="Arial"/>
              <a:buNone/>
            </a:pPr>
            <a:r>
              <a:rPr lang="en-US">
                <a:solidFill>
                  <a:schemeClr val="dk1"/>
                </a:solidFill>
              </a:rPr>
              <a:t>Financials - Christie Add Notes</a:t>
            </a:r>
            <a:endParaRPr>
              <a:solidFill>
                <a:schemeClr val="dk1"/>
              </a:solidFill>
            </a:endParaRPr>
          </a:p>
          <a:p>
            <a:pPr indent="0" lvl="0" marL="0" rtl="0" algn="l">
              <a:lnSpc>
                <a:spcPct val="100000"/>
              </a:lnSpc>
              <a:spcBef>
                <a:spcPts val="800"/>
              </a:spcBef>
              <a:spcAft>
                <a:spcPts val="0"/>
              </a:spcAft>
              <a:buSzPts val="1100"/>
              <a:buNone/>
            </a:pPr>
            <a:r>
              <a:t/>
            </a:r>
            <a:endParaRPr/>
          </a:p>
        </p:txBody>
      </p:sp>
      <p:sp>
        <p:nvSpPr>
          <p:cNvPr id="311" name="Google Shape;311;g2dac0d331ed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dac0d331ed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25 - Kelsey</a:t>
            </a:r>
            <a:endParaRPr b="1">
              <a:solidFill>
                <a:schemeClr val="dk1"/>
              </a:solidFill>
            </a:endParaRPr>
          </a:p>
          <a:p>
            <a:pPr indent="0" lvl="0" marL="45720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SzPts val="1100"/>
              <a:buNone/>
            </a:pPr>
            <a:r>
              <a:rPr lang="en-US">
                <a:solidFill>
                  <a:schemeClr val="dk1"/>
                </a:solidFill>
              </a:rPr>
              <a:t>AMHA had no complaints last year so we will be using Mojo Photography again for the upcoming season.</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Photos will be happening on Dec 13-15th so they won’t be available for Christmas but more teams should know their schedules and be able to book times easier.</a:t>
            </a:r>
            <a:endParaRPr>
              <a:solidFill>
                <a:schemeClr val="dk1"/>
              </a:solidFill>
            </a:endParaRPr>
          </a:p>
          <a:p>
            <a:pPr indent="0" lvl="0" marL="45720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800"/>
              </a:spcBef>
              <a:spcAft>
                <a:spcPts val="0"/>
              </a:spcAft>
              <a:buSzPts val="1100"/>
              <a:buNone/>
            </a:pPr>
            <a:r>
              <a:t/>
            </a:r>
            <a:endParaRPr/>
          </a:p>
        </p:txBody>
      </p:sp>
      <p:sp>
        <p:nvSpPr>
          <p:cNvPr id="318" name="Google Shape;318;g2dac0d331ed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dac0d331ed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en-US">
                <a:solidFill>
                  <a:schemeClr val="dk1"/>
                </a:solidFill>
              </a:rPr>
              <a:t>Slide 26- Kelsey</a:t>
            </a:r>
            <a:endParaRPr b="1">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US">
                <a:solidFill>
                  <a:srgbClr val="202124"/>
                </a:solidFill>
              </a:rPr>
              <a:t>In order to be transparent and shorten the length of our AGM, AMHA posted member questions to our website starting on April 24th and updated the question document up to the March 7th deadline to submit member questions.  </a:t>
            </a:r>
            <a:endParaRPr>
              <a:solidFill>
                <a:srgbClr val="202124"/>
              </a:solidFill>
            </a:endParaRPr>
          </a:p>
          <a:p>
            <a:pPr indent="0" lvl="0" marL="0" rtl="0" algn="l">
              <a:lnSpc>
                <a:spcPct val="115000"/>
              </a:lnSpc>
              <a:spcBef>
                <a:spcPts val="0"/>
              </a:spcBef>
              <a:spcAft>
                <a:spcPts val="0"/>
              </a:spcAft>
              <a:buSzPts val="1100"/>
              <a:buNone/>
            </a:pPr>
            <a:r>
              <a:t/>
            </a:r>
            <a:endParaRPr>
              <a:solidFill>
                <a:srgbClr val="202124"/>
              </a:solidFill>
            </a:endParaRPr>
          </a:p>
          <a:p>
            <a:pPr indent="0" lvl="0" marL="0" rtl="0" algn="l">
              <a:lnSpc>
                <a:spcPct val="115000"/>
              </a:lnSpc>
              <a:spcBef>
                <a:spcPts val="0"/>
              </a:spcBef>
              <a:spcAft>
                <a:spcPts val="0"/>
              </a:spcAft>
              <a:buSzPts val="1100"/>
              <a:buNone/>
            </a:pPr>
            <a:r>
              <a:rPr lang="en-US">
                <a:solidFill>
                  <a:srgbClr val="202124"/>
                </a:solidFill>
              </a:rPr>
              <a:t>The members were sent the link to the questions that appeared on our website in the news reel.  </a:t>
            </a:r>
            <a:endParaRPr>
              <a:solidFill>
                <a:srgbClr val="202124"/>
              </a:solidFill>
            </a:endParaRPr>
          </a:p>
          <a:p>
            <a:pPr indent="0" lvl="0" marL="0" rtl="0" algn="l">
              <a:lnSpc>
                <a:spcPct val="115000"/>
              </a:lnSpc>
              <a:spcBef>
                <a:spcPts val="0"/>
              </a:spcBef>
              <a:spcAft>
                <a:spcPts val="0"/>
              </a:spcAft>
              <a:buSzPts val="1100"/>
              <a:buNone/>
            </a:pPr>
            <a:r>
              <a:t/>
            </a:r>
            <a:endParaRPr>
              <a:solidFill>
                <a:srgbClr val="202124"/>
              </a:solidFill>
            </a:endParaRPr>
          </a:p>
          <a:p>
            <a:pPr indent="0" lvl="0" marL="0" rtl="0" algn="l">
              <a:lnSpc>
                <a:spcPct val="115000"/>
              </a:lnSpc>
              <a:spcBef>
                <a:spcPts val="0"/>
              </a:spcBef>
              <a:spcAft>
                <a:spcPts val="0"/>
              </a:spcAft>
              <a:buSzPts val="1100"/>
              <a:buNone/>
            </a:pPr>
            <a:r>
              <a:rPr lang="en-US">
                <a:solidFill>
                  <a:srgbClr val="202124"/>
                </a:solidFill>
              </a:rPr>
              <a:t>If you have not already viewed the member questions and answers, you can use this link to view them at your leisure.</a:t>
            </a:r>
            <a:endParaRPr>
              <a:solidFill>
                <a:srgbClr val="202124"/>
              </a:solidFill>
            </a:endParaRPr>
          </a:p>
          <a:p>
            <a:pPr indent="0" lvl="0" marL="457200" rtl="0" algn="l">
              <a:lnSpc>
                <a:spcPct val="90000"/>
              </a:lnSpc>
              <a:spcBef>
                <a:spcPts val="0"/>
              </a:spcBef>
              <a:spcAft>
                <a:spcPts val="0"/>
              </a:spcAft>
              <a:buSzPts val="1100"/>
              <a:buNone/>
            </a:pPr>
            <a:r>
              <a:t/>
            </a:r>
            <a:endParaRPr b="1">
              <a:solidFill>
                <a:schemeClr val="dk1"/>
              </a:solidFill>
            </a:endParaRPr>
          </a:p>
          <a:p>
            <a:pPr indent="0" lvl="0" marL="0" rtl="0" algn="l">
              <a:lnSpc>
                <a:spcPct val="100000"/>
              </a:lnSpc>
              <a:spcBef>
                <a:spcPts val="800"/>
              </a:spcBef>
              <a:spcAft>
                <a:spcPts val="0"/>
              </a:spcAft>
              <a:buSzPts val="1100"/>
              <a:buNone/>
            </a:pPr>
            <a:r>
              <a:t/>
            </a:r>
            <a:endParaRPr/>
          </a:p>
        </p:txBody>
      </p:sp>
      <p:sp>
        <p:nvSpPr>
          <p:cNvPr id="327" name="Google Shape;327;g2dac0d331ed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27 - Christie</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Insert Christie President Report and video</a:t>
            </a:r>
            <a:endParaRPr>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a:solidFill>
                <a:schemeClr val="dk1"/>
              </a:solidFill>
            </a:endParaRPr>
          </a:p>
        </p:txBody>
      </p:sp>
      <p:sp>
        <p:nvSpPr>
          <p:cNvPr id="336" name="Google Shape;33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dac0d331ed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27 - Christie</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Insert Christie President Report and video</a:t>
            </a:r>
            <a:endParaRPr>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a:solidFill>
                <a:schemeClr val="dk1"/>
              </a:solidFill>
            </a:endParaRPr>
          </a:p>
        </p:txBody>
      </p:sp>
      <p:sp>
        <p:nvSpPr>
          <p:cNvPr id="347" name="Google Shape;347;g2dac0d331ed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83aa9d0134_1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 </a:t>
            </a:r>
            <a:r>
              <a:rPr b="1" lang="en-US">
                <a:solidFill>
                  <a:schemeClr val="dk1"/>
                </a:solidFill>
              </a:rPr>
              <a:t>Slide 28 - Christie</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And that concludes our regular AGM meeting.  I am making a motion to adjourn the meeting at ____, ____ seconds the motion.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Please stay for the AMHA Board Member Elections.</a:t>
            </a:r>
            <a:endParaRPr>
              <a:solidFill>
                <a:schemeClr val="dk1"/>
              </a:solidFill>
            </a:endParaRPr>
          </a:p>
        </p:txBody>
      </p:sp>
      <p:sp>
        <p:nvSpPr>
          <p:cNvPr id="357" name="Google Shape;357;g83aa9d0134_1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3 - Christie</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Sincere thank you to our Executive Committee.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VP Administration Nicole Gidluck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VP High Performance Jeff Chase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VP Competitive Brad Kempin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VP City Kelsey Brockway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and VP Female Mumtaz Robson.</a:t>
            </a:r>
            <a:endParaRPr/>
          </a:p>
        </p:txBody>
      </p:sp>
      <p:sp>
        <p:nvSpPr>
          <p:cNvPr id="124" name="Google Shape;12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86f60cb03f_1_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29 - Christie</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Welcome to the 2024 AMHA Board Elections.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SzPts val="1100"/>
              <a:buNone/>
            </a:pPr>
            <a:r>
              <a:rPr lang="en-US">
                <a:solidFill>
                  <a:schemeClr val="dk1"/>
                </a:solidFill>
              </a:rPr>
              <a:t>We will now get started and I will hand over the meeting to Nicole Gidluck and Mumtaz Robson.</a:t>
            </a:r>
            <a:endParaRPr/>
          </a:p>
        </p:txBody>
      </p:sp>
      <p:sp>
        <p:nvSpPr>
          <p:cNvPr id="366" name="Google Shape;366;g86f60cb03f_1_1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7823ee4f48_1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30 - Executive Committee - Nicole</a:t>
            </a:r>
            <a:endParaRPr b="1"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have had a lot of interest this year for people wanting to join the board which is great.  Therefore however we are going to have a number of votes tonight.  How the voting will work is: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we will announce who has been nominated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ask if they want to let their name stand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if “Yes” then we will give them 1 - 2 minutes to give a little speech about themselves and what they would like to do in the position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The order of candidate speeches will be alphabetically by last name first unless there is an incumbent and they will get to go last.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then we will vote.</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The voting will take place through zoom. A poll will be launched and it will show up on your screen where you select the nominee of your choice and as soon as everyone has voted we will close the poll and present the results to you.</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Ok so let's get started.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have 3 nominees for President: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Kelsey Brockway - do you accept this nomination ____</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Brad Kempin - do you accept this nomination ____</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Christie Cameron-  do you accept this nomination 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will now hear a speech from each of the candidates for President.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Kelsey Brockway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Brad Kempin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Christie Cameron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Vote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 will be our 2024-2025 AMHA Season President.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b="1" i="1" lang="en-US">
                <a:solidFill>
                  <a:schemeClr val="dk1"/>
                </a:solidFill>
                <a:highlight>
                  <a:srgbClr val="FFFF00"/>
                </a:highlight>
              </a:rPr>
              <a:t>Mumtaz will now speak</a:t>
            </a:r>
            <a:endParaRPr b="1" i="1">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Vice President 1 Administration the only nominee is the Incumbent Nicole Gidluck,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Nicole Gidluck will be our 2024-2035 AMHA Season Vice President 1</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i="1" lang="en-US">
                <a:solidFill>
                  <a:schemeClr val="dk1"/>
                </a:solidFill>
                <a:highlight>
                  <a:srgbClr val="FFFF00"/>
                </a:highlight>
              </a:rPr>
              <a:t>Nicole will now speak</a:t>
            </a:r>
            <a:endParaRPr b="1" i="1">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Vice President 2 High Performance we have 2 nominations.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Brad Kempin, do you accept this nomination? ____</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Pat Stachniak, do you accept this nomination? 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will now hear a speech from each of the nominees.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Brad Kempin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Pat Stachniak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Vote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 will be our 2024 -2025 AMHA Season Vice President 2</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Vice President 3 Travel, we have 2 nominations.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Kiel Camponi,do you accept this nomination? ____</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Clayton Weir, do you accept this nomination? 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will now hear a speech from each of the nominees.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Kiel Camponi</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Clayton Weir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Vote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_____________________will be our 2024-2025 AMHA Season Vice President 3</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Vice President 4 City, we have 2 nominations.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Brent Emo, do you accept this nomination? ____</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Erin Huta, do you accept this nomination? 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will now hear a speech from each of the nominees.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Brent Emo</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Erin Huta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Vote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__________________will be our 2024-2025 AMHA Season Vice President 4</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Vice President 5 Female the only nominee is the Incumbent Mumtaz Robson,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Mumtaz Robson will be our 2024-2035 AMHA Season Vice President 5</a:t>
            </a:r>
            <a:endParaRPr>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p:txBody>
      </p:sp>
      <p:sp>
        <p:nvSpPr>
          <p:cNvPr id="373" name="Google Shape;373;g7823ee4f48_1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7823ee4f48_1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31 - Directors - Mumtaz</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High Performance Director, we have 2 nominations.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Darcy Campbell, do you accept this nomination? ____</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Glenn Odishaw, do you accept this nomination? 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will now hear a speech from each of the nominees.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Darcy Campbell</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Glenn Odishaw</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Vote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_____________________will be our 2024-2025 AMHA Season High Performance Director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High Performance Director Female, we have 2 nominations.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Brendan Clavelle, do you accept this nomination? ____</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Glenn Odishaw, do you accept this nomination? 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will now hear a speech from each of the nominees.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Brendan Clavelle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Glenn Odishaw</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Vote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_________________will be our 2024-2025 AMHA Season Director HIgh Performance Female Director.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Travel Director, we have 3 nominations.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Korin Lemay, do you accept this nomination? ____</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Glenn Odishaw, do you accept this nomination? ____</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Kiel Camponi, do you accept this nomination? 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will now hear a speech from each of the nominees.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Korin Lemay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Glenn Odishaw</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Kiel Camponi</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Vote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_____________________will be our 2024-2025 AMHA Season Travel Director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Female RMFHL Director, the only nominee is Chelsea Oberton,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Chelsea Oberton will be our 2024-2035 AMHA Season Female RMFHL Director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RHL/City/Recreation Director, we have 2 nominations.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Brian Eagle, do you accept this nomination? ____</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Erin Huta, do you accept this nomination? 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will now hear a speech from each of the nominees.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Brian Eagle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Erin Huta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Vote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_____________________will be our 2024-2025 AMHA Season RHL/City/Recreation Director</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382" name="Google Shape;382;g7823ee4f48_1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7823ee4f48_1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32 - AA Division Coordinators - Nicole</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U18 AA Coordinator, the only nominee is Jevon Sikorski,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SzPts val="1100"/>
              <a:buNone/>
            </a:pPr>
            <a:r>
              <a:rPr lang="en-US">
                <a:solidFill>
                  <a:schemeClr val="dk1"/>
                </a:solidFill>
              </a:rPr>
              <a:t>Jevon Sikorski will be our 2024-2025 AMHA Season U18 AA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U18 AA Female, we have 2 nominations for this role.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Kelly Arsenault, do you accept this nomination? _____</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Dwayne Sampson, do you accept this nomination? 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will now hear a speech from each of the nominees.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Kelly Arsenault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Dwayne Sampson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Vote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________________will be our 2024-2025 Season U18 AA Female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U16 AA, we have 2 nominations for this role.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Glenn Odishaw, do you accept this nomination?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Shawn Brade,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will now hear a speech from each of the nominees.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Glen Odishaw</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Shawn Brade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Vote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____________will be our 2024-2025 Season U16 AA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U15 AA Coordinator, the only nominee is Ian Johnstone,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Ian Johnstone will be our 2024-2025 Season U15 AA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U15 AA Female Coordinator, the only nominee is Dacia Caron,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Dacia Caron will be our 2024-2025 Season U15 AA Female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the U13 AA Coordinator, we have 2 nominees.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Glenn Odishaw, do you accept this nomination?____</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Jonathan Wiest, do you accept this nomination?____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will now hear a speech from each of the nominees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Glenn Odishaw</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Jonathan Wiest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Vote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________________will be our 2024-2025 Season U13 AA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the U13 AA Female, we have 2 nominees.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u="sng">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Glenn Odishaw, do you accept this nomination?____</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Jenn Ross, do you accept this nomination?____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will now hear a speech from each of the nominees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Glenn Odishaw</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Jenn Ross</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Vote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SzPts val="1100"/>
              <a:buNone/>
            </a:pPr>
            <a:r>
              <a:rPr lang="en-US">
                <a:solidFill>
                  <a:schemeClr val="dk1"/>
                </a:solidFill>
              </a:rPr>
              <a:t>______________will be our 2024-2025 Season U13 AA Female Coordinator</a:t>
            </a:r>
            <a:endParaRPr/>
          </a:p>
        </p:txBody>
      </p:sp>
      <p:sp>
        <p:nvSpPr>
          <p:cNvPr id="391" name="Google Shape;391;g7823ee4f48_1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28fc099614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en-US">
                <a:solidFill>
                  <a:schemeClr val="dk1"/>
                </a:solidFill>
              </a:rPr>
              <a:t>Slide 33 - Travel - Mumtaz</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U16/U18 Coordinator, the only nominee is Johnny Abboud,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highlight>
                  <a:srgbClr val="FFFF00"/>
                </a:highlight>
              </a:rPr>
              <a:t>Johnny was not able to attend so we asked him in advance and he accepted.</a:t>
            </a:r>
            <a:endParaRPr>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Johnny Abboud will be our 2024-2025 Season U16/U18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U15 Coordinator, the only nominee is Heather Campbell,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SzPts val="1100"/>
              <a:buNone/>
            </a:pPr>
            <a:r>
              <a:rPr lang="en-US">
                <a:solidFill>
                  <a:schemeClr val="dk1"/>
                </a:solidFill>
              </a:rPr>
              <a:t>Heather Campbell will be our 2024-2025 Season U15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the U13 Coordinator, we have 2 nominees.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u="sng">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Julie Williams, do you accept this nomination? ____</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Korin Lemay, do you accept this nomination? 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will now hear a speech from each of the nominees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Julie Williams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Korin Lemay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Vote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 will be our 2024-2025 Season U13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U11 Coordinator, the only nominee is Oscar Alvaraz,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Oscar Alvarez will be our 2024-2025 Season U11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the U15/U18 Female Coordinator the only nominee is Heather Bell,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Heather Bell will be our 2024-2025 Season U15/U18 Female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the U11/U13 Female Coordinator the only nominee is Megan Condie,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Megan Condie will be our 2024-2025 Season U11/U13 Female Coordinator</a:t>
            </a:r>
            <a:endParaRPr>
              <a:solidFill>
                <a:schemeClr val="dk1"/>
              </a:solidFill>
            </a:endParaRPr>
          </a:p>
          <a:p>
            <a:pPr indent="0" lvl="0" marL="0" rtl="0" algn="l">
              <a:lnSpc>
                <a:spcPct val="115000"/>
              </a:lnSpc>
              <a:spcBef>
                <a:spcPts val="0"/>
              </a:spcBef>
              <a:spcAft>
                <a:spcPts val="0"/>
              </a:spcAft>
              <a:buSzPts val="1100"/>
              <a:buNone/>
            </a:pPr>
            <a:r>
              <a:t/>
            </a:r>
            <a:endParaRPr/>
          </a:p>
        </p:txBody>
      </p:sp>
      <p:sp>
        <p:nvSpPr>
          <p:cNvPr id="400" name="Google Shape;400;g128fc099614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28fc099614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34 - RHL/City/Recreation - Nicole</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i="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the U18 RHL Coordinator the only nominee is Jody Clark,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Jody Clark will be our 2024-2025 Season U18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The U15 RHL position has no nominees so is still vacant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the U13 RHL Coordinator the only nominee is Nicole Grochowich,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Nicole Grochowich will be our 2024-2025 Season U13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the U11 RHL Coordinator the only nominee is Jennifer Latreille,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Jennifer Latreille will be our 2024-2025 Season U11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the U9 City Coordinator the only nominee is Aliceyn Egan,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Aliceyn Egan will be our 2024-2025 Season U9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The U7 City position has no nominees so is still vacant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the Recreation Coordinator we have 3 nominees.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u="sng">
                <a:solidFill>
                  <a:schemeClr val="dk1"/>
                </a:solidFill>
              </a:rPr>
              <a:t>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Elizabeth MacGillivary, do you accept this nomination?___</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Kris Ross, do you accept this nomination? ___</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Darren Dreger, do you accept this nomination? 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will now hear a speech from each of the nominees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Elizabeth MacGillivary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Kris Ross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Darren Dreger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Vote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________________will be our 2024-2025 Season Recreation Coordinator</a:t>
            </a:r>
            <a:endParaRPr>
              <a:solidFill>
                <a:schemeClr val="dk1"/>
              </a:solidFill>
            </a:endParaRPr>
          </a:p>
          <a:p>
            <a:pPr indent="0" lvl="0" marL="0" rtl="0" algn="l">
              <a:lnSpc>
                <a:spcPct val="115000"/>
              </a:lnSpc>
              <a:spcBef>
                <a:spcPts val="0"/>
              </a:spcBef>
              <a:spcAft>
                <a:spcPts val="0"/>
              </a:spcAft>
              <a:buSzPts val="1100"/>
              <a:buNone/>
            </a:pPr>
            <a:r>
              <a:t/>
            </a:r>
            <a:endParaRPr/>
          </a:p>
        </p:txBody>
      </p:sp>
      <p:sp>
        <p:nvSpPr>
          <p:cNvPr id="409" name="Google Shape;409;g128fc099614_0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7823ee4f48_1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35 Operations - Mumtaz</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the Team Manager Coordinator the only nominee is Megan Banks,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Megan Banks will be our 2024-2025 Season Team Manager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the Tournament Coordinator the only nominee is Michelle Anhorn,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Michelle Anhorn will be our 2024-2025 Season Tournament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the Equipment Coordinator the only nominee is Michelle Anhorn,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MIchelle Anhorn will be our 2024-2025 Season Equipment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the Safety Coordinator the only nominee is Will Stewart, do you accept this nomination?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Will Stewart will be our 2024-2025 Season Safety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____________________________________________________________________________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The following positions will be appointed by the Executive in the next few weeks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Evaluations Coordinator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Discipline/Risk Management Coordinator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Coach Coordinator(s)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Development Coordinator(s)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Female Player Development Coordinator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Goalie Development Coordinator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have a volunteer Referee in Chief who is currently Trevor Dziaduck.</a:t>
            </a:r>
            <a:endParaRPr/>
          </a:p>
        </p:txBody>
      </p:sp>
      <p:sp>
        <p:nvSpPr>
          <p:cNvPr id="418" name="Google Shape;418;g7823ee4f48_1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83e68cfa6d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37 - Motion to Adjourn - Mumtaz</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u="sng">
              <a:solidFill>
                <a:schemeClr val="dk1"/>
              </a:solidFill>
            </a:endParaRPr>
          </a:p>
          <a:p>
            <a:pPr indent="0" lvl="0" marL="0" rtl="0" algn="l">
              <a:lnSpc>
                <a:spcPct val="115000"/>
              </a:lnSpc>
              <a:spcBef>
                <a:spcPts val="0"/>
              </a:spcBef>
              <a:spcAft>
                <a:spcPts val="0"/>
              </a:spcAft>
              <a:buSzPts val="1100"/>
              <a:buNone/>
            </a:pPr>
            <a:r>
              <a:rPr lang="en-US">
                <a:solidFill>
                  <a:schemeClr val="dk1"/>
                </a:solidFill>
              </a:rPr>
              <a:t>Ok so that is the last position.</a:t>
            </a:r>
            <a:endParaRPr>
              <a:solidFill>
                <a:schemeClr val="dk1"/>
              </a:solidFill>
            </a:endParaRPr>
          </a:p>
          <a:p>
            <a:pPr indent="0" lvl="0" marL="0" rtl="0" algn="l">
              <a:lnSpc>
                <a:spcPct val="115000"/>
              </a:lnSpc>
              <a:spcBef>
                <a:spcPts val="0"/>
              </a:spcBef>
              <a:spcAft>
                <a:spcPts val="0"/>
              </a:spcAft>
              <a:buSzPts val="1100"/>
              <a:buNone/>
            </a:pPr>
            <a:r>
              <a:t/>
            </a:r>
            <a:endParaRPr b="1" i="1">
              <a:solidFill>
                <a:schemeClr val="dk1"/>
              </a:solidFill>
            </a:endParaRPr>
          </a:p>
          <a:p>
            <a:pPr indent="0" lvl="0" marL="0" rtl="0" algn="l">
              <a:lnSpc>
                <a:spcPct val="115000"/>
              </a:lnSpc>
              <a:spcBef>
                <a:spcPts val="0"/>
              </a:spcBef>
              <a:spcAft>
                <a:spcPts val="0"/>
              </a:spcAft>
              <a:buSzPts val="1100"/>
              <a:buNone/>
            </a:pPr>
            <a:r>
              <a:rPr lang="en-US">
                <a:solidFill>
                  <a:schemeClr val="dk1"/>
                </a:solidFill>
              </a:rPr>
              <a:t>I would like to now make a motion to adjourn the meeting at ________. </a:t>
            </a:r>
            <a:endParaRPr>
              <a:solidFill>
                <a:schemeClr val="dk1"/>
              </a:solidFill>
            </a:endParaRPr>
          </a:p>
          <a:p>
            <a:pPr indent="0" lvl="0" marL="0" rtl="0" algn="l">
              <a:lnSpc>
                <a:spcPct val="115000"/>
              </a:lnSpc>
              <a:spcBef>
                <a:spcPts val="0"/>
              </a:spcBef>
              <a:spcAft>
                <a:spcPts val="0"/>
              </a:spcAft>
              <a:buSzPts val="1100"/>
              <a:buNone/>
            </a:pPr>
            <a:r>
              <a:rPr lang="en-US">
                <a:solidFill>
                  <a:schemeClr val="dk1"/>
                </a:solidFill>
              </a:rPr>
              <a:t>Seconded by ___________</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427" name="Google Shape;427;g83e68cfa6d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3cb335e9df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38  - Thanks - Nicole</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i="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Thank you for attending!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are very happy to see so many of our members get engaged for the AGM.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As you noticed there are still a few vacant board positions and lots of room on some of the AMHA committees so if you want to get involved don’t wait till next AGM get in touch with one of the board members or the AMHA staff and let us know what you are interested in helping out with.</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Have a good rest of your night.</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
        <p:nvSpPr>
          <p:cNvPr id="436" name="Google Shape;436;g23cb335e9df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4 - Brad</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Next we have the Board of Directors: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High Performance Pat Stachniak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Competitive Kiel Camponi</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City Erin Huta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and Female Troy Skidmore.</a:t>
            </a:r>
            <a:endParaRPr>
              <a:solidFill>
                <a:schemeClr val="dk1"/>
              </a:solidFill>
            </a:endParaRPr>
          </a:p>
        </p:txBody>
      </p:sp>
      <p:sp>
        <p:nvSpPr>
          <p:cNvPr id="133" name="Google Shape;13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5 - Kelsey</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Here is a list of our great division coordinators. </a:t>
            </a:r>
            <a:endParaRPr>
              <a:solidFill>
                <a:schemeClr val="dk1"/>
              </a:solidFill>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U18 AA – Jevon Sikorski</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U18 AA Female – Mike Harper</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U15 AA – Jenna Wood</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U15 AA Female - Dacia Caron</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U13 AA – Glen Odishaw</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U13 AA Female - Kendra Bigoraj</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U18 – Johnny Abboud</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U15 – Clayton Weir</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U15/U18 Female – Chelsea Oberten</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U13 – Korin Lemay</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U11 – Scott Brockway</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U11/U13 Female – Megan Condie</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U18 – Jodi Clark</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U15 – Brent Emo</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U13 – Nicole Grochowich</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U11 – Jennifer Latreille</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Recreation – Darren Dreger</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U9 – Aliceyn Egan</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U7 – Brian Eagle</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42" name="Google Shape;14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6 - Nicole</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And a list of our wonderful Operational Coordinators.  </a:t>
            </a:r>
            <a:endParaRPr>
              <a:solidFill>
                <a:schemeClr val="dk1"/>
              </a:solidFill>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Coach Coordinator - 1 – Mike Mullenix</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Coach Coordinator - 2 - Robyn Buchart</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Player Development  - Cale Larson</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Player Development Female - Damara Allen</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Team Manager – Rachel Cobble</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Evaluations – Lindsey Goddard</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Tournament – Michelle Anhorn</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Equipment – Michelle Anhorn</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Risk Management – Curtis Slabosz</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Goalie Development – Eric Campbell</a:t>
            </a:r>
            <a:endParaRPr>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Referee Liaison – Trevor Dziaduck</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Again, thank you so much for your time and dedication, it is greatly appreciated.</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51" name="Google Shape;15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Slide 7 - Mumtaz</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And lastly, our  6 league representatives.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AEHL (AAA Teams) - Bob McLean</a:t>
            </a:r>
            <a:endParaRPr>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SCAHL (AA Teams)- Pat Stachniak</a:t>
            </a:r>
            <a:endParaRPr>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CAHL (Competitive Teams) - Kiel Camponi</a:t>
            </a:r>
            <a:endParaRPr>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RHL (City Teams) - Erin Huta</a:t>
            </a:r>
            <a:endParaRPr>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AFHL (AA Female Elite) - Brendan Clavelle</a:t>
            </a:r>
            <a:endParaRPr>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RMFHL (Female) - Troy Skidmore</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60" name="Google Shape;16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77fa79df4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a:solidFill>
                  <a:schemeClr val="dk1"/>
                </a:solidFill>
              </a:rPr>
              <a:t>Slide 8 - Kelsey</a:t>
            </a:r>
            <a:endParaRPr b="1">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US">
                <a:solidFill>
                  <a:schemeClr val="dk1"/>
                </a:solidFill>
              </a:rPr>
              <a:t>At this time I want to acknowledge all of the wonderful people that help to make our organization run so smooth and successfully.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US">
                <a:solidFill>
                  <a:schemeClr val="dk1"/>
                </a:solidFill>
              </a:rPr>
              <a:t>Thanks to all of our:</a:t>
            </a:r>
            <a:endParaRPr>
              <a:solidFill>
                <a:schemeClr val="dk1"/>
              </a:solidFill>
            </a:endParaRPr>
          </a:p>
          <a:p>
            <a:pPr indent="-298450" lvl="0" marL="457200" rtl="0" algn="l">
              <a:lnSpc>
                <a:spcPct val="90000"/>
              </a:lnSpc>
              <a:spcBef>
                <a:spcPts val="1000"/>
              </a:spcBef>
              <a:spcAft>
                <a:spcPts val="0"/>
              </a:spcAft>
              <a:buClr>
                <a:schemeClr val="dk1"/>
              </a:buClr>
              <a:buSzPts val="1100"/>
              <a:buChar char="-"/>
            </a:pPr>
            <a:r>
              <a:rPr lang="en-US">
                <a:solidFill>
                  <a:schemeClr val="dk1"/>
                </a:solidFill>
              </a:rPr>
              <a:t>Board and committee members that we just mentioned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Coaches </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rPr>
              <a:t>Managers</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rPr>
              <a:t>Scorekeepers</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rPr>
              <a:t>Fundraisers</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rPr>
              <a:t>Team Building planners</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rPr>
              <a:t>Tournament Volunteers</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rPr>
              <a:t>Evaluations Volunteers</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rPr>
              <a:t>Jersey Parents</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rPr>
              <a:t>Safety Coordinators</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en-US">
                <a:solidFill>
                  <a:schemeClr val="dk1"/>
                </a:solidFill>
              </a:rPr>
              <a:t>and all the other volunteers that keep our organization running day to day for our kids.</a:t>
            </a:r>
            <a:endParaRPr>
              <a:solidFill>
                <a:schemeClr val="dk1"/>
              </a:solidFill>
            </a:endParaRPr>
          </a:p>
          <a:p>
            <a:pPr indent="-342900" lvl="0" marL="457200" rtl="0" algn="l">
              <a:lnSpc>
                <a:spcPct val="90000"/>
              </a:lnSpc>
              <a:spcBef>
                <a:spcPts val="0"/>
              </a:spcBef>
              <a:spcAft>
                <a:spcPts val="0"/>
              </a:spcAft>
              <a:buClr>
                <a:srgbClr val="FFFFFF"/>
              </a:buClr>
              <a:buSzPts val="1800"/>
              <a:buChar char="-"/>
            </a:pPr>
            <a:r>
              <a:rPr lang="en-US">
                <a:solidFill>
                  <a:schemeClr val="dk1"/>
                </a:solidFill>
              </a:rPr>
              <a:t>Thank you, thank you, thank you.</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69" name="Google Shape;169;g77fa79df4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77fa79df45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b="1" lang="en-US">
                <a:solidFill>
                  <a:schemeClr val="dk1"/>
                </a:solidFill>
              </a:rPr>
              <a:t>Slide 9 -  Nicole</a:t>
            </a:r>
            <a:endParaRPr b="1">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a:solidFill>
                  <a:schemeClr val="dk1"/>
                </a:solidFill>
              </a:rPr>
              <a:t>Now, we want to let everyone know about the committees we have within AMHA.</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latin typeface="Calibri"/>
                <a:ea typeface="Calibri"/>
                <a:cs typeface="Calibri"/>
                <a:sym typeface="Calibri"/>
              </a:rPr>
              <a:t>AEHC - Airdrie Elite Hockey Committee Chair</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US">
                <a:solidFill>
                  <a:schemeClr val="dk1"/>
                </a:solidFill>
                <a:latin typeface="Calibri"/>
                <a:ea typeface="Calibri"/>
                <a:cs typeface="Calibri"/>
                <a:sym typeface="Calibri"/>
              </a:rPr>
              <a:t>Goalie Development </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US">
                <a:solidFill>
                  <a:schemeClr val="dk1"/>
                </a:solidFill>
                <a:latin typeface="Calibri"/>
                <a:ea typeface="Calibri"/>
                <a:cs typeface="Calibri"/>
                <a:sym typeface="Calibri"/>
              </a:rPr>
              <a:t>Player Development</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US">
                <a:solidFill>
                  <a:schemeClr val="dk1"/>
                </a:solidFill>
                <a:latin typeface="Calibri"/>
                <a:ea typeface="Calibri"/>
                <a:cs typeface="Calibri"/>
                <a:sym typeface="Calibri"/>
              </a:rPr>
              <a:t>Tournament </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US">
                <a:solidFill>
                  <a:schemeClr val="dk1"/>
                </a:solidFill>
                <a:latin typeface="Calibri"/>
                <a:ea typeface="Calibri"/>
                <a:cs typeface="Calibri"/>
                <a:sym typeface="Calibri"/>
              </a:rPr>
              <a:t>Evaluations </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US">
                <a:solidFill>
                  <a:schemeClr val="dk1"/>
                </a:solidFill>
                <a:latin typeface="Calibri"/>
                <a:ea typeface="Calibri"/>
                <a:cs typeface="Calibri"/>
                <a:sym typeface="Calibri"/>
              </a:rPr>
              <a:t>Female </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US">
                <a:solidFill>
                  <a:schemeClr val="dk1"/>
                </a:solidFill>
                <a:latin typeface="Calibri"/>
                <a:ea typeface="Calibri"/>
                <a:cs typeface="Calibri"/>
                <a:sym typeface="Calibri"/>
              </a:rPr>
              <a:t>Evaluations Food Committee</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US">
                <a:solidFill>
                  <a:schemeClr val="dk1"/>
                </a:solidFill>
                <a:latin typeface="Calibri"/>
                <a:ea typeface="Calibri"/>
                <a:cs typeface="Calibri"/>
                <a:sym typeface="Calibri"/>
              </a:rPr>
              <a:t>Coach Committee</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If you have any ideas of other committees that we should start in the fall please bring your ideas forward.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I think there was a question asked about starting an RHL committee so that is something we can definitely look at for next season.</a:t>
            </a:r>
            <a:endParaRPr>
              <a:solidFill>
                <a:schemeClr val="dk1"/>
              </a:solidFill>
            </a:endParaRPr>
          </a:p>
          <a:p>
            <a:pPr indent="0" lvl="0" marL="0" rtl="0" algn="l">
              <a:lnSpc>
                <a:spcPct val="100000"/>
              </a:lnSpc>
              <a:spcBef>
                <a:spcPts val="800"/>
              </a:spcBef>
              <a:spcAft>
                <a:spcPts val="0"/>
              </a:spcAft>
              <a:buSzPts val="1100"/>
              <a:buNone/>
            </a:pPr>
            <a:r>
              <a:t/>
            </a:r>
            <a:endParaRPr/>
          </a:p>
        </p:txBody>
      </p:sp>
      <p:sp>
        <p:nvSpPr>
          <p:cNvPr id="178" name="Google Shape;178;g77fa79df45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1" name="Shape 11"/>
        <p:cNvGrpSpPr/>
        <p:nvPr/>
      </p:nvGrpSpPr>
      <p:grpSpPr>
        <a:xfrm>
          <a:off x="0" y="0"/>
          <a:ext cx="0" cy="0"/>
          <a:chOff x="0" y="0"/>
          <a:chExt cx="0" cy="0"/>
        </a:xfrm>
      </p:grpSpPr>
      <p:sp>
        <p:nvSpPr>
          <p:cNvPr id="12" name="Google Shape;12;p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 name="Google Shape;13;p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 name="Google Shape;14;p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 name="Google Shape;15;p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 name="Google Shape;16;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68" name="Shape 68"/>
        <p:cNvGrpSpPr/>
        <p:nvPr/>
      </p:nvGrpSpPr>
      <p:grpSpPr>
        <a:xfrm>
          <a:off x="0" y="0"/>
          <a:ext cx="0" cy="0"/>
          <a:chOff x="0" y="0"/>
          <a:chExt cx="0" cy="0"/>
        </a:xfrm>
      </p:grpSpPr>
      <p:sp>
        <p:nvSpPr>
          <p:cNvPr id="69" name="Google Shape;69;p2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0" name="Google Shape;70;p28"/>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1" name="Google Shape;71;p2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2" name="Google Shape;72;p2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3" name="Google Shape;73;p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74" name="Shape 74"/>
        <p:cNvGrpSpPr/>
        <p:nvPr/>
      </p:nvGrpSpPr>
      <p:grpSpPr>
        <a:xfrm>
          <a:off x="0" y="0"/>
          <a:ext cx="0" cy="0"/>
          <a:chOff x="0" y="0"/>
          <a:chExt cx="0" cy="0"/>
        </a:xfrm>
      </p:grpSpPr>
      <p:sp>
        <p:nvSpPr>
          <p:cNvPr id="75" name="Google Shape;75;p29"/>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6" name="Google Shape;76;p29"/>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7" name="Google Shape;77;p2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8" name="Google Shape;78;p2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9" name="Google Shape;79;p2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86" name="Shape 86"/>
        <p:cNvGrpSpPr/>
        <p:nvPr/>
      </p:nvGrpSpPr>
      <p:grpSpPr>
        <a:xfrm>
          <a:off x="0" y="0"/>
          <a:ext cx="0" cy="0"/>
          <a:chOff x="0" y="0"/>
          <a:chExt cx="0" cy="0"/>
        </a:xfrm>
      </p:grpSpPr>
      <p:sp>
        <p:nvSpPr>
          <p:cNvPr id="87" name="Google Shape;87;p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8" name="Google Shape;88;p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lt1"/>
              </a:buClr>
              <a:buSzPts val="1800"/>
              <a:buChar char="•"/>
              <a:defRPr/>
            </a:lvl1pPr>
            <a:lvl2pPr indent="-342900" lvl="1" marL="914400" rtl="0" algn="l">
              <a:lnSpc>
                <a:spcPct val="90000"/>
              </a:lnSpc>
              <a:spcBef>
                <a:spcPts val="500"/>
              </a:spcBef>
              <a:spcAft>
                <a:spcPts val="0"/>
              </a:spcAft>
              <a:buClr>
                <a:schemeClr val="lt1"/>
              </a:buClr>
              <a:buSzPts val="1800"/>
              <a:buChar char="•"/>
              <a:defRPr/>
            </a:lvl2pPr>
            <a:lvl3pPr indent="-342900" lvl="2" marL="1371600" rtl="0" algn="l">
              <a:lnSpc>
                <a:spcPct val="90000"/>
              </a:lnSpc>
              <a:spcBef>
                <a:spcPts val="500"/>
              </a:spcBef>
              <a:spcAft>
                <a:spcPts val="0"/>
              </a:spcAft>
              <a:buClr>
                <a:schemeClr val="lt1"/>
              </a:buClr>
              <a:buSzPts val="1800"/>
              <a:buChar char="•"/>
              <a:defRPr/>
            </a:lvl3pPr>
            <a:lvl4pPr indent="-342900" lvl="3" marL="1828800" rtl="0" algn="l">
              <a:lnSpc>
                <a:spcPct val="90000"/>
              </a:lnSpc>
              <a:spcBef>
                <a:spcPts val="500"/>
              </a:spcBef>
              <a:spcAft>
                <a:spcPts val="0"/>
              </a:spcAft>
              <a:buClr>
                <a:schemeClr val="lt1"/>
              </a:buClr>
              <a:buSzPts val="1800"/>
              <a:buChar char="•"/>
              <a:defRPr/>
            </a:lvl4pPr>
            <a:lvl5pPr indent="-342900" lvl="4" marL="2286000" rtl="0" algn="l">
              <a:lnSpc>
                <a:spcPct val="90000"/>
              </a:lnSpc>
              <a:spcBef>
                <a:spcPts val="500"/>
              </a:spcBef>
              <a:spcAft>
                <a:spcPts val="0"/>
              </a:spcAft>
              <a:buClr>
                <a:schemeClr val="lt1"/>
              </a:buClr>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89" name="Google Shape;89;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98" name="Shape 98"/>
        <p:cNvGrpSpPr/>
        <p:nvPr/>
      </p:nvGrpSpPr>
      <p:grpSpPr>
        <a:xfrm>
          <a:off x="0" y="0"/>
          <a:ext cx="0" cy="0"/>
          <a:chOff x="0" y="0"/>
          <a:chExt cx="0" cy="0"/>
        </a:xfrm>
      </p:grpSpPr>
      <p:sp>
        <p:nvSpPr>
          <p:cNvPr id="99" name="Google Shape;99;g86f60cb03f_1_13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g86f60cb03f_1_13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lt1"/>
              </a:buClr>
              <a:buSzPts val="1800"/>
              <a:buChar char="•"/>
              <a:defRPr/>
            </a:lvl1pPr>
            <a:lvl2pPr indent="-342900" lvl="1" marL="914400" rtl="0" algn="l">
              <a:lnSpc>
                <a:spcPct val="90000"/>
              </a:lnSpc>
              <a:spcBef>
                <a:spcPts val="500"/>
              </a:spcBef>
              <a:spcAft>
                <a:spcPts val="0"/>
              </a:spcAft>
              <a:buClr>
                <a:schemeClr val="lt1"/>
              </a:buClr>
              <a:buSzPts val="1800"/>
              <a:buChar char="•"/>
              <a:defRPr/>
            </a:lvl2pPr>
            <a:lvl3pPr indent="-342900" lvl="2" marL="1371600" rtl="0" algn="l">
              <a:lnSpc>
                <a:spcPct val="90000"/>
              </a:lnSpc>
              <a:spcBef>
                <a:spcPts val="500"/>
              </a:spcBef>
              <a:spcAft>
                <a:spcPts val="0"/>
              </a:spcAft>
              <a:buClr>
                <a:schemeClr val="lt1"/>
              </a:buClr>
              <a:buSzPts val="1800"/>
              <a:buChar char="•"/>
              <a:defRPr/>
            </a:lvl3pPr>
            <a:lvl4pPr indent="-342900" lvl="3" marL="1828800" rtl="0" algn="l">
              <a:lnSpc>
                <a:spcPct val="90000"/>
              </a:lnSpc>
              <a:spcBef>
                <a:spcPts val="500"/>
              </a:spcBef>
              <a:spcAft>
                <a:spcPts val="0"/>
              </a:spcAft>
              <a:buClr>
                <a:schemeClr val="lt1"/>
              </a:buClr>
              <a:buSzPts val="1800"/>
              <a:buChar char="•"/>
              <a:defRPr/>
            </a:lvl4pPr>
            <a:lvl5pPr indent="-342900" lvl="4" marL="2286000" rtl="0" algn="l">
              <a:lnSpc>
                <a:spcPct val="90000"/>
              </a:lnSpc>
              <a:spcBef>
                <a:spcPts val="500"/>
              </a:spcBef>
              <a:spcAft>
                <a:spcPts val="0"/>
              </a:spcAft>
              <a:buClr>
                <a:schemeClr val="lt1"/>
              </a:buClr>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101" name="Google Shape;101;g86f60cb03f_1_13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 name="Google Shape;102;g86f60cb03f_1_13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 name="Google Shape;103;g86f60cb03f_1_1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sp>
        <p:nvSpPr>
          <p:cNvPr id="18" name="Google Shape;18;p20"/>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 name="Google Shape;19;p20"/>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20" name="Google Shape;20;p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 name="Google Shape;21;p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 name="Google Shape;22;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3" name="Shape 23"/>
        <p:cNvGrpSpPr/>
        <p:nvPr/>
      </p:nvGrpSpPr>
      <p:grpSpPr>
        <a:xfrm>
          <a:off x="0" y="0"/>
          <a:ext cx="0" cy="0"/>
          <a:chOff x="0" y="0"/>
          <a:chExt cx="0" cy="0"/>
        </a:xfrm>
      </p:grpSpPr>
      <p:sp>
        <p:nvSpPr>
          <p:cNvPr id="24" name="Google Shape;24;p21"/>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 name="Google Shape;25;p21"/>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 name="Google Shape;27;p2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 name="Google Shape;28;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29" name="Shape 29"/>
        <p:cNvGrpSpPr/>
        <p:nvPr/>
      </p:nvGrpSpPr>
      <p:grpSpPr>
        <a:xfrm>
          <a:off x="0" y="0"/>
          <a:ext cx="0" cy="0"/>
          <a:chOff x="0" y="0"/>
          <a:chExt cx="0" cy="0"/>
        </a:xfrm>
      </p:grpSpPr>
      <p:sp>
        <p:nvSpPr>
          <p:cNvPr id="30" name="Google Shape;30;p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1" name="Google Shape;31;p22"/>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2" name="Google Shape;32;p22"/>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3" name="Google Shape;33;p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 name="Google Shape;34;p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 name="Google Shape;35;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36" name="Shape 36"/>
        <p:cNvGrpSpPr/>
        <p:nvPr/>
      </p:nvGrpSpPr>
      <p:grpSpPr>
        <a:xfrm>
          <a:off x="0" y="0"/>
          <a:ext cx="0" cy="0"/>
          <a:chOff x="0" y="0"/>
          <a:chExt cx="0" cy="0"/>
        </a:xfrm>
      </p:grpSpPr>
      <p:sp>
        <p:nvSpPr>
          <p:cNvPr id="37" name="Google Shape;37;p23"/>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 name="Google Shape;38;p23"/>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9" name="Google Shape;39;p23"/>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0" name="Google Shape;40;p23"/>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1" name="Google Shape;41;p23"/>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2" name="Google Shape;42;p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 name="Google Shape;43;p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4" name="Google Shape;44;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45" name="Shape 45"/>
        <p:cNvGrpSpPr/>
        <p:nvPr/>
      </p:nvGrpSpPr>
      <p:grpSpPr>
        <a:xfrm>
          <a:off x="0" y="0"/>
          <a:ext cx="0" cy="0"/>
          <a:chOff x="0" y="0"/>
          <a:chExt cx="0" cy="0"/>
        </a:xfrm>
      </p:grpSpPr>
      <p:sp>
        <p:nvSpPr>
          <p:cNvPr id="46" name="Google Shape;46;p2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7" name="Google Shape;47;p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8" name="Google Shape;48;p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 name="Google Shape;49;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0" name="Shape 50"/>
        <p:cNvGrpSpPr/>
        <p:nvPr/>
      </p:nvGrpSpPr>
      <p:grpSpPr>
        <a:xfrm>
          <a:off x="0" y="0"/>
          <a:ext cx="0" cy="0"/>
          <a:chOff x="0" y="0"/>
          <a:chExt cx="0" cy="0"/>
        </a:xfrm>
      </p:grpSpPr>
      <p:sp>
        <p:nvSpPr>
          <p:cNvPr id="51" name="Google Shape;51;p2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54" name="Shape 54"/>
        <p:cNvGrpSpPr/>
        <p:nvPr/>
      </p:nvGrpSpPr>
      <p:grpSpPr>
        <a:xfrm>
          <a:off x="0" y="0"/>
          <a:ext cx="0" cy="0"/>
          <a:chOff x="0" y="0"/>
          <a:chExt cx="0" cy="0"/>
        </a:xfrm>
      </p:grpSpPr>
      <p:sp>
        <p:nvSpPr>
          <p:cNvPr id="55" name="Google Shape;55;p26"/>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6" name="Google Shape;56;p26"/>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57" name="Google Shape;57;p26"/>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58" name="Google Shape;58;p2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 name="Google Shape;59;p2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 name="Google Shape;60;p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1" name="Shape 61"/>
        <p:cNvGrpSpPr/>
        <p:nvPr/>
      </p:nvGrpSpPr>
      <p:grpSpPr>
        <a:xfrm>
          <a:off x="0" y="0"/>
          <a:ext cx="0" cy="0"/>
          <a:chOff x="0" y="0"/>
          <a:chExt cx="0" cy="0"/>
        </a:xfrm>
      </p:grpSpPr>
      <p:sp>
        <p:nvSpPr>
          <p:cNvPr id="62" name="Google Shape;62;p27"/>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3" name="Google Shape;63;p27"/>
          <p:cNvSpPr/>
          <p:nvPr>
            <p:ph idx="2" type="pic"/>
          </p:nvPr>
        </p:nvSpPr>
        <p:spPr>
          <a:xfrm>
            <a:off x="5183188" y="987425"/>
            <a:ext cx="6172200" cy="4873500"/>
          </a:xfrm>
          <a:prstGeom prst="rect">
            <a:avLst/>
          </a:prstGeom>
          <a:noFill/>
          <a:ln>
            <a:noFill/>
          </a:ln>
        </p:spPr>
      </p:sp>
      <p:sp>
        <p:nvSpPr>
          <p:cNvPr id="64" name="Google Shape;64;p27"/>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5" name="Google Shape;65;p2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6" name="Google Shape;66;p2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7" name="Google Shape;67;p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80" name="Shape 80"/>
        <p:cNvGrpSpPr/>
        <p:nvPr/>
      </p:nvGrpSpPr>
      <p:grpSpPr>
        <a:xfrm>
          <a:off x="0" y="0"/>
          <a:ext cx="0" cy="0"/>
          <a:chOff x="0" y="0"/>
          <a:chExt cx="0" cy="0"/>
        </a:xfrm>
      </p:grpSpPr>
      <p:sp>
        <p:nvSpPr>
          <p:cNvPr id="81" name="Google Shape;81;p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 name="Google Shape;82;p1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3" name="Google Shape;83;p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4" name="Google Shape;84;p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5" name="Google Shape;85;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92" name="Shape 92"/>
        <p:cNvGrpSpPr/>
        <p:nvPr/>
      </p:nvGrpSpPr>
      <p:grpSpPr>
        <a:xfrm>
          <a:off x="0" y="0"/>
          <a:ext cx="0" cy="0"/>
          <a:chOff x="0" y="0"/>
          <a:chExt cx="0" cy="0"/>
        </a:xfrm>
      </p:grpSpPr>
      <p:sp>
        <p:nvSpPr>
          <p:cNvPr id="93" name="Google Shape;93;g86f60cb03f_1_12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 name="Google Shape;94;g86f60cb03f_1_12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95" name="Google Shape;95;g86f60cb03f_1_12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96" name="Google Shape;96;g86f60cb03f_1_12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97" name="Google Shape;97;g86f60cb03f_1_1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cloud.rampinteractive.com/airdriemha/files/2023%20AGM%20Meeting%20Minutes.pdf"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hyperlink" Target="https://www.airdriehockey.com/article/94385"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hyperlink" Target="https://www.canva.com/design/DAGEPcho94A/tWsf0qeoXtsQ068y2g7QQw/edit?utm_content=DAGEPcho94A&amp;utm_campaign=designshare&amp;utm_medium=link2&amp;utm_source=sharebutto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7" name="Shape 107"/>
        <p:cNvGrpSpPr/>
        <p:nvPr/>
      </p:nvGrpSpPr>
      <p:grpSpPr>
        <a:xfrm>
          <a:off x="0" y="0"/>
          <a:ext cx="0" cy="0"/>
          <a:chOff x="0" y="0"/>
          <a:chExt cx="0" cy="0"/>
        </a:xfrm>
      </p:grpSpPr>
      <p:sp>
        <p:nvSpPr>
          <p:cNvPr id="108" name="Google Shape;108;p1"/>
          <p:cNvSpPr txBox="1"/>
          <p:nvPr>
            <p:ph type="title"/>
          </p:nvPr>
        </p:nvSpPr>
        <p:spPr>
          <a:xfrm>
            <a:off x="1477625" y="4703825"/>
            <a:ext cx="9393300" cy="1424700"/>
          </a:xfrm>
          <a:prstGeom prst="rect">
            <a:avLst/>
          </a:prstGeom>
          <a:solidFill>
            <a:schemeClr val="lt1"/>
          </a:solidFill>
          <a:ln cap="flat" cmpd="sng" w="9525">
            <a:solidFill>
              <a:schemeClr val="lt1"/>
            </a:solidFill>
            <a:prstDash val="solid"/>
            <a:round/>
            <a:headEnd len="sm" w="sm" type="none"/>
            <a:tailEnd len="sm" w="sm" type="none"/>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Calibri"/>
              <a:buNone/>
            </a:pPr>
            <a:r>
              <a:rPr b="1" lang="en-US" sz="5400">
                <a:solidFill>
                  <a:srgbClr val="990000"/>
                </a:solidFill>
              </a:rPr>
              <a:t>Annual General Meeting</a:t>
            </a:r>
            <a:br>
              <a:rPr b="1" lang="en-US" sz="5400">
                <a:solidFill>
                  <a:srgbClr val="990000"/>
                </a:solidFill>
              </a:rPr>
            </a:br>
            <a:r>
              <a:rPr lang="en-US" sz="3600">
                <a:solidFill>
                  <a:srgbClr val="990000"/>
                </a:solidFill>
              </a:rPr>
              <a:t>May 15, 2024</a:t>
            </a:r>
            <a:endParaRPr>
              <a:solidFill>
                <a:srgbClr val="990000"/>
              </a:solidFill>
            </a:endParaRPr>
          </a:p>
        </p:txBody>
      </p:sp>
      <p:sp>
        <p:nvSpPr>
          <p:cNvPr id="109" name="Google Shape;109;p1"/>
          <p:cNvSpPr/>
          <p:nvPr/>
        </p:nvSpPr>
        <p:spPr>
          <a:xfrm>
            <a:off x="0" y="6466850"/>
            <a:ext cx="12192000" cy="391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
          <p:cNvSpPr/>
          <p:nvPr/>
        </p:nvSpPr>
        <p:spPr>
          <a:xfrm>
            <a:off x="0" y="6362750"/>
            <a:ext cx="12192000" cy="104100"/>
          </a:xfrm>
          <a:prstGeom prst="rect">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
          <p:cNvSpPr/>
          <p:nvPr/>
        </p:nvSpPr>
        <p:spPr>
          <a:xfrm>
            <a:off x="0" y="6753950"/>
            <a:ext cx="12192000" cy="104100"/>
          </a:xfrm>
          <a:prstGeom prst="rect">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2" name="Google Shape;112;p1"/>
          <p:cNvPicPr preferRelativeResize="0"/>
          <p:nvPr/>
        </p:nvPicPr>
        <p:blipFill>
          <a:blip r:embed="rId3">
            <a:alphaModFix/>
          </a:blip>
          <a:stretch>
            <a:fillRect/>
          </a:stretch>
        </p:blipFill>
        <p:spPr>
          <a:xfrm>
            <a:off x="0" y="0"/>
            <a:ext cx="12192000" cy="4600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8" name="Shape 188"/>
        <p:cNvGrpSpPr/>
        <p:nvPr/>
      </p:nvGrpSpPr>
      <p:grpSpPr>
        <a:xfrm>
          <a:off x="0" y="0"/>
          <a:ext cx="0" cy="0"/>
          <a:chOff x="0" y="0"/>
          <a:chExt cx="0" cy="0"/>
        </a:xfrm>
      </p:grpSpPr>
      <p:sp>
        <p:nvSpPr>
          <p:cNvPr id="189" name="Google Shape;189;gdb2f2d2a0c_0_19"/>
          <p:cNvSpPr txBox="1"/>
          <p:nvPr>
            <p:ph type="title"/>
          </p:nvPr>
        </p:nvSpPr>
        <p:spPr>
          <a:xfrm>
            <a:off x="512425" y="2974375"/>
            <a:ext cx="4188300" cy="2119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Committee Update</a:t>
            </a:r>
            <a:endParaRPr/>
          </a:p>
        </p:txBody>
      </p:sp>
      <p:sp>
        <p:nvSpPr>
          <p:cNvPr id="190" name="Google Shape;190;gdb2f2d2a0c_0_19"/>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gdb2f2d2a0c_0_19"/>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2" name="Google Shape;192;gdb2f2d2a0c_0_19"/>
          <p:cNvSpPr txBox="1"/>
          <p:nvPr>
            <p:ph idx="1" type="body"/>
          </p:nvPr>
        </p:nvSpPr>
        <p:spPr>
          <a:xfrm>
            <a:off x="5764550" y="121050"/>
            <a:ext cx="6341100" cy="6615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400">
                <a:solidFill>
                  <a:srgbClr val="980000"/>
                </a:solidFill>
              </a:rPr>
              <a:t>AEHC Committee</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1000">
              <a:solidFill>
                <a:srgbClr val="980000"/>
              </a:solidFill>
            </a:endParaRPr>
          </a:p>
          <a:p>
            <a:pPr indent="0" lvl="0" marL="0" rtl="0" algn="l">
              <a:lnSpc>
                <a:spcPct val="90000"/>
              </a:lnSpc>
              <a:spcBef>
                <a:spcPts val="0"/>
              </a:spcBef>
              <a:spcAft>
                <a:spcPts val="0"/>
              </a:spcAft>
              <a:buClr>
                <a:srgbClr val="C00000"/>
              </a:buClr>
              <a:buSzPts val="3200"/>
              <a:buNone/>
            </a:pPr>
            <a:r>
              <a:rPr lang="en-US" sz="2000">
                <a:solidFill>
                  <a:schemeClr val="dk1"/>
                </a:solidFill>
              </a:rPr>
              <a:t>The Committee has been working hard this season and we do have some new changes to our AAA Committee and Teams.</a:t>
            </a:r>
            <a:endParaRPr sz="2000">
              <a:solidFill>
                <a:schemeClr val="dk1"/>
              </a:solidFill>
            </a:endParaRPr>
          </a:p>
          <a:p>
            <a:pPr indent="0" lvl="0" marL="0" rtl="0" algn="l">
              <a:lnSpc>
                <a:spcPct val="90000"/>
              </a:lnSpc>
              <a:spcBef>
                <a:spcPts val="0"/>
              </a:spcBef>
              <a:spcAft>
                <a:spcPts val="0"/>
              </a:spcAft>
              <a:buClr>
                <a:srgbClr val="C00000"/>
              </a:buClr>
              <a:buSzPts val="3200"/>
              <a:buNone/>
            </a:pPr>
            <a:r>
              <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rPr>
              <a:t>U16 AA Havoc will now be the U16 AA Lightning</a:t>
            </a:r>
            <a:endParaRPr sz="2000">
              <a:solidFill>
                <a:schemeClr val="dk1"/>
              </a:solidFill>
            </a:endParaRPr>
          </a:p>
          <a:p>
            <a:pPr indent="0" lvl="0" marL="457200" rtl="0" algn="l">
              <a:lnSpc>
                <a:spcPct val="90000"/>
              </a:lnSpc>
              <a:spcBef>
                <a:spcPts val="0"/>
              </a:spcBef>
              <a:spcAft>
                <a:spcPts val="0"/>
              </a:spcAft>
              <a:buNone/>
            </a:pPr>
            <a:r>
              <a:t/>
            </a:r>
            <a:endParaRPr sz="2000">
              <a:solidFill>
                <a:schemeClr val="dk1"/>
              </a:solidFill>
            </a:endParaRPr>
          </a:p>
          <a:p>
            <a:pPr indent="-355600" lvl="0" marL="457200" rtl="0" algn="l">
              <a:lnSpc>
                <a:spcPct val="90000"/>
              </a:lnSpc>
              <a:spcBef>
                <a:spcPts val="0"/>
              </a:spcBef>
              <a:spcAft>
                <a:spcPts val="0"/>
              </a:spcAft>
              <a:buClr>
                <a:schemeClr val="dk1"/>
              </a:buClr>
              <a:buSzPts val="2000"/>
              <a:buChar char="•"/>
            </a:pPr>
            <a:r>
              <a:rPr lang="en-US" sz="2000">
                <a:solidFill>
                  <a:schemeClr val="dk1"/>
                </a:solidFill>
              </a:rPr>
              <a:t>AAA Games in Draw Zone Arenas </a:t>
            </a:r>
            <a:endParaRPr sz="2000">
              <a:solidFill>
                <a:schemeClr val="dk1"/>
              </a:solidFill>
            </a:endParaRPr>
          </a:p>
          <a:p>
            <a:pPr indent="0" lvl="0" marL="457200" rtl="0" algn="l">
              <a:lnSpc>
                <a:spcPct val="90000"/>
              </a:lnSpc>
              <a:spcBef>
                <a:spcPts val="0"/>
              </a:spcBef>
              <a:spcAft>
                <a:spcPts val="0"/>
              </a:spcAft>
              <a:buSzPts val="1800"/>
              <a:buNone/>
            </a:pPr>
            <a:r>
              <a:t/>
            </a:r>
            <a:endParaRPr sz="1000">
              <a:solidFill>
                <a:schemeClr val="dk1"/>
              </a:solidFill>
            </a:endParaRPr>
          </a:p>
          <a:p>
            <a:pPr indent="0" lvl="0" marL="0" rtl="0" algn="l">
              <a:lnSpc>
                <a:spcPct val="90000"/>
              </a:lnSpc>
              <a:spcBef>
                <a:spcPts val="0"/>
              </a:spcBef>
              <a:spcAft>
                <a:spcPts val="0"/>
              </a:spcAft>
              <a:buNone/>
            </a:pPr>
            <a:r>
              <a:t/>
            </a:r>
            <a:endParaRPr sz="2000">
              <a:solidFill>
                <a:schemeClr val="dk1"/>
              </a:solidFill>
            </a:endParaRPr>
          </a:p>
          <a:p>
            <a:pPr indent="-355600" lvl="0" marL="457200" rtl="0" algn="l">
              <a:lnSpc>
                <a:spcPct val="90000"/>
              </a:lnSpc>
              <a:spcBef>
                <a:spcPts val="0"/>
              </a:spcBef>
              <a:spcAft>
                <a:spcPts val="0"/>
              </a:spcAft>
              <a:buClr>
                <a:schemeClr val="dk1"/>
              </a:buClr>
              <a:buSzPts val="2000"/>
              <a:buChar char="•"/>
            </a:pPr>
            <a:r>
              <a:rPr lang="en-US" sz="2000">
                <a:solidFill>
                  <a:schemeClr val="dk1"/>
                </a:solidFill>
              </a:rPr>
              <a:t>Village Sports for Development</a:t>
            </a:r>
            <a:endParaRPr sz="2000">
              <a:solidFill>
                <a:schemeClr val="dk1"/>
              </a:solidFill>
            </a:endParaRPr>
          </a:p>
          <a:p>
            <a:pPr indent="0" lvl="0" marL="457200" rtl="0" algn="l">
              <a:lnSpc>
                <a:spcPct val="90000"/>
              </a:lnSpc>
              <a:spcBef>
                <a:spcPts val="0"/>
              </a:spcBef>
              <a:spcAft>
                <a:spcPts val="0"/>
              </a:spcAft>
              <a:buNone/>
            </a:pPr>
            <a:r>
              <a:t/>
            </a:r>
            <a:endParaRPr sz="2000">
              <a:solidFill>
                <a:schemeClr val="dk1"/>
              </a:solidFill>
              <a:highlight>
                <a:srgbClr val="FFFF00"/>
              </a:highlight>
            </a:endParaRPr>
          </a:p>
          <a:p>
            <a:pPr indent="-355600" lvl="0" marL="457200" rtl="0" algn="l">
              <a:spcBef>
                <a:spcPts val="0"/>
              </a:spcBef>
              <a:spcAft>
                <a:spcPts val="0"/>
              </a:spcAft>
              <a:buClr>
                <a:schemeClr val="dk1"/>
              </a:buClr>
              <a:buSzPts val="2000"/>
              <a:buChar char="•"/>
            </a:pPr>
            <a:r>
              <a:rPr lang="en-US" sz="2000">
                <a:solidFill>
                  <a:schemeClr val="dk1"/>
                </a:solidFill>
              </a:rPr>
              <a:t>U13 AAA pilot program - Northern Teams only</a:t>
            </a:r>
            <a:endParaRPr sz="2000">
              <a:solidFill>
                <a:schemeClr val="dk1"/>
              </a:solidFill>
              <a:highlight>
                <a:srgbClr val="FFFFFF"/>
              </a:highlight>
            </a:endParaRPr>
          </a:p>
        </p:txBody>
      </p:sp>
      <p:sp>
        <p:nvSpPr>
          <p:cNvPr id="193" name="Google Shape;193;gdb2f2d2a0c_0_19"/>
          <p:cNvSpPr txBox="1"/>
          <p:nvPr/>
        </p:nvSpPr>
        <p:spPr>
          <a:xfrm>
            <a:off x="2406700" y="5000750"/>
            <a:ext cx="31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94" name="Google Shape;194;gdb2f2d2a0c_0_19"/>
          <p:cNvPicPr preferRelativeResize="0"/>
          <p:nvPr/>
        </p:nvPicPr>
        <p:blipFill>
          <a:blip r:embed="rId3">
            <a:alphaModFix/>
          </a:blip>
          <a:stretch>
            <a:fillRect/>
          </a:stretch>
        </p:blipFill>
        <p:spPr>
          <a:xfrm>
            <a:off x="168550" y="426925"/>
            <a:ext cx="4602834" cy="23508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8" name="Shape 198"/>
        <p:cNvGrpSpPr/>
        <p:nvPr/>
      </p:nvGrpSpPr>
      <p:grpSpPr>
        <a:xfrm>
          <a:off x="0" y="0"/>
          <a:ext cx="0" cy="0"/>
          <a:chOff x="0" y="0"/>
          <a:chExt cx="0" cy="0"/>
        </a:xfrm>
      </p:grpSpPr>
      <p:sp>
        <p:nvSpPr>
          <p:cNvPr id="199" name="Google Shape;199;g2cf2081126d_0_255"/>
          <p:cNvSpPr txBox="1"/>
          <p:nvPr>
            <p:ph type="title"/>
          </p:nvPr>
        </p:nvSpPr>
        <p:spPr>
          <a:xfrm>
            <a:off x="512425" y="2974375"/>
            <a:ext cx="4188300" cy="2119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Committee Update</a:t>
            </a:r>
            <a:endParaRPr/>
          </a:p>
        </p:txBody>
      </p:sp>
      <p:sp>
        <p:nvSpPr>
          <p:cNvPr id="200" name="Google Shape;200;g2cf2081126d_0_255"/>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1" name="Google Shape;201;g2cf2081126d_0_255"/>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2" name="Google Shape;202;g2cf2081126d_0_255"/>
          <p:cNvSpPr txBox="1"/>
          <p:nvPr>
            <p:ph idx="1" type="body"/>
          </p:nvPr>
        </p:nvSpPr>
        <p:spPr>
          <a:xfrm>
            <a:off x="5764550" y="121050"/>
            <a:ext cx="6341100" cy="6615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400">
                <a:solidFill>
                  <a:srgbClr val="980000"/>
                </a:solidFill>
              </a:rPr>
              <a:t>AA Committee</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1000">
              <a:solidFill>
                <a:srgbClr val="980000"/>
              </a:solidFill>
            </a:endParaRPr>
          </a:p>
          <a:p>
            <a:pPr indent="0" lvl="0" marL="0" rtl="0" algn="l">
              <a:lnSpc>
                <a:spcPct val="90000"/>
              </a:lnSpc>
              <a:spcBef>
                <a:spcPts val="0"/>
              </a:spcBef>
              <a:spcAft>
                <a:spcPts val="0"/>
              </a:spcAft>
              <a:buClr>
                <a:srgbClr val="C00000"/>
              </a:buClr>
              <a:buSzPts val="3200"/>
              <a:buNone/>
            </a:pPr>
            <a:r>
              <a:rPr lang="en-US" sz="2000">
                <a:solidFill>
                  <a:schemeClr val="dk1"/>
                </a:solidFill>
              </a:rPr>
              <a:t>The Committee has worked hard this season and we do have some new changes to our AA High Performance.</a:t>
            </a:r>
            <a:endParaRPr sz="2000">
              <a:solidFill>
                <a:schemeClr val="dk1"/>
              </a:solidFill>
            </a:endParaRPr>
          </a:p>
          <a:p>
            <a:pPr indent="0" lvl="0" marL="0" rtl="0" algn="l">
              <a:lnSpc>
                <a:spcPct val="90000"/>
              </a:lnSpc>
              <a:spcBef>
                <a:spcPts val="0"/>
              </a:spcBef>
              <a:spcAft>
                <a:spcPts val="0"/>
              </a:spcAft>
              <a:buClr>
                <a:srgbClr val="C00000"/>
              </a:buClr>
              <a:buSzPts val="3200"/>
              <a:buNone/>
            </a:pPr>
            <a:r>
              <a:t/>
            </a:r>
            <a:endParaRPr sz="2000">
              <a:solidFill>
                <a:schemeClr val="dk1"/>
              </a:solidFill>
            </a:endParaRPr>
          </a:p>
          <a:p>
            <a:pPr indent="-355600" lvl="0" marL="457200" rtl="0" algn="l">
              <a:lnSpc>
                <a:spcPct val="90000"/>
              </a:lnSpc>
              <a:spcBef>
                <a:spcPts val="0"/>
              </a:spcBef>
              <a:spcAft>
                <a:spcPts val="0"/>
              </a:spcAft>
              <a:buClr>
                <a:schemeClr val="dk1"/>
              </a:buClr>
              <a:buSzPts val="2000"/>
              <a:buChar char="•"/>
            </a:pPr>
            <a:r>
              <a:rPr lang="en-US" sz="2000">
                <a:solidFill>
                  <a:schemeClr val="dk1"/>
                </a:solidFill>
              </a:rPr>
              <a:t>Global Sport Academy/Village Sports Partnership</a:t>
            </a:r>
            <a:endParaRPr sz="2000">
              <a:solidFill>
                <a:schemeClr val="dk1"/>
              </a:solidFill>
            </a:endParaRPr>
          </a:p>
          <a:p>
            <a:pPr indent="-355600" lvl="1" marL="914400" rtl="0" algn="l">
              <a:lnSpc>
                <a:spcPct val="90000"/>
              </a:lnSpc>
              <a:spcBef>
                <a:spcPts val="0"/>
              </a:spcBef>
              <a:spcAft>
                <a:spcPts val="0"/>
              </a:spcAft>
              <a:buClr>
                <a:schemeClr val="dk1"/>
              </a:buClr>
              <a:buSzPts val="2000"/>
              <a:buChar char="•"/>
            </a:pPr>
            <a:r>
              <a:rPr lang="en-US" sz="2000">
                <a:solidFill>
                  <a:schemeClr val="dk1"/>
                </a:solidFill>
              </a:rPr>
              <a:t>support to both players and coaches</a:t>
            </a:r>
            <a:endParaRPr sz="2000">
              <a:solidFill>
                <a:schemeClr val="dk1"/>
              </a:solidFill>
            </a:endParaRPr>
          </a:p>
          <a:p>
            <a:pPr indent="-355600" lvl="1" marL="914400" rtl="0" algn="l">
              <a:lnSpc>
                <a:spcPct val="90000"/>
              </a:lnSpc>
              <a:spcBef>
                <a:spcPts val="0"/>
              </a:spcBef>
              <a:spcAft>
                <a:spcPts val="0"/>
              </a:spcAft>
              <a:buClr>
                <a:schemeClr val="dk1"/>
              </a:buClr>
              <a:buSzPts val="2000"/>
              <a:buChar char="•"/>
            </a:pPr>
            <a:r>
              <a:rPr lang="en-US" sz="2000">
                <a:solidFill>
                  <a:schemeClr val="dk1"/>
                </a:solidFill>
              </a:rPr>
              <a:t>coaching support and training </a:t>
            </a:r>
            <a:endParaRPr sz="2000">
              <a:solidFill>
                <a:schemeClr val="dk1"/>
              </a:solidFill>
            </a:endParaRPr>
          </a:p>
          <a:p>
            <a:pPr indent="-355600" lvl="1" marL="914400" rtl="0" algn="l">
              <a:lnSpc>
                <a:spcPct val="90000"/>
              </a:lnSpc>
              <a:spcBef>
                <a:spcPts val="0"/>
              </a:spcBef>
              <a:spcAft>
                <a:spcPts val="0"/>
              </a:spcAft>
              <a:buClr>
                <a:schemeClr val="dk1"/>
              </a:buClr>
              <a:buSzPts val="2000"/>
              <a:buChar char="•"/>
            </a:pPr>
            <a:r>
              <a:rPr lang="en-US" sz="2000">
                <a:solidFill>
                  <a:schemeClr val="dk1"/>
                </a:solidFill>
              </a:rPr>
              <a:t>Aligns our AA and AAA programs</a:t>
            </a:r>
            <a:endParaRPr sz="2000">
              <a:solidFill>
                <a:schemeClr val="dk1"/>
              </a:solidFill>
            </a:endParaRPr>
          </a:p>
          <a:p>
            <a:pPr indent="-355600" lvl="1" marL="914400" rtl="0" algn="l">
              <a:lnSpc>
                <a:spcPct val="90000"/>
              </a:lnSpc>
              <a:spcBef>
                <a:spcPts val="0"/>
              </a:spcBef>
              <a:spcAft>
                <a:spcPts val="0"/>
              </a:spcAft>
              <a:buClr>
                <a:schemeClr val="dk1"/>
              </a:buClr>
              <a:buSzPts val="2000"/>
              <a:buChar char="•"/>
            </a:pPr>
            <a:r>
              <a:rPr lang="en-US" sz="2000">
                <a:solidFill>
                  <a:schemeClr val="dk1"/>
                </a:solidFill>
              </a:rPr>
              <a:t>Aligns our AA Female and AA Mixed teams</a:t>
            </a:r>
            <a:endParaRPr sz="2000">
              <a:solidFill>
                <a:schemeClr val="dk1"/>
              </a:solidFill>
            </a:endParaRPr>
          </a:p>
          <a:p>
            <a:pPr indent="-355600" lvl="1" marL="914400" rtl="0" algn="l">
              <a:lnSpc>
                <a:spcPct val="90000"/>
              </a:lnSpc>
              <a:spcBef>
                <a:spcPts val="0"/>
              </a:spcBef>
              <a:spcAft>
                <a:spcPts val="0"/>
              </a:spcAft>
              <a:buClr>
                <a:schemeClr val="dk1"/>
              </a:buClr>
              <a:buSzPts val="2000"/>
              <a:buChar char="•"/>
            </a:pPr>
            <a:r>
              <a:rPr lang="en-US" sz="2000">
                <a:solidFill>
                  <a:schemeClr val="dk1"/>
                </a:solidFill>
              </a:rPr>
              <a:t>U11 AA league will be operated by Hockey Alberta</a:t>
            </a:r>
            <a:endParaRPr sz="2000">
              <a:solidFill>
                <a:schemeClr val="dk1"/>
              </a:solidFill>
            </a:endParaRPr>
          </a:p>
        </p:txBody>
      </p:sp>
      <p:sp>
        <p:nvSpPr>
          <p:cNvPr id="203" name="Google Shape;203;g2cf2081126d_0_255"/>
          <p:cNvSpPr txBox="1"/>
          <p:nvPr/>
        </p:nvSpPr>
        <p:spPr>
          <a:xfrm>
            <a:off x="2406700" y="5000750"/>
            <a:ext cx="31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04" name="Google Shape;204;g2cf2081126d_0_255"/>
          <p:cNvPicPr preferRelativeResize="0"/>
          <p:nvPr/>
        </p:nvPicPr>
        <p:blipFill>
          <a:blip r:embed="rId3">
            <a:alphaModFix/>
          </a:blip>
          <a:stretch>
            <a:fillRect/>
          </a:stretch>
        </p:blipFill>
        <p:spPr>
          <a:xfrm>
            <a:off x="1078550" y="475375"/>
            <a:ext cx="3056061" cy="26695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8" name="Shape 208"/>
        <p:cNvGrpSpPr/>
        <p:nvPr/>
      </p:nvGrpSpPr>
      <p:grpSpPr>
        <a:xfrm>
          <a:off x="0" y="0"/>
          <a:ext cx="0" cy="0"/>
          <a:chOff x="0" y="0"/>
          <a:chExt cx="0" cy="0"/>
        </a:xfrm>
      </p:grpSpPr>
      <p:sp>
        <p:nvSpPr>
          <p:cNvPr id="209" name="Google Shape;209;g128fc099614_0_56"/>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Committee Update</a:t>
            </a:r>
            <a:endParaRPr/>
          </a:p>
        </p:txBody>
      </p:sp>
      <p:sp>
        <p:nvSpPr>
          <p:cNvPr id="210" name="Google Shape;210;g128fc099614_0_56"/>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1" name="Google Shape;211;g128fc099614_0_56"/>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2" name="Google Shape;212;g128fc099614_0_56"/>
          <p:cNvSpPr txBox="1"/>
          <p:nvPr>
            <p:ph idx="1" type="body"/>
          </p:nvPr>
        </p:nvSpPr>
        <p:spPr>
          <a:xfrm>
            <a:off x="5873500" y="76200"/>
            <a:ext cx="5983500" cy="6781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400">
                <a:solidFill>
                  <a:srgbClr val="980000"/>
                </a:solidFill>
              </a:rPr>
              <a:t>Goalie Committee</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rgbClr val="980000"/>
              </a:solidFill>
            </a:endParaRPr>
          </a:p>
          <a:p>
            <a:pPr indent="0" lvl="0" marL="0" rtl="0" algn="l">
              <a:lnSpc>
                <a:spcPct val="90000"/>
              </a:lnSpc>
              <a:spcBef>
                <a:spcPts val="0"/>
              </a:spcBef>
              <a:spcAft>
                <a:spcPts val="0"/>
              </a:spcAft>
              <a:buClr>
                <a:srgbClr val="C00000"/>
              </a:buClr>
              <a:buSzPts val="3200"/>
              <a:buNone/>
            </a:pPr>
            <a:r>
              <a:rPr lang="en-US" sz="2300">
                <a:solidFill>
                  <a:schemeClr val="dk1"/>
                </a:solidFill>
              </a:rPr>
              <a:t>This committee is responsible for looking after everything related to goaltenders in AMHA. </a:t>
            </a:r>
            <a:endParaRPr sz="2300">
              <a:solidFill>
                <a:schemeClr val="dk1"/>
              </a:solidFill>
            </a:endParaRPr>
          </a:p>
          <a:p>
            <a:pPr indent="0" lvl="0" marL="0" rtl="0" algn="l">
              <a:lnSpc>
                <a:spcPct val="90000"/>
              </a:lnSpc>
              <a:spcBef>
                <a:spcPts val="0"/>
              </a:spcBef>
              <a:spcAft>
                <a:spcPts val="0"/>
              </a:spcAft>
              <a:buClr>
                <a:srgbClr val="C00000"/>
              </a:buClr>
              <a:buSzPts val="3200"/>
              <a:buNone/>
            </a:pPr>
            <a:r>
              <a:t/>
            </a:r>
            <a:endParaRPr sz="23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DMSG for Prep Camps and Evaluations</a:t>
            </a:r>
            <a:endParaRPr sz="2200">
              <a:solidFill>
                <a:schemeClr val="dk1"/>
              </a:solidFill>
            </a:endParaRPr>
          </a:p>
          <a:p>
            <a:pPr indent="0" lvl="0" marL="457200" rtl="0" algn="l">
              <a:lnSpc>
                <a:spcPct val="90000"/>
              </a:lnSpc>
              <a:spcBef>
                <a:spcPts val="0"/>
              </a:spcBef>
              <a:spcAft>
                <a:spcPts val="0"/>
              </a:spcAft>
              <a:buNone/>
            </a:pPr>
            <a:r>
              <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Goalie development at Explosive Edge for U9 to U18.</a:t>
            </a:r>
            <a:endParaRPr sz="2200">
              <a:solidFill>
                <a:schemeClr val="dk1"/>
              </a:solidFill>
            </a:endParaRPr>
          </a:p>
          <a:p>
            <a:pPr indent="0" lvl="0" marL="0" rtl="0" algn="l">
              <a:lnSpc>
                <a:spcPct val="90000"/>
              </a:lnSpc>
              <a:spcBef>
                <a:spcPts val="0"/>
              </a:spcBef>
              <a:spcAft>
                <a:spcPts val="0"/>
              </a:spcAft>
              <a:buNone/>
            </a:pPr>
            <a:r>
              <a:t/>
            </a:r>
            <a:endParaRPr sz="2200">
              <a:solidFill>
                <a:schemeClr val="dk1"/>
              </a:solidFill>
            </a:endParaRPr>
          </a:p>
        </p:txBody>
      </p:sp>
      <p:pic>
        <p:nvPicPr>
          <p:cNvPr id="213" name="Google Shape;213;g128fc099614_0_56"/>
          <p:cNvPicPr preferRelativeResize="0"/>
          <p:nvPr/>
        </p:nvPicPr>
        <p:blipFill rotWithShape="1">
          <a:blip r:embed="rId3">
            <a:alphaModFix/>
          </a:blip>
          <a:srcRect b="0" l="0" r="0" t="0"/>
          <a:stretch/>
        </p:blipFill>
        <p:spPr>
          <a:xfrm>
            <a:off x="1191425" y="885825"/>
            <a:ext cx="2600591" cy="23605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7" name="Shape 217"/>
        <p:cNvGrpSpPr/>
        <p:nvPr/>
      </p:nvGrpSpPr>
      <p:grpSpPr>
        <a:xfrm>
          <a:off x="0" y="0"/>
          <a:ext cx="0" cy="0"/>
          <a:chOff x="0" y="0"/>
          <a:chExt cx="0" cy="0"/>
        </a:xfrm>
      </p:grpSpPr>
      <p:sp>
        <p:nvSpPr>
          <p:cNvPr id="218" name="Google Shape;218;g128fc099614_0_48"/>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Committee Update</a:t>
            </a:r>
            <a:endParaRPr/>
          </a:p>
        </p:txBody>
      </p:sp>
      <p:sp>
        <p:nvSpPr>
          <p:cNvPr id="219" name="Google Shape;219;g128fc099614_0_48"/>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0" name="Google Shape;220;g128fc099614_0_48"/>
          <p:cNvSpPr/>
          <p:nvPr/>
        </p:nvSpPr>
        <p:spPr>
          <a:xfrm>
            <a:off x="519260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1" name="Google Shape;221;g128fc099614_0_48"/>
          <p:cNvSpPr txBox="1"/>
          <p:nvPr>
            <p:ph idx="1" type="body"/>
          </p:nvPr>
        </p:nvSpPr>
        <p:spPr>
          <a:xfrm>
            <a:off x="5873500" y="230050"/>
            <a:ext cx="5983500" cy="6200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400">
                <a:solidFill>
                  <a:srgbClr val="980000"/>
                </a:solidFill>
              </a:rPr>
              <a:t>Player/Coach</a:t>
            </a:r>
            <a:endParaRPr b="1" sz="3400">
              <a:solidFill>
                <a:srgbClr val="980000"/>
              </a:solidFill>
            </a:endParaRPr>
          </a:p>
          <a:p>
            <a:pPr indent="0" lvl="0" marL="0" rtl="0" algn="ctr">
              <a:lnSpc>
                <a:spcPct val="90000"/>
              </a:lnSpc>
              <a:spcBef>
                <a:spcPts val="0"/>
              </a:spcBef>
              <a:spcAft>
                <a:spcPts val="0"/>
              </a:spcAft>
              <a:buClr>
                <a:srgbClr val="C00000"/>
              </a:buClr>
              <a:buSzPts val="3200"/>
              <a:buNone/>
            </a:pPr>
            <a:r>
              <a:rPr b="1" lang="en-US" sz="3400">
                <a:solidFill>
                  <a:srgbClr val="980000"/>
                </a:solidFill>
              </a:rPr>
              <a:t> Development Committee</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rgbClr val="980000"/>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AMHA stopping - Ross MacLean group.  </a:t>
            </a:r>
            <a:endParaRPr sz="2300">
              <a:solidFill>
                <a:schemeClr val="dk1"/>
              </a:solidFill>
            </a:endParaRPr>
          </a:p>
          <a:p>
            <a:pPr indent="0" lvl="0" marL="457200" rtl="0" algn="l">
              <a:lnSpc>
                <a:spcPct val="90000"/>
              </a:lnSpc>
              <a:spcBef>
                <a:spcPts val="0"/>
              </a:spcBef>
              <a:spcAft>
                <a:spcPts val="0"/>
              </a:spcAft>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Off- ice Coach Sessions with the Village Sports and the AAA Coaches </a:t>
            </a:r>
            <a:endParaRPr sz="2300">
              <a:solidFill>
                <a:schemeClr val="dk1"/>
              </a:solidFill>
            </a:endParaRPr>
          </a:p>
          <a:p>
            <a:pPr indent="0" lvl="0" marL="457200" rtl="0" algn="l">
              <a:lnSpc>
                <a:spcPct val="90000"/>
              </a:lnSpc>
              <a:spcBef>
                <a:spcPts val="0"/>
              </a:spcBef>
              <a:spcAft>
                <a:spcPts val="0"/>
              </a:spcAft>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U9 Power Skating</a:t>
            </a:r>
            <a:endParaRPr sz="3200">
              <a:solidFill>
                <a:srgbClr val="C00000"/>
              </a:solidFill>
            </a:endParaRPr>
          </a:p>
        </p:txBody>
      </p:sp>
      <p:pic>
        <p:nvPicPr>
          <p:cNvPr id="222" name="Google Shape;222;g128fc099614_0_48"/>
          <p:cNvPicPr preferRelativeResize="0"/>
          <p:nvPr/>
        </p:nvPicPr>
        <p:blipFill rotWithShape="1">
          <a:blip r:embed="rId3">
            <a:alphaModFix/>
          </a:blip>
          <a:srcRect b="0" l="0" r="0" t="0"/>
          <a:stretch/>
        </p:blipFill>
        <p:spPr>
          <a:xfrm>
            <a:off x="1191425" y="809625"/>
            <a:ext cx="2600591" cy="236059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6" name="Shape 226"/>
        <p:cNvGrpSpPr/>
        <p:nvPr/>
      </p:nvGrpSpPr>
      <p:grpSpPr>
        <a:xfrm>
          <a:off x="0" y="0"/>
          <a:ext cx="0" cy="0"/>
          <a:chOff x="0" y="0"/>
          <a:chExt cx="0" cy="0"/>
        </a:xfrm>
      </p:grpSpPr>
      <p:sp>
        <p:nvSpPr>
          <p:cNvPr id="227" name="Google Shape;227;g128fc099614_0_64"/>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Committee Update</a:t>
            </a:r>
            <a:endParaRPr/>
          </a:p>
        </p:txBody>
      </p:sp>
      <p:sp>
        <p:nvSpPr>
          <p:cNvPr id="228" name="Google Shape;228;g128fc099614_0_64"/>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9" name="Google Shape;229;g128fc099614_0_64"/>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0" name="Google Shape;230;g128fc099614_0_64"/>
          <p:cNvSpPr txBox="1"/>
          <p:nvPr>
            <p:ph idx="1" type="body"/>
          </p:nvPr>
        </p:nvSpPr>
        <p:spPr>
          <a:xfrm>
            <a:off x="5571175" y="76200"/>
            <a:ext cx="6330300" cy="6781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400">
                <a:solidFill>
                  <a:srgbClr val="980000"/>
                </a:solidFill>
              </a:rPr>
              <a:t>Tournament Committee</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rgbClr val="980000"/>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Each season AMHA hosts tournaments that rotate by division every second year.</a:t>
            </a:r>
            <a:endParaRPr sz="2300">
              <a:solidFill>
                <a:schemeClr val="dk1"/>
              </a:solidFill>
            </a:endParaRPr>
          </a:p>
          <a:p>
            <a:pPr indent="0" lvl="0" marL="457200" rtl="0" algn="l">
              <a:lnSpc>
                <a:spcPct val="90000"/>
              </a:lnSpc>
              <a:spcBef>
                <a:spcPts val="0"/>
              </a:spcBef>
              <a:spcAft>
                <a:spcPts val="0"/>
              </a:spcAft>
              <a:buSzPts val="1800"/>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2024/25 Tournaments</a:t>
            </a:r>
            <a:endParaRPr sz="2300">
              <a:solidFill>
                <a:schemeClr val="dk1"/>
              </a:solidFill>
            </a:endParaRPr>
          </a:p>
          <a:p>
            <a:pPr indent="-374650" lvl="1" marL="914400" rtl="0" algn="l">
              <a:lnSpc>
                <a:spcPct val="90000"/>
              </a:lnSpc>
              <a:spcBef>
                <a:spcPts val="0"/>
              </a:spcBef>
              <a:spcAft>
                <a:spcPts val="0"/>
              </a:spcAft>
              <a:buClr>
                <a:schemeClr val="dk1"/>
              </a:buClr>
              <a:buSzPts val="2300"/>
              <a:buChar char="•"/>
            </a:pPr>
            <a:r>
              <a:rPr lang="en-US" sz="2300">
                <a:solidFill>
                  <a:schemeClr val="dk1"/>
                </a:solidFill>
              </a:rPr>
              <a:t>U15 and U18 </a:t>
            </a:r>
            <a:endParaRPr sz="2300">
              <a:solidFill>
                <a:schemeClr val="dk1"/>
              </a:solidFill>
            </a:endParaRPr>
          </a:p>
          <a:p>
            <a:pPr indent="-374650" lvl="1" marL="914400" rtl="0" algn="l">
              <a:lnSpc>
                <a:spcPct val="90000"/>
              </a:lnSpc>
              <a:spcBef>
                <a:spcPts val="0"/>
              </a:spcBef>
              <a:spcAft>
                <a:spcPts val="0"/>
              </a:spcAft>
              <a:buClr>
                <a:schemeClr val="dk1"/>
              </a:buClr>
              <a:buSzPts val="2300"/>
              <a:buChar char="•"/>
            </a:pPr>
            <a:r>
              <a:rPr lang="en-US" sz="2300">
                <a:solidFill>
                  <a:schemeClr val="dk1"/>
                </a:solidFill>
              </a:rPr>
              <a:t>U7/U9 jamboree</a:t>
            </a:r>
            <a:endParaRPr sz="2300">
              <a:solidFill>
                <a:schemeClr val="dk1"/>
              </a:solidFill>
            </a:endParaRPr>
          </a:p>
          <a:p>
            <a:pPr indent="-374650" lvl="1" marL="914400" rtl="0" algn="l">
              <a:lnSpc>
                <a:spcPct val="90000"/>
              </a:lnSpc>
              <a:spcBef>
                <a:spcPts val="0"/>
              </a:spcBef>
              <a:spcAft>
                <a:spcPts val="0"/>
              </a:spcAft>
              <a:buClr>
                <a:schemeClr val="dk1"/>
              </a:buClr>
              <a:buSzPts val="2300"/>
              <a:buChar char="•"/>
            </a:pPr>
            <a:r>
              <a:rPr lang="en-US" sz="2300">
                <a:solidFill>
                  <a:schemeClr val="dk1"/>
                </a:solidFill>
              </a:rPr>
              <a:t>Maybe AA tournaments during the Christmas break.</a:t>
            </a:r>
            <a:endParaRPr sz="2300">
              <a:solidFill>
                <a:schemeClr val="dk1"/>
              </a:solidFill>
            </a:endParaRPr>
          </a:p>
          <a:p>
            <a:pPr indent="0" lvl="0" marL="457200" rtl="0" algn="l">
              <a:lnSpc>
                <a:spcPct val="90000"/>
              </a:lnSpc>
              <a:spcBef>
                <a:spcPts val="0"/>
              </a:spcBef>
              <a:spcAft>
                <a:spcPts val="0"/>
              </a:spcAft>
              <a:buSzPts val="1800"/>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Ryan Couling U18 AA tournament</a:t>
            </a:r>
            <a:endParaRPr sz="2300">
              <a:solidFill>
                <a:schemeClr val="dk1"/>
              </a:solidFill>
            </a:endParaRPr>
          </a:p>
          <a:p>
            <a:pPr indent="0" lvl="0" marL="457200" rtl="0" algn="l">
              <a:lnSpc>
                <a:spcPct val="90000"/>
              </a:lnSpc>
              <a:spcBef>
                <a:spcPts val="0"/>
              </a:spcBef>
              <a:spcAft>
                <a:spcPts val="0"/>
              </a:spcAft>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No Provincials for 2024-2025</a:t>
            </a:r>
            <a:endParaRPr sz="3200">
              <a:solidFill>
                <a:srgbClr val="C00000"/>
              </a:solidFill>
            </a:endParaRPr>
          </a:p>
        </p:txBody>
      </p:sp>
      <p:pic>
        <p:nvPicPr>
          <p:cNvPr id="231" name="Google Shape;231;g128fc099614_0_64"/>
          <p:cNvPicPr preferRelativeResize="0"/>
          <p:nvPr/>
        </p:nvPicPr>
        <p:blipFill rotWithShape="1">
          <a:blip r:embed="rId3">
            <a:alphaModFix/>
          </a:blip>
          <a:srcRect b="0" l="0" r="0" t="0"/>
          <a:stretch/>
        </p:blipFill>
        <p:spPr>
          <a:xfrm>
            <a:off x="1191425" y="971550"/>
            <a:ext cx="2600591" cy="23605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5" name="Shape 235"/>
        <p:cNvGrpSpPr/>
        <p:nvPr/>
      </p:nvGrpSpPr>
      <p:grpSpPr>
        <a:xfrm>
          <a:off x="0" y="0"/>
          <a:ext cx="0" cy="0"/>
          <a:chOff x="0" y="0"/>
          <a:chExt cx="0" cy="0"/>
        </a:xfrm>
      </p:grpSpPr>
      <p:sp>
        <p:nvSpPr>
          <p:cNvPr id="236" name="Google Shape;236;g128fc099614_0_72"/>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Committee Update</a:t>
            </a:r>
            <a:endParaRPr/>
          </a:p>
        </p:txBody>
      </p:sp>
      <p:sp>
        <p:nvSpPr>
          <p:cNvPr id="237" name="Google Shape;237;g128fc099614_0_72"/>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8" name="Google Shape;238;g128fc099614_0_72"/>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9" name="Google Shape;239;g128fc099614_0_72"/>
          <p:cNvSpPr txBox="1"/>
          <p:nvPr>
            <p:ph idx="1" type="body"/>
          </p:nvPr>
        </p:nvSpPr>
        <p:spPr>
          <a:xfrm>
            <a:off x="5873500" y="580200"/>
            <a:ext cx="5983500" cy="5850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200"/>
              <a:buNone/>
            </a:pPr>
            <a:r>
              <a:t/>
            </a:r>
            <a:endParaRPr sz="2200">
              <a:solidFill>
                <a:srgbClr val="980000"/>
              </a:solidFill>
              <a:highlight>
                <a:srgbClr val="FFFFFF"/>
              </a:highlight>
            </a:endParaRPr>
          </a:p>
          <a:p>
            <a:pPr indent="0" lvl="0" marL="0" rtl="0" algn="ctr">
              <a:lnSpc>
                <a:spcPct val="90000"/>
              </a:lnSpc>
              <a:spcBef>
                <a:spcPts val="0"/>
              </a:spcBef>
              <a:spcAft>
                <a:spcPts val="0"/>
              </a:spcAft>
              <a:buClr>
                <a:srgbClr val="C00000"/>
              </a:buClr>
              <a:buSzPts val="3200"/>
              <a:buNone/>
            </a:pPr>
            <a:r>
              <a:rPr b="1" lang="en-US" sz="3400">
                <a:solidFill>
                  <a:srgbClr val="980000"/>
                </a:solidFill>
              </a:rPr>
              <a:t>Evaluations Committee</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rgbClr val="980000"/>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works with the staff and coaches to set up dates and plan out the evaluation schedule</a:t>
            </a:r>
            <a:endParaRPr sz="2300">
              <a:solidFill>
                <a:schemeClr val="dk1"/>
              </a:solidFill>
            </a:endParaRPr>
          </a:p>
          <a:p>
            <a:pPr indent="0" lvl="0" marL="457200" rtl="0" algn="l">
              <a:lnSpc>
                <a:spcPct val="90000"/>
              </a:lnSpc>
              <a:spcBef>
                <a:spcPts val="0"/>
              </a:spcBef>
              <a:spcAft>
                <a:spcPts val="0"/>
              </a:spcAft>
              <a:buSzPts val="1800"/>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ensures that our tryouts and evaluations are run smoothly</a:t>
            </a:r>
            <a:endParaRPr sz="2300">
              <a:solidFill>
                <a:schemeClr val="dk1"/>
              </a:solidFill>
            </a:endParaRPr>
          </a:p>
          <a:p>
            <a:pPr indent="0" lvl="0" marL="457200" rtl="0" algn="l">
              <a:lnSpc>
                <a:spcPct val="90000"/>
              </a:lnSpc>
              <a:spcBef>
                <a:spcPts val="0"/>
              </a:spcBef>
              <a:spcAft>
                <a:spcPts val="0"/>
              </a:spcAft>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For 2024 AMHA hired Fuel for Travel teams</a:t>
            </a:r>
            <a:endParaRPr sz="2300">
              <a:solidFill>
                <a:schemeClr val="dk1"/>
              </a:solidFill>
            </a:endParaRPr>
          </a:p>
          <a:p>
            <a:pPr indent="0" lvl="0" marL="457200" rtl="0" algn="l">
              <a:lnSpc>
                <a:spcPct val="100000"/>
              </a:lnSpc>
              <a:spcBef>
                <a:spcPts val="0"/>
              </a:spcBef>
              <a:spcAft>
                <a:spcPts val="0"/>
              </a:spcAft>
              <a:buSzPts val="1800"/>
              <a:buNone/>
            </a:pPr>
            <a:r>
              <a:t/>
            </a:r>
            <a:endParaRPr sz="3200">
              <a:solidFill>
                <a:srgbClr val="C00000"/>
              </a:solidFill>
              <a:highlight>
                <a:srgbClr val="FFFF00"/>
              </a:highlight>
            </a:endParaRPr>
          </a:p>
        </p:txBody>
      </p:sp>
      <p:pic>
        <p:nvPicPr>
          <p:cNvPr id="240" name="Google Shape;240;g128fc099614_0_72"/>
          <p:cNvPicPr preferRelativeResize="0"/>
          <p:nvPr/>
        </p:nvPicPr>
        <p:blipFill rotWithShape="1">
          <a:blip r:embed="rId3">
            <a:alphaModFix/>
          </a:blip>
          <a:srcRect b="0" l="0" r="0" t="0"/>
          <a:stretch/>
        </p:blipFill>
        <p:spPr>
          <a:xfrm>
            <a:off x="1191425" y="771525"/>
            <a:ext cx="2600591" cy="236059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4" name="Shape 244"/>
        <p:cNvGrpSpPr/>
        <p:nvPr/>
      </p:nvGrpSpPr>
      <p:grpSpPr>
        <a:xfrm>
          <a:off x="0" y="0"/>
          <a:ext cx="0" cy="0"/>
          <a:chOff x="0" y="0"/>
          <a:chExt cx="0" cy="0"/>
        </a:xfrm>
      </p:grpSpPr>
      <p:sp>
        <p:nvSpPr>
          <p:cNvPr id="245" name="Google Shape;245;g128fc099614_0_80"/>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Committee Update</a:t>
            </a:r>
            <a:endParaRPr/>
          </a:p>
        </p:txBody>
      </p:sp>
      <p:sp>
        <p:nvSpPr>
          <p:cNvPr id="246" name="Google Shape;246;g128fc099614_0_80"/>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7" name="Google Shape;247;g128fc099614_0_80"/>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8" name="Google Shape;248;g128fc099614_0_80"/>
          <p:cNvSpPr txBox="1"/>
          <p:nvPr>
            <p:ph idx="1" type="body"/>
          </p:nvPr>
        </p:nvSpPr>
        <p:spPr>
          <a:xfrm>
            <a:off x="5873500" y="580200"/>
            <a:ext cx="5983500" cy="5850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200"/>
              <a:buNone/>
            </a:pPr>
            <a:r>
              <a:t/>
            </a:r>
            <a:endParaRPr sz="2200">
              <a:solidFill>
                <a:srgbClr val="980000"/>
              </a:solidFill>
              <a:highlight>
                <a:srgbClr val="FFFFFF"/>
              </a:highlight>
            </a:endParaRPr>
          </a:p>
          <a:p>
            <a:pPr indent="0" lvl="0" marL="0" rtl="0" algn="ctr">
              <a:lnSpc>
                <a:spcPct val="90000"/>
              </a:lnSpc>
              <a:spcBef>
                <a:spcPts val="0"/>
              </a:spcBef>
              <a:spcAft>
                <a:spcPts val="0"/>
              </a:spcAft>
              <a:buClr>
                <a:srgbClr val="C00000"/>
              </a:buClr>
              <a:buSzPts val="3200"/>
              <a:buNone/>
            </a:pPr>
            <a:r>
              <a:rPr b="1" lang="en-US" sz="3400">
                <a:solidFill>
                  <a:srgbClr val="980000"/>
                </a:solidFill>
              </a:rPr>
              <a:t>Female Committee</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rgbClr val="980000"/>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increase the awareness of female programs </a:t>
            </a:r>
            <a:endParaRPr sz="2300">
              <a:solidFill>
                <a:schemeClr val="dk1"/>
              </a:solidFill>
            </a:endParaRPr>
          </a:p>
          <a:p>
            <a:pPr indent="0" lvl="0" marL="457200" rtl="0" algn="l">
              <a:lnSpc>
                <a:spcPct val="90000"/>
              </a:lnSpc>
              <a:spcBef>
                <a:spcPts val="0"/>
              </a:spcBef>
              <a:spcAft>
                <a:spcPts val="0"/>
              </a:spcAft>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Received a “</a:t>
            </a:r>
            <a:r>
              <a:rPr lang="en-US" sz="2300">
                <a:solidFill>
                  <a:schemeClr val="dk1"/>
                </a:solidFill>
              </a:rPr>
              <a:t>Same Game Program Grant” of a $1000 to support our initiatives </a:t>
            </a:r>
            <a:endParaRPr sz="2300">
              <a:solidFill>
                <a:schemeClr val="dk1"/>
              </a:solidFill>
            </a:endParaRPr>
          </a:p>
          <a:p>
            <a:pPr indent="0" lvl="0" marL="457200" rtl="0" algn="l">
              <a:lnSpc>
                <a:spcPct val="90000"/>
              </a:lnSpc>
              <a:spcBef>
                <a:spcPts val="0"/>
              </a:spcBef>
              <a:spcAft>
                <a:spcPts val="0"/>
              </a:spcAft>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Female Athletes numbers have been increasing</a:t>
            </a:r>
            <a:endParaRPr sz="2300">
              <a:solidFill>
                <a:schemeClr val="dk1"/>
              </a:solidFill>
            </a:endParaRPr>
          </a:p>
          <a:p>
            <a:pPr indent="0" lvl="0" marL="457200" rtl="0" algn="l">
              <a:lnSpc>
                <a:spcPct val="90000"/>
              </a:lnSpc>
              <a:spcBef>
                <a:spcPts val="0"/>
              </a:spcBef>
              <a:spcAft>
                <a:spcPts val="0"/>
              </a:spcAft>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 of Teams increasing too</a:t>
            </a:r>
            <a:endParaRPr sz="2300">
              <a:solidFill>
                <a:schemeClr val="dk1"/>
              </a:solidFill>
            </a:endParaRPr>
          </a:p>
          <a:p>
            <a:pPr indent="0" lvl="0" marL="457200" rtl="0" algn="l">
              <a:lnSpc>
                <a:spcPct val="100000"/>
              </a:lnSpc>
              <a:spcBef>
                <a:spcPts val="0"/>
              </a:spcBef>
              <a:spcAft>
                <a:spcPts val="0"/>
              </a:spcAft>
              <a:buSzPts val="1800"/>
              <a:buNone/>
            </a:pPr>
            <a:r>
              <a:t/>
            </a:r>
            <a:endParaRPr sz="3200">
              <a:solidFill>
                <a:srgbClr val="C00000"/>
              </a:solidFill>
              <a:highlight>
                <a:srgbClr val="FFFF00"/>
              </a:highlight>
            </a:endParaRPr>
          </a:p>
        </p:txBody>
      </p:sp>
      <p:pic>
        <p:nvPicPr>
          <p:cNvPr id="249" name="Google Shape;249;g128fc099614_0_80"/>
          <p:cNvPicPr preferRelativeResize="0"/>
          <p:nvPr/>
        </p:nvPicPr>
        <p:blipFill rotWithShape="1">
          <a:blip r:embed="rId3">
            <a:alphaModFix/>
          </a:blip>
          <a:srcRect b="0" l="0" r="0" t="0"/>
          <a:stretch/>
        </p:blipFill>
        <p:spPr>
          <a:xfrm>
            <a:off x="1191425" y="790575"/>
            <a:ext cx="2600591" cy="236059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3" name="Shape 253"/>
        <p:cNvGrpSpPr/>
        <p:nvPr/>
      </p:nvGrpSpPr>
      <p:grpSpPr>
        <a:xfrm>
          <a:off x="0" y="0"/>
          <a:ext cx="0" cy="0"/>
          <a:chOff x="0" y="0"/>
          <a:chExt cx="0" cy="0"/>
        </a:xfrm>
      </p:grpSpPr>
      <p:sp>
        <p:nvSpPr>
          <p:cNvPr id="254" name="Google Shape;254;g2404603d723_0_0"/>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Committee Update</a:t>
            </a:r>
            <a:endParaRPr/>
          </a:p>
        </p:txBody>
      </p:sp>
      <p:sp>
        <p:nvSpPr>
          <p:cNvPr id="255" name="Google Shape;255;g2404603d723_0_0"/>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6" name="Google Shape;256;g2404603d723_0_0"/>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7" name="Google Shape;257;g2404603d723_0_0"/>
          <p:cNvSpPr txBox="1"/>
          <p:nvPr>
            <p:ph idx="1" type="body"/>
          </p:nvPr>
        </p:nvSpPr>
        <p:spPr>
          <a:xfrm>
            <a:off x="5873500" y="580200"/>
            <a:ext cx="5983500" cy="5850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200"/>
              <a:buNone/>
            </a:pPr>
            <a:r>
              <a:t/>
            </a:r>
            <a:endParaRPr sz="2200">
              <a:solidFill>
                <a:srgbClr val="980000"/>
              </a:solidFill>
              <a:highlight>
                <a:srgbClr val="FFFFFF"/>
              </a:highlight>
            </a:endParaRPr>
          </a:p>
          <a:p>
            <a:pPr indent="0" lvl="0" marL="0" rtl="0" algn="ctr">
              <a:lnSpc>
                <a:spcPct val="90000"/>
              </a:lnSpc>
              <a:spcBef>
                <a:spcPts val="0"/>
              </a:spcBef>
              <a:spcAft>
                <a:spcPts val="0"/>
              </a:spcAft>
              <a:buClr>
                <a:srgbClr val="C00000"/>
              </a:buClr>
              <a:buSzPts val="3200"/>
              <a:buNone/>
            </a:pPr>
            <a:r>
              <a:rPr b="1" lang="en-US" sz="3400">
                <a:solidFill>
                  <a:srgbClr val="980000"/>
                </a:solidFill>
              </a:rPr>
              <a:t>Evaluations Food Committee</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rgbClr val="980000"/>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V</a:t>
            </a:r>
            <a:r>
              <a:rPr lang="en-US" sz="2300">
                <a:solidFill>
                  <a:schemeClr val="dk1"/>
                </a:solidFill>
              </a:rPr>
              <a:t>olunteers supply food for evaluators</a:t>
            </a:r>
            <a:endParaRPr sz="2300">
              <a:solidFill>
                <a:schemeClr val="dk1"/>
              </a:solidFill>
            </a:endParaRPr>
          </a:p>
          <a:p>
            <a:pPr indent="0" lvl="0" marL="457200" rtl="0" algn="l">
              <a:lnSpc>
                <a:spcPct val="90000"/>
              </a:lnSpc>
              <a:spcBef>
                <a:spcPts val="0"/>
              </a:spcBef>
              <a:spcAft>
                <a:spcPts val="0"/>
              </a:spcAft>
              <a:buSzPts val="1800"/>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Meals were well received</a:t>
            </a:r>
            <a:endParaRPr sz="2300">
              <a:solidFill>
                <a:schemeClr val="dk1"/>
              </a:solidFill>
            </a:endParaRPr>
          </a:p>
          <a:p>
            <a:pPr indent="0" lvl="0" marL="457200" rtl="0" algn="l">
              <a:lnSpc>
                <a:spcPct val="90000"/>
              </a:lnSpc>
              <a:spcBef>
                <a:spcPts val="0"/>
              </a:spcBef>
              <a:spcAft>
                <a:spcPts val="0"/>
              </a:spcAft>
              <a:buSzPts val="1800"/>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Always looking for volunteers to help</a:t>
            </a:r>
            <a:endParaRPr sz="3200">
              <a:solidFill>
                <a:srgbClr val="C00000"/>
              </a:solidFill>
              <a:highlight>
                <a:srgbClr val="FFFF00"/>
              </a:highlight>
            </a:endParaRPr>
          </a:p>
        </p:txBody>
      </p:sp>
      <p:pic>
        <p:nvPicPr>
          <p:cNvPr id="258" name="Google Shape;258;g2404603d723_0_0"/>
          <p:cNvPicPr preferRelativeResize="0"/>
          <p:nvPr/>
        </p:nvPicPr>
        <p:blipFill rotWithShape="1">
          <a:blip r:embed="rId3">
            <a:alphaModFix/>
          </a:blip>
          <a:srcRect b="0" l="0" r="0" t="0"/>
          <a:stretch/>
        </p:blipFill>
        <p:spPr>
          <a:xfrm>
            <a:off x="1191425" y="790575"/>
            <a:ext cx="2600591" cy="23605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2" name="Shape 262"/>
        <p:cNvGrpSpPr/>
        <p:nvPr/>
      </p:nvGrpSpPr>
      <p:grpSpPr>
        <a:xfrm>
          <a:off x="0" y="0"/>
          <a:ext cx="0" cy="0"/>
          <a:chOff x="0" y="0"/>
          <a:chExt cx="0" cy="0"/>
        </a:xfrm>
      </p:grpSpPr>
      <p:sp>
        <p:nvSpPr>
          <p:cNvPr id="263" name="Google Shape;263;g128fc099614_0_88"/>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Committee Update</a:t>
            </a:r>
            <a:endParaRPr/>
          </a:p>
        </p:txBody>
      </p:sp>
      <p:sp>
        <p:nvSpPr>
          <p:cNvPr id="264" name="Google Shape;264;g128fc099614_0_88"/>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5" name="Google Shape;265;g128fc099614_0_88"/>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6" name="Google Shape;266;g128fc099614_0_88"/>
          <p:cNvSpPr txBox="1"/>
          <p:nvPr>
            <p:ph idx="1" type="body"/>
          </p:nvPr>
        </p:nvSpPr>
        <p:spPr>
          <a:xfrm>
            <a:off x="4978738" y="38100"/>
            <a:ext cx="7139100" cy="678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200"/>
              <a:buNone/>
            </a:pPr>
            <a:r>
              <a:t/>
            </a:r>
            <a:endParaRPr sz="2200">
              <a:solidFill>
                <a:srgbClr val="980000"/>
              </a:solidFill>
              <a:highlight>
                <a:srgbClr val="FFFFFF"/>
              </a:highlight>
            </a:endParaRPr>
          </a:p>
          <a:p>
            <a:pPr indent="0" lvl="0" marL="0" rtl="0" algn="l">
              <a:lnSpc>
                <a:spcPct val="90000"/>
              </a:lnSpc>
              <a:spcBef>
                <a:spcPts val="0"/>
              </a:spcBef>
              <a:spcAft>
                <a:spcPts val="0"/>
              </a:spcAft>
              <a:buClr>
                <a:srgbClr val="C00000"/>
              </a:buClr>
              <a:buSzPts val="3200"/>
              <a:buNone/>
            </a:pPr>
            <a:r>
              <a:t/>
            </a:r>
            <a:endParaRPr sz="2200">
              <a:solidFill>
                <a:srgbClr val="980000"/>
              </a:solidFill>
              <a:highlight>
                <a:srgbClr val="FFFF00"/>
              </a:highlight>
            </a:endParaRPr>
          </a:p>
          <a:p>
            <a:pPr indent="0" lvl="0" marL="457200" rtl="0" algn="ctr">
              <a:lnSpc>
                <a:spcPct val="100000"/>
              </a:lnSpc>
              <a:spcBef>
                <a:spcPts val="0"/>
              </a:spcBef>
              <a:spcAft>
                <a:spcPts val="0"/>
              </a:spcAft>
              <a:buClr>
                <a:schemeClr val="dk1"/>
              </a:buClr>
              <a:buSzPts val="1800"/>
              <a:buFont typeface="Arial"/>
              <a:buNone/>
            </a:pPr>
            <a:r>
              <a:rPr b="1" lang="en-US" sz="3400">
                <a:solidFill>
                  <a:srgbClr val="980000"/>
                </a:solidFill>
              </a:rPr>
              <a:t>Coach Committee</a:t>
            </a:r>
            <a:endParaRPr b="1" sz="3400">
              <a:solidFill>
                <a:srgbClr val="980000"/>
              </a:solidFill>
            </a:endParaRPr>
          </a:p>
          <a:p>
            <a:pPr indent="0" lvl="0" marL="0" rtl="0" algn="l">
              <a:lnSpc>
                <a:spcPct val="100000"/>
              </a:lnSpc>
              <a:spcBef>
                <a:spcPts val="0"/>
              </a:spcBef>
              <a:spcAft>
                <a:spcPts val="0"/>
              </a:spcAft>
              <a:buNone/>
            </a:pPr>
            <a:r>
              <a:t/>
            </a:r>
            <a:endParaRPr sz="2300">
              <a:solidFill>
                <a:schemeClr val="dk1"/>
              </a:solidFill>
            </a:endParaRPr>
          </a:p>
          <a:p>
            <a:pPr indent="-374650" lvl="1" marL="914400" rtl="0" algn="l">
              <a:lnSpc>
                <a:spcPct val="100000"/>
              </a:lnSpc>
              <a:spcBef>
                <a:spcPts val="0"/>
              </a:spcBef>
              <a:spcAft>
                <a:spcPts val="0"/>
              </a:spcAft>
              <a:buClr>
                <a:schemeClr val="dk1"/>
              </a:buClr>
              <a:buSzPts val="2300"/>
              <a:buChar char="•"/>
            </a:pPr>
            <a:r>
              <a:rPr lang="en-US" sz="2300">
                <a:solidFill>
                  <a:schemeClr val="dk1"/>
                </a:solidFill>
              </a:rPr>
              <a:t>looking at several initiatives to support our valued volunteer coaches</a:t>
            </a:r>
            <a:endParaRPr sz="2300">
              <a:solidFill>
                <a:schemeClr val="dk1"/>
              </a:solidFill>
            </a:endParaRPr>
          </a:p>
          <a:p>
            <a:pPr indent="-374650" lvl="1" marL="914400" rtl="0" algn="l">
              <a:lnSpc>
                <a:spcPct val="100000"/>
              </a:lnSpc>
              <a:spcBef>
                <a:spcPts val="0"/>
              </a:spcBef>
              <a:spcAft>
                <a:spcPts val="0"/>
              </a:spcAft>
              <a:buClr>
                <a:schemeClr val="dk1"/>
              </a:buClr>
              <a:buSzPts val="2300"/>
              <a:buChar char="•"/>
            </a:pPr>
            <a:r>
              <a:rPr lang="en-US" sz="2300">
                <a:solidFill>
                  <a:schemeClr val="dk1"/>
                </a:solidFill>
              </a:rPr>
              <a:t>Coach Survey’s recognized 8 top coaches</a:t>
            </a:r>
            <a:endParaRPr sz="2300">
              <a:solidFill>
                <a:schemeClr val="dk1"/>
              </a:solidFill>
            </a:endParaRPr>
          </a:p>
          <a:p>
            <a:pPr indent="-374650" lvl="1" marL="914400" rtl="0" algn="l">
              <a:lnSpc>
                <a:spcPct val="100000"/>
              </a:lnSpc>
              <a:spcBef>
                <a:spcPts val="0"/>
              </a:spcBef>
              <a:spcAft>
                <a:spcPts val="0"/>
              </a:spcAft>
              <a:buClr>
                <a:schemeClr val="dk1"/>
              </a:buClr>
              <a:buSzPts val="2300"/>
              <a:buChar char="•"/>
            </a:pPr>
            <a:r>
              <a:rPr lang="en-US" sz="2300">
                <a:solidFill>
                  <a:schemeClr val="dk1"/>
                </a:solidFill>
              </a:rPr>
              <a:t>Secured software resources for coaches with IHS (Ice Hockey Systems).  </a:t>
            </a:r>
            <a:endParaRPr sz="2300">
              <a:solidFill>
                <a:schemeClr val="dk1"/>
              </a:solidFill>
            </a:endParaRPr>
          </a:p>
          <a:p>
            <a:pPr indent="-374650" lvl="1" marL="914400" rtl="0" algn="l">
              <a:lnSpc>
                <a:spcPct val="100000"/>
              </a:lnSpc>
              <a:spcBef>
                <a:spcPts val="0"/>
              </a:spcBef>
              <a:spcAft>
                <a:spcPts val="0"/>
              </a:spcAft>
              <a:buClr>
                <a:schemeClr val="dk1"/>
              </a:buClr>
              <a:buSzPts val="2300"/>
              <a:buChar char="•"/>
            </a:pPr>
            <a:r>
              <a:rPr lang="en-US" sz="2300">
                <a:solidFill>
                  <a:schemeClr val="dk1"/>
                </a:solidFill>
              </a:rPr>
              <a:t>AA coaches will get a more focused resource </a:t>
            </a:r>
            <a:r>
              <a:rPr lang="en-US" sz="2300">
                <a:solidFill>
                  <a:schemeClr val="dk1"/>
                </a:solidFill>
              </a:rPr>
              <a:t>from Village Sports</a:t>
            </a:r>
            <a:endParaRPr sz="2300">
              <a:solidFill>
                <a:schemeClr val="dk1"/>
              </a:solidFill>
            </a:endParaRPr>
          </a:p>
          <a:p>
            <a:pPr indent="-374650" lvl="1" marL="914400" rtl="0" algn="l">
              <a:lnSpc>
                <a:spcPct val="100000"/>
              </a:lnSpc>
              <a:spcBef>
                <a:spcPts val="0"/>
              </a:spcBef>
              <a:spcAft>
                <a:spcPts val="0"/>
              </a:spcAft>
              <a:buClr>
                <a:schemeClr val="dk1"/>
              </a:buClr>
              <a:buSzPts val="2300"/>
              <a:buChar char="•"/>
            </a:pPr>
            <a:r>
              <a:rPr lang="en-US" sz="2300">
                <a:solidFill>
                  <a:schemeClr val="dk1"/>
                </a:solidFill>
              </a:rPr>
              <a:t>$12K spent in certifying coaches</a:t>
            </a:r>
            <a:endParaRPr sz="2100">
              <a:solidFill>
                <a:schemeClr val="dk1"/>
              </a:solidFill>
              <a:highlight>
                <a:srgbClr val="FFFF00"/>
              </a:highlight>
            </a:endParaRPr>
          </a:p>
          <a:p>
            <a:pPr indent="0" lvl="0" marL="914400" rtl="0" algn="l">
              <a:lnSpc>
                <a:spcPct val="100000"/>
              </a:lnSpc>
              <a:spcBef>
                <a:spcPts val="0"/>
              </a:spcBef>
              <a:spcAft>
                <a:spcPts val="0"/>
              </a:spcAft>
              <a:buSzPts val="1800"/>
              <a:buNone/>
            </a:pPr>
            <a:r>
              <a:t/>
            </a:r>
            <a:endParaRPr b="1" sz="2100">
              <a:solidFill>
                <a:schemeClr val="dk1"/>
              </a:solidFill>
              <a:highlight>
                <a:srgbClr val="FFFF00"/>
              </a:highlight>
            </a:endParaRPr>
          </a:p>
          <a:p>
            <a:pPr indent="0" lvl="0" marL="457200" rtl="0" algn="l">
              <a:lnSpc>
                <a:spcPct val="100000"/>
              </a:lnSpc>
              <a:spcBef>
                <a:spcPts val="0"/>
              </a:spcBef>
              <a:spcAft>
                <a:spcPts val="0"/>
              </a:spcAft>
              <a:buSzPts val="1800"/>
              <a:buNone/>
            </a:pPr>
            <a:r>
              <a:t/>
            </a:r>
            <a:endParaRPr sz="3200">
              <a:solidFill>
                <a:srgbClr val="C00000"/>
              </a:solidFill>
              <a:highlight>
                <a:srgbClr val="FFFF00"/>
              </a:highlight>
            </a:endParaRPr>
          </a:p>
        </p:txBody>
      </p:sp>
      <p:pic>
        <p:nvPicPr>
          <p:cNvPr id="267" name="Google Shape;267;g128fc099614_0_88"/>
          <p:cNvPicPr preferRelativeResize="0"/>
          <p:nvPr/>
        </p:nvPicPr>
        <p:blipFill rotWithShape="1">
          <a:blip r:embed="rId3">
            <a:alphaModFix/>
          </a:blip>
          <a:srcRect b="0" l="0" r="0" t="0"/>
          <a:stretch/>
        </p:blipFill>
        <p:spPr>
          <a:xfrm>
            <a:off x="1191425" y="685800"/>
            <a:ext cx="2600591" cy="236059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1" name="Shape 271"/>
        <p:cNvGrpSpPr/>
        <p:nvPr/>
      </p:nvGrpSpPr>
      <p:grpSpPr>
        <a:xfrm>
          <a:off x="0" y="0"/>
          <a:ext cx="0" cy="0"/>
          <a:chOff x="0" y="0"/>
          <a:chExt cx="0" cy="0"/>
        </a:xfrm>
      </p:grpSpPr>
      <p:sp>
        <p:nvSpPr>
          <p:cNvPr id="272" name="Google Shape;272;g23df3b89d4a_0_8"/>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Year End Survey Results</a:t>
            </a:r>
            <a:endParaRPr/>
          </a:p>
        </p:txBody>
      </p:sp>
      <p:sp>
        <p:nvSpPr>
          <p:cNvPr id="273" name="Google Shape;273;g23df3b89d4a_0_8"/>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4" name="Google Shape;274;g23df3b89d4a_0_8"/>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5" name="Google Shape;275;g23df3b89d4a_0_8"/>
          <p:cNvSpPr txBox="1"/>
          <p:nvPr>
            <p:ph idx="1" type="body"/>
          </p:nvPr>
        </p:nvSpPr>
        <p:spPr>
          <a:xfrm>
            <a:off x="5873500" y="76200"/>
            <a:ext cx="5983500" cy="650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200"/>
              <a:buNone/>
            </a:pPr>
            <a:r>
              <a:t/>
            </a:r>
            <a:endParaRPr sz="2200">
              <a:solidFill>
                <a:srgbClr val="980000"/>
              </a:solidFill>
              <a:highlight>
                <a:srgbClr val="FFFFFF"/>
              </a:highlight>
            </a:endParaRPr>
          </a:p>
          <a:p>
            <a:pPr indent="0" lvl="0" marL="0" rtl="0" algn="ctr">
              <a:lnSpc>
                <a:spcPct val="90000"/>
              </a:lnSpc>
              <a:spcBef>
                <a:spcPts val="0"/>
              </a:spcBef>
              <a:spcAft>
                <a:spcPts val="0"/>
              </a:spcAft>
              <a:buClr>
                <a:srgbClr val="C00000"/>
              </a:buClr>
              <a:buSzPts val="3200"/>
              <a:buNone/>
            </a:pPr>
            <a:r>
              <a:rPr b="1" lang="en-US" sz="3400">
                <a:solidFill>
                  <a:srgbClr val="980000"/>
                </a:solidFill>
              </a:rPr>
              <a:t>Survey Results:</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b="1" sz="2000">
              <a:solidFill>
                <a:srgbClr val="980000"/>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495 responses out of a possible 1300 (38%) </a:t>
            </a:r>
            <a:endParaRPr sz="2200">
              <a:solidFill>
                <a:schemeClr val="dk1"/>
              </a:solidFill>
            </a:endParaRPr>
          </a:p>
          <a:p>
            <a:pPr indent="-368300" lvl="0" marL="457200" rtl="0" algn="l">
              <a:spcBef>
                <a:spcPts val="0"/>
              </a:spcBef>
              <a:spcAft>
                <a:spcPts val="0"/>
              </a:spcAft>
              <a:buClr>
                <a:schemeClr val="dk1"/>
              </a:buClr>
              <a:buSzPts val="2200"/>
              <a:buChar char="●"/>
            </a:pPr>
            <a:r>
              <a:rPr lang="en-US" sz="2200">
                <a:solidFill>
                  <a:schemeClr val="dk1"/>
                </a:solidFill>
              </a:rPr>
              <a:t>84% of Head Coaches were rated above 3.5 Stars out of 5</a:t>
            </a:r>
            <a:endParaRPr sz="2200">
              <a:solidFill>
                <a:schemeClr val="dk1"/>
              </a:solidFill>
            </a:endParaRPr>
          </a:p>
          <a:p>
            <a:pPr indent="-368300" lvl="0" marL="457200" rtl="0" algn="l">
              <a:spcBef>
                <a:spcPts val="0"/>
              </a:spcBef>
              <a:spcAft>
                <a:spcPts val="0"/>
              </a:spcAft>
              <a:buClr>
                <a:schemeClr val="dk1"/>
              </a:buClr>
              <a:buSzPts val="2200"/>
              <a:buChar char="●"/>
            </a:pPr>
            <a:r>
              <a:rPr lang="en-US" sz="2200">
                <a:solidFill>
                  <a:schemeClr val="dk1"/>
                </a:solidFill>
              </a:rPr>
              <a:t>8 coaches recognized as Outstanding</a:t>
            </a:r>
            <a:endParaRPr sz="2200">
              <a:solidFill>
                <a:schemeClr val="dk1"/>
              </a:solidFill>
            </a:endParaRPr>
          </a:p>
          <a:p>
            <a:pPr indent="-368300" lvl="0" marL="457200" rtl="0" algn="l">
              <a:spcBef>
                <a:spcPts val="0"/>
              </a:spcBef>
              <a:spcAft>
                <a:spcPts val="0"/>
              </a:spcAft>
              <a:buClr>
                <a:schemeClr val="dk1"/>
              </a:buClr>
              <a:buSzPts val="2200"/>
              <a:buChar char="●"/>
            </a:pPr>
            <a:r>
              <a:rPr lang="en-US" sz="2200">
                <a:solidFill>
                  <a:schemeClr val="dk1"/>
                </a:solidFill>
              </a:rPr>
              <a:t>U15 division yielded the highest percentage of 5 Star coaches (Congrats!)</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Held Head Coaches End of Year Coach Meetings in April</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Full report will be posted online soon</a:t>
            </a:r>
            <a:endParaRPr sz="2200">
              <a:solidFill>
                <a:schemeClr val="dk1"/>
              </a:solidFill>
            </a:endParaRPr>
          </a:p>
        </p:txBody>
      </p:sp>
      <p:pic>
        <p:nvPicPr>
          <p:cNvPr id="276" name="Google Shape;276;g23df3b89d4a_0_8"/>
          <p:cNvPicPr preferRelativeResize="0"/>
          <p:nvPr/>
        </p:nvPicPr>
        <p:blipFill rotWithShape="1">
          <a:blip r:embed="rId3">
            <a:alphaModFix/>
          </a:blip>
          <a:srcRect b="0" l="0" r="0" t="0"/>
          <a:stretch/>
        </p:blipFill>
        <p:spPr>
          <a:xfrm>
            <a:off x="1191425" y="685800"/>
            <a:ext cx="2600591" cy="23605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6" name="Shape 116"/>
        <p:cNvGrpSpPr/>
        <p:nvPr/>
      </p:nvGrpSpPr>
      <p:grpSpPr>
        <a:xfrm>
          <a:off x="0" y="0"/>
          <a:ext cx="0" cy="0"/>
          <a:chOff x="0" y="0"/>
          <a:chExt cx="0" cy="0"/>
        </a:xfrm>
      </p:grpSpPr>
      <p:sp>
        <p:nvSpPr>
          <p:cNvPr id="117" name="Google Shape;117;p2"/>
          <p:cNvSpPr txBox="1"/>
          <p:nvPr>
            <p:ph type="title"/>
          </p:nvPr>
        </p:nvSpPr>
        <p:spPr>
          <a:xfrm>
            <a:off x="804673" y="2912530"/>
            <a:ext cx="3616856" cy="290953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2024 AGM Agenda</a:t>
            </a:r>
            <a:endParaRPr/>
          </a:p>
        </p:txBody>
      </p:sp>
      <p:sp>
        <p:nvSpPr>
          <p:cNvPr id="118" name="Google Shape;118;p2"/>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 name="Google Shape;119;p2"/>
          <p:cNvSpPr/>
          <p:nvPr/>
        </p:nvSpPr>
        <p:spPr>
          <a:xfrm>
            <a:off x="5192606"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2"/>
          <p:cNvSpPr txBox="1"/>
          <p:nvPr>
            <p:ph idx="1" type="body"/>
          </p:nvPr>
        </p:nvSpPr>
        <p:spPr>
          <a:xfrm>
            <a:off x="5761075" y="55850"/>
            <a:ext cx="6378300" cy="6802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lt1"/>
              </a:buClr>
              <a:buSzPts val="2200"/>
              <a:buNone/>
            </a:pPr>
            <a:r>
              <a:rPr lang="en-US" sz="3500" u="sng">
                <a:solidFill>
                  <a:srgbClr val="980000"/>
                </a:solidFill>
              </a:rPr>
              <a:t>2024 AGM Agenda</a:t>
            </a:r>
            <a:endParaRPr sz="3500" u="sng">
              <a:solidFill>
                <a:srgbClr val="980000"/>
              </a:solidFill>
            </a:endParaRPr>
          </a:p>
          <a:p>
            <a:pPr indent="-368300" lvl="0" marL="457200" rtl="0" algn="l">
              <a:lnSpc>
                <a:spcPct val="90000"/>
              </a:lnSpc>
              <a:spcBef>
                <a:spcPts val="1000"/>
              </a:spcBef>
              <a:spcAft>
                <a:spcPts val="0"/>
              </a:spcAft>
              <a:buClr>
                <a:srgbClr val="000000"/>
              </a:buClr>
              <a:buSzPts val="2200"/>
              <a:buChar char="•"/>
            </a:pPr>
            <a:r>
              <a:rPr lang="en-US" sz="2200">
                <a:solidFill>
                  <a:srgbClr val="000000"/>
                </a:solidFill>
              </a:rPr>
              <a:t>Call Meeting to Order</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Quorum is declared </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Adoption of </a:t>
            </a:r>
            <a:r>
              <a:rPr lang="en-US" sz="2200" u="sng">
                <a:solidFill>
                  <a:schemeClr val="hlink"/>
                </a:solidFill>
                <a:hlinkClick r:id="rId3"/>
              </a:rPr>
              <a:t>Minutes from 2023 AGM</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Introduction of Current:</a:t>
            </a:r>
            <a:endParaRPr sz="2200">
              <a:solidFill>
                <a:srgbClr val="000000"/>
              </a:solidFill>
            </a:endParaRPr>
          </a:p>
          <a:p>
            <a:pPr indent="-361950" lvl="1" marL="914400" rtl="0" algn="l">
              <a:lnSpc>
                <a:spcPct val="90000"/>
              </a:lnSpc>
              <a:spcBef>
                <a:spcPts val="0"/>
              </a:spcBef>
              <a:spcAft>
                <a:spcPts val="0"/>
              </a:spcAft>
              <a:buClr>
                <a:srgbClr val="000000"/>
              </a:buClr>
              <a:buSzPts val="2100"/>
              <a:buChar char="•"/>
            </a:pPr>
            <a:r>
              <a:rPr lang="en-US" sz="2100">
                <a:solidFill>
                  <a:srgbClr val="000000"/>
                </a:solidFill>
              </a:rPr>
              <a:t>AMHA Executive</a:t>
            </a:r>
            <a:endParaRPr sz="2100">
              <a:solidFill>
                <a:srgbClr val="000000"/>
              </a:solidFill>
            </a:endParaRPr>
          </a:p>
          <a:p>
            <a:pPr indent="-361950" lvl="1" marL="914400" rtl="0" algn="l">
              <a:lnSpc>
                <a:spcPct val="90000"/>
              </a:lnSpc>
              <a:spcBef>
                <a:spcPts val="0"/>
              </a:spcBef>
              <a:spcAft>
                <a:spcPts val="0"/>
              </a:spcAft>
              <a:buClr>
                <a:srgbClr val="000000"/>
              </a:buClr>
              <a:buSzPts val="2100"/>
              <a:buChar char="•"/>
            </a:pPr>
            <a:r>
              <a:rPr lang="en-US" sz="2100">
                <a:solidFill>
                  <a:srgbClr val="000000"/>
                </a:solidFill>
              </a:rPr>
              <a:t>Board of Directors</a:t>
            </a:r>
            <a:endParaRPr sz="2100">
              <a:solidFill>
                <a:srgbClr val="000000"/>
              </a:solidFill>
            </a:endParaRPr>
          </a:p>
          <a:p>
            <a:pPr indent="-361950" lvl="1" marL="914400" rtl="0" algn="l">
              <a:lnSpc>
                <a:spcPct val="90000"/>
              </a:lnSpc>
              <a:spcBef>
                <a:spcPts val="0"/>
              </a:spcBef>
              <a:spcAft>
                <a:spcPts val="0"/>
              </a:spcAft>
              <a:buClr>
                <a:srgbClr val="000000"/>
              </a:buClr>
              <a:buSzPts val="2100"/>
              <a:buChar char="•"/>
            </a:pPr>
            <a:r>
              <a:rPr lang="en-US" sz="2100">
                <a:solidFill>
                  <a:srgbClr val="000000"/>
                </a:solidFill>
              </a:rPr>
              <a:t>Operations Committee</a:t>
            </a:r>
            <a:endParaRPr sz="2100">
              <a:solidFill>
                <a:srgbClr val="000000"/>
              </a:solidFill>
            </a:endParaRPr>
          </a:p>
          <a:p>
            <a:pPr indent="-361950" lvl="1" marL="914400" rtl="0" algn="l">
              <a:lnSpc>
                <a:spcPct val="90000"/>
              </a:lnSpc>
              <a:spcBef>
                <a:spcPts val="0"/>
              </a:spcBef>
              <a:spcAft>
                <a:spcPts val="0"/>
              </a:spcAft>
              <a:buClr>
                <a:srgbClr val="000000"/>
              </a:buClr>
              <a:buSzPts val="2100"/>
              <a:buChar char="•"/>
            </a:pPr>
            <a:r>
              <a:rPr lang="en-US" sz="2100">
                <a:solidFill>
                  <a:srgbClr val="000000"/>
                </a:solidFill>
              </a:rPr>
              <a:t>League Reps</a:t>
            </a:r>
            <a:endParaRPr sz="21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Acknowledgements</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Committee Updates</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Survey Results</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Registration Update and what's new next season</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Financial Review</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Motion to adopt Financials</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Membership Questions</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Presidents Report</a:t>
            </a:r>
            <a:endParaRPr sz="2200">
              <a:solidFill>
                <a:srgbClr val="000000"/>
              </a:solidFill>
            </a:endParaRPr>
          </a:p>
          <a:p>
            <a:pPr indent="-368300" lvl="0" marL="457200" rtl="0" algn="l">
              <a:lnSpc>
                <a:spcPct val="90000"/>
              </a:lnSpc>
              <a:spcBef>
                <a:spcPts val="0"/>
              </a:spcBef>
              <a:spcAft>
                <a:spcPts val="0"/>
              </a:spcAft>
              <a:buClr>
                <a:schemeClr val="dk1"/>
              </a:buClr>
              <a:buSzPts val="2200"/>
              <a:buChar char="•"/>
            </a:pPr>
            <a:r>
              <a:rPr b="1" lang="en-US" sz="2200">
                <a:solidFill>
                  <a:schemeClr val="dk1"/>
                </a:solidFill>
              </a:rPr>
              <a:t>Invitation to All stay on the call for Elections</a:t>
            </a:r>
            <a:endParaRPr b="1"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Motion to adjourn</a:t>
            </a:r>
            <a:endParaRPr sz="2200">
              <a:solidFill>
                <a:schemeClr val="dk1"/>
              </a:solidFill>
            </a:endParaRPr>
          </a:p>
        </p:txBody>
      </p:sp>
      <p:pic>
        <p:nvPicPr>
          <p:cNvPr id="121" name="Google Shape;121;p2"/>
          <p:cNvPicPr preferRelativeResize="0"/>
          <p:nvPr/>
        </p:nvPicPr>
        <p:blipFill rotWithShape="1">
          <a:blip r:embed="rId4">
            <a:alphaModFix/>
          </a:blip>
          <a:srcRect b="0" l="0" r="0" t="0"/>
          <a:stretch/>
        </p:blipFill>
        <p:spPr>
          <a:xfrm>
            <a:off x="1176675" y="723900"/>
            <a:ext cx="2872852" cy="260773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0" name="Shape 280"/>
        <p:cNvGrpSpPr/>
        <p:nvPr/>
      </p:nvGrpSpPr>
      <p:grpSpPr>
        <a:xfrm>
          <a:off x="0" y="0"/>
          <a:ext cx="0" cy="0"/>
          <a:chOff x="0" y="0"/>
          <a:chExt cx="0" cy="0"/>
        </a:xfrm>
      </p:grpSpPr>
      <p:sp>
        <p:nvSpPr>
          <p:cNvPr id="281" name="Google Shape;281;gdb2f2d2a0c_0_11"/>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2024-2025 Season Update</a:t>
            </a:r>
            <a:endParaRPr/>
          </a:p>
        </p:txBody>
      </p:sp>
      <p:sp>
        <p:nvSpPr>
          <p:cNvPr id="282" name="Google Shape;282;gdb2f2d2a0c_0_11"/>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3" name="Google Shape;283;gdb2f2d2a0c_0_11"/>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4" name="Google Shape;284;gdb2f2d2a0c_0_11"/>
          <p:cNvSpPr txBox="1"/>
          <p:nvPr>
            <p:ph idx="1" type="body"/>
          </p:nvPr>
        </p:nvSpPr>
        <p:spPr>
          <a:xfrm>
            <a:off x="5550950" y="24900"/>
            <a:ext cx="6482700" cy="6808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400">
                <a:solidFill>
                  <a:srgbClr val="980000"/>
                </a:solidFill>
              </a:rPr>
              <a:t>Registration Update </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Projected to open at the end of May </a:t>
            </a:r>
            <a:endParaRPr sz="2200">
              <a:solidFill>
                <a:schemeClr val="dk1"/>
              </a:solidFill>
            </a:endParaRPr>
          </a:p>
          <a:p>
            <a:pPr indent="0" lvl="0" marL="457200" rtl="0" algn="l">
              <a:lnSpc>
                <a:spcPct val="90000"/>
              </a:lnSpc>
              <a:spcBef>
                <a:spcPts val="0"/>
              </a:spcBef>
              <a:spcAft>
                <a:spcPts val="0"/>
              </a:spcAft>
              <a:buNone/>
            </a:pPr>
            <a:r>
              <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Similar to last years</a:t>
            </a:r>
            <a:endParaRPr sz="2200">
              <a:solidFill>
                <a:schemeClr val="dk1"/>
              </a:solidFill>
            </a:endParaRPr>
          </a:p>
          <a:p>
            <a:pPr indent="0" lvl="0" marL="0" rtl="0" algn="l">
              <a:lnSpc>
                <a:spcPct val="90000"/>
              </a:lnSpc>
              <a:spcBef>
                <a:spcPts val="0"/>
              </a:spcBef>
              <a:spcAft>
                <a:spcPts val="0"/>
              </a:spcAft>
              <a:buSzPts val="1800"/>
              <a:buNone/>
            </a:pPr>
            <a:r>
              <a:t/>
            </a:r>
            <a:endParaRPr sz="2200">
              <a:solidFill>
                <a:schemeClr val="dk1"/>
              </a:solidFill>
            </a:endParaRPr>
          </a:p>
          <a:p>
            <a:pPr indent="0" lvl="0" marL="457200" rtl="0" algn="l">
              <a:lnSpc>
                <a:spcPct val="90000"/>
              </a:lnSpc>
              <a:spcBef>
                <a:spcPts val="0"/>
              </a:spcBef>
              <a:spcAft>
                <a:spcPts val="0"/>
              </a:spcAft>
              <a:buSzPts val="1800"/>
              <a:buNone/>
            </a:pPr>
            <a:r>
              <a:t/>
            </a:r>
            <a:endParaRPr sz="2200">
              <a:solidFill>
                <a:schemeClr val="dk1"/>
              </a:solidFill>
            </a:endParaRPr>
          </a:p>
          <a:p>
            <a:pPr indent="0" lvl="0" marL="457200" rtl="0" algn="l">
              <a:lnSpc>
                <a:spcPct val="90000"/>
              </a:lnSpc>
              <a:spcBef>
                <a:spcPts val="0"/>
              </a:spcBef>
              <a:spcAft>
                <a:spcPts val="0"/>
              </a:spcAft>
              <a:buSzPts val="1800"/>
              <a:buNone/>
            </a:pPr>
            <a:r>
              <a:rPr b="1" lang="en-US" sz="2200">
                <a:solidFill>
                  <a:schemeClr val="dk1"/>
                </a:solidFill>
              </a:rPr>
              <a:t>Please refer to the fees chart when registration opens.</a:t>
            </a:r>
            <a:endParaRPr b="1" sz="3200">
              <a:solidFill>
                <a:srgbClr val="C00000"/>
              </a:solidFill>
              <a:highlight>
                <a:srgbClr val="FFFF00"/>
              </a:highlight>
            </a:endParaRPr>
          </a:p>
        </p:txBody>
      </p:sp>
      <p:pic>
        <p:nvPicPr>
          <p:cNvPr id="285" name="Google Shape;285;gdb2f2d2a0c_0_11"/>
          <p:cNvPicPr preferRelativeResize="0"/>
          <p:nvPr/>
        </p:nvPicPr>
        <p:blipFill rotWithShape="1">
          <a:blip r:embed="rId3">
            <a:alphaModFix/>
          </a:blip>
          <a:srcRect b="0" l="0" r="0" t="0"/>
          <a:stretch/>
        </p:blipFill>
        <p:spPr>
          <a:xfrm>
            <a:off x="1191425" y="676275"/>
            <a:ext cx="2600591" cy="236059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9" name="Shape 289"/>
        <p:cNvGrpSpPr/>
        <p:nvPr/>
      </p:nvGrpSpPr>
      <p:grpSpPr>
        <a:xfrm>
          <a:off x="0" y="0"/>
          <a:ext cx="0" cy="0"/>
          <a:chOff x="0" y="0"/>
          <a:chExt cx="0" cy="0"/>
        </a:xfrm>
      </p:grpSpPr>
      <p:sp>
        <p:nvSpPr>
          <p:cNvPr id="290" name="Google Shape;290;g23e6ac6c507_0_16"/>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2024-2025 Season Update</a:t>
            </a:r>
            <a:endParaRPr/>
          </a:p>
        </p:txBody>
      </p:sp>
      <p:sp>
        <p:nvSpPr>
          <p:cNvPr id="291" name="Google Shape;291;g23e6ac6c507_0_16"/>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 name="Google Shape;292;g23e6ac6c507_0_16"/>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3" name="Google Shape;293;g23e6ac6c507_0_16"/>
          <p:cNvSpPr txBox="1"/>
          <p:nvPr>
            <p:ph idx="1" type="body"/>
          </p:nvPr>
        </p:nvSpPr>
        <p:spPr>
          <a:xfrm>
            <a:off x="5474300" y="1694150"/>
            <a:ext cx="6559200" cy="5163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400">
                <a:solidFill>
                  <a:srgbClr val="980000"/>
                </a:solidFill>
              </a:rPr>
              <a:t>Registration Cap</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chemeClr val="dk1"/>
              </a:solidFill>
            </a:endParaRPr>
          </a:p>
          <a:p>
            <a:pPr indent="-381000" lvl="0" marL="457200" rtl="0" algn="l">
              <a:lnSpc>
                <a:spcPct val="90000"/>
              </a:lnSpc>
              <a:spcBef>
                <a:spcPts val="0"/>
              </a:spcBef>
              <a:spcAft>
                <a:spcPts val="0"/>
              </a:spcAft>
              <a:buClr>
                <a:schemeClr val="dk1"/>
              </a:buClr>
              <a:buSzPts val="2400"/>
              <a:buChar char="•"/>
            </a:pPr>
            <a:r>
              <a:rPr lang="en-US" sz="2400">
                <a:solidFill>
                  <a:schemeClr val="dk1"/>
                </a:solidFill>
              </a:rPr>
              <a:t>P</a:t>
            </a:r>
            <a:r>
              <a:rPr lang="en-US" sz="2400">
                <a:solidFill>
                  <a:schemeClr val="dk1"/>
                </a:solidFill>
              </a:rPr>
              <a:t>rojecting over 80 full teams </a:t>
            </a:r>
            <a:endParaRPr sz="2400">
              <a:solidFill>
                <a:schemeClr val="dk1"/>
              </a:solidFill>
            </a:endParaRPr>
          </a:p>
          <a:p>
            <a:pPr indent="0" lvl="0" marL="0" rtl="0" algn="l">
              <a:lnSpc>
                <a:spcPct val="90000"/>
              </a:lnSpc>
              <a:spcBef>
                <a:spcPts val="0"/>
              </a:spcBef>
              <a:spcAft>
                <a:spcPts val="0"/>
              </a:spcAft>
              <a:buNone/>
            </a:pPr>
            <a:r>
              <a:rPr lang="en-US" sz="2400">
                <a:solidFill>
                  <a:schemeClr val="dk1"/>
                </a:solidFill>
              </a:rPr>
              <a:t> </a:t>
            </a:r>
            <a:endParaRPr sz="2400">
              <a:solidFill>
                <a:schemeClr val="dk1"/>
              </a:solidFill>
            </a:endParaRPr>
          </a:p>
          <a:p>
            <a:pPr indent="-381000" lvl="0" marL="457200" rtl="0" algn="l">
              <a:lnSpc>
                <a:spcPct val="90000"/>
              </a:lnSpc>
              <a:spcBef>
                <a:spcPts val="0"/>
              </a:spcBef>
              <a:spcAft>
                <a:spcPts val="0"/>
              </a:spcAft>
              <a:buClr>
                <a:schemeClr val="dk1"/>
              </a:buClr>
              <a:buSzPts val="2400"/>
              <a:buChar char="•"/>
            </a:pPr>
            <a:r>
              <a:rPr lang="en-US" sz="2400">
                <a:solidFill>
                  <a:schemeClr val="dk1"/>
                </a:solidFill>
              </a:rPr>
              <a:t>Register as early as possible </a:t>
            </a:r>
            <a:endParaRPr sz="2400">
              <a:solidFill>
                <a:schemeClr val="dk1"/>
              </a:solidFill>
            </a:endParaRPr>
          </a:p>
          <a:p>
            <a:pPr indent="0" lvl="0" marL="457200" rtl="0" algn="l">
              <a:lnSpc>
                <a:spcPct val="90000"/>
              </a:lnSpc>
              <a:spcBef>
                <a:spcPts val="0"/>
              </a:spcBef>
              <a:spcAft>
                <a:spcPts val="0"/>
              </a:spcAft>
              <a:buNone/>
            </a:pPr>
            <a:r>
              <a:t/>
            </a:r>
            <a:endParaRPr sz="2400">
              <a:solidFill>
                <a:schemeClr val="dk1"/>
              </a:solidFill>
            </a:endParaRPr>
          </a:p>
          <a:p>
            <a:pPr indent="-381000" lvl="0" marL="457200" rtl="0" algn="l">
              <a:lnSpc>
                <a:spcPct val="90000"/>
              </a:lnSpc>
              <a:spcBef>
                <a:spcPts val="0"/>
              </a:spcBef>
              <a:spcAft>
                <a:spcPts val="0"/>
              </a:spcAft>
              <a:buClr>
                <a:schemeClr val="dk1"/>
              </a:buClr>
              <a:buSzPts val="2400"/>
              <a:buChar char="•"/>
            </a:pPr>
            <a:r>
              <a:rPr lang="en-US" sz="2400">
                <a:solidFill>
                  <a:schemeClr val="dk1"/>
                </a:solidFill>
              </a:rPr>
              <a:t>Registration will close once we reach our cap</a:t>
            </a:r>
            <a:endParaRPr sz="2400">
              <a:solidFill>
                <a:schemeClr val="dk1"/>
              </a:solidFill>
            </a:endParaRPr>
          </a:p>
          <a:p>
            <a:pPr indent="0" lvl="0" marL="457200" rtl="0" algn="l">
              <a:lnSpc>
                <a:spcPct val="90000"/>
              </a:lnSpc>
              <a:spcBef>
                <a:spcPts val="0"/>
              </a:spcBef>
              <a:spcAft>
                <a:spcPts val="0"/>
              </a:spcAft>
              <a:buNone/>
            </a:pPr>
            <a:r>
              <a:t/>
            </a:r>
            <a:endParaRPr sz="2400">
              <a:solidFill>
                <a:schemeClr val="dk1"/>
              </a:solidFill>
            </a:endParaRPr>
          </a:p>
          <a:p>
            <a:pPr indent="-381000" lvl="0" marL="457200" rtl="0" algn="l">
              <a:lnSpc>
                <a:spcPct val="90000"/>
              </a:lnSpc>
              <a:spcBef>
                <a:spcPts val="0"/>
              </a:spcBef>
              <a:spcAft>
                <a:spcPts val="0"/>
              </a:spcAft>
              <a:buClr>
                <a:schemeClr val="dk1"/>
              </a:buClr>
              <a:buSzPts val="2400"/>
              <a:buChar char="•"/>
            </a:pPr>
            <a:r>
              <a:rPr lang="en-US" sz="2400">
                <a:solidFill>
                  <a:schemeClr val="dk1"/>
                </a:solidFill>
              </a:rPr>
              <a:t>Funding Assistance apply now!	</a:t>
            </a:r>
            <a:endParaRPr sz="2200">
              <a:solidFill>
                <a:srgbClr val="000000"/>
              </a:solidFill>
            </a:endParaRPr>
          </a:p>
          <a:p>
            <a:pPr indent="0" lvl="0" marL="0" rtl="0" algn="l">
              <a:lnSpc>
                <a:spcPct val="90000"/>
              </a:lnSpc>
              <a:spcBef>
                <a:spcPts val="0"/>
              </a:spcBef>
              <a:spcAft>
                <a:spcPts val="0"/>
              </a:spcAft>
              <a:buSzPts val="1800"/>
              <a:buNone/>
            </a:pPr>
            <a:r>
              <a:t/>
            </a:r>
            <a:endParaRPr sz="2200">
              <a:solidFill>
                <a:srgbClr val="000000"/>
              </a:solidFill>
            </a:endParaRPr>
          </a:p>
          <a:p>
            <a:pPr indent="0" lvl="0" marL="0" rtl="0" algn="l">
              <a:lnSpc>
                <a:spcPct val="90000"/>
              </a:lnSpc>
              <a:spcBef>
                <a:spcPts val="0"/>
              </a:spcBef>
              <a:spcAft>
                <a:spcPts val="0"/>
              </a:spcAft>
              <a:buSzPts val="1800"/>
              <a:buNone/>
            </a:pPr>
            <a:r>
              <a:t/>
            </a:r>
            <a:endParaRPr sz="2200">
              <a:solidFill>
                <a:srgbClr val="000000"/>
              </a:solidFill>
            </a:endParaRPr>
          </a:p>
          <a:p>
            <a:pPr indent="0" lvl="0" marL="0" rtl="0" algn="l">
              <a:lnSpc>
                <a:spcPct val="90000"/>
              </a:lnSpc>
              <a:spcBef>
                <a:spcPts val="0"/>
              </a:spcBef>
              <a:spcAft>
                <a:spcPts val="0"/>
              </a:spcAft>
              <a:buSzPts val="1800"/>
              <a:buNone/>
            </a:pPr>
            <a:r>
              <a:t/>
            </a:r>
            <a:endParaRPr sz="2200">
              <a:solidFill>
                <a:srgbClr val="000000"/>
              </a:solidFill>
            </a:endParaRPr>
          </a:p>
          <a:p>
            <a:pPr indent="0" lvl="0" marL="0" rtl="0" algn="l">
              <a:lnSpc>
                <a:spcPct val="90000"/>
              </a:lnSpc>
              <a:spcBef>
                <a:spcPts val="0"/>
              </a:spcBef>
              <a:spcAft>
                <a:spcPts val="0"/>
              </a:spcAft>
              <a:buSzPts val="1800"/>
              <a:buNone/>
            </a:pPr>
            <a:r>
              <a:t/>
            </a:r>
            <a:endParaRPr sz="2200">
              <a:solidFill>
                <a:srgbClr val="000000"/>
              </a:solidFill>
            </a:endParaRPr>
          </a:p>
          <a:p>
            <a:pPr indent="0" lvl="0" marL="0" rtl="0" algn="l">
              <a:lnSpc>
                <a:spcPct val="90000"/>
              </a:lnSpc>
              <a:spcBef>
                <a:spcPts val="0"/>
              </a:spcBef>
              <a:spcAft>
                <a:spcPts val="0"/>
              </a:spcAft>
              <a:buSzPts val="1800"/>
              <a:buNone/>
            </a:pPr>
            <a:r>
              <a:t/>
            </a:r>
            <a:endParaRPr sz="2200">
              <a:solidFill>
                <a:srgbClr val="000000"/>
              </a:solidFill>
            </a:endParaRPr>
          </a:p>
          <a:p>
            <a:pPr indent="0" lvl="0" marL="0" rtl="0" algn="l">
              <a:lnSpc>
                <a:spcPct val="90000"/>
              </a:lnSpc>
              <a:spcBef>
                <a:spcPts val="0"/>
              </a:spcBef>
              <a:spcAft>
                <a:spcPts val="0"/>
              </a:spcAft>
              <a:buSzPts val="1800"/>
              <a:buNone/>
            </a:pPr>
            <a:r>
              <a:t/>
            </a:r>
            <a:endParaRPr sz="2200">
              <a:solidFill>
                <a:srgbClr val="000000"/>
              </a:solidFill>
            </a:endParaRPr>
          </a:p>
          <a:p>
            <a:pPr indent="0" lvl="0" marL="0" rtl="0" algn="l">
              <a:lnSpc>
                <a:spcPct val="90000"/>
              </a:lnSpc>
              <a:spcBef>
                <a:spcPts val="0"/>
              </a:spcBef>
              <a:spcAft>
                <a:spcPts val="0"/>
              </a:spcAft>
              <a:buSzPts val="1800"/>
              <a:buNone/>
            </a:pPr>
            <a:r>
              <a:t/>
            </a:r>
            <a:endParaRPr sz="2200">
              <a:solidFill>
                <a:srgbClr val="000000"/>
              </a:solidFill>
            </a:endParaRPr>
          </a:p>
        </p:txBody>
      </p:sp>
      <p:pic>
        <p:nvPicPr>
          <p:cNvPr id="294" name="Google Shape;294;g23e6ac6c507_0_16"/>
          <p:cNvPicPr preferRelativeResize="0"/>
          <p:nvPr/>
        </p:nvPicPr>
        <p:blipFill rotWithShape="1">
          <a:blip r:embed="rId3">
            <a:alphaModFix/>
          </a:blip>
          <a:srcRect b="0" l="0" r="0" t="0"/>
          <a:stretch/>
        </p:blipFill>
        <p:spPr>
          <a:xfrm>
            <a:off x="1191425" y="819150"/>
            <a:ext cx="2600591" cy="236059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8" name="Shape 298"/>
        <p:cNvGrpSpPr/>
        <p:nvPr/>
      </p:nvGrpSpPr>
      <p:grpSpPr>
        <a:xfrm>
          <a:off x="0" y="0"/>
          <a:ext cx="0" cy="0"/>
          <a:chOff x="0" y="0"/>
          <a:chExt cx="0" cy="0"/>
        </a:xfrm>
      </p:grpSpPr>
      <p:sp>
        <p:nvSpPr>
          <p:cNvPr id="299" name="Google Shape;299;g86f60cb03f_1_119"/>
          <p:cNvSpPr txBox="1"/>
          <p:nvPr>
            <p:ph type="title"/>
          </p:nvPr>
        </p:nvSpPr>
        <p:spPr>
          <a:xfrm>
            <a:off x="-4" y="3416550"/>
            <a:ext cx="2838000" cy="3007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Financial Review</a:t>
            </a:r>
            <a:endParaRPr b="1" sz="4800"/>
          </a:p>
          <a:p>
            <a:pPr indent="0" lvl="0" marL="0" rtl="0" algn="ctr">
              <a:lnSpc>
                <a:spcPct val="90000"/>
              </a:lnSpc>
              <a:spcBef>
                <a:spcPts val="0"/>
              </a:spcBef>
              <a:spcAft>
                <a:spcPts val="0"/>
              </a:spcAft>
              <a:buClr>
                <a:schemeClr val="lt1"/>
              </a:buClr>
              <a:buSzPts val="4800"/>
              <a:buFont typeface="Calibri"/>
              <a:buNone/>
            </a:pPr>
            <a:r>
              <a:t/>
            </a:r>
            <a:endParaRPr b="1" sz="2000"/>
          </a:p>
          <a:p>
            <a:pPr indent="0" lvl="0" marL="0" rtl="0" algn="ctr">
              <a:lnSpc>
                <a:spcPct val="90000"/>
              </a:lnSpc>
              <a:spcBef>
                <a:spcPts val="0"/>
              </a:spcBef>
              <a:spcAft>
                <a:spcPts val="0"/>
              </a:spcAft>
              <a:buClr>
                <a:schemeClr val="lt1"/>
              </a:buClr>
              <a:buSzPts val="4800"/>
              <a:buFont typeface="Calibri"/>
              <a:buNone/>
            </a:pPr>
            <a:r>
              <a:rPr b="1" i="1" lang="en-US" sz="3400"/>
              <a:t>Profit and Loss</a:t>
            </a:r>
            <a:endParaRPr b="1" i="1" sz="3400"/>
          </a:p>
        </p:txBody>
      </p:sp>
      <p:pic>
        <p:nvPicPr>
          <p:cNvPr id="300" name="Google Shape;300;g86f60cb03f_1_119"/>
          <p:cNvPicPr preferRelativeResize="0"/>
          <p:nvPr/>
        </p:nvPicPr>
        <p:blipFill rotWithShape="1">
          <a:blip r:embed="rId3">
            <a:alphaModFix/>
          </a:blip>
          <a:srcRect b="0" l="0" r="0" t="0"/>
          <a:stretch/>
        </p:blipFill>
        <p:spPr>
          <a:xfrm>
            <a:off x="118700" y="851925"/>
            <a:ext cx="2600591" cy="2360595"/>
          </a:xfrm>
          <a:prstGeom prst="rect">
            <a:avLst/>
          </a:prstGeom>
          <a:noFill/>
          <a:ln>
            <a:noFill/>
          </a:ln>
        </p:spPr>
      </p:pic>
      <p:pic>
        <p:nvPicPr>
          <p:cNvPr id="301" name="Google Shape;301;g86f60cb03f_1_119"/>
          <p:cNvPicPr preferRelativeResize="0"/>
          <p:nvPr/>
        </p:nvPicPr>
        <p:blipFill>
          <a:blip r:embed="rId4">
            <a:alphaModFix/>
          </a:blip>
          <a:stretch>
            <a:fillRect/>
          </a:stretch>
        </p:blipFill>
        <p:spPr>
          <a:xfrm>
            <a:off x="2838000" y="1075017"/>
            <a:ext cx="9203950" cy="5125958"/>
          </a:xfrm>
          <a:prstGeom prst="rect">
            <a:avLst/>
          </a:prstGeom>
          <a:solidFill>
            <a:schemeClr val="lt1">
              <a:alpha val="80000"/>
            </a:schemeClr>
          </a:solid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5" name="Shape 305"/>
        <p:cNvGrpSpPr/>
        <p:nvPr/>
      </p:nvGrpSpPr>
      <p:grpSpPr>
        <a:xfrm>
          <a:off x="0" y="0"/>
          <a:ext cx="0" cy="0"/>
          <a:chOff x="0" y="0"/>
          <a:chExt cx="0" cy="0"/>
        </a:xfrm>
      </p:grpSpPr>
      <p:sp>
        <p:nvSpPr>
          <p:cNvPr id="306" name="Google Shape;306;g2dac0d331ed_0_1"/>
          <p:cNvSpPr txBox="1"/>
          <p:nvPr>
            <p:ph type="title"/>
          </p:nvPr>
        </p:nvSpPr>
        <p:spPr>
          <a:xfrm>
            <a:off x="-4" y="3287350"/>
            <a:ext cx="2838000" cy="3007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Financial Review</a:t>
            </a:r>
            <a:endParaRPr b="1" sz="4800"/>
          </a:p>
          <a:p>
            <a:pPr indent="0" lvl="0" marL="0" rtl="0" algn="ctr">
              <a:lnSpc>
                <a:spcPct val="90000"/>
              </a:lnSpc>
              <a:spcBef>
                <a:spcPts val="0"/>
              </a:spcBef>
              <a:spcAft>
                <a:spcPts val="0"/>
              </a:spcAft>
              <a:buClr>
                <a:schemeClr val="lt1"/>
              </a:buClr>
              <a:buSzPts val="4800"/>
              <a:buFont typeface="Calibri"/>
              <a:buNone/>
            </a:pPr>
            <a:r>
              <a:t/>
            </a:r>
            <a:endParaRPr b="1" sz="2000"/>
          </a:p>
          <a:p>
            <a:pPr indent="0" lvl="0" marL="0" rtl="0" algn="ctr">
              <a:lnSpc>
                <a:spcPct val="90000"/>
              </a:lnSpc>
              <a:spcBef>
                <a:spcPts val="0"/>
              </a:spcBef>
              <a:spcAft>
                <a:spcPts val="0"/>
              </a:spcAft>
              <a:buClr>
                <a:schemeClr val="lt1"/>
              </a:buClr>
              <a:buSzPts val="4800"/>
              <a:buFont typeface="Calibri"/>
              <a:buNone/>
            </a:pPr>
            <a:r>
              <a:rPr b="1" i="1" lang="en-US" sz="3400"/>
              <a:t>Cash Flow</a:t>
            </a:r>
            <a:endParaRPr b="1" i="1" sz="3400"/>
          </a:p>
        </p:txBody>
      </p:sp>
      <p:pic>
        <p:nvPicPr>
          <p:cNvPr id="307" name="Google Shape;307;g2dac0d331ed_0_1"/>
          <p:cNvPicPr preferRelativeResize="0"/>
          <p:nvPr/>
        </p:nvPicPr>
        <p:blipFill rotWithShape="1">
          <a:blip r:embed="rId3">
            <a:alphaModFix/>
          </a:blip>
          <a:srcRect b="0" l="0" r="0" t="0"/>
          <a:stretch/>
        </p:blipFill>
        <p:spPr>
          <a:xfrm>
            <a:off x="118700" y="851925"/>
            <a:ext cx="2600591" cy="2360595"/>
          </a:xfrm>
          <a:prstGeom prst="rect">
            <a:avLst/>
          </a:prstGeom>
          <a:noFill/>
          <a:ln>
            <a:noFill/>
          </a:ln>
        </p:spPr>
      </p:pic>
      <p:pic>
        <p:nvPicPr>
          <p:cNvPr id="308" name="Google Shape;308;g2dac0d331ed_0_1"/>
          <p:cNvPicPr preferRelativeResize="0"/>
          <p:nvPr/>
        </p:nvPicPr>
        <p:blipFill>
          <a:blip r:embed="rId4">
            <a:alphaModFix/>
          </a:blip>
          <a:stretch>
            <a:fillRect/>
          </a:stretch>
        </p:blipFill>
        <p:spPr>
          <a:xfrm>
            <a:off x="2719300" y="767063"/>
            <a:ext cx="9360175" cy="5323875"/>
          </a:xfrm>
          <a:prstGeom prst="rect">
            <a:avLst/>
          </a:prstGeom>
          <a:solidFill>
            <a:schemeClr val="lt1">
              <a:alpha val="80000"/>
            </a:schemeClr>
          </a:solid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2" name="Shape 312"/>
        <p:cNvGrpSpPr/>
        <p:nvPr/>
      </p:nvGrpSpPr>
      <p:grpSpPr>
        <a:xfrm>
          <a:off x="0" y="0"/>
          <a:ext cx="0" cy="0"/>
          <a:chOff x="0" y="0"/>
          <a:chExt cx="0" cy="0"/>
        </a:xfrm>
      </p:grpSpPr>
      <p:sp>
        <p:nvSpPr>
          <p:cNvPr id="313" name="Google Shape;313;g2dac0d331ed_0_8"/>
          <p:cNvSpPr txBox="1"/>
          <p:nvPr>
            <p:ph type="title"/>
          </p:nvPr>
        </p:nvSpPr>
        <p:spPr>
          <a:xfrm>
            <a:off x="-4" y="3303500"/>
            <a:ext cx="2838000" cy="3007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Financial Review</a:t>
            </a:r>
            <a:endParaRPr b="1" sz="4800"/>
          </a:p>
          <a:p>
            <a:pPr indent="0" lvl="0" marL="0" rtl="0" algn="ctr">
              <a:lnSpc>
                <a:spcPct val="90000"/>
              </a:lnSpc>
              <a:spcBef>
                <a:spcPts val="0"/>
              </a:spcBef>
              <a:spcAft>
                <a:spcPts val="0"/>
              </a:spcAft>
              <a:buClr>
                <a:schemeClr val="lt1"/>
              </a:buClr>
              <a:buSzPts val="4800"/>
              <a:buFont typeface="Calibri"/>
              <a:buNone/>
            </a:pPr>
            <a:r>
              <a:t/>
            </a:r>
            <a:endParaRPr b="1" sz="2000"/>
          </a:p>
          <a:p>
            <a:pPr indent="0" lvl="0" marL="0" rtl="0" algn="ctr">
              <a:lnSpc>
                <a:spcPct val="90000"/>
              </a:lnSpc>
              <a:spcBef>
                <a:spcPts val="0"/>
              </a:spcBef>
              <a:spcAft>
                <a:spcPts val="0"/>
              </a:spcAft>
              <a:buClr>
                <a:schemeClr val="lt1"/>
              </a:buClr>
              <a:buSzPts val="4800"/>
              <a:buFont typeface="Calibri"/>
              <a:buNone/>
            </a:pPr>
            <a:r>
              <a:rPr b="1" i="1" lang="en-US" sz="3400"/>
              <a:t>Balance Sheet</a:t>
            </a:r>
            <a:endParaRPr b="1" i="1" sz="3400"/>
          </a:p>
        </p:txBody>
      </p:sp>
      <p:pic>
        <p:nvPicPr>
          <p:cNvPr id="314" name="Google Shape;314;g2dac0d331ed_0_8"/>
          <p:cNvPicPr preferRelativeResize="0"/>
          <p:nvPr/>
        </p:nvPicPr>
        <p:blipFill rotWithShape="1">
          <a:blip r:embed="rId3">
            <a:alphaModFix/>
          </a:blip>
          <a:srcRect b="0" l="0" r="0" t="0"/>
          <a:stretch/>
        </p:blipFill>
        <p:spPr>
          <a:xfrm>
            <a:off x="118700" y="851925"/>
            <a:ext cx="2600591" cy="2360595"/>
          </a:xfrm>
          <a:prstGeom prst="rect">
            <a:avLst/>
          </a:prstGeom>
          <a:noFill/>
          <a:ln>
            <a:noFill/>
          </a:ln>
        </p:spPr>
      </p:pic>
      <p:pic>
        <p:nvPicPr>
          <p:cNvPr id="315" name="Google Shape;315;g2dac0d331ed_0_8"/>
          <p:cNvPicPr preferRelativeResize="0"/>
          <p:nvPr/>
        </p:nvPicPr>
        <p:blipFill>
          <a:blip r:embed="rId4">
            <a:alphaModFix/>
          </a:blip>
          <a:stretch>
            <a:fillRect/>
          </a:stretch>
        </p:blipFill>
        <p:spPr>
          <a:xfrm>
            <a:off x="2838000" y="644112"/>
            <a:ext cx="9178924" cy="5569776"/>
          </a:xfrm>
          <a:prstGeom prst="rect">
            <a:avLst/>
          </a:prstGeom>
          <a:solidFill>
            <a:schemeClr val="lt1">
              <a:alpha val="80000"/>
            </a:schemeClr>
          </a:solid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9" name="Shape 319"/>
        <p:cNvGrpSpPr/>
        <p:nvPr/>
      </p:nvGrpSpPr>
      <p:grpSpPr>
        <a:xfrm>
          <a:off x="0" y="0"/>
          <a:ext cx="0" cy="0"/>
          <a:chOff x="0" y="0"/>
          <a:chExt cx="0" cy="0"/>
        </a:xfrm>
      </p:grpSpPr>
      <p:sp>
        <p:nvSpPr>
          <p:cNvPr id="320" name="Google Shape;320;g2dac0d331ed_0_20"/>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2024-2025 Photo update</a:t>
            </a:r>
            <a:endParaRPr/>
          </a:p>
        </p:txBody>
      </p:sp>
      <p:sp>
        <p:nvSpPr>
          <p:cNvPr id="321" name="Google Shape;321;g2dac0d331ed_0_20"/>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2" name="Google Shape;322;g2dac0d331ed_0_20"/>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3" name="Google Shape;323;g2dac0d331ed_0_20"/>
          <p:cNvSpPr txBox="1"/>
          <p:nvPr>
            <p:ph idx="1" type="body"/>
          </p:nvPr>
        </p:nvSpPr>
        <p:spPr>
          <a:xfrm>
            <a:off x="5474300" y="1303175"/>
            <a:ext cx="6559200" cy="4675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500">
                <a:solidFill>
                  <a:srgbClr val="980000"/>
                </a:solidFill>
              </a:rPr>
              <a:t>AMHA Photos</a:t>
            </a:r>
            <a:endParaRPr b="1" sz="35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chemeClr val="dk1"/>
              </a:solidFill>
            </a:endParaRPr>
          </a:p>
          <a:p>
            <a:pPr indent="0" lvl="0" marL="0" rtl="0" algn="l">
              <a:lnSpc>
                <a:spcPct val="90000"/>
              </a:lnSpc>
              <a:spcBef>
                <a:spcPts val="0"/>
              </a:spcBef>
              <a:spcAft>
                <a:spcPts val="0"/>
              </a:spcAft>
              <a:buNone/>
            </a:pPr>
            <a:r>
              <a:t/>
            </a:r>
            <a:endParaRPr sz="2400">
              <a:solidFill>
                <a:schemeClr val="dk1"/>
              </a:solidFill>
            </a:endParaRPr>
          </a:p>
          <a:p>
            <a:pPr indent="-381000" lvl="1" marL="914400" rtl="0" algn="l">
              <a:lnSpc>
                <a:spcPct val="90000"/>
              </a:lnSpc>
              <a:spcBef>
                <a:spcPts val="0"/>
              </a:spcBef>
              <a:spcAft>
                <a:spcPts val="0"/>
              </a:spcAft>
              <a:buClr>
                <a:schemeClr val="dk1"/>
              </a:buClr>
              <a:buSzPts val="2400"/>
              <a:buChar char="•"/>
            </a:pPr>
            <a:r>
              <a:rPr lang="en-US">
                <a:solidFill>
                  <a:schemeClr val="dk1"/>
                </a:solidFill>
              </a:rPr>
              <a:t>No complaints staying with Mojo</a:t>
            </a:r>
            <a:endParaRPr>
              <a:solidFill>
                <a:schemeClr val="dk1"/>
              </a:solidFill>
            </a:endParaRPr>
          </a:p>
          <a:p>
            <a:pPr indent="0" lvl="0" marL="914400" rtl="0" algn="l">
              <a:lnSpc>
                <a:spcPct val="90000"/>
              </a:lnSpc>
              <a:spcBef>
                <a:spcPts val="0"/>
              </a:spcBef>
              <a:spcAft>
                <a:spcPts val="0"/>
              </a:spcAft>
              <a:buNone/>
            </a:pPr>
            <a:r>
              <a:t/>
            </a:r>
            <a:endParaRPr>
              <a:solidFill>
                <a:schemeClr val="dk1"/>
              </a:solidFill>
            </a:endParaRPr>
          </a:p>
          <a:p>
            <a:pPr indent="-381000" lvl="1" marL="914400" rtl="0" algn="l">
              <a:lnSpc>
                <a:spcPct val="90000"/>
              </a:lnSpc>
              <a:spcBef>
                <a:spcPts val="0"/>
              </a:spcBef>
              <a:spcAft>
                <a:spcPts val="0"/>
              </a:spcAft>
              <a:buClr>
                <a:schemeClr val="dk1"/>
              </a:buClr>
              <a:buSzPts val="2400"/>
              <a:buChar char="•"/>
            </a:pPr>
            <a:r>
              <a:rPr lang="en-US">
                <a:solidFill>
                  <a:schemeClr val="dk1"/>
                </a:solidFill>
              </a:rPr>
              <a:t>Date set for Dec 13-15th</a:t>
            </a:r>
            <a:endParaRPr>
              <a:solidFill>
                <a:schemeClr val="dk1"/>
              </a:solidFill>
            </a:endParaRPr>
          </a:p>
          <a:p>
            <a:pPr indent="0" lvl="0" marL="0" rtl="0" algn="l">
              <a:lnSpc>
                <a:spcPct val="90000"/>
              </a:lnSpc>
              <a:spcBef>
                <a:spcPts val="0"/>
              </a:spcBef>
              <a:spcAft>
                <a:spcPts val="0"/>
              </a:spcAft>
              <a:buNone/>
            </a:pPr>
            <a:r>
              <a:t/>
            </a:r>
            <a:endParaRPr sz="2400">
              <a:solidFill>
                <a:schemeClr val="dk1"/>
              </a:solidFill>
            </a:endParaRPr>
          </a:p>
          <a:p>
            <a:pPr indent="0" lvl="0" marL="0" rtl="0" algn="l">
              <a:lnSpc>
                <a:spcPct val="90000"/>
              </a:lnSpc>
              <a:spcBef>
                <a:spcPts val="0"/>
              </a:spcBef>
              <a:spcAft>
                <a:spcPts val="0"/>
              </a:spcAft>
              <a:buSzPts val="1800"/>
              <a:buNone/>
            </a:pPr>
            <a:r>
              <a:t/>
            </a:r>
            <a:endParaRPr sz="2200">
              <a:solidFill>
                <a:srgbClr val="000000"/>
              </a:solidFill>
            </a:endParaRPr>
          </a:p>
        </p:txBody>
      </p:sp>
      <p:pic>
        <p:nvPicPr>
          <p:cNvPr id="324" name="Google Shape;324;g2dac0d331ed_0_20"/>
          <p:cNvPicPr preferRelativeResize="0"/>
          <p:nvPr/>
        </p:nvPicPr>
        <p:blipFill rotWithShape="1">
          <a:blip r:embed="rId3">
            <a:alphaModFix/>
          </a:blip>
          <a:srcRect b="0" l="0" r="0" t="0"/>
          <a:stretch/>
        </p:blipFill>
        <p:spPr>
          <a:xfrm>
            <a:off x="1191425" y="819150"/>
            <a:ext cx="2600591" cy="236059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8" name="Shape 328"/>
        <p:cNvGrpSpPr/>
        <p:nvPr/>
      </p:nvGrpSpPr>
      <p:grpSpPr>
        <a:xfrm>
          <a:off x="0" y="0"/>
          <a:ext cx="0" cy="0"/>
          <a:chOff x="0" y="0"/>
          <a:chExt cx="0" cy="0"/>
        </a:xfrm>
      </p:grpSpPr>
      <p:sp>
        <p:nvSpPr>
          <p:cNvPr id="329" name="Google Shape;329;g2dac0d331ed_0_28"/>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2024-2025</a:t>
            </a:r>
            <a:endParaRPr b="1" sz="4800"/>
          </a:p>
          <a:p>
            <a:pPr indent="0" lvl="0" marL="0" rtl="0" algn="ctr">
              <a:lnSpc>
                <a:spcPct val="90000"/>
              </a:lnSpc>
              <a:spcBef>
                <a:spcPts val="0"/>
              </a:spcBef>
              <a:spcAft>
                <a:spcPts val="0"/>
              </a:spcAft>
              <a:buClr>
                <a:schemeClr val="lt1"/>
              </a:buClr>
              <a:buSzPts val="4800"/>
              <a:buFont typeface="Calibri"/>
              <a:buNone/>
            </a:pPr>
            <a:r>
              <a:rPr b="1" lang="en-US" sz="4800"/>
              <a:t>Q &amp; A</a:t>
            </a:r>
            <a:endParaRPr/>
          </a:p>
        </p:txBody>
      </p:sp>
      <p:sp>
        <p:nvSpPr>
          <p:cNvPr id="330" name="Google Shape;330;g2dac0d331ed_0_28"/>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1" name="Google Shape;331;g2dac0d331ed_0_28"/>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2" name="Google Shape;332;g2dac0d331ed_0_28"/>
          <p:cNvSpPr txBox="1"/>
          <p:nvPr>
            <p:ph idx="1" type="body"/>
          </p:nvPr>
        </p:nvSpPr>
        <p:spPr>
          <a:xfrm>
            <a:off x="5474300" y="1303175"/>
            <a:ext cx="6559200" cy="4675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800"/>
              <a:buFont typeface="Arial"/>
              <a:buNone/>
            </a:pPr>
            <a:r>
              <a:rPr b="1" lang="en-US" sz="4400">
                <a:solidFill>
                  <a:srgbClr val="980000"/>
                </a:solidFill>
              </a:rPr>
              <a:t>Member Questions</a:t>
            </a:r>
            <a:endParaRPr b="1" sz="35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chemeClr val="dk1"/>
              </a:solidFill>
            </a:endParaRPr>
          </a:p>
          <a:p>
            <a:pPr indent="0" lvl="0" marL="0" rtl="0" algn="l">
              <a:lnSpc>
                <a:spcPct val="90000"/>
              </a:lnSpc>
              <a:spcBef>
                <a:spcPts val="0"/>
              </a:spcBef>
              <a:spcAft>
                <a:spcPts val="0"/>
              </a:spcAft>
              <a:buNone/>
            </a:pPr>
            <a:r>
              <a:t/>
            </a:r>
            <a:endParaRPr sz="2400">
              <a:solidFill>
                <a:schemeClr val="dk1"/>
              </a:solidFill>
            </a:endParaRPr>
          </a:p>
          <a:p>
            <a:pPr indent="0" lvl="0" marL="0" rtl="0" algn="l">
              <a:lnSpc>
                <a:spcPct val="115000"/>
              </a:lnSpc>
              <a:spcBef>
                <a:spcPts val="0"/>
              </a:spcBef>
              <a:spcAft>
                <a:spcPts val="0"/>
              </a:spcAft>
              <a:buNone/>
            </a:pPr>
            <a:r>
              <a:rPr lang="en-US" sz="2700">
                <a:solidFill>
                  <a:srgbClr val="202124"/>
                </a:solidFill>
                <a:latin typeface="Roboto"/>
                <a:ea typeface="Roboto"/>
                <a:cs typeface="Roboto"/>
                <a:sym typeface="Roboto"/>
              </a:rPr>
              <a:t>All Questions sent in before May 7th have been answered and posted on the website here:</a:t>
            </a:r>
            <a:endParaRPr sz="2700">
              <a:solidFill>
                <a:srgbClr val="202124"/>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800"/>
              <a:buFont typeface="Arial"/>
              <a:buNone/>
            </a:pPr>
            <a:r>
              <a:rPr lang="en-US" sz="2700">
                <a:solidFill>
                  <a:srgbClr val="202124"/>
                </a:solidFill>
                <a:latin typeface="Roboto"/>
                <a:ea typeface="Roboto"/>
                <a:cs typeface="Roboto"/>
                <a:sym typeface="Roboto"/>
              </a:rPr>
              <a:t> </a:t>
            </a:r>
            <a:r>
              <a:rPr lang="en-US" sz="2200">
                <a:solidFill>
                  <a:srgbClr val="202124"/>
                </a:solidFill>
                <a:latin typeface="Roboto"/>
                <a:ea typeface="Roboto"/>
                <a:cs typeface="Roboto"/>
                <a:sym typeface="Roboto"/>
              </a:rPr>
              <a:t> </a:t>
            </a:r>
            <a:r>
              <a:rPr lang="en-US" sz="2200" u="sng">
                <a:solidFill>
                  <a:schemeClr val="hlink"/>
                </a:solidFill>
                <a:latin typeface="Roboto"/>
                <a:ea typeface="Roboto"/>
                <a:cs typeface="Roboto"/>
                <a:sym typeface="Roboto"/>
                <a:hlinkClick r:id="rId3"/>
              </a:rPr>
              <a:t>https://www.airdriehockey.com/article/94385</a:t>
            </a:r>
            <a:endParaRPr sz="2200">
              <a:solidFill>
                <a:srgbClr val="202124"/>
              </a:solidFill>
              <a:latin typeface="Roboto"/>
              <a:ea typeface="Roboto"/>
              <a:cs typeface="Roboto"/>
              <a:sym typeface="Roboto"/>
            </a:endParaRPr>
          </a:p>
          <a:p>
            <a:pPr indent="0" lvl="0" marL="0" rtl="0" algn="l">
              <a:lnSpc>
                <a:spcPct val="90000"/>
              </a:lnSpc>
              <a:spcBef>
                <a:spcPts val="0"/>
              </a:spcBef>
              <a:spcAft>
                <a:spcPts val="0"/>
              </a:spcAft>
              <a:buNone/>
            </a:pPr>
            <a:r>
              <a:t/>
            </a:r>
            <a:endParaRPr sz="2400">
              <a:solidFill>
                <a:schemeClr val="dk1"/>
              </a:solidFill>
            </a:endParaRPr>
          </a:p>
          <a:p>
            <a:pPr indent="0" lvl="0" marL="0" rtl="0" algn="l">
              <a:lnSpc>
                <a:spcPct val="90000"/>
              </a:lnSpc>
              <a:spcBef>
                <a:spcPts val="0"/>
              </a:spcBef>
              <a:spcAft>
                <a:spcPts val="0"/>
              </a:spcAft>
              <a:buSzPts val="1800"/>
              <a:buNone/>
            </a:pPr>
            <a:r>
              <a:t/>
            </a:r>
            <a:endParaRPr sz="2200">
              <a:solidFill>
                <a:srgbClr val="000000"/>
              </a:solidFill>
            </a:endParaRPr>
          </a:p>
        </p:txBody>
      </p:sp>
      <p:pic>
        <p:nvPicPr>
          <p:cNvPr id="333" name="Google Shape;333;g2dac0d331ed_0_28"/>
          <p:cNvPicPr preferRelativeResize="0"/>
          <p:nvPr/>
        </p:nvPicPr>
        <p:blipFill rotWithShape="1">
          <a:blip r:embed="rId4">
            <a:alphaModFix/>
          </a:blip>
          <a:srcRect b="0" l="0" r="0" t="0"/>
          <a:stretch/>
        </p:blipFill>
        <p:spPr>
          <a:xfrm>
            <a:off x="1191425" y="819150"/>
            <a:ext cx="2600591" cy="236059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7" name="Shape 337"/>
        <p:cNvGrpSpPr/>
        <p:nvPr/>
      </p:nvGrpSpPr>
      <p:grpSpPr>
        <a:xfrm>
          <a:off x="0" y="0"/>
          <a:ext cx="0" cy="0"/>
          <a:chOff x="0" y="0"/>
          <a:chExt cx="0" cy="0"/>
        </a:xfrm>
      </p:grpSpPr>
      <p:sp>
        <p:nvSpPr>
          <p:cNvPr id="338" name="Google Shape;338;p8"/>
          <p:cNvSpPr txBox="1"/>
          <p:nvPr>
            <p:ph type="title"/>
          </p:nvPr>
        </p:nvSpPr>
        <p:spPr>
          <a:xfrm>
            <a:off x="397565" y="2665395"/>
            <a:ext cx="4188441" cy="290953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Presidents Report</a:t>
            </a:r>
            <a:endParaRPr/>
          </a:p>
        </p:txBody>
      </p:sp>
      <p:sp>
        <p:nvSpPr>
          <p:cNvPr id="339" name="Google Shape;339;p8"/>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0" name="Google Shape;340;p8"/>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1" name="Google Shape;341;p8"/>
          <p:cNvPicPr preferRelativeResize="0"/>
          <p:nvPr>
            <p:ph idx="1" type="body"/>
          </p:nvPr>
        </p:nvPicPr>
        <p:blipFill rotWithShape="1">
          <a:blip r:embed="rId3">
            <a:alphaModFix/>
          </a:blip>
          <a:srcRect b="0" l="139" r="129" t="0"/>
          <a:stretch/>
        </p:blipFill>
        <p:spPr>
          <a:xfrm>
            <a:off x="1249672" y="359763"/>
            <a:ext cx="2792700" cy="2541900"/>
          </a:xfrm>
          <a:prstGeom prst="rect">
            <a:avLst/>
          </a:prstGeom>
          <a:noFill/>
          <a:ln cap="flat" cmpd="sng" w="9525">
            <a:solidFill>
              <a:srgbClr val="434343"/>
            </a:solidFill>
            <a:prstDash val="solid"/>
            <a:round/>
            <a:headEnd len="sm" w="sm" type="none"/>
            <a:tailEnd len="sm" w="sm" type="none"/>
          </a:ln>
        </p:spPr>
      </p:pic>
      <p:sp>
        <p:nvSpPr>
          <p:cNvPr id="342" name="Google Shape;342;p8"/>
          <p:cNvSpPr txBox="1"/>
          <p:nvPr/>
        </p:nvSpPr>
        <p:spPr>
          <a:xfrm>
            <a:off x="5999750" y="246775"/>
            <a:ext cx="5379000" cy="6834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C00000"/>
              </a:buClr>
              <a:buSzPts val="3200"/>
              <a:buFont typeface="Arial"/>
              <a:buNone/>
            </a:pPr>
            <a:r>
              <a:rPr b="1" i="0" lang="en-US" sz="3600" u="none" cap="none" strike="noStrike">
                <a:solidFill>
                  <a:srgbClr val="980000"/>
                </a:solidFill>
                <a:latin typeface="Calibri"/>
                <a:ea typeface="Calibri"/>
                <a:cs typeface="Calibri"/>
                <a:sym typeface="Calibri"/>
              </a:rPr>
              <a:t>202</a:t>
            </a:r>
            <a:r>
              <a:rPr b="1" lang="en-US" sz="3600">
                <a:solidFill>
                  <a:srgbClr val="980000"/>
                </a:solidFill>
                <a:latin typeface="Calibri"/>
                <a:ea typeface="Calibri"/>
                <a:cs typeface="Calibri"/>
                <a:sym typeface="Calibri"/>
              </a:rPr>
              <a:t>3</a:t>
            </a:r>
            <a:r>
              <a:rPr b="1" i="0" lang="en-US" sz="3600" u="none" cap="none" strike="noStrike">
                <a:solidFill>
                  <a:srgbClr val="980000"/>
                </a:solidFill>
                <a:latin typeface="Calibri"/>
                <a:ea typeface="Calibri"/>
                <a:cs typeface="Calibri"/>
                <a:sym typeface="Calibri"/>
              </a:rPr>
              <a:t>-202</a:t>
            </a:r>
            <a:r>
              <a:rPr b="1" lang="en-US" sz="3600">
                <a:solidFill>
                  <a:srgbClr val="980000"/>
                </a:solidFill>
                <a:latin typeface="Calibri"/>
                <a:ea typeface="Calibri"/>
                <a:cs typeface="Calibri"/>
                <a:sym typeface="Calibri"/>
              </a:rPr>
              <a:t>4</a:t>
            </a:r>
            <a:r>
              <a:rPr b="1" i="0" lang="en-US" sz="3600" u="none" cap="none" strike="noStrike">
                <a:solidFill>
                  <a:srgbClr val="980000"/>
                </a:solidFill>
                <a:latin typeface="Calibri"/>
                <a:ea typeface="Calibri"/>
                <a:cs typeface="Calibri"/>
                <a:sym typeface="Calibri"/>
              </a:rPr>
              <a:t> Highlights:</a:t>
            </a:r>
            <a:endParaRPr b="0" i="0" sz="1400" u="none" cap="none" strike="noStrike">
              <a:solidFill>
                <a:srgbClr val="000000"/>
              </a:solidFill>
              <a:latin typeface="Calibri"/>
              <a:ea typeface="Calibri"/>
              <a:cs typeface="Calibri"/>
              <a:sym typeface="Calibri"/>
            </a:endParaRPr>
          </a:p>
        </p:txBody>
      </p:sp>
      <p:sp>
        <p:nvSpPr>
          <p:cNvPr id="343" name="Google Shape;343;p8"/>
          <p:cNvSpPr txBox="1"/>
          <p:nvPr/>
        </p:nvSpPr>
        <p:spPr>
          <a:xfrm>
            <a:off x="5668450" y="799575"/>
            <a:ext cx="61686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Mission</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i="1" lang="en-US" sz="1700">
                <a:solidFill>
                  <a:srgbClr val="333333"/>
                </a:solidFill>
              </a:rPr>
              <a:t>Our Mission is to provide fair opportunity for positive experiences through a safe and fun environment, with strong, progressive and quality programs for all members of the hockey community.</a:t>
            </a:r>
            <a:endParaRPr i="1" sz="3500">
              <a:solidFill>
                <a:schemeClr val="dk1"/>
              </a:solidFill>
              <a:highlight>
                <a:srgbClr val="FFFF00"/>
              </a:highlight>
              <a:latin typeface="Calibri"/>
              <a:ea typeface="Calibri"/>
              <a:cs typeface="Calibri"/>
              <a:sym typeface="Calibri"/>
            </a:endParaRPr>
          </a:p>
        </p:txBody>
      </p:sp>
      <p:sp>
        <p:nvSpPr>
          <p:cNvPr id="344" name="Google Shape;344;p8"/>
          <p:cNvSpPr txBox="1"/>
          <p:nvPr/>
        </p:nvSpPr>
        <p:spPr>
          <a:xfrm>
            <a:off x="5742799" y="2398700"/>
            <a:ext cx="56358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Strategic Long-Term Changes</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Program Development</a:t>
            </a:r>
            <a:endParaRPr sz="2800">
              <a:solidFill>
                <a:schemeClr val="dk1"/>
              </a:solidFill>
              <a:latin typeface="Calibri"/>
              <a:ea typeface="Calibri"/>
              <a:cs typeface="Calibri"/>
              <a:sym typeface="Calibri"/>
            </a:endParaRPr>
          </a:p>
          <a:p>
            <a:pPr indent="-406400" lvl="1" marL="9144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Goalies </a:t>
            </a:r>
            <a:endParaRPr sz="2800">
              <a:solidFill>
                <a:schemeClr val="dk1"/>
              </a:solidFill>
              <a:latin typeface="Calibri"/>
              <a:ea typeface="Calibri"/>
              <a:cs typeface="Calibri"/>
              <a:sym typeface="Calibri"/>
            </a:endParaRPr>
          </a:p>
          <a:p>
            <a:pPr indent="-406400" lvl="1" marL="9144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Female</a:t>
            </a:r>
            <a:endParaRPr sz="2800">
              <a:solidFill>
                <a:schemeClr val="dk1"/>
              </a:solidFill>
              <a:latin typeface="Calibri"/>
              <a:ea typeface="Calibri"/>
              <a:cs typeface="Calibri"/>
              <a:sym typeface="Calibri"/>
            </a:endParaRPr>
          </a:p>
          <a:p>
            <a:pPr indent="-406400" lvl="1" marL="9144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Alignment</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Fair Opportunity</a:t>
            </a:r>
            <a:endParaRPr sz="2800">
              <a:solidFill>
                <a:schemeClr val="dk1"/>
              </a:solidFill>
              <a:latin typeface="Calibri"/>
              <a:ea typeface="Calibri"/>
              <a:cs typeface="Calibri"/>
              <a:sym typeface="Calibri"/>
            </a:endParaRPr>
          </a:p>
          <a:p>
            <a:pPr indent="-406400" lvl="1" marL="9144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Financial Accountability</a:t>
            </a:r>
            <a:endParaRPr sz="2800">
              <a:solidFill>
                <a:schemeClr val="dk1"/>
              </a:solidFill>
              <a:latin typeface="Calibri"/>
              <a:ea typeface="Calibri"/>
              <a:cs typeface="Calibri"/>
              <a:sym typeface="Calibri"/>
            </a:endParaRPr>
          </a:p>
          <a:p>
            <a:pPr indent="-406400" lvl="1" marL="9144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Governing Policy</a:t>
            </a:r>
            <a:endParaRPr sz="2800">
              <a:solidFill>
                <a:schemeClr val="dk1"/>
              </a:solidFill>
              <a:latin typeface="Calibri"/>
              <a:ea typeface="Calibri"/>
              <a:cs typeface="Calibri"/>
              <a:sym typeface="Calibri"/>
            </a:endParaRPr>
          </a:p>
          <a:p>
            <a:pPr indent="-406400" lvl="1" marL="9144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Accountability</a:t>
            </a:r>
            <a:endParaRPr sz="2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8" name="Shape 348"/>
        <p:cNvGrpSpPr/>
        <p:nvPr/>
      </p:nvGrpSpPr>
      <p:grpSpPr>
        <a:xfrm>
          <a:off x="0" y="0"/>
          <a:ext cx="0" cy="0"/>
          <a:chOff x="0" y="0"/>
          <a:chExt cx="0" cy="0"/>
        </a:xfrm>
      </p:grpSpPr>
      <p:sp>
        <p:nvSpPr>
          <p:cNvPr id="349" name="Google Shape;349;g2dac0d331ed_0_36"/>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Year In Review</a:t>
            </a:r>
            <a:endParaRPr b="1" sz="4800"/>
          </a:p>
          <a:p>
            <a:pPr indent="0" lvl="0" marL="0" rtl="0" algn="l">
              <a:lnSpc>
                <a:spcPct val="90000"/>
              </a:lnSpc>
              <a:spcBef>
                <a:spcPts val="0"/>
              </a:spcBef>
              <a:spcAft>
                <a:spcPts val="0"/>
              </a:spcAft>
              <a:buClr>
                <a:schemeClr val="lt1"/>
              </a:buClr>
              <a:buSzPts val="4800"/>
              <a:buFont typeface="Calibri"/>
              <a:buNone/>
            </a:pPr>
            <a:r>
              <a:t/>
            </a:r>
            <a:endParaRPr b="1" sz="4800"/>
          </a:p>
        </p:txBody>
      </p:sp>
      <p:sp>
        <p:nvSpPr>
          <p:cNvPr id="350" name="Google Shape;350;g2dac0d331ed_0_36"/>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1" name="Google Shape;351;g2dac0d331ed_0_36"/>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2" name="Google Shape;352;g2dac0d331ed_0_36"/>
          <p:cNvPicPr preferRelativeResize="0"/>
          <p:nvPr>
            <p:ph idx="1" type="body"/>
          </p:nvPr>
        </p:nvPicPr>
        <p:blipFill rotWithShape="1">
          <a:blip r:embed="rId3">
            <a:alphaModFix/>
          </a:blip>
          <a:srcRect b="0" l="139" r="129" t="0"/>
          <a:stretch/>
        </p:blipFill>
        <p:spPr>
          <a:xfrm>
            <a:off x="1249672" y="359763"/>
            <a:ext cx="2792700" cy="2541900"/>
          </a:xfrm>
          <a:prstGeom prst="rect">
            <a:avLst/>
          </a:prstGeom>
          <a:noFill/>
          <a:ln cap="flat" cmpd="sng" w="9525">
            <a:solidFill>
              <a:srgbClr val="434343"/>
            </a:solidFill>
            <a:prstDash val="solid"/>
            <a:round/>
            <a:headEnd len="sm" w="sm" type="none"/>
            <a:tailEnd len="sm" w="sm" type="none"/>
          </a:ln>
        </p:spPr>
      </p:pic>
      <p:sp>
        <p:nvSpPr>
          <p:cNvPr id="353" name="Google Shape;353;g2dac0d331ed_0_36"/>
          <p:cNvSpPr txBox="1"/>
          <p:nvPr/>
        </p:nvSpPr>
        <p:spPr>
          <a:xfrm>
            <a:off x="5858788" y="2038650"/>
            <a:ext cx="5379000" cy="11820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C00000"/>
              </a:buClr>
              <a:buSzPts val="3200"/>
              <a:buFont typeface="Arial"/>
              <a:buNone/>
            </a:pPr>
            <a:r>
              <a:rPr b="1" lang="en-US" sz="3600">
                <a:solidFill>
                  <a:srgbClr val="980000"/>
                </a:solidFill>
                <a:latin typeface="Calibri"/>
                <a:ea typeface="Calibri"/>
                <a:cs typeface="Calibri"/>
                <a:sym typeface="Calibri"/>
              </a:rPr>
              <a:t>2023-2024</a:t>
            </a:r>
            <a:endParaRPr b="1" sz="3600">
              <a:solidFill>
                <a:srgbClr val="980000"/>
              </a:solidFill>
              <a:latin typeface="Calibri"/>
              <a:ea typeface="Calibri"/>
              <a:cs typeface="Calibri"/>
              <a:sym typeface="Calibri"/>
            </a:endParaRPr>
          </a:p>
          <a:p>
            <a:pPr indent="0" lvl="0" marL="0" marR="0" rtl="0" algn="ctr">
              <a:lnSpc>
                <a:spcPct val="90000"/>
              </a:lnSpc>
              <a:spcBef>
                <a:spcPts val="0"/>
              </a:spcBef>
              <a:spcAft>
                <a:spcPts val="0"/>
              </a:spcAft>
              <a:buClr>
                <a:srgbClr val="C00000"/>
              </a:buClr>
              <a:buSzPts val="3200"/>
              <a:buFont typeface="Arial"/>
              <a:buNone/>
            </a:pPr>
            <a:r>
              <a:rPr b="1" lang="en-US" sz="3600">
                <a:solidFill>
                  <a:srgbClr val="980000"/>
                </a:solidFill>
                <a:latin typeface="Calibri"/>
                <a:ea typeface="Calibri"/>
                <a:cs typeface="Calibri"/>
                <a:sym typeface="Calibri"/>
              </a:rPr>
              <a:t>Year in Review</a:t>
            </a:r>
            <a:endParaRPr b="0" i="0" sz="1400" u="none" cap="none" strike="noStrike">
              <a:solidFill>
                <a:srgbClr val="000000"/>
              </a:solidFill>
              <a:latin typeface="Calibri"/>
              <a:ea typeface="Calibri"/>
              <a:cs typeface="Calibri"/>
              <a:sym typeface="Calibri"/>
            </a:endParaRPr>
          </a:p>
        </p:txBody>
      </p:sp>
      <p:sp>
        <p:nvSpPr>
          <p:cNvPr id="354" name="Google Shape;354;g2dac0d331ed_0_36"/>
          <p:cNvSpPr txBox="1"/>
          <p:nvPr/>
        </p:nvSpPr>
        <p:spPr>
          <a:xfrm>
            <a:off x="7212550" y="4007275"/>
            <a:ext cx="2671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u="sng">
                <a:solidFill>
                  <a:schemeClr val="hlink"/>
                </a:solidFill>
                <a:latin typeface="Calibri"/>
                <a:ea typeface="Calibri"/>
                <a:cs typeface="Calibri"/>
                <a:sym typeface="Calibri"/>
                <a:hlinkClick r:id="rId4"/>
              </a:rPr>
              <a:t>Click for Video</a:t>
            </a:r>
            <a:endParaRPr sz="2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8" name="Shape 358"/>
        <p:cNvGrpSpPr/>
        <p:nvPr/>
      </p:nvGrpSpPr>
      <p:grpSpPr>
        <a:xfrm>
          <a:off x="0" y="0"/>
          <a:ext cx="0" cy="0"/>
          <a:chOff x="0" y="0"/>
          <a:chExt cx="0" cy="0"/>
        </a:xfrm>
      </p:grpSpPr>
      <p:sp>
        <p:nvSpPr>
          <p:cNvPr id="359" name="Google Shape;359;g83aa9d0134_1_6"/>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Thanks for attending</a:t>
            </a:r>
            <a:endParaRPr/>
          </a:p>
        </p:txBody>
      </p:sp>
      <p:sp>
        <p:nvSpPr>
          <p:cNvPr id="360" name="Google Shape;360;g83aa9d0134_1_6"/>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1" name="Google Shape;361;g83aa9d0134_1_6"/>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2" name="Google Shape;362;g83aa9d0134_1_6"/>
          <p:cNvSpPr txBox="1"/>
          <p:nvPr>
            <p:ph idx="1" type="body"/>
          </p:nvPr>
        </p:nvSpPr>
        <p:spPr>
          <a:xfrm>
            <a:off x="5489350" y="1423323"/>
            <a:ext cx="5983500" cy="4196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600">
                <a:solidFill>
                  <a:srgbClr val="980000"/>
                </a:solidFill>
              </a:rPr>
              <a:t>AGM Adjourned</a:t>
            </a:r>
            <a:endParaRPr b="1" sz="3600">
              <a:solidFill>
                <a:srgbClr val="980000"/>
              </a:solidFill>
            </a:endParaRPr>
          </a:p>
          <a:p>
            <a:pPr indent="0" lvl="0" marL="0" rtl="0" algn="ctr">
              <a:lnSpc>
                <a:spcPct val="90000"/>
              </a:lnSpc>
              <a:spcBef>
                <a:spcPts val="0"/>
              </a:spcBef>
              <a:spcAft>
                <a:spcPts val="0"/>
              </a:spcAft>
              <a:buClr>
                <a:srgbClr val="C00000"/>
              </a:buClr>
              <a:buSzPts val="3200"/>
              <a:buNone/>
            </a:pPr>
            <a:r>
              <a:t/>
            </a:r>
            <a:endParaRPr sz="3600">
              <a:solidFill>
                <a:srgbClr val="C00000"/>
              </a:solidFill>
            </a:endParaRPr>
          </a:p>
          <a:p>
            <a:pPr indent="0" lvl="0" marL="0" rtl="0" algn="ctr">
              <a:lnSpc>
                <a:spcPct val="90000"/>
              </a:lnSpc>
              <a:spcBef>
                <a:spcPts val="0"/>
              </a:spcBef>
              <a:spcAft>
                <a:spcPts val="0"/>
              </a:spcAft>
              <a:buClr>
                <a:srgbClr val="C00000"/>
              </a:buClr>
              <a:buSzPts val="3200"/>
              <a:buNone/>
            </a:pPr>
            <a:r>
              <a:rPr lang="en-US" sz="3600">
                <a:solidFill>
                  <a:schemeClr val="dk1"/>
                </a:solidFill>
              </a:rPr>
              <a:t>Everyone is invited to stay on call for Elections.</a:t>
            </a:r>
            <a:endParaRPr sz="3600">
              <a:solidFill>
                <a:schemeClr val="dk1"/>
              </a:solidFill>
            </a:endParaRPr>
          </a:p>
          <a:p>
            <a:pPr indent="0" lvl="0" marL="0" rtl="0" algn="ctr">
              <a:lnSpc>
                <a:spcPct val="90000"/>
              </a:lnSpc>
              <a:spcBef>
                <a:spcPts val="0"/>
              </a:spcBef>
              <a:spcAft>
                <a:spcPts val="0"/>
              </a:spcAft>
              <a:buClr>
                <a:srgbClr val="C00000"/>
              </a:buClr>
              <a:buSzPts val="3200"/>
              <a:buNone/>
            </a:pPr>
            <a:r>
              <a:t/>
            </a:r>
            <a:endParaRPr sz="3200">
              <a:solidFill>
                <a:srgbClr val="C00000"/>
              </a:solidFill>
            </a:endParaRPr>
          </a:p>
          <a:p>
            <a:pPr indent="0" lvl="0" marL="0" rtl="0" algn="l">
              <a:lnSpc>
                <a:spcPct val="90000"/>
              </a:lnSpc>
              <a:spcBef>
                <a:spcPts val="1000"/>
              </a:spcBef>
              <a:spcAft>
                <a:spcPts val="0"/>
              </a:spcAft>
              <a:buClr>
                <a:schemeClr val="lt1"/>
              </a:buClr>
              <a:buSzPts val="3200"/>
              <a:buNone/>
            </a:pPr>
            <a:r>
              <a:t/>
            </a:r>
            <a:endParaRPr sz="3200">
              <a:solidFill>
                <a:srgbClr val="C00000"/>
              </a:solidFill>
            </a:endParaRPr>
          </a:p>
        </p:txBody>
      </p:sp>
      <p:pic>
        <p:nvPicPr>
          <p:cNvPr id="363" name="Google Shape;363;g83aa9d0134_1_6"/>
          <p:cNvPicPr preferRelativeResize="0"/>
          <p:nvPr>
            <p:ph idx="1" type="body"/>
          </p:nvPr>
        </p:nvPicPr>
        <p:blipFill rotWithShape="1">
          <a:blip r:embed="rId3">
            <a:alphaModFix/>
          </a:blip>
          <a:srcRect b="0" l="139" r="129" t="0"/>
          <a:stretch/>
        </p:blipFill>
        <p:spPr>
          <a:xfrm>
            <a:off x="12167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5" name="Shape 125"/>
        <p:cNvGrpSpPr/>
        <p:nvPr/>
      </p:nvGrpSpPr>
      <p:grpSpPr>
        <a:xfrm>
          <a:off x="0" y="0"/>
          <a:ext cx="0" cy="0"/>
          <a:chOff x="0" y="0"/>
          <a:chExt cx="0" cy="0"/>
        </a:xfrm>
      </p:grpSpPr>
      <p:sp>
        <p:nvSpPr>
          <p:cNvPr id="126" name="Google Shape;126;p3"/>
          <p:cNvSpPr txBox="1"/>
          <p:nvPr>
            <p:ph type="title"/>
          </p:nvPr>
        </p:nvSpPr>
        <p:spPr>
          <a:xfrm>
            <a:off x="699662" y="2665395"/>
            <a:ext cx="36168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Current</a:t>
            </a:r>
            <a:br>
              <a:rPr b="1" lang="en-US" sz="4800"/>
            </a:br>
            <a:r>
              <a:rPr b="1" lang="en-US" sz="4800"/>
              <a:t>Executive</a:t>
            </a:r>
            <a:br>
              <a:rPr b="1" lang="en-US" sz="4800"/>
            </a:br>
            <a:r>
              <a:rPr b="1" lang="en-US" sz="4800"/>
              <a:t>Committee</a:t>
            </a:r>
            <a:endParaRPr/>
          </a:p>
        </p:txBody>
      </p:sp>
      <p:sp>
        <p:nvSpPr>
          <p:cNvPr id="127" name="Google Shape;127;p3"/>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8" name="Google Shape;128;p3"/>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p3"/>
          <p:cNvSpPr txBox="1"/>
          <p:nvPr>
            <p:ph idx="1" type="body"/>
          </p:nvPr>
        </p:nvSpPr>
        <p:spPr>
          <a:xfrm>
            <a:off x="5320700" y="1420775"/>
            <a:ext cx="6868200" cy="4471500"/>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C00000"/>
              </a:buClr>
              <a:buSzPct val="103030"/>
              <a:buNone/>
            </a:pPr>
            <a:r>
              <a:rPr b="1" lang="en-US" sz="3300">
                <a:solidFill>
                  <a:srgbClr val="980000"/>
                </a:solidFill>
              </a:rPr>
              <a:t>President</a:t>
            </a:r>
            <a:r>
              <a:rPr lang="en-US" sz="3300">
                <a:solidFill>
                  <a:schemeClr val="dk1"/>
                </a:solidFill>
              </a:rPr>
              <a:t> – Christie Cameron</a:t>
            </a:r>
            <a:endParaRPr sz="2700">
              <a:solidFill>
                <a:schemeClr val="dk1"/>
              </a:solidFill>
            </a:endParaRPr>
          </a:p>
          <a:p>
            <a:pPr indent="0" lvl="0" marL="0" rtl="0" algn="l">
              <a:lnSpc>
                <a:spcPct val="90000"/>
              </a:lnSpc>
              <a:spcBef>
                <a:spcPts val="1000"/>
              </a:spcBef>
              <a:spcAft>
                <a:spcPts val="0"/>
              </a:spcAft>
              <a:buClr>
                <a:srgbClr val="C00000"/>
              </a:buClr>
              <a:buSzPct val="103030"/>
              <a:buNone/>
            </a:pPr>
            <a:r>
              <a:rPr b="1" lang="en-US" sz="3300">
                <a:solidFill>
                  <a:srgbClr val="980000"/>
                </a:solidFill>
              </a:rPr>
              <a:t>VP 1 Administration</a:t>
            </a:r>
            <a:r>
              <a:rPr b="1" lang="en-US" sz="3300">
                <a:solidFill>
                  <a:schemeClr val="dk1"/>
                </a:solidFill>
              </a:rPr>
              <a:t> </a:t>
            </a:r>
            <a:r>
              <a:rPr lang="en-US" sz="3300">
                <a:solidFill>
                  <a:schemeClr val="dk1"/>
                </a:solidFill>
              </a:rPr>
              <a:t>– Nicole Gidluck</a:t>
            </a:r>
            <a:endParaRPr sz="2100">
              <a:solidFill>
                <a:schemeClr val="dk1"/>
              </a:solidFill>
            </a:endParaRPr>
          </a:p>
          <a:p>
            <a:pPr indent="0" lvl="0" marL="0" rtl="0" algn="l">
              <a:lnSpc>
                <a:spcPct val="90000"/>
              </a:lnSpc>
              <a:spcBef>
                <a:spcPts val="1000"/>
              </a:spcBef>
              <a:spcAft>
                <a:spcPts val="0"/>
              </a:spcAft>
              <a:buClr>
                <a:srgbClr val="C00000"/>
              </a:buClr>
              <a:buSzPct val="103030"/>
              <a:buNone/>
            </a:pPr>
            <a:r>
              <a:rPr b="1" lang="en-US" sz="3300">
                <a:solidFill>
                  <a:srgbClr val="980000"/>
                </a:solidFill>
              </a:rPr>
              <a:t>VP 2 High Performance</a:t>
            </a:r>
            <a:r>
              <a:rPr lang="en-US" sz="3300">
                <a:solidFill>
                  <a:schemeClr val="dk1"/>
                </a:solidFill>
              </a:rPr>
              <a:t> – Jeff Chase</a:t>
            </a:r>
            <a:endParaRPr sz="3300">
              <a:solidFill>
                <a:schemeClr val="dk1"/>
              </a:solidFill>
            </a:endParaRPr>
          </a:p>
          <a:p>
            <a:pPr indent="0" lvl="0" marL="0" rtl="0" algn="l">
              <a:lnSpc>
                <a:spcPct val="90000"/>
              </a:lnSpc>
              <a:spcBef>
                <a:spcPts val="1000"/>
              </a:spcBef>
              <a:spcAft>
                <a:spcPts val="0"/>
              </a:spcAft>
              <a:buClr>
                <a:srgbClr val="C00000"/>
              </a:buClr>
              <a:buSzPct val="103030"/>
              <a:buNone/>
            </a:pPr>
            <a:r>
              <a:rPr b="1" lang="en-US" sz="3300">
                <a:solidFill>
                  <a:srgbClr val="980000"/>
                </a:solidFill>
              </a:rPr>
              <a:t>VP 3 Competitive</a:t>
            </a:r>
            <a:r>
              <a:rPr lang="en-US" sz="3300">
                <a:solidFill>
                  <a:schemeClr val="dk1"/>
                </a:solidFill>
              </a:rPr>
              <a:t> – Brad Kempin</a:t>
            </a:r>
            <a:endParaRPr sz="2700">
              <a:solidFill>
                <a:schemeClr val="dk1"/>
              </a:solidFill>
            </a:endParaRPr>
          </a:p>
          <a:p>
            <a:pPr indent="0" lvl="0" marL="0" rtl="0" algn="l">
              <a:lnSpc>
                <a:spcPct val="90000"/>
              </a:lnSpc>
              <a:spcBef>
                <a:spcPts val="1000"/>
              </a:spcBef>
              <a:spcAft>
                <a:spcPts val="0"/>
              </a:spcAft>
              <a:buClr>
                <a:srgbClr val="C00000"/>
              </a:buClr>
              <a:buSzPct val="103030"/>
              <a:buNone/>
            </a:pPr>
            <a:r>
              <a:rPr b="1" lang="en-US" sz="3300">
                <a:solidFill>
                  <a:srgbClr val="980000"/>
                </a:solidFill>
              </a:rPr>
              <a:t>VP 4 City </a:t>
            </a:r>
            <a:r>
              <a:rPr lang="en-US" sz="3300">
                <a:solidFill>
                  <a:schemeClr val="dk1"/>
                </a:solidFill>
              </a:rPr>
              <a:t>– Kelsey Brockway</a:t>
            </a:r>
            <a:endParaRPr sz="3300">
              <a:solidFill>
                <a:schemeClr val="dk1"/>
              </a:solidFill>
            </a:endParaRPr>
          </a:p>
          <a:p>
            <a:pPr indent="0" lvl="0" marL="0" rtl="0" algn="l">
              <a:lnSpc>
                <a:spcPct val="90000"/>
              </a:lnSpc>
              <a:spcBef>
                <a:spcPts val="1000"/>
              </a:spcBef>
              <a:spcAft>
                <a:spcPts val="0"/>
              </a:spcAft>
              <a:buClr>
                <a:srgbClr val="C00000"/>
              </a:buClr>
              <a:buSzPct val="103030"/>
              <a:buNone/>
            </a:pPr>
            <a:r>
              <a:rPr b="1" lang="en-US" sz="3300">
                <a:solidFill>
                  <a:srgbClr val="990000"/>
                </a:solidFill>
              </a:rPr>
              <a:t>VP 5 Female</a:t>
            </a:r>
            <a:r>
              <a:rPr lang="en-US" sz="3300">
                <a:solidFill>
                  <a:schemeClr val="dk1"/>
                </a:solidFill>
              </a:rPr>
              <a:t> - Mumtaz Robson</a:t>
            </a:r>
            <a:endParaRPr sz="3300">
              <a:solidFill>
                <a:schemeClr val="dk1"/>
              </a:solidFill>
            </a:endParaRPr>
          </a:p>
        </p:txBody>
      </p:sp>
      <p:pic>
        <p:nvPicPr>
          <p:cNvPr id="130" name="Google Shape;130;p3"/>
          <p:cNvPicPr preferRelativeResize="0"/>
          <p:nvPr/>
        </p:nvPicPr>
        <p:blipFill rotWithShape="1">
          <a:blip r:embed="rId3">
            <a:alphaModFix/>
          </a:blip>
          <a:srcRect b="0" l="0" r="0" t="0"/>
          <a:stretch/>
        </p:blipFill>
        <p:spPr>
          <a:xfrm>
            <a:off x="1207750" y="742950"/>
            <a:ext cx="2600591" cy="236059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7" name="Shape 367"/>
        <p:cNvGrpSpPr/>
        <p:nvPr/>
      </p:nvGrpSpPr>
      <p:grpSpPr>
        <a:xfrm>
          <a:off x="0" y="0"/>
          <a:ext cx="0" cy="0"/>
          <a:chOff x="0" y="0"/>
          <a:chExt cx="0" cy="0"/>
        </a:xfrm>
      </p:grpSpPr>
      <p:sp>
        <p:nvSpPr>
          <p:cNvPr id="368" name="Google Shape;368;g86f60cb03f_1_189"/>
          <p:cNvSpPr/>
          <p:nvPr/>
        </p:nvSpPr>
        <p:spPr>
          <a:xfrm>
            <a:off x="7403089" y="0"/>
            <a:ext cx="4788900" cy="6858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9" name="Google Shape;369;g86f60cb03f_1_189"/>
          <p:cNvSpPr txBox="1"/>
          <p:nvPr>
            <p:ph type="title"/>
          </p:nvPr>
        </p:nvSpPr>
        <p:spPr>
          <a:xfrm>
            <a:off x="8109000" y="2192251"/>
            <a:ext cx="3377100" cy="2473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Calibri"/>
              <a:buNone/>
            </a:pPr>
            <a:r>
              <a:rPr b="1" lang="en-US" sz="5400">
                <a:solidFill>
                  <a:schemeClr val="lt1"/>
                </a:solidFill>
              </a:rPr>
              <a:t>AMHA</a:t>
            </a:r>
            <a:endParaRPr b="1" sz="5400">
              <a:solidFill>
                <a:schemeClr val="lt1"/>
              </a:solidFill>
            </a:endParaRPr>
          </a:p>
          <a:p>
            <a:pPr indent="0" lvl="0" marL="0" rtl="0" algn="ctr">
              <a:lnSpc>
                <a:spcPct val="90000"/>
              </a:lnSpc>
              <a:spcBef>
                <a:spcPts val="0"/>
              </a:spcBef>
              <a:spcAft>
                <a:spcPts val="0"/>
              </a:spcAft>
              <a:buClr>
                <a:schemeClr val="lt1"/>
              </a:buClr>
              <a:buSzPts val="5400"/>
              <a:buFont typeface="Calibri"/>
              <a:buNone/>
            </a:pPr>
            <a:r>
              <a:rPr b="1" lang="en-US" sz="5400">
                <a:solidFill>
                  <a:schemeClr val="lt1"/>
                </a:solidFill>
              </a:rPr>
              <a:t>Elections 2024-2025</a:t>
            </a:r>
            <a:endParaRPr sz="3600">
              <a:solidFill>
                <a:schemeClr val="lt1"/>
              </a:solidFill>
            </a:endParaRPr>
          </a:p>
        </p:txBody>
      </p:sp>
      <p:pic>
        <p:nvPicPr>
          <p:cNvPr id="370" name="Google Shape;370;g86f60cb03f_1_189"/>
          <p:cNvPicPr preferRelativeResize="0"/>
          <p:nvPr>
            <p:ph idx="1" type="body"/>
          </p:nvPr>
        </p:nvPicPr>
        <p:blipFill rotWithShape="1">
          <a:blip r:embed="rId3">
            <a:alphaModFix/>
          </a:blip>
          <a:srcRect b="0" l="139" r="138" t="0"/>
          <a:stretch/>
        </p:blipFill>
        <p:spPr>
          <a:xfrm>
            <a:off x="20" y="10"/>
            <a:ext cx="7534500" cy="6858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4" name="Shape 374"/>
        <p:cNvGrpSpPr/>
        <p:nvPr/>
      </p:nvGrpSpPr>
      <p:grpSpPr>
        <a:xfrm>
          <a:off x="0" y="0"/>
          <a:ext cx="0" cy="0"/>
          <a:chOff x="0" y="0"/>
          <a:chExt cx="0" cy="0"/>
        </a:xfrm>
      </p:grpSpPr>
      <p:sp>
        <p:nvSpPr>
          <p:cNvPr id="375" name="Google Shape;375;g7823ee4f48_1_56"/>
          <p:cNvSpPr txBox="1"/>
          <p:nvPr>
            <p:ph type="title"/>
          </p:nvPr>
        </p:nvSpPr>
        <p:spPr>
          <a:xfrm>
            <a:off x="699662" y="2665395"/>
            <a:ext cx="36168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Elections for Executive</a:t>
            </a:r>
            <a:br>
              <a:rPr b="1" lang="en-US" sz="4800"/>
            </a:br>
            <a:r>
              <a:rPr b="1" lang="en-US" sz="4800"/>
              <a:t>Committee</a:t>
            </a:r>
            <a:endParaRPr/>
          </a:p>
        </p:txBody>
      </p:sp>
      <p:sp>
        <p:nvSpPr>
          <p:cNvPr id="376" name="Google Shape;376;g7823ee4f48_1_56"/>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7" name="Google Shape;377;g7823ee4f48_1_56"/>
          <p:cNvSpPr/>
          <p:nvPr/>
        </p:nvSpPr>
        <p:spPr>
          <a:xfrm>
            <a:off x="5192595"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8" name="Google Shape;378;g7823ee4f48_1_56"/>
          <p:cNvSpPr txBox="1"/>
          <p:nvPr>
            <p:ph idx="1" type="body"/>
          </p:nvPr>
        </p:nvSpPr>
        <p:spPr>
          <a:xfrm>
            <a:off x="5861850" y="129600"/>
            <a:ext cx="6326700" cy="6598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C00000"/>
              </a:buClr>
              <a:buSzPts val="3400"/>
              <a:buNone/>
            </a:pPr>
            <a:r>
              <a:rPr b="1" lang="en-US" sz="3000">
                <a:solidFill>
                  <a:srgbClr val="980000"/>
                </a:solidFill>
              </a:rPr>
              <a:t>Executive Committee</a:t>
            </a:r>
            <a:endParaRPr b="1" sz="3000">
              <a:solidFill>
                <a:srgbClr val="980000"/>
              </a:solidFill>
            </a:endParaRPr>
          </a:p>
          <a:p>
            <a:pPr indent="0" lvl="0" marL="0" rtl="0" algn="l">
              <a:lnSpc>
                <a:spcPct val="90000"/>
              </a:lnSpc>
              <a:spcBef>
                <a:spcPts val="0"/>
              </a:spcBef>
              <a:spcAft>
                <a:spcPts val="0"/>
              </a:spcAft>
              <a:buClr>
                <a:srgbClr val="C00000"/>
              </a:buClr>
              <a:buSzPts val="3400"/>
              <a:buNone/>
            </a:pPr>
            <a:r>
              <a:t/>
            </a:r>
            <a:endParaRPr b="1" sz="2200">
              <a:solidFill>
                <a:srgbClr val="980000"/>
              </a:solidFill>
            </a:endParaRPr>
          </a:p>
          <a:p>
            <a:pPr indent="0" lvl="0" marL="0" rtl="0" algn="l">
              <a:lnSpc>
                <a:spcPct val="90000"/>
              </a:lnSpc>
              <a:spcBef>
                <a:spcPts val="0"/>
              </a:spcBef>
              <a:spcAft>
                <a:spcPts val="0"/>
              </a:spcAft>
              <a:buClr>
                <a:srgbClr val="C00000"/>
              </a:buClr>
              <a:buSzPts val="3400"/>
              <a:buNone/>
            </a:pPr>
            <a:r>
              <a:rPr b="1" lang="en-US" sz="2100">
                <a:solidFill>
                  <a:srgbClr val="980000"/>
                </a:solidFill>
              </a:rPr>
              <a:t>President:</a:t>
            </a:r>
            <a:r>
              <a:rPr lang="en-US" sz="2100">
                <a:solidFill>
                  <a:srgbClr val="980000"/>
                </a:solidFill>
              </a:rPr>
              <a:t> 	</a:t>
            </a:r>
            <a:r>
              <a:rPr b="1" i="1" lang="en-US" sz="2100">
                <a:solidFill>
                  <a:schemeClr val="dk1"/>
                </a:solidFill>
              </a:rPr>
              <a:t> </a:t>
            </a:r>
            <a:r>
              <a:rPr b="1" i="1" lang="en-US" sz="2100">
                <a:solidFill>
                  <a:schemeClr val="dk1"/>
                </a:solidFill>
              </a:rPr>
              <a:t>Vote</a:t>
            </a:r>
            <a:endParaRPr b="1" i="1" sz="2100">
              <a:solidFill>
                <a:schemeClr val="dk1"/>
              </a:solidFill>
            </a:endParaRPr>
          </a:p>
          <a:p>
            <a:pPr indent="-361950" lvl="0" marL="1828800" rtl="0" algn="l">
              <a:spcBef>
                <a:spcPts val="0"/>
              </a:spcBef>
              <a:spcAft>
                <a:spcPts val="0"/>
              </a:spcAft>
              <a:buClr>
                <a:schemeClr val="dk1"/>
              </a:buClr>
              <a:buSzPts val="2100"/>
              <a:buChar char="•"/>
            </a:pPr>
            <a:r>
              <a:rPr lang="en-US" sz="2100">
                <a:solidFill>
                  <a:schemeClr val="dk1"/>
                </a:solidFill>
              </a:rPr>
              <a:t>Kelsey Brockway</a:t>
            </a:r>
            <a:endParaRPr sz="2100">
              <a:solidFill>
                <a:schemeClr val="dk1"/>
              </a:solidFill>
            </a:endParaRPr>
          </a:p>
          <a:p>
            <a:pPr indent="-361950" lvl="0" marL="1828800" rtl="0" algn="l">
              <a:spcBef>
                <a:spcPts val="0"/>
              </a:spcBef>
              <a:spcAft>
                <a:spcPts val="0"/>
              </a:spcAft>
              <a:buClr>
                <a:schemeClr val="dk1"/>
              </a:buClr>
              <a:buSzPts val="2100"/>
              <a:buChar char="•"/>
            </a:pPr>
            <a:r>
              <a:rPr lang="en-US" sz="2100">
                <a:solidFill>
                  <a:schemeClr val="dk1"/>
                </a:solidFill>
              </a:rPr>
              <a:t>Brad Kempin</a:t>
            </a:r>
            <a:endParaRPr sz="2100">
              <a:solidFill>
                <a:schemeClr val="dk1"/>
              </a:solidFill>
            </a:endParaRPr>
          </a:p>
          <a:p>
            <a:pPr indent="-361950" lvl="0" marL="1828800" rtl="0" algn="l">
              <a:spcBef>
                <a:spcPts val="0"/>
              </a:spcBef>
              <a:spcAft>
                <a:spcPts val="0"/>
              </a:spcAft>
              <a:buClr>
                <a:schemeClr val="dk1"/>
              </a:buClr>
              <a:buSzPts val="2100"/>
              <a:buChar char="•"/>
            </a:pPr>
            <a:r>
              <a:rPr lang="en-US" sz="2100">
                <a:solidFill>
                  <a:schemeClr val="dk1"/>
                </a:solidFill>
              </a:rPr>
              <a:t>Christie Cameron - Incumbent</a:t>
            </a:r>
            <a:endParaRPr sz="2100">
              <a:solidFill>
                <a:schemeClr val="dk1"/>
              </a:solidFill>
            </a:endParaRPr>
          </a:p>
          <a:p>
            <a:pPr indent="0" lvl="0" marL="0" rtl="0" algn="l">
              <a:lnSpc>
                <a:spcPct val="90000"/>
              </a:lnSpc>
              <a:spcBef>
                <a:spcPts val="0"/>
              </a:spcBef>
              <a:spcAft>
                <a:spcPts val="0"/>
              </a:spcAft>
              <a:buClr>
                <a:srgbClr val="C00000"/>
              </a:buClr>
              <a:buSzPts val="3400"/>
              <a:buNone/>
            </a:pPr>
            <a:r>
              <a:t/>
            </a:r>
            <a:endParaRPr b="1" sz="2100">
              <a:solidFill>
                <a:srgbClr val="980000"/>
              </a:solidFill>
            </a:endParaRPr>
          </a:p>
          <a:p>
            <a:pPr indent="0" lvl="0" marL="0" rtl="0" algn="l">
              <a:lnSpc>
                <a:spcPct val="90000"/>
              </a:lnSpc>
              <a:spcBef>
                <a:spcPts val="0"/>
              </a:spcBef>
              <a:spcAft>
                <a:spcPts val="0"/>
              </a:spcAft>
              <a:buClr>
                <a:srgbClr val="C00000"/>
              </a:buClr>
              <a:buSzPts val="3400"/>
              <a:buNone/>
            </a:pPr>
            <a:r>
              <a:rPr b="1" lang="en-US" sz="2100">
                <a:solidFill>
                  <a:srgbClr val="980000"/>
                </a:solidFill>
              </a:rPr>
              <a:t>Vice President 1 - Admin:</a:t>
            </a:r>
            <a:r>
              <a:rPr lang="en-US" sz="2100">
                <a:solidFill>
                  <a:schemeClr val="dk1"/>
                </a:solidFill>
              </a:rPr>
              <a:t> Nicole Gidluck - Incumbent</a:t>
            </a:r>
            <a:endParaRPr sz="2100">
              <a:solidFill>
                <a:srgbClr val="980000"/>
              </a:solidFill>
            </a:endParaRPr>
          </a:p>
          <a:p>
            <a:pPr indent="0" lvl="0" marL="0" rtl="0" algn="l">
              <a:lnSpc>
                <a:spcPct val="90000"/>
              </a:lnSpc>
              <a:spcBef>
                <a:spcPts val="0"/>
              </a:spcBef>
              <a:spcAft>
                <a:spcPts val="0"/>
              </a:spcAft>
              <a:buClr>
                <a:srgbClr val="C00000"/>
              </a:buClr>
              <a:buSzPts val="3400"/>
              <a:buNone/>
            </a:pPr>
            <a:r>
              <a:t/>
            </a:r>
            <a:endParaRPr b="1" sz="2100">
              <a:solidFill>
                <a:srgbClr val="980000"/>
              </a:solidFill>
            </a:endParaRPr>
          </a:p>
          <a:p>
            <a:pPr indent="0" lvl="0" marL="0" rtl="0" algn="l">
              <a:lnSpc>
                <a:spcPct val="90000"/>
              </a:lnSpc>
              <a:spcBef>
                <a:spcPts val="0"/>
              </a:spcBef>
              <a:spcAft>
                <a:spcPts val="0"/>
              </a:spcAft>
              <a:buClr>
                <a:srgbClr val="C00000"/>
              </a:buClr>
              <a:buSzPts val="3400"/>
              <a:buNone/>
            </a:pPr>
            <a:r>
              <a:rPr b="1" lang="en-US" sz="2100">
                <a:solidFill>
                  <a:srgbClr val="980000"/>
                </a:solidFill>
              </a:rPr>
              <a:t>Vice President 2 - High Performance: </a:t>
            </a:r>
            <a:r>
              <a:rPr b="1" i="1" lang="en-US" sz="2100">
                <a:solidFill>
                  <a:schemeClr val="dk1"/>
                </a:solidFill>
              </a:rPr>
              <a:t>Vote</a:t>
            </a:r>
            <a:endParaRPr b="1" sz="2100">
              <a:solidFill>
                <a:srgbClr val="980000"/>
              </a:solidFill>
            </a:endParaRPr>
          </a:p>
          <a:p>
            <a:pPr indent="-361950" lvl="0" marL="1828800" rtl="0" algn="l">
              <a:spcBef>
                <a:spcPts val="0"/>
              </a:spcBef>
              <a:spcAft>
                <a:spcPts val="0"/>
              </a:spcAft>
              <a:buClr>
                <a:schemeClr val="dk1"/>
              </a:buClr>
              <a:buSzPts val="2100"/>
              <a:buChar char="•"/>
            </a:pPr>
            <a:r>
              <a:rPr lang="en-US" sz="2100">
                <a:solidFill>
                  <a:schemeClr val="dk1"/>
                </a:solidFill>
              </a:rPr>
              <a:t>Brad Kempin</a:t>
            </a:r>
            <a:endParaRPr sz="2100">
              <a:solidFill>
                <a:schemeClr val="dk1"/>
              </a:solidFill>
            </a:endParaRPr>
          </a:p>
          <a:p>
            <a:pPr indent="-361950" lvl="0" marL="1828800" rtl="0" algn="l">
              <a:lnSpc>
                <a:spcPct val="90000"/>
              </a:lnSpc>
              <a:spcBef>
                <a:spcPts val="0"/>
              </a:spcBef>
              <a:spcAft>
                <a:spcPts val="0"/>
              </a:spcAft>
              <a:buClr>
                <a:schemeClr val="dk1"/>
              </a:buClr>
              <a:buSzPts val="2100"/>
              <a:buChar char="•"/>
            </a:pPr>
            <a:r>
              <a:rPr lang="en-US" sz="2100">
                <a:solidFill>
                  <a:schemeClr val="dk1"/>
                </a:solidFill>
              </a:rPr>
              <a:t>Pat Stachniak</a:t>
            </a:r>
            <a:endParaRPr sz="2100">
              <a:solidFill>
                <a:schemeClr val="dk1"/>
              </a:solidFill>
            </a:endParaRPr>
          </a:p>
          <a:p>
            <a:pPr indent="0" lvl="0" marL="0" rtl="0" algn="l">
              <a:lnSpc>
                <a:spcPct val="90000"/>
              </a:lnSpc>
              <a:spcBef>
                <a:spcPts val="0"/>
              </a:spcBef>
              <a:spcAft>
                <a:spcPts val="0"/>
              </a:spcAft>
              <a:buNone/>
            </a:pPr>
            <a:r>
              <a:t/>
            </a:r>
            <a:endParaRPr sz="2100">
              <a:solidFill>
                <a:schemeClr val="dk1"/>
              </a:solidFill>
            </a:endParaRPr>
          </a:p>
          <a:p>
            <a:pPr indent="0" lvl="0" marL="0" rtl="0" algn="l">
              <a:lnSpc>
                <a:spcPct val="90000"/>
              </a:lnSpc>
              <a:spcBef>
                <a:spcPts val="0"/>
              </a:spcBef>
              <a:spcAft>
                <a:spcPts val="0"/>
              </a:spcAft>
              <a:buNone/>
            </a:pPr>
            <a:r>
              <a:rPr b="1" lang="en-US" sz="2100">
                <a:solidFill>
                  <a:srgbClr val="980000"/>
                </a:solidFill>
              </a:rPr>
              <a:t>Vice President 3 - Travel:</a:t>
            </a:r>
            <a:r>
              <a:rPr lang="en-US" sz="2100">
                <a:solidFill>
                  <a:srgbClr val="980000"/>
                </a:solidFill>
              </a:rPr>
              <a:t> </a:t>
            </a:r>
            <a:r>
              <a:rPr lang="en-US" sz="2100">
                <a:solidFill>
                  <a:schemeClr val="dk1"/>
                </a:solidFill>
              </a:rPr>
              <a:t> </a:t>
            </a:r>
            <a:r>
              <a:rPr b="1" i="1" lang="en-US" sz="2100">
                <a:solidFill>
                  <a:schemeClr val="dk1"/>
                </a:solidFill>
              </a:rPr>
              <a:t>Vote</a:t>
            </a:r>
            <a:endParaRPr b="1" sz="2100">
              <a:solidFill>
                <a:srgbClr val="980000"/>
              </a:solidFill>
            </a:endParaRPr>
          </a:p>
          <a:p>
            <a:pPr indent="-361950" lvl="0" marL="1828800" rtl="0" algn="l">
              <a:lnSpc>
                <a:spcPct val="90000"/>
              </a:lnSpc>
              <a:spcBef>
                <a:spcPts val="0"/>
              </a:spcBef>
              <a:spcAft>
                <a:spcPts val="0"/>
              </a:spcAft>
              <a:buClr>
                <a:schemeClr val="dk1"/>
              </a:buClr>
              <a:buSzPts val="2100"/>
              <a:buChar char="•"/>
            </a:pPr>
            <a:r>
              <a:rPr lang="en-US" sz="2100">
                <a:solidFill>
                  <a:schemeClr val="dk1"/>
                </a:solidFill>
              </a:rPr>
              <a:t>Kiel Camponi</a:t>
            </a:r>
            <a:endParaRPr sz="2100">
              <a:solidFill>
                <a:schemeClr val="dk1"/>
              </a:solidFill>
            </a:endParaRPr>
          </a:p>
          <a:p>
            <a:pPr indent="-361950" lvl="0" marL="1828800" rtl="0" algn="l">
              <a:spcBef>
                <a:spcPts val="0"/>
              </a:spcBef>
              <a:spcAft>
                <a:spcPts val="0"/>
              </a:spcAft>
              <a:buClr>
                <a:schemeClr val="dk1"/>
              </a:buClr>
              <a:buSzPts val="2100"/>
              <a:buChar char="•"/>
            </a:pPr>
            <a:r>
              <a:rPr lang="en-US" sz="2100">
                <a:solidFill>
                  <a:schemeClr val="dk1"/>
                </a:solidFill>
              </a:rPr>
              <a:t>Clayton Weir</a:t>
            </a:r>
            <a:endParaRPr sz="2100">
              <a:solidFill>
                <a:schemeClr val="dk1"/>
              </a:solidFill>
            </a:endParaRPr>
          </a:p>
          <a:p>
            <a:pPr indent="0" lvl="0" marL="0" rtl="0" algn="l">
              <a:lnSpc>
                <a:spcPct val="90000"/>
              </a:lnSpc>
              <a:spcBef>
                <a:spcPts val="0"/>
              </a:spcBef>
              <a:spcAft>
                <a:spcPts val="0"/>
              </a:spcAft>
              <a:buClr>
                <a:srgbClr val="C00000"/>
              </a:buClr>
              <a:buSzPts val="3400"/>
              <a:buNone/>
            </a:pPr>
            <a:r>
              <a:t/>
            </a:r>
            <a:endParaRPr sz="2100">
              <a:solidFill>
                <a:schemeClr val="dk1"/>
              </a:solidFill>
            </a:endParaRPr>
          </a:p>
          <a:p>
            <a:pPr indent="0" lvl="0" marL="0" rtl="0" algn="l">
              <a:lnSpc>
                <a:spcPct val="90000"/>
              </a:lnSpc>
              <a:spcBef>
                <a:spcPts val="0"/>
              </a:spcBef>
              <a:spcAft>
                <a:spcPts val="0"/>
              </a:spcAft>
              <a:buClr>
                <a:srgbClr val="C00000"/>
              </a:buClr>
              <a:buSzPts val="3400"/>
              <a:buNone/>
            </a:pPr>
            <a:r>
              <a:rPr b="1" lang="en-US" sz="2100">
                <a:solidFill>
                  <a:srgbClr val="980000"/>
                </a:solidFill>
              </a:rPr>
              <a:t>Vice President 4 - RHL/City/Recreation:</a:t>
            </a:r>
            <a:r>
              <a:rPr lang="en-US" sz="2100">
                <a:solidFill>
                  <a:srgbClr val="980000"/>
                </a:solidFill>
              </a:rPr>
              <a:t>  </a:t>
            </a:r>
            <a:r>
              <a:rPr b="1" i="1" lang="en-US" sz="2100">
                <a:solidFill>
                  <a:schemeClr val="dk1"/>
                </a:solidFill>
              </a:rPr>
              <a:t>Vote</a:t>
            </a:r>
            <a:endParaRPr b="1" i="1" sz="2100">
              <a:solidFill>
                <a:schemeClr val="dk1"/>
              </a:solidFill>
            </a:endParaRPr>
          </a:p>
          <a:p>
            <a:pPr indent="-361950" lvl="3" marL="1828800" rtl="0" algn="l">
              <a:spcBef>
                <a:spcPts val="0"/>
              </a:spcBef>
              <a:spcAft>
                <a:spcPts val="0"/>
              </a:spcAft>
              <a:buClr>
                <a:schemeClr val="dk1"/>
              </a:buClr>
              <a:buSzPts val="2100"/>
              <a:buChar char="•"/>
            </a:pPr>
            <a:r>
              <a:rPr lang="en-US" sz="2100">
                <a:solidFill>
                  <a:schemeClr val="dk1"/>
                </a:solidFill>
              </a:rPr>
              <a:t>Brent Emo</a:t>
            </a:r>
            <a:endParaRPr sz="2100">
              <a:solidFill>
                <a:schemeClr val="dk1"/>
              </a:solidFill>
            </a:endParaRPr>
          </a:p>
          <a:p>
            <a:pPr indent="-361950" lvl="3" marL="1828800" rtl="0" algn="l">
              <a:spcBef>
                <a:spcPts val="0"/>
              </a:spcBef>
              <a:spcAft>
                <a:spcPts val="0"/>
              </a:spcAft>
              <a:buClr>
                <a:schemeClr val="dk1"/>
              </a:buClr>
              <a:buSzPts val="2100"/>
              <a:buChar char="•"/>
            </a:pPr>
            <a:r>
              <a:rPr lang="en-US" sz="2100">
                <a:solidFill>
                  <a:schemeClr val="dk1"/>
                </a:solidFill>
              </a:rPr>
              <a:t>Erin Huta</a:t>
            </a:r>
            <a:endParaRPr sz="2100">
              <a:solidFill>
                <a:schemeClr val="dk1"/>
              </a:solidFill>
            </a:endParaRPr>
          </a:p>
          <a:p>
            <a:pPr indent="0" lvl="0" marL="0" rtl="0" algn="l">
              <a:lnSpc>
                <a:spcPct val="90000"/>
              </a:lnSpc>
              <a:spcBef>
                <a:spcPts val="0"/>
              </a:spcBef>
              <a:spcAft>
                <a:spcPts val="0"/>
              </a:spcAft>
              <a:buClr>
                <a:srgbClr val="C00000"/>
              </a:buClr>
              <a:buSzPts val="3400"/>
              <a:buNone/>
            </a:pPr>
            <a:r>
              <a:t/>
            </a:r>
            <a:endParaRPr sz="2100">
              <a:solidFill>
                <a:srgbClr val="000000"/>
              </a:solidFill>
              <a:highlight>
                <a:srgbClr val="FFFF00"/>
              </a:highlight>
            </a:endParaRPr>
          </a:p>
          <a:p>
            <a:pPr indent="0" lvl="0" marL="0" rtl="0" algn="l">
              <a:lnSpc>
                <a:spcPct val="90000"/>
              </a:lnSpc>
              <a:spcBef>
                <a:spcPts val="0"/>
              </a:spcBef>
              <a:spcAft>
                <a:spcPts val="0"/>
              </a:spcAft>
              <a:buClr>
                <a:srgbClr val="C00000"/>
              </a:buClr>
              <a:buSzPts val="3400"/>
              <a:buNone/>
            </a:pPr>
            <a:r>
              <a:rPr b="1" lang="en-US" sz="2100">
                <a:solidFill>
                  <a:srgbClr val="980000"/>
                </a:solidFill>
              </a:rPr>
              <a:t>Vice President 5 - Female :</a:t>
            </a:r>
            <a:r>
              <a:rPr lang="en-US" sz="2100">
                <a:solidFill>
                  <a:srgbClr val="980000"/>
                </a:solidFill>
              </a:rPr>
              <a:t> </a:t>
            </a:r>
            <a:r>
              <a:rPr lang="en-US" sz="2100">
                <a:solidFill>
                  <a:schemeClr val="dk1"/>
                </a:solidFill>
              </a:rPr>
              <a:t>Mumtaz Robson - Incumbent</a:t>
            </a:r>
            <a:endParaRPr sz="2100">
              <a:solidFill>
                <a:schemeClr val="dk1"/>
              </a:solidFill>
            </a:endParaRPr>
          </a:p>
        </p:txBody>
      </p:sp>
      <p:pic>
        <p:nvPicPr>
          <p:cNvPr id="379" name="Google Shape;379;g7823ee4f48_1_56"/>
          <p:cNvPicPr preferRelativeResize="0"/>
          <p:nvPr>
            <p:ph idx="1" type="body"/>
          </p:nvPr>
        </p:nvPicPr>
        <p:blipFill rotWithShape="1">
          <a:blip r:embed="rId3">
            <a:alphaModFix/>
          </a:blip>
          <a:srcRect b="0" l="139" r="129" t="0"/>
          <a:stretch/>
        </p:blipFill>
        <p:spPr>
          <a:xfrm>
            <a:off x="12167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8">
                                            <p:txEl>
                                              <p:pRg end="0" st="0"/>
                                            </p:txEl>
                                          </p:spTgt>
                                        </p:tgtEl>
                                        <p:attrNameLst>
                                          <p:attrName>style.visibility</p:attrName>
                                        </p:attrNameLst>
                                      </p:cBhvr>
                                      <p:to>
                                        <p:strVal val="visible"/>
                                      </p:to>
                                    </p:set>
                                    <p:anim calcmode="lin" valueType="num">
                                      <p:cBhvr additive="base">
                                        <p:cTn dur="1000"/>
                                        <p:tgtEl>
                                          <p:spTgt spid="378">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8">
                                            <p:txEl>
                                              <p:pRg end="1" st="1"/>
                                            </p:txEl>
                                          </p:spTgt>
                                        </p:tgtEl>
                                        <p:attrNameLst>
                                          <p:attrName>style.visibility</p:attrName>
                                        </p:attrNameLst>
                                      </p:cBhvr>
                                      <p:to>
                                        <p:strVal val="visible"/>
                                      </p:to>
                                    </p:set>
                                    <p:anim calcmode="lin" valueType="num">
                                      <p:cBhvr additive="base">
                                        <p:cTn dur="1000"/>
                                        <p:tgtEl>
                                          <p:spTgt spid="378">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8">
                                            <p:txEl>
                                              <p:pRg end="2" st="2"/>
                                            </p:txEl>
                                          </p:spTgt>
                                        </p:tgtEl>
                                        <p:attrNameLst>
                                          <p:attrName>style.visibility</p:attrName>
                                        </p:attrNameLst>
                                      </p:cBhvr>
                                      <p:to>
                                        <p:strVal val="visible"/>
                                      </p:to>
                                    </p:set>
                                    <p:anim calcmode="lin" valueType="num">
                                      <p:cBhvr additive="base">
                                        <p:cTn dur="1000"/>
                                        <p:tgtEl>
                                          <p:spTgt spid="378">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8">
                                            <p:txEl>
                                              <p:pRg end="3" st="3"/>
                                            </p:txEl>
                                          </p:spTgt>
                                        </p:tgtEl>
                                        <p:attrNameLst>
                                          <p:attrName>style.visibility</p:attrName>
                                        </p:attrNameLst>
                                      </p:cBhvr>
                                      <p:to>
                                        <p:strVal val="visible"/>
                                      </p:to>
                                    </p:set>
                                    <p:anim calcmode="lin" valueType="num">
                                      <p:cBhvr additive="base">
                                        <p:cTn dur="1000"/>
                                        <p:tgtEl>
                                          <p:spTgt spid="378">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8">
                                            <p:txEl>
                                              <p:pRg end="4" st="4"/>
                                            </p:txEl>
                                          </p:spTgt>
                                        </p:tgtEl>
                                        <p:attrNameLst>
                                          <p:attrName>style.visibility</p:attrName>
                                        </p:attrNameLst>
                                      </p:cBhvr>
                                      <p:to>
                                        <p:strVal val="visible"/>
                                      </p:to>
                                    </p:set>
                                    <p:anim calcmode="lin" valueType="num">
                                      <p:cBhvr additive="base">
                                        <p:cTn dur="1000"/>
                                        <p:tgtEl>
                                          <p:spTgt spid="378">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8">
                                            <p:txEl>
                                              <p:pRg end="5" st="5"/>
                                            </p:txEl>
                                          </p:spTgt>
                                        </p:tgtEl>
                                        <p:attrNameLst>
                                          <p:attrName>style.visibility</p:attrName>
                                        </p:attrNameLst>
                                      </p:cBhvr>
                                      <p:to>
                                        <p:strVal val="visible"/>
                                      </p:to>
                                    </p:set>
                                    <p:anim calcmode="lin" valueType="num">
                                      <p:cBhvr additive="base">
                                        <p:cTn dur="1000"/>
                                        <p:tgtEl>
                                          <p:spTgt spid="378">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8">
                                            <p:txEl>
                                              <p:pRg end="6" st="6"/>
                                            </p:txEl>
                                          </p:spTgt>
                                        </p:tgtEl>
                                        <p:attrNameLst>
                                          <p:attrName>style.visibility</p:attrName>
                                        </p:attrNameLst>
                                      </p:cBhvr>
                                      <p:to>
                                        <p:strVal val="visible"/>
                                      </p:to>
                                    </p:set>
                                    <p:anim calcmode="lin" valueType="num">
                                      <p:cBhvr additive="base">
                                        <p:cTn dur="1000"/>
                                        <p:tgtEl>
                                          <p:spTgt spid="378">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8">
                                            <p:txEl>
                                              <p:pRg end="7" st="7"/>
                                            </p:txEl>
                                          </p:spTgt>
                                        </p:tgtEl>
                                        <p:attrNameLst>
                                          <p:attrName>style.visibility</p:attrName>
                                        </p:attrNameLst>
                                      </p:cBhvr>
                                      <p:to>
                                        <p:strVal val="visible"/>
                                      </p:to>
                                    </p:set>
                                    <p:anim calcmode="lin" valueType="num">
                                      <p:cBhvr additive="base">
                                        <p:cTn dur="1000"/>
                                        <p:tgtEl>
                                          <p:spTgt spid="378">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8">
                                            <p:txEl>
                                              <p:pRg end="8" st="8"/>
                                            </p:txEl>
                                          </p:spTgt>
                                        </p:tgtEl>
                                        <p:attrNameLst>
                                          <p:attrName>style.visibility</p:attrName>
                                        </p:attrNameLst>
                                      </p:cBhvr>
                                      <p:to>
                                        <p:strVal val="visible"/>
                                      </p:to>
                                    </p:set>
                                    <p:anim calcmode="lin" valueType="num">
                                      <p:cBhvr additive="base">
                                        <p:cTn dur="1000"/>
                                        <p:tgtEl>
                                          <p:spTgt spid="378">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8">
                                            <p:txEl>
                                              <p:pRg end="9" st="9"/>
                                            </p:txEl>
                                          </p:spTgt>
                                        </p:tgtEl>
                                        <p:attrNameLst>
                                          <p:attrName>style.visibility</p:attrName>
                                        </p:attrNameLst>
                                      </p:cBhvr>
                                      <p:to>
                                        <p:strVal val="visible"/>
                                      </p:to>
                                    </p:set>
                                    <p:anim calcmode="lin" valueType="num">
                                      <p:cBhvr additive="base">
                                        <p:cTn dur="1000"/>
                                        <p:tgtEl>
                                          <p:spTgt spid="378">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8">
                                            <p:txEl>
                                              <p:pRg end="10" st="10"/>
                                            </p:txEl>
                                          </p:spTgt>
                                        </p:tgtEl>
                                        <p:attrNameLst>
                                          <p:attrName>style.visibility</p:attrName>
                                        </p:attrNameLst>
                                      </p:cBhvr>
                                      <p:to>
                                        <p:strVal val="visible"/>
                                      </p:to>
                                    </p:set>
                                    <p:anim calcmode="lin" valueType="num">
                                      <p:cBhvr additive="base">
                                        <p:cTn dur="1000"/>
                                        <p:tgtEl>
                                          <p:spTgt spid="378">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8">
                                            <p:txEl>
                                              <p:pRg end="11" st="11"/>
                                            </p:txEl>
                                          </p:spTgt>
                                        </p:tgtEl>
                                        <p:attrNameLst>
                                          <p:attrName>style.visibility</p:attrName>
                                        </p:attrNameLst>
                                      </p:cBhvr>
                                      <p:to>
                                        <p:strVal val="visible"/>
                                      </p:to>
                                    </p:set>
                                    <p:anim calcmode="lin" valueType="num">
                                      <p:cBhvr additive="base">
                                        <p:cTn dur="1000"/>
                                        <p:tgtEl>
                                          <p:spTgt spid="378">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8">
                                            <p:txEl>
                                              <p:pRg end="12" st="12"/>
                                            </p:txEl>
                                          </p:spTgt>
                                        </p:tgtEl>
                                        <p:attrNameLst>
                                          <p:attrName>style.visibility</p:attrName>
                                        </p:attrNameLst>
                                      </p:cBhvr>
                                      <p:to>
                                        <p:strVal val="visible"/>
                                      </p:to>
                                    </p:set>
                                    <p:anim calcmode="lin" valueType="num">
                                      <p:cBhvr additive="base">
                                        <p:cTn dur="1000"/>
                                        <p:tgtEl>
                                          <p:spTgt spid="378">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8">
                                            <p:txEl>
                                              <p:pRg end="13" st="13"/>
                                            </p:txEl>
                                          </p:spTgt>
                                        </p:tgtEl>
                                        <p:attrNameLst>
                                          <p:attrName>style.visibility</p:attrName>
                                        </p:attrNameLst>
                                      </p:cBhvr>
                                      <p:to>
                                        <p:strVal val="visible"/>
                                      </p:to>
                                    </p:set>
                                    <p:anim calcmode="lin" valueType="num">
                                      <p:cBhvr additive="base">
                                        <p:cTn dur="1000"/>
                                        <p:tgtEl>
                                          <p:spTgt spid="378">
                                            <p:txEl>
                                              <p:pRg end="13" st="1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8">
                                            <p:txEl>
                                              <p:pRg end="14" st="14"/>
                                            </p:txEl>
                                          </p:spTgt>
                                        </p:tgtEl>
                                        <p:attrNameLst>
                                          <p:attrName>style.visibility</p:attrName>
                                        </p:attrNameLst>
                                      </p:cBhvr>
                                      <p:to>
                                        <p:strVal val="visible"/>
                                      </p:to>
                                    </p:set>
                                    <p:anim calcmode="lin" valueType="num">
                                      <p:cBhvr additive="base">
                                        <p:cTn dur="1000"/>
                                        <p:tgtEl>
                                          <p:spTgt spid="378">
                                            <p:txEl>
                                              <p:pRg end="14" st="1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8">
                                            <p:txEl>
                                              <p:pRg end="15" st="15"/>
                                            </p:txEl>
                                          </p:spTgt>
                                        </p:tgtEl>
                                        <p:attrNameLst>
                                          <p:attrName>style.visibility</p:attrName>
                                        </p:attrNameLst>
                                      </p:cBhvr>
                                      <p:to>
                                        <p:strVal val="visible"/>
                                      </p:to>
                                    </p:set>
                                    <p:anim calcmode="lin" valueType="num">
                                      <p:cBhvr additive="base">
                                        <p:cTn dur="1000"/>
                                        <p:tgtEl>
                                          <p:spTgt spid="378">
                                            <p:txEl>
                                              <p:pRg end="15" st="1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8">
                                            <p:txEl>
                                              <p:pRg end="16" st="16"/>
                                            </p:txEl>
                                          </p:spTgt>
                                        </p:tgtEl>
                                        <p:attrNameLst>
                                          <p:attrName>style.visibility</p:attrName>
                                        </p:attrNameLst>
                                      </p:cBhvr>
                                      <p:to>
                                        <p:strVal val="visible"/>
                                      </p:to>
                                    </p:set>
                                    <p:anim calcmode="lin" valueType="num">
                                      <p:cBhvr additive="base">
                                        <p:cTn dur="1000"/>
                                        <p:tgtEl>
                                          <p:spTgt spid="378">
                                            <p:txEl>
                                              <p:pRg end="16" st="1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8">
                                            <p:txEl>
                                              <p:pRg end="17" st="17"/>
                                            </p:txEl>
                                          </p:spTgt>
                                        </p:tgtEl>
                                        <p:attrNameLst>
                                          <p:attrName>style.visibility</p:attrName>
                                        </p:attrNameLst>
                                      </p:cBhvr>
                                      <p:to>
                                        <p:strVal val="visible"/>
                                      </p:to>
                                    </p:set>
                                    <p:anim calcmode="lin" valueType="num">
                                      <p:cBhvr additive="base">
                                        <p:cTn dur="1000"/>
                                        <p:tgtEl>
                                          <p:spTgt spid="378">
                                            <p:txEl>
                                              <p:pRg end="17" st="1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8">
                                            <p:txEl>
                                              <p:pRg end="18" st="18"/>
                                            </p:txEl>
                                          </p:spTgt>
                                        </p:tgtEl>
                                        <p:attrNameLst>
                                          <p:attrName>style.visibility</p:attrName>
                                        </p:attrNameLst>
                                      </p:cBhvr>
                                      <p:to>
                                        <p:strVal val="visible"/>
                                      </p:to>
                                    </p:set>
                                    <p:anim calcmode="lin" valueType="num">
                                      <p:cBhvr additive="base">
                                        <p:cTn dur="1000"/>
                                        <p:tgtEl>
                                          <p:spTgt spid="378">
                                            <p:txEl>
                                              <p:pRg end="18" st="1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8">
                                            <p:txEl>
                                              <p:pRg end="19" st="19"/>
                                            </p:txEl>
                                          </p:spTgt>
                                        </p:tgtEl>
                                        <p:attrNameLst>
                                          <p:attrName>style.visibility</p:attrName>
                                        </p:attrNameLst>
                                      </p:cBhvr>
                                      <p:to>
                                        <p:strVal val="visible"/>
                                      </p:to>
                                    </p:set>
                                    <p:anim calcmode="lin" valueType="num">
                                      <p:cBhvr additive="base">
                                        <p:cTn dur="1000"/>
                                        <p:tgtEl>
                                          <p:spTgt spid="378">
                                            <p:txEl>
                                              <p:pRg end="19" st="1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8">
                                            <p:txEl>
                                              <p:pRg end="20" st="20"/>
                                            </p:txEl>
                                          </p:spTgt>
                                        </p:tgtEl>
                                        <p:attrNameLst>
                                          <p:attrName>style.visibility</p:attrName>
                                        </p:attrNameLst>
                                      </p:cBhvr>
                                      <p:to>
                                        <p:strVal val="visible"/>
                                      </p:to>
                                    </p:set>
                                    <p:anim calcmode="lin" valueType="num">
                                      <p:cBhvr additive="base">
                                        <p:cTn dur="1000"/>
                                        <p:tgtEl>
                                          <p:spTgt spid="378">
                                            <p:txEl>
                                              <p:pRg end="20" st="2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8">
                                            <p:txEl>
                                              <p:pRg end="21" st="21"/>
                                            </p:txEl>
                                          </p:spTgt>
                                        </p:tgtEl>
                                        <p:attrNameLst>
                                          <p:attrName>style.visibility</p:attrName>
                                        </p:attrNameLst>
                                      </p:cBhvr>
                                      <p:to>
                                        <p:strVal val="visible"/>
                                      </p:to>
                                    </p:set>
                                    <p:anim calcmode="lin" valueType="num">
                                      <p:cBhvr additive="base">
                                        <p:cTn dur="1000"/>
                                        <p:tgtEl>
                                          <p:spTgt spid="378">
                                            <p:txEl>
                                              <p:pRg end="21" st="21"/>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3" name="Shape 383"/>
        <p:cNvGrpSpPr/>
        <p:nvPr/>
      </p:nvGrpSpPr>
      <p:grpSpPr>
        <a:xfrm>
          <a:off x="0" y="0"/>
          <a:ext cx="0" cy="0"/>
          <a:chOff x="0" y="0"/>
          <a:chExt cx="0" cy="0"/>
        </a:xfrm>
      </p:grpSpPr>
      <p:sp>
        <p:nvSpPr>
          <p:cNvPr id="384" name="Google Shape;384;g7823ee4f48_1_64"/>
          <p:cNvSpPr txBox="1"/>
          <p:nvPr>
            <p:ph type="title"/>
          </p:nvPr>
        </p:nvSpPr>
        <p:spPr>
          <a:xfrm>
            <a:off x="699662" y="2665395"/>
            <a:ext cx="36168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Election of </a:t>
            </a:r>
            <a:br>
              <a:rPr b="1" lang="en-US" sz="4800"/>
            </a:br>
            <a:r>
              <a:rPr b="1" lang="en-US" sz="4800"/>
              <a:t>Board of Directors</a:t>
            </a:r>
            <a:endParaRPr/>
          </a:p>
        </p:txBody>
      </p:sp>
      <p:sp>
        <p:nvSpPr>
          <p:cNvPr id="385" name="Google Shape;385;g7823ee4f48_1_64"/>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6" name="Google Shape;386;g7823ee4f48_1_64"/>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7" name="Google Shape;387;g7823ee4f48_1_64"/>
          <p:cNvSpPr txBox="1"/>
          <p:nvPr>
            <p:ph idx="1" type="body"/>
          </p:nvPr>
        </p:nvSpPr>
        <p:spPr>
          <a:xfrm>
            <a:off x="6362450" y="100"/>
            <a:ext cx="5562300" cy="6858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C00000"/>
              </a:buClr>
              <a:buSzPts val="3400"/>
              <a:buFont typeface="Arial"/>
              <a:buNone/>
            </a:pPr>
            <a:r>
              <a:rPr b="1" lang="en-US" sz="3400">
                <a:solidFill>
                  <a:srgbClr val="980000"/>
                </a:solidFill>
              </a:rPr>
              <a:t>Directors</a:t>
            </a:r>
            <a:endParaRPr b="1" sz="3400">
              <a:solidFill>
                <a:srgbClr val="980000"/>
              </a:solidFill>
            </a:endParaRPr>
          </a:p>
          <a:p>
            <a:pPr indent="0" lvl="0" marL="0" rtl="0" algn="l">
              <a:lnSpc>
                <a:spcPct val="90000"/>
              </a:lnSpc>
              <a:spcBef>
                <a:spcPts val="0"/>
              </a:spcBef>
              <a:spcAft>
                <a:spcPts val="0"/>
              </a:spcAft>
              <a:buClr>
                <a:srgbClr val="C00000"/>
              </a:buClr>
              <a:buSzPts val="2800"/>
              <a:buNone/>
            </a:pPr>
            <a:r>
              <a:t/>
            </a:r>
            <a:endParaRPr b="1" sz="1200">
              <a:solidFill>
                <a:srgbClr val="980000"/>
              </a:solidFill>
            </a:endParaRPr>
          </a:p>
          <a:p>
            <a:pPr indent="0" lvl="0" marL="0" rtl="0" algn="l">
              <a:lnSpc>
                <a:spcPct val="90000"/>
              </a:lnSpc>
              <a:spcBef>
                <a:spcPts val="0"/>
              </a:spcBef>
              <a:spcAft>
                <a:spcPts val="0"/>
              </a:spcAft>
              <a:buClr>
                <a:srgbClr val="C00000"/>
              </a:buClr>
              <a:buSzPts val="2800"/>
              <a:buNone/>
            </a:pPr>
            <a:r>
              <a:rPr b="1" lang="en-US" sz="2400">
                <a:solidFill>
                  <a:srgbClr val="980000"/>
                </a:solidFill>
              </a:rPr>
              <a:t>High Performance:  </a:t>
            </a:r>
            <a:r>
              <a:rPr b="1" i="1" lang="en-US" sz="2100">
                <a:solidFill>
                  <a:schemeClr val="dk1"/>
                </a:solidFill>
              </a:rPr>
              <a:t>Vote</a:t>
            </a:r>
            <a:endParaRPr b="1" sz="2400">
              <a:solidFill>
                <a:srgbClr val="980000"/>
              </a:solidFill>
            </a:endParaRPr>
          </a:p>
          <a:p>
            <a:pPr indent="-381000" lvl="0" marL="1371600" rtl="0" algn="l">
              <a:lnSpc>
                <a:spcPct val="90000"/>
              </a:lnSpc>
              <a:spcBef>
                <a:spcPts val="0"/>
              </a:spcBef>
              <a:spcAft>
                <a:spcPts val="0"/>
              </a:spcAft>
              <a:buClr>
                <a:schemeClr val="dk1"/>
              </a:buClr>
              <a:buSzPts val="2400"/>
              <a:buChar char="•"/>
            </a:pPr>
            <a:r>
              <a:rPr lang="en-US" sz="2400">
                <a:solidFill>
                  <a:schemeClr val="dk1"/>
                </a:solidFill>
              </a:rPr>
              <a:t>Darcy Campbell</a:t>
            </a:r>
            <a:endParaRPr sz="2400">
              <a:solidFill>
                <a:schemeClr val="dk1"/>
              </a:solidFill>
            </a:endParaRPr>
          </a:p>
          <a:p>
            <a:pPr indent="-381000" lvl="0" marL="1371600" rtl="0" algn="l">
              <a:lnSpc>
                <a:spcPct val="90000"/>
              </a:lnSpc>
              <a:spcBef>
                <a:spcPts val="0"/>
              </a:spcBef>
              <a:spcAft>
                <a:spcPts val="0"/>
              </a:spcAft>
              <a:buClr>
                <a:schemeClr val="dk1"/>
              </a:buClr>
              <a:buSzPts val="2400"/>
              <a:buChar char="•"/>
            </a:pPr>
            <a:r>
              <a:rPr lang="en-US" sz="2400">
                <a:solidFill>
                  <a:schemeClr val="dk1"/>
                </a:solidFill>
              </a:rPr>
              <a:t>Glenn Odishaw</a:t>
            </a:r>
            <a:endParaRPr sz="2400">
              <a:solidFill>
                <a:schemeClr val="dk1"/>
              </a:solidFill>
            </a:endParaRPr>
          </a:p>
          <a:p>
            <a:pPr indent="0" lvl="0" marL="0" rtl="0" algn="l">
              <a:spcBef>
                <a:spcPts val="1000"/>
              </a:spcBef>
              <a:spcAft>
                <a:spcPts val="0"/>
              </a:spcAft>
              <a:buNone/>
            </a:pPr>
            <a:r>
              <a:rPr b="1" lang="en-US" sz="2400">
                <a:solidFill>
                  <a:srgbClr val="980000"/>
                </a:solidFill>
              </a:rPr>
              <a:t>High Performance </a:t>
            </a:r>
            <a:r>
              <a:rPr b="1" lang="en-US" sz="2400">
                <a:solidFill>
                  <a:srgbClr val="980000"/>
                </a:solidFill>
              </a:rPr>
              <a:t>Female: </a:t>
            </a:r>
            <a:r>
              <a:rPr b="1" i="1" lang="en-US" sz="2100">
                <a:solidFill>
                  <a:schemeClr val="dk1"/>
                </a:solidFill>
              </a:rPr>
              <a:t>Vote</a:t>
            </a:r>
            <a:endParaRPr b="1" sz="2400">
              <a:solidFill>
                <a:srgbClr val="980000"/>
              </a:solidFill>
            </a:endParaRPr>
          </a:p>
          <a:p>
            <a:pPr indent="-381000" lvl="0" marL="1371600" rtl="0" algn="l">
              <a:spcBef>
                <a:spcPts val="1000"/>
              </a:spcBef>
              <a:spcAft>
                <a:spcPts val="0"/>
              </a:spcAft>
              <a:buClr>
                <a:schemeClr val="dk1"/>
              </a:buClr>
              <a:buSzPts val="2400"/>
              <a:buChar char="•"/>
            </a:pPr>
            <a:r>
              <a:rPr lang="en-US" sz="2400">
                <a:solidFill>
                  <a:schemeClr val="dk1"/>
                </a:solidFill>
              </a:rPr>
              <a:t>Brendan Clavelle - Incumbent</a:t>
            </a:r>
            <a:endParaRPr sz="2400">
              <a:solidFill>
                <a:schemeClr val="dk1"/>
              </a:solidFill>
            </a:endParaRPr>
          </a:p>
          <a:p>
            <a:pPr indent="-381000" lvl="0" marL="1371600" rtl="0" algn="l">
              <a:spcBef>
                <a:spcPts val="0"/>
              </a:spcBef>
              <a:spcAft>
                <a:spcPts val="0"/>
              </a:spcAft>
              <a:buClr>
                <a:schemeClr val="dk1"/>
              </a:buClr>
              <a:buSzPts val="2400"/>
              <a:buChar char="•"/>
            </a:pPr>
            <a:r>
              <a:rPr lang="en-US" sz="2400">
                <a:solidFill>
                  <a:schemeClr val="dk1"/>
                </a:solidFill>
              </a:rPr>
              <a:t>Glenn Odishaw</a:t>
            </a:r>
            <a:endParaRPr sz="2400">
              <a:solidFill>
                <a:schemeClr val="dk1"/>
              </a:solidFill>
            </a:endParaRPr>
          </a:p>
          <a:p>
            <a:pPr indent="0" lvl="0" marL="0" rtl="0" algn="l">
              <a:lnSpc>
                <a:spcPct val="90000"/>
              </a:lnSpc>
              <a:spcBef>
                <a:spcPts val="1000"/>
              </a:spcBef>
              <a:spcAft>
                <a:spcPts val="0"/>
              </a:spcAft>
              <a:buNone/>
            </a:pPr>
            <a:r>
              <a:rPr b="1" lang="en-US" sz="2400">
                <a:solidFill>
                  <a:srgbClr val="980000"/>
                </a:solidFill>
              </a:rPr>
              <a:t>Travel</a:t>
            </a:r>
            <a:r>
              <a:rPr b="1" lang="en-US" sz="2400">
                <a:solidFill>
                  <a:srgbClr val="980000"/>
                </a:solidFill>
              </a:rPr>
              <a:t>:  </a:t>
            </a:r>
            <a:r>
              <a:rPr b="1" i="1" lang="en-US" sz="2100">
                <a:solidFill>
                  <a:schemeClr val="dk1"/>
                </a:solidFill>
              </a:rPr>
              <a:t>Vote</a:t>
            </a:r>
            <a:endParaRPr b="1" sz="2400">
              <a:solidFill>
                <a:srgbClr val="980000"/>
              </a:solidFill>
            </a:endParaRPr>
          </a:p>
          <a:p>
            <a:pPr indent="-381000" lvl="0" marL="1371600" rtl="0" algn="l">
              <a:lnSpc>
                <a:spcPct val="90000"/>
              </a:lnSpc>
              <a:spcBef>
                <a:spcPts val="1000"/>
              </a:spcBef>
              <a:spcAft>
                <a:spcPts val="0"/>
              </a:spcAft>
              <a:buClr>
                <a:schemeClr val="dk1"/>
              </a:buClr>
              <a:buSzPts val="2400"/>
              <a:buChar char="•"/>
            </a:pPr>
            <a:r>
              <a:rPr lang="en-US" sz="2400">
                <a:solidFill>
                  <a:schemeClr val="dk1"/>
                </a:solidFill>
              </a:rPr>
              <a:t>Korin Lemay</a:t>
            </a:r>
            <a:endParaRPr sz="2400">
              <a:solidFill>
                <a:schemeClr val="dk1"/>
              </a:solidFill>
            </a:endParaRPr>
          </a:p>
          <a:p>
            <a:pPr indent="-381000" lvl="0" marL="1371600" rtl="0" algn="l">
              <a:lnSpc>
                <a:spcPct val="90000"/>
              </a:lnSpc>
              <a:spcBef>
                <a:spcPts val="0"/>
              </a:spcBef>
              <a:spcAft>
                <a:spcPts val="0"/>
              </a:spcAft>
              <a:buClr>
                <a:schemeClr val="dk1"/>
              </a:buClr>
              <a:buSzPts val="2400"/>
              <a:buChar char="•"/>
            </a:pPr>
            <a:r>
              <a:rPr lang="en-US" sz="2400">
                <a:solidFill>
                  <a:schemeClr val="dk1"/>
                </a:solidFill>
              </a:rPr>
              <a:t>Glenn Odishaw</a:t>
            </a:r>
            <a:r>
              <a:rPr lang="en-US" sz="2400">
                <a:solidFill>
                  <a:schemeClr val="dk1"/>
                </a:solidFill>
              </a:rPr>
              <a:t> </a:t>
            </a:r>
            <a:endParaRPr sz="2400">
              <a:solidFill>
                <a:schemeClr val="dk1"/>
              </a:solidFill>
            </a:endParaRPr>
          </a:p>
          <a:p>
            <a:pPr indent="-381000" lvl="0" marL="1371600" rtl="0" algn="l">
              <a:spcBef>
                <a:spcPts val="0"/>
              </a:spcBef>
              <a:spcAft>
                <a:spcPts val="0"/>
              </a:spcAft>
              <a:buClr>
                <a:schemeClr val="dk1"/>
              </a:buClr>
              <a:buSzPts val="2400"/>
              <a:buChar char="•"/>
            </a:pPr>
            <a:r>
              <a:rPr lang="en-US" sz="2400">
                <a:solidFill>
                  <a:schemeClr val="dk1"/>
                </a:solidFill>
              </a:rPr>
              <a:t>Kiel Camponi - Incumbent</a:t>
            </a:r>
            <a:endParaRPr sz="2400">
              <a:solidFill>
                <a:schemeClr val="dk1"/>
              </a:solidFill>
            </a:endParaRPr>
          </a:p>
          <a:p>
            <a:pPr indent="0" lvl="0" marL="0" rtl="0" algn="l">
              <a:spcBef>
                <a:spcPts val="1000"/>
              </a:spcBef>
              <a:spcAft>
                <a:spcPts val="0"/>
              </a:spcAft>
              <a:buNone/>
            </a:pPr>
            <a:r>
              <a:rPr b="1" lang="en-US" sz="2400">
                <a:solidFill>
                  <a:srgbClr val="980000"/>
                </a:solidFill>
              </a:rPr>
              <a:t>Female RMFHL: 	</a:t>
            </a:r>
            <a:r>
              <a:rPr lang="en-US" sz="2400">
                <a:solidFill>
                  <a:schemeClr val="dk1"/>
                </a:solidFill>
              </a:rPr>
              <a:t>Chelsea Oberten</a:t>
            </a:r>
            <a:endParaRPr b="1" sz="2400">
              <a:solidFill>
                <a:srgbClr val="980000"/>
              </a:solidFill>
            </a:endParaRPr>
          </a:p>
          <a:p>
            <a:pPr indent="0" lvl="0" marL="0" rtl="0" algn="l">
              <a:spcBef>
                <a:spcPts val="1000"/>
              </a:spcBef>
              <a:spcAft>
                <a:spcPts val="0"/>
              </a:spcAft>
              <a:buNone/>
            </a:pPr>
            <a:r>
              <a:t/>
            </a:r>
            <a:endParaRPr b="1" sz="800">
              <a:solidFill>
                <a:srgbClr val="980000"/>
              </a:solidFill>
            </a:endParaRPr>
          </a:p>
          <a:p>
            <a:pPr indent="0" lvl="0" marL="0" rtl="0" algn="l">
              <a:spcBef>
                <a:spcPts val="1000"/>
              </a:spcBef>
              <a:spcAft>
                <a:spcPts val="0"/>
              </a:spcAft>
              <a:buNone/>
            </a:pPr>
            <a:r>
              <a:rPr b="1" lang="en-US" sz="2400">
                <a:solidFill>
                  <a:srgbClr val="980000"/>
                </a:solidFill>
              </a:rPr>
              <a:t>RHL/</a:t>
            </a:r>
            <a:r>
              <a:rPr b="1" lang="en-US" sz="2400">
                <a:solidFill>
                  <a:srgbClr val="980000"/>
                </a:solidFill>
              </a:rPr>
              <a:t>City/Recreation: </a:t>
            </a:r>
            <a:r>
              <a:rPr b="1" i="1" lang="en-US" sz="2100">
                <a:solidFill>
                  <a:schemeClr val="dk1"/>
                </a:solidFill>
              </a:rPr>
              <a:t>Vote</a:t>
            </a:r>
            <a:endParaRPr b="1" sz="2400">
              <a:solidFill>
                <a:srgbClr val="980000"/>
              </a:solidFill>
            </a:endParaRPr>
          </a:p>
          <a:p>
            <a:pPr indent="-381000" lvl="0" marL="1371600" rtl="0" algn="l">
              <a:lnSpc>
                <a:spcPct val="90000"/>
              </a:lnSpc>
              <a:spcBef>
                <a:spcPts val="1000"/>
              </a:spcBef>
              <a:spcAft>
                <a:spcPts val="0"/>
              </a:spcAft>
              <a:buClr>
                <a:schemeClr val="dk1"/>
              </a:buClr>
              <a:buSzPts val="2400"/>
              <a:buChar char="•"/>
            </a:pPr>
            <a:r>
              <a:rPr lang="en-US" sz="2400">
                <a:solidFill>
                  <a:schemeClr val="dk1"/>
                </a:solidFill>
              </a:rPr>
              <a:t>Brian Eagle</a:t>
            </a:r>
            <a:endParaRPr sz="2400">
              <a:solidFill>
                <a:schemeClr val="dk1"/>
              </a:solidFill>
            </a:endParaRPr>
          </a:p>
          <a:p>
            <a:pPr indent="-381000" lvl="0" marL="1371600" rtl="0" algn="l">
              <a:lnSpc>
                <a:spcPct val="90000"/>
              </a:lnSpc>
              <a:spcBef>
                <a:spcPts val="0"/>
              </a:spcBef>
              <a:spcAft>
                <a:spcPts val="0"/>
              </a:spcAft>
              <a:buClr>
                <a:schemeClr val="dk1"/>
              </a:buClr>
              <a:buSzPts val="2400"/>
              <a:buChar char="•"/>
            </a:pPr>
            <a:r>
              <a:rPr lang="en-US" sz="2400">
                <a:solidFill>
                  <a:schemeClr val="dk1"/>
                </a:solidFill>
              </a:rPr>
              <a:t>Erin Huta</a:t>
            </a:r>
            <a:endParaRPr sz="2400">
              <a:solidFill>
                <a:srgbClr val="980000"/>
              </a:solidFill>
            </a:endParaRPr>
          </a:p>
          <a:p>
            <a:pPr indent="0" lvl="0" marL="0" rtl="0" algn="l">
              <a:lnSpc>
                <a:spcPct val="90000"/>
              </a:lnSpc>
              <a:spcBef>
                <a:spcPts val="1000"/>
              </a:spcBef>
              <a:spcAft>
                <a:spcPts val="0"/>
              </a:spcAft>
              <a:buClr>
                <a:srgbClr val="C00000"/>
              </a:buClr>
              <a:buSzPts val="2800"/>
              <a:buNone/>
            </a:pPr>
            <a:r>
              <a:t/>
            </a:r>
            <a:endParaRPr sz="2400">
              <a:solidFill>
                <a:schemeClr val="dk1"/>
              </a:solidFill>
            </a:endParaRPr>
          </a:p>
          <a:p>
            <a:pPr indent="0" lvl="0" marL="0" rtl="0" algn="l">
              <a:lnSpc>
                <a:spcPct val="90000"/>
              </a:lnSpc>
              <a:spcBef>
                <a:spcPts val="1000"/>
              </a:spcBef>
              <a:spcAft>
                <a:spcPts val="0"/>
              </a:spcAft>
              <a:buNone/>
            </a:pPr>
            <a:r>
              <a:t/>
            </a:r>
            <a:endParaRPr sz="2400">
              <a:solidFill>
                <a:srgbClr val="A5A5A5"/>
              </a:solidFill>
            </a:endParaRPr>
          </a:p>
        </p:txBody>
      </p:sp>
      <p:pic>
        <p:nvPicPr>
          <p:cNvPr id="388" name="Google Shape;388;g7823ee4f48_1_64"/>
          <p:cNvPicPr preferRelativeResize="0"/>
          <p:nvPr>
            <p:ph idx="1" type="body"/>
          </p:nvPr>
        </p:nvPicPr>
        <p:blipFill rotWithShape="1">
          <a:blip r:embed="rId3">
            <a:alphaModFix/>
          </a:blip>
          <a:srcRect b="0" l="139" r="129" t="0"/>
          <a:stretch/>
        </p:blipFill>
        <p:spPr>
          <a:xfrm>
            <a:off x="12167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7">
                                            <p:txEl>
                                              <p:pRg end="0" st="0"/>
                                            </p:txEl>
                                          </p:spTgt>
                                        </p:tgtEl>
                                        <p:attrNameLst>
                                          <p:attrName>style.visibility</p:attrName>
                                        </p:attrNameLst>
                                      </p:cBhvr>
                                      <p:to>
                                        <p:strVal val="visible"/>
                                      </p:to>
                                    </p:set>
                                    <p:anim calcmode="lin" valueType="num">
                                      <p:cBhvr additive="base">
                                        <p:cTn dur="1000"/>
                                        <p:tgtEl>
                                          <p:spTgt spid="387">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7">
                                            <p:txEl>
                                              <p:pRg end="1" st="1"/>
                                            </p:txEl>
                                          </p:spTgt>
                                        </p:tgtEl>
                                        <p:attrNameLst>
                                          <p:attrName>style.visibility</p:attrName>
                                        </p:attrNameLst>
                                      </p:cBhvr>
                                      <p:to>
                                        <p:strVal val="visible"/>
                                      </p:to>
                                    </p:set>
                                    <p:anim calcmode="lin" valueType="num">
                                      <p:cBhvr additive="base">
                                        <p:cTn dur="1000"/>
                                        <p:tgtEl>
                                          <p:spTgt spid="387">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7">
                                            <p:txEl>
                                              <p:pRg end="2" st="2"/>
                                            </p:txEl>
                                          </p:spTgt>
                                        </p:tgtEl>
                                        <p:attrNameLst>
                                          <p:attrName>style.visibility</p:attrName>
                                        </p:attrNameLst>
                                      </p:cBhvr>
                                      <p:to>
                                        <p:strVal val="visible"/>
                                      </p:to>
                                    </p:set>
                                    <p:anim calcmode="lin" valueType="num">
                                      <p:cBhvr additive="base">
                                        <p:cTn dur="1000"/>
                                        <p:tgtEl>
                                          <p:spTgt spid="387">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7">
                                            <p:txEl>
                                              <p:pRg end="3" st="3"/>
                                            </p:txEl>
                                          </p:spTgt>
                                        </p:tgtEl>
                                        <p:attrNameLst>
                                          <p:attrName>style.visibility</p:attrName>
                                        </p:attrNameLst>
                                      </p:cBhvr>
                                      <p:to>
                                        <p:strVal val="visible"/>
                                      </p:to>
                                    </p:set>
                                    <p:anim calcmode="lin" valueType="num">
                                      <p:cBhvr additive="base">
                                        <p:cTn dur="1000"/>
                                        <p:tgtEl>
                                          <p:spTgt spid="387">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7">
                                            <p:txEl>
                                              <p:pRg end="4" st="4"/>
                                            </p:txEl>
                                          </p:spTgt>
                                        </p:tgtEl>
                                        <p:attrNameLst>
                                          <p:attrName>style.visibility</p:attrName>
                                        </p:attrNameLst>
                                      </p:cBhvr>
                                      <p:to>
                                        <p:strVal val="visible"/>
                                      </p:to>
                                    </p:set>
                                    <p:anim calcmode="lin" valueType="num">
                                      <p:cBhvr additive="base">
                                        <p:cTn dur="1000"/>
                                        <p:tgtEl>
                                          <p:spTgt spid="387">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7">
                                            <p:txEl>
                                              <p:pRg end="5" st="5"/>
                                            </p:txEl>
                                          </p:spTgt>
                                        </p:tgtEl>
                                        <p:attrNameLst>
                                          <p:attrName>style.visibility</p:attrName>
                                        </p:attrNameLst>
                                      </p:cBhvr>
                                      <p:to>
                                        <p:strVal val="visible"/>
                                      </p:to>
                                    </p:set>
                                    <p:anim calcmode="lin" valueType="num">
                                      <p:cBhvr additive="base">
                                        <p:cTn dur="1000"/>
                                        <p:tgtEl>
                                          <p:spTgt spid="387">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7">
                                            <p:txEl>
                                              <p:pRg end="6" st="6"/>
                                            </p:txEl>
                                          </p:spTgt>
                                        </p:tgtEl>
                                        <p:attrNameLst>
                                          <p:attrName>style.visibility</p:attrName>
                                        </p:attrNameLst>
                                      </p:cBhvr>
                                      <p:to>
                                        <p:strVal val="visible"/>
                                      </p:to>
                                    </p:set>
                                    <p:anim calcmode="lin" valueType="num">
                                      <p:cBhvr additive="base">
                                        <p:cTn dur="1000"/>
                                        <p:tgtEl>
                                          <p:spTgt spid="387">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7">
                                            <p:txEl>
                                              <p:pRg end="7" st="7"/>
                                            </p:txEl>
                                          </p:spTgt>
                                        </p:tgtEl>
                                        <p:attrNameLst>
                                          <p:attrName>style.visibility</p:attrName>
                                        </p:attrNameLst>
                                      </p:cBhvr>
                                      <p:to>
                                        <p:strVal val="visible"/>
                                      </p:to>
                                    </p:set>
                                    <p:anim calcmode="lin" valueType="num">
                                      <p:cBhvr additive="base">
                                        <p:cTn dur="1000"/>
                                        <p:tgtEl>
                                          <p:spTgt spid="387">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7">
                                            <p:txEl>
                                              <p:pRg end="8" st="8"/>
                                            </p:txEl>
                                          </p:spTgt>
                                        </p:tgtEl>
                                        <p:attrNameLst>
                                          <p:attrName>style.visibility</p:attrName>
                                        </p:attrNameLst>
                                      </p:cBhvr>
                                      <p:to>
                                        <p:strVal val="visible"/>
                                      </p:to>
                                    </p:set>
                                    <p:anim calcmode="lin" valueType="num">
                                      <p:cBhvr additive="base">
                                        <p:cTn dur="1000"/>
                                        <p:tgtEl>
                                          <p:spTgt spid="387">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7">
                                            <p:txEl>
                                              <p:pRg end="9" st="9"/>
                                            </p:txEl>
                                          </p:spTgt>
                                        </p:tgtEl>
                                        <p:attrNameLst>
                                          <p:attrName>style.visibility</p:attrName>
                                        </p:attrNameLst>
                                      </p:cBhvr>
                                      <p:to>
                                        <p:strVal val="visible"/>
                                      </p:to>
                                    </p:set>
                                    <p:anim calcmode="lin" valueType="num">
                                      <p:cBhvr additive="base">
                                        <p:cTn dur="1000"/>
                                        <p:tgtEl>
                                          <p:spTgt spid="387">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7">
                                            <p:txEl>
                                              <p:pRg end="10" st="10"/>
                                            </p:txEl>
                                          </p:spTgt>
                                        </p:tgtEl>
                                        <p:attrNameLst>
                                          <p:attrName>style.visibility</p:attrName>
                                        </p:attrNameLst>
                                      </p:cBhvr>
                                      <p:to>
                                        <p:strVal val="visible"/>
                                      </p:to>
                                    </p:set>
                                    <p:anim calcmode="lin" valueType="num">
                                      <p:cBhvr additive="base">
                                        <p:cTn dur="1000"/>
                                        <p:tgtEl>
                                          <p:spTgt spid="387">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7">
                                            <p:txEl>
                                              <p:pRg end="11" st="11"/>
                                            </p:txEl>
                                          </p:spTgt>
                                        </p:tgtEl>
                                        <p:attrNameLst>
                                          <p:attrName>style.visibility</p:attrName>
                                        </p:attrNameLst>
                                      </p:cBhvr>
                                      <p:to>
                                        <p:strVal val="visible"/>
                                      </p:to>
                                    </p:set>
                                    <p:anim calcmode="lin" valueType="num">
                                      <p:cBhvr additive="base">
                                        <p:cTn dur="1000"/>
                                        <p:tgtEl>
                                          <p:spTgt spid="387">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7">
                                            <p:txEl>
                                              <p:pRg end="12" st="12"/>
                                            </p:txEl>
                                          </p:spTgt>
                                        </p:tgtEl>
                                        <p:attrNameLst>
                                          <p:attrName>style.visibility</p:attrName>
                                        </p:attrNameLst>
                                      </p:cBhvr>
                                      <p:to>
                                        <p:strVal val="visible"/>
                                      </p:to>
                                    </p:set>
                                    <p:anim calcmode="lin" valueType="num">
                                      <p:cBhvr additive="base">
                                        <p:cTn dur="1000"/>
                                        <p:tgtEl>
                                          <p:spTgt spid="387">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7">
                                            <p:txEl>
                                              <p:pRg end="13" st="13"/>
                                            </p:txEl>
                                          </p:spTgt>
                                        </p:tgtEl>
                                        <p:attrNameLst>
                                          <p:attrName>style.visibility</p:attrName>
                                        </p:attrNameLst>
                                      </p:cBhvr>
                                      <p:to>
                                        <p:strVal val="visible"/>
                                      </p:to>
                                    </p:set>
                                    <p:anim calcmode="lin" valueType="num">
                                      <p:cBhvr additive="base">
                                        <p:cTn dur="1000"/>
                                        <p:tgtEl>
                                          <p:spTgt spid="387">
                                            <p:txEl>
                                              <p:pRg end="13" st="1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7">
                                            <p:txEl>
                                              <p:pRg end="14" st="14"/>
                                            </p:txEl>
                                          </p:spTgt>
                                        </p:tgtEl>
                                        <p:attrNameLst>
                                          <p:attrName>style.visibility</p:attrName>
                                        </p:attrNameLst>
                                      </p:cBhvr>
                                      <p:to>
                                        <p:strVal val="visible"/>
                                      </p:to>
                                    </p:set>
                                    <p:anim calcmode="lin" valueType="num">
                                      <p:cBhvr additive="base">
                                        <p:cTn dur="1000"/>
                                        <p:tgtEl>
                                          <p:spTgt spid="387">
                                            <p:txEl>
                                              <p:pRg end="14" st="1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7">
                                            <p:txEl>
                                              <p:pRg end="15" st="15"/>
                                            </p:txEl>
                                          </p:spTgt>
                                        </p:tgtEl>
                                        <p:attrNameLst>
                                          <p:attrName>style.visibility</p:attrName>
                                        </p:attrNameLst>
                                      </p:cBhvr>
                                      <p:to>
                                        <p:strVal val="visible"/>
                                      </p:to>
                                    </p:set>
                                    <p:anim calcmode="lin" valueType="num">
                                      <p:cBhvr additive="base">
                                        <p:cTn dur="1000"/>
                                        <p:tgtEl>
                                          <p:spTgt spid="387">
                                            <p:txEl>
                                              <p:pRg end="15" st="1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7">
                                            <p:txEl>
                                              <p:pRg end="16" st="16"/>
                                            </p:txEl>
                                          </p:spTgt>
                                        </p:tgtEl>
                                        <p:attrNameLst>
                                          <p:attrName>style.visibility</p:attrName>
                                        </p:attrNameLst>
                                      </p:cBhvr>
                                      <p:to>
                                        <p:strVal val="visible"/>
                                      </p:to>
                                    </p:set>
                                    <p:anim calcmode="lin" valueType="num">
                                      <p:cBhvr additive="base">
                                        <p:cTn dur="1000"/>
                                        <p:tgtEl>
                                          <p:spTgt spid="387">
                                            <p:txEl>
                                              <p:pRg end="16" st="1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7">
                                            <p:txEl>
                                              <p:pRg end="17" st="17"/>
                                            </p:txEl>
                                          </p:spTgt>
                                        </p:tgtEl>
                                        <p:attrNameLst>
                                          <p:attrName>style.visibility</p:attrName>
                                        </p:attrNameLst>
                                      </p:cBhvr>
                                      <p:to>
                                        <p:strVal val="visible"/>
                                      </p:to>
                                    </p:set>
                                    <p:anim calcmode="lin" valueType="num">
                                      <p:cBhvr additive="base">
                                        <p:cTn dur="1000"/>
                                        <p:tgtEl>
                                          <p:spTgt spid="387">
                                            <p:txEl>
                                              <p:pRg end="17" st="1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7">
                                            <p:txEl>
                                              <p:pRg end="18" st="18"/>
                                            </p:txEl>
                                          </p:spTgt>
                                        </p:tgtEl>
                                        <p:attrNameLst>
                                          <p:attrName>style.visibility</p:attrName>
                                        </p:attrNameLst>
                                      </p:cBhvr>
                                      <p:to>
                                        <p:strVal val="visible"/>
                                      </p:to>
                                    </p:set>
                                    <p:anim calcmode="lin" valueType="num">
                                      <p:cBhvr additive="base">
                                        <p:cTn dur="1000"/>
                                        <p:tgtEl>
                                          <p:spTgt spid="387">
                                            <p:txEl>
                                              <p:pRg end="18" st="18"/>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2" name="Shape 392"/>
        <p:cNvGrpSpPr/>
        <p:nvPr/>
      </p:nvGrpSpPr>
      <p:grpSpPr>
        <a:xfrm>
          <a:off x="0" y="0"/>
          <a:ext cx="0" cy="0"/>
          <a:chOff x="0" y="0"/>
          <a:chExt cx="0" cy="0"/>
        </a:xfrm>
      </p:grpSpPr>
      <p:sp>
        <p:nvSpPr>
          <p:cNvPr id="393" name="Google Shape;393;g7823ee4f48_1_72"/>
          <p:cNvSpPr txBox="1"/>
          <p:nvPr>
            <p:ph type="title"/>
          </p:nvPr>
        </p:nvSpPr>
        <p:spPr>
          <a:xfrm>
            <a:off x="699662" y="2665395"/>
            <a:ext cx="36168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AA Division Coordinators</a:t>
            </a:r>
            <a:endParaRPr/>
          </a:p>
        </p:txBody>
      </p:sp>
      <p:sp>
        <p:nvSpPr>
          <p:cNvPr id="394" name="Google Shape;394;g7823ee4f48_1_72"/>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5" name="Google Shape;395;g7823ee4f48_1_72"/>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6" name="Google Shape;396;g7823ee4f48_1_72"/>
          <p:cNvSpPr txBox="1"/>
          <p:nvPr>
            <p:ph idx="1" type="body"/>
          </p:nvPr>
        </p:nvSpPr>
        <p:spPr>
          <a:xfrm>
            <a:off x="5991025" y="161475"/>
            <a:ext cx="5974800" cy="66966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Clr>
                <a:srgbClr val="C00000"/>
              </a:buClr>
              <a:buSzPts val="3177"/>
              <a:buNone/>
            </a:pPr>
            <a:r>
              <a:rPr b="1" lang="en-US" sz="3400">
                <a:solidFill>
                  <a:srgbClr val="980000"/>
                </a:solidFill>
              </a:rPr>
              <a:t>AA </a:t>
            </a:r>
            <a:r>
              <a:rPr b="1" lang="en-US" sz="3400">
                <a:solidFill>
                  <a:srgbClr val="980000"/>
                </a:solidFill>
              </a:rPr>
              <a:t>Division Coordinators</a:t>
            </a:r>
            <a:endParaRPr b="1" sz="3400">
              <a:solidFill>
                <a:srgbClr val="980000"/>
              </a:solidFill>
            </a:endParaRPr>
          </a:p>
          <a:p>
            <a:pPr indent="0" lvl="0" marL="0" rtl="0" algn="ctr">
              <a:lnSpc>
                <a:spcPct val="70000"/>
              </a:lnSpc>
              <a:spcBef>
                <a:spcPts val="0"/>
              </a:spcBef>
              <a:spcAft>
                <a:spcPts val="0"/>
              </a:spcAft>
              <a:buClr>
                <a:srgbClr val="C00000"/>
              </a:buClr>
              <a:buSzPts val="3177"/>
              <a:buNone/>
            </a:pPr>
            <a:r>
              <a:t/>
            </a:r>
            <a:endParaRPr b="1" sz="3400">
              <a:solidFill>
                <a:srgbClr val="980000"/>
              </a:solidFill>
            </a:endParaRPr>
          </a:p>
          <a:p>
            <a:pPr indent="0" lvl="0" marL="0" rtl="0" algn="l">
              <a:lnSpc>
                <a:spcPct val="70000"/>
              </a:lnSpc>
              <a:spcBef>
                <a:spcPts val="1000"/>
              </a:spcBef>
              <a:spcAft>
                <a:spcPts val="0"/>
              </a:spcAft>
              <a:buClr>
                <a:srgbClr val="C00000"/>
              </a:buClr>
              <a:buSzPts val="2170"/>
              <a:buNone/>
            </a:pPr>
            <a:r>
              <a:rPr b="1" lang="en-US" sz="2700">
                <a:solidFill>
                  <a:srgbClr val="980000"/>
                </a:solidFill>
              </a:rPr>
              <a:t>U18 AA :</a:t>
            </a:r>
            <a:r>
              <a:rPr lang="en-US" sz="2700">
                <a:solidFill>
                  <a:srgbClr val="980000"/>
                </a:solidFill>
              </a:rPr>
              <a:t> </a:t>
            </a:r>
            <a:r>
              <a:rPr lang="en-US" sz="2700">
                <a:solidFill>
                  <a:schemeClr val="dk1"/>
                </a:solidFill>
              </a:rPr>
              <a:t>Jevon Sikorski - Incumbent</a:t>
            </a:r>
            <a:endParaRPr sz="2700">
              <a:solidFill>
                <a:schemeClr val="dk1"/>
              </a:solidFill>
            </a:endParaRPr>
          </a:p>
          <a:p>
            <a:pPr indent="0" lvl="0" marL="0" rtl="0" algn="l">
              <a:lnSpc>
                <a:spcPct val="70000"/>
              </a:lnSpc>
              <a:spcBef>
                <a:spcPts val="1000"/>
              </a:spcBef>
              <a:spcAft>
                <a:spcPts val="0"/>
              </a:spcAft>
              <a:buClr>
                <a:srgbClr val="C00000"/>
              </a:buClr>
              <a:buSzPts val="2170"/>
              <a:buNone/>
            </a:pPr>
            <a:r>
              <a:rPr b="1" lang="en-US" sz="2700">
                <a:solidFill>
                  <a:srgbClr val="980000"/>
                </a:solidFill>
              </a:rPr>
              <a:t>U18 AA Female: </a:t>
            </a:r>
            <a:r>
              <a:rPr lang="en-US" sz="2700">
                <a:solidFill>
                  <a:srgbClr val="980000"/>
                </a:solidFill>
              </a:rPr>
              <a:t> </a:t>
            </a:r>
            <a:r>
              <a:rPr b="1" i="1" lang="en-US" sz="2400">
                <a:solidFill>
                  <a:schemeClr val="dk1"/>
                </a:solidFill>
              </a:rPr>
              <a:t>Vote</a:t>
            </a:r>
            <a:endParaRPr sz="2700">
              <a:solidFill>
                <a:srgbClr val="980000"/>
              </a:solidFill>
            </a:endParaRPr>
          </a:p>
          <a:p>
            <a:pPr indent="-400050" lvl="0" marL="1371600" rtl="0" algn="l">
              <a:lnSpc>
                <a:spcPct val="70000"/>
              </a:lnSpc>
              <a:spcBef>
                <a:spcPts val="1000"/>
              </a:spcBef>
              <a:spcAft>
                <a:spcPts val="0"/>
              </a:spcAft>
              <a:buClr>
                <a:schemeClr val="dk1"/>
              </a:buClr>
              <a:buSzPts val="2700"/>
              <a:buChar char="•"/>
            </a:pPr>
            <a:r>
              <a:rPr lang="en-US" sz="2700">
                <a:solidFill>
                  <a:schemeClr val="dk1"/>
                </a:solidFill>
              </a:rPr>
              <a:t>Kelly Arsenault</a:t>
            </a:r>
            <a:endParaRPr sz="2700">
              <a:solidFill>
                <a:schemeClr val="dk1"/>
              </a:solidFill>
            </a:endParaRPr>
          </a:p>
          <a:p>
            <a:pPr indent="-400050" lvl="0" marL="1371600" rtl="0" algn="l">
              <a:lnSpc>
                <a:spcPct val="70000"/>
              </a:lnSpc>
              <a:spcBef>
                <a:spcPts val="0"/>
              </a:spcBef>
              <a:spcAft>
                <a:spcPts val="0"/>
              </a:spcAft>
              <a:buClr>
                <a:schemeClr val="dk1"/>
              </a:buClr>
              <a:buSzPts val="2700"/>
              <a:buChar char="•"/>
            </a:pPr>
            <a:r>
              <a:rPr lang="en-US" sz="2700">
                <a:solidFill>
                  <a:schemeClr val="dk1"/>
                </a:solidFill>
              </a:rPr>
              <a:t>Dwayne Simpson</a:t>
            </a:r>
            <a:endParaRPr sz="2700">
              <a:solidFill>
                <a:schemeClr val="dk1"/>
              </a:solidFill>
            </a:endParaRPr>
          </a:p>
          <a:p>
            <a:pPr indent="0" lvl="0" marL="0" rtl="0" algn="l">
              <a:lnSpc>
                <a:spcPct val="70000"/>
              </a:lnSpc>
              <a:spcBef>
                <a:spcPts val="1000"/>
              </a:spcBef>
              <a:spcAft>
                <a:spcPts val="0"/>
              </a:spcAft>
              <a:buClr>
                <a:srgbClr val="C00000"/>
              </a:buClr>
              <a:buSzPts val="2170"/>
              <a:buNone/>
            </a:pPr>
            <a:r>
              <a:rPr b="1" lang="en-US" sz="2700">
                <a:solidFill>
                  <a:srgbClr val="980000"/>
                </a:solidFill>
              </a:rPr>
              <a:t>U16 AA:</a:t>
            </a:r>
            <a:r>
              <a:rPr b="1" lang="en-US" sz="2700">
                <a:solidFill>
                  <a:schemeClr val="dk1"/>
                </a:solidFill>
              </a:rPr>
              <a:t> </a:t>
            </a:r>
            <a:r>
              <a:rPr b="1" i="1" lang="en-US" sz="2400">
                <a:solidFill>
                  <a:schemeClr val="dk1"/>
                </a:solidFill>
              </a:rPr>
              <a:t>Vote</a:t>
            </a:r>
            <a:endParaRPr b="1" sz="2700">
              <a:solidFill>
                <a:schemeClr val="dk1"/>
              </a:solidFill>
            </a:endParaRPr>
          </a:p>
          <a:p>
            <a:pPr indent="-400050" lvl="0" marL="1371600" rtl="0" algn="l">
              <a:lnSpc>
                <a:spcPct val="70000"/>
              </a:lnSpc>
              <a:spcBef>
                <a:spcPts val="1000"/>
              </a:spcBef>
              <a:spcAft>
                <a:spcPts val="0"/>
              </a:spcAft>
              <a:buClr>
                <a:schemeClr val="dk1"/>
              </a:buClr>
              <a:buSzPts val="2700"/>
              <a:buChar char="•"/>
            </a:pPr>
            <a:r>
              <a:rPr lang="en-US" sz="2700">
                <a:solidFill>
                  <a:schemeClr val="dk1"/>
                </a:solidFill>
              </a:rPr>
              <a:t>Glenn Odishaw</a:t>
            </a:r>
            <a:endParaRPr sz="2700">
              <a:solidFill>
                <a:schemeClr val="dk1"/>
              </a:solidFill>
            </a:endParaRPr>
          </a:p>
          <a:p>
            <a:pPr indent="-400050" lvl="0" marL="1371600" rtl="0" algn="l">
              <a:lnSpc>
                <a:spcPct val="70000"/>
              </a:lnSpc>
              <a:spcBef>
                <a:spcPts val="0"/>
              </a:spcBef>
              <a:spcAft>
                <a:spcPts val="0"/>
              </a:spcAft>
              <a:buClr>
                <a:schemeClr val="dk1"/>
              </a:buClr>
              <a:buSzPts val="2700"/>
              <a:buChar char="•"/>
            </a:pPr>
            <a:r>
              <a:rPr lang="en-US" sz="2700">
                <a:solidFill>
                  <a:schemeClr val="dk1"/>
                </a:solidFill>
              </a:rPr>
              <a:t>Shawn Brade - Incumbent</a:t>
            </a:r>
            <a:endParaRPr sz="2700">
              <a:solidFill>
                <a:schemeClr val="dk1"/>
              </a:solidFill>
            </a:endParaRPr>
          </a:p>
          <a:p>
            <a:pPr indent="0" lvl="0" marL="0" rtl="0" algn="l">
              <a:lnSpc>
                <a:spcPct val="70000"/>
              </a:lnSpc>
              <a:spcBef>
                <a:spcPts val="1000"/>
              </a:spcBef>
              <a:spcAft>
                <a:spcPts val="0"/>
              </a:spcAft>
              <a:buClr>
                <a:srgbClr val="C00000"/>
              </a:buClr>
              <a:buSzPts val="2170"/>
              <a:buNone/>
            </a:pPr>
            <a:r>
              <a:rPr b="1" lang="en-US" sz="2700">
                <a:solidFill>
                  <a:srgbClr val="980000"/>
                </a:solidFill>
              </a:rPr>
              <a:t>U15 AA: </a:t>
            </a:r>
            <a:r>
              <a:rPr lang="en-US" sz="2700">
                <a:solidFill>
                  <a:srgbClr val="000000"/>
                </a:solidFill>
              </a:rPr>
              <a:t> Ian Johnstone</a:t>
            </a:r>
            <a:endParaRPr sz="2700">
              <a:solidFill>
                <a:schemeClr val="dk1"/>
              </a:solidFill>
            </a:endParaRPr>
          </a:p>
          <a:p>
            <a:pPr indent="0" lvl="0" marL="0" rtl="0" algn="l">
              <a:lnSpc>
                <a:spcPct val="70000"/>
              </a:lnSpc>
              <a:spcBef>
                <a:spcPts val="1000"/>
              </a:spcBef>
              <a:spcAft>
                <a:spcPts val="0"/>
              </a:spcAft>
              <a:buClr>
                <a:srgbClr val="C00000"/>
              </a:buClr>
              <a:buSzPts val="2170"/>
              <a:buNone/>
            </a:pPr>
            <a:r>
              <a:rPr b="1" lang="en-US" sz="2700">
                <a:solidFill>
                  <a:srgbClr val="980000"/>
                </a:solidFill>
              </a:rPr>
              <a:t>U15 AA Female:  </a:t>
            </a:r>
            <a:r>
              <a:rPr lang="en-US" sz="2700">
                <a:solidFill>
                  <a:schemeClr val="dk1"/>
                </a:solidFill>
              </a:rPr>
              <a:t>Dacia Caron</a:t>
            </a:r>
            <a:endParaRPr sz="2700">
              <a:solidFill>
                <a:schemeClr val="dk1"/>
              </a:solidFill>
            </a:endParaRPr>
          </a:p>
          <a:p>
            <a:pPr indent="0" lvl="0" marL="0" rtl="0" algn="l">
              <a:lnSpc>
                <a:spcPct val="70000"/>
              </a:lnSpc>
              <a:spcBef>
                <a:spcPts val="1000"/>
              </a:spcBef>
              <a:spcAft>
                <a:spcPts val="0"/>
              </a:spcAft>
              <a:buClr>
                <a:srgbClr val="C00000"/>
              </a:buClr>
              <a:buSzPts val="2170"/>
              <a:buNone/>
            </a:pPr>
            <a:r>
              <a:rPr b="1" lang="en-US" sz="2700">
                <a:solidFill>
                  <a:srgbClr val="980000"/>
                </a:solidFill>
              </a:rPr>
              <a:t>U13 AA:</a:t>
            </a:r>
            <a:r>
              <a:rPr lang="en-US" sz="2700">
                <a:solidFill>
                  <a:srgbClr val="980000"/>
                </a:solidFill>
              </a:rPr>
              <a:t> </a:t>
            </a:r>
            <a:r>
              <a:rPr b="1" i="1" lang="en-US" sz="2400">
                <a:solidFill>
                  <a:schemeClr val="dk1"/>
                </a:solidFill>
              </a:rPr>
              <a:t>Vote</a:t>
            </a:r>
            <a:endParaRPr sz="2700">
              <a:solidFill>
                <a:srgbClr val="980000"/>
              </a:solidFill>
            </a:endParaRPr>
          </a:p>
          <a:p>
            <a:pPr indent="-400050" lvl="0" marL="1371600" rtl="0" algn="l">
              <a:lnSpc>
                <a:spcPct val="70000"/>
              </a:lnSpc>
              <a:spcBef>
                <a:spcPts val="1000"/>
              </a:spcBef>
              <a:spcAft>
                <a:spcPts val="0"/>
              </a:spcAft>
              <a:buClr>
                <a:schemeClr val="dk1"/>
              </a:buClr>
              <a:buSzPts val="2700"/>
              <a:buChar char="•"/>
            </a:pPr>
            <a:r>
              <a:rPr lang="en-US" sz="2700">
                <a:solidFill>
                  <a:schemeClr val="dk1"/>
                </a:solidFill>
              </a:rPr>
              <a:t>Glenn Odishaw</a:t>
            </a:r>
            <a:endParaRPr sz="2700">
              <a:solidFill>
                <a:schemeClr val="dk1"/>
              </a:solidFill>
            </a:endParaRPr>
          </a:p>
          <a:p>
            <a:pPr indent="-400050" lvl="0" marL="1371600" rtl="0" algn="l">
              <a:lnSpc>
                <a:spcPct val="70000"/>
              </a:lnSpc>
              <a:spcBef>
                <a:spcPts val="0"/>
              </a:spcBef>
              <a:spcAft>
                <a:spcPts val="0"/>
              </a:spcAft>
              <a:buClr>
                <a:schemeClr val="dk1"/>
              </a:buClr>
              <a:buSzPts val="2700"/>
              <a:buChar char="•"/>
            </a:pPr>
            <a:r>
              <a:rPr lang="en-US" sz="2700">
                <a:solidFill>
                  <a:schemeClr val="dk1"/>
                </a:solidFill>
              </a:rPr>
              <a:t>Jonathan Wiest</a:t>
            </a:r>
            <a:endParaRPr sz="2700">
              <a:solidFill>
                <a:schemeClr val="dk1"/>
              </a:solidFill>
            </a:endParaRPr>
          </a:p>
          <a:p>
            <a:pPr indent="0" lvl="0" marL="0" rtl="0" algn="l">
              <a:lnSpc>
                <a:spcPct val="70000"/>
              </a:lnSpc>
              <a:spcBef>
                <a:spcPts val="1000"/>
              </a:spcBef>
              <a:spcAft>
                <a:spcPts val="0"/>
              </a:spcAft>
              <a:buClr>
                <a:srgbClr val="C00000"/>
              </a:buClr>
              <a:buSzPts val="2170"/>
              <a:buNone/>
            </a:pPr>
            <a:r>
              <a:rPr b="1" lang="en-US" sz="2700">
                <a:solidFill>
                  <a:srgbClr val="980000"/>
                </a:solidFill>
              </a:rPr>
              <a:t>U13 AA Female:</a:t>
            </a:r>
            <a:r>
              <a:rPr lang="en-US" sz="2700">
                <a:solidFill>
                  <a:srgbClr val="980000"/>
                </a:solidFill>
              </a:rPr>
              <a:t> </a:t>
            </a:r>
            <a:r>
              <a:rPr lang="en-US" sz="2700">
                <a:solidFill>
                  <a:schemeClr val="dk1"/>
                </a:solidFill>
              </a:rPr>
              <a:t> </a:t>
            </a:r>
            <a:r>
              <a:rPr b="1" i="1" lang="en-US" sz="2400">
                <a:solidFill>
                  <a:schemeClr val="dk1"/>
                </a:solidFill>
              </a:rPr>
              <a:t>Vote</a:t>
            </a:r>
            <a:endParaRPr sz="2700">
              <a:solidFill>
                <a:schemeClr val="dk1"/>
              </a:solidFill>
            </a:endParaRPr>
          </a:p>
          <a:p>
            <a:pPr indent="-400050" lvl="0" marL="1371600" rtl="0" algn="l">
              <a:lnSpc>
                <a:spcPct val="70000"/>
              </a:lnSpc>
              <a:spcBef>
                <a:spcPts val="1000"/>
              </a:spcBef>
              <a:spcAft>
                <a:spcPts val="0"/>
              </a:spcAft>
              <a:buClr>
                <a:schemeClr val="dk1"/>
              </a:buClr>
              <a:buSzPts val="2700"/>
              <a:buChar char="•"/>
            </a:pPr>
            <a:r>
              <a:rPr lang="en-US" sz="2700">
                <a:solidFill>
                  <a:schemeClr val="dk1"/>
                </a:solidFill>
              </a:rPr>
              <a:t>Glenn Odishaw</a:t>
            </a:r>
            <a:endParaRPr sz="2700">
              <a:solidFill>
                <a:schemeClr val="dk1"/>
              </a:solidFill>
            </a:endParaRPr>
          </a:p>
          <a:p>
            <a:pPr indent="-400050" lvl="0" marL="1371600" rtl="0" algn="l">
              <a:lnSpc>
                <a:spcPct val="70000"/>
              </a:lnSpc>
              <a:spcBef>
                <a:spcPts val="0"/>
              </a:spcBef>
              <a:spcAft>
                <a:spcPts val="0"/>
              </a:spcAft>
              <a:buClr>
                <a:schemeClr val="dk1"/>
              </a:buClr>
              <a:buSzPts val="2700"/>
              <a:buChar char="•"/>
            </a:pPr>
            <a:r>
              <a:rPr lang="en-US" sz="2700">
                <a:solidFill>
                  <a:schemeClr val="dk1"/>
                </a:solidFill>
              </a:rPr>
              <a:t>Jenn Ross</a:t>
            </a:r>
            <a:endParaRPr sz="2300">
              <a:solidFill>
                <a:schemeClr val="dk1"/>
              </a:solidFill>
            </a:endParaRPr>
          </a:p>
        </p:txBody>
      </p:sp>
      <p:pic>
        <p:nvPicPr>
          <p:cNvPr id="397" name="Google Shape;397;g7823ee4f48_1_72"/>
          <p:cNvPicPr preferRelativeResize="0"/>
          <p:nvPr>
            <p:ph idx="1" type="body"/>
          </p:nvPr>
        </p:nvPicPr>
        <p:blipFill rotWithShape="1">
          <a:blip r:embed="rId3">
            <a:alphaModFix/>
          </a:blip>
          <a:srcRect b="0" l="139" r="129" t="0"/>
          <a:stretch/>
        </p:blipFill>
        <p:spPr>
          <a:xfrm>
            <a:off x="12167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6">
                                            <p:txEl>
                                              <p:pRg end="0" st="0"/>
                                            </p:txEl>
                                          </p:spTgt>
                                        </p:tgtEl>
                                        <p:attrNameLst>
                                          <p:attrName>style.visibility</p:attrName>
                                        </p:attrNameLst>
                                      </p:cBhvr>
                                      <p:to>
                                        <p:strVal val="visible"/>
                                      </p:to>
                                    </p:set>
                                    <p:anim calcmode="lin" valueType="num">
                                      <p:cBhvr additive="base">
                                        <p:cTn dur="1000"/>
                                        <p:tgtEl>
                                          <p:spTgt spid="396">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6">
                                            <p:txEl>
                                              <p:pRg end="1" st="1"/>
                                            </p:txEl>
                                          </p:spTgt>
                                        </p:tgtEl>
                                        <p:attrNameLst>
                                          <p:attrName>style.visibility</p:attrName>
                                        </p:attrNameLst>
                                      </p:cBhvr>
                                      <p:to>
                                        <p:strVal val="visible"/>
                                      </p:to>
                                    </p:set>
                                    <p:anim calcmode="lin" valueType="num">
                                      <p:cBhvr additive="base">
                                        <p:cTn dur="1000"/>
                                        <p:tgtEl>
                                          <p:spTgt spid="396">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6">
                                            <p:txEl>
                                              <p:pRg end="2" st="2"/>
                                            </p:txEl>
                                          </p:spTgt>
                                        </p:tgtEl>
                                        <p:attrNameLst>
                                          <p:attrName>style.visibility</p:attrName>
                                        </p:attrNameLst>
                                      </p:cBhvr>
                                      <p:to>
                                        <p:strVal val="visible"/>
                                      </p:to>
                                    </p:set>
                                    <p:anim calcmode="lin" valueType="num">
                                      <p:cBhvr additive="base">
                                        <p:cTn dur="1000"/>
                                        <p:tgtEl>
                                          <p:spTgt spid="396">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6">
                                            <p:txEl>
                                              <p:pRg end="3" st="3"/>
                                            </p:txEl>
                                          </p:spTgt>
                                        </p:tgtEl>
                                        <p:attrNameLst>
                                          <p:attrName>style.visibility</p:attrName>
                                        </p:attrNameLst>
                                      </p:cBhvr>
                                      <p:to>
                                        <p:strVal val="visible"/>
                                      </p:to>
                                    </p:set>
                                    <p:anim calcmode="lin" valueType="num">
                                      <p:cBhvr additive="base">
                                        <p:cTn dur="1000"/>
                                        <p:tgtEl>
                                          <p:spTgt spid="396">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6">
                                            <p:txEl>
                                              <p:pRg end="4" st="4"/>
                                            </p:txEl>
                                          </p:spTgt>
                                        </p:tgtEl>
                                        <p:attrNameLst>
                                          <p:attrName>style.visibility</p:attrName>
                                        </p:attrNameLst>
                                      </p:cBhvr>
                                      <p:to>
                                        <p:strVal val="visible"/>
                                      </p:to>
                                    </p:set>
                                    <p:anim calcmode="lin" valueType="num">
                                      <p:cBhvr additive="base">
                                        <p:cTn dur="1000"/>
                                        <p:tgtEl>
                                          <p:spTgt spid="396">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6">
                                            <p:txEl>
                                              <p:pRg end="5" st="5"/>
                                            </p:txEl>
                                          </p:spTgt>
                                        </p:tgtEl>
                                        <p:attrNameLst>
                                          <p:attrName>style.visibility</p:attrName>
                                        </p:attrNameLst>
                                      </p:cBhvr>
                                      <p:to>
                                        <p:strVal val="visible"/>
                                      </p:to>
                                    </p:set>
                                    <p:anim calcmode="lin" valueType="num">
                                      <p:cBhvr additive="base">
                                        <p:cTn dur="1000"/>
                                        <p:tgtEl>
                                          <p:spTgt spid="396">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6">
                                            <p:txEl>
                                              <p:pRg end="6" st="6"/>
                                            </p:txEl>
                                          </p:spTgt>
                                        </p:tgtEl>
                                        <p:attrNameLst>
                                          <p:attrName>style.visibility</p:attrName>
                                        </p:attrNameLst>
                                      </p:cBhvr>
                                      <p:to>
                                        <p:strVal val="visible"/>
                                      </p:to>
                                    </p:set>
                                    <p:anim calcmode="lin" valueType="num">
                                      <p:cBhvr additive="base">
                                        <p:cTn dur="1000"/>
                                        <p:tgtEl>
                                          <p:spTgt spid="396">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6">
                                            <p:txEl>
                                              <p:pRg end="7" st="7"/>
                                            </p:txEl>
                                          </p:spTgt>
                                        </p:tgtEl>
                                        <p:attrNameLst>
                                          <p:attrName>style.visibility</p:attrName>
                                        </p:attrNameLst>
                                      </p:cBhvr>
                                      <p:to>
                                        <p:strVal val="visible"/>
                                      </p:to>
                                    </p:set>
                                    <p:anim calcmode="lin" valueType="num">
                                      <p:cBhvr additive="base">
                                        <p:cTn dur="1000"/>
                                        <p:tgtEl>
                                          <p:spTgt spid="396">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6">
                                            <p:txEl>
                                              <p:pRg end="8" st="8"/>
                                            </p:txEl>
                                          </p:spTgt>
                                        </p:tgtEl>
                                        <p:attrNameLst>
                                          <p:attrName>style.visibility</p:attrName>
                                        </p:attrNameLst>
                                      </p:cBhvr>
                                      <p:to>
                                        <p:strVal val="visible"/>
                                      </p:to>
                                    </p:set>
                                    <p:anim calcmode="lin" valueType="num">
                                      <p:cBhvr additive="base">
                                        <p:cTn dur="1000"/>
                                        <p:tgtEl>
                                          <p:spTgt spid="396">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6">
                                            <p:txEl>
                                              <p:pRg end="9" st="9"/>
                                            </p:txEl>
                                          </p:spTgt>
                                        </p:tgtEl>
                                        <p:attrNameLst>
                                          <p:attrName>style.visibility</p:attrName>
                                        </p:attrNameLst>
                                      </p:cBhvr>
                                      <p:to>
                                        <p:strVal val="visible"/>
                                      </p:to>
                                    </p:set>
                                    <p:anim calcmode="lin" valueType="num">
                                      <p:cBhvr additive="base">
                                        <p:cTn dur="1000"/>
                                        <p:tgtEl>
                                          <p:spTgt spid="396">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6">
                                            <p:txEl>
                                              <p:pRg end="10" st="10"/>
                                            </p:txEl>
                                          </p:spTgt>
                                        </p:tgtEl>
                                        <p:attrNameLst>
                                          <p:attrName>style.visibility</p:attrName>
                                        </p:attrNameLst>
                                      </p:cBhvr>
                                      <p:to>
                                        <p:strVal val="visible"/>
                                      </p:to>
                                    </p:set>
                                    <p:anim calcmode="lin" valueType="num">
                                      <p:cBhvr additive="base">
                                        <p:cTn dur="1000"/>
                                        <p:tgtEl>
                                          <p:spTgt spid="396">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6">
                                            <p:txEl>
                                              <p:pRg end="11" st="11"/>
                                            </p:txEl>
                                          </p:spTgt>
                                        </p:tgtEl>
                                        <p:attrNameLst>
                                          <p:attrName>style.visibility</p:attrName>
                                        </p:attrNameLst>
                                      </p:cBhvr>
                                      <p:to>
                                        <p:strVal val="visible"/>
                                      </p:to>
                                    </p:set>
                                    <p:anim calcmode="lin" valueType="num">
                                      <p:cBhvr additive="base">
                                        <p:cTn dur="1000"/>
                                        <p:tgtEl>
                                          <p:spTgt spid="396">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6">
                                            <p:txEl>
                                              <p:pRg end="12" st="12"/>
                                            </p:txEl>
                                          </p:spTgt>
                                        </p:tgtEl>
                                        <p:attrNameLst>
                                          <p:attrName>style.visibility</p:attrName>
                                        </p:attrNameLst>
                                      </p:cBhvr>
                                      <p:to>
                                        <p:strVal val="visible"/>
                                      </p:to>
                                    </p:set>
                                    <p:anim calcmode="lin" valueType="num">
                                      <p:cBhvr additive="base">
                                        <p:cTn dur="1000"/>
                                        <p:tgtEl>
                                          <p:spTgt spid="396">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6">
                                            <p:txEl>
                                              <p:pRg end="13" st="13"/>
                                            </p:txEl>
                                          </p:spTgt>
                                        </p:tgtEl>
                                        <p:attrNameLst>
                                          <p:attrName>style.visibility</p:attrName>
                                        </p:attrNameLst>
                                      </p:cBhvr>
                                      <p:to>
                                        <p:strVal val="visible"/>
                                      </p:to>
                                    </p:set>
                                    <p:anim calcmode="lin" valueType="num">
                                      <p:cBhvr additive="base">
                                        <p:cTn dur="1000"/>
                                        <p:tgtEl>
                                          <p:spTgt spid="396">
                                            <p:txEl>
                                              <p:pRg end="13" st="1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6">
                                            <p:txEl>
                                              <p:pRg end="14" st="14"/>
                                            </p:txEl>
                                          </p:spTgt>
                                        </p:tgtEl>
                                        <p:attrNameLst>
                                          <p:attrName>style.visibility</p:attrName>
                                        </p:attrNameLst>
                                      </p:cBhvr>
                                      <p:to>
                                        <p:strVal val="visible"/>
                                      </p:to>
                                    </p:set>
                                    <p:anim calcmode="lin" valueType="num">
                                      <p:cBhvr additive="base">
                                        <p:cTn dur="1000"/>
                                        <p:tgtEl>
                                          <p:spTgt spid="396">
                                            <p:txEl>
                                              <p:pRg end="14" st="1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6">
                                            <p:txEl>
                                              <p:pRg end="15" st="15"/>
                                            </p:txEl>
                                          </p:spTgt>
                                        </p:tgtEl>
                                        <p:attrNameLst>
                                          <p:attrName>style.visibility</p:attrName>
                                        </p:attrNameLst>
                                      </p:cBhvr>
                                      <p:to>
                                        <p:strVal val="visible"/>
                                      </p:to>
                                    </p:set>
                                    <p:anim calcmode="lin" valueType="num">
                                      <p:cBhvr additive="base">
                                        <p:cTn dur="1000"/>
                                        <p:tgtEl>
                                          <p:spTgt spid="396">
                                            <p:txEl>
                                              <p:pRg end="15" st="1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6">
                                            <p:txEl>
                                              <p:pRg end="16" st="16"/>
                                            </p:txEl>
                                          </p:spTgt>
                                        </p:tgtEl>
                                        <p:attrNameLst>
                                          <p:attrName>style.visibility</p:attrName>
                                        </p:attrNameLst>
                                      </p:cBhvr>
                                      <p:to>
                                        <p:strVal val="visible"/>
                                      </p:to>
                                    </p:set>
                                    <p:anim calcmode="lin" valueType="num">
                                      <p:cBhvr additive="base">
                                        <p:cTn dur="1000"/>
                                        <p:tgtEl>
                                          <p:spTgt spid="396">
                                            <p:txEl>
                                              <p:pRg end="16" st="16"/>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1" name="Shape 401"/>
        <p:cNvGrpSpPr/>
        <p:nvPr/>
      </p:nvGrpSpPr>
      <p:grpSpPr>
        <a:xfrm>
          <a:off x="0" y="0"/>
          <a:ext cx="0" cy="0"/>
          <a:chOff x="0" y="0"/>
          <a:chExt cx="0" cy="0"/>
        </a:xfrm>
      </p:grpSpPr>
      <p:sp>
        <p:nvSpPr>
          <p:cNvPr id="402" name="Google Shape;402;g128fc099614_0_118"/>
          <p:cNvSpPr txBox="1"/>
          <p:nvPr>
            <p:ph type="title"/>
          </p:nvPr>
        </p:nvSpPr>
        <p:spPr>
          <a:xfrm>
            <a:off x="699662" y="2665395"/>
            <a:ext cx="36168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Travel and Female</a:t>
            </a:r>
            <a:r>
              <a:rPr b="1" lang="en-US" sz="4800"/>
              <a:t> Division</a:t>
            </a:r>
            <a:endParaRPr b="1" sz="4800"/>
          </a:p>
          <a:p>
            <a:pPr indent="0" lvl="0" marL="0" rtl="0" algn="ctr">
              <a:lnSpc>
                <a:spcPct val="90000"/>
              </a:lnSpc>
              <a:spcBef>
                <a:spcPts val="0"/>
              </a:spcBef>
              <a:spcAft>
                <a:spcPts val="0"/>
              </a:spcAft>
              <a:buClr>
                <a:schemeClr val="lt1"/>
              </a:buClr>
              <a:buSzPts val="4800"/>
              <a:buFont typeface="Calibri"/>
              <a:buNone/>
            </a:pPr>
            <a:r>
              <a:rPr b="1" lang="en-US" sz="4800"/>
              <a:t>Coordinators</a:t>
            </a:r>
            <a:endParaRPr/>
          </a:p>
        </p:txBody>
      </p:sp>
      <p:sp>
        <p:nvSpPr>
          <p:cNvPr id="403" name="Google Shape;403;g128fc099614_0_118"/>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4" name="Google Shape;404;g128fc099614_0_118"/>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5" name="Google Shape;405;g128fc099614_0_118"/>
          <p:cNvSpPr txBox="1"/>
          <p:nvPr>
            <p:ph idx="1" type="body"/>
          </p:nvPr>
        </p:nvSpPr>
        <p:spPr>
          <a:xfrm>
            <a:off x="6249400" y="80750"/>
            <a:ext cx="5855400" cy="67017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Clr>
                <a:srgbClr val="C00000"/>
              </a:buClr>
              <a:buSzPts val="3177"/>
              <a:buNone/>
            </a:pPr>
            <a:r>
              <a:t/>
            </a:r>
            <a:endParaRPr b="1" sz="3400">
              <a:solidFill>
                <a:srgbClr val="980000"/>
              </a:solidFill>
            </a:endParaRPr>
          </a:p>
          <a:p>
            <a:pPr indent="0" lvl="0" marL="0" rtl="0" algn="ctr">
              <a:lnSpc>
                <a:spcPct val="70000"/>
              </a:lnSpc>
              <a:spcBef>
                <a:spcPts val="0"/>
              </a:spcBef>
              <a:spcAft>
                <a:spcPts val="0"/>
              </a:spcAft>
              <a:buClr>
                <a:srgbClr val="C00000"/>
              </a:buClr>
              <a:buSzPts val="3177"/>
              <a:buNone/>
            </a:pPr>
            <a:r>
              <a:t/>
            </a:r>
            <a:endParaRPr b="1" sz="3400">
              <a:solidFill>
                <a:srgbClr val="980000"/>
              </a:solidFill>
            </a:endParaRPr>
          </a:p>
          <a:p>
            <a:pPr indent="0" lvl="0" marL="0" rtl="0" algn="ctr">
              <a:lnSpc>
                <a:spcPct val="70000"/>
              </a:lnSpc>
              <a:spcBef>
                <a:spcPts val="0"/>
              </a:spcBef>
              <a:spcAft>
                <a:spcPts val="0"/>
              </a:spcAft>
              <a:buClr>
                <a:srgbClr val="C00000"/>
              </a:buClr>
              <a:buSzPts val="3177"/>
              <a:buNone/>
            </a:pPr>
            <a:r>
              <a:rPr b="1" lang="en-US" sz="3400">
                <a:solidFill>
                  <a:srgbClr val="980000"/>
                </a:solidFill>
              </a:rPr>
              <a:t>Travel </a:t>
            </a:r>
            <a:r>
              <a:rPr b="1" lang="en-US" sz="3400">
                <a:solidFill>
                  <a:srgbClr val="980000"/>
                </a:solidFill>
              </a:rPr>
              <a:t>Division Coordinators</a:t>
            </a:r>
            <a:endParaRPr b="1" sz="3400">
              <a:solidFill>
                <a:srgbClr val="980000"/>
              </a:solidFill>
            </a:endParaRPr>
          </a:p>
          <a:p>
            <a:pPr indent="0" lvl="0" marL="0" rtl="0" algn="ctr">
              <a:lnSpc>
                <a:spcPct val="70000"/>
              </a:lnSpc>
              <a:spcBef>
                <a:spcPts val="0"/>
              </a:spcBef>
              <a:spcAft>
                <a:spcPts val="0"/>
              </a:spcAft>
              <a:buClr>
                <a:srgbClr val="C00000"/>
              </a:buClr>
              <a:buSzPts val="3177"/>
              <a:buNone/>
            </a:pPr>
            <a:r>
              <a:t/>
            </a:r>
            <a:endParaRPr b="1" sz="3400">
              <a:solidFill>
                <a:srgbClr val="980000"/>
              </a:solidFill>
            </a:endParaRPr>
          </a:p>
          <a:p>
            <a:pPr indent="0" lvl="0" marL="0" rtl="0" algn="l">
              <a:lnSpc>
                <a:spcPct val="70000"/>
              </a:lnSpc>
              <a:spcBef>
                <a:spcPts val="1000"/>
              </a:spcBef>
              <a:spcAft>
                <a:spcPts val="0"/>
              </a:spcAft>
              <a:buClr>
                <a:srgbClr val="C00000"/>
              </a:buClr>
              <a:buSzPts val="2170"/>
              <a:buNone/>
            </a:pPr>
            <a:r>
              <a:rPr b="1" lang="en-US" sz="2400" u="sng">
                <a:solidFill>
                  <a:srgbClr val="980000"/>
                </a:solidFill>
              </a:rPr>
              <a:t>Mixed</a:t>
            </a:r>
            <a:endParaRPr b="1" sz="2400" u="sng">
              <a:solidFill>
                <a:srgbClr val="980000"/>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U16/U18: </a:t>
            </a:r>
            <a:r>
              <a:rPr lang="en-US" sz="2400">
                <a:solidFill>
                  <a:schemeClr val="dk1"/>
                </a:solidFill>
              </a:rPr>
              <a:t>Johnny Abboud - Incumbent</a:t>
            </a:r>
            <a:endParaRPr sz="2400">
              <a:solidFill>
                <a:schemeClr val="dk1"/>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U15: </a:t>
            </a:r>
            <a:r>
              <a:rPr lang="en-US" sz="2400">
                <a:solidFill>
                  <a:schemeClr val="dk1"/>
                </a:solidFill>
              </a:rPr>
              <a:t>Heather Campbell</a:t>
            </a:r>
            <a:endParaRPr sz="2400">
              <a:solidFill>
                <a:schemeClr val="dk1"/>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U13:</a:t>
            </a:r>
            <a:r>
              <a:rPr b="1" lang="en-US" sz="2400">
                <a:solidFill>
                  <a:srgbClr val="C00000"/>
                </a:solidFill>
              </a:rPr>
              <a:t> </a:t>
            </a:r>
            <a:r>
              <a:rPr b="1" i="1" lang="en-US" sz="2400">
                <a:solidFill>
                  <a:schemeClr val="dk1"/>
                </a:solidFill>
              </a:rPr>
              <a:t>Vote</a:t>
            </a:r>
            <a:endParaRPr b="1" i="1" sz="2400">
              <a:solidFill>
                <a:schemeClr val="dk1"/>
              </a:solidFill>
            </a:endParaRPr>
          </a:p>
          <a:p>
            <a:pPr indent="-381000" lvl="0" marL="914400" rtl="0" algn="l">
              <a:lnSpc>
                <a:spcPct val="70000"/>
              </a:lnSpc>
              <a:spcBef>
                <a:spcPts val="1000"/>
              </a:spcBef>
              <a:spcAft>
                <a:spcPts val="0"/>
              </a:spcAft>
              <a:buClr>
                <a:schemeClr val="dk1"/>
              </a:buClr>
              <a:buSzPts val="2400"/>
              <a:buChar char="•"/>
            </a:pPr>
            <a:r>
              <a:rPr lang="en-US" sz="2400">
                <a:solidFill>
                  <a:schemeClr val="dk1"/>
                </a:solidFill>
              </a:rPr>
              <a:t>Julie Williams</a:t>
            </a:r>
            <a:endParaRPr sz="2400">
              <a:solidFill>
                <a:schemeClr val="dk1"/>
              </a:solidFill>
            </a:endParaRPr>
          </a:p>
          <a:p>
            <a:pPr indent="-381000" lvl="0" marL="914400" rtl="0" algn="l">
              <a:lnSpc>
                <a:spcPct val="70000"/>
              </a:lnSpc>
              <a:spcBef>
                <a:spcPts val="0"/>
              </a:spcBef>
              <a:spcAft>
                <a:spcPts val="0"/>
              </a:spcAft>
              <a:buClr>
                <a:schemeClr val="dk1"/>
              </a:buClr>
              <a:buSzPts val="2400"/>
              <a:buChar char="•"/>
            </a:pPr>
            <a:r>
              <a:rPr lang="en-US" sz="2400">
                <a:solidFill>
                  <a:schemeClr val="dk1"/>
                </a:solidFill>
              </a:rPr>
              <a:t>Korin Lemay - Incumbent</a:t>
            </a:r>
            <a:endParaRPr sz="2400">
              <a:solidFill>
                <a:schemeClr val="dk1"/>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U11:</a:t>
            </a:r>
            <a:r>
              <a:rPr lang="en-US" sz="2400">
                <a:solidFill>
                  <a:srgbClr val="980000"/>
                </a:solidFill>
              </a:rPr>
              <a:t> </a:t>
            </a:r>
            <a:r>
              <a:rPr lang="en-US" sz="2400">
                <a:solidFill>
                  <a:schemeClr val="dk1"/>
                </a:solidFill>
              </a:rPr>
              <a:t>Oscar Alvarez</a:t>
            </a:r>
            <a:endParaRPr b="1" i="1" sz="2400">
              <a:solidFill>
                <a:schemeClr val="dk1"/>
              </a:solidFill>
            </a:endParaRPr>
          </a:p>
          <a:p>
            <a:pPr indent="0" lvl="0" marL="0" rtl="0" algn="l">
              <a:lnSpc>
                <a:spcPct val="70000"/>
              </a:lnSpc>
              <a:spcBef>
                <a:spcPts val="1000"/>
              </a:spcBef>
              <a:spcAft>
                <a:spcPts val="0"/>
              </a:spcAft>
              <a:buClr>
                <a:srgbClr val="C00000"/>
              </a:buClr>
              <a:buSzPts val="2170"/>
              <a:buNone/>
            </a:pPr>
            <a:r>
              <a:t/>
            </a:r>
            <a:endParaRPr sz="2400">
              <a:solidFill>
                <a:schemeClr val="dk1"/>
              </a:solidFill>
            </a:endParaRPr>
          </a:p>
          <a:p>
            <a:pPr indent="0" lvl="0" marL="0" rtl="0" algn="l">
              <a:lnSpc>
                <a:spcPct val="70000"/>
              </a:lnSpc>
              <a:spcBef>
                <a:spcPts val="1000"/>
              </a:spcBef>
              <a:spcAft>
                <a:spcPts val="0"/>
              </a:spcAft>
              <a:buClr>
                <a:srgbClr val="C00000"/>
              </a:buClr>
              <a:buSzPts val="2170"/>
              <a:buFont typeface="Arial"/>
              <a:buNone/>
            </a:pPr>
            <a:r>
              <a:rPr b="1" lang="en-US" sz="2400" u="sng">
                <a:solidFill>
                  <a:srgbClr val="980000"/>
                </a:solidFill>
              </a:rPr>
              <a:t>Female</a:t>
            </a:r>
            <a:endParaRPr b="1" sz="2400" u="sng">
              <a:solidFill>
                <a:srgbClr val="980000"/>
              </a:solidFill>
            </a:endParaRPr>
          </a:p>
          <a:p>
            <a:pPr indent="0" lvl="0" marL="0" rtl="0" algn="l">
              <a:lnSpc>
                <a:spcPct val="70000"/>
              </a:lnSpc>
              <a:spcBef>
                <a:spcPts val="1000"/>
              </a:spcBef>
              <a:spcAft>
                <a:spcPts val="0"/>
              </a:spcAft>
              <a:buClr>
                <a:srgbClr val="C00000"/>
              </a:buClr>
              <a:buSzPts val="2170"/>
              <a:buFont typeface="Arial"/>
              <a:buNone/>
            </a:pPr>
            <a:r>
              <a:rPr b="1" lang="en-US" sz="2400">
                <a:solidFill>
                  <a:srgbClr val="980000"/>
                </a:solidFill>
              </a:rPr>
              <a:t>U15/U18: </a:t>
            </a:r>
            <a:r>
              <a:rPr lang="en-US" sz="2400">
                <a:solidFill>
                  <a:schemeClr val="dk1"/>
                </a:solidFill>
              </a:rPr>
              <a:t>Heather Bell</a:t>
            </a:r>
            <a:endParaRPr sz="2400">
              <a:solidFill>
                <a:schemeClr val="dk1"/>
              </a:solidFill>
            </a:endParaRPr>
          </a:p>
          <a:p>
            <a:pPr indent="0" lvl="0" marL="0" rtl="0" algn="l">
              <a:lnSpc>
                <a:spcPct val="70000"/>
              </a:lnSpc>
              <a:spcBef>
                <a:spcPts val="1000"/>
              </a:spcBef>
              <a:spcAft>
                <a:spcPts val="0"/>
              </a:spcAft>
              <a:buClr>
                <a:srgbClr val="C00000"/>
              </a:buClr>
              <a:buSzPts val="2170"/>
              <a:buFont typeface="Arial"/>
              <a:buNone/>
            </a:pPr>
            <a:r>
              <a:rPr b="1" lang="en-US" sz="2400">
                <a:solidFill>
                  <a:srgbClr val="980000"/>
                </a:solidFill>
              </a:rPr>
              <a:t>U11/U13: </a:t>
            </a:r>
            <a:r>
              <a:rPr lang="en-US" sz="2400">
                <a:solidFill>
                  <a:schemeClr val="dk1"/>
                </a:solidFill>
              </a:rPr>
              <a:t>Megan Condie - Incumbent</a:t>
            </a:r>
            <a:endParaRPr sz="2400">
              <a:solidFill>
                <a:schemeClr val="dk1"/>
              </a:solidFill>
            </a:endParaRPr>
          </a:p>
        </p:txBody>
      </p:sp>
      <p:pic>
        <p:nvPicPr>
          <p:cNvPr id="406" name="Google Shape;406;g128fc099614_0_118"/>
          <p:cNvPicPr preferRelativeResize="0"/>
          <p:nvPr>
            <p:ph idx="1" type="body"/>
          </p:nvPr>
        </p:nvPicPr>
        <p:blipFill rotWithShape="1">
          <a:blip r:embed="rId3">
            <a:alphaModFix/>
          </a:blip>
          <a:srcRect b="0" l="139" r="129" t="0"/>
          <a:stretch/>
        </p:blipFill>
        <p:spPr>
          <a:xfrm>
            <a:off x="12167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5">
                                            <p:txEl>
                                              <p:pRg end="0" st="0"/>
                                            </p:txEl>
                                          </p:spTgt>
                                        </p:tgtEl>
                                        <p:attrNameLst>
                                          <p:attrName>style.visibility</p:attrName>
                                        </p:attrNameLst>
                                      </p:cBhvr>
                                      <p:to>
                                        <p:strVal val="visible"/>
                                      </p:to>
                                    </p:set>
                                    <p:anim calcmode="lin" valueType="num">
                                      <p:cBhvr additive="base">
                                        <p:cTn dur="1000"/>
                                        <p:tgtEl>
                                          <p:spTgt spid="405">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5">
                                            <p:txEl>
                                              <p:pRg end="1" st="1"/>
                                            </p:txEl>
                                          </p:spTgt>
                                        </p:tgtEl>
                                        <p:attrNameLst>
                                          <p:attrName>style.visibility</p:attrName>
                                        </p:attrNameLst>
                                      </p:cBhvr>
                                      <p:to>
                                        <p:strVal val="visible"/>
                                      </p:to>
                                    </p:set>
                                    <p:anim calcmode="lin" valueType="num">
                                      <p:cBhvr additive="base">
                                        <p:cTn dur="1000"/>
                                        <p:tgtEl>
                                          <p:spTgt spid="405">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5">
                                            <p:txEl>
                                              <p:pRg end="2" st="2"/>
                                            </p:txEl>
                                          </p:spTgt>
                                        </p:tgtEl>
                                        <p:attrNameLst>
                                          <p:attrName>style.visibility</p:attrName>
                                        </p:attrNameLst>
                                      </p:cBhvr>
                                      <p:to>
                                        <p:strVal val="visible"/>
                                      </p:to>
                                    </p:set>
                                    <p:anim calcmode="lin" valueType="num">
                                      <p:cBhvr additive="base">
                                        <p:cTn dur="1000"/>
                                        <p:tgtEl>
                                          <p:spTgt spid="405">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5">
                                            <p:txEl>
                                              <p:pRg end="3" st="3"/>
                                            </p:txEl>
                                          </p:spTgt>
                                        </p:tgtEl>
                                        <p:attrNameLst>
                                          <p:attrName>style.visibility</p:attrName>
                                        </p:attrNameLst>
                                      </p:cBhvr>
                                      <p:to>
                                        <p:strVal val="visible"/>
                                      </p:to>
                                    </p:set>
                                    <p:anim calcmode="lin" valueType="num">
                                      <p:cBhvr additive="base">
                                        <p:cTn dur="1000"/>
                                        <p:tgtEl>
                                          <p:spTgt spid="405">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5">
                                            <p:txEl>
                                              <p:pRg end="4" st="4"/>
                                            </p:txEl>
                                          </p:spTgt>
                                        </p:tgtEl>
                                        <p:attrNameLst>
                                          <p:attrName>style.visibility</p:attrName>
                                        </p:attrNameLst>
                                      </p:cBhvr>
                                      <p:to>
                                        <p:strVal val="visible"/>
                                      </p:to>
                                    </p:set>
                                    <p:anim calcmode="lin" valueType="num">
                                      <p:cBhvr additive="base">
                                        <p:cTn dur="1000"/>
                                        <p:tgtEl>
                                          <p:spTgt spid="405">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5">
                                            <p:txEl>
                                              <p:pRg end="5" st="5"/>
                                            </p:txEl>
                                          </p:spTgt>
                                        </p:tgtEl>
                                        <p:attrNameLst>
                                          <p:attrName>style.visibility</p:attrName>
                                        </p:attrNameLst>
                                      </p:cBhvr>
                                      <p:to>
                                        <p:strVal val="visible"/>
                                      </p:to>
                                    </p:set>
                                    <p:anim calcmode="lin" valueType="num">
                                      <p:cBhvr additive="base">
                                        <p:cTn dur="1000"/>
                                        <p:tgtEl>
                                          <p:spTgt spid="405">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5">
                                            <p:txEl>
                                              <p:pRg end="6" st="6"/>
                                            </p:txEl>
                                          </p:spTgt>
                                        </p:tgtEl>
                                        <p:attrNameLst>
                                          <p:attrName>style.visibility</p:attrName>
                                        </p:attrNameLst>
                                      </p:cBhvr>
                                      <p:to>
                                        <p:strVal val="visible"/>
                                      </p:to>
                                    </p:set>
                                    <p:anim calcmode="lin" valueType="num">
                                      <p:cBhvr additive="base">
                                        <p:cTn dur="1000"/>
                                        <p:tgtEl>
                                          <p:spTgt spid="405">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5">
                                            <p:txEl>
                                              <p:pRg end="7" st="7"/>
                                            </p:txEl>
                                          </p:spTgt>
                                        </p:tgtEl>
                                        <p:attrNameLst>
                                          <p:attrName>style.visibility</p:attrName>
                                        </p:attrNameLst>
                                      </p:cBhvr>
                                      <p:to>
                                        <p:strVal val="visible"/>
                                      </p:to>
                                    </p:set>
                                    <p:anim calcmode="lin" valueType="num">
                                      <p:cBhvr additive="base">
                                        <p:cTn dur="1000"/>
                                        <p:tgtEl>
                                          <p:spTgt spid="405">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5">
                                            <p:txEl>
                                              <p:pRg end="8" st="8"/>
                                            </p:txEl>
                                          </p:spTgt>
                                        </p:tgtEl>
                                        <p:attrNameLst>
                                          <p:attrName>style.visibility</p:attrName>
                                        </p:attrNameLst>
                                      </p:cBhvr>
                                      <p:to>
                                        <p:strVal val="visible"/>
                                      </p:to>
                                    </p:set>
                                    <p:anim calcmode="lin" valueType="num">
                                      <p:cBhvr additive="base">
                                        <p:cTn dur="1000"/>
                                        <p:tgtEl>
                                          <p:spTgt spid="405">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5">
                                            <p:txEl>
                                              <p:pRg end="9" st="9"/>
                                            </p:txEl>
                                          </p:spTgt>
                                        </p:tgtEl>
                                        <p:attrNameLst>
                                          <p:attrName>style.visibility</p:attrName>
                                        </p:attrNameLst>
                                      </p:cBhvr>
                                      <p:to>
                                        <p:strVal val="visible"/>
                                      </p:to>
                                    </p:set>
                                    <p:anim calcmode="lin" valueType="num">
                                      <p:cBhvr additive="base">
                                        <p:cTn dur="1000"/>
                                        <p:tgtEl>
                                          <p:spTgt spid="405">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5">
                                            <p:txEl>
                                              <p:pRg end="10" st="10"/>
                                            </p:txEl>
                                          </p:spTgt>
                                        </p:tgtEl>
                                        <p:attrNameLst>
                                          <p:attrName>style.visibility</p:attrName>
                                        </p:attrNameLst>
                                      </p:cBhvr>
                                      <p:to>
                                        <p:strVal val="visible"/>
                                      </p:to>
                                    </p:set>
                                    <p:anim calcmode="lin" valueType="num">
                                      <p:cBhvr additive="base">
                                        <p:cTn dur="1000"/>
                                        <p:tgtEl>
                                          <p:spTgt spid="405">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5">
                                            <p:txEl>
                                              <p:pRg end="11" st="11"/>
                                            </p:txEl>
                                          </p:spTgt>
                                        </p:tgtEl>
                                        <p:attrNameLst>
                                          <p:attrName>style.visibility</p:attrName>
                                        </p:attrNameLst>
                                      </p:cBhvr>
                                      <p:to>
                                        <p:strVal val="visible"/>
                                      </p:to>
                                    </p:set>
                                    <p:anim calcmode="lin" valueType="num">
                                      <p:cBhvr additive="base">
                                        <p:cTn dur="1000"/>
                                        <p:tgtEl>
                                          <p:spTgt spid="405">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5">
                                            <p:txEl>
                                              <p:pRg end="12" st="12"/>
                                            </p:txEl>
                                          </p:spTgt>
                                        </p:tgtEl>
                                        <p:attrNameLst>
                                          <p:attrName>style.visibility</p:attrName>
                                        </p:attrNameLst>
                                      </p:cBhvr>
                                      <p:to>
                                        <p:strVal val="visible"/>
                                      </p:to>
                                    </p:set>
                                    <p:anim calcmode="lin" valueType="num">
                                      <p:cBhvr additive="base">
                                        <p:cTn dur="1000"/>
                                        <p:tgtEl>
                                          <p:spTgt spid="405">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5">
                                            <p:txEl>
                                              <p:pRg end="13" st="13"/>
                                            </p:txEl>
                                          </p:spTgt>
                                        </p:tgtEl>
                                        <p:attrNameLst>
                                          <p:attrName>style.visibility</p:attrName>
                                        </p:attrNameLst>
                                      </p:cBhvr>
                                      <p:to>
                                        <p:strVal val="visible"/>
                                      </p:to>
                                    </p:set>
                                    <p:anim calcmode="lin" valueType="num">
                                      <p:cBhvr additive="base">
                                        <p:cTn dur="1000"/>
                                        <p:tgtEl>
                                          <p:spTgt spid="405">
                                            <p:txEl>
                                              <p:pRg end="13" st="1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5">
                                            <p:txEl>
                                              <p:pRg end="14" st="14"/>
                                            </p:txEl>
                                          </p:spTgt>
                                        </p:tgtEl>
                                        <p:attrNameLst>
                                          <p:attrName>style.visibility</p:attrName>
                                        </p:attrNameLst>
                                      </p:cBhvr>
                                      <p:to>
                                        <p:strVal val="visible"/>
                                      </p:to>
                                    </p:set>
                                    <p:anim calcmode="lin" valueType="num">
                                      <p:cBhvr additive="base">
                                        <p:cTn dur="1000"/>
                                        <p:tgtEl>
                                          <p:spTgt spid="405">
                                            <p:txEl>
                                              <p:pRg end="14" st="1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0" name="Shape 410"/>
        <p:cNvGrpSpPr/>
        <p:nvPr/>
      </p:nvGrpSpPr>
      <p:grpSpPr>
        <a:xfrm>
          <a:off x="0" y="0"/>
          <a:ext cx="0" cy="0"/>
          <a:chOff x="0" y="0"/>
          <a:chExt cx="0" cy="0"/>
        </a:xfrm>
      </p:grpSpPr>
      <p:sp>
        <p:nvSpPr>
          <p:cNvPr id="411" name="Google Shape;411;g128fc099614_0_126"/>
          <p:cNvSpPr txBox="1"/>
          <p:nvPr>
            <p:ph type="title"/>
          </p:nvPr>
        </p:nvSpPr>
        <p:spPr>
          <a:xfrm>
            <a:off x="699662" y="2665395"/>
            <a:ext cx="36168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RHL/City Division Coordinators</a:t>
            </a:r>
            <a:endParaRPr/>
          </a:p>
        </p:txBody>
      </p:sp>
      <p:sp>
        <p:nvSpPr>
          <p:cNvPr id="412" name="Google Shape;412;g128fc099614_0_126"/>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3" name="Google Shape;413;g128fc099614_0_126"/>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4" name="Google Shape;414;g128fc099614_0_126"/>
          <p:cNvSpPr txBox="1"/>
          <p:nvPr>
            <p:ph idx="1" type="body"/>
          </p:nvPr>
        </p:nvSpPr>
        <p:spPr>
          <a:xfrm>
            <a:off x="6071775" y="247800"/>
            <a:ext cx="5891100" cy="63624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Clr>
                <a:srgbClr val="C00000"/>
              </a:buClr>
              <a:buSzPts val="3177"/>
              <a:buNone/>
            </a:pPr>
            <a:r>
              <a:rPr b="1" lang="en-US" sz="3400">
                <a:solidFill>
                  <a:srgbClr val="980000"/>
                </a:solidFill>
              </a:rPr>
              <a:t>RHL/City </a:t>
            </a:r>
            <a:r>
              <a:rPr b="1" lang="en-US" sz="3400">
                <a:solidFill>
                  <a:srgbClr val="980000"/>
                </a:solidFill>
              </a:rPr>
              <a:t>Division Coordinators</a:t>
            </a:r>
            <a:endParaRPr b="1" sz="3400">
              <a:solidFill>
                <a:srgbClr val="980000"/>
              </a:solidFill>
            </a:endParaRPr>
          </a:p>
          <a:p>
            <a:pPr indent="0" lvl="0" marL="0" rtl="0" algn="ctr">
              <a:lnSpc>
                <a:spcPct val="70000"/>
              </a:lnSpc>
              <a:spcBef>
                <a:spcPts val="0"/>
              </a:spcBef>
              <a:spcAft>
                <a:spcPts val="0"/>
              </a:spcAft>
              <a:buClr>
                <a:srgbClr val="C00000"/>
              </a:buClr>
              <a:buSzPts val="3177"/>
              <a:buNone/>
            </a:pPr>
            <a:r>
              <a:t/>
            </a:r>
            <a:endParaRPr b="1" sz="1400">
              <a:solidFill>
                <a:srgbClr val="980000"/>
              </a:solidFill>
            </a:endParaRPr>
          </a:p>
          <a:p>
            <a:pPr indent="0" lvl="0" marL="0" rtl="0" algn="l">
              <a:lnSpc>
                <a:spcPct val="70000"/>
              </a:lnSpc>
              <a:spcBef>
                <a:spcPts val="1000"/>
              </a:spcBef>
              <a:spcAft>
                <a:spcPts val="0"/>
              </a:spcAft>
              <a:buClr>
                <a:srgbClr val="C00000"/>
              </a:buClr>
              <a:buSzPts val="2170"/>
              <a:buNone/>
            </a:pPr>
            <a:r>
              <a:rPr b="1" lang="en-US" sz="2400" u="sng">
                <a:solidFill>
                  <a:srgbClr val="980000"/>
                </a:solidFill>
              </a:rPr>
              <a:t>RHL</a:t>
            </a:r>
            <a:endParaRPr b="1" sz="2400" u="sng">
              <a:solidFill>
                <a:srgbClr val="980000"/>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U18: </a:t>
            </a:r>
            <a:r>
              <a:rPr lang="en-US" sz="2400">
                <a:solidFill>
                  <a:schemeClr val="dk1"/>
                </a:solidFill>
              </a:rPr>
              <a:t>Jody Clark - Incumbent</a:t>
            </a:r>
            <a:endParaRPr sz="2400">
              <a:solidFill>
                <a:schemeClr val="dk1"/>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U15 : </a:t>
            </a:r>
            <a:r>
              <a:rPr i="1" lang="en-US" sz="2400">
                <a:solidFill>
                  <a:srgbClr val="888888"/>
                </a:solidFill>
              </a:rPr>
              <a:t>Still vacant</a:t>
            </a:r>
            <a:endParaRPr i="1" sz="2400">
              <a:solidFill>
                <a:srgbClr val="888888"/>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U13 :</a:t>
            </a:r>
            <a:r>
              <a:rPr lang="en-US" sz="2400">
                <a:solidFill>
                  <a:srgbClr val="980000"/>
                </a:solidFill>
              </a:rPr>
              <a:t> </a:t>
            </a:r>
            <a:r>
              <a:rPr lang="en-US" sz="2400">
                <a:solidFill>
                  <a:schemeClr val="dk1"/>
                </a:solidFill>
              </a:rPr>
              <a:t>Nicole Grochowich - Incumbent</a:t>
            </a:r>
            <a:endParaRPr sz="2400">
              <a:solidFill>
                <a:schemeClr val="dk1"/>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U11: </a:t>
            </a:r>
            <a:r>
              <a:rPr lang="en-US" sz="2400">
                <a:solidFill>
                  <a:schemeClr val="dk1"/>
                </a:solidFill>
              </a:rPr>
              <a:t>Jennifer </a:t>
            </a:r>
            <a:r>
              <a:rPr lang="en-US" sz="2400">
                <a:solidFill>
                  <a:schemeClr val="dk1"/>
                </a:solidFill>
              </a:rPr>
              <a:t>Latreille</a:t>
            </a:r>
            <a:r>
              <a:rPr lang="en-US" sz="2400">
                <a:solidFill>
                  <a:schemeClr val="dk1"/>
                </a:solidFill>
              </a:rPr>
              <a:t> - Incumbent </a:t>
            </a:r>
            <a:endParaRPr sz="2400">
              <a:solidFill>
                <a:schemeClr val="dk1"/>
              </a:solidFill>
            </a:endParaRPr>
          </a:p>
          <a:p>
            <a:pPr indent="0" lvl="0" marL="0" rtl="0" algn="l">
              <a:lnSpc>
                <a:spcPct val="70000"/>
              </a:lnSpc>
              <a:spcBef>
                <a:spcPts val="1000"/>
              </a:spcBef>
              <a:spcAft>
                <a:spcPts val="0"/>
              </a:spcAft>
              <a:buClr>
                <a:srgbClr val="C00000"/>
              </a:buClr>
              <a:buSzPts val="2170"/>
              <a:buNone/>
            </a:pPr>
            <a:r>
              <a:t/>
            </a:r>
            <a:endParaRPr b="1" sz="1400">
              <a:solidFill>
                <a:srgbClr val="980000"/>
              </a:solidFill>
            </a:endParaRPr>
          </a:p>
          <a:p>
            <a:pPr indent="0" lvl="0" marL="0" rtl="0" algn="l">
              <a:lnSpc>
                <a:spcPct val="70000"/>
              </a:lnSpc>
              <a:spcBef>
                <a:spcPts val="1000"/>
              </a:spcBef>
              <a:spcAft>
                <a:spcPts val="0"/>
              </a:spcAft>
              <a:buClr>
                <a:srgbClr val="C00000"/>
              </a:buClr>
              <a:buSzPts val="2170"/>
              <a:buNone/>
            </a:pPr>
            <a:r>
              <a:rPr b="1" lang="en-US" sz="2400" u="sng">
                <a:solidFill>
                  <a:srgbClr val="980000"/>
                </a:solidFill>
              </a:rPr>
              <a:t>City</a:t>
            </a:r>
            <a:endParaRPr b="1" sz="2400" u="sng">
              <a:solidFill>
                <a:srgbClr val="980000"/>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U9 : </a:t>
            </a:r>
            <a:r>
              <a:rPr lang="en-US" sz="2400">
                <a:solidFill>
                  <a:schemeClr val="dk1"/>
                </a:solidFill>
              </a:rPr>
              <a:t>Aliceyn Egan - Incumbent</a:t>
            </a:r>
            <a:endParaRPr sz="2400">
              <a:solidFill>
                <a:schemeClr val="dk1"/>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U7 : </a:t>
            </a:r>
            <a:r>
              <a:rPr i="1" lang="en-US" sz="2400">
                <a:solidFill>
                  <a:srgbClr val="888888"/>
                </a:solidFill>
              </a:rPr>
              <a:t>Still vacant</a:t>
            </a:r>
            <a:endParaRPr sz="2400">
              <a:solidFill>
                <a:srgbClr val="980000"/>
              </a:solidFill>
            </a:endParaRPr>
          </a:p>
          <a:p>
            <a:pPr indent="0" lvl="0" marL="0" rtl="0" algn="l">
              <a:lnSpc>
                <a:spcPct val="70000"/>
              </a:lnSpc>
              <a:spcBef>
                <a:spcPts val="1000"/>
              </a:spcBef>
              <a:spcAft>
                <a:spcPts val="0"/>
              </a:spcAft>
              <a:buClr>
                <a:srgbClr val="C00000"/>
              </a:buClr>
              <a:buSzPts val="2170"/>
              <a:buNone/>
            </a:pPr>
            <a:r>
              <a:t/>
            </a:r>
            <a:endParaRPr sz="1400">
              <a:solidFill>
                <a:srgbClr val="980000"/>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Recreation: </a:t>
            </a:r>
            <a:r>
              <a:rPr b="1" i="1" lang="en-US" sz="2400">
                <a:solidFill>
                  <a:schemeClr val="dk1"/>
                </a:solidFill>
              </a:rPr>
              <a:t>Vote</a:t>
            </a:r>
            <a:endParaRPr b="1" i="1" sz="2400">
              <a:solidFill>
                <a:schemeClr val="dk1"/>
              </a:solidFill>
            </a:endParaRPr>
          </a:p>
          <a:p>
            <a:pPr indent="-381000" lvl="0" marL="914400" rtl="0" algn="l">
              <a:lnSpc>
                <a:spcPct val="70000"/>
              </a:lnSpc>
              <a:spcBef>
                <a:spcPts val="1000"/>
              </a:spcBef>
              <a:spcAft>
                <a:spcPts val="0"/>
              </a:spcAft>
              <a:buClr>
                <a:schemeClr val="dk1"/>
              </a:buClr>
              <a:buSzPts val="2400"/>
              <a:buChar char="•"/>
            </a:pPr>
            <a:r>
              <a:rPr lang="en-US" sz="2400">
                <a:solidFill>
                  <a:schemeClr val="dk1"/>
                </a:solidFill>
              </a:rPr>
              <a:t>Elizabeth MacGillivary</a:t>
            </a:r>
            <a:endParaRPr sz="2400">
              <a:solidFill>
                <a:schemeClr val="dk1"/>
              </a:solidFill>
            </a:endParaRPr>
          </a:p>
          <a:p>
            <a:pPr indent="-381000" lvl="0" marL="914400" rtl="0" algn="l">
              <a:lnSpc>
                <a:spcPct val="70000"/>
              </a:lnSpc>
              <a:spcBef>
                <a:spcPts val="0"/>
              </a:spcBef>
              <a:spcAft>
                <a:spcPts val="0"/>
              </a:spcAft>
              <a:buClr>
                <a:schemeClr val="dk1"/>
              </a:buClr>
              <a:buSzPts val="2400"/>
              <a:buChar char="•"/>
            </a:pPr>
            <a:r>
              <a:rPr lang="en-US" sz="2400">
                <a:solidFill>
                  <a:schemeClr val="dk1"/>
                </a:solidFill>
              </a:rPr>
              <a:t>Kris Ross</a:t>
            </a:r>
            <a:endParaRPr sz="2400">
              <a:solidFill>
                <a:schemeClr val="dk1"/>
              </a:solidFill>
            </a:endParaRPr>
          </a:p>
          <a:p>
            <a:pPr indent="-381000" lvl="0" marL="914400" rtl="0" algn="l">
              <a:lnSpc>
                <a:spcPct val="70000"/>
              </a:lnSpc>
              <a:spcBef>
                <a:spcPts val="0"/>
              </a:spcBef>
              <a:spcAft>
                <a:spcPts val="0"/>
              </a:spcAft>
              <a:buClr>
                <a:schemeClr val="dk1"/>
              </a:buClr>
              <a:buSzPts val="2400"/>
              <a:buChar char="•"/>
            </a:pPr>
            <a:r>
              <a:rPr lang="en-US" sz="2400">
                <a:solidFill>
                  <a:schemeClr val="dk1"/>
                </a:solidFill>
              </a:rPr>
              <a:t>Darren Dreger - Incumbent</a:t>
            </a:r>
            <a:endParaRPr sz="2400">
              <a:solidFill>
                <a:schemeClr val="dk1"/>
              </a:solidFill>
            </a:endParaRPr>
          </a:p>
          <a:p>
            <a:pPr indent="0" lvl="0" marL="0" rtl="0" algn="l">
              <a:lnSpc>
                <a:spcPct val="70000"/>
              </a:lnSpc>
              <a:spcBef>
                <a:spcPts val="1000"/>
              </a:spcBef>
              <a:spcAft>
                <a:spcPts val="0"/>
              </a:spcAft>
              <a:buClr>
                <a:srgbClr val="C00000"/>
              </a:buClr>
              <a:buSzPts val="2170"/>
              <a:buNone/>
            </a:pPr>
            <a:r>
              <a:t/>
            </a:r>
            <a:endParaRPr b="1" sz="1400">
              <a:solidFill>
                <a:srgbClr val="980000"/>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Jr C : </a:t>
            </a:r>
            <a:r>
              <a:rPr i="1" lang="en-US" sz="2400">
                <a:solidFill>
                  <a:srgbClr val="888888"/>
                </a:solidFill>
              </a:rPr>
              <a:t>Still vacant</a:t>
            </a:r>
            <a:endParaRPr sz="2400">
              <a:solidFill>
                <a:schemeClr val="dk1"/>
              </a:solidFill>
            </a:endParaRPr>
          </a:p>
        </p:txBody>
      </p:sp>
      <p:pic>
        <p:nvPicPr>
          <p:cNvPr id="415" name="Google Shape;415;g128fc099614_0_126"/>
          <p:cNvPicPr preferRelativeResize="0"/>
          <p:nvPr>
            <p:ph idx="1" type="body"/>
          </p:nvPr>
        </p:nvPicPr>
        <p:blipFill rotWithShape="1">
          <a:blip r:embed="rId3">
            <a:alphaModFix/>
          </a:blip>
          <a:srcRect b="0" l="139" r="129" t="0"/>
          <a:stretch/>
        </p:blipFill>
        <p:spPr>
          <a:xfrm>
            <a:off x="12167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4">
                                            <p:txEl>
                                              <p:pRg end="0" st="0"/>
                                            </p:txEl>
                                          </p:spTgt>
                                        </p:tgtEl>
                                        <p:attrNameLst>
                                          <p:attrName>style.visibility</p:attrName>
                                        </p:attrNameLst>
                                      </p:cBhvr>
                                      <p:to>
                                        <p:strVal val="visible"/>
                                      </p:to>
                                    </p:set>
                                    <p:anim calcmode="lin" valueType="num">
                                      <p:cBhvr additive="base">
                                        <p:cTn dur="1000"/>
                                        <p:tgtEl>
                                          <p:spTgt spid="414">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4">
                                            <p:txEl>
                                              <p:pRg end="1" st="1"/>
                                            </p:txEl>
                                          </p:spTgt>
                                        </p:tgtEl>
                                        <p:attrNameLst>
                                          <p:attrName>style.visibility</p:attrName>
                                        </p:attrNameLst>
                                      </p:cBhvr>
                                      <p:to>
                                        <p:strVal val="visible"/>
                                      </p:to>
                                    </p:set>
                                    <p:anim calcmode="lin" valueType="num">
                                      <p:cBhvr additive="base">
                                        <p:cTn dur="1000"/>
                                        <p:tgtEl>
                                          <p:spTgt spid="414">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4">
                                            <p:txEl>
                                              <p:pRg end="2" st="2"/>
                                            </p:txEl>
                                          </p:spTgt>
                                        </p:tgtEl>
                                        <p:attrNameLst>
                                          <p:attrName>style.visibility</p:attrName>
                                        </p:attrNameLst>
                                      </p:cBhvr>
                                      <p:to>
                                        <p:strVal val="visible"/>
                                      </p:to>
                                    </p:set>
                                    <p:anim calcmode="lin" valueType="num">
                                      <p:cBhvr additive="base">
                                        <p:cTn dur="1000"/>
                                        <p:tgtEl>
                                          <p:spTgt spid="414">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4">
                                            <p:txEl>
                                              <p:pRg end="3" st="3"/>
                                            </p:txEl>
                                          </p:spTgt>
                                        </p:tgtEl>
                                        <p:attrNameLst>
                                          <p:attrName>style.visibility</p:attrName>
                                        </p:attrNameLst>
                                      </p:cBhvr>
                                      <p:to>
                                        <p:strVal val="visible"/>
                                      </p:to>
                                    </p:set>
                                    <p:anim calcmode="lin" valueType="num">
                                      <p:cBhvr additive="base">
                                        <p:cTn dur="1000"/>
                                        <p:tgtEl>
                                          <p:spTgt spid="414">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4">
                                            <p:txEl>
                                              <p:pRg end="4" st="4"/>
                                            </p:txEl>
                                          </p:spTgt>
                                        </p:tgtEl>
                                        <p:attrNameLst>
                                          <p:attrName>style.visibility</p:attrName>
                                        </p:attrNameLst>
                                      </p:cBhvr>
                                      <p:to>
                                        <p:strVal val="visible"/>
                                      </p:to>
                                    </p:set>
                                    <p:anim calcmode="lin" valueType="num">
                                      <p:cBhvr additive="base">
                                        <p:cTn dur="1000"/>
                                        <p:tgtEl>
                                          <p:spTgt spid="414">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4">
                                            <p:txEl>
                                              <p:pRg end="5" st="5"/>
                                            </p:txEl>
                                          </p:spTgt>
                                        </p:tgtEl>
                                        <p:attrNameLst>
                                          <p:attrName>style.visibility</p:attrName>
                                        </p:attrNameLst>
                                      </p:cBhvr>
                                      <p:to>
                                        <p:strVal val="visible"/>
                                      </p:to>
                                    </p:set>
                                    <p:anim calcmode="lin" valueType="num">
                                      <p:cBhvr additive="base">
                                        <p:cTn dur="1000"/>
                                        <p:tgtEl>
                                          <p:spTgt spid="414">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4">
                                            <p:txEl>
                                              <p:pRg end="6" st="6"/>
                                            </p:txEl>
                                          </p:spTgt>
                                        </p:tgtEl>
                                        <p:attrNameLst>
                                          <p:attrName>style.visibility</p:attrName>
                                        </p:attrNameLst>
                                      </p:cBhvr>
                                      <p:to>
                                        <p:strVal val="visible"/>
                                      </p:to>
                                    </p:set>
                                    <p:anim calcmode="lin" valueType="num">
                                      <p:cBhvr additive="base">
                                        <p:cTn dur="1000"/>
                                        <p:tgtEl>
                                          <p:spTgt spid="414">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4">
                                            <p:txEl>
                                              <p:pRg end="7" st="7"/>
                                            </p:txEl>
                                          </p:spTgt>
                                        </p:tgtEl>
                                        <p:attrNameLst>
                                          <p:attrName>style.visibility</p:attrName>
                                        </p:attrNameLst>
                                      </p:cBhvr>
                                      <p:to>
                                        <p:strVal val="visible"/>
                                      </p:to>
                                    </p:set>
                                    <p:anim calcmode="lin" valueType="num">
                                      <p:cBhvr additive="base">
                                        <p:cTn dur="1000"/>
                                        <p:tgtEl>
                                          <p:spTgt spid="414">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4">
                                            <p:txEl>
                                              <p:pRg end="8" st="8"/>
                                            </p:txEl>
                                          </p:spTgt>
                                        </p:tgtEl>
                                        <p:attrNameLst>
                                          <p:attrName>style.visibility</p:attrName>
                                        </p:attrNameLst>
                                      </p:cBhvr>
                                      <p:to>
                                        <p:strVal val="visible"/>
                                      </p:to>
                                    </p:set>
                                    <p:anim calcmode="lin" valueType="num">
                                      <p:cBhvr additive="base">
                                        <p:cTn dur="1000"/>
                                        <p:tgtEl>
                                          <p:spTgt spid="414">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4">
                                            <p:txEl>
                                              <p:pRg end="9" st="9"/>
                                            </p:txEl>
                                          </p:spTgt>
                                        </p:tgtEl>
                                        <p:attrNameLst>
                                          <p:attrName>style.visibility</p:attrName>
                                        </p:attrNameLst>
                                      </p:cBhvr>
                                      <p:to>
                                        <p:strVal val="visible"/>
                                      </p:to>
                                    </p:set>
                                    <p:anim calcmode="lin" valueType="num">
                                      <p:cBhvr additive="base">
                                        <p:cTn dur="1000"/>
                                        <p:tgtEl>
                                          <p:spTgt spid="414">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4">
                                            <p:txEl>
                                              <p:pRg end="10" st="10"/>
                                            </p:txEl>
                                          </p:spTgt>
                                        </p:tgtEl>
                                        <p:attrNameLst>
                                          <p:attrName>style.visibility</p:attrName>
                                        </p:attrNameLst>
                                      </p:cBhvr>
                                      <p:to>
                                        <p:strVal val="visible"/>
                                      </p:to>
                                    </p:set>
                                    <p:anim calcmode="lin" valueType="num">
                                      <p:cBhvr additive="base">
                                        <p:cTn dur="1000"/>
                                        <p:tgtEl>
                                          <p:spTgt spid="414">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4">
                                            <p:txEl>
                                              <p:pRg end="11" st="11"/>
                                            </p:txEl>
                                          </p:spTgt>
                                        </p:tgtEl>
                                        <p:attrNameLst>
                                          <p:attrName>style.visibility</p:attrName>
                                        </p:attrNameLst>
                                      </p:cBhvr>
                                      <p:to>
                                        <p:strVal val="visible"/>
                                      </p:to>
                                    </p:set>
                                    <p:anim calcmode="lin" valueType="num">
                                      <p:cBhvr additive="base">
                                        <p:cTn dur="1000"/>
                                        <p:tgtEl>
                                          <p:spTgt spid="414">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4">
                                            <p:txEl>
                                              <p:pRg end="12" st="12"/>
                                            </p:txEl>
                                          </p:spTgt>
                                        </p:tgtEl>
                                        <p:attrNameLst>
                                          <p:attrName>style.visibility</p:attrName>
                                        </p:attrNameLst>
                                      </p:cBhvr>
                                      <p:to>
                                        <p:strVal val="visible"/>
                                      </p:to>
                                    </p:set>
                                    <p:anim calcmode="lin" valueType="num">
                                      <p:cBhvr additive="base">
                                        <p:cTn dur="1000"/>
                                        <p:tgtEl>
                                          <p:spTgt spid="414">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4">
                                            <p:txEl>
                                              <p:pRg end="13" st="13"/>
                                            </p:txEl>
                                          </p:spTgt>
                                        </p:tgtEl>
                                        <p:attrNameLst>
                                          <p:attrName>style.visibility</p:attrName>
                                        </p:attrNameLst>
                                      </p:cBhvr>
                                      <p:to>
                                        <p:strVal val="visible"/>
                                      </p:to>
                                    </p:set>
                                    <p:anim calcmode="lin" valueType="num">
                                      <p:cBhvr additive="base">
                                        <p:cTn dur="1000"/>
                                        <p:tgtEl>
                                          <p:spTgt spid="414">
                                            <p:txEl>
                                              <p:pRg end="13" st="1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4">
                                            <p:txEl>
                                              <p:pRg end="14" st="14"/>
                                            </p:txEl>
                                          </p:spTgt>
                                        </p:tgtEl>
                                        <p:attrNameLst>
                                          <p:attrName>style.visibility</p:attrName>
                                        </p:attrNameLst>
                                      </p:cBhvr>
                                      <p:to>
                                        <p:strVal val="visible"/>
                                      </p:to>
                                    </p:set>
                                    <p:anim calcmode="lin" valueType="num">
                                      <p:cBhvr additive="base">
                                        <p:cTn dur="1000"/>
                                        <p:tgtEl>
                                          <p:spTgt spid="414">
                                            <p:txEl>
                                              <p:pRg end="14" st="1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4">
                                            <p:txEl>
                                              <p:pRg end="15" st="15"/>
                                            </p:txEl>
                                          </p:spTgt>
                                        </p:tgtEl>
                                        <p:attrNameLst>
                                          <p:attrName>style.visibility</p:attrName>
                                        </p:attrNameLst>
                                      </p:cBhvr>
                                      <p:to>
                                        <p:strVal val="visible"/>
                                      </p:to>
                                    </p:set>
                                    <p:anim calcmode="lin" valueType="num">
                                      <p:cBhvr additive="base">
                                        <p:cTn dur="1000"/>
                                        <p:tgtEl>
                                          <p:spTgt spid="414">
                                            <p:txEl>
                                              <p:pRg end="15" st="1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4">
                                            <p:txEl>
                                              <p:pRg end="16" st="16"/>
                                            </p:txEl>
                                          </p:spTgt>
                                        </p:tgtEl>
                                        <p:attrNameLst>
                                          <p:attrName>style.visibility</p:attrName>
                                        </p:attrNameLst>
                                      </p:cBhvr>
                                      <p:to>
                                        <p:strVal val="visible"/>
                                      </p:to>
                                    </p:set>
                                    <p:anim calcmode="lin" valueType="num">
                                      <p:cBhvr additive="base">
                                        <p:cTn dur="1000"/>
                                        <p:tgtEl>
                                          <p:spTgt spid="414">
                                            <p:txEl>
                                              <p:pRg end="16" st="1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4">
                                            <p:txEl>
                                              <p:pRg end="17" st="17"/>
                                            </p:txEl>
                                          </p:spTgt>
                                        </p:tgtEl>
                                        <p:attrNameLst>
                                          <p:attrName>style.visibility</p:attrName>
                                        </p:attrNameLst>
                                      </p:cBhvr>
                                      <p:to>
                                        <p:strVal val="visible"/>
                                      </p:to>
                                    </p:set>
                                    <p:anim calcmode="lin" valueType="num">
                                      <p:cBhvr additive="base">
                                        <p:cTn dur="1000"/>
                                        <p:tgtEl>
                                          <p:spTgt spid="414">
                                            <p:txEl>
                                              <p:pRg end="17" st="17"/>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9" name="Shape 419"/>
        <p:cNvGrpSpPr/>
        <p:nvPr/>
      </p:nvGrpSpPr>
      <p:grpSpPr>
        <a:xfrm>
          <a:off x="0" y="0"/>
          <a:ext cx="0" cy="0"/>
          <a:chOff x="0" y="0"/>
          <a:chExt cx="0" cy="0"/>
        </a:xfrm>
      </p:grpSpPr>
      <p:sp>
        <p:nvSpPr>
          <p:cNvPr id="420" name="Google Shape;420;g7823ee4f48_1_88"/>
          <p:cNvSpPr txBox="1"/>
          <p:nvPr>
            <p:ph type="title"/>
          </p:nvPr>
        </p:nvSpPr>
        <p:spPr>
          <a:xfrm>
            <a:off x="699662" y="2665395"/>
            <a:ext cx="36168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Operations Committee</a:t>
            </a:r>
            <a:endParaRPr/>
          </a:p>
        </p:txBody>
      </p:sp>
      <p:sp>
        <p:nvSpPr>
          <p:cNvPr id="421" name="Google Shape;421;g7823ee4f48_1_88"/>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2" name="Google Shape;422;g7823ee4f48_1_88"/>
          <p:cNvSpPr/>
          <p:nvPr/>
        </p:nvSpPr>
        <p:spPr>
          <a:xfrm>
            <a:off x="519260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3" name="Google Shape;423;g7823ee4f48_1_88"/>
          <p:cNvSpPr txBox="1"/>
          <p:nvPr>
            <p:ph idx="1" type="body"/>
          </p:nvPr>
        </p:nvSpPr>
        <p:spPr>
          <a:xfrm>
            <a:off x="5881750" y="386100"/>
            <a:ext cx="5621100" cy="60858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Clr>
                <a:srgbClr val="C00000"/>
              </a:buClr>
              <a:buSzPts val="3484"/>
              <a:buNone/>
            </a:pPr>
            <a:r>
              <a:rPr b="1" lang="en-US" sz="3400">
                <a:solidFill>
                  <a:srgbClr val="980000"/>
                </a:solidFill>
              </a:rPr>
              <a:t>Operational Coordinators:</a:t>
            </a:r>
            <a:endParaRPr b="1" sz="3400">
              <a:solidFill>
                <a:srgbClr val="980000"/>
              </a:solidFill>
            </a:endParaRPr>
          </a:p>
          <a:p>
            <a:pPr indent="0" lvl="0" marL="0" rtl="0" algn="l">
              <a:lnSpc>
                <a:spcPct val="70000"/>
              </a:lnSpc>
              <a:spcBef>
                <a:spcPts val="0"/>
              </a:spcBef>
              <a:spcAft>
                <a:spcPts val="0"/>
              </a:spcAft>
              <a:buClr>
                <a:srgbClr val="C00000"/>
              </a:buClr>
              <a:buSzPts val="3484"/>
              <a:buNone/>
            </a:pPr>
            <a:r>
              <a:t/>
            </a:r>
            <a:endParaRPr b="1" sz="2000">
              <a:solidFill>
                <a:srgbClr val="980000"/>
              </a:solidFill>
            </a:endParaRPr>
          </a:p>
          <a:p>
            <a:pPr indent="0" lvl="0" marL="0" rtl="0" algn="l">
              <a:lnSpc>
                <a:spcPct val="70000"/>
              </a:lnSpc>
              <a:spcBef>
                <a:spcPts val="0"/>
              </a:spcBef>
              <a:spcAft>
                <a:spcPts val="0"/>
              </a:spcAft>
              <a:buClr>
                <a:srgbClr val="C00000"/>
              </a:buClr>
              <a:buSzPts val="3484"/>
              <a:buNone/>
            </a:pPr>
            <a:r>
              <a:t/>
            </a:r>
            <a:endParaRPr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Team Manager: </a:t>
            </a:r>
            <a:r>
              <a:rPr lang="en-US" sz="2400">
                <a:solidFill>
                  <a:schemeClr val="dk1"/>
                </a:solidFill>
              </a:rPr>
              <a:t>Megan Banks</a:t>
            </a:r>
            <a:endParaRPr sz="2400">
              <a:solidFill>
                <a:schemeClr val="dk1"/>
              </a:solidFill>
            </a:endParaRPr>
          </a:p>
          <a:p>
            <a:pPr indent="0" lvl="0" marL="0" rtl="0" algn="l">
              <a:lnSpc>
                <a:spcPct val="70000"/>
              </a:lnSpc>
              <a:spcBef>
                <a:spcPts val="0"/>
              </a:spcBef>
              <a:spcAft>
                <a:spcPts val="0"/>
              </a:spcAft>
              <a:buClr>
                <a:srgbClr val="C00000"/>
              </a:buClr>
              <a:buSzPts val="3484"/>
              <a:buNone/>
            </a:pPr>
            <a:r>
              <a:t/>
            </a:r>
            <a:endParaRPr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Tournament:</a:t>
            </a:r>
            <a:r>
              <a:rPr lang="en-US" sz="2400">
                <a:solidFill>
                  <a:srgbClr val="980000"/>
                </a:solidFill>
              </a:rPr>
              <a:t> </a:t>
            </a:r>
            <a:r>
              <a:rPr lang="en-US" sz="2400">
                <a:solidFill>
                  <a:schemeClr val="dk1"/>
                </a:solidFill>
              </a:rPr>
              <a:t>Michelle Anhorn</a:t>
            </a:r>
            <a:r>
              <a:rPr lang="en-US" sz="2400">
                <a:solidFill>
                  <a:srgbClr val="980000"/>
                </a:solidFill>
              </a:rPr>
              <a:t> </a:t>
            </a:r>
            <a:endParaRPr sz="2400">
              <a:solidFill>
                <a:srgbClr val="980000"/>
              </a:solidFill>
            </a:endParaRPr>
          </a:p>
          <a:p>
            <a:pPr indent="0" lvl="0" marL="0" rtl="0" algn="l">
              <a:lnSpc>
                <a:spcPct val="70000"/>
              </a:lnSpc>
              <a:spcBef>
                <a:spcPts val="0"/>
              </a:spcBef>
              <a:spcAft>
                <a:spcPts val="0"/>
              </a:spcAft>
              <a:buClr>
                <a:srgbClr val="C00000"/>
              </a:buClr>
              <a:buSzPts val="3484"/>
              <a:buNone/>
            </a:pPr>
            <a:r>
              <a:t/>
            </a:r>
            <a:endParaRPr b="1"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Equipment:</a:t>
            </a:r>
            <a:r>
              <a:rPr lang="en-US" sz="2400">
                <a:solidFill>
                  <a:srgbClr val="980000"/>
                </a:solidFill>
              </a:rPr>
              <a:t> </a:t>
            </a:r>
            <a:r>
              <a:rPr lang="en-US" sz="2400">
                <a:solidFill>
                  <a:schemeClr val="dk1"/>
                </a:solidFill>
              </a:rPr>
              <a:t>Michelle Anhorn</a:t>
            </a:r>
            <a:endParaRPr sz="2400">
              <a:solidFill>
                <a:schemeClr val="dk1"/>
              </a:solidFill>
            </a:endParaRPr>
          </a:p>
          <a:p>
            <a:pPr indent="0" lvl="0" marL="0" rtl="0" algn="l">
              <a:lnSpc>
                <a:spcPct val="70000"/>
              </a:lnSpc>
              <a:spcBef>
                <a:spcPts val="0"/>
              </a:spcBef>
              <a:spcAft>
                <a:spcPts val="0"/>
              </a:spcAft>
              <a:buClr>
                <a:srgbClr val="C00000"/>
              </a:buClr>
              <a:buSzPts val="3484"/>
              <a:buNone/>
            </a:pPr>
            <a:r>
              <a:t/>
            </a:r>
            <a:endParaRPr b="1"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Safety</a:t>
            </a:r>
            <a:r>
              <a:rPr b="1" lang="en-US" sz="2400">
                <a:solidFill>
                  <a:srgbClr val="980000"/>
                </a:solidFill>
              </a:rPr>
              <a:t>:</a:t>
            </a:r>
            <a:r>
              <a:rPr lang="en-US" sz="2400">
                <a:solidFill>
                  <a:srgbClr val="980000"/>
                </a:solidFill>
              </a:rPr>
              <a:t> </a:t>
            </a:r>
            <a:r>
              <a:rPr lang="en-US" sz="2400">
                <a:solidFill>
                  <a:schemeClr val="dk1"/>
                </a:solidFill>
              </a:rPr>
              <a:t>Will Stewart</a:t>
            </a:r>
            <a:endParaRPr sz="2400">
              <a:solidFill>
                <a:schemeClr val="dk1"/>
              </a:solidFill>
            </a:endParaRPr>
          </a:p>
          <a:p>
            <a:pPr indent="0" lvl="0" marL="0" rtl="0" algn="l">
              <a:lnSpc>
                <a:spcPct val="70000"/>
              </a:lnSpc>
              <a:spcBef>
                <a:spcPts val="0"/>
              </a:spcBef>
              <a:spcAft>
                <a:spcPts val="0"/>
              </a:spcAft>
              <a:buSzPts val="1800"/>
              <a:buNone/>
            </a:pPr>
            <a:r>
              <a:t/>
            </a:r>
            <a:endParaRPr sz="2400">
              <a:solidFill>
                <a:schemeClr val="dk1"/>
              </a:solidFill>
            </a:endParaRPr>
          </a:p>
          <a:p>
            <a:pPr indent="0" lvl="0" marL="2286000" rtl="0" algn="l">
              <a:lnSpc>
                <a:spcPct val="70000"/>
              </a:lnSpc>
              <a:spcBef>
                <a:spcPts val="0"/>
              </a:spcBef>
              <a:spcAft>
                <a:spcPts val="0"/>
              </a:spcAft>
              <a:buSzPts val="1800"/>
              <a:buNone/>
            </a:pPr>
            <a:r>
              <a:t/>
            </a:r>
            <a:endParaRPr sz="1000">
              <a:solidFill>
                <a:schemeClr val="dk1"/>
              </a:solidFill>
            </a:endParaRPr>
          </a:p>
          <a:p>
            <a:pPr indent="0" lvl="0" marL="0" rtl="0" algn="l">
              <a:lnSpc>
                <a:spcPct val="70000"/>
              </a:lnSpc>
              <a:spcBef>
                <a:spcPts val="0"/>
              </a:spcBef>
              <a:spcAft>
                <a:spcPts val="0"/>
              </a:spcAft>
              <a:buClr>
                <a:srgbClr val="C00000"/>
              </a:buClr>
              <a:buSzPts val="3484"/>
              <a:buNone/>
            </a:pPr>
            <a:r>
              <a:t/>
            </a:r>
            <a:endParaRPr b="1" sz="1000">
              <a:solidFill>
                <a:srgbClr val="980000"/>
              </a:solidFill>
            </a:endParaRPr>
          </a:p>
          <a:p>
            <a:pPr indent="0" lvl="0" marL="0" rtl="0" algn="l">
              <a:lnSpc>
                <a:spcPct val="70000"/>
              </a:lnSpc>
              <a:spcBef>
                <a:spcPts val="0"/>
              </a:spcBef>
              <a:spcAft>
                <a:spcPts val="0"/>
              </a:spcAft>
              <a:buClr>
                <a:srgbClr val="C00000"/>
              </a:buClr>
              <a:buSzPts val="3484"/>
              <a:buNone/>
            </a:pPr>
            <a:r>
              <a:rPr b="1" i="1" lang="en-US" sz="2400" u="sng">
                <a:solidFill>
                  <a:schemeClr val="dk1"/>
                </a:solidFill>
              </a:rPr>
              <a:t>Appointed positions after AGM:</a:t>
            </a:r>
            <a:endParaRPr b="1" i="1" sz="2400" u="sng">
              <a:solidFill>
                <a:schemeClr val="dk1"/>
              </a:solidFill>
            </a:endParaRPr>
          </a:p>
          <a:p>
            <a:pPr indent="0" lvl="0" marL="0" rtl="0" algn="l">
              <a:lnSpc>
                <a:spcPct val="70000"/>
              </a:lnSpc>
              <a:spcBef>
                <a:spcPts val="0"/>
              </a:spcBef>
              <a:spcAft>
                <a:spcPts val="0"/>
              </a:spcAft>
              <a:buClr>
                <a:srgbClr val="C00000"/>
              </a:buClr>
              <a:buSzPts val="3484"/>
              <a:buNone/>
            </a:pPr>
            <a:r>
              <a:t/>
            </a:r>
            <a:endParaRPr b="1" sz="1000">
              <a:solidFill>
                <a:schemeClr val="dk1"/>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Evaluations</a:t>
            </a:r>
            <a:endParaRPr b="1" sz="2400">
              <a:solidFill>
                <a:srgbClr val="980000"/>
              </a:solidFill>
            </a:endParaRPr>
          </a:p>
          <a:p>
            <a:pPr indent="0" lvl="0" marL="0" rtl="0" algn="l">
              <a:lnSpc>
                <a:spcPct val="70000"/>
              </a:lnSpc>
              <a:spcBef>
                <a:spcPts val="0"/>
              </a:spcBef>
              <a:spcAft>
                <a:spcPts val="0"/>
              </a:spcAft>
              <a:buClr>
                <a:srgbClr val="C00000"/>
              </a:buClr>
              <a:buSzPts val="3484"/>
              <a:buNone/>
            </a:pPr>
            <a:r>
              <a:t/>
            </a:r>
            <a:endParaRPr b="1"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Discipline/</a:t>
            </a:r>
            <a:r>
              <a:rPr b="1" lang="en-US" sz="2400">
                <a:solidFill>
                  <a:srgbClr val="980000"/>
                </a:solidFill>
              </a:rPr>
              <a:t>Risk Management</a:t>
            </a:r>
            <a:r>
              <a:rPr lang="en-US" sz="2400">
                <a:solidFill>
                  <a:srgbClr val="980000"/>
                </a:solidFill>
              </a:rPr>
              <a:t> </a:t>
            </a:r>
            <a:endParaRPr sz="2400">
              <a:solidFill>
                <a:srgbClr val="980000"/>
              </a:solidFill>
            </a:endParaRPr>
          </a:p>
          <a:p>
            <a:pPr indent="0" lvl="0" marL="0" rtl="0" algn="l">
              <a:lnSpc>
                <a:spcPct val="70000"/>
              </a:lnSpc>
              <a:spcBef>
                <a:spcPts val="0"/>
              </a:spcBef>
              <a:spcAft>
                <a:spcPts val="0"/>
              </a:spcAft>
              <a:buClr>
                <a:srgbClr val="C00000"/>
              </a:buClr>
              <a:buSzPts val="3484"/>
              <a:buNone/>
            </a:pPr>
            <a:r>
              <a:t/>
            </a:r>
            <a:endParaRPr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Coach Coordinator(s)</a:t>
            </a:r>
            <a:endParaRPr b="1" sz="2400">
              <a:solidFill>
                <a:srgbClr val="980000"/>
              </a:solidFill>
            </a:endParaRPr>
          </a:p>
          <a:p>
            <a:pPr indent="0" lvl="0" marL="0" rtl="0" algn="l">
              <a:lnSpc>
                <a:spcPct val="70000"/>
              </a:lnSpc>
              <a:spcBef>
                <a:spcPts val="0"/>
              </a:spcBef>
              <a:spcAft>
                <a:spcPts val="0"/>
              </a:spcAft>
              <a:buClr>
                <a:srgbClr val="C00000"/>
              </a:buClr>
              <a:buSzPts val="3484"/>
              <a:buNone/>
            </a:pPr>
            <a:r>
              <a:t/>
            </a:r>
            <a:endParaRPr b="1"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Development Coordinator(s)</a:t>
            </a:r>
            <a:endParaRPr b="1" sz="2400">
              <a:solidFill>
                <a:srgbClr val="980000"/>
              </a:solidFill>
            </a:endParaRPr>
          </a:p>
          <a:p>
            <a:pPr indent="0" lvl="0" marL="0" rtl="0" algn="l">
              <a:lnSpc>
                <a:spcPct val="70000"/>
              </a:lnSpc>
              <a:spcBef>
                <a:spcPts val="0"/>
              </a:spcBef>
              <a:spcAft>
                <a:spcPts val="0"/>
              </a:spcAft>
              <a:buClr>
                <a:srgbClr val="C00000"/>
              </a:buClr>
              <a:buSzPts val="3484"/>
              <a:buNone/>
            </a:pPr>
            <a:r>
              <a:t/>
            </a:r>
            <a:endParaRPr b="1"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Female Player Development </a:t>
            </a:r>
            <a:endParaRPr b="1" sz="2400">
              <a:solidFill>
                <a:srgbClr val="980000"/>
              </a:solidFill>
            </a:endParaRPr>
          </a:p>
          <a:p>
            <a:pPr indent="0" lvl="0" marL="0" rtl="0" algn="l">
              <a:lnSpc>
                <a:spcPct val="70000"/>
              </a:lnSpc>
              <a:spcBef>
                <a:spcPts val="0"/>
              </a:spcBef>
              <a:spcAft>
                <a:spcPts val="0"/>
              </a:spcAft>
              <a:buClr>
                <a:srgbClr val="C00000"/>
              </a:buClr>
              <a:buSzPts val="3484"/>
              <a:buNone/>
            </a:pPr>
            <a:r>
              <a:t/>
            </a:r>
            <a:endParaRPr b="1"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Goalie Development</a:t>
            </a:r>
            <a:endParaRPr b="1" sz="2400">
              <a:solidFill>
                <a:srgbClr val="980000"/>
              </a:solidFill>
            </a:endParaRPr>
          </a:p>
          <a:p>
            <a:pPr indent="0" lvl="0" marL="0" rtl="0" algn="l">
              <a:lnSpc>
                <a:spcPct val="70000"/>
              </a:lnSpc>
              <a:spcBef>
                <a:spcPts val="0"/>
              </a:spcBef>
              <a:spcAft>
                <a:spcPts val="0"/>
              </a:spcAft>
              <a:buClr>
                <a:srgbClr val="C00000"/>
              </a:buClr>
              <a:buSzPts val="3484"/>
              <a:buNone/>
            </a:pPr>
            <a:r>
              <a:t/>
            </a:r>
            <a:endParaRPr b="1" sz="24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Referee In Chief Liaison - </a:t>
            </a:r>
            <a:r>
              <a:rPr lang="en-US" sz="2400">
                <a:solidFill>
                  <a:schemeClr val="dk1"/>
                </a:solidFill>
              </a:rPr>
              <a:t>Trevor Dziaduck</a:t>
            </a:r>
            <a:endParaRPr b="1" sz="2400">
              <a:solidFill>
                <a:srgbClr val="980000"/>
              </a:solidFill>
              <a:highlight>
                <a:srgbClr val="FFFF00"/>
              </a:highlight>
            </a:endParaRPr>
          </a:p>
        </p:txBody>
      </p:sp>
      <p:pic>
        <p:nvPicPr>
          <p:cNvPr id="424" name="Google Shape;424;g7823ee4f48_1_88"/>
          <p:cNvPicPr preferRelativeResize="0"/>
          <p:nvPr>
            <p:ph idx="1" type="body"/>
          </p:nvPr>
        </p:nvPicPr>
        <p:blipFill rotWithShape="1">
          <a:blip r:embed="rId3">
            <a:alphaModFix/>
          </a:blip>
          <a:srcRect b="0" l="139" r="129" t="0"/>
          <a:stretch/>
        </p:blipFill>
        <p:spPr>
          <a:xfrm>
            <a:off x="12167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0" st="0"/>
                                            </p:txEl>
                                          </p:spTgt>
                                        </p:tgtEl>
                                        <p:attrNameLst>
                                          <p:attrName>style.visibility</p:attrName>
                                        </p:attrNameLst>
                                      </p:cBhvr>
                                      <p:to>
                                        <p:strVal val="visible"/>
                                      </p:to>
                                    </p:set>
                                    <p:anim calcmode="lin" valueType="num">
                                      <p:cBhvr additive="base">
                                        <p:cTn dur="1000"/>
                                        <p:tgtEl>
                                          <p:spTgt spid="42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1" st="1"/>
                                            </p:txEl>
                                          </p:spTgt>
                                        </p:tgtEl>
                                        <p:attrNameLst>
                                          <p:attrName>style.visibility</p:attrName>
                                        </p:attrNameLst>
                                      </p:cBhvr>
                                      <p:to>
                                        <p:strVal val="visible"/>
                                      </p:to>
                                    </p:set>
                                    <p:anim calcmode="lin" valueType="num">
                                      <p:cBhvr additive="base">
                                        <p:cTn dur="1000"/>
                                        <p:tgtEl>
                                          <p:spTgt spid="423">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2" st="2"/>
                                            </p:txEl>
                                          </p:spTgt>
                                        </p:tgtEl>
                                        <p:attrNameLst>
                                          <p:attrName>style.visibility</p:attrName>
                                        </p:attrNameLst>
                                      </p:cBhvr>
                                      <p:to>
                                        <p:strVal val="visible"/>
                                      </p:to>
                                    </p:set>
                                    <p:anim calcmode="lin" valueType="num">
                                      <p:cBhvr additive="base">
                                        <p:cTn dur="1000"/>
                                        <p:tgtEl>
                                          <p:spTgt spid="423">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3" st="3"/>
                                            </p:txEl>
                                          </p:spTgt>
                                        </p:tgtEl>
                                        <p:attrNameLst>
                                          <p:attrName>style.visibility</p:attrName>
                                        </p:attrNameLst>
                                      </p:cBhvr>
                                      <p:to>
                                        <p:strVal val="visible"/>
                                      </p:to>
                                    </p:set>
                                    <p:anim calcmode="lin" valueType="num">
                                      <p:cBhvr additive="base">
                                        <p:cTn dur="1000"/>
                                        <p:tgtEl>
                                          <p:spTgt spid="423">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4" st="4"/>
                                            </p:txEl>
                                          </p:spTgt>
                                        </p:tgtEl>
                                        <p:attrNameLst>
                                          <p:attrName>style.visibility</p:attrName>
                                        </p:attrNameLst>
                                      </p:cBhvr>
                                      <p:to>
                                        <p:strVal val="visible"/>
                                      </p:to>
                                    </p:set>
                                    <p:anim calcmode="lin" valueType="num">
                                      <p:cBhvr additive="base">
                                        <p:cTn dur="1000"/>
                                        <p:tgtEl>
                                          <p:spTgt spid="423">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5" st="5"/>
                                            </p:txEl>
                                          </p:spTgt>
                                        </p:tgtEl>
                                        <p:attrNameLst>
                                          <p:attrName>style.visibility</p:attrName>
                                        </p:attrNameLst>
                                      </p:cBhvr>
                                      <p:to>
                                        <p:strVal val="visible"/>
                                      </p:to>
                                    </p:set>
                                    <p:anim calcmode="lin" valueType="num">
                                      <p:cBhvr additive="base">
                                        <p:cTn dur="1000"/>
                                        <p:tgtEl>
                                          <p:spTgt spid="423">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6" st="6"/>
                                            </p:txEl>
                                          </p:spTgt>
                                        </p:tgtEl>
                                        <p:attrNameLst>
                                          <p:attrName>style.visibility</p:attrName>
                                        </p:attrNameLst>
                                      </p:cBhvr>
                                      <p:to>
                                        <p:strVal val="visible"/>
                                      </p:to>
                                    </p:set>
                                    <p:anim calcmode="lin" valueType="num">
                                      <p:cBhvr additive="base">
                                        <p:cTn dur="1000"/>
                                        <p:tgtEl>
                                          <p:spTgt spid="423">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7" st="7"/>
                                            </p:txEl>
                                          </p:spTgt>
                                        </p:tgtEl>
                                        <p:attrNameLst>
                                          <p:attrName>style.visibility</p:attrName>
                                        </p:attrNameLst>
                                      </p:cBhvr>
                                      <p:to>
                                        <p:strVal val="visible"/>
                                      </p:to>
                                    </p:set>
                                    <p:anim calcmode="lin" valueType="num">
                                      <p:cBhvr additive="base">
                                        <p:cTn dur="1000"/>
                                        <p:tgtEl>
                                          <p:spTgt spid="423">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8" st="8"/>
                                            </p:txEl>
                                          </p:spTgt>
                                        </p:tgtEl>
                                        <p:attrNameLst>
                                          <p:attrName>style.visibility</p:attrName>
                                        </p:attrNameLst>
                                      </p:cBhvr>
                                      <p:to>
                                        <p:strVal val="visible"/>
                                      </p:to>
                                    </p:set>
                                    <p:anim calcmode="lin" valueType="num">
                                      <p:cBhvr additive="base">
                                        <p:cTn dur="1000"/>
                                        <p:tgtEl>
                                          <p:spTgt spid="423">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9" st="9"/>
                                            </p:txEl>
                                          </p:spTgt>
                                        </p:tgtEl>
                                        <p:attrNameLst>
                                          <p:attrName>style.visibility</p:attrName>
                                        </p:attrNameLst>
                                      </p:cBhvr>
                                      <p:to>
                                        <p:strVal val="visible"/>
                                      </p:to>
                                    </p:set>
                                    <p:anim calcmode="lin" valueType="num">
                                      <p:cBhvr additive="base">
                                        <p:cTn dur="1000"/>
                                        <p:tgtEl>
                                          <p:spTgt spid="423">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10" st="10"/>
                                            </p:txEl>
                                          </p:spTgt>
                                        </p:tgtEl>
                                        <p:attrNameLst>
                                          <p:attrName>style.visibility</p:attrName>
                                        </p:attrNameLst>
                                      </p:cBhvr>
                                      <p:to>
                                        <p:strVal val="visible"/>
                                      </p:to>
                                    </p:set>
                                    <p:anim calcmode="lin" valueType="num">
                                      <p:cBhvr additive="base">
                                        <p:cTn dur="1000"/>
                                        <p:tgtEl>
                                          <p:spTgt spid="423">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11" st="11"/>
                                            </p:txEl>
                                          </p:spTgt>
                                        </p:tgtEl>
                                        <p:attrNameLst>
                                          <p:attrName>style.visibility</p:attrName>
                                        </p:attrNameLst>
                                      </p:cBhvr>
                                      <p:to>
                                        <p:strVal val="visible"/>
                                      </p:to>
                                    </p:set>
                                    <p:anim calcmode="lin" valueType="num">
                                      <p:cBhvr additive="base">
                                        <p:cTn dur="1000"/>
                                        <p:tgtEl>
                                          <p:spTgt spid="423">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12" st="12"/>
                                            </p:txEl>
                                          </p:spTgt>
                                        </p:tgtEl>
                                        <p:attrNameLst>
                                          <p:attrName>style.visibility</p:attrName>
                                        </p:attrNameLst>
                                      </p:cBhvr>
                                      <p:to>
                                        <p:strVal val="visible"/>
                                      </p:to>
                                    </p:set>
                                    <p:anim calcmode="lin" valueType="num">
                                      <p:cBhvr additive="base">
                                        <p:cTn dur="1000"/>
                                        <p:tgtEl>
                                          <p:spTgt spid="423">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13" st="13"/>
                                            </p:txEl>
                                          </p:spTgt>
                                        </p:tgtEl>
                                        <p:attrNameLst>
                                          <p:attrName>style.visibility</p:attrName>
                                        </p:attrNameLst>
                                      </p:cBhvr>
                                      <p:to>
                                        <p:strVal val="visible"/>
                                      </p:to>
                                    </p:set>
                                    <p:anim calcmode="lin" valueType="num">
                                      <p:cBhvr additive="base">
                                        <p:cTn dur="1000"/>
                                        <p:tgtEl>
                                          <p:spTgt spid="423">
                                            <p:txEl>
                                              <p:pRg end="13" st="1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14" st="14"/>
                                            </p:txEl>
                                          </p:spTgt>
                                        </p:tgtEl>
                                        <p:attrNameLst>
                                          <p:attrName>style.visibility</p:attrName>
                                        </p:attrNameLst>
                                      </p:cBhvr>
                                      <p:to>
                                        <p:strVal val="visible"/>
                                      </p:to>
                                    </p:set>
                                    <p:anim calcmode="lin" valueType="num">
                                      <p:cBhvr additive="base">
                                        <p:cTn dur="1000"/>
                                        <p:tgtEl>
                                          <p:spTgt spid="423">
                                            <p:txEl>
                                              <p:pRg end="14" st="1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15" st="15"/>
                                            </p:txEl>
                                          </p:spTgt>
                                        </p:tgtEl>
                                        <p:attrNameLst>
                                          <p:attrName>style.visibility</p:attrName>
                                        </p:attrNameLst>
                                      </p:cBhvr>
                                      <p:to>
                                        <p:strVal val="visible"/>
                                      </p:to>
                                    </p:set>
                                    <p:anim calcmode="lin" valueType="num">
                                      <p:cBhvr additive="base">
                                        <p:cTn dur="1000"/>
                                        <p:tgtEl>
                                          <p:spTgt spid="423">
                                            <p:txEl>
                                              <p:pRg end="15" st="1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16" st="16"/>
                                            </p:txEl>
                                          </p:spTgt>
                                        </p:tgtEl>
                                        <p:attrNameLst>
                                          <p:attrName>style.visibility</p:attrName>
                                        </p:attrNameLst>
                                      </p:cBhvr>
                                      <p:to>
                                        <p:strVal val="visible"/>
                                      </p:to>
                                    </p:set>
                                    <p:anim calcmode="lin" valueType="num">
                                      <p:cBhvr additive="base">
                                        <p:cTn dur="1000"/>
                                        <p:tgtEl>
                                          <p:spTgt spid="423">
                                            <p:txEl>
                                              <p:pRg end="16" st="1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17" st="17"/>
                                            </p:txEl>
                                          </p:spTgt>
                                        </p:tgtEl>
                                        <p:attrNameLst>
                                          <p:attrName>style.visibility</p:attrName>
                                        </p:attrNameLst>
                                      </p:cBhvr>
                                      <p:to>
                                        <p:strVal val="visible"/>
                                      </p:to>
                                    </p:set>
                                    <p:anim calcmode="lin" valueType="num">
                                      <p:cBhvr additive="base">
                                        <p:cTn dur="1000"/>
                                        <p:tgtEl>
                                          <p:spTgt spid="423">
                                            <p:txEl>
                                              <p:pRg end="17" st="1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18" st="18"/>
                                            </p:txEl>
                                          </p:spTgt>
                                        </p:tgtEl>
                                        <p:attrNameLst>
                                          <p:attrName>style.visibility</p:attrName>
                                        </p:attrNameLst>
                                      </p:cBhvr>
                                      <p:to>
                                        <p:strVal val="visible"/>
                                      </p:to>
                                    </p:set>
                                    <p:anim calcmode="lin" valueType="num">
                                      <p:cBhvr additive="base">
                                        <p:cTn dur="1000"/>
                                        <p:tgtEl>
                                          <p:spTgt spid="423">
                                            <p:txEl>
                                              <p:pRg end="18" st="1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19" st="19"/>
                                            </p:txEl>
                                          </p:spTgt>
                                        </p:tgtEl>
                                        <p:attrNameLst>
                                          <p:attrName>style.visibility</p:attrName>
                                        </p:attrNameLst>
                                      </p:cBhvr>
                                      <p:to>
                                        <p:strVal val="visible"/>
                                      </p:to>
                                    </p:set>
                                    <p:anim calcmode="lin" valueType="num">
                                      <p:cBhvr additive="base">
                                        <p:cTn dur="1000"/>
                                        <p:tgtEl>
                                          <p:spTgt spid="423">
                                            <p:txEl>
                                              <p:pRg end="19" st="1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20" st="20"/>
                                            </p:txEl>
                                          </p:spTgt>
                                        </p:tgtEl>
                                        <p:attrNameLst>
                                          <p:attrName>style.visibility</p:attrName>
                                        </p:attrNameLst>
                                      </p:cBhvr>
                                      <p:to>
                                        <p:strVal val="visible"/>
                                      </p:to>
                                    </p:set>
                                    <p:anim calcmode="lin" valueType="num">
                                      <p:cBhvr additive="base">
                                        <p:cTn dur="1000"/>
                                        <p:tgtEl>
                                          <p:spTgt spid="423">
                                            <p:txEl>
                                              <p:pRg end="20" st="2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21" st="21"/>
                                            </p:txEl>
                                          </p:spTgt>
                                        </p:tgtEl>
                                        <p:attrNameLst>
                                          <p:attrName>style.visibility</p:attrName>
                                        </p:attrNameLst>
                                      </p:cBhvr>
                                      <p:to>
                                        <p:strVal val="visible"/>
                                      </p:to>
                                    </p:set>
                                    <p:anim calcmode="lin" valueType="num">
                                      <p:cBhvr additive="base">
                                        <p:cTn dur="1000"/>
                                        <p:tgtEl>
                                          <p:spTgt spid="423">
                                            <p:txEl>
                                              <p:pRg end="21" st="2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22" st="22"/>
                                            </p:txEl>
                                          </p:spTgt>
                                        </p:tgtEl>
                                        <p:attrNameLst>
                                          <p:attrName>style.visibility</p:attrName>
                                        </p:attrNameLst>
                                      </p:cBhvr>
                                      <p:to>
                                        <p:strVal val="visible"/>
                                      </p:to>
                                    </p:set>
                                    <p:anim calcmode="lin" valueType="num">
                                      <p:cBhvr additive="base">
                                        <p:cTn dur="1000"/>
                                        <p:tgtEl>
                                          <p:spTgt spid="423">
                                            <p:txEl>
                                              <p:pRg end="22" st="2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23" st="23"/>
                                            </p:txEl>
                                          </p:spTgt>
                                        </p:tgtEl>
                                        <p:attrNameLst>
                                          <p:attrName>style.visibility</p:attrName>
                                        </p:attrNameLst>
                                      </p:cBhvr>
                                      <p:to>
                                        <p:strVal val="visible"/>
                                      </p:to>
                                    </p:set>
                                    <p:anim calcmode="lin" valueType="num">
                                      <p:cBhvr additive="base">
                                        <p:cTn dur="1000"/>
                                        <p:tgtEl>
                                          <p:spTgt spid="423">
                                            <p:txEl>
                                              <p:pRg end="23" st="2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24" st="24"/>
                                            </p:txEl>
                                          </p:spTgt>
                                        </p:tgtEl>
                                        <p:attrNameLst>
                                          <p:attrName>style.visibility</p:attrName>
                                        </p:attrNameLst>
                                      </p:cBhvr>
                                      <p:to>
                                        <p:strVal val="visible"/>
                                      </p:to>
                                    </p:set>
                                    <p:anim calcmode="lin" valueType="num">
                                      <p:cBhvr additive="base">
                                        <p:cTn dur="1000"/>
                                        <p:tgtEl>
                                          <p:spTgt spid="423">
                                            <p:txEl>
                                              <p:pRg end="24" st="2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25" st="25"/>
                                            </p:txEl>
                                          </p:spTgt>
                                        </p:tgtEl>
                                        <p:attrNameLst>
                                          <p:attrName>style.visibility</p:attrName>
                                        </p:attrNameLst>
                                      </p:cBhvr>
                                      <p:to>
                                        <p:strVal val="visible"/>
                                      </p:to>
                                    </p:set>
                                    <p:anim calcmode="lin" valueType="num">
                                      <p:cBhvr additive="base">
                                        <p:cTn dur="1000"/>
                                        <p:tgtEl>
                                          <p:spTgt spid="423">
                                            <p:txEl>
                                              <p:pRg end="25" st="2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26" st="26"/>
                                            </p:txEl>
                                          </p:spTgt>
                                        </p:tgtEl>
                                        <p:attrNameLst>
                                          <p:attrName>style.visibility</p:attrName>
                                        </p:attrNameLst>
                                      </p:cBhvr>
                                      <p:to>
                                        <p:strVal val="visible"/>
                                      </p:to>
                                    </p:set>
                                    <p:anim calcmode="lin" valueType="num">
                                      <p:cBhvr additive="base">
                                        <p:cTn dur="1000"/>
                                        <p:tgtEl>
                                          <p:spTgt spid="423">
                                            <p:txEl>
                                              <p:pRg end="26" st="2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xEl>
                                              <p:pRg end="27" st="27"/>
                                            </p:txEl>
                                          </p:spTgt>
                                        </p:tgtEl>
                                        <p:attrNameLst>
                                          <p:attrName>style.visibility</p:attrName>
                                        </p:attrNameLst>
                                      </p:cBhvr>
                                      <p:to>
                                        <p:strVal val="visible"/>
                                      </p:to>
                                    </p:set>
                                    <p:anim calcmode="lin" valueType="num">
                                      <p:cBhvr additive="base">
                                        <p:cTn dur="1000"/>
                                        <p:tgtEl>
                                          <p:spTgt spid="423">
                                            <p:txEl>
                                              <p:pRg end="27" st="27"/>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8" name="Shape 428"/>
        <p:cNvGrpSpPr/>
        <p:nvPr/>
      </p:nvGrpSpPr>
      <p:grpSpPr>
        <a:xfrm>
          <a:off x="0" y="0"/>
          <a:ext cx="0" cy="0"/>
          <a:chOff x="0" y="0"/>
          <a:chExt cx="0" cy="0"/>
        </a:xfrm>
      </p:grpSpPr>
      <p:sp>
        <p:nvSpPr>
          <p:cNvPr id="429" name="Google Shape;429;g83e68cfa6d_0_8"/>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Adjourn</a:t>
            </a:r>
            <a:endParaRPr/>
          </a:p>
        </p:txBody>
      </p:sp>
      <p:sp>
        <p:nvSpPr>
          <p:cNvPr id="430" name="Google Shape;430;g83e68cfa6d_0_8"/>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1" name="Google Shape;431;g83e68cfa6d_0_8"/>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2" name="Google Shape;432;g83e68cfa6d_0_8"/>
          <p:cNvSpPr txBox="1"/>
          <p:nvPr>
            <p:ph idx="1" type="body"/>
          </p:nvPr>
        </p:nvSpPr>
        <p:spPr>
          <a:xfrm>
            <a:off x="5883966" y="690918"/>
            <a:ext cx="5983500" cy="5476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400">
                <a:solidFill>
                  <a:srgbClr val="C00000"/>
                </a:solidFill>
              </a:rPr>
              <a:t>Motion to Adjourn the </a:t>
            </a:r>
            <a:endParaRPr b="1" sz="3400">
              <a:solidFill>
                <a:srgbClr val="C00000"/>
              </a:solidFill>
            </a:endParaRPr>
          </a:p>
          <a:p>
            <a:pPr indent="0" lvl="0" marL="0" rtl="0" algn="ctr">
              <a:lnSpc>
                <a:spcPct val="90000"/>
              </a:lnSpc>
              <a:spcBef>
                <a:spcPts val="0"/>
              </a:spcBef>
              <a:spcAft>
                <a:spcPts val="0"/>
              </a:spcAft>
              <a:buClr>
                <a:srgbClr val="C00000"/>
              </a:buClr>
              <a:buSzPts val="3200"/>
              <a:buNone/>
            </a:pPr>
            <a:r>
              <a:rPr b="1" lang="en-US" sz="3400">
                <a:solidFill>
                  <a:srgbClr val="C00000"/>
                </a:solidFill>
              </a:rPr>
              <a:t>Election meeting</a:t>
            </a:r>
            <a:endParaRPr b="1" sz="3400">
              <a:solidFill>
                <a:srgbClr val="C00000"/>
              </a:solidFill>
            </a:endParaRPr>
          </a:p>
        </p:txBody>
      </p:sp>
      <p:pic>
        <p:nvPicPr>
          <p:cNvPr id="433" name="Google Shape;433;g83e68cfa6d_0_8"/>
          <p:cNvPicPr preferRelativeResize="0"/>
          <p:nvPr>
            <p:ph idx="1" type="body"/>
          </p:nvPr>
        </p:nvPicPr>
        <p:blipFill rotWithShape="1">
          <a:blip r:embed="rId3">
            <a:alphaModFix/>
          </a:blip>
          <a:srcRect b="0" l="139" r="129" t="0"/>
          <a:stretch/>
        </p:blipFill>
        <p:spPr>
          <a:xfrm>
            <a:off x="12167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7" name="Shape 437"/>
        <p:cNvGrpSpPr/>
        <p:nvPr/>
      </p:nvGrpSpPr>
      <p:grpSpPr>
        <a:xfrm>
          <a:off x="0" y="0"/>
          <a:ext cx="0" cy="0"/>
          <a:chOff x="0" y="0"/>
          <a:chExt cx="0" cy="0"/>
        </a:xfrm>
      </p:grpSpPr>
      <p:sp>
        <p:nvSpPr>
          <p:cNvPr id="438" name="Google Shape;438;g23cb335e9df_0_79"/>
          <p:cNvSpPr txBox="1"/>
          <p:nvPr>
            <p:ph type="title"/>
          </p:nvPr>
        </p:nvSpPr>
        <p:spPr>
          <a:xfrm>
            <a:off x="1399350" y="4743938"/>
            <a:ext cx="9393300" cy="1104300"/>
          </a:xfrm>
          <a:prstGeom prst="rect">
            <a:avLst/>
          </a:prstGeom>
          <a:solidFill>
            <a:schemeClr val="lt1"/>
          </a:solidFill>
          <a:ln cap="flat" cmpd="sng" w="9525">
            <a:solidFill>
              <a:schemeClr val="lt1"/>
            </a:solidFill>
            <a:prstDash val="solid"/>
            <a:round/>
            <a:headEnd len="sm" w="sm" type="none"/>
            <a:tailEnd len="sm" w="sm" type="none"/>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Calibri"/>
              <a:buNone/>
            </a:pPr>
            <a:r>
              <a:rPr b="1" lang="en-US" sz="5400">
                <a:solidFill>
                  <a:srgbClr val="990000"/>
                </a:solidFill>
              </a:rPr>
              <a:t>Thank you all for attending.</a:t>
            </a:r>
            <a:endParaRPr b="1" sz="5400">
              <a:solidFill>
                <a:srgbClr val="990000"/>
              </a:solidFill>
            </a:endParaRPr>
          </a:p>
        </p:txBody>
      </p:sp>
      <p:sp>
        <p:nvSpPr>
          <p:cNvPr id="439" name="Google Shape;439;g23cb335e9df_0_79"/>
          <p:cNvSpPr/>
          <p:nvPr/>
        </p:nvSpPr>
        <p:spPr>
          <a:xfrm>
            <a:off x="0" y="6466850"/>
            <a:ext cx="12192000" cy="391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g23cb335e9df_0_79"/>
          <p:cNvSpPr/>
          <p:nvPr/>
        </p:nvSpPr>
        <p:spPr>
          <a:xfrm>
            <a:off x="0" y="6362750"/>
            <a:ext cx="12192000" cy="104100"/>
          </a:xfrm>
          <a:prstGeom prst="rect">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g23cb335e9df_0_79"/>
          <p:cNvSpPr/>
          <p:nvPr/>
        </p:nvSpPr>
        <p:spPr>
          <a:xfrm>
            <a:off x="0" y="6753950"/>
            <a:ext cx="12192000" cy="104100"/>
          </a:xfrm>
          <a:prstGeom prst="rect">
            <a:avLst/>
          </a:prstGeom>
          <a:solidFill>
            <a:srgbClr val="CC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2" name="Google Shape;442;g23cb335e9df_0_79"/>
          <p:cNvPicPr preferRelativeResize="0"/>
          <p:nvPr/>
        </p:nvPicPr>
        <p:blipFill>
          <a:blip r:embed="rId3">
            <a:alphaModFix/>
          </a:blip>
          <a:stretch>
            <a:fillRect/>
          </a:stretch>
        </p:blipFill>
        <p:spPr>
          <a:xfrm>
            <a:off x="0" y="0"/>
            <a:ext cx="12192000" cy="4600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4" name="Shape 134"/>
        <p:cNvGrpSpPr/>
        <p:nvPr/>
      </p:nvGrpSpPr>
      <p:grpSpPr>
        <a:xfrm>
          <a:off x="0" y="0"/>
          <a:ext cx="0" cy="0"/>
          <a:chOff x="0" y="0"/>
          <a:chExt cx="0" cy="0"/>
        </a:xfrm>
      </p:grpSpPr>
      <p:sp>
        <p:nvSpPr>
          <p:cNvPr id="135" name="Google Shape;135;p4"/>
          <p:cNvSpPr txBox="1"/>
          <p:nvPr>
            <p:ph type="title"/>
          </p:nvPr>
        </p:nvSpPr>
        <p:spPr>
          <a:xfrm>
            <a:off x="699662" y="2665395"/>
            <a:ext cx="3616856" cy="290953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Current</a:t>
            </a:r>
            <a:br>
              <a:rPr b="1" lang="en-US" sz="4800"/>
            </a:br>
            <a:r>
              <a:rPr b="1" lang="en-US" sz="4800"/>
              <a:t>Board of Directors</a:t>
            </a:r>
            <a:endParaRPr/>
          </a:p>
        </p:txBody>
      </p:sp>
      <p:sp>
        <p:nvSpPr>
          <p:cNvPr id="136" name="Google Shape;136;p4"/>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p4"/>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8" name="Google Shape;138;p4"/>
          <p:cNvSpPr txBox="1"/>
          <p:nvPr>
            <p:ph idx="1" type="body"/>
          </p:nvPr>
        </p:nvSpPr>
        <p:spPr>
          <a:xfrm>
            <a:off x="5797375" y="1193300"/>
            <a:ext cx="6631500" cy="4471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2800"/>
              <a:buNone/>
            </a:pPr>
            <a:r>
              <a:rPr b="1" lang="en-US" sz="3400">
                <a:solidFill>
                  <a:srgbClr val="980000"/>
                </a:solidFill>
              </a:rPr>
              <a:t>High Performance</a:t>
            </a:r>
            <a:r>
              <a:rPr lang="en-US" sz="3400">
                <a:solidFill>
                  <a:schemeClr val="dk1"/>
                </a:solidFill>
              </a:rPr>
              <a:t>  – Pat Stachniak</a:t>
            </a:r>
            <a:endParaRPr sz="3400">
              <a:solidFill>
                <a:schemeClr val="dk1"/>
              </a:solidFill>
            </a:endParaRPr>
          </a:p>
          <a:p>
            <a:pPr indent="0" lvl="0" marL="0" rtl="0" algn="l">
              <a:lnSpc>
                <a:spcPct val="90000"/>
              </a:lnSpc>
              <a:spcBef>
                <a:spcPts val="1000"/>
              </a:spcBef>
              <a:spcAft>
                <a:spcPts val="0"/>
              </a:spcAft>
              <a:buClr>
                <a:srgbClr val="C00000"/>
              </a:buClr>
              <a:buSzPts val="2800"/>
              <a:buNone/>
            </a:pPr>
            <a:r>
              <a:rPr b="1" lang="en-US" sz="3400">
                <a:solidFill>
                  <a:srgbClr val="980000"/>
                </a:solidFill>
              </a:rPr>
              <a:t>Competitive</a:t>
            </a:r>
            <a:r>
              <a:rPr lang="en-US" sz="3400">
                <a:solidFill>
                  <a:schemeClr val="dk1"/>
                </a:solidFill>
              </a:rPr>
              <a:t> – Kiel Camponi</a:t>
            </a:r>
            <a:endParaRPr sz="3400">
              <a:solidFill>
                <a:schemeClr val="dk1"/>
              </a:solidFill>
            </a:endParaRPr>
          </a:p>
          <a:p>
            <a:pPr indent="0" lvl="0" marL="0" rtl="0" algn="l">
              <a:lnSpc>
                <a:spcPct val="90000"/>
              </a:lnSpc>
              <a:spcBef>
                <a:spcPts val="1000"/>
              </a:spcBef>
              <a:spcAft>
                <a:spcPts val="0"/>
              </a:spcAft>
              <a:buClr>
                <a:srgbClr val="C00000"/>
              </a:buClr>
              <a:buSzPts val="2800"/>
              <a:buNone/>
            </a:pPr>
            <a:r>
              <a:rPr b="1" lang="en-US" sz="3400">
                <a:solidFill>
                  <a:srgbClr val="980000"/>
                </a:solidFill>
              </a:rPr>
              <a:t>City</a:t>
            </a:r>
            <a:r>
              <a:rPr lang="en-US" sz="3400">
                <a:solidFill>
                  <a:schemeClr val="dk1"/>
                </a:solidFill>
              </a:rPr>
              <a:t> – Erin Huta</a:t>
            </a:r>
            <a:endParaRPr sz="3400">
              <a:solidFill>
                <a:schemeClr val="dk1"/>
              </a:solidFill>
            </a:endParaRPr>
          </a:p>
          <a:p>
            <a:pPr indent="0" lvl="0" marL="0" rtl="0" algn="l">
              <a:lnSpc>
                <a:spcPct val="90000"/>
              </a:lnSpc>
              <a:spcBef>
                <a:spcPts val="1000"/>
              </a:spcBef>
              <a:spcAft>
                <a:spcPts val="0"/>
              </a:spcAft>
              <a:buClr>
                <a:srgbClr val="C00000"/>
              </a:buClr>
              <a:buSzPts val="2800"/>
              <a:buNone/>
            </a:pPr>
            <a:r>
              <a:rPr b="1" lang="en-US" sz="3400">
                <a:solidFill>
                  <a:srgbClr val="980000"/>
                </a:solidFill>
              </a:rPr>
              <a:t>Female</a:t>
            </a:r>
            <a:r>
              <a:rPr lang="en-US" sz="3400">
                <a:solidFill>
                  <a:schemeClr val="dk1"/>
                </a:solidFill>
              </a:rPr>
              <a:t> – Troy Skidmore</a:t>
            </a:r>
            <a:endParaRPr sz="3400">
              <a:solidFill>
                <a:schemeClr val="dk1"/>
              </a:solidFill>
            </a:endParaRPr>
          </a:p>
        </p:txBody>
      </p:sp>
      <p:pic>
        <p:nvPicPr>
          <p:cNvPr id="139" name="Google Shape;139;p4"/>
          <p:cNvPicPr preferRelativeResize="0"/>
          <p:nvPr/>
        </p:nvPicPr>
        <p:blipFill rotWithShape="1">
          <a:blip r:embed="rId3">
            <a:alphaModFix/>
          </a:blip>
          <a:srcRect b="0" l="0" r="0" t="0"/>
          <a:stretch/>
        </p:blipFill>
        <p:spPr>
          <a:xfrm>
            <a:off x="1207788" y="847725"/>
            <a:ext cx="2600591" cy="23605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3" name="Shape 143"/>
        <p:cNvGrpSpPr/>
        <p:nvPr/>
      </p:nvGrpSpPr>
      <p:grpSpPr>
        <a:xfrm>
          <a:off x="0" y="0"/>
          <a:ext cx="0" cy="0"/>
          <a:chOff x="0" y="0"/>
          <a:chExt cx="0" cy="0"/>
        </a:xfrm>
      </p:grpSpPr>
      <p:sp>
        <p:nvSpPr>
          <p:cNvPr id="144" name="Google Shape;144;p5"/>
          <p:cNvSpPr txBox="1"/>
          <p:nvPr>
            <p:ph type="title"/>
          </p:nvPr>
        </p:nvSpPr>
        <p:spPr>
          <a:xfrm>
            <a:off x="699662" y="2665395"/>
            <a:ext cx="3616856" cy="290953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Current</a:t>
            </a:r>
            <a:br>
              <a:rPr b="1" lang="en-US" sz="4800"/>
            </a:br>
            <a:r>
              <a:rPr b="1" lang="en-US" sz="4800"/>
              <a:t>Division Coordinators</a:t>
            </a:r>
            <a:endParaRPr/>
          </a:p>
        </p:txBody>
      </p:sp>
      <p:sp>
        <p:nvSpPr>
          <p:cNvPr id="145" name="Google Shape;145;p5"/>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6" name="Google Shape;146;p5"/>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p5"/>
          <p:cNvSpPr txBox="1"/>
          <p:nvPr>
            <p:ph idx="1" type="body"/>
          </p:nvPr>
        </p:nvSpPr>
        <p:spPr>
          <a:xfrm>
            <a:off x="6401600" y="147450"/>
            <a:ext cx="4575300" cy="6563100"/>
          </a:xfrm>
          <a:prstGeom prst="rect">
            <a:avLst/>
          </a:prstGeom>
          <a:noFill/>
          <a:ln>
            <a:noFill/>
          </a:ln>
        </p:spPr>
        <p:txBody>
          <a:bodyPr anchorCtr="0" anchor="ctr" bIns="45700" lIns="91425" spcFirstLastPara="1" rIns="91425" wrap="square" tIns="45700">
            <a:normAutofit lnSpcReduction="20000"/>
          </a:bodyPr>
          <a:lstStyle/>
          <a:p>
            <a:pPr indent="0" lvl="0" marL="0" rtl="0" algn="l">
              <a:lnSpc>
                <a:spcPct val="70000"/>
              </a:lnSpc>
              <a:spcBef>
                <a:spcPts val="0"/>
              </a:spcBef>
              <a:spcAft>
                <a:spcPts val="0"/>
              </a:spcAft>
              <a:buClr>
                <a:srgbClr val="C00000"/>
              </a:buClr>
              <a:buSzPts val="3177"/>
              <a:buNone/>
            </a:pPr>
            <a:r>
              <a:rPr lang="en-US" sz="3477">
                <a:solidFill>
                  <a:srgbClr val="980000"/>
                </a:solidFill>
              </a:rPr>
              <a:t>Division Coordinators:</a:t>
            </a:r>
            <a:endParaRPr sz="3100">
              <a:solidFill>
                <a:srgbClr val="980000"/>
              </a:solidFill>
            </a:endParaRPr>
          </a:p>
          <a:p>
            <a:pPr indent="0" lvl="0" marL="0" rtl="0" algn="l">
              <a:lnSpc>
                <a:spcPct val="70000"/>
              </a:lnSpc>
              <a:spcBef>
                <a:spcPts val="1000"/>
              </a:spcBef>
              <a:spcAft>
                <a:spcPts val="0"/>
              </a:spcAft>
              <a:buClr>
                <a:srgbClr val="C00000"/>
              </a:buClr>
              <a:buSzPts val="2170"/>
              <a:buNone/>
            </a:pPr>
            <a:r>
              <a:rPr b="1" lang="en-US" sz="2000">
                <a:solidFill>
                  <a:schemeClr val="dk1"/>
                </a:solidFill>
              </a:rPr>
              <a:t>High Performance:</a:t>
            </a:r>
            <a:endParaRPr b="1"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U18 AA </a:t>
            </a:r>
            <a:r>
              <a:rPr lang="en-US" sz="2000">
                <a:solidFill>
                  <a:schemeClr val="dk1"/>
                </a:solidFill>
              </a:rPr>
              <a:t>– Jevon Sikorski</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U18 AA </a:t>
            </a:r>
            <a:r>
              <a:rPr b="1" lang="en-US" sz="2000">
                <a:solidFill>
                  <a:srgbClr val="990000"/>
                </a:solidFill>
              </a:rPr>
              <a:t>Female</a:t>
            </a:r>
            <a:r>
              <a:rPr lang="en-US" sz="2000">
                <a:solidFill>
                  <a:schemeClr val="dk1"/>
                </a:solidFill>
              </a:rPr>
              <a:t> – Mike Harper</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U15 AA </a:t>
            </a:r>
            <a:r>
              <a:rPr lang="en-US" sz="2000">
                <a:solidFill>
                  <a:schemeClr val="dk1"/>
                </a:solidFill>
              </a:rPr>
              <a:t>– Jenna Wood</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90000"/>
                </a:solidFill>
              </a:rPr>
              <a:t>U15 AA</a:t>
            </a:r>
            <a:r>
              <a:rPr b="1" lang="en-US" sz="2000">
                <a:solidFill>
                  <a:schemeClr val="dk1"/>
                </a:solidFill>
              </a:rPr>
              <a:t> </a:t>
            </a:r>
            <a:r>
              <a:rPr b="1" lang="en-US" sz="2000">
                <a:solidFill>
                  <a:srgbClr val="990000"/>
                </a:solidFill>
              </a:rPr>
              <a:t>Female</a:t>
            </a:r>
            <a:r>
              <a:rPr lang="en-US" sz="2000">
                <a:solidFill>
                  <a:schemeClr val="dk1"/>
                </a:solidFill>
              </a:rPr>
              <a:t> - Dacia Caron</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U13 AA </a:t>
            </a:r>
            <a:r>
              <a:rPr lang="en-US" sz="2000">
                <a:solidFill>
                  <a:schemeClr val="dk1"/>
                </a:solidFill>
              </a:rPr>
              <a:t>– Glen Odishaw</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90000"/>
                </a:solidFill>
              </a:rPr>
              <a:t>U13 AA Female</a:t>
            </a:r>
            <a:r>
              <a:rPr lang="en-US" sz="2000">
                <a:solidFill>
                  <a:schemeClr val="dk1"/>
                </a:solidFill>
              </a:rPr>
              <a:t> - Kendra Bigoraj</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chemeClr val="dk1"/>
                </a:solidFill>
              </a:rPr>
              <a:t>Competitive:</a:t>
            </a:r>
            <a:endParaRPr b="1"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U18 </a:t>
            </a:r>
            <a:r>
              <a:rPr lang="en-US" sz="2000">
                <a:solidFill>
                  <a:schemeClr val="dk1"/>
                </a:solidFill>
              </a:rPr>
              <a:t>– Johnny Abboud</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U15 </a:t>
            </a:r>
            <a:r>
              <a:rPr lang="en-US" sz="2000">
                <a:solidFill>
                  <a:schemeClr val="dk1"/>
                </a:solidFill>
              </a:rPr>
              <a:t>– Clayton Weir</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U15/U18 Female </a:t>
            </a:r>
            <a:r>
              <a:rPr lang="en-US" sz="2000">
                <a:solidFill>
                  <a:schemeClr val="dk1"/>
                </a:solidFill>
              </a:rPr>
              <a:t>– C</a:t>
            </a:r>
            <a:r>
              <a:rPr lang="en-US" sz="2000">
                <a:solidFill>
                  <a:srgbClr val="000000"/>
                </a:solidFill>
              </a:rPr>
              <a:t>helsea Oberten</a:t>
            </a:r>
            <a:endParaRPr sz="2000">
              <a:solidFill>
                <a:srgbClr val="000000"/>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U13 </a:t>
            </a:r>
            <a:r>
              <a:rPr lang="en-US" sz="2000">
                <a:solidFill>
                  <a:schemeClr val="dk1"/>
                </a:solidFill>
              </a:rPr>
              <a:t>– Korin Lemay</a:t>
            </a:r>
            <a:endParaRPr b="1" sz="2000">
              <a:solidFill>
                <a:srgbClr val="980000"/>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U11 </a:t>
            </a:r>
            <a:r>
              <a:rPr lang="en-US" sz="2000">
                <a:solidFill>
                  <a:schemeClr val="dk1"/>
                </a:solidFill>
              </a:rPr>
              <a:t>– Scott Brockway</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U11/U13 Female </a:t>
            </a:r>
            <a:r>
              <a:rPr lang="en-US" sz="2000">
                <a:solidFill>
                  <a:schemeClr val="dk1"/>
                </a:solidFill>
              </a:rPr>
              <a:t>– Megan Condie</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chemeClr val="dk1"/>
                </a:solidFill>
              </a:rPr>
              <a:t>RHL/City:</a:t>
            </a:r>
            <a:endParaRPr b="1"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U18 </a:t>
            </a:r>
            <a:r>
              <a:rPr lang="en-US" sz="2000">
                <a:solidFill>
                  <a:schemeClr val="dk1"/>
                </a:solidFill>
              </a:rPr>
              <a:t>– Jodi Clark</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U15 </a:t>
            </a:r>
            <a:r>
              <a:rPr lang="en-US" sz="2000">
                <a:solidFill>
                  <a:schemeClr val="dk1"/>
                </a:solidFill>
              </a:rPr>
              <a:t>– Brent Emo</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U13 </a:t>
            </a:r>
            <a:r>
              <a:rPr lang="en-US" sz="2000">
                <a:solidFill>
                  <a:schemeClr val="dk1"/>
                </a:solidFill>
              </a:rPr>
              <a:t>– Nicole Grochowich</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U11 </a:t>
            </a:r>
            <a:r>
              <a:rPr lang="en-US" sz="2000">
                <a:solidFill>
                  <a:schemeClr val="dk1"/>
                </a:solidFill>
              </a:rPr>
              <a:t>– Jennifer </a:t>
            </a:r>
            <a:r>
              <a:rPr lang="en-US" sz="2000">
                <a:solidFill>
                  <a:schemeClr val="dk1"/>
                </a:solidFill>
              </a:rPr>
              <a:t>Latreille</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Recreation</a:t>
            </a:r>
            <a:r>
              <a:rPr lang="en-US" sz="2000">
                <a:solidFill>
                  <a:schemeClr val="dk1"/>
                </a:solidFill>
              </a:rPr>
              <a:t> – Darren Dreger</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U9 </a:t>
            </a:r>
            <a:r>
              <a:rPr lang="en-US" sz="2000">
                <a:solidFill>
                  <a:schemeClr val="dk1"/>
                </a:solidFill>
              </a:rPr>
              <a:t>– Aliceyn Egan</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U7 </a:t>
            </a:r>
            <a:r>
              <a:rPr lang="en-US" sz="2000">
                <a:solidFill>
                  <a:schemeClr val="dk1"/>
                </a:solidFill>
              </a:rPr>
              <a:t>– Brian Eagle</a:t>
            </a:r>
            <a:endParaRPr sz="2000">
              <a:solidFill>
                <a:schemeClr val="dk1"/>
              </a:solidFill>
            </a:endParaRPr>
          </a:p>
        </p:txBody>
      </p:sp>
      <p:pic>
        <p:nvPicPr>
          <p:cNvPr id="148" name="Google Shape;148;p5"/>
          <p:cNvPicPr preferRelativeResize="0"/>
          <p:nvPr/>
        </p:nvPicPr>
        <p:blipFill rotWithShape="1">
          <a:blip r:embed="rId3">
            <a:alphaModFix/>
          </a:blip>
          <a:srcRect b="0" l="0" r="0" t="0"/>
          <a:stretch/>
        </p:blipFill>
        <p:spPr>
          <a:xfrm>
            <a:off x="1207788" y="666750"/>
            <a:ext cx="2600591" cy="23605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2" name="Shape 152"/>
        <p:cNvGrpSpPr/>
        <p:nvPr/>
      </p:nvGrpSpPr>
      <p:grpSpPr>
        <a:xfrm>
          <a:off x="0" y="0"/>
          <a:ext cx="0" cy="0"/>
          <a:chOff x="0" y="0"/>
          <a:chExt cx="0" cy="0"/>
        </a:xfrm>
      </p:grpSpPr>
      <p:sp>
        <p:nvSpPr>
          <p:cNvPr id="153" name="Google Shape;153;p6"/>
          <p:cNvSpPr txBox="1"/>
          <p:nvPr>
            <p:ph type="title"/>
          </p:nvPr>
        </p:nvSpPr>
        <p:spPr>
          <a:xfrm>
            <a:off x="699662" y="2665395"/>
            <a:ext cx="3616856" cy="290953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Current</a:t>
            </a:r>
            <a:br>
              <a:rPr b="1" lang="en-US" sz="4800"/>
            </a:br>
            <a:r>
              <a:rPr b="1" lang="en-US" sz="4800"/>
              <a:t>Operations Committee</a:t>
            </a:r>
            <a:endParaRPr/>
          </a:p>
        </p:txBody>
      </p:sp>
      <p:sp>
        <p:nvSpPr>
          <p:cNvPr id="154" name="Google Shape;154;p6"/>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 name="Google Shape;155;p6"/>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6"/>
          <p:cNvSpPr txBox="1"/>
          <p:nvPr>
            <p:ph idx="1" type="body"/>
          </p:nvPr>
        </p:nvSpPr>
        <p:spPr>
          <a:xfrm>
            <a:off x="5598200" y="545100"/>
            <a:ext cx="6590700" cy="5920200"/>
          </a:xfrm>
          <a:prstGeom prst="rect">
            <a:avLst/>
          </a:prstGeom>
          <a:noFill/>
          <a:ln>
            <a:noFill/>
          </a:ln>
        </p:spPr>
        <p:txBody>
          <a:bodyPr anchorCtr="0" anchor="ctr" bIns="45700" lIns="91425" spcFirstLastPara="1" rIns="91425" wrap="square" tIns="45700">
            <a:normAutofit/>
          </a:bodyPr>
          <a:lstStyle/>
          <a:p>
            <a:pPr indent="0" lvl="0" marL="0" rtl="0" algn="l">
              <a:lnSpc>
                <a:spcPct val="70000"/>
              </a:lnSpc>
              <a:spcBef>
                <a:spcPts val="0"/>
              </a:spcBef>
              <a:spcAft>
                <a:spcPts val="0"/>
              </a:spcAft>
              <a:buClr>
                <a:srgbClr val="C00000"/>
              </a:buClr>
              <a:buSzPts val="3484"/>
              <a:buNone/>
            </a:pPr>
            <a:r>
              <a:rPr lang="en-US" sz="3784">
                <a:solidFill>
                  <a:srgbClr val="980000"/>
                </a:solidFill>
              </a:rPr>
              <a:t>Operational Coordinators:</a:t>
            </a:r>
            <a:endParaRPr sz="3784">
              <a:solidFill>
                <a:srgbClr val="980000"/>
              </a:solidFill>
            </a:endParaRPr>
          </a:p>
          <a:p>
            <a:pPr indent="0" lvl="0" marL="0" rtl="0" algn="l">
              <a:lnSpc>
                <a:spcPct val="70000"/>
              </a:lnSpc>
              <a:spcBef>
                <a:spcPts val="0"/>
              </a:spcBef>
              <a:spcAft>
                <a:spcPts val="0"/>
              </a:spcAft>
              <a:buClr>
                <a:srgbClr val="C00000"/>
              </a:buClr>
              <a:buSzPts val="3484"/>
              <a:buNone/>
            </a:pPr>
            <a:r>
              <a:t/>
            </a:r>
            <a:endParaRPr sz="2600">
              <a:solidFill>
                <a:srgbClr val="98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Coach Coordinator - 1</a:t>
            </a:r>
            <a:r>
              <a:rPr lang="en-US" sz="2600">
                <a:solidFill>
                  <a:srgbClr val="000000"/>
                </a:solidFill>
              </a:rPr>
              <a:t> – Mike </a:t>
            </a:r>
            <a:r>
              <a:rPr lang="en-US" sz="2600">
                <a:solidFill>
                  <a:srgbClr val="000000"/>
                </a:solidFill>
              </a:rPr>
              <a:t>Mullenix</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Coach Coordinator - 2</a:t>
            </a:r>
            <a:r>
              <a:rPr lang="en-US" sz="2600">
                <a:solidFill>
                  <a:srgbClr val="000000"/>
                </a:solidFill>
              </a:rPr>
              <a:t> - Robyn Buchart</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Player Development  </a:t>
            </a:r>
            <a:r>
              <a:rPr lang="en-US" sz="2600">
                <a:solidFill>
                  <a:srgbClr val="000000"/>
                </a:solidFill>
              </a:rPr>
              <a:t>- Cale Larson</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Player Development Female</a:t>
            </a:r>
            <a:r>
              <a:rPr lang="en-US" sz="2600">
                <a:solidFill>
                  <a:srgbClr val="000000"/>
                </a:solidFill>
              </a:rPr>
              <a:t> - Damara Allen</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Team Manager</a:t>
            </a:r>
            <a:r>
              <a:rPr lang="en-US" sz="2600">
                <a:solidFill>
                  <a:srgbClr val="000000"/>
                </a:solidFill>
              </a:rPr>
              <a:t> – Rachel Cobble</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Evaluations </a:t>
            </a:r>
            <a:r>
              <a:rPr lang="en-US" sz="2600">
                <a:solidFill>
                  <a:srgbClr val="000000"/>
                </a:solidFill>
              </a:rPr>
              <a:t>– Lindsey Goddard</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Tournament</a:t>
            </a:r>
            <a:r>
              <a:rPr lang="en-US" sz="2600">
                <a:solidFill>
                  <a:srgbClr val="000000"/>
                </a:solidFill>
              </a:rPr>
              <a:t> – Michelle Anhorn</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Equipment</a:t>
            </a:r>
            <a:r>
              <a:rPr lang="en-US" sz="2600">
                <a:solidFill>
                  <a:srgbClr val="000000"/>
                </a:solidFill>
              </a:rPr>
              <a:t> – Michelle Anhorn</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Risk Management </a:t>
            </a:r>
            <a:r>
              <a:rPr lang="en-US" sz="2600">
                <a:solidFill>
                  <a:srgbClr val="000000"/>
                </a:solidFill>
              </a:rPr>
              <a:t>– Curtis Slabosz</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Safety Coordinator</a:t>
            </a:r>
            <a:r>
              <a:rPr b="1" lang="en-US" sz="2600">
                <a:solidFill>
                  <a:srgbClr val="980000"/>
                </a:solidFill>
              </a:rPr>
              <a:t> </a:t>
            </a:r>
            <a:r>
              <a:rPr lang="en-US" sz="2600">
                <a:solidFill>
                  <a:schemeClr val="dk1"/>
                </a:solidFill>
              </a:rPr>
              <a:t>– Heather Campbell</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Goalie Development </a:t>
            </a:r>
            <a:r>
              <a:rPr lang="en-US" sz="2600">
                <a:solidFill>
                  <a:srgbClr val="000000"/>
                </a:solidFill>
              </a:rPr>
              <a:t>– Eric Campbell</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Referee Liaison</a:t>
            </a:r>
            <a:r>
              <a:rPr lang="en-US" sz="2600">
                <a:solidFill>
                  <a:srgbClr val="000000"/>
                </a:solidFill>
              </a:rPr>
              <a:t> – Trevor Dziaduck</a:t>
            </a:r>
            <a:endParaRPr sz="2600">
              <a:solidFill>
                <a:srgbClr val="434343"/>
              </a:solidFill>
            </a:endParaRPr>
          </a:p>
        </p:txBody>
      </p:sp>
      <p:pic>
        <p:nvPicPr>
          <p:cNvPr id="157" name="Google Shape;157;p6"/>
          <p:cNvPicPr preferRelativeResize="0"/>
          <p:nvPr/>
        </p:nvPicPr>
        <p:blipFill rotWithShape="1">
          <a:blip r:embed="rId3">
            <a:alphaModFix/>
          </a:blip>
          <a:srcRect b="0" l="0" r="0" t="0"/>
          <a:stretch/>
        </p:blipFill>
        <p:spPr>
          <a:xfrm>
            <a:off x="1207788" y="771525"/>
            <a:ext cx="2600591" cy="23605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1" name="Shape 161"/>
        <p:cNvGrpSpPr/>
        <p:nvPr/>
      </p:nvGrpSpPr>
      <p:grpSpPr>
        <a:xfrm>
          <a:off x="0" y="0"/>
          <a:ext cx="0" cy="0"/>
          <a:chOff x="0" y="0"/>
          <a:chExt cx="0" cy="0"/>
        </a:xfrm>
      </p:grpSpPr>
      <p:sp>
        <p:nvSpPr>
          <p:cNvPr id="162" name="Google Shape;162;p7"/>
          <p:cNvSpPr txBox="1"/>
          <p:nvPr>
            <p:ph type="title"/>
          </p:nvPr>
        </p:nvSpPr>
        <p:spPr>
          <a:xfrm>
            <a:off x="252925" y="2665400"/>
            <a:ext cx="43332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League Representatives</a:t>
            </a:r>
            <a:endParaRPr/>
          </a:p>
        </p:txBody>
      </p:sp>
      <p:sp>
        <p:nvSpPr>
          <p:cNvPr id="163" name="Google Shape;163;p7"/>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7"/>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5" name="Google Shape;165;p7"/>
          <p:cNvSpPr txBox="1"/>
          <p:nvPr>
            <p:ph idx="1" type="body"/>
          </p:nvPr>
        </p:nvSpPr>
        <p:spPr>
          <a:xfrm>
            <a:off x="5576350" y="690925"/>
            <a:ext cx="6418500" cy="5476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200"/>
              <a:buNone/>
            </a:pPr>
            <a:r>
              <a:rPr b="1" lang="en-US" sz="3200">
                <a:solidFill>
                  <a:srgbClr val="980000"/>
                </a:solidFill>
              </a:rPr>
              <a:t>AEHL </a:t>
            </a:r>
            <a:r>
              <a:rPr b="1" lang="en-US" sz="2200">
                <a:solidFill>
                  <a:srgbClr val="980000"/>
                </a:solidFill>
              </a:rPr>
              <a:t>(AAA Teams)</a:t>
            </a:r>
            <a:r>
              <a:rPr lang="en-US" sz="3200">
                <a:solidFill>
                  <a:schemeClr val="dk1"/>
                </a:solidFill>
              </a:rPr>
              <a:t> - Bob McLean</a:t>
            </a:r>
            <a:endParaRPr sz="3200">
              <a:solidFill>
                <a:schemeClr val="dk1"/>
              </a:solidFill>
            </a:endParaRPr>
          </a:p>
          <a:p>
            <a:pPr indent="0" lvl="0" marL="0" rtl="0" algn="l">
              <a:lnSpc>
                <a:spcPct val="90000"/>
              </a:lnSpc>
              <a:spcBef>
                <a:spcPts val="1000"/>
              </a:spcBef>
              <a:spcAft>
                <a:spcPts val="0"/>
              </a:spcAft>
              <a:buClr>
                <a:srgbClr val="C00000"/>
              </a:buClr>
              <a:buSzPts val="3200"/>
              <a:buNone/>
            </a:pPr>
            <a:r>
              <a:rPr b="1" lang="en-US" sz="3200">
                <a:solidFill>
                  <a:srgbClr val="980000"/>
                </a:solidFill>
              </a:rPr>
              <a:t>SCAHL </a:t>
            </a:r>
            <a:r>
              <a:rPr b="1" lang="en-US" sz="2200">
                <a:solidFill>
                  <a:srgbClr val="980000"/>
                </a:solidFill>
              </a:rPr>
              <a:t>(AA Teams)</a:t>
            </a:r>
            <a:r>
              <a:rPr lang="en-US" sz="3200">
                <a:solidFill>
                  <a:schemeClr val="dk1"/>
                </a:solidFill>
              </a:rPr>
              <a:t>- Pat Stachniak</a:t>
            </a:r>
            <a:endParaRPr sz="3200">
              <a:solidFill>
                <a:schemeClr val="dk1"/>
              </a:solidFill>
            </a:endParaRPr>
          </a:p>
          <a:p>
            <a:pPr indent="0" lvl="0" marL="0" rtl="0" algn="l">
              <a:lnSpc>
                <a:spcPct val="90000"/>
              </a:lnSpc>
              <a:spcBef>
                <a:spcPts val="1000"/>
              </a:spcBef>
              <a:spcAft>
                <a:spcPts val="0"/>
              </a:spcAft>
              <a:buClr>
                <a:srgbClr val="C00000"/>
              </a:buClr>
              <a:buSzPts val="3200"/>
              <a:buNone/>
            </a:pPr>
            <a:r>
              <a:rPr b="1" lang="en-US" sz="3200">
                <a:solidFill>
                  <a:srgbClr val="980000"/>
                </a:solidFill>
              </a:rPr>
              <a:t>CAHL </a:t>
            </a:r>
            <a:r>
              <a:rPr b="1" lang="en-US" sz="2200">
                <a:solidFill>
                  <a:srgbClr val="980000"/>
                </a:solidFill>
              </a:rPr>
              <a:t>(Competitive Teams)</a:t>
            </a:r>
            <a:r>
              <a:rPr lang="en-US" sz="2200">
                <a:solidFill>
                  <a:schemeClr val="dk1"/>
                </a:solidFill>
              </a:rPr>
              <a:t> </a:t>
            </a:r>
            <a:r>
              <a:rPr lang="en-US" sz="3200">
                <a:solidFill>
                  <a:schemeClr val="dk1"/>
                </a:solidFill>
              </a:rPr>
              <a:t>- Kiel Camponi</a:t>
            </a:r>
            <a:endParaRPr>
              <a:solidFill>
                <a:schemeClr val="dk1"/>
              </a:solidFill>
            </a:endParaRPr>
          </a:p>
          <a:p>
            <a:pPr indent="0" lvl="0" marL="0" rtl="0" algn="l">
              <a:lnSpc>
                <a:spcPct val="90000"/>
              </a:lnSpc>
              <a:spcBef>
                <a:spcPts val="1000"/>
              </a:spcBef>
              <a:spcAft>
                <a:spcPts val="0"/>
              </a:spcAft>
              <a:buClr>
                <a:srgbClr val="C00000"/>
              </a:buClr>
              <a:buSzPts val="3200"/>
              <a:buNone/>
            </a:pPr>
            <a:r>
              <a:rPr b="1" lang="en-US" sz="3200">
                <a:solidFill>
                  <a:srgbClr val="980000"/>
                </a:solidFill>
              </a:rPr>
              <a:t>RHL </a:t>
            </a:r>
            <a:r>
              <a:rPr b="1" lang="en-US" sz="2200">
                <a:solidFill>
                  <a:srgbClr val="980000"/>
                </a:solidFill>
              </a:rPr>
              <a:t>(City Teams)</a:t>
            </a:r>
            <a:r>
              <a:rPr lang="en-US" sz="3200">
                <a:solidFill>
                  <a:schemeClr val="dk1"/>
                </a:solidFill>
              </a:rPr>
              <a:t> - Erin Huta</a:t>
            </a:r>
            <a:endParaRPr sz="3200">
              <a:solidFill>
                <a:schemeClr val="dk1"/>
              </a:solidFill>
            </a:endParaRPr>
          </a:p>
          <a:p>
            <a:pPr indent="0" lvl="0" marL="0" rtl="0" algn="l">
              <a:lnSpc>
                <a:spcPct val="90000"/>
              </a:lnSpc>
              <a:spcBef>
                <a:spcPts val="1000"/>
              </a:spcBef>
              <a:spcAft>
                <a:spcPts val="0"/>
              </a:spcAft>
              <a:buClr>
                <a:srgbClr val="C00000"/>
              </a:buClr>
              <a:buSzPts val="3200"/>
              <a:buNone/>
            </a:pPr>
            <a:r>
              <a:rPr b="1" lang="en-US" sz="3200">
                <a:solidFill>
                  <a:srgbClr val="980000"/>
                </a:solidFill>
              </a:rPr>
              <a:t>AFHL </a:t>
            </a:r>
            <a:r>
              <a:rPr b="1" lang="en-US" sz="2200">
                <a:solidFill>
                  <a:srgbClr val="980000"/>
                </a:solidFill>
              </a:rPr>
              <a:t>(AA Female Elite)</a:t>
            </a:r>
            <a:r>
              <a:rPr b="1" lang="en-US" sz="3200">
                <a:solidFill>
                  <a:srgbClr val="980000"/>
                </a:solidFill>
              </a:rPr>
              <a:t> </a:t>
            </a:r>
            <a:r>
              <a:rPr lang="en-US" sz="3200">
                <a:solidFill>
                  <a:schemeClr val="dk1"/>
                </a:solidFill>
              </a:rPr>
              <a:t>- Brendan Clavelle</a:t>
            </a:r>
            <a:endParaRPr sz="3200">
              <a:solidFill>
                <a:schemeClr val="dk1"/>
              </a:solidFill>
            </a:endParaRPr>
          </a:p>
          <a:p>
            <a:pPr indent="0" lvl="0" marL="0" rtl="0" algn="l">
              <a:lnSpc>
                <a:spcPct val="90000"/>
              </a:lnSpc>
              <a:spcBef>
                <a:spcPts val="1000"/>
              </a:spcBef>
              <a:spcAft>
                <a:spcPts val="0"/>
              </a:spcAft>
              <a:buClr>
                <a:srgbClr val="C00000"/>
              </a:buClr>
              <a:buSzPts val="3200"/>
              <a:buNone/>
            </a:pPr>
            <a:r>
              <a:rPr b="1" lang="en-US" sz="3200">
                <a:solidFill>
                  <a:srgbClr val="980000"/>
                </a:solidFill>
              </a:rPr>
              <a:t>RMFHL </a:t>
            </a:r>
            <a:r>
              <a:rPr b="1" lang="en-US" sz="2200">
                <a:solidFill>
                  <a:srgbClr val="980000"/>
                </a:solidFill>
              </a:rPr>
              <a:t>(Female)</a:t>
            </a:r>
            <a:r>
              <a:rPr lang="en-US" sz="3200">
                <a:solidFill>
                  <a:schemeClr val="dk1"/>
                </a:solidFill>
              </a:rPr>
              <a:t> - Troy Skidmore</a:t>
            </a:r>
            <a:endParaRPr>
              <a:solidFill>
                <a:schemeClr val="dk1"/>
              </a:solidFill>
            </a:endParaRPr>
          </a:p>
        </p:txBody>
      </p:sp>
      <p:pic>
        <p:nvPicPr>
          <p:cNvPr id="166" name="Google Shape;166;p7"/>
          <p:cNvPicPr preferRelativeResize="0"/>
          <p:nvPr/>
        </p:nvPicPr>
        <p:blipFill rotWithShape="1">
          <a:blip r:embed="rId3">
            <a:alphaModFix/>
          </a:blip>
          <a:srcRect b="0" l="0" r="0" t="0"/>
          <a:stretch/>
        </p:blipFill>
        <p:spPr>
          <a:xfrm>
            <a:off x="1119225" y="1133475"/>
            <a:ext cx="2600596" cy="2360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0" name="Shape 170"/>
        <p:cNvGrpSpPr/>
        <p:nvPr/>
      </p:nvGrpSpPr>
      <p:grpSpPr>
        <a:xfrm>
          <a:off x="0" y="0"/>
          <a:ext cx="0" cy="0"/>
          <a:chOff x="0" y="0"/>
          <a:chExt cx="0" cy="0"/>
        </a:xfrm>
      </p:grpSpPr>
      <p:sp>
        <p:nvSpPr>
          <p:cNvPr id="171" name="Google Shape;171;g77fa79df45_0_0"/>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g77fa79df45_0_0"/>
          <p:cNvSpPr/>
          <p:nvPr/>
        </p:nvSpPr>
        <p:spPr>
          <a:xfrm>
            <a:off x="5287783" y="5495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3" name="Google Shape;173;g77fa79df45_0_0"/>
          <p:cNvPicPr preferRelativeResize="0"/>
          <p:nvPr/>
        </p:nvPicPr>
        <p:blipFill rotWithShape="1">
          <a:blip r:embed="rId3">
            <a:alphaModFix/>
          </a:blip>
          <a:srcRect b="0" l="0" r="0" t="0"/>
          <a:stretch/>
        </p:blipFill>
        <p:spPr>
          <a:xfrm>
            <a:off x="1070300" y="504825"/>
            <a:ext cx="2913398" cy="2644525"/>
          </a:xfrm>
          <a:prstGeom prst="rect">
            <a:avLst/>
          </a:prstGeom>
          <a:noFill/>
          <a:ln>
            <a:noFill/>
          </a:ln>
        </p:spPr>
      </p:pic>
      <p:sp>
        <p:nvSpPr>
          <p:cNvPr id="174" name="Google Shape;174;g77fa79df45_0_0"/>
          <p:cNvSpPr txBox="1"/>
          <p:nvPr/>
        </p:nvSpPr>
        <p:spPr>
          <a:xfrm>
            <a:off x="2352675" y="1362075"/>
            <a:ext cx="5486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75" name="Google Shape;175;g77fa79df45_0_0"/>
          <p:cNvPicPr preferRelativeResize="0"/>
          <p:nvPr/>
        </p:nvPicPr>
        <p:blipFill>
          <a:blip r:embed="rId4">
            <a:alphaModFix/>
          </a:blip>
          <a:stretch>
            <a:fillRect/>
          </a:stretch>
        </p:blipFill>
        <p:spPr>
          <a:xfrm>
            <a:off x="5604875" y="1270475"/>
            <a:ext cx="6487375" cy="4317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9" name="Shape 179"/>
        <p:cNvGrpSpPr/>
        <p:nvPr/>
      </p:nvGrpSpPr>
      <p:grpSpPr>
        <a:xfrm>
          <a:off x="0" y="0"/>
          <a:ext cx="0" cy="0"/>
          <a:chOff x="0" y="0"/>
          <a:chExt cx="0" cy="0"/>
        </a:xfrm>
      </p:grpSpPr>
      <p:sp>
        <p:nvSpPr>
          <p:cNvPr id="180" name="Google Shape;180;g77fa79df45_0_10"/>
          <p:cNvSpPr txBox="1"/>
          <p:nvPr>
            <p:ph type="title"/>
          </p:nvPr>
        </p:nvSpPr>
        <p:spPr>
          <a:xfrm>
            <a:off x="252925" y="2665400"/>
            <a:ext cx="4333200" cy="3717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Committees</a:t>
            </a:r>
            <a:endParaRPr b="1" sz="4800"/>
          </a:p>
          <a:p>
            <a:pPr indent="0" lvl="0" marL="0" rtl="0" algn="ctr">
              <a:lnSpc>
                <a:spcPct val="90000"/>
              </a:lnSpc>
              <a:spcBef>
                <a:spcPts val="0"/>
              </a:spcBef>
              <a:spcAft>
                <a:spcPts val="0"/>
              </a:spcAft>
              <a:buClr>
                <a:schemeClr val="lt1"/>
              </a:buClr>
              <a:buSzPts val="4800"/>
              <a:buFont typeface="Calibri"/>
              <a:buNone/>
            </a:pPr>
            <a:r>
              <a:t/>
            </a:r>
            <a:endParaRPr b="1" sz="2700"/>
          </a:p>
          <a:p>
            <a:pPr indent="0" lvl="0" marL="0" rtl="0" algn="ctr">
              <a:lnSpc>
                <a:spcPct val="90000"/>
              </a:lnSpc>
              <a:spcBef>
                <a:spcPts val="0"/>
              </a:spcBef>
              <a:spcAft>
                <a:spcPts val="0"/>
              </a:spcAft>
              <a:buClr>
                <a:schemeClr val="lt1"/>
              </a:buClr>
              <a:buSzPts val="4800"/>
              <a:buFont typeface="Calibri"/>
              <a:buNone/>
            </a:pPr>
            <a:r>
              <a:t/>
            </a:r>
            <a:endParaRPr sz="4100"/>
          </a:p>
        </p:txBody>
      </p:sp>
      <p:sp>
        <p:nvSpPr>
          <p:cNvPr id="181" name="Google Shape;181;g77fa79df45_0_10"/>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2" name="Google Shape;182;g77fa79df45_0_10"/>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3" name="Google Shape;183;g77fa79df45_0_10"/>
          <p:cNvSpPr txBox="1"/>
          <p:nvPr>
            <p:ph idx="1" type="body"/>
          </p:nvPr>
        </p:nvSpPr>
        <p:spPr>
          <a:xfrm>
            <a:off x="5724850" y="0"/>
            <a:ext cx="6464100" cy="6858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00"/>
              <a:buNone/>
            </a:pPr>
            <a:r>
              <a:rPr b="1" lang="en-US" sz="3300">
                <a:solidFill>
                  <a:srgbClr val="980000"/>
                </a:solidFill>
              </a:rPr>
              <a:t>COMMITTEES of AMHA </a:t>
            </a:r>
            <a:endParaRPr b="1" sz="3300">
              <a:solidFill>
                <a:srgbClr val="980000"/>
              </a:solidFill>
            </a:endParaRPr>
          </a:p>
          <a:p>
            <a:pPr indent="-381000" lvl="0" marL="457200" rtl="0" algn="l">
              <a:lnSpc>
                <a:spcPct val="100000"/>
              </a:lnSpc>
              <a:spcBef>
                <a:spcPts val="0"/>
              </a:spcBef>
              <a:spcAft>
                <a:spcPts val="0"/>
              </a:spcAft>
              <a:buClr>
                <a:srgbClr val="980000"/>
              </a:buClr>
              <a:buSzPts val="2400"/>
              <a:buChar char="•"/>
            </a:pPr>
            <a:r>
              <a:rPr b="1" lang="en-US" sz="2400">
                <a:solidFill>
                  <a:srgbClr val="980000"/>
                </a:solidFill>
              </a:rPr>
              <a:t>AEHC - Airdrie Elite Hockey Committee</a:t>
            </a:r>
            <a:endParaRPr b="1" sz="2400">
              <a:solidFill>
                <a:srgbClr val="980000"/>
              </a:solidFill>
            </a:endParaRPr>
          </a:p>
          <a:p>
            <a:pPr indent="0" lvl="0" marL="914400" rtl="0" algn="l">
              <a:lnSpc>
                <a:spcPct val="100000"/>
              </a:lnSpc>
              <a:spcBef>
                <a:spcPts val="0"/>
              </a:spcBef>
              <a:spcAft>
                <a:spcPts val="0"/>
              </a:spcAft>
              <a:buNone/>
            </a:pPr>
            <a:r>
              <a:rPr lang="en-US" sz="2600">
                <a:solidFill>
                  <a:schemeClr val="dk1"/>
                </a:solidFill>
              </a:rPr>
              <a:t>Chair - Bob McLean</a:t>
            </a:r>
            <a:r>
              <a:rPr lang="en-US" sz="2600">
                <a:solidFill>
                  <a:schemeClr val="dk1"/>
                </a:solidFill>
                <a:extLst>
                  <a:ext uri="http://customooxmlschemas.google.com/">
                    <go:slidesCustomData xmlns:go="http://customooxmlschemas.google.com/" textRoundtripDataId="0"/>
                  </a:ext>
                </a:extLst>
              </a:rPr>
              <a:t> </a:t>
            </a:r>
            <a:endParaRPr sz="2600">
              <a:solidFill>
                <a:schemeClr val="dk1"/>
              </a:solidFill>
            </a:endParaRPr>
          </a:p>
          <a:p>
            <a:pPr indent="-381000" lvl="0" marL="457200" rtl="0" algn="l">
              <a:lnSpc>
                <a:spcPct val="100000"/>
              </a:lnSpc>
              <a:spcBef>
                <a:spcPts val="0"/>
              </a:spcBef>
              <a:spcAft>
                <a:spcPts val="0"/>
              </a:spcAft>
              <a:buClr>
                <a:srgbClr val="980000"/>
              </a:buClr>
              <a:buSzPts val="2400"/>
              <a:buChar char="•"/>
            </a:pPr>
            <a:r>
              <a:rPr b="1" lang="en-US" sz="2400">
                <a:solidFill>
                  <a:srgbClr val="980000"/>
                </a:solidFill>
              </a:rPr>
              <a:t>Goalie Development</a:t>
            </a:r>
            <a:endParaRPr b="1" sz="2400">
              <a:solidFill>
                <a:srgbClr val="980000"/>
              </a:solidFill>
            </a:endParaRPr>
          </a:p>
          <a:p>
            <a:pPr indent="0" lvl="0" marL="914400" rtl="0" algn="l">
              <a:lnSpc>
                <a:spcPct val="100000"/>
              </a:lnSpc>
              <a:spcBef>
                <a:spcPts val="0"/>
              </a:spcBef>
              <a:spcAft>
                <a:spcPts val="0"/>
              </a:spcAft>
              <a:buNone/>
            </a:pPr>
            <a:r>
              <a:rPr lang="en-US" sz="2600">
                <a:solidFill>
                  <a:schemeClr val="dk1"/>
                </a:solidFill>
              </a:rPr>
              <a:t>Chair - Eric Campbell</a:t>
            </a:r>
            <a:endParaRPr sz="2600">
              <a:solidFill>
                <a:schemeClr val="dk1"/>
              </a:solidFill>
            </a:endParaRPr>
          </a:p>
          <a:p>
            <a:pPr indent="-381000" lvl="0" marL="457200" rtl="0" algn="l">
              <a:lnSpc>
                <a:spcPct val="100000"/>
              </a:lnSpc>
              <a:spcBef>
                <a:spcPts val="0"/>
              </a:spcBef>
              <a:spcAft>
                <a:spcPts val="0"/>
              </a:spcAft>
              <a:buClr>
                <a:srgbClr val="980000"/>
              </a:buClr>
              <a:buSzPts val="2400"/>
              <a:buChar char="•"/>
            </a:pPr>
            <a:r>
              <a:rPr b="1" lang="en-US" sz="2400">
                <a:solidFill>
                  <a:srgbClr val="980000"/>
                </a:solidFill>
              </a:rPr>
              <a:t>Player Development </a:t>
            </a:r>
            <a:endParaRPr b="1" sz="2400">
              <a:solidFill>
                <a:srgbClr val="980000"/>
              </a:solidFill>
            </a:endParaRPr>
          </a:p>
          <a:p>
            <a:pPr indent="0" lvl="0" marL="914400" rtl="0" algn="l">
              <a:lnSpc>
                <a:spcPct val="100000"/>
              </a:lnSpc>
              <a:spcBef>
                <a:spcPts val="0"/>
              </a:spcBef>
              <a:spcAft>
                <a:spcPts val="0"/>
              </a:spcAft>
              <a:buNone/>
            </a:pPr>
            <a:r>
              <a:rPr lang="en-US" sz="2600">
                <a:solidFill>
                  <a:schemeClr val="dk1"/>
                </a:solidFill>
              </a:rPr>
              <a:t>Chair - </a:t>
            </a:r>
            <a:r>
              <a:rPr lang="en-US" sz="2600">
                <a:solidFill>
                  <a:srgbClr val="B7B7B7"/>
                </a:solidFill>
              </a:rPr>
              <a:t>Vacant</a:t>
            </a:r>
            <a:endParaRPr sz="2600">
              <a:solidFill>
                <a:srgbClr val="B7B7B7"/>
              </a:solidFill>
            </a:endParaRPr>
          </a:p>
          <a:p>
            <a:pPr indent="-381000" lvl="0" marL="457200" rtl="0" algn="l">
              <a:lnSpc>
                <a:spcPct val="100000"/>
              </a:lnSpc>
              <a:spcBef>
                <a:spcPts val="0"/>
              </a:spcBef>
              <a:spcAft>
                <a:spcPts val="0"/>
              </a:spcAft>
              <a:buClr>
                <a:srgbClr val="980000"/>
              </a:buClr>
              <a:buSzPts val="2400"/>
              <a:buChar char="•"/>
            </a:pPr>
            <a:r>
              <a:rPr b="1" lang="en-US" sz="2400">
                <a:solidFill>
                  <a:srgbClr val="980000"/>
                </a:solidFill>
              </a:rPr>
              <a:t>Tournament </a:t>
            </a:r>
            <a:endParaRPr b="1" sz="2400">
              <a:solidFill>
                <a:srgbClr val="980000"/>
              </a:solidFill>
            </a:endParaRPr>
          </a:p>
          <a:p>
            <a:pPr indent="0" lvl="0" marL="914400" rtl="0" algn="l">
              <a:lnSpc>
                <a:spcPct val="100000"/>
              </a:lnSpc>
              <a:spcBef>
                <a:spcPts val="0"/>
              </a:spcBef>
              <a:spcAft>
                <a:spcPts val="0"/>
              </a:spcAft>
              <a:buNone/>
            </a:pPr>
            <a:r>
              <a:rPr lang="en-US" sz="2600">
                <a:solidFill>
                  <a:schemeClr val="dk1"/>
                </a:solidFill>
              </a:rPr>
              <a:t>Chair - Michelle Anhorn</a:t>
            </a:r>
            <a:endParaRPr sz="2600">
              <a:solidFill>
                <a:schemeClr val="dk1"/>
              </a:solidFill>
            </a:endParaRPr>
          </a:p>
          <a:p>
            <a:pPr indent="-381000" lvl="0" marL="457200" rtl="0" algn="l">
              <a:lnSpc>
                <a:spcPct val="100000"/>
              </a:lnSpc>
              <a:spcBef>
                <a:spcPts val="0"/>
              </a:spcBef>
              <a:spcAft>
                <a:spcPts val="0"/>
              </a:spcAft>
              <a:buClr>
                <a:srgbClr val="980000"/>
              </a:buClr>
              <a:buSzPts val="2400"/>
              <a:buChar char="•"/>
            </a:pPr>
            <a:r>
              <a:rPr b="1" lang="en-US" sz="2400">
                <a:solidFill>
                  <a:srgbClr val="980000"/>
                </a:solidFill>
              </a:rPr>
              <a:t>Evaluations </a:t>
            </a:r>
            <a:endParaRPr b="1" sz="2400">
              <a:solidFill>
                <a:srgbClr val="980000"/>
              </a:solidFill>
            </a:endParaRPr>
          </a:p>
          <a:p>
            <a:pPr indent="0" lvl="0" marL="914400" rtl="0" algn="l">
              <a:lnSpc>
                <a:spcPct val="100000"/>
              </a:lnSpc>
              <a:spcBef>
                <a:spcPts val="0"/>
              </a:spcBef>
              <a:spcAft>
                <a:spcPts val="0"/>
              </a:spcAft>
              <a:buNone/>
            </a:pPr>
            <a:r>
              <a:rPr lang="en-US" sz="2600">
                <a:solidFill>
                  <a:schemeClr val="dk1"/>
                </a:solidFill>
              </a:rPr>
              <a:t>Chair - Nicole Gidluck</a:t>
            </a:r>
            <a:endParaRPr sz="2600">
              <a:solidFill>
                <a:schemeClr val="dk1"/>
              </a:solidFill>
            </a:endParaRPr>
          </a:p>
          <a:p>
            <a:pPr indent="-381000" lvl="0" marL="457200" rtl="0" algn="l">
              <a:lnSpc>
                <a:spcPct val="100000"/>
              </a:lnSpc>
              <a:spcBef>
                <a:spcPts val="0"/>
              </a:spcBef>
              <a:spcAft>
                <a:spcPts val="0"/>
              </a:spcAft>
              <a:buClr>
                <a:srgbClr val="980000"/>
              </a:buClr>
              <a:buSzPts val="2400"/>
              <a:buChar char="•"/>
            </a:pPr>
            <a:r>
              <a:rPr b="1" lang="en-US" sz="2400">
                <a:solidFill>
                  <a:srgbClr val="980000"/>
                </a:solidFill>
              </a:rPr>
              <a:t>Female </a:t>
            </a:r>
            <a:endParaRPr b="1" sz="2400">
              <a:solidFill>
                <a:srgbClr val="980000"/>
              </a:solidFill>
            </a:endParaRPr>
          </a:p>
          <a:p>
            <a:pPr indent="0" lvl="0" marL="914400" rtl="0" algn="l">
              <a:lnSpc>
                <a:spcPct val="100000"/>
              </a:lnSpc>
              <a:spcBef>
                <a:spcPts val="0"/>
              </a:spcBef>
              <a:spcAft>
                <a:spcPts val="0"/>
              </a:spcAft>
              <a:buNone/>
            </a:pPr>
            <a:r>
              <a:rPr lang="en-US" sz="2600">
                <a:solidFill>
                  <a:schemeClr val="dk1"/>
                </a:solidFill>
              </a:rPr>
              <a:t>Chair - Mumtaz Robson</a:t>
            </a:r>
            <a:endParaRPr sz="2600">
              <a:solidFill>
                <a:schemeClr val="dk1"/>
              </a:solidFill>
            </a:endParaRPr>
          </a:p>
          <a:p>
            <a:pPr indent="-355600" lvl="0" marL="457200" rtl="0" algn="l">
              <a:lnSpc>
                <a:spcPct val="100000"/>
              </a:lnSpc>
              <a:spcBef>
                <a:spcPts val="0"/>
              </a:spcBef>
              <a:spcAft>
                <a:spcPts val="0"/>
              </a:spcAft>
              <a:buClr>
                <a:srgbClr val="980000"/>
              </a:buClr>
              <a:buSzPts val="2000"/>
              <a:buChar char="•"/>
            </a:pPr>
            <a:r>
              <a:rPr b="1" lang="en-US" sz="2400">
                <a:solidFill>
                  <a:srgbClr val="980000"/>
                </a:solidFill>
              </a:rPr>
              <a:t>Evaluations Food Committee</a:t>
            </a:r>
            <a:endParaRPr b="1" sz="2400">
              <a:solidFill>
                <a:srgbClr val="980000"/>
              </a:solidFill>
            </a:endParaRPr>
          </a:p>
          <a:p>
            <a:pPr indent="0" lvl="0" marL="914400" rtl="0" algn="l">
              <a:lnSpc>
                <a:spcPct val="100000"/>
              </a:lnSpc>
              <a:spcBef>
                <a:spcPts val="0"/>
              </a:spcBef>
              <a:spcAft>
                <a:spcPts val="0"/>
              </a:spcAft>
              <a:buNone/>
            </a:pPr>
            <a:r>
              <a:rPr lang="en-US" sz="2600">
                <a:solidFill>
                  <a:schemeClr val="dk1"/>
                </a:solidFill>
              </a:rPr>
              <a:t>Chair - Shannon Stiefel</a:t>
            </a:r>
            <a:endParaRPr sz="2600">
              <a:solidFill>
                <a:schemeClr val="dk1"/>
              </a:solidFill>
            </a:endParaRPr>
          </a:p>
          <a:p>
            <a:pPr indent="-355600" lvl="0" marL="457200" rtl="0" algn="l">
              <a:lnSpc>
                <a:spcPct val="100000"/>
              </a:lnSpc>
              <a:spcBef>
                <a:spcPts val="0"/>
              </a:spcBef>
              <a:spcAft>
                <a:spcPts val="0"/>
              </a:spcAft>
              <a:buClr>
                <a:srgbClr val="980000"/>
              </a:buClr>
              <a:buSzPts val="2000"/>
              <a:buChar char="•"/>
            </a:pPr>
            <a:r>
              <a:rPr b="1" lang="en-US" sz="2400">
                <a:solidFill>
                  <a:srgbClr val="980000"/>
                </a:solidFill>
              </a:rPr>
              <a:t>Coach</a:t>
            </a:r>
            <a:r>
              <a:rPr b="1" lang="en-US" sz="2400">
                <a:solidFill>
                  <a:srgbClr val="980000"/>
                </a:solidFill>
              </a:rPr>
              <a:t> Committee</a:t>
            </a:r>
            <a:endParaRPr b="1" sz="2400">
              <a:solidFill>
                <a:srgbClr val="980000"/>
              </a:solidFill>
            </a:endParaRPr>
          </a:p>
          <a:p>
            <a:pPr indent="0" lvl="0" marL="914400" rtl="0" algn="l">
              <a:lnSpc>
                <a:spcPct val="100000"/>
              </a:lnSpc>
              <a:spcBef>
                <a:spcPts val="0"/>
              </a:spcBef>
              <a:spcAft>
                <a:spcPts val="0"/>
              </a:spcAft>
              <a:buNone/>
            </a:pPr>
            <a:r>
              <a:rPr lang="en-US" sz="2600">
                <a:solidFill>
                  <a:schemeClr val="dk1"/>
                </a:solidFill>
              </a:rPr>
              <a:t>Chair - Nicole Gidluck</a:t>
            </a:r>
            <a:endParaRPr sz="2600">
              <a:solidFill>
                <a:schemeClr val="dk1"/>
              </a:solidFill>
              <a:highlight>
                <a:srgbClr val="FFFFFF"/>
              </a:highlight>
            </a:endParaRPr>
          </a:p>
          <a:p>
            <a:pPr indent="0" lvl="0" marL="0" marR="0" rtl="0" algn="l">
              <a:lnSpc>
                <a:spcPct val="100000"/>
              </a:lnSpc>
              <a:spcBef>
                <a:spcPts val="0"/>
              </a:spcBef>
              <a:spcAft>
                <a:spcPts val="0"/>
              </a:spcAft>
              <a:buNone/>
            </a:pPr>
            <a:r>
              <a:t/>
            </a:r>
            <a:endParaRPr sz="2400">
              <a:solidFill>
                <a:schemeClr val="dk1"/>
              </a:solidFill>
              <a:highlight>
                <a:srgbClr val="FFFF00"/>
              </a:highlight>
            </a:endParaRPr>
          </a:p>
        </p:txBody>
      </p:sp>
      <p:pic>
        <p:nvPicPr>
          <p:cNvPr id="184" name="Google Shape;184;g77fa79df45_0_10"/>
          <p:cNvPicPr preferRelativeResize="0"/>
          <p:nvPr/>
        </p:nvPicPr>
        <p:blipFill rotWithShape="1">
          <a:blip r:embed="rId3">
            <a:alphaModFix/>
          </a:blip>
          <a:srcRect b="0" l="0" r="0" t="0"/>
          <a:stretch/>
        </p:blipFill>
        <p:spPr>
          <a:xfrm>
            <a:off x="1119225" y="1181100"/>
            <a:ext cx="2600596" cy="2360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2020-03-25T16:58:28Z</dcterms:created>
  <dc:creator>Benjamin Luterbach</dc:creator>
</cp:coreProperties>
</file>