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 id="2147483663" r:id="rId5"/>
    <p:sldMasterId id="214748366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y="6858000" cx="12192000"/>
  <p:notesSz cx="6858000" cy="9144000"/>
  <p:embeddedFontLst>
    <p:embeddedFont>
      <p:font typeface="Roboto"/>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DADC923-6BD9-48E7-8449-E77B890757F0}">
  <a:tblStyle styleId="{2DADC923-6BD9-48E7-8449-E77B890757F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font" Target="fonts/Roboto-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oboto-italic.fntdata"/><Relationship Id="rId50" Type="http://schemas.openxmlformats.org/officeDocument/2006/relationships/font" Target="fonts/Roboto-bold.fntdata"/><Relationship Id="rId52" Type="http://schemas.openxmlformats.org/officeDocument/2006/relationships/font" Target="fonts/Roboto-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 The current slide has created polls by Live Polls, please do not delete the poll icon</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 Click on "Click to Present" icon and the poll will launch automatically</a:t>
            </a:r>
            <a:endParaRPr b="1">
              <a:solidFill>
                <a:schemeClr val="dk1"/>
              </a:solidFill>
            </a:endParaRPr>
          </a:p>
        </p:txBody>
      </p:sp>
      <p:sp>
        <p:nvSpPr>
          <p:cNvPr id="112" name="Google Shape;11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5833baf6fe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
        <p:nvSpPr>
          <p:cNvPr id="193" name="Google Shape;193;g35833baf6fe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5833baf6fe_0_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35833baf6fe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5833baf6fe_0_1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35833baf6fe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5833baf6fe_0_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35833baf6fe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28fc099614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12 - Nicole</a:t>
            </a:r>
            <a:endParaRPr b="1">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rPr lang="en-US">
                <a:solidFill>
                  <a:schemeClr val="dk1"/>
                </a:solidFill>
              </a:rPr>
              <a:t>The Goalie Development committee is chaired by the Goalie Coordinator, which is currently vacant.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rPr lang="en-US">
                <a:solidFill>
                  <a:schemeClr val="dk1"/>
                </a:solidFill>
              </a:rPr>
              <a:t>The committee looks after the goalie evaluation process as well as coordinates with any goalie development opportunities throughout the season.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rPr lang="en-US">
                <a:solidFill>
                  <a:schemeClr val="dk1"/>
                </a:solidFill>
              </a:rPr>
              <a:t>This committee has been in place for a few years now and has good membership, but needs a leader.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457200" rtl="0" algn="l">
              <a:lnSpc>
                <a:spcPct val="90000"/>
              </a:lnSpc>
              <a:spcBef>
                <a:spcPts val="0"/>
              </a:spcBef>
              <a:spcAft>
                <a:spcPts val="0"/>
              </a:spcAft>
              <a:buNone/>
            </a:pPr>
            <a:r>
              <a:t/>
            </a:r>
            <a:endParaRPr>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During the season, we will be continuing with goalie development at Explosive Edge for U9 to U15.</a:t>
            </a:r>
            <a:endParaRPr>
              <a:solidFill>
                <a:schemeClr val="dk1"/>
              </a:solidFill>
              <a:latin typeface="Calibri"/>
              <a:ea typeface="Calibri"/>
              <a:cs typeface="Calibri"/>
              <a:sym typeface="Calibri"/>
            </a:endParaRPr>
          </a:p>
          <a:p>
            <a:pPr indent="-298450" lvl="1" marL="9144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Last year the Goalie Development at Explosive Edge was over utilized and due to limited hours, we will be providing goalie development to all U11 &amp; U13 teams, and some U15 teams .</a:t>
            </a:r>
            <a:endParaRPr>
              <a:solidFill>
                <a:schemeClr val="dk1"/>
              </a:solidFill>
              <a:latin typeface="Calibri"/>
              <a:ea typeface="Calibri"/>
              <a:cs typeface="Calibri"/>
              <a:sym typeface="Calibri"/>
            </a:endParaRPr>
          </a:p>
          <a:p>
            <a:pPr indent="-298450" lvl="1" marL="9144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92 goalies were rostered in 24-25; compared to 82 in 22-23; and 64 in 21-22.  </a:t>
            </a:r>
            <a:endParaRPr>
              <a:solidFill>
                <a:schemeClr val="dk1"/>
              </a:solidFill>
              <a:latin typeface="Calibri"/>
              <a:ea typeface="Calibri"/>
              <a:cs typeface="Calibri"/>
              <a:sym typeface="Calibri"/>
            </a:endParaRPr>
          </a:p>
          <a:p>
            <a:pPr indent="-298450" lvl="1" marL="9144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Greatest demand was  in U11 and U13, where available goalie registration spaces filled up within hours of opening registration  </a:t>
            </a:r>
            <a:endParaRPr>
              <a:solidFill>
                <a:schemeClr val="dk1"/>
              </a:solidFill>
              <a:latin typeface="Calibri"/>
              <a:ea typeface="Calibri"/>
              <a:cs typeface="Calibri"/>
              <a:sym typeface="Calibri"/>
            </a:endParaRPr>
          </a:p>
          <a:p>
            <a:pPr indent="-298450" lvl="1" marL="9144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The Committees focus is on placement and development</a:t>
            </a:r>
            <a:endParaRPr/>
          </a:p>
        </p:txBody>
      </p:sp>
      <p:sp>
        <p:nvSpPr>
          <p:cNvPr id="224" name="Google Shape;224;g128fc099614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28fc099614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13 - Nicole</a:t>
            </a:r>
            <a:endParaRPr b="1">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Team development was at each team’s discretion this year, as a one-size-fits-all approach wasn’t </a:t>
            </a:r>
            <a:r>
              <a:rPr lang="en-US">
                <a:solidFill>
                  <a:schemeClr val="dk1"/>
                </a:solidFill>
                <a:latin typeface="Calibri"/>
                <a:ea typeface="Calibri"/>
                <a:cs typeface="Calibri"/>
                <a:sym typeface="Calibri"/>
              </a:rPr>
              <a:t>successful</a:t>
            </a:r>
            <a:r>
              <a:rPr lang="en-US">
                <a:solidFill>
                  <a:schemeClr val="dk1"/>
                </a:solidFill>
                <a:latin typeface="Calibri"/>
                <a:ea typeface="Calibri"/>
                <a:cs typeface="Calibri"/>
                <a:sym typeface="Calibri"/>
              </a:rPr>
              <a:t>.  That being said, the amount of development had to decided on and paid for out of team funds</a:t>
            </a:r>
            <a:endParaRPr>
              <a:solidFill>
                <a:schemeClr val="dk1"/>
              </a:solidFill>
              <a:latin typeface="Calibri"/>
              <a:ea typeface="Calibri"/>
              <a:cs typeface="Calibri"/>
              <a:sym typeface="Calibri"/>
            </a:endParaRPr>
          </a:p>
          <a:p>
            <a:pPr indent="0" lvl="0" marL="457200" rtl="0" algn="l">
              <a:lnSpc>
                <a:spcPct val="90000"/>
              </a:lnSpc>
              <a:spcBef>
                <a:spcPts val="0"/>
              </a:spcBef>
              <a:spcAft>
                <a:spcPts val="0"/>
              </a:spcAft>
              <a:buNone/>
            </a:pPr>
            <a:r>
              <a:t/>
            </a:r>
            <a:endParaRPr>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Village Sports and the AAA Coaches helped to create a more cohesive coaching culture with AA.</a:t>
            </a:r>
            <a:endParaRPr>
              <a:solidFill>
                <a:schemeClr val="dk1"/>
              </a:solidFill>
              <a:latin typeface="Calibri"/>
              <a:ea typeface="Calibri"/>
              <a:cs typeface="Calibri"/>
              <a:sym typeface="Calibri"/>
            </a:endParaRPr>
          </a:p>
          <a:p>
            <a:pPr indent="0" lvl="0" marL="457200" rtl="0" algn="l">
              <a:lnSpc>
                <a:spcPct val="9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U9 will continue to have Power Skating sessions by the Airdrie Skate Club team. </a:t>
            </a:r>
            <a:endParaRPr>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In an effort to have coaches certified before the season begins, all current coaches have been notified of expiring credentials.</a:t>
            </a:r>
            <a:endParaRPr>
              <a:solidFill>
                <a:schemeClr val="dk1"/>
              </a:solidFill>
              <a:latin typeface="Calibri"/>
              <a:ea typeface="Calibri"/>
              <a:cs typeface="Calibri"/>
              <a:sym typeface="Calibri"/>
            </a:endParaRPr>
          </a:p>
        </p:txBody>
      </p:sp>
      <p:sp>
        <p:nvSpPr>
          <p:cNvPr id="233" name="Google Shape;233;g128fc099614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28fc099614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14 - Nicole</a:t>
            </a:r>
            <a:endParaRPr b="1">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rPr lang="en-US">
                <a:solidFill>
                  <a:schemeClr val="dk1"/>
                </a:solidFill>
              </a:rPr>
              <a:t>The Tournament Committee is chaired by the Tournament Coordinator Michelle Anhorn.  This committee has been in place for many years and reached the amazing milestone of it’s 50th tournament this year, planning, organizing and hosting AMHA’s tournaments.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Each season AMHA hosts tournaments that rotate by division every second year.</a:t>
            </a:r>
            <a:endParaRPr>
              <a:solidFill>
                <a:schemeClr val="dk1"/>
              </a:solidFill>
              <a:latin typeface="Calibri"/>
              <a:ea typeface="Calibri"/>
              <a:cs typeface="Calibri"/>
              <a:sym typeface="Calibri"/>
            </a:endParaRPr>
          </a:p>
          <a:p>
            <a:pPr indent="0" lvl="0" marL="457200" rtl="0" algn="l">
              <a:lnSpc>
                <a:spcPct val="9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For 2024/25, AMHA  hosted the U15 and U18 tournaments as well as the U7/U9 jamboree. Some AMHA AA teams host tournaments during the Christmas break.</a:t>
            </a:r>
            <a:endParaRPr>
              <a:solidFill>
                <a:schemeClr val="dk1"/>
              </a:solidFill>
              <a:latin typeface="Calibri"/>
              <a:ea typeface="Calibri"/>
              <a:cs typeface="Calibri"/>
              <a:sym typeface="Calibri"/>
            </a:endParaRPr>
          </a:p>
          <a:p>
            <a:pPr indent="0" lvl="0" marL="457200" rtl="0" algn="l">
              <a:lnSpc>
                <a:spcPct val="9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For 2025/26, AMHA is hosting the U11 and U13 tournaments, as well as the U7/U9 jamboree…provided REA is open in the fall.</a:t>
            </a:r>
            <a:endParaRPr>
              <a:solidFill>
                <a:schemeClr val="dk1"/>
              </a:solidFill>
              <a:latin typeface="Calibri"/>
              <a:ea typeface="Calibri"/>
              <a:cs typeface="Calibri"/>
              <a:sym typeface="Calibri"/>
            </a:endParaRPr>
          </a:p>
          <a:p>
            <a:pPr indent="0" lvl="0" marL="457200" rtl="0" algn="l">
              <a:lnSpc>
                <a:spcPct val="9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The availability of hosting a provincial tournament returns for March 2026, depending on volunteer commitment</a:t>
            </a:r>
            <a:endParaRPr/>
          </a:p>
        </p:txBody>
      </p:sp>
      <p:sp>
        <p:nvSpPr>
          <p:cNvPr id="242" name="Google Shape;242;g128fc099614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28fc099614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15 - Nicole</a:t>
            </a:r>
            <a:endParaRPr b="1">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rPr lang="en-US">
                <a:solidFill>
                  <a:schemeClr val="dk1"/>
                </a:solidFill>
              </a:rPr>
              <a:t>The Evaluations Committee is chaired by the Evaluations Coordinator Lindsey Goddard.  This committee is responsible for ensuring that our evaluation process is current, clear and communicated to our members.  Their meetings result in updates to the applicable evaluation policies.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The Evaluations committee works with the staff and coaches to set up dates and plan out the evaluation sessions for all divisions each season.</a:t>
            </a:r>
            <a:endParaRPr>
              <a:solidFill>
                <a:schemeClr val="dk1"/>
              </a:solidFill>
              <a:latin typeface="Calibri"/>
              <a:ea typeface="Calibri"/>
              <a:cs typeface="Calibri"/>
              <a:sym typeface="Calibri"/>
            </a:endParaRPr>
          </a:p>
          <a:p>
            <a:pPr indent="0" lvl="0" marL="457200" rtl="0" algn="l">
              <a:lnSpc>
                <a:spcPct val="9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The committee ensures that our tryouts and evaluations are run smoothly.  This year, with the REA closure for all of evals, things may look a bit different.  Please be patient and accommodating.</a:t>
            </a:r>
            <a:endParaRPr>
              <a:solidFill>
                <a:schemeClr val="dk1"/>
              </a:solidFill>
              <a:latin typeface="Calibri"/>
              <a:ea typeface="Calibri"/>
              <a:cs typeface="Calibri"/>
              <a:sym typeface="Calibri"/>
            </a:endParaRPr>
          </a:p>
          <a:p>
            <a:pPr indent="0" lvl="0" marL="457200" rtl="0" algn="l">
              <a:lnSpc>
                <a:spcPct val="9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AMHA will use Fuel as paid evaluators for our 2025 Travel Team Evaluations. </a:t>
            </a:r>
            <a:endParaRPr>
              <a:solidFill>
                <a:schemeClr val="dk1"/>
              </a:solidFill>
              <a:latin typeface="Calibri"/>
              <a:ea typeface="Calibri"/>
              <a:cs typeface="Calibri"/>
              <a:sym typeface="Calibri"/>
            </a:endParaRPr>
          </a:p>
          <a:p>
            <a:pPr indent="0" lvl="0" marL="0" rtl="0" algn="l">
              <a:lnSpc>
                <a:spcPct val="100000"/>
              </a:lnSpc>
              <a:spcBef>
                <a:spcPts val="800"/>
              </a:spcBef>
              <a:spcAft>
                <a:spcPts val="0"/>
              </a:spcAft>
              <a:buSzPts val="1100"/>
              <a:buNone/>
            </a:pPr>
            <a:r>
              <a:t/>
            </a:r>
            <a:endParaRPr/>
          </a:p>
        </p:txBody>
      </p:sp>
      <p:sp>
        <p:nvSpPr>
          <p:cNvPr id="251" name="Google Shape;251;g128fc099614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55c9a05b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15 - Nicole</a:t>
            </a:r>
            <a:endParaRPr b="1">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800"/>
              </a:spcBef>
              <a:spcAft>
                <a:spcPts val="0"/>
              </a:spcAft>
              <a:buSzPts val="1100"/>
              <a:buNone/>
            </a:pPr>
            <a:r>
              <a:rPr lang="en-US">
                <a:solidFill>
                  <a:schemeClr val="dk1"/>
                </a:solidFill>
              </a:rPr>
              <a:t>The Safety Committee is dedicated to ensuring safe practices and providing education around injury processes.  Will would welcome some additional assistance, especially early in the season.</a:t>
            </a:r>
            <a:endParaRPr>
              <a:solidFill>
                <a:schemeClr val="dk1"/>
              </a:solidFill>
            </a:endParaRPr>
          </a:p>
          <a:p>
            <a:pPr indent="-298450" lvl="0" marL="457200" rtl="0" algn="l">
              <a:lnSpc>
                <a:spcPct val="100000"/>
              </a:lnSpc>
              <a:spcBef>
                <a:spcPts val="800"/>
              </a:spcBef>
              <a:spcAft>
                <a:spcPts val="0"/>
              </a:spcAft>
              <a:buClr>
                <a:schemeClr val="dk1"/>
              </a:buClr>
              <a:buSzPts val="1100"/>
              <a:buChar char="●"/>
            </a:pPr>
            <a:r>
              <a:rPr lang="en-US">
                <a:solidFill>
                  <a:schemeClr val="dk1"/>
                </a:solidFill>
              </a:rPr>
              <a:t>ensures access to education materials including procedures in the event of injury and emergency plans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answers questions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document reported injuries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t/>
            </a:r>
            <a:endParaRPr>
              <a:solidFill>
                <a:schemeClr val="dk1"/>
              </a:solidFill>
            </a:endParaRPr>
          </a:p>
        </p:txBody>
      </p:sp>
      <p:sp>
        <p:nvSpPr>
          <p:cNvPr id="260" name="Google Shape;260;g355c9a05b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28fc099614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16 - Mumtaz</a:t>
            </a:r>
            <a:endParaRPr b="1">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Female Athletes rostered to female teams was 101 for the 2024-25 season with an additional 118 playing on mixed teams, representing a decrease of 18% compared to the previous year..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We had 9 dedicated female teams , compared with 11 the year before</a:t>
            </a:r>
            <a:endParaRPr>
              <a:solidFill>
                <a:schemeClr val="dk1"/>
              </a:solidFill>
            </a:endParaRPr>
          </a:p>
          <a:p>
            <a:pPr indent="0" lvl="0" marL="0" rtl="0" algn="l">
              <a:lnSpc>
                <a:spcPct val="100000"/>
              </a:lnSpc>
              <a:spcBef>
                <a:spcPts val="800"/>
              </a:spcBef>
              <a:spcAft>
                <a:spcPts val="0"/>
              </a:spcAft>
              <a:buSzPts val="1100"/>
              <a:buNone/>
            </a:pPr>
            <a:r>
              <a:t/>
            </a:r>
            <a:endParaRPr/>
          </a:p>
        </p:txBody>
      </p:sp>
      <p:sp>
        <p:nvSpPr>
          <p:cNvPr id="269" name="Google Shape;269;g128fc099614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Slide 2 - Nicole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 will call the meeting to order at ____pm.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As per by-law 9.1(L), more than 20 is a quorum.  Since we are well over that tonight, we have a quorum, thank you.</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Our 2024 AGM Minutes have been on our website since just after our AGM 2024, but if you would like to read them, you can find them under our AGM Tab. Can I get a motion to adopt the 2024 AGM Meeting Minutes.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 Seconded 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Approved.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As you can see we have a full agenda this evening. We would like to start with introducing all of the AMHA Board.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
        <p:nvSpPr>
          <p:cNvPr id="121" name="Google Shape;12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404603d72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17 - Nicole</a:t>
            </a:r>
            <a:endParaRPr b="1">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highlight>
                <a:srgbClr val="FFFFFF"/>
              </a:highlight>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For the past two seasons, instead of purchasing meals for volunteer evaluators, the Evaluations Food Committee coordinated volunteers to bring in food.</a:t>
            </a:r>
            <a:endParaRPr>
              <a:solidFill>
                <a:schemeClr val="dk1"/>
              </a:solidFill>
            </a:endParaRPr>
          </a:p>
          <a:p>
            <a:pPr indent="-298450" lvl="1" marL="914400" rtl="0" algn="l">
              <a:lnSpc>
                <a:spcPct val="90000"/>
              </a:lnSpc>
              <a:spcBef>
                <a:spcPts val="0"/>
              </a:spcBef>
              <a:spcAft>
                <a:spcPts val="0"/>
              </a:spcAft>
              <a:buClr>
                <a:schemeClr val="lt1"/>
              </a:buClr>
              <a:buSzPts val="1100"/>
              <a:buChar char="•"/>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Meals were well received by volunteers.</a:t>
            </a:r>
            <a:endParaRPr>
              <a:solidFill>
                <a:schemeClr val="dk1"/>
              </a:solidFill>
            </a:endParaRPr>
          </a:p>
          <a:p>
            <a:pPr indent="-298450" lvl="1" marL="914400" rtl="0" algn="l">
              <a:lnSpc>
                <a:spcPct val="90000"/>
              </a:lnSpc>
              <a:spcBef>
                <a:spcPts val="0"/>
              </a:spcBef>
              <a:spcAft>
                <a:spcPts val="0"/>
              </a:spcAft>
              <a:buClr>
                <a:schemeClr val="lt1"/>
              </a:buClr>
              <a:buSzPts val="1100"/>
              <a:buChar char="•"/>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Always looking for some volunteers to help with supplying meals during the RHL evaluations.</a:t>
            </a:r>
            <a:endParaRPr>
              <a:solidFill>
                <a:srgbClr val="C00000"/>
              </a:solidFill>
              <a:highlight>
                <a:srgbClr val="FFFF00"/>
              </a:highlight>
            </a:endParaRPr>
          </a:p>
          <a:p>
            <a:pPr indent="0" lvl="0" marL="0" rtl="0" algn="l">
              <a:lnSpc>
                <a:spcPct val="100000"/>
              </a:lnSpc>
              <a:spcBef>
                <a:spcPts val="800"/>
              </a:spcBef>
              <a:spcAft>
                <a:spcPts val="0"/>
              </a:spcAft>
              <a:buSzPts val="1100"/>
              <a:buNone/>
            </a:pPr>
            <a:r>
              <a:t/>
            </a:r>
            <a:endParaRPr/>
          </a:p>
        </p:txBody>
      </p:sp>
      <p:sp>
        <p:nvSpPr>
          <p:cNvPr id="278" name="Google Shape;278;g2404603d72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3df3b89d4a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19 - Nicole</a:t>
            </a:r>
            <a:endParaRPr>
              <a:solidFill>
                <a:schemeClr val="dk1"/>
              </a:solidFill>
              <a:highlight>
                <a:srgbClr val="FFFFFF"/>
              </a:highlight>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highlight>
                <a:srgbClr val="FFFFFF"/>
              </a:highlight>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612</a:t>
            </a:r>
            <a:r>
              <a:rPr lang="en-US">
                <a:solidFill>
                  <a:schemeClr val="dk1"/>
                </a:solidFill>
              </a:rPr>
              <a:t> responses out of a possible 1254 (49%) from the U7 to U18 divisions representing AA, CAHL, RMFHL, RHL and City teams.</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Only 1 team had no responses to the survey, while 3 others had too few responses to make conclusions.</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This year 71% of Head Coaches were rated above 3.5 Stars out of 5, with 21 Head Coaches receiving perfect scores and being recognized as Outstanding by his/her team.  Last year, 85% of Head Coaches were rated above 3.5 Stars, but only 8 received perfect scores.  While this years results represent a decrease in the overall number of Head Coaches receiving top end rating, it also puts a significantly higher proportion of coaches at the Extreme side.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The U7 division yielded the highest percentage of 5 Star coaches (Congrats!)</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This year we added ratings and comments specific to Assistant Coaches.  This seemed to be appreciated and utlized.</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Head Coaches will be able to see their specific results during our End of Year Coach Meetings, and were extremely appreciative of the comments yielded by their teams.</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SzPts val="1100"/>
              <a:buNone/>
            </a:pPr>
            <a:r>
              <a:rPr lang="en-US">
                <a:solidFill>
                  <a:schemeClr val="dk1"/>
                </a:solidFill>
              </a:rPr>
              <a:t>The full report will be posted online soon.</a:t>
            </a:r>
            <a:endParaRPr/>
          </a:p>
        </p:txBody>
      </p:sp>
      <p:sp>
        <p:nvSpPr>
          <p:cNvPr id="287" name="Google Shape;287;g23df3b89d4a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db2f2d2a0c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20 - Glenn</a:t>
            </a:r>
            <a:endParaRPr b="1">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90000"/>
              </a:lnSpc>
              <a:spcBef>
                <a:spcPts val="0"/>
              </a:spcBef>
              <a:spcAft>
                <a:spcPts val="0"/>
              </a:spcAft>
              <a:buSzPts val="1100"/>
              <a:buNone/>
            </a:pPr>
            <a:r>
              <a:rPr lang="en-US">
                <a:solidFill>
                  <a:schemeClr val="dk1"/>
                </a:solidFill>
              </a:rPr>
              <a:t>The closure of Ron Ebbesen Arena has presented some challenges around the end of season and High Performance tryouts.  We appreciate everyone’s efforts in making the best of the situation, including our scheduler, Mandy.  The timeline from the City gives us surface usage on Oct 17, if progress is on-time.</a:t>
            </a:r>
            <a:endParaRPr>
              <a:solidFill>
                <a:schemeClr val="dk1"/>
              </a:solidFill>
            </a:endParaRPr>
          </a:p>
          <a:p>
            <a:pPr indent="0" lvl="0" marL="0" rtl="0" algn="l">
              <a:lnSpc>
                <a:spcPct val="90000"/>
              </a:lnSpc>
              <a:spcBef>
                <a:spcPts val="0"/>
              </a:spcBef>
              <a:spcAft>
                <a:spcPts val="0"/>
              </a:spcAft>
              <a:buSzPts val="1100"/>
              <a:buNone/>
            </a:pPr>
            <a:r>
              <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rPr>
              <a:t>Current AMHA office is in the Genesis lobby</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rPr>
              <a:t>When REA reopens, the AMHA office will transition back to REA</a:t>
            </a:r>
            <a:endParaRPr>
              <a:solidFill>
                <a:schemeClr val="dk1"/>
              </a:solidFill>
            </a:endParaRPr>
          </a:p>
          <a:p>
            <a:pPr indent="0" lvl="0" marL="0" rtl="0" algn="l">
              <a:lnSpc>
                <a:spcPct val="90000"/>
              </a:lnSpc>
              <a:spcBef>
                <a:spcPts val="0"/>
              </a:spcBef>
              <a:spcAft>
                <a:spcPts val="0"/>
              </a:spcAft>
              <a:buNone/>
            </a:pPr>
            <a:r>
              <a:t/>
            </a:r>
            <a:endParaRPr>
              <a:solidFill>
                <a:schemeClr val="dk1"/>
              </a:solidFill>
            </a:endParaRPr>
          </a:p>
          <a:p>
            <a:pPr indent="0" lvl="0" marL="0" rtl="0" algn="l">
              <a:lnSpc>
                <a:spcPct val="90000"/>
              </a:lnSpc>
              <a:spcBef>
                <a:spcPts val="0"/>
              </a:spcBef>
              <a:spcAft>
                <a:spcPts val="0"/>
              </a:spcAft>
              <a:buNone/>
            </a:pPr>
            <a:r>
              <a:rPr lang="en-US">
                <a:solidFill>
                  <a:schemeClr val="dk1"/>
                </a:solidFill>
              </a:rPr>
              <a:t>Until Ron Ebbesen arena reopens, practice schedules may look different.  After the start of regular league play, morning practices may be required if REA is not open for standard practice schedule.  Without REA, AMHA has only 34 practice slots in a Mon-Fri after school schedule, for 78 teams.</a:t>
            </a:r>
            <a:endParaRPr>
              <a:solidFill>
                <a:schemeClr val="dk1"/>
              </a:solidFill>
            </a:endParaRPr>
          </a:p>
        </p:txBody>
      </p:sp>
      <p:sp>
        <p:nvSpPr>
          <p:cNvPr id="296" name="Google Shape;296;gdb2f2d2a0c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534282d261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20 - Mumtaz</a:t>
            </a:r>
            <a:endParaRPr b="1">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Registration will open June 2nd.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All Members will be charged any conditioning/ prep camps and/or tryout fees at the time of registration, as well as the base fee for the division of hockey they are registering for.  </a:t>
            </a:r>
            <a:endParaRPr>
              <a:solidFill>
                <a:schemeClr val="dk1"/>
              </a:solidFill>
            </a:endParaRPr>
          </a:p>
          <a:p>
            <a:pPr indent="-298450" lvl="1" marL="914400" rtl="0" algn="l">
              <a:lnSpc>
                <a:spcPct val="90000"/>
              </a:lnSpc>
              <a:spcBef>
                <a:spcPts val="0"/>
              </a:spcBef>
              <a:spcAft>
                <a:spcPts val="0"/>
              </a:spcAft>
              <a:buClr>
                <a:schemeClr val="lt1"/>
              </a:buClr>
              <a:buSzPts val="1100"/>
              <a:buChar char="•"/>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In the Fall, once their player makes a specific team then a final payment will be added to the balance owing, due on November 1st based on the schedule set out per team/division.  </a:t>
            </a:r>
            <a:endParaRPr>
              <a:solidFill>
                <a:schemeClr val="dk1"/>
              </a:solidFill>
            </a:endParaRPr>
          </a:p>
          <a:p>
            <a:pPr indent="-298450" lvl="1" marL="914400" rtl="0" algn="l">
              <a:lnSpc>
                <a:spcPct val="90000"/>
              </a:lnSpc>
              <a:spcBef>
                <a:spcPts val="0"/>
              </a:spcBef>
              <a:spcAft>
                <a:spcPts val="0"/>
              </a:spcAft>
              <a:buClr>
                <a:schemeClr val="lt1"/>
              </a:buClr>
              <a:buSzPts val="1100"/>
              <a:buChar char="•"/>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If you register your player for a AAA, AA, or Travel team, and your player does not make one of these teams, the pending payments for November will be canceled. </a:t>
            </a:r>
            <a:endParaRPr>
              <a:solidFill>
                <a:schemeClr val="dk1"/>
              </a:solidFill>
            </a:endParaRPr>
          </a:p>
          <a:p>
            <a:pPr indent="-298450" lvl="1" marL="914400" rtl="0" algn="l">
              <a:lnSpc>
                <a:spcPct val="90000"/>
              </a:lnSpc>
              <a:spcBef>
                <a:spcPts val="0"/>
              </a:spcBef>
              <a:spcAft>
                <a:spcPts val="0"/>
              </a:spcAft>
              <a:buClr>
                <a:schemeClr val="lt1"/>
              </a:buClr>
              <a:buSzPts val="1100"/>
              <a:buChar char="•"/>
            </a:pPr>
            <a:r>
              <a:t/>
            </a:r>
            <a:endParaRPr>
              <a:solidFill>
                <a:schemeClr val="dk1"/>
              </a:solidFill>
            </a:endParaRPr>
          </a:p>
          <a:p>
            <a:pPr indent="0" lvl="0" marL="0" rtl="0" algn="l">
              <a:lnSpc>
                <a:spcPct val="90000"/>
              </a:lnSpc>
              <a:spcBef>
                <a:spcPts val="0"/>
              </a:spcBef>
              <a:spcAft>
                <a:spcPts val="0"/>
              </a:spcAft>
              <a:buSzPts val="1100"/>
              <a:buNone/>
            </a:pPr>
            <a:r>
              <a:rPr lang="en-US">
                <a:solidFill>
                  <a:schemeClr val="dk1"/>
                </a:solidFill>
              </a:rPr>
              <a:t>Please refer to the fees chart when registration opens.</a:t>
            </a:r>
            <a:endParaRPr/>
          </a:p>
        </p:txBody>
      </p:sp>
      <p:sp>
        <p:nvSpPr>
          <p:cNvPr id="305" name="Google Shape;305;g3534282d261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3e6ac6c507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21- Brent</a:t>
            </a:r>
            <a:endParaRPr b="1">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AMHA is projecting over 80 full teams again this season.  Hockey Canada allows a maximum of 20 per team, 18 Players and 2 Goalies, so based on our registration numbers and to get as many players as possible to play hockey AMHA may be taking teams to the maximum roster size where required.</a:t>
            </a:r>
            <a:endParaRPr>
              <a:solidFill>
                <a:schemeClr val="dk1"/>
              </a:solidFill>
            </a:endParaRPr>
          </a:p>
          <a:p>
            <a:pPr indent="-298450" lvl="0" marL="457200" rtl="0" algn="l">
              <a:lnSpc>
                <a:spcPct val="90000"/>
              </a:lnSpc>
              <a:spcBef>
                <a:spcPts val="0"/>
              </a:spcBef>
              <a:spcAft>
                <a:spcPts val="0"/>
              </a:spcAft>
              <a:buClr>
                <a:schemeClr val="lt1"/>
              </a:buClr>
              <a:buSzPts val="1100"/>
              <a:buChar char="•"/>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Important to register as early as possible to secure a spot for your player(s). </a:t>
            </a:r>
            <a:endParaRPr>
              <a:solidFill>
                <a:schemeClr val="dk1"/>
              </a:solidFill>
            </a:endParaRPr>
          </a:p>
          <a:p>
            <a:pPr indent="-298450" lvl="0" marL="457200" rtl="0" algn="l">
              <a:lnSpc>
                <a:spcPct val="90000"/>
              </a:lnSpc>
              <a:spcBef>
                <a:spcPts val="0"/>
              </a:spcBef>
              <a:spcAft>
                <a:spcPts val="0"/>
              </a:spcAft>
              <a:buClr>
                <a:schemeClr val="lt1"/>
              </a:buClr>
              <a:buSzPts val="1100"/>
              <a:buChar char="•"/>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We will close registration when we reach our cap.  Last year we filled all available goalie positions at U11 in the first day.</a:t>
            </a:r>
            <a:endParaRPr>
              <a:solidFill>
                <a:schemeClr val="dk1"/>
              </a:solidFill>
            </a:endParaRPr>
          </a:p>
          <a:p>
            <a:pPr indent="-298450" lvl="0" marL="457200" rtl="0" algn="l">
              <a:lnSpc>
                <a:spcPct val="90000"/>
              </a:lnSpc>
              <a:spcBef>
                <a:spcPts val="0"/>
              </a:spcBef>
              <a:spcAft>
                <a:spcPts val="0"/>
              </a:spcAft>
              <a:buClr>
                <a:schemeClr val="lt1"/>
              </a:buClr>
              <a:buSzPts val="1100"/>
              <a:buFont typeface="Calibri"/>
              <a:buChar char="•"/>
            </a:pPr>
            <a:r>
              <a:t/>
            </a:r>
            <a:endParaRPr>
              <a:solidFill>
                <a:schemeClr val="dk1"/>
              </a:solidFill>
            </a:endParaRPr>
          </a:p>
          <a:p>
            <a:pPr indent="0" lvl="0" marL="0" rtl="0" algn="l">
              <a:lnSpc>
                <a:spcPct val="90000"/>
              </a:lnSpc>
              <a:spcBef>
                <a:spcPts val="0"/>
              </a:spcBef>
              <a:spcAft>
                <a:spcPts val="0"/>
              </a:spcAft>
              <a:buSzPts val="1100"/>
              <a:buNone/>
            </a:pPr>
            <a:r>
              <a:rPr lang="en-US">
                <a:solidFill>
                  <a:schemeClr val="dk1"/>
                </a:solidFill>
              </a:rPr>
              <a:t>For those members who use funding options such as Kidsport, Jumpstart, Hockey Assist or Kalix Langenau fund, or those who may need different payment options, please call the office </a:t>
            </a:r>
            <a:r>
              <a:rPr b="1" lang="en-US">
                <a:solidFill>
                  <a:schemeClr val="dk1"/>
                </a:solidFill>
              </a:rPr>
              <a:t>prior to registration opening</a:t>
            </a:r>
            <a:r>
              <a:rPr lang="en-US">
                <a:solidFill>
                  <a:schemeClr val="dk1"/>
                </a:solidFill>
              </a:rPr>
              <a:t> to make arrangements. Members using funding should look to apply to the funding organizations now, so they are ready to register on the first day of registration.</a:t>
            </a:r>
            <a:endParaRPr/>
          </a:p>
        </p:txBody>
      </p:sp>
      <p:sp>
        <p:nvSpPr>
          <p:cNvPr id="314" name="Google Shape;314;g23e6ac6c507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86f60cb03f_1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800"/>
              </a:spcBef>
              <a:spcAft>
                <a:spcPts val="0"/>
              </a:spcAft>
              <a:buClr>
                <a:schemeClr val="dk1"/>
              </a:buClr>
              <a:buSzPts val="1100"/>
              <a:buFont typeface="Arial"/>
              <a:buNone/>
            </a:pPr>
            <a:r>
              <a:rPr b="1" lang="en-US">
                <a:solidFill>
                  <a:schemeClr val="dk1"/>
                </a:solidFill>
              </a:rPr>
              <a:t>Slide 22 - Nicole</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rPr lang="en-US">
                <a:solidFill>
                  <a:schemeClr val="dk1"/>
                </a:solidFill>
              </a:rPr>
              <a:t>motion to adopt 2023-24 financials as documented</a:t>
            </a:r>
            <a:endParaRPr>
              <a:solidFill>
                <a:schemeClr val="dk1"/>
              </a:solidFill>
            </a:endParaRPr>
          </a:p>
          <a:p>
            <a:pPr indent="0" lvl="0" marL="0" rtl="0" algn="l">
              <a:lnSpc>
                <a:spcPct val="100000"/>
              </a:lnSpc>
              <a:spcBef>
                <a:spcPts val="800"/>
              </a:spcBef>
              <a:spcAft>
                <a:spcPts val="0"/>
              </a:spcAft>
              <a:buSzPts val="1100"/>
              <a:buNone/>
            </a:pPr>
            <a:r>
              <a:t/>
            </a:r>
            <a:endParaRPr/>
          </a:p>
        </p:txBody>
      </p:sp>
      <p:sp>
        <p:nvSpPr>
          <p:cNvPr id="323" name="Google Shape;323;g86f60cb03f_1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5833baf6fe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800"/>
              </a:spcBef>
              <a:spcAft>
                <a:spcPts val="0"/>
              </a:spcAft>
              <a:buClr>
                <a:schemeClr val="dk1"/>
              </a:buClr>
              <a:buSzPts val="1100"/>
              <a:buFont typeface="Arial"/>
              <a:buNone/>
            </a:pPr>
            <a:r>
              <a:rPr b="1" lang="en-US">
                <a:solidFill>
                  <a:schemeClr val="dk1"/>
                </a:solidFill>
              </a:rPr>
              <a:t>Slide 22 - Nicole</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800"/>
              </a:spcBef>
              <a:spcAft>
                <a:spcPts val="0"/>
              </a:spcAft>
              <a:buSzPts val="1100"/>
              <a:buNone/>
            </a:pPr>
            <a:r>
              <a:t/>
            </a:r>
            <a:endParaRPr/>
          </a:p>
        </p:txBody>
      </p:sp>
      <p:sp>
        <p:nvSpPr>
          <p:cNvPr id="332" name="Google Shape;332;g35833baf6fe_0_2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dac0d331ed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800"/>
              </a:spcBef>
              <a:spcAft>
                <a:spcPts val="0"/>
              </a:spcAft>
              <a:buClr>
                <a:schemeClr val="dk1"/>
              </a:buClr>
              <a:buSzPts val="1100"/>
              <a:buFont typeface="Arial"/>
              <a:buNone/>
            </a:pPr>
            <a:r>
              <a:rPr b="1" lang="en-US">
                <a:solidFill>
                  <a:schemeClr val="dk1"/>
                </a:solidFill>
              </a:rPr>
              <a:t>Slide 23 - Nicole</a:t>
            </a:r>
            <a:endParaRPr>
              <a:solidFill>
                <a:schemeClr val="dk1"/>
              </a:solidFill>
            </a:endParaRPr>
          </a:p>
          <a:p>
            <a:pPr indent="0" lvl="0" marL="0" rtl="0" algn="l">
              <a:lnSpc>
                <a:spcPct val="100000"/>
              </a:lnSpc>
              <a:spcBef>
                <a:spcPts val="800"/>
              </a:spcBef>
              <a:spcAft>
                <a:spcPts val="0"/>
              </a:spcAft>
              <a:buSzPts val="1100"/>
              <a:buNone/>
            </a:pPr>
            <a:r>
              <a:t/>
            </a:r>
            <a:endParaRPr/>
          </a:p>
        </p:txBody>
      </p:sp>
      <p:sp>
        <p:nvSpPr>
          <p:cNvPr id="339" name="Google Shape;339;g2dac0d331ed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dac0d331ed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800"/>
              </a:spcBef>
              <a:spcAft>
                <a:spcPts val="0"/>
              </a:spcAft>
              <a:buClr>
                <a:schemeClr val="dk1"/>
              </a:buClr>
              <a:buSzPts val="1100"/>
              <a:buFont typeface="Arial"/>
              <a:buNone/>
            </a:pPr>
            <a:r>
              <a:rPr b="1" lang="en-US">
                <a:solidFill>
                  <a:schemeClr val="dk1"/>
                </a:solidFill>
              </a:rPr>
              <a:t>Slide 24 - Nicole</a:t>
            </a:r>
            <a:endParaRPr>
              <a:solidFill>
                <a:schemeClr val="dk1"/>
              </a:solidFill>
            </a:endParaRPr>
          </a:p>
          <a:p>
            <a:pPr indent="0" lvl="0" marL="0" rtl="0" algn="l">
              <a:lnSpc>
                <a:spcPct val="100000"/>
              </a:lnSpc>
              <a:spcBef>
                <a:spcPts val="800"/>
              </a:spcBef>
              <a:spcAft>
                <a:spcPts val="0"/>
              </a:spcAft>
              <a:buSzPts val="1100"/>
              <a:buNone/>
            </a:pPr>
            <a:r>
              <a:t/>
            </a:r>
            <a:endParaRPr/>
          </a:p>
        </p:txBody>
      </p:sp>
      <p:sp>
        <p:nvSpPr>
          <p:cNvPr id="346" name="Google Shape;346;g2dac0d331ed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dac0d331e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25 - Glenn</a:t>
            </a:r>
            <a:endParaRPr b="1">
              <a:solidFill>
                <a:schemeClr val="dk1"/>
              </a:solidFill>
            </a:endParaRPr>
          </a:p>
          <a:p>
            <a:pPr indent="0" lvl="0" marL="45720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SzPts val="1100"/>
              <a:buNone/>
            </a:pPr>
            <a:r>
              <a:rPr lang="en-US">
                <a:solidFill>
                  <a:schemeClr val="dk1"/>
                </a:solidFill>
              </a:rPr>
              <a:t>AMHA had no significant complaints last year so we will be using Mojo Photography again for the upcoming season.</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Photos will be happening on Dec 5-7th so they won’t be available for Christmas but more teams will know their schedules and be able to book times easier.</a:t>
            </a:r>
            <a:endParaRPr>
              <a:solidFill>
                <a:schemeClr val="dk1"/>
              </a:solidFill>
            </a:endParaRPr>
          </a:p>
          <a:p>
            <a:pPr indent="0" lvl="0" marL="45720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800"/>
              </a:spcBef>
              <a:spcAft>
                <a:spcPts val="0"/>
              </a:spcAft>
              <a:buSzPts val="1100"/>
              <a:buNone/>
            </a:pPr>
            <a:r>
              <a:t/>
            </a:r>
            <a:endParaRPr/>
          </a:p>
        </p:txBody>
      </p:sp>
      <p:sp>
        <p:nvSpPr>
          <p:cNvPr id="353" name="Google Shape;353;g2dac0d331ed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3 - Pat</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Sincere thank you to our Executive Committee.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VP Administration Nicole Gidluck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VP High Performance Pat Stachniak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VP Competitive Glenn Odishaw</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VP City Brent Emo</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and VP Female Mumtaz Robson.</a:t>
            </a:r>
            <a:endParaRPr/>
          </a:p>
        </p:txBody>
      </p:sp>
      <p:sp>
        <p:nvSpPr>
          <p:cNvPr id="130" name="Google Shape;13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dac0d331ed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en-US">
                <a:solidFill>
                  <a:schemeClr val="dk1"/>
                </a:solidFill>
              </a:rPr>
              <a:t>Slide 26- Pat</a:t>
            </a:r>
            <a:endParaRPr b="1">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US">
                <a:solidFill>
                  <a:srgbClr val="202124"/>
                </a:solidFill>
              </a:rPr>
              <a:t>In order to be transparent and shorten the length of our AGM, AMHA posted member questions to our website </a:t>
            </a:r>
            <a:endParaRPr>
              <a:solidFill>
                <a:srgbClr val="202124"/>
              </a:solidFill>
            </a:endParaRPr>
          </a:p>
          <a:p>
            <a:pPr indent="0" lvl="0" marL="0" rtl="0" algn="l">
              <a:lnSpc>
                <a:spcPct val="115000"/>
              </a:lnSpc>
              <a:spcBef>
                <a:spcPts val="0"/>
              </a:spcBef>
              <a:spcAft>
                <a:spcPts val="0"/>
              </a:spcAft>
              <a:buSzPts val="1100"/>
              <a:buNone/>
            </a:pPr>
            <a:r>
              <a:t/>
            </a:r>
            <a:endParaRPr>
              <a:solidFill>
                <a:srgbClr val="202124"/>
              </a:solidFill>
            </a:endParaRPr>
          </a:p>
          <a:p>
            <a:pPr indent="0" lvl="0" marL="0" rtl="0" algn="l">
              <a:lnSpc>
                <a:spcPct val="115000"/>
              </a:lnSpc>
              <a:spcBef>
                <a:spcPts val="0"/>
              </a:spcBef>
              <a:spcAft>
                <a:spcPts val="0"/>
              </a:spcAft>
              <a:buSzPts val="1100"/>
              <a:buNone/>
            </a:pPr>
            <a:r>
              <a:rPr lang="en-US">
                <a:solidFill>
                  <a:srgbClr val="202124"/>
                </a:solidFill>
              </a:rPr>
              <a:t>The members were sent the link to the questions that appeared on our website in the news reel.  </a:t>
            </a:r>
            <a:endParaRPr>
              <a:solidFill>
                <a:srgbClr val="202124"/>
              </a:solidFill>
            </a:endParaRPr>
          </a:p>
          <a:p>
            <a:pPr indent="0" lvl="0" marL="0" rtl="0" algn="l">
              <a:lnSpc>
                <a:spcPct val="115000"/>
              </a:lnSpc>
              <a:spcBef>
                <a:spcPts val="0"/>
              </a:spcBef>
              <a:spcAft>
                <a:spcPts val="0"/>
              </a:spcAft>
              <a:buSzPts val="1100"/>
              <a:buNone/>
            </a:pPr>
            <a:r>
              <a:t/>
            </a:r>
            <a:endParaRPr>
              <a:solidFill>
                <a:srgbClr val="202124"/>
              </a:solidFill>
            </a:endParaRPr>
          </a:p>
          <a:p>
            <a:pPr indent="0" lvl="0" marL="0" rtl="0" algn="l">
              <a:lnSpc>
                <a:spcPct val="115000"/>
              </a:lnSpc>
              <a:spcBef>
                <a:spcPts val="0"/>
              </a:spcBef>
              <a:spcAft>
                <a:spcPts val="0"/>
              </a:spcAft>
              <a:buSzPts val="1100"/>
              <a:buNone/>
            </a:pPr>
            <a:r>
              <a:rPr lang="en-US">
                <a:solidFill>
                  <a:srgbClr val="202124"/>
                </a:solidFill>
              </a:rPr>
              <a:t>If you have not already viewed the member questions and answers, you can find them on our website.</a:t>
            </a:r>
            <a:endParaRPr>
              <a:solidFill>
                <a:srgbClr val="202124"/>
              </a:solidFill>
            </a:endParaRPr>
          </a:p>
          <a:p>
            <a:pPr indent="0" lvl="0" marL="457200" rtl="0" algn="l">
              <a:lnSpc>
                <a:spcPct val="90000"/>
              </a:lnSpc>
              <a:spcBef>
                <a:spcPts val="0"/>
              </a:spcBef>
              <a:spcAft>
                <a:spcPts val="0"/>
              </a:spcAft>
              <a:buSzPts val="1100"/>
              <a:buNone/>
            </a:pPr>
            <a:r>
              <a:t/>
            </a:r>
            <a:endParaRPr b="1">
              <a:solidFill>
                <a:schemeClr val="dk1"/>
              </a:solidFill>
            </a:endParaRPr>
          </a:p>
          <a:p>
            <a:pPr indent="0" lvl="0" marL="0" rtl="0" algn="l">
              <a:lnSpc>
                <a:spcPct val="100000"/>
              </a:lnSpc>
              <a:spcBef>
                <a:spcPts val="800"/>
              </a:spcBef>
              <a:spcAft>
                <a:spcPts val="0"/>
              </a:spcAft>
              <a:buSzPts val="1100"/>
              <a:buNone/>
            </a:pPr>
            <a:r>
              <a:t/>
            </a:r>
            <a:endParaRPr/>
          </a:p>
        </p:txBody>
      </p:sp>
      <p:sp>
        <p:nvSpPr>
          <p:cNvPr id="362" name="Google Shape;362;g2dac0d331ed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dac0d331ed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27 - Pat</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a:solidFill>
                <a:schemeClr val="dk1"/>
              </a:solidFill>
            </a:endParaRPr>
          </a:p>
        </p:txBody>
      </p:sp>
      <p:sp>
        <p:nvSpPr>
          <p:cNvPr id="371" name="Google Shape;371;g2dac0d331ed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83aa9d0134_1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 </a:t>
            </a:r>
            <a:r>
              <a:rPr b="1" lang="en-US">
                <a:solidFill>
                  <a:schemeClr val="dk1"/>
                </a:solidFill>
              </a:rPr>
              <a:t>Slide 28 - Pat</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And that concludes our regular AGM meeting.  I am making a motion to adjourn the meeting at ____, ____ seconds the motion.  A copy of this slideshow and minutes of the meeting will be posted to our website, under the AGM tab, as soon as they can be documented.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Please stay for the AMHA Board Member Elections.</a:t>
            </a:r>
            <a:endParaRPr>
              <a:solidFill>
                <a:schemeClr val="dk1"/>
              </a:solidFill>
            </a:endParaRPr>
          </a:p>
        </p:txBody>
      </p:sp>
      <p:sp>
        <p:nvSpPr>
          <p:cNvPr id="381" name="Google Shape;381;g83aa9d0134_1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86f60cb03f_1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29 - Pat</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Welcome to the 2025 AMHA Board Elections.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rPr lang="en-US">
                <a:solidFill>
                  <a:schemeClr val="dk1"/>
                </a:solidFill>
              </a:rPr>
              <a:t>We will now get started and I will hand over the meeting to Lindsey Goddard &amp; Robyn Buchart.</a:t>
            </a:r>
            <a:endParaRPr/>
          </a:p>
        </p:txBody>
      </p:sp>
      <p:sp>
        <p:nvSpPr>
          <p:cNvPr id="390" name="Google Shape;390;g86f60cb03f_1_1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7823ee4f48_1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30 - Lindsey</a:t>
            </a:r>
            <a:endParaRPr b="1" i="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Introduce yourselves - I’m Lindsey Goddard and this is Robyn Buchart.  We’ve both been members of the Operations Team for a number of years and our positions are not up for election.  Consequently, as uninvolved board members, we’ll be chairing the election portion of the meeting.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have had a lot of interest this year for people wanting to join the board which is great.  Therefore however we are going to have a number of votes tonight.  How the voting will work is: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we will announce who has been nominated along with his/her eligibility</a:t>
            </a:r>
            <a:endParaRPr>
              <a:solidFill>
                <a:schemeClr val="dk1"/>
              </a:solidFill>
            </a:endParaRPr>
          </a:p>
          <a:p>
            <a:pPr indent="-298450" lvl="0" marL="457200" marR="1524000" rtl="0" algn="l">
              <a:lnSpc>
                <a:spcPct val="115000"/>
              </a:lnSpc>
              <a:spcBef>
                <a:spcPts val="0"/>
              </a:spcBef>
              <a:spcAft>
                <a:spcPts val="0"/>
              </a:spcAft>
              <a:buClr>
                <a:schemeClr val="dk1"/>
              </a:buClr>
              <a:buSzPts val="1100"/>
              <a:buChar char="-"/>
            </a:pPr>
            <a:r>
              <a:rPr lang="en-US">
                <a:solidFill>
                  <a:srgbClr val="222222"/>
                </a:solidFill>
                <a:highlight>
                  <a:srgbClr val="FFFFFF"/>
                </a:highlight>
              </a:rPr>
              <a:t>About eligibility:  For a Secondary Eligible candidate, your name will stand for the AGM election; however, in the event that at least one primary eligible candidate accepts the nomination, no secondary eligible candidate will be </a:t>
            </a:r>
            <a:r>
              <a:rPr lang="en-US">
                <a:solidFill>
                  <a:schemeClr val="dk1"/>
                </a:solidFill>
                <a:highlight>
                  <a:srgbClr val="FFFFFF"/>
                </a:highlight>
              </a:rPr>
              <a:t>included</a:t>
            </a:r>
            <a:r>
              <a:rPr lang="en-US">
                <a:solidFill>
                  <a:srgbClr val="222222"/>
                </a:solidFill>
                <a:highlight>
                  <a:srgbClr val="FFFFFF"/>
                </a:highlight>
              </a:rPr>
              <a:t> in the election process.  If no primary eligible candidate is able to accept a nomination, then all secondary eligible candidates would remain on the ballot.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We will ask the primary candidate(s) if they want to let their name stand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if “Yes” then we will give them 1 - 2 minutes to give a little speech about themselves and what they would like to do in the position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The order of candidate speeches will be alphabetically by last name first unless there is an incumbent and they will get to go last.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then we will vote.</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voting will take place through email?.  As soon as everyone has voted we will close the poll and present the results to you.</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Ok so let's get started.</a:t>
            </a:r>
            <a:endParaRPr b="1">
              <a:solidFill>
                <a:schemeClr val="dk1"/>
              </a:solidFill>
            </a:endParaRPr>
          </a:p>
        </p:txBody>
      </p:sp>
      <p:sp>
        <p:nvSpPr>
          <p:cNvPr id="397" name="Google Shape;397;g7823ee4f48_1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5411aacad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30 - Executive Committee - Robyn</a:t>
            </a:r>
            <a:endParaRPr b="1"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have 2 Primary Eligible nominees for President: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Glenn Odishaw - do you accept this nomination ____</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Pat Stachniak - do you accept this nomination 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(Assuming Yes)...We will now hear a speech from each of the candidates for President.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Vote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With</a:t>
            </a:r>
            <a:r>
              <a:rPr lang="en-US" u="sng">
                <a:solidFill>
                  <a:schemeClr val="dk1"/>
                </a:solidFill>
              </a:rPr>
              <a:t>           </a:t>
            </a:r>
            <a:r>
              <a:rPr lang="en-US">
                <a:solidFill>
                  <a:schemeClr val="dk1"/>
                </a:solidFill>
              </a:rPr>
              <a:t>% of the vote, _________________ will be our 2025-2026 AMHA President.  Congratulations.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b="1" i="1" lang="en-US">
                <a:solidFill>
                  <a:schemeClr val="dk1"/>
                </a:solidFill>
                <a:highlight>
                  <a:srgbClr val="FFFF00"/>
                </a:highlight>
              </a:rPr>
              <a:t>Lindsey</a:t>
            </a:r>
            <a:endParaRPr b="1" i="1">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Vice President 1 Administration the only Primary Eligible nominee is the Incumbent Nicole Gidluck,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If yes…Nicole Gidluck will be our 2025-2026 AMHA Season Vice President 1</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If no…Jayelle Peters, do you accept the nomination?  If yes, Jayelle Peters will be our </a:t>
            </a:r>
            <a:r>
              <a:rPr lang="en-US">
                <a:solidFill>
                  <a:schemeClr val="dk1"/>
                </a:solidFill>
              </a:rPr>
              <a:t>2025-2026 AMHA Vice President 1</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i="1" lang="en-US">
                <a:solidFill>
                  <a:schemeClr val="dk1"/>
                </a:solidFill>
                <a:highlight>
                  <a:srgbClr val="FFFF00"/>
                </a:highlight>
              </a:rPr>
              <a:t>Robyn</a:t>
            </a:r>
            <a:endParaRPr b="1" i="1">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Vice President 2 High Performance we have 2 Primary Eligible nominations.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Mike Mullenix, do you accept this nomination? ____</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Glenn Odishaw, do you accept this nomination? 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(Assuming yes)...We will now hear a speech from each of the nominees.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Vote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With</a:t>
            </a:r>
            <a:r>
              <a:rPr lang="en-US" u="sng">
                <a:solidFill>
                  <a:schemeClr val="dk1"/>
                </a:solidFill>
              </a:rPr>
              <a:t>           </a:t>
            </a:r>
            <a:r>
              <a:rPr lang="en-US">
                <a:solidFill>
                  <a:schemeClr val="dk1"/>
                </a:solidFill>
              </a:rPr>
              <a:t>% of the vote, </a:t>
            </a:r>
            <a:r>
              <a:rPr lang="en-US">
                <a:solidFill>
                  <a:schemeClr val="dk1"/>
                </a:solidFill>
              </a:rPr>
              <a:t>____________________ will be our new 2025 -2026 AMHA Vice President 2</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i="1" lang="en-US">
                <a:solidFill>
                  <a:schemeClr val="dk1"/>
                </a:solidFill>
                <a:highlight>
                  <a:srgbClr val="FFFF00"/>
                </a:highlight>
              </a:rPr>
              <a:t>Lindsey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**If Glenn doesn’t win VP2**</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Vice President 3 Travel, t</a:t>
            </a:r>
            <a:r>
              <a:rPr lang="en-US">
                <a:solidFill>
                  <a:schemeClr val="dk1"/>
                </a:solidFill>
              </a:rPr>
              <a:t>he only Primary Eligible nominee is the Incumbent Glenn Odishaw,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If yes…Glenn Odishaw will be our 2025-2026 AMHA Season Vice President 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If no…Korin Lemay, do you accept the nomination?  If yes, Korin Lemay will be our 2025-2026 AMHA Vice President 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**If Glenn does win VP2**</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Vice President 3 Travel, the only remaining candidate is Korin Lemay.  Korin, do you accept the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If yes, Korin Lemay will be our 2025-2026 AMHA Vice President 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Vice President 4 City, the incumbent Brent Emo is acclaimed as 2025-2026 AMHA Vice President 4.</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i="1" lang="en-US">
                <a:solidFill>
                  <a:schemeClr val="dk1"/>
                </a:solidFill>
                <a:highlight>
                  <a:srgbClr val="FFFF00"/>
                </a:highlight>
              </a:rPr>
              <a:t>Robyn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Vice President 5 Female there are 3 (or 4, depending on Glenn’s situation) Primary Eligible candidates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Christie Cameron, do you accept the nomination?</a:t>
            </a:r>
            <a:r>
              <a:rPr lang="en-US" u="sng">
                <a:solidFill>
                  <a:schemeClr val="dk1"/>
                </a:solidFill>
              </a:rPr>
              <a:t>                   .</a:t>
            </a:r>
            <a:endParaRPr u="sng">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Eric Campbell, do you accept the nomination?</a:t>
            </a:r>
            <a:r>
              <a:rPr lang="en-US" u="sng">
                <a:solidFill>
                  <a:schemeClr val="dk1"/>
                </a:solidFill>
              </a:rPr>
              <a:t>                   .</a:t>
            </a:r>
            <a:endParaRPr u="sng">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Glenn Odishaw, do you accept the nomination?</a:t>
            </a:r>
            <a:r>
              <a:rPr lang="en-US" u="sng">
                <a:solidFill>
                  <a:schemeClr val="dk1"/>
                </a:solidFill>
              </a:rPr>
              <a:t>                   .</a:t>
            </a:r>
            <a:endParaRPr u="sng">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Mumtaz Robson, do you accept the nomination?</a:t>
            </a:r>
            <a:r>
              <a:rPr lang="en-US" u="sng">
                <a:solidFill>
                  <a:schemeClr val="dk1"/>
                </a:solidFill>
              </a:rPr>
              <a:t>                   .</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(Assuming Yes)...We will now hear a speech from each of the candidates for Vice President Female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Vote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 will be our 2025-2026 AMHA Vice President 5.</a:t>
            </a:r>
            <a:endParaRPr b="1">
              <a:solidFill>
                <a:schemeClr val="dk1"/>
              </a:solidFill>
            </a:endParaRPr>
          </a:p>
        </p:txBody>
      </p:sp>
      <p:sp>
        <p:nvSpPr>
          <p:cNvPr id="406" name="Google Shape;406;g35411aacad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7823ee4f48_1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31 - </a:t>
            </a:r>
            <a:r>
              <a:rPr b="1" lang="en-US">
                <a:solidFill>
                  <a:schemeClr val="dk1"/>
                </a:solidFill>
                <a:highlight>
                  <a:srgbClr val="FFFF00"/>
                </a:highlight>
              </a:rPr>
              <a:t>Lindsey</a:t>
            </a:r>
            <a:endParaRPr b="1">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2 of the Director roles have only a single individual who has put his/her name forward for the role.  He/she will be acclaimed, pending acceptance of the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High Performance Director, Darcy Campbell is the only Primary eligible candidate.  Darcy, do you accept the nomination?  &lt;leave time for a response&gt; Darcy Campbell will be continuing in this roles for the 2025-26 season.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Jon Weist, do you accept the nomination for High Performance Female Director?  &lt;leave time for a response&gt; Congratulations, Jon Weist will be the new High Performance Female Director for the 2025-26 season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Travel Director, there are 2 eligible nominees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Jayelle Peters, do you accept the nomination?</a:t>
            </a:r>
            <a:r>
              <a:rPr lang="en-US" u="sng">
                <a:solidFill>
                  <a:schemeClr val="dk1"/>
                </a:solidFill>
              </a:rPr>
              <a:t>             .</a:t>
            </a:r>
            <a:endParaRPr u="sng">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Julie Williams, do you accept the nomination?</a:t>
            </a:r>
            <a:r>
              <a:rPr lang="en-US" u="sng">
                <a:solidFill>
                  <a:schemeClr val="dk1"/>
                </a:solidFill>
              </a:rPr>
              <a:t>             .</a:t>
            </a:r>
            <a:r>
              <a:rPr lang="en-US">
                <a:solidFill>
                  <a:schemeClr val="dk1"/>
                </a:solidFill>
              </a:rPr>
              <a:t>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will now hear a short speech from each of the nominees.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US">
                <a:solidFill>
                  <a:schemeClr val="dk1"/>
                </a:solidFill>
              </a:rPr>
              <a:t>Vote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With</a:t>
            </a:r>
            <a:r>
              <a:rPr lang="en-US" u="sng">
                <a:solidFill>
                  <a:schemeClr val="dk1"/>
                </a:solidFill>
              </a:rPr>
              <a:t>        </a:t>
            </a:r>
            <a:r>
              <a:rPr lang="en-US">
                <a:solidFill>
                  <a:schemeClr val="dk1"/>
                </a:solidFill>
              </a:rPr>
              <a:t>% of the vote _____________________will be our 2025-2026 AMHA Travel Director.  Congratulations.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Female Director, the only nominee is Damara Allan, do you accept this nomination? &lt; leave time for a response&gt; Damara Allan will be our 2025-2036  Female Director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RHL/City/Recreation Director, we have 2 nominations.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Jennifer Latreille, do you accept this nomination? ____</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Jayelle Peters, do you accept this nomination? 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will now hear a speech from each of the nominees.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Vote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With</a:t>
            </a:r>
            <a:r>
              <a:rPr lang="en-US" u="sng">
                <a:solidFill>
                  <a:schemeClr val="dk1"/>
                </a:solidFill>
              </a:rPr>
              <a:t>        </a:t>
            </a:r>
            <a:r>
              <a:rPr lang="en-US">
                <a:solidFill>
                  <a:schemeClr val="dk1"/>
                </a:solidFill>
              </a:rPr>
              <a:t>% of the vote _____________________will be our 2025-2026 AMHA Season RHL/City/Recreation Director.</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415" name="Google Shape;415;g7823ee4f48_1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28fc099614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en-US">
                <a:solidFill>
                  <a:schemeClr val="dk1"/>
                </a:solidFill>
              </a:rPr>
              <a:t>Slide 33 - </a:t>
            </a:r>
            <a:r>
              <a:rPr b="1" lang="en-US">
                <a:solidFill>
                  <a:schemeClr val="dk1"/>
                </a:solidFill>
                <a:highlight>
                  <a:srgbClr val="FFFF00"/>
                </a:highlight>
              </a:rPr>
              <a:t>Robyn</a:t>
            </a:r>
            <a:endParaRPr b="1">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U16/U18 Travel Coordinator, the only nominee is Leif Harrison,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Leif Harrison</a:t>
            </a:r>
            <a:r>
              <a:rPr lang="en-US">
                <a:solidFill>
                  <a:schemeClr val="dk1"/>
                </a:solidFill>
              </a:rPr>
              <a:t> will be our 2025-2026 Season U16/U18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U15 Travel Coordinator, the only remaining nominee is Elizabeth MacGillivary.  Elizabeth,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rPr lang="en-US">
                <a:solidFill>
                  <a:schemeClr val="dk1"/>
                </a:solidFill>
              </a:rPr>
              <a:t>Elizabeth MacGillivary will be the new 2025-2026 U15 Travel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U13 Travel Coordinator has no candidates and remains vacant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U11 Coordinator, the only nominee is Jeremy Maher.  Jeremy,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Jeremy Maher will be our 2025-2026 U11 Travel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U15/U18 Female Coordinator the only nominee is the incumbent, Heather Bell.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Heather Bell will be our 2025-2026 U15/U18 Female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U11/U13 Female Coordinator Megan Condie, the incumbent, was nominated. Do you accept this nomination Megan?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Megan Condie will be our 2025-2026 U11/U13 Female Coordinator</a:t>
            </a:r>
            <a:endParaRPr>
              <a:solidFill>
                <a:schemeClr val="dk1"/>
              </a:solidFill>
            </a:endParaRPr>
          </a:p>
          <a:p>
            <a:pPr indent="0" lvl="0" marL="0" rtl="0" algn="l">
              <a:lnSpc>
                <a:spcPct val="115000"/>
              </a:lnSpc>
              <a:spcBef>
                <a:spcPts val="0"/>
              </a:spcBef>
              <a:spcAft>
                <a:spcPts val="0"/>
              </a:spcAft>
              <a:buSzPts val="1100"/>
              <a:buNone/>
            </a:pPr>
            <a:r>
              <a:t/>
            </a:r>
            <a:endParaRPr/>
          </a:p>
        </p:txBody>
      </p:sp>
      <p:sp>
        <p:nvSpPr>
          <p:cNvPr id="424" name="Google Shape;424;g128fc099614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28fc099614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34 - </a:t>
            </a:r>
            <a:r>
              <a:rPr b="1" lang="en-US">
                <a:solidFill>
                  <a:schemeClr val="dk1"/>
                </a:solidFill>
                <a:highlight>
                  <a:srgbClr val="FFFF00"/>
                </a:highlight>
              </a:rPr>
              <a:t>Lindsey</a:t>
            </a:r>
            <a:endParaRPr b="1">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b="1" i="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U18 RHL Coordinator the only nominee is Jodi Clarke.  Jodi,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Jodi Clarke will be our 2025-2026 U18 RHL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U15 RHL and U13 RHL Coordinator positions have no nominees and remains vacant.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U11 RHL Coordinator, the only nominee is Aliceyn Egan,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Aliceyn Egan will be our 2025-2026 U11 RHL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U9 City Coordinator the only nominee is Andrew Taylor.  Andrew,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Andrew Taylor will be our new 2025-2026 U9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U7 City position and Rec Coordinator position have no nominees so are still vacant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SzPts val="1100"/>
              <a:buNone/>
            </a:pPr>
            <a:r>
              <a:rPr lang="en-US">
                <a:solidFill>
                  <a:schemeClr val="dk1"/>
                </a:solidFill>
              </a:rPr>
              <a:t>The U21 Junior C Coordinator position is being filled by the incumbent, Kirstin Staples.</a:t>
            </a:r>
            <a:endParaRPr/>
          </a:p>
        </p:txBody>
      </p:sp>
      <p:sp>
        <p:nvSpPr>
          <p:cNvPr id="433" name="Google Shape;433;g128fc099614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7823ee4f48_1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35 Operations - </a:t>
            </a:r>
            <a:r>
              <a:rPr b="1" lang="en-US">
                <a:solidFill>
                  <a:schemeClr val="dk1"/>
                </a:solidFill>
                <a:highlight>
                  <a:srgbClr val="FFFF00"/>
                </a:highlight>
              </a:rPr>
              <a:t>Robyn</a:t>
            </a:r>
            <a:endParaRPr b="1">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Goalie Development and Equipment Coordinator positions remain vacant and will be appointed by the Executive.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Team Manager Coordinator the only nominee is Jeanine Schill.  Jeanine,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Jeanine Schill will be our 2025-2026 Season Team Manager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Tournament Coordinator the only nominee is Michelle Anhorn.  Michelle,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Michelle Anhorn will be our 2025-2026 Season Tournament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Safety Coordinator the only nominee is Will Stewart.  Will,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Will Stewart will be our 2025-2026 Season Safety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following positions will be appointed by the Executive in the next few weeks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Evaluations Coordinator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Discipline/Risk Management Coordinator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Coach Coordinator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Development Coordinator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Female Player Development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have a volunteer Referee in Chief who is currently Leif Harison.  As Leif has another role on the board, this position will need to be filled by another.</a:t>
            </a:r>
            <a:endParaRPr/>
          </a:p>
        </p:txBody>
      </p:sp>
      <p:sp>
        <p:nvSpPr>
          <p:cNvPr id="442" name="Google Shape;442;g7823ee4f48_1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4 - Glenn</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Next we have the Board of Directors: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High Performance Darcy Campbell</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Competitive Korin Lemay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City Jayelle Peters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Female High Performance Brendan Clavelle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Female Chelsea Oberten.</a:t>
            </a:r>
            <a:endParaRPr>
              <a:solidFill>
                <a:schemeClr val="dk1"/>
              </a:solidFill>
            </a:endParaRPr>
          </a:p>
        </p:txBody>
      </p:sp>
      <p:sp>
        <p:nvSpPr>
          <p:cNvPr id="139" name="Google Shape;13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83e68cfa6d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37 - Motion to Adjourn - Pat</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u="sng">
              <a:solidFill>
                <a:schemeClr val="dk1"/>
              </a:solidFill>
            </a:endParaRPr>
          </a:p>
          <a:p>
            <a:pPr indent="0" lvl="0" marL="0" rtl="0" algn="l">
              <a:lnSpc>
                <a:spcPct val="115000"/>
              </a:lnSpc>
              <a:spcBef>
                <a:spcPts val="0"/>
              </a:spcBef>
              <a:spcAft>
                <a:spcPts val="0"/>
              </a:spcAft>
              <a:buSzPts val="1100"/>
              <a:buNone/>
            </a:pPr>
            <a:r>
              <a:rPr lang="en-US">
                <a:solidFill>
                  <a:schemeClr val="dk1"/>
                </a:solidFill>
              </a:rPr>
              <a:t>Ok so that is the last position.</a:t>
            </a:r>
            <a:endParaRPr>
              <a:solidFill>
                <a:schemeClr val="dk1"/>
              </a:solidFill>
            </a:endParaRPr>
          </a:p>
          <a:p>
            <a:pPr indent="0" lvl="0" marL="0" rtl="0" algn="l">
              <a:lnSpc>
                <a:spcPct val="115000"/>
              </a:lnSpc>
              <a:spcBef>
                <a:spcPts val="0"/>
              </a:spcBef>
              <a:spcAft>
                <a:spcPts val="0"/>
              </a:spcAft>
              <a:buSzPts val="1100"/>
              <a:buNone/>
            </a:pPr>
            <a:r>
              <a:t/>
            </a:r>
            <a:endParaRPr b="1" i="1">
              <a:solidFill>
                <a:schemeClr val="dk1"/>
              </a:solidFill>
            </a:endParaRPr>
          </a:p>
          <a:p>
            <a:pPr indent="0" lvl="0" marL="0" rtl="0" algn="l">
              <a:lnSpc>
                <a:spcPct val="115000"/>
              </a:lnSpc>
              <a:spcBef>
                <a:spcPts val="0"/>
              </a:spcBef>
              <a:spcAft>
                <a:spcPts val="0"/>
              </a:spcAft>
              <a:buSzPts val="1100"/>
              <a:buNone/>
            </a:pPr>
            <a:r>
              <a:rPr lang="en-US">
                <a:solidFill>
                  <a:schemeClr val="dk1"/>
                </a:solidFill>
              </a:rPr>
              <a:t>I would like to now make a motion to adjourn the meeting at ________. </a:t>
            </a:r>
            <a:endParaRPr>
              <a:solidFill>
                <a:schemeClr val="dk1"/>
              </a:solidFill>
            </a:endParaRPr>
          </a:p>
          <a:p>
            <a:pPr indent="0" lvl="0" marL="0" rtl="0" algn="l">
              <a:lnSpc>
                <a:spcPct val="115000"/>
              </a:lnSpc>
              <a:spcBef>
                <a:spcPts val="0"/>
              </a:spcBef>
              <a:spcAft>
                <a:spcPts val="0"/>
              </a:spcAft>
              <a:buSzPts val="1100"/>
              <a:buNone/>
            </a:pPr>
            <a:r>
              <a:rPr lang="en-US">
                <a:solidFill>
                  <a:schemeClr val="dk1"/>
                </a:solidFill>
              </a:rPr>
              <a:t>Seconded by 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451" name="Google Shape;451;g83e68cfa6d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3cb335e9df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38  - Thanks - Pat</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i="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Thank you for attending!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are very happy to see so many of our members get engaged for the AGM.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As you noticed there are still a few vacant board positions and lots of room on some of the AMHA committees so if you want to get involved don’t wait till next AGM get in touch with one of the board members or the AMHA staff and let us know what you are interested in helping out with.</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Have a good rest of your night.</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
        <p:nvSpPr>
          <p:cNvPr id="460" name="Google Shape;460;g23cb335e9df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5 - Brent (or Nicole)</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Here is a list of our great division coordinators. </a:t>
            </a:r>
            <a:endParaRPr>
              <a:solidFill>
                <a:schemeClr val="dk1"/>
              </a:solidFill>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U18 AA – Jevon Sikorski</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U18 AA Female – Kelly Arsenault</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U16 AA - Shawn Brade</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U15 AA – Ian Johnstone</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U15 AA Female - Dacia Caron</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U13 AA &amp; U11 AA - Jon Wiest</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U13 AA Female - Jenn Ross</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U18 – Johnny Abboud</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U15 – Heather Cambpell</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U15/U18 Female – Heather Bell</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U13 – Julie Williams</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U11 – Oscar Alvarez</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U11/U13 Female – Megan Condie</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U18 – Jodi Clark</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U15 &amp; U13 – Nicole Grochowich </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U13 – Nicole Grochowich</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U11 – Jennifer Latreille</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Recreation – Elizabeth MacGillivary</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U9 – Aliceyn Egan</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U7 – Derek Habberfield</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48" name="Google Shape;14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6 - Nicole</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And a list of our wonderful Operational Coordinators.  </a:t>
            </a:r>
            <a:endParaRPr>
              <a:solidFill>
                <a:schemeClr val="dk1"/>
              </a:solidFill>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Development</a:t>
            </a:r>
            <a:r>
              <a:rPr lang="en-US">
                <a:solidFill>
                  <a:schemeClr val="dk1"/>
                </a:solidFill>
                <a:latin typeface="Calibri"/>
                <a:ea typeface="Calibri"/>
                <a:cs typeface="Calibri"/>
                <a:sym typeface="Calibri"/>
              </a:rPr>
              <a:t> Coordinator  – Mike Mullenix</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Coach Coordinator - Robyn Buchart</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Player Development Female - Damara Allen</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Team Manager – Megan Banks</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Evaluations – Lindsey Goddard</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Tournament – Michelle Anhorn</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Equipment – Michelle Anhorn</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Risk Management – Curtis Slabosz</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Safety - Will Stewart</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Referee Liaison – Leif Hanson</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Again, thank you so much for your time and dedication, it is greatly appreciated.</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57" name="Google Shape;15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7 - Mumtaz (or Pat)</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And lastly, our  6 league representatives.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AEHL (AAA Teams) - Jack </a:t>
            </a:r>
            <a:r>
              <a:rPr lang="en-US">
                <a:solidFill>
                  <a:schemeClr val="dk1"/>
                </a:solidFill>
                <a:latin typeface="Calibri"/>
                <a:ea typeface="Calibri"/>
                <a:cs typeface="Calibri"/>
                <a:sym typeface="Calibri"/>
              </a:rPr>
              <a:t>Lumley</a:t>
            </a:r>
            <a:endParaRPr>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CAHL (Competitive Teams) - Korin Lemay</a:t>
            </a:r>
            <a:endParaRPr>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RHL (City Teams) - Jayelle Peters</a:t>
            </a:r>
            <a:endParaRPr>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AFHL (AA Female Elite) - Brendan Clavelle</a:t>
            </a:r>
            <a:endParaRPr>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RMFHL (Female) - Chelsea Oberten</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66" name="Google Shape;16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77fa79df4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en-US">
                <a:solidFill>
                  <a:schemeClr val="dk1"/>
                </a:solidFill>
              </a:rPr>
              <a:t>Slide 8 - Pat</a:t>
            </a:r>
            <a:endParaRPr b="1">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US">
                <a:solidFill>
                  <a:schemeClr val="dk1"/>
                </a:solidFill>
              </a:rPr>
              <a:t>At this time I want to acknowledge all of the wonderful people that help to make our organization run so smooth and successfully.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US">
                <a:solidFill>
                  <a:schemeClr val="dk1"/>
                </a:solidFill>
              </a:rPr>
              <a:t>Thanks to all of our:</a:t>
            </a:r>
            <a:endParaRPr>
              <a:solidFill>
                <a:schemeClr val="dk1"/>
              </a:solidFill>
            </a:endParaRPr>
          </a:p>
          <a:p>
            <a:pPr indent="-298450" lvl="0" marL="457200" rtl="0" algn="l">
              <a:lnSpc>
                <a:spcPct val="90000"/>
              </a:lnSpc>
              <a:spcBef>
                <a:spcPts val="1000"/>
              </a:spcBef>
              <a:spcAft>
                <a:spcPts val="0"/>
              </a:spcAft>
              <a:buClr>
                <a:schemeClr val="dk1"/>
              </a:buClr>
              <a:buSzPts val="1100"/>
              <a:buChar char="-"/>
            </a:pPr>
            <a:r>
              <a:rPr lang="en-US">
                <a:solidFill>
                  <a:schemeClr val="dk1"/>
                </a:solidFill>
              </a:rPr>
              <a:t>Board and committee members that we just mentioned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Coaches </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rPr>
              <a:t>Managers</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rPr>
              <a:t>Scorekeepers</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rPr>
              <a:t>Fundraisers</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rPr>
              <a:t>Team Building planners</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rPr>
              <a:t>Tournament Volunteers</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rPr>
              <a:t>Evaluations Volunteers</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rPr>
              <a:t>Jersey Parents</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rPr>
              <a:t>Safety </a:t>
            </a:r>
            <a:r>
              <a:rPr lang="en-US">
                <a:solidFill>
                  <a:schemeClr val="dk1"/>
                </a:solidFill>
              </a:rPr>
              <a:t>Personnel</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rPr>
              <a:t>and all the other volunteers that keep our organization running day to day for our kids.</a:t>
            </a:r>
            <a:endParaRPr>
              <a:solidFill>
                <a:schemeClr val="dk1"/>
              </a:solidFill>
            </a:endParaRPr>
          </a:p>
          <a:p>
            <a:pPr indent="-342900" lvl="0" marL="457200" rtl="0" algn="l">
              <a:lnSpc>
                <a:spcPct val="90000"/>
              </a:lnSpc>
              <a:spcBef>
                <a:spcPts val="0"/>
              </a:spcBef>
              <a:spcAft>
                <a:spcPts val="0"/>
              </a:spcAft>
              <a:buClr>
                <a:srgbClr val="FFFFFF"/>
              </a:buClr>
              <a:buSzPts val="1800"/>
              <a:buChar char="-"/>
            </a:pPr>
            <a:r>
              <a:rPr lang="en-US">
                <a:solidFill>
                  <a:schemeClr val="dk1"/>
                </a:solidFill>
              </a:rPr>
              <a:t>Thank you, thank you, thank you.</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75" name="Google Shape;175;g77fa79df4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77fa79df45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b="1" lang="en-US">
                <a:solidFill>
                  <a:schemeClr val="dk1"/>
                </a:solidFill>
              </a:rPr>
              <a:t>Slide 9 -  Nicole</a:t>
            </a:r>
            <a:endParaRPr b="1">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Now, we want to let everyone know about the committees we have within AMHA.</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AEHC - Airdrie Elite Hockey Committee Chair</a:t>
            </a:r>
            <a:endParaRPr>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Goalie Development </a:t>
            </a:r>
            <a:endParaRPr>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Tournament </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Coach Committee</a:t>
            </a:r>
            <a:endParaRPr>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Evaluations </a:t>
            </a:r>
            <a:endParaRPr>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Female </a:t>
            </a:r>
            <a:endParaRPr>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Evaluations Food Committee</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If you have any ideas of other committees that we should start in the fall please bring your ideas forward.  The Org Structure Review Committee will be beginning the arduous task of addressing the association structure this spring.</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800"/>
              </a:spcBef>
              <a:spcAft>
                <a:spcPts val="0"/>
              </a:spcAft>
              <a:buSzPts val="1100"/>
              <a:buNone/>
            </a:pPr>
            <a:r>
              <a:t/>
            </a:r>
            <a:endParaRPr/>
          </a:p>
        </p:txBody>
      </p:sp>
      <p:sp>
        <p:nvSpPr>
          <p:cNvPr id="184" name="Google Shape;184;g77fa79df45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86" name="Shape 86"/>
        <p:cNvGrpSpPr/>
        <p:nvPr/>
      </p:nvGrpSpPr>
      <p:grpSpPr>
        <a:xfrm>
          <a:off x="0" y="0"/>
          <a:ext cx="0" cy="0"/>
          <a:chOff x="0" y="0"/>
          <a:chExt cx="0" cy="0"/>
        </a:xfrm>
      </p:grpSpPr>
      <p:sp>
        <p:nvSpPr>
          <p:cNvPr id="87" name="Google Shape;87;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9" name="Google Shape;89;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 name="Shape 92"/>
        <p:cNvGrpSpPr/>
        <p:nvPr/>
      </p:nvGrpSpPr>
      <p:grpSpPr>
        <a:xfrm>
          <a:off x="0" y="0"/>
          <a:ext cx="0" cy="0"/>
          <a:chOff x="0" y="0"/>
          <a:chExt cx="0" cy="0"/>
        </a:xfrm>
      </p:grpSpPr>
      <p:sp>
        <p:nvSpPr>
          <p:cNvPr id="93" name="Google Shape;93;p15"/>
          <p:cNvSpPr txBox="1"/>
          <p:nvPr>
            <p:ph type="ctrTitle"/>
          </p:nvPr>
        </p:nvSpPr>
        <p:spPr>
          <a:xfrm>
            <a:off x="1595269" y="1122363"/>
            <a:ext cx="90015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800"/>
              <a:buFont typeface="Bookman Old Styl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5"/>
          <p:cNvSpPr txBox="1"/>
          <p:nvPr>
            <p:ph idx="1" type="subTitle"/>
          </p:nvPr>
        </p:nvSpPr>
        <p:spPr>
          <a:xfrm>
            <a:off x="1595269" y="3602038"/>
            <a:ext cx="9001500" cy="1655700"/>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Clr>
                <a:schemeClr val="lt1"/>
              </a:buClr>
              <a:buSzPts val="2400"/>
              <a:buNone/>
              <a:defRPr sz="2400"/>
            </a:lvl1pPr>
            <a:lvl2pPr lvl="1" algn="ctr">
              <a:lnSpc>
                <a:spcPct val="120000"/>
              </a:lnSpc>
              <a:spcBef>
                <a:spcPts val="500"/>
              </a:spcBef>
              <a:spcAft>
                <a:spcPts val="0"/>
              </a:spcAft>
              <a:buClr>
                <a:schemeClr val="lt1"/>
              </a:buClr>
              <a:buSzPts val="2000"/>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None/>
              <a:defRPr sz="1600"/>
            </a:lvl4pPr>
            <a:lvl5pPr lvl="4" algn="ctr">
              <a:lnSpc>
                <a:spcPct val="120000"/>
              </a:lnSpc>
              <a:spcBef>
                <a:spcPts val="500"/>
              </a:spcBef>
              <a:spcAft>
                <a:spcPts val="0"/>
              </a:spcAft>
              <a:buClr>
                <a:schemeClr val="lt1"/>
              </a:buClr>
              <a:buSzPts val="1600"/>
              <a:buNone/>
              <a:defRPr sz="1600"/>
            </a:lvl5pPr>
            <a:lvl6pPr lvl="5" algn="ctr">
              <a:lnSpc>
                <a:spcPct val="120000"/>
              </a:lnSpc>
              <a:spcBef>
                <a:spcPts val="500"/>
              </a:spcBef>
              <a:spcAft>
                <a:spcPts val="0"/>
              </a:spcAft>
              <a:buClr>
                <a:schemeClr val="lt1"/>
              </a:buClr>
              <a:buSzPts val="1600"/>
              <a:buNone/>
              <a:defRPr sz="1600"/>
            </a:lvl6pPr>
            <a:lvl7pPr lvl="6" algn="ctr">
              <a:lnSpc>
                <a:spcPct val="120000"/>
              </a:lnSpc>
              <a:spcBef>
                <a:spcPts val="500"/>
              </a:spcBef>
              <a:spcAft>
                <a:spcPts val="0"/>
              </a:spcAft>
              <a:buClr>
                <a:schemeClr val="lt1"/>
              </a:buClr>
              <a:buSzPts val="1600"/>
              <a:buNone/>
              <a:defRPr sz="1600"/>
            </a:lvl7pPr>
            <a:lvl8pPr lvl="7" algn="ctr">
              <a:lnSpc>
                <a:spcPct val="120000"/>
              </a:lnSpc>
              <a:spcBef>
                <a:spcPts val="500"/>
              </a:spcBef>
              <a:spcAft>
                <a:spcPts val="0"/>
              </a:spcAft>
              <a:buClr>
                <a:schemeClr val="lt1"/>
              </a:buClr>
              <a:buSzPts val="1600"/>
              <a:buNone/>
              <a:defRPr sz="1600"/>
            </a:lvl8pPr>
            <a:lvl9pPr lvl="8" algn="ctr">
              <a:lnSpc>
                <a:spcPct val="120000"/>
              </a:lnSpc>
              <a:spcBef>
                <a:spcPts val="500"/>
              </a:spcBef>
              <a:spcAft>
                <a:spcPts val="0"/>
              </a:spcAft>
              <a:buClr>
                <a:schemeClr val="lt1"/>
              </a:buClr>
              <a:buSzPts val="1600"/>
              <a:buNone/>
              <a:defRPr sz="1600"/>
            </a:lvl9pPr>
          </a:lstStyle>
          <a:p/>
        </p:txBody>
      </p:sp>
      <p:sp>
        <p:nvSpPr>
          <p:cNvPr id="95" name="Google Shape;95;p15"/>
          <p:cNvSpPr txBox="1"/>
          <p:nvPr>
            <p:ph idx="10" type="dt"/>
          </p:nvPr>
        </p:nvSpPr>
        <p:spPr>
          <a:xfrm>
            <a:off x="7678736" y="5883275"/>
            <a:ext cx="27432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Clr>
                <a:schemeClr val="lt1"/>
              </a:buClr>
              <a:buSzPts val="1400"/>
              <a:buFont typeface="Rockwell"/>
              <a:buNone/>
              <a:defRPr/>
            </a:lvl1pPr>
            <a:lvl2pPr lvl="1" algn="l">
              <a:spcBef>
                <a:spcPts val="0"/>
              </a:spcBef>
              <a:spcAft>
                <a:spcPts val="0"/>
              </a:spcAft>
              <a:buClr>
                <a:schemeClr val="lt1"/>
              </a:buClr>
              <a:buSzPts val="1400"/>
              <a:buFont typeface="Rockwell"/>
              <a:buNone/>
              <a:defRPr/>
            </a:lvl2pPr>
            <a:lvl3pPr lvl="2" algn="l">
              <a:spcBef>
                <a:spcPts val="0"/>
              </a:spcBef>
              <a:spcAft>
                <a:spcPts val="0"/>
              </a:spcAft>
              <a:buClr>
                <a:schemeClr val="lt1"/>
              </a:buClr>
              <a:buSzPts val="1400"/>
              <a:buFont typeface="Rockwell"/>
              <a:buNone/>
              <a:defRPr/>
            </a:lvl3pPr>
            <a:lvl4pPr lvl="3" algn="l">
              <a:spcBef>
                <a:spcPts val="0"/>
              </a:spcBef>
              <a:spcAft>
                <a:spcPts val="0"/>
              </a:spcAft>
              <a:buClr>
                <a:schemeClr val="lt1"/>
              </a:buClr>
              <a:buSzPts val="1400"/>
              <a:buFont typeface="Rockwell"/>
              <a:buNone/>
              <a:defRPr/>
            </a:lvl4pPr>
            <a:lvl5pPr lvl="4" algn="l">
              <a:spcBef>
                <a:spcPts val="0"/>
              </a:spcBef>
              <a:spcAft>
                <a:spcPts val="0"/>
              </a:spcAft>
              <a:buClr>
                <a:schemeClr val="lt1"/>
              </a:buClr>
              <a:buSzPts val="1400"/>
              <a:buFont typeface="Rockwell"/>
              <a:buNone/>
              <a:defRPr/>
            </a:lvl5pPr>
            <a:lvl6pPr lvl="5" algn="l">
              <a:spcBef>
                <a:spcPts val="0"/>
              </a:spcBef>
              <a:spcAft>
                <a:spcPts val="0"/>
              </a:spcAft>
              <a:buClr>
                <a:schemeClr val="lt1"/>
              </a:buClr>
              <a:buSzPts val="1400"/>
              <a:buFont typeface="Rockwell"/>
              <a:buNone/>
              <a:defRPr/>
            </a:lvl6pPr>
            <a:lvl7pPr lvl="6" algn="l">
              <a:spcBef>
                <a:spcPts val="0"/>
              </a:spcBef>
              <a:spcAft>
                <a:spcPts val="0"/>
              </a:spcAft>
              <a:buClr>
                <a:schemeClr val="lt1"/>
              </a:buClr>
              <a:buSzPts val="1400"/>
              <a:buFont typeface="Rockwell"/>
              <a:buNone/>
              <a:defRPr/>
            </a:lvl7pPr>
            <a:lvl8pPr lvl="7" algn="l">
              <a:spcBef>
                <a:spcPts val="0"/>
              </a:spcBef>
              <a:spcAft>
                <a:spcPts val="0"/>
              </a:spcAft>
              <a:buClr>
                <a:schemeClr val="lt1"/>
              </a:buClr>
              <a:buSzPts val="1400"/>
              <a:buFont typeface="Rockwell"/>
              <a:buNone/>
              <a:defRPr/>
            </a:lvl8pPr>
            <a:lvl9pPr lvl="8" algn="l">
              <a:spcBef>
                <a:spcPts val="0"/>
              </a:spcBef>
              <a:spcAft>
                <a:spcPts val="0"/>
              </a:spcAft>
              <a:buClr>
                <a:schemeClr val="lt1"/>
              </a:buClr>
              <a:buSzPts val="1400"/>
              <a:buFont typeface="Rockwell"/>
              <a:buNone/>
              <a:defRPr/>
            </a:lvl9pPr>
          </a:lstStyle>
          <a:p/>
        </p:txBody>
      </p:sp>
      <p:sp>
        <p:nvSpPr>
          <p:cNvPr id="96" name="Google Shape;96;p15"/>
          <p:cNvSpPr txBox="1"/>
          <p:nvPr>
            <p:ph idx="11" type="ftr"/>
          </p:nvPr>
        </p:nvSpPr>
        <p:spPr>
          <a:xfrm>
            <a:off x="913794" y="5883275"/>
            <a:ext cx="66729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400"/>
              <a:buFont typeface="Rockwell"/>
              <a:buNone/>
              <a:defRPr/>
            </a:lvl1pPr>
            <a:lvl2pPr lvl="1" algn="l">
              <a:spcBef>
                <a:spcPts val="0"/>
              </a:spcBef>
              <a:spcAft>
                <a:spcPts val="0"/>
              </a:spcAft>
              <a:buClr>
                <a:schemeClr val="lt1"/>
              </a:buClr>
              <a:buSzPts val="1400"/>
              <a:buFont typeface="Rockwell"/>
              <a:buNone/>
              <a:defRPr/>
            </a:lvl2pPr>
            <a:lvl3pPr lvl="2" algn="l">
              <a:spcBef>
                <a:spcPts val="0"/>
              </a:spcBef>
              <a:spcAft>
                <a:spcPts val="0"/>
              </a:spcAft>
              <a:buClr>
                <a:schemeClr val="lt1"/>
              </a:buClr>
              <a:buSzPts val="1400"/>
              <a:buFont typeface="Rockwell"/>
              <a:buNone/>
              <a:defRPr/>
            </a:lvl3pPr>
            <a:lvl4pPr lvl="3" algn="l">
              <a:spcBef>
                <a:spcPts val="0"/>
              </a:spcBef>
              <a:spcAft>
                <a:spcPts val="0"/>
              </a:spcAft>
              <a:buClr>
                <a:schemeClr val="lt1"/>
              </a:buClr>
              <a:buSzPts val="1400"/>
              <a:buFont typeface="Rockwell"/>
              <a:buNone/>
              <a:defRPr/>
            </a:lvl4pPr>
            <a:lvl5pPr lvl="4" algn="l">
              <a:spcBef>
                <a:spcPts val="0"/>
              </a:spcBef>
              <a:spcAft>
                <a:spcPts val="0"/>
              </a:spcAft>
              <a:buClr>
                <a:schemeClr val="lt1"/>
              </a:buClr>
              <a:buSzPts val="1400"/>
              <a:buFont typeface="Rockwell"/>
              <a:buNone/>
              <a:defRPr/>
            </a:lvl5pPr>
            <a:lvl6pPr lvl="5" algn="l">
              <a:spcBef>
                <a:spcPts val="0"/>
              </a:spcBef>
              <a:spcAft>
                <a:spcPts val="0"/>
              </a:spcAft>
              <a:buClr>
                <a:schemeClr val="lt1"/>
              </a:buClr>
              <a:buSzPts val="1400"/>
              <a:buFont typeface="Rockwell"/>
              <a:buNone/>
              <a:defRPr/>
            </a:lvl6pPr>
            <a:lvl7pPr lvl="6" algn="l">
              <a:spcBef>
                <a:spcPts val="0"/>
              </a:spcBef>
              <a:spcAft>
                <a:spcPts val="0"/>
              </a:spcAft>
              <a:buClr>
                <a:schemeClr val="lt1"/>
              </a:buClr>
              <a:buSzPts val="1400"/>
              <a:buFont typeface="Rockwell"/>
              <a:buNone/>
              <a:defRPr/>
            </a:lvl7pPr>
            <a:lvl8pPr lvl="7" algn="l">
              <a:spcBef>
                <a:spcPts val="0"/>
              </a:spcBef>
              <a:spcAft>
                <a:spcPts val="0"/>
              </a:spcAft>
              <a:buClr>
                <a:schemeClr val="lt1"/>
              </a:buClr>
              <a:buSzPts val="1400"/>
              <a:buFont typeface="Rockwell"/>
              <a:buNone/>
              <a:defRPr/>
            </a:lvl8pPr>
            <a:lvl9pPr lvl="8" algn="l">
              <a:spcBef>
                <a:spcPts val="0"/>
              </a:spcBef>
              <a:spcAft>
                <a:spcPts val="0"/>
              </a:spcAft>
              <a:buClr>
                <a:schemeClr val="lt1"/>
              </a:buClr>
              <a:buSzPts val="1400"/>
              <a:buFont typeface="Rockwell"/>
              <a:buNone/>
              <a:defRPr/>
            </a:lvl9pPr>
          </a:lstStyle>
          <a:p/>
        </p:txBody>
      </p:sp>
      <p:sp>
        <p:nvSpPr>
          <p:cNvPr id="97" name="Google Shape;97;p15"/>
          <p:cNvSpPr txBox="1"/>
          <p:nvPr>
            <p:ph idx="12" type="sldNum"/>
          </p:nvPr>
        </p:nvSpPr>
        <p:spPr>
          <a:xfrm>
            <a:off x="10514011" y="5883275"/>
            <a:ext cx="753600" cy="3651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chemeClr val="lt1"/>
              </a:buClr>
              <a:buSzPts val="1000"/>
              <a:buFont typeface="Rockwell"/>
              <a:buNone/>
              <a:defRPr b="0" i="0" sz="1000" u="none" cap="none" strike="noStrike">
                <a:solidFill>
                  <a:schemeClr val="lt1"/>
                </a:solidFill>
                <a:latin typeface="Rockwell"/>
                <a:ea typeface="Rockwell"/>
                <a:cs typeface="Rockwell"/>
                <a:sym typeface="Rockwell"/>
              </a:defRPr>
            </a:lvl1pPr>
            <a:lvl2pPr indent="0" lvl="1" marL="0" marR="0" algn="r">
              <a:spcBef>
                <a:spcPts val="0"/>
              </a:spcBef>
              <a:spcAft>
                <a:spcPts val="0"/>
              </a:spcAft>
              <a:buClr>
                <a:schemeClr val="lt1"/>
              </a:buClr>
              <a:buSzPts val="1000"/>
              <a:buFont typeface="Rockwell"/>
              <a:buNone/>
              <a:defRPr b="0" i="0" sz="1000" u="none" cap="none" strike="noStrike">
                <a:solidFill>
                  <a:schemeClr val="lt1"/>
                </a:solidFill>
                <a:latin typeface="Rockwell"/>
                <a:ea typeface="Rockwell"/>
                <a:cs typeface="Rockwell"/>
                <a:sym typeface="Rockwell"/>
              </a:defRPr>
            </a:lvl2pPr>
            <a:lvl3pPr indent="0" lvl="2" marL="0" marR="0" algn="r">
              <a:spcBef>
                <a:spcPts val="0"/>
              </a:spcBef>
              <a:spcAft>
                <a:spcPts val="0"/>
              </a:spcAft>
              <a:buClr>
                <a:schemeClr val="lt1"/>
              </a:buClr>
              <a:buSzPts val="1000"/>
              <a:buFont typeface="Rockwell"/>
              <a:buNone/>
              <a:defRPr b="0" i="0" sz="1000" u="none" cap="none" strike="noStrike">
                <a:solidFill>
                  <a:schemeClr val="lt1"/>
                </a:solidFill>
                <a:latin typeface="Rockwell"/>
                <a:ea typeface="Rockwell"/>
                <a:cs typeface="Rockwell"/>
                <a:sym typeface="Rockwell"/>
              </a:defRPr>
            </a:lvl3pPr>
            <a:lvl4pPr indent="0" lvl="3" marL="0" marR="0" algn="r">
              <a:spcBef>
                <a:spcPts val="0"/>
              </a:spcBef>
              <a:spcAft>
                <a:spcPts val="0"/>
              </a:spcAft>
              <a:buClr>
                <a:schemeClr val="lt1"/>
              </a:buClr>
              <a:buSzPts val="1000"/>
              <a:buFont typeface="Rockwell"/>
              <a:buNone/>
              <a:defRPr b="0" i="0" sz="1000" u="none" cap="none" strike="noStrike">
                <a:solidFill>
                  <a:schemeClr val="lt1"/>
                </a:solidFill>
                <a:latin typeface="Rockwell"/>
                <a:ea typeface="Rockwell"/>
                <a:cs typeface="Rockwell"/>
                <a:sym typeface="Rockwell"/>
              </a:defRPr>
            </a:lvl4pPr>
            <a:lvl5pPr indent="0" lvl="4" marL="0" marR="0" algn="r">
              <a:spcBef>
                <a:spcPts val="0"/>
              </a:spcBef>
              <a:spcAft>
                <a:spcPts val="0"/>
              </a:spcAft>
              <a:buClr>
                <a:schemeClr val="lt1"/>
              </a:buClr>
              <a:buSzPts val="1000"/>
              <a:buFont typeface="Rockwell"/>
              <a:buNone/>
              <a:defRPr b="0" i="0" sz="1000" u="none" cap="none" strike="noStrike">
                <a:solidFill>
                  <a:schemeClr val="lt1"/>
                </a:solidFill>
                <a:latin typeface="Rockwell"/>
                <a:ea typeface="Rockwell"/>
                <a:cs typeface="Rockwell"/>
                <a:sym typeface="Rockwell"/>
              </a:defRPr>
            </a:lvl5pPr>
            <a:lvl6pPr indent="0" lvl="5" marL="0" marR="0" algn="r">
              <a:spcBef>
                <a:spcPts val="0"/>
              </a:spcBef>
              <a:spcAft>
                <a:spcPts val="0"/>
              </a:spcAft>
              <a:buClr>
                <a:schemeClr val="lt1"/>
              </a:buClr>
              <a:buSzPts val="1000"/>
              <a:buFont typeface="Rockwell"/>
              <a:buNone/>
              <a:defRPr b="0" i="0" sz="1000" u="none" cap="none" strike="noStrike">
                <a:solidFill>
                  <a:schemeClr val="lt1"/>
                </a:solidFill>
                <a:latin typeface="Rockwell"/>
                <a:ea typeface="Rockwell"/>
                <a:cs typeface="Rockwell"/>
                <a:sym typeface="Rockwell"/>
              </a:defRPr>
            </a:lvl6pPr>
            <a:lvl7pPr indent="0" lvl="6" marL="0" marR="0" algn="r">
              <a:spcBef>
                <a:spcPts val="0"/>
              </a:spcBef>
              <a:spcAft>
                <a:spcPts val="0"/>
              </a:spcAft>
              <a:buClr>
                <a:schemeClr val="lt1"/>
              </a:buClr>
              <a:buSzPts val="1000"/>
              <a:buFont typeface="Rockwell"/>
              <a:buNone/>
              <a:defRPr b="0" i="0" sz="1000" u="none" cap="none" strike="noStrike">
                <a:solidFill>
                  <a:schemeClr val="lt1"/>
                </a:solidFill>
                <a:latin typeface="Rockwell"/>
                <a:ea typeface="Rockwell"/>
                <a:cs typeface="Rockwell"/>
                <a:sym typeface="Rockwell"/>
              </a:defRPr>
            </a:lvl7pPr>
            <a:lvl8pPr indent="0" lvl="7" marL="0" marR="0" algn="r">
              <a:spcBef>
                <a:spcPts val="0"/>
              </a:spcBef>
              <a:spcAft>
                <a:spcPts val="0"/>
              </a:spcAft>
              <a:buClr>
                <a:schemeClr val="lt1"/>
              </a:buClr>
              <a:buSzPts val="1000"/>
              <a:buFont typeface="Rockwell"/>
              <a:buNone/>
              <a:defRPr b="0" i="0" sz="1000" u="none" cap="none" strike="noStrike">
                <a:solidFill>
                  <a:schemeClr val="lt1"/>
                </a:solidFill>
                <a:latin typeface="Rockwell"/>
                <a:ea typeface="Rockwell"/>
                <a:cs typeface="Rockwell"/>
                <a:sym typeface="Rockwell"/>
              </a:defRPr>
            </a:lvl8pPr>
            <a:lvl9pPr indent="0" lvl="8" marL="0" marR="0" algn="r">
              <a:spcBef>
                <a:spcPts val="0"/>
              </a:spcBef>
              <a:spcAft>
                <a:spcPts val="0"/>
              </a:spcAft>
              <a:buClr>
                <a:schemeClr val="lt1"/>
              </a:buClr>
              <a:buSzPts val="1000"/>
              <a:buFont typeface="Rockwell"/>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04" name="Shape 104"/>
        <p:cNvGrpSpPr/>
        <p:nvPr/>
      </p:nvGrpSpPr>
      <p:grpSpPr>
        <a:xfrm>
          <a:off x="0" y="0"/>
          <a:ext cx="0" cy="0"/>
          <a:chOff x="0" y="0"/>
          <a:chExt cx="0" cy="0"/>
        </a:xfrm>
      </p:grpSpPr>
      <p:sp>
        <p:nvSpPr>
          <p:cNvPr id="105" name="Google Shape;105;p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7" name="Google Shape;107;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5183188" y="987425"/>
            <a:ext cx="6172200" cy="4873500"/>
          </a:xfrm>
          <a:prstGeom prst="rect">
            <a:avLst/>
          </a:prstGeom>
          <a:noFill/>
          <a:ln>
            <a:noFill/>
          </a:ln>
        </p:spPr>
      </p:sp>
      <p:sp>
        <p:nvSpPr>
          <p:cNvPr id="64" name="Google Shape;64;p10"/>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p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3" name="Google Shape;83;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4" name="Google Shape;84;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5" name="Google Shape;85;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98" name="Shape 98"/>
        <p:cNvGrpSpPr/>
        <p:nvPr/>
      </p:nvGrpSpPr>
      <p:grpSpPr>
        <a:xfrm>
          <a:off x="0" y="0"/>
          <a:ext cx="0" cy="0"/>
          <a:chOff x="0" y="0"/>
          <a:chExt cx="0" cy="0"/>
        </a:xfrm>
      </p:grpSpPr>
      <p:sp>
        <p:nvSpPr>
          <p:cNvPr id="99" name="Google Shape;99;p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 name="Google Shape;100;p1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01" name="Google Shape;101;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02" name="Google Shape;102;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03" name="Google Shape;103;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cloud.rampinteractive.com/airdriemha/files/AGM%20Info/2024%20AGM%20Meeting%20Minutes.pdf"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hyperlink" Target="https://cloud.rampinteractive.com/airdriemha/files/AGM%20Info/Airdrie%20Minor%20Hockey%20Association%20-%202024%20Financial%20Statements%20%282%29.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hyperlink" Target="https://www.airdriehockey.com/article/104139" TargetMode="Externa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hyperlink" Target="https://www.canva.com/design/DAGmyx3EzrI/oIr7YMpqXbKUmyF6rxzxHw/edit?utm_content=DAGmyx3EzrI&amp;utm_campaign=designshare&amp;utm_medium=link2&amp;utm_source=sharebutto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3" name="Shape 113"/>
        <p:cNvGrpSpPr/>
        <p:nvPr/>
      </p:nvGrpSpPr>
      <p:grpSpPr>
        <a:xfrm>
          <a:off x="0" y="0"/>
          <a:ext cx="0" cy="0"/>
          <a:chOff x="0" y="0"/>
          <a:chExt cx="0" cy="0"/>
        </a:xfrm>
      </p:grpSpPr>
      <p:sp>
        <p:nvSpPr>
          <p:cNvPr id="114" name="Google Shape;114;p18"/>
          <p:cNvSpPr txBox="1"/>
          <p:nvPr>
            <p:ph type="title"/>
          </p:nvPr>
        </p:nvSpPr>
        <p:spPr>
          <a:xfrm>
            <a:off x="1467675" y="3806700"/>
            <a:ext cx="9393300" cy="1424700"/>
          </a:xfrm>
          <a:prstGeom prst="rect">
            <a:avLst/>
          </a:prstGeom>
          <a:solidFill>
            <a:schemeClr val="lt1"/>
          </a:solidFill>
          <a:ln cap="flat" cmpd="sng" w="9525">
            <a:solidFill>
              <a:schemeClr val="lt1"/>
            </a:solidFill>
            <a:prstDash val="solid"/>
            <a:round/>
            <a:headEnd len="sm" w="sm" type="none"/>
            <a:tailEnd len="sm" w="sm" type="none"/>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Calibri"/>
              <a:buNone/>
            </a:pPr>
            <a:r>
              <a:rPr b="1" lang="en-US" sz="5400">
                <a:solidFill>
                  <a:srgbClr val="990000"/>
                </a:solidFill>
              </a:rPr>
              <a:t>Annual General Meeting</a:t>
            </a:r>
            <a:br>
              <a:rPr b="1" lang="en-US" sz="5400">
                <a:solidFill>
                  <a:srgbClr val="990000"/>
                </a:solidFill>
              </a:rPr>
            </a:br>
            <a:r>
              <a:rPr lang="en-US" sz="3600">
                <a:solidFill>
                  <a:srgbClr val="990000"/>
                </a:solidFill>
              </a:rPr>
              <a:t>May 14, 2025</a:t>
            </a:r>
            <a:endParaRPr>
              <a:solidFill>
                <a:srgbClr val="990000"/>
              </a:solidFill>
            </a:endParaRPr>
          </a:p>
        </p:txBody>
      </p:sp>
      <p:sp>
        <p:nvSpPr>
          <p:cNvPr id="115" name="Google Shape;115;p18"/>
          <p:cNvSpPr/>
          <p:nvPr/>
        </p:nvSpPr>
        <p:spPr>
          <a:xfrm>
            <a:off x="0" y="6466850"/>
            <a:ext cx="12192000" cy="391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8"/>
          <p:cNvSpPr/>
          <p:nvPr/>
        </p:nvSpPr>
        <p:spPr>
          <a:xfrm>
            <a:off x="0" y="6362750"/>
            <a:ext cx="12192000" cy="1041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8"/>
          <p:cNvSpPr/>
          <p:nvPr/>
        </p:nvSpPr>
        <p:spPr>
          <a:xfrm>
            <a:off x="0" y="6753950"/>
            <a:ext cx="12192000" cy="1041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8" name="Google Shape;118;p18" title="Home Of Title.jpg"/>
          <p:cNvPicPr preferRelativeResize="0"/>
          <p:nvPr/>
        </p:nvPicPr>
        <p:blipFill rotWithShape="1">
          <a:blip r:embed="rId3">
            <a:alphaModFix/>
          </a:blip>
          <a:srcRect b="-699" l="0" r="0" t="-699"/>
          <a:stretch/>
        </p:blipFill>
        <p:spPr>
          <a:xfrm>
            <a:off x="0" y="0"/>
            <a:ext cx="12192001" cy="3050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4" name="Shape 194"/>
        <p:cNvGrpSpPr/>
        <p:nvPr/>
      </p:nvGrpSpPr>
      <p:grpSpPr>
        <a:xfrm>
          <a:off x="0" y="0"/>
          <a:ext cx="0" cy="0"/>
          <a:chOff x="0" y="0"/>
          <a:chExt cx="0" cy="0"/>
        </a:xfrm>
      </p:grpSpPr>
      <p:pic>
        <p:nvPicPr>
          <p:cNvPr id="195" name="Google Shape;195;p27"/>
          <p:cNvPicPr preferRelativeResize="0"/>
          <p:nvPr/>
        </p:nvPicPr>
        <p:blipFill rotWithShape="1">
          <a:blip r:embed="rId3">
            <a:alphaModFix/>
          </a:blip>
          <a:srcRect b="0" l="0" r="0" t="0"/>
          <a:stretch/>
        </p:blipFill>
        <p:spPr>
          <a:xfrm>
            <a:off x="8613570" y="328326"/>
            <a:ext cx="2995200" cy="2881087"/>
          </a:xfrm>
          <a:prstGeom prst="rect">
            <a:avLst/>
          </a:prstGeom>
          <a:noFill/>
          <a:ln>
            <a:noFill/>
          </a:ln>
        </p:spPr>
      </p:pic>
      <p:pic>
        <p:nvPicPr>
          <p:cNvPr id="196" name="Google Shape;196;p27"/>
          <p:cNvPicPr preferRelativeResize="0"/>
          <p:nvPr/>
        </p:nvPicPr>
        <p:blipFill rotWithShape="1">
          <a:blip r:embed="rId4">
            <a:alphaModFix/>
          </a:blip>
          <a:srcRect b="0" l="0" r="0" t="0"/>
          <a:stretch/>
        </p:blipFill>
        <p:spPr>
          <a:xfrm>
            <a:off x="96354" y="3722726"/>
            <a:ext cx="3932750" cy="2507525"/>
          </a:xfrm>
          <a:prstGeom prst="rect">
            <a:avLst/>
          </a:prstGeom>
          <a:noFill/>
          <a:ln>
            <a:noFill/>
          </a:ln>
        </p:spPr>
      </p:pic>
      <p:pic>
        <p:nvPicPr>
          <p:cNvPr descr="A red and white logo&#10;&#10;AI-generated content may be incorrect." id="197" name="Google Shape;197;p27"/>
          <p:cNvPicPr preferRelativeResize="0"/>
          <p:nvPr/>
        </p:nvPicPr>
        <p:blipFill rotWithShape="1">
          <a:blip r:embed="rId5">
            <a:alphaModFix/>
          </a:blip>
          <a:srcRect b="0" l="0" r="0" t="0"/>
          <a:stretch/>
        </p:blipFill>
        <p:spPr>
          <a:xfrm>
            <a:off x="397159" y="73440"/>
            <a:ext cx="3327033" cy="3187007"/>
          </a:xfrm>
          <a:prstGeom prst="rect">
            <a:avLst/>
          </a:prstGeom>
          <a:noFill/>
          <a:ln>
            <a:noFill/>
          </a:ln>
        </p:spPr>
      </p:pic>
      <p:pic>
        <p:nvPicPr>
          <p:cNvPr descr="A logo with a lightning bolt&#10;&#10;AI-generated content may be incorrect." id="198" name="Google Shape;198;p27"/>
          <p:cNvPicPr preferRelativeResize="0"/>
          <p:nvPr/>
        </p:nvPicPr>
        <p:blipFill rotWithShape="1">
          <a:blip r:embed="rId6">
            <a:alphaModFix/>
          </a:blip>
          <a:srcRect b="0" l="0" r="0" t="0"/>
          <a:stretch/>
        </p:blipFill>
        <p:spPr>
          <a:xfrm>
            <a:off x="4587182" y="330890"/>
            <a:ext cx="2995197" cy="2718261"/>
          </a:xfrm>
          <a:prstGeom prst="rect">
            <a:avLst/>
          </a:prstGeom>
          <a:noFill/>
          <a:ln>
            <a:noFill/>
          </a:ln>
        </p:spPr>
      </p:pic>
      <p:pic>
        <p:nvPicPr>
          <p:cNvPr descr="A black and white logo with white text&#10;&#10;AI-generated content may be incorrect." id="199" name="Google Shape;199;p27"/>
          <p:cNvPicPr preferRelativeResize="0"/>
          <p:nvPr/>
        </p:nvPicPr>
        <p:blipFill rotWithShape="1">
          <a:blip r:embed="rId7">
            <a:alphaModFix/>
          </a:blip>
          <a:srcRect b="0" l="0" r="0" t="0"/>
          <a:stretch/>
        </p:blipFill>
        <p:spPr>
          <a:xfrm>
            <a:off x="8405278" y="4156363"/>
            <a:ext cx="3203496" cy="1930401"/>
          </a:xfrm>
          <a:prstGeom prst="rect">
            <a:avLst/>
          </a:prstGeom>
          <a:noFill/>
          <a:ln>
            <a:noFill/>
          </a:ln>
        </p:spPr>
      </p:pic>
      <p:grpSp>
        <p:nvGrpSpPr>
          <p:cNvPr id="200" name="Google Shape;200;p27"/>
          <p:cNvGrpSpPr/>
          <p:nvPr/>
        </p:nvGrpSpPr>
        <p:grpSpPr>
          <a:xfrm>
            <a:off x="4703611" y="3209519"/>
            <a:ext cx="2762773" cy="3407472"/>
            <a:chOff x="5452702" y="3505527"/>
            <a:chExt cx="2395537" cy="2952748"/>
          </a:xfrm>
        </p:grpSpPr>
        <p:pic>
          <p:nvPicPr>
            <p:cNvPr id="201" name="Google Shape;201;p27"/>
            <p:cNvPicPr preferRelativeResize="0"/>
            <p:nvPr/>
          </p:nvPicPr>
          <p:blipFill rotWithShape="1">
            <a:blip r:embed="rId8">
              <a:alphaModFix/>
            </a:blip>
            <a:srcRect b="0" l="0" r="0" t="0"/>
            <a:stretch/>
          </p:blipFill>
          <p:spPr>
            <a:xfrm>
              <a:off x="5452702" y="3505527"/>
              <a:ext cx="2395537" cy="2952748"/>
            </a:xfrm>
            <a:prstGeom prst="rect">
              <a:avLst/>
            </a:prstGeom>
            <a:noFill/>
            <a:ln>
              <a:noFill/>
            </a:ln>
          </p:spPr>
        </p:pic>
        <p:pic>
          <p:nvPicPr>
            <p:cNvPr id="202" name="Google Shape;202;p27"/>
            <p:cNvPicPr preferRelativeResize="0"/>
            <p:nvPr/>
          </p:nvPicPr>
          <p:blipFill rotWithShape="1">
            <a:blip r:embed="rId9">
              <a:alphaModFix/>
            </a:blip>
            <a:srcRect b="0" l="0" r="0" t="0"/>
            <a:stretch/>
          </p:blipFill>
          <p:spPr>
            <a:xfrm>
              <a:off x="5775802" y="4297331"/>
              <a:ext cx="562928" cy="536257"/>
            </a:xfrm>
            <a:prstGeom prst="rect">
              <a:avLst/>
            </a:prstGeom>
            <a:noFill/>
            <a:ln>
              <a:noFill/>
            </a:ln>
          </p:spPr>
        </p:pic>
      </p:grpSp>
      <p:pic>
        <p:nvPicPr>
          <p:cNvPr descr="A red and white logo&#10;&#10;AI-generated content may be incorrect." id="203" name="Google Shape;203;p27"/>
          <p:cNvPicPr preferRelativeResize="0"/>
          <p:nvPr/>
        </p:nvPicPr>
        <p:blipFill rotWithShape="1">
          <a:blip r:embed="rId5">
            <a:alphaModFix/>
          </a:blip>
          <a:srcRect b="0" l="0" r="0" t="0"/>
          <a:stretch/>
        </p:blipFill>
        <p:spPr>
          <a:xfrm>
            <a:off x="5048346" y="4094482"/>
            <a:ext cx="686135" cy="6572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7" name="Shape 207"/>
        <p:cNvGrpSpPr/>
        <p:nvPr/>
      </p:nvGrpSpPr>
      <p:grpSpPr>
        <a:xfrm>
          <a:off x="0" y="0"/>
          <a:ext cx="0" cy="0"/>
          <a:chOff x="0" y="0"/>
          <a:chExt cx="0" cy="0"/>
        </a:xfrm>
      </p:grpSpPr>
      <p:sp>
        <p:nvSpPr>
          <p:cNvPr id="208" name="Google Shape;208;p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Bookman Old Style"/>
              <a:buNone/>
            </a:pPr>
            <a:r>
              <a:rPr lang="en-US">
                <a:solidFill>
                  <a:schemeClr val="dk1"/>
                </a:solidFill>
              </a:rPr>
              <a:t>AIRDRIE ELITE HOCKEY COMMITTEE – THE YEAR OF CHANGE!</a:t>
            </a:r>
            <a:endParaRPr>
              <a:solidFill>
                <a:schemeClr val="dk1"/>
              </a:solidFill>
            </a:endParaRPr>
          </a:p>
        </p:txBody>
      </p:sp>
      <p:sp>
        <p:nvSpPr>
          <p:cNvPr id="209" name="Google Shape;209;p28"/>
          <p:cNvSpPr txBox="1"/>
          <p:nvPr>
            <p:ph idx="1" type="body"/>
          </p:nvPr>
        </p:nvSpPr>
        <p:spPr>
          <a:xfrm>
            <a:off x="913795" y="1838036"/>
            <a:ext cx="10353900" cy="39531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120000"/>
              </a:lnSpc>
              <a:spcBef>
                <a:spcPts val="0"/>
              </a:spcBef>
              <a:spcAft>
                <a:spcPts val="0"/>
              </a:spcAft>
              <a:buClr>
                <a:schemeClr val="dk1"/>
              </a:buClr>
              <a:buSzPts val="2000"/>
              <a:buChar char="•"/>
            </a:pPr>
            <a:r>
              <a:rPr lang="en-US">
                <a:solidFill>
                  <a:schemeClr val="dk1"/>
                </a:solidFill>
              </a:rPr>
              <a:t>Change is the Only Constant</a:t>
            </a:r>
            <a:endParaRPr>
              <a:solidFill>
                <a:schemeClr val="dk1"/>
              </a:solidFill>
            </a:endParaRPr>
          </a:p>
          <a:p>
            <a:pPr indent="-228600" lvl="1" marL="685800" rtl="0" algn="l">
              <a:lnSpc>
                <a:spcPct val="120000"/>
              </a:lnSpc>
              <a:spcBef>
                <a:spcPts val="500"/>
              </a:spcBef>
              <a:spcAft>
                <a:spcPts val="0"/>
              </a:spcAft>
              <a:buClr>
                <a:schemeClr val="dk1"/>
              </a:buClr>
              <a:buSzPts val="1800"/>
              <a:buChar char="•"/>
            </a:pPr>
            <a:r>
              <a:rPr lang="en-US">
                <a:solidFill>
                  <a:schemeClr val="dk1"/>
                </a:solidFill>
              </a:rPr>
              <a:t>3 AAA Teams to 4</a:t>
            </a:r>
            <a:endParaRPr>
              <a:solidFill>
                <a:schemeClr val="dk1"/>
              </a:solidFill>
            </a:endParaRPr>
          </a:p>
          <a:p>
            <a:pPr indent="-228600" lvl="1" marL="685800" rtl="0" algn="l">
              <a:lnSpc>
                <a:spcPct val="120000"/>
              </a:lnSpc>
              <a:spcBef>
                <a:spcPts val="500"/>
              </a:spcBef>
              <a:spcAft>
                <a:spcPts val="0"/>
              </a:spcAft>
              <a:buClr>
                <a:schemeClr val="dk1"/>
              </a:buClr>
              <a:buSzPts val="1800"/>
              <a:buChar char="•"/>
            </a:pPr>
            <a:r>
              <a:rPr lang="en-US">
                <a:solidFill>
                  <a:schemeClr val="dk1"/>
                </a:solidFill>
              </a:rPr>
              <a:t>Added 3 Female AA Teams</a:t>
            </a:r>
            <a:endParaRPr>
              <a:solidFill>
                <a:schemeClr val="dk1"/>
              </a:solidFill>
            </a:endParaRPr>
          </a:p>
          <a:p>
            <a:pPr indent="-228600" lvl="1" marL="685800" rtl="0" algn="l">
              <a:lnSpc>
                <a:spcPct val="120000"/>
              </a:lnSpc>
              <a:spcBef>
                <a:spcPts val="500"/>
              </a:spcBef>
              <a:spcAft>
                <a:spcPts val="0"/>
              </a:spcAft>
              <a:buClr>
                <a:schemeClr val="dk1"/>
              </a:buClr>
              <a:buSzPts val="1800"/>
              <a:buChar char="•"/>
            </a:pPr>
            <a:r>
              <a:rPr lang="en-US">
                <a:solidFill>
                  <a:schemeClr val="dk1"/>
                </a:solidFill>
              </a:rPr>
              <a:t>Added 5 Mixed AA Teams</a:t>
            </a:r>
            <a:endParaRPr>
              <a:solidFill>
                <a:schemeClr val="dk1"/>
              </a:solidFill>
            </a:endParaRPr>
          </a:p>
          <a:p>
            <a:pPr indent="-228600" lvl="0" marL="228600" rtl="0" algn="l">
              <a:lnSpc>
                <a:spcPct val="120000"/>
              </a:lnSpc>
              <a:spcBef>
                <a:spcPts val="1000"/>
              </a:spcBef>
              <a:spcAft>
                <a:spcPts val="0"/>
              </a:spcAft>
              <a:buClr>
                <a:schemeClr val="dk1"/>
              </a:buClr>
              <a:buSzPts val="2000"/>
              <a:buChar char="•"/>
            </a:pPr>
            <a:r>
              <a:rPr lang="en-US">
                <a:solidFill>
                  <a:schemeClr val="dk1"/>
                </a:solidFill>
              </a:rPr>
              <a:t>Spring Tryouts </a:t>
            </a:r>
            <a:endParaRPr>
              <a:solidFill>
                <a:schemeClr val="dk1"/>
              </a:solidFill>
            </a:endParaRPr>
          </a:p>
          <a:p>
            <a:pPr indent="-228600" lvl="1" marL="685800" rtl="0" algn="l">
              <a:lnSpc>
                <a:spcPct val="120000"/>
              </a:lnSpc>
              <a:spcBef>
                <a:spcPts val="500"/>
              </a:spcBef>
              <a:spcAft>
                <a:spcPts val="0"/>
              </a:spcAft>
              <a:buClr>
                <a:schemeClr val="dk1"/>
              </a:buClr>
              <a:buSzPts val="1800"/>
              <a:buChar char="•"/>
            </a:pPr>
            <a:r>
              <a:rPr lang="en-US">
                <a:solidFill>
                  <a:schemeClr val="dk1"/>
                </a:solidFill>
              </a:rPr>
              <a:t>Committing Elite Players Earlier Provides More Certainty to Families</a:t>
            </a:r>
            <a:endParaRPr>
              <a:solidFill>
                <a:schemeClr val="dk1"/>
              </a:solidFill>
            </a:endParaRPr>
          </a:p>
          <a:p>
            <a:pPr indent="-228600" lvl="0" marL="228600" rtl="0" algn="l">
              <a:lnSpc>
                <a:spcPct val="120000"/>
              </a:lnSpc>
              <a:spcBef>
                <a:spcPts val="1000"/>
              </a:spcBef>
              <a:spcAft>
                <a:spcPts val="0"/>
              </a:spcAft>
              <a:buClr>
                <a:schemeClr val="dk1"/>
              </a:buClr>
              <a:buSzPts val="2000"/>
              <a:buChar char="•"/>
            </a:pPr>
            <a:r>
              <a:rPr lang="en-US">
                <a:solidFill>
                  <a:schemeClr val="dk1"/>
                </a:solidFill>
              </a:rPr>
              <a:t>The Airdrie Way</a:t>
            </a:r>
            <a:endParaRPr>
              <a:solidFill>
                <a:schemeClr val="dk1"/>
              </a:solidFill>
            </a:endParaRPr>
          </a:p>
          <a:p>
            <a:pPr indent="-228600" lvl="1" marL="685800" rtl="0" algn="l">
              <a:lnSpc>
                <a:spcPct val="120000"/>
              </a:lnSpc>
              <a:spcBef>
                <a:spcPts val="500"/>
              </a:spcBef>
              <a:spcAft>
                <a:spcPts val="0"/>
              </a:spcAft>
              <a:buClr>
                <a:schemeClr val="dk1"/>
              </a:buClr>
              <a:buSzPts val="1800"/>
              <a:buChar char="•"/>
            </a:pPr>
            <a:r>
              <a:rPr lang="en-US">
                <a:solidFill>
                  <a:schemeClr val="dk1"/>
                </a:solidFill>
              </a:rPr>
              <a:t>A consistent methodology for all teams within the Elite stream to operate</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3" name="Shape 213"/>
        <p:cNvGrpSpPr/>
        <p:nvPr/>
      </p:nvGrpSpPr>
      <p:grpSpPr>
        <a:xfrm>
          <a:off x="0" y="0"/>
          <a:ext cx="0" cy="0"/>
          <a:chOff x="0" y="0"/>
          <a:chExt cx="0" cy="0"/>
        </a:xfrm>
      </p:grpSpPr>
      <p:sp>
        <p:nvSpPr>
          <p:cNvPr id="214" name="Google Shape;214;p29"/>
          <p:cNvSpPr txBox="1"/>
          <p:nvPr>
            <p:ph type="title"/>
          </p:nvPr>
        </p:nvSpPr>
        <p:spPr>
          <a:xfrm>
            <a:off x="924444" y="96079"/>
            <a:ext cx="10353900" cy="1067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Bookman Old Style"/>
              <a:buNone/>
            </a:pPr>
            <a:r>
              <a:rPr lang="en-US">
                <a:solidFill>
                  <a:schemeClr val="dk1"/>
                </a:solidFill>
              </a:rPr>
              <a:t>OUR COMPETITION STRATEGY:</a:t>
            </a:r>
            <a:endParaRPr>
              <a:solidFill>
                <a:schemeClr val="dk1"/>
              </a:solidFill>
            </a:endParaRPr>
          </a:p>
        </p:txBody>
      </p:sp>
      <p:sp>
        <p:nvSpPr>
          <p:cNvPr id="215" name="Google Shape;215;p29"/>
          <p:cNvSpPr txBox="1"/>
          <p:nvPr>
            <p:ph idx="1" type="body"/>
          </p:nvPr>
        </p:nvSpPr>
        <p:spPr>
          <a:xfrm>
            <a:off x="913795" y="1163782"/>
            <a:ext cx="10353900" cy="5458800"/>
          </a:xfrm>
          <a:prstGeom prst="rect">
            <a:avLst/>
          </a:prstGeom>
          <a:noFill/>
          <a:ln>
            <a:noFill/>
          </a:ln>
        </p:spPr>
        <p:txBody>
          <a:bodyPr anchorCtr="0" anchor="t" bIns="45700" lIns="91425" spcFirstLastPara="1" rIns="91425" wrap="square" tIns="45700">
            <a:normAutofit fontScale="85000" lnSpcReduction="10000"/>
          </a:bodyPr>
          <a:lstStyle/>
          <a:p>
            <a:pPr indent="-209550" lvl="0" marL="228600" rtl="0" algn="l">
              <a:lnSpc>
                <a:spcPct val="120000"/>
              </a:lnSpc>
              <a:spcBef>
                <a:spcPts val="0"/>
              </a:spcBef>
              <a:spcAft>
                <a:spcPts val="0"/>
              </a:spcAft>
              <a:buClr>
                <a:schemeClr val="dk1"/>
              </a:buClr>
              <a:buSzPct val="71428"/>
              <a:buChar char="•"/>
            </a:pPr>
            <a:r>
              <a:rPr lang="en-US">
                <a:solidFill>
                  <a:schemeClr val="dk1"/>
                </a:solidFill>
              </a:rPr>
              <a:t>In Comparison – 15% of our teams are Elite - over 17% of Calgary’s</a:t>
            </a:r>
            <a:endParaRPr>
              <a:solidFill>
                <a:schemeClr val="dk1"/>
              </a:solidFill>
            </a:endParaRPr>
          </a:p>
          <a:p>
            <a:pPr indent="-209550" lvl="0" marL="228600" rtl="0" algn="l">
              <a:lnSpc>
                <a:spcPct val="120000"/>
              </a:lnSpc>
              <a:spcBef>
                <a:spcPts val="1000"/>
              </a:spcBef>
              <a:spcAft>
                <a:spcPts val="0"/>
              </a:spcAft>
              <a:buClr>
                <a:schemeClr val="dk1"/>
              </a:buClr>
              <a:buSzPct val="71428"/>
              <a:buChar char="•"/>
            </a:pPr>
            <a:r>
              <a:rPr lang="en-US">
                <a:solidFill>
                  <a:schemeClr val="dk1"/>
                </a:solidFill>
              </a:rPr>
              <a:t>Advocating for New Ice Surfaces = More Practice / Skills Time For Our Players</a:t>
            </a:r>
            <a:endParaRPr>
              <a:solidFill>
                <a:schemeClr val="dk1"/>
              </a:solidFill>
            </a:endParaRPr>
          </a:p>
          <a:p>
            <a:pPr indent="-211455" lvl="1" marL="685800" rtl="0" algn="l">
              <a:lnSpc>
                <a:spcPct val="120000"/>
              </a:lnSpc>
              <a:spcBef>
                <a:spcPts val="500"/>
              </a:spcBef>
              <a:spcAft>
                <a:spcPts val="0"/>
              </a:spcAft>
              <a:buClr>
                <a:schemeClr val="dk1"/>
              </a:buClr>
              <a:buSzPct val="75000"/>
              <a:buChar char="•"/>
            </a:pPr>
            <a:r>
              <a:rPr lang="en-US">
                <a:solidFill>
                  <a:schemeClr val="dk1"/>
                </a:solidFill>
              </a:rPr>
              <a:t>Need to make this an election issue</a:t>
            </a:r>
            <a:endParaRPr>
              <a:solidFill>
                <a:schemeClr val="dk1"/>
              </a:solidFill>
            </a:endParaRPr>
          </a:p>
          <a:p>
            <a:pPr indent="-211455" lvl="1" marL="685800" rtl="0" algn="l">
              <a:lnSpc>
                <a:spcPct val="120000"/>
              </a:lnSpc>
              <a:spcBef>
                <a:spcPts val="500"/>
              </a:spcBef>
              <a:spcAft>
                <a:spcPts val="0"/>
              </a:spcAft>
              <a:buClr>
                <a:schemeClr val="dk1"/>
              </a:buClr>
              <a:buSzPct val="75000"/>
              <a:buChar char="•"/>
            </a:pPr>
            <a:r>
              <a:rPr lang="en-US">
                <a:solidFill>
                  <a:schemeClr val="dk1"/>
                </a:solidFill>
              </a:rPr>
              <a:t>Working with the City and Private Builders</a:t>
            </a:r>
            <a:endParaRPr>
              <a:solidFill>
                <a:schemeClr val="dk1"/>
              </a:solidFill>
            </a:endParaRPr>
          </a:p>
          <a:p>
            <a:pPr indent="-211455" lvl="1" marL="685800" rtl="0" algn="l">
              <a:lnSpc>
                <a:spcPct val="120000"/>
              </a:lnSpc>
              <a:spcBef>
                <a:spcPts val="500"/>
              </a:spcBef>
              <a:spcAft>
                <a:spcPts val="0"/>
              </a:spcAft>
              <a:buClr>
                <a:schemeClr val="dk1"/>
              </a:buClr>
              <a:buSzPct val="75000"/>
              <a:buChar char="•"/>
            </a:pPr>
            <a:r>
              <a:rPr lang="en-US">
                <a:solidFill>
                  <a:schemeClr val="dk1"/>
                </a:solidFill>
              </a:rPr>
              <a:t>Airdrie Citizens pay for the surfaces, there should be a high % of Airdronians using the ice</a:t>
            </a:r>
            <a:endParaRPr>
              <a:solidFill>
                <a:schemeClr val="dk1"/>
              </a:solidFill>
            </a:endParaRPr>
          </a:p>
          <a:p>
            <a:pPr indent="-209550" lvl="0" marL="228600" rtl="0" algn="l">
              <a:lnSpc>
                <a:spcPct val="120000"/>
              </a:lnSpc>
              <a:spcBef>
                <a:spcPts val="1000"/>
              </a:spcBef>
              <a:spcAft>
                <a:spcPts val="0"/>
              </a:spcAft>
              <a:buClr>
                <a:schemeClr val="dk1"/>
              </a:buClr>
              <a:buSzPct val="71428"/>
              <a:buChar char="•"/>
            </a:pPr>
            <a:r>
              <a:rPr lang="en-US">
                <a:solidFill>
                  <a:schemeClr val="dk1"/>
                </a:solidFill>
              </a:rPr>
              <a:t>The Best Coaches</a:t>
            </a:r>
            <a:endParaRPr>
              <a:solidFill>
                <a:schemeClr val="dk1"/>
              </a:solidFill>
            </a:endParaRPr>
          </a:p>
          <a:p>
            <a:pPr indent="-211455" lvl="1" marL="685800" rtl="0" algn="l">
              <a:lnSpc>
                <a:spcPct val="120000"/>
              </a:lnSpc>
              <a:spcBef>
                <a:spcPts val="500"/>
              </a:spcBef>
              <a:spcAft>
                <a:spcPts val="0"/>
              </a:spcAft>
              <a:buClr>
                <a:schemeClr val="dk1"/>
              </a:buClr>
              <a:buSzPct val="75000"/>
              <a:buChar char="•"/>
            </a:pPr>
            <a:r>
              <a:rPr lang="en-US">
                <a:solidFill>
                  <a:schemeClr val="dk1"/>
                </a:solidFill>
              </a:rPr>
              <a:t>Most important elements within our organization next to the players! </a:t>
            </a:r>
            <a:endParaRPr>
              <a:solidFill>
                <a:schemeClr val="dk1"/>
              </a:solidFill>
            </a:endParaRPr>
          </a:p>
          <a:p>
            <a:pPr indent="-211455" lvl="1" marL="685800" rtl="0" algn="l">
              <a:lnSpc>
                <a:spcPct val="120000"/>
              </a:lnSpc>
              <a:spcBef>
                <a:spcPts val="500"/>
              </a:spcBef>
              <a:spcAft>
                <a:spcPts val="0"/>
              </a:spcAft>
              <a:buClr>
                <a:schemeClr val="dk1"/>
              </a:buClr>
              <a:buSzPct val="75000"/>
              <a:buChar char="•"/>
            </a:pPr>
            <a:r>
              <a:rPr lang="en-US">
                <a:solidFill>
                  <a:schemeClr val="dk1"/>
                </a:solidFill>
              </a:rPr>
              <a:t>9 Box Methodology</a:t>
            </a:r>
            <a:endParaRPr>
              <a:solidFill>
                <a:schemeClr val="dk1"/>
              </a:solidFill>
            </a:endParaRPr>
          </a:p>
          <a:p>
            <a:pPr indent="-211455" lvl="1" marL="685800" rtl="0" algn="l">
              <a:lnSpc>
                <a:spcPct val="120000"/>
              </a:lnSpc>
              <a:spcBef>
                <a:spcPts val="500"/>
              </a:spcBef>
              <a:spcAft>
                <a:spcPts val="0"/>
              </a:spcAft>
              <a:buClr>
                <a:schemeClr val="dk1"/>
              </a:buClr>
              <a:buSzPct val="75000"/>
              <a:buChar char="•"/>
            </a:pPr>
            <a:r>
              <a:rPr lang="en-US">
                <a:solidFill>
                  <a:schemeClr val="dk1"/>
                </a:solidFill>
              </a:rPr>
              <a:t>Stack Ranking with a succession plan for each level</a:t>
            </a:r>
            <a:endParaRPr>
              <a:solidFill>
                <a:schemeClr val="dk1"/>
              </a:solidFill>
            </a:endParaRPr>
          </a:p>
          <a:p>
            <a:pPr indent="-209550" lvl="0" marL="228600" rtl="0" algn="l">
              <a:lnSpc>
                <a:spcPct val="120000"/>
              </a:lnSpc>
              <a:spcBef>
                <a:spcPts val="1000"/>
              </a:spcBef>
              <a:spcAft>
                <a:spcPts val="0"/>
              </a:spcAft>
              <a:buClr>
                <a:schemeClr val="dk1"/>
              </a:buClr>
              <a:buSzPct val="71428"/>
              <a:buChar char="•"/>
            </a:pPr>
            <a:r>
              <a:rPr lang="en-US">
                <a:solidFill>
                  <a:schemeClr val="dk1"/>
                </a:solidFill>
              </a:rPr>
              <a:t>Spring Tryouts</a:t>
            </a:r>
            <a:endParaRPr>
              <a:solidFill>
                <a:schemeClr val="dk1"/>
              </a:solidFill>
            </a:endParaRPr>
          </a:p>
          <a:p>
            <a:pPr indent="-211455" lvl="1" marL="685800" rtl="0" algn="l">
              <a:lnSpc>
                <a:spcPct val="120000"/>
              </a:lnSpc>
              <a:spcBef>
                <a:spcPts val="500"/>
              </a:spcBef>
              <a:spcAft>
                <a:spcPts val="0"/>
              </a:spcAft>
              <a:buClr>
                <a:schemeClr val="dk1"/>
              </a:buClr>
              <a:buSzPct val="75000"/>
              <a:buChar char="•"/>
            </a:pPr>
            <a:r>
              <a:rPr lang="en-US">
                <a:solidFill>
                  <a:schemeClr val="dk1"/>
                </a:solidFill>
              </a:rPr>
              <a:t>Many thanks to our Partner Village Sports for making this work.</a:t>
            </a:r>
            <a:endParaRPr>
              <a:solidFill>
                <a:schemeClr val="dk1"/>
              </a:solidFill>
            </a:endParaRPr>
          </a:p>
          <a:p>
            <a:pPr indent="-213360" lvl="2" marL="1143000" rtl="0" algn="l">
              <a:lnSpc>
                <a:spcPct val="120000"/>
              </a:lnSpc>
              <a:spcBef>
                <a:spcPts val="500"/>
              </a:spcBef>
              <a:spcAft>
                <a:spcPts val="0"/>
              </a:spcAft>
              <a:buClr>
                <a:schemeClr val="dk1"/>
              </a:buClr>
              <a:buSzPct val="80000"/>
              <a:buChar char="•"/>
            </a:pPr>
            <a:r>
              <a:rPr lang="en-US">
                <a:solidFill>
                  <a:schemeClr val="dk1"/>
                </a:solidFill>
              </a:rPr>
              <a:t>12 teams / 0ver 700 players / 100 ice times / 14 days / +1200 volunteer hours</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A screenshot of a video&#10;&#10;AI-generated content may be incorrect." id="220" name="Google Shape;220;p30"/>
          <p:cNvPicPr preferRelativeResize="0"/>
          <p:nvPr/>
        </p:nvPicPr>
        <p:blipFill rotWithShape="1">
          <a:blip r:embed="rId3">
            <a:alphaModFix/>
          </a:blip>
          <a:srcRect b="0" l="0" r="0" t="0"/>
          <a:stretch/>
        </p:blipFill>
        <p:spPr>
          <a:xfrm>
            <a:off x="0" y="946727"/>
            <a:ext cx="12191998" cy="5911274"/>
          </a:xfrm>
          <a:prstGeom prst="rect">
            <a:avLst/>
          </a:prstGeom>
          <a:noFill/>
          <a:ln>
            <a:noFill/>
          </a:ln>
        </p:spPr>
      </p:pic>
      <p:sp>
        <p:nvSpPr>
          <p:cNvPr id="221" name="Google Shape;221;p30"/>
          <p:cNvSpPr txBox="1"/>
          <p:nvPr>
            <p:ph type="title"/>
          </p:nvPr>
        </p:nvSpPr>
        <p:spPr>
          <a:xfrm>
            <a:off x="919119" y="136634"/>
            <a:ext cx="10353900" cy="810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77272"/>
              <a:buFont typeface="Bookman Old Style"/>
              <a:buNone/>
            </a:pPr>
            <a:r>
              <a:rPr lang="en-US"/>
              <a:t>NEW WEBSITE WWW.AIRDRIEELITEHOCKEY.COM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5" name="Shape 225"/>
        <p:cNvGrpSpPr/>
        <p:nvPr/>
      </p:nvGrpSpPr>
      <p:grpSpPr>
        <a:xfrm>
          <a:off x="0" y="0"/>
          <a:ext cx="0" cy="0"/>
          <a:chOff x="0" y="0"/>
          <a:chExt cx="0" cy="0"/>
        </a:xfrm>
      </p:grpSpPr>
      <p:sp>
        <p:nvSpPr>
          <p:cNvPr id="226" name="Google Shape;226;p31"/>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27" name="Google Shape;227;p31"/>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8" name="Google Shape;228;p31"/>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9" name="Google Shape;229;p31"/>
          <p:cNvSpPr txBox="1"/>
          <p:nvPr>
            <p:ph idx="1" type="body"/>
          </p:nvPr>
        </p:nvSpPr>
        <p:spPr>
          <a:xfrm>
            <a:off x="5873500" y="76200"/>
            <a:ext cx="5983500" cy="6781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980000"/>
                </a:solidFill>
              </a:rPr>
              <a:t>Goalie Development Committee</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rgbClr val="980000"/>
              </a:solidFill>
            </a:endParaRPr>
          </a:p>
          <a:p>
            <a:pPr indent="0" lvl="0" marL="0" rtl="0" algn="l">
              <a:lnSpc>
                <a:spcPct val="90000"/>
              </a:lnSpc>
              <a:spcBef>
                <a:spcPts val="0"/>
              </a:spcBef>
              <a:spcAft>
                <a:spcPts val="0"/>
              </a:spcAft>
              <a:buClr>
                <a:srgbClr val="C00000"/>
              </a:buClr>
              <a:buSzPts val="3200"/>
              <a:buNone/>
            </a:pPr>
            <a:r>
              <a:rPr lang="en-US" sz="2300">
                <a:solidFill>
                  <a:schemeClr val="dk1"/>
                </a:solidFill>
              </a:rPr>
              <a:t>This committee is responsible for looking after everything related to goaltenders in AMHA. </a:t>
            </a:r>
            <a:endParaRPr sz="2300">
              <a:solidFill>
                <a:schemeClr val="dk1"/>
              </a:solidFill>
            </a:endParaRPr>
          </a:p>
          <a:p>
            <a:pPr indent="0" lvl="0" marL="0" rtl="0" algn="l">
              <a:lnSpc>
                <a:spcPct val="90000"/>
              </a:lnSpc>
              <a:spcBef>
                <a:spcPts val="0"/>
              </a:spcBef>
              <a:spcAft>
                <a:spcPts val="0"/>
              </a:spcAft>
              <a:buClr>
                <a:srgbClr val="C00000"/>
              </a:buClr>
              <a:buSzPts val="3200"/>
              <a:buNone/>
            </a:pPr>
            <a:r>
              <a:t/>
            </a:r>
            <a:endParaRPr sz="23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A new Goalie Coordinator is electable at this AGM, to provide an interface between the committee and the board</a:t>
            </a:r>
            <a:endParaRPr sz="2200">
              <a:solidFill>
                <a:schemeClr val="dk1"/>
              </a:solidFill>
            </a:endParaRPr>
          </a:p>
          <a:p>
            <a:pPr indent="0" lvl="0" marL="0" rtl="0" algn="l">
              <a:lnSpc>
                <a:spcPct val="90000"/>
              </a:lnSpc>
              <a:spcBef>
                <a:spcPts val="0"/>
              </a:spcBef>
              <a:spcAft>
                <a:spcPts val="0"/>
              </a:spcAft>
              <a:buNone/>
            </a:pPr>
            <a:r>
              <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Service Providers for </a:t>
            </a:r>
            <a:r>
              <a:rPr lang="en-US" sz="2200">
                <a:solidFill>
                  <a:schemeClr val="dk1"/>
                </a:solidFill>
              </a:rPr>
              <a:t>Prep Camps and Evaluations still to be determined</a:t>
            </a:r>
            <a:endParaRPr sz="2200">
              <a:solidFill>
                <a:schemeClr val="dk1"/>
              </a:solidFill>
            </a:endParaRPr>
          </a:p>
          <a:p>
            <a:pPr indent="0" lvl="0" marL="457200" rtl="0" algn="l">
              <a:lnSpc>
                <a:spcPct val="90000"/>
              </a:lnSpc>
              <a:spcBef>
                <a:spcPts val="0"/>
              </a:spcBef>
              <a:spcAft>
                <a:spcPts val="0"/>
              </a:spcAft>
              <a:buSzPts val="1800"/>
              <a:buNone/>
            </a:pPr>
            <a:r>
              <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Goalie development at Explosive Edge for U9 to U15 will continue</a:t>
            </a:r>
            <a:endParaRPr sz="2200">
              <a:solidFill>
                <a:schemeClr val="dk1"/>
              </a:solidFill>
            </a:endParaRPr>
          </a:p>
          <a:p>
            <a:pPr indent="0" lvl="0" marL="457200" rtl="0" algn="l">
              <a:lnSpc>
                <a:spcPct val="90000"/>
              </a:lnSpc>
              <a:spcBef>
                <a:spcPts val="0"/>
              </a:spcBef>
              <a:spcAft>
                <a:spcPts val="0"/>
              </a:spcAft>
              <a:buNone/>
            </a:pPr>
            <a:r>
              <a:t/>
            </a:r>
            <a:endParaRPr sz="2200">
              <a:solidFill>
                <a:schemeClr val="dk1"/>
              </a:solidFill>
            </a:endParaRPr>
          </a:p>
          <a:p>
            <a:pPr indent="0" lvl="0" marL="0" rtl="0" algn="l">
              <a:lnSpc>
                <a:spcPct val="90000"/>
              </a:lnSpc>
              <a:spcBef>
                <a:spcPts val="0"/>
              </a:spcBef>
              <a:spcAft>
                <a:spcPts val="0"/>
              </a:spcAft>
              <a:buSzPts val="1800"/>
              <a:buNone/>
            </a:pPr>
            <a:r>
              <a:t/>
            </a:r>
            <a:endParaRPr sz="2200">
              <a:solidFill>
                <a:schemeClr val="dk1"/>
              </a:solidFill>
            </a:endParaRPr>
          </a:p>
        </p:txBody>
      </p:sp>
      <p:pic>
        <p:nvPicPr>
          <p:cNvPr id="230" name="Google Shape;230;p31"/>
          <p:cNvPicPr preferRelativeResize="0"/>
          <p:nvPr/>
        </p:nvPicPr>
        <p:blipFill rotWithShape="1">
          <a:blip r:embed="rId3">
            <a:alphaModFix/>
          </a:blip>
          <a:srcRect b="0" l="0" r="0" t="0"/>
          <a:stretch/>
        </p:blipFill>
        <p:spPr>
          <a:xfrm>
            <a:off x="1191425" y="885825"/>
            <a:ext cx="2600591" cy="23605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4" name="Shape 234"/>
        <p:cNvGrpSpPr/>
        <p:nvPr/>
      </p:nvGrpSpPr>
      <p:grpSpPr>
        <a:xfrm>
          <a:off x="0" y="0"/>
          <a:ext cx="0" cy="0"/>
          <a:chOff x="0" y="0"/>
          <a:chExt cx="0" cy="0"/>
        </a:xfrm>
      </p:grpSpPr>
      <p:sp>
        <p:nvSpPr>
          <p:cNvPr id="235" name="Google Shape;235;p32"/>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36" name="Google Shape;236;p32"/>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7" name="Google Shape;237;p32"/>
          <p:cNvSpPr/>
          <p:nvPr/>
        </p:nvSpPr>
        <p:spPr>
          <a:xfrm>
            <a:off x="519260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8" name="Google Shape;238;p32"/>
          <p:cNvSpPr txBox="1"/>
          <p:nvPr>
            <p:ph idx="1" type="body"/>
          </p:nvPr>
        </p:nvSpPr>
        <p:spPr>
          <a:xfrm>
            <a:off x="5618800" y="230050"/>
            <a:ext cx="6238200" cy="6441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980000"/>
                </a:solidFill>
              </a:rPr>
              <a:t>Player/Coach</a:t>
            </a:r>
            <a:endParaRPr b="1" sz="3400">
              <a:solidFill>
                <a:srgbClr val="980000"/>
              </a:solidFill>
            </a:endParaRPr>
          </a:p>
          <a:p>
            <a:pPr indent="0" lvl="0" marL="0" rtl="0" algn="ctr">
              <a:lnSpc>
                <a:spcPct val="90000"/>
              </a:lnSpc>
              <a:spcBef>
                <a:spcPts val="0"/>
              </a:spcBef>
              <a:spcAft>
                <a:spcPts val="0"/>
              </a:spcAft>
              <a:buClr>
                <a:srgbClr val="C00000"/>
              </a:buClr>
              <a:buSzPts val="3200"/>
              <a:buNone/>
            </a:pPr>
            <a:r>
              <a:rPr b="1" lang="en-US" sz="3400">
                <a:solidFill>
                  <a:srgbClr val="980000"/>
                </a:solidFill>
              </a:rPr>
              <a:t> Development Committee</a:t>
            </a:r>
            <a:endParaRPr sz="2300">
              <a:solidFill>
                <a:schemeClr val="dk1"/>
              </a:solidFill>
            </a:endParaRPr>
          </a:p>
          <a:p>
            <a:pPr indent="0" lvl="0" marL="457200" rtl="0" algn="l">
              <a:lnSpc>
                <a:spcPct val="90000"/>
              </a:lnSpc>
              <a:spcBef>
                <a:spcPts val="0"/>
              </a:spcBef>
              <a:spcAft>
                <a:spcPts val="0"/>
              </a:spcAft>
              <a:buSzPts val="1800"/>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U9 Power Skating with Coach Chalsie was a success and will be continuing</a:t>
            </a:r>
            <a:endParaRPr sz="2300">
              <a:solidFill>
                <a:schemeClr val="dk1"/>
              </a:solidFill>
            </a:endParaRPr>
          </a:p>
          <a:p>
            <a:pPr indent="0" lvl="0" marL="0" rtl="0" algn="l">
              <a:lnSpc>
                <a:spcPct val="90000"/>
              </a:lnSpc>
              <a:spcBef>
                <a:spcPts val="0"/>
              </a:spcBef>
              <a:spcAft>
                <a:spcPts val="0"/>
              </a:spcAft>
              <a:buNone/>
            </a:pPr>
            <a:r>
              <a:t/>
            </a:r>
            <a:endParaRPr sz="8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AA/AAA Development will continue with Village Sports</a:t>
            </a:r>
            <a:endParaRPr sz="2300">
              <a:solidFill>
                <a:schemeClr val="dk1"/>
              </a:solidFill>
            </a:endParaRPr>
          </a:p>
          <a:p>
            <a:pPr indent="0" lvl="0" marL="0" rtl="0" algn="l">
              <a:lnSpc>
                <a:spcPct val="90000"/>
              </a:lnSpc>
              <a:spcBef>
                <a:spcPts val="0"/>
              </a:spcBef>
              <a:spcAft>
                <a:spcPts val="0"/>
              </a:spcAft>
              <a:buNone/>
            </a:pPr>
            <a:r>
              <a:t/>
            </a:r>
            <a:endParaRPr sz="8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CAHL/RHL &amp; City leagues have no development built into registration costs.  Each team is able to direct fundraising/sponsorship money for any desired development.  There isn’t a one-size-fits all approach.</a:t>
            </a:r>
            <a:endParaRPr sz="2300">
              <a:solidFill>
                <a:schemeClr val="dk1"/>
              </a:solidFill>
            </a:endParaRPr>
          </a:p>
          <a:p>
            <a:pPr indent="0" lvl="0" marL="0" rtl="0" algn="l">
              <a:lnSpc>
                <a:spcPct val="90000"/>
              </a:lnSpc>
              <a:spcBef>
                <a:spcPts val="0"/>
              </a:spcBef>
              <a:spcAft>
                <a:spcPts val="0"/>
              </a:spcAft>
              <a:buNone/>
            </a:pPr>
            <a:r>
              <a:t/>
            </a:r>
            <a:endParaRPr sz="800">
              <a:solidFill>
                <a:schemeClr val="dk1"/>
              </a:solidFill>
            </a:endParaRPr>
          </a:p>
          <a:p>
            <a:pPr indent="-374650" lvl="0" marL="457200" rtl="0" algn="l">
              <a:spcBef>
                <a:spcPts val="0"/>
              </a:spcBef>
              <a:spcAft>
                <a:spcPts val="0"/>
              </a:spcAft>
              <a:buClr>
                <a:schemeClr val="dk1"/>
              </a:buClr>
              <a:buSzPts val="2300"/>
              <a:buChar char="•"/>
            </a:pPr>
            <a:r>
              <a:rPr lang="en-US" sz="2300">
                <a:solidFill>
                  <a:schemeClr val="dk1"/>
                </a:solidFill>
              </a:rPr>
              <a:t>IHS (Ice Hockey Systems) software for Coaches was a hit and will be continuing</a:t>
            </a:r>
            <a:endParaRPr sz="2300">
              <a:solidFill>
                <a:schemeClr val="dk1"/>
              </a:solidFill>
            </a:endParaRPr>
          </a:p>
          <a:p>
            <a:pPr indent="0" lvl="0" marL="0" rtl="0" algn="l">
              <a:spcBef>
                <a:spcPts val="0"/>
              </a:spcBef>
              <a:spcAft>
                <a:spcPts val="0"/>
              </a:spcAft>
              <a:buNone/>
            </a:pPr>
            <a:r>
              <a:t/>
            </a:r>
            <a:endParaRPr sz="800">
              <a:solidFill>
                <a:schemeClr val="dk1"/>
              </a:solidFill>
            </a:endParaRPr>
          </a:p>
          <a:p>
            <a:pPr indent="-374650" lvl="0" marL="457200" rtl="0" algn="l">
              <a:spcBef>
                <a:spcPts val="0"/>
              </a:spcBef>
              <a:spcAft>
                <a:spcPts val="0"/>
              </a:spcAft>
              <a:buClr>
                <a:schemeClr val="dk1"/>
              </a:buClr>
              <a:buSzPts val="2300"/>
              <a:buChar char="•"/>
            </a:pPr>
            <a:r>
              <a:rPr lang="en-US" sz="2300">
                <a:solidFill>
                  <a:schemeClr val="dk1"/>
                </a:solidFill>
              </a:rPr>
              <a:t>Current Coaches with expiring credentials have received notifications</a:t>
            </a:r>
            <a:endParaRPr sz="2300">
              <a:solidFill>
                <a:schemeClr val="dk1"/>
              </a:solidFill>
            </a:endParaRPr>
          </a:p>
          <a:p>
            <a:pPr indent="0" lvl="0" marL="0" rtl="0" algn="l">
              <a:lnSpc>
                <a:spcPct val="90000"/>
              </a:lnSpc>
              <a:spcBef>
                <a:spcPts val="0"/>
              </a:spcBef>
              <a:spcAft>
                <a:spcPts val="0"/>
              </a:spcAft>
              <a:buNone/>
            </a:pPr>
            <a:r>
              <a:t/>
            </a:r>
            <a:endParaRPr sz="2300">
              <a:solidFill>
                <a:schemeClr val="dk1"/>
              </a:solidFill>
            </a:endParaRPr>
          </a:p>
          <a:p>
            <a:pPr indent="0" lvl="0" marL="0" rtl="0" algn="l">
              <a:lnSpc>
                <a:spcPct val="90000"/>
              </a:lnSpc>
              <a:spcBef>
                <a:spcPts val="0"/>
              </a:spcBef>
              <a:spcAft>
                <a:spcPts val="0"/>
              </a:spcAft>
              <a:buNone/>
            </a:pPr>
            <a:r>
              <a:t/>
            </a:r>
            <a:endParaRPr sz="2300">
              <a:solidFill>
                <a:schemeClr val="dk1"/>
              </a:solidFill>
            </a:endParaRPr>
          </a:p>
        </p:txBody>
      </p:sp>
      <p:pic>
        <p:nvPicPr>
          <p:cNvPr id="239" name="Google Shape;239;p32"/>
          <p:cNvPicPr preferRelativeResize="0"/>
          <p:nvPr/>
        </p:nvPicPr>
        <p:blipFill rotWithShape="1">
          <a:blip r:embed="rId3">
            <a:alphaModFix/>
          </a:blip>
          <a:srcRect b="0" l="0" r="0" t="0"/>
          <a:stretch/>
        </p:blipFill>
        <p:spPr>
          <a:xfrm>
            <a:off x="1191425" y="809625"/>
            <a:ext cx="2600591" cy="23605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3" name="Shape 243"/>
        <p:cNvGrpSpPr/>
        <p:nvPr/>
      </p:nvGrpSpPr>
      <p:grpSpPr>
        <a:xfrm>
          <a:off x="0" y="0"/>
          <a:ext cx="0" cy="0"/>
          <a:chOff x="0" y="0"/>
          <a:chExt cx="0" cy="0"/>
        </a:xfrm>
      </p:grpSpPr>
      <p:sp>
        <p:nvSpPr>
          <p:cNvPr id="244" name="Google Shape;244;p33"/>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45" name="Google Shape;245;p33"/>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6" name="Google Shape;246;p33"/>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7" name="Google Shape;247;p33"/>
          <p:cNvSpPr txBox="1"/>
          <p:nvPr>
            <p:ph idx="1" type="body"/>
          </p:nvPr>
        </p:nvSpPr>
        <p:spPr>
          <a:xfrm>
            <a:off x="5571175" y="76200"/>
            <a:ext cx="6330300" cy="6781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980000"/>
                </a:solidFill>
              </a:rPr>
              <a:t>Tournament Committee</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rgbClr val="980000"/>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Each season AMHA hosts tournaments that rotate by division every second year.</a:t>
            </a:r>
            <a:endParaRPr sz="2300">
              <a:solidFill>
                <a:schemeClr val="dk1"/>
              </a:solidFill>
            </a:endParaRPr>
          </a:p>
          <a:p>
            <a:pPr indent="0" lvl="0" marL="457200" rtl="0" algn="l">
              <a:lnSpc>
                <a:spcPct val="90000"/>
              </a:lnSpc>
              <a:spcBef>
                <a:spcPts val="0"/>
              </a:spcBef>
              <a:spcAft>
                <a:spcPts val="0"/>
              </a:spcAft>
              <a:buSzPts val="1800"/>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This year, Michelle Anhorn and her core group members (Erin Huta &amp; Susan Englot) celebrated the organization of their </a:t>
            </a:r>
            <a:r>
              <a:rPr b="1" lang="en-US" sz="3000">
                <a:solidFill>
                  <a:schemeClr val="dk1"/>
                </a:solidFill>
              </a:rPr>
              <a:t>50</a:t>
            </a:r>
            <a:r>
              <a:rPr lang="en-US" sz="2300">
                <a:solidFill>
                  <a:schemeClr val="dk1"/>
                </a:solidFill>
              </a:rPr>
              <a:t>th tournament for AMHA</a:t>
            </a:r>
            <a:endParaRPr sz="2300">
              <a:solidFill>
                <a:schemeClr val="dk1"/>
              </a:solidFill>
            </a:endParaRPr>
          </a:p>
          <a:p>
            <a:pPr indent="0" lvl="0" marL="0" rtl="0" algn="l">
              <a:lnSpc>
                <a:spcPct val="90000"/>
              </a:lnSpc>
              <a:spcBef>
                <a:spcPts val="0"/>
              </a:spcBef>
              <a:spcAft>
                <a:spcPts val="0"/>
              </a:spcAft>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2025 - 2026 Tournaments</a:t>
            </a:r>
            <a:endParaRPr sz="2300">
              <a:solidFill>
                <a:schemeClr val="dk1"/>
              </a:solidFill>
            </a:endParaRPr>
          </a:p>
          <a:p>
            <a:pPr indent="-374650" lvl="1" marL="914400" rtl="0" algn="l">
              <a:lnSpc>
                <a:spcPct val="90000"/>
              </a:lnSpc>
              <a:spcBef>
                <a:spcPts val="0"/>
              </a:spcBef>
              <a:spcAft>
                <a:spcPts val="0"/>
              </a:spcAft>
              <a:buClr>
                <a:schemeClr val="dk1"/>
              </a:buClr>
              <a:buSzPts val="2300"/>
              <a:buChar char="•"/>
            </a:pPr>
            <a:r>
              <a:rPr lang="en-US" sz="2300">
                <a:solidFill>
                  <a:schemeClr val="dk1"/>
                </a:solidFill>
              </a:rPr>
              <a:t>U11 and U13 for all CAHL/RMFHL/RHL teams</a:t>
            </a:r>
            <a:endParaRPr sz="2300">
              <a:solidFill>
                <a:schemeClr val="dk1"/>
              </a:solidFill>
            </a:endParaRPr>
          </a:p>
          <a:p>
            <a:pPr indent="-374650" lvl="1" marL="914400" rtl="0" algn="l">
              <a:lnSpc>
                <a:spcPct val="90000"/>
              </a:lnSpc>
              <a:spcBef>
                <a:spcPts val="0"/>
              </a:spcBef>
              <a:spcAft>
                <a:spcPts val="0"/>
              </a:spcAft>
              <a:buClr>
                <a:schemeClr val="dk1"/>
              </a:buClr>
              <a:buSzPts val="2300"/>
              <a:buChar char="•"/>
            </a:pPr>
            <a:r>
              <a:rPr lang="en-US" sz="2300">
                <a:solidFill>
                  <a:schemeClr val="dk1"/>
                </a:solidFill>
              </a:rPr>
              <a:t>U7/U9 jamboree</a:t>
            </a:r>
            <a:endParaRPr sz="2300">
              <a:solidFill>
                <a:schemeClr val="dk1"/>
              </a:solidFill>
            </a:endParaRPr>
          </a:p>
          <a:p>
            <a:pPr indent="0" lvl="0" marL="0" rtl="0" algn="l">
              <a:lnSpc>
                <a:spcPct val="90000"/>
              </a:lnSpc>
              <a:spcBef>
                <a:spcPts val="0"/>
              </a:spcBef>
              <a:spcAft>
                <a:spcPts val="0"/>
              </a:spcAft>
              <a:buNone/>
            </a:pPr>
            <a:r>
              <a:t/>
            </a:r>
            <a:endParaRPr sz="3200">
              <a:solidFill>
                <a:srgbClr val="C00000"/>
              </a:solidFill>
            </a:endParaRPr>
          </a:p>
        </p:txBody>
      </p:sp>
      <p:pic>
        <p:nvPicPr>
          <p:cNvPr id="248" name="Google Shape;248;p33"/>
          <p:cNvPicPr preferRelativeResize="0"/>
          <p:nvPr/>
        </p:nvPicPr>
        <p:blipFill rotWithShape="1">
          <a:blip r:embed="rId3">
            <a:alphaModFix/>
          </a:blip>
          <a:srcRect b="0" l="0" r="0" t="0"/>
          <a:stretch/>
        </p:blipFill>
        <p:spPr>
          <a:xfrm>
            <a:off x="1191425" y="971550"/>
            <a:ext cx="2600591" cy="236059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2" name="Shape 252"/>
        <p:cNvGrpSpPr/>
        <p:nvPr/>
      </p:nvGrpSpPr>
      <p:grpSpPr>
        <a:xfrm>
          <a:off x="0" y="0"/>
          <a:ext cx="0" cy="0"/>
          <a:chOff x="0" y="0"/>
          <a:chExt cx="0" cy="0"/>
        </a:xfrm>
      </p:grpSpPr>
      <p:sp>
        <p:nvSpPr>
          <p:cNvPr id="253" name="Google Shape;253;p34"/>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54" name="Google Shape;254;p34"/>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5" name="Google Shape;255;p34"/>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6" name="Google Shape;256;p34"/>
          <p:cNvSpPr txBox="1"/>
          <p:nvPr>
            <p:ph idx="1" type="body"/>
          </p:nvPr>
        </p:nvSpPr>
        <p:spPr>
          <a:xfrm>
            <a:off x="5873500" y="580200"/>
            <a:ext cx="5983500" cy="5850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200"/>
              <a:buNone/>
            </a:pPr>
            <a:r>
              <a:t/>
            </a:r>
            <a:endParaRPr sz="2200">
              <a:solidFill>
                <a:srgbClr val="980000"/>
              </a:solidFill>
              <a:highlight>
                <a:srgbClr val="FFFFFF"/>
              </a:highlight>
            </a:endParaRPr>
          </a:p>
          <a:p>
            <a:pPr indent="0" lvl="0" marL="0" rtl="0" algn="ctr">
              <a:lnSpc>
                <a:spcPct val="90000"/>
              </a:lnSpc>
              <a:spcBef>
                <a:spcPts val="0"/>
              </a:spcBef>
              <a:spcAft>
                <a:spcPts val="0"/>
              </a:spcAft>
              <a:buClr>
                <a:srgbClr val="C00000"/>
              </a:buClr>
              <a:buSzPts val="3200"/>
              <a:buNone/>
            </a:pPr>
            <a:r>
              <a:rPr b="1" lang="en-US" sz="3400">
                <a:solidFill>
                  <a:srgbClr val="980000"/>
                </a:solidFill>
              </a:rPr>
              <a:t>Evaluations Committee</a:t>
            </a:r>
            <a:endParaRPr sz="2300">
              <a:solidFill>
                <a:schemeClr val="dk1"/>
              </a:solidFill>
            </a:endParaRPr>
          </a:p>
          <a:p>
            <a:pPr indent="0" lvl="0" marL="457200" rtl="0" algn="l">
              <a:lnSpc>
                <a:spcPct val="90000"/>
              </a:lnSpc>
              <a:spcBef>
                <a:spcPts val="0"/>
              </a:spcBef>
              <a:spcAft>
                <a:spcPts val="0"/>
              </a:spcAft>
              <a:buSzPts val="1800"/>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ensures that our tryouts and evaluations are run smoothly</a:t>
            </a:r>
            <a:endParaRPr sz="2300">
              <a:solidFill>
                <a:schemeClr val="dk1"/>
              </a:solidFill>
            </a:endParaRPr>
          </a:p>
          <a:p>
            <a:pPr indent="0" lvl="0" marL="457200" rtl="0" algn="l">
              <a:lnSpc>
                <a:spcPct val="90000"/>
              </a:lnSpc>
              <a:spcBef>
                <a:spcPts val="0"/>
              </a:spcBef>
              <a:spcAft>
                <a:spcPts val="0"/>
              </a:spcAft>
              <a:buSzPts val="1800"/>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For 2024 AMHA hired Fuel Performance Services for Travel teams and feedback was highly positive.  </a:t>
            </a:r>
            <a:endParaRPr sz="2300">
              <a:solidFill>
                <a:schemeClr val="dk1"/>
              </a:solidFill>
            </a:endParaRPr>
          </a:p>
          <a:p>
            <a:pPr indent="0" lvl="0" marL="0" rtl="0" algn="l">
              <a:lnSpc>
                <a:spcPct val="90000"/>
              </a:lnSpc>
              <a:spcBef>
                <a:spcPts val="0"/>
              </a:spcBef>
              <a:spcAft>
                <a:spcPts val="0"/>
              </a:spcAft>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Paid 3rd party evaluators will be utilized again for the travel teams in 2025</a:t>
            </a:r>
            <a:endParaRPr sz="2300">
              <a:solidFill>
                <a:schemeClr val="dk1"/>
              </a:solidFill>
            </a:endParaRPr>
          </a:p>
          <a:p>
            <a:pPr indent="0" lvl="0" marL="0" rtl="0" algn="l">
              <a:lnSpc>
                <a:spcPct val="90000"/>
              </a:lnSpc>
              <a:spcBef>
                <a:spcPts val="0"/>
              </a:spcBef>
              <a:spcAft>
                <a:spcPts val="0"/>
              </a:spcAft>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Not cost effective to use paid evaluators for parity teams that are coach picked</a:t>
            </a:r>
            <a:endParaRPr sz="2300">
              <a:solidFill>
                <a:schemeClr val="dk1"/>
              </a:solidFill>
            </a:endParaRPr>
          </a:p>
          <a:p>
            <a:pPr indent="0" lvl="0" marL="0" rtl="0" algn="l">
              <a:lnSpc>
                <a:spcPct val="90000"/>
              </a:lnSpc>
              <a:spcBef>
                <a:spcPts val="0"/>
              </a:spcBef>
              <a:spcAft>
                <a:spcPts val="0"/>
              </a:spcAft>
              <a:buNone/>
            </a:pPr>
            <a:r>
              <a:t/>
            </a:r>
            <a:endParaRPr sz="2300">
              <a:solidFill>
                <a:schemeClr val="dk1"/>
              </a:solidFill>
            </a:endParaRPr>
          </a:p>
          <a:p>
            <a:pPr indent="0" lvl="0" marL="457200" rtl="0" algn="l">
              <a:lnSpc>
                <a:spcPct val="100000"/>
              </a:lnSpc>
              <a:spcBef>
                <a:spcPts val="0"/>
              </a:spcBef>
              <a:spcAft>
                <a:spcPts val="0"/>
              </a:spcAft>
              <a:buSzPts val="1800"/>
              <a:buNone/>
            </a:pPr>
            <a:r>
              <a:t/>
            </a:r>
            <a:endParaRPr sz="3200">
              <a:solidFill>
                <a:srgbClr val="C00000"/>
              </a:solidFill>
              <a:highlight>
                <a:srgbClr val="FFFF00"/>
              </a:highlight>
            </a:endParaRPr>
          </a:p>
        </p:txBody>
      </p:sp>
      <p:pic>
        <p:nvPicPr>
          <p:cNvPr id="257" name="Google Shape;257;p34"/>
          <p:cNvPicPr preferRelativeResize="0"/>
          <p:nvPr/>
        </p:nvPicPr>
        <p:blipFill rotWithShape="1">
          <a:blip r:embed="rId3">
            <a:alphaModFix/>
          </a:blip>
          <a:srcRect b="0" l="0" r="0" t="0"/>
          <a:stretch/>
        </p:blipFill>
        <p:spPr>
          <a:xfrm>
            <a:off x="1191425" y="771525"/>
            <a:ext cx="2600591" cy="23605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1" name="Shape 261"/>
        <p:cNvGrpSpPr/>
        <p:nvPr/>
      </p:nvGrpSpPr>
      <p:grpSpPr>
        <a:xfrm>
          <a:off x="0" y="0"/>
          <a:ext cx="0" cy="0"/>
          <a:chOff x="0" y="0"/>
          <a:chExt cx="0" cy="0"/>
        </a:xfrm>
      </p:grpSpPr>
      <p:sp>
        <p:nvSpPr>
          <p:cNvPr id="262" name="Google Shape;262;p35"/>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63" name="Google Shape;263;p35"/>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4" name="Google Shape;264;p35"/>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5" name="Google Shape;265;p35"/>
          <p:cNvSpPr txBox="1"/>
          <p:nvPr>
            <p:ph idx="1" type="body"/>
          </p:nvPr>
        </p:nvSpPr>
        <p:spPr>
          <a:xfrm>
            <a:off x="5499975" y="580200"/>
            <a:ext cx="6586500" cy="5850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200"/>
              <a:buNone/>
            </a:pPr>
            <a:r>
              <a:t/>
            </a:r>
            <a:endParaRPr sz="2200">
              <a:solidFill>
                <a:srgbClr val="980000"/>
              </a:solidFill>
              <a:highlight>
                <a:srgbClr val="FFFFFF"/>
              </a:highlight>
            </a:endParaRPr>
          </a:p>
          <a:p>
            <a:pPr indent="0" lvl="0" marL="0" rtl="0" algn="ctr">
              <a:lnSpc>
                <a:spcPct val="90000"/>
              </a:lnSpc>
              <a:spcBef>
                <a:spcPts val="0"/>
              </a:spcBef>
              <a:spcAft>
                <a:spcPts val="0"/>
              </a:spcAft>
              <a:buClr>
                <a:srgbClr val="C00000"/>
              </a:buClr>
              <a:buSzPts val="3200"/>
              <a:buNone/>
            </a:pPr>
            <a:r>
              <a:rPr b="1" lang="en-US" sz="3400">
                <a:solidFill>
                  <a:srgbClr val="980000"/>
                </a:solidFill>
              </a:rPr>
              <a:t>Safety</a:t>
            </a:r>
            <a:r>
              <a:rPr b="1" lang="en-US" sz="3400">
                <a:solidFill>
                  <a:srgbClr val="980000"/>
                </a:solidFill>
              </a:rPr>
              <a:t> Committee</a:t>
            </a:r>
            <a:endParaRPr sz="2300">
              <a:solidFill>
                <a:schemeClr val="dk1"/>
              </a:solidFill>
            </a:endParaRPr>
          </a:p>
          <a:p>
            <a:pPr indent="0" lvl="0" marL="457200" rtl="0" algn="l">
              <a:lnSpc>
                <a:spcPct val="90000"/>
              </a:lnSpc>
              <a:spcBef>
                <a:spcPts val="0"/>
              </a:spcBef>
              <a:spcAft>
                <a:spcPts val="0"/>
              </a:spcAft>
              <a:buSzPts val="1800"/>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ensures every team has education and documentation for Safety concerns, including injury &amp; concussions</a:t>
            </a:r>
            <a:endParaRPr sz="2300">
              <a:solidFill>
                <a:schemeClr val="dk1"/>
              </a:solidFill>
            </a:endParaRPr>
          </a:p>
          <a:p>
            <a:pPr indent="0" lvl="0" marL="0" rtl="0" algn="l">
              <a:lnSpc>
                <a:spcPct val="90000"/>
              </a:lnSpc>
              <a:spcBef>
                <a:spcPts val="0"/>
              </a:spcBef>
              <a:spcAft>
                <a:spcPts val="0"/>
              </a:spcAft>
              <a:buNone/>
            </a:pPr>
            <a:r>
              <a:t/>
            </a:r>
            <a:endParaRPr sz="8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answers questions regarding protocols throughout the season</a:t>
            </a:r>
            <a:endParaRPr sz="2300">
              <a:solidFill>
                <a:schemeClr val="dk1"/>
              </a:solidFill>
            </a:endParaRPr>
          </a:p>
          <a:p>
            <a:pPr indent="0" lvl="0" marL="0" rtl="0" algn="l">
              <a:lnSpc>
                <a:spcPct val="90000"/>
              </a:lnSpc>
              <a:spcBef>
                <a:spcPts val="0"/>
              </a:spcBef>
              <a:spcAft>
                <a:spcPts val="0"/>
              </a:spcAft>
              <a:buNone/>
            </a:pPr>
            <a:r>
              <a:t/>
            </a:r>
            <a:endParaRPr sz="8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documents reported injuries</a:t>
            </a:r>
            <a:endParaRPr sz="2300">
              <a:solidFill>
                <a:schemeClr val="dk1"/>
              </a:solidFill>
            </a:endParaRPr>
          </a:p>
          <a:p>
            <a:pPr indent="0" lvl="0" marL="0" rtl="0" algn="l">
              <a:lnSpc>
                <a:spcPct val="90000"/>
              </a:lnSpc>
              <a:spcBef>
                <a:spcPts val="0"/>
              </a:spcBef>
              <a:spcAft>
                <a:spcPts val="0"/>
              </a:spcAft>
              <a:buNone/>
            </a:pPr>
            <a:r>
              <a:t/>
            </a:r>
            <a:endParaRPr sz="8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majority of documented injuries this season involved collisions and U15 made up over ⅓ of all reported injuries in 2024-25 season</a:t>
            </a:r>
            <a:endParaRPr sz="2300">
              <a:solidFill>
                <a:schemeClr val="dk1"/>
              </a:solidFill>
            </a:endParaRPr>
          </a:p>
          <a:p>
            <a:pPr indent="0" lvl="0" marL="0" rtl="0" algn="l">
              <a:lnSpc>
                <a:spcPct val="90000"/>
              </a:lnSpc>
              <a:spcBef>
                <a:spcPts val="0"/>
              </a:spcBef>
              <a:spcAft>
                <a:spcPts val="0"/>
              </a:spcAft>
              <a:buNone/>
            </a:pPr>
            <a:r>
              <a:t/>
            </a:r>
            <a:endParaRPr sz="8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concussions (either suspected or confirmed) represented ⅓ of all reported injuries</a:t>
            </a:r>
            <a:endParaRPr sz="2300">
              <a:solidFill>
                <a:schemeClr val="dk1"/>
              </a:solidFill>
            </a:endParaRPr>
          </a:p>
          <a:p>
            <a:pPr indent="0" lvl="0" marL="0" rtl="0" algn="l">
              <a:lnSpc>
                <a:spcPct val="90000"/>
              </a:lnSpc>
              <a:spcBef>
                <a:spcPts val="0"/>
              </a:spcBef>
              <a:spcAft>
                <a:spcPts val="0"/>
              </a:spcAft>
              <a:buNone/>
            </a:pPr>
            <a:r>
              <a:t/>
            </a:r>
            <a:endParaRPr sz="8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this committee would welcome some additional assistance from Safety oriented/concerned members </a:t>
            </a:r>
            <a:r>
              <a:rPr lang="en-US" sz="2300">
                <a:solidFill>
                  <a:srgbClr val="0000FF"/>
                </a:solidFill>
              </a:rPr>
              <a:t>safetycoordinator@airdriehockey.com</a:t>
            </a:r>
            <a:endParaRPr sz="2300">
              <a:solidFill>
                <a:srgbClr val="0000FF"/>
              </a:solidFill>
            </a:endParaRPr>
          </a:p>
          <a:p>
            <a:pPr indent="0" lvl="0" marL="0" rtl="0" algn="l">
              <a:lnSpc>
                <a:spcPct val="90000"/>
              </a:lnSpc>
              <a:spcBef>
                <a:spcPts val="0"/>
              </a:spcBef>
              <a:spcAft>
                <a:spcPts val="0"/>
              </a:spcAft>
              <a:buNone/>
            </a:pPr>
            <a:r>
              <a:t/>
            </a:r>
            <a:endParaRPr sz="2300">
              <a:solidFill>
                <a:schemeClr val="dk1"/>
              </a:solidFill>
            </a:endParaRPr>
          </a:p>
          <a:p>
            <a:pPr indent="0" lvl="0" marL="457200" rtl="0" algn="l">
              <a:lnSpc>
                <a:spcPct val="100000"/>
              </a:lnSpc>
              <a:spcBef>
                <a:spcPts val="0"/>
              </a:spcBef>
              <a:spcAft>
                <a:spcPts val="0"/>
              </a:spcAft>
              <a:buSzPts val="1800"/>
              <a:buNone/>
            </a:pPr>
            <a:r>
              <a:t/>
            </a:r>
            <a:endParaRPr sz="3200">
              <a:solidFill>
                <a:srgbClr val="C00000"/>
              </a:solidFill>
              <a:highlight>
                <a:srgbClr val="FFFF00"/>
              </a:highlight>
            </a:endParaRPr>
          </a:p>
        </p:txBody>
      </p:sp>
      <p:pic>
        <p:nvPicPr>
          <p:cNvPr id="266" name="Google Shape;266;p35"/>
          <p:cNvPicPr preferRelativeResize="0"/>
          <p:nvPr/>
        </p:nvPicPr>
        <p:blipFill rotWithShape="1">
          <a:blip r:embed="rId3">
            <a:alphaModFix/>
          </a:blip>
          <a:srcRect b="0" l="0" r="0" t="0"/>
          <a:stretch/>
        </p:blipFill>
        <p:spPr>
          <a:xfrm>
            <a:off x="1191425" y="771525"/>
            <a:ext cx="2600591" cy="236059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0" name="Shape 270"/>
        <p:cNvGrpSpPr/>
        <p:nvPr/>
      </p:nvGrpSpPr>
      <p:grpSpPr>
        <a:xfrm>
          <a:off x="0" y="0"/>
          <a:ext cx="0" cy="0"/>
          <a:chOff x="0" y="0"/>
          <a:chExt cx="0" cy="0"/>
        </a:xfrm>
      </p:grpSpPr>
      <p:sp>
        <p:nvSpPr>
          <p:cNvPr id="271" name="Google Shape;271;p36"/>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72" name="Google Shape;272;p36"/>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3" name="Google Shape;273;p36"/>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4" name="Google Shape;274;p36"/>
          <p:cNvSpPr txBox="1"/>
          <p:nvPr>
            <p:ph idx="1" type="body"/>
          </p:nvPr>
        </p:nvSpPr>
        <p:spPr>
          <a:xfrm>
            <a:off x="5873500" y="580200"/>
            <a:ext cx="5983500" cy="5850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200"/>
              <a:buNone/>
            </a:pPr>
            <a:r>
              <a:t/>
            </a:r>
            <a:endParaRPr sz="2200">
              <a:solidFill>
                <a:srgbClr val="980000"/>
              </a:solidFill>
              <a:highlight>
                <a:srgbClr val="FFFFFF"/>
              </a:highlight>
            </a:endParaRPr>
          </a:p>
          <a:p>
            <a:pPr indent="0" lvl="0" marL="0" rtl="0" algn="ctr">
              <a:lnSpc>
                <a:spcPct val="90000"/>
              </a:lnSpc>
              <a:spcBef>
                <a:spcPts val="0"/>
              </a:spcBef>
              <a:spcAft>
                <a:spcPts val="0"/>
              </a:spcAft>
              <a:buClr>
                <a:srgbClr val="C00000"/>
              </a:buClr>
              <a:buSzPts val="3200"/>
              <a:buNone/>
            </a:pPr>
            <a:r>
              <a:rPr b="1" lang="en-US" sz="3400">
                <a:solidFill>
                  <a:srgbClr val="980000"/>
                </a:solidFill>
              </a:rPr>
              <a:t>Female Committee</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rgbClr val="980000"/>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increase the awareness of female programs </a:t>
            </a:r>
            <a:endParaRPr sz="2300">
              <a:solidFill>
                <a:schemeClr val="dk1"/>
              </a:solidFill>
            </a:endParaRPr>
          </a:p>
          <a:p>
            <a:pPr indent="0" lvl="0" marL="457200" rtl="0" algn="l">
              <a:lnSpc>
                <a:spcPct val="90000"/>
              </a:lnSpc>
              <a:spcBef>
                <a:spcPts val="0"/>
              </a:spcBef>
              <a:spcAft>
                <a:spcPts val="0"/>
              </a:spcAft>
              <a:buSzPts val="1800"/>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Female Athletes numbers have </a:t>
            </a:r>
            <a:r>
              <a:rPr lang="en-US" sz="2300">
                <a:solidFill>
                  <a:schemeClr val="dk1"/>
                </a:solidFill>
              </a:rPr>
              <a:t>stabilized</a:t>
            </a:r>
            <a:r>
              <a:rPr lang="en-US" sz="2300">
                <a:solidFill>
                  <a:schemeClr val="dk1"/>
                </a:solidFill>
              </a:rPr>
              <a:t> with the addition of Female AA teams to AMHA, but increasing at younger ages</a:t>
            </a:r>
            <a:endParaRPr sz="2300">
              <a:solidFill>
                <a:schemeClr val="dk1"/>
              </a:solidFill>
            </a:endParaRPr>
          </a:p>
          <a:p>
            <a:pPr indent="0" lvl="0" marL="457200" rtl="0" algn="l">
              <a:lnSpc>
                <a:spcPct val="90000"/>
              </a:lnSpc>
              <a:spcBef>
                <a:spcPts val="0"/>
              </a:spcBef>
              <a:spcAft>
                <a:spcPts val="0"/>
              </a:spcAft>
              <a:buSzPts val="1800"/>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 of Teams currently stable</a:t>
            </a:r>
            <a:endParaRPr sz="2300">
              <a:solidFill>
                <a:schemeClr val="dk1"/>
              </a:solidFill>
            </a:endParaRPr>
          </a:p>
          <a:p>
            <a:pPr indent="0" lvl="0" marL="457200" rtl="0" algn="l">
              <a:lnSpc>
                <a:spcPct val="100000"/>
              </a:lnSpc>
              <a:spcBef>
                <a:spcPts val="0"/>
              </a:spcBef>
              <a:spcAft>
                <a:spcPts val="0"/>
              </a:spcAft>
              <a:buSzPts val="1800"/>
              <a:buNone/>
            </a:pPr>
            <a:r>
              <a:t/>
            </a:r>
            <a:endParaRPr sz="3200">
              <a:solidFill>
                <a:srgbClr val="C00000"/>
              </a:solidFill>
              <a:highlight>
                <a:srgbClr val="FFFF00"/>
              </a:highlight>
            </a:endParaRPr>
          </a:p>
        </p:txBody>
      </p:sp>
      <p:pic>
        <p:nvPicPr>
          <p:cNvPr id="275" name="Google Shape;275;p36"/>
          <p:cNvPicPr preferRelativeResize="0"/>
          <p:nvPr/>
        </p:nvPicPr>
        <p:blipFill rotWithShape="1">
          <a:blip r:embed="rId3">
            <a:alphaModFix/>
          </a:blip>
          <a:srcRect b="0" l="0" r="0" t="0"/>
          <a:stretch/>
        </p:blipFill>
        <p:spPr>
          <a:xfrm>
            <a:off x="1191425" y="790575"/>
            <a:ext cx="2600591" cy="23605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804673" y="2912530"/>
            <a:ext cx="3616856" cy="290953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2025 AGM Agenda</a:t>
            </a:r>
            <a:endParaRPr/>
          </a:p>
        </p:txBody>
      </p:sp>
      <p:sp>
        <p:nvSpPr>
          <p:cNvPr id="124" name="Google Shape;124;p19"/>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Google Shape;125;p19"/>
          <p:cNvSpPr/>
          <p:nvPr/>
        </p:nvSpPr>
        <p:spPr>
          <a:xfrm>
            <a:off x="5192606"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19"/>
          <p:cNvSpPr txBox="1"/>
          <p:nvPr>
            <p:ph idx="1" type="body"/>
          </p:nvPr>
        </p:nvSpPr>
        <p:spPr>
          <a:xfrm>
            <a:off x="5761075" y="55850"/>
            <a:ext cx="6378300" cy="6802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lt1"/>
              </a:buClr>
              <a:buSzPts val="2200"/>
              <a:buNone/>
            </a:pPr>
            <a:r>
              <a:rPr lang="en-US" sz="3500" u="sng">
                <a:solidFill>
                  <a:srgbClr val="980000"/>
                </a:solidFill>
              </a:rPr>
              <a:t>2025 AGM Agenda</a:t>
            </a:r>
            <a:endParaRPr sz="3500" u="sng">
              <a:solidFill>
                <a:srgbClr val="980000"/>
              </a:solidFill>
            </a:endParaRPr>
          </a:p>
          <a:p>
            <a:pPr indent="-368300" lvl="0" marL="457200" rtl="0" algn="l">
              <a:lnSpc>
                <a:spcPct val="90000"/>
              </a:lnSpc>
              <a:spcBef>
                <a:spcPts val="1000"/>
              </a:spcBef>
              <a:spcAft>
                <a:spcPts val="0"/>
              </a:spcAft>
              <a:buClr>
                <a:srgbClr val="000000"/>
              </a:buClr>
              <a:buSzPts val="2200"/>
              <a:buChar char="•"/>
            </a:pPr>
            <a:r>
              <a:rPr lang="en-US" sz="2200">
                <a:solidFill>
                  <a:srgbClr val="000000"/>
                </a:solidFill>
              </a:rPr>
              <a:t>Call Meeting to Order</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Quorum is declared </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Adoption of the </a:t>
            </a:r>
            <a:r>
              <a:rPr lang="en-US" sz="2200" u="sng">
                <a:solidFill>
                  <a:schemeClr val="hlink"/>
                </a:solidFill>
                <a:hlinkClick r:id="rId3"/>
              </a:rPr>
              <a:t>2024 AGM Minutes</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Introduction of Current:</a:t>
            </a:r>
            <a:endParaRPr sz="2200">
              <a:solidFill>
                <a:srgbClr val="000000"/>
              </a:solidFill>
            </a:endParaRPr>
          </a:p>
          <a:p>
            <a:pPr indent="-361950" lvl="1" marL="914400" rtl="0" algn="l">
              <a:lnSpc>
                <a:spcPct val="90000"/>
              </a:lnSpc>
              <a:spcBef>
                <a:spcPts val="0"/>
              </a:spcBef>
              <a:spcAft>
                <a:spcPts val="0"/>
              </a:spcAft>
              <a:buClr>
                <a:srgbClr val="000000"/>
              </a:buClr>
              <a:buSzPts val="2100"/>
              <a:buChar char="•"/>
            </a:pPr>
            <a:r>
              <a:rPr lang="en-US" sz="2100">
                <a:solidFill>
                  <a:srgbClr val="000000"/>
                </a:solidFill>
              </a:rPr>
              <a:t>AMHA Executive</a:t>
            </a:r>
            <a:endParaRPr sz="2100">
              <a:solidFill>
                <a:srgbClr val="000000"/>
              </a:solidFill>
            </a:endParaRPr>
          </a:p>
          <a:p>
            <a:pPr indent="-361950" lvl="1" marL="914400" rtl="0" algn="l">
              <a:lnSpc>
                <a:spcPct val="90000"/>
              </a:lnSpc>
              <a:spcBef>
                <a:spcPts val="0"/>
              </a:spcBef>
              <a:spcAft>
                <a:spcPts val="0"/>
              </a:spcAft>
              <a:buClr>
                <a:srgbClr val="000000"/>
              </a:buClr>
              <a:buSzPts val="2100"/>
              <a:buChar char="•"/>
            </a:pPr>
            <a:r>
              <a:rPr lang="en-US" sz="2100">
                <a:solidFill>
                  <a:srgbClr val="000000"/>
                </a:solidFill>
              </a:rPr>
              <a:t>Board of Directors</a:t>
            </a:r>
            <a:endParaRPr sz="2100">
              <a:solidFill>
                <a:srgbClr val="000000"/>
              </a:solidFill>
            </a:endParaRPr>
          </a:p>
          <a:p>
            <a:pPr indent="-361950" lvl="1" marL="914400" rtl="0" algn="l">
              <a:lnSpc>
                <a:spcPct val="90000"/>
              </a:lnSpc>
              <a:spcBef>
                <a:spcPts val="0"/>
              </a:spcBef>
              <a:spcAft>
                <a:spcPts val="0"/>
              </a:spcAft>
              <a:buClr>
                <a:srgbClr val="000000"/>
              </a:buClr>
              <a:buSzPts val="2100"/>
              <a:buChar char="•"/>
            </a:pPr>
            <a:r>
              <a:rPr lang="en-US" sz="2100">
                <a:solidFill>
                  <a:srgbClr val="000000"/>
                </a:solidFill>
              </a:rPr>
              <a:t>Operations Committee</a:t>
            </a:r>
            <a:endParaRPr sz="2100">
              <a:solidFill>
                <a:srgbClr val="000000"/>
              </a:solidFill>
            </a:endParaRPr>
          </a:p>
          <a:p>
            <a:pPr indent="-361950" lvl="1" marL="914400" rtl="0" algn="l">
              <a:lnSpc>
                <a:spcPct val="90000"/>
              </a:lnSpc>
              <a:spcBef>
                <a:spcPts val="0"/>
              </a:spcBef>
              <a:spcAft>
                <a:spcPts val="0"/>
              </a:spcAft>
              <a:buClr>
                <a:srgbClr val="000000"/>
              </a:buClr>
              <a:buSzPts val="2100"/>
              <a:buChar char="•"/>
            </a:pPr>
            <a:r>
              <a:rPr lang="en-US" sz="2100">
                <a:solidFill>
                  <a:srgbClr val="000000"/>
                </a:solidFill>
              </a:rPr>
              <a:t>League Reps</a:t>
            </a:r>
            <a:endParaRPr sz="21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Acknowledgements</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Committee Updates</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Survey Results</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Registration Update and what's new next season</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Financial Review</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Motion to adopt Financials</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Membership Questions</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Presidents Report</a:t>
            </a:r>
            <a:endParaRPr sz="2200">
              <a:solidFill>
                <a:srgbClr val="000000"/>
              </a:solidFill>
            </a:endParaRPr>
          </a:p>
          <a:p>
            <a:pPr indent="-368300" lvl="0" marL="457200" rtl="0" algn="l">
              <a:lnSpc>
                <a:spcPct val="90000"/>
              </a:lnSpc>
              <a:spcBef>
                <a:spcPts val="0"/>
              </a:spcBef>
              <a:spcAft>
                <a:spcPts val="0"/>
              </a:spcAft>
              <a:buClr>
                <a:schemeClr val="dk1"/>
              </a:buClr>
              <a:buSzPts val="2200"/>
              <a:buChar char="•"/>
            </a:pPr>
            <a:r>
              <a:rPr b="1" lang="en-US" sz="2200">
                <a:solidFill>
                  <a:schemeClr val="dk1"/>
                </a:solidFill>
              </a:rPr>
              <a:t>Invitation to stay for Elections</a:t>
            </a:r>
            <a:endParaRPr b="1"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Motion to adjourn</a:t>
            </a:r>
            <a:endParaRPr sz="2200">
              <a:solidFill>
                <a:schemeClr val="dk1"/>
              </a:solidFill>
            </a:endParaRPr>
          </a:p>
        </p:txBody>
      </p:sp>
      <p:pic>
        <p:nvPicPr>
          <p:cNvPr id="127" name="Google Shape;127;p19"/>
          <p:cNvPicPr preferRelativeResize="0"/>
          <p:nvPr/>
        </p:nvPicPr>
        <p:blipFill rotWithShape="1">
          <a:blip r:embed="rId4">
            <a:alphaModFix/>
          </a:blip>
          <a:srcRect b="0" l="0" r="0" t="0"/>
          <a:stretch/>
        </p:blipFill>
        <p:spPr>
          <a:xfrm>
            <a:off x="1176675" y="723900"/>
            <a:ext cx="2872852" cy="260773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9" name="Shape 279"/>
        <p:cNvGrpSpPr/>
        <p:nvPr/>
      </p:nvGrpSpPr>
      <p:grpSpPr>
        <a:xfrm>
          <a:off x="0" y="0"/>
          <a:ext cx="0" cy="0"/>
          <a:chOff x="0" y="0"/>
          <a:chExt cx="0" cy="0"/>
        </a:xfrm>
      </p:grpSpPr>
      <p:sp>
        <p:nvSpPr>
          <p:cNvPr id="280" name="Google Shape;280;p37"/>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81" name="Google Shape;281;p37"/>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2" name="Google Shape;282;p37"/>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3" name="Google Shape;283;p37"/>
          <p:cNvSpPr txBox="1"/>
          <p:nvPr>
            <p:ph idx="1" type="body"/>
          </p:nvPr>
        </p:nvSpPr>
        <p:spPr>
          <a:xfrm>
            <a:off x="5873500" y="580200"/>
            <a:ext cx="5983500" cy="5850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200"/>
              <a:buNone/>
            </a:pPr>
            <a:r>
              <a:t/>
            </a:r>
            <a:endParaRPr sz="2200">
              <a:solidFill>
                <a:srgbClr val="980000"/>
              </a:solidFill>
              <a:highlight>
                <a:srgbClr val="FFFFFF"/>
              </a:highlight>
            </a:endParaRPr>
          </a:p>
          <a:p>
            <a:pPr indent="0" lvl="0" marL="0" rtl="0" algn="ctr">
              <a:lnSpc>
                <a:spcPct val="90000"/>
              </a:lnSpc>
              <a:spcBef>
                <a:spcPts val="0"/>
              </a:spcBef>
              <a:spcAft>
                <a:spcPts val="0"/>
              </a:spcAft>
              <a:buClr>
                <a:srgbClr val="C00000"/>
              </a:buClr>
              <a:buSzPts val="3200"/>
              <a:buNone/>
            </a:pPr>
            <a:r>
              <a:rPr b="1" lang="en-US" sz="3400">
                <a:solidFill>
                  <a:srgbClr val="980000"/>
                </a:solidFill>
              </a:rPr>
              <a:t>Evaluations Food Committee</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rgbClr val="980000"/>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Volunteers supply food for RHL evaluators</a:t>
            </a:r>
            <a:endParaRPr sz="2300">
              <a:solidFill>
                <a:schemeClr val="dk1"/>
              </a:solidFill>
            </a:endParaRPr>
          </a:p>
          <a:p>
            <a:pPr indent="0" lvl="0" marL="457200" rtl="0" algn="l">
              <a:lnSpc>
                <a:spcPct val="90000"/>
              </a:lnSpc>
              <a:spcBef>
                <a:spcPts val="0"/>
              </a:spcBef>
              <a:spcAft>
                <a:spcPts val="0"/>
              </a:spcAft>
              <a:buSzPts val="1800"/>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Meals were well received</a:t>
            </a:r>
            <a:endParaRPr sz="2300">
              <a:solidFill>
                <a:schemeClr val="dk1"/>
              </a:solidFill>
            </a:endParaRPr>
          </a:p>
          <a:p>
            <a:pPr indent="0" lvl="0" marL="457200" rtl="0" algn="l">
              <a:lnSpc>
                <a:spcPct val="90000"/>
              </a:lnSpc>
              <a:spcBef>
                <a:spcPts val="0"/>
              </a:spcBef>
              <a:spcAft>
                <a:spcPts val="0"/>
              </a:spcAft>
              <a:buSzPts val="1800"/>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Always looking for volunteers to help and recipes to try!</a:t>
            </a:r>
            <a:endParaRPr sz="3200">
              <a:solidFill>
                <a:srgbClr val="C00000"/>
              </a:solidFill>
              <a:highlight>
                <a:srgbClr val="FFFF00"/>
              </a:highlight>
            </a:endParaRPr>
          </a:p>
        </p:txBody>
      </p:sp>
      <p:pic>
        <p:nvPicPr>
          <p:cNvPr id="284" name="Google Shape;284;p37"/>
          <p:cNvPicPr preferRelativeResize="0"/>
          <p:nvPr/>
        </p:nvPicPr>
        <p:blipFill rotWithShape="1">
          <a:blip r:embed="rId3">
            <a:alphaModFix/>
          </a:blip>
          <a:srcRect b="0" l="0" r="0" t="0"/>
          <a:stretch/>
        </p:blipFill>
        <p:spPr>
          <a:xfrm>
            <a:off x="1191425" y="790575"/>
            <a:ext cx="2600591" cy="236059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8" name="Shape 288"/>
        <p:cNvGrpSpPr/>
        <p:nvPr/>
      </p:nvGrpSpPr>
      <p:grpSpPr>
        <a:xfrm>
          <a:off x="0" y="0"/>
          <a:ext cx="0" cy="0"/>
          <a:chOff x="0" y="0"/>
          <a:chExt cx="0" cy="0"/>
        </a:xfrm>
      </p:grpSpPr>
      <p:sp>
        <p:nvSpPr>
          <p:cNvPr id="289" name="Google Shape;289;p38"/>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Year End Coach Survey Results</a:t>
            </a:r>
            <a:endParaRPr/>
          </a:p>
        </p:txBody>
      </p:sp>
      <p:sp>
        <p:nvSpPr>
          <p:cNvPr id="290" name="Google Shape;290;p38"/>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1" name="Google Shape;291;p38"/>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p38"/>
          <p:cNvSpPr txBox="1"/>
          <p:nvPr>
            <p:ph idx="1" type="body"/>
          </p:nvPr>
        </p:nvSpPr>
        <p:spPr>
          <a:xfrm>
            <a:off x="5873500" y="76200"/>
            <a:ext cx="5983500" cy="6503100"/>
          </a:xfrm>
          <a:prstGeom prst="rect">
            <a:avLst/>
          </a:prstGeom>
          <a:solidFill>
            <a:schemeClr val="lt1"/>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200"/>
              <a:buNone/>
            </a:pPr>
            <a:r>
              <a:t/>
            </a:r>
            <a:endParaRPr sz="2200">
              <a:solidFill>
                <a:srgbClr val="980000"/>
              </a:solidFill>
              <a:highlight>
                <a:srgbClr val="FFFFFF"/>
              </a:highlight>
            </a:endParaRPr>
          </a:p>
          <a:p>
            <a:pPr indent="0" lvl="0" marL="0" rtl="0" algn="ctr">
              <a:lnSpc>
                <a:spcPct val="90000"/>
              </a:lnSpc>
              <a:spcBef>
                <a:spcPts val="0"/>
              </a:spcBef>
              <a:spcAft>
                <a:spcPts val="0"/>
              </a:spcAft>
              <a:buClr>
                <a:srgbClr val="C00000"/>
              </a:buClr>
              <a:buSzPts val="3200"/>
              <a:buNone/>
            </a:pPr>
            <a:r>
              <a:rPr b="1" lang="en-US" sz="3400">
                <a:solidFill>
                  <a:srgbClr val="980000"/>
                </a:solidFill>
              </a:rPr>
              <a:t>Survey Results:</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b="1" sz="2000">
              <a:solidFill>
                <a:srgbClr val="980000"/>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612</a:t>
            </a:r>
            <a:r>
              <a:rPr lang="en-US" sz="2200">
                <a:solidFill>
                  <a:schemeClr val="dk1"/>
                </a:solidFill>
              </a:rPr>
              <a:t> responses out of a possible 1254 (49%) </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71% of Head Coaches were rated above 3.5 Stars out of 5</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21 coaches recognized as Outstanding</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U7 division yielded the highest percentage of 5 Star coaches (Congrats!)</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Head Coaches End of Year Coach Meetings are underway</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Full report will be posted online soon</a:t>
            </a:r>
            <a:endParaRPr sz="2200">
              <a:solidFill>
                <a:schemeClr val="dk1"/>
              </a:solidFill>
            </a:endParaRPr>
          </a:p>
        </p:txBody>
      </p:sp>
      <p:pic>
        <p:nvPicPr>
          <p:cNvPr id="293" name="Google Shape;293;p38"/>
          <p:cNvPicPr preferRelativeResize="0"/>
          <p:nvPr/>
        </p:nvPicPr>
        <p:blipFill rotWithShape="1">
          <a:blip r:embed="rId3">
            <a:alphaModFix/>
          </a:blip>
          <a:srcRect b="0" l="0" r="0" t="0"/>
          <a:stretch/>
        </p:blipFill>
        <p:spPr>
          <a:xfrm>
            <a:off x="1191425" y="685800"/>
            <a:ext cx="2600591" cy="236059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7" name="Shape 297"/>
        <p:cNvGrpSpPr/>
        <p:nvPr/>
      </p:nvGrpSpPr>
      <p:grpSpPr>
        <a:xfrm>
          <a:off x="0" y="0"/>
          <a:ext cx="0" cy="0"/>
          <a:chOff x="0" y="0"/>
          <a:chExt cx="0" cy="0"/>
        </a:xfrm>
      </p:grpSpPr>
      <p:sp>
        <p:nvSpPr>
          <p:cNvPr id="298" name="Google Shape;298;p39"/>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Ron Ebbesen Arena Renovation </a:t>
            </a:r>
            <a:r>
              <a:rPr b="1" lang="en-US" sz="4800"/>
              <a:t>Update</a:t>
            </a:r>
            <a:endParaRPr/>
          </a:p>
        </p:txBody>
      </p:sp>
      <p:sp>
        <p:nvSpPr>
          <p:cNvPr id="299" name="Google Shape;299;p39"/>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0" name="Google Shape;300;p39"/>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1" name="Google Shape;301;p39"/>
          <p:cNvSpPr txBox="1"/>
          <p:nvPr>
            <p:ph idx="1" type="body"/>
          </p:nvPr>
        </p:nvSpPr>
        <p:spPr>
          <a:xfrm>
            <a:off x="5550950" y="24900"/>
            <a:ext cx="6482700" cy="6808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980000"/>
                </a:solidFill>
              </a:rPr>
              <a:t>Projected Completion &amp; Ready to Skate by Oct 17, 2025</a:t>
            </a:r>
            <a:r>
              <a:rPr b="1" lang="en-US" sz="3400">
                <a:solidFill>
                  <a:srgbClr val="980000"/>
                </a:solidFill>
              </a:rPr>
              <a:t> </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Major renovation involving new ice pads for both Blue &amp; Gold side, as well as a lobby facelift and new washrooms</a:t>
            </a:r>
            <a:endParaRPr sz="2200">
              <a:solidFill>
                <a:schemeClr val="dk1"/>
              </a:solidFill>
            </a:endParaRPr>
          </a:p>
          <a:p>
            <a:pPr indent="0" lvl="0" marL="0" rtl="0" algn="l">
              <a:lnSpc>
                <a:spcPct val="90000"/>
              </a:lnSpc>
              <a:spcBef>
                <a:spcPts val="0"/>
              </a:spcBef>
              <a:spcAft>
                <a:spcPts val="0"/>
              </a:spcAft>
              <a:buNone/>
            </a:pPr>
            <a:r>
              <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Also a new AMHA office! (same location)</a:t>
            </a:r>
            <a:endParaRPr sz="2200">
              <a:solidFill>
                <a:schemeClr val="dk1"/>
              </a:solidFill>
            </a:endParaRPr>
          </a:p>
          <a:p>
            <a:pPr indent="0" lvl="0" marL="457200" rtl="0" algn="l">
              <a:lnSpc>
                <a:spcPct val="90000"/>
              </a:lnSpc>
              <a:spcBef>
                <a:spcPts val="0"/>
              </a:spcBef>
              <a:spcAft>
                <a:spcPts val="0"/>
              </a:spcAft>
              <a:buNone/>
            </a:pPr>
            <a:r>
              <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Current AMHA office is in the lobby of Genesis</a:t>
            </a:r>
            <a:endParaRPr sz="2200">
              <a:solidFill>
                <a:schemeClr val="dk1"/>
              </a:solidFill>
            </a:endParaRPr>
          </a:p>
          <a:p>
            <a:pPr indent="0" lvl="0" marL="0" rtl="0" algn="l">
              <a:lnSpc>
                <a:spcPct val="90000"/>
              </a:lnSpc>
              <a:spcBef>
                <a:spcPts val="0"/>
              </a:spcBef>
              <a:spcAft>
                <a:spcPts val="0"/>
              </a:spcAft>
              <a:buNone/>
            </a:pPr>
            <a:r>
              <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Due to ice limitations prior to REA reopening, schedules may look a bit different this October, including the possibility of morning practices</a:t>
            </a:r>
            <a:endParaRPr sz="2200">
              <a:solidFill>
                <a:schemeClr val="dk1"/>
              </a:solidFill>
            </a:endParaRPr>
          </a:p>
          <a:p>
            <a:pPr indent="0" lvl="0" marL="0" rtl="0" algn="l">
              <a:lnSpc>
                <a:spcPct val="90000"/>
              </a:lnSpc>
              <a:spcBef>
                <a:spcPts val="0"/>
              </a:spcBef>
              <a:spcAft>
                <a:spcPts val="0"/>
              </a:spcAft>
              <a:buNone/>
            </a:pPr>
            <a:r>
              <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In the event of delays, registration dollars allocated to missed icetimes will be redirected to the TEAM</a:t>
            </a:r>
            <a:endParaRPr sz="2200">
              <a:solidFill>
                <a:schemeClr val="dk1"/>
              </a:solidFill>
            </a:endParaRPr>
          </a:p>
        </p:txBody>
      </p:sp>
      <p:pic>
        <p:nvPicPr>
          <p:cNvPr id="302" name="Google Shape;302;p39"/>
          <p:cNvPicPr preferRelativeResize="0"/>
          <p:nvPr/>
        </p:nvPicPr>
        <p:blipFill rotWithShape="1">
          <a:blip r:embed="rId3">
            <a:alphaModFix/>
          </a:blip>
          <a:srcRect b="0" l="0" r="0" t="0"/>
          <a:stretch/>
        </p:blipFill>
        <p:spPr>
          <a:xfrm>
            <a:off x="1191425" y="676275"/>
            <a:ext cx="2600591" cy="236059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6" name="Shape 306"/>
        <p:cNvGrpSpPr/>
        <p:nvPr/>
      </p:nvGrpSpPr>
      <p:grpSpPr>
        <a:xfrm>
          <a:off x="0" y="0"/>
          <a:ext cx="0" cy="0"/>
          <a:chOff x="0" y="0"/>
          <a:chExt cx="0" cy="0"/>
        </a:xfrm>
      </p:grpSpPr>
      <p:sp>
        <p:nvSpPr>
          <p:cNvPr id="307" name="Google Shape;307;p40"/>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2025-2026 Season Update</a:t>
            </a:r>
            <a:endParaRPr/>
          </a:p>
        </p:txBody>
      </p:sp>
      <p:sp>
        <p:nvSpPr>
          <p:cNvPr id="308" name="Google Shape;308;p40"/>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9" name="Google Shape;309;p40"/>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0" name="Google Shape;310;p40"/>
          <p:cNvSpPr txBox="1"/>
          <p:nvPr>
            <p:ph idx="1" type="body"/>
          </p:nvPr>
        </p:nvSpPr>
        <p:spPr>
          <a:xfrm>
            <a:off x="5550950" y="24900"/>
            <a:ext cx="6482700" cy="6808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980000"/>
                </a:solidFill>
              </a:rPr>
              <a:t>Registration Update </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Projected to open June 2 </a:t>
            </a:r>
            <a:endParaRPr sz="2200">
              <a:solidFill>
                <a:schemeClr val="dk1"/>
              </a:solidFill>
            </a:endParaRPr>
          </a:p>
          <a:p>
            <a:pPr indent="0" lvl="0" marL="457200" rtl="0" algn="l">
              <a:lnSpc>
                <a:spcPct val="90000"/>
              </a:lnSpc>
              <a:spcBef>
                <a:spcPts val="0"/>
              </a:spcBef>
              <a:spcAft>
                <a:spcPts val="0"/>
              </a:spcAft>
              <a:buSzPts val="1800"/>
              <a:buNone/>
            </a:pPr>
            <a:r>
              <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Similar to last years</a:t>
            </a:r>
            <a:endParaRPr sz="2200">
              <a:solidFill>
                <a:schemeClr val="dk1"/>
              </a:solidFill>
            </a:endParaRPr>
          </a:p>
          <a:p>
            <a:pPr indent="0" lvl="0" marL="0" rtl="0" algn="l">
              <a:lnSpc>
                <a:spcPct val="90000"/>
              </a:lnSpc>
              <a:spcBef>
                <a:spcPts val="0"/>
              </a:spcBef>
              <a:spcAft>
                <a:spcPts val="0"/>
              </a:spcAft>
              <a:buNone/>
            </a:pPr>
            <a:r>
              <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Only invited players may sign up for AA camps/tryouts.  If you have no invitation but sign up anyway, you will be removed and given a credit</a:t>
            </a:r>
            <a:endParaRPr sz="2200">
              <a:solidFill>
                <a:schemeClr val="dk1"/>
              </a:solidFill>
            </a:endParaRPr>
          </a:p>
          <a:p>
            <a:pPr indent="0" lvl="0" marL="0" rtl="0" algn="l">
              <a:lnSpc>
                <a:spcPct val="90000"/>
              </a:lnSpc>
              <a:spcBef>
                <a:spcPts val="0"/>
              </a:spcBef>
              <a:spcAft>
                <a:spcPts val="0"/>
              </a:spcAft>
              <a:buSzPts val="1800"/>
              <a:buNone/>
            </a:pPr>
            <a:r>
              <a:t/>
            </a:r>
            <a:endParaRPr sz="2200">
              <a:solidFill>
                <a:schemeClr val="dk1"/>
              </a:solidFill>
            </a:endParaRPr>
          </a:p>
          <a:p>
            <a:pPr indent="0" lvl="0" marL="457200" rtl="0" algn="l">
              <a:lnSpc>
                <a:spcPct val="90000"/>
              </a:lnSpc>
              <a:spcBef>
                <a:spcPts val="0"/>
              </a:spcBef>
              <a:spcAft>
                <a:spcPts val="0"/>
              </a:spcAft>
              <a:buSzPts val="1800"/>
              <a:buNone/>
            </a:pPr>
            <a:r>
              <a:t/>
            </a:r>
            <a:endParaRPr sz="2200">
              <a:solidFill>
                <a:schemeClr val="dk1"/>
              </a:solidFill>
            </a:endParaRPr>
          </a:p>
          <a:p>
            <a:pPr indent="0" lvl="0" marL="457200" rtl="0" algn="l">
              <a:lnSpc>
                <a:spcPct val="90000"/>
              </a:lnSpc>
              <a:spcBef>
                <a:spcPts val="0"/>
              </a:spcBef>
              <a:spcAft>
                <a:spcPts val="0"/>
              </a:spcAft>
              <a:buSzPts val="1800"/>
              <a:buNone/>
            </a:pPr>
            <a:r>
              <a:rPr b="1" lang="en-US" sz="2200">
                <a:solidFill>
                  <a:schemeClr val="dk1"/>
                </a:solidFill>
              </a:rPr>
              <a:t>Please refer to the fees chart when registration opens.</a:t>
            </a:r>
            <a:endParaRPr b="1" sz="3200">
              <a:solidFill>
                <a:srgbClr val="C00000"/>
              </a:solidFill>
              <a:highlight>
                <a:srgbClr val="FFFF00"/>
              </a:highlight>
            </a:endParaRPr>
          </a:p>
        </p:txBody>
      </p:sp>
      <p:pic>
        <p:nvPicPr>
          <p:cNvPr id="311" name="Google Shape;311;p40"/>
          <p:cNvPicPr preferRelativeResize="0"/>
          <p:nvPr/>
        </p:nvPicPr>
        <p:blipFill rotWithShape="1">
          <a:blip r:embed="rId3">
            <a:alphaModFix/>
          </a:blip>
          <a:srcRect b="0" l="0" r="0" t="0"/>
          <a:stretch/>
        </p:blipFill>
        <p:spPr>
          <a:xfrm>
            <a:off x="1191425" y="676275"/>
            <a:ext cx="2600591" cy="236059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5" name="Shape 315"/>
        <p:cNvGrpSpPr/>
        <p:nvPr/>
      </p:nvGrpSpPr>
      <p:grpSpPr>
        <a:xfrm>
          <a:off x="0" y="0"/>
          <a:ext cx="0" cy="0"/>
          <a:chOff x="0" y="0"/>
          <a:chExt cx="0" cy="0"/>
        </a:xfrm>
      </p:grpSpPr>
      <p:sp>
        <p:nvSpPr>
          <p:cNvPr id="316" name="Google Shape;316;p41"/>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2025-2026 Season Update</a:t>
            </a:r>
            <a:endParaRPr/>
          </a:p>
        </p:txBody>
      </p:sp>
      <p:sp>
        <p:nvSpPr>
          <p:cNvPr id="317" name="Google Shape;317;p41"/>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8" name="Google Shape;318;p41"/>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9" name="Google Shape;319;p41"/>
          <p:cNvSpPr txBox="1"/>
          <p:nvPr>
            <p:ph idx="1" type="body"/>
          </p:nvPr>
        </p:nvSpPr>
        <p:spPr>
          <a:xfrm>
            <a:off x="5409650" y="1117000"/>
            <a:ext cx="6559200" cy="5163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980000"/>
                </a:solidFill>
              </a:rPr>
              <a:t>Registration Cap</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chemeClr val="dk1"/>
              </a:solidFill>
            </a:endParaRPr>
          </a:p>
          <a:p>
            <a:pPr indent="-381000" lvl="0" marL="457200" rtl="0" algn="l">
              <a:lnSpc>
                <a:spcPct val="90000"/>
              </a:lnSpc>
              <a:spcBef>
                <a:spcPts val="0"/>
              </a:spcBef>
              <a:spcAft>
                <a:spcPts val="0"/>
              </a:spcAft>
              <a:buClr>
                <a:schemeClr val="dk1"/>
              </a:buClr>
              <a:buSzPts val="2400"/>
              <a:buChar char="•"/>
            </a:pPr>
            <a:r>
              <a:rPr lang="en-US" sz="2400">
                <a:solidFill>
                  <a:schemeClr val="dk1"/>
                </a:solidFill>
              </a:rPr>
              <a:t>Projecting over 80 full teams </a:t>
            </a:r>
            <a:endParaRPr sz="2400">
              <a:solidFill>
                <a:schemeClr val="dk1"/>
              </a:solidFill>
            </a:endParaRPr>
          </a:p>
          <a:p>
            <a:pPr indent="0" lvl="0" marL="0" rtl="0" algn="l">
              <a:lnSpc>
                <a:spcPct val="90000"/>
              </a:lnSpc>
              <a:spcBef>
                <a:spcPts val="0"/>
              </a:spcBef>
              <a:spcAft>
                <a:spcPts val="0"/>
              </a:spcAft>
              <a:buSzPts val="1800"/>
              <a:buNone/>
            </a:pPr>
            <a:r>
              <a:rPr lang="en-US" sz="2400">
                <a:solidFill>
                  <a:schemeClr val="dk1"/>
                </a:solidFill>
              </a:rPr>
              <a:t> </a:t>
            </a:r>
            <a:endParaRPr sz="2400">
              <a:solidFill>
                <a:schemeClr val="dk1"/>
              </a:solidFill>
            </a:endParaRPr>
          </a:p>
          <a:p>
            <a:pPr indent="-381000" lvl="0" marL="457200" rtl="0" algn="l">
              <a:lnSpc>
                <a:spcPct val="90000"/>
              </a:lnSpc>
              <a:spcBef>
                <a:spcPts val="0"/>
              </a:spcBef>
              <a:spcAft>
                <a:spcPts val="0"/>
              </a:spcAft>
              <a:buClr>
                <a:schemeClr val="dk1"/>
              </a:buClr>
              <a:buSzPts val="2400"/>
              <a:buChar char="•"/>
            </a:pPr>
            <a:r>
              <a:rPr lang="en-US" sz="2400">
                <a:solidFill>
                  <a:schemeClr val="dk1"/>
                </a:solidFill>
              </a:rPr>
              <a:t>Register as early as possible </a:t>
            </a:r>
            <a:endParaRPr sz="2400">
              <a:solidFill>
                <a:schemeClr val="dk1"/>
              </a:solidFill>
            </a:endParaRPr>
          </a:p>
          <a:p>
            <a:pPr indent="0" lvl="0" marL="457200" rtl="0" algn="l">
              <a:lnSpc>
                <a:spcPct val="90000"/>
              </a:lnSpc>
              <a:spcBef>
                <a:spcPts val="0"/>
              </a:spcBef>
              <a:spcAft>
                <a:spcPts val="0"/>
              </a:spcAft>
              <a:buSzPts val="1800"/>
              <a:buNone/>
            </a:pPr>
            <a:r>
              <a:t/>
            </a:r>
            <a:endParaRPr sz="2400">
              <a:solidFill>
                <a:schemeClr val="dk1"/>
              </a:solidFill>
            </a:endParaRPr>
          </a:p>
          <a:p>
            <a:pPr indent="-381000" lvl="0" marL="457200" rtl="0" algn="l">
              <a:lnSpc>
                <a:spcPct val="90000"/>
              </a:lnSpc>
              <a:spcBef>
                <a:spcPts val="0"/>
              </a:spcBef>
              <a:spcAft>
                <a:spcPts val="0"/>
              </a:spcAft>
              <a:buClr>
                <a:schemeClr val="dk1"/>
              </a:buClr>
              <a:buSzPts val="2400"/>
              <a:buChar char="•"/>
            </a:pPr>
            <a:r>
              <a:rPr lang="en-US" sz="2400">
                <a:solidFill>
                  <a:schemeClr val="dk1"/>
                </a:solidFill>
              </a:rPr>
              <a:t>Registration will close once we reach cap value or, if position dependent, players will be notified of waitlist</a:t>
            </a:r>
            <a:endParaRPr sz="2400">
              <a:solidFill>
                <a:schemeClr val="dk1"/>
              </a:solidFill>
            </a:endParaRPr>
          </a:p>
          <a:p>
            <a:pPr indent="0" lvl="0" marL="0" rtl="0" algn="l">
              <a:lnSpc>
                <a:spcPct val="90000"/>
              </a:lnSpc>
              <a:spcBef>
                <a:spcPts val="0"/>
              </a:spcBef>
              <a:spcAft>
                <a:spcPts val="0"/>
              </a:spcAft>
              <a:buNone/>
            </a:pPr>
            <a:r>
              <a:t/>
            </a:r>
            <a:endParaRPr sz="2400">
              <a:solidFill>
                <a:schemeClr val="dk1"/>
              </a:solidFill>
            </a:endParaRPr>
          </a:p>
          <a:p>
            <a:pPr indent="-381000" lvl="0" marL="457200" rtl="0" algn="l">
              <a:lnSpc>
                <a:spcPct val="90000"/>
              </a:lnSpc>
              <a:spcBef>
                <a:spcPts val="0"/>
              </a:spcBef>
              <a:spcAft>
                <a:spcPts val="0"/>
              </a:spcAft>
              <a:buClr>
                <a:schemeClr val="dk1"/>
              </a:buClr>
              <a:buSzPts val="2400"/>
              <a:buChar char="•"/>
            </a:pPr>
            <a:r>
              <a:rPr lang="en-US" sz="2400">
                <a:solidFill>
                  <a:schemeClr val="dk1"/>
                </a:solidFill>
              </a:rPr>
              <a:t>Players outside of AMHA boundaries who wish to register here will not receive confirmation of acceptance until August 1, 2025</a:t>
            </a:r>
            <a:endParaRPr sz="2400">
              <a:solidFill>
                <a:schemeClr val="dk1"/>
              </a:solidFill>
            </a:endParaRPr>
          </a:p>
          <a:p>
            <a:pPr indent="0" lvl="0" marL="457200" rtl="0" algn="l">
              <a:lnSpc>
                <a:spcPct val="90000"/>
              </a:lnSpc>
              <a:spcBef>
                <a:spcPts val="0"/>
              </a:spcBef>
              <a:spcAft>
                <a:spcPts val="0"/>
              </a:spcAft>
              <a:buSzPts val="1800"/>
              <a:buNone/>
            </a:pPr>
            <a:r>
              <a:t/>
            </a:r>
            <a:endParaRPr sz="2400">
              <a:solidFill>
                <a:schemeClr val="dk1"/>
              </a:solidFill>
            </a:endParaRPr>
          </a:p>
          <a:p>
            <a:pPr indent="-381000" lvl="0" marL="457200" rtl="0" algn="l">
              <a:lnSpc>
                <a:spcPct val="90000"/>
              </a:lnSpc>
              <a:spcBef>
                <a:spcPts val="0"/>
              </a:spcBef>
              <a:spcAft>
                <a:spcPts val="0"/>
              </a:spcAft>
              <a:buClr>
                <a:schemeClr val="dk1"/>
              </a:buClr>
              <a:buSzPts val="2400"/>
              <a:buChar char="•"/>
            </a:pPr>
            <a:r>
              <a:rPr lang="en-US" sz="2400">
                <a:solidFill>
                  <a:schemeClr val="dk1"/>
                </a:solidFill>
              </a:rPr>
              <a:t>Funding Assistance is available; apply now!	</a:t>
            </a:r>
            <a:endParaRPr sz="2200">
              <a:solidFill>
                <a:srgbClr val="000000"/>
              </a:solidFill>
            </a:endParaRPr>
          </a:p>
          <a:p>
            <a:pPr indent="0" lvl="0" marL="0" rtl="0" algn="l">
              <a:lnSpc>
                <a:spcPct val="90000"/>
              </a:lnSpc>
              <a:spcBef>
                <a:spcPts val="0"/>
              </a:spcBef>
              <a:spcAft>
                <a:spcPts val="0"/>
              </a:spcAft>
              <a:buSzPts val="1800"/>
              <a:buNone/>
            </a:pPr>
            <a:r>
              <a:t/>
            </a:r>
            <a:endParaRPr sz="2200">
              <a:solidFill>
                <a:srgbClr val="000000"/>
              </a:solidFill>
            </a:endParaRPr>
          </a:p>
          <a:p>
            <a:pPr indent="0" lvl="0" marL="0" rtl="0" algn="l">
              <a:lnSpc>
                <a:spcPct val="90000"/>
              </a:lnSpc>
              <a:spcBef>
                <a:spcPts val="0"/>
              </a:spcBef>
              <a:spcAft>
                <a:spcPts val="0"/>
              </a:spcAft>
              <a:buSzPts val="1800"/>
              <a:buNone/>
            </a:pPr>
            <a:r>
              <a:t/>
            </a:r>
            <a:endParaRPr sz="2200">
              <a:solidFill>
                <a:srgbClr val="000000"/>
              </a:solidFill>
            </a:endParaRPr>
          </a:p>
          <a:p>
            <a:pPr indent="0" lvl="0" marL="0" rtl="0" algn="l">
              <a:lnSpc>
                <a:spcPct val="90000"/>
              </a:lnSpc>
              <a:spcBef>
                <a:spcPts val="0"/>
              </a:spcBef>
              <a:spcAft>
                <a:spcPts val="0"/>
              </a:spcAft>
              <a:buSzPts val="1800"/>
              <a:buNone/>
            </a:pPr>
            <a:r>
              <a:t/>
            </a:r>
            <a:endParaRPr sz="2200">
              <a:solidFill>
                <a:srgbClr val="000000"/>
              </a:solidFill>
            </a:endParaRPr>
          </a:p>
          <a:p>
            <a:pPr indent="0" lvl="0" marL="0" rtl="0" algn="l">
              <a:lnSpc>
                <a:spcPct val="90000"/>
              </a:lnSpc>
              <a:spcBef>
                <a:spcPts val="0"/>
              </a:spcBef>
              <a:spcAft>
                <a:spcPts val="0"/>
              </a:spcAft>
              <a:buSzPts val="1800"/>
              <a:buNone/>
            </a:pPr>
            <a:r>
              <a:t/>
            </a:r>
            <a:endParaRPr sz="2200">
              <a:solidFill>
                <a:srgbClr val="000000"/>
              </a:solidFill>
            </a:endParaRPr>
          </a:p>
          <a:p>
            <a:pPr indent="0" lvl="0" marL="0" rtl="0" algn="l">
              <a:lnSpc>
                <a:spcPct val="90000"/>
              </a:lnSpc>
              <a:spcBef>
                <a:spcPts val="0"/>
              </a:spcBef>
              <a:spcAft>
                <a:spcPts val="0"/>
              </a:spcAft>
              <a:buSzPts val="1800"/>
              <a:buNone/>
            </a:pPr>
            <a:r>
              <a:t/>
            </a:r>
            <a:endParaRPr sz="2200">
              <a:solidFill>
                <a:srgbClr val="000000"/>
              </a:solidFill>
            </a:endParaRPr>
          </a:p>
          <a:p>
            <a:pPr indent="0" lvl="0" marL="0" rtl="0" algn="l">
              <a:lnSpc>
                <a:spcPct val="90000"/>
              </a:lnSpc>
              <a:spcBef>
                <a:spcPts val="0"/>
              </a:spcBef>
              <a:spcAft>
                <a:spcPts val="0"/>
              </a:spcAft>
              <a:buSzPts val="1800"/>
              <a:buNone/>
            </a:pPr>
            <a:r>
              <a:t/>
            </a:r>
            <a:endParaRPr sz="2200">
              <a:solidFill>
                <a:srgbClr val="000000"/>
              </a:solidFill>
            </a:endParaRPr>
          </a:p>
          <a:p>
            <a:pPr indent="0" lvl="0" marL="0" rtl="0" algn="l">
              <a:lnSpc>
                <a:spcPct val="90000"/>
              </a:lnSpc>
              <a:spcBef>
                <a:spcPts val="0"/>
              </a:spcBef>
              <a:spcAft>
                <a:spcPts val="0"/>
              </a:spcAft>
              <a:buSzPts val="1800"/>
              <a:buNone/>
            </a:pPr>
            <a:r>
              <a:t/>
            </a:r>
            <a:endParaRPr sz="2200">
              <a:solidFill>
                <a:srgbClr val="000000"/>
              </a:solidFill>
            </a:endParaRPr>
          </a:p>
        </p:txBody>
      </p:sp>
      <p:pic>
        <p:nvPicPr>
          <p:cNvPr id="320" name="Google Shape;320;p41"/>
          <p:cNvPicPr preferRelativeResize="0"/>
          <p:nvPr/>
        </p:nvPicPr>
        <p:blipFill rotWithShape="1">
          <a:blip r:embed="rId3">
            <a:alphaModFix/>
          </a:blip>
          <a:srcRect b="0" l="0" r="0" t="0"/>
          <a:stretch/>
        </p:blipFill>
        <p:spPr>
          <a:xfrm>
            <a:off x="1191425" y="819150"/>
            <a:ext cx="2600591" cy="236059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4" name="Shape 324"/>
        <p:cNvGrpSpPr/>
        <p:nvPr/>
      </p:nvGrpSpPr>
      <p:grpSpPr>
        <a:xfrm>
          <a:off x="0" y="0"/>
          <a:ext cx="0" cy="0"/>
          <a:chOff x="0" y="0"/>
          <a:chExt cx="0" cy="0"/>
        </a:xfrm>
      </p:grpSpPr>
      <p:sp>
        <p:nvSpPr>
          <p:cNvPr id="325" name="Google Shape;325;p42"/>
          <p:cNvSpPr txBox="1"/>
          <p:nvPr>
            <p:ph type="title"/>
          </p:nvPr>
        </p:nvSpPr>
        <p:spPr>
          <a:xfrm>
            <a:off x="761996" y="3212525"/>
            <a:ext cx="2838000" cy="3007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Financial Report</a:t>
            </a:r>
            <a:endParaRPr b="1" sz="4800"/>
          </a:p>
          <a:p>
            <a:pPr indent="0" lvl="0" marL="0" rtl="0" algn="ctr">
              <a:lnSpc>
                <a:spcPct val="90000"/>
              </a:lnSpc>
              <a:spcBef>
                <a:spcPts val="0"/>
              </a:spcBef>
              <a:spcAft>
                <a:spcPts val="0"/>
              </a:spcAft>
              <a:buClr>
                <a:schemeClr val="lt1"/>
              </a:buClr>
              <a:buSzPts val="4800"/>
              <a:buFont typeface="Calibri"/>
              <a:buNone/>
            </a:pPr>
            <a:r>
              <a:t/>
            </a:r>
            <a:endParaRPr b="1" sz="2000"/>
          </a:p>
          <a:p>
            <a:pPr indent="0" lvl="0" marL="0" rtl="0" algn="ctr">
              <a:lnSpc>
                <a:spcPct val="90000"/>
              </a:lnSpc>
              <a:spcBef>
                <a:spcPts val="0"/>
              </a:spcBef>
              <a:spcAft>
                <a:spcPts val="0"/>
              </a:spcAft>
              <a:buClr>
                <a:schemeClr val="lt1"/>
              </a:buClr>
              <a:buSzPts val="4800"/>
              <a:buFont typeface="Calibri"/>
              <a:buNone/>
            </a:pPr>
            <a:r>
              <a:rPr b="1" lang="en-US" sz="4000"/>
              <a:t>2023-2024</a:t>
            </a:r>
            <a:endParaRPr b="1" sz="4000"/>
          </a:p>
        </p:txBody>
      </p:sp>
      <p:pic>
        <p:nvPicPr>
          <p:cNvPr id="326" name="Google Shape;326;p42"/>
          <p:cNvPicPr preferRelativeResize="0"/>
          <p:nvPr/>
        </p:nvPicPr>
        <p:blipFill rotWithShape="1">
          <a:blip r:embed="rId3">
            <a:alphaModFix/>
          </a:blip>
          <a:srcRect b="0" l="0" r="0" t="0"/>
          <a:stretch/>
        </p:blipFill>
        <p:spPr>
          <a:xfrm>
            <a:off x="880700" y="851925"/>
            <a:ext cx="2600591" cy="2360595"/>
          </a:xfrm>
          <a:prstGeom prst="rect">
            <a:avLst/>
          </a:prstGeom>
          <a:noFill/>
          <a:ln>
            <a:noFill/>
          </a:ln>
        </p:spPr>
      </p:pic>
      <p:sp>
        <p:nvSpPr>
          <p:cNvPr id="327" name="Google Shape;327;p42"/>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8" name="Google Shape;328;p42"/>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9" name="Google Shape;329;p42"/>
          <p:cNvSpPr txBox="1"/>
          <p:nvPr>
            <p:ph idx="1" type="body"/>
          </p:nvPr>
        </p:nvSpPr>
        <p:spPr>
          <a:xfrm>
            <a:off x="5409650" y="1117000"/>
            <a:ext cx="6559200" cy="5163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700">
                <a:solidFill>
                  <a:srgbClr val="980000"/>
                </a:solidFill>
              </a:rPr>
              <a:t>Audited Financial Report 2023-24</a:t>
            </a:r>
            <a:endParaRPr b="1" sz="3700">
              <a:solidFill>
                <a:srgbClr val="980000"/>
              </a:solidFill>
            </a:endParaRPr>
          </a:p>
          <a:p>
            <a:pPr indent="0" lvl="0" marL="0" rtl="0" algn="l">
              <a:lnSpc>
                <a:spcPct val="90000"/>
              </a:lnSpc>
              <a:spcBef>
                <a:spcPts val="0"/>
              </a:spcBef>
              <a:spcAft>
                <a:spcPts val="0"/>
              </a:spcAft>
              <a:buClr>
                <a:srgbClr val="C00000"/>
              </a:buClr>
              <a:buSzPts val="3200"/>
              <a:buNone/>
            </a:pPr>
            <a:r>
              <a:t/>
            </a:r>
            <a:endParaRPr sz="2500">
              <a:solidFill>
                <a:schemeClr val="dk1"/>
              </a:solidFill>
            </a:endParaRPr>
          </a:p>
          <a:p>
            <a:pPr indent="-400050" lvl="0" marL="457200" rtl="0" algn="l">
              <a:lnSpc>
                <a:spcPct val="90000"/>
              </a:lnSpc>
              <a:spcBef>
                <a:spcPts val="0"/>
              </a:spcBef>
              <a:spcAft>
                <a:spcPts val="0"/>
              </a:spcAft>
              <a:buClr>
                <a:schemeClr val="dk1"/>
              </a:buClr>
              <a:buSzPts val="2700"/>
              <a:buChar char="•"/>
            </a:pPr>
            <a:r>
              <a:rPr lang="en-US" sz="2700">
                <a:solidFill>
                  <a:schemeClr val="dk1"/>
                </a:solidFill>
              </a:rPr>
              <a:t>Completed by NUMIS Chartered Accountants in Fall 2024</a:t>
            </a:r>
            <a:endParaRPr sz="2700">
              <a:solidFill>
                <a:schemeClr val="dk1"/>
              </a:solidFill>
            </a:endParaRPr>
          </a:p>
          <a:p>
            <a:pPr indent="0" lvl="0" marL="0" rtl="0" algn="l">
              <a:lnSpc>
                <a:spcPct val="90000"/>
              </a:lnSpc>
              <a:spcBef>
                <a:spcPts val="0"/>
              </a:spcBef>
              <a:spcAft>
                <a:spcPts val="0"/>
              </a:spcAft>
              <a:buNone/>
            </a:pPr>
            <a:r>
              <a:t/>
            </a:r>
            <a:endParaRPr sz="2700">
              <a:solidFill>
                <a:schemeClr val="dk1"/>
              </a:solidFill>
            </a:endParaRPr>
          </a:p>
          <a:p>
            <a:pPr indent="-400050" lvl="0" marL="457200" rtl="0" algn="l">
              <a:lnSpc>
                <a:spcPct val="90000"/>
              </a:lnSpc>
              <a:spcBef>
                <a:spcPts val="0"/>
              </a:spcBef>
              <a:spcAft>
                <a:spcPts val="0"/>
              </a:spcAft>
              <a:buClr>
                <a:schemeClr val="dk1"/>
              </a:buClr>
              <a:buSzPts val="2700"/>
              <a:buChar char="•"/>
            </a:pPr>
            <a:r>
              <a:rPr lang="en-US" sz="2700">
                <a:solidFill>
                  <a:schemeClr val="dk1"/>
                </a:solidFill>
              </a:rPr>
              <a:t>Available on the Website, under AGM </a:t>
            </a:r>
            <a:r>
              <a:rPr lang="en-US" sz="2700" u="sng">
                <a:solidFill>
                  <a:schemeClr val="hlink"/>
                </a:solidFill>
                <a:hlinkClick r:id="rId4"/>
              </a:rPr>
              <a:t>here</a:t>
            </a:r>
            <a:endParaRPr sz="2700">
              <a:solidFill>
                <a:schemeClr val="dk1"/>
              </a:solidFill>
            </a:endParaRPr>
          </a:p>
          <a:p>
            <a:pPr indent="0" lvl="0" marL="0" rtl="0" algn="l">
              <a:lnSpc>
                <a:spcPct val="90000"/>
              </a:lnSpc>
              <a:spcBef>
                <a:spcPts val="0"/>
              </a:spcBef>
              <a:spcAft>
                <a:spcPts val="0"/>
              </a:spcAft>
              <a:buNone/>
            </a:pPr>
            <a:r>
              <a:t/>
            </a:r>
            <a:endParaRPr sz="2700">
              <a:solidFill>
                <a:schemeClr val="dk1"/>
              </a:solidFill>
            </a:endParaRPr>
          </a:p>
          <a:p>
            <a:pPr indent="-400050" lvl="0" marL="457200" rtl="0" algn="l">
              <a:lnSpc>
                <a:spcPct val="90000"/>
              </a:lnSpc>
              <a:spcBef>
                <a:spcPts val="0"/>
              </a:spcBef>
              <a:spcAft>
                <a:spcPts val="0"/>
              </a:spcAft>
              <a:buClr>
                <a:schemeClr val="dk1"/>
              </a:buClr>
              <a:buSzPts val="2700"/>
              <a:buChar char="•"/>
            </a:pPr>
            <a:r>
              <a:rPr lang="en-US" sz="2700">
                <a:solidFill>
                  <a:schemeClr val="dk1"/>
                </a:solidFill>
              </a:rPr>
              <a:t>Shows increase of $134K in revenues</a:t>
            </a:r>
            <a:endParaRPr sz="2700">
              <a:solidFill>
                <a:schemeClr val="dk1"/>
              </a:solidFill>
            </a:endParaRPr>
          </a:p>
          <a:p>
            <a:pPr indent="0" lvl="0" marL="0" rtl="0" algn="l">
              <a:lnSpc>
                <a:spcPct val="90000"/>
              </a:lnSpc>
              <a:spcBef>
                <a:spcPts val="0"/>
              </a:spcBef>
              <a:spcAft>
                <a:spcPts val="0"/>
              </a:spcAft>
              <a:buNone/>
            </a:pPr>
            <a:r>
              <a:t/>
            </a:r>
            <a:endParaRPr sz="2400">
              <a:solidFill>
                <a:schemeClr val="dk1"/>
              </a:solidFill>
            </a:endParaRPr>
          </a:p>
          <a:p>
            <a:pPr indent="0" lvl="0" marL="0" rtl="0" algn="l">
              <a:lnSpc>
                <a:spcPct val="90000"/>
              </a:lnSpc>
              <a:spcBef>
                <a:spcPts val="0"/>
              </a:spcBef>
              <a:spcAft>
                <a:spcPts val="0"/>
              </a:spcAft>
              <a:buSzPts val="1800"/>
              <a:buNone/>
            </a:pPr>
            <a:r>
              <a:t/>
            </a:r>
            <a:endParaRPr sz="2200">
              <a:solidFill>
                <a:srgbClr val="000000"/>
              </a:solidFill>
            </a:endParaRPr>
          </a:p>
          <a:p>
            <a:pPr indent="0" lvl="0" marL="0" rtl="0" algn="l">
              <a:lnSpc>
                <a:spcPct val="90000"/>
              </a:lnSpc>
              <a:spcBef>
                <a:spcPts val="0"/>
              </a:spcBef>
              <a:spcAft>
                <a:spcPts val="0"/>
              </a:spcAft>
              <a:buSzPts val="1800"/>
              <a:buNone/>
            </a:pPr>
            <a:r>
              <a:t/>
            </a:r>
            <a:endParaRPr sz="2200">
              <a:solidFill>
                <a:srgbClr val="000000"/>
              </a:solidFill>
            </a:endParaRPr>
          </a:p>
          <a:p>
            <a:pPr indent="0" lvl="0" marL="0" rtl="0" algn="l">
              <a:lnSpc>
                <a:spcPct val="90000"/>
              </a:lnSpc>
              <a:spcBef>
                <a:spcPts val="0"/>
              </a:spcBef>
              <a:spcAft>
                <a:spcPts val="0"/>
              </a:spcAft>
              <a:buSzPts val="1800"/>
              <a:buNone/>
            </a:pPr>
            <a:r>
              <a:t/>
            </a:r>
            <a:endParaRPr sz="2200">
              <a:solidFill>
                <a:srgbClr val="000000"/>
              </a:solidFill>
            </a:endParaRPr>
          </a:p>
          <a:p>
            <a:pPr indent="0" lvl="0" marL="0" rtl="0" algn="l">
              <a:lnSpc>
                <a:spcPct val="90000"/>
              </a:lnSpc>
              <a:spcBef>
                <a:spcPts val="0"/>
              </a:spcBef>
              <a:spcAft>
                <a:spcPts val="0"/>
              </a:spcAft>
              <a:buSzPts val="1800"/>
              <a:buNone/>
            </a:pPr>
            <a:r>
              <a:t/>
            </a:r>
            <a:endParaRPr sz="2200">
              <a:solidFill>
                <a:srgbClr val="000000"/>
              </a:solidFill>
            </a:endParaRPr>
          </a:p>
          <a:p>
            <a:pPr indent="0" lvl="0" marL="0" rtl="0" algn="l">
              <a:lnSpc>
                <a:spcPct val="90000"/>
              </a:lnSpc>
              <a:spcBef>
                <a:spcPts val="0"/>
              </a:spcBef>
              <a:spcAft>
                <a:spcPts val="0"/>
              </a:spcAft>
              <a:buSzPts val="1800"/>
              <a:buNone/>
            </a:pPr>
            <a:r>
              <a:t/>
            </a:r>
            <a:endParaRPr sz="2200">
              <a:solidFill>
                <a:srgbClr val="000000"/>
              </a:solidFill>
            </a:endParaRPr>
          </a:p>
          <a:p>
            <a:pPr indent="0" lvl="0" marL="0" rtl="0" algn="l">
              <a:lnSpc>
                <a:spcPct val="90000"/>
              </a:lnSpc>
              <a:spcBef>
                <a:spcPts val="0"/>
              </a:spcBef>
              <a:spcAft>
                <a:spcPts val="0"/>
              </a:spcAft>
              <a:buSzPts val="1800"/>
              <a:buNone/>
            </a:pPr>
            <a:r>
              <a:t/>
            </a:r>
            <a:endParaRPr sz="2200">
              <a:solidFill>
                <a:srgbClr val="000000"/>
              </a:solidFill>
            </a:endParaRPr>
          </a:p>
          <a:p>
            <a:pPr indent="0" lvl="0" marL="0" rtl="0" algn="l">
              <a:lnSpc>
                <a:spcPct val="90000"/>
              </a:lnSpc>
              <a:spcBef>
                <a:spcPts val="0"/>
              </a:spcBef>
              <a:spcAft>
                <a:spcPts val="0"/>
              </a:spcAft>
              <a:buSzPts val="1800"/>
              <a:buNone/>
            </a:pPr>
            <a:r>
              <a:t/>
            </a:r>
            <a:endParaRPr sz="220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3" name="Shape 333"/>
        <p:cNvGrpSpPr/>
        <p:nvPr/>
      </p:nvGrpSpPr>
      <p:grpSpPr>
        <a:xfrm>
          <a:off x="0" y="0"/>
          <a:ext cx="0" cy="0"/>
          <a:chOff x="0" y="0"/>
          <a:chExt cx="0" cy="0"/>
        </a:xfrm>
      </p:grpSpPr>
      <p:sp>
        <p:nvSpPr>
          <p:cNvPr id="334" name="Google Shape;334;p43"/>
          <p:cNvSpPr txBox="1"/>
          <p:nvPr>
            <p:ph type="title"/>
          </p:nvPr>
        </p:nvSpPr>
        <p:spPr>
          <a:xfrm>
            <a:off x="-4" y="3416550"/>
            <a:ext cx="2838000" cy="3007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Financial Review</a:t>
            </a:r>
            <a:endParaRPr b="1" sz="4800"/>
          </a:p>
          <a:p>
            <a:pPr indent="0" lvl="0" marL="0" rtl="0" algn="ctr">
              <a:lnSpc>
                <a:spcPct val="90000"/>
              </a:lnSpc>
              <a:spcBef>
                <a:spcPts val="0"/>
              </a:spcBef>
              <a:spcAft>
                <a:spcPts val="0"/>
              </a:spcAft>
              <a:buClr>
                <a:schemeClr val="lt1"/>
              </a:buClr>
              <a:buSzPts val="4800"/>
              <a:buFont typeface="Calibri"/>
              <a:buNone/>
            </a:pPr>
            <a:r>
              <a:t/>
            </a:r>
            <a:endParaRPr b="1" sz="2000"/>
          </a:p>
          <a:p>
            <a:pPr indent="0" lvl="0" marL="0" rtl="0" algn="ctr">
              <a:lnSpc>
                <a:spcPct val="90000"/>
              </a:lnSpc>
              <a:spcBef>
                <a:spcPts val="0"/>
              </a:spcBef>
              <a:spcAft>
                <a:spcPts val="0"/>
              </a:spcAft>
              <a:buClr>
                <a:schemeClr val="lt1"/>
              </a:buClr>
              <a:buSzPts val="4800"/>
              <a:buFont typeface="Calibri"/>
              <a:buNone/>
            </a:pPr>
            <a:r>
              <a:rPr b="1" i="1" lang="en-US" sz="3400"/>
              <a:t>Profit and Loss</a:t>
            </a:r>
            <a:endParaRPr b="1" i="1" sz="3400"/>
          </a:p>
        </p:txBody>
      </p:sp>
      <p:pic>
        <p:nvPicPr>
          <p:cNvPr id="335" name="Google Shape;335;p43"/>
          <p:cNvPicPr preferRelativeResize="0"/>
          <p:nvPr/>
        </p:nvPicPr>
        <p:blipFill rotWithShape="1">
          <a:blip r:embed="rId3">
            <a:alphaModFix/>
          </a:blip>
          <a:srcRect b="0" l="0" r="0" t="0"/>
          <a:stretch/>
        </p:blipFill>
        <p:spPr>
          <a:xfrm>
            <a:off x="118700" y="851925"/>
            <a:ext cx="2600591" cy="2360595"/>
          </a:xfrm>
          <a:prstGeom prst="rect">
            <a:avLst/>
          </a:prstGeom>
          <a:noFill/>
          <a:ln>
            <a:noFill/>
          </a:ln>
        </p:spPr>
      </p:pic>
      <p:pic>
        <p:nvPicPr>
          <p:cNvPr id="336" name="Google Shape;336;p43" title="Screenshot 2025-05-12 at 4.11.08 PM.png"/>
          <p:cNvPicPr preferRelativeResize="0"/>
          <p:nvPr/>
        </p:nvPicPr>
        <p:blipFill>
          <a:blip r:embed="rId4">
            <a:alphaModFix/>
          </a:blip>
          <a:stretch>
            <a:fillRect/>
          </a:stretch>
        </p:blipFill>
        <p:spPr>
          <a:xfrm>
            <a:off x="2990396" y="609600"/>
            <a:ext cx="9049201" cy="558063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0" name="Shape 340"/>
        <p:cNvGrpSpPr/>
        <p:nvPr/>
      </p:nvGrpSpPr>
      <p:grpSpPr>
        <a:xfrm>
          <a:off x="0" y="0"/>
          <a:ext cx="0" cy="0"/>
          <a:chOff x="0" y="0"/>
          <a:chExt cx="0" cy="0"/>
        </a:xfrm>
      </p:grpSpPr>
      <p:sp>
        <p:nvSpPr>
          <p:cNvPr id="341" name="Google Shape;341;p44"/>
          <p:cNvSpPr txBox="1"/>
          <p:nvPr>
            <p:ph type="title"/>
          </p:nvPr>
        </p:nvSpPr>
        <p:spPr>
          <a:xfrm>
            <a:off x="-4" y="3287350"/>
            <a:ext cx="2838000" cy="3007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Financial Review</a:t>
            </a:r>
            <a:endParaRPr b="1" sz="4800"/>
          </a:p>
          <a:p>
            <a:pPr indent="0" lvl="0" marL="0" rtl="0" algn="ctr">
              <a:lnSpc>
                <a:spcPct val="90000"/>
              </a:lnSpc>
              <a:spcBef>
                <a:spcPts val="0"/>
              </a:spcBef>
              <a:spcAft>
                <a:spcPts val="0"/>
              </a:spcAft>
              <a:buClr>
                <a:schemeClr val="lt1"/>
              </a:buClr>
              <a:buSzPts val="4800"/>
              <a:buFont typeface="Calibri"/>
              <a:buNone/>
            </a:pPr>
            <a:r>
              <a:t/>
            </a:r>
            <a:endParaRPr b="1" sz="2000"/>
          </a:p>
          <a:p>
            <a:pPr indent="0" lvl="0" marL="0" rtl="0" algn="ctr">
              <a:lnSpc>
                <a:spcPct val="90000"/>
              </a:lnSpc>
              <a:spcBef>
                <a:spcPts val="0"/>
              </a:spcBef>
              <a:spcAft>
                <a:spcPts val="0"/>
              </a:spcAft>
              <a:buClr>
                <a:schemeClr val="lt1"/>
              </a:buClr>
              <a:buSzPts val="4800"/>
              <a:buFont typeface="Calibri"/>
              <a:buNone/>
            </a:pPr>
            <a:r>
              <a:rPr b="1" i="1" lang="en-US" sz="3400"/>
              <a:t>Cash Flow</a:t>
            </a:r>
            <a:endParaRPr b="1" i="1" sz="3400"/>
          </a:p>
        </p:txBody>
      </p:sp>
      <p:pic>
        <p:nvPicPr>
          <p:cNvPr id="342" name="Google Shape;342;p44"/>
          <p:cNvPicPr preferRelativeResize="0"/>
          <p:nvPr/>
        </p:nvPicPr>
        <p:blipFill rotWithShape="1">
          <a:blip r:embed="rId3">
            <a:alphaModFix/>
          </a:blip>
          <a:srcRect b="0" l="0" r="0" t="0"/>
          <a:stretch/>
        </p:blipFill>
        <p:spPr>
          <a:xfrm>
            <a:off x="118700" y="851925"/>
            <a:ext cx="2600591" cy="2360595"/>
          </a:xfrm>
          <a:prstGeom prst="rect">
            <a:avLst/>
          </a:prstGeom>
          <a:noFill/>
          <a:ln>
            <a:noFill/>
          </a:ln>
        </p:spPr>
      </p:pic>
      <p:pic>
        <p:nvPicPr>
          <p:cNvPr id="343" name="Google Shape;343;p44" title="Screenshot 2025-05-12 at 4.12.45 PM.png"/>
          <p:cNvPicPr preferRelativeResize="0"/>
          <p:nvPr/>
        </p:nvPicPr>
        <p:blipFill>
          <a:blip r:embed="rId4">
            <a:alphaModFix/>
          </a:blip>
          <a:stretch>
            <a:fillRect/>
          </a:stretch>
        </p:blipFill>
        <p:spPr>
          <a:xfrm>
            <a:off x="2990396" y="685800"/>
            <a:ext cx="9049201" cy="531110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7" name="Shape 347"/>
        <p:cNvGrpSpPr/>
        <p:nvPr/>
      </p:nvGrpSpPr>
      <p:grpSpPr>
        <a:xfrm>
          <a:off x="0" y="0"/>
          <a:ext cx="0" cy="0"/>
          <a:chOff x="0" y="0"/>
          <a:chExt cx="0" cy="0"/>
        </a:xfrm>
      </p:grpSpPr>
      <p:sp>
        <p:nvSpPr>
          <p:cNvPr id="348" name="Google Shape;348;p45"/>
          <p:cNvSpPr txBox="1"/>
          <p:nvPr>
            <p:ph type="title"/>
          </p:nvPr>
        </p:nvSpPr>
        <p:spPr>
          <a:xfrm>
            <a:off x="-4" y="3303500"/>
            <a:ext cx="2838000" cy="3007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Financial Review</a:t>
            </a:r>
            <a:endParaRPr b="1" sz="4800"/>
          </a:p>
          <a:p>
            <a:pPr indent="0" lvl="0" marL="0" rtl="0" algn="ctr">
              <a:lnSpc>
                <a:spcPct val="90000"/>
              </a:lnSpc>
              <a:spcBef>
                <a:spcPts val="0"/>
              </a:spcBef>
              <a:spcAft>
                <a:spcPts val="0"/>
              </a:spcAft>
              <a:buClr>
                <a:schemeClr val="lt1"/>
              </a:buClr>
              <a:buSzPts val="4800"/>
              <a:buFont typeface="Calibri"/>
              <a:buNone/>
            </a:pPr>
            <a:r>
              <a:t/>
            </a:r>
            <a:endParaRPr b="1" sz="2000"/>
          </a:p>
          <a:p>
            <a:pPr indent="0" lvl="0" marL="0" rtl="0" algn="ctr">
              <a:lnSpc>
                <a:spcPct val="90000"/>
              </a:lnSpc>
              <a:spcBef>
                <a:spcPts val="0"/>
              </a:spcBef>
              <a:spcAft>
                <a:spcPts val="0"/>
              </a:spcAft>
              <a:buClr>
                <a:schemeClr val="lt1"/>
              </a:buClr>
              <a:buSzPts val="4800"/>
              <a:buFont typeface="Calibri"/>
              <a:buNone/>
            </a:pPr>
            <a:r>
              <a:rPr b="1" i="1" lang="en-US" sz="3400"/>
              <a:t>Balance Sheet</a:t>
            </a:r>
            <a:endParaRPr b="1" i="1" sz="3400"/>
          </a:p>
        </p:txBody>
      </p:sp>
      <p:pic>
        <p:nvPicPr>
          <p:cNvPr id="349" name="Google Shape;349;p45"/>
          <p:cNvPicPr preferRelativeResize="0"/>
          <p:nvPr/>
        </p:nvPicPr>
        <p:blipFill rotWithShape="1">
          <a:blip r:embed="rId3">
            <a:alphaModFix/>
          </a:blip>
          <a:srcRect b="0" l="0" r="0" t="0"/>
          <a:stretch/>
        </p:blipFill>
        <p:spPr>
          <a:xfrm>
            <a:off x="118700" y="851925"/>
            <a:ext cx="2600591" cy="2360595"/>
          </a:xfrm>
          <a:prstGeom prst="rect">
            <a:avLst/>
          </a:prstGeom>
          <a:noFill/>
          <a:ln>
            <a:noFill/>
          </a:ln>
        </p:spPr>
      </p:pic>
      <p:pic>
        <p:nvPicPr>
          <p:cNvPr id="350" name="Google Shape;350;p45" title="Screenshot 2025-05-12 at 4.13.38 PM.png"/>
          <p:cNvPicPr preferRelativeResize="0"/>
          <p:nvPr/>
        </p:nvPicPr>
        <p:blipFill>
          <a:blip r:embed="rId4">
            <a:alphaModFix/>
          </a:blip>
          <a:stretch>
            <a:fillRect/>
          </a:stretch>
        </p:blipFill>
        <p:spPr>
          <a:xfrm>
            <a:off x="2990396" y="609600"/>
            <a:ext cx="9049206" cy="560273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4" name="Shape 354"/>
        <p:cNvGrpSpPr/>
        <p:nvPr/>
      </p:nvGrpSpPr>
      <p:grpSpPr>
        <a:xfrm>
          <a:off x="0" y="0"/>
          <a:ext cx="0" cy="0"/>
          <a:chOff x="0" y="0"/>
          <a:chExt cx="0" cy="0"/>
        </a:xfrm>
      </p:grpSpPr>
      <p:sp>
        <p:nvSpPr>
          <p:cNvPr id="355" name="Google Shape;355;p46"/>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2025-2026 Photo update</a:t>
            </a:r>
            <a:endParaRPr/>
          </a:p>
        </p:txBody>
      </p:sp>
      <p:sp>
        <p:nvSpPr>
          <p:cNvPr id="356" name="Google Shape;356;p46"/>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7" name="Google Shape;357;p46"/>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8" name="Google Shape;358;p46"/>
          <p:cNvSpPr txBox="1"/>
          <p:nvPr>
            <p:ph idx="1" type="body"/>
          </p:nvPr>
        </p:nvSpPr>
        <p:spPr>
          <a:xfrm>
            <a:off x="5474300" y="1303175"/>
            <a:ext cx="6559200" cy="4675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500">
                <a:solidFill>
                  <a:srgbClr val="980000"/>
                </a:solidFill>
              </a:rPr>
              <a:t>AMHA Photos</a:t>
            </a:r>
            <a:endParaRPr b="1" sz="35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chemeClr val="dk1"/>
              </a:solidFill>
            </a:endParaRPr>
          </a:p>
          <a:p>
            <a:pPr indent="0" lvl="0" marL="0" rtl="0" algn="l">
              <a:lnSpc>
                <a:spcPct val="90000"/>
              </a:lnSpc>
              <a:spcBef>
                <a:spcPts val="0"/>
              </a:spcBef>
              <a:spcAft>
                <a:spcPts val="0"/>
              </a:spcAft>
              <a:buSzPts val="1800"/>
              <a:buNone/>
            </a:pPr>
            <a:r>
              <a:t/>
            </a:r>
            <a:endParaRPr sz="2400">
              <a:solidFill>
                <a:schemeClr val="dk1"/>
              </a:solidFill>
            </a:endParaRPr>
          </a:p>
          <a:p>
            <a:pPr indent="-381000" lvl="1" marL="914400" rtl="0" algn="l">
              <a:lnSpc>
                <a:spcPct val="90000"/>
              </a:lnSpc>
              <a:spcBef>
                <a:spcPts val="0"/>
              </a:spcBef>
              <a:spcAft>
                <a:spcPts val="0"/>
              </a:spcAft>
              <a:buClr>
                <a:schemeClr val="dk1"/>
              </a:buClr>
              <a:buSzPts val="2400"/>
              <a:buChar char="•"/>
            </a:pPr>
            <a:r>
              <a:rPr lang="en-US">
                <a:solidFill>
                  <a:schemeClr val="dk1"/>
                </a:solidFill>
              </a:rPr>
              <a:t>No significant complaints around photo quality; intend to stay with Mojo</a:t>
            </a:r>
            <a:endParaRPr>
              <a:solidFill>
                <a:schemeClr val="dk1"/>
              </a:solidFill>
            </a:endParaRPr>
          </a:p>
          <a:p>
            <a:pPr indent="0" lvl="0" marL="914400" rtl="0" algn="l">
              <a:lnSpc>
                <a:spcPct val="90000"/>
              </a:lnSpc>
              <a:spcBef>
                <a:spcPts val="0"/>
              </a:spcBef>
              <a:spcAft>
                <a:spcPts val="0"/>
              </a:spcAft>
              <a:buSzPts val="1800"/>
              <a:buNone/>
            </a:pPr>
            <a:r>
              <a:t/>
            </a:r>
            <a:endParaRPr>
              <a:solidFill>
                <a:schemeClr val="dk1"/>
              </a:solidFill>
            </a:endParaRPr>
          </a:p>
          <a:p>
            <a:pPr indent="-381000" lvl="1" marL="914400" rtl="0" algn="l">
              <a:lnSpc>
                <a:spcPct val="90000"/>
              </a:lnSpc>
              <a:spcBef>
                <a:spcPts val="0"/>
              </a:spcBef>
              <a:spcAft>
                <a:spcPts val="0"/>
              </a:spcAft>
              <a:buClr>
                <a:schemeClr val="dk1"/>
              </a:buClr>
              <a:buSzPts val="2400"/>
              <a:buChar char="•"/>
            </a:pPr>
            <a:r>
              <a:rPr lang="en-US">
                <a:solidFill>
                  <a:schemeClr val="dk1"/>
                </a:solidFill>
              </a:rPr>
              <a:t>Date set for Dec 5th to 7th, 2025</a:t>
            </a:r>
            <a:endParaRPr>
              <a:solidFill>
                <a:schemeClr val="dk1"/>
              </a:solidFill>
              <a:highlight>
                <a:srgbClr val="FFFFFF"/>
              </a:highlight>
            </a:endParaRPr>
          </a:p>
          <a:p>
            <a:pPr indent="0" lvl="0" marL="0" rtl="0" algn="l">
              <a:lnSpc>
                <a:spcPct val="90000"/>
              </a:lnSpc>
              <a:spcBef>
                <a:spcPts val="0"/>
              </a:spcBef>
              <a:spcAft>
                <a:spcPts val="0"/>
              </a:spcAft>
              <a:buSzPts val="1800"/>
              <a:buNone/>
            </a:pPr>
            <a:r>
              <a:t/>
            </a:r>
            <a:endParaRPr sz="2400">
              <a:solidFill>
                <a:schemeClr val="dk1"/>
              </a:solidFill>
            </a:endParaRPr>
          </a:p>
          <a:p>
            <a:pPr indent="0" lvl="0" marL="0" rtl="0" algn="l">
              <a:lnSpc>
                <a:spcPct val="90000"/>
              </a:lnSpc>
              <a:spcBef>
                <a:spcPts val="0"/>
              </a:spcBef>
              <a:spcAft>
                <a:spcPts val="0"/>
              </a:spcAft>
              <a:buSzPts val="1800"/>
              <a:buNone/>
            </a:pPr>
            <a:r>
              <a:t/>
            </a:r>
            <a:endParaRPr sz="2200">
              <a:solidFill>
                <a:srgbClr val="000000"/>
              </a:solidFill>
            </a:endParaRPr>
          </a:p>
        </p:txBody>
      </p:sp>
      <p:pic>
        <p:nvPicPr>
          <p:cNvPr id="359" name="Google Shape;359;p46"/>
          <p:cNvPicPr preferRelativeResize="0"/>
          <p:nvPr/>
        </p:nvPicPr>
        <p:blipFill rotWithShape="1">
          <a:blip r:embed="rId3">
            <a:alphaModFix/>
          </a:blip>
          <a:srcRect b="0" l="0" r="0" t="0"/>
          <a:stretch/>
        </p:blipFill>
        <p:spPr>
          <a:xfrm>
            <a:off x="1191425" y="819150"/>
            <a:ext cx="2600591" cy="23605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699662" y="2665395"/>
            <a:ext cx="36168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Current</a:t>
            </a:r>
            <a:br>
              <a:rPr b="1" lang="en-US" sz="4800"/>
            </a:br>
            <a:r>
              <a:rPr b="1" lang="en-US" sz="4800"/>
              <a:t>Executive</a:t>
            </a:r>
            <a:br>
              <a:rPr b="1" lang="en-US" sz="4800"/>
            </a:br>
            <a:r>
              <a:rPr b="1" lang="en-US" sz="4800"/>
              <a:t>Committee</a:t>
            </a:r>
            <a:endParaRPr/>
          </a:p>
        </p:txBody>
      </p:sp>
      <p:sp>
        <p:nvSpPr>
          <p:cNvPr id="133" name="Google Shape;133;p20"/>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20"/>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20"/>
          <p:cNvSpPr txBox="1"/>
          <p:nvPr>
            <p:ph idx="1" type="body"/>
          </p:nvPr>
        </p:nvSpPr>
        <p:spPr>
          <a:xfrm>
            <a:off x="5320700" y="1420775"/>
            <a:ext cx="6868200" cy="4471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3400"/>
              <a:buNone/>
            </a:pPr>
            <a:r>
              <a:rPr b="1" lang="en-US" sz="3300">
                <a:solidFill>
                  <a:srgbClr val="980000"/>
                </a:solidFill>
              </a:rPr>
              <a:t>President</a:t>
            </a:r>
            <a:r>
              <a:rPr lang="en-US" sz="3300">
                <a:solidFill>
                  <a:schemeClr val="dk1"/>
                </a:solidFill>
              </a:rPr>
              <a:t> – </a:t>
            </a:r>
            <a:r>
              <a:rPr lang="en-US" sz="3300">
                <a:solidFill>
                  <a:schemeClr val="dk1"/>
                </a:solidFill>
              </a:rPr>
              <a:t>Pat Stachniak (Interim)</a:t>
            </a:r>
            <a:endParaRPr sz="2700">
              <a:solidFill>
                <a:schemeClr val="dk1"/>
              </a:solidFill>
            </a:endParaRPr>
          </a:p>
          <a:p>
            <a:pPr indent="0" lvl="0" marL="0" rtl="0" algn="l">
              <a:lnSpc>
                <a:spcPct val="90000"/>
              </a:lnSpc>
              <a:spcBef>
                <a:spcPts val="1000"/>
              </a:spcBef>
              <a:spcAft>
                <a:spcPts val="0"/>
              </a:spcAft>
              <a:buClr>
                <a:srgbClr val="C00000"/>
              </a:buClr>
              <a:buSzPts val="3400"/>
              <a:buNone/>
            </a:pPr>
            <a:r>
              <a:rPr b="1" lang="en-US" sz="3300">
                <a:solidFill>
                  <a:srgbClr val="980000"/>
                </a:solidFill>
              </a:rPr>
              <a:t>VP 1 Administration</a:t>
            </a:r>
            <a:r>
              <a:rPr b="1" lang="en-US" sz="3300">
                <a:solidFill>
                  <a:schemeClr val="dk1"/>
                </a:solidFill>
              </a:rPr>
              <a:t> </a:t>
            </a:r>
            <a:r>
              <a:rPr lang="en-US" sz="3300">
                <a:solidFill>
                  <a:schemeClr val="dk1"/>
                </a:solidFill>
              </a:rPr>
              <a:t>– Nicole Gidluck</a:t>
            </a:r>
            <a:endParaRPr sz="2100">
              <a:solidFill>
                <a:schemeClr val="dk1"/>
              </a:solidFill>
            </a:endParaRPr>
          </a:p>
          <a:p>
            <a:pPr indent="0" lvl="0" marL="0" rtl="0" algn="l">
              <a:lnSpc>
                <a:spcPct val="90000"/>
              </a:lnSpc>
              <a:spcBef>
                <a:spcPts val="1000"/>
              </a:spcBef>
              <a:spcAft>
                <a:spcPts val="0"/>
              </a:spcAft>
              <a:buClr>
                <a:srgbClr val="C00000"/>
              </a:buClr>
              <a:buSzPts val="3400"/>
              <a:buNone/>
            </a:pPr>
            <a:r>
              <a:rPr b="1" lang="en-US" sz="3300">
                <a:solidFill>
                  <a:srgbClr val="980000"/>
                </a:solidFill>
              </a:rPr>
              <a:t>VP 2 High Performance</a:t>
            </a:r>
            <a:r>
              <a:rPr lang="en-US" sz="3300">
                <a:solidFill>
                  <a:schemeClr val="dk1"/>
                </a:solidFill>
              </a:rPr>
              <a:t> – Pat Stachniak</a:t>
            </a:r>
            <a:endParaRPr sz="3300">
              <a:solidFill>
                <a:schemeClr val="dk1"/>
              </a:solidFill>
            </a:endParaRPr>
          </a:p>
          <a:p>
            <a:pPr indent="0" lvl="0" marL="0" rtl="0" algn="l">
              <a:lnSpc>
                <a:spcPct val="90000"/>
              </a:lnSpc>
              <a:spcBef>
                <a:spcPts val="1000"/>
              </a:spcBef>
              <a:spcAft>
                <a:spcPts val="0"/>
              </a:spcAft>
              <a:buClr>
                <a:srgbClr val="C00000"/>
              </a:buClr>
              <a:buSzPts val="3400"/>
              <a:buNone/>
            </a:pPr>
            <a:r>
              <a:rPr b="1" lang="en-US" sz="3300">
                <a:solidFill>
                  <a:srgbClr val="980000"/>
                </a:solidFill>
              </a:rPr>
              <a:t>VP 3 Competitive</a:t>
            </a:r>
            <a:r>
              <a:rPr lang="en-US" sz="3300">
                <a:solidFill>
                  <a:schemeClr val="dk1"/>
                </a:solidFill>
              </a:rPr>
              <a:t> – Glenn Odishaw</a:t>
            </a:r>
            <a:endParaRPr sz="2700">
              <a:solidFill>
                <a:schemeClr val="dk1"/>
              </a:solidFill>
            </a:endParaRPr>
          </a:p>
          <a:p>
            <a:pPr indent="0" lvl="0" marL="0" rtl="0" algn="l">
              <a:lnSpc>
                <a:spcPct val="90000"/>
              </a:lnSpc>
              <a:spcBef>
                <a:spcPts val="1000"/>
              </a:spcBef>
              <a:spcAft>
                <a:spcPts val="0"/>
              </a:spcAft>
              <a:buClr>
                <a:srgbClr val="C00000"/>
              </a:buClr>
              <a:buSzPts val="3400"/>
              <a:buNone/>
            </a:pPr>
            <a:r>
              <a:rPr b="1" lang="en-US" sz="3300">
                <a:solidFill>
                  <a:srgbClr val="980000"/>
                </a:solidFill>
              </a:rPr>
              <a:t>VP 4 City </a:t>
            </a:r>
            <a:r>
              <a:rPr lang="en-US" sz="3300">
                <a:solidFill>
                  <a:schemeClr val="dk1"/>
                </a:solidFill>
              </a:rPr>
              <a:t>– Brent Emo</a:t>
            </a:r>
            <a:endParaRPr sz="3300">
              <a:solidFill>
                <a:schemeClr val="dk1"/>
              </a:solidFill>
            </a:endParaRPr>
          </a:p>
          <a:p>
            <a:pPr indent="0" lvl="0" marL="0" rtl="0" algn="l">
              <a:lnSpc>
                <a:spcPct val="90000"/>
              </a:lnSpc>
              <a:spcBef>
                <a:spcPts val="1000"/>
              </a:spcBef>
              <a:spcAft>
                <a:spcPts val="0"/>
              </a:spcAft>
              <a:buClr>
                <a:srgbClr val="C00000"/>
              </a:buClr>
              <a:buSzPts val="3400"/>
              <a:buNone/>
            </a:pPr>
            <a:r>
              <a:rPr b="1" lang="en-US" sz="3300">
                <a:solidFill>
                  <a:srgbClr val="990000"/>
                </a:solidFill>
              </a:rPr>
              <a:t>VP 5 Female</a:t>
            </a:r>
            <a:r>
              <a:rPr lang="en-US" sz="3300">
                <a:solidFill>
                  <a:schemeClr val="dk1"/>
                </a:solidFill>
              </a:rPr>
              <a:t> - Mumtaz Robson</a:t>
            </a:r>
            <a:endParaRPr sz="3300">
              <a:solidFill>
                <a:schemeClr val="dk1"/>
              </a:solidFill>
            </a:endParaRPr>
          </a:p>
        </p:txBody>
      </p:sp>
      <p:pic>
        <p:nvPicPr>
          <p:cNvPr id="136" name="Google Shape;136;p20"/>
          <p:cNvPicPr preferRelativeResize="0"/>
          <p:nvPr/>
        </p:nvPicPr>
        <p:blipFill rotWithShape="1">
          <a:blip r:embed="rId3">
            <a:alphaModFix/>
          </a:blip>
          <a:srcRect b="0" l="0" r="0" t="0"/>
          <a:stretch/>
        </p:blipFill>
        <p:spPr>
          <a:xfrm>
            <a:off x="1207750" y="742950"/>
            <a:ext cx="2600591" cy="236059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3" name="Shape 363"/>
        <p:cNvGrpSpPr/>
        <p:nvPr/>
      </p:nvGrpSpPr>
      <p:grpSpPr>
        <a:xfrm>
          <a:off x="0" y="0"/>
          <a:ext cx="0" cy="0"/>
          <a:chOff x="0" y="0"/>
          <a:chExt cx="0" cy="0"/>
        </a:xfrm>
      </p:grpSpPr>
      <p:sp>
        <p:nvSpPr>
          <p:cNvPr id="364" name="Google Shape;364;p47"/>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2024-2025</a:t>
            </a:r>
            <a:endParaRPr b="1" sz="4800"/>
          </a:p>
          <a:p>
            <a:pPr indent="0" lvl="0" marL="0" rtl="0" algn="ctr">
              <a:lnSpc>
                <a:spcPct val="90000"/>
              </a:lnSpc>
              <a:spcBef>
                <a:spcPts val="0"/>
              </a:spcBef>
              <a:spcAft>
                <a:spcPts val="0"/>
              </a:spcAft>
              <a:buClr>
                <a:schemeClr val="lt1"/>
              </a:buClr>
              <a:buSzPts val="4800"/>
              <a:buFont typeface="Calibri"/>
              <a:buNone/>
            </a:pPr>
            <a:r>
              <a:rPr b="1" lang="en-US" sz="4800"/>
              <a:t>Q &amp; A</a:t>
            </a:r>
            <a:endParaRPr/>
          </a:p>
        </p:txBody>
      </p:sp>
      <p:sp>
        <p:nvSpPr>
          <p:cNvPr id="365" name="Google Shape;365;p47"/>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6" name="Google Shape;366;p47"/>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7" name="Google Shape;367;p47"/>
          <p:cNvSpPr txBox="1"/>
          <p:nvPr>
            <p:ph idx="1" type="body"/>
          </p:nvPr>
        </p:nvSpPr>
        <p:spPr>
          <a:xfrm>
            <a:off x="5474300" y="1303175"/>
            <a:ext cx="6559200" cy="4675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Font typeface="Arial"/>
              <a:buNone/>
            </a:pPr>
            <a:r>
              <a:rPr b="1" lang="en-US" sz="4400">
                <a:solidFill>
                  <a:srgbClr val="980000"/>
                </a:solidFill>
              </a:rPr>
              <a:t>Member Questions</a:t>
            </a:r>
            <a:endParaRPr b="1" sz="35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chemeClr val="dk1"/>
              </a:solidFill>
            </a:endParaRPr>
          </a:p>
          <a:p>
            <a:pPr indent="0" lvl="0" marL="0" rtl="0" algn="l">
              <a:lnSpc>
                <a:spcPct val="90000"/>
              </a:lnSpc>
              <a:spcBef>
                <a:spcPts val="0"/>
              </a:spcBef>
              <a:spcAft>
                <a:spcPts val="0"/>
              </a:spcAft>
              <a:buSzPts val="1800"/>
              <a:buNone/>
            </a:pPr>
            <a:r>
              <a:t/>
            </a:r>
            <a:endParaRPr sz="2400">
              <a:solidFill>
                <a:schemeClr val="dk1"/>
              </a:solidFill>
            </a:endParaRPr>
          </a:p>
          <a:p>
            <a:pPr indent="0" lvl="0" marL="0" rtl="0" algn="l">
              <a:lnSpc>
                <a:spcPct val="115000"/>
              </a:lnSpc>
              <a:spcBef>
                <a:spcPts val="0"/>
              </a:spcBef>
              <a:spcAft>
                <a:spcPts val="0"/>
              </a:spcAft>
              <a:buSzPts val="1800"/>
              <a:buNone/>
            </a:pPr>
            <a:r>
              <a:rPr lang="en-US" sz="2700">
                <a:solidFill>
                  <a:srgbClr val="202124"/>
                </a:solidFill>
                <a:latin typeface="Roboto"/>
                <a:ea typeface="Roboto"/>
                <a:cs typeface="Roboto"/>
                <a:sym typeface="Roboto"/>
              </a:rPr>
              <a:t>All Questions sent in before May 6th have been answered and posted on the website here:</a:t>
            </a:r>
            <a:endParaRPr sz="2700">
              <a:solidFill>
                <a:srgbClr val="202124"/>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800"/>
              <a:buFont typeface="Arial"/>
              <a:buNone/>
            </a:pPr>
            <a:r>
              <a:rPr lang="en-US" sz="2700">
                <a:solidFill>
                  <a:srgbClr val="202124"/>
                </a:solidFill>
                <a:latin typeface="Roboto"/>
                <a:ea typeface="Roboto"/>
                <a:cs typeface="Roboto"/>
                <a:sym typeface="Roboto"/>
              </a:rPr>
              <a:t> </a:t>
            </a:r>
            <a:r>
              <a:rPr lang="en-US" sz="2200">
                <a:solidFill>
                  <a:srgbClr val="202124"/>
                </a:solidFill>
                <a:latin typeface="Roboto"/>
                <a:ea typeface="Roboto"/>
                <a:cs typeface="Roboto"/>
                <a:sym typeface="Roboto"/>
              </a:rPr>
              <a:t> </a:t>
            </a:r>
            <a:r>
              <a:rPr lang="en-US" sz="2200" u="sng">
                <a:solidFill>
                  <a:schemeClr val="hlink"/>
                </a:solidFill>
                <a:latin typeface="Roboto"/>
                <a:ea typeface="Roboto"/>
                <a:cs typeface="Roboto"/>
                <a:sym typeface="Roboto"/>
                <a:hlinkClick r:id="rId3"/>
              </a:rPr>
              <a:t>AMHA Questions 2025</a:t>
            </a:r>
            <a:endParaRPr sz="2200">
              <a:solidFill>
                <a:srgbClr val="202124"/>
              </a:solidFill>
              <a:latin typeface="Roboto"/>
              <a:ea typeface="Roboto"/>
              <a:cs typeface="Roboto"/>
              <a:sym typeface="Roboto"/>
            </a:endParaRPr>
          </a:p>
          <a:p>
            <a:pPr indent="0" lvl="0" marL="0" rtl="0" algn="l">
              <a:lnSpc>
                <a:spcPct val="90000"/>
              </a:lnSpc>
              <a:spcBef>
                <a:spcPts val="0"/>
              </a:spcBef>
              <a:spcAft>
                <a:spcPts val="0"/>
              </a:spcAft>
              <a:buSzPts val="1800"/>
              <a:buNone/>
            </a:pPr>
            <a:r>
              <a:t/>
            </a:r>
            <a:endParaRPr sz="2400">
              <a:solidFill>
                <a:schemeClr val="dk1"/>
              </a:solidFill>
            </a:endParaRPr>
          </a:p>
          <a:p>
            <a:pPr indent="0" lvl="0" marL="0" rtl="0" algn="l">
              <a:lnSpc>
                <a:spcPct val="90000"/>
              </a:lnSpc>
              <a:spcBef>
                <a:spcPts val="0"/>
              </a:spcBef>
              <a:spcAft>
                <a:spcPts val="0"/>
              </a:spcAft>
              <a:buSzPts val="1800"/>
              <a:buNone/>
            </a:pPr>
            <a:r>
              <a:t/>
            </a:r>
            <a:endParaRPr sz="2200">
              <a:solidFill>
                <a:srgbClr val="000000"/>
              </a:solidFill>
            </a:endParaRPr>
          </a:p>
        </p:txBody>
      </p:sp>
      <p:pic>
        <p:nvPicPr>
          <p:cNvPr id="368" name="Google Shape;368;p47"/>
          <p:cNvPicPr preferRelativeResize="0"/>
          <p:nvPr/>
        </p:nvPicPr>
        <p:blipFill rotWithShape="1">
          <a:blip r:embed="rId4">
            <a:alphaModFix/>
          </a:blip>
          <a:srcRect b="0" l="0" r="0" t="0"/>
          <a:stretch/>
        </p:blipFill>
        <p:spPr>
          <a:xfrm>
            <a:off x="1191425" y="819150"/>
            <a:ext cx="2600591" cy="236059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2" name="Shape 372"/>
        <p:cNvGrpSpPr/>
        <p:nvPr/>
      </p:nvGrpSpPr>
      <p:grpSpPr>
        <a:xfrm>
          <a:off x="0" y="0"/>
          <a:ext cx="0" cy="0"/>
          <a:chOff x="0" y="0"/>
          <a:chExt cx="0" cy="0"/>
        </a:xfrm>
      </p:grpSpPr>
      <p:sp>
        <p:nvSpPr>
          <p:cNvPr id="373" name="Google Shape;373;p48"/>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Year In Review</a:t>
            </a:r>
            <a:endParaRPr b="1" sz="4800"/>
          </a:p>
          <a:p>
            <a:pPr indent="0" lvl="0" marL="0" rtl="0" algn="l">
              <a:lnSpc>
                <a:spcPct val="90000"/>
              </a:lnSpc>
              <a:spcBef>
                <a:spcPts val="0"/>
              </a:spcBef>
              <a:spcAft>
                <a:spcPts val="0"/>
              </a:spcAft>
              <a:buClr>
                <a:schemeClr val="lt1"/>
              </a:buClr>
              <a:buSzPts val="4800"/>
              <a:buFont typeface="Calibri"/>
              <a:buNone/>
            </a:pPr>
            <a:r>
              <a:t/>
            </a:r>
            <a:endParaRPr b="1" sz="4800"/>
          </a:p>
        </p:txBody>
      </p:sp>
      <p:sp>
        <p:nvSpPr>
          <p:cNvPr id="374" name="Google Shape;374;p48"/>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5" name="Google Shape;375;p48"/>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6" name="Google Shape;376;p48"/>
          <p:cNvPicPr preferRelativeResize="0"/>
          <p:nvPr>
            <p:ph idx="1" type="body"/>
          </p:nvPr>
        </p:nvPicPr>
        <p:blipFill rotWithShape="1">
          <a:blip r:embed="rId3">
            <a:alphaModFix/>
          </a:blip>
          <a:srcRect b="0" l="139" r="129" t="0"/>
          <a:stretch/>
        </p:blipFill>
        <p:spPr>
          <a:xfrm>
            <a:off x="1249672" y="359763"/>
            <a:ext cx="2792700" cy="2541900"/>
          </a:xfrm>
          <a:prstGeom prst="rect">
            <a:avLst/>
          </a:prstGeom>
          <a:noFill/>
          <a:ln cap="flat" cmpd="sng" w="9525">
            <a:solidFill>
              <a:srgbClr val="434343"/>
            </a:solidFill>
            <a:prstDash val="solid"/>
            <a:round/>
            <a:headEnd len="sm" w="sm" type="none"/>
            <a:tailEnd len="sm" w="sm" type="none"/>
          </a:ln>
        </p:spPr>
      </p:pic>
      <p:sp>
        <p:nvSpPr>
          <p:cNvPr id="377" name="Google Shape;377;p48"/>
          <p:cNvSpPr txBox="1"/>
          <p:nvPr/>
        </p:nvSpPr>
        <p:spPr>
          <a:xfrm>
            <a:off x="5858788" y="2038650"/>
            <a:ext cx="5379000" cy="11820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C00000"/>
              </a:buClr>
              <a:buSzPts val="3200"/>
              <a:buFont typeface="Arial"/>
              <a:buNone/>
            </a:pPr>
            <a:r>
              <a:rPr b="1" i="0" lang="en-US" sz="3600" u="none" cap="none" strike="noStrike">
                <a:solidFill>
                  <a:srgbClr val="980000"/>
                </a:solidFill>
                <a:latin typeface="Calibri"/>
                <a:ea typeface="Calibri"/>
                <a:cs typeface="Calibri"/>
                <a:sym typeface="Calibri"/>
              </a:rPr>
              <a:t>202</a:t>
            </a:r>
            <a:r>
              <a:rPr b="1" lang="en-US" sz="3600">
                <a:solidFill>
                  <a:srgbClr val="980000"/>
                </a:solidFill>
                <a:latin typeface="Calibri"/>
                <a:ea typeface="Calibri"/>
                <a:cs typeface="Calibri"/>
                <a:sym typeface="Calibri"/>
              </a:rPr>
              <a:t>5</a:t>
            </a:r>
            <a:r>
              <a:rPr b="1" i="0" lang="en-US" sz="3600" u="none" cap="none" strike="noStrike">
                <a:solidFill>
                  <a:srgbClr val="980000"/>
                </a:solidFill>
                <a:latin typeface="Calibri"/>
                <a:ea typeface="Calibri"/>
                <a:cs typeface="Calibri"/>
                <a:sym typeface="Calibri"/>
              </a:rPr>
              <a:t>-202</a:t>
            </a:r>
            <a:r>
              <a:rPr b="1" lang="en-US" sz="3600">
                <a:solidFill>
                  <a:srgbClr val="980000"/>
                </a:solidFill>
                <a:latin typeface="Calibri"/>
                <a:ea typeface="Calibri"/>
                <a:cs typeface="Calibri"/>
                <a:sym typeface="Calibri"/>
              </a:rPr>
              <a:t>6</a:t>
            </a:r>
            <a:endParaRPr b="1" i="0" sz="3600" u="none" cap="none" strike="noStrike">
              <a:solidFill>
                <a:srgbClr val="980000"/>
              </a:solidFill>
              <a:latin typeface="Calibri"/>
              <a:ea typeface="Calibri"/>
              <a:cs typeface="Calibri"/>
              <a:sym typeface="Calibri"/>
            </a:endParaRPr>
          </a:p>
          <a:p>
            <a:pPr indent="0" lvl="0" marL="0" marR="0" rtl="0" algn="ctr">
              <a:lnSpc>
                <a:spcPct val="90000"/>
              </a:lnSpc>
              <a:spcBef>
                <a:spcPts val="0"/>
              </a:spcBef>
              <a:spcAft>
                <a:spcPts val="0"/>
              </a:spcAft>
              <a:buClr>
                <a:srgbClr val="C00000"/>
              </a:buClr>
              <a:buSzPts val="3200"/>
              <a:buFont typeface="Arial"/>
              <a:buNone/>
            </a:pPr>
            <a:r>
              <a:rPr b="1" i="0" lang="en-US" sz="3600" u="none" cap="none" strike="noStrike">
                <a:solidFill>
                  <a:srgbClr val="980000"/>
                </a:solidFill>
                <a:latin typeface="Calibri"/>
                <a:ea typeface="Calibri"/>
                <a:cs typeface="Calibri"/>
                <a:sym typeface="Calibri"/>
              </a:rPr>
              <a:t>Year in Review</a:t>
            </a:r>
            <a:endParaRPr b="0" i="0" sz="1400" u="none" cap="none" strike="noStrike">
              <a:solidFill>
                <a:srgbClr val="000000"/>
              </a:solidFill>
              <a:latin typeface="Calibri"/>
              <a:ea typeface="Calibri"/>
              <a:cs typeface="Calibri"/>
              <a:sym typeface="Calibri"/>
            </a:endParaRPr>
          </a:p>
        </p:txBody>
      </p:sp>
      <p:sp>
        <p:nvSpPr>
          <p:cNvPr id="378" name="Google Shape;378;p48"/>
          <p:cNvSpPr txBox="1"/>
          <p:nvPr/>
        </p:nvSpPr>
        <p:spPr>
          <a:xfrm>
            <a:off x="7212550" y="4007275"/>
            <a:ext cx="2671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sng" cap="none" strike="noStrike">
                <a:solidFill>
                  <a:schemeClr val="hlink"/>
                </a:solidFill>
                <a:latin typeface="Calibri"/>
                <a:ea typeface="Calibri"/>
                <a:cs typeface="Calibri"/>
                <a:sym typeface="Calibri"/>
                <a:hlinkClick r:id="rId4"/>
              </a:rPr>
              <a:t>Click for Video</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2" name="Shape 382"/>
        <p:cNvGrpSpPr/>
        <p:nvPr/>
      </p:nvGrpSpPr>
      <p:grpSpPr>
        <a:xfrm>
          <a:off x="0" y="0"/>
          <a:ext cx="0" cy="0"/>
          <a:chOff x="0" y="0"/>
          <a:chExt cx="0" cy="0"/>
        </a:xfrm>
      </p:grpSpPr>
      <p:sp>
        <p:nvSpPr>
          <p:cNvPr id="383" name="Google Shape;383;p49"/>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Thanks for attending</a:t>
            </a:r>
            <a:endParaRPr/>
          </a:p>
        </p:txBody>
      </p:sp>
      <p:sp>
        <p:nvSpPr>
          <p:cNvPr id="384" name="Google Shape;384;p49"/>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5" name="Google Shape;385;p49"/>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6" name="Google Shape;386;p49"/>
          <p:cNvSpPr txBox="1"/>
          <p:nvPr>
            <p:ph idx="1" type="body"/>
          </p:nvPr>
        </p:nvSpPr>
        <p:spPr>
          <a:xfrm>
            <a:off x="5489350" y="1423323"/>
            <a:ext cx="5983500" cy="4196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600">
                <a:solidFill>
                  <a:srgbClr val="980000"/>
                </a:solidFill>
              </a:rPr>
              <a:t>AGM Adjourned</a:t>
            </a:r>
            <a:endParaRPr b="1" sz="3600">
              <a:solidFill>
                <a:srgbClr val="980000"/>
              </a:solidFill>
            </a:endParaRPr>
          </a:p>
          <a:p>
            <a:pPr indent="0" lvl="0" marL="0" rtl="0" algn="ctr">
              <a:lnSpc>
                <a:spcPct val="90000"/>
              </a:lnSpc>
              <a:spcBef>
                <a:spcPts val="0"/>
              </a:spcBef>
              <a:spcAft>
                <a:spcPts val="0"/>
              </a:spcAft>
              <a:buClr>
                <a:srgbClr val="C00000"/>
              </a:buClr>
              <a:buSzPts val="3200"/>
              <a:buNone/>
            </a:pPr>
            <a:r>
              <a:t/>
            </a:r>
            <a:endParaRPr sz="3600">
              <a:solidFill>
                <a:srgbClr val="C00000"/>
              </a:solidFill>
            </a:endParaRPr>
          </a:p>
          <a:p>
            <a:pPr indent="0" lvl="0" marL="0" rtl="0" algn="ctr">
              <a:lnSpc>
                <a:spcPct val="90000"/>
              </a:lnSpc>
              <a:spcBef>
                <a:spcPts val="0"/>
              </a:spcBef>
              <a:spcAft>
                <a:spcPts val="0"/>
              </a:spcAft>
              <a:buClr>
                <a:srgbClr val="C00000"/>
              </a:buClr>
              <a:buSzPts val="3200"/>
              <a:buNone/>
            </a:pPr>
            <a:r>
              <a:rPr lang="en-US" sz="3600">
                <a:solidFill>
                  <a:schemeClr val="dk1"/>
                </a:solidFill>
              </a:rPr>
              <a:t>Everyone is invited to stay for Elections.</a:t>
            </a:r>
            <a:endParaRPr sz="3600">
              <a:solidFill>
                <a:schemeClr val="dk1"/>
              </a:solidFill>
            </a:endParaRPr>
          </a:p>
          <a:p>
            <a:pPr indent="0" lvl="0" marL="0" rtl="0" algn="ctr">
              <a:lnSpc>
                <a:spcPct val="90000"/>
              </a:lnSpc>
              <a:spcBef>
                <a:spcPts val="0"/>
              </a:spcBef>
              <a:spcAft>
                <a:spcPts val="0"/>
              </a:spcAft>
              <a:buClr>
                <a:srgbClr val="C00000"/>
              </a:buClr>
              <a:buSzPts val="3200"/>
              <a:buNone/>
            </a:pPr>
            <a:r>
              <a:t/>
            </a:r>
            <a:endParaRPr sz="3200">
              <a:solidFill>
                <a:srgbClr val="C00000"/>
              </a:solidFill>
            </a:endParaRPr>
          </a:p>
          <a:p>
            <a:pPr indent="0" lvl="0" marL="0" rtl="0" algn="l">
              <a:lnSpc>
                <a:spcPct val="90000"/>
              </a:lnSpc>
              <a:spcBef>
                <a:spcPts val="1000"/>
              </a:spcBef>
              <a:spcAft>
                <a:spcPts val="0"/>
              </a:spcAft>
              <a:buClr>
                <a:schemeClr val="lt1"/>
              </a:buClr>
              <a:buSzPts val="3200"/>
              <a:buNone/>
            </a:pPr>
            <a:r>
              <a:t/>
            </a:r>
            <a:endParaRPr sz="3200">
              <a:solidFill>
                <a:srgbClr val="C00000"/>
              </a:solidFill>
            </a:endParaRPr>
          </a:p>
        </p:txBody>
      </p:sp>
      <p:pic>
        <p:nvPicPr>
          <p:cNvPr id="387" name="Google Shape;387;p49"/>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1" name="Shape 391"/>
        <p:cNvGrpSpPr/>
        <p:nvPr/>
      </p:nvGrpSpPr>
      <p:grpSpPr>
        <a:xfrm>
          <a:off x="0" y="0"/>
          <a:ext cx="0" cy="0"/>
          <a:chOff x="0" y="0"/>
          <a:chExt cx="0" cy="0"/>
        </a:xfrm>
      </p:grpSpPr>
      <p:sp>
        <p:nvSpPr>
          <p:cNvPr id="392" name="Google Shape;392;p50"/>
          <p:cNvSpPr/>
          <p:nvPr/>
        </p:nvSpPr>
        <p:spPr>
          <a:xfrm>
            <a:off x="7403089" y="0"/>
            <a:ext cx="4788900" cy="6858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3" name="Google Shape;393;p50"/>
          <p:cNvSpPr txBox="1"/>
          <p:nvPr>
            <p:ph type="title"/>
          </p:nvPr>
        </p:nvSpPr>
        <p:spPr>
          <a:xfrm>
            <a:off x="8109000" y="2192251"/>
            <a:ext cx="3377100" cy="2473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Calibri"/>
              <a:buNone/>
            </a:pPr>
            <a:r>
              <a:rPr b="1" lang="en-US" sz="5400">
                <a:solidFill>
                  <a:schemeClr val="lt1"/>
                </a:solidFill>
              </a:rPr>
              <a:t>AMHA</a:t>
            </a:r>
            <a:endParaRPr b="1" sz="5400">
              <a:solidFill>
                <a:schemeClr val="lt1"/>
              </a:solidFill>
            </a:endParaRPr>
          </a:p>
          <a:p>
            <a:pPr indent="0" lvl="0" marL="0" rtl="0" algn="ctr">
              <a:lnSpc>
                <a:spcPct val="90000"/>
              </a:lnSpc>
              <a:spcBef>
                <a:spcPts val="0"/>
              </a:spcBef>
              <a:spcAft>
                <a:spcPts val="0"/>
              </a:spcAft>
              <a:buClr>
                <a:schemeClr val="lt1"/>
              </a:buClr>
              <a:buSzPts val="5400"/>
              <a:buFont typeface="Calibri"/>
              <a:buNone/>
            </a:pPr>
            <a:r>
              <a:rPr b="1" lang="en-US" sz="5400">
                <a:solidFill>
                  <a:schemeClr val="lt1"/>
                </a:solidFill>
              </a:rPr>
              <a:t>Elections 2025-2026</a:t>
            </a:r>
            <a:endParaRPr sz="3600">
              <a:solidFill>
                <a:schemeClr val="lt1"/>
              </a:solidFill>
            </a:endParaRPr>
          </a:p>
        </p:txBody>
      </p:sp>
      <p:pic>
        <p:nvPicPr>
          <p:cNvPr id="394" name="Google Shape;394;p50"/>
          <p:cNvPicPr preferRelativeResize="0"/>
          <p:nvPr>
            <p:ph idx="1" type="body"/>
          </p:nvPr>
        </p:nvPicPr>
        <p:blipFill rotWithShape="1">
          <a:blip r:embed="rId3">
            <a:alphaModFix/>
          </a:blip>
          <a:srcRect b="0" l="139" r="137" t="0"/>
          <a:stretch/>
        </p:blipFill>
        <p:spPr>
          <a:xfrm>
            <a:off x="20" y="10"/>
            <a:ext cx="7534500" cy="6858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8" name="Shape 398"/>
        <p:cNvGrpSpPr/>
        <p:nvPr/>
      </p:nvGrpSpPr>
      <p:grpSpPr>
        <a:xfrm>
          <a:off x="0" y="0"/>
          <a:ext cx="0" cy="0"/>
          <a:chOff x="0" y="0"/>
          <a:chExt cx="0" cy="0"/>
        </a:xfrm>
      </p:grpSpPr>
      <p:sp>
        <p:nvSpPr>
          <p:cNvPr id="399" name="Google Shape;399;p51"/>
          <p:cNvSpPr/>
          <p:nvPr/>
        </p:nvSpPr>
        <p:spPr>
          <a:xfrm>
            <a:off x="4009500" y="0"/>
            <a:ext cx="8173277"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0" name="Google Shape;400;p51"/>
          <p:cNvSpPr/>
          <p:nvPr/>
        </p:nvSpPr>
        <p:spPr>
          <a:xfrm>
            <a:off x="4185677" y="0"/>
            <a:ext cx="8014306"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1" name="Google Shape;401;p51"/>
          <p:cNvSpPr txBox="1"/>
          <p:nvPr>
            <p:ph idx="1" type="body"/>
          </p:nvPr>
        </p:nvSpPr>
        <p:spPr>
          <a:xfrm>
            <a:off x="4600300" y="129600"/>
            <a:ext cx="7588200" cy="2060100"/>
          </a:xfrm>
          <a:prstGeom prst="rect">
            <a:avLst/>
          </a:prstGeom>
          <a:noFill/>
          <a:ln>
            <a:noFill/>
          </a:ln>
        </p:spPr>
        <p:txBody>
          <a:bodyPr anchorCtr="0" anchor="t" bIns="45700" lIns="91425" spcFirstLastPara="1" rIns="91425" wrap="square" tIns="45700">
            <a:noAutofit/>
          </a:bodyPr>
          <a:lstStyle/>
          <a:p>
            <a:pPr indent="0" lvl="0" marL="1828800" rtl="0" algn="l">
              <a:lnSpc>
                <a:spcPct val="90000"/>
              </a:lnSpc>
              <a:spcBef>
                <a:spcPts val="0"/>
              </a:spcBef>
              <a:spcAft>
                <a:spcPts val="0"/>
              </a:spcAft>
              <a:buNone/>
            </a:pPr>
            <a:r>
              <a:rPr b="1" lang="en-US" sz="3000">
                <a:solidFill>
                  <a:srgbClr val="980000"/>
                </a:solidFill>
              </a:rPr>
              <a:t>Eligibility Priority</a:t>
            </a:r>
            <a:endParaRPr b="1" sz="3000">
              <a:solidFill>
                <a:srgbClr val="980000"/>
              </a:solidFill>
            </a:endParaRPr>
          </a:p>
          <a:p>
            <a:pPr indent="0" lvl="0" marL="1828800" rtl="0" algn="l">
              <a:lnSpc>
                <a:spcPct val="90000"/>
              </a:lnSpc>
              <a:spcBef>
                <a:spcPts val="0"/>
              </a:spcBef>
              <a:spcAft>
                <a:spcPts val="0"/>
              </a:spcAft>
              <a:buNone/>
            </a:pPr>
            <a:r>
              <a:t/>
            </a:r>
            <a:endParaRPr b="1" sz="3000">
              <a:solidFill>
                <a:srgbClr val="980000"/>
              </a:solidFill>
            </a:endParaRPr>
          </a:p>
          <a:p>
            <a:pPr indent="-419100" lvl="0" marL="457200" rtl="0" algn="l">
              <a:lnSpc>
                <a:spcPct val="90000"/>
              </a:lnSpc>
              <a:spcBef>
                <a:spcPts val="0"/>
              </a:spcBef>
              <a:spcAft>
                <a:spcPts val="0"/>
              </a:spcAft>
              <a:buClr>
                <a:schemeClr val="dk1"/>
              </a:buClr>
              <a:buSzPts val="3000"/>
              <a:buChar char="•"/>
            </a:pPr>
            <a:r>
              <a:rPr lang="en-US" sz="3000">
                <a:solidFill>
                  <a:schemeClr val="dk1"/>
                </a:solidFill>
              </a:rPr>
              <a:t>each position has defined criteria for eligibility</a:t>
            </a:r>
            <a:endParaRPr sz="3000">
              <a:solidFill>
                <a:schemeClr val="dk1"/>
              </a:solidFill>
            </a:endParaRPr>
          </a:p>
        </p:txBody>
      </p:sp>
      <p:graphicFrame>
        <p:nvGraphicFramePr>
          <p:cNvPr id="402" name="Google Shape;402;p51"/>
          <p:cNvGraphicFramePr/>
          <p:nvPr/>
        </p:nvGraphicFramePr>
        <p:xfrm>
          <a:off x="344213" y="2071250"/>
          <a:ext cx="3000000" cy="3000000"/>
        </p:xfrm>
        <a:graphic>
          <a:graphicData uri="http://schemas.openxmlformats.org/drawingml/2006/table">
            <a:tbl>
              <a:tblPr>
                <a:noFill/>
                <a:tableStyleId>{2DADC923-6BD9-48E7-8449-E77B890757F0}</a:tableStyleId>
              </a:tblPr>
              <a:tblGrid>
                <a:gridCol w="3841450"/>
                <a:gridCol w="3841450"/>
                <a:gridCol w="3841450"/>
              </a:tblGrid>
              <a:tr h="9429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en-US" sz="2500"/>
                        <a:t>Primary Eligible</a:t>
                      </a:r>
                      <a:endParaRPr b="1" sz="2500"/>
                    </a:p>
                  </a:txBody>
                  <a:tcPr marT="91425" marB="91425" marR="91425" marL="91425"/>
                </a:tc>
                <a:tc>
                  <a:txBody>
                    <a:bodyPr/>
                    <a:lstStyle/>
                    <a:p>
                      <a:pPr indent="0" lvl="0" marL="0" rtl="0" algn="ctr">
                        <a:spcBef>
                          <a:spcPts val="0"/>
                        </a:spcBef>
                        <a:spcAft>
                          <a:spcPts val="0"/>
                        </a:spcAft>
                        <a:buNone/>
                      </a:pPr>
                      <a:r>
                        <a:rPr b="1" lang="en-US" sz="2500"/>
                        <a:t>Secondary Eligible</a:t>
                      </a:r>
                      <a:endParaRPr b="1" sz="2500"/>
                    </a:p>
                  </a:txBody>
                  <a:tcPr marT="91425" marB="91425" marR="91425" marL="91425"/>
                </a:tc>
              </a:tr>
              <a:tr h="906750">
                <a:tc>
                  <a:txBody>
                    <a:bodyPr/>
                    <a:lstStyle/>
                    <a:p>
                      <a:pPr indent="0" lvl="0" marL="0" rtl="0" algn="ctr">
                        <a:spcBef>
                          <a:spcPts val="0"/>
                        </a:spcBef>
                        <a:spcAft>
                          <a:spcPts val="0"/>
                        </a:spcAft>
                        <a:buNone/>
                      </a:pPr>
                      <a:r>
                        <a:rPr b="1" lang="en-US" sz="2300">
                          <a:solidFill>
                            <a:schemeClr val="lt1"/>
                          </a:solidFill>
                        </a:rPr>
                        <a:t>President</a:t>
                      </a:r>
                      <a:endParaRPr b="1" sz="2300">
                        <a:solidFill>
                          <a:schemeClr val="lt1"/>
                        </a:solidFill>
                      </a:endParaRPr>
                    </a:p>
                  </a:txBody>
                  <a:tcPr marT="91425" marB="91425" marR="91425" marL="91425"/>
                </a:tc>
                <a:tc>
                  <a:txBody>
                    <a:bodyPr/>
                    <a:lstStyle/>
                    <a:p>
                      <a:pPr indent="0" lvl="0" marL="0" rtl="0" algn="ctr">
                        <a:spcBef>
                          <a:spcPts val="0"/>
                        </a:spcBef>
                        <a:spcAft>
                          <a:spcPts val="0"/>
                        </a:spcAft>
                        <a:buNone/>
                      </a:pPr>
                      <a:r>
                        <a:rPr lang="en-US" sz="1800"/>
                        <a:t>one full term as a member of the Executive Committee in the previous year</a:t>
                      </a:r>
                      <a:endParaRPr sz="1800"/>
                    </a:p>
                  </a:txBody>
                  <a:tcPr marT="91425" marB="91425" marR="91425" marL="91425"/>
                </a:tc>
                <a:tc>
                  <a:txBody>
                    <a:bodyPr/>
                    <a:lstStyle/>
                    <a:p>
                      <a:pPr indent="0" lvl="0" marL="0" rtl="0" algn="ctr">
                        <a:spcBef>
                          <a:spcPts val="0"/>
                        </a:spcBef>
                        <a:spcAft>
                          <a:spcPts val="0"/>
                        </a:spcAft>
                        <a:buNone/>
                      </a:pPr>
                      <a:r>
                        <a:rPr lang="en-US" sz="1800"/>
                        <a:t>any member of the Board of Directors</a:t>
                      </a:r>
                      <a:endParaRPr sz="1800"/>
                    </a:p>
                  </a:txBody>
                  <a:tcPr marT="91425" marB="91425" marR="91425" marL="91425"/>
                </a:tc>
              </a:tr>
              <a:tr h="942925">
                <a:tc>
                  <a:txBody>
                    <a:bodyPr/>
                    <a:lstStyle/>
                    <a:p>
                      <a:pPr indent="0" lvl="0" marL="0" rtl="0" algn="ctr">
                        <a:spcBef>
                          <a:spcPts val="0"/>
                        </a:spcBef>
                        <a:spcAft>
                          <a:spcPts val="0"/>
                        </a:spcAft>
                        <a:buNone/>
                      </a:pPr>
                      <a:r>
                        <a:rPr b="1" lang="en-US" sz="2300">
                          <a:solidFill>
                            <a:schemeClr val="lt1"/>
                          </a:solidFill>
                        </a:rPr>
                        <a:t>Vice President</a:t>
                      </a:r>
                      <a:endParaRPr b="1" sz="2300">
                        <a:solidFill>
                          <a:schemeClr val="lt1"/>
                        </a:solidFill>
                      </a:endParaRPr>
                    </a:p>
                  </a:txBody>
                  <a:tcPr marT="91425" marB="91425" marR="91425" marL="91425"/>
                </a:tc>
                <a:tc>
                  <a:txBody>
                    <a:bodyPr/>
                    <a:lstStyle/>
                    <a:p>
                      <a:pPr indent="0" lvl="0" marL="0" rtl="0" algn="ctr">
                        <a:spcBef>
                          <a:spcPts val="0"/>
                        </a:spcBef>
                        <a:spcAft>
                          <a:spcPts val="0"/>
                        </a:spcAft>
                        <a:buNone/>
                      </a:pPr>
                      <a:r>
                        <a:rPr lang="en-US" sz="1800"/>
                        <a:t>one full term as a member of the Board of Directors or two years on the Operations Committee</a:t>
                      </a:r>
                      <a:endParaRPr sz="1800"/>
                    </a:p>
                  </a:txBody>
                  <a:tcPr marT="91425" marB="91425" marR="91425" marL="91425"/>
                </a:tc>
                <a:tc>
                  <a:txBody>
                    <a:bodyPr/>
                    <a:lstStyle/>
                    <a:p>
                      <a:pPr indent="0" lvl="0" marL="0" rtl="0" algn="ctr">
                        <a:spcBef>
                          <a:spcPts val="0"/>
                        </a:spcBef>
                        <a:spcAft>
                          <a:spcPts val="0"/>
                        </a:spcAft>
                        <a:buNone/>
                      </a:pPr>
                      <a:r>
                        <a:rPr lang="en-US" sz="1800"/>
                        <a:t>any member</a:t>
                      </a:r>
                      <a:endParaRPr sz="1800"/>
                    </a:p>
                  </a:txBody>
                  <a:tcPr marT="91425" marB="91425" marR="91425" marL="91425"/>
                </a:tc>
              </a:tr>
              <a:tr h="942925">
                <a:tc>
                  <a:txBody>
                    <a:bodyPr/>
                    <a:lstStyle/>
                    <a:p>
                      <a:pPr indent="0" lvl="0" marL="0" rtl="0" algn="ctr">
                        <a:spcBef>
                          <a:spcPts val="0"/>
                        </a:spcBef>
                        <a:spcAft>
                          <a:spcPts val="0"/>
                        </a:spcAft>
                        <a:buNone/>
                      </a:pPr>
                      <a:r>
                        <a:rPr b="1" lang="en-US" sz="2300">
                          <a:solidFill>
                            <a:schemeClr val="lt1"/>
                          </a:solidFill>
                        </a:rPr>
                        <a:t>Director</a:t>
                      </a:r>
                      <a:endParaRPr b="1" sz="2300">
                        <a:solidFill>
                          <a:schemeClr val="lt1"/>
                        </a:solidFill>
                      </a:endParaRPr>
                    </a:p>
                  </a:txBody>
                  <a:tcPr marT="91425" marB="91425" marR="91425" marL="91425"/>
                </a:tc>
                <a:tc>
                  <a:txBody>
                    <a:bodyPr/>
                    <a:lstStyle/>
                    <a:p>
                      <a:pPr indent="0" lvl="0" marL="0" rtl="0" algn="ctr">
                        <a:spcBef>
                          <a:spcPts val="0"/>
                        </a:spcBef>
                        <a:spcAft>
                          <a:spcPts val="0"/>
                        </a:spcAft>
                        <a:buNone/>
                      </a:pPr>
                      <a:r>
                        <a:rPr lang="en-US" sz="1800"/>
                        <a:t>a full term as a member of the Operations Committee for the previous year</a:t>
                      </a:r>
                      <a:endParaRPr sz="1800"/>
                    </a:p>
                  </a:txBody>
                  <a:tcPr marT="91425" marB="91425" marR="91425" marL="91425"/>
                </a:tc>
                <a:tc>
                  <a:txBody>
                    <a:bodyPr/>
                    <a:lstStyle/>
                    <a:p>
                      <a:pPr indent="0" lvl="0" marL="0" rtl="0" algn="ctr">
                        <a:spcBef>
                          <a:spcPts val="0"/>
                        </a:spcBef>
                        <a:spcAft>
                          <a:spcPts val="0"/>
                        </a:spcAft>
                        <a:buNone/>
                      </a:pPr>
                      <a:r>
                        <a:rPr lang="en-US" sz="1800"/>
                        <a:t>any member</a:t>
                      </a:r>
                      <a:endParaRPr sz="1800"/>
                    </a:p>
                  </a:txBody>
                  <a:tcPr marT="91425" marB="91425" marR="91425" marL="91425"/>
                </a:tc>
              </a:tr>
              <a:tr h="906750">
                <a:tc>
                  <a:txBody>
                    <a:bodyPr/>
                    <a:lstStyle/>
                    <a:p>
                      <a:pPr indent="0" lvl="0" marL="0" rtl="0" algn="ctr">
                        <a:spcBef>
                          <a:spcPts val="0"/>
                        </a:spcBef>
                        <a:spcAft>
                          <a:spcPts val="0"/>
                        </a:spcAft>
                        <a:buNone/>
                      </a:pPr>
                      <a:r>
                        <a:rPr b="1" lang="en-US" sz="2300">
                          <a:solidFill>
                            <a:schemeClr val="lt1"/>
                          </a:solidFill>
                        </a:rPr>
                        <a:t>Coordinator (elected, not appointed)</a:t>
                      </a:r>
                      <a:endParaRPr b="1" sz="2300">
                        <a:solidFill>
                          <a:schemeClr val="lt1"/>
                        </a:solidFill>
                      </a:endParaRPr>
                    </a:p>
                  </a:txBody>
                  <a:tcPr marT="91425" marB="91425" marR="91425" marL="91425"/>
                </a:tc>
                <a:tc>
                  <a:txBody>
                    <a:bodyPr/>
                    <a:lstStyle/>
                    <a:p>
                      <a:pPr indent="0" lvl="0" marL="0" rtl="0" algn="ctr">
                        <a:spcBef>
                          <a:spcPts val="0"/>
                        </a:spcBef>
                        <a:spcAft>
                          <a:spcPts val="0"/>
                        </a:spcAft>
                        <a:buNone/>
                      </a:pPr>
                      <a:r>
                        <a:rPr lang="en-US" sz="1800"/>
                        <a:t>any member</a:t>
                      </a:r>
                      <a:endParaRPr sz="1800"/>
                    </a:p>
                  </a:txBody>
                  <a:tcPr marT="91425" marB="91425" marR="91425" marL="91425"/>
                </a:tc>
                <a:tc>
                  <a:txBody>
                    <a:bodyPr/>
                    <a:lstStyle/>
                    <a:p>
                      <a:pPr indent="0" lvl="0" marL="0" rtl="0" algn="ctr">
                        <a:spcBef>
                          <a:spcPts val="0"/>
                        </a:spcBef>
                        <a:spcAft>
                          <a:spcPts val="0"/>
                        </a:spcAft>
                        <a:buNone/>
                      </a:pPr>
                      <a:r>
                        <a:rPr lang="en-US" sz="1800"/>
                        <a:t>n/a</a:t>
                      </a:r>
                      <a:endParaRPr sz="1800"/>
                    </a:p>
                  </a:txBody>
                  <a:tcPr marT="91425" marB="91425" marR="91425" marL="91425"/>
                </a:tc>
              </a:tr>
            </a:tbl>
          </a:graphicData>
        </a:graphic>
      </p:graphicFrame>
      <p:pic>
        <p:nvPicPr>
          <p:cNvPr id="403" name="Google Shape;403;p51"/>
          <p:cNvPicPr preferRelativeResize="0"/>
          <p:nvPr>
            <p:ph idx="1" type="body"/>
          </p:nvPr>
        </p:nvPicPr>
        <p:blipFill rotWithShape="1">
          <a:blip r:embed="rId3">
            <a:alphaModFix/>
          </a:blip>
          <a:srcRect b="0" l="139" r="129" t="0"/>
          <a:stretch/>
        </p:blipFill>
        <p:spPr>
          <a:xfrm>
            <a:off x="6833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1">
                                            <p:txEl>
                                              <p:pRg end="0" st="0"/>
                                            </p:txEl>
                                          </p:spTgt>
                                        </p:tgtEl>
                                        <p:attrNameLst>
                                          <p:attrName>style.visibility</p:attrName>
                                        </p:attrNameLst>
                                      </p:cBhvr>
                                      <p:to>
                                        <p:strVal val="visible"/>
                                      </p:to>
                                    </p:set>
                                    <p:anim calcmode="lin" valueType="num">
                                      <p:cBhvr additive="base">
                                        <p:cTn dur="1000"/>
                                        <p:tgtEl>
                                          <p:spTgt spid="401">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1">
                                            <p:txEl>
                                              <p:pRg end="1" st="1"/>
                                            </p:txEl>
                                          </p:spTgt>
                                        </p:tgtEl>
                                        <p:attrNameLst>
                                          <p:attrName>style.visibility</p:attrName>
                                        </p:attrNameLst>
                                      </p:cBhvr>
                                      <p:to>
                                        <p:strVal val="visible"/>
                                      </p:to>
                                    </p:set>
                                    <p:anim calcmode="lin" valueType="num">
                                      <p:cBhvr additive="base">
                                        <p:cTn dur="1000"/>
                                        <p:tgtEl>
                                          <p:spTgt spid="401">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1">
                                            <p:txEl>
                                              <p:pRg end="2" st="2"/>
                                            </p:txEl>
                                          </p:spTgt>
                                        </p:tgtEl>
                                        <p:attrNameLst>
                                          <p:attrName>style.visibility</p:attrName>
                                        </p:attrNameLst>
                                      </p:cBhvr>
                                      <p:to>
                                        <p:strVal val="visible"/>
                                      </p:to>
                                    </p:set>
                                    <p:anim calcmode="lin" valueType="num">
                                      <p:cBhvr additive="base">
                                        <p:cTn dur="1000"/>
                                        <p:tgtEl>
                                          <p:spTgt spid="401">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7" name="Shape 407"/>
        <p:cNvGrpSpPr/>
        <p:nvPr/>
      </p:nvGrpSpPr>
      <p:grpSpPr>
        <a:xfrm>
          <a:off x="0" y="0"/>
          <a:ext cx="0" cy="0"/>
          <a:chOff x="0" y="0"/>
          <a:chExt cx="0" cy="0"/>
        </a:xfrm>
      </p:grpSpPr>
      <p:sp>
        <p:nvSpPr>
          <p:cNvPr id="408" name="Google Shape;408;p52"/>
          <p:cNvSpPr txBox="1"/>
          <p:nvPr>
            <p:ph type="title"/>
          </p:nvPr>
        </p:nvSpPr>
        <p:spPr>
          <a:xfrm>
            <a:off x="699662" y="2665395"/>
            <a:ext cx="36168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Elections for Executive</a:t>
            </a:r>
            <a:br>
              <a:rPr b="1" lang="en-US" sz="4800"/>
            </a:br>
            <a:r>
              <a:rPr b="1" lang="en-US" sz="4800"/>
              <a:t>Committee</a:t>
            </a:r>
            <a:endParaRPr/>
          </a:p>
        </p:txBody>
      </p:sp>
      <p:sp>
        <p:nvSpPr>
          <p:cNvPr id="409" name="Google Shape;409;p52"/>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0" name="Google Shape;410;p52"/>
          <p:cNvSpPr/>
          <p:nvPr/>
        </p:nvSpPr>
        <p:spPr>
          <a:xfrm>
            <a:off x="5192595"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1" name="Google Shape;411;p52"/>
          <p:cNvSpPr txBox="1"/>
          <p:nvPr>
            <p:ph idx="1" type="body"/>
          </p:nvPr>
        </p:nvSpPr>
        <p:spPr>
          <a:xfrm>
            <a:off x="5861850" y="129600"/>
            <a:ext cx="6326700" cy="6728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C00000"/>
              </a:buClr>
              <a:buSzPts val="3400"/>
              <a:buNone/>
            </a:pPr>
            <a:r>
              <a:rPr b="1" lang="en-US" sz="3000">
                <a:solidFill>
                  <a:srgbClr val="980000"/>
                </a:solidFill>
              </a:rPr>
              <a:t>Executive Committee</a:t>
            </a:r>
            <a:endParaRPr b="1" sz="3000">
              <a:solidFill>
                <a:srgbClr val="980000"/>
              </a:solidFill>
            </a:endParaRPr>
          </a:p>
          <a:p>
            <a:pPr indent="0" lvl="0" marL="0" rtl="0" algn="l">
              <a:lnSpc>
                <a:spcPct val="90000"/>
              </a:lnSpc>
              <a:spcBef>
                <a:spcPts val="0"/>
              </a:spcBef>
              <a:spcAft>
                <a:spcPts val="0"/>
              </a:spcAft>
              <a:buClr>
                <a:srgbClr val="C00000"/>
              </a:buClr>
              <a:buSzPts val="3400"/>
              <a:buNone/>
            </a:pPr>
            <a:r>
              <a:t/>
            </a:r>
            <a:endParaRPr b="1" sz="2200">
              <a:solidFill>
                <a:srgbClr val="980000"/>
              </a:solidFill>
            </a:endParaRPr>
          </a:p>
          <a:p>
            <a:pPr indent="0" lvl="0" marL="0" rtl="0" algn="l">
              <a:lnSpc>
                <a:spcPct val="90000"/>
              </a:lnSpc>
              <a:spcBef>
                <a:spcPts val="0"/>
              </a:spcBef>
              <a:spcAft>
                <a:spcPts val="0"/>
              </a:spcAft>
              <a:buClr>
                <a:srgbClr val="C00000"/>
              </a:buClr>
              <a:buSzPts val="3400"/>
              <a:buNone/>
            </a:pPr>
            <a:r>
              <a:rPr b="1" lang="en-US" sz="2100">
                <a:solidFill>
                  <a:srgbClr val="980000"/>
                </a:solidFill>
              </a:rPr>
              <a:t>President:</a:t>
            </a:r>
            <a:r>
              <a:rPr lang="en-US" sz="2100">
                <a:solidFill>
                  <a:srgbClr val="980000"/>
                </a:solidFill>
              </a:rPr>
              <a:t> 	</a:t>
            </a:r>
            <a:r>
              <a:rPr b="1" i="1" lang="en-US" sz="2100">
                <a:solidFill>
                  <a:schemeClr val="dk1"/>
                </a:solidFill>
              </a:rPr>
              <a:t> Vote</a:t>
            </a:r>
            <a:endParaRPr b="1" i="1" sz="21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Glenn Odishaw</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Pat Stachniak</a:t>
            </a:r>
            <a:endParaRPr sz="2000">
              <a:solidFill>
                <a:schemeClr val="dk1"/>
              </a:solidFill>
            </a:endParaRPr>
          </a:p>
          <a:p>
            <a:pPr indent="0" lvl="0" marL="0" rtl="0" algn="l">
              <a:lnSpc>
                <a:spcPct val="90000"/>
              </a:lnSpc>
              <a:spcBef>
                <a:spcPts val="0"/>
              </a:spcBef>
              <a:spcAft>
                <a:spcPts val="0"/>
              </a:spcAft>
              <a:buClr>
                <a:srgbClr val="C00000"/>
              </a:buClr>
              <a:buSzPts val="3400"/>
              <a:buNone/>
            </a:pPr>
            <a:r>
              <a:rPr b="1" lang="en-US" sz="2100">
                <a:solidFill>
                  <a:srgbClr val="980000"/>
                </a:solidFill>
              </a:rPr>
              <a:t>Vice President 1 - Admin:</a:t>
            </a:r>
            <a:r>
              <a:rPr lang="en-US" sz="2100">
                <a:solidFill>
                  <a:schemeClr val="dk1"/>
                </a:solidFill>
              </a:rPr>
              <a:t> </a:t>
            </a:r>
            <a:r>
              <a:rPr b="1" i="1" lang="en-US" sz="2100">
                <a:solidFill>
                  <a:schemeClr val="dk1"/>
                </a:solidFill>
              </a:rPr>
              <a:t>Vote</a:t>
            </a:r>
            <a:endParaRPr sz="2100">
              <a:solidFill>
                <a:schemeClr val="dk1"/>
              </a:solidFill>
            </a:endParaRPr>
          </a:p>
          <a:p>
            <a:pPr indent="-12700" lvl="0" marL="1428750" rtl="0" algn="l">
              <a:lnSpc>
                <a:spcPct val="90000"/>
              </a:lnSpc>
              <a:spcBef>
                <a:spcPts val="0"/>
              </a:spcBef>
              <a:spcAft>
                <a:spcPts val="0"/>
              </a:spcAft>
              <a:buClr>
                <a:schemeClr val="dk1"/>
              </a:buClr>
              <a:buSzPts val="2000"/>
              <a:buChar char="•"/>
            </a:pPr>
            <a:r>
              <a:rPr lang="en-US" sz="2000">
                <a:solidFill>
                  <a:schemeClr val="dk1"/>
                </a:solidFill>
              </a:rPr>
              <a:t>Nicole Gidluck - Incumbent</a:t>
            </a:r>
            <a:endParaRPr sz="2000">
              <a:solidFill>
                <a:schemeClr val="dk1"/>
              </a:solidFill>
            </a:endParaRPr>
          </a:p>
          <a:p>
            <a:pPr indent="-12700" lvl="0" marL="1428750" rtl="0" algn="l">
              <a:lnSpc>
                <a:spcPct val="90000"/>
              </a:lnSpc>
              <a:spcBef>
                <a:spcPts val="0"/>
              </a:spcBef>
              <a:spcAft>
                <a:spcPts val="0"/>
              </a:spcAft>
              <a:buClr>
                <a:schemeClr val="dk1"/>
              </a:buClr>
              <a:buSzPts val="2000"/>
              <a:buChar char="•"/>
            </a:pPr>
            <a:r>
              <a:rPr lang="en-US" sz="2000">
                <a:solidFill>
                  <a:schemeClr val="dk1"/>
                </a:solidFill>
              </a:rPr>
              <a:t>Jayelle Peters</a:t>
            </a:r>
            <a:endParaRPr sz="2000">
              <a:solidFill>
                <a:schemeClr val="dk1"/>
              </a:solidFill>
            </a:endParaRPr>
          </a:p>
          <a:p>
            <a:pPr indent="0" lvl="0" marL="0" rtl="0" algn="l">
              <a:lnSpc>
                <a:spcPct val="90000"/>
              </a:lnSpc>
              <a:spcBef>
                <a:spcPts val="0"/>
              </a:spcBef>
              <a:spcAft>
                <a:spcPts val="0"/>
              </a:spcAft>
              <a:buClr>
                <a:srgbClr val="C00000"/>
              </a:buClr>
              <a:buSzPts val="3400"/>
              <a:buNone/>
            </a:pPr>
            <a:r>
              <a:rPr b="1" lang="en-US" sz="2100">
                <a:solidFill>
                  <a:srgbClr val="980000"/>
                </a:solidFill>
              </a:rPr>
              <a:t>Vice President 2 - High Performance: </a:t>
            </a:r>
            <a:r>
              <a:rPr b="1" i="1" lang="en-US" sz="2100">
                <a:solidFill>
                  <a:schemeClr val="dk1"/>
                </a:solidFill>
              </a:rPr>
              <a:t>Vote</a:t>
            </a:r>
            <a:endParaRPr b="1" sz="2100">
              <a:solidFill>
                <a:srgbClr val="980000"/>
              </a:solidFill>
            </a:endParaRPr>
          </a:p>
          <a:p>
            <a:pPr indent="-355600" lvl="0" marL="1828800" rtl="0" algn="l">
              <a:lnSpc>
                <a:spcPct val="90000"/>
              </a:lnSpc>
              <a:spcBef>
                <a:spcPts val="0"/>
              </a:spcBef>
              <a:spcAft>
                <a:spcPts val="0"/>
              </a:spcAft>
              <a:buClr>
                <a:schemeClr val="dk1"/>
              </a:buClr>
              <a:buSzPts val="2000"/>
              <a:buChar char="•"/>
            </a:pPr>
            <a:r>
              <a:rPr lang="en-US" sz="2000">
                <a:solidFill>
                  <a:schemeClr val="dk1"/>
                </a:solidFill>
              </a:rPr>
              <a:t>Mike Mullenix</a:t>
            </a:r>
            <a:endParaRPr sz="2000">
              <a:solidFill>
                <a:schemeClr val="dk1"/>
              </a:solidFill>
            </a:endParaRPr>
          </a:p>
          <a:p>
            <a:pPr indent="-355600" lvl="0" marL="1828800" rtl="0" algn="l">
              <a:lnSpc>
                <a:spcPct val="90000"/>
              </a:lnSpc>
              <a:spcBef>
                <a:spcPts val="0"/>
              </a:spcBef>
              <a:spcAft>
                <a:spcPts val="0"/>
              </a:spcAft>
              <a:buClr>
                <a:schemeClr val="dk1"/>
              </a:buClr>
              <a:buSzPts val="2000"/>
              <a:buChar char="•"/>
            </a:pPr>
            <a:r>
              <a:rPr lang="en-US" sz="2000">
                <a:solidFill>
                  <a:schemeClr val="dk1"/>
                </a:solidFill>
              </a:rPr>
              <a:t>Glenn Odishaw</a:t>
            </a:r>
            <a:endParaRPr sz="2000">
              <a:solidFill>
                <a:schemeClr val="dk1"/>
              </a:solidFill>
            </a:endParaRPr>
          </a:p>
          <a:p>
            <a:pPr indent="0" lvl="0" marL="0" rtl="0" algn="l">
              <a:lnSpc>
                <a:spcPct val="90000"/>
              </a:lnSpc>
              <a:spcBef>
                <a:spcPts val="0"/>
              </a:spcBef>
              <a:spcAft>
                <a:spcPts val="0"/>
              </a:spcAft>
              <a:buSzPts val="1800"/>
              <a:buNone/>
            </a:pPr>
            <a:r>
              <a:rPr b="1" lang="en-US" sz="2100">
                <a:solidFill>
                  <a:srgbClr val="980000"/>
                </a:solidFill>
              </a:rPr>
              <a:t>Vice President 3 - Travel:</a:t>
            </a:r>
            <a:r>
              <a:rPr lang="en-US" sz="2100">
                <a:solidFill>
                  <a:srgbClr val="980000"/>
                </a:solidFill>
              </a:rPr>
              <a:t> </a:t>
            </a:r>
            <a:r>
              <a:rPr lang="en-US" sz="2100">
                <a:solidFill>
                  <a:schemeClr val="dk1"/>
                </a:solidFill>
              </a:rPr>
              <a:t> </a:t>
            </a:r>
            <a:r>
              <a:rPr b="1" i="1" lang="en-US" sz="2100">
                <a:solidFill>
                  <a:schemeClr val="dk1"/>
                </a:solidFill>
              </a:rPr>
              <a:t>Vote</a:t>
            </a:r>
            <a:endParaRPr b="1" sz="2100">
              <a:solidFill>
                <a:srgbClr val="980000"/>
              </a:solidFill>
            </a:endParaRPr>
          </a:p>
          <a:p>
            <a:pPr indent="-355600" lvl="0" marL="1828800" rtl="0" algn="l">
              <a:lnSpc>
                <a:spcPct val="90000"/>
              </a:lnSpc>
              <a:spcBef>
                <a:spcPts val="0"/>
              </a:spcBef>
              <a:spcAft>
                <a:spcPts val="0"/>
              </a:spcAft>
              <a:buClr>
                <a:schemeClr val="dk1"/>
              </a:buClr>
              <a:buSzPts val="2000"/>
              <a:buChar char="•"/>
            </a:pPr>
            <a:r>
              <a:rPr lang="en-US" sz="2000">
                <a:solidFill>
                  <a:schemeClr val="dk1"/>
                </a:solidFill>
              </a:rPr>
              <a:t>G</a:t>
            </a:r>
            <a:r>
              <a:rPr lang="en-US" sz="2000">
                <a:solidFill>
                  <a:schemeClr val="dk1"/>
                </a:solidFill>
              </a:rPr>
              <a:t>lenn Odishaw - Incumbent</a:t>
            </a:r>
            <a:endParaRPr sz="2000">
              <a:solidFill>
                <a:schemeClr val="dk1"/>
              </a:solidFill>
            </a:endParaRPr>
          </a:p>
          <a:p>
            <a:pPr indent="-355600" lvl="0" marL="1828800" rtl="0" algn="l">
              <a:lnSpc>
                <a:spcPct val="90000"/>
              </a:lnSpc>
              <a:spcBef>
                <a:spcPts val="0"/>
              </a:spcBef>
              <a:spcAft>
                <a:spcPts val="0"/>
              </a:spcAft>
              <a:buClr>
                <a:schemeClr val="dk1"/>
              </a:buClr>
              <a:buSzPts val="2000"/>
              <a:buChar char="•"/>
            </a:pPr>
            <a:r>
              <a:rPr lang="en-US" sz="2000">
                <a:solidFill>
                  <a:schemeClr val="dk1"/>
                </a:solidFill>
              </a:rPr>
              <a:t>Korin Lemay</a:t>
            </a:r>
            <a:endParaRPr sz="2000">
              <a:solidFill>
                <a:schemeClr val="dk1"/>
              </a:solidFill>
            </a:endParaRPr>
          </a:p>
          <a:p>
            <a:pPr indent="0" lvl="0" marL="0" rtl="0" algn="l">
              <a:lnSpc>
                <a:spcPct val="90000"/>
              </a:lnSpc>
              <a:spcBef>
                <a:spcPts val="0"/>
              </a:spcBef>
              <a:spcAft>
                <a:spcPts val="0"/>
              </a:spcAft>
              <a:buClr>
                <a:srgbClr val="C00000"/>
              </a:buClr>
              <a:buSzPts val="3400"/>
              <a:buNone/>
            </a:pPr>
            <a:r>
              <a:rPr b="1" lang="en-US" sz="2100">
                <a:solidFill>
                  <a:srgbClr val="980000"/>
                </a:solidFill>
              </a:rPr>
              <a:t>Vice President 4 - RHL/City/Recreation:</a:t>
            </a:r>
            <a:endParaRPr b="1" i="1" sz="2100">
              <a:solidFill>
                <a:schemeClr val="dk1"/>
              </a:solidFill>
            </a:endParaRPr>
          </a:p>
          <a:p>
            <a:pPr indent="-355600" lvl="3" marL="1828800" rtl="0" algn="l">
              <a:lnSpc>
                <a:spcPct val="90000"/>
              </a:lnSpc>
              <a:spcBef>
                <a:spcPts val="0"/>
              </a:spcBef>
              <a:spcAft>
                <a:spcPts val="0"/>
              </a:spcAft>
              <a:buClr>
                <a:schemeClr val="dk1"/>
              </a:buClr>
              <a:buSzPts val="2000"/>
              <a:buChar char="•"/>
            </a:pPr>
            <a:r>
              <a:rPr lang="en-US" sz="2000">
                <a:solidFill>
                  <a:schemeClr val="dk1"/>
                </a:solidFill>
              </a:rPr>
              <a:t>Brent Emo - Incumbent (acclaimed)</a:t>
            </a:r>
            <a:endParaRPr sz="2000">
              <a:solidFill>
                <a:schemeClr val="dk1"/>
              </a:solidFill>
            </a:endParaRPr>
          </a:p>
          <a:p>
            <a:pPr indent="0" lvl="0" marL="0" rtl="0" algn="l">
              <a:lnSpc>
                <a:spcPct val="90000"/>
              </a:lnSpc>
              <a:spcBef>
                <a:spcPts val="0"/>
              </a:spcBef>
              <a:spcAft>
                <a:spcPts val="0"/>
              </a:spcAft>
              <a:buClr>
                <a:srgbClr val="C00000"/>
              </a:buClr>
              <a:buSzPts val="3400"/>
              <a:buNone/>
            </a:pPr>
            <a:r>
              <a:rPr b="1" lang="en-US" sz="2100">
                <a:solidFill>
                  <a:srgbClr val="980000"/>
                </a:solidFill>
              </a:rPr>
              <a:t>Vice President 5 - Female :</a:t>
            </a:r>
            <a:r>
              <a:rPr lang="en-US" sz="2100">
                <a:solidFill>
                  <a:srgbClr val="980000"/>
                </a:solidFill>
              </a:rPr>
              <a:t>   </a:t>
            </a:r>
            <a:r>
              <a:rPr b="1" i="1" lang="en-US" sz="2100">
                <a:solidFill>
                  <a:schemeClr val="dk1"/>
                </a:solidFill>
              </a:rPr>
              <a:t>Vote</a:t>
            </a:r>
            <a:endParaRPr sz="2100">
              <a:solidFill>
                <a:srgbClr val="980000"/>
              </a:solidFill>
            </a:endParaRPr>
          </a:p>
          <a:p>
            <a:pPr indent="-355600" lvl="0" marL="1828800" rtl="0" algn="l">
              <a:lnSpc>
                <a:spcPct val="90000"/>
              </a:lnSpc>
              <a:spcBef>
                <a:spcPts val="0"/>
              </a:spcBef>
              <a:spcAft>
                <a:spcPts val="0"/>
              </a:spcAft>
              <a:buClr>
                <a:schemeClr val="dk1"/>
              </a:buClr>
              <a:buSzPts val="2000"/>
              <a:buChar char="•"/>
            </a:pPr>
            <a:r>
              <a:rPr lang="en-US" sz="2000">
                <a:solidFill>
                  <a:schemeClr val="dk1"/>
                </a:solidFill>
              </a:rPr>
              <a:t>Christie Cameron</a:t>
            </a:r>
            <a:endParaRPr sz="2000">
              <a:solidFill>
                <a:schemeClr val="dk1"/>
              </a:solidFill>
            </a:endParaRPr>
          </a:p>
          <a:p>
            <a:pPr indent="-355600" lvl="0" marL="1828800" rtl="0" algn="l">
              <a:spcBef>
                <a:spcPts val="0"/>
              </a:spcBef>
              <a:spcAft>
                <a:spcPts val="0"/>
              </a:spcAft>
              <a:buClr>
                <a:schemeClr val="dk1"/>
              </a:buClr>
              <a:buSzPts val="2000"/>
              <a:buChar char="•"/>
            </a:pPr>
            <a:r>
              <a:rPr lang="en-US" sz="2000">
                <a:solidFill>
                  <a:schemeClr val="dk1"/>
                </a:solidFill>
              </a:rPr>
              <a:t>Eric Campbell</a:t>
            </a:r>
            <a:endParaRPr sz="2000">
              <a:solidFill>
                <a:schemeClr val="dk1"/>
              </a:solidFill>
            </a:endParaRPr>
          </a:p>
          <a:p>
            <a:pPr indent="-355600" lvl="0" marL="1828800" rtl="0" algn="l">
              <a:spcBef>
                <a:spcPts val="0"/>
              </a:spcBef>
              <a:spcAft>
                <a:spcPts val="0"/>
              </a:spcAft>
              <a:buClr>
                <a:schemeClr val="dk1"/>
              </a:buClr>
              <a:buSzPts val="2000"/>
              <a:buChar char="•"/>
            </a:pPr>
            <a:r>
              <a:rPr lang="en-US" sz="2000">
                <a:solidFill>
                  <a:schemeClr val="dk1"/>
                </a:solidFill>
              </a:rPr>
              <a:t>Glenn Odishaw</a:t>
            </a:r>
            <a:endParaRPr sz="2000">
              <a:solidFill>
                <a:schemeClr val="dk1"/>
              </a:solidFill>
            </a:endParaRPr>
          </a:p>
          <a:p>
            <a:pPr indent="-355600" lvl="0" marL="1828800" rtl="0" algn="l">
              <a:lnSpc>
                <a:spcPct val="90000"/>
              </a:lnSpc>
              <a:spcBef>
                <a:spcPts val="0"/>
              </a:spcBef>
              <a:spcAft>
                <a:spcPts val="0"/>
              </a:spcAft>
              <a:buClr>
                <a:schemeClr val="dk1"/>
              </a:buClr>
              <a:buSzPts val="2000"/>
              <a:buChar char="•"/>
            </a:pPr>
            <a:r>
              <a:rPr lang="en-US" sz="2000">
                <a:solidFill>
                  <a:schemeClr val="dk1"/>
                </a:solidFill>
              </a:rPr>
              <a:t>Mumtaz Robson - Incumbent</a:t>
            </a:r>
            <a:endParaRPr sz="2000">
              <a:solidFill>
                <a:schemeClr val="dk1"/>
              </a:solidFill>
            </a:endParaRPr>
          </a:p>
          <a:p>
            <a:pPr indent="-355600" lvl="0" marL="1828800" rtl="0" algn="l">
              <a:lnSpc>
                <a:spcPct val="90000"/>
              </a:lnSpc>
              <a:spcBef>
                <a:spcPts val="0"/>
              </a:spcBef>
              <a:spcAft>
                <a:spcPts val="0"/>
              </a:spcAft>
              <a:buClr>
                <a:schemeClr val="dk1"/>
              </a:buClr>
              <a:buSzPts val="2000"/>
              <a:buChar char="•"/>
            </a:pPr>
            <a:r>
              <a:rPr lang="en-US" sz="2000">
                <a:solidFill>
                  <a:schemeClr val="dk1"/>
                </a:solidFill>
              </a:rPr>
              <a:t>Chelsea Frayling</a:t>
            </a:r>
            <a:endParaRPr sz="2000">
              <a:solidFill>
                <a:schemeClr val="dk1"/>
              </a:solidFill>
            </a:endParaRPr>
          </a:p>
          <a:p>
            <a:pPr indent="-355600" lvl="0" marL="1828800" rtl="0" algn="l">
              <a:lnSpc>
                <a:spcPct val="90000"/>
              </a:lnSpc>
              <a:spcBef>
                <a:spcPts val="0"/>
              </a:spcBef>
              <a:spcAft>
                <a:spcPts val="0"/>
              </a:spcAft>
              <a:buClr>
                <a:schemeClr val="dk1"/>
              </a:buClr>
              <a:buSzPts val="2000"/>
              <a:buChar char="•"/>
            </a:pPr>
            <a:r>
              <a:rPr lang="en-US" sz="2000">
                <a:solidFill>
                  <a:schemeClr val="dk1"/>
                </a:solidFill>
              </a:rPr>
              <a:t>Heather Bell</a:t>
            </a:r>
            <a:endParaRPr sz="2000">
              <a:solidFill>
                <a:schemeClr val="dk1"/>
              </a:solidFill>
            </a:endParaRPr>
          </a:p>
        </p:txBody>
      </p:sp>
      <p:pic>
        <p:nvPicPr>
          <p:cNvPr id="412" name="Google Shape;412;p52"/>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0" st="0"/>
                                            </p:txEl>
                                          </p:spTgt>
                                        </p:tgtEl>
                                        <p:attrNameLst>
                                          <p:attrName>style.visibility</p:attrName>
                                        </p:attrNameLst>
                                      </p:cBhvr>
                                      <p:to>
                                        <p:strVal val="visible"/>
                                      </p:to>
                                    </p:set>
                                    <p:anim calcmode="lin" valueType="num">
                                      <p:cBhvr additive="base">
                                        <p:cTn dur="1000"/>
                                        <p:tgtEl>
                                          <p:spTgt spid="411">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1" st="1"/>
                                            </p:txEl>
                                          </p:spTgt>
                                        </p:tgtEl>
                                        <p:attrNameLst>
                                          <p:attrName>style.visibility</p:attrName>
                                        </p:attrNameLst>
                                      </p:cBhvr>
                                      <p:to>
                                        <p:strVal val="visible"/>
                                      </p:to>
                                    </p:set>
                                    <p:anim calcmode="lin" valueType="num">
                                      <p:cBhvr additive="base">
                                        <p:cTn dur="1000"/>
                                        <p:tgtEl>
                                          <p:spTgt spid="411">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2" st="2"/>
                                            </p:txEl>
                                          </p:spTgt>
                                        </p:tgtEl>
                                        <p:attrNameLst>
                                          <p:attrName>style.visibility</p:attrName>
                                        </p:attrNameLst>
                                      </p:cBhvr>
                                      <p:to>
                                        <p:strVal val="visible"/>
                                      </p:to>
                                    </p:set>
                                    <p:anim calcmode="lin" valueType="num">
                                      <p:cBhvr additive="base">
                                        <p:cTn dur="1000"/>
                                        <p:tgtEl>
                                          <p:spTgt spid="411">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3" st="3"/>
                                            </p:txEl>
                                          </p:spTgt>
                                        </p:tgtEl>
                                        <p:attrNameLst>
                                          <p:attrName>style.visibility</p:attrName>
                                        </p:attrNameLst>
                                      </p:cBhvr>
                                      <p:to>
                                        <p:strVal val="visible"/>
                                      </p:to>
                                    </p:set>
                                    <p:anim calcmode="lin" valueType="num">
                                      <p:cBhvr additive="base">
                                        <p:cTn dur="1000"/>
                                        <p:tgtEl>
                                          <p:spTgt spid="411">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4" st="4"/>
                                            </p:txEl>
                                          </p:spTgt>
                                        </p:tgtEl>
                                        <p:attrNameLst>
                                          <p:attrName>style.visibility</p:attrName>
                                        </p:attrNameLst>
                                      </p:cBhvr>
                                      <p:to>
                                        <p:strVal val="visible"/>
                                      </p:to>
                                    </p:set>
                                    <p:anim calcmode="lin" valueType="num">
                                      <p:cBhvr additive="base">
                                        <p:cTn dur="1000"/>
                                        <p:tgtEl>
                                          <p:spTgt spid="411">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5" st="5"/>
                                            </p:txEl>
                                          </p:spTgt>
                                        </p:tgtEl>
                                        <p:attrNameLst>
                                          <p:attrName>style.visibility</p:attrName>
                                        </p:attrNameLst>
                                      </p:cBhvr>
                                      <p:to>
                                        <p:strVal val="visible"/>
                                      </p:to>
                                    </p:set>
                                    <p:anim calcmode="lin" valueType="num">
                                      <p:cBhvr additive="base">
                                        <p:cTn dur="1000"/>
                                        <p:tgtEl>
                                          <p:spTgt spid="411">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6" st="6"/>
                                            </p:txEl>
                                          </p:spTgt>
                                        </p:tgtEl>
                                        <p:attrNameLst>
                                          <p:attrName>style.visibility</p:attrName>
                                        </p:attrNameLst>
                                      </p:cBhvr>
                                      <p:to>
                                        <p:strVal val="visible"/>
                                      </p:to>
                                    </p:set>
                                    <p:anim calcmode="lin" valueType="num">
                                      <p:cBhvr additive="base">
                                        <p:cTn dur="1000"/>
                                        <p:tgtEl>
                                          <p:spTgt spid="411">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7" st="7"/>
                                            </p:txEl>
                                          </p:spTgt>
                                        </p:tgtEl>
                                        <p:attrNameLst>
                                          <p:attrName>style.visibility</p:attrName>
                                        </p:attrNameLst>
                                      </p:cBhvr>
                                      <p:to>
                                        <p:strVal val="visible"/>
                                      </p:to>
                                    </p:set>
                                    <p:anim calcmode="lin" valueType="num">
                                      <p:cBhvr additive="base">
                                        <p:cTn dur="1000"/>
                                        <p:tgtEl>
                                          <p:spTgt spid="411">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8" st="8"/>
                                            </p:txEl>
                                          </p:spTgt>
                                        </p:tgtEl>
                                        <p:attrNameLst>
                                          <p:attrName>style.visibility</p:attrName>
                                        </p:attrNameLst>
                                      </p:cBhvr>
                                      <p:to>
                                        <p:strVal val="visible"/>
                                      </p:to>
                                    </p:set>
                                    <p:anim calcmode="lin" valueType="num">
                                      <p:cBhvr additive="base">
                                        <p:cTn dur="1000"/>
                                        <p:tgtEl>
                                          <p:spTgt spid="411">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9" st="9"/>
                                            </p:txEl>
                                          </p:spTgt>
                                        </p:tgtEl>
                                        <p:attrNameLst>
                                          <p:attrName>style.visibility</p:attrName>
                                        </p:attrNameLst>
                                      </p:cBhvr>
                                      <p:to>
                                        <p:strVal val="visible"/>
                                      </p:to>
                                    </p:set>
                                    <p:anim calcmode="lin" valueType="num">
                                      <p:cBhvr additive="base">
                                        <p:cTn dur="1000"/>
                                        <p:tgtEl>
                                          <p:spTgt spid="411">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10" st="10"/>
                                            </p:txEl>
                                          </p:spTgt>
                                        </p:tgtEl>
                                        <p:attrNameLst>
                                          <p:attrName>style.visibility</p:attrName>
                                        </p:attrNameLst>
                                      </p:cBhvr>
                                      <p:to>
                                        <p:strVal val="visible"/>
                                      </p:to>
                                    </p:set>
                                    <p:anim calcmode="lin" valueType="num">
                                      <p:cBhvr additive="base">
                                        <p:cTn dur="1000"/>
                                        <p:tgtEl>
                                          <p:spTgt spid="411">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11" st="11"/>
                                            </p:txEl>
                                          </p:spTgt>
                                        </p:tgtEl>
                                        <p:attrNameLst>
                                          <p:attrName>style.visibility</p:attrName>
                                        </p:attrNameLst>
                                      </p:cBhvr>
                                      <p:to>
                                        <p:strVal val="visible"/>
                                      </p:to>
                                    </p:set>
                                    <p:anim calcmode="lin" valueType="num">
                                      <p:cBhvr additive="base">
                                        <p:cTn dur="1000"/>
                                        <p:tgtEl>
                                          <p:spTgt spid="411">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12" st="12"/>
                                            </p:txEl>
                                          </p:spTgt>
                                        </p:tgtEl>
                                        <p:attrNameLst>
                                          <p:attrName>style.visibility</p:attrName>
                                        </p:attrNameLst>
                                      </p:cBhvr>
                                      <p:to>
                                        <p:strVal val="visible"/>
                                      </p:to>
                                    </p:set>
                                    <p:anim calcmode="lin" valueType="num">
                                      <p:cBhvr additive="base">
                                        <p:cTn dur="1000"/>
                                        <p:tgtEl>
                                          <p:spTgt spid="411">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13" st="13"/>
                                            </p:txEl>
                                          </p:spTgt>
                                        </p:tgtEl>
                                        <p:attrNameLst>
                                          <p:attrName>style.visibility</p:attrName>
                                        </p:attrNameLst>
                                      </p:cBhvr>
                                      <p:to>
                                        <p:strVal val="visible"/>
                                      </p:to>
                                    </p:set>
                                    <p:anim calcmode="lin" valueType="num">
                                      <p:cBhvr additive="base">
                                        <p:cTn dur="1000"/>
                                        <p:tgtEl>
                                          <p:spTgt spid="411">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14" st="14"/>
                                            </p:txEl>
                                          </p:spTgt>
                                        </p:tgtEl>
                                        <p:attrNameLst>
                                          <p:attrName>style.visibility</p:attrName>
                                        </p:attrNameLst>
                                      </p:cBhvr>
                                      <p:to>
                                        <p:strVal val="visible"/>
                                      </p:to>
                                    </p:set>
                                    <p:anim calcmode="lin" valueType="num">
                                      <p:cBhvr additive="base">
                                        <p:cTn dur="1000"/>
                                        <p:tgtEl>
                                          <p:spTgt spid="411">
                                            <p:txEl>
                                              <p:pRg end="14" st="1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15" st="15"/>
                                            </p:txEl>
                                          </p:spTgt>
                                        </p:tgtEl>
                                        <p:attrNameLst>
                                          <p:attrName>style.visibility</p:attrName>
                                        </p:attrNameLst>
                                      </p:cBhvr>
                                      <p:to>
                                        <p:strVal val="visible"/>
                                      </p:to>
                                    </p:set>
                                    <p:anim calcmode="lin" valueType="num">
                                      <p:cBhvr additive="base">
                                        <p:cTn dur="1000"/>
                                        <p:tgtEl>
                                          <p:spTgt spid="411">
                                            <p:txEl>
                                              <p:pRg end="15" st="1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16" st="16"/>
                                            </p:txEl>
                                          </p:spTgt>
                                        </p:tgtEl>
                                        <p:attrNameLst>
                                          <p:attrName>style.visibility</p:attrName>
                                        </p:attrNameLst>
                                      </p:cBhvr>
                                      <p:to>
                                        <p:strVal val="visible"/>
                                      </p:to>
                                    </p:set>
                                    <p:anim calcmode="lin" valueType="num">
                                      <p:cBhvr additive="base">
                                        <p:cTn dur="1000"/>
                                        <p:tgtEl>
                                          <p:spTgt spid="411">
                                            <p:txEl>
                                              <p:pRg end="16" st="1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17" st="17"/>
                                            </p:txEl>
                                          </p:spTgt>
                                        </p:tgtEl>
                                        <p:attrNameLst>
                                          <p:attrName>style.visibility</p:attrName>
                                        </p:attrNameLst>
                                      </p:cBhvr>
                                      <p:to>
                                        <p:strVal val="visible"/>
                                      </p:to>
                                    </p:set>
                                    <p:anim calcmode="lin" valueType="num">
                                      <p:cBhvr additive="base">
                                        <p:cTn dur="1000"/>
                                        <p:tgtEl>
                                          <p:spTgt spid="411">
                                            <p:txEl>
                                              <p:pRg end="17" st="1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18" st="18"/>
                                            </p:txEl>
                                          </p:spTgt>
                                        </p:tgtEl>
                                        <p:attrNameLst>
                                          <p:attrName>style.visibility</p:attrName>
                                        </p:attrNameLst>
                                      </p:cBhvr>
                                      <p:to>
                                        <p:strVal val="visible"/>
                                      </p:to>
                                    </p:set>
                                    <p:anim calcmode="lin" valueType="num">
                                      <p:cBhvr additive="base">
                                        <p:cTn dur="1000"/>
                                        <p:tgtEl>
                                          <p:spTgt spid="411">
                                            <p:txEl>
                                              <p:pRg end="18" st="1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19" st="19"/>
                                            </p:txEl>
                                          </p:spTgt>
                                        </p:tgtEl>
                                        <p:attrNameLst>
                                          <p:attrName>style.visibility</p:attrName>
                                        </p:attrNameLst>
                                      </p:cBhvr>
                                      <p:to>
                                        <p:strVal val="visible"/>
                                      </p:to>
                                    </p:set>
                                    <p:anim calcmode="lin" valueType="num">
                                      <p:cBhvr additive="base">
                                        <p:cTn dur="1000"/>
                                        <p:tgtEl>
                                          <p:spTgt spid="411">
                                            <p:txEl>
                                              <p:pRg end="19" st="1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20" st="20"/>
                                            </p:txEl>
                                          </p:spTgt>
                                        </p:tgtEl>
                                        <p:attrNameLst>
                                          <p:attrName>style.visibility</p:attrName>
                                        </p:attrNameLst>
                                      </p:cBhvr>
                                      <p:to>
                                        <p:strVal val="visible"/>
                                      </p:to>
                                    </p:set>
                                    <p:anim calcmode="lin" valueType="num">
                                      <p:cBhvr additive="base">
                                        <p:cTn dur="1000"/>
                                        <p:tgtEl>
                                          <p:spTgt spid="411">
                                            <p:txEl>
                                              <p:pRg end="20" st="2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21" st="21"/>
                                            </p:txEl>
                                          </p:spTgt>
                                        </p:tgtEl>
                                        <p:attrNameLst>
                                          <p:attrName>style.visibility</p:attrName>
                                        </p:attrNameLst>
                                      </p:cBhvr>
                                      <p:to>
                                        <p:strVal val="visible"/>
                                      </p:to>
                                    </p:set>
                                    <p:anim calcmode="lin" valueType="num">
                                      <p:cBhvr additive="base">
                                        <p:cTn dur="1000"/>
                                        <p:tgtEl>
                                          <p:spTgt spid="411">
                                            <p:txEl>
                                              <p:pRg end="21" st="2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xEl>
                                              <p:pRg end="22" st="22"/>
                                            </p:txEl>
                                          </p:spTgt>
                                        </p:tgtEl>
                                        <p:attrNameLst>
                                          <p:attrName>style.visibility</p:attrName>
                                        </p:attrNameLst>
                                      </p:cBhvr>
                                      <p:to>
                                        <p:strVal val="visible"/>
                                      </p:to>
                                    </p:set>
                                    <p:anim calcmode="lin" valueType="num">
                                      <p:cBhvr additive="base">
                                        <p:cTn dur="1000"/>
                                        <p:tgtEl>
                                          <p:spTgt spid="411">
                                            <p:txEl>
                                              <p:pRg end="22" st="2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6" name="Shape 416"/>
        <p:cNvGrpSpPr/>
        <p:nvPr/>
      </p:nvGrpSpPr>
      <p:grpSpPr>
        <a:xfrm>
          <a:off x="0" y="0"/>
          <a:ext cx="0" cy="0"/>
          <a:chOff x="0" y="0"/>
          <a:chExt cx="0" cy="0"/>
        </a:xfrm>
      </p:grpSpPr>
      <p:sp>
        <p:nvSpPr>
          <p:cNvPr id="417" name="Google Shape;417;p53"/>
          <p:cNvSpPr txBox="1"/>
          <p:nvPr>
            <p:ph type="title"/>
          </p:nvPr>
        </p:nvSpPr>
        <p:spPr>
          <a:xfrm>
            <a:off x="699662" y="2665395"/>
            <a:ext cx="36168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Election of </a:t>
            </a:r>
            <a:br>
              <a:rPr b="1" lang="en-US" sz="4800"/>
            </a:br>
            <a:r>
              <a:rPr b="1" lang="en-US" sz="4800"/>
              <a:t>Board of Directors</a:t>
            </a:r>
            <a:endParaRPr/>
          </a:p>
        </p:txBody>
      </p:sp>
      <p:sp>
        <p:nvSpPr>
          <p:cNvPr id="418" name="Google Shape;418;p53"/>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9" name="Google Shape;419;p53"/>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0" name="Google Shape;420;p53"/>
          <p:cNvSpPr txBox="1"/>
          <p:nvPr>
            <p:ph idx="1" type="body"/>
          </p:nvPr>
        </p:nvSpPr>
        <p:spPr>
          <a:xfrm>
            <a:off x="6362450" y="100"/>
            <a:ext cx="5562300" cy="6858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C00000"/>
              </a:buClr>
              <a:buSzPts val="3400"/>
              <a:buFont typeface="Arial"/>
              <a:buNone/>
            </a:pPr>
            <a:r>
              <a:rPr b="1" lang="en-US" sz="3400">
                <a:solidFill>
                  <a:srgbClr val="980000"/>
                </a:solidFill>
              </a:rPr>
              <a:t>Directors</a:t>
            </a:r>
            <a:endParaRPr b="1" sz="3400">
              <a:solidFill>
                <a:srgbClr val="980000"/>
              </a:solidFill>
            </a:endParaRPr>
          </a:p>
          <a:p>
            <a:pPr indent="0" lvl="0" marL="0" rtl="0" algn="l">
              <a:lnSpc>
                <a:spcPct val="90000"/>
              </a:lnSpc>
              <a:spcBef>
                <a:spcPts val="0"/>
              </a:spcBef>
              <a:spcAft>
                <a:spcPts val="0"/>
              </a:spcAft>
              <a:buClr>
                <a:srgbClr val="C00000"/>
              </a:buClr>
              <a:buSzPts val="2800"/>
              <a:buNone/>
            </a:pPr>
            <a:r>
              <a:t/>
            </a:r>
            <a:endParaRPr b="1" sz="1200">
              <a:solidFill>
                <a:srgbClr val="980000"/>
              </a:solidFill>
            </a:endParaRPr>
          </a:p>
          <a:p>
            <a:pPr indent="0" lvl="0" marL="0" rtl="0" algn="l">
              <a:lnSpc>
                <a:spcPct val="100000"/>
              </a:lnSpc>
              <a:spcBef>
                <a:spcPts val="0"/>
              </a:spcBef>
              <a:spcAft>
                <a:spcPts val="0"/>
              </a:spcAft>
              <a:buClr>
                <a:srgbClr val="C00000"/>
              </a:buClr>
              <a:buSzPts val="2800"/>
              <a:buNone/>
            </a:pPr>
            <a:r>
              <a:rPr b="1" lang="en-US" sz="2400">
                <a:solidFill>
                  <a:srgbClr val="980000"/>
                </a:solidFill>
              </a:rPr>
              <a:t>High Performance:  </a:t>
            </a:r>
            <a:r>
              <a:rPr b="1" i="1" lang="en-US" sz="2100">
                <a:solidFill>
                  <a:schemeClr val="dk1"/>
                </a:solidFill>
              </a:rPr>
              <a:t>Vote</a:t>
            </a:r>
            <a:endParaRPr b="1" sz="2400">
              <a:solidFill>
                <a:srgbClr val="980000"/>
              </a:solidFill>
            </a:endParaRPr>
          </a:p>
          <a:p>
            <a:pPr indent="-381000" lvl="0" marL="1371600" rtl="0" algn="l">
              <a:lnSpc>
                <a:spcPct val="100000"/>
              </a:lnSpc>
              <a:spcBef>
                <a:spcPts val="0"/>
              </a:spcBef>
              <a:spcAft>
                <a:spcPts val="0"/>
              </a:spcAft>
              <a:buClr>
                <a:schemeClr val="dk1"/>
              </a:buClr>
              <a:buSzPts val="2400"/>
              <a:buChar char="•"/>
            </a:pPr>
            <a:r>
              <a:rPr lang="en-US" sz="2400">
                <a:solidFill>
                  <a:schemeClr val="dk1"/>
                </a:solidFill>
              </a:rPr>
              <a:t>Darcy Campbell - Incumbent</a:t>
            </a:r>
            <a:endParaRPr sz="2400">
              <a:solidFill>
                <a:schemeClr val="dk1"/>
              </a:solidFill>
            </a:endParaRPr>
          </a:p>
          <a:p>
            <a:pPr indent="-381000" lvl="0" marL="1371600" rtl="0" algn="l">
              <a:lnSpc>
                <a:spcPct val="100000"/>
              </a:lnSpc>
              <a:spcBef>
                <a:spcPts val="0"/>
              </a:spcBef>
              <a:spcAft>
                <a:spcPts val="0"/>
              </a:spcAft>
              <a:buClr>
                <a:schemeClr val="dk1"/>
              </a:buClr>
              <a:buSzPts val="2400"/>
              <a:buChar char="•"/>
            </a:pPr>
            <a:r>
              <a:rPr lang="en-US" sz="2400">
                <a:solidFill>
                  <a:schemeClr val="dk1"/>
                </a:solidFill>
              </a:rPr>
              <a:t>Leif Hanson</a:t>
            </a:r>
            <a:endParaRPr sz="1900">
              <a:solidFill>
                <a:schemeClr val="dk1"/>
              </a:solidFill>
            </a:endParaRPr>
          </a:p>
          <a:p>
            <a:pPr indent="0" lvl="0" marL="0" rtl="0" algn="l">
              <a:lnSpc>
                <a:spcPct val="200000"/>
              </a:lnSpc>
              <a:spcBef>
                <a:spcPts val="1000"/>
              </a:spcBef>
              <a:spcAft>
                <a:spcPts val="0"/>
              </a:spcAft>
              <a:buSzPts val="1800"/>
              <a:buNone/>
            </a:pPr>
            <a:r>
              <a:rPr b="1" lang="en-US" sz="2400">
                <a:solidFill>
                  <a:srgbClr val="980000"/>
                </a:solidFill>
              </a:rPr>
              <a:t>High Performance Female:  </a:t>
            </a:r>
            <a:r>
              <a:rPr lang="en-US" sz="2400">
                <a:solidFill>
                  <a:schemeClr val="dk1"/>
                </a:solidFill>
              </a:rPr>
              <a:t>Jon Weist</a:t>
            </a:r>
            <a:endParaRPr sz="2400">
              <a:solidFill>
                <a:schemeClr val="dk1"/>
              </a:solidFill>
            </a:endParaRPr>
          </a:p>
          <a:p>
            <a:pPr indent="0" lvl="0" marL="0" rtl="0" algn="l">
              <a:lnSpc>
                <a:spcPct val="100000"/>
              </a:lnSpc>
              <a:spcBef>
                <a:spcPts val="1000"/>
              </a:spcBef>
              <a:spcAft>
                <a:spcPts val="0"/>
              </a:spcAft>
              <a:buSzPts val="1800"/>
              <a:buNone/>
            </a:pPr>
            <a:r>
              <a:rPr b="1" lang="en-US" sz="2400">
                <a:solidFill>
                  <a:srgbClr val="980000"/>
                </a:solidFill>
              </a:rPr>
              <a:t>Travel:  </a:t>
            </a:r>
            <a:r>
              <a:rPr b="1" i="1" lang="en-US" sz="2100">
                <a:solidFill>
                  <a:schemeClr val="dk1"/>
                </a:solidFill>
              </a:rPr>
              <a:t>Vote</a:t>
            </a:r>
            <a:endParaRPr b="1" i="1" sz="2100">
              <a:solidFill>
                <a:schemeClr val="dk1"/>
              </a:solidFill>
            </a:endParaRPr>
          </a:p>
          <a:p>
            <a:pPr indent="-381000" lvl="0" marL="1371600" rtl="0" algn="l">
              <a:spcBef>
                <a:spcPts val="0"/>
              </a:spcBef>
              <a:spcAft>
                <a:spcPts val="0"/>
              </a:spcAft>
              <a:buClr>
                <a:schemeClr val="dk1"/>
              </a:buClr>
              <a:buSzPts val="2400"/>
              <a:buChar char="•"/>
            </a:pPr>
            <a:r>
              <a:rPr lang="en-US" sz="2400">
                <a:solidFill>
                  <a:schemeClr val="dk1"/>
                </a:solidFill>
              </a:rPr>
              <a:t>Jayelle Peters</a:t>
            </a:r>
            <a:endParaRPr sz="2400">
              <a:solidFill>
                <a:schemeClr val="dk1"/>
              </a:solidFill>
            </a:endParaRPr>
          </a:p>
          <a:p>
            <a:pPr indent="-381000" lvl="0" marL="1371600" rtl="0" algn="l">
              <a:lnSpc>
                <a:spcPct val="100000"/>
              </a:lnSpc>
              <a:spcBef>
                <a:spcPts val="0"/>
              </a:spcBef>
              <a:spcAft>
                <a:spcPts val="0"/>
              </a:spcAft>
              <a:buClr>
                <a:schemeClr val="dk1"/>
              </a:buClr>
              <a:buSzPts val="2400"/>
              <a:buChar char="•"/>
            </a:pPr>
            <a:r>
              <a:rPr lang="en-US" sz="2400">
                <a:solidFill>
                  <a:schemeClr val="dk1"/>
                </a:solidFill>
              </a:rPr>
              <a:t>Julie Williams</a:t>
            </a:r>
            <a:endParaRPr sz="800">
              <a:solidFill>
                <a:schemeClr val="dk1"/>
              </a:solidFill>
            </a:endParaRPr>
          </a:p>
          <a:p>
            <a:pPr indent="0" lvl="0" marL="1371600" rtl="0" algn="l">
              <a:spcBef>
                <a:spcPts val="0"/>
              </a:spcBef>
              <a:spcAft>
                <a:spcPts val="0"/>
              </a:spcAft>
              <a:buNone/>
            </a:pPr>
            <a:r>
              <a:t/>
            </a:r>
            <a:endParaRPr sz="800">
              <a:solidFill>
                <a:schemeClr val="dk1"/>
              </a:solidFill>
            </a:endParaRPr>
          </a:p>
          <a:p>
            <a:pPr indent="0" lvl="0" marL="1371600" rtl="0" algn="l">
              <a:spcBef>
                <a:spcPts val="0"/>
              </a:spcBef>
              <a:spcAft>
                <a:spcPts val="0"/>
              </a:spcAft>
              <a:buNone/>
            </a:pPr>
            <a:r>
              <a:t/>
            </a:r>
            <a:endParaRPr sz="800">
              <a:solidFill>
                <a:schemeClr val="dk1"/>
              </a:solidFill>
            </a:endParaRPr>
          </a:p>
          <a:p>
            <a:pPr indent="0" lvl="0" marL="0" rtl="0" algn="l">
              <a:lnSpc>
                <a:spcPct val="200000"/>
              </a:lnSpc>
              <a:spcBef>
                <a:spcPts val="1000"/>
              </a:spcBef>
              <a:spcAft>
                <a:spcPts val="0"/>
              </a:spcAft>
              <a:buSzPts val="1800"/>
              <a:buNone/>
            </a:pPr>
            <a:r>
              <a:rPr b="1" lang="en-US" sz="2400">
                <a:solidFill>
                  <a:srgbClr val="980000"/>
                </a:solidFill>
              </a:rPr>
              <a:t>Female RMFHL: </a:t>
            </a:r>
            <a:r>
              <a:rPr lang="en-US" sz="2400">
                <a:solidFill>
                  <a:schemeClr val="dk1"/>
                </a:solidFill>
              </a:rPr>
              <a:t>Damara Allan</a:t>
            </a:r>
            <a:endParaRPr b="1" sz="2400">
              <a:solidFill>
                <a:srgbClr val="980000"/>
              </a:solidFill>
            </a:endParaRPr>
          </a:p>
          <a:p>
            <a:pPr indent="0" lvl="0" marL="0" rtl="0" algn="l">
              <a:lnSpc>
                <a:spcPct val="90000"/>
              </a:lnSpc>
              <a:spcBef>
                <a:spcPts val="1000"/>
              </a:spcBef>
              <a:spcAft>
                <a:spcPts val="0"/>
              </a:spcAft>
              <a:buSzPts val="1800"/>
              <a:buNone/>
            </a:pPr>
            <a:r>
              <a:rPr b="1" lang="en-US" sz="2000">
                <a:solidFill>
                  <a:srgbClr val="980000"/>
                </a:solidFill>
              </a:rPr>
              <a:t>City League (City (RHL), U7, U9 &amp; Recreation)</a:t>
            </a:r>
            <a:r>
              <a:rPr b="1" lang="en-US" sz="2000">
                <a:solidFill>
                  <a:srgbClr val="980000"/>
                </a:solidFill>
              </a:rPr>
              <a:t>:</a:t>
            </a:r>
            <a:r>
              <a:rPr b="1" lang="en-US" sz="2400">
                <a:solidFill>
                  <a:srgbClr val="980000"/>
                </a:solidFill>
              </a:rPr>
              <a:t> </a:t>
            </a:r>
            <a:r>
              <a:rPr b="1" i="1" lang="en-US" sz="2100">
                <a:solidFill>
                  <a:schemeClr val="dk1"/>
                </a:solidFill>
              </a:rPr>
              <a:t>Vote</a:t>
            </a:r>
            <a:endParaRPr b="1" sz="2400">
              <a:solidFill>
                <a:srgbClr val="980000"/>
              </a:solidFill>
            </a:endParaRPr>
          </a:p>
          <a:p>
            <a:pPr indent="-381000" lvl="0" marL="1371600" rtl="0" algn="l">
              <a:lnSpc>
                <a:spcPct val="90000"/>
              </a:lnSpc>
              <a:spcBef>
                <a:spcPts val="0"/>
              </a:spcBef>
              <a:spcAft>
                <a:spcPts val="0"/>
              </a:spcAft>
              <a:buClr>
                <a:schemeClr val="dk1"/>
              </a:buClr>
              <a:buSzPts val="2400"/>
              <a:buChar char="•"/>
            </a:pPr>
            <a:r>
              <a:rPr lang="en-US" sz="2400">
                <a:solidFill>
                  <a:schemeClr val="dk1"/>
                </a:solidFill>
              </a:rPr>
              <a:t>Jennifer Latreille</a:t>
            </a:r>
            <a:endParaRPr sz="2400">
              <a:solidFill>
                <a:schemeClr val="dk1"/>
              </a:solidFill>
            </a:endParaRPr>
          </a:p>
          <a:p>
            <a:pPr indent="-381000" lvl="0" marL="1371600" rtl="0" algn="l">
              <a:lnSpc>
                <a:spcPct val="90000"/>
              </a:lnSpc>
              <a:spcBef>
                <a:spcPts val="0"/>
              </a:spcBef>
              <a:spcAft>
                <a:spcPts val="0"/>
              </a:spcAft>
              <a:buClr>
                <a:schemeClr val="dk1"/>
              </a:buClr>
              <a:buSzPts val="2400"/>
              <a:buChar char="•"/>
            </a:pPr>
            <a:r>
              <a:rPr lang="en-US" sz="2400">
                <a:solidFill>
                  <a:schemeClr val="dk1"/>
                </a:solidFill>
              </a:rPr>
              <a:t>Jayelle Peters - Incumbent</a:t>
            </a:r>
            <a:endParaRPr sz="2400">
              <a:solidFill>
                <a:schemeClr val="dk1"/>
              </a:solidFill>
            </a:endParaRPr>
          </a:p>
          <a:p>
            <a:pPr indent="0" lvl="0" marL="0" rtl="0" algn="l">
              <a:lnSpc>
                <a:spcPct val="90000"/>
              </a:lnSpc>
              <a:spcBef>
                <a:spcPts val="1000"/>
              </a:spcBef>
              <a:spcAft>
                <a:spcPts val="0"/>
              </a:spcAft>
              <a:buClr>
                <a:srgbClr val="C00000"/>
              </a:buClr>
              <a:buSzPts val="2800"/>
              <a:buNone/>
            </a:pPr>
            <a:r>
              <a:t/>
            </a:r>
            <a:endParaRPr sz="2400">
              <a:solidFill>
                <a:schemeClr val="dk1"/>
              </a:solidFill>
            </a:endParaRPr>
          </a:p>
          <a:p>
            <a:pPr indent="0" lvl="0" marL="0" rtl="0" algn="l">
              <a:lnSpc>
                <a:spcPct val="90000"/>
              </a:lnSpc>
              <a:spcBef>
                <a:spcPts val="1000"/>
              </a:spcBef>
              <a:spcAft>
                <a:spcPts val="0"/>
              </a:spcAft>
              <a:buSzPts val="1800"/>
              <a:buNone/>
            </a:pPr>
            <a:r>
              <a:t/>
            </a:r>
            <a:endParaRPr sz="2400">
              <a:solidFill>
                <a:srgbClr val="A5A5A5"/>
              </a:solidFill>
            </a:endParaRPr>
          </a:p>
        </p:txBody>
      </p:sp>
      <p:pic>
        <p:nvPicPr>
          <p:cNvPr id="421" name="Google Shape;421;p53"/>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0">
                                            <p:txEl>
                                              <p:pRg end="0" st="0"/>
                                            </p:txEl>
                                          </p:spTgt>
                                        </p:tgtEl>
                                        <p:attrNameLst>
                                          <p:attrName>style.visibility</p:attrName>
                                        </p:attrNameLst>
                                      </p:cBhvr>
                                      <p:to>
                                        <p:strVal val="visible"/>
                                      </p:to>
                                    </p:set>
                                    <p:anim calcmode="lin" valueType="num">
                                      <p:cBhvr additive="base">
                                        <p:cTn dur="1000"/>
                                        <p:tgtEl>
                                          <p:spTgt spid="42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0">
                                            <p:txEl>
                                              <p:pRg end="1" st="1"/>
                                            </p:txEl>
                                          </p:spTgt>
                                        </p:tgtEl>
                                        <p:attrNameLst>
                                          <p:attrName>style.visibility</p:attrName>
                                        </p:attrNameLst>
                                      </p:cBhvr>
                                      <p:to>
                                        <p:strVal val="visible"/>
                                      </p:to>
                                    </p:set>
                                    <p:anim calcmode="lin" valueType="num">
                                      <p:cBhvr additive="base">
                                        <p:cTn dur="1000"/>
                                        <p:tgtEl>
                                          <p:spTgt spid="420">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0">
                                            <p:txEl>
                                              <p:pRg end="2" st="2"/>
                                            </p:txEl>
                                          </p:spTgt>
                                        </p:tgtEl>
                                        <p:attrNameLst>
                                          <p:attrName>style.visibility</p:attrName>
                                        </p:attrNameLst>
                                      </p:cBhvr>
                                      <p:to>
                                        <p:strVal val="visible"/>
                                      </p:to>
                                    </p:set>
                                    <p:anim calcmode="lin" valueType="num">
                                      <p:cBhvr additive="base">
                                        <p:cTn dur="1000"/>
                                        <p:tgtEl>
                                          <p:spTgt spid="420">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0">
                                            <p:txEl>
                                              <p:pRg end="3" st="3"/>
                                            </p:txEl>
                                          </p:spTgt>
                                        </p:tgtEl>
                                        <p:attrNameLst>
                                          <p:attrName>style.visibility</p:attrName>
                                        </p:attrNameLst>
                                      </p:cBhvr>
                                      <p:to>
                                        <p:strVal val="visible"/>
                                      </p:to>
                                    </p:set>
                                    <p:anim calcmode="lin" valueType="num">
                                      <p:cBhvr additive="base">
                                        <p:cTn dur="1000"/>
                                        <p:tgtEl>
                                          <p:spTgt spid="420">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0">
                                            <p:txEl>
                                              <p:pRg end="4" st="4"/>
                                            </p:txEl>
                                          </p:spTgt>
                                        </p:tgtEl>
                                        <p:attrNameLst>
                                          <p:attrName>style.visibility</p:attrName>
                                        </p:attrNameLst>
                                      </p:cBhvr>
                                      <p:to>
                                        <p:strVal val="visible"/>
                                      </p:to>
                                    </p:set>
                                    <p:anim calcmode="lin" valueType="num">
                                      <p:cBhvr additive="base">
                                        <p:cTn dur="1000"/>
                                        <p:tgtEl>
                                          <p:spTgt spid="420">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0">
                                            <p:txEl>
                                              <p:pRg end="5" st="5"/>
                                            </p:txEl>
                                          </p:spTgt>
                                        </p:tgtEl>
                                        <p:attrNameLst>
                                          <p:attrName>style.visibility</p:attrName>
                                        </p:attrNameLst>
                                      </p:cBhvr>
                                      <p:to>
                                        <p:strVal val="visible"/>
                                      </p:to>
                                    </p:set>
                                    <p:anim calcmode="lin" valueType="num">
                                      <p:cBhvr additive="base">
                                        <p:cTn dur="1000"/>
                                        <p:tgtEl>
                                          <p:spTgt spid="420">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0">
                                            <p:txEl>
                                              <p:pRg end="6" st="6"/>
                                            </p:txEl>
                                          </p:spTgt>
                                        </p:tgtEl>
                                        <p:attrNameLst>
                                          <p:attrName>style.visibility</p:attrName>
                                        </p:attrNameLst>
                                      </p:cBhvr>
                                      <p:to>
                                        <p:strVal val="visible"/>
                                      </p:to>
                                    </p:set>
                                    <p:anim calcmode="lin" valueType="num">
                                      <p:cBhvr additive="base">
                                        <p:cTn dur="1000"/>
                                        <p:tgtEl>
                                          <p:spTgt spid="420">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0">
                                            <p:txEl>
                                              <p:pRg end="7" st="7"/>
                                            </p:txEl>
                                          </p:spTgt>
                                        </p:tgtEl>
                                        <p:attrNameLst>
                                          <p:attrName>style.visibility</p:attrName>
                                        </p:attrNameLst>
                                      </p:cBhvr>
                                      <p:to>
                                        <p:strVal val="visible"/>
                                      </p:to>
                                    </p:set>
                                    <p:anim calcmode="lin" valueType="num">
                                      <p:cBhvr additive="base">
                                        <p:cTn dur="1000"/>
                                        <p:tgtEl>
                                          <p:spTgt spid="420">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0">
                                            <p:txEl>
                                              <p:pRg end="8" st="8"/>
                                            </p:txEl>
                                          </p:spTgt>
                                        </p:tgtEl>
                                        <p:attrNameLst>
                                          <p:attrName>style.visibility</p:attrName>
                                        </p:attrNameLst>
                                      </p:cBhvr>
                                      <p:to>
                                        <p:strVal val="visible"/>
                                      </p:to>
                                    </p:set>
                                    <p:anim calcmode="lin" valueType="num">
                                      <p:cBhvr additive="base">
                                        <p:cTn dur="1000"/>
                                        <p:tgtEl>
                                          <p:spTgt spid="420">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0">
                                            <p:txEl>
                                              <p:pRg end="9" st="9"/>
                                            </p:txEl>
                                          </p:spTgt>
                                        </p:tgtEl>
                                        <p:attrNameLst>
                                          <p:attrName>style.visibility</p:attrName>
                                        </p:attrNameLst>
                                      </p:cBhvr>
                                      <p:to>
                                        <p:strVal val="visible"/>
                                      </p:to>
                                    </p:set>
                                    <p:anim calcmode="lin" valueType="num">
                                      <p:cBhvr additive="base">
                                        <p:cTn dur="1000"/>
                                        <p:tgtEl>
                                          <p:spTgt spid="420">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0">
                                            <p:txEl>
                                              <p:pRg end="10" st="10"/>
                                            </p:txEl>
                                          </p:spTgt>
                                        </p:tgtEl>
                                        <p:attrNameLst>
                                          <p:attrName>style.visibility</p:attrName>
                                        </p:attrNameLst>
                                      </p:cBhvr>
                                      <p:to>
                                        <p:strVal val="visible"/>
                                      </p:to>
                                    </p:set>
                                    <p:anim calcmode="lin" valueType="num">
                                      <p:cBhvr additive="base">
                                        <p:cTn dur="1000"/>
                                        <p:tgtEl>
                                          <p:spTgt spid="420">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0">
                                            <p:txEl>
                                              <p:pRg end="11" st="11"/>
                                            </p:txEl>
                                          </p:spTgt>
                                        </p:tgtEl>
                                        <p:attrNameLst>
                                          <p:attrName>style.visibility</p:attrName>
                                        </p:attrNameLst>
                                      </p:cBhvr>
                                      <p:to>
                                        <p:strVal val="visible"/>
                                      </p:to>
                                    </p:set>
                                    <p:anim calcmode="lin" valueType="num">
                                      <p:cBhvr additive="base">
                                        <p:cTn dur="1000"/>
                                        <p:tgtEl>
                                          <p:spTgt spid="420">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0">
                                            <p:txEl>
                                              <p:pRg end="12" st="12"/>
                                            </p:txEl>
                                          </p:spTgt>
                                        </p:tgtEl>
                                        <p:attrNameLst>
                                          <p:attrName>style.visibility</p:attrName>
                                        </p:attrNameLst>
                                      </p:cBhvr>
                                      <p:to>
                                        <p:strVal val="visible"/>
                                      </p:to>
                                    </p:set>
                                    <p:anim calcmode="lin" valueType="num">
                                      <p:cBhvr additive="base">
                                        <p:cTn dur="1000"/>
                                        <p:tgtEl>
                                          <p:spTgt spid="420">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0">
                                            <p:txEl>
                                              <p:pRg end="13" st="13"/>
                                            </p:txEl>
                                          </p:spTgt>
                                        </p:tgtEl>
                                        <p:attrNameLst>
                                          <p:attrName>style.visibility</p:attrName>
                                        </p:attrNameLst>
                                      </p:cBhvr>
                                      <p:to>
                                        <p:strVal val="visible"/>
                                      </p:to>
                                    </p:set>
                                    <p:anim calcmode="lin" valueType="num">
                                      <p:cBhvr additive="base">
                                        <p:cTn dur="1000"/>
                                        <p:tgtEl>
                                          <p:spTgt spid="420">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0">
                                            <p:txEl>
                                              <p:pRg end="14" st="14"/>
                                            </p:txEl>
                                          </p:spTgt>
                                        </p:tgtEl>
                                        <p:attrNameLst>
                                          <p:attrName>style.visibility</p:attrName>
                                        </p:attrNameLst>
                                      </p:cBhvr>
                                      <p:to>
                                        <p:strVal val="visible"/>
                                      </p:to>
                                    </p:set>
                                    <p:anim calcmode="lin" valueType="num">
                                      <p:cBhvr additive="base">
                                        <p:cTn dur="1000"/>
                                        <p:tgtEl>
                                          <p:spTgt spid="420">
                                            <p:txEl>
                                              <p:pRg end="14" st="1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0">
                                            <p:txEl>
                                              <p:pRg end="15" st="15"/>
                                            </p:txEl>
                                          </p:spTgt>
                                        </p:tgtEl>
                                        <p:attrNameLst>
                                          <p:attrName>style.visibility</p:attrName>
                                        </p:attrNameLst>
                                      </p:cBhvr>
                                      <p:to>
                                        <p:strVal val="visible"/>
                                      </p:to>
                                    </p:set>
                                    <p:anim calcmode="lin" valueType="num">
                                      <p:cBhvr additive="base">
                                        <p:cTn dur="1000"/>
                                        <p:tgtEl>
                                          <p:spTgt spid="420">
                                            <p:txEl>
                                              <p:pRg end="15" st="1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0">
                                            <p:txEl>
                                              <p:pRg end="16" st="16"/>
                                            </p:txEl>
                                          </p:spTgt>
                                        </p:tgtEl>
                                        <p:attrNameLst>
                                          <p:attrName>style.visibility</p:attrName>
                                        </p:attrNameLst>
                                      </p:cBhvr>
                                      <p:to>
                                        <p:strVal val="visible"/>
                                      </p:to>
                                    </p:set>
                                    <p:anim calcmode="lin" valueType="num">
                                      <p:cBhvr additive="base">
                                        <p:cTn dur="1000"/>
                                        <p:tgtEl>
                                          <p:spTgt spid="420">
                                            <p:txEl>
                                              <p:pRg end="16" st="16"/>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5" name="Shape 425"/>
        <p:cNvGrpSpPr/>
        <p:nvPr/>
      </p:nvGrpSpPr>
      <p:grpSpPr>
        <a:xfrm>
          <a:off x="0" y="0"/>
          <a:ext cx="0" cy="0"/>
          <a:chOff x="0" y="0"/>
          <a:chExt cx="0" cy="0"/>
        </a:xfrm>
      </p:grpSpPr>
      <p:sp>
        <p:nvSpPr>
          <p:cNvPr id="426" name="Google Shape;426;p54"/>
          <p:cNvSpPr txBox="1"/>
          <p:nvPr>
            <p:ph type="title"/>
          </p:nvPr>
        </p:nvSpPr>
        <p:spPr>
          <a:xfrm>
            <a:off x="699662" y="2665395"/>
            <a:ext cx="36168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Travel and Female Division</a:t>
            </a:r>
            <a:endParaRPr b="1" sz="4800"/>
          </a:p>
          <a:p>
            <a:pPr indent="0" lvl="0" marL="0" rtl="0" algn="ctr">
              <a:lnSpc>
                <a:spcPct val="90000"/>
              </a:lnSpc>
              <a:spcBef>
                <a:spcPts val="0"/>
              </a:spcBef>
              <a:spcAft>
                <a:spcPts val="0"/>
              </a:spcAft>
              <a:buClr>
                <a:schemeClr val="lt1"/>
              </a:buClr>
              <a:buSzPts val="4800"/>
              <a:buFont typeface="Calibri"/>
              <a:buNone/>
            </a:pPr>
            <a:r>
              <a:rPr b="1" lang="en-US" sz="4800"/>
              <a:t>Coordinators</a:t>
            </a:r>
            <a:endParaRPr/>
          </a:p>
        </p:txBody>
      </p:sp>
      <p:sp>
        <p:nvSpPr>
          <p:cNvPr id="427" name="Google Shape;427;p54"/>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8" name="Google Shape;428;p54"/>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9" name="Google Shape;429;p54"/>
          <p:cNvSpPr txBox="1"/>
          <p:nvPr>
            <p:ph idx="1" type="body"/>
          </p:nvPr>
        </p:nvSpPr>
        <p:spPr>
          <a:xfrm>
            <a:off x="6249400" y="80750"/>
            <a:ext cx="5855400" cy="67017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rgbClr val="C00000"/>
              </a:buClr>
              <a:buSzPts val="3177"/>
              <a:buNone/>
            </a:pPr>
            <a:r>
              <a:t/>
            </a:r>
            <a:endParaRPr b="1" sz="3400">
              <a:solidFill>
                <a:srgbClr val="980000"/>
              </a:solidFill>
            </a:endParaRPr>
          </a:p>
          <a:p>
            <a:pPr indent="0" lvl="0" marL="0" rtl="0" algn="ctr">
              <a:lnSpc>
                <a:spcPct val="70000"/>
              </a:lnSpc>
              <a:spcBef>
                <a:spcPts val="0"/>
              </a:spcBef>
              <a:spcAft>
                <a:spcPts val="0"/>
              </a:spcAft>
              <a:buClr>
                <a:srgbClr val="C00000"/>
              </a:buClr>
              <a:buSzPts val="3177"/>
              <a:buNone/>
            </a:pPr>
            <a:r>
              <a:t/>
            </a:r>
            <a:endParaRPr b="1" sz="3400">
              <a:solidFill>
                <a:srgbClr val="980000"/>
              </a:solidFill>
            </a:endParaRPr>
          </a:p>
          <a:p>
            <a:pPr indent="0" lvl="0" marL="0" rtl="0" algn="ctr">
              <a:lnSpc>
                <a:spcPct val="70000"/>
              </a:lnSpc>
              <a:spcBef>
                <a:spcPts val="0"/>
              </a:spcBef>
              <a:spcAft>
                <a:spcPts val="0"/>
              </a:spcAft>
              <a:buClr>
                <a:srgbClr val="C00000"/>
              </a:buClr>
              <a:buSzPts val="3177"/>
              <a:buNone/>
            </a:pPr>
            <a:r>
              <a:rPr b="1" lang="en-US" sz="3400">
                <a:solidFill>
                  <a:srgbClr val="980000"/>
                </a:solidFill>
              </a:rPr>
              <a:t>Travel Division Coordinators</a:t>
            </a:r>
            <a:endParaRPr b="1" sz="3400">
              <a:solidFill>
                <a:srgbClr val="980000"/>
              </a:solidFill>
            </a:endParaRPr>
          </a:p>
          <a:p>
            <a:pPr indent="0" lvl="0" marL="0" rtl="0" algn="ctr">
              <a:lnSpc>
                <a:spcPct val="70000"/>
              </a:lnSpc>
              <a:spcBef>
                <a:spcPts val="0"/>
              </a:spcBef>
              <a:spcAft>
                <a:spcPts val="0"/>
              </a:spcAft>
              <a:buClr>
                <a:srgbClr val="C00000"/>
              </a:buClr>
              <a:buSzPts val="3177"/>
              <a:buNone/>
            </a:pPr>
            <a:r>
              <a:t/>
            </a:r>
            <a:endParaRPr b="1" sz="3400">
              <a:solidFill>
                <a:srgbClr val="980000"/>
              </a:solidFill>
            </a:endParaRPr>
          </a:p>
          <a:p>
            <a:pPr indent="0" lvl="0" marL="0" rtl="0" algn="l">
              <a:lnSpc>
                <a:spcPct val="70000"/>
              </a:lnSpc>
              <a:spcBef>
                <a:spcPts val="1000"/>
              </a:spcBef>
              <a:spcAft>
                <a:spcPts val="0"/>
              </a:spcAft>
              <a:buClr>
                <a:srgbClr val="C00000"/>
              </a:buClr>
              <a:buSzPts val="2170"/>
              <a:buNone/>
            </a:pPr>
            <a:r>
              <a:rPr b="1" lang="en-US" sz="2400" u="sng">
                <a:solidFill>
                  <a:srgbClr val="980000"/>
                </a:solidFill>
              </a:rPr>
              <a:t>Mixed</a:t>
            </a:r>
            <a:endParaRPr b="1" sz="2400" u="sng">
              <a:solidFill>
                <a:srgbClr val="980000"/>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U16/U18: </a:t>
            </a:r>
            <a:r>
              <a:rPr lang="en-US" sz="2400">
                <a:solidFill>
                  <a:schemeClr val="dk1"/>
                </a:solidFill>
              </a:rPr>
              <a:t>Leif Hanson</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U15: </a:t>
            </a:r>
            <a:r>
              <a:rPr lang="en-US" sz="2400">
                <a:solidFill>
                  <a:schemeClr val="dk1"/>
                </a:solidFill>
              </a:rPr>
              <a:t>Julie Williams</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lang="en-US" sz="2400">
                <a:solidFill>
                  <a:schemeClr val="dk1"/>
                </a:solidFill>
              </a:rPr>
              <a:t>	   Elizabeth MacGillivary</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U13:</a:t>
            </a:r>
            <a:r>
              <a:rPr b="1" lang="en-US" sz="2400">
                <a:solidFill>
                  <a:srgbClr val="C00000"/>
                </a:solidFill>
              </a:rPr>
              <a:t> </a:t>
            </a:r>
            <a:r>
              <a:rPr i="1" lang="en-US" sz="2400">
                <a:solidFill>
                  <a:srgbClr val="888888"/>
                </a:solidFill>
              </a:rPr>
              <a:t>Still vacant</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U11:</a:t>
            </a:r>
            <a:r>
              <a:rPr lang="en-US" sz="2400">
                <a:solidFill>
                  <a:srgbClr val="980000"/>
                </a:solidFill>
              </a:rPr>
              <a:t> </a:t>
            </a:r>
            <a:r>
              <a:rPr lang="en-US" sz="2400">
                <a:solidFill>
                  <a:schemeClr val="dk1"/>
                </a:solidFill>
              </a:rPr>
              <a:t>Jeremy Maher</a:t>
            </a:r>
            <a:endParaRPr b="1" i="1" sz="2400">
              <a:solidFill>
                <a:schemeClr val="dk1"/>
              </a:solidFill>
            </a:endParaRPr>
          </a:p>
          <a:p>
            <a:pPr indent="0" lvl="0" marL="0" rtl="0" algn="l">
              <a:lnSpc>
                <a:spcPct val="70000"/>
              </a:lnSpc>
              <a:spcBef>
                <a:spcPts val="1000"/>
              </a:spcBef>
              <a:spcAft>
                <a:spcPts val="0"/>
              </a:spcAft>
              <a:buClr>
                <a:srgbClr val="C00000"/>
              </a:buClr>
              <a:buSzPts val="2170"/>
              <a:buNone/>
            </a:pPr>
            <a:r>
              <a:t/>
            </a:r>
            <a:endParaRPr sz="2400">
              <a:solidFill>
                <a:schemeClr val="dk1"/>
              </a:solidFill>
            </a:endParaRPr>
          </a:p>
          <a:p>
            <a:pPr indent="0" lvl="0" marL="0" rtl="0" algn="l">
              <a:lnSpc>
                <a:spcPct val="70000"/>
              </a:lnSpc>
              <a:spcBef>
                <a:spcPts val="1000"/>
              </a:spcBef>
              <a:spcAft>
                <a:spcPts val="0"/>
              </a:spcAft>
              <a:buClr>
                <a:srgbClr val="C00000"/>
              </a:buClr>
              <a:buSzPts val="2170"/>
              <a:buFont typeface="Arial"/>
              <a:buNone/>
            </a:pPr>
            <a:r>
              <a:rPr b="1" lang="en-US" sz="2400" u="sng">
                <a:solidFill>
                  <a:srgbClr val="980000"/>
                </a:solidFill>
              </a:rPr>
              <a:t>Female</a:t>
            </a:r>
            <a:endParaRPr b="1" sz="2400" u="sng">
              <a:solidFill>
                <a:srgbClr val="980000"/>
              </a:solidFill>
            </a:endParaRPr>
          </a:p>
          <a:p>
            <a:pPr indent="0" lvl="0" marL="0" rtl="0" algn="l">
              <a:lnSpc>
                <a:spcPct val="70000"/>
              </a:lnSpc>
              <a:spcBef>
                <a:spcPts val="1000"/>
              </a:spcBef>
              <a:spcAft>
                <a:spcPts val="0"/>
              </a:spcAft>
              <a:buClr>
                <a:srgbClr val="C00000"/>
              </a:buClr>
              <a:buSzPts val="2170"/>
              <a:buFont typeface="Arial"/>
              <a:buNone/>
            </a:pPr>
            <a:r>
              <a:rPr b="1" lang="en-US" sz="2400">
                <a:solidFill>
                  <a:srgbClr val="980000"/>
                </a:solidFill>
              </a:rPr>
              <a:t>U15/U18: </a:t>
            </a:r>
            <a:r>
              <a:rPr lang="en-US" sz="2400">
                <a:solidFill>
                  <a:schemeClr val="dk1"/>
                </a:solidFill>
              </a:rPr>
              <a:t>Heather Bell - Incumbent</a:t>
            </a:r>
            <a:endParaRPr sz="2400">
              <a:solidFill>
                <a:schemeClr val="dk1"/>
              </a:solidFill>
            </a:endParaRPr>
          </a:p>
          <a:p>
            <a:pPr indent="0" lvl="0" marL="0" rtl="0" algn="l">
              <a:lnSpc>
                <a:spcPct val="70000"/>
              </a:lnSpc>
              <a:spcBef>
                <a:spcPts val="1000"/>
              </a:spcBef>
              <a:spcAft>
                <a:spcPts val="0"/>
              </a:spcAft>
              <a:buClr>
                <a:srgbClr val="C00000"/>
              </a:buClr>
              <a:buSzPts val="2170"/>
              <a:buFont typeface="Arial"/>
              <a:buNone/>
            </a:pPr>
            <a:r>
              <a:rPr b="1" lang="en-US" sz="2400">
                <a:solidFill>
                  <a:srgbClr val="980000"/>
                </a:solidFill>
              </a:rPr>
              <a:t>U11/U13: </a:t>
            </a:r>
            <a:r>
              <a:rPr lang="en-US" sz="2400">
                <a:solidFill>
                  <a:schemeClr val="dk1"/>
                </a:solidFill>
              </a:rPr>
              <a:t>Megan Condie</a:t>
            </a:r>
            <a:r>
              <a:rPr lang="en-US" sz="2400">
                <a:solidFill>
                  <a:schemeClr val="dk1"/>
                </a:solidFill>
              </a:rPr>
              <a:t> - Incumbent</a:t>
            </a:r>
            <a:endParaRPr sz="2400">
              <a:solidFill>
                <a:schemeClr val="dk1"/>
              </a:solidFill>
            </a:endParaRPr>
          </a:p>
        </p:txBody>
      </p:sp>
      <p:pic>
        <p:nvPicPr>
          <p:cNvPr id="430" name="Google Shape;430;p54"/>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9">
                                            <p:txEl>
                                              <p:pRg end="0" st="0"/>
                                            </p:txEl>
                                          </p:spTgt>
                                        </p:tgtEl>
                                        <p:attrNameLst>
                                          <p:attrName>style.visibility</p:attrName>
                                        </p:attrNameLst>
                                      </p:cBhvr>
                                      <p:to>
                                        <p:strVal val="visible"/>
                                      </p:to>
                                    </p:set>
                                    <p:anim calcmode="lin" valueType="num">
                                      <p:cBhvr additive="base">
                                        <p:cTn dur="1000"/>
                                        <p:tgtEl>
                                          <p:spTgt spid="429">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9">
                                            <p:txEl>
                                              <p:pRg end="1" st="1"/>
                                            </p:txEl>
                                          </p:spTgt>
                                        </p:tgtEl>
                                        <p:attrNameLst>
                                          <p:attrName>style.visibility</p:attrName>
                                        </p:attrNameLst>
                                      </p:cBhvr>
                                      <p:to>
                                        <p:strVal val="visible"/>
                                      </p:to>
                                    </p:set>
                                    <p:anim calcmode="lin" valueType="num">
                                      <p:cBhvr additive="base">
                                        <p:cTn dur="1000"/>
                                        <p:tgtEl>
                                          <p:spTgt spid="429">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9">
                                            <p:txEl>
                                              <p:pRg end="2" st="2"/>
                                            </p:txEl>
                                          </p:spTgt>
                                        </p:tgtEl>
                                        <p:attrNameLst>
                                          <p:attrName>style.visibility</p:attrName>
                                        </p:attrNameLst>
                                      </p:cBhvr>
                                      <p:to>
                                        <p:strVal val="visible"/>
                                      </p:to>
                                    </p:set>
                                    <p:anim calcmode="lin" valueType="num">
                                      <p:cBhvr additive="base">
                                        <p:cTn dur="1000"/>
                                        <p:tgtEl>
                                          <p:spTgt spid="429">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9">
                                            <p:txEl>
                                              <p:pRg end="3" st="3"/>
                                            </p:txEl>
                                          </p:spTgt>
                                        </p:tgtEl>
                                        <p:attrNameLst>
                                          <p:attrName>style.visibility</p:attrName>
                                        </p:attrNameLst>
                                      </p:cBhvr>
                                      <p:to>
                                        <p:strVal val="visible"/>
                                      </p:to>
                                    </p:set>
                                    <p:anim calcmode="lin" valueType="num">
                                      <p:cBhvr additive="base">
                                        <p:cTn dur="1000"/>
                                        <p:tgtEl>
                                          <p:spTgt spid="429">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9">
                                            <p:txEl>
                                              <p:pRg end="4" st="4"/>
                                            </p:txEl>
                                          </p:spTgt>
                                        </p:tgtEl>
                                        <p:attrNameLst>
                                          <p:attrName>style.visibility</p:attrName>
                                        </p:attrNameLst>
                                      </p:cBhvr>
                                      <p:to>
                                        <p:strVal val="visible"/>
                                      </p:to>
                                    </p:set>
                                    <p:anim calcmode="lin" valueType="num">
                                      <p:cBhvr additive="base">
                                        <p:cTn dur="1000"/>
                                        <p:tgtEl>
                                          <p:spTgt spid="429">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9">
                                            <p:txEl>
                                              <p:pRg end="5" st="5"/>
                                            </p:txEl>
                                          </p:spTgt>
                                        </p:tgtEl>
                                        <p:attrNameLst>
                                          <p:attrName>style.visibility</p:attrName>
                                        </p:attrNameLst>
                                      </p:cBhvr>
                                      <p:to>
                                        <p:strVal val="visible"/>
                                      </p:to>
                                    </p:set>
                                    <p:anim calcmode="lin" valueType="num">
                                      <p:cBhvr additive="base">
                                        <p:cTn dur="1000"/>
                                        <p:tgtEl>
                                          <p:spTgt spid="429">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9">
                                            <p:txEl>
                                              <p:pRg end="6" st="6"/>
                                            </p:txEl>
                                          </p:spTgt>
                                        </p:tgtEl>
                                        <p:attrNameLst>
                                          <p:attrName>style.visibility</p:attrName>
                                        </p:attrNameLst>
                                      </p:cBhvr>
                                      <p:to>
                                        <p:strVal val="visible"/>
                                      </p:to>
                                    </p:set>
                                    <p:anim calcmode="lin" valueType="num">
                                      <p:cBhvr additive="base">
                                        <p:cTn dur="1000"/>
                                        <p:tgtEl>
                                          <p:spTgt spid="429">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9">
                                            <p:txEl>
                                              <p:pRg end="7" st="7"/>
                                            </p:txEl>
                                          </p:spTgt>
                                        </p:tgtEl>
                                        <p:attrNameLst>
                                          <p:attrName>style.visibility</p:attrName>
                                        </p:attrNameLst>
                                      </p:cBhvr>
                                      <p:to>
                                        <p:strVal val="visible"/>
                                      </p:to>
                                    </p:set>
                                    <p:anim calcmode="lin" valueType="num">
                                      <p:cBhvr additive="base">
                                        <p:cTn dur="1000"/>
                                        <p:tgtEl>
                                          <p:spTgt spid="429">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9">
                                            <p:txEl>
                                              <p:pRg end="8" st="8"/>
                                            </p:txEl>
                                          </p:spTgt>
                                        </p:tgtEl>
                                        <p:attrNameLst>
                                          <p:attrName>style.visibility</p:attrName>
                                        </p:attrNameLst>
                                      </p:cBhvr>
                                      <p:to>
                                        <p:strVal val="visible"/>
                                      </p:to>
                                    </p:set>
                                    <p:anim calcmode="lin" valueType="num">
                                      <p:cBhvr additive="base">
                                        <p:cTn dur="1000"/>
                                        <p:tgtEl>
                                          <p:spTgt spid="429">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9">
                                            <p:txEl>
                                              <p:pRg end="9" st="9"/>
                                            </p:txEl>
                                          </p:spTgt>
                                        </p:tgtEl>
                                        <p:attrNameLst>
                                          <p:attrName>style.visibility</p:attrName>
                                        </p:attrNameLst>
                                      </p:cBhvr>
                                      <p:to>
                                        <p:strVal val="visible"/>
                                      </p:to>
                                    </p:set>
                                    <p:anim calcmode="lin" valueType="num">
                                      <p:cBhvr additive="base">
                                        <p:cTn dur="1000"/>
                                        <p:tgtEl>
                                          <p:spTgt spid="429">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9">
                                            <p:txEl>
                                              <p:pRg end="10" st="10"/>
                                            </p:txEl>
                                          </p:spTgt>
                                        </p:tgtEl>
                                        <p:attrNameLst>
                                          <p:attrName>style.visibility</p:attrName>
                                        </p:attrNameLst>
                                      </p:cBhvr>
                                      <p:to>
                                        <p:strVal val="visible"/>
                                      </p:to>
                                    </p:set>
                                    <p:anim calcmode="lin" valueType="num">
                                      <p:cBhvr additive="base">
                                        <p:cTn dur="1000"/>
                                        <p:tgtEl>
                                          <p:spTgt spid="429">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9">
                                            <p:txEl>
                                              <p:pRg end="11" st="11"/>
                                            </p:txEl>
                                          </p:spTgt>
                                        </p:tgtEl>
                                        <p:attrNameLst>
                                          <p:attrName>style.visibility</p:attrName>
                                        </p:attrNameLst>
                                      </p:cBhvr>
                                      <p:to>
                                        <p:strVal val="visible"/>
                                      </p:to>
                                    </p:set>
                                    <p:anim calcmode="lin" valueType="num">
                                      <p:cBhvr additive="base">
                                        <p:cTn dur="1000"/>
                                        <p:tgtEl>
                                          <p:spTgt spid="429">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9">
                                            <p:txEl>
                                              <p:pRg end="12" st="12"/>
                                            </p:txEl>
                                          </p:spTgt>
                                        </p:tgtEl>
                                        <p:attrNameLst>
                                          <p:attrName>style.visibility</p:attrName>
                                        </p:attrNameLst>
                                      </p:cBhvr>
                                      <p:to>
                                        <p:strVal val="visible"/>
                                      </p:to>
                                    </p:set>
                                    <p:anim calcmode="lin" valueType="num">
                                      <p:cBhvr additive="base">
                                        <p:cTn dur="1000"/>
                                        <p:tgtEl>
                                          <p:spTgt spid="429">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9">
                                            <p:txEl>
                                              <p:pRg end="13" st="13"/>
                                            </p:txEl>
                                          </p:spTgt>
                                        </p:tgtEl>
                                        <p:attrNameLst>
                                          <p:attrName>style.visibility</p:attrName>
                                        </p:attrNameLst>
                                      </p:cBhvr>
                                      <p:to>
                                        <p:strVal val="visible"/>
                                      </p:to>
                                    </p:set>
                                    <p:anim calcmode="lin" valueType="num">
                                      <p:cBhvr additive="base">
                                        <p:cTn dur="1000"/>
                                        <p:tgtEl>
                                          <p:spTgt spid="429">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4" name="Shape 434"/>
        <p:cNvGrpSpPr/>
        <p:nvPr/>
      </p:nvGrpSpPr>
      <p:grpSpPr>
        <a:xfrm>
          <a:off x="0" y="0"/>
          <a:ext cx="0" cy="0"/>
          <a:chOff x="0" y="0"/>
          <a:chExt cx="0" cy="0"/>
        </a:xfrm>
      </p:grpSpPr>
      <p:sp>
        <p:nvSpPr>
          <p:cNvPr id="435" name="Google Shape;435;p55"/>
          <p:cNvSpPr txBox="1"/>
          <p:nvPr>
            <p:ph type="title"/>
          </p:nvPr>
        </p:nvSpPr>
        <p:spPr>
          <a:xfrm>
            <a:off x="699650" y="2665402"/>
            <a:ext cx="3616800" cy="3944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City League (City (RHL), U7, U9 &amp; Recreation)</a:t>
            </a:r>
            <a:r>
              <a:rPr lang="en-US" sz="4800"/>
              <a:t> </a:t>
            </a:r>
            <a:r>
              <a:rPr b="1" lang="en-US" sz="4800"/>
              <a:t> Division Coordinators</a:t>
            </a:r>
            <a:endParaRPr/>
          </a:p>
        </p:txBody>
      </p:sp>
      <p:sp>
        <p:nvSpPr>
          <p:cNvPr id="436" name="Google Shape;436;p55"/>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7" name="Google Shape;437;p55"/>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8" name="Google Shape;438;p55"/>
          <p:cNvSpPr txBox="1"/>
          <p:nvPr>
            <p:ph idx="1" type="body"/>
          </p:nvPr>
        </p:nvSpPr>
        <p:spPr>
          <a:xfrm>
            <a:off x="6071775" y="247800"/>
            <a:ext cx="5891100" cy="63624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rgbClr val="C00000"/>
              </a:buClr>
              <a:buSzPts val="3177"/>
              <a:buNone/>
            </a:pPr>
            <a:r>
              <a:rPr b="1" lang="en-US" sz="3400">
                <a:solidFill>
                  <a:srgbClr val="980000"/>
                </a:solidFill>
              </a:rPr>
              <a:t>RHL/City Division Coordinators</a:t>
            </a:r>
            <a:endParaRPr b="1" sz="3400">
              <a:solidFill>
                <a:srgbClr val="980000"/>
              </a:solidFill>
            </a:endParaRPr>
          </a:p>
          <a:p>
            <a:pPr indent="0" lvl="0" marL="0" rtl="0" algn="ctr">
              <a:lnSpc>
                <a:spcPct val="70000"/>
              </a:lnSpc>
              <a:spcBef>
                <a:spcPts val="0"/>
              </a:spcBef>
              <a:spcAft>
                <a:spcPts val="0"/>
              </a:spcAft>
              <a:buClr>
                <a:srgbClr val="C00000"/>
              </a:buClr>
              <a:buSzPts val="3177"/>
              <a:buNone/>
            </a:pPr>
            <a:r>
              <a:t/>
            </a:r>
            <a:endParaRPr b="1" sz="1400">
              <a:solidFill>
                <a:srgbClr val="980000"/>
              </a:solidFill>
            </a:endParaRPr>
          </a:p>
          <a:p>
            <a:pPr indent="0" lvl="0" marL="0" rtl="0" algn="l">
              <a:lnSpc>
                <a:spcPct val="70000"/>
              </a:lnSpc>
              <a:spcBef>
                <a:spcPts val="1000"/>
              </a:spcBef>
              <a:spcAft>
                <a:spcPts val="0"/>
              </a:spcAft>
              <a:buClr>
                <a:srgbClr val="C00000"/>
              </a:buClr>
              <a:buSzPts val="2170"/>
              <a:buNone/>
            </a:pPr>
            <a:r>
              <a:rPr b="1" lang="en-US" sz="2400" u="sng">
                <a:solidFill>
                  <a:srgbClr val="980000"/>
                </a:solidFill>
              </a:rPr>
              <a:t>RHL</a:t>
            </a:r>
            <a:endParaRPr b="1" sz="2400" u="sng">
              <a:solidFill>
                <a:srgbClr val="980000"/>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U18: </a:t>
            </a:r>
            <a:r>
              <a:rPr lang="en-US" sz="2400">
                <a:solidFill>
                  <a:schemeClr val="dk1"/>
                </a:solidFill>
              </a:rPr>
              <a:t>Jodi Clarke</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U15 : </a:t>
            </a:r>
            <a:r>
              <a:rPr i="1" lang="en-US" sz="2400">
                <a:solidFill>
                  <a:srgbClr val="888888"/>
                </a:solidFill>
              </a:rPr>
              <a:t>Still vacant</a:t>
            </a:r>
            <a:endParaRPr i="1" sz="2400">
              <a:solidFill>
                <a:srgbClr val="888888"/>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U13 :</a:t>
            </a:r>
            <a:r>
              <a:rPr lang="en-US" sz="2400">
                <a:solidFill>
                  <a:srgbClr val="980000"/>
                </a:solidFill>
              </a:rPr>
              <a:t> </a:t>
            </a:r>
            <a:r>
              <a:rPr i="1" lang="en-US" sz="2400">
                <a:solidFill>
                  <a:srgbClr val="888888"/>
                </a:solidFill>
              </a:rPr>
              <a:t>Still vacant</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U11: </a:t>
            </a:r>
            <a:r>
              <a:rPr lang="en-US" sz="2400">
                <a:solidFill>
                  <a:schemeClr val="dk1"/>
                </a:solidFill>
              </a:rPr>
              <a:t>Aliceyn Egan</a:t>
            </a:r>
            <a:r>
              <a:rPr lang="en-US" sz="2400">
                <a:solidFill>
                  <a:schemeClr val="dk1"/>
                </a:solidFill>
              </a:rPr>
              <a:t> </a:t>
            </a:r>
            <a:endParaRPr sz="2400">
              <a:solidFill>
                <a:schemeClr val="dk1"/>
              </a:solidFill>
            </a:endParaRPr>
          </a:p>
          <a:p>
            <a:pPr indent="0" lvl="0" marL="0" rtl="0" algn="l">
              <a:lnSpc>
                <a:spcPct val="70000"/>
              </a:lnSpc>
              <a:spcBef>
                <a:spcPts val="1000"/>
              </a:spcBef>
              <a:spcAft>
                <a:spcPts val="0"/>
              </a:spcAft>
              <a:buClr>
                <a:srgbClr val="C00000"/>
              </a:buClr>
              <a:buSzPts val="2170"/>
              <a:buNone/>
            </a:pPr>
            <a:r>
              <a:t/>
            </a:r>
            <a:endParaRPr b="1" sz="1400">
              <a:solidFill>
                <a:srgbClr val="980000"/>
              </a:solidFill>
            </a:endParaRPr>
          </a:p>
          <a:p>
            <a:pPr indent="0" lvl="0" marL="0" rtl="0" algn="l">
              <a:lnSpc>
                <a:spcPct val="70000"/>
              </a:lnSpc>
              <a:spcBef>
                <a:spcPts val="1000"/>
              </a:spcBef>
              <a:spcAft>
                <a:spcPts val="0"/>
              </a:spcAft>
              <a:buClr>
                <a:srgbClr val="C00000"/>
              </a:buClr>
              <a:buSzPts val="2170"/>
              <a:buNone/>
            </a:pPr>
            <a:r>
              <a:rPr b="1" lang="en-US" sz="2400" u="sng">
                <a:solidFill>
                  <a:srgbClr val="980000"/>
                </a:solidFill>
              </a:rPr>
              <a:t>City</a:t>
            </a:r>
            <a:endParaRPr b="1" sz="2400" u="sng">
              <a:solidFill>
                <a:srgbClr val="980000"/>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U9 : </a:t>
            </a:r>
            <a:r>
              <a:rPr lang="en-US" sz="2400">
                <a:solidFill>
                  <a:schemeClr val="dk1"/>
                </a:solidFill>
              </a:rPr>
              <a:t>Andrew Taylor</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U7 : </a:t>
            </a:r>
            <a:r>
              <a:rPr i="1" lang="en-US" sz="2400">
                <a:solidFill>
                  <a:srgbClr val="888888"/>
                </a:solidFill>
              </a:rPr>
              <a:t>Still vacant</a:t>
            </a:r>
            <a:endParaRPr sz="2400">
              <a:solidFill>
                <a:srgbClr val="980000"/>
              </a:solidFill>
            </a:endParaRPr>
          </a:p>
          <a:p>
            <a:pPr indent="0" lvl="0" marL="0" rtl="0" algn="l">
              <a:lnSpc>
                <a:spcPct val="70000"/>
              </a:lnSpc>
              <a:spcBef>
                <a:spcPts val="1000"/>
              </a:spcBef>
              <a:spcAft>
                <a:spcPts val="0"/>
              </a:spcAft>
              <a:buClr>
                <a:srgbClr val="C00000"/>
              </a:buClr>
              <a:buSzPts val="2170"/>
              <a:buNone/>
            </a:pPr>
            <a:r>
              <a:t/>
            </a:r>
            <a:endParaRPr sz="1400">
              <a:solidFill>
                <a:srgbClr val="980000"/>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Recreation: </a:t>
            </a:r>
            <a:r>
              <a:rPr i="1" lang="en-US" sz="2400">
                <a:solidFill>
                  <a:srgbClr val="888888"/>
                </a:solidFill>
              </a:rPr>
              <a:t>Still vacant</a:t>
            </a:r>
            <a:endParaRPr b="1" i="1" sz="2400">
              <a:solidFill>
                <a:schemeClr val="dk1"/>
              </a:solidFill>
            </a:endParaRPr>
          </a:p>
          <a:p>
            <a:pPr indent="0" lvl="0" marL="457200" rtl="0" algn="l">
              <a:lnSpc>
                <a:spcPct val="70000"/>
              </a:lnSpc>
              <a:spcBef>
                <a:spcPts val="0"/>
              </a:spcBef>
              <a:spcAft>
                <a:spcPts val="0"/>
              </a:spcAft>
              <a:buNone/>
            </a:pPr>
            <a:r>
              <a:t/>
            </a:r>
            <a:endParaRPr sz="2400">
              <a:solidFill>
                <a:schemeClr val="dk1"/>
              </a:solidFill>
            </a:endParaRPr>
          </a:p>
          <a:p>
            <a:pPr indent="0" lvl="0" marL="0" rtl="0" algn="l">
              <a:lnSpc>
                <a:spcPct val="70000"/>
              </a:lnSpc>
              <a:spcBef>
                <a:spcPts val="1000"/>
              </a:spcBef>
              <a:spcAft>
                <a:spcPts val="0"/>
              </a:spcAft>
              <a:buClr>
                <a:srgbClr val="C00000"/>
              </a:buClr>
              <a:buSzPts val="2170"/>
              <a:buNone/>
            </a:pPr>
            <a:r>
              <a:t/>
            </a:r>
            <a:endParaRPr b="1" sz="1400">
              <a:solidFill>
                <a:srgbClr val="980000"/>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Jr C : </a:t>
            </a:r>
            <a:r>
              <a:rPr lang="en-US" sz="2400">
                <a:solidFill>
                  <a:schemeClr val="dk1"/>
                </a:solidFill>
              </a:rPr>
              <a:t>Kirstin Staples - Incumbent</a:t>
            </a:r>
            <a:endParaRPr sz="2400">
              <a:solidFill>
                <a:schemeClr val="dk1"/>
              </a:solidFill>
            </a:endParaRPr>
          </a:p>
        </p:txBody>
      </p:sp>
      <p:pic>
        <p:nvPicPr>
          <p:cNvPr id="439" name="Google Shape;439;p55"/>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8">
                                            <p:txEl>
                                              <p:pRg end="0" st="0"/>
                                            </p:txEl>
                                          </p:spTgt>
                                        </p:tgtEl>
                                        <p:attrNameLst>
                                          <p:attrName>style.visibility</p:attrName>
                                        </p:attrNameLst>
                                      </p:cBhvr>
                                      <p:to>
                                        <p:strVal val="visible"/>
                                      </p:to>
                                    </p:set>
                                    <p:anim calcmode="lin" valueType="num">
                                      <p:cBhvr additive="base">
                                        <p:cTn dur="1000"/>
                                        <p:tgtEl>
                                          <p:spTgt spid="43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8">
                                            <p:txEl>
                                              <p:pRg end="1" st="1"/>
                                            </p:txEl>
                                          </p:spTgt>
                                        </p:tgtEl>
                                        <p:attrNameLst>
                                          <p:attrName>style.visibility</p:attrName>
                                        </p:attrNameLst>
                                      </p:cBhvr>
                                      <p:to>
                                        <p:strVal val="visible"/>
                                      </p:to>
                                    </p:set>
                                    <p:anim calcmode="lin" valueType="num">
                                      <p:cBhvr additive="base">
                                        <p:cTn dur="1000"/>
                                        <p:tgtEl>
                                          <p:spTgt spid="438">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8">
                                            <p:txEl>
                                              <p:pRg end="2" st="2"/>
                                            </p:txEl>
                                          </p:spTgt>
                                        </p:tgtEl>
                                        <p:attrNameLst>
                                          <p:attrName>style.visibility</p:attrName>
                                        </p:attrNameLst>
                                      </p:cBhvr>
                                      <p:to>
                                        <p:strVal val="visible"/>
                                      </p:to>
                                    </p:set>
                                    <p:anim calcmode="lin" valueType="num">
                                      <p:cBhvr additive="base">
                                        <p:cTn dur="1000"/>
                                        <p:tgtEl>
                                          <p:spTgt spid="438">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8">
                                            <p:txEl>
                                              <p:pRg end="3" st="3"/>
                                            </p:txEl>
                                          </p:spTgt>
                                        </p:tgtEl>
                                        <p:attrNameLst>
                                          <p:attrName>style.visibility</p:attrName>
                                        </p:attrNameLst>
                                      </p:cBhvr>
                                      <p:to>
                                        <p:strVal val="visible"/>
                                      </p:to>
                                    </p:set>
                                    <p:anim calcmode="lin" valueType="num">
                                      <p:cBhvr additive="base">
                                        <p:cTn dur="1000"/>
                                        <p:tgtEl>
                                          <p:spTgt spid="438">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8">
                                            <p:txEl>
                                              <p:pRg end="4" st="4"/>
                                            </p:txEl>
                                          </p:spTgt>
                                        </p:tgtEl>
                                        <p:attrNameLst>
                                          <p:attrName>style.visibility</p:attrName>
                                        </p:attrNameLst>
                                      </p:cBhvr>
                                      <p:to>
                                        <p:strVal val="visible"/>
                                      </p:to>
                                    </p:set>
                                    <p:anim calcmode="lin" valueType="num">
                                      <p:cBhvr additive="base">
                                        <p:cTn dur="1000"/>
                                        <p:tgtEl>
                                          <p:spTgt spid="438">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8">
                                            <p:txEl>
                                              <p:pRg end="5" st="5"/>
                                            </p:txEl>
                                          </p:spTgt>
                                        </p:tgtEl>
                                        <p:attrNameLst>
                                          <p:attrName>style.visibility</p:attrName>
                                        </p:attrNameLst>
                                      </p:cBhvr>
                                      <p:to>
                                        <p:strVal val="visible"/>
                                      </p:to>
                                    </p:set>
                                    <p:anim calcmode="lin" valueType="num">
                                      <p:cBhvr additive="base">
                                        <p:cTn dur="1000"/>
                                        <p:tgtEl>
                                          <p:spTgt spid="438">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8">
                                            <p:txEl>
                                              <p:pRg end="6" st="6"/>
                                            </p:txEl>
                                          </p:spTgt>
                                        </p:tgtEl>
                                        <p:attrNameLst>
                                          <p:attrName>style.visibility</p:attrName>
                                        </p:attrNameLst>
                                      </p:cBhvr>
                                      <p:to>
                                        <p:strVal val="visible"/>
                                      </p:to>
                                    </p:set>
                                    <p:anim calcmode="lin" valueType="num">
                                      <p:cBhvr additive="base">
                                        <p:cTn dur="1000"/>
                                        <p:tgtEl>
                                          <p:spTgt spid="438">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8">
                                            <p:txEl>
                                              <p:pRg end="7" st="7"/>
                                            </p:txEl>
                                          </p:spTgt>
                                        </p:tgtEl>
                                        <p:attrNameLst>
                                          <p:attrName>style.visibility</p:attrName>
                                        </p:attrNameLst>
                                      </p:cBhvr>
                                      <p:to>
                                        <p:strVal val="visible"/>
                                      </p:to>
                                    </p:set>
                                    <p:anim calcmode="lin" valueType="num">
                                      <p:cBhvr additive="base">
                                        <p:cTn dur="1000"/>
                                        <p:tgtEl>
                                          <p:spTgt spid="438">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8">
                                            <p:txEl>
                                              <p:pRg end="8" st="8"/>
                                            </p:txEl>
                                          </p:spTgt>
                                        </p:tgtEl>
                                        <p:attrNameLst>
                                          <p:attrName>style.visibility</p:attrName>
                                        </p:attrNameLst>
                                      </p:cBhvr>
                                      <p:to>
                                        <p:strVal val="visible"/>
                                      </p:to>
                                    </p:set>
                                    <p:anim calcmode="lin" valueType="num">
                                      <p:cBhvr additive="base">
                                        <p:cTn dur="1000"/>
                                        <p:tgtEl>
                                          <p:spTgt spid="438">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8">
                                            <p:txEl>
                                              <p:pRg end="9" st="9"/>
                                            </p:txEl>
                                          </p:spTgt>
                                        </p:tgtEl>
                                        <p:attrNameLst>
                                          <p:attrName>style.visibility</p:attrName>
                                        </p:attrNameLst>
                                      </p:cBhvr>
                                      <p:to>
                                        <p:strVal val="visible"/>
                                      </p:to>
                                    </p:set>
                                    <p:anim calcmode="lin" valueType="num">
                                      <p:cBhvr additive="base">
                                        <p:cTn dur="1000"/>
                                        <p:tgtEl>
                                          <p:spTgt spid="438">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8">
                                            <p:txEl>
                                              <p:pRg end="10" st="10"/>
                                            </p:txEl>
                                          </p:spTgt>
                                        </p:tgtEl>
                                        <p:attrNameLst>
                                          <p:attrName>style.visibility</p:attrName>
                                        </p:attrNameLst>
                                      </p:cBhvr>
                                      <p:to>
                                        <p:strVal val="visible"/>
                                      </p:to>
                                    </p:set>
                                    <p:anim calcmode="lin" valueType="num">
                                      <p:cBhvr additive="base">
                                        <p:cTn dur="1000"/>
                                        <p:tgtEl>
                                          <p:spTgt spid="438">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8">
                                            <p:txEl>
                                              <p:pRg end="11" st="11"/>
                                            </p:txEl>
                                          </p:spTgt>
                                        </p:tgtEl>
                                        <p:attrNameLst>
                                          <p:attrName>style.visibility</p:attrName>
                                        </p:attrNameLst>
                                      </p:cBhvr>
                                      <p:to>
                                        <p:strVal val="visible"/>
                                      </p:to>
                                    </p:set>
                                    <p:anim calcmode="lin" valueType="num">
                                      <p:cBhvr additive="base">
                                        <p:cTn dur="1000"/>
                                        <p:tgtEl>
                                          <p:spTgt spid="438">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8">
                                            <p:txEl>
                                              <p:pRg end="12" st="12"/>
                                            </p:txEl>
                                          </p:spTgt>
                                        </p:tgtEl>
                                        <p:attrNameLst>
                                          <p:attrName>style.visibility</p:attrName>
                                        </p:attrNameLst>
                                      </p:cBhvr>
                                      <p:to>
                                        <p:strVal val="visible"/>
                                      </p:to>
                                    </p:set>
                                    <p:anim calcmode="lin" valueType="num">
                                      <p:cBhvr additive="base">
                                        <p:cTn dur="1000"/>
                                        <p:tgtEl>
                                          <p:spTgt spid="438">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8">
                                            <p:txEl>
                                              <p:pRg end="13" st="13"/>
                                            </p:txEl>
                                          </p:spTgt>
                                        </p:tgtEl>
                                        <p:attrNameLst>
                                          <p:attrName>style.visibility</p:attrName>
                                        </p:attrNameLst>
                                      </p:cBhvr>
                                      <p:to>
                                        <p:strVal val="visible"/>
                                      </p:to>
                                    </p:set>
                                    <p:anim calcmode="lin" valueType="num">
                                      <p:cBhvr additive="base">
                                        <p:cTn dur="1000"/>
                                        <p:tgtEl>
                                          <p:spTgt spid="438">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8">
                                            <p:txEl>
                                              <p:pRg end="14" st="14"/>
                                            </p:txEl>
                                          </p:spTgt>
                                        </p:tgtEl>
                                        <p:attrNameLst>
                                          <p:attrName>style.visibility</p:attrName>
                                        </p:attrNameLst>
                                      </p:cBhvr>
                                      <p:to>
                                        <p:strVal val="visible"/>
                                      </p:to>
                                    </p:set>
                                    <p:anim calcmode="lin" valueType="num">
                                      <p:cBhvr additive="base">
                                        <p:cTn dur="1000"/>
                                        <p:tgtEl>
                                          <p:spTgt spid="438">
                                            <p:txEl>
                                              <p:pRg end="14" st="1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8">
                                            <p:txEl>
                                              <p:pRg end="15" st="15"/>
                                            </p:txEl>
                                          </p:spTgt>
                                        </p:tgtEl>
                                        <p:attrNameLst>
                                          <p:attrName>style.visibility</p:attrName>
                                        </p:attrNameLst>
                                      </p:cBhvr>
                                      <p:to>
                                        <p:strVal val="visible"/>
                                      </p:to>
                                    </p:set>
                                    <p:anim calcmode="lin" valueType="num">
                                      <p:cBhvr additive="base">
                                        <p:cTn dur="1000"/>
                                        <p:tgtEl>
                                          <p:spTgt spid="438">
                                            <p:txEl>
                                              <p:pRg end="15" st="1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3" name="Shape 443"/>
        <p:cNvGrpSpPr/>
        <p:nvPr/>
      </p:nvGrpSpPr>
      <p:grpSpPr>
        <a:xfrm>
          <a:off x="0" y="0"/>
          <a:ext cx="0" cy="0"/>
          <a:chOff x="0" y="0"/>
          <a:chExt cx="0" cy="0"/>
        </a:xfrm>
      </p:grpSpPr>
      <p:sp>
        <p:nvSpPr>
          <p:cNvPr id="444" name="Google Shape;444;p56"/>
          <p:cNvSpPr txBox="1"/>
          <p:nvPr>
            <p:ph type="title"/>
          </p:nvPr>
        </p:nvSpPr>
        <p:spPr>
          <a:xfrm>
            <a:off x="699662" y="2665395"/>
            <a:ext cx="36168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Operations Committee</a:t>
            </a:r>
            <a:endParaRPr/>
          </a:p>
        </p:txBody>
      </p:sp>
      <p:sp>
        <p:nvSpPr>
          <p:cNvPr id="445" name="Google Shape;445;p56"/>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6" name="Google Shape;446;p56"/>
          <p:cNvSpPr/>
          <p:nvPr/>
        </p:nvSpPr>
        <p:spPr>
          <a:xfrm>
            <a:off x="519260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7" name="Google Shape;447;p56"/>
          <p:cNvSpPr txBox="1"/>
          <p:nvPr>
            <p:ph idx="1" type="body"/>
          </p:nvPr>
        </p:nvSpPr>
        <p:spPr>
          <a:xfrm>
            <a:off x="5591125" y="155075"/>
            <a:ext cx="6597900" cy="66876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rgbClr val="C00000"/>
              </a:buClr>
              <a:buSzPts val="3484"/>
              <a:buNone/>
            </a:pPr>
            <a:r>
              <a:rPr b="1" lang="en-US" sz="3400">
                <a:solidFill>
                  <a:srgbClr val="980000"/>
                </a:solidFill>
              </a:rPr>
              <a:t>Operational Coordinators:</a:t>
            </a:r>
            <a:endParaRPr b="1" sz="3400">
              <a:solidFill>
                <a:srgbClr val="980000"/>
              </a:solidFill>
            </a:endParaRPr>
          </a:p>
          <a:p>
            <a:pPr indent="0" lvl="0" marL="0" rtl="0" algn="l">
              <a:lnSpc>
                <a:spcPct val="70000"/>
              </a:lnSpc>
              <a:spcBef>
                <a:spcPts val="0"/>
              </a:spcBef>
              <a:spcAft>
                <a:spcPts val="0"/>
              </a:spcAft>
              <a:buClr>
                <a:srgbClr val="C00000"/>
              </a:buClr>
              <a:buSzPts val="3484"/>
              <a:buNone/>
            </a:pPr>
            <a:r>
              <a:t/>
            </a:r>
            <a:endParaRPr b="1" sz="2000">
              <a:solidFill>
                <a:srgbClr val="980000"/>
              </a:solidFill>
            </a:endParaRPr>
          </a:p>
          <a:p>
            <a:pPr indent="0" lvl="0" marL="0" rtl="0" algn="l">
              <a:lnSpc>
                <a:spcPct val="70000"/>
              </a:lnSpc>
              <a:spcBef>
                <a:spcPts val="0"/>
              </a:spcBef>
              <a:spcAft>
                <a:spcPts val="0"/>
              </a:spcAft>
              <a:buClr>
                <a:srgbClr val="C00000"/>
              </a:buClr>
              <a:buSzPts val="3484"/>
              <a:buNone/>
            </a:pPr>
            <a:r>
              <a:t/>
            </a:r>
            <a:endParaRPr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Goalie Development: </a:t>
            </a:r>
            <a:r>
              <a:rPr i="1" lang="en-US" sz="2400">
                <a:solidFill>
                  <a:srgbClr val="888888"/>
                </a:solidFill>
              </a:rPr>
              <a:t>Still vacant</a:t>
            </a:r>
            <a:endParaRPr sz="2400">
              <a:solidFill>
                <a:schemeClr val="dk1"/>
              </a:solidFill>
            </a:endParaRPr>
          </a:p>
          <a:p>
            <a:pPr indent="0" lvl="0" marL="0" rtl="0" algn="l">
              <a:lnSpc>
                <a:spcPct val="70000"/>
              </a:lnSpc>
              <a:spcBef>
                <a:spcPts val="1000"/>
              </a:spcBef>
              <a:spcAft>
                <a:spcPts val="0"/>
              </a:spcAft>
              <a:buClr>
                <a:srgbClr val="C00000"/>
              </a:buClr>
              <a:buSzPts val="3484"/>
              <a:buNone/>
            </a:pPr>
            <a:r>
              <a:rPr b="1" lang="en-US" sz="2400">
                <a:solidFill>
                  <a:srgbClr val="980000"/>
                </a:solidFill>
              </a:rPr>
              <a:t>Team Manager: </a:t>
            </a:r>
            <a:r>
              <a:rPr lang="en-US" sz="2400">
                <a:solidFill>
                  <a:schemeClr val="dk1"/>
                </a:solidFill>
              </a:rPr>
              <a:t>Jeanine Schill</a:t>
            </a:r>
            <a:endParaRPr sz="2400">
              <a:solidFill>
                <a:schemeClr val="dk1"/>
              </a:solidFill>
            </a:endParaRPr>
          </a:p>
          <a:p>
            <a:pPr indent="0" lvl="0" marL="0" rtl="0" algn="l">
              <a:lnSpc>
                <a:spcPct val="70000"/>
              </a:lnSpc>
              <a:spcBef>
                <a:spcPts val="0"/>
              </a:spcBef>
              <a:spcAft>
                <a:spcPts val="0"/>
              </a:spcAft>
              <a:buClr>
                <a:srgbClr val="C00000"/>
              </a:buClr>
              <a:buSzPts val="3484"/>
              <a:buNone/>
            </a:pPr>
            <a:r>
              <a:t/>
            </a:r>
            <a:endParaRPr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Tournament:</a:t>
            </a:r>
            <a:r>
              <a:rPr lang="en-US" sz="2400">
                <a:solidFill>
                  <a:srgbClr val="980000"/>
                </a:solidFill>
              </a:rPr>
              <a:t> </a:t>
            </a:r>
            <a:r>
              <a:rPr lang="en-US" sz="2400">
                <a:solidFill>
                  <a:schemeClr val="dk1"/>
                </a:solidFill>
              </a:rPr>
              <a:t>Michelle Anhorn </a:t>
            </a:r>
            <a:r>
              <a:rPr lang="en-US" sz="2400">
                <a:solidFill>
                  <a:schemeClr val="dk1"/>
                </a:solidFill>
              </a:rPr>
              <a:t>- Incumbent</a:t>
            </a:r>
            <a:r>
              <a:rPr lang="en-US" sz="2400">
                <a:solidFill>
                  <a:srgbClr val="980000"/>
                </a:solidFill>
              </a:rPr>
              <a:t> </a:t>
            </a:r>
            <a:endParaRPr sz="2400">
              <a:solidFill>
                <a:srgbClr val="980000"/>
              </a:solidFill>
            </a:endParaRPr>
          </a:p>
          <a:p>
            <a:pPr indent="0" lvl="0" marL="0" rtl="0" algn="l">
              <a:lnSpc>
                <a:spcPct val="70000"/>
              </a:lnSpc>
              <a:spcBef>
                <a:spcPts val="0"/>
              </a:spcBef>
              <a:spcAft>
                <a:spcPts val="0"/>
              </a:spcAft>
              <a:buClr>
                <a:srgbClr val="C00000"/>
              </a:buClr>
              <a:buSzPts val="3484"/>
              <a:buNone/>
            </a:pPr>
            <a:r>
              <a:t/>
            </a:r>
            <a:endParaRPr b="1"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Equipment:</a:t>
            </a:r>
            <a:r>
              <a:rPr lang="en-US" sz="2400">
                <a:solidFill>
                  <a:srgbClr val="980000"/>
                </a:solidFill>
              </a:rPr>
              <a:t> </a:t>
            </a:r>
            <a:r>
              <a:rPr i="1" lang="en-US" sz="2400">
                <a:solidFill>
                  <a:srgbClr val="888888"/>
                </a:solidFill>
              </a:rPr>
              <a:t>Still vacant</a:t>
            </a:r>
            <a:endParaRPr i="1" sz="2400">
              <a:solidFill>
                <a:schemeClr val="dk1"/>
              </a:solidFill>
            </a:endParaRPr>
          </a:p>
          <a:p>
            <a:pPr indent="0" lvl="0" marL="0" rtl="0" algn="l">
              <a:lnSpc>
                <a:spcPct val="70000"/>
              </a:lnSpc>
              <a:spcBef>
                <a:spcPts val="1000"/>
              </a:spcBef>
              <a:spcAft>
                <a:spcPts val="0"/>
              </a:spcAft>
              <a:buClr>
                <a:srgbClr val="C00000"/>
              </a:buClr>
              <a:buSzPts val="3484"/>
              <a:buNone/>
            </a:pPr>
            <a:r>
              <a:rPr b="1" lang="en-US" sz="2400">
                <a:solidFill>
                  <a:srgbClr val="980000"/>
                </a:solidFill>
              </a:rPr>
              <a:t>Safety:</a:t>
            </a:r>
            <a:r>
              <a:rPr lang="en-US" sz="2400">
                <a:solidFill>
                  <a:srgbClr val="980000"/>
                </a:solidFill>
              </a:rPr>
              <a:t> </a:t>
            </a:r>
            <a:r>
              <a:rPr lang="en-US" sz="2400">
                <a:solidFill>
                  <a:schemeClr val="dk1"/>
                </a:solidFill>
              </a:rPr>
              <a:t>Will Stewart - Incumbent</a:t>
            </a:r>
            <a:endParaRPr sz="2400">
              <a:solidFill>
                <a:schemeClr val="dk1"/>
              </a:solidFill>
            </a:endParaRPr>
          </a:p>
          <a:p>
            <a:pPr indent="0" lvl="0" marL="0" rtl="0" algn="l">
              <a:lnSpc>
                <a:spcPct val="70000"/>
              </a:lnSpc>
              <a:spcBef>
                <a:spcPts val="0"/>
              </a:spcBef>
              <a:spcAft>
                <a:spcPts val="0"/>
              </a:spcAft>
              <a:buSzPts val="1800"/>
              <a:buNone/>
            </a:pPr>
            <a:r>
              <a:t/>
            </a:r>
            <a:endParaRPr sz="2400">
              <a:solidFill>
                <a:schemeClr val="dk1"/>
              </a:solidFill>
            </a:endParaRPr>
          </a:p>
          <a:p>
            <a:pPr indent="0" lvl="0" marL="2286000" rtl="0" algn="l">
              <a:lnSpc>
                <a:spcPct val="70000"/>
              </a:lnSpc>
              <a:spcBef>
                <a:spcPts val="0"/>
              </a:spcBef>
              <a:spcAft>
                <a:spcPts val="0"/>
              </a:spcAft>
              <a:buSzPts val="1800"/>
              <a:buNone/>
            </a:pPr>
            <a:r>
              <a:t/>
            </a:r>
            <a:endParaRPr sz="1000">
              <a:solidFill>
                <a:schemeClr val="dk1"/>
              </a:solidFill>
            </a:endParaRPr>
          </a:p>
          <a:p>
            <a:pPr indent="0" lvl="0" marL="0" rtl="0" algn="l">
              <a:lnSpc>
                <a:spcPct val="70000"/>
              </a:lnSpc>
              <a:spcBef>
                <a:spcPts val="0"/>
              </a:spcBef>
              <a:spcAft>
                <a:spcPts val="0"/>
              </a:spcAft>
              <a:buClr>
                <a:srgbClr val="C00000"/>
              </a:buClr>
              <a:buSzPts val="3484"/>
              <a:buNone/>
            </a:pPr>
            <a:r>
              <a:t/>
            </a:r>
            <a:endParaRPr b="1" sz="1000">
              <a:solidFill>
                <a:srgbClr val="980000"/>
              </a:solidFill>
            </a:endParaRPr>
          </a:p>
          <a:p>
            <a:pPr indent="0" lvl="0" marL="0" rtl="0" algn="l">
              <a:lnSpc>
                <a:spcPct val="70000"/>
              </a:lnSpc>
              <a:spcBef>
                <a:spcPts val="0"/>
              </a:spcBef>
              <a:spcAft>
                <a:spcPts val="0"/>
              </a:spcAft>
              <a:buClr>
                <a:srgbClr val="C00000"/>
              </a:buClr>
              <a:buSzPts val="3484"/>
              <a:buNone/>
            </a:pPr>
            <a:r>
              <a:rPr b="1" i="1" lang="en-US" sz="2400" u="sng">
                <a:solidFill>
                  <a:schemeClr val="dk1"/>
                </a:solidFill>
              </a:rPr>
              <a:t>Appointed positions after AGM:</a:t>
            </a:r>
            <a:endParaRPr b="1" i="1" sz="2400" u="sng">
              <a:solidFill>
                <a:schemeClr val="dk1"/>
              </a:solidFill>
            </a:endParaRPr>
          </a:p>
          <a:p>
            <a:pPr indent="0" lvl="0" marL="0" rtl="0" algn="l">
              <a:lnSpc>
                <a:spcPct val="70000"/>
              </a:lnSpc>
              <a:spcBef>
                <a:spcPts val="0"/>
              </a:spcBef>
              <a:spcAft>
                <a:spcPts val="0"/>
              </a:spcAft>
              <a:buClr>
                <a:srgbClr val="C00000"/>
              </a:buClr>
              <a:buSzPts val="3484"/>
              <a:buNone/>
            </a:pPr>
            <a:r>
              <a:t/>
            </a:r>
            <a:endParaRPr b="1" sz="1000">
              <a:solidFill>
                <a:schemeClr val="dk1"/>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Evaluations: </a:t>
            </a:r>
            <a:r>
              <a:rPr lang="en-US" sz="2400">
                <a:solidFill>
                  <a:schemeClr val="dk1"/>
                </a:solidFill>
              </a:rPr>
              <a:t>Lindsey Goddard</a:t>
            </a:r>
            <a:r>
              <a:rPr lang="en-US" sz="2400">
                <a:solidFill>
                  <a:schemeClr val="dk1"/>
                </a:solidFill>
              </a:rPr>
              <a:t> - Incumbent</a:t>
            </a:r>
            <a:endParaRPr b="1" sz="2400">
              <a:solidFill>
                <a:srgbClr val="980000"/>
              </a:solidFill>
            </a:endParaRPr>
          </a:p>
          <a:p>
            <a:pPr indent="0" lvl="0" marL="0" rtl="0" algn="l">
              <a:lnSpc>
                <a:spcPct val="70000"/>
              </a:lnSpc>
              <a:spcBef>
                <a:spcPts val="0"/>
              </a:spcBef>
              <a:spcAft>
                <a:spcPts val="0"/>
              </a:spcAft>
              <a:buClr>
                <a:srgbClr val="C00000"/>
              </a:buClr>
              <a:buSzPts val="3484"/>
              <a:buNone/>
            </a:pPr>
            <a:r>
              <a:t/>
            </a:r>
            <a:endParaRPr b="1"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Discipline/Risk Management: </a:t>
            </a:r>
            <a:endParaRPr b="1" sz="2400">
              <a:solidFill>
                <a:srgbClr val="980000"/>
              </a:solidFill>
            </a:endParaRPr>
          </a:p>
          <a:p>
            <a:pPr indent="0" lvl="0" marL="2743200" rtl="0" algn="l">
              <a:lnSpc>
                <a:spcPct val="70000"/>
              </a:lnSpc>
              <a:spcBef>
                <a:spcPts val="0"/>
              </a:spcBef>
              <a:spcAft>
                <a:spcPts val="0"/>
              </a:spcAft>
              <a:buClr>
                <a:srgbClr val="C00000"/>
              </a:buClr>
              <a:buSzPts val="3484"/>
              <a:buNone/>
            </a:pPr>
            <a:r>
              <a:rPr lang="en-US" sz="2400">
                <a:solidFill>
                  <a:schemeClr val="dk1"/>
                </a:solidFill>
              </a:rPr>
              <a:t>Curtis Slabosz	 - Incumbent</a:t>
            </a:r>
            <a:endParaRPr sz="2400">
              <a:solidFill>
                <a:schemeClr val="dk1"/>
              </a:solidFill>
            </a:endParaRPr>
          </a:p>
          <a:p>
            <a:pPr indent="457200" lvl="0" marL="2286000" rtl="0" algn="l">
              <a:lnSpc>
                <a:spcPct val="70000"/>
              </a:lnSpc>
              <a:spcBef>
                <a:spcPts val="0"/>
              </a:spcBef>
              <a:spcAft>
                <a:spcPts val="0"/>
              </a:spcAft>
              <a:buClr>
                <a:srgbClr val="C00000"/>
              </a:buClr>
              <a:buSzPts val="3484"/>
              <a:buNone/>
            </a:pPr>
            <a:r>
              <a:rPr lang="en-US" sz="2400">
                <a:solidFill>
                  <a:schemeClr val="dk1"/>
                </a:solidFill>
              </a:rPr>
              <a:t>Leif Hanson</a:t>
            </a:r>
            <a:r>
              <a:rPr lang="en-US" sz="1800">
                <a:solidFill>
                  <a:schemeClr val="dk1"/>
                </a:solidFill>
              </a:rPr>
              <a:t> </a:t>
            </a:r>
            <a:endParaRPr sz="1800">
              <a:solidFill>
                <a:schemeClr val="dk1"/>
              </a:solidFill>
            </a:endParaRPr>
          </a:p>
          <a:p>
            <a:pPr indent="0" lvl="0" marL="0" rtl="0" algn="l">
              <a:lnSpc>
                <a:spcPct val="70000"/>
              </a:lnSpc>
              <a:spcBef>
                <a:spcPts val="0"/>
              </a:spcBef>
              <a:spcAft>
                <a:spcPts val="0"/>
              </a:spcAft>
              <a:buClr>
                <a:srgbClr val="C00000"/>
              </a:buClr>
              <a:buSzPts val="3484"/>
              <a:buNone/>
            </a:pPr>
            <a:r>
              <a:t/>
            </a:r>
            <a:endParaRPr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Coach Coordinator: </a:t>
            </a:r>
            <a:r>
              <a:rPr lang="en-US" sz="2400">
                <a:solidFill>
                  <a:schemeClr val="dk1"/>
                </a:solidFill>
              </a:rPr>
              <a:t>Robyn Buchart - Incumbent</a:t>
            </a:r>
            <a:endParaRPr b="1" sz="2400">
              <a:solidFill>
                <a:srgbClr val="980000"/>
              </a:solidFill>
            </a:endParaRPr>
          </a:p>
          <a:p>
            <a:pPr indent="0" lvl="0" marL="0" rtl="0" algn="l">
              <a:lnSpc>
                <a:spcPct val="70000"/>
              </a:lnSpc>
              <a:spcBef>
                <a:spcPts val="0"/>
              </a:spcBef>
              <a:spcAft>
                <a:spcPts val="0"/>
              </a:spcAft>
              <a:buClr>
                <a:srgbClr val="C00000"/>
              </a:buClr>
              <a:buSzPts val="3484"/>
              <a:buNone/>
            </a:pPr>
            <a:r>
              <a:t/>
            </a:r>
            <a:endParaRPr b="1"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Development Coordinator(s): </a:t>
            </a:r>
            <a:r>
              <a:rPr lang="en-US" sz="2400">
                <a:solidFill>
                  <a:schemeClr val="dk1"/>
                </a:solidFill>
              </a:rPr>
              <a:t>Oscar Alvarez</a:t>
            </a:r>
            <a:endParaRPr sz="2400">
              <a:solidFill>
                <a:schemeClr val="dk1"/>
              </a:solidFill>
            </a:endParaRPr>
          </a:p>
          <a:p>
            <a:pPr indent="0" lvl="0" marL="0" rtl="0" algn="l">
              <a:lnSpc>
                <a:spcPct val="70000"/>
              </a:lnSpc>
              <a:spcBef>
                <a:spcPts val="0"/>
              </a:spcBef>
              <a:spcAft>
                <a:spcPts val="0"/>
              </a:spcAft>
              <a:buClr>
                <a:srgbClr val="C00000"/>
              </a:buClr>
              <a:buSzPts val="3484"/>
              <a:buNone/>
            </a:pPr>
            <a:r>
              <a:rPr lang="en-US" sz="2400">
                <a:solidFill>
                  <a:schemeClr val="dk1"/>
                </a:solidFill>
              </a:rPr>
              <a:t>								 Chelsea Frayling</a:t>
            </a:r>
            <a:endParaRPr sz="2400">
              <a:solidFill>
                <a:schemeClr val="dk1"/>
              </a:solidFill>
            </a:endParaRPr>
          </a:p>
          <a:p>
            <a:pPr indent="0" lvl="0" marL="0" rtl="0" algn="l">
              <a:lnSpc>
                <a:spcPct val="70000"/>
              </a:lnSpc>
              <a:spcBef>
                <a:spcPts val="0"/>
              </a:spcBef>
              <a:spcAft>
                <a:spcPts val="0"/>
              </a:spcAft>
              <a:buClr>
                <a:srgbClr val="C00000"/>
              </a:buClr>
              <a:buSzPts val="3484"/>
              <a:buNone/>
            </a:pPr>
            <a:r>
              <a:t/>
            </a:r>
            <a:endParaRPr b="1"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Female Player Development: </a:t>
            </a:r>
            <a:r>
              <a:rPr lang="en-US" sz="2400">
                <a:solidFill>
                  <a:schemeClr val="dk1"/>
                </a:solidFill>
              </a:rPr>
              <a:t>Chelsea Frayling</a:t>
            </a:r>
            <a:endParaRPr b="1" sz="2400">
              <a:solidFill>
                <a:srgbClr val="980000"/>
              </a:solidFill>
            </a:endParaRPr>
          </a:p>
          <a:p>
            <a:pPr indent="0" lvl="0" marL="0" rtl="0" algn="l">
              <a:lnSpc>
                <a:spcPct val="70000"/>
              </a:lnSpc>
              <a:spcBef>
                <a:spcPts val="0"/>
              </a:spcBef>
              <a:spcAft>
                <a:spcPts val="0"/>
              </a:spcAft>
              <a:buClr>
                <a:srgbClr val="C00000"/>
              </a:buClr>
              <a:buSzPts val="3484"/>
              <a:buNone/>
            </a:pPr>
            <a:r>
              <a:t/>
            </a:r>
            <a:endParaRPr b="1"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Referee In Chief Liaison: </a:t>
            </a:r>
            <a:r>
              <a:rPr lang="en-US" sz="2400">
                <a:solidFill>
                  <a:schemeClr val="dk1"/>
                </a:solidFill>
              </a:rPr>
              <a:t>Leif Hanson</a:t>
            </a:r>
            <a:endParaRPr sz="2400">
              <a:solidFill>
                <a:schemeClr val="dk1"/>
              </a:solidFill>
              <a:highlight>
                <a:srgbClr val="FFFF00"/>
              </a:highlight>
            </a:endParaRPr>
          </a:p>
        </p:txBody>
      </p:sp>
      <p:pic>
        <p:nvPicPr>
          <p:cNvPr id="448" name="Google Shape;448;p56"/>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0" st="0"/>
                                            </p:txEl>
                                          </p:spTgt>
                                        </p:tgtEl>
                                        <p:attrNameLst>
                                          <p:attrName>style.visibility</p:attrName>
                                        </p:attrNameLst>
                                      </p:cBhvr>
                                      <p:to>
                                        <p:strVal val="visible"/>
                                      </p:to>
                                    </p:set>
                                    <p:anim calcmode="lin" valueType="num">
                                      <p:cBhvr additive="base">
                                        <p:cTn dur="1000"/>
                                        <p:tgtEl>
                                          <p:spTgt spid="44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1" st="1"/>
                                            </p:txEl>
                                          </p:spTgt>
                                        </p:tgtEl>
                                        <p:attrNameLst>
                                          <p:attrName>style.visibility</p:attrName>
                                        </p:attrNameLst>
                                      </p:cBhvr>
                                      <p:to>
                                        <p:strVal val="visible"/>
                                      </p:to>
                                    </p:set>
                                    <p:anim calcmode="lin" valueType="num">
                                      <p:cBhvr additive="base">
                                        <p:cTn dur="1000"/>
                                        <p:tgtEl>
                                          <p:spTgt spid="447">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2" st="2"/>
                                            </p:txEl>
                                          </p:spTgt>
                                        </p:tgtEl>
                                        <p:attrNameLst>
                                          <p:attrName>style.visibility</p:attrName>
                                        </p:attrNameLst>
                                      </p:cBhvr>
                                      <p:to>
                                        <p:strVal val="visible"/>
                                      </p:to>
                                    </p:set>
                                    <p:anim calcmode="lin" valueType="num">
                                      <p:cBhvr additive="base">
                                        <p:cTn dur="1000"/>
                                        <p:tgtEl>
                                          <p:spTgt spid="447">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3" st="3"/>
                                            </p:txEl>
                                          </p:spTgt>
                                        </p:tgtEl>
                                        <p:attrNameLst>
                                          <p:attrName>style.visibility</p:attrName>
                                        </p:attrNameLst>
                                      </p:cBhvr>
                                      <p:to>
                                        <p:strVal val="visible"/>
                                      </p:to>
                                    </p:set>
                                    <p:anim calcmode="lin" valueType="num">
                                      <p:cBhvr additive="base">
                                        <p:cTn dur="1000"/>
                                        <p:tgtEl>
                                          <p:spTgt spid="447">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4" st="4"/>
                                            </p:txEl>
                                          </p:spTgt>
                                        </p:tgtEl>
                                        <p:attrNameLst>
                                          <p:attrName>style.visibility</p:attrName>
                                        </p:attrNameLst>
                                      </p:cBhvr>
                                      <p:to>
                                        <p:strVal val="visible"/>
                                      </p:to>
                                    </p:set>
                                    <p:anim calcmode="lin" valueType="num">
                                      <p:cBhvr additive="base">
                                        <p:cTn dur="1000"/>
                                        <p:tgtEl>
                                          <p:spTgt spid="447">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5" st="5"/>
                                            </p:txEl>
                                          </p:spTgt>
                                        </p:tgtEl>
                                        <p:attrNameLst>
                                          <p:attrName>style.visibility</p:attrName>
                                        </p:attrNameLst>
                                      </p:cBhvr>
                                      <p:to>
                                        <p:strVal val="visible"/>
                                      </p:to>
                                    </p:set>
                                    <p:anim calcmode="lin" valueType="num">
                                      <p:cBhvr additive="base">
                                        <p:cTn dur="1000"/>
                                        <p:tgtEl>
                                          <p:spTgt spid="447">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6" st="6"/>
                                            </p:txEl>
                                          </p:spTgt>
                                        </p:tgtEl>
                                        <p:attrNameLst>
                                          <p:attrName>style.visibility</p:attrName>
                                        </p:attrNameLst>
                                      </p:cBhvr>
                                      <p:to>
                                        <p:strVal val="visible"/>
                                      </p:to>
                                    </p:set>
                                    <p:anim calcmode="lin" valueType="num">
                                      <p:cBhvr additive="base">
                                        <p:cTn dur="1000"/>
                                        <p:tgtEl>
                                          <p:spTgt spid="447">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7" st="7"/>
                                            </p:txEl>
                                          </p:spTgt>
                                        </p:tgtEl>
                                        <p:attrNameLst>
                                          <p:attrName>style.visibility</p:attrName>
                                        </p:attrNameLst>
                                      </p:cBhvr>
                                      <p:to>
                                        <p:strVal val="visible"/>
                                      </p:to>
                                    </p:set>
                                    <p:anim calcmode="lin" valueType="num">
                                      <p:cBhvr additive="base">
                                        <p:cTn dur="1000"/>
                                        <p:tgtEl>
                                          <p:spTgt spid="447">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8" st="8"/>
                                            </p:txEl>
                                          </p:spTgt>
                                        </p:tgtEl>
                                        <p:attrNameLst>
                                          <p:attrName>style.visibility</p:attrName>
                                        </p:attrNameLst>
                                      </p:cBhvr>
                                      <p:to>
                                        <p:strVal val="visible"/>
                                      </p:to>
                                    </p:set>
                                    <p:anim calcmode="lin" valueType="num">
                                      <p:cBhvr additive="base">
                                        <p:cTn dur="1000"/>
                                        <p:tgtEl>
                                          <p:spTgt spid="447">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9" st="9"/>
                                            </p:txEl>
                                          </p:spTgt>
                                        </p:tgtEl>
                                        <p:attrNameLst>
                                          <p:attrName>style.visibility</p:attrName>
                                        </p:attrNameLst>
                                      </p:cBhvr>
                                      <p:to>
                                        <p:strVal val="visible"/>
                                      </p:to>
                                    </p:set>
                                    <p:anim calcmode="lin" valueType="num">
                                      <p:cBhvr additive="base">
                                        <p:cTn dur="1000"/>
                                        <p:tgtEl>
                                          <p:spTgt spid="447">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10" st="10"/>
                                            </p:txEl>
                                          </p:spTgt>
                                        </p:tgtEl>
                                        <p:attrNameLst>
                                          <p:attrName>style.visibility</p:attrName>
                                        </p:attrNameLst>
                                      </p:cBhvr>
                                      <p:to>
                                        <p:strVal val="visible"/>
                                      </p:to>
                                    </p:set>
                                    <p:anim calcmode="lin" valueType="num">
                                      <p:cBhvr additive="base">
                                        <p:cTn dur="1000"/>
                                        <p:tgtEl>
                                          <p:spTgt spid="447">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11" st="11"/>
                                            </p:txEl>
                                          </p:spTgt>
                                        </p:tgtEl>
                                        <p:attrNameLst>
                                          <p:attrName>style.visibility</p:attrName>
                                        </p:attrNameLst>
                                      </p:cBhvr>
                                      <p:to>
                                        <p:strVal val="visible"/>
                                      </p:to>
                                    </p:set>
                                    <p:anim calcmode="lin" valueType="num">
                                      <p:cBhvr additive="base">
                                        <p:cTn dur="1000"/>
                                        <p:tgtEl>
                                          <p:spTgt spid="447">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12" st="12"/>
                                            </p:txEl>
                                          </p:spTgt>
                                        </p:tgtEl>
                                        <p:attrNameLst>
                                          <p:attrName>style.visibility</p:attrName>
                                        </p:attrNameLst>
                                      </p:cBhvr>
                                      <p:to>
                                        <p:strVal val="visible"/>
                                      </p:to>
                                    </p:set>
                                    <p:anim calcmode="lin" valueType="num">
                                      <p:cBhvr additive="base">
                                        <p:cTn dur="1000"/>
                                        <p:tgtEl>
                                          <p:spTgt spid="447">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13" st="13"/>
                                            </p:txEl>
                                          </p:spTgt>
                                        </p:tgtEl>
                                        <p:attrNameLst>
                                          <p:attrName>style.visibility</p:attrName>
                                        </p:attrNameLst>
                                      </p:cBhvr>
                                      <p:to>
                                        <p:strVal val="visible"/>
                                      </p:to>
                                    </p:set>
                                    <p:anim calcmode="lin" valueType="num">
                                      <p:cBhvr additive="base">
                                        <p:cTn dur="1000"/>
                                        <p:tgtEl>
                                          <p:spTgt spid="447">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14" st="14"/>
                                            </p:txEl>
                                          </p:spTgt>
                                        </p:tgtEl>
                                        <p:attrNameLst>
                                          <p:attrName>style.visibility</p:attrName>
                                        </p:attrNameLst>
                                      </p:cBhvr>
                                      <p:to>
                                        <p:strVal val="visible"/>
                                      </p:to>
                                    </p:set>
                                    <p:anim calcmode="lin" valueType="num">
                                      <p:cBhvr additive="base">
                                        <p:cTn dur="1000"/>
                                        <p:tgtEl>
                                          <p:spTgt spid="447">
                                            <p:txEl>
                                              <p:pRg end="14" st="1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15" st="15"/>
                                            </p:txEl>
                                          </p:spTgt>
                                        </p:tgtEl>
                                        <p:attrNameLst>
                                          <p:attrName>style.visibility</p:attrName>
                                        </p:attrNameLst>
                                      </p:cBhvr>
                                      <p:to>
                                        <p:strVal val="visible"/>
                                      </p:to>
                                    </p:set>
                                    <p:anim calcmode="lin" valueType="num">
                                      <p:cBhvr additive="base">
                                        <p:cTn dur="1000"/>
                                        <p:tgtEl>
                                          <p:spTgt spid="447">
                                            <p:txEl>
                                              <p:pRg end="15" st="1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16" st="16"/>
                                            </p:txEl>
                                          </p:spTgt>
                                        </p:tgtEl>
                                        <p:attrNameLst>
                                          <p:attrName>style.visibility</p:attrName>
                                        </p:attrNameLst>
                                      </p:cBhvr>
                                      <p:to>
                                        <p:strVal val="visible"/>
                                      </p:to>
                                    </p:set>
                                    <p:anim calcmode="lin" valueType="num">
                                      <p:cBhvr additive="base">
                                        <p:cTn dur="1000"/>
                                        <p:tgtEl>
                                          <p:spTgt spid="447">
                                            <p:txEl>
                                              <p:pRg end="16" st="1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17" st="17"/>
                                            </p:txEl>
                                          </p:spTgt>
                                        </p:tgtEl>
                                        <p:attrNameLst>
                                          <p:attrName>style.visibility</p:attrName>
                                        </p:attrNameLst>
                                      </p:cBhvr>
                                      <p:to>
                                        <p:strVal val="visible"/>
                                      </p:to>
                                    </p:set>
                                    <p:anim calcmode="lin" valueType="num">
                                      <p:cBhvr additive="base">
                                        <p:cTn dur="1000"/>
                                        <p:tgtEl>
                                          <p:spTgt spid="447">
                                            <p:txEl>
                                              <p:pRg end="17" st="1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18" st="18"/>
                                            </p:txEl>
                                          </p:spTgt>
                                        </p:tgtEl>
                                        <p:attrNameLst>
                                          <p:attrName>style.visibility</p:attrName>
                                        </p:attrNameLst>
                                      </p:cBhvr>
                                      <p:to>
                                        <p:strVal val="visible"/>
                                      </p:to>
                                    </p:set>
                                    <p:anim calcmode="lin" valueType="num">
                                      <p:cBhvr additive="base">
                                        <p:cTn dur="1000"/>
                                        <p:tgtEl>
                                          <p:spTgt spid="447">
                                            <p:txEl>
                                              <p:pRg end="18" st="1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19" st="19"/>
                                            </p:txEl>
                                          </p:spTgt>
                                        </p:tgtEl>
                                        <p:attrNameLst>
                                          <p:attrName>style.visibility</p:attrName>
                                        </p:attrNameLst>
                                      </p:cBhvr>
                                      <p:to>
                                        <p:strVal val="visible"/>
                                      </p:to>
                                    </p:set>
                                    <p:anim calcmode="lin" valueType="num">
                                      <p:cBhvr additive="base">
                                        <p:cTn dur="1000"/>
                                        <p:tgtEl>
                                          <p:spTgt spid="447">
                                            <p:txEl>
                                              <p:pRg end="19" st="1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20" st="20"/>
                                            </p:txEl>
                                          </p:spTgt>
                                        </p:tgtEl>
                                        <p:attrNameLst>
                                          <p:attrName>style.visibility</p:attrName>
                                        </p:attrNameLst>
                                      </p:cBhvr>
                                      <p:to>
                                        <p:strVal val="visible"/>
                                      </p:to>
                                    </p:set>
                                    <p:anim calcmode="lin" valueType="num">
                                      <p:cBhvr additive="base">
                                        <p:cTn dur="1000"/>
                                        <p:tgtEl>
                                          <p:spTgt spid="447">
                                            <p:txEl>
                                              <p:pRg end="20" st="2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21" st="21"/>
                                            </p:txEl>
                                          </p:spTgt>
                                        </p:tgtEl>
                                        <p:attrNameLst>
                                          <p:attrName>style.visibility</p:attrName>
                                        </p:attrNameLst>
                                      </p:cBhvr>
                                      <p:to>
                                        <p:strVal val="visible"/>
                                      </p:to>
                                    </p:set>
                                    <p:anim calcmode="lin" valueType="num">
                                      <p:cBhvr additive="base">
                                        <p:cTn dur="1000"/>
                                        <p:tgtEl>
                                          <p:spTgt spid="447">
                                            <p:txEl>
                                              <p:pRg end="21" st="2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22" st="22"/>
                                            </p:txEl>
                                          </p:spTgt>
                                        </p:tgtEl>
                                        <p:attrNameLst>
                                          <p:attrName>style.visibility</p:attrName>
                                        </p:attrNameLst>
                                      </p:cBhvr>
                                      <p:to>
                                        <p:strVal val="visible"/>
                                      </p:to>
                                    </p:set>
                                    <p:anim calcmode="lin" valueType="num">
                                      <p:cBhvr additive="base">
                                        <p:cTn dur="1000"/>
                                        <p:tgtEl>
                                          <p:spTgt spid="447">
                                            <p:txEl>
                                              <p:pRg end="22" st="2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23" st="23"/>
                                            </p:txEl>
                                          </p:spTgt>
                                        </p:tgtEl>
                                        <p:attrNameLst>
                                          <p:attrName>style.visibility</p:attrName>
                                        </p:attrNameLst>
                                      </p:cBhvr>
                                      <p:to>
                                        <p:strVal val="visible"/>
                                      </p:to>
                                    </p:set>
                                    <p:anim calcmode="lin" valueType="num">
                                      <p:cBhvr additive="base">
                                        <p:cTn dur="1000"/>
                                        <p:tgtEl>
                                          <p:spTgt spid="447">
                                            <p:txEl>
                                              <p:pRg end="23" st="2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24" st="24"/>
                                            </p:txEl>
                                          </p:spTgt>
                                        </p:tgtEl>
                                        <p:attrNameLst>
                                          <p:attrName>style.visibility</p:attrName>
                                        </p:attrNameLst>
                                      </p:cBhvr>
                                      <p:to>
                                        <p:strVal val="visible"/>
                                      </p:to>
                                    </p:set>
                                    <p:anim calcmode="lin" valueType="num">
                                      <p:cBhvr additive="base">
                                        <p:cTn dur="1000"/>
                                        <p:tgtEl>
                                          <p:spTgt spid="447">
                                            <p:txEl>
                                              <p:pRg end="24" st="2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25" st="25"/>
                                            </p:txEl>
                                          </p:spTgt>
                                        </p:tgtEl>
                                        <p:attrNameLst>
                                          <p:attrName>style.visibility</p:attrName>
                                        </p:attrNameLst>
                                      </p:cBhvr>
                                      <p:to>
                                        <p:strVal val="visible"/>
                                      </p:to>
                                    </p:set>
                                    <p:anim calcmode="lin" valueType="num">
                                      <p:cBhvr additive="base">
                                        <p:cTn dur="1000"/>
                                        <p:tgtEl>
                                          <p:spTgt spid="447">
                                            <p:txEl>
                                              <p:pRg end="25" st="2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26" st="26"/>
                                            </p:txEl>
                                          </p:spTgt>
                                        </p:tgtEl>
                                        <p:attrNameLst>
                                          <p:attrName>style.visibility</p:attrName>
                                        </p:attrNameLst>
                                      </p:cBhvr>
                                      <p:to>
                                        <p:strVal val="visible"/>
                                      </p:to>
                                    </p:set>
                                    <p:anim calcmode="lin" valueType="num">
                                      <p:cBhvr additive="base">
                                        <p:cTn dur="1000"/>
                                        <p:tgtEl>
                                          <p:spTgt spid="447">
                                            <p:txEl>
                                              <p:pRg end="26" st="2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27" st="27"/>
                                            </p:txEl>
                                          </p:spTgt>
                                        </p:tgtEl>
                                        <p:attrNameLst>
                                          <p:attrName>style.visibility</p:attrName>
                                        </p:attrNameLst>
                                      </p:cBhvr>
                                      <p:to>
                                        <p:strVal val="visible"/>
                                      </p:to>
                                    </p:set>
                                    <p:anim calcmode="lin" valueType="num">
                                      <p:cBhvr additive="base">
                                        <p:cTn dur="1000"/>
                                        <p:tgtEl>
                                          <p:spTgt spid="447">
                                            <p:txEl>
                                              <p:pRg end="27" st="2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7">
                                            <p:txEl>
                                              <p:pRg end="28" st="28"/>
                                            </p:txEl>
                                          </p:spTgt>
                                        </p:tgtEl>
                                        <p:attrNameLst>
                                          <p:attrName>style.visibility</p:attrName>
                                        </p:attrNameLst>
                                      </p:cBhvr>
                                      <p:to>
                                        <p:strVal val="visible"/>
                                      </p:to>
                                    </p:set>
                                    <p:anim calcmode="lin" valueType="num">
                                      <p:cBhvr additive="base">
                                        <p:cTn dur="1000"/>
                                        <p:tgtEl>
                                          <p:spTgt spid="447">
                                            <p:txEl>
                                              <p:pRg end="28" st="28"/>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699662" y="2665395"/>
            <a:ext cx="3616856" cy="290953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Current</a:t>
            </a:r>
            <a:br>
              <a:rPr b="1" lang="en-US" sz="4800"/>
            </a:br>
            <a:r>
              <a:rPr b="1" lang="en-US" sz="4800"/>
              <a:t>Board of Directors</a:t>
            </a:r>
            <a:endParaRPr/>
          </a:p>
        </p:txBody>
      </p:sp>
      <p:sp>
        <p:nvSpPr>
          <p:cNvPr id="142" name="Google Shape;142;p21"/>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21"/>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4" name="Google Shape;144;p21"/>
          <p:cNvSpPr txBox="1"/>
          <p:nvPr>
            <p:ph idx="1" type="body"/>
          </p:nvPr>
        </p:nvSpPr>
        <p:spPr>
          <a:xfrm>
            <a:off x="5353550" y="1292925"/>
            <a:ext cx="6757500" cy="4471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2800"/>
              <a:buNone/>
            </a:pPr>
            <a:r>
              <a:rPr b="1" lang="en-US" sz="3400">
                <a:solidFill>
                  <a:srgbClr val="980000"/>
                </a:solidFill>
              </a:rPr>
              <a:t>High Performance</a:t>
            </a:r>
            <a:r>
              <a:rPr lang="en-US" sz="3400">
                <a:solidFill>
                  <a:schemeClr val="dk1"/>
                </a:solidFill>
              </a:rPr>
              <a:t>  – Darcy Campbell</a:t>
            </a:r>
            <a:endParaRPr sz="3400">
              <a:solidFill>
                <a:schemeClr val="dk1"/>
              </a:solidFill>
            </a:endParaRPr>
          </a:p>
          <a:p>
            <a:pPr indent="0" lvl="0" marL="0" rtl="0" algn="l">
              <a:lnSpc>
                <a:spcPct val="90000"/>
              </a:lnSpc>
              <a:spcBef>
                <a:spcPts val="1000"/>
              </a:spcBef>
              <a:spcAft>
                <a:spcPts val="0"/>
              </a:spcAft>
              <a:buClr>
                <a:srgbClr val="C00000"/>
              </a:buClr>
              <a:buSzPts val="2800"/>
              <a:buNone/>
            </a:pPr>
            <a:r>
              <a:rPr b="1" lang="en-US" sz="3400">
                <a:solidFill>
                  <a:srgbClr val="980000"/>
                </a:solidFill>
              </a:rPr>
              <a:t>Competitive</a:t>
            </a:r>
            <a:r>
              <a:rPr lang="en-US" sz="3400">
                <a:solidFill>
                  <a:schemeClr val="dk1"/>
                </a:solidFill>
              </a:rPr>
              <a:t> – Korin Lemay</a:t>
            </a:r>
            <a:endParaRPr sz="3400">
              <a:solidFill>
                <a:schemeClr val="dk1"/>
              </a:solidFill>
            </a:endParaRPr>
          </a:p>
          <a:p>
            <a:pPr indent="0" lvl="0" marL="0" rtl="0" algn="l">
              <a:lnSpc>
                <a:spcPct val="90000"/>
              </a:lnSpc>
              <a:spcBef>
                <a:spcPts val="1000"/>
              </a:spcBef>
              <a:spcAft>
                <a:spcPts val="0"/>
              </a:spcAft>
              <a:buClr>
                <a:srgbClr val="C00000"/>
              </a:buClr>
              <a:buSzPts val="2800"/>
              <a:buNone/>
            </a:pPr>
            <a:r>
              <a:rPr b="1" lang="en-US" sz="3400">
                <a:solidFill>
                  <a:srgbClr val="980000"/>
                </a:solidFill>
              </a:rPr>
              <a:t>City</a:t>
            </a:r>
            <a:r>
              <a:rPr lang="en-US" sz="3400">
                <a:solidFill>
                  <a:schemeClr val="dk1"/>
                </a:solidFill>
              </a:rPr>
              <a:t> – Jayelle Peters</a:t>
            </a:r>
            <a:endParaRPr sz="3400">
              <a:solidFill>
                <a:schemeClr val="dk1"/>
              </a:solidFill>
            </a:endParaRPr>
          </a:p>
          <a:p>
            <a:pPr indent="0" lvl="0" marL="0" rtl="0" algn="l">
              <a:lnSpc>
                <a:spcPct val="90000"/>
              </a:lnSpc>
              <a:spcBef>
                <a:spcPts val="1000"/>
              </a:spcBef>
              <a:spcAft>
                <a:spcPts val="0"/>
              </a:spcAft>
              <a:buClr>
                <a:srgbClr val="C00000"/>
              </a:buClr>
              <a:buSzPts val="2800"/>
              <a:buNone/>
            </a:pPr>
            <a:r>
              <a:rPr b="1" lang="en-US" sz="3400">
                <a:solidFill>
                  <a:srgbClr val="980000"/>
                </a:solidFill>
              </a:rPr>
              <a:t>Female HP</a:t>
            </a:r>
            <a:r>
              <a:rPr lang="en-US" sz="3400">
                <a:solidFill>
                  <a:schemeClr val="dk1"/>
                </a:solidFill>
              </a:rPr>
              <a:t> </a:t>
            </a:r>
            <a:r>
              <a:rPr lang="en-US" sz="3400">
                <a:solidFill>
                  <a:schemeClr val="dk1"/>
                </a:solidFill>
              </a:rPr>
              <a:t>– Brendan </a:t>
            </a:r>
            <a:r>
              <a:rPr lang="en-US" sz="3400">
                <a:solidFill>
                  <a:schemeClr val="dk1"/>
                </a:solidFill>
              </a:rPr>
              <a:t>Clavelle</a:t>
            </a:r>
            <a:endParaRPr sz="3400">
              <a:solidFill>
                <a:schemeClr val="dk1"/>
              </a:solidFill>
            </a:endParaRPr>
          </a:p>
          <a:p>
            <a:pPr indent="0" lvl="0" marL="0" rtl="0" algn="l">
              <a:spcBef>
                <a:spcPts val="1000"/>
              </a:spcBef>
              <a:spcAft>
                <a:spcPts val="0"/>
              </a:spcAft>
              <a:buClr>
                <a:srgbClr val="C00000"/>
              </a:buClr>
              <a:buSzPts val="2800"/>
              <a:buNone/>
            </a:pPr>
            <a:r>
              <a:rPr b="1" lang="en-US" sz="3400">
                <a:solidFill>
                  <a:srgbClr val="980000"/>
                </a:solidFill>
              </a:rPr>
              <a:t>Female RMFHL</a:t>
            </a:r>
            <a:r>
              <a:rPr lang="en-US" sz="3400">
                <a:solidFill>
                  <a:schemeClr val="dk1"/>
                </a:solidFill>
              </a:rPr>
              <a:t> – Chelsea Oberten</a:t>
            </a:r>
            <a:endParaRPr sz="3400">
              <a:solidFill>
                <a:schemeClr val="dk1"/>
              </a:solidFill>
            </a:endParaRPr>
          </a:p>
        </p:txBody>
      </p:sp>
      <p:pic>
        <p:nvPicPr>
          <p:cNvPr id="145" name="Google Shape;145;p21"/>
          <p:cNvPicPr preferRelativeResize="0"/>
          <p:nvPr/>
        </p:nvPicPr>
        <p:blipFill rotWithShape="1">
          <a:blip r:embed="rId3">
            <a:alphaModFix/>
          </a:blip>
          <a:srcRect b="0" l="0" r="0" t="0"/>
          <a:stretch/>
        </p:blipFill>
        <p:spPr>
          <a:xfrm>
            <a:off x="1207788" y="847725"/>
            <a:ext cx="2600591" cy="236059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2" name="Shape 452"/>
        <p:cNvGrpSpPr/>
        <p:nvPr/>
      </p:nvGrpSpPr>
      <p:grpSpPr>
        <a:xfrm>
          <a:off x="0" y="0"/>
          <a:ext cx="0" cy="0"/>
          <a:chOff x="0" y="0"/>
          <a:chExt cx="0" cy="0"/>
        </a:xfrm>
      </p:grpSpPr>
      <p:sp>
        <p:nvSpPr>
          <p:cNvPr id="453" name="Google Shape;453;p57"/>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Adjourn</a:t>
            </a:r>
            <a:endParaRPr/>
          </a:p>
        </p:txBody>
      </p:sp>
      <p:sp>
        <p:nvSpPr>
          <p:cNvPr id="454" name="Google Shape;454;p57"/>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5" name="Google Shape;455;p57"/>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6" name="Google Shape;456;p57"/>
          <p:cNvSpPr txBox="1"/>
          <p:nvPr>
            <p:ph idx="1" type="body"/>
          </p:nvPr>
        </p:nvSpPr>
        <p:spPr>
          <a:xfrm>
            <a:off x="5883966" y="690918"/>
            <a:ext cx="5983500" cy="5476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C00000"/>
                </a:solidFill>
              </a:rPr>
              <a:t>Motion to Adjourn the </a:t>
            </a:r>
            <a:endParaRPr b="1" sz="3400">
              <a:solidFill>
                <a:srgbClr val="C00000"/>
              </a:solidFill>
            </a:endParaRPr>
          </a:p>
          <a:p>
            <a:pPr indent="0" lvl="0" marL="0" rtl="0" algn="ctr">
              <a:lnSpc>
                <a:spcPct val="90000"/>
              </a:lnSpc>
              <a:spcBef>
                <a:spcPts val="0"/>
              </a:spcBef>
              <a:spcAft>
                <a:spcPts val="0"/>
              </a:spcAft>
              <a:buClr>
                <a:srgbClr val="C00000"/>
              </a:buClr>
              <a:buSzPts val="3200"/>
              <a:buNone/>
            </a:pPr>
            <a:r>
              <a:rPr b="1" lang="en-US" sz="3400">
                <a:solidFill>
                  <a:srgbClr val="C00000"/>
                </a:solidFill>
              </a:rPr>
              <a:t>Election meeting</a:t>
            </a:r>
            <a:endParaRPr b="1" sz="3400">
              <a:solidFill>
                <a:srgbClr val="C00000"/>
              </a:solidFill>
            </a:endParaRPr>
          </a:p>
        </p:txBody>
      </p:sp>
      <p:pic>
        <p:nvPicPr>
          <p:cNvPr id="457" name="Google Shape;457;p57"/>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1" name="Shape 461"/>
        <p:cNvGrpSpPr/>
        <p:nvPr/>
      </p:nvGrpSpPr>
      <p:grpSpPr>
        <a:xfrm>
          <a:off x="0" y="0"/>
          <a:ext cx="0" cy="0"/>
          <a:chOff x="0" y="0"/>
          <a:chExt cx="0" cy="0"/>
        </a:xfrm>
      </p:grpSpPr>
      <p:sp>
        <p:nvSpPr>
          <p:cNvPr id="462" name="Google Shape;462;p58"/>
          <p:cNvSpPr txBox="1"/>
          <p:nvPr>
            <p:ph type="title"/>
          </p:nvPr>
        </p:nvSpPr>
        <p:spPr>
          <a:xfrm>
            <a:off x="1399350" y="4328851"/>
            <a:ext cx="9393300" cy="1104300"/>
          </a:xfrm>
          <a:prstGeom prst="rect">
            <a:avLst/>
          </a:prstGeom>
          <a:solidFill>
            <a:schemeClr val="lt1"/>
          </a:solidFill>
          <a:ln cap="flat" cmpd="sng" w="9525">
            <a:solidFill>
              <a:schemeClr val="lt1"/>
            </a:solidFill>
            <a:prstDash val="solid"/>
            <a:round/>
            <a:headEnd len="sm" w="sm" type="none"/>
            <a:tailEnd len="sm" w="sm" type="none"/>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Calibri"/>
              <a:buNone/>
            </a:pPr>
            <a:r>
              <a:rPr b="1" lang="en-US" sz="5400">
                <a:solidFill>
                  <a:srgbClr val="990000"/>
                </a:solidFill>
              </a:rPr>
              <a:t>Thank you all for attending.</a:t>
            </a:r>
            <a:endParaRPr b="1" sz="5400">
              <a:solidFill>
                <a:srgbClr val="990000"/>
              </a:solidFill>
            </a:endParaRPr>
          </a:p>
        </p:txBody>
      </p:sp>
      <p:sp>
        <p:nvSpPr>
          <p:cNvPr id="463" name="Google Shape;463;p58"/>
          <p:cNvSpPr/>
          <p:nvPr/>
        </p:nvSpPr>
        <p:spPr>
          <a:xfrm>
            <a:off x="0" y="6466850"/>
            <a:ext cx="12192000" cy="391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58"/>
          <p:cNvSpPr/>
          <p:nvPr/>
        </p:nvSpPr>
        <p:spPr>
          <a:xfrm>
            <a:off x="0" y="6362750"/>
            <a:ext cx="12192000" cy="1041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58"/>
          <p:cNvSpPr/>
          <p:nvPr/>
        </p:nvSpPr>
        <p:spPr>
          <a:xfrm>
            <a:off x="0" y="6753950"/>
            <a:ext cx="12192000" cy="1041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6" name="Google Shape;466;p58" title="Home Of Title.jpg"/>
          <p:cNvPicPr preferRelativeResize="0"/>
          <p:nvPr/>
        </p:nvPicPr>
        <p:blipFill>
          <a:blip r:embed="rId3">
            <a:alphaModFix/>
          </a:blip>
          <a:stretch>
            <a:fillRect/>
          </a:stretch>
        </p:blipFill>
        <p:spPr>
          <a:xfrm>
            <a:off x="0" y="0"/>
            <a:ext cx="12192001" cy="30080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699662" y="2665395"/>
            <a:ext cx="3616856" cy="290953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Current</a:t>
            </a:r>
            <a:br>
              <a:rPr b="1" lang="en-US" sz="4800"/>
            </a:br>
            <a:r>
              <a:rPr b="1" lang="en-US" sz="4800"/>
              <a:t>Division Coordinators</a:t>
            </a:r>
            <a:endParaRPr/>
          </a:p>
        </p:txBody>
      </p:sp>
      <p:sp>
        <p:nvSpPr>
          <p:cNvPr id="151" name="Google Shape;151;p22"/>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2" name="Google Shape;152;p22"/>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3" name="Google Shape;153;p22"/>
          <p:cNvSpPr txBox="1"/>
          <p:nvPr>
            <p:ph idx="1" type="body"/>
          </p:nvPr>
        </p:nvSpPr>
        <p:spPr>
          <a:xfrm>
            <a:off x="6401600" y="147450"/>
            <a:ext cx="4575300" cy="6563100"/>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70000"/>
              </a:lnSpc>
              <a:spcBef>
                <a:spcPts val="0"/>
              </a:spcBef>
              <a:spcAft>
                <a:spcPts val="0"/>
              </a:spcAft>
              <a:buClr>
                <a:srgbClr val="C00000"/>
              </a:buClr>
              <a:buSzPts val="3177"/>
              <a:buNone/>
            </a:pPr>
            <a:r>
              <a:rPr lang="en-US" sz="3477">
                <a:solidFill>
                  <a:srgbClr val="980000"/>
                </a:solidFill>
              </a:rPr>
              <a:t>Division Coordinators:</a:t>
            </a:r>
            <a:endParaRPr sz="3100">
              <a:solidFill>
                <a:srgbClr val="980000"/>
              </a:solidFill>
            </a:endParaRPr>
          </a:p>
          <a:p>
            <a:pPr indent="0" lvl="0" marL="0" rtl="0" algn="l">
              <a:lnSpc>
                <a:spcPct val="70000"/>
              </a:lnSpc>
              <a:spcBef>
                <a:spcPts val="1000"/>
              </a:spcBef>
              <a:spcAft>
                <a:spcPts val="0"/>
              </a:spcAft>
              <a:buClr>
                <a:srgbClr val="C00000"/>
              </a:buClr>
              <a:buSzPts val="2170"/>
              <a:buNone/>
            </a:pPr>
            <a:r>
              <a:rPr b="1" lang="en-US" sz="2000">
                <a:solidFill>
                  <a:schemeClr val="dk1"/>
                </a:solidFill>
              </a:rPr>
              <a:t>High Performance:</a:t>
            </a:r>
            <a:endParaRPr b="1"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U18 AA </a:t>
            </a:r>
            <a:r>
              <a:rPr lang="en-US" sz="2000">
                <a:solidFill>
                  <a:schemeClr val="dk1"/>
                </a:solidFill>
              </a:rPr>
              <a:t>– Jevon Sikorski</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U18 AA </a:t>
            </a:r>
            <a:r>
              <a:rPr b="1" lang="en-US" sz="2000">
                <a:solidFill>
                  <a:srgbClr val="990000"/>
                </a:solidFill>
              </a:rPr>
              <a:t>Female</a:t>
            </a:r>
            <a:r>
              <a:rPr lang="en-US" sz="2000">
                <a:solidFill>
                  <a:schemeClr val="dk1"/>
                </a:solidFill>
              </a:rPr>
              <a:t> – </a:t>
            </a:r>
            <a:r>
              <a:rPr lang="en-US" sz="2000">
                <a:solidFill>
                  <a:schemeClr val="dk1"/>
                </a:solidFill>
              </a:rPr>
              <a:t>Kelly Arsenault</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U16 AA </a:t>
            </a:r>
            <a:r>
              <a:rPr lang="en-US" sz="2000">
                <a:solidFill>
                  <a:schemeClr val="dk1"/>
                </a:solidFill>
              </a:rPr>
              <a:t>– Shawn Brade</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U15 AA </a:t>
            </a:r>
            <a:r>
              <a:rPr lang="en-US" sz="2000">
                <a:solidFill>
                  <a:schemeClr val="dk1"/>
                </a:solidFill>
              </a:rPr>
              <a:t>– </a:t>
            </a:r>
            <a:r>
              <a:rPr lang="en-US" sz="2000">
                <a:solidFill>
                  <a:schemeClr val="dk1"/>
                </a:solidFill>
              </a:rPr>
              <a:t>Ian Johnstone</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90000"/>
                </a:solidFill>
              </a:rPr>
              <a:t>U15 AA</a:t>
            </a:r>
            <a:r>
              <a:rPr b="1" lang="en-US" sz="2000">
                <a:solidFill>
                  <a:schemeClr val="dk1"/>
                </a:solidFill>
              </a:rPr>
              <a:t> </a:t>
            </a:r>
            <a:r>
              <a:rPr b="1" lang="en-US" sz="2000">
                <a:solidFill>
                  <a:srgbClr val="990000"/>
                </a:solidFill>
              </a:rPr>
              <a:t>Female</a:t>
            </a:r>
            <a:r>
              <a:rPr lang="en-US" sz="2000">
                <a:solidFill>
                  <a:schemeClr val="dk1"/>
                </a:solidFill>
              </a:rPr>
              <a:t> - Dacia Caron</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U13 AA &amp; U11 AA  </a:t>
            </a:r>
            <a:r>
              <a:rPr lang="en-US" sz="2000">
                <a:solidFill>
                  <a:schemeClr val="dk1"/>
                </a:solidFill>
              </a:rPr>
              <a:t>– </a:t>
            </a:r>
            <a:r>
              <a:rPr lang="en-US" sz="2000">
                <a:solidFill>
                  <a:schemeClr val="dk1"/>
                </a:solidFill>
              </a:rPr>
              <a:t>Jonathan Wiest</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90000"/>
                </a:solidFill>
              </a:rPr>
              <a:t>U13 AA Female</a:t>
            </a:r>
            <a:r>
              <a:rPr lang="en-US" sz="2000">
                <a:solidFill>
                  <a:schemeClr val="dk1"/>
                </a:solidFill>
              </a:rPr>
              <a:t> - </a:t>
            </a:r>
            <a:r>
              <a:rPr lang="en-US" sz="2000">
                <a:solidFill>
                  <a:schemeClr val="dk1"/>
                </a:solidFill>
              </a:rPr>
              <a:t>Jenn Ross</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chemeClr val="dk1"/>
                </a:solidFill>
              </a:rPr>
              <a:t>Competitive:</a:t>
            </a:r>
            <a:endParaRPr b="1"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U16 &amp; U18 </a:t>
            </a:r>
            <a:r>
              <a:rPr lang="en-US" sz="2000">
                <a:solidFill>
                  <a:schemeClr val="dk1"/>
                </a:solidFill>
              </a:rPr>
              <a:t>– Johnny Abboud</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U15 </a:t>
            </a:r>
            <a:r>
              <a:rPr lang="en-US" sz="2000">
                <a:solidFill>
                  <a:schemeClr val="dk1"/>
                </a:solidFill>
              </a:rPr>
              <a:t>– </a:t>
            </a:r>
            <a:r>
              <a:rPr lang="en-US" sz="2000">
                <a:solidFill>
                  <a:schemeClr val="dk1"/>
                </a:solidFill>
              </a:rPr>
              <a:t>Heather Campbell</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U15/U18 Female </a:t>
            </a:r>
            <a:r>
              <a:rPr lang="en-US" sz="2000">
                <a:solidFill>
                  <a:schemeClr val="dk1"/>
                </a:solidFill>
              </a:rPr>
              <a:t>– </a:t>
            </a:r>
            <a:r>
              <a:rPr lang="en-US" sz="2000">
                <a:solidFill>
                  <a:schemeClr val="dk1"/>
                </a:solidFill>
              </a:rPr>
              <a:t>Heather Bell</a:t>
            </a:r>
            <a:endParaRPr sz="2000">
              <a:solidFill>
                <a:srgbClr val="000000"/>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U13 </a:t>
            </a:r>
            <a:r>
              <a:rPr lang="en-US" sz="2000">
                <a:solidFill>
                  <a:schemeClr val="dk1"/>
                </a:solidFill>
              </a:rPr>
              <a:t>– </a:t>
            </a:r>
            <a:r>
              <a:rPr lang="en-US" sz="2000">
                <a:solidFill>
                  <a:schemeClr val="dk1"/>
                </a:solidFill>
              </a:rPr>
              <a:t>Julie Williams</a:t>
            </a:r>
            <a:endParaRPr b="1" sz="2000">
              <a:solidFill>
                <a:srgbClr val="980000"/>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U11 </a:t>
            </a:r>
            <a:r>
              <a:rPr lang="en-US" sz="2000">
                <a:solidFill>
                  <a:schemeClr val="dk1"/>
                </a:solidFill>
              </a:rPr>
              <a:t>– </a:t>
            </a:r>
            <a:r>
              <a:rPr lang="en-US" sz="2000">
                <a:solidFill>
                  <a:schemeClr val="dk1"/>
                </a:solidFill>
              </a:rPr>
              <a:t>Oscar Alvarez</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U11/U13 Female </a:t>
            </a:r>
            <a:r>
              <a:rPr lang="en-US" sz="2000">
                <a:solidFill>
                  <a:schemeClr val="dk1"/>
                </a:solidFill>
              </a:rPr>
              <a:t>– Megan Condie</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chemeClr val="dk1"/>
                </a:solidFill>
              </a:rPr>
              <a:t>RHL/City:</a:t>
            </a:r>
            <a:endParaRPr b="1"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U18 </a:t>
            </a:r>
            <a:r>
              <a:rPr lang="en-US" sz="2000">
                <a:solidFill>
                  <a:schemeClr val="dk1"/>
                </a:solidFill>
              </a:rPr>
              <a:t>– Jodi Clark</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U13 &amp; U15 </a:t>
            </a:r>
            <a:r>
              <a:rPr lang="en-US" sz="2000">
                <a:solidFill>
                  <a:schemeClr val="dk1"/>
                </a:solidFill>
              </a:rPr>
              <a:t>– Nicole Grochowich</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U11 </a:t>
            </a:r>
            <a:r>
              <a:rPr lang="en-US" sz="2000">
                <a:solidFill>
                  <a:schemeClr val="dk1"/>
                </a:solidFill>
              </a:rPr>
              <a:t>– Jennifer Latreille</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Recreation</a:t>
            </a:r>
            <a:r>
              <a:rPr lang="en-US" sz="2000">
                <a:solidFill>
                  <a:schemeClr val="dk1"/>
                </a:solidFill>
              </a:rPr>
              <a:t> – </a:t>
            </a:r>
            <a:r>
              <a:rPr lang="en-US" sz="2000">
                <a:solidFill>
                  <a:schemeClr val="dk1"/>
                </a:solidFill>
              </a:rPr>
              <a:t>Elizabeth MacGillivary</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U9 </a:t>
            </a:r>
            <a:r>
              <a:rPr lang="en-US" sz="2000">
                <a:solidFill>
                  <a:schemeClr val="dk1"/>
                </a:solidFill>
              </a:rPr>
              <a:t>– Aliceyn Egan</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U7 </a:t>
            </a:r>
            <a:r>
              <a:rPr lang="en-US" sz="2000">
                <a:solidFill>
                  <a:schemeClr val="dk1"/>
                </a:solidFill>
              </a:rPr>
              <a:t>– </a:t>
            </a:r>
            <a:r>
              <a:rPr lang="en-US" sz="2000">
                <a:solidFill>
                  <a:schemeClr val="dk1"/>
                </a:solidFill>
              </a:rPr>
              <a:t>Derek Habberfield</a:t>
            </a:r>
            <a:endParaRPr sz="2000">
              <a:solidFill>
                <a:schemeClr val="dk1"/>
              </a:solidFill>
            </a:endParaRPr>
          </a:p>
        </p:txBody>
      </p:sp>
      <p:pic>
        <p:nvPicPr>
          <p:cNvPr id="154" name="Google Shape;154;p22"/>
          <p:cNvPicPr preferRelativeResize="0"/>
          <p:nvPr/>
        </p:nvPicPr>
        <p:blipFill rotWithShape="1">
          <a:blip r:embed="rId3">
            <a:alphaModFix/>
          </a:blip>
          <a:srcRect b="0" l="0" r="0" t="0"/>
          <a:stretch/>
        </p:blipFill>
        <p:spPr>
          <a:xfrm>
            <a:off x="1207788" y="666750"/>
            <a:ext cx="2600591" cy="23605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8" name="Shape 158"/>
        <p:cNvGrpSpPr/>
        <p:nvPr/>
      </p:nvGrpSpPr>
      <p:grpSpPr>
        <a:xfrm>
          <a:off x="0" y="0"/>
          <a:ext cx="0" cy="0"/>
          <a:chOff x="0" y="0"/>
          <a:chExt cx="0" cy="0"/>
        </a:xfrm>
      </p:grpSpPr>
      <p:sp>
        <p:nvSpPr>
          <p:cNvPr id="159" name="Google Shape;159;p23"/>
          <p:cNvSpPr txBox="1"/>
          <p:nvPr>
            <p:ph type="title"/>
          </p:nvPr>
        </p:nvSpPr>
        <p:spPr>
          <a:xfrm>
            <a:off x="699662" y="2665395"/>
            <a:ext cx="3616856" cy="290953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Current</a:t>
            </a:r>
            <a:br>
              <a:rPr b="1" lang="en-US" sz="4800"/>
            </a:br>
            <a:r>
              <a:rPr b="1" lang="en-US" sz="4800"/>
              <a:t>Operations Committee</a:t>
            </a:r>
            <a:endParaRPr/>
          </a:p>
        </p:txBody>
      </p:sp>
      <p:sp>
        <p:nvSpPr>
          <p:cNvPr id="160" name="Google Shape;160;p23"/>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p23"/>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23"/>
          <p:cNvSpPr txBox="1"/>
          <p:nvPr>
            <p:ph idx="1" type="body"/>
          </p:nvPr>
        </p:nvSpPr>
        <p:spPr>
          <a:xfrm>
            <a:off x="5598200" y="545100"/>
            <a:ext cx="6590700" cy="5920200"/>
          </a:xfrm>
          <a:prstGeom prst="rect">
            <a:avLst/>
          </a:prstGeom>
          <a:noFill/>
          <a:ln>
            <a:noFill/>
          </a:ln>
        </p:spPr>
        <p:txBody>
          <a:bodyPr anchorCtr="0" anchor="ctr" bIns="45700" lIns="91425" spcFirstLastPara="1" rIns="91425" wrap="square" tIns="45700">
            <a:normAutofit/>
          </a:bodyPr>
          <a:lstStyle/>
          <a:p>
            <a:pPr indent="0" lvl="0" marL="0" rtl="0" algn="l">
              <a:lnSpc>
                <a:spcPct val="70000"/>
              </a:lnSpc>
              <a:spcBef>
                <a:spcPts val="0"/>
              </a:spcBef>
              <a:spcAft>
                <a:spcPts val="0"/>
              </a:spcAft>
              <a:buClr>
                <a:srgbClr val="C00000"/>
              </a:buClr>
              <a:buSzPts val="3484"/>
              <a:buNone/>
            </a:pPr>
            <a:r>
              <a:rPr lang="en-US" sz="3784">
                <a:solidFill>
                  <a:srgbClr val="980000"/>
                </a:solidFill>
              </a:rPr>
              <a:t>Operational Coordinators:</a:t>
            </a:r>
            <a:endParaRPr sz="3784">
              <a:solidFill>
                <a:srgbClr val="980000"/>
              </a:solidFill>
            </a:endParaRPr>
          </a:p>
          <a:p>
            <a:pPr indent="0" lvl="0" marL="0" rtl="0" algn="l">
              <a:lnSpc>
                <a:spcPct val="70000"/>
              </a:lnSpc>
              <a:spcBef>
                <a:spcPts val="0"/>
              </a:spcBef>
              <a:spcAft>
                <a:spcPts val="0"/>
              </a:spcAft>
              <a:buClr>
                <a:srgbClr val="C00000"/>
              </a:buClr>
              <a:buSzPts val="3484"/>
              <a:buNone/>
            </a:pPr>
            <a:r>
              <a:t/>
            </a:r>
            <a:endParaRPr sz="2600">
              <a:solidFill>
                <a:srgbClr val="98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Development Coordinator</a:t>
            </a:r>
            <a:r>
              <a:rPr lang="en-US" sz="2600">
                <a:solidFill>
                  <a:srgbClr val="000000"/>
                </a:solidFill>
              </a:rPr>
              <a:t> – Mike Mullenix</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Coach Coordinator</a:t>
            </a:r>
            <a:r>
              <a:rPr lang="en-US" sz="2600">
                <a:solidFill>
                  <a:srgbClr val="000000"/>
                </a:solidFill>
              </a:rPr>
              <a:t> - Robyn Buchart</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Player Development Female</a:t>
            </a:r>
            <a:r>
              <a:rPr lang="en-US" sz="2600">
                <a:solidFill>
                  <a:srgbClr val="000000"/>
                </a:solidFill>
              </a:rPr>
              <a:t> - Damara Allen</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Team Manager</a:t>
            </a:r>
            <a:r>
              <a:rPr lang="en-US" sz="2600">
                <a:solidFill>
                  <a:srgbClr val="000000"/>
                </a:solidFill>
              </a:rPr>
              <a:t> – </a:t>
            </a:r>
            <a:r>
              <a:rPr lang="en-US" sz="2600">
                <a:solidFill>
                  <a:srgbClr val="000000"/>
                </a:solidFill>
              </a:rPr>
              <a:t>Megan Banks</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Evaluations </a:t>
            </a:r>
            <a:r>
              <a:rPr lang="en-US" sz="2600">
                <a:solidFill>
                  <a:srgbClr val="000000"/>
                </a:solidFill>
              </a:rPr>
              <a:t>– Lindsey Goddard</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Tournament</a:t>
            </a:r>
            <a:r>
              <a:rPr lang="en-US" sz="2600">
                <a:solidFill>
                  <a:srgbClr val="000000"/>
                </a:solidFill>
              </a:rPr>
              <a:t> – Michelle Anhorn</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Equipment</a:t>
            </a:r>
            <a:r>
              <a:rPr lang="en-US" sz="2600">
                <a:solidFill>
                  <a:srgbClr val="000000"/>
                </a:solidFill>
              </a:rPr>
              <a:t> – Michelle Anhorn</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Discipline / </a:t>
            </a:r>
            <a:r>
              <a:rPr b="1" lang="en-US" sz="2600">
                <a:solidFill>
                  <a:srgbClr val="980000"/>
                </a:solidFill>
              </a:rPr>
              <a:t>Risk Management </a:t>
            </a:r>
            <a:r>
              <a:rPr lang="en-US" sz="2600">
                <a:solidFill>
                  <a:srgbClr val="000000"/>
                </a:solidFill>
              </a:rPr>
              <a:t>– Curtis Slabosz</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Safety Coordinator </a:t>
            </a:r>
            <a:r>
              <a:rPr lang="en-US" sz="2600">
                <a:solidFill>
                  <a:schemeClr val="dk1"/>
                </a:solidFill>
              </a:rPr>
              <a:t>– Will Stewart</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Goalie Development </a:t>
            </a:r>
            <a:r>
              <a:rPr lang="en-US" sz="2600">
                <a:solidFill>
                  <a:srgbClr val="000000"/>
                </a:solidFill>
              </a:rPr>
              <a:t>– Vacant</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Referee Liaison</a:t>
            </a:r>
            <a:r>
              <a:rPr lang="en-US" sz="2600">
                <a:solidFill>
                  <a:srgbClr val="000000"/>
                </a:solidFill>
              </a:rPr>
              <a:t> – </a:t>
            </a:r>
            <a:r>
              <a:rPr lang="en-US" sz="2600">
                <a:solidFill>
                  <a:srgbClr val="000000"/>
                </a:solidFill>
              </a:rPr>
              <a:t>Leif Hanson</a:t>
            </a:r>
            <a:endParaRPr sz="2600">
              <a:solidFill>
                <a:srgbClr val="434343"/>
              </a:solidFill>
            </a:endParaRPr>
          </a:p>
        </p:txBody>
      </p:sp>
      <p:pic>
        <p:nvPicPr>
          <p:cNvPr id="163" name="Google Shape;163;p23"/>
          <p:cNvPicPr preferRelativeResize="0"/>
          <p:nvPr/>
        </p:nvPicPr>
        <p:blipFill rotWithShape="1">
          <a:blip r:embed="rId3">
            <a:alphaModFix/>
          </a:blip>
          <a:srcRect b="0" l="0" r="0" t="0"/>
          <a:stretch/>
        </p:blipFill>
        <p:spPr>
          <a:xfrm>
            <a:off x="1207788" y="771525"/>
            <a:ext cx="2600591" cy="23605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252925" y="2665400"/>
            <a:ext cx="43332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League Representatives</a:t>
            </a:r>
            <a:endParaRPr/>
          </a:p>
        </p:txBody>
      </p:sp>
      <p:sp>
        <p:nvSpPr>
          <p:cNvPr id="169" name="Google Shape;169;p24"/>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0" name="Google Shape;170;p24"/>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p24"/>
          <p:cNvSpPr txBox="1"/>
          <p:nvPr>
            <p:ph idx="1" type="body"/>
          </p:nvPr>
        </p:nvSpPr>
        <p:spPr>
          <a:xfrm>
            <a:off x="5576350" y="690925"/>
            <a:ext cx="6418500" cy="5476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200"/>
              <a:buNone/>
            </a:pPr>
            <a:r>
              <a:rPr b="1" lang="en-US" sz="3200">
                <a:solidFill>
                  <a:srgbClr val="980000"/>
                </a:solidFill>
              </a:rPr>
              <a:t>AEHL </a:t>
            </a:r>
            <a:r>
              <a:rPr b="1" lang="en-US" sz="2200">
                <a:solidFill>
                  <a:srgbClr val="980000"/>
                </a:solidFill>
              </a:rPr>
              <a:t>(AAA &amp; AA Teams)</a:t>
            </a:r>
            <a:r>
              <a:rPr lang="en-US" sz="3200">
                <a:solidFill>
                  <a:schemeClr val="dk1"/>
                </a:solidFill>
              </a:rPr>
              <a:t> - Jack Lumley</a:t>
            </a:r>
            <a:endParaRPr sz="3200">
              <a:solidFill>
                <a:schemeClr val="dk1"/>
              </a:solidFill>
            </a:endParaRPr>
          </a:p>
          <a:p>
            <a:pPr indent="0" lvl="0" marL="0" rtl="0" algn="l">
              <a:lnSpc>
                <a:spcPct val="90000"/>
              </a:lnSpc>
              <a:spcBef>
                <a:spcPts val="1000"/>
              </a:spcBef>
              <a:spcAft>
                <a:spcPts val="0"/>
              </a:spcAft>
              <a:buClr>
                <a:srgbClr val="C00000"/>
              </a:buClr>
              <a:buSzPts val="3200"/>
              <a:buNone/>
            </a:pPr>
            <a:r>
              <a:rPr b="1" lang="en-US" sz="3200">
                <a:solidFill>
                  <a:srgbClr val="980000"/>
                </a:solidFill>
              </a:rPr>
              <a:t>CAHL </a:t>
            </a:r>
            <a:r>
              <a:rPr b="1" lang="en-US" sz="2200">
                <a:solidFill>
                  <a:srgbClr val="980000"/>
                </a:solidFill>
              </a:rPr>
              <a:t>(Competitive Teams)</a:t>
            </a:r>
            <a:r>
              <a:rPr lang="en-US" sz="2200">
                <a:solidFill>
                  <a:schemeClr val="dk1"/>
                </a:solidFill>
              </a:rPr>
              <a:t> </a:t>
            </a:r>
            <a:r>
              <a:rPr lang="en-US" sz="3200">
                <a:solidFill>
                  <a:schemeClr val="dk1"/>
                </a:solidFill>
              </a:rPr>
              <a:t>- Korin Lemay</a:t>
            </a:r>
            <a:endParaRPr>
              <a:solidFill>
                <a:schemeClr val="dk1"/>
              </a:solidFill>
            </a:endParaRPr>
          </a:p>
          <a:p>
            <a:pPr indent="0" lvl="0" marL="0" rtl="0" algn="l">
              <a:lnSpc>
                <a:spcPct val="90000"/>
              </a:lnSpc>
              <a:spcBef>
                <a:spcPts val="1000"/>
              </a:spcBef>
              <a:spcAft>
                <a:spcPts val="0"/>
              </a:spcAft>
              <a:buClr>
                <a:srgbClr val="C00000"/>
              </a:buClr>
              <a:buSzPts val="3200"/>
              <a:buNone/>
            </a:pPr>
            <a:r>
              <a:rPr b="1" lang="en-US" sz="3200">
                <a:solidFill>
                  <a:srgbClr val="980000"/>
                </a:solidFill>
              </a:rPr>
              <a:t>RHL </a:t>
            </a:r>
            <a:r>
              <a:rPr b="1" lang="en-US" sz="2200">
                <a:solidFill>
                  <a:srgbClr val="980000"/>
                </a:solidFill>
              </a:rPr>
              <a:t>(City Teams)</a:t>
            </a:r>
            <a:r>
              <a:rPr lang="en-US" sz="3200">
                <a:solidFill>
                  <a:schemeClr val="dk1"/>
                </a:solidFill>
              </a:rPr>
              <a:t> - Jayelle Peters</a:t>
            </a:r>
            <a:endParaRPr sz="3200">
              <a:solidFill>
                <a:schemeClr val="dk1"/>
              </a:solidFill>
            </a:endParaRPr>
          </a:p>
          <a:p>
            <a:pPr indent="0" lvl="0" marL="0" rtl="0" algn="l">
              <a:lnSpc>
                <a:spcPct val="90000"/>
              </a:lnSpc>
              <a:spcBef>
                <a:spcPts val="1000"/>
              </a:spcBef>
              <a:spcAft>
                <a:spcPts val="0"/>
              </a:spcAft>
              <a:buClr>
                <a:srgbClr val="C00000"/>
              </a:buClr>
              <a:buSzPts val="3200"/>
              <a:buNone/>
            </a:pPr>
            <a:r>
              <a:rPr b="1" lang="en-US" sz="3200">
                <a:solidFill>
                  <a:srgbClr val="980000"/>
                </a:solidFill>
              </a:rPr>
              <a:t>AFHL </a:t>
            </a:r>
            <a:r>
              <a:rPr b="1" lang="en-US" sz="2200">
                <a:solidFill>
                  <a:srgbClr val="980000"/>
                </a:solidFill>
              </a:rPr>
              <a:t>(AA Female Elite)</a:t>
            </a:r>
            <a:r>
              <a:rPr b="1" lang="en-US" sz="3200">
                <a:solidFill>
                  <a:srgbClr val="980000"/>
                </a:solidFill>
              </a:rPr>
              <a:t> </a:t>
            </a:r>
            <a:r>
              <a:rPr lang="en-US" sz="3200">
                <a:solidFill>
                  <a:schemeClr val="dk1"/>
                </a:solidFill>
              </a:rPr>
              <a:t>- Brendan Clavelle</a:t>
            </a:r>
            <a:endParaRPr sz="3200">
              <a:solidFill>
                <a:schemeClr val="dk1"/>
              </a:solidFill>
            </a:endParaRPr>
          </a:p>
          <a:p>
            <a:pPr indent="0" lvl="0" marL="0" rtl="0" algn="l">
              <a:lnSpc>
                <a:spcPct val="90000"/>
              </a:lnSpc>
              <a:spcBef>
                <a:spcPts val="1000"/>
              </a:spcBef>
              <a:spcAft>
                <a:spcPts val="0"/>
              </a:spcAft>
              <a:buClr>
                <a:srgbClr val="C00000"/>
              </a:buClr>
              <a:buSzPts val="3200"/>
              <a:buNone/>
            </a:pPr>
            <a:r>
              <a:rPr b="1" lang="en-US" sz="3200">
                <a:solidFill>
                  <a:srgbClr val="980000"/>
                </a:solidFill>
              </a:rPr>
              <a:t>RMFHL </a:t>
            </a:r>
            <a:r>
              <a:rPr b="1" lang="en-US" sz="2200">
                <a:solidFill>
                  <a:srgbClr val="980000"/>
                </a:solidFill>
              </a:rPr>
              <a:t>(Female)</a:t>
            </a:r>
            <a:r>
              <a:rPr lang="en-US" sz="3200">
                <a:solidFill>
                  <a:schemeClr val="dk1"/>
                </a:solidFill>
              </a:rPr>
              <a:t> - Chelsea Oberten</a:t>
            </a:r>
            <a:endParaRPr>
              <a:solidFill>
                <a:schemeClr val="dk1"/>
              </a:solidFill>
            </a:endParaRPr>
          </a:p>
        </p:txBody>
      </p:sp>
      <p:pic>
        <p:nvPicPr>
          <p:cNvPr id="172" name="Google Shape;172;p24"/>
          <p:cNvPicPr preferRelativeResize="0"/>
          <p:nvPr/>
        </p:nvPicPr>
        <p:blipFill rotWithShape="1">
          <a:blip r:embed="rId3">
            <a:alphaModFix/>
          </a:blip>
          <a:srcRect b="0" l="0" r="0" t="0"/>
          <a:stretch/>
        </p:blipFill>
        <p:spPr>
          <a:xfrm>
            <a:off x="1119225" y="1133475"/>
            <a:ext cx="2600596" cy="2360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6" name="Shape 176"/>
        <p:cNvGrpSpPr/>
        <p:nvPr/>
      </p:nvGrpSpPr>
      <p:grpSpPr>
        <a:xfrm>
          <a:off x="0" y="0"/>
          <a:ext cx="0" cy="0"/>
          <a:chOff x="0" y="0"/>
          <a:chExt cx="0" cy="0"/>
        </a:xfrm>
      </p:grpSpPr>
      <p:sp>
        <p:nvSpPr>
          <p:cNvPr id="177" name="Google Shape;177;p25"/>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25"/>
          <p:cNvSpPr/>
          <p:nvPr/>
        </p:nvSpPr>
        <p:spPr>
          <a:xfrm>
            <a:off x="5287783" y="5495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9" name="Google Shape;179;p25"/>
          <p:cNvPicPr preferRelativeResize="0"/>
          <p:nvPr/>
        </p:nvPicPr>
        <p:blipFill rotWithShape="1">
          <a:blip r:embed="rId3">
            <a:alphaModFix/>
          </a:blip>
          <a:srcRect b="0" l="0" r="0" t="0"/>
          <a:stretch/>
        </p:blipFill>
        <p:spPr>
          <a:xfrm>
            <a:off x="1070300" y="504825"/>
            <a:ext cx="2913398" cy="2644525"/>
          </a:xfrm>
          <a:prstGeom prst="rect">
            <a:avLst/>
          </a:prstGeom>
          <a:noFill/>
          <a:ln>
            <a:noFill/>
          </a:ln>
        </p:spPr>
      </p:pic>
      <p:sp>
        <p:nvSpPr>
          <p:cNvPr id="180" name="Google Shape;180;p25"/>
          <p:cNvSpPr txBox="1"/>
          <p:nvPr/>
        </p:nvSpPr>
        <p:spPr>
          <a:xfrm>
            <a:off x="2352675" y="1362075"/>
            <a:ext cx="5486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81" name="Google Shape;181;p25"/>
          <p:cNvPicPr preferRelativeResize="0"/>
          <p:nvPr/>
        </p:nvPicPr>
        <p:blipFill rotWithShape="1">
          <a:blip r:embed="rId4">
            <a:alphaModFix/>
          </a:blip>
          <a:srcRect b="0" l="0" r="0" t="0"/>
          <a:stretch/>
        </p:blipFill>
        <p:spPr>
          <a:xfrm>
            <a:off x="5604875" y="1270475"/>
            <a:ext cx="6487375" cy="4317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252925" y="2665400"/>
            <a:ext cx="4333200" cy="3717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Committees</a:t>
            </a:r>
            <a:endParaRPr b="1" sz="4800"/>
          </a:p>
          <a:p>
            <a:pPr indent="0" lvl="0" marL="0" rtl="0" algn="ctr">
              <a:lnSpc>
                <a:spcPct val="90000"/>
              </a:lnSpc>
              <a:spcBef>
                <a:spcPts val="0"/>
              </a:spcBef>
              <a:spcAft>
                <a:spcPts val="0"/>
              </a:spcAft>
              <a:buClr>
                <a:schemeClr val="lt1"/>
              </a:buClr>
              <a:buSzPts val="4800"/>
              <a:buFont typeface="Calibri"/>
              <a:buNone/>
            </a:pPr>
            <a:r>
              <a:t/>
            </a:r>
            <a:endParaRPr b="1" sz="2700"/>
          </a:p>
          <a:p>
            <a:pPr indent="0" lvl="0" marL="0" rtl="0" algn="ctr">
              <a:lnSpc>
                <a:spcPct val="90000"/>
              </a:lnSpc>
              <a:spcBef>
                <a:spcPts val="0"/>
              </a:spcBef>
              <a:spcAft>
                <a:spcPts val="0"/>
              </a:spcAft>
              <a:buClr>
                <a:schemeClr val="lt1"/>
              </a:buClr>
              <a:buSzPts val="4800"/>
              <a:buFont typeface="Calibri"/>
              <a:buNone/>
            </a:pPr>
            <a:r>
              <a:t/>
            </a:r>
            <a:endParaRPr sz="4100"/>
          </a:p>
        </p:txBody>
      </p:sp>
      <p:sp>
        <p:nvSpPr>
          <p:cNvPr id="187" name="Google Shape;187;p26"/>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8" name="Google Shape;188;p26"/>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9" name="Google Shape;189;p26"/>
          <p:cNvSpPr txBox="1"/>
          <p:nvPr>
            <p:ph idx="1" type="body"/>
          </p:nvPr>
        </p:nvSpPr>
        <p:spPr>
          <a:xfrm>
            <a:off x="5724850" y="0"/>
            <a:ext cx="6464100" cy="6858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b="1" lang="en-US" sz="3300">
                <a:solidFill>
                  <a:srgbClr val="980000"/>
                </a:solidFill>
              </a:rPr>
              <a:t>COMMITTEES of AMHA </a:t>
            </a:r>
            <a:endParaRPr b="1" sz="3300">
              <a:solidFill>
                <a:srgbClr val="980000"/>
              </a:solidFill>
            </a:endParaRPr>
          </a:p>
          <a:p>
            <a:pPr indent="-381000" lvl="0" marL="457200" rtl="0" algn="l">
              <a:lnSpc>
                <a:spcPct val="100000"/>
              </a:lnSpc>
              <a:spcBef>
                <a:spcPts val="0"/>
              </a:spcBef>
              <a:spcAft>
                <a:spcPts val="0"/>
              </a:spcAft>
              <a:buClr>
                <a:srgbClr val="980000"/>
              </a:buClr>
              <a:buSzPts val="2400"/>
              <a:buChar char="•"/>
            </a:pPr>
            <a:r>
              <a:rPr b="1" lang="en-US" sz="2400">
                <a:solidFill>
                  <a:srgbClr val="980000"/>
                </a:solidFill>
              </a:rPr>
              <a:t>AEHC - Airdrie Elite Hockey Committee</a:t>
            </a:r>
            <a:endParaRPr b="1" sz="2400">
              <a:solidFill>
                <a:srgbClr val="980000"/>
              </a:solidFill>
            </a:endParaRPr>
          </a:p>
          <a:p>
            <a:pPr indent="0" lvl="0" marL="914400" rtl="0" algn="l">
              <a:lnSpc>
                <a:spcPct val="100000"/>
              </a:lnSpc>
              <a:spcBef>
                <a:spcPts val="0"/>
              </a:spcBef>
              <a:spcAft>
                <a:spcPts val="0"/>
              </a:spcAft>
              <a:buSzPts val="1800"/>
              <a:buNone/>
            </a:pPr>
            <a:r>
              <a:rPr lang="en-US" sz="2600">
                <a:solidFill>
                  <a:schemeClr val="dk1"/>
                </a:solidFill>
              </a:rPr>
              <a:t>Chair - Jack Lumley</a:t>
            </a:r>
            <a:r>
              <a:rPr lang="en-US" sz="2600">
                <a:solidFill>
                  <a:schemeClr val="dk1"/>
                </a:solidFill>
              </a:rPr>
              <a:t> </a:t>
            </a:r>
            <a:endParaRPr sz="2600">
              <a:solidFill>
                <a:schemeClr val="dk1"/>
              </a:solidFill>
            </a:endParaRPr>
          </a:p>
          <a:p>
            <a:pPr indent="-381000" lvl="0" marL="457200" rtl="0" algn="l">
              <a:lnSpc>
                <a:spcPct val="100000"/>
              </a:lnSpc>
              <a:spcBef>
                <a:spcPts val="0"/>
              </a:spcBef>
              <a:spcAft>
                <a:spcPts val="0"/>
              </a:spcAft>
              <a:buClr>
                <a:srgbClr val="980000"/>
              </a:buClr>
              <a:buSzPts val="2400"/>
              <a:buChar char="•"/>
            </a:pPr>
            <a:r>
              <a:rPr b="1" lang="en-US" sz="2400">
                <a:solidFill>
                  <a:srgbClr val="980000"/>
                </a:solidFill>
              </a:rPr>
              <a:t>Goalie Development</a:t>
            </a:r>
            <a:endParaRPr b="1" sz="2400">
              <a:solidFill>
                <a:srgbClr val="980000"/>
              </a:solidFill>
            </a:endParaRPr>
          </a:p>
          <a:p>
            <a:pPr indent="0" lvl="0" marL="914400" rtl="0" algn="l">
              <a:lnSpc>
                <a:spcPct val="100000"/>
              </a:lnSpc>
              <a:spcBef>
                <a:spcPts val="0"/>
              </a:spcBef>
              <a:spcAft>
                <a:spcPts val="0"/>
              </a:spcAft>
              <a:buSzPts val="1800"/>
              <a:buNone/>
            </a:pPr>
            <a:r>
              <a:rPr lang="en-US" sz="2600">
                <a:solidFill>
                  <a:schemeClr val="dk1"/>
                </a:solidFill>
              </a:rPr>
              <a:t>Chair - Vacant</a:t>
            </a:r>
            <a:endParaRPr sz="2600">
              <a:solidFill>
                <a:srgbClr val="B7B7B7"/>
              </a:solidFill>
            </a:endParaRPr>
          </a:p>
          <a:p>
            <a:pPr indent="-381000" lvl="0" marL="457200" rtl="0" algn="l">
              <a:lnSpc>
                <a:spcPct val="100000"/>
              </a:lnSpc>
              <a:spcBef>
                <a:spcPts val="0"/>
              </a:spcBef>
              <a:spcAft>
                <a:spcPts val="0"/>
              </a:spcAft>
              <a:buClr>
                <a:srgbClr val="980000"/>
              </a:buClr>
              <a:buSzPts val="2400"/>
              <a:buChar char="•"/>
            </a:pPr>
            <a:r>
              <a:rPr b="1" lang="en-US" sz="2400">
                <a:solidFill>
                  <a:srgbClr val="980000"/>
                </a:solidFill>
              </a:rPr>
              <a:t>Tournament </a:t>
            </a:r>
            <a:endParaRPr b="1" sz="2400">
              <a:solidFill>
                <a:srgbClr val="980000"/>
              </a:solidFill>
            </a:endParaRPr>
          </a:p>
          <a:p>
            <a:pPr indent="0" lvl="0" marL="914400" rtl="0" algn="l">
              <a:lnSpc>
                <a:spcPct val="100000"/>
              </a:lnSpc>
              <a:spcBef>
                <a:spcPts val="0"/>
              </a:spcBef>
              <a:spcAft>
                <a:spcPts val="0"/>
              </a:spcAft>
              <a:buSzPts val="1800"/>
              <a:buNone/>
            </a:pPr>
            <a:r>
              <a:rPr lang="en-US" sz="2600">
                <a:solidFill>
                  <a:schemeClr val="dk1"/>
                </a:solidFill>
              </a:rPr>
              <a:t>Chair - Michelle Anhorn</a:t>
            </a:r>
            <a:endParaRPr sz="2600">
              <a:solidFill>
                <a:schemeClr val="dk1"/>
              </a:solidFill>
            </a:endParaRPr>
          </a:p>
          <a:p>
            <a:pPr indent="-381000" lvl="0" marL="457200" rtl="0" algn="l">
              <a:lnSpc>
                <a:spcPct val="100000"/>
              </a:lnSpc>
              <a:spcBef>
                <a:spcPts val="0"/>
              </a:spcBef>
              <a:spcAft>
                <a:spcPts val="0"/>
              </a:spcAft>
              <a:buClr>
                <a:srgbClr val="980000"/>
              </a:buClr>
              <a:buSzPts val="2400"/>
              <a:buChar char="•"/>
            </a:pPr>
            <a:r>
              <a:rPr b="1" lang="en-US" sz="2400">
                <a:solidFill>
                  <a:srgbClr val="980000"/>
                </a:solidFill>
              </a:rPr>
              <a:t>Coach Committee</a:t>
            </a:r>
            <a:endParaRPr b="1" sz="2400">
              <a:solidFill>
                <a:srgbClr val="980000"/>
              </a:solidFill>
            </a:endParaRPr>
          </a:p>
          <a:p>
            <a:pPr indent="0" lvl="0" marL="914400" rtl="0" algn="l">
              <a:lnSpc>
                <a:spcPct val="100000"/>
              </a:lnSpc>
              <a:spcBef>
                <a:spcPts val="0"/>
              </a:spcBef>
              <a:spcAft>
                <a:spcPts val="0"/>
              </a:spcAft>
              <a:buClr>
                <a:schemeClr val="dk1"/>
              </a:buClr>
              <a:buSzPts val="1800"/>
              <a:buFont typeface="Arial"/>
              <a:buNone/>
            </a:pPr>
            <a:r>
              <a:rPr lang="en-US" sz="2600">
                <a:solidFill>
                  <a:schemeClr val="dk1"/>
                </a:solidFill>
              </a:rPr>
              <a:t>Chair - Robyn Buchart</a:t>
            </a:r>
            <a:endParaRPr sz="2600">
              <a:solidFill>
                <a:schemeClr val="dk1"/>
              </a:solidFill>
            </a:endParaRPr>
          </a:p>
          <a:p>
            <a:pPr indent="-381000" lvl="0" marL="457200" rtl="0" algn="l">
              <a:lnSpc>
                <a:spcPct val="100000"/>
              </a:lnSpc>
              <a:spcBef>
                <a:spcPts val="0"/>
              </a:spcBef>
              <a:spcAft>
                <a:spcPts val="0"/>
              </a:spcAft>
              <a:buClr>
                <a:srgbClr val="980000"/>
              </a:buClr>
              <a:buSzPts val="2400"/>
              <a:buChar char="•"/>
            </a:pPr>
            <a:r>
              <a:rPr b="1" lang="en-US" sz="2400">
                <a:solidFill>
                  <a:srgbClr val="980000"/>
                </a:solidFill>
              </a:rPr>
              <a:t>Evaluations </a:t>
            </a:r>
            <a:endParaRPr b="1" sz="2400">
              <a:solidFill>
                <a:srgbClr val="980000"/>
              </a:solidFill>
            </a:endParaRPr>
          </a:p>
          <a:p>
            <a:pPr indent="0" lvl="0" marL="914400" rtl="0" algn="l">
              <a:lnSpc>
                <a:spcPct val="100000"/>
              </a:lnSpc>
              <a:spcBef>
                <a:spcPts val="0"/>
              </a:spcBef>
              <a:spcAft>
                <a:spcPts val="0"/>
              </a:spcAft>
              <a:buSzPts val="1800"/>
              <a:buNone/>
            </a:pPr>
            <a:r>
              <a:rPr lang="en-US" sz="2600">
                <a:solidFill>
                  <a:schemeClr val="dk1"/>
                </a:solidFill>
              </a:rPr>
              <a:t>Chair - Lindsey Goddard</a:t>
            </a:r>
            <a:endParaRPr sz="2600">
              <a:solidFill>
                <a:schemeClr val="dk1"/>
              </a:solidFill>
            </a:endParaRPr>
          </a:p>
          <a:p>
            <a:pPr indent="-381000" lvl="0" marL="457200" rtl="0" algn="l">
              <a:lnSpc>
                <a:spcPct val="100000"/>
              </a:lnSpc>
              <a:spcBef>
                <a:spcPts val="0"/>
              </a:spcBef>
              <a:spcAft>
                <a:spcPts val="0"/>
              </a:spcAft>
              <a:buClr>
                <a:srgbClr val="980000"/>
              </a:buClr>
              <a:buSzPts val="2400"/>
              <a:buChar char="•"/>
            </a:pPr>
            <a:r>
              <a:rPr b="1" lang="en-US" sz="2400">
                <a:solidFill>
                  <a:srgbClr val="980000"/>
                </a:solidFill>
              </a:rPr>
              <a:t>Female </a:t>
            </a:r>
            <a:endParaRPr b="1" sz="2400">
              <a:solidFill>
                <a:srgbClr val="980000"/>
              </a:solidFill>
            </a:endParaRPr>
          </a:p>
          <a:p>
            <a:pPr indent="0" lvl="0" marL="914400" rtl="0" algn="l">
              <a:lnSpc>
                <a:spcPct val="100000"/>
              </a:lnSpc>
              <a:spcBef>
                <a:spcPts val="0"/>
              </a:spcBef>
              <a:spcAft>
                <a:spcPts val="0"/>
              </a:spcAft>
              <a:buSzPts val="1800"/>
              <a:buNone/>
            </a:pPr>
            <a:r>
              <a:rPr lang="en-US" sz="2600">
                <a:solidFill>
                  <a:schemeClr val="dk1"/>
                </a:solidFill>
              </a:rPr>
              <a:t>Chair - Mumtaz Robson</a:t>
            </a:r>
            <a:endParaRPr sz="2600">
              <a:solidFill>
                <a:schemeClr val="dk1"/>
              </a:solidFill>
            </a:endParaRPr>
          </a:p>
          <a:p>
            <a:pPr indent="-355600" lvl="0" marL="457200" rtl="0" algn="l">
              <a:lnSpc>
                <a:spcPct val="100000"/>
              </a:lnSpc>
              <a:spcBef>
                <a:spcPts val="0"/>
              </a:spcBef>
              <a:spcAft>
                <a:spcPts val="0"/>
              </a:spcAft>
              <a:buClr>
                <a:srgbClr val="980000"/>
              </a:buClr>
              <a:buSzPts val="2000"/>
              <a:buChar char="•"/>
            </a:pPr>
            <a:r>
              <a:rPr b="1" lang="en-US" sz="2400">
                <a:solidFill>
                  <a:srgbClr val="980000"/>
                </a:solidFill>
              </a:rPr>
              <a:t>Evaluations Food Committee</a:t>
            </a:r>
            <a:endParaRPr b="1" sz="2400">
              <a:solidFill>
                <a:srgbClr val="980000"/>
              </a:solidFill>
            </a:endParaRPr>
          </a:p>
          <a:p>
            <a:pPr indent="0" lvl="0" marL="914400" rtl="0" algn="l">
              <a:lnSpc>
                <a:spcPct val="100000"/>
              </a:lnSpc>
              <a:spcBef>
                <a:spcPts val="0"/>
              </a:spcBef>
              <a:spcAft>
                <a:spcPts val="0"/>
              </a:spcAft>
              <a:buSzPts val="1800"/>
              <a:buNone/>
            </a:pPr>
            <a:r>
              <a:rPr lang="en-US" sz="2600">
                <a:solidFill>
                  <a:schemeClr val="dk1"/>
                </a:solidFill>
              </a:rPr>
              <a:t>Chair - Shannon Stiefel</a:t>
            </a:r>
            <a:endParaRPr sz="2600">
              <a:solidFill>
                <a:schemeClr val="dk1"/>
              </a:solidFill>
            </a:endParaRPr>
          </a:p>
          <a:p>
            <a:pPr indent="0" lvl="0" marL="914400" rtl="0" algn="l">
              <a:lnSpc>
                <a:spcPct val="100000"/>
              </a:lnSpc>
              <a:spcBef>
                <a:spcPts val="0"/>
              </a:spcBef>
              <a:spcAft>
                <a:spcPts val="0"/>
              </a:spcAft>
              <a:buSzPts val="1800"/>
              <a:buNone/>
            </a:pPr>
            <a:r>
              <a:t/>
            </a:r>
            <a:endParaRPr sz="2600">
              <a:solidFill>
                <a:schemeClr val="dk1"/>
              </a:solidFill>
              <a:highlight>
                <a:srgbClr val="FFFFFF"/>
              </a:highlight>
            </a:endParaRPr>
          </a:p>
          <a:p>
            <a:pPr indent="0" lvl="0" marL="0" marR="0" rtl="0" algn="l">
              <a:lnSpc>
                <a:spcPct val="100000"/>
              </a:lnSpc>
              <a:spcBef>
                <a:spcPts val="0"/>
              </a:spcBef>
              <a:spcAft>
                <a:spcPts val="0"/>
              </a:spcAft>
              <a:buSzPts val="1800"/>
              <a:buNone/>
            </a:pPr>
            <a:r>
              <a:t/>
            </a:r>
            <a:endParaRPr sz="2400">
              <a:solidFill>
                <a:schemeClr val="dk1"/>
              </a:solidFill>
              <a:highlight>
                <a:srgbClr val="FFFF00"/>
              </a:highlight>
            </a:endParaRPr>
          </a:p>
        </p:txBody>
      </p:sp>
      <p:pic>
        <p:nvPicPr>
          <p:cNvPr id="190" name="Google Shape;190;p26"/>
          <p:cNvPicPr preferRelativeResize="0"/>
          <p:nvPr/>
        </p:nvPicPr>
        <p:blipFill rotWithShape="1">
          <a:blip r:embed="rId3">
            <a:alphaModFix/>
          </a:blip>
          <a:srcRect b="0" l="0" r="0" t="0"/>
          <a:stretch/>
        </p:blipFill>
        <p:spPr>
          <a:xfrm>
            <a:off x="1119225" y="1181100"/>
            <a:ext cx="2600596" cy="2360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