
<file path=[Content_Types].xml><?xml version="1.0" encoding="utf-8"?>
<Types xmlns="http://schemas.openxmlformats.org/package/2006/content-types">
  <Default Extension="jpeg" ContentType="image/jpeg"/>
  <Default Extension="jpg"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6" r:id="rId4"/>
    <p:sldId id="267" r:id="rId5"/>
    <p:sldId id="268" r:id="rId6"/>
    <p:sldId id="269" r:id="rId7"/>
    <p:sldId id="264" r:id="rId8"/>
    <p:sldId id="271" r:id="rId9"/>
    <p:sldId id="272" r:id="rId10"/>
    <p:sldId id="27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0" d="100"/>
          <a:sy n="120" d="100"/>
        </p:scale>
        <p:origin x="29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551AD2-376C-4833-8B95-2F0B1FC23054}"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C677B-AD01-49A8-87A0-D818F891C46A}" type="slidenum">
              <a:rPr lang="en-US" smtClean="0"/>
              <a:t>‹#›</a:t>
            </a:fld>
            <a:endParaRPr lang="en-US"/>
          </a:p>
        </p:txBody>
      </p:sp>
    </p:spTree>
    <p:extLst>
      <p:ext uri="{BB962C8B-B14F-4D97-AF65-F5344CB8AC3E}">
        <p14:creationId xmlns:p14="http://schemas.microsoft.com/office/powerpoint/2010/main" val="2281072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551AD2-376C-4833-8B95-2F0B1FC23054}"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C677B-AD01-49A8-87A0-D818F891C46A}" type="slidenum">
              <a:rPr lang="en-US" smtClean="0"/>
              <a:t>‹#›</a:t>
            </a:fld>
            <a:endParaRPr lang="en-US"/>
          </a:p>
        </p:txBody>
      </p:sp>
    </p:spTree>
    <p:extLst>
      <p:ext uri="{BB962C8B-B14F-4D97-AF65-F5344CB8AC3E}">
        <p14:creationId xmlns:p14="http://schemas.microsoft.com/office/powerpoint/2010/main" val="344381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551AD2-376C-4833-8B95-2F0B1FC23054}"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C677B-AD01-49A8-87A0-D818F891C46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81262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551AD2-376C-4833-8B95-2F0B1FC23054}"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C677B-AD01-49A8-87A0-D818F891C46A}" type="slidenum">
              <a:rPr lang="en-US" smtClean="0"/>
              <a:t>‹#›</a:t>
            </a:fld>
            <a:endParaRPr lang="en-US"/>
          </a:p>
        </p:txBody>
      </p:sp>
    </p:spTree>
    <p:extLst>
      <p:ext uri="{BB962C8B-B14F-4D97-AF65-F5344CB8AC3E}">
        <p14:creationId xmlns:p14="http://schemas.microsoft.com/office/powerpoint/2010/main" val="2972511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551AD2-376C-4833-8B95-2F0B1FC23054}"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C677B-AD01-49A8-87A0-D818F891C46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7280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551AD2-376C-4833-8B95-2F0B1FC23054}"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C677B-AD01-49A8-87A0-D818F891C46A}" type="slidenum">
              <a:rPr lang="en-US" smtClean="0"/>
              <a:t>‹#›</a:t>
            </a:fld>
            <a:endParaRPr lang="en-US"/>
          </a:p>
        </p:txBody>
      </p:sp>
    </p:spTree>
    <p:extLst>
      <p:ext uri="{BB962C8B-B14F-4D97-AF65-F5344CB8AC3E}">
        <p14:creationId xmlns:p14="http://schemas.microsoft.com/office/powerpoint/2010/main" val="4908886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551AD2-376C-4833-8B95-2F0B1FC23054}"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C677B-AD01-49A8-87A0-D818F891C46A}" type="slidenum">
              <a:rPr lang="en-US" smtClean="0"/>
              <a:t>‹#›</a:t>
            </a:fld>
            <a:endParaRPr lang="en-US"/>
          </a:p>
        </p:txBody>
      </p:sp>
    </p:spTree>
    <p:extLst>
      <p:ext uri="{BB962C8B-B14F-4D97-AF65-F5344CB8AC3E}">
        <p14:creationId xmlns:p14="http://schemas.microsoft.com/office/powerpoint/2010/main" val="120688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551AD2-376C-4833-8B95-2F0B1FC23054}"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C677B-AD01-49A8-87A0-D818F891C46A}" type="slidenum">
              <a:rPr lang="en-US" smtClean="0"/>
              <a:t>‹#›</a:t>
            </a:fld>
            <a:endParaRPr lang="en-US"/>
          </a:p>
        </p:txBody>
      </p:sp>
    </p:spTree>
    <p:extLst>
      <p:ext uri="{BB962C8B-B14F-4D97-AF65-F5344CB8AC3E}">
        <p14:creationId xmlns:p14="http://schemas.microsoft.com/office/powerpoint/2010/main" val="1002271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551AD2-376C-4833-8B95-2F0B1FC23054}"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C677B-AD01-49A8-87A0-D818F891C46A}" type="slidenum">
              <a:rPr lang="en-US" smtClean="0"/>
              <a:t>‹#›</a:t>
            </a:fld>
            <a:endParaRPr lang="en-US"/>
          </a:p>
        </p:txBody>
      </p:sp>
    </p:spTree>
    <p:extLst>
      <p:ext uri="{BB962C8B-B14F-4D97-AF65-F5344CB8AC3E}">
        <p14:creationId xmlns:p14="http://schemas.microsoft.com/office/powerpoint/2010/main" val="2908557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551AD2-376C-4833-8B95-2F0B1FC23054}" type="datetimeFigureOut">
              <a:rPr lang="en-US" smtClean="0"/>
              <a:t>10/1/2020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C677B-AD01-49A8-87A0-D818F891C46A}" type="slidenum">
              <a:rPr lang="en-US" smtClean="0"/>
              <a:t>‹#›</a:t>
            </a:fld>
            <a:endParaRPr lang="en-US"/>
          </a:p>
        </p:txBody>
      </p:sp>
    </p:spTree>
    <p:extLst>
      <p:ext uri="{BB962C8B-B14F-4D97-AF65-F5344CB8AC3E}">
        <p14:creationId xmlns:p14="http://schemas.microsoft.com/office/powerpoint/2010/main" val="488483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551AD2-376C-4833-8B95-2F0B1FC23054}"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4C677B-AD01-49A8-87A0-D818F891C46A}" type="slidenum">
              <a:rPr lang="en-US" smtClean="0"/>
              <a:t>‹#›</a:t>
            </a:fld>
            <a:endParaRPr lang="en-US"/>
          </a:p>
        </p:txBody>
      </p:sp>
    </p:spTree>
    <p:extLst>
      <p:ext uri="{BB962C8B-B14F-4D97-AF65-F5344CB8AC3E}">
        <p14:creationId xmlns:p14="http://schemas.microsoft.com/office/powerpoint/2010/main" val="20051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551AD2-376C-4833-8B95-2F0B1FC23054}" type="datetimeFigureOut">
              <a:rPr lang="en-US" smtClean="0"/>
              <a:t>10/1/2020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4C677B-AD01-49A8-87A0-D818F891C46A}" type="slidenum">
              <a:rPr lang="en-US" smtClean="0"/>
              <a:t>‹#›</a:t>
            </a:fld>
            <a:endParaRPr lang="en-US"/>
          </a:p>
        </p:txBody>
      </p:sp>
    </p:spTree>
    <p:extLst>
      <p:ext uri="{BB962C8B-B14F-4D97-AF65-F5344CB8AC3E}">
        <p14:creationId xmlns:p14="http://schemas.microsoft.com/office/powerpoint/2010/main" val="192488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551AD2-376C-4833-8B95-2F0B1FC23054}" type="datetimeFigureOut">
              <a:rPr lang="en-US" smtClean="0"/>
              <a:t>10/1/2020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4C677B-AD01-49A8-87A0-D818F891C46A}" type="slidenum">
              <a:rPr lang="en-US" smtClean="0"/>
              <a:t>‹#›</a:t>
            </a:fld>
            <a:endParaRPr lang="en-US"/>
          </a:p>
        </p:txBody>
      </p:sp>
    </p:spTree>
    <p:extLst>
      <p:ext uri="{BB962C8B-B14F-4D97-AF65-F5344CB8AC3E}">
        <p14:creationId xmlns:p14="http://schemas.microsoft.com/office/powerpoint/2010/main" val="1251960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551AD2-376C-4833-8B95-2F0B1FC23054}" type="datetimeFigureOut">
              <a:rPr lang="en-US" smtClean="0"/>
              <a:t>10/1/2020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4C677B-AD01-49A8-87A0-D818F891C46A}" type="slidenum">
              <a:rPr lang="en-US" smtClean="0"/>
              <a:t>‹#›</a:t>
            </a:fld>
            <a:endParaRPr lang="en-US"/>
          </a:p>
        </p:txBody>
      </p:sp>
    </p:spTree>
    <p:extLst>
      <p:ext uri="{BB962C8B-B14F-4D97-AF65-F5344CB8AC3E}">
        <p14:creationId xmlns:p14="http://schemas.microsoft.com/office/powerpoint/2010/main" val="2300333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551AD2-376C-4833-8B95-2F0B1FC23054}"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4C677B-AD01-49A8-87A0-D818F891C46A}" type="slidenum">
              <a:rPr lang="en-US" smtClean="0"/>
              <a:t>‹#›</a:t>
            </a:fld>
            <a:endParaRPr lang="en-US"/>
          </a:p>
        </p:txBody>
      </p:sp>
    </p:spTree>
    <p:extLst>
      <p:ext uri="{BB962C8B-B14F-4D97-AF65-F5344CB8AC3E}">
        <p14:creationId xmlns:p14="http://schemas.microsoft.com/office/powerpoint/2010/main" val="636184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551AD2-376C-4833-8B95-2F0B1FC23054}" type="datetimeFigureOut">
              <a:rPr lang="en-US" smtClean="0"/>
              <a:t>10/1/2020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4C677B-AD01-49A8-87A0-D818F891C46A}" type="slidenum">
              <a:rPr lang="en-US" smtClean="0"/>
              <a:t>‹#›</a:t>
            </a:fld>
            <a:endParaRPr lang="en-US"/>
          </a:p>
        </p:txBody>
      </p:sp>
    </p:spTree>
    <p:extLst>
      <p:ext uri="{BB962C8B-B14F-4D97-AF65-F5344CB8AC3E}">
        <p14:creationId xmlns:p14="http://schemas.microsoft.com/office/powerpoint/2010/main" val="2630630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551AD2-376C-4833-8B95-2F0B1FC23054}" type="datetimeFigureOut">
              <a:rPr lang="en-US" smtClean="0"/>
              <a:t>10/1/2020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64C677B-AD01-49A8-87A0-D818F891C46A}" type="slidenum">
              <a:rPr lang="en-US" smtClean="0"/>
              <a:t>‹#›</a:t>
            </a:fld>
            <a:endParaRPr lang="en-US"/>
          </a:p>
        </p:txBody>
      </p:sp>
    </p:spTree>
    <p:extLst>
      <p:ext uri="{BB962C8B-B14F-4D97-AF65-F5344CB8AC3E}">
        <p14:creationId xmlns:p14="http://schemas.microsoft.com/office/powerpoint/2010/main" val="37253826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5E821-652B-4AEE-ACBD-B3217BDBD6CC}"/>
              </a:ext>
            </a:extLst>
          </p:cNvPr>
          <p:cNvSpPr>
            <a:spLocks noGrp="1"/>
          </p:cNvSpPr>
          <p:nvPr>
            <p:ph type="ctrTitle"/>
          </p:nvPr>
        </p:nvSpPr>
        <p:spPr>
          <a:xfrm>
            <a:off x="1590443" y="1183443"/>
            <a:ext cx="7766936" cy="1646302"/>
          </a:xfrm>
        </p:spPr>
        <p:txBody>
          <a:bodyPr/>
          <a:lstStyle/>
          <a:p>
            <a:pPr algn="ctr"/>
            <a:r>
              <a:rPr lang="en-CA" dirty="0"/>
              <a:t>MacLean Hockey</a:t>
            </a:r>
            <a:br>
              <a:rPr lang="en-CA" dirty="0"/>
            </a:br>
            <a:r>
              <a:rPr lang="en-CA" dirty="0"/>
              <a:t>Evaluation Techniques</a:t>
            </a:r>
            <a:endParaRPr lang="en-US" dirty="0"/>
          </a:p>
        </p:txBody>
      </p:sp>
      <p:sp>
        <p:nvSpPr>
          <p:cNvPr id="3" name="Subtitle 2">
            <a:extLst>
              <a:ext uri="{FF2B5EF4-FFF2-40B4-BE49-F238E27FC236}">
                <a16:creationId xmlns:a16="http://schemas.microsoft.com/office/drawing/2014/main" id="{0CF651AD-4A5E-4895-A62B-DF927F30ED41}"/>
              </a:ext>
            </a:extLst>
          </p:cNvPr>
          <p:cNvSpPr>
            <a:spLocks noGrp="1"/>
          </p:cNvSpPr>
          <p:nvPr>
            <p:ph type="subTitle" idx="1"/>
          </p:nvPr>
        </p:nvSpPr>
        <p:spPr>
          <a:xfrm>
            <a:off x="1590443" y="3194306"/>
            <a:ext cx="7766936" cy="1096899"/>
          </a:xfrm>
        </p:spPr>
        <p:txBody>
          <a:bodyPr/>
          <a:lstStyle/>
          <a:p>
            <a:pPr algn="ctr"/>
            <a:r>
              <a:rPr lang="en-CA" dirty="0"/>
              <a:t>Airdrie Minor Hockey Association Coach and Player Development Program</a:t>
            </a:r>
          </a:p>
          <a:p>
            <a:pPr algn="ctr"/>
            <a:r>
              <a:rPr lang="en-CA" dirty="0"/>
              <a:t>2020-2021 Season</a:t>
            </a:r>
          </a:p>
          <a:p>
            <a:endParaRPr lang="en-CA" dirty="0"/>
          </a:p>
          <a:p>
            <a:endParaRPr lang="en-US" dirty="0"/>
          </a:p>
        </p:txBody>
      </p:sp>
      <p:pic>
        <p:nvPicPr>
          <p:cNvPr id="5" name="Picture 4" descr="A close up of a sign&#10;&#10;Description automatically generated">
            <a:extLst>
              <a:ext uri="{FF2B5EF4-FFF2-40B4-BE49-F238E27FC236}">
                <a16:creationId xmlns:a16="http://schemas.microsoft.com/office/drawing/2014/main" id="{B798B0DE-D303-4C70-9759-4CC56D18B1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608" y="4849792"/>
            <a:ext cx="7140295" cy="2008208"/>
          </a:xfrm>
          <a:prstGeom prst="rect">
            <a:avLst/>
          </a:prstGeom>
        </p:spPr>
      </p:pic>
      <p:pic>
        <p:nvPicPr>
          <p:cNvPr id="6" name="Picture 5">
            <a:extLst>
              <a:ext uri="{FF2B5EF4-FFF2-40B4-BE49-F238E27FC236}">
                <a16:creationId xmlns:a16="http://schemas.microsoft.com/office/drawing/2014/main" id="{BD8A7F62-9A56-4158-9BFC-9063CD40E36C}"/>
              </a:ext>
            </a:extLst>
          </p:cNvPr>
          <p:cNvPicPr>
            <a:picLocks noChangeAspect="1"/>
          </p:cNvPicPr>
          <p:nvPr/>
        </p:nvPicPr>
        <p:blipFill>
          <a:blip r:embed="rId3"/>
          <a:stretch>
            <a:fillRect/>
          </a:stretch>
        </p:blipFill>
        <p:spPr>
          <a:xfrm>
            <a:off x="6718091" y="4537771"/>
            <a:ext cx="2273572" cy="2273572"/>
          </a:xfrm>
          <a:prstGeom prst="rect">
            <a:avLst/>
          </a:prstGeom>
        </p:spPr>
      </p:pic>
    </p:spTree>
    <p:extLst>
      <p:ext uri="{BB962C8B-B14F-4D97-AF65-F5344CB8AC3E}">
        <p14:creationId xmlns:p14="http://schemas.microsoft.com/office/powerpoint/2010/main" val="2202168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C1017-792C-4988-9750-D1773FFC1A41}"/>
              </a:ext>
            </a:extLst>
          </p:cNvPr>
          <p:cNvSpPr>
            <a:spLocks noGrp="1"/>
          </p:cNvSpPr>
          <p:nvPr>
            <p:ph type="title"/>
          </p:nvPr>
        </p:nvSpPr>
        <p:spPr>
          <a:xfrm>
            <a:off x="1163041" y="341015"/>
            <a:ext cx="8596668" cy="822026"/>
          </a:xfrm>
        </p:spPr>
        <p:txBody>
          <a:bodyPr/>
          <a:lstStyle/>
          <a:p>
            <a:pPr algn="ctr"/>
            <a:r>
              <a:rPr lang="en-CA" b="1" dirty="0"/>
              <a:t>“Smartphone” Technique</a:t>
            </a:r>
            <a:endParaRPr lang="en-US" b="1" dirty="0"/>
          </a:p>
        </p:txBody>
      </p:sp>
      <p:pic>
        <p:nvPicPr>
          <p:cNvPr id="5" name="Picture 4">
            <a:extLst>
              <a:ext uri="{FF2B5EF4-FFF2-40B4-BE49-F238E27FC236}">
                <a16:creationId xmlns:a16="http://schemas.microsoft.com/office/drawing/2014/main" id="{DC8416CB-3111-497F-BE4E-ECAC95C07065}"/>
              </a:ext>
            </a:extLst>
          </p:cNvPr>
          <p:cNvPicPr>
            <a:picLocks noChangeAspect="1"/>
          </p:cNvPicPr>
          <p:nvPr/>
        </p:nvPicPr>
        <p:blipFill>
          <a:blip r:embed="rId2"/>
          <a:stretch>
            <a:fillRect/>
          </a:stretch>
        </p:blipFill>
        <p:spPr>
          <a:xfrm>
            <a:off x="0" y="0"/>
            <a:ext cx="1163041" cy="1163041"/>
          </a:xfrm>
          <a:prstGeom prst="rect">
            <a:avLst/>
          </a:prstGeom>
        </p:spPr>
      </p:pic>
      <p:pic>
        <p:nvPicPr>
          <p:cNvPr id="7" name="Picture 6">
            <a:extLst>
              <a:ext uri="{FF2B5EF4-FFF2-40B4-BE49-F238E27FC236}">
                <a16:creationId xmlns:a16="http://schemas.microsoft.com/office/drawing/2014/main" id="{C7CFDEAA-5E1D-4A07-891A-81E8C999DFFE}"/>
              </a:ext>
            </a:extLst>
          </p:cNvPr>
          <p:cNvPicPr>
            <a:picLocks noChangeAspect="1"/>
          </p:cNvPicPr>
          <p:nvPr/>
        </p:nvPicPr>
        <p:blipFill>
          <a:blip r:embed="rId3"/>
          <a:stretch>
            <a:fillRect/>
          </a:stretch>
        </p:blipFill>
        <p:spPr>
          <a:xfrm>
            <a:off x="8283075" y="5702672"/>
            <a:ext cx="4112125" cy="1155328"/>
          </a:xfrm>
          <a:prstGeom prst="rect">
            <a:avLst/>
          </a:prstGeom>
        </p:spPr>
      </p:pic>
      <p:sp>
        <p:nvSpPr>
          <p:cNvPr id="6" name="Content Placeholder 2">
            <a:extLst>
              <a:ext uri="{FF2B5EF4-FFF2-40B4-BE49-F238E27FC236}">
                <a16:creationId xmlns:a16="http://schemas.microsoft.com/office/drawing/2014/main" id="{63911464-9CC8-425D-9B9A-C1050828EF80}"/>
              </a:ext>
            </a:extLst>
          </p:cNvPr>
          <p:cNvSpPr txBox="1">
            <a:spLocks/>
          </p:cNvSpPr>
          <p:nvPr/>
        </p:nvSpPr>
        <p:spPr>
          <a:xfrm>
            <a:off x="454753" y="1170676"/>
            <a:ext cx="10013244" cy="437959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en-CA" sz="3200" b="1" u="sng" dirty="0"/>
              <a:t>A recommendation for proper and thorough evaluation and analysis is to use your phone to gather information </a:t>
            </a:r>
          </a:p>
          <a:p>
            <a:r>
              <a:rPr lang="en-CA" sz="2400" dirty="0"/>
              <a:t>Create a note in the notepad app or open an email to yourself</a:t>
            </a:r>
          </a:p>
          <a:p>
            <a:r>
              <a:rPr lang="en-CA" sz="2400" dirty="0"/>
              <a:t>List the numbers you need to take information on or enter them as you go</a:t>
            </a:r>
          </a:p>
          <a:p>
            <a:r>
              <a:rPr lang="en-CA" sz="2400" dirty="0"/>
              <a:t>Make a note any time you notice something about the player</a:t>
            </a:r>
          </a:p>
          <a:p>
            <a:r>
              <a:rPr lang="en-CA" sz="2400" dirty="0"/>
              <a:t>Add symbols (such as + or -) after the player’s number, to indicate your approval or disapproval of a player’s skill, tendency or decision</a:t>
            </a:r>
          </a:p>
          <a:p>
            <a:pPr lvl="8"/>
            <a:endParaRPr lang="en-CA" sz="1600" dirty="0"/>
          </a:p>
          <a:p>
            <a:endParaRPr lang="en-CA" dirty="0"/>
          </a:p>
        </p:txBody>
      </p:sp>
      <p:sp>
        <p:nvSpPr>
          <p:cNvPr id="9" name="TextBox 8">
            <a:extLst>
              <a:ext uri="{FF2B5EF4-FFF2-40B4-BE49-F238E27FC236}">
                <a16:creationId xmlns:a16="http://schemas.microsoft.com/office/drawing/2014/main" id="{222DB2A8-D8F3-47A9-9809-27550C3276AB}"/>
              </a:ext>
            </a:extLst>
          </p:cNvPr>
          <p:cNvSpPr txBox="1"/>
          <p:nvPr/>
        </p:nvSpPr>
        <p:spPr>
          <a:xfrm>
            <a:off x="716845" y="5695037"/>
            <a:ext cx="7896578" cy="1015663"/>
          </a:xfrm>
          <a:prstGeom prst="rect">
            <a:avLst/>
          </a:prstGeom>
          <a:noFill/>
        </p:spPr>
        <p:txBody>
          <a:bodyPr wrap="square" rtlCol="0">
            <a:spAutoFit/>
          </a:bodyPr>
          <a:lstStyle/>
          <a:p>
            <a:pPr algn="ctr"/>
            <a:r>
              <a:rPr lang="en-CA" sz="2000" b="1" dirty="0">
                <a:solidFill>
                  <a:schemeClr val="accent2">
                    <a:lumMod val="75000"/>
                  </a:schemeClr>
                </a:solidFill>
              </a:rPr>
              <a:t>This method allows you to track detailed notes on a player’s progression and development and can factor in when you are planning skill sessions or team practices</a:t>
            </a:r>
            <a:endParaRPr lang="en-US" sz="2000" b="1" dirty="0">
              <a:solidFill>
                <a:schemeClr val="accent2">
                  <a:lumMod val="75000"/>
                </a:schemeClr>
              </a:solidFill>
            </a:endParaRPr>
          </a:p>
        </p:txBody>
      </p:sp>
    </p:spTree>
    <p:extLst>
      <p:ext uri="{BB962C8B-B14F-4D97-AF65-F5344CB8AC3E}">
        <p14:creationId xmlns:p14="http://schemas.microsoft.com/office/powerpoint/2010/main" val="2413034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C1017-792C-4988-9750-D1773FFC1A41}"/>
              </a:ext>
            </a:extLst>
          </p:cNvPr>
          <p:cNvSpPr>
            <a:spLocks noGrp="1"/>
          </p:cNvSpPr>
          <p:nvPr>
            <p:ph type="title"/>
          </p:nvPr>
        </p:nvSpPr>
        <p:spPr>
          <a:xfrm>
            <a:off x="1163041" y="341015"/>
            <a:ext cx="8596668" cy="822026"/>
          </a:xfrm>
        </p:spPr>
        <p:txBody>
          <a:bodyPr/>
          <a:lstStyle/>
          <a:p>
            <a:pPr algn="ctr"/>
            <a:r>
              <a:rPr lang="en-CA" b="1" dirty="0"/>
              <a:t>Player Evaluation Objectives</a:t>
            </a:r>
            <a:endParaRPr lang="en-US" b="1" dirty="0"/>
          </a:p>
        </p:txBody>
      </p:sp>
      <p:sp>
        <p:nvSpPr>
          <p:cNvPr id="3" name="Content Placeholder 2">
            <a:extLst>
              <a:ext uri="{FF2B5EF4-FFF2-40B4-BE49-F238E27FC236}">
                <a16:creationId xmlns:a16="http://schemas.microsoft.com/office/drawing/2014/main" id="{F158A01E-9D05-4AFD-B164-6E3EC4CFD1EE}"/>
              </a:ext>
            </a:extLst>
          </p:cNvPr>
          <p:cNvSpPr>
            <a:spLocks noGrp="1"/>
          </p:cNvSpPr>
          <p:nvPr>
            <p:ph idx="1"/>
          </p:nvPr>
        </p:nvSpPr>
        <p:spPr>
          <a:xfrm>
            <a:off x="316089" y="1163041"/>
            <a:ext cx="10013244" cy="5353944"/>
          </a:xfrm>
        </p:spPr>
        <p:txBody>
          <a:bodyPr>
            <a:normAutofit/>
          </a:bodyPr>
          <a:lstStyle/>
          <a:p>
            <a:r>
              <a:rPr lang="en-CA" sz="2400" dirty="0"/>
              <a:t>Evaluate/Analyze Physical Technical Skills of Players</a:t>
            </a:r>
          </a:p>
          <a:p>
            <a:pPr lvl="1"/>
            <a:r>
              <a:rPr lang="en-CA" sz="2000" dirty="0"/>
              <a:t>Physical Technical Skills: Skating, Puck Handling, Shooting, Passing, Checking</a:t>
            </a:r>
          </a:p>
          <a:p>
            <a:r>
              <a:rPr lang="en-CA" sz="2400" dirty="0"/>
              <a:t>Understand Player Development Concepts and Skill Acquisition Process</a:t>
            </a:r>
          </a:p>
          <a:p>
            <a:pPr lvl="1"/>
            <a:r>
              <a:rPr lang="en-CA" sz="2200" dirty="0"/>
              <a:t>Process and timeline to improve skills and tactical understanding</a:t>
            </a:r>
          </a:p>
          <a:p>
            <a:r>
              <a:rPr lang="en-CA" sz="2400" dirty="0"/>
              <a:t>Determine Technical Capabilities/Deficiencies in Tactical Situations</a:t>
            </a:r>
          </a:p>
          <a:p>
            <a:pPr lvl="1"/>
            <a:r>
              <a:rPr lang="en-CA" sz="2200" dirty="0"/>
              <a:t>Skills required to complete tasks specific to game play</a:t>
            </a:r>
          </a:p>
          <a:p>
            <a:r>
              <a:rPr lang="en-CA" sz="2400" dirty="0"/>
              <a:t>Gauging Potential through Deficiencies</a:t>
            </a:r>
          </a:p>
          <a:p>
            <a:pPr lvl="1"/>
            <a:r>
              <a:rPr lang="en-CA" sz="2200" dirty="0"/>
              <a:t>Deficiency or lack of execution now vs. coaches ability to teach</a:t>
            </a:r>
          </a:p>
          <a:p>
            <a:r>
              <a:rPr lang="en-CA" sz="2400" dirty="0"/>
              <a:t>Consider the 4 Roles of Hockey/Invasion Games</a:t>
            </a:r>
          </a:p>
          <a:p>
            <a:pPr lvl="1"/>
            <a:r>
              <a:rPr lang="en-CA" sz="2200" dirty="0"/>
              <a:t>Offense/Defense with and without the puck</a:t>
            </a:r>
          </a:p>
          <a:p>
            <a:endParaRPr lang="en-CA" dirty="0"/>
          </a:p>
        </p:txBody>
      </p:sp>
      <p:pic>
        <p:nvPicPr>
          <p:cNvPr id="5" name="Picture 4">
            <a:extLst>
              <a:ext uri="{FF2B5EF4-FFF2-40B4-BE49-F238E27FC236}">
                <a16:creationId xmlns:a16="http://schemas.microsoft.com/office/drawing/2014/main" id="{DC8416CB-3111-497F-BE4E-ECAC95C07065}"/>
              </a:ext>
            </a:extLst>
          </p:cNvPr>
          <p:cNvPicPr>
            <a:picLocks noChangeAspect="1"/>
          </p:cNvPicPr>
          <p:nvPr/>
        </p:nvPicPr>
        <p:blipFill>
          <a:blip r:embed="rId2"/>
          <a:stretch>
            <a:fillRect/>
          </a:stretch>
        </p:blipFill>
        <p:spPr>
          <a:xfrm>
            <a:off x="0" y="0"/>
            <a:ext cx="1163041" cy="1163041"/>
          </a:xfrm>
          <a:prstGeom prst="rect">
            <a:avLst/>
          </a:prstGeom>
        </p:spPr>
      </p:pic>
      <p:pic>
        <p:nvPicPr>
          <p:cNvPr id="7" name="Picture 6">
            <a:extLst>
              <a:ext uri="{FF2B5EF4-FFF2-40B4-BE49-F238E27FC236}">
                <a16:creationId xmlns:a16="http://schemas.microsoft.com/office/drawing/2014/main" id="{C7CFDEAA-5E1D-4A07-891A-81E8C999DFFE}"/>
              </a:ext>
            </a:extLst>
          </p:cNvPr>
          <p:cNvPicPr>
            <a:picLocks noChangeAspect="1"/>
          </p:cNvPicPr>
          <p:nvPr/>
        </p:nvPicPr>
        <p:blipFill>
          <a:blip r:embed="rId3"/>
          <a:stretch>
            <a:fillRect/>
          </a:stretch>
        </p:blipFill>
        <p:spPr>
          <a:xfrm>
            <a:off x="8079875" y="5695037"/>
            <a:ext cx="4112125" cy="1155328"/>
          </a:xfrm>
          <a:prstGeom prst="rect">
            <a:avLst/>
          </a:prstGeom>
        </p:spPr>
      </p:pic>
    </p:spTree>
    <p:extLst>
      <p:ext uri="{BB962C8B-B14F-4D97-AF65-F5344CB8AC3E}">
        <p14:creationId xmlns:p14="http://schemas.microsoft.com/office/powerpoint/2010/main" val="392362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C1017-792C-4988-9750-D1773FFC1A41}"/>
              </a:ext>
            </a:extLst>
          </p:cNvPr>
          <p:cNvSpPr>
            <a:spLocks noGrp="1"/>
          </p:cNvSpPr>
          <p:nvPr>
            <p:ph type="title"/>
          </p:nvPr>
        </p:nvSpPr>
        <p:spPr>
          <a:xfrm>
            <a:off x="1163041" y="341015"/>
            <a:ext cx="8596668" cy="822026"/>
          </a:xfrm>
        </p:spPr>
        <p:txBody>
          <a:bodyPr/>
          <a:lstStyle/>
          <a:p>
            <a:pPr algn="ctr"/>
            <a:r>
              <a:rPr lang="en-CA" b="1" dirty="0"/>
              <a:t>Technical Skill Assessments</a:t>
            </a:r>
            <a:endParaRPr lang="en-US" b="1" dirty="0"/>
          </a:p>
        </p:txBody>
      </p:sp>
      <p:sp>
        <p:nvSpPr>
          <p:cNvPr id="3" name="Content Placeholder 2">
            <a:extLst>
              <a:ext uri="{FF2B5EF4-FFF2-40B4-BE49-F238E27FC236}">
                <a16:creationId xmlns:a16="http://schemas.microsoft.com/office/drawing/2014/main" id="{F158A01E-9D05-4AFD-B164-6E3EC4CFD1EE}"/>
              </a:ext>
            </a:extLst>
          </p:cNvPr>
          <p:cNvSpPr>
            <a:spLocks noGrp="1"/>
          </p:cNvSpPr>
          <p:nvPr>
            <p:ph idx="1"/>
          </p:nvPr>
        </p:nvSpPr>
        <p:spPr>
          <a:xfrm>
            <a:off x="316089" y="1163041"/>
            <a:ext cx="10013244" cy="5353944"/>
          </a:xfrm>
        </p:spPr>
        <p:txBody>
          <a:bodyPr>
            <a:normAutofit/>
          </a:bodyPr>
          <a:lstStyle/>
          <a:p>
            <a:endParaRPr lang="en-CA" sz="2200" dirty="0"/>
          </a:p>
          <a:p>
            <a:endParaRPr lang="en-CA" dirty="0"/>
          </a:p>
        </p:txBody>
      </p:sp>
      <p:pic>
        <p:nvPicPr>
          <p:cNvPr id="5" name="Picture 4">
            <a:extLst>
              <a:ext uri="{FF2B5EF4-FFF2-40B4-BE49-F238E27FC236}">
                <a16:creationId xmlns:a16="http://schemas.microsoft.com/office/drawing/2014/main" id="{DC8416CB-3111-497F-BE4E-ECAC95C07065}"/>
              </a:ext>
            </a:extLst>
          </p:cNvPr>
          <p:cNvPicPr>
            <a:picLocks noChangeAspect="1"/>
          </p:cNvPicPr>
          <p:nvPr/>
        </p:nvPicPr>
        <p:blipFill>
          <a:blip r:embed="rId2"/>
          <a:stretch>
            <a:fillRect/>
          </a:stretch>
        </p:blipFill>
        <p:spPr>
          <a:xfrm>
            <a:off x="0" y="0"/>
            <a:ext cx="1163041" cy="1163041"/>
          </a:xfrm>
          <a:prstGeom prst="rect">
            <a:avLst/>
          </a:prstGeom>
        </p:spPr>
      </p:pic>
      <p:pic>
        <p:nvPicPr>
          <p:cNvPr id="7" name="Picture 6">
            <a:extLst>
              <a:ext uri="{FF2B5EF4-FFF2-40B4-BE49-F238E27FC236}">
                <a16:creationId xmlns:a16="http://schemas.microsoft.com/office/drawing/2014/main" id="{C7CFDEAA-5E1D-4A07-891A-81E8C999DFFE}"/>
              </a:ext>
            </a:extLst>
          </p:cNvPr>
          <p:cNvPicPr>
            <a:picLocks noChangeAspect="1"/>
          </p:cNvPicPr>
          <p:nvPr/>
        </p:nvPicPr>
        <p:blipFill>
          <a:blip r:embed="rId3"/>
          <a:stretch>
            <a:fillRect/>
          </a:stretch>
        </p:blipFill>
        <p:spPr>
          <a:xfrm>
            <a:off x="8273270" y="5694959"/>
            <a:ext cx="4112125" cy="1155328"/>
          </a:xfrm>
          <a:prstGeom prst="rect">
            <a:avLst/>
          </a:prstGeom>
        </p:spPr>
      </p:pic>
      <p:sp>
        <p:nvSpPr>
          <p:cNvPr id="6" name="Content Placeholder 2">
            <a:extLst>
              <a:ext uri="{FF2B5EF4-FFF2-40B4-BE49-F238E27FC236}">
                <a16:creationId xmlns:a16="http://schemas.microsoft.com/office/drawing/2014/main" id="{3788E172-0B04-4402-8535-839BD8DEAA90}"/>
              </a:ext>
            </a:extLst>
          </p:cNvPr>
          <p:cNvSpPr txBox="1">
            <a:spLocks/>
          </p:cNvSpPr>
          <p:nvPr/>
        </p:nvSpPr>
        <p:spPr>
          <a:xfrm>
            <a:off x="468489" y="1315441"/>
            <a:ext cx="10013244" cy="5353944"/>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CA" sz="2800" dirty="0"/>
              <a:t>Skating: Striding, Edge Control, Transition, Pivots, Turn Radius, etc.</a:t>
            </a:r>
          </a:p>
          <a:p>
            <a:r>
              <a:rPr lang="en-CA" sz="2800" dirty="0"/>
              <a:t>Puck Control: Range, Grip, Forehand, Backhand, Drags, Placement, etc.</a:t>
            </a:r>
          </a:p>
          <a:p>
            <a:r>
              <a:rPr lang="en-CA" sz="2800" dirty="0"/>
              <a:t>Shooting: Release, Shot Selection (Wrist, Snap, Flip, Slap), Backhand, etc.</a:t>
            </a:r>
          </a:p>
          <a:p>
            <a:r>
              <a:rPr lang="en-CA" sz="2800" dirty="0"/>
              <a:t>Passing: Release, Reception/Catching, Forehand, Backhand, Saucer, etc.</a:t>
            </a:r>
          </a:p>
          <a:p>
            <a:r>
              <a:rPr lang="en-CA" sz="2800" dirty="0"/>
              <a:t>Checking: Stick on Puck, Stick Lifts, Angling, Protection, Body Control, etc.</a:t>
            </a:r>
          </a:p>
          <a:p>
            <a:pPr algn="ctr"/>
            <a:endParaRPr lang="en-CA" sz="2400" dirty="0"/>
          </a:p>
          <a:p>
            <a:pPr marL="0" indent="0" algn="ctr">
              <a:buNone/>
            </a:pPr>
            <a:r>
              <a:rPr lang="en-CA" sz="2400" b="1" dirty="0"/>
              <a:t>All skills can be evaluated with the concepts of speed, versatility and creativity</a:t>
            </a:r>
          </a:p>
          <a:p>
            <a:endParaRPr lang="en-CA" sz="2400" dirty="0"/>
          </a:p>
          <a:p>
            <a:pPr marL="0" indent="0" algn="ctr">
              <a:buNone/>
            </a:pPr>
            <a:r>
              <a:rPr lang="en-CA" sz="2400" dirty="0"/>
              <a:t>As skills are evaluated and identified, how skills are used, or decision making using skills, should be considered to understand the level of impact of the skill</a:t>
            </a:r>
          </a:p>
          <a:p>
            <a:endParaRPr lang="en-CA" sz="2400" dirty="0"/>
          </a:p>
          <a:p>
            <a:pPr marL="0" indent="0">
              <a:buNone/>
            </a:pPr>
            <a:r>
              <a:rPr lang="en-CA" sz="2200" b="1" dirty="0">
                <a:solidFill>
                  <a:schemeClr val="accent2">
                    <a:lumMod val="75000"/>
                  </a:schemeClr>
                </a:solidFill>
              </a:rPr>
              <a:t>With all of this as considerations, the most important trait to evaluate with </a:t>
            </a:r>
          </a:p>
          <a:p>
            <a:pPr marL="0" indent="0">
              <a:buNone/>
            </a:pPr>
            <a:r>
              <a:rPr lang="en-CA" sz="2200" b="1" dirty="0">
                <a:solidFill>
                  <a:schemeClr val="accent2">
                    <a:lumMod val="75000"/>
                  </a:schemeClr>
                </a:solidFill>
              </a:rPr>
              <a:t>players is that of </a:t>
            </a:r>
            <a:r>
              <a:rPr lang="en-CA" sz="2300" b="1" u="sng" dirty="0">
                <a:solidFill>
                  <a:schemeClr val="accent2">
                    <a:lumMod val="75000"/>
                  </a:schemeClr>
                </a:solidFill>
              </a:rPr>
              <a:t>character</a:t>
            </a:r>
            <a:r>
              <a:rPr lang="en-CA" sz="2200" b="1" dirty="0">
                <a:solidFill>
                  <a:schemeClr val="accent2">
                    <a:lumMod val="75000"/>
                  </a:schemeClr>
                </a:solidFill>
              </a:rPr>
              <a:t>.  Skill, of any level, cannot overcome an individual’s </a:t>
            </a:r>
          </a:p>
          <a:p>
            <a:pPr marL="0" indent="0">
              <a:buNone/>
            </a:pPr>
            <a:r>
              <a:rPr lang="en-CA" sz="2200" b="1" dirty="0">
                <a:solidFill>
                  <a:schemeClr val="accent2">
                    <a:lumMod val="75000"/>
                  </a:schemeClr>
                </a:solidFill>
              </a:rPr>
              <a:t>moral makeup, work ethic, attitude, or how they treat other people!</a:t>
            </a:r>
          </a:p>
          <a:p>
            <a:endParaRPr lang="en-CA" dirty="0"/>
          </a:p>
        </p:txBody>
      </p:sp>
    </p:spTree>
    <p:extLst>
      <p:ext uri="{BB962C8B-B14F-4D97-AF65-F5344CB8AC3E}">
        <p14:creationId xmlns:p14="http://schemas.microsoft.com/office/powerpoint/2010/main" val="3632292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C1017-792C-4988-9750-D1773FFC1A41}"/>
              </a:ext>
            </a:extLst>
          </p:cNvPr>
          <p:cNvSpPr>
            <a:spLocks noGrp="1"/>
          </p:cNvSpPr>
          <p:nvPr>
            <p:ph type="title"/>
          </p:nvPr>
        </p:nvSpPr>
        <p:spPr>
          <a:xfrm>
            <a:off x="1163041" y="341015"/>
            <a:ext cx="8596668" cy="822026"/>
          </a:xfrm>
        </p:spPr>
        <p:txBody>
          <a:bodyPr/>
          <a:lstStyle/>
          <a:p>
            <a:pPr algn="ctr"/>
            <a:r>
              <a:rPr lang="en-CA" b="1" dirty="0"/>
              <a:t>Skill Acquisition Process</a:t>
            </a:r>
            <a:endParaRPr lang="en-US" b="1" dirty="0"/>
          </a:p>
        </p:txBody>
      </p:sp>
      <p:pic>
        <p:nvPicPr>
          <p:cNvPr id="5" name="Picture 4">
            <a:extLst>
              <a:ext uri="{FF2B5EF4-FFF2-40B4-BE49-F238E27FC236}">
                <a16:creationId xmlns:a16="http://schemas.microsoft.com/office/drawing/2014/main" id="{DC8416CB-3111-497F-BE4E-ECAC95C07065}"/>
              </a:ext>
            </a:extLst>
          </p:cNvPr>
          <p:cNvPicPr>
            <a:picLocks noChangeAspect="1"/>
          </p:cNvPicPr>
          <p:nvPr/>
        </p:nvPicPr>
        <p:blipFill>
          <a:blip r:embed="rId2"/>
          <a:stretch>
            <a:fillRect/>
          </a:stretch>
        </p:blipFill>
        <p:spPr>
          <a:xfrm>
            <a:off x="0" y="0"/>
            <a:ext cx="1163041" cy="1163041"/>
          </a:xfrm>
          <a:prstGeom prst="rect">
            <a:avLst/>
          </a:prstGeom>
        </p:spPr>
      </p:pic>
      <p:pic>
        <p:nvPicPr>
          <p:cNvPr id="7" name="Picture 6">
            <a:extLst>
              <a:ext uri="{FF2B5EF4-FFF2-40B4-BE49-F238E27FC236}">
                <a16:creationId xmlns:a16="http://schemas.microsoft.com/office/drawing/2014/main" id="{C7CFDEAA-5E1D-4A07-891A-81E8C999DFFE}"/>
              </a:ext>
            </a:extLst>
          </p:cNvPr>
          <p:cNvPicPr>
            <a:picLocks noChangeAspect="1"/>
          </p:cNvPicPr>
          <p:nvPr/>
        </p:nvPicPr>
        <p:blipFill>
          <a:blip r:embed="rId3"/>
          <a:stretch>
            <a:fillRect/>
          </a:stretch>
        </p:blipFill>
        <p:spPr>
          <a:xfrm>
            <a:off x="8237920" y="5702672"/>
            <a:ext cx="4112125" cy="1155328"/>
          </a:xfrm>
          <a:prstGeom prst="rect">
            <a:avLst/>
          </a:prstGeom>
        </p:spPr>
      </p:pic>
      <p:sp>
        <p:nvSpPr>
          <p:cNvPr id="8" name="Content Placeholder 2">
            <a:extLst>
              <a:ext uri="{FF2B5EF4-FFF2-40B4-BE49-F238E27FC236}">
                <a16:creationId xmlns:a16="http://schemas.microsoft.com/office/drawing/2014/main" id="{30D2B443-02F6-4C91-9177-D13A6E11BC0F}"/>
              </a:ext>
            </a:extLst>
          </p:cNvPr>
          <p:cNvSpPr txBox="1">
            <a:spLocks/>
          </p:cNvSpPr>
          <p:nvPr/>
        </p:nvSpPr>
        <p:spPr>
          <a:xfrm>
            <a:off x="581520" y="1163041"/>
            <a:ext cx="10013244" cy="5353944"/>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CA" sz="3200" dirty="0"/>
              <a:t>Skills are acquired and can also be evaluated by using the 5-Step Skill Acquisition Process:</a:t>
            </a:r>
          </a:p>
          <a:p>
            <a:pPr marL="0" indent="0">
              <a:buNone/>
            </a:pPr>
            <a:endParaRPr lang="en-CA" sz="2400" dirty="0"/>
          </a:p>
          <a:p>
            <a:pPr marL="457200" indent="-457200">
              <a:buAutoNum type="arabicParenR"/>
            </a:pPr>
            <a:r>
              <a:rPr lang="en-CA" sz="2800" dirty="0"/>
              <a:t>Player must execute a skill standing still</a:t>
            </a:r>
          </a:p>
          <a:p>
            <a:pPr marL="457200" indent="-457200">
              <a:buAutoNum type="arabicParenR"/>
            </a:pPr>
            <a:r>
              <a:rPr lang="en-CA" sz="2800" dirty="0"/>
              <a:t>Player must execute a skill in motion</a:t>
            </a:r>
          </a:p>
          <a:p>
            <a:pPr marL="457200" indent="-457200">
              <a:buAutoNum type="arabicParenR"/>
            </a:pPr>
            <a:r>
              <a:rPr lang="en-CA" sz="2800" dirty="0"/>
              <a:t>Player must execute a skill against an opponent</a:t>
            </a:r>
          </a:p>
          <a:p>
            <a:pPr marL="457200" indent="-457200">
              <a:buAutoNum type="arabicParenR"/>
            </a:pPr>
            <a:r>
              <a:rPr lang="en-CA" sz="2800" dirty="0"/>
              <a:t>Player must execute a skill in a game or game like situation</a:t>
            </a:r>
          </a:p>
          <a:p>
            <a:pPr marL="457200" indent="-457200">
              <a:buAutoNum type="arabicParenR"/>
            </a:pPr>
            <a:r>
              <a:rPr lang="en-CA" sz="2800" dirty="0"/>
              <a:t>Any player executing a skill in a situation without having to think about it, has acquired this skill and can work towards mastery</a:t>
            </a:r>
            <a:endParaRPr lang="en-CA" sz="2400" dirty="0"/>
          </a:p>
          <a:p>
            <a:endParaRPr lang="en-CA" dirty="0"/>
          </a:p>
        </p:txBody>
      </p:sp>
    </p:spTree>
    <p:extLst>
      <p:ext uri="{BB962C8B-B14F-4D97-AF65-F5344CB8AC3E}">
        <p14:creationId xmlns:p14="http://schemas.microsoft.com/office/powerpoint/2010/main" val="1701558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C1017-792C-4988-9750-D1773FFC1A41}"/>
              </a:ext>
            </a:extLst>
          </p:cNvPr>
          <p:cNvSpPr>
            <a:spLocks noGrp="1"/>
          </p:cNvSpPr>
          <p:nvPr>
            <p:ph type="title"/>
          </p:nvPr>
        </p:nvSpPr>
        <p:spPr>
          <a:xfrm>
            <a:off x="1163041" y="341015"/>
            <a:ext cx="9042116" cy="1163040"/>
          </a:xfrm>
        </p:spPr>
        <p:txBody>
          <a:bodyPr>
            <a:normAutofit fontScale="90000"/>
          </a:bodyPr>
          <a:lstStyle/>
          <a:p>
            <a:pPr algn="ctr"/>
            <a:r>
              <a:rPr lang="en-CA" b="1" dirty="0"/>
              <a:t>Evaluating Technical Skills for Tactical Purposes</a:t>
            </a:r>
            <a:endParaRPr lang="en-US" b="1" dirty="0"/>
          </a:p>
        </p:txBody>
      </p:sp>
      <p:pic>
        <p:nvPicPr>
          <p:cNvPr id="5" name="Picture 4">
            <a:extLst>
              <a:ext uri="{FF2B5EF4-FFF2-40B4-BE49-F238E27FC236}">
                <a16:creationId xmlns:a16="http://schemas.microsoft.com/office/drawing/2014/main" id="{DC8416CB-3111-497F-BE4E-ECAC95C07065}"/>
              </a:ext>
            </a:extLst>
          </p:cNvPr>
          <p:cNvPicPr>
            <a:picLocks noChangeAspect="1"/>
          </p:cNvPicPr>
          <p:nvPr/>
        </p:nvPicPr>
        <p:blipFill>
          <a:blip r:embed="rId2"/>
          <a:stretch>
            <a:fillRect/>
          </a:stretch>
        </p:blipFill>
        <p:spPr>
          <a:xfrm>
            <a:off x="0" y="0"/>
            <a:ext cx="1163041" cy="1163041"/>
          </a:xfrm>
          <a:prstGeom prst="rect">
            <a:avLst/>
          </a:prstGeom>
        </p:spPr>
      </p:pic>
      <p:pic>
        <p:nvPicPr>
          <p:cNvPr id="7" name="Picture 6">
            <a:extLst>
              <a:ext uri="{FF2B5EF4-FFF2-40B4-BE49-F238E27FC236}">
                <a16:creationId xmlns:a16="http://schemas.microsoft.com/office/drawing/2014/main" id="{C7CFDEAA-5E1D-4A07-891A-81E8C999DFFE}"/>
              </a:ext>
            </a:extLst>
          </p:cNvPr>
          <p:cNvPicPr>
            <a:picLocks noChangeAspect="1"/>
          </p:cNvPicPr>
          <p:nvPr/>
        </p:nvPicPr>
        <p:blipFill>
          <a:blip r:embed="rId3"/>
          <a:stretch>
            <a:fillRect/>
          </a:stretch>
        </p:blipFill>
        <p:spPr>
          <a:xfrm>
            <a:off x="8079875" y="5695037"/>
            <a:ext cx="4112125" cy="1155328"/>
          </a:xfrm>
          <a:prstGeom prst="rect">
            <a:avLst/>
          </a:prstGeom>
        </p:spPr>
      </p:pic>
      <p:sp>
        <p:nvSpPr>
          <p:cNvPr id="6" name="Content Placeholder 2">
            <a:extLst>
              <a:ext uri="{FF2B5EF4-FFF2-40B4-BE49-F238E27FC236}">
                <a16:creationId xmlns:a16="http://schemas.microsoft.com/office/drawing/2014/main" id="{E3010F82-28DB-4B3B-96FF-D1EB1536CC0A}"/>
              </a:ext>
            </a:extLst>
          </p:cNvPr>
          <p:cNvSpPr txBox="1">
            <a:spLocks/>
          </p:cNvSpPr>
          <p:nvPr/>
        </p:nvSpPr>
        <p:spPr>
          <a:xfrm>
            <a:off x="677477" y="1496421"/>
            <a:ext cx="10013244" cy="419861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CA" sz="2800" dirty="0"/>
              <a:t>Tactics can be classified as Individual or Team</a:t>
            </a:r>
          </a:p>
          <a:p>
            <a:pPr lvl="1"/>
            <a:r>
              <a:rPr lang="en-CA" sz="2400" dirty="0"/>
              <a:t>Team Tactics are more strategic in nature (think X’s and </a:t>
            </a:r>
            <a:r>
              <a:rPr lang="en-CA" sz="2400" dirty="0" err="1"/>
              <a:t>O’x</a:t>
            </a:r>
            <a:r>
              <a:rPr lang="en-CA" sz="2400" dirty="0"/>
              <a:t>)</a:t>
            </a:r>
          </a:p>
          <a:p>
            <a:pPr lvl="1"/>
            <a:r>
              <a:rPr lang="en-CA" sz="2400" dirty="0"/>
              <a:t>Individual Tactics are how a player utilizes their skills to gain an advantage in a given situation</a:t>
            </a:r>
          </a:p>
          <a:p>
            <a:r>
              <a:rPr lang="en-CA" sz="2800" dirty="0"/>
              <a:t>Skills can be evaluated and assessed beyond the basic technical ability into how they are, or could, serve as a tactical advantage</a:t>
            </a:r>
          </a:p>
          <a:p>
            <a:pPr lvl="1"/>
            <a:r>
              <a:rPr lang="en-CA" sz="2400" dirty="0"/>
              <a:t>This can be measured using steps 3-4 of the skill acquisition process</a:t>
            </a:r>
          </a:p>
          <a:p>
            <a:endParaRPr lang="en-CA" dirty="0"/>
          </a:p>
        </p:txBody>
      </p:sp>
      <p:sp>
        <p:nvSpPr>
          <p:cNvPr id="3" name="TextBox 2">
            <a:extLst>
              <a:ext uri="{FF2B5EF4-FFF2-40B4-BE49-F238E27FC236}">
                <a16:creationId xmlns:a16="http://schemas.microsoft.com/office/drawing/2014/main" id="{B4973F23-2403-4F6A-B54C-CEBDF4503199}"/>
              </a:ext>
            </a:extLst>
          </p:cNvPr>
          <p:cNvSpPr txBox="1"/>
          <p:nvPr/>
        </p:nvSpPr>
        <p:spPr>
          <a:xfrm>
            <a:off x="922655" y="5681238"/>
            <a:ext cx="6912043" cy="707886"/>
          </a:xfrm>
          <a:prstGeom prst="rect">
            <a:avLst/>
          </a:prstGeom>
          <a:noFill/>
        </p:spPr>
        <p:txBody>
          <a:bodyPr wrap="square" rtlCol="0">
            <a:spAutoFit/>
          </a:bodyPr>
          <a:lstStyle/>
          <a:p>
            <a:r>
              <a:rPr lang="en-CA" sz="2000" dirty="0"/>
              <a:t>Coaches should consider their own abilities/limitations in teaching these skills and tactics when evaluating a player</a:t>
            </a:r>
          </a:p>
        </p:txBody>
      </p:sp>
    </p:spTree>
    <p:extLst>
      <p:ext uri="{BB962C8B-B14F-4D97-AF65-F5344CB8AC3E}">
        <p14:creationId xmlns:p14="http://schemas.microsoft.com/office/powerpoint/2010/main" val="3144459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C1017-792C-4988-9750-D1773FFC1A41}"/>
              </a:ext>
            </a:extLst>
          </p:cNvPr>
          <p:cNvSpPr>
            <a:spLocks noGrp="1"/>
          </p:cNvSpPr>
          <p:nvPr>
            <p:ph type="title"/>
          </p:nvPr>
        </p:nvSpPr>
        <p:spPr>
          <a:xfrm>
            <a:off x="1163041" y="341015"/>
            <a:ext cx="8596668" cy="822026"/>
          </a:xfrm>
        </p:spPr>
        <p:txBody>
          <a:bodyPr/>
          <a:lstStyle/>
          <a:p>
            <a:pPr algn="ctr"/>
            <a:r>
              <a:rPr lang="en-CA" b="1" dirty="0"/>
              <a:t>The Development Trait of “Potential”</a:t>
            </a:r>
            <a:endParaRPr lang="en-US" b="1" dirty="0"/>
          </a:p>
        </p:txBody>
      </p:sp>
      <p:pic>
        <p:nvPicPr>
          <p:cNvPr id="5" name="Picture 4">
            <a:extLst>
              <a:ext uri="{FF2B5EF4-FFF2-40B4-BE49-F238E27FC236}">
                <a16:creationId xmlns:a16="http://schemas.microsoft.com/office/drawing/2014/main" id="{DC8416CB-3111-497F-BE4E-ECAC95C07065}"/>
              </a:ext>
            </a:extLst>
          </p:cNvPr>
          <p:cNvPicPr>
            <a:picLocks noChangeAspect="1"/>
          </p:cNvPicPr>
          <p:nvPr/>
        </p:nvPicPr>
        <p:blipFill>
          <a:blip r:embed="rId2"/>
          <a:stretch>
            <a:fillRect/>
          </a:stretch>
        </p:blipFill>
        <p:spPr>
          <a:xfrm>
            <a:off x="0" y="0"/>
            <a:ext cx="1163041" cy="1163041"/>
          </a:xfrm>
          <a:prstGeom prst="rect">
            <a:avLst/>
          </a:prstGeom>
        </p:spPr>
      </p:pic>
      <p:pic>
        <p:nvPicPr>
          <p:cNvPr id="7" name="Picture 6">
            <a:extLst>
              <a:ext uri="{FF2B5EF4-FFF2-40B4-BE49-F238E27FC236}">
                <a16:creationId xmlns:a16="http://schemas.microsoft.com/office/drawing/2014/main" id="{C7CFDEAA-5E1D-4A07-891A-81E8C999DFFE}"/>
              </a:ext>
            </a:extLst>
          </p:cNvPr>
          <p:cNvPicPr>
            <a:picLocks noChangeAspect="1"/>
          </p:cNvPicPr>
          <p:nvPr/>
        </p:nvPicPr>
        <p:blipFill>
          <a:blip r:embed="rId3"/>
          <a:stretch>
            <a:fillRect/>
          </a:stretch>
        </p:blipFill>
        <p:spPr>
          <a:xfrm>
            <a:off x="8079875" y="5695037"/>
            <a:ext cx="4112125" cy="1155328"/>
          </a:xfrm>
          <a:prstGeom prst="rect">
            <a:avLst/>
          </a:prstGeom>
        </p:spPr>
      </p:pic>
      <p:sp>
        <p:nvSpPr>
          <p:cNvPr id="6" name="Content Placeholder 2">
            <a:extLst>
              <a:ext uri="{FF2B5EF4-FFF2-40B4-BE49-F238E27FC236}">
                <a16:creationId xmlns:a16="http://schemas.microsoft.com/office/drawing/2014/main" id="{A6F15ADE-6CFE-4E44-9D40-29538136DDA7}"/>
              </a:ext>
            </a:extLst>
          </p:cNvPr>
          <p:cNvSpPr txBox="1">
            <a:spLocks/>
          </p:cNvSpPr>
          <p:nvPr/>
        </p:nvSpPr>
        <p:spPr>
          <a:xfrm>
            <a:off x="468489" y="1315441"/>
            <a:ext cx="10013244" cy="5353944"/>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en-CA" sz="2800" dirty="0"/>
              <a:t>Players are not always able to showcase their full abilities in a shortened time period.  Some can.  Players who are matched in levels and struggle with particular skills/confidence, often have more growth potential.</a:t>
            </a:r>
          </a:p>
          <a:p>
            <a:pPr marL="0" indent="0" algn="ctr">
              <a:buNone/>
            </a:pPr>
            <a:r>
              <a:rPr lang="en-CA" sz="2800" dirty="0"/>
              <a:t>Some players will demonstrate weaknesses that are actually significant indicators of their ability to be a “stronger” player, with coaching and development focus</a:t>
            </a:r>
          </a:p>
          <a:p>
            <a:pPr marL="0" indent="0">
              <a:buNone/>
            </a:pPr>
            <a:r>
              <a:rPr lang="en-CA" sz="2400" dirty="0"/>
              <a:t>Coaches and Evaluators should </a:t>
            </a:r>
            <a:r>
              <a:rPr lang="en-CA" sz="2400" b="1" u="sng" dirty="0">
                <a:solidFill>
                  <a:schemeClr val="accent2">
                    <a:lumMod val="75000"/>
                  </a:schemeClr>
                </a:solidFill>
              </a:rPr>
              <a:t>look for weaknesses that can become strengths</a:t>
            </a:r>
            <a:r>
              <a:rPr lang="en-CA" sz="2400" dirty="0"/>
              <a:t> to understand potential, such as:</a:t>
            </a:r>
          </a:p>
          <a:p>
            <a:r>
              <a:rPr lang="en-CA" sz="2000" dirty="0"/>
              <a:t>A poor skating technique or mechanic with decent speed</a:t>
            </a:r>
          </a:p>
          <a:p>
            <a:r>
              <a:rPr lang="en-CA" sz="2000" dirty="0"/>
              <a:t>An inability to properly execute on pucks but strong positioning</a:t>
            </a:r>
          </a:p>
          <a:p>
            <a:r>
              <a:rPr lang="en-CA" sz="2000" dirty="0"/>
              <a:t>Rushing plays with the puck very quickly when pressured</a:t>
            </a:r>
          </a:p>
          <a:p>
            <a:r>
              <a:rPr lang="en-CA" sz="2000" dirty="0"/>
              <a:t>Transitional skating confidence (pivots, transitions, etc.)</a:t>
            </a:r>
          </a:p>
          <a:p>
            <a:endParaRPr lang="en-CA" sz="2200" dirty="0"/>
          </a:p>
          <a:p>
            <a:endParaRPr lang="en-CA" dirty="0"/>
          </a:p>
        </p:txBody>
      </p:sp>
    </p:spTree>
    <p:extLst>
      <p:ext uri="{BB962C8B-B14F-4D97-AF65-F5344CB8AC3E}">
        <p14:creationId xmlns:p14="http://schemas.microsoft.com/office/powerpoint/2010/main" val="3080402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C1017-792C-4988-9750-D1773FFC1A41}"/>
              </a:ext>
            </a:extLst>
          </p:cNvPr>
          <p:cNvSpPr>
            <a:spLocks noGrp="1"/>
          </p:cNvSpPr>
          <p:nvPr>
            <p:ph type="title"/>
          </p:nvPr>
        </p:nvSpPr>
        <p:spPr>
          <a:xfrm>
            <a:off x="1163041" y="341015"/>
            <a:ext cx="8596668" cy="663696"/>
          </a:xfrm>
        </p:spPr>
        <p:txBody>
          <a:bodyPr/>
          <a:lstStyle/>
          <a:p>
            <a:pPr algn="ctr"/>
            <a:r>
              <a:rPr lang="en-CA" b="1" dirty="0"/>
              <a:t>Four Roles of Invasion Games</a:t>
            </a:r>
            <a:endParaRPr lang="en-US" b="1" dirty="0"/>
          </a:p>
        </p:txBody>
      </p:sp>
      <p:sp>
        <p:nvSpPr>
          <p:cNvPr id="3" name="Content Placeholder 2">
            <a:extLst>
              <a:ext uri="{FF2B5EF4-FFF2-40B4-BE49-F238E27FC236}">
                <a16:creationId xmlns:a16="http://schemas.microsoft.com/office/drawing/2014/main" id="{F158A01E-9D05-4AFD-B164-6E3EC4CFD1EE}"/>
              </a:ext>
            </a:extLst>
          </p:cNvPr>
          <p:cNvSpPr>
            <a:spLocks noGrp="1"/>
          </p:cNvSpPr>
          <p:nvPr>
            <p:ph idx="1"/>
          </p:nvPr>
        </p:nvSpPr>
        <p:spPr>
          <a:xfrm>
            <a:off x="581520" y="1151752"/>
            <a:ext cx="8596668" cy="5655733"/>
          </a:xfrm>
        </p:spPr>
        <p:txBody>
          <a:bodyPr>
            <a:normAutofit/>
          </a:bodyPr>
          <a:lstStyle/>
          <a:p>
            <a:pPr marL="0" indent="0">
              <a:buNone/>
            </a:pPr>
            <a:r>
              <a:rPr lang="en-CA" sz="2000" dirty="0"/>
              <a:t>Ice Hockey is classified as an invasion game.  The objective of invasion games is to get from one end of the playing surface to the other in order to score points</a:t>
            </a:r>
          </a:p>
          <a:p>
            <a:pPr marL="0" indent="0">
              <a:buNone/>
            </a:pPr>
            <a:r>
              <a:rPr lang="en-CA" sz="2000" dirty="0"/>
              <a:t>All Invasion Games (hockey, basketball, football, soccer, lacrosse, etc.) have the same set of 4 specific roles a player can occupy at any one time</a:t>
            </a:r>
          </a:p>
          <a:p>
            <a:pPr marL="0" indent="0">
              <a:buNone/>
            </a:pPr>
            <a:endParaRPr lang="en-CA" sz="2000" dirty="0"/>
          </a:p>
          <a:p>
            <a:pPr>
              <a:buAutoNum type="arabicParenR"/>
            </a:pPr>
            <a:r>
              <a:rPr lang="en-CA" sz="2800" b="1" dirty="0"/>
              <a:t>Offense with the puck/ball</a:t>
            </a:r>
          </a:p>
          <a:p>
            <a:pPr>
              <a:buAutoNum type="arabicParenR"/>
            </a:pPr>
            <a:r>
              <a:rPr lang="en-CA" sz="2800" b="1" dirty="0"/>
              <a:t>Offense without the puck/ball</a:t>
            </a:r>
          </a:p>
          <a:p>
            <a:pPr>
              <a:buAutoNum type="arabicParenR"/>
            </a:pPr>
            <a:r>
              <a:rPr lang="en-CA" sz="2800" b="1" dirty="0"/>
              <a:t>Defense on the puck/ball carrier</a:t>
            </a:r>
          </a:p>
          <a:p>
            <a:pPr>
              <a:buAutoNum type="arabicParenR"/>
            </a:pPr>
            <a:r>
              <a:rPr lang="en-CA" sz="2800" b="1" dirty="0"/>
              <a:t>Defense away from the puck/ball carrier</a:t>
            </a:r>
          </a:p>
          <a:p>
            <a:pPr>
              <a:buAutoNum type="arabicParenR"/>
            </a:pPr>
            <a:endParaRPr lang="en-CA" sz="2000" dirty="0"/>
          </a:p>
          <a:p>
            <a:pPr marL="0" indent="0">
              <a:buNone/>
            </a:pPr>
            <a:r>
              <a:rPr lang="en-US" sz="2000" dirty="0"/>
              <a:t>All players are always in one of these 4 roles at any given time</a:t>
            </a:r>
            <a:endParaRPr lang="en-CA" sz="2000" dirty="0"/>
          </a:p>
        </p:txBody>
      </p:sp>
      <p:pic>
        <p:nvPicPr>
          <p:cNvPr id="5" name="Picture 4">
            <a:extLst>
              <a:ext uri="{FF2B5EF4-FFF2-40B4-BE49-F238E27FC236}">
                <a16:creationId xmlns:a16="http://schemas.microsoft.com/office/drawing/2014/main" id="{DC8416CB-3111-497F-BE4E-ECAC95C07065}"/>
              </a:ext>
            </a:extLst>
          </p:cNvPr>
          <p:cNvPicPr>
            <a:picLocks noChangeAspect="1"/>
          </p:cNvPicPr>
          <p:nvPr/>
        </p:nvPicPr>
        <p:blipFill>
          <a:blip r:embed="rId2"/>
          <a:stretch>
            <a:fillRect/>
          </a:stretch>
        </p:blipFill>
        <p:spPr>
          <a:xfrm>
            <a:off x="0" y="0"/>
            <a:ext cx="1163041" cy="1163041"/>
          </a:xfrm>
          <a:prstGeom prst="rect">
            <a:avLst/>
          </a:prstGeom>
        </p:spPr>
      </p:pic>
      <p:pic>
        <p:nvPicPr>
          <p:cNvPr id="7" name="Picture 6">
            <a:extLst>
              <a:ext uri="{FF2B5EF4-FFF2-40B4-BE49-F238E27FC236}">
                <a16:creationId xmlns:a16="http://schemas.microsoft.com/office/drawing/2014/main" id="{C7CFDEAA-5E1D-4A07-891A-81E8C999DFFE}"/>
              </a:ext>
            </a:extLst>
          </p:cNvPr>
          <p:cNvPicPr>
            <a:picLocks noChangeAspect="1"/>
          </p:cNvPicPr>
          <p:nvPr/>
        </p:nvPicPr>
        <p:blipFill>
          <a:blip r:embed="rId3"/>
          <a:stretch>
            <a:fillRect/>
          </a:stretch>
        </p:blipFill>
        <p:spPr>
          <a:xfrm>
            <a:off x="8079875" y="5695037"/>
            <a:ext cx="4112125" cy="1155328"/>
          </a:xfrm>
          <a:prstGeom prst="rect">
            <a:avLst/>
          </a:prstGeom>
        </p:spPr>
      </p:pic>
    </p:spTree>
    <p:extLst>
      <p:ext uri="{BB962C8B-B14F-4D97-AF65-F5344CB8AC3E}">
        <p14:creationId xmlns:p14="http://schemas.microsoft.com/office/powerpoint/2010/main" val="3957927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C1017-792C-4988-9750-D1773FFC1A41}"/>
              </a:ext>
            </a:extLst>
          </p:cNvPr>
          <p:cNvSpPr>
            <a:spLocks noGrp="1"/>
          </p:cNvSpPr>
          <p:nvPr>
            <p:ph type="title"/>
          </p:nvPr>
        </p:nvSpPr>
        <p:spPr>
          <a:xfrm>
            <a:off x="1163041" y="341015"/>
            <a:ext cx="8596668" cy="822026"/>
          </a:xfrm>
        </p:spPr>
        <p:txBody>
          <a:bodyPr>
            <a:normAutofit fontScale="90000"/>
          </a:bodyPr>
          <a:lstStyle/>
          <a:p>
            <a:pPr algn="ctr"/>
            <a:r>
              <a:rPr lang="en-CA" b="1" dirty="0"/>
              <a:t>Using 4 Roles to Gauge “Hockey Sense”</a:t>
            </a:r>
            <a:endParaRPr lang="en-US" b="1" dirty="0"/>
          </a:p>
        </p:txBody>
      </p:sp>
      <p:pic>
        <p:nvPicPr>
          <p:cNvPr id="5" name="Picture 4">
            <a:extLst>
              <a:ext uri="{FF2B5EF4-FFF2-40B4-BE49-F238E27FC236}">
                <a16:creationId xmlns:a16="http://schemas.microsoft.com/office/drawing/2014/main" id="{DC8416CB-3111-497F-BE4E-ECAC95C07065}"/>
              </a:ext>
            </a:extLst>
          </p:cNvPr>
          <p:cNvPicPr>
            <a:picLocks noChangeAspect="1"/>
          </p:cNvPicPr>
          <p:nvPr/>
        </p:nvPicPr>
        <p:blipFill>
          <a:blip r:embed="rId2"/>
          <a:stretch>
            <a:fillRect/>
          </a:stretch>
        </p:blipFill>
        <p:spPr>
          <a:xfrm>
            <a:off x="0" y="0"/>
            <a:ext cx="1163041" cy="1163041"/>
          </a:xfrm>
          <a:prstGeom prst="rect">
            <a:avLst/>
          </a:prstGeom>
        </p:spPr>
      </p:pic>
      <p:pic>
        <p:nvPicPr>
          <p:cNvPr id="7" name="Picture 6">
            <a:extLst>
              <a:ext uri="{FF2B5EF4-FFF2-40B4-BE49-F238E27FC236}">
                <a16:creationId xmlns:a16="http://schemas.microsoft.com/office/drawing/2014/main" id="{C7CFDEAA-5E1D-4A07-891A-81E8C999DFFE}"/>
              </a:ext>
            </a:extLst>
          </p:cNvPr>
          <p:cNvPicPr>
            <a:picLocks noChangeAspect="1"/>
          </p:cNvPicPr>
          <p:nvPr/>
        </p:nvPicPr>
        <p:blipFill>
          <a:blip r:embed="rId3"/>
          <a:stretch>
            <a:fillRect/>
          </a:stretch>
        </p:blipFill>
        <p:spPr>
          <a:xfrm>
            <a:off x="8079875" y="5695037"/>
            <a:ext cx="4112125" cy="1155328"/>
          </a:xfrm>
          <a:prstGeom prst="rect">
            <a:avLst/>
          </a:prstGeom>
        </p:spPr>
      </p:pic>
      <p:sp>
        <p:nvSpPr>
          <p:cNvPr id="6" name="Content Placeholder 2">
            <a:extLst>
              <a:ext uri="{FF2B5EF4-FFF2-40B4-BE49-F238E27FC236}">
                <a16:creationId xmlns:a16="http://schemas.microsoft.com/office/drawing/2014/main" id="{E7B9A11D-7929-430A-8445-917DE5C4F1F7}"/>
              </a:ext>
            </a:extLst>
          </p:cNvPr>
          <p:cNvSpPr txBox="1">
            <a:spLocks/>
          </p:cNvSpPr>
          <p:nvPr/>
        </p:nvSpPr>
        <p:spPr>
          <a:xfrm>
            <a:off x="454753" y="1163041"/>
            <a:ext cx="10013244" cy="4859580"/>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en-CA" sz="3200" dirty="0"/>
              <a:t>The main objectives of all roles is either to create scoring or deny scoring. Each of the 4 Roles has their own set of requirements to be successful.</a:t>
            </a:r>
          </a:p>
          <a:p>
            <a:pPr marL="0" indent="0" algn="ctr">
              <a:buNone/>
            </a:pPr>
            <a:r>
              <a:rPr lang="en-CA" sz="3200" dirty="0"/>
              <a:t>With each role comes a set of technical and tactical skills that will determine a players impact on whether or not the team is successful in their objective</a:t>
            </a:r>
          </a:p>
          <a:p>
            <a:pPr lvl="1"/>
            <a:r>
              <a:rPr lang="en-CA" sz="2600" dirty="0"/>
              <a:t>Example: Offense with the puck requires technical skills of skating, puck control, shooting, etc.</a:t>
            </a:r>
          </a:p>
          <a:p>
            <a:pPr lvl="2"/>
            <a:r>
              <a:rPr lang="en-CA" sz="2600" dirty="0"/>
              <a:t>Each of these skills can be broken down even further to develop a player’s skills, confidence and overall understanding of when, where, why and how to execute</a:t>
            </a:r>
            <a:endParaRPr lang="en-CA" dirty="0"/>
          </a:p>
        </p:txBody>
      </p:sp>
      <p:sp>
        <p:nvSpPr>
          <p:cNvPr id="10" name="TextBox 9">
            <a:extLst>
              <a:ext uri="{FF2B5EF4-FFF2-40B4-BE49-F238E27FC236}">
                <a16:creationId xmlns:a16="http://schemas.microsoft.com/office/drawing/2014/main" id="{815216BD-44D4-4876-93C7-A7284F837E6C}"/>
              </a:ext>
            </a:extLst>
          </p:cNvPr>
          <p:cNvSpPr txBox="1"/>
          <p:nvPr/>
        </p:nvSpPr>
        <p:spPr>
          <a:xfrm>
            <a:off x="581520" y="5811036"/>
            <a:ext cx="7783547" cy="923330"/>
          </a:xfrm>
          <a:prstGeom prst="rect">
            <a:avLst/>
          </a:prstGeom>
          <a:noFill/>
        </p:spPr>
        <p:txBody>
          <a:bodyPr wrap="square" rtlCol="0">
            <a:spAutoFit/>
          </a:bodyPr>
          <a:lstStyle/>
          <a:p>
            <a:pPr algn="ctr"/>
            <a:r>
              <a:rPr lang="en-CA" b="1" dirty="0">
                <a:solidFill>
                  <a:schemeClr val="accent2">
                    <a:lumMod val="75000"/>
                  </a:schemeClr>
                </a:solidFill>
              </a:rPr>
              <a:t>This information allows coaches to breakdown every piece of a player’s decision-making process or “game sense” and help them develop it further</a:t>
            </a:r>
            <a:endParaRPr lang="en-US" b="1" dirty="0">
              <a:solidFill>
                <a:schemeClr val="accent2">
                  <a:lumMod val="75000"/>
                </a:schemeClr>
              </a:solidFill>
            </a:endParaRPr>
          </a:p>
        </p:txBody>
      </p:sp>
    </p:spTree>
    <p:extLst>
      <p:ext uri="{BB962C8B-B14F-4D97-AF65-F5344CB8AC3E}">
        <p14:creationId xmlns:p14="http://schemas.microsoft.com/office/powerpoint/2010/main" val="763255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C1017-792C-4988-9750-D1773FFC1A41}"/>
              </a:ext>
            </a:extLst>
          </p:cNvPr>
          <p:cNvSpPr>
            <a:spLocks noGrp="1"/>
          </p:cNvSpPr>
          <p:nvPr>
            <p:ph type="title"/>
          </p:nvPr>
        </p:nvSpPr>
        <p:spPr>
          <a:xfrm>
            <a:off x="1163041" y="341015"/>
            <a:ext cx="8596668" cy="822026"/>
          </a:xfrm>
        </p:spPr>
        <p:txBody>
          <a:bodyPr/>
          <a:lstStyle/>
          <a:p>
            <a:pPr algn="ctr"/>
            <a:r>
              <a:rPr lang="en-CA" b="1" dirty="0"/>
              <a:t>Team Selection Considerations</a:t>
            </a:r>
            <a:endParaRPr lang="en-US" b="1" dirty="0"/>
          </a:p>
        </p:txBody>
      </p:sp>
      <p:pic>
        <p:nvPicPr>
          <p:cNvPr id="5" name="Picture 4">
            <a:extLst>
              <a:ext uri="{FF2B5EF4-FFF2-40B4-BE49-F238E27FC236}">
                <a16:creationId xmlns:a16="http://schemas.microsoft.com/office/drawing/2014/main" id="{DC8416CB-3111-497F-BE4E-ECAC95C07065}"/>
              </a:ext>
            </a:extLst>
          </p:cNvPr>
          <p:cNvPicPr>
            <a:picLocks noChangeAspect="1"/>
          </p:cNvPicPr>
          <p:nvPr/>
        </p:nvPicPr>
        <p:blipFill>
          <a:blip r:embed="rId2"/>
          <a:stretch>
            <a:fillRect/>
          </a:stretch>
        </p:blipFill>
        <p:spPr>
          <a:xfrm>
            <a:off x="0" y="0"/>
            <a:ext cx="1163041" cy="1163041"/>
          </a:xfrm>
          <a:prstGeom prst="rect">
            <a:avLst/>
          </a:prstGeom>
        </p:spPr>
      </p:pic>
      <p:pic>
        <p:nvPicPr>
          <p:cNvPr id="7" name="Picture 6">
            <a:extLst>
              <a:ext uri="{FF2B5EF4-FFF2-40B4-BE49-F238E27FC236}">
                <a16:creationId xmlns:a16="http://schemas.microsoft.com/office/drawing/2014/main" id="{C7CFDEAA-5E1D-4A07-891A-81E8C999DFFE}"/>
              </a:ext>
            </a:extLst>
          </p:cNvPr>
          <p:cNvPicPr>
            <a:picLocks noChangeAspect="1"/>
          </p:cNvPicPr>
          <p:nvPr/>
        </p:nvPicPr>
        <p:blipFill>
          <a:blip r:embed="rId3"/>
          <a:stretch>
            <a:fillRect/>
          </a:stretch>
        </p:blipFill>
        <p:spPr>
          <a:xfrm>
            <a:off x="8260497" y="5824781"/>
            <a:ext cx="4112125" cy="1155328"/>
          </a:xfrm>
          <a:prstGeom prst="rect">
            <a:avLst/>
          </a:prstGeom>
        </p:spPr>
      </p:pic>
      <p:sp>
        <p:nvSpPr>
          <p:cNvPr id="6" name="Content Placeholder 2">
            <a:extLst>
              <a:ext uri="{FF2B5EF4-FFF2-40B4-BE49-F238E27FC236}">
                <a16:creationId xmlns:a16="http://schemas.microsoft.com/office/drawing/2014/main" id="{63911464-9CC8-425D-9B9A-C1050828EF80}"/>
              </a:ext>
            </a:extLst>
          </p:cNvPr>
          <p:cNvSpPr txBox="1">
            <a:spLocks/>
          </p:cNvSpPr>
          <p:nvPr/>
        </p:nvSpPr>
        <p:spPr>
          <a:xfrm>
            <a:off x="581520" y="1033219"/>
            <a:ext cx="9291220" cy="5353944"/>
          </a:xfrm>
          <a:prstGeom prst="rect">
            <a:avLst/>
          </a:prstGeom>
        </p:spPr>
        <p:txBody>
          <a:bodyPr vert="horz" lIns="91440" tIns="45720" rIns="91440" bIns="45720" rtlCol="0">
            <a:normAutofit fontScale="850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CA" sz="2400" dirty="0"/>
              <a:t>When evaluating to best select a team, there are some important considerations to take or pay attention to:</a:t>
            </a:r>
          </a:p>
          <a:p>
            <a:r>
              <a:rPr lang="en-CA" sz="2400" dirty="0"/>
              <a:t>Positional Determinations</a:t>
            </a:r>
          </a:p>
          <a:p>
            <a:pPr lvl="1"/>
            <a:r>
              <a:rPr lang="en-CA" sz="2400" dirty="0"/>
              <a:t>Do players have tendencies and skills that would be most beneficial in particular positions? Does the player see themselves in this position?</a:t>
            </a:r>
          </a:p>
          <a:p>
            <a:r>
              <a:rPr lang="en-CA" sz="2400" dirty="0"/>
              <a:t>Handedness</a:t>
            </a:r>
          </a:p>
          <a:p>
            <a:pPr lvl="1"/>
            <a:r>
              <a:rPr lang="en-CA" sz="2400" dirty="0"/>
              <a:t>Does the team have a good balance or options for shooting right and left?  Do players of particular skill sets have balance in handedness?</a:t>
            </a:r>
          </a:p>
          <a:p>
            <a:r>
              <a:rPr lang="en-CA" sz="2400" dirty="0"/>
              <a:t>Coaching style</a:t>
            </a:r>
          </a:p>
          <a:p>
            <a:pPr lvl="1"/>
            <a:r>
              <a:rPr lang="en-CA" sz="2400" dirty="0"/>
              <a:t>Is the coach equipped to properly develop players of particular skill sets given their coaching style and ability?</a:t>
            </a:r>
          </a:p>
          <a:p>
            <a:r>
              <a:rPr lang="en-CA" sz="2400" dirty="0"/>
              <a:t>Leadership/Character/Cohesion</a:t>
            </a:r>
          </a:p>
          <a:p>
            <a:pPr lvl="1"/>
            <a:r>
              <a:rPr lang="en-CA" sz="2400" dirty="0"/>
              <a:t>Do players styles, skill sets and overall values mesh?  Does this align with the coach’s ability to lead/guide/mentor and/or police behaviours and values</a:t>
            </a:r>
            <a:endParaRPr lang="en-CA" dirty="0"/>
          </a:p>
        </p:txBody>
      </p:sp>
    </p:spTree>
    <p:extLst>
      <p:ext uri="{BB962C8B-B14F-4D97-AF65-F5344CB8AC3E}">
        <p14:creationId xmlns:p14="http://schemas.microsoft.com/office/powerpoint/2010/main" val="145288710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789</TotalTime>
  <Words>1086</Words>
  <Application>Microsoft Office PowerPoint</Application>
  <PresentationFormat>Widescreen</PresentationFormat>
  <Paragraphs>84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Trebuchet MS</vt:lpstr>
      <vt:lpstr>Wingdings 3</vt:lpstr>
      <vt:lpstr>Facet</vt:lpstr>
      <vt:lpstr>MacLean Hockey Evaluation Techniques</vt:lpstr>
      <vt:lpstr>Player Evaluation Objectives</vt:lpstr>
      <vt:lpstr>Technical Skill Assessments</vt:lpstr>
      <vt:lpstr>Skill Acquisition Process</vt:lpstr>
      <vt:lpstr>Evaluating Technical Skills for Tactical Purposes</vt:lpstr>
      <vt:lpstr>The Development Trait of “Potential”</vt:lpstr>
      <vt:lpstr>Four Roles of Invasion Games</vt:lpstr>
      <vt:lpstr>Using 4 Roles to Gauge “Hockey Sense”</vt:lpstr>
      <vt:lpstr>Team Selection Considerations</vt:lpstr>
      <vt:lpstr>“Smartphone” Technique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MacLean Hockey Program Intro</dc:title>
  <dc:creator>Ross MacLean</dc:creator>
  <cp:lastModifiedBy>Donna Fuller</cp:lastModifiedBy>
  <cp:revision>18</cp:revision>
  <dcterms:created xsi:type="dcterms:W3CDTF">2020-09-21T18:51:27Z</dcterms:created>
  <dcterms:modified xsi:type="dcterms:W3CDTF">2020-10-01T16:57:20Z</dcterms:modified>
</cp:coreProperties>
</file>