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1" r:id="rId3"/>
    <p:sldId id="259" r:id="rId4"/>
    <p:sldId id="256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7F7AB-2B7F-492D-885D-D8C1B6833CAB}" type="datetimeFigureOut">
              <a:rPr lang="en-CA" smtClean="0"/>
              <a:pPr/>
              <a:t>13/11/2012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AAABB-BD64-4964-89D8-5EDDE715B461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7F7AB-2B7F-492D-885D-D8C1B6833CAB}" type="datetimeFigureOut">
              <a:rPr lang="en-CA" smtClean="0"/>
              <a:pPr/>
              <a:t>13/11/2012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AAABB-BD64-4964-89D8-5EDDE715B461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7F7AB-2B7F-492D-885D-D8C1B6833CAB}" type="datetimeFigureOut">
              <a:rPr lang="en-CA" smtClean="0"/>
              <a:pPr/>
              <a:t>13/11/2012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AAABB-BD64-4964-89D8-5EDDE715B461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7F7AB-2B7F-492D-885D-D8C1B6833CAB}" type="datetimeFigureOut">
              <a:rPr lang="en-CA" smtClean="0"/>
              <a:pPr/>
              <a:t>13/11/2012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AAABB-BD64-4964-89D8-5EDDE715B461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7F7AB-2B7F-492D-885D-D8C1B6833CAB}" type="datetimeFigureOut">
              <a:rPr lang="en-CA" smtClean="0"/>
              <a:pPr/>
              <a:t>13/11/2012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AAABB-BD64-4964-89D8-5EDDE715B461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7F7AB-2B7F-492D-885D-D8C1B6833CAB}" type="datetimeFigureOut">
              <a:rPr lang="en-CA" smtClean="0"/>
              <a:pPr/>
              <a:t>13/11/2012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AAABB-BD64-4964-89D8-5EDDE715B461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7F7AB-2B7F-492D-885D-D8C1B6833CAB}" type="datetimeFigureOut">
              <a:rPr lang="en-CA" smtClean="0"/>
              <a:pPr/>
              <a:t>13/11/2012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AAABB-BD64-4964-89D8-5EDDE715B461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7F7AB-2B7F-492D-885D-D8C1B6833CAB}" type="datetimeFigureOut">
              <a:rPr lang="en-CA" smtClean="0"/>
              <a:pPr/>
              <a:t>13/11/2012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AAABB-BD64-4964-89D8-5EDDE715B461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full_ice_rink_diagram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23256" y="260648"/>
            <a:ext cx="8497487" cy="3743848"/>
          </a:xfrm>
          <a:prstGeom prst="rect">
            <a:avLst/>
          </a:prstGeom>
        </p:spPr>
      </p:pic>
      <p:pic>
        <p:nvPicPr>
          <p:cNvPr id="4" name="Picture 3" descr="youldon_group logo_white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7301919" y="6021288"/>
            <a:ext cx="1806585" cy="79208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7F7AB-2B7F-492D-885D-D8C1B6833CAB}" type="datetimeFigureOut">
              <a:rPr lang="en-CA" smtClean="0"/>
              <a:pPr/>
              <a:t>13/11/2012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AAABB-BD64-4964-89D8-5EDDE715B461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7F7AB-2B7F-492D-885D-D8C1B6833CAB}" type="datetimeFigureOut">
              <a:rPr lang="en-CA" smtClean="0"/>
              <a:pPr/>
              <a:t>13/11/2012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AAABB-BD64-4964-89D8-5EDDE715B461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E7F7AB-2B7F-492D-885D-D8C1B6833CAB}" type="datetimeFigureOut">
              <a:rPr lang="en-CA" smtClean="0"/>
              <a:pPr/>
              <a:t>13/11/2012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0AAABB-BD64-4964-89D8-5EDDE715B461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Arrow Connector 1"/>
          <p:cNvCxnSpPr/>
          <p:nvPr/>
        </p:nvCxnSpPr>
        <p:spPr bwMode="auto">
          <a:xfrm flipV="1">
            <a:off x="1619672" y="5548366"/>
            <a:ext cx="936104" cy="448"/>
          </a:xfrm>
          <a:prstGeom prst="straightConnector1">
            <a:avLst/>
          </a:prstGeom>
          <a:noFill/>
          <a:ln w="25400" cap="rnd" cmpd="sng" algn="ctr">
            <a:solidFill>
              <a:schemeClr val="tx1"/>
            </a:solidFill>
            <a:prstDash val="sysDot"/>
            <a:round/>
            <a:headEnd type="oval" w="med" len="med"/>
            <a:tailEnd type="arrow"/>
          </a:ln>
          <a:effectLst/>
        </p:spPr>
      </p:cxnSp>
      <p:sp>
        <p:nvSpPr>
          <p:cNvPr id="3" name="Multiply 2"/>
          <p:cNvSpPr/>
          <p:nvPr/>
        </p:nvSpPr>
        <p:spPr bwMode="auto">
          <a:xfrm>
            <a:off x="1475656" y="4460319"/>
            <a:ext cx="357187" cy="285750"/>
          </a:xfrm>
          <a:prstGeom prst="mathMultiply">
            <a:avLst/>
          </a:prstGeom>
          <a:solidFill>
            <a:srgbClr val="FF0000"/>
          </a:solidFill>
          <a:ln w="3175" cap="rnd" cmpd="sng" algn="ctr">
            <a:solidFill>
              <a:schemeClr val="tx1"/>
            </a:solidFill>
            <a:prstDash val="solid"/>
            <a:round/>
            <a:headEnd type="none" w="med" len="med"/>
            <a:tailEnd type="stealth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4" name="Donut 3"/>
          <p:cNvSpPr/>
          <p:nvPr/>
        </p:nvSpPr>
        <p:spPr bwMode="auto">
          <a:xfrm>
            <a:off x="1475656" y="4872012"/>
            <a:ext cx="357187" cy="357188"/>
          </a:xfrm>
          <a:prstGeom prst="donut">
            <a:avLst>
              <a:gd name="adj" fmla="val 27325"/>
            </a:avLst>
          </a:prstGeom>
          <a:solidFill>
            <a:srgbClr val="0070C0">
              <a:alpha val="64000"/>
            </a:srgbClr>
          </a:solidFill>
          <a:ln>
            <a:solidFill>
              <a:schemeClr val="bg1"/>
            </a:solidFill>
            <a:headEnd type="none" w="med" len="med"/>
            <a:tailEnd type="stealth" w="med" len="med"/>
          </a:ln>
          <a:effectLst>
            <a:reflection blurRad="6350" stA="52000" endA="300" endPos="35000" dir="5400000" sy="-100000" algn="bl" rotWithShape="0"/>
          </a:effectLst>
          <a:scene3d>
            <a:camera prst="isometricOffAxis1Right"/>
            <a:lightRig rig="threePt" dir="t"/>
          </a:scene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marL="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/>
            </a:pPr>
            <a:endParaRPr lang="en-CA" sz="18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07704" y="4418528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Pylon</a:t>
            </a:r>
            <a:endParaRPr lang="en-CA" dirty="0"/>
          </a:p>
        </p:txBody>
      </p:sp>
      <p:sp>
        <p:nvSpPr>
          <p:cNvPr id="6" name="TextBox 5"/>
          <p:cNvSpPr txBox="1"/>
          <p:nvPr/>
        </p:nvSpPr>
        <p:spPr>
          <a:xfrm>
            <a:off x="1979712" y="4859868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Ring</a:t>
            </a:r>
            <a:endParaRPr lang="en-CA" dirty="0"/>
          </a:p>
        </p:txBody>
      </p:sp>
      <p:sp>
        <p:nvSpPr>
          <p:cNvPr id="7" name="TextBox 6"/>
          <p:cNvSpPr txBox="1"/>
          <p:nvPr/>
        </p:nvSpPr>
        <p:spPr>
          <a:xfrm>
            <a:off x="2699792" y="5363924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Pass</a:t>
            </a:r>
            <a:endParaRPr lang="en-CA" dirty="0"/>
          </a:p>
        </p:txBody>
      </p:sp>
      <p:cxnSp>
        <p:nvCxnSpPr>
          <p:cNvPr id="8" name="Straight Arrow Connector 7"/>
          <p:cNvCxnSpPr/>
          <p:nvPr/>
        </p:nvCxnSpPr>
        <p:spPr bwMode="auto">
          <a:xfrm flipV="1">
            <a:off x="1619672" y="5980414"/>
            <a:ext cx="936104" cy="448"/>
          </a:xfrm>
          <a:prstGeom prst="straightConnector1">
            <a:avLst/>
          </a:prstGeom>
          <a:noFill/>
          <a:ln w="25400" cap="rnd" cmpd="sng" algn="ctr">
            <a:solidFill>
              <a:schemeClr val="tx1"/>
            </a:solidFill>
            <a:prstDash val="solid"/>
            <a:round/>
            <a:headEnd type="oval" w="med" len="med"/>
            <a:tailEnd type="arrow"/>
          </a:ln>
          <a:effectLst/>
        </p:spPr>
      </p:cxnSp>
      <p:sp>
        <p:nvSpPr>
          <p:cNvPr id="9" name="TextBox 8"/>
          <p:cNvSpPr txBox="1"/>
          <p:nvPr/>
        </p:nvSpPr>
        <p:spPr>
          <a:xfrm>
            <a:off x="2699792" y="5795972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l" defTabSz="914400" rtl="0" eaLnBrk="1" latinLnBrk="0" hangingPunct="1"/>
            <a:r>
              <a:rPr lang="en-CA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Skate, no ring</a:t>
            </a:r>
          </a:p>
        </p:txBody>
      </p:sp>
      <p:cxnSp>
        <p:nvCxnSpPr>
          <p:cNvPr id="10" name="Straight Arrow Connector 9"/>
          <p:cNvCxnSpPr/>
          <p:nvPr/>
        </p:nvCxnSpPr>
        <p:spPr bwMode="auto">
          <a:xfrm flipV="1">
            <a:off x="1619672" y="6340454"/>
            <a:ext cx="936104" cy="448"/>
          </a:xfrm>
          <a:prstGeom prst="straightConnector1">
            <a:avLst/>
          </a:prstGeom>
          <a:noFill/>
          <a:ln w="25400" cap="rnd" cmpd="sng" algn="ctr">
            <a:solidFill>
              <a:schemeClr val="tx1"/>
            </a:solidFill>
            <a:prstDash val="dashDot"/>
            <a:round/>
            <a:headEnd type="oval" w="med" len="med"/>
            <a:tailEnd type="arrow"/>
          </a:ln>
          <a:effectLst/>
        </p:spPr>
      </p:cxnSp>
      <p:sp>
        <p:nvSpPr>
          <p:cNvPr id="11" name="TextBox 10"/>
          <p:cNvSpPr txBox="1"/>
          <p:nvPr/>
        </p:nvSpPr>
        <p:spPr>
          <a:xfrm>
            <a:off x="2699792" y="6156012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l" defTabSz="914400" rtl="0" eaLnBrk="1" latinLnBrk="0" hangingPunct="1"/>
            <a:r>
              <a:rPr lang="en-CA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Ring Carry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5220072" y="4427820"/>
            <a:ext cx="2016224" cy="369332"/>
            <a:chOff x="4572000" y="4365104"/>
            <a:chExt cx="2016224" cy="369332"/>
          </a:xfrm>
        </p:grpSpPr>
        <p:sp>
          <p:nvSpPr>
            <p:cNvPr id="13" name="Oval 12"/>
            <p:cNvSpPr>
              <a:spLocks noChangeArrowheads="1"/>
            </p:cNvSpPr>
            <p:nvPr/>
          </p:nvSpPr>
          <p:spPr bwMode="auto">
            <a:xfrm>
              <a:off x="4572000" y="4405308"/>
              <a:ext cx="288925" cy="288925"/>
            </a:xfrm>
            <a:prstGeom prst="ellipse">
              <a:avLst/>
            </a:prstGeom>
            <a:solidFill>
              <a:srgbClr val="C0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reflection blurRad="6350" stA="52000" endA="300" endPos="35000" dir="5400000" sy="-100000" algn="bl" rotWithShape="0"/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600" b="1" dirty="0" smtClean="0">
                  <a:solidFill>
                    <a:schemeClr val="bg1"/>
                  </a:solidFill>
                </a:rPr>
                <a:t>X</a:t>
              </a:r>
              <a:endParaRPr lang="en-US" sz="1600" b="1" dirty="0">
                <a:solidFill>
                  <a:schemeClr val="bg1"/>
                </a:solidFill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5220072" y="4365104"/>
              <a:ext cx="13681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dirty="0" smtClean="0"/>
                <a:t>Opponent</a:t>
              </a:r>
              <a:endParaRPr lang="en-CA" dirty="0"/>
            </a:p>
          </p:txBody>
        </p:sp>
      </p:grpSp>
      <p:sp>
        <p:nvSpPr>
          <p:cNvPr id="16" name="Oval 12"/>
          <p:cNvSpPr>
            <a:spLocks noChangeArrowheads="1"/>
          </p:cNvSpPr>
          <p:nvPr/>
        </p:nvSpPr>
        <p:spPr bwMode="auto">
          <a:xfrm>
            <a:off x="5220072" y="5548144"/>
            <a:ext cx="288925" cy="288925"/>
          </a:xfrm>
          <a:prstGeom prst="ellipse">
            <a:avLst/>
          </a:prstGeom>
          <a:ln>
            <a:solidFill>
              <a:schemeClr val="tx1"/>
            </a:solidFill>
            <a:headEnd/>
            <a:tailEnd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sz="1600" b="1" dirty="0" smtClean="0">
                <a:solidFill>
                  <a:schemeClr val="tx1"/>
                </a:solidFill>
              </a:rPr>
              <a:t>D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940152" y="5507940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My</a:t>
            </a:r>
            <a:r>
              <a:rPr lang="en-CA" baseline="0" dirty="0" smtClean="0"/>
              <a:t> Team: D, F, C</a:t>
            </a:r>
            <a:endParaRPr lang="en-CA" dirty="0"/>
          </a:p>
        </p:txBody>
      </p:sp>
      <p:grpSp>
        <p:nvGrpSpPr>
          <p:cNvPr id="18" name="Group 17"/>
          <p:cNvGrpSpPr/>
          <p:nvPr/>
        </p:nvGrpSpPr>
        <p:grpSpPr>
          <a:xfrm>
            <a:off x="5220072" y="4967880"/>
            <a:ext cx="3024336" cy="369332"/>
            <a:chOff x="4572000" y="4941168"/>
            <a:chExt cx="3024336" cy="369332"/>
          </a:xfrm>
        </p:grpSpPr>
        <p:sp>
          <p:nvSpPr>
            <p:cNvPr id="19" name="Oval 12"/>
            <p:cNvSpPr>
              <a:spLocks noChangeArrowheads="1"/>
            </p:cNvSpPr>
            <p:nvPr/>
          </p:nvSpPr>
          <p:spPr bwMode="auto">
            <a:xfrm>
              <a:off x="4572000" y="4981372"/>
              <a:ext cx="288925" cy="288925"/>
            </a:xfrm>
            <a:prstGeom prst="ellipse">
              <a:avLst/>
            </a:prstGeom>
            <a:ln>
              <a:solidFill>
                <a:schemeClr val="tx1"/>
              </a:solidFill>
              <a:headEnd/>
              <a:tailEnd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algn="ctr" defTabSz="914400" rtl="0" eaLnBrk="1" latinLnBrk="0" hangingPunct="1">
                <a:defRPr/>
              </a:pPr>
              <a:r>
                <a:rPr lang="en-US" sz="1600" b="1" kern="1200" dirty="0" smtClean="0">
                  <a:solidFill>
                    <a:schemeClr val="tx1"/>
                  </a:solidFill>
                  <a:latin typeface="+mn-lt"/>
                  <a:ea typeface="+mn-ea"/>
                  <a:cs typeface="+mn-cs"/>
                </a:rPr>
                <a:t>G</a:t>
              </a:r>
              <a:endParaRPr lang="en-US" sz="16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5292080" y="4941168"/>
              <a:ext cx="230425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dirty="0" smtClean="0"/>
                <a:t>My</a:t>
              </a:r>
              <a:r>
                <a:rPr lang="en-CA" baseline="0" dirty="0" smtClean="0"/>
                <a:t> Goaltender</a:t>
              </a:r>
              <a:endParaRPr lang="en-CA" dirty="0"/>
            </a:p>
          </p:txBody>
        </p:sp>
      </p:grpSp>
      <p:sp>
        <p:nvSpPr>
          <p:cNvPr id="21" name="Rounded Rectangle 20"/>
          <p:cNvSpPr>
            <a:spLocks noChangeArrowheads="1"/>
          </p:cNvSpPr>
          <p:nvPr/>
        </p:nvSpPr>
        <p:spPr bwMode="auto">
          <a:xfrm>
            <a:off x="5220072" y="6088650"/>
            <a:ext cx="1368152" cy="432048"/>
          </a:xfrm>
          <a:prstGeom prst="roundRect">
            <a:avLst>
              <a:gd name="adj" fmla="val 21556"/>
            </a:avLst>
          </a:prstGeom>
          <a:solidFill>
            <a:srgbClr val="C00000">
              <a:alpha val="15000"/>
            </a:srgbClr>
          </a:solidFill>
          <a:ln>
            <a:headEnd/>
            <a:tailEnd type="stealth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 smtClean="0"/>
              <a:t>My Key Point …</a:t>
            </a:r>
            <a:endParaRPr lang="en-CA" sz="1400" dirty="0">
              <a:solidFill>
                <a:schemeClr val="dk1"/>
              </a:solidFill>
              <a:latin typeface="+mn-lt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51520" y="3933056"/>
            <a:ext cx="75608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b="1" dirty="0" smtClean="0"/>
              <a:t>Legend</a:t>
            </a:r>
            <a:r>
              <a:rPr lang="en-CA" dirty="0" smtClean="0"/>
              <a:t>: copy and re-use these symbols; copy this slide ...  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Arrow Connector 1"/>
          <p:cNvCxnSpPr/>
          <p:nvPr/>
        </p:nvCxnSpPr>
        <p:spPr bwMode="auto">
          <a:xfrm flipV="1">
            <a:off x="1619672" y="5548366"/>
            <a:ext cx="936104" cy="448"/>
          </a:xfrm>
          <a:prstGeom prst="straightConnector1">
            <a:avLst/>
          </a:prstGeom>
          <a:noFill/>
          <a:ln w="25400" cap="rnd" cmpd="sng" algn="ctr">
            <a:solidFill>
              <a:schemeClr val="tx1"/>
            </a:solidFill>
            <a:prstDash val="sysDot"/>
            <a:round/>
            <a:headEnd type="oval" w="med" len="med"/>
            <a:tailEnd type="arrow"/>
          </a:ln>
          <a:effectLst/>
        </p:spPr>
      </p:cxnSp>
      <p:sp>
        <p:nvSpPr>
          <p:cNvPr id="3" name="Multiply 2"/>
          <p:cNvSpPr/>
          <p:nvPr/>
        </p:nvSpPr>
        <p:spPr bwMode="auto">
          <a:xfrm>
            <a:off x="1475656" y="4460319"/>
            <a:ext cx="357187" cy="285750"/>
          </a:xfrm>
          <a:prstGeom prst="mathMultiply">
            <a:avLst/>
          </a:prstGeom>
          <a:solidFill>
            <a:srgbClr val="FF0000"/>
          </a:solidFill>
          <a:ln w="3175" cap="rnd" cmpd="sng" algn="ctr">
            <a:solidFill>
              <a:schemeClr val="tx1"/>
            </a:solidFill>
            <a:prstDash val="solid"/>
            <a:round/>
            <a:headEnd type="none" w="med" len="med"/>
            <a:tailEnd type="stealth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4" name="Donut 3"/>
          <p:cNvSpPr/>
          <p:nvPr/>
        </p:nvSpPr>
        <p:spPr bwMode="auto">
          <a:xfrm>
            <a:off x="1475656" y="4872012"/>
            <a:ext cx="357187" cy="357188"/>
          </a:xfrm>
          <a:prstGeom prst="donut">
            <a:avLst>
              <a:gd name="adj" fmla="val 27325"/>
            </a:avLst>
          </a:prstGeom>
          <a:solidFill>
            <a:srgbClr val="0070C0">
              <a:alpha val="64000"/>
            </a:srgbClr>
          </a:solidFill>
          <a:ln>
            <a:solidFill>
              <a:schemeClr val="bg1"/>
            </a:solidFill>
            <a:headEnd type="none" w="med" len="med"/>
            <a:tailEnd type="stealth" w="med" len="med"/>
          </a:ln>
          <a:effectLst>
            <a:reflection blurRad="6350" stA="52000" endA="300" endPos="35000" dir="5400000" sy="-100000" algn="bl" rotWithShape="0"/>
          </a:effectLst>
          <a:scene3d>
            <a:camera prst="isometricOffAxis1Right"/>
            <a:lightRig rig="threePt" dir="t"/>
          </a:scene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marL="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/>
            </a:pPr>
            <a:endParaRPr lang="en-CA" sz="18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07704" y="4418528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Pylon</a:t>
            </a:r>
            <a:endParaRPr lang="en-CA" dirty="0"/>
          </a:p>
        </p:txBody>
      </p:sp>
      <p:sp>
        <p:nvSpPr>
          <p:cNvPr id="6" name="TextBox 5"/>
          <p:cNvSpPr txBox="1"/>
          <p:nvPr/>
        </p:nvSpPr>
        <p:spPr>
          <a:xfrm>
            <a:off x="1979712" y="4859868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Ring</a:t>
            </a:r>
            <a:endParaRPr lang="en-CA" dirty="0"/>
          </a:p>
        </p:txBody>
      </p:sp>
      <p:sp>
        <p:nvSpPr>
          <p:cNvPr id="7" name="TextBox 6"/>
          <p:cNvSpPr txBox="1"/>
          <p:nvPr/>
        </p:nvSpPr>
        <p:spPr>
          <a:xfrm>
            <a:off x="2699792" y="5363924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Pass</a:t>
            </a:r>
            <a:endParaRPr lang="en-CA" dirty="0"/>
          </a:p>
        </p:txBody>
      </p:sp>
      <p:cxnSp>
        <p:nvCxnSpPr>
          <p:cNvPr id="8" name="Straight Arrow Connector 7"/>
          <p:cNvCxnSpPr/>
          <p:nvPr/>
        </p:nvCxnSpPr>
        <p:spPr bwMode="auto">
          <a:xfrm flipV="1">
            <a:off x="1619672" y="5980414"/>
            <a:ext cx="936104" cy="448"/>
          </a:xfrm>
          <a:prstGeom prst="straightConnector1">
            <a:avLst/>
          </a:prstGeom>
          <a:noFill/>
          <a:ln w="25400" cap="rnd" cmpd="sng" algn="ctr">
            <a:solidFill>
              <a:schemeClr val="tx1"/>
            </a:solidFill>
            <a:prstDash val="solid"/>
            <a:round/>
            <a:headEnd type="oval" w="med" len="med"/>
            <a:tailEnd type="arrow"/>
          </a:ln>
          <a:effectLst/>
        </p:spPr>
      </p:cxnSp>
      <p:sp>
        <p:nvSpPr>
          <p:cNvPr id="9" name="TextBox 8"/>
          <p:cNvSpPr txBox="1"/>
          <p:nvPr/>
        </p:nvSpPr>
        <p:spPr>
          <a:xfrm>
            <a:off x="2699792" y="5795972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l" defTabSz="914400" rtl="0" eaLnBrk="1" latinLnBrk="0" hangingPunct="1"/>
            <a:r>
              <a:rPr lang="en-CA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Skate, no ring</a:t>
            </a:r>
          </a:p>
        </p:txBody>
      </p:sp>
      <p:cxnSp>
        <p:nvCxnSpPr>
          <p:cNvPr id="10" name="Straight Arrow Connector 9"/>
          <p:cNvCxnSpPr/>
          <p:nvPr/>
        </p:nvCxnSpPr>
        <p:spPr bwMode="auto">
          <a:xfrm flipV="1">
            <a:off x="1619672" y="6340454"/>
            <a:ext cx="936104" cy="448"/>
          </a:xfrm>
          <a:prstGeom prst="straightConnector1">
            <a:avLst/>
          </a:prstGeom>
          <a:noFill/>
          <a:ln w="25400" cap="rnd" cmpd="sng" algn="ctr">
            <a:solidFill>
              <a:schemeClr val="tx1"/>
            </a:solidFill>
            <a:prstDash val="dashDot"/>
            <a:round/>
            <a:headEnd type="oval" w="med" len="med"/>
            <a:tailEnd type="arrow"/>
          </a:ln>
          <a:effectLst/>
        </p:spPr>
      </p:cxnSp>
      <p:sp>
        <p:nvSpPr>
          <p:cNvPr id="11" name="TextBox 10"/>
          <p:cNvSpPr txBox="1"/>
          <p:nvPr/>
        </p:nvSpPr>
        <p:spPr>
          <a:xfrm>
            <a:off x="2699792" y="6156012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l" defTabSz="914400" rtl="0" eaLnBrk="1" latinLnBrk="0" hangingPunct="1"/>
            <a:r>
              <a:rPr lang="en-CA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Ring Carry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5220072" y="4427820"/>
            <a:ext cx="2016224" cy="369332"/>
            <a:chOff x="4572000" y="4365104"/>
            <a:chExt cx="2016224" cy="369332"/>
          </a:xfrm>
        </p:grpSpPr>
        <p:sp>
          <p:nvSpPr>
            <p:cNvPr id="13" name="Oval 12"/>
            <p:cNvSpPr>
              <a:spLocks noChangeArrowheads="1"/>
            </p:cNvSpPr>
            <p:nvPr/>
          </p:nvSpPr>
          <p:spPr bwMode="auto">
            <a:xfrm>
              <a:off x="4572000" y="4405308"/>
              <a:ext cx="288925" cy="288925"/>
            </a:xfrm>
            <a:prstGeom prst="ellipse">
              <a:avLst/>
            </a:prstGeom>
            <a:solidFill>
              <a:srgbClr val="C0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reflection blurRad="6350" stA="52000" endA="300" endPos="35000" dir="5400000" sy="-100000" algn="bl" rotWithShape="0"/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600" b="1" dirty="0" smtClean="0">
                  <a:solidFill>
                    <a:schemeClr val="bg1"/>
                  </a:solidFill>
                </a:rPr>
                <a:t>X</a:t>
              </a:r>
              <a:endParaRPr lang="en-US" sz="1600" b="1" dirty="0">
                <a:solidFill>
                  <a:schemeClr val="bg1"/>
                </a:solidFill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5220072" y="4365104"/>
              <a:ext cx="13681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dirty="0" smtClean="0"/>
                <a:t>Opponent</a:t>
              </a:r>
              <a:endParaRPr lang="en-CA" dirty="0"/>
            </a:p>
          </p:txBody>
        </p:sp>
      </p:grpSp>
      <p:sp>
        <p:nvSpPr>
          <p:cNvPr id="16" name="Oval 12"/>
          <p:cNvSpPr>
            <a:spLocks noChangeArrowheads="1"/>
          </p:cNvSpPr>
          <p:nvPr/>
        </p:nvSpPr>
        <p:spPr bwMode="auto">
          <a:xfrm>
            <a:off x="5220072" y="5548144"/>
            <a:ext cx="288925" cy="288925"/>
          </a:xfrm>
          <a:prstGeom prst="ellipse">
            <a:avLst/>
          </a:prstGeom>
          <a:ln>
            <a:solidFill>
              <a:schemeClr val="tx1"/>
            </a:solidFill>
            <a:headEnd/>
            <a:tailEnd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sz="1600" b="1" dirty="0" smtClean="0">
                <a:solidFill>
                  <a:schemeClr val="tx1"/>
                </a:solidFill>
              </a:rPr>
              <a:t>D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940152" y="5507940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My</a:t>
            </a:r>
            <a:r>
              <a:rPr lang="en-CA" baseline="0" dirty="0" smtClean="0"/>
              <a:t> Team: D, F, C</a:t>
            </a:r>
            <a:endParaRPr lang="en-CA" dirty="0"/>
          </a:p>
        </p:txBody>
      </p:sp>
      <p:grpSp>
        <p:nvGrpSpPr>
          <p:cNvPr id="15" name="Group 17"/>
          <p:cNvGrpSpPr/>
          <p:nvPr/>
        </p:nvGrpSpPr>
        <p:grpSpPr>
          <a:xfrm>
            <a:off x="5220072" y="4967880"/>
            <a:ext cx="3024336" cy="369332"/>
            <a:chOff x="4572000" y="4941168"/>
            <a:chExt cx="3024336" cy="369332"/>
          </a:xfrm>
        </p:grpSpPr>
        <p:sp>
          <p:nvSpPr>
            <p:cNvPr id="19" name="Oval 12"/>
            <p:cNvSpPr>
              <a:spLocks noChangeArrowheads="1"/>
            </p:cNvSpPr>
            <p:nvPr/>
          </p:nvSpPr>
          <p:spPr bwMode="auto">
            <a:xfrm>
              <a:off x="4572000" y="4981372"/>
              <a:ext cx="288925" cy="288925"/>
            </a:xfrm>
            <a:prstGeom prst="ellipse">
              <a:avLst/>
            </a:prstGeom>
            <a:ln>
              <a:solidFill>
                <a:schemeClr val="tx1"/>
              </a:solidFill>
              <a:headEnd/>
              <a:tailEnd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algn="ctr" defTabSz="914400" rtl="0" eaLnBrk="1" latinLnBrk="0" hangingPunct="1">
                <a:defRPr/>
              </a:pPr>
              <a:r>
                <a:rPr lang="en-US" sz="1600" b="1" kern="1200" dirty="0" smtClean="0">
                  <a:solidFill>
                    <a:schemeClr val="tx1"/>
                  </a:solidFill>
                  <a:latin typeface="+mn-lt"/>
                  <a:ea typeface="+mn-ea"/>
                  <a:cs typeface="+mn-cs"/>
                </a:rPr>
                <a:t>G</a:t>
              </a:r>
              <a:endParaRPr lang="en-US" sz="16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5292080" y="4941168"/>
              <a:ext cx="230425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dirty="0" smtClean="0"/>
                <a:t>My</a:t>
              </a:r>
              <a:r>
                <a:rPr lang="en-CA" baseline="0" dirty="0" smtClean="0"/>
                <a:t> Goaltender</a:t>
              </a:r>
              <a:endParaRPr lang="en-CA" dirty="0"/>
            </a:p>
          </p:txBody>
        </p:sp>
      </p:grpSp>
      <p:sp>
        <p:nvSpPr>
          <p:cNvPr id="21" name="Rounded Rectangle 20"/>
          <p:cNvSpPr>
            <a:spLocks noChangeArrowheads="1"/>
          </p:cNvSpPr>
          <p:nvPr/>
        </p:nvSpPr>
        <p:spPr bwMode="auto">
          <a:xfrm>
            <a:off x="5220072" y="6088650"/>
            <a:ext cx="1368152" cy="432048"/>
          </a:xfrm>
          <a:prstGeom prst="roundRect">
            <a:avLst>
              <a:gd name="adj" fmla="val 21556"/>
            </a:avLst>
          </a:prstGeom>
          <a:solidFill>
            <a:srgbClr val="C00000">
              <a:alpha val="15000"/>
            </a:srgbClr>
          </a:solidFill>
          <a:ln>
            <a:headEnd/>
            <a:tailEnd type="stealth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 smtClean="0"/>
              <a:t>My Key Point …</a:t>
            </a:r>
            <a:endParaRPr lang="en-CA" sz="1400" dirty="0">
              <a:solidFill>
                <a:schemeClr val="dk1"/>
              </a:solidFill>
              <a:latin typeface="+mn-lt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51520" y="3933056"/>
            <a:ext cx="75608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b="1" dirty="0" smtClean="0"/>
              <a:t>Legend</a:t>
            </a:r>
            <a:r>
              <a:rPr lang="en-CA" dirty="0" smtClean="0"/>
              <a:t>: copy and re-use these symbols; copy this slide ...  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2"/>
          <p:cNvSpPr>
            <a:spLocks noChangeArrowheads="1"/>
          </p:cNvSpPr>
          <p:nvPr/>
        </p:nvSpPr>
        <p:spPr bwMode="auto">
          <a:xfrm>
            <a:off x="1372131" y="2144348"/>
            <a:ext cx="288925" cy="288925"/>
          </a:xfrm>
          <a:prstGeom prst="ellipse">
            <a:avLst/>
          </a:prstGeom>
          <a:ln>
            <a:solidFill>
              <a:schemeClr val="tx1"/>
            </a:solidFill>
            <a:headEnd/>
            <a:tailEnd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sz="1600" b="1">
                <a:solidFill>
                  <a:schemeClr val="dk1"/>
                </a:solidFill>
              </a:rPr>
              <a:t>D</a:t>
            </a:r>
          </a:p>
        </p:txBody>
      </p:sp>
      <p:sp>
        <p:nvSpPr>
          <p:cNvPr id="4" name="Rounded Rectangle 20"/>
          <p:cNvSpPr>
            <a:spLocks noChangeArrowheads="1"/>
          </p:cNvSpPr>
          <p:nvPr/>
        </p:nvSpPr>
        <p:spPr bwMode="auto">
          <a:xfrm>
            <a:off x="2884299" y="344148"/>
            <a:ext cx="2304256" cy="357188"/>
          </a:xfrm>
          <a:prstGeom prst="roundRect">
            <a:avLst>
              <a:gd name="adj" fmla="val 21556"/>
            </a:avLst>
          </a:prstGeom>
          <a:solidFill>
            <a:srgbClr val="C00000">
              <a:alpha val="15000"/>
            </a:srgbClr>
          </a:solidFill>
          <a:ln>
            <a:headEnd/>
            <a:tailEnd type="stealth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 smtClean="0"/>
              <a:t>Full Ice Break Out</a:t>
            </a:r>
            <a:endParaRPr lang="en-CA" sz="1400" dirty="0">
              <a:solidFill>
                <a:schemeClr val="dk1"/>
              </a:solidFill>
              <a:latin typeface="+mn-lt"/>
            </a:endParaRPr>
          </a:p>
        </p:txBody>
      </p:sp>
      <p:sp>
        <p:nvSpPr>
          <p:cNvPr id="5" name="Oval 12"/>
          <p:cNvSpPr>
            <a:spLocks noChangeArrowheads="1"/>
          </p:cNvSpPr>
          <p:nvPr/>
        </p:nvSpPr>
        <p:spPr bwMode="auto">
          <a:xfrm>
            <a:off x="1300123" y="1352260"/>
            <a:ext cx="288925" cy="288925"/>
          </a:xfrm>
          <a:prstGeom prst="ellipse">
            <a:avLst/>
          </a:prstGeom>
          <a:ln>
            <a:solidFill>
              <a:schemeClr val="tx1"/>
            </a:solidFill>
            <a:headEnd/>
            <a:tailEnd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sz="1600" b="1" dirty="0">
                <a:solidFill>
                  <a:schemeClr val="dk1"/>
                </a:solidFill>
              </a:rPr>
              <a:t>D</a:t>
            </a:r>
          </a:p>
        </p:txBody>
      </p:sp>
      <p:sp>
        <p:nvSpPr>
          <p:cNvPr id="6" name="Oval 12"/>
          <p:cNvSpPr>
            <a:spLocks noChangeArrowheads="1"/>
          </p:cNvSpPr>
          <p:nvPr/>
        </p:nvSpPr>
        <p:spPr bwMode="auto">
          <a:xfrm>
            <a:off x="2411760" y="2276872"/>
            <a:ext cx="288925" cy="288925"/>
          </a:xfrm>
          <a:prstGeom prst="ellipse">
            <a:avLst/>
          </a:prstGeom>
          <a:ln>
            <a:solidFill>
              <a:schemeClr val="tx1"/>
            </a:solidFill>
            <a:headEnd/>
            <a:tailEnd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sz="1600" b="1">
                <a:solidFill>
                  <a:schemeClr val="dk1"/>
                </a:solidFill>
              </a:rPr>
              <a:t>F</a:t>
            </a:r>
          </a:p>
        </p:txBody>
      </p:sp>
      <p:sp>
        <p:nvSpPr>
          <p:cNvPr id="7" name="Oval 12"/>
          <p:cNvSpPr>
            <a:spLocks noChangeArrowheads="1"/>
          </p:cNvSpPr>
          <p:nvPr/>
        </p:nvSpPr>
        <p:spPr bwMode="auto">
          <a:xfrm>
            <a:off x="2380243" y="1280252"/>
            <a:ext cx="288925" cy="288925"/>
          </a:xfrm>
          <a:prstGeom prst="ellipse">
            <a:avLst/>
          </a:prstGeom>
          <a:ln>
            <a:solidFill>
              <a:schemeClr val="tx1"/>
            </a:solidFill>
            <a:headEnd/>
            <a:tailEnd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sz="1600" b="1">
                <a:solidFill>
                  <a:schemeClr val="dk1"/>
                </a:solidFill>
              </a:rPr>
              <a:t>F</a:t>
            </a:r>
          </a:p>
        </p:txBody>
      </p:sp>
      <p:sp>
        <p:nvSpPr>
          <p:cNvPr id="8" name="Oval 12"/>
          <p:cNvSpPr>
            <a:spLocks noChangeArrowheads="1"/>
          </p:cNvSpPr>
          <p:nvPr/>
        </p:nvSpPr>
        <p:spPr bwMode="auto">
          <a:xfrm>
            <a:off x="1660163" y="1712300"/>
            <a:ext cx="288925" cy="288925"/>
          </a:xfrm>
          <a:prstGeom prst="ellipse">
            <a:avLst/>
          </a:prstGeom>
          <a:ln>
            <a:solidFill>
              <a:schemeClr val="tx1"/>
            </a:solidFill>
            <a:headEnd/>
            <a:tailEnd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sz="1600" b="1"/>
              <a:t>C</a:t>
            </a:r>
          </a:p>
        </p:txBody>
      </p:sp>
      <p:sp>
        <p:nvSpPr>
          <p:cNvPr id="9" name="Freeform 8"/>
          <p:cNvSpPr/>
          <p:nvPr/>
        </p:nvSpPr>
        <p:spPr bwMode="auto">
          <a:xfrm>
            <a:off x="552894" y="1599079"/>
            <a:ext cx="858591" cy="963769"/>
          </a:xfrm>
          <a:custGeom>
            <a:avLst/>
            <a:gdLst>
              <a:gd name="connsiteX0" fmla="*/ 858591 w 858591"/>
              <a:gd name="connsiteY0" fmla="*/ 850005 h 963769"/>
              <a:gd name="connsiteX1" fmla="*/ 549498 w 858591"/>
              <a:gd name="connsiteY1" fmla="*/ 953036 h 963769"/>
              <a:gd name="connsiteX2" fmla="*/ 266163 w 858591"/>
              <a:gd name="connsiteY2" fmla="*/ 914400 h 963769"/>
              <a:gd name="connsiteX3" fmla="*/ 176011 w 858591"/>
              <a:gd name="connsiteY3" fmla="*/ 785611 h 963769"/>
              <a:gd name="connsiteX4" fmla="*/ 72980 w 858591"/>
              <a:gd name="connsiteY4" fmla="*/ 643943 h 963769"/>
              <a:gd name="connsiteX5" fmla="*/ 8586 w 858591"/>
              <a:gd name="connsiteY5" fmla="*/ 515155 h 963769"/>
              <a:gd name="connsiteX6" fmla="*/ 21464 w 858591"/>
              <a:gd name="connsiteY6" fmla="*/ 360608 h 963769"/>
              <a:gd name="connsiteX7" fmla="*/ 47222 w 858591"/>
              <a:gd name="connsiteY7" fmla="*/ 193183 h 963769"/>
              <a:gd name="connsiteX8" fmla="*/ 60101 w 858591"/>
              <a:gd name="connsiteY8" fmla="*/ 128788 h 963769"/>
              <a:gd name="connsiteX9" fmla="*/ 188890 w 858591"/>
              <a:gd name="connsiteY9" fmla="*/ 0 h 9637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58591" h="963769">
                <a:moveTo>
                  <a:pt x="858591" y="850005"/>
                </a:moveTo>
                <a:cubicBezTo>
                  <a:pt x="753413" y="896154"/>
                  <a:pt x="648236" y="942304"/>
                  <a:pt x="549498" y="953036"/>
                </a:cubicBezTo>
                <a:cubicBezTo>
                  <a:pt x="450760" y="963769"/>
                  <a:pt x="328411" y="942304"/>
                  <a:pt x="266163" y="914400"/>
                </a:cubicBezTo>
                <a:cubicBezTo>
                  <a:pt x="203915" y="886496"/>
                  <a:pt x="208208" y="830687"/>
                  <a:pt x="176011" y="785611"/>
                </a:cubicBezTo>
                <a:cubicBezTo>
                  <a:pt x="143814" y="740535"/>
                  <a:pt x="100884" y="689019"/>
                  <a:pt x="72980" y="643943"/>
                </a:cubicBezTo>
                <a:cubicBezTo>
                  <a:pt x="45076" y="598867"/>
                  <a:pt x="17172" y="562377"/>
                  <a:pt x="8586" y="515155"/>
                </a:cubicBezTo>
                <a:cubicBezTo>
                  <a:pt x="0" y="467933"/>
                  <a:pt x="15025" y="414270"/>
                  <a:pt x="21464" y="360608"/>
                </a:cubicBezTo>
                <a:cubicBezTo>
                  <a:pt x="27903" y="306946"/>
                  <a:pt x="40783" y="231820"/>
                  <a:pt x="47222" y="193183"/>
                </a:cubicBezTo>
                <a:cubicBezTo>
                  <a:pt x="53662" y="154546"/>
                  <a:pt x="36490" y="160985"/>
                  <a:pt x="60101" y="128788"/>
                </a:cubicBezTo>
                <a:cubicBezTo>
                  <a:pt x="83712" y="96591"/>
                  <a:pt x="136301" y="48295"/>
                  <a:pt x="188890" y="0"/>
                </a:cubicBezTo>
              </a:path>
            </a:pathLst>
          </a:custGeom>
          <a:noFill/>
          <a:ln w="25400" cap="rnd" cmpd="sng" algn="ctr">
            <a:solidFill>
              <a:schemeClr val="tx1"/>
            </a:solidFill>
            <a:prstDash val="dash"/>
            <a:round/>
            <a:headEnd type="oval" w="med" len="med"/>
            <a:tailEnd type="stealth" w="lg" len="lg"/>
          </a:ln>
          <a:effectLst/>
        </p:spPr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" name="Freeform 9"/>
          <p:cNvSpPr/>
          <p:nvPr/>
        </p:nvSpPr>
        <p:spPr bwMode="auto">
          <a:xfrm>
            <a:off x="913502" y="332656"/>
            <a:ext cx="768440" cy="1111876"/>
          </a:xfrm>
          <a:custGeom>
            <a:avLst/>
            <a:gdLst>
              <a:gd name="connsiteX0" fmla="*/ 330558 w 768440"/>
              <a:gd name="connsiteY0" fmla="*/ 1111876 h 1111876"/>
              <a:gd name="connsiteX1" fmla="*/ 188890 w 768440"/>
              <a:gd name="connsiteY1" fmla="*/ 1073240 h 1111876"/>
              <a:gd name="connsiteX2" fmla="*/ 150254 w 768440"/>
              <a:gd name="connsiteY2" fmla="*/ 1034603 h 1111876"/>
              <a:gd name="connsiteX3" fmla="*/ 21465 w 768440"/>
              <a:gd name="connsiteY3" fmla="*/ 828541 h 1111876"/>
              <a:gd name="connsiteX4" fmla="*/ 21465 w 768440"/>
              <a:gd name="connsiteY4" fmla="*/ 661116 h 1111876"/>
              <a:gd name="connsiteX5" fmla="*/ 21465 w 768440"/>
              <a:gd name="connsiteY5" fmla="*/ 429296 h 1111876"/>
              <a:gd name="connsiteX6" fmla="*/ 150254 w 768440"/>
              <a:gd name="connsiteY6" fmla="*/ 223234 h 1111876"/>
              <a:gd name="connsiteX7" fmla="*/ 266164 w 768440"/>
              <a:gd name="connsiteY7" fmla="*/ 133082 h 1111876"/>
              <a:gd name="connsiteX8" fmla="*/ 446468 w 768440"/>
              <a:gd name="connsiteY8" fmla="*/ 30051 h 1111876"/>
              <a:gd name="connsiteX9" fmla="*/ 562378 w 768440"/>
              <a:gd name="connsiteY9" fmla="*/ 4293 h 1111876"/>
              <a:gd name="connsiteX10" fmla="*/ 639651 w 768440"/>
              <a:gd name="connsiteY10" fmla="*/ 4293 h 1111876"/>
              <a:gd name="connsiteX11" fmla="*/ 729803 w 768440"/>
              <a:gd name="connsiteY11" fmla="*/ 4293 h 1111876"/>
              <a:gd name="connsiteX12" fmla="*/ 768440 w 768440"/>
              <a:gd name="connsiteY12" fmla="*/ 4293 h 11118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68440" h="1111876">
                <a:moveTo>
                  <a:pt x="330558" y="1111876"/>
                </a:moveTo>
                <a:cubicBezTo>
                  <a:pt x="274749" y="1098997"/>
                  <a:pt x="218941" y="1086119"/>
                  <a:pt x="188890" y="1073240"/>
                </a:cubicBezTo>
                <a:cubicBezTo>
                  <a:pt x="158839" y="1060361"/>
                  <a:pt x="178158" y="1075386"/>
                  <a:pt x="150254" y="1034603"/>
                </a:cubicBezTo>
                <a:cubicBezTo>
                  <a:pt x="122350" y="993820"/>
                  <a:pt x="42930" y="890789"/>
                  <a:pt x="21465" y="828541"/>
                </a:cubicBezTo>
                <a:cubicBezTo>
                  <a:pt x="0" y="766293"/>
                  <a:pt x="21465" y="661116"/>
                  <a:pt x="21465" y="661116"/>
                </a:cubicBezTo>
                <a:cubicBezTo>
                  <a:pt x="21465" y="594575"/>
                  <a:pt x="0" y="502276"/>
                  <a:pt x="21465" y="429296"/>
                </a:cubicBezTo>
                <a:cubicBezTo>
                  <a:pt x="42930" y="356316"/>
                  <a:pt x="109471" y="272603"/>
                  <a:pt x="150254" y="223234"/>
                </a:cubicBezTo>
                <a:cubicBezTo>
                  <a:pt x="191037" y="173865"/>
                  <a:pt x="216795" y="165279"/>
                  <a:pt x="266164" y="133082"/>
                </a:cubicBezTo>
                <a:cubicBezTo>
                  <a:pt x="315533" y="100885"/>
                  <a:pt x="397099" y="51516"/>
                  <a:pt x="446468" y="30051"/>
                </a:cubicBezTo>
                <a:cubicBezTo>
                  <a:pt x="495837" y="8586"/>
                  <a:pt x="530181" y="8586"/>
                  <a:pt x="562378" y="4293"/>
                </a:cubicBezTo>
                <a:cubicBezTo>
                  <a:pt x="594575" y="0"/>
                  <a:pt x="639651" y="4293"/>
                  <a:pt x="639651" y="4293"/>
                </a:cubicBezTo>
                <a:lnTo>
                  <a:pt x="729803" y="4293"/>
                </a:lnTo>
                <a:lnTo>
                  <a:pt x="768440" y="4293"/>
                </a:lnTo>
              </a:path>
            </a:pathLst>
          </a:custGeom>
          <a:noFill/>
          <a:ln w="25400" cap="rnd" cmpd="sng" algn="ctr">
            <a:solidFill>
              <a:schemeClr val="tx1"/>
            </a:solidFill>
            <a:prstDash val="dash"/>
            <a:round/>
            <a:headEnd type="oval" w="med" len="med"/>
            <a:tailEnd type="stealth" w="lg" len="lg"/>
          </a:ln>
          <a:effectLst/>
        </p:spPr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1" name="Freeform 10"/>
          <p:cNvSpPr/>
          <p:nvPr/>
        </p:nvSpPr>
        <p:spPr bwMode="auto">
          <a:xfrm>
            <a:off x="1804179" y="920212"/>
            <a:ext cx="830799" cy="717503"/>
          </a:xfrm>
          <a:custGeom>
            <a:avLst/>
            <a:gdLst>
              <a:gd name="connsiteX0" fmla="*/ 2146 w 839273"/>
              <a:gd name="connsiteY0" fmla="*/ 450760 h 450760"/>
              <a:gd name="connsiteX1" fmla="*/ 2146 w 839273"/>
              <a:gd name="connsiteY1" fmla="*/ 386366 h 450760"/>
              <a:gd name="connsiteX2" fmla="*/ 2146 w 839273"/>
              <a:gd name="connsiteY2" fmla="*/ 309093 h 450760"/>
              <a:gd name="connsiteX3" fmla="*/ 15025 w 839273"/>
              <a:gd name="connsiteY3" fmla="*/ 257577 h 450760"/>
              <a:gd name="connsiteX4" fmla="*/ 92299 w 839273"/>
              <a:gd name="connsiteY4" fmla="*/ 206062 h 450760"/>
              <a:gd name="connsiteX5" fmla="*/ 182451 w 839273"/>
              <a:gd name="connsiteY5" fmla="*/ 180304 h 450760"/>
              <a:gd name="connsiteX6" fmla="*/ 233966 w 839273"/>
              <a:gd name="connsiteY6" fmla="*/ 154546 h 450760"/>
              <a:gd name="connsiteX7" fmla="*/ 362755 w 839273"/>
              <a:gd name="connsiteY7" fmla="*/ 128788 h 450760"/>
              <a:gd name="connsiteX8" fmla="*/ 388513 w 839273"/>
              <a:gd name="connsiteY8" fmla="*/ 103031 h 450760"/>
              <a:gd name="connsiteX9" fmla="*/ 478665 w 839273"/>
              <a:gd name="connsiteY9" fmla="*/ 90152 h 450760"/>
              <a:gd name="connsiteX10" fmla="*/ 530180 w 839273"/>
              <a:gd name="connsiteY10" fmla="*/ 77273 h 450760"/>
              <a:gd name="connsiteX11" fmla="*/ 633211 w 839273"/>
              <a:gd name="connsiteY11" fmla="*/ 51515 h 450760"/>
              <a:gd name="connsiteX12" fmla="*/ 658969 w 839273"/>
              <a:gd name="connsiteY12" fmla="*/ 38636 h 450760"/>
              <a:gd name="connsiteX13" fmla="*/ 774879 w 839273"/>
              <a:gd name="connsiteY13" fmla="*/ 12879 h 450760"/>
              <a:gd name="connsiteX14" fmla="*/ 839273 w 839273"/>
              <a:gd name="connsiteY14" fmla="*/ 0 h 450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839273" h="450760">
                <a:moveTo>
                  <a:pt x="2146" y="450760"/>
                </a:moveTo>
                <a:lnTo>
                  <a:pt x="2146" y="386366"/>
                </a:lnTo>
                <a:cubicBezTo>
                  <a:pt x="2146" y="362755"/>
                  <a:pt x="0" y="330558"/>
                  <a:pt x="2146" y="309093"/>
                </a:cubicBezTo>
                <a:cubicBezTo>
                  <a:pt x="4293" y="287628"/>
                  <a:pt x="0" y="274749"/>
                  <a:pt x="15025" y="257577"/>
                </a:cubicBezTo>
                <a:cubicBezTo>
                  <a:pt x="30050" y="240405"/>
                  <a:pt x="64395" y="218941"/>
                  <a:pt x="92299" y="206062"/>
                </a:cubicBezTo>
                <a:cubicBezTo>
                  <a:pt x="120203" y="193183"/>
                  <a:pt x="158840" y="188890"/>
                  <a:pt x="182451" y="180304"/>
                </a:cubicBezTo>
                <a:cubicBezTo>
                  <a:pt x="206062" y="171718"/>
                  <a:pt x="203915" y="163132"/>
                  <a:pt x="233966" y="154546"/>
                </a:cubicBezTo>
                <a:cubicBezTo>
                  <a:pt x="264017" y="145960"/>
                  <a:pt x="336997" y="137374"/>
                  <a:pt x="362755" y="128788"/>
                </a:cubicBezTo>
                <a:cubicBezTo>
                  <a:pt x="388513" y="120202"/>
                  <a:pt x="369195" y="109470"/>
                  <a:pt x="388513" y="103031"/>
                </a:cubicBezTo>
                <a:cubicBezTo>
                  <a:pt x="407831" y="96592"/>
                  <a:pt x="455054" y="94445"/>
                  <a:pt x="478665" y="90152"/>
                </a:cubicBezTo>
                <a:cubicBezTo>
                  <a:pt x="502276" y="85859"/>
                  <a:pt x="530180" y="77273"/>
                  <a:pt x="530180" y="77273"/>
                </a:cubicBezTo>
                <a:cubicBezTo>
                  <a:pt x="555938" y="70834"/>
                  <a:pt x="611746" y="57954"/>
                  <a:pt x="633211" y="51515"/>
                </a:cubicBezTo>
                <a:cubicBezTo>
                  <a:pt x="654676" y="45076"/>
                  <a:pt x="635358" y="45075"/>
                  <a:pt x="658969" y="38636"/>
                </a:cubicBezTo>
                <a:cubicBezTo>
                  <a:pt x="682580" y="32197"/>
                  <a:pt x="744828" y="19318"/>
                  <a:pt x="774879" y="12879"/>
                </a:cubicBezTo>
                <a:cubicBezTo>
                  <a:pt x="804930" y="6440"/>
                  <a:pt x="839273" y="0"/>
                  <a:pt x="839273" y="0"/>
                </a:cubicBezTo>
              </a:path>
            </a:pathLst>
          </a:custGeom>
          <a:noFill/>
          <a:ln w="25400" cap="rnd" cmpd="sng" algn="ctr">
            <a:solidFill>
              <a:schemeClr val="tx1"/>
            </a:solidFill>
            <a:prstDash val="dash"/>
            <a:round/>
            <a:headEnd type="oval" w="med" len="med"/>
            <a:tailEnd type="stealth" w="lg" len="lg"/>
          </a:ln>
          <a:effectLst/>
        </p:spPr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2" name="Freeform 11"/>
          <p:cNvSpPr/>
          <p:nvPr/>
        </p:nvSpPr>
        <p:spPr bwMode="auto">
          <a:xfrm>
            <a:off x="2555776" y="836712"/>
            <a:ext cx="729032" cy="2082085"/>
          </a:xfrm>
          <a:custGeom>
            <a:avLst/>
            <a:gdLst>
              <a:gd name="connsiteX0" fmla="*/ 10732 w 513008"/>
              <a:gd name="connsiteY0" fmla="*/ 1712891 h 2082085"/>
              <a:gd name="connsiteX1" fmla="*/ 10732 w 513008"/>
              <a:gd name="connsiteY1" fmla="*/ 1918953 h 2082085"/>
              <a:gd name="connsiteX2" fmla="*/ 75127 w 513008"/>
              <a:gd name="connsiteY2" fmla="*/ 2047741 h 2082085"/>
              <a:gd name="connsiteX3" fmla="*/ 152400 w 513008"/>
              <a:gd name="connsiteY3" fmla="*/ 2073499 h 2082085"/>
              <a:gd name="connsiteX4" fmla="*/ 165279 w 513008"/>
              <a:gd name="connsiteY4" fmla="*/ 2073499 h 2082085"/>
              <a:gd name="connsiteX5" fmla="*/ 319825 w 513008"/>
              <a:gd name="connsiteY5" fmla="*/ 2021984 h 2082085"/>
              <a:gd name="connsiteX6" fmla="*/ 397098 w 513008"/>
              <a:gd name="connsiteY6" fmla="*/ 1957589 h 2082085"/>
              <a:gd name="connsiteX7" fmla="*/ 474372 w 513008"/>
              <a:gd name="connsiteY7" fmla="*/ 1828800 h 2082085"/>
              <a:gd name="connsiteX8" fmla="*/ 474372 w 513008"/>
              <a:gd name="connsiteY8" fmla="*/ 1648496 h 2082085"/>
              <a:gd name="connsiteX9" fmla="*/ 474372 w 513008"/>
              <a:gd name="connsiteY9" fmla="*/ 1429555 h 2082085"/>
              <a:gd name="connsiteX10" fmla="*/ 474372 w 513008"/>
              <a:gd name="connsiteY10" fmla="*/ 1184857 h 2082085"/>
              <a:gd name="connsiteX11" fmla="*/ 474372 w 513008"/>
              <a:gd name="connsiteY11" fmla="*/ 1017431 h 2082085"/>
              <a:gd name="connsiteX12" fmla="*/ 474372 w 513008"/>
              <a:gd name="connsiteY12" fmla="*/ 888643 h 2082085"/>
              <a:gd name="connsiteX13" fmla="*/ 474372 w 513008"/>
              <a:gd name="connsiteY13" fmla="*/ 734096 h 2082085"/>
              <a:gd name="connsiteX14" fmla="*/ 500129 w 513008"/>
              <a:gd name="connsiteY14" fmla="*/ 476519 h 2082085"/>
              <a:gd name="connsiteX15" fmla="*/ 500129 w 513008"/>
              <a:gd name="connsiteY15" fmla="*/ 321972 h 2082085"/>
              <a:gd name="connsiteX16" fmla="*/ 500129 w 513008"/>
              <a:gd name="connsiteY16" fmla="*/ 218941 h 2082085"/>
              <a:gd name="connsiteX17" fmla="*/ 500129 w 513008"/>
              <a:gd name="connsiteY17" fmla="*/ 77274 h 2082085"/>
              <a:gd name="connsiteX18" fmla="*/ 513008 w 513008"/>
              <a:gd name="connsiteY18" fmla="*/ 0 h 2082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13008" h="2082085">
                <a:moveTo>
                  <a:pt x="10732" y="1712891"/>
                </a:moveTo>
                <a:cubicBezTo>
                  <a:pt x="5366" y="1788018"/>
                  <a:pt x="0" y="1863145"/>
                  <a:pt x="10732" y="1918953"/>
                </a:cubicBezTo>
                <a:cubicBezTo>
                  <a:pt x="21464" y="1974761"/>
                  <a:pt x="51516" y="2021983"/>
                  <a:pt x="75127" y="2047741"/>
                </a:cubicBezTo>
                <a:cubicBezTo>
                  <a:pt x="98738" y="2073499"/>
                  <a:pt x="137375" y="2069206"/>
                  <a:pt x="152400" y="2073499"/>
                </a:cubicBezTo>
                <a:cubicBezTo>
                  <a:pt x="167425" y="2077792"/>
                  <a:pt x="137375" y="2082085"/>
                  <a:pt x="165279" y="2073499"/>
                </a:cubicBezTo>
                <a:cubicBezTo>
                  <a:pt x="193183" y="2064913"/>
                  <a:pt x="281189" y="2041302"/>
                  <a:pt x="319825" y="2021984"/>
                </a:cubicBezTo>
                <a:cubicBezTo>
                  <a:pt x="358461" y="2002666"/>
                  <a:pt x="371340" y="1989786"/>
                  <a:pt x="397098" y="1957589"/>
                </a:cubicBezTo>
                <a:cubicBezTo>
                  <a:pt x="422856" y="1925392"/>
                  <a:pt x="461493" y="1880315"/>
                  <a:pt x="474372" y="1828800"/>
                </a:cubicBezTo>
                <a:cubicBezTo>
                  <a:pt x="487251" y="1777285"/>
                  <a:pt x="474372" y="1648496"/>
                  <a:pt x="474372" y="1648496"/>
                </a:cubicBezTo>
                <a:lnTo>
                  <a:pt x="474372" y="1429555"/>
                </a:lnTo>
                <a:lnTo>
                  <a:pt x="474372" y="1184857"/>
                </a:lnTo>
                <a:lnTo>
                  <a:pt x="474372" y="1017431"/>
                </a:lnTo>
                <a:lnTo>
                  <a:pt x="474372" y="888643"/>
                </a:lnTo>
                <a:cubicBezTo>
                  <a:pt x="474372" y="841421"/>
                  <a:pt x="470079" y="802783"/>
                  <a:pt x="474372" y="734096"/>
                </a:cubicBezTo>
                <a:cubicBezTo>
                  <a:pt x="478665" y="665409"/>
                  <a:pt x="495836" y="545206"/>
                  <a:pt x="500129" y="476519"/>
                </a:cubicBezTo>
                <a:cubicBezTo>
                  <a:pt x="504422" y="407832"/>
                  <a:pt x="500129" y="321972"/>
                  <a:pt x="500129" y="321972"/>
                </a:cubicBezTo>
                <a:lnTo>
                  <a:pt x="500129" y="218941"/>
                </a:lnTo>
                <a:cubicBezTo>
                  <a:pt x="500129" y="178158"/>
                  <a:pt x="497983" y="113764"/>
                  <a:pt x="500129" y="77274"/>
                </a:cubicBezTo>
                <a:cubicBezTo>
                  <a:pt x="502276" y="40784"/>
                  <a:pt x="507642" y="20392"/>
                  <a:pt x="513008" y="0"/>
                </a:cubicBezTo>
              </a:path>
            </a:pathLst>
          </a:custGeom>
          <a:noFill/>
          <a:ln w="25400" cap="rnd" cmpd="sng" algn="ctr">
            <a:solidFill>
              <a:schemeClr val="tx1"/>
            </a:solidFill>
            <a:prstDash val="dash"/>
            <a:round/>
            <a:headEnd type="oval" w="med" len="med"/>
            <a:tailEnd type="stealth" w="lg" len="lg"/>
          </a:ln>
          <a:effectLst/>
        </p:spPr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3" name="Freeform 12"/>
          <p:cNvSpPr/>
          <p:nvPr/>
        </p:nvSpPr>
        <p:spPr bwMode="auto">
          <a:xfrm>
            <a:off x="2725130" y="646042"/>
            <a:ext cx="3503054" cy="1386625"/>
          </a:xfrm>
          <a:custGeom>
            <a:avLst/>
            <a:gdLst>
              <a:gd name="connsiteX0" fmla="*/ 0 w 3503054"/>
              <a:gd name="connsiteY0" fmla="*/ 888642 h 1386625"/>
              <a:gd name="connsiteX1" fmla="*/ 1429555 w 3503054"/>
              <a:gd name="connsiteY1" fmla="*/ 1313645 h 1386625"/>
              <a:gd name="connsiteX2" fmla="*/ 1712890 w 3503054"/>
              <a:gd name="connsiteY2" fmla="*/ 1326524 h 1386625"/>
              <a:gd name="connsiteX3" fmla="*/ 1983347 w 3503054"/>
              <a:gd name="connsiteY3" fmla="*/ 1326524 h 1386625"/>
              <a:gd name="connsiteX4" fmla="*/ 2318198 w 3503054"/>
              <a:gd name="connsiteY4" fmla="*/ 1236372 h 1386625"/>
              <a:gd name="connsiteX5" fmla="*/ 2550017 w 3503054"/>
              <a:gd name="connsiteY5" fmla="*/ 1133341 h 1386625"/>
              <a:gd name="connsiteX6" fmla="*/ 2743200 w 3503054"/>
              <a:gd name="connsiteY6" fmla="*/ 1004552 h 1386625"/>
              <a:gd name="connsiteX7" fmla="*/ 2962141 w 3503054"/>
              <a:gd name="connsiteY7" fmla="*/ 824248 h 1386625"/>
              <a:gd name="connsiteX8" fmla="*/ 3116688 w 3503054"/>
              <a:gd name="connsiteY8" fmla="*/ 682580 h 1386625"/>
              <a:gd name="connsiteX9" fmla="*/ 3322750 w 3503054"/>
              <a:gd name="connsiteY9" fmla="*/ 347730 h 1386625"/>
              <a:gd name="connsiteX10" fmla="*/ 3425781 w 3503054"/>
              <a:gd name="connsiteY10" fmla="*/ 115910 h 1386625"/>
              <a:gd name="connsiteX11" fmla="*/ 3503054 w 3503054"/>
              <a:gd name="connsiteY11" fmla="*/ 0 h 1386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503054" h="1386625">
                <a:moveTo>
                  <a:pt x="0" y="888642"/>
                </a:moveTo>
                <a:cubicBezTo>
                  <a:pt x="572036" y="1064653"/>
                  <a:pt x="1144073" y="1240665"/>
                  <a:pt x="1429555" y="1313645"/>
                </a:cubicBezTo>
                <a:cubicBezTo>
                  <a:pt x="1715037" y="1386625"/>
                  <a:pt x="1620591" y="1324378"/>
                  <a:pt x="1712890" y="1326524"/>
                </a:cubicBezTo>
                <a:cubicBezTo>
                  <a:pt x="1805189" y="1328671"/>
                  <a:pt x="1882462" y="1341549"/>
                  <a:pt x="1983347" y="1326524"/>
                </a:cubicBezTo>
                <a:cubicBezTo>
                  <a:pt x="2084232" y="1311499"/>
                  <a:pt x="2223753" y="1268569"/>
                  <a:pt x="2318198" y="1236372"/>
                </a:cubicBezTo>
                <a:cubicBezTo>
                  <a:pt x="2412643" y="1204175"/>
                  <a:pt x="2479183" y="1171978"/>
                  <a:pt x="2550017" y="1133341"/>
                </a:cubicBezTo>
                <a:cubicBezTo>
                  <a:pt x="2620851" y="1094704"/>
                  <a:pt x="2674513" y="1056068"/>
                  <a:pt x="2743200" y="1004552"/>
                </a:cubicBezTo>
                <a:cubicBezTo>
                  <a:pt x="2811887" y="953036"/>
                  <a:pt x="2899893" y="877910"/>
                  <a:pt x="2962141" y="824248"/>
                </a:cubicBezTo>
                <a:cubicBezTo>
                  <a:pt x="3024389" y="770586"/>
                  <a:pt x="3056587" y="762000"/>
                  <a:pt x="3116688" y="682580"/>
                </a:cubicBezTo>
                <a:cubicBezTo>
                  <a:pt x="3176789" y="603160"/>
                  <a:pt x="3271234" y="442175"/>
                  <a:pt x="3322750" y="347730"/>
                </a:cubicBezTo>
                <a:cubicBezTo>
                  <a:pt x="3374266" y="253285"/>
                  <a:pt x="3395730" y="173865"/>
                  <a:pt x="3425781" y="115910"/>
                </a:cubicBezTo>
                <a:cubicBezTo>
                  <a:pt x="3455832" y="57955"/>
                  <a:pt x="3479443" y="28977"/>
                  <a:pt x="3503054" y="0"/>
                </a:cubicBezTo>
              </a:path>
            </a:pathLst>
          </a:custGeom>
          <a:noFill/>
          <a:ln w="25400" cap="rnd" cmpd="sng" algn="ctr">
            <a:solidFill>
              <a:schemeClr val="tx1"/>
            </a:solidFill>
            <a:prstDash val="dash"/>
            <a:round/>
            <a:headEnd type="oval" w="med" len="med"/>
            <a:tailEnd type="stealth" w="lg" len="lg"/>
          </a:ln>
          <a:effectLst/>
        </p:spPr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4" name="Donut 13"/>
          <p:cNvSpPr/>
          <p:nvPr/>
        </p:nvSpPr>
        <p:spPr bwMode="auto">
          <a:xfrm>
            <a:off x="611560" y="1340768"/>
            <a:ext cx="357187" cy="357188"/>
          </a:xfrm>
          <a:prstGeom prst="donut">
            <a:avLst>
              <a:gd name="adj" fmla="val 27325"/>
            </a:avLst>
          </a:prstGeom>
          <a:solidFill>
            <a:srgbClr val="0070C0">
              <a:alpha val="64000"/>
            </a:srgbClr>
          </a:solidFill>
          <a:ln>
            <a:solidFill>
              <a:schemeClr val="bg1"/>
            </a:solidFill>
            <a:headEnd type="none" w="med" len="med"/>
            <a:tailEnd type="stealth" w="med" len="med"/>
          </a:ln>
          <a:effectLst>
            <a:reflection blurRad="6350" stA="52000" endA="300" endPos="35000" dir="5400000" sy="-100000" algn="bl" rotWithShape="0"/>
          </a:effectLst>
          <a:scene3d>
            <a:camera prst="isometricOffAxis1Right"/>
            <a:lightRig rig="threePt" dir="t"/>
          </a:scene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marL="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/>
            </a:pPr>
            <a:endParaRPr lang="en-CA" sz="18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Rounded Rectangle 20"/>
          <p:cNvSpPr>
            <a:spLocks noChangeArrowheads="1"/>
          </p:cNvSpPr>
          <p:nvPr/>
        </p:nvSpPr>
        <p:spPr bwMode="auto">
          <a:xfrm>
            <a:off x="395536" y="4797152"/>
            <a:ext cx="3528392" cy="1656184"/>
          </a:xfrm>
          <a:prstGeom prst="roundRect">
            <a:avLst>
              <a:gd name="adj" fmla="val 21556"/>
            </a:avLst>
          </a:prstGeom>
          <a:solidFill>
            <a:srgbClr val="C00000">
              <a:alpha val="15000"/>
            </a:srgbClr>
          </a:solidFill>
          <a:ln>
            <a:headEnd/>
            <a:tailEnd type="stealth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en-US" sz="1400" dirty="0" smtClean="0"/>
              <a:t>Sample Diagram: Delete this box as needed</a:t>
            </a:r>
          </a:p>
          <a:p>
            <a:pPr>
              <a:defRPr/>
            </a:pPr>
            <a:endParaRPr lang="en-US" sz="1400" dirty="0"/>
          </a:p>
          <a:p>
            <a:pPr>
              <a:defRPr/>
            </a:pPr>
            <a:r>
              <a:rPr lang="en-US" sz="1400" dirty="0" smtClean="0"/>
              <a:t>To make curve lines: </a:t>
            </a:r>
          </a:p>
          <a:p>
            <a:pPr>
              <a:defRPr/>
            </a:pPr>
            <a:r>
              <a:rPr lang="en-US" sz="1400" dirty="0" smtClean="0"/>
              <a:t> - Select, Insert, Shapes, Curve</a:t>
            </a:r>
          </a:p>
          <a:p>
            <a:pPr>
              <a:defRPr/>
            </a:pPr>
            <a:endParaRPr lang="en-US" sz="1400" dirty="0">
              <a:solidFill>
                <a:schemeClr val="dk1"/>
              </a:solidFill>
              <a:latin typeface="+mn-lt"/>
            </a:endParaRPr>
          </a:p>
          <a:p>
            <a:pPr>
              <a:defRPr/>
            </a:pPr>
            <a:r>
              <a:rPr lang="en-US" sz="1400" dirty="0" smtClean="0"/>
              <a:t>Use Windows Snippet Tool to capture the diagram and put into your plan. </a:t>
            </a:r>
            <a:endParaRPr lang="en-CA" sz="1400" dirty="0">
              <a:solidFill>
                <a:schemeClr val="dk1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123</Words>
  <Application>Microsoft Office PowerPoint</Application>
  <PresentationFormat>On-screen Show (4:3)</PresentationFormat>
  <Paragraphs>38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Slide 1</vt:lpstr>
      <vt:lpstr>Slide 2</vt:lpstr>
      <vt:lpstr>Slide 3</vt:lpstr>
      <vt:lpstr>Slide 4</vt:lpstr>
    </vt:vector>
  </TitlesOfParts>
  <Company>StatCan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youlpau</dc:creator>
  <cp:lastModifiedBy>youlpau</cp:lastModifiedBy>
  <cp:revision>13</cp:revision>
  <dcterms:created xsi:type="dcterms:W3CDTF">2012-11-13T17:58:04Z</dcterms:created>
  <dcterms:modified xsi:type="dcterms:W3CDTF">2012-11-13T19:18:52Z</dcterms:modified>
</cp:coreProperties>
</file>