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306" r:id="rId3"/>
    <p:sldId id="257" r:id="rId4"/>
    <p:sldId id="258" r:id="rId5"/>
    <p:sldId id="261" r:id="rId6"/>
    <p:sldId id="267" r:id="rId7"/>
    <p:sldId id="295" r:id="rId8"/>
    <p:sldId id="274" r:id="rId9"/>
    <p:sldId id="264" r:id="rId10"/>
    <p:sldId id="293" r:id="rId11"/>
    <p:sldId id="294" r:id="rId12"/>
    <p:sldId id="296" r:id="rId13"/>
    <p:sldId id="260" r:id="rId14"/>
    <p:sldId id="297" r:id="rId15"/>
    <p:sldId id="298" r:id="rId16"/>
    <p:sldId id="268" r:id="rId17"/>
    <p:sldId id="269" r:id="rId18"/>
    <p:sldId id="299" r:id="rId19"/>
    <p:sldId id="302" r:id="rId20"/>
    <p:sldId id="275" r:id="rId21"/>
    <p:sldId id="263" r:id="rId22"/>
    <p:sldId id="276" r:id="rId23"/>
    <p:sldId id="300" r:id="rId24"/>
    <p:sldId id="303" r:id="rId25"/>
    <p:sldId id="304" r:id="rId26"/>
    <p:sldId id="259" r:id="rId27"/>
    <p:sldId id="270" r:id="rId28"/>
    <p:sldId id="271" r:id="rId29"/>
    <p:sldId id="265" r:id="rId30"/>
    <p:sldId id="278" r:id="rId31"/>
    <p:sldId id="279" r:id="rId32"/>
    <p:sldId id="280" r:id="rId33"/>
    <p:sldId id="291" r:id="rId34"/>
    <p:sldId id="281" r:id="rId35"/>
    <p:sldId id="282" r:id="rId36"/>
    <p:sldId id="284" r:id="rId37"/>
    <p:sldId id="283" r:id="rId38"/>
    <p:sldId id="285" r:id="rId39"/>
    <p:sldId id="286" r:id="rId40"/>
    <p:sldId id="287" r:id="rId41"/>
    <p:sldId id="288" r:id="rId42"/>
    <p:sldId id="289" r:id="rId43"/>
    <p:sldId id="290" r:id="rId44"/>
    <p:sldId id="301" r:id="rId45"/>
    <p:sldId id="305" r:id="rId46"/>
    <p:sldId id="262" r:id="rId47"/>
    <p:sldId id="272" r:id="rId48"/>
    <p:sldId id="273" r:id="rId49"/>
    <p:sldId id="277" r:id="rId50"/>
    <p:sldId id="266" r:id="rId51"/>
    <p:sldId id="29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0"/>
    <p:restoredTop sz="67661"/>
  </p:normalViewPr>
  <p:slideViewPr>
    <p:cSldViewPr snapToGrid="0">
      <p:cViewPr varScale="1">
        <p:scale>
          <a:sx n="70" d="100"/>
          <a:sy n="70" d="100"/>
        </p:scale>
        <p:origin x="18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5FF3E-E368-4F43-99E8-466AD22CFE7E}" type="datetimeFigureOut">
              <a:rPr lang="en-US" smtClean="0"/>
              <a:t>4/29/25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9A403-4031-C34E-A5FA-6C066DD8F345}" type="slidenum">
              <a:rPr lang="en-US" smtClean="0"/>
              <a:t>‹#›</a:t>
            </a:fld>
            <a:endParaRPr lang="en-US"/>
          </a:p>
        </p:txBody>
      </p:sp>
    </p:spTree>
    <p:extLst>
      <p:ext uri="{BB962C8B-B14F-4D97-AF65-F5344CB8AC3E}">
        <p14:creationId xmlns:p14="http://schemas.microsoft.com/office/powerpoint/2010/main" val="237940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Umpire In Chief	- Overall Management of Umpire Program</a:t>
            </a:r>
          </a:p>
          <a:p>
            <a:r>
              <a:rPr lang="en-US" dirty="0"/>
              <a:t>		- Resolve Issues Arise during Season</a:t>
            </a:r>
          </a:p>
          <a:p>
            <a:r>
              <a:rPr lang="en-US" dirty="0"/>
              <a:t>		- Liaison with Convenors, Teams, Coaches, BOD</a:t>
            </a:r>
          </a:p>
          <a:p>
            <a:r>
              <a:rPr lang="en-US" dirty="0"/>
              <a:t>		- Rules Reference for all</a:t>
            </a:r>
          </a:p>
          <a:p>
            <a:r>
              <a:rPr lang="en-US" dirty="0"/>
              <a:t>		- Supervise Scheduling of Umpires</a:t>
            </a:r>
          </a:p>
          <a:p>
            <a:r>
              <a:rPr lang="en-US" dirty="0"/>
              <a:t>Scheduler		- Dual Role of Parks &amp; Umpires</a:t>
            </a:r>
          </a:p>
          <a:p>
            <a:r>
              <a:rPr lang="en-US" dirty="0"/>
              <a:t>		- Assigns using RAMP</a:t>
            </a:r>
          </a:p>
          <a:p>
            <a:r>
              <a:rPr lang="en-US" dirty="0"/>
              <a:t>		- Based on Availability &amp; Credentials</a:t>
            </a:r>
          </a:p>
          <a:p>
            <a:r>
              <a:rPr lang="en-US" dirty="0"/>
              <a:t>		- First Point of contact for games/issues/scheduling</a:t>
            </a:r>
          </a:p>
          <a:p>
            <a:r>
              <a:rPr lang="en-US" dirty="0"/>
              <a:t>		- Possible to never speak to Monica, only online</a:t>
            </a:r>
          </a:p>
          <a:p>
            <a:r>
              <a:rPr lang="en-US" dirty="0"/>
              <a:t>Office Manager	- Office Wednesday &amp; Saturdays</a:t>
            </a:r>
          </a:p>
          <a:p>
            <a:r>
              <a:rPr lang="en-US" dirty="0"/>
              <a:t>		- Pick Up Cheques </a:t>
            </a:r>
          </a:p>
          <a:p>
            <a:r>
              <a:rPr lang="en-US" dirty="0"/>
              <a:t>		- Possibly Jacob as well</a:t>
            </a:r>
          </a:p>
          <a:p>
            <a:r>
              <a:rPr lang="en-US" dirty="0"/>
              <a:t>UDC		- More info on this to come later in presentation</a:t>
            </a:r>
          </a:p>
          <a:p>
            <a:r>
              <a:rPr lang="en-US" dirty="0"/>
              <a:t>		- Group working with umpires to help improve</a:t>
            </a:r>
          </a:p>
          <a:p>
            <a:r>
              <a:rPr lang="en-US" dirty="0"/>
              <a:t>		- Be extra set of eyes</a:t>
            </a:r>
          </a:p>
          <a:p>
            <a:r>
              <a:rPr lang="en-US" dirty="0"/>
              <a:t>		- Listed in Ramp Assigning as Mentors</a:t>
            </a:r>
          </a:p>
          <a:p>
            <a:endParaRPr lang="en-US" dirty="0"/>
          </a:p>
          <a:p>
            <a:endParaRPr lang="en-US" dirty="0"/>
          </a:p>
        </p:txBody>
      </p:sp>
      <p:sp>
        <p:nvSpPr>
          <p:cNvPr id="4" name="Slide Number Placeholder 3"/>
          <p:cNvSpPr>
            <a:spLocks noGrp="1"/>
          </p:cNvSpPr>
          <p:nvPr>
            <p:ph type="sldNum" sz="quarter" idx="5"/>
          </p:nvPr>
        </p:nvSpPr>
        <p:spPr/>
        <p:txBody>
          <a:bodyPr/>
          <a:lstStyle/>
          <a:p>
            <a:fld id="{F0D9A403-4031-C34E-A5FA-6C066DD8F345}" type="slidenum">
              <a:rPr lang="en-US" smtClean="0"/>
              <a:t>4</a:t>
            </a:fld>
            <a:endParaRPr lang="en-US"/>
          </a:p>
        </p:txBody>
      </p:sp>
    </p:spTree>
    <p:extLst>
      <p:ext uri="{BB962C8B-B14F-4D97-AF65-F5344CB8AC3E}">
        <p14:creationId xmlns:p14="http://schemas.microsoft.com/office/powerpoint/2010/main" val="3963563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C3753-E404-0D50-348F-CD2B70CB8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B2AE58-0EC2-FEE9-16B5-081024DA49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2C16A4-D24A-B139-F5F8-48FBB2E4DD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868E1B-952B-ABD0-61B5-F8B597FF4109}"/>
              </a:ext>
            </a:extLst>
          </p:cNvPr>
          <p:cNvSpPr>
            <a:spLocks noGrp="1"/>
          </p:cNvSpPr>
          <p:nvPr>
            <p:ph type="sldNum" sz="quarter" idx="5"/>
          </p:nvPr>
        </p:nvSpPr>
        <p:spPr/>
        <p:txBody>
          <a:bodyPr/>
          <a:lstStyle/>
          <a:p>
            <a:fld id="{F0D9A403-4031-C34E-A5FA-6C066DD8F345}" type="slidenum">
              <a:rPr lang="en-US" smtClean="0"/>
              <a:t>15</a:t>
            </a:fld>
            <a:endParaRPr lang="en-US"/>
          </a:p>
        </p:txBody>
      </p:sp>
    </p:spTree>
    <p:extLst>
      <p:ext uri="{BB962C8B-B14F-4D97-AF65-F5344CB8AC3E}">
        <p14:creationId xmlns:p14="http://schemas.microsoft.com/office/powerpoint/2010/main" val="2778310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Batter’s box for Ball Bag sets or during equipment pick up. </a:t>
            </a:r>
          </a:p>
          <a:p>
            <a:endParaRPr lang="en-US" dirty="0"/>
          </a:p>
          <a:p>
            <a:r>
              <a:rPr lang="en-US" dirty="0"/>
              <a:t>Replacement indicators and brushes available as well.</a:t>
            </a:r>
          </a:p>
          <a:p>
            <a:endParaRPr lang="en-US" dirty="0"/>
          </a:p>
          <a:p>
            <a:r>
              <a:rPr lang="en-US" dirty="0"/>
              <a:t>Must bring equipment with them EVERY game, whether on plate or not. </a:t>
            </a:r>
          </a:p>
          <a:p>
            <a:endParaRPr lang="en-US" dirty="0"/>
          </a:p>
        </p:txBody>
      </p:sp>
      <p:sp>
        <p:nvSpPr>
          <p:cNvPr id="4" name="Slide Number Placeholder 3"/>
          <p:cNvSpPr>
            <a:spLocks noGrp="1"/>
          </p:cNvSpPr>
          <p:nvPr>
            <p:ph type="sldNum" sz="quarter" idx="5"/>
          </p:nvPr>
        </p:nvSpPr>
        <p:spPr/>
        <p:txBody>
          <a:bodyPr/>
          <a:lstStyle/>
          <a:p>
            <a:fld id="{F0D9A403-4031-C34E-A5FA-6C066DD8F345}" type="slidenum">
              <a:rPr lang="en-US" smtClean="0"/>
              <a:t>16</a:t>
            </a:fld>
            <a:endParaRPr lang="en-US"/>
          </a:p>
        </p:txBody>
      </p:sp>
    </p:spTree>
    <p:extLst>
      <p:ext uri="{BB962C8B-B14F-4D97-AF65-F5344CB8AC3E}">
        <p14:creationId xmlns:p14="http://schemas.microsoft.com/office/powerpoint/2010/main" val="4112695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to Purchase own Equipment all new $400 - $1,000</a:t>
            </a:r>
          </a:p>
          <a:p>
            <a:endParaRPr lang="en-US" dirty="0"/>
          </a:p>
        </p:txBody>
      </p:sp>
      <p:sp>
        <p:nvSpPr>
          <p:cNvPr id="4" name="Slide Number Placeholder 3"/>
          <p:cNvSpPr>
            <a:spLocks noGrp="1"/>
          </p:cNvSpPr>
          <p:nvPr>
            <p:ph type="sldNum" sz="quarter" idx="5"/>
          </p:nvPr>
        </p:nvSpPr>
        <p:spPr/>
        <p:txBody>
          <a:bodyPr/>
          <a:lstStyle/>
          <a:p>
            <a:fld id="{F0D9A403-4031-C34E-A5FA-6C066DD8F345}" type="slidenum">
              <a:rPr lang="en-US" smtClean="0"/>
              <a:t>17</a:t>
            </a:fld>
            <a:endParaRPr lang="en-US"/>
          </a:p>
        </p:txBody>
      </p:sp>
    </p:spTree>
    <p:extLst>
      <p:ext uri="{BB962C8B-B14F-4D97-AF65-F5344CB8AC3E}">
        <p14:creationId xmlns:p14="http://schemas.microsoft.com/office/powerpoint/2010/main" val="3289919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4C65C-FDBD-A06D-F34E-176CA0C64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FEABC-A19C-73AD-7C43-5FF0C82CC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ECC910-5786-B510-D6E2-7022AB1FF069}"/>
              </a:ext>
            </a:extLst>
          </p:cNvPr>
          <p:cNvSpPr>
            <a:spLocks noGrp="1"/>
          </p:cNvSpPr>
          <p:nvPr>
            <p:ph type="body" idx="1"/>
          </p:nvPr>
        </p:nvSpPr>
        <p:spPr/>
        <p:txBody>
          <a:bodyPr/>
          <a:lstStyle/>
          <a:p>
            <a:r>
              <a:rPr lang="en-US" dirty="0"/>
              <a:t>Games scheduled start 6:15 pm</a:t>
            </a:r>
          </a:p>
          <a:p>
            <a:endParaRPr lang="en-US" dirty="0"/>
          </a:p>
          <a:p>
            <a:r>
              <a:rPr lang="en-US" dirty="0"/>
              <a:t>Need to ensure they have time to walk to field</a:t>
            </a:r>
          </a:p>
          <a:p>
            <a:endParaRPr lang="en-US" dirty="0"/>
          </a:p>
          <a:p>
            <a:r>
              <a:rPr lang="en-US" dirty="0"/>
              <a:t>Must be dressed and ready to start on time. (Even if team is not)</a:t>
            </a:r>
          </a:p>
          <a:p>
            <a:endParaRPr lang="en-US" dirty="0"/>
          </a:p>
          <a:p>
            <a:r>
              <a:rPr lang="en-US" dirty="0"/>
              <a:t>Expect to chat with partner/mentor before and after about game.</a:t>
            </a:r>
          </a:p>
          <a:p>
            <a:endParaRPr lang="en-US" dirty="0"/>
          </a:p>
          <a:p>
            <a:endParaRPr lang="en-US" dirty="0"/>
          </a:p>
        </p:txBody>
      </p:sp>
      <p:sp>
        <p:nvSpPr>
          <p:cNvPr id="4" name="Slide Number Placeholder 3">
            <a:extLst>
              <a:ext uri="{FF2B5EF4-FFF2-40B4-BE49-F238E27FC236}">
                <a16:creationId xmlns:a16="http://schemas.microsoft.com/office/drawing/2014/main" id="{632BFEC8-61C0-E97A-7EF9-F058FE8F64CF}"/>
              </a:ext>
            </a:extLst>
          </p:cNvPr>
          <p:cNvSpPr>
            <a:spLocks noGrp="1"/>
          </p:cNvSpPr>
          <p:nvPr>
            <p:ph type="sldNum" sz="quarter" idx="5"/>
          </p:nvPr>
        </p:nvSpPr>
        <p:spPr/>
        <p:txBody>
          <a:bodyPr/>
          <a:lstStyle/>
          <a:p>
            <a:fld id="{F0D9A403-4031-C34E-A5FA-6C066DD8F345}" type="slidenum">
              <a:rPr lang="en-US" smtClean="0"/>
              <a:t>18</a:t>
            </a:fld>
            <a:endParaRPr lang="en-US"/>
          </a:p>
        </p:txBody>
      </p:sp>
    </p:spTree>
    <p:extLst>
      <p:ext uri="{BB962C8B-B14F-4D97-AF65-F5344CB8AC3E}">
        <p14:creationId xmlns:p14="http://schemas.microsoft.com/office/powerpoint/2010/main" val="3028718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D494A-AA60-1207-8C58-ED660B1617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09CFA-8759-EB5B-57CF-671920AFA2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07395-B8E9-BC91-43C4-1B2DB72B8577}"/>
              </a:ext>
            </a:extLst>
          </p:cNvPr>
          <p:cNvSpPr>
            <a:spLocks noGrp="1"/>
          </p:cNvSpPr>
          <p:nvPr>
            <p:ph type="body" idx="1"/>
          </p:nvPr>
        </p:nvSpPr>
        <p:spPr/>
        <p:txBody>
          <a:bodyPr/>
          <a:lstStyle/>
          <a:p>
            <a:r>
              <a:rPr lang="en-US" dirty="0"/>
              <a:t>Uniform and Equipment</a:t>
            </a:r>
          </a:p>
        </p:txBody>
      </p:sp>
      <p:sp>
        <p:nvSpPr>
          <p:cNvPr id="4" name="Slide Number Placeholder 3">
            <a:extLst>
              <a:ext uri="{FF2B5EF4-FFF2-40B4-BE49-F238E27FC236}">
                <a16:creationId xmlns:a16="http://schemas.microsoft.com/office/drawing/2014/main" id="{4DE72E66-73A0-AC7F-92DA-034F23BBC8DB}"/>
              </a:ext>
            </a:extLst>
          </p:cNvPr>
          <p:cNvSpPr>
            <a:spLocks noGrp="1"/>
          </p:cNvSpPr>
          <p:nvPr>
            <p:ph type="sldNum" sz="quarter" idx="5"/>
          </p:nvPr>
        </p:nvSpPr>
        <p:spPr/>
        <p:txBody>
          <a:bodyPr/>
          <a:lstStyle/>
          <a:p>
            <a:fld id="{F0D9A403-4031-C34E-A5FA-6C066DD8F345}" type="slidenum">
              <a:rPr lang="en-US" smtClean="0"/>
              <a:t>19</a:t>
            </a:fld>
            <a:endParaRPr lang="en-US"/>
          </a:p>
        </p:txBody>
      </p:sp>
    </p:spTree>
    <p:extLst>
      <p:ext uri="{BB962C8B-B14F-4D97-AF65-F5344CB8AC3E}">
        <p14:creationId xmlns:p14="http://schemas.microsoft.com/office/powerpoint/2010/main" val="561425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when both teams decide to go home or when curfew ends the permit time. </a:t>
            </a:r>
          </a:p>
        </p:txBody>
      </p:sp>
      <p:sp>
        <p:nvSpPr>
          <p:cNvPr id="4" name="Slide Number Placeholder 3"/>
          <p:cNvSpPr>
            <a:spLocks noGrp="1"/>
          </p:cNvSpPr>
          <p:nvPr>
            <p:ph type="sldNum" sz="quarter" idx="5"/>
          </p:nvPr>
        </p:nvSpPr>
        <p:spPr/>
        <p:txBody>
          <a:bodyPr/>
          <a:lstStyle/>
          <a:p>
            <a:fld id="{F0D9A403-4031-C34E-A5FA-6C066DD8F345}" type="slidenum">
              <a:rPr lang="en-US" smtClean="0"/>
              <a:t>21</a:t>
            </a:fld>
            <a:endParaRPr lang="en-US"/>
          </a:p>
        </p:txBody>
      </p:sp>
    </p:spTree>
    <p:extLst>
      <p:ext uri="{BB962C8B-B14F-4D97-AF65-F5344CB8AC3E}">
        <p14:creationId xmlns:p14="http://schemas.microsoft.com/office/powerpoint/2010/main" val="3980233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D9A403-4031-C34E-A5FA-6C066DD8F345}" type="slidenum">
              <a:rPr lang="en-US" smtClean="0"/>
              <a:t>22</a:t>
            </a:fld>
            <a:endParaRPr lang="en-US"/>
          </a:p>
        </p:txBody>
      </p:sp>
    </p:spTree>
    <p:extLst>
      <p:ext uri="{BB962C8B-B14F-4D97-AF65-F5344CB8AC3E}">
        <p14:creationId xmlns:p14="http://schemas.microsoft.com/office/powerpoint/2010/main" val="2235497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D5E7C-A6BD-3BF9-DAF4-E36251E802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7B8AE-2D0E-C11E-312E-9C943683AE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E13A50-3142-0D81-ACF1-6DA705B025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B1E223-6EF4-0E4A-DDBA-E369324D019F}"/>
              </a:ext>
            </a:extLst>
          </p:cNvPr>
          <p:cNvSpPr>
            <a:spLocks noGrp="1"/>
          </p:cNvSpPr>
          <p:nvPr>
            <p:ph type="sldNum" sz="quarter" idx="5"/>
          </p:nvPr>
        </p:nvSpPr>
        <p:spPr/>
        <p:txBody>
          <a:bodyPr/>
          <a:lstStyle/>
          <a:p>
            <a:fld id="{F0D9A403-4031-C34E-A5FA-6C066DD8F345}" type="slidenum">
              <a:rPr lang="en-US" smtClean="0"/>
              <a:t>23</a:t>
            </a:fld>
            <a:endParaRPr lang="en-US"/>
          </a:p>
        </p:txBody>
      </p:sp>
    </p:spTree>
    <p:extLst>
      <p:ext uri="{BB962C8B-B14F-4D97-AF65-F5344CB8AC3E}">
        <p14:creationId xmlns:p14="http://schemas.microsoft.com/office/powerpoint/2010/main" val="3447046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C603D-37EE-38E2-2C90-1A7D54331D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DF454-8FE8-E005-BF89-5F5B13F624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308DA9-B574-64A0-C6A0-1AE22DFDD9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D2810A-E541-FFFC-0024-AF928520CA05}"/>
              </a:ext>
            </a:extLst>
          </p:cNvPr>
          <p:cNvSpPr>
            <a:spLocks noGrp="1"/>
          </p:cNvSpPr>
          <p:nvPr>
            <p:ph type="sldNum" sz="quarter" idx="5"/>
          </p:nvPr>
        </p:nvSpPr>
        <p:spPr/>
        <p:txBody>
          <a:bodyPr/>
          <a:lstStyle/>
          <a:p>
            <a:fld id="{F0D9A403-4031-C34E-A5FA-6C066DD8F345}" type="slidenum">
              <a:rPr lang="en-US" smtClean="0"/>
              <a:t>24</a:t>
            </a:fld>
            <a:endParaRPr lang="en-US"/>
          </a:p>
        </p:txBody>
      </p:sp>
    </p:spTree>
    <p:extLst>
      <p:ext uri="{BB962C8B-B14F-4D97-AF65-F5344CB8AC3E}">
        <p14:creationId xmlns:p14="http://schemas.microsoft.com/office/powerpoint/2010/main" val="1079130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892ED-E1EF-D081-7184-D612FDD4C8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925EF-9E9D-4510-4ADD-AB589C8466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8C9A0-4AC0-9CF7-F98F-76836953553F}"/>
              </a:ext>
            </a:extLst>
          </p:cNvPr>
          <p:cNvSpPr>
            <a:spLocks noGrp="1"/>
          </p:cNvSpPr>
          <p:nvPr>
            <p:ph type="body" idx="1"/>
          </p:nvPr>
        </p:nvSpPr>
        <p:spPr/>
        <p:txBody>
          <a:bodyPr/>
          <a:lstStyle/>
          <a:p>
            <a:r>
              <a:rPr lang="en-US" dirty="0"/>
              <a:t>Uniform and Equipment</a:t>
            </a:r>
          </a:p>
        </p:txBody>
      </p:sp>
      <p:sp>
        <p:nvSpPr>
          <p:cNvPr id="4" name="Slide Number Placeholder 3">
            <a:extLst>
              <a:ext uri="{FF2B5EF4-FFF2-40B4-BE49-F238E27FC236}">
                <a16:creationId xmlns:a16="http://schemas.microsoft.com/office/drawing/2014/main" id="{026CFBB1-529A-BF31-EE54-18E9DEA09C40}"/>
              </a:ext>
            </a:extLst>
          </p:cNvPr>
          <p:cNvSpPr>
            <a:spLocks noGrp="1"/>
          </p:cNvSpPr>
          <p:nvPr>
            <p:ph type="sldNum" sz="quarter" idx="5"/>
          </p:nvPr>
        </p:nvSpPr>
        <p:spPr/>
        <p:txBody>
          <a:bodyPr/>
          <a:lstStyle/>
          <a:p>
            <a:fld id="{F0D9A403-4031-C34E-A5FA-6C066DD8F345}" type="slidenum">
              <a:rPr lang="en-US" smtClean="0"/>
              <a:t>25</a:t>
            </a:fld>
            <a:endParaRPr lang="en-US"/>
          </a:p>
        </p:txBody>
      </p:sp>
    </p:spTree>
    <p:extLst>
      <p:ext uri="{BB962C8B-B14F-4D97-AF65-F5344CB8AC3E}">
        <p14:creationId xmlns:p14="http://schemas.microsoft.com/office/powerpoint/2010/main" val="151733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A4E46-0F1B-0C41-2DEF-93FCFF04ED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C2113A-4356-8763-C02C-11A6749267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D693DB-D874-0AB7-19ED-55941BF676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473A92-DCE8-127A-AF43-9EDE6BB39A26}"/>
              </a:ext>
            </a:extLst>
          </p:cNvPr>
          <p:cNvSpPr>
            <a:spLocks noGrp="1"/>
          </p:cNvSpPr>
          <p:nvPr>
            <p:ph type="sldNum" sz="quarter" idx="5"/>
          </p:nvPr>
        </p:nvSpPr>
        <p:spPr/>
        <p:txBody>
          <a:bodyPr/>
          <a:lstStyle/>
          <a:p>
            <a:fld id="{F0D9A403-4031-C34E-A5FA-6C066DD8F345}" type="slidenum">
              <a:rPr lang="en-US" smtClean="0"/>
              <a:t>7</a:t>
            </a:fld>
            <a:endParaRPr lang="en-US"/>
          </a:p>
        </p:txBody>
      </p:sp>
    </p:spTree>
    <p:extLst>
      <p:ext uri="{BB962C8B-B14F-4D97-AF65-F5344CB8AC3E}">
        <p14:creationId xmlns:p14="http://schemas.microsoft.com/office/powerpoint/2010/main" val="898961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D9A403-4031-C34E-A5FA-6C066DD8F345}" type="slidenum">
              <a:rPr lang="en-US" smtClean="0"/>
              <a:t>26</a:t>
            </a:fld>
            <a:endParaRPr lang="en-US"/>
          </a:p>
        </p:txBody>
      </p:sp>
    </p:spTree>
    <p:extLst>
      <p:ext uri="{BB962C8B-B14F-4D97-AF65-F5344CB8AC3E}">
        <p14:creationId xmlns:p14="http://schemas.microsoft.com/office/powerpoint/2010/main" val="1107929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D9A403-4031-C34E-A5FA-6C066DD8F345}" type="slidenum">
              <a:rPr lang="en-US" smtClean="0"/>
              <a:t>27</a:t>
            </a:fld>
            <a:endParaRPr lang="en-US"/>
          </a:p>
        </p:txBody>
      </p:sp>
    </p:spTree>
    <p:extLst>
      <p:ext uri="{BB962C8B-B14F-4D97-AF65-F5344CB8AC3E}">
        <p14:creationId xmlns:p14="http://schemas.microsoft.com/office/powerpoint/2010/main" val="2625786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D9A403-4031-C34E-A5FA-6C066DD8F345}" type="slidenum">
              <a:rPr lang="en-US" smtClean="0"/>
              <a:t>28</a:t>
            </a:fld>
            <a:endParaRPr lang="en-US"/>
          </a:p>
        </p:txBody>
      </p:sp>
    </p:spTree>
    <p:extLst>
      <p:ext uri="{BB962C8B-B14F-4D97-AF65-F5344CB8AC3E}">
        <p14:creationId xmlns:p14="http://schemas.microsoft.com/office/powerpoint/2010/main" val="1832207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0EDC2-8CC0-F801-D410-287152CAF4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1C3FEF-8674-B070-3F9B-850B3EB3F2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4B6B05-3182-D85F-899E-DFE7E8ADBE4E}"/>
              </a:ext>
            </a:extLst>
          </p:cNvPr>
          <p:cNvSpPr>
            <a:spLocks noGrp="1"/>
          </p:cNvSpPr>
          <p:nvPr>
            <p:ph type="body" idx="1"/>
          </p:nvPr>
        </p:nvSpPr>
        <p:spPr/>
        <p:txBody>
          <a:bodyPr/>
          <a:lstStyle/>
          <a:p>
            <a:r>
              <a:rPr lang="en-US" dirty="0"/>
              <a:t>Uniform and Equipment</a:t>
            </a:r>
          </a:p>
        </p:txBody>
      </p:sp>
      <p:sp>
        <p:nvSpPr>
          <p:cNvPr id="4" name="Slide Number Placeholder 3">
            <a:extLst>
              <a:ext uri="{FF2B5EF4-FFF2-40B4-BE49-F238E27FC236}">
                <a16:creationId xmlns:a16="http://schemas.microsoft.com/office/drawing/2014/main" id="{6B4C1708-C856-B7EC-1100-5C27E2421A34}"/>
              </a:ext>
            </a:extLst>
          </p:cNvPr>
          <p:cNvSpPr>
            <a:spLocks noGrp="1"/>
          </p:cNvSpPr>
          <p:nvPr>
            <p:ph type="sldNum" sz="quarter" idx="5"/>
          </p:nvPr>
        </p:nvSpPr>
        <p:spPr/>
        <p:txBody>
          <a:bodyPr/>
          <a:lstStyle/>
          <a:p>
            <a:fld id="{F0D9A403-4031-C34E-A5FA-6C066DD8F345}" type="slidenum">
              <a:rPr lang="en-US" smtClean="0"/>
              <a:t>45</a:t>
            </a:fld>
            <a:endParaRPr lang="en-US"/>
          </a:p>
        </p:txBody>
      </p:sp>
    </p:spTree>
    <p:extLst>
      <p:ext uri="{BB962C8B-B14F-4D97-AF65-F5344CB8AC3E}">
        <p14:creationId xmlns:p14="http://schemas.microsoft.com/office/powerpoint/2010/main" val="2768940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Indoor Training – Can be January in the past</a:t>
            </a:r>
          </a:p>
          <a:p>
            <a:r>
              <a:rPr lang="en-US" dirty="0"/>
              <a:t>	- Communicated through RAMP</a:t>
            </a:r>
          </a:p>
          <a:p>
            <a:r>
              <a:rPr lang="en-US" dirty="0"/>
              <a:t>	- Last Boot Camp this Thursday 6:00-8:00</a:t>
            </a:r>
          </a:p>
          <a:p>
            <a:endParaRPr lang="en-US" dirty="0"/>
          </a:p>
          <a:p>
            <a:r>
              <a:rPr lang="en-US" dirty="0"/>
              <a:t>Certification</a:t>
            </a:r>
          </a:p>
          <a:p>
            <a:r>
              <a:rPr lang="en-US" dirty="0"/>
              <a:t>	- Last camp completed on Saturday</a:t>
            </a:r>
          </a:p>
          <a:p>
            <a:r>
              <a:rPr lang="en-US" dirty="0"/>
              <a:t>	- Others still running around province</a:t>
            </a:r>
          </a:p>
          <a:p>
            <a:r>
              <a:rPr lang="en-US" dirty="0"/>
              <a:t>	- Assigned based on level</a:t>
            </a:r>
          </a:p>
          <a:p>
            <a:r>
              <a:rPr lang="en-US" dirty="0"/>
              <a:t>	- Game counts based on multiple factors:  # Games available, system availability, OBA Level</a:t>
            </a:r>
          </a:p>
          <a:p>
            <a:endParaRPr lang="en-US" dirty="0"/>
          </a:p>
          <a:p>
            <a:r>
              <a:rPr lang="en-US" dirty="0"/>
              <a:t>Continued Focus for Spectator and Coach respect towards Officials</a:t>
            </a:r>
          </a:p>
        </p:txBody>
      </p:sp>
      <p:sp>
        <p:nvSpPr>
          <p:cNvPr id="4" name="Slide Number Placeholder 3"/>
          <p:cNvSpPr>
            <a:spLocks noGrp="1"/>
          </p:cNvSpPr>
          <p:nvPr>
            <p:ph type="sldNum" sz="quarter" idx="5"/>
          </p:nvPr>
        </p:nvSpPr>
        <p:spPr/>
        <p:txBody>
          <a:bodyPr/>
          <a:lstStyle/>
          <a:p>
            <a:fld id="{F0D9A403-4031-C34E-A5FA-6C066DD8F345}" type="slidenum">
              <a:rPr lang="en-US" smtClean="0"/>
              <a:t>8</a:t>
            </a:fld>
            <a:endParaRPr lang="en-US"/>
          </a:p>
        </p:txBody>
      </p:sp>
    </p:spTree>
    <p:extLst>
      <p:ext uri="{BB962C8B-B14F-4D97-AF65-F5344CB8AC3E}">
        <p14:creationId xmlns:p14="http://schemas.microsoft.com/office/powerpoint/2010/main" val="1914153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Fortunate for the Committee Members</a:t>
            </a:r>
          </a:p>
          <a:p>
            <a:r>
              <a:rPr lang="en-US" dirty="0"/>
              <a:t>Very busy with their own schedules</a:t>
            </a:r>
          </a:p>
          <a:p>
            <a:endParaRPr lang="en-US" dirty="0"/>
          </a:p>
          <a:p>
            <a:r>
              <a:rPr lang="en-US" dirty="0"/>
              <a:t>Game Reports New from Last year</a:t>
            </a:r>
          </a:p>
          <a:p>
            <a:r>
              <a:rPr lang="en-US" dirty="0"/>
              <a:t>Must be completed by Umpires</a:t>
            </a:r>
          </a:p>
          <a:p>
            <a:r>
              <a:rPr lang="en-US" dirty="0"/>
              <a:t>Poorly noted incidents during games last season.</a:t>
            </a:r>
          </a:p>
          <a:p>
            <a:endParaRPr lang="en-US" dirty="0"/>
          </a:p>
        </p:txBody>
      </p:sp>
      <p:sp>
        <p:nvSpPr>
          <p:cNvPr id="4" name="Slide Number Placeholder 3"/>
          <p:cNvSpPr>
            <a:spLocks noGrp="1"/>
          </p:cNvSpPr>
          <p:nvPr>
            <p:ph type="sldNum" sz="quarter" idx="5"/>
          </p:nvPr>
        </p:nvSpPr>
        <p:spPr/>
        <p:txBody>
          <a:bodyPr/>
          <a:lstStyle/>
          <a:p>
            <a:fld id="{F0D9A403-4031-C34E-A5FA-6C066DD8F345}" type="slidenum">
              <a:rPr lang="en-US" smtClean="0"/>
              <a:t>9</a:t>
            </a:fld>
            <a:endParaRPr lang="en-US"/>
          </a:p>
        </p:txBody>
      </p:sp>
    </p:spTree>
    <p:extLst>
      <p:ext uri="{BB962C8B-B14F-4D97-AF65-F5344CB8AC3E}">
        <p14:creationId xmlns:p14="http://schemas.microsoft.com/office/powerpoint/2010/main" val="428628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Equipment Program Details Listed on website.</a:t>
            </a:r>
          </a:p>
          <a:p>
            <a:r>
              <a:rPr lang="en-US" dirty="0"/>
              <a:t>	- Chest protector, mask, shin guards and carry bag ($50+50)</a:t>
            </a:r>
          </a:p>
          <a:p>
            <a:r>
              <a:rPr lang="en-US" dirty="0"/>
              <a:t>	- Optional but require plate gear somehow</a:t>
            </a:r>
          </a:p>
          <a:p>
            <a:r>
              <a:rPr lang="en-US" dirty="0"/>
              <a:t>	- Coming up in next section on specifics.</a:t>
            </a:r>
          </a:p>
          <a:p>
            <a:endParaRPr lang="en-US" dirty="0"/>
          </a:p>
          <a:p>
            <a:r>
              <a:rPr lang="en-US" dirty="0"/>
              <a:t>Uniform Policy update for 2025</a:t>
            </a:r>
          </a:p>
          <a:p>
            <a:endParaRPr lang="en-US" dirty="0"/>
          </a:p>
          <a:p>
            <a:r>
              <a:rPr lang="en-US" dirty="0"/>
              <a:t>All details posted on the BOMBA Website and more explained coming up.</a:t>
            </a:r>
          </a:p>
        </p:txBody>
      </p:sp>
      <p:sp>
        <p:nvSpPr>
          <p:cNvPr id="4" name="Slide Number Placeholder 3"/>
          <p:cNvSpPr>
            <a:spLocks noGrp="1"/>
          </p:cNvSpPr>
          <p:nvPr>
            <p:ph type="sldNum" sz="quarter" idx="5"/>
          </p:nvPr>
        </p:nvSpPr>
        <p:spPr/>
        <p:txBody>
          <a:bodyPr/>
          <a:lstStyle/>
          <a:p>
            <a:fld id="{F0D9A403-4031-C34E-A5FA-6C066DD8F345}" type="slidenum">
              <a:rPr lang="en-US" smtClean="0"/>
              <a:t>10</a:t>
            </a:fld>
            <a:endParaRPr lang="en-US"/>
          </a:p>
        </p:txBody>
      </p:sp>
    </p:spTree>
    <p:extLst>
      <p:ext uri="{BB962C8B-B14F-4D97-AF65-F5344CB8AC3E}">
        <p14:creationId xmlns:p14="http://schemas.microsoft.com/office/powerpoint/2010/main" val="660536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485C3-912C-5390-4970-6E26474E61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B8681C-037F-1FF3-9688-E6CE202A7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2708F3-1A28-EF7F-EF2B-333EFCBCF946}"/>
              </a:ext>
            </a:extLst>
          </p:cNvPr>
          <p:cNvSpPr>
            <a:spLocks noGrp="1"/>
          </p:cNvSpPr>
          <p:nvPr>
            <p:ph type="body" idx="1"/>
          </p:nvPr>
        </p:nvSpPr>
        <p:spPr/>
        <p:txBody>
          <a:bodyPr/>
          <a:lstStyle/>
          <a:p>
            <a:r>
              <a:rPr lang="en-US" dirty="0"/>
              <a:t>Uniform and Equipment</a:t>
            </a:r>
          </a:p>
        </p:txBody>
      </p:sp>
      <p:sp>
        <p:nvSpPr>
          <p:cNvPr id="4" name="Slide Number Placeholder 3">
            <a:extLst>
              <a:ext uri="{FF2B5EF4-FFF2-40B4-BE49-F238E27FC236}">
                <a16:creationId xmlns:a16="http://schemas.microsoft.com/office/drawing/2014/main" id="{8A36F355-FBE5-E6E5-C9CD-01209AB9954A}"/>
              </a:ext>
            </a:extLst>
          </p:cNvPr>
          <p:cNvSpPr>
            <a:spLocks noGrp="1"/>
          </p:cNvSpPr>
          <p:nvPr>
            <p:ph type="sldNum" sz="quarter" idx="5"/>
          </p:nvPr>
        </p:nvSpPr>
        <p:spPr/>
        <p:txBody>
          <a:bodyPr/>
          <a:lstStyle/>
          <a:p>
            <a:fld id="{F0D9A403-4031-C34E-A5FA-6C066DD8F345}" type="slidenum">
              <a:rPr lang="en-US" smtClean="0"/>
              <a:t>11</a:t>
            </a:fld>
            <a:endParaRPr lang="en-US"/>
          </a:p>
        </p:txBody>
      </p:sp>
    </p:spTree>
    <p:extLst>
      <p:ext uri="{BB962C8B-B14F-4D97-AF65-F5344CB8AC3E}">
        <p14:creationId xmlns:p14="http://schemas.microsoft.com/office/powerpoint/2010/main" val="1412621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F0FFD-DDF1-85E0-8B00-B71F0ED323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EB9B16-AE81-B6CA-B288-618EBCBA51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9410F3-2FDD-DC5E-F983-3A27F245749C}"/>
              </a:ext>
            </a:extLst>
          </p:cNvPr>
          <p:cNvSpPr>
            <a:spLocks noGrp="1"/>
          </p:cNvSpPr>
          <p:nvPr>
            <p:ph type="body" idx="1"/>
          </p:nvPr>
        </p:nvSpPr>
        <p:spPr/>
        <p:txBody>
          <a:bodyPr/>
          <a:lstStyle/>
          <a:p>
            <a:r>
              <a:rPr lang="en-US" dirty="0"/>
              <a:t>Cost to Purchase own Equipment all new $1,000</a:t>
            </a:r>
          </a:p>
          <a:p>
            <a:endParaRPr lang="en-US" dirty="0"/>
          </a:p>
          <a:p>
            <a:r>
              <a:rPr lang="en-US" dirty="0"/>
              <a:t>Tried to put in a year by year process to avoid significant costs. </a:t>
            </a:r>
          </a:p>
          <a:p>
            <a:endParaRPr lang="en-US" dirty="0"/>
          </a:p>
          <a:p>
            <a:r>
              <a:rPr lang="en-US" dirty="0"/>
              <a:t>Some centers require full uniforms from the start. </a:t>
            </a:r>
          </a:p>
          <a:p>
            <a:endParaRPr lang="en-US" dirty="0"/>
          </a:p>
          <a:p>
            <a:r>
              <a:rPr lang="en-US" dirty="0"/>
              <a:t>Website has detailed explanation of parts of uniforms and specifics similar to next slides. </a:t>
            </a:r>
          </a:p>
        </p:txBody>
      </p:sp>
      <p:sp>
        <p:nvSpPr>
          <p:cNvPr id="4" name="Slide Number Placeholder 3">
            <a:extLst>
              <a:ext uri="{FF2B5EF4-FFF2-40B4-BE49-F238E27FC236}">
                <a16:creationId xmlns:a16="http://schemas.microsoft.com/office/drawing/2014/main" id="{3DD9DCFD-F5EC-2A77-8CA7-F8D67E6DF195}"/>
              </a:ext>
            </a:extLst>
          </p:cNvPr>
          <p:cNvSpPr>
            <a:spLocks noGrp="1"/>
          </p:cNvSpPr>
          <p:nvPr>
            <p:ph type="sldNum" sz="quarter" idx="5"/>
          </p:nvPr>
        </p:nvSpPr>
        <p:spPr/>
        <p:txBody>
          <a:bodyPr/>
          <a:lstStyle/>
          <a:p>
            <a:fld id="{F0D9A403-4031-C34E-A5FA-6C066DD8F345}" type="slidenum">
              <a:rPr lang="en-US" smtClean="0"/>
              <a:t>12</a:t>
            </a:fld>
            <a:endParaRPr lang="en-US"/>
          </a:p>
        </p:txBody>
      </p:sp>
    </p:spTree>
    <p:extLst>
      <p:ext uri="{BB962C8B-B14F-4D97-AF65-F5344CB8AC3E}">
        <p14:creationId xmlns:p14="http://schemas.microsoft.com/office/powerpoint/2010/main" val="251857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Cup	Any Game</a:t>
            </a:r>
          </a:p>
          <a:p>
            <a:r>
              <a:rPr lang="en-US" dirty="0"/>
              <a:t>Pants	Any grey pants </a:t>
            </a:r>
          </a:p>
          <a:p>
            <a:r>
              <a:rPr lang="en-US" dirty="0"/>
              <a:t>	Unlikely for Shin Guards to fit under</a:t>
            </a:r>
          </a:p>
          <a:p>
            <a:r>
              <a:rPr lang="en-US" dirty="0"/>
              <a:t>	Expected at higher levels</a:t>
            </a:r>
          </a:p>
          <a:p>
            <a:r>
              <a:rPr lang="en-US" dirty="0"/>
              <a:t>Other	Belt, Socks</a:t>
            </a:r>
          </a:p>
          <a:p>
            <a:r>
              <a:rPr lang="en-US" dirty="0"/>
              <a:t>Shoes	No buying new shoes</a:t>
            </a:r>
          </a:p>
        </p:txBody>
      </p:sp>
      <p:sp>
        <p:nvSpPr>
          <p:cNvPr id="4" name="Slide Number Placeholder 3"/>
          <p:cNvSpPr>
            <a:spLocks noGrp="1"/>
          </p:cNvSpPr>
          <p:nvPr>
            <p:ph type="sldNum" sz="quarter" idx="5"/>
          </p:nvPr>
        </p:nvSpPr>
        <p:spPr/>
        <p:txBody>
          <a:bodyPr/>
          <a:lstStyle/>
          <a:p>
            <a:fld id="{F0D9A403-4031-C34E-A5FA-6C066DD8F345}" type="slidenum">
              <a:rPr lang="en-US" smtClean="0"/>
              <a:t>13</a:t>
            </a:fld>
            <a:endParaRPr lang="en-US"/>
          </a:p>
        </p:txBody>
      </p:sp>
    </p:spTree>
    <p:extLst>
      <p:ext uri="{BB962C8B-B14F-4D97-AF65-F5344CB8AC3E}">
        <p14:creationId xmlns:p14="http://schemas.microsoft.com/office/powerpoint/2010/main" val="465805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93E46-3C35-5660-1FB5-03B2DB2E5F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9A60D5-41B7-BBA9-D1B5-AE34774551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3244E-E9BD-E4D4-84BA-1EA452E5E5CD}"/>
              </a:ext>
            </a:extLst>
          </p:cNvPr>
          <p:cNvSpPr>
            <a:spLocks noGrp="1"/>
          </p:cNvSpPr>
          <p:nvPr>
            <p:ph type="body" idx="1"/>
          </p:nvPr>
        </p:nvSpPr>
        <p:spPr/>
        <p:txBody>
          <a:bodyPr/>
          <a:lstStyle/>
          <a:p>
            <a:r>
              <a:rPr lang="en-US" dirty="0"/>
              <a:t>Hat	Do not want Burlington Logo on Hats, Especially Rep</a:t>
            </a:r>
          </a:p>
          <a:p>
            <a:endParaRPr lang="en-US" dirty="0"/>
          </a:p>
          <a:p>
            <a:r>
              <a:rPr lang="en-US" dirty="0"/>
              <a:t>Shirt	Any black </a:t>
            </a:r>
            <a:r>
              <a:rPr lang="en-US" dirty="0" err="1"/>
              <a:t>collored</a:t>
            </a:r>
            <a:r>
              <a:rPr lang="en-US" dirty="0"/>
              <a:t> shirt for 1.1 </a:t>
            </a:r>
          </a:p>
          <a:p>
            <a:endParaRPr lang="en-US" dirty="0"/>
          </a:p>
          <a:p>
            <a:r>
              <a:rPr lang="en-US" dirty="0"/>
              <a:t>	Ideally Work Over Chest Protector (+2-3 Sizes) (Required for 2.1 and up)</a:t>
            </a:r>
          </a:p>
          <a:p>
            <a:endParaRPr lang="en-US" dirty="0"/>
          </a:p>
        </p:txBody>
      </p:sp>
      <p:sp>
        <p:nvSpPr>
          <p:cNvPr id="4" name="Slide Number Placeholder 3">
            <a:extLst>
              <a:ext uri="{FF2B5EF4-FFF2-40B4-BE49-F238E27FC236}">
                <a16:creationId xmlns:a16="http://schemas.microsoft.com/office/drawing/2014/main" id="{AB30313D-E338-9B9A-F57B-71584E23AB65}"/>
              </a:ext>
            </a:extLst>
          </p:cNvPr>
          <p:cNvSpPr>
            <a:spLocks noGrp="1"/>
          </p:cNvSpPr>
          <p:nvPr>
            <p:ph type="sldNum" sz="quarter" idx="5"/>
          </p:nvPr>
        </p:nvSpPr>
        <p:spPr/>
        <p:txBody>
          <a:bodyPr/>
          <a:lstStyle/>
          <a:p>
            <a:fld id="{F0D9A403-4031-C34E-A5FA-6C066DD8F345}" type="slidenum">
              <a:rPr lang="en-US" smtClean="0"/>
              <a:t>14</a:t>
            </a:fld>
            <a:endParaRPr lang="en-US"/>
          </a:p>
        </p:txBody>
      </p:sp>
    </p:spTree>
    <p:extLst>
      <p:ext uri="{BB962C8B-B14F-4D97-AF65-F5344CB8AC3E}">
        <p14:creationId xmlns:p14="http://schemas.microsoft.com/office/powerpoint/2010/main" val="897835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78332-50B0-8333-A8E4-A1FA2B87B3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26E5A0-8CD5-2080-2CA8-28DA100CFD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73E1BD-79B3-16BD-02DF-981279D3B881}"/>
              </a:ext>
            </a:extLst>
          </p:cNvPr>
          <p:cNvSpPr>
            <a:spLocks noGrp="1"/>
          </p:cNvSpPr>
          <p:nvPr>
            <p:ph type="dt" sz="half" idx="10"/>
          </p:nvPr>
        </p:nvSpPr>
        <p:spPr/>
        <p:txBody>
          <a:bodyPr/>
          <a:lstStyle/>
          <a:p>
            <a:fld id="{B28F5444-68A5-E545-B856-1D26B5FC30BE}" type="datetimeFigureOut">
              <a:rPr lang="en-US" smtClean="0"/>
              <a:t>4/29/25</a:t>
            </a:fld>
            <a:endParaRPr lang="en-US"/>
          </a:p>
        </p:txBody>
      </p:sp>
      <p:sp>
        <p:nvSpPr>
          <p:cNvPr id="5" name="Footer Placeholder 4">
            <a:extLst>
              <a:ext uri="{FF2B5EF4-FFF2-40B4-BE49-F238E27FC236}">
                <a16:creationId xmlns:a16="http://schemas.microsoft.com/office/drawing/2014/main" id="{BBF2C652-3B36-AC53-1C27-DC172464E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DB17D1-A213-F90C-9A2D-CF48AD669F27}"/>
              </a:ext>
            </a:extLst>
          </p:cNvPr>
          <p:cNvSpPr>
            <a:spLocks noGrp="1"/>
          </p:cNvSpPr>
          <p:nvPr>
            <p:ph type="sldNum" sz="quarter" idx="12"/>
          </p:nvPr>
        </p:nvSpPr>
        <p:spPr/>
        <p:txBody>
          <a:bodyPr/>
          <a:lstStyle/>
          <a:p>
            <a:fld id="{A4B92CF7-AE0E-B440-B2FB-AA1C056666F0}" type="slidenum">
              <a:rPr lang="en-US" smtClean="0"/>
              <a:t>‹#›</a:t>
            </a:fld>
            <a:endParaRPr lang="en-US"/>
          </a:p>
        </p:txBody>
      </p:sp>
    </p:spTree>
    <p:extLst>
      <p:ext uri="{BB962C8B-B14F-4D97-AF65-F5344CB8AC3E}">
        <p14:creationId xmlns:p14="http://schemas.microsoft.com/office/powerpoint/2010/main" val="397291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7970F-3993-CD5B-6C89-7D456F4A61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FB135E-2EB2-AF58-33CF-D044F248E8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7CBAD-008D-18FD-75F1-40600E4E2C28}"/>
              </a:ext>
            </a:extLst>
          </p:cNvPr>
          <p:cNvSpPr>
            <a:spLocks noGrp="1"/>
          </p:cNvSpPr>
          <p:nvPr>
            <p:ph type="dt" sz="half" idx="10"/>
          </p:nvPr>
        </p:nvSpPr>
        <p:spPr/>
        <p:txBody>
          <a:bodyPr/>
          <a:lstStyle/>
          <a:p>
            <a:fld id="{B28F5444-68A5-E545-B856-1D26B5FC30BE}" type="datetimeFigureOut">
              <a:rPr lang="en-US" smtClean="0"/>
              <a:t>4/29/25</a:t>
            </a:fld>
            <a:endParaRPr lang="en-US"/>
          </a:p>
        </p:txBody>
      </p:sp>
      <p:sp>
        <p:nvSpPr>
          <p:cNvPr id="5" name="Footer Placeholder 4">
            <a:extLst>
              <a:ext uri="{FF2B5EF4-FFF2-40B4-BE49-F238E27FC236}">
                <a16:creationId xmlns:a16="http://schemas.microsoft.com/office/drawing/2014/main" id="{4EAD7CBD-AE51-0B29-AE99-50E698F69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BEF75-7106-78DA-375F-09C30C4F4617}"/>
              </a:ext>
            </a:extLst>
          </p:cNvPr>
          <p:cNvSpPr>
            <a:spLocks noGrp="1"/>
          </p:cNvSpPr>
          <p:nvPr>
            <p:ph type="sldNum" sz="quarter" idx="12"/>
          </p:nvPr>
        </p:nvSpPr>
        <p:spPr/>
        <p:txBody>
          <a:bodyPr/>
          <a:lstStyle/>
          <a:p>
            <a:fld id="{A4B92CF7-AE0E-B440-B2FB-AA1C056666F0}" type="slidenum">
              <a:rPr lang="en-US" smtClean="0"/>
              <a:t>‹#›</a:t>
            </a:fld>
            <a:endParaRPr lang="en-US"/>
          </a:p>
        </p:txBody>
      </p:sp>
    </p:spTree>
    <p:extLst>
      <p:ext uri="{BB962C8B-B14F-4D97-AF65-F5344CB8AC3E}">
        <p14:creationId xmlns:p14="http://schemas.microsoft.com/office/powerpoint/2010/main" val="1510889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53A4F5-6D2F-3AEE-FC69-472A1CFF75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1CD3B6-4C2A-44DF-2099-9F2678749E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48F50-4F4A-5FA5-1BF6-2FE471D3B4EE}"/>
              </a:ext>
            </a:extLst>
          </p:cNvPr>
          <p:cNvSpPr>
            <a:spLocks noGrp="1"/>
          </p:cNvSpPr>
          <p:nvPr>
            <p:ph type="dt" sz="half" idx="10"/>
          </p:nvPr>
        </p:nvSpPr>
        <p:spPr/>
        <p:txBody>
          <a:bodyPr/>
          <a:lstStyle/>
          <a:p>
            <a:fld id="{B28F5444-68A5-E545-B856-1D26B5FC30BE}" type="datetimeFigureOut">
              <a:rPr lang="en-US" smtClean="0"/>
              <a:t>4/29/25</a:t>
            </a:fld>
            <a:endParaRPr lang="en-US"/>
          </a:p>
        </p:txBody>
      </p:sp>
      <p:sp>
        <p:nvSpPr>
          <p:cNvPr id="5" name="Footer Placeholder 4">
            <a:extLst>
              <a:ext uri="{FF2B5EF4-FFF2-40B4-BE49-F238E27FC236}">
                <a16:creationId xmlns:a16="http://schemas.microsoft.com/office/drawing/2014/main" id="{9681DEDB-105A-BF6D-A868-92E1EE4EA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82E7C-CB7B-AD30-4E13-390826E4BCC7}"/>
              </a:ext>
            </a:extLst>
          </p:cNvPr>
          <p:cNvSpPr>
            <a:spLocks noGrp="1"/>
          </p:cNvSpPr>
          <p:nvPr>
            <p:ph type="sldNum" sz="quarter" idx="12"/>
          </p:nvPr>
        </p:nvSpPr>
        <p:spPr/>
        <p:txBody>
          <a:bodyPr/>
          <a:lstStyle/>
          <a:p>
            <a:fld id="{A4B92CF7-AE0E-B440-B2FB-AA1C056666F0}" type="slidenum">
              <a:rPr lang="en-US" smtClean="0"/>
              <a:t>‹#›</a:t>
            </a:fld>
            <a:endParaRPr lang="en-US"/>
          </a:p>
        </p:txBody>
      </p:sp>
    </p:spTree>
    <p:extLst>
      <p:ext uri="{BB962C8B-B14F-4D97-AF65-F5344CB8AC3E}">
        <p14:creationId xmlns:p14="http://schemas.microsoft.com/office/powerpoint/2010/main" val="251630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88BD-3F7B-D0A5-2A18-6F604E87BB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DF0A5-3665-C4AC-00C5-7595D669CE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75D15-B4A5-47E7-C731-764BBA26FC60}"/>
              </a:ext>
            </a:extLst>
          </p:cNvPr>
          <p:cNvSpPr>
            <a:spLocks noGrp="1"/>
          </p:cNvSpPr>
          <p:nvPr>
            <p:ph type="dt" sz="half" idx="10"/>
          </p:nvPr>
        </p:nvSpPr>
        <p:spPr/>
        <p:txBody>
          <a:bodyPr/>
          <a:lstStyle/>
          <a:p>
            <a:fld id="{B28F5444-68A5-E545-B856-1D26B5FC30BE}" type="datetimeFigureOut">
              <a:rPr lang="en-US" smtClean="0"/>
              <a:t>4/29/25</a:t>
            </a:fld>
            <a:endParaRPr lang="en-US"/>
          </a:p>
        </p:txBody>
      </p:sp>
      <p:sp>
        <p:nvSpPr>
          <p:cNvPr id="5" name="Footer Placeholder 4">
            <a:extLst>
              <a:ext uri="{FF2B5EF4-FFF2-40B4-BE49-F238E27FC236}">
                <a16:creationId xmlns:a16="http://schemas.microsoft.com/office/drawing/2014/main" id="{2320D5EE-512B-8B66-4B99-8A71CF1F4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397F07-8B92-59C6-2CF1-E4FCF9834C56}"/>
              </a:ext>
            </a:extLst>
          </p:cNvPr>
          <p:cNvSpPr>
            <a:spLocks noGrp="1"/>
          </p:cNvSpPr>
          <p:nvPr>
            <p:ph type="sldNum" sz="quarter" idx="12"/>
          </p:nvPr>
        </p:nvSpPr>
        <p:spPr/>
        <p:txBody>
          <a:bodyPr/>
          <a:lstStyle/>
          <a:p>
            <a:fld id="{A4B92CF7-AE0E-B440-B2FB-AA1C056666F0}" type="slidenum">
              <a:rPr lang="en-US" smtClean="0"/>
              <a:t>‹#›</a:t>
            </a:fld>
            <a:endParaRPr lang="en-US"/>
          </a:p>
        </p:txBody>
      </p:sp>
    </p:spTree>
    <p:extLst>
      <p:ext uri="{BB962C8B-B14F-4D97-AF65-F5344CB8AC3E}">
        <p14:creationId xmlns:p14="http://schemas.microsoft.com/office/powerpoint/2010/main" val="158549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EF45-DE8B-6F9A-B5E7-62862DC1AB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51081F-DE1C-036C-543B-48096B6567C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7CFF7B-1C25-CB3C-6668-6709909125C9}"/>
              </a:ext>
            </a:extLst>
          </p:cNvPr>
          <p:cNvSpPr>
            <a:spLocks noGrp="1"/>
          </p:cNvSpPr>
          <p:nvPr>
            <p:ph type="dt" sz="half" idx="10"/>
          </p:nvPr>
        </p:nvSpPr>
        <p:spPr/>
        <p:txBody>
          <a:bodyPr/>
          <a:lstStyle/>
          <a:p>
            <a:fld id="{B28F5444-68A5-E545-B856-1D26B5FC30BE}" type="datetimeFigureOut">
              <a:rPr lang="en-US" smtClean="0"/>
              <a:t>4/29/25</a:t>
            </a:fld>
            <a:endParaRPr lang="en-US"/>
          </a:p>
        </p:txBody>
      </p:sp>
      <p:sp>
        <p:nvSpPr>
          <p:cNvPr id="5" name="Footer Placeholder 4">
            <a:extLst>
              <a:ext uri="{FF2B5EF4-FFF2-40B4-BE49-F238E27FC236}">
                <a16:creationId xmlns:a16="http://schemas.microsoft.com/office/drawing/2014/main" id="{D23C875D-801D-123E-EA29-BDBC820C9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42EE85-8309-F53D-A9FE-BAA391F691F6}"/>
              </a:ext>
            </a:extLst>
          </p:cNvPr>
          <p:cNvSpPr>
            <a:spLocks noGrp="1"/>
          </p:cNvSpPr>
          <p:nvPr>
            <p:ph type="sldNum" sz="quarter" idx="12"/>
          </p:nvPr>
        </p:nvSpPr>
        <p:spPr/>
        <p:txBody>
          <a:bodyPr/>
          <a:lstStyle/>
          <a:p>
            <a:fld id="{A4B92CF7-AE0E-B440-B2FB-AA1C056666F0}" type="slidenum">
              <a:rPr lang="en-US" smtClean="0"/>
              <a:t>‹#›</a:t>
            </a:fld>
            <a:endParaRPr lang="en-US"/>
          </a:p>
        </p:txBody>
      </p:sp>
    </p:spTree>
    <p:extLst>
      <p:ext uri="{BB962C8B-B14F-4D97-AF65-F5344CB8AC3E}">
        <p14:creationId xmlns:p14="http://schemas.microsoft.com/office/powerpoint/2010/main" val="554717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20E9-5142-EA3E-CD59-45FF313720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2A4404-D50F-52EB-5424-4F08919C6C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C000E7-453C-B40C-5728-56AFEB1E0E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3425BF-8B57-1F38-2BDC-9927BD2A13E8}"/>
              </a:ext>
            </a:extLst>
          </p:cNvPr>
          <p:cNvSpPr>
            <a:spLocks noGrp="1"/>
          </p:cNvSpPr>
          <p:nvPr>
            <p:ph type="dt" sz="half" idx="10"/>
          </p:nvPr>
        </p:nvSpPr>
        <p:spPr/>
        <p:txBody>
          <a:bodyPr/>
          <a:lstStyle/>
          <a:p>
            <a:fld id="{B28F5444-68A5-E545-B856-1D26B5FC30BE}" type="datetimeFigureOut">
              <a:rPr lang="en-US" smtClean="0"/>
              <a:t>4/29/25</a:t>
            </a:fld>
            <a:endParaRPr lang="en-US"/>
          </a:p>
        </p:txBody>
      </p:sp>
      <p:sp>
        <p:nvSpPr>
          <p:cNvPr id="6" name="Footer Placeholder 5">
            <a:extLst>
              <a:ext uri="{FF2B5EF4-FFF2-40B4-BE49-F238E27FC236}">
                <a16:creationId xmlns:a16="http://schemas.microsoft.com/office/drawing/2014/main" id="{60BABBEA-300B-2A72-245E-FEBCFED366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787B20-912F-C002-FDD6-B2D748ADD2FB}"/>
              </a:ext>
            </a:extLst>
          </p:cNvPr>
          <p:cNvSpPr>
            <a:spLocks noGrp="1"/>
          </p:cNvSpPr>
          <p:nvPr>
            <p:ph type="sldNum" sz="quarter" idx="12"/>
          </p:nvPr>
        </p:nvSpPr>
        <p:spPr/>
        <p:txBody>
          <a:bodyPr/>
          <a:lstStyle/>
          <a:p>
            <a:fld id="{A4B92CF7-AE0E-B440-B2FB-AA1C056666F0}" type="slidenum">
              <a:rPr lang="en-US" smtClean="0"/>
              <a:t>‹#›</a:t>
            </a:fld>
            <a:endParaRPr lang="en-US"/>
          </a:p>
        </p:txBody>
      </p:sp>
    </p:spTree>
    <p:extLst>
      <p:ext uri="{BB962C8B-B14F-4D97-AF65-F5344CB8AC3E}">
        <p14:creationId xmlns:p14="http://schemas.microsoft.com/office/powerpoint/2010/main" val="167591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C7C04-FCA1-45AD-E2B8-ED0B1C9170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00E46B-BCEB-75B4-AE84-42408BB92E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F4F0F6-B69A-AF8C-7AC1-89E133D9BB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BE91A7-87EE-DAC9-115F-C9AA59DAF2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031569-C98D-A31F-C19B-0C29726FBB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5404A9-23C7-5B38-F69F-A5A9A0E0CECB}"/>
              </a:ext>
            </a:extLst>
          </p:cNvPr>
          <p:cNvSpPr>
            <a:spLocks noGrp="1"/>
          </p:cNvSpPr>
          <p:nvPr>
            <p:ph type="dt" sz="half" idx="10"/>
          </p:nvPr>
        </p:nvSpPr>
        <p:spPr/>
        <p:txBody>
          <a:bodyPr/>
          <a:lstStyle/>
          <a:p>
            <a:fld id="{B28F5444-68A5-E545-B856-1D26B5FC30BE}" type="datetimeFigureOut">
              <a:rPr lang="en-US" smtClean="0"/>
              <a:t>4/29/25</a:t>
            </a:fld>
            <a:endParaRPr lang="en-US"/>
          </a:p>
        </p:txBody>
      </p:sp>
      <p:sp>
        <p:nvSpPr>
          <p:cNvPr id="8" name="Footer Placeholder 7">
            <a:extLst>
              <a:ext uri="{FF2B5EF4-FFF2-40B4-BE49-F238E27FC236}">
                <a16:creationId xmlns:a16="http://schemas.microsoft.com/office/drawing/2014/main" id="{217FFF62-8FAC-F927-A3D3-D17F4EA93F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33AFC5-3AD5-75AC-5763-27E5439237E3}"/>
              </a:ext>
            </a:extLst>
          </p:cNvPr>
          <p:cNvSpPr>
            <a:spLocks noGrp="1"/>
          </p:cNvSpPr>
          <p:nvPr>
            <p:ph type="sldNum" sz="quarter" idx="12"/>
          </p:nvPr>
        </p:nvSpPr>
        <p:spPr/>
        <p:txBody>
          <a:bodyPr/>
          <a:lstStyle/>
          <a:p>
            <a:fld id="{A4B92CF7-AE0E-B440-B2FB-AA1C056666F0}" type="slidenum">
              <a:rPr lang="en-US" smtClean="0"/>
              <a:t>‹#›</a:t>
            </a:fld>
            <a:endParaRPr lang="en-US"/>
          </a:p>
        </p:txBody>
      </p:sp>
    </p:spTree>
    <p:extLst>
      <p:ext uri="{BB962C8B-B14F-4D97-AF65-F5344CB8AC3E}">
        <p14:creationId xmlns:p14="http://schemas.microsoft.com/office/powerpoint/2010/main" val="3342764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D4CC1-AE96-94B9-28F6-74D62B097E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3D36AC-4E6D-08F0-2820-1E860FA50C43}"/>
              </a:ext>
            </a:extLst>
          </p:cNvPr>
          <p:cNvSpPr>
            <a:spLocks noGrp="1"/>
          </p:cNvSpPr>
          <p:nvPr>
            <p:ph type="dt" sz="half" idx="10"/>
          </p:nvPr>
        </p:nvSpPr>
        <p:spPr/>
        <p:txBody>
          <a:bodyPr/>
          <a:lstStyle/>
          <a:p>
            <a:fld id="{B28F5444-68A5-E545-B856-1D26B5FC30BE}" type="datetimeFigureOut">
              <a:rPr lang="en-US" smtClean="0"/>
              <a:t>4/29/25</a:t>
            </a:fld>
            <a:endParaRPr lang="en-US"/>
          </a:p>
        </p:txBody>
      </p:sp>
      <p:sp>
        <p:nvSpPr>
          <p:cNvPr id="4" name="Footer Placeholder 3">
            <a:extLst>
              <a:ext uri="{FF2B5EF4-FFF2-40B4-BE49-F238E27FC236}">
                <a16:creationId xmlns:a16="http://schemas.microsoft.com/office/drawing/2014/main" id="{F33B30FB-0BAE-85F1-C294-0F5BF205B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D6789D-0909-2FEE-016B-BA01BDD2B7FD}"/>
              </a:ext>
            </a:extLst>
          </p:cNvPr>
          <p:cNvSpPr>
            <a:spLocks noGrp="1"/>
          </p:cNvSpPr>
          <p:nvPr>
            <p:ph type="sldNum" sz="quarter" idx="12"/>
          </p:nvPr>
        </p:nvSpPr>
        <p:spPr/>
        <p:txBody>
          <a:bodyPr/>
          <a:lstStyle/>
          <a:p>
            <a:fld id="{A4B92CF7-AE0E-B440-B2FB-AA1C056666F0}" type="slidenum">
              <a:rPr lang="en-US" smtClean="0"/>
              <a:t>‹#›</a:t>
            </a:fld>
            <a:endParaRPr lang="en-US"/>
          </a:p>
        </p:txBody>
      </p:sp>
    </p:spTree>
    <p:extLst>
      <p:ext uri="{BB962C8B-B14F-4D97-AF65-F5344CB8AC3E}">
        <p14:creationId xmlns:p14="http://schemas.microsoft.com/office/powerpoint/2010/main" val="2835564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49ABC4-C2A2-6343-4A64-82B6D1BAEAE2}"/>
              </a:ext>
            </a:extLst>
          </p:cNvPr>
          <p:cNvSpPr>
            <a:spLocks noGrp="1"/>
          </p:cNvSpPr>
          <p:nvPr>
            <p:ph type="dt" sz="half" idx="10"/>
          </p:nvPr>
        </p:nvSpPr>
        <p:spPr/>
        <p:txBody>
          <a:bodyPr/>
          <a:lstStyle/>
          <a:p>
            <a:fld id="{B28F5444-68A5-E545-B856-1D26B5FC30BE}" type="datetimeFigureOut">
              <a:rPr lang="en-US" smtClean="0"/>
              <a:t>4/29/25</a:t>
            </a:fld>
            <a:endParaRPr lang="en-US"/>
          </a:p>
        </p:txBody>
      </p:sp>
      <p:sp>
        <p:nvSpPr>
          <p:cNvPr id="3" name="Footer Placeholder 2">
            <a:extLst>
              <a:ext uri="{FF2B5EF4-FFF2-40B4-BE49-F238E27FC236}">
                <a16:creationId xmlns:a16="http://schemas.microsoft.com/office/drawing/2014/main" id="{6A1C0BDA-5D7D-4AA1-01C9-066184CB45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732091-C7E2-DBC4-8861-2CED1C2C73AC}"/>
              </a:ext>
            </a:extLst>
          </p:cNvPr>
          <p:cNvSpPr>
            <a:spLocks noGrp="1"/>
          </p:cNvSpPr>
          <p:nvPr>
            <p:ph type="sldNum" sz="quarter" idx="12"/>
          </p:nvPr>
        </p:nvSpPr>
        <p:spPr/>
        <p:txBody>
          <a:bodyPr/>
          <a:lstStyle/>
          <a:p>
            <a:fld id="{A4B92CF7-AE0E-B440-B2FB-AA1C056666F0}" type="slidenum">
              <a:rPr lang="en-US" smtClean="0"/>
              <a:t>‹#›</a:t>
            </a:fld>
            <a:endParaRPr lang="en-US"/>
          </a:p>
        </p:txBody>
      </p:sp>
    </p:spTree>
    <p:extLst>
      <p:ext uri="{BB962C8B-B14F-4D97-AF65-F5344CB8AC3E}">
        <p14:creationId xmlns:p14="http://schemas.microsoft.com/office/powerpoint/2010/main" val="3109019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2CCFD-9591-C557-DC2D-62906BDE5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AD7425-1F7A-CEC4-82AE-50641196F3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B1D32E-05CE-639D-30C6-800B3A5FF7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158288-A6C9-6926-E33B-20F55B9BF705}"/>
              </a:ext>
            </a:extLst>
          </p:cNvPr>
          <p:cNvSpPr>
            <a:spLocks noGrp="1"/>
          </p:cNvSpPr>
          <p:nvPr>
            <p:ph type="dt" sz="half" idx="10"/>
          </p:nvPr>
        </p:nvSpPr>
        <p:spPr/>
        <p:txBody>
          <a:bodyPr/>
          <a:lstStyle/>
          <a:p>
            <a:fld id="{B28F5444-68A5-E545-B856-1D26B5FC30BE}" type="datetimeFigureOut">
              <a:rPr lang="en-US" smtClean="0"/>
              <a:t>4/29/25</a:t>
            </a:fld>
            <a:endParaRPr lang="en-US"/>
          </a:p>
        </p:txBody>
      </p:sp>
      <p:sp>
        <p:nvSpPr>
          <p:cNvPr id="6" name="Footer Placeholder 5">
            <a:extLst>
              <a:ext uri="{FF2B5EF4-FFF2-40B4-BE49-F238E27FC236}">
                <a16:creationId xmlns:a16="http://schemas.microsoft.com/office/drawing/2014/main" id="{3CED15A8-EA88-9257-6F4A-CAF99A485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B69001-80FF-6817-6694-03DF7CF0DC90}"/>
              </a:ext>
            </a:extLst>
          </p:cNvPr>
          <p:cNvSpPr>
            <a:spLocks noGrp="1"/>
          </p:cNvSpPr>
          <p:nvPr>
            <p:ph type="sldNum" sz="quarter" idx="12"/>
          </p:nvPr>
        </p:nvSpPr>
        <p:spPr/>
        <p:txBody>
          <a:bodyPr/>
          <a:lstStyle/>
          <a:p>
            <a:fld id="{A4B92CF7-AE0E-B440-B2FB-AA1C056666F0}" type="slidenum">
              <a:rPr lang="en-US" smtClean="0"/>
              <a:t>‹#›</a:t>
            </a:fld>
            <a:endParaRPr lang="en-US"/>
          </a:p>
        </p:txBody>
      </p:sp>
    </p:spTree>
    <p:extLst>
      <p:ext uri="{BB962C8B-B14F-4D97-AF65-F5344CB8AC3E}">
        <p14:creationId xmlns:p14="http://schemas.microsoft.com/office/powerpoint/2010/main" val="190504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10EB-8D08-908F-AF85-31EF851427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F14A50-A4D5-84C5-F16C-6BF71A251A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232932-9CC4-5051-6E92-BAFA22995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3D23B9-DF5A-DFC2-6868-3AA067F9525B}"/>
              </a:ext>
            </a:extLst>
          </p:cNvPr>
          <p:cNvSpPr>
            <a:spLocks noGrp="1"/>
          </p:cNvSpPr>
          <p:nvPr>
            <p:ph type="dt" sz="half" idx="10"/>
          </p:nvPr>
        </p:nvSpPr>
        <p:spPr/>
        <p:txBody>
          <a:bodyPr/>
          <a:lstStyle/>
          <a:p>
            <a:fld id="{B28F5444-68A5-E545-B856-1D26B5FC30BE}" type="datetimeFigureOut">
              <a:rPr lang="en-US" smtClean="0"/>
              <a:t>4/29/25</a:t>
            </a:fld>
            <a:endParaRPr lang="en-US"/>
          </a:p>
        </p:txBody>
      </p:sp>
      <p:sp>
        <p:nvSpPr>
          <p:cNvPr id="6" name="Footer Placeholder 5">
            <a:extLst>
              <a:ext uri="{FF2B5EF4-FFF2-40B4-BE49-F238E27FC236}">
                <a16:creationId xmlns:a16="http://schemas.microsoft.com/office/drawing/2014/main" id="{DE24136D-11FC-9A0D-4DA2-CB662A1100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438165-1FAC-B8B0-C8AF-A9391C2840AD}"/>
              </a:ext>
            </a:extLst>
          </p:cNvPr>
          <p:cNvSpPr>
            <a:spLocks noGrp="1"/>
          </p:cNvSpPr>
          <p:nvPr>
            <p:ph type="sldNum" sz="quarter" idx="12"/>
          </p:nvPr>
        </p:nvSpPr>
        <p:spPr/>
        <p:txBody>
          <a:bodyPr/>
          <a:lstStyle/>
          <a:p>
            <a:fld id="{A4B92CF7-AE0E-B440-B2FB-AA1C056666F0}" type="slidenum">
              <a:rPr lang="en-US" smtClean="0"/>
              <a:t>‹#›</a:t>
            </a:fld>
            <a:endParaRPr lang="en-US"/>
          </a:p>
        </p:txBody>
      </p:sp>
    </p:spTree>
    <p:extLst>
      <p:ext uri="{BB962C8B-B14F-4D97-AF65-F5344CB8AC3E}">
        <p14:creationId xmlns:p14="http://schemas.microsoft.com/office/powerpoint/2010/main" val="3702122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9D7471-EC26-4691-750D-34C2F15FA4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C33830-83CB-6C0D-96D2-A111BCA630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191E21-2D49-F1E1-E42C-0D2B3A05C8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8F5444-68A5-E545-B856-1D26B5FC30BE}" type="datetimeFigureOut">
              <a:rPr lang="en-US" smtClean="0"/>
              <a:t>4/29/25</a:t>
            </a:fld>
            <a:endParaRPr lang="en-US"/>
          </a:p>
        </p:txBody>
      </p:sp>
      <p:sp>
        <p:nvSpPr>
          <p:cNvPr id="5" name="Footer Placeholder 4">
            <a:extLst>
              <a:ext uri="{FF2B5EF4-FFF2-40B4-BE49-F238E27FC236}">
                <a16:creationId xmlns:a16="http://schemas.microsoft.com/office/drawing/2014/main" id="{BCD146BE-D5FC-752F-FCE7-4338D7EEE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2E6578-79C2-82AB-62C3-F8A6ABF3D4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B92CF7-AE0E-B440-B2FB-AA1C056666F0}" type="slidenum">
              <a:rPr lang="en-US" smtClean="0"/>
              <a:t>‹#›</a:t>
            </a:fld>
            <a:endParaRPr lang="en-US"/>
          </a:p>
        </p:txBody>
      </p:sp>
    </p:spTree>
    <p:extLst>
      <p:ext uri="{BB962C8B-B14F-4D97-AF65-F5344CB8AC3E}">
        <p14:creationId xmlns:p14="http://schemas.microsoft.com/office/powerpoint/2010/main" val="2806265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umpireinchief@baseballburlington.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administrator@baseballburlington.com" TargetMode="External"/><Relationship Id="rId4" Type="http://schemas.openxmlformats.org/officeDocument/2006/relationships/hyperlink" Target="mailto:scheduler@baseballburlington.com"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aseballburlington.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playoba.c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AFFC-B25C-4400-1A54-8332DCF9EE30}"/>
              </a:ext>
            </a:extLst>
          </p:cNvPr>
          <p:cNvSpPr>
            <a:spLocks noGrp="1"/>
          </p:cNvSpPr>
          <p:nvPr>
            <p:ph type="ctrTitle"/>
          </p:nvPr>
        </p:nvSpPr>
        <p:spPr>
          <a:xfrm>
            <a:off x="1524000" y="729049"/>
            <a:ext cx="9144000" cy="2780914"/>
          </a:xfrm>
        </p:spPr>
        <p:txBody>
          <a:bodyPr>
            <a:normAutofit/>
          </a:bodyPr>
          <a:lstStyle/>
          <a:p>
            <a:r>
              <a:rPr lang="en-US" dirty="0"/>
              <a:t>2025 NEW UMPIRE &amp; PARENT INFORMATION MEETING</a:t>
            </a:r>
          </a:p>
        </p:txBody>
      </p:sp>
      <p:sp>
        <p:nvSpPr>
          <p:cNvPr id="3" name="Subtitle 2">
            <a:extLst>
              <a:ext uri="{FF2B5EF4-FFF2-40B4-BE49-F238E27FC236}">
                <a16:creationId xmlns:a16="http://schemas.microsoft.com/office/drawing/2014/main" id="{D07D8D2E-9FAB-E970-E9D8-4D769C07C13E}"/>
              </a:ext>
            </a:extLst>
          </p:cNvPr>
          <p:cNvSpPr>
            <a:spLocks noGrp="1"/>
          </p:cNvSpPr>
          <p:nvPr>
            <p:ph type="subTitle" idx="1"/>
          </p:nvPr>
        </p:nvSpPr>
        <p:spPr>
          <a:xfrm>
            <a:off x="1524000" y="3602037"/>
            <a:ext cx="9144000" cy="2526913"/>
          </a:xfrm>
        </p:spPr>
        <p:txBody>
          <a:bodyPr>
            <a:normAutofit/>
          </a:bodyPr>
          <a:lstStyle/>
          <a:p>
            <a:r>
              <a:rPr lang="en-US" dirty="0"/>
              <a:t>Sunday April  27, 2025</a:t>
            </a:r>
          </a:p>
          <a:p>
            <a:r>
              <a:rPr lang="en-US" dirty="0"/>
              <a:t>Google Meet Platform</a:t>
            </a:r>
          </a:p>
          <a:p>
            <a:r>
              <a:rPr lang="en-US" dirty="0"/>
              <a:t>7:00 pm – 9:00 pm</a:t>
            </a:r>
          </a:p>
          <a:p>
            <a:r>
              <a:rPr lang="en-US" sz="1800" i="1" dirty="0"/>
              <a:t>Posted on BOMBA Website After Presentation for Reference</a:t>
            </a:r>
          </a:p>
          <a:p>
            <a:endParaRPr lang="en-US" sz="1800" i="1" dirty="0"/>
          </a:p>
          <a:p>
            <a:r>
              <a:rPr lang="en-US" sz="1800" b="1" i="1" dirty="0">
                <a:solidFill>
                  <a:srgbClr val="FF0000"/>
                </a:solidFill>
              </a:rPr>
              <a:t>THIS MEETING IS NOT RECORDED</a:t>
            </a:r>
          </a:p>
        </p:txBody>
      </p:sp>
    </p:spTree>
    <p:extLst>
      <p:ext uri="{BB962C8B-B14F-4D97-AF65-F5344CB8AC3E}">
        <p14:creationId xmlns:p14="http://schemas.microsoft.com/office/powerpoint/2010/main" val="3625777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5E526-8DB4-048F-4C48-1FE0930DA0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711C3D-E4E5-8415-4B98-477B1F7B65F5}"/>
              </a:ext>
            </a:extLst>
          </p:cNvPr>
          <p:cNvSpPr>
            <a:spLocks noGrp="1"/>
          </p:cNvSpPr>
          <p:nvPr>
            <p:ph type="title"/>
          </p:nvPr>
        </p:nvSpPr>
        <p:spPr/>
        <p:txBody>
          <a:bodyPr/>
          <a:lstStyle/>
          <a:p>
            <a:r>
              <a:rPr lang="en-US" dirty="0"/>
              <a:t>BOMBA Programs</a:t>
            </a:r>
          </a:p>
        </p:txBody>
      </p:sp>
      <p:sp>
        <p:nvSpPr>
          <p:cNvPr id="3" name="Content Placeholder 2">
            <a:extLst>
              <a:ext uri="{FF2B5EF4-FFF2-40B4-BE49-F238E27FC236}">
                <a16:creationId xmlns:a16="http://schemas.microsoft.com/office/drawing/2014/main" id="{03E6161E-5F86-2B2B-CDE3-7DBAB22F4F09}"/>
              </a:ext>
            </a:extLst>
          </p:cNvPr>
          <p:cNvSpPr>
            <a:spLocks noGrp="1"/>
          </p:cNvSpPr>
          <p:nvPr>
            <p:ph idx="1"/>
          </p:nvPr>
        </p:nvSpPr>
        <p:spPr/>
        <p:txBody>
          <a:bodyPr>
            <a:normAutofit/>
          </a:bodyPr>
          <a:lstStyle/>
          <a:p>
            <a:r>
              <a:rPr lang="en-US" dirty="0"/>
              <a:t>Equipment Program</a:t>
            </a:r>
          </a:p>
          <a:p>
            <a:pPr lvl="1"/>
            <a:r>
              <a:rPr lang="en-US" dirty="0"/>
              <a:t>Posted on website</a:t>
            </a:r>
          </a:p>
          <a:p>
            <a:pPr lvl="1"/>
            <a:r>
              <a:rPr lang="en-US" dirty="0"/>
              <a:t>Rental program for Level 1 &amp; 2 Umpires. (Year #2)</a:t>
            </a:r>
          </a:p>
          <a:p>
            <a:r>
              <a:rPr lang="en-US" dirty="0"/>
              <a:t>Uniform Policy</a:t>
            </a:r>
          </a:p>
          <a:p>
            <a:pPr lvl="1"/>
            <a:r>
              <a:rPr lang="en-US" dirty="0"/>
              <a:t>Revised and updated for 2025</a:t>
            </a:r>
          </a:p>
          <a:p>
            <a:r>
              <a:rPr lang="en-US" dirty="0"/>
              <a:t>Rules, Website Information</a:t>
            </a:r>
          </a:p>
          <a:p>
            <a:endParaRPr lang="en-US" dirty="0"/>
          </a:p>
        </p:txBody>
      </p:sp>
    </p:spTree>
    <p:extLst>
      <p:ext uri="{BB962C8B-B14F-4D97-AF65-F5344CB8AC3E}">
        <p14:creationId xmlns:p14="http://schemas.microsoft.com/office/powerpoint/2010/main" val="1954498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65C5-DBF1-BE98-BC59-73EE7A3282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503D1F-313A-1B76-B9FE-C0D19E331829}"/>
              </a:ext>
            </a:extLst>
          </p:cNvPr>
          <p:cNvSpPr>
            <a:spLocks noGrp="1"/>
          </p:cNvSpPr>
          <p:nvPr>
            <p:ph type="title"/>
          </p:nvPr>
        </p:nvSpPr>
        <p:spPr>
          <a:xfrm>
            <a:off x="838200" y="2766218"/>
            <a:ext cx="10515600" cy="1325563"/>
          </a:xfrm>
        </p:spPr>
        <p:txBody>
          <a:bodyPr/>
          <a:lstStyle/>
          <a:p>
            <a:r>
              <a:rPr lang="en-US" dirty="0"/>
              <a:t>Umpire Requirements</a:t>
            </a:r>
          </a:p>
        </p:txBody>
      </p:sp>
      <p:pic>
        <p:nvPicPr>
          <p:cNvPr id="4" name="Content Placeholder 11">
            <a:extLst>
              <a:ext uri="{FF2B5EF4-FFF2-40B4-BE49-F238E27FC236}">
                <a16:creationId xmlns:a16="http://schemas.microsoft.com/office/drawing/2014/main" id="{35CADA99-EBA8-79F3-C3AC-1EA9DB7BD2D4}"/>
              </a:ext>
            </a:extLst>
          </p:cNvPr>
          <p:cNvPicPr>
            <a:picLocks noChangeAspect="1"/>
          </p:cNvPicPr>
          <p:nvPr/>
        </p:nvPicPr>
        <p:blipFill rotWithShape="1">
          <a:blip r:embed="rId3"/>
          <a:srcRect l="952" r="14292"/>
          <a:stretch/>
        </p:blipFill>
        <p:spPr>
          <a:xfrm>
            <a:off x="7605287" y="518170"/>
            <a:ext cx="4175233" cy="6176953"/>
          </a:xfrm>
          <a:prstGeom prst="rect">
            <a:avLst/>
          </a:prstGeom>
          <a:effectLst/>
        </p:spPr>
      </p:pic>
    </p:spTree>
    <p:extLst>
      <p:ext uri="{BB962C8B-B14F-4D97-AF65-F5344CB8AC3E}">
        <p14:creationId xmlns:p14="http://schemas.microsoft.com/office/powerpoint/2010/main" val="1874714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998F3-C24C-3CE9-1E92-590F35FA1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4CC6E4-D35D-3E0D-B112-966461725BED}"/>
              </a:ext>
            </a:extLst>
          </p:cNvPr>
          <p:cNvSpPr>
            <a:spLocks noGrp="1"/>
          </p:cNvSpPr>
          <p:nvPr>
            <p:ph type="title"/>
          </p:nvPr>
        </p:nvSpPr>
        <p:spPr/>
        <p:txBody>
          <a:bodyPr/>
          <a:lstStyle/>
          <a:p>
            <a:r>
              <a:rPr lang="en-US" dirty="0"/>
              <a:t>Uniform &amp; Equipment</a:t>
            </a:r>
          </a:p>
        </p:txBody>
      </p:sp>
      <p:sp>
        <p:nvSpPr>
          <p:cNvPr id="3" name="Content Placeholder 2">
            <a:extLst>
              <a:ext uri="{FF2B5EF4-FFF2-40B4-BE49-F238E27FC236}">
                <a16:creationId xmlns:a16="http://schemas.microsoft.com/office/drawing/2014/main" id="{A44696EF-91AA-19BC-B342-AE85F19B1ED7}"/>
              </a:ext>
            </a:extLst>
          </p:cNvPr>
          <p:cNvSpPr>
            <a:spLocks noGrp="1"/>
          </p:cNvSpPr>
          <p:nvPr>
            <p:ph idx="1"/>
          </p:nvPr>
        </p:nvSpPr>
        <p:spPr>
          <a:xfrm>
            <a:off x="563880" y="1825625"/>
            <a:ext cx="6918960" cy="4667250"/>
          </a:xfrm>
        </p:spPr>
        <p:txBody>
          <a:bodyPr>
            <a:normAutofit/>
          </a:bodyPr>
          <a:lstStyle/>
          <a:p>
            <a:r>
              <a:rPr lang="en-US" dirty="0"/>
              <a:t>New for 2025</a:t>
            </a:r>
          </a:p>
          <a:p>
            <a:pPr lvl="1"/>
            <a:r>
              <a:rPr lang="en-US" dirty="0"/>
              <a:t>Bomba Website, Umpires, Uniform</a:t>
            </a:r>
          </a:p>
          <a:p>
            <a:pPr lvl="1"/>
            <a:r>
              <a:rPr lang="en-US" dirty="0"/>
              <a:t>9 Page Document</a:t>
            </a:r>
          </a:p>
          <a:p>
            <a:pPr lvl="1"/>
            <a:r>
              <a:rPr lang="en-US" dirty="0"/>
              <a:t>Explains all things uniform and equipment</a:t>
            </a:r>
          </a:p>
          <a:p>
            <a:pPr lvl="1"/>
            <a:r>
              <a:rPr lang="en-US" dirty="0"/>
              <a:t>Synopsis chart (1 Page)</a:t>
            </a:r>
          </a:p>
          <a:p>
            <a:r>
              <a:rPr lang="en-US" dirty="0"/>
              <a:t>Issues need to be address to UIC</a:t>
            </a:r>
          </a:p>
        </p:txBody>
      </p:sp>
    </p:spTree>
    <p:extLst>
      <p:ext uri="{BB962C8B-B14F-4D97-AF65-F5344CB8AC3E}">
        <p14:creationId xmlns:p14="http://schemas.microsoft.com/office/powerpoint/2010/main" val="98051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Uniform &amp; Equipment</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563880" y="1825625"/>
            <a:ext cx="6918960" cy="4351338"/>
          </a:xfrm>
        </p:spPr>
        <p:txBody>
          <a:bodyPr>
            <a:normAutofit/>
          </a:bodyPr>
          <a:lstStyle/>
          <a:p>
            <a:r>
              <a:rPr lang="en-US" dirty="0"/>
              <a:t>Required Uniform</a:t>
            </a:r>
          </a:p>
          <a:p>
            <a:pPr lvl="1"/>
            <a:r>
              <a:rPr lang="en-US" dirty="0"/>
              <a:t>Jock/Jill (Base &amp; Plate)</a:t>
            </a:r>
          </a:p>
          <a:p>
            <a:pPr lvl="1"/>
            <a:r>
              <a:rPr lang="en-US" dirty="0"/>
              <a:t>Grey Pants (Heather or Charcoal)</a:t>
            </a:r>
          </a:p>
          <a:p>
            <a:pPr lvl="1"/>
            <a:r>
              <a:rPr lang="en-US" dirty="0"/>
              <a:t>Black Belt</a:t>
            </a:r>
          </a:p>
          <a:p>
            <a:pPr lvl="1"/>
            <a:r>
              <a:rPr lang="en-US" dirty="0"/>
              <a:t>Black Socks</a:t>
            </a:r>
          </a:p>
          <a:p>
            <a:pPr lvl="1"/>
            <a:r>
              <a:rPr lang="en-US" dirty="0"/>
              <a:t>Dark </a:t>
            </a:r>
            <a:r>
              <a:rPr lang="en-US" dirty="0" err="1"/>
              <a:t>Colour</a:t>
            </a:r>
            <a:r>
              <a:rPr lang="en-US" dirty="0"/>
              <a:t> Shoes</a:t>
            </a:r>
          </a:p>
          <a:p>
            <a:pPr marL="0" indent="0">
              <a:buNone/>
            </a:pPr>
            <a:endParaRPr lang="en-US" dirty="0"/>
          </a:p>
          <a:p>
            <a:endParaRPr lang="en-US" dirty="0"/>
          </a:p>
        </p:txBody>
      </p:sp>
      <p:pic>
        <p:nvPicPr>
          <p:cNvPr id="4" name="Content Placeholder 11">
            <a:extLst>
              <a:ext uri="{FF2B5EF4-FFF2-40B4-BE49-F238E27FC236}">
                <a16:creationId xmlns:a16="http://schemas.microsoft.com/office/drawing/2014/main" id="{6045A35A-6220-752E-32E5-9641B5523B92}"/>
              </a:ext>
            </a:extLst>
          </p:cNvPr>
          <p:cNvPicPr>
            <a:picLocks noChangeAspect="1"/>
          </p:cNvPicPr>
          <p:nvPr/>
        </p:nvPicPr>
        <p:blipFill rotWithShape="1">
          <a:blip r:embed="rId3"/>
          <a:srcRect l="952" r="14292"/>
          <a:stretch/>
        </p:blipFill>
        <p:spPr>
          <a:xfrm>
            <a:off x="7605287" y="518170"/>
            <a:ext cx="4175233" cy="6176953"/>
          </a:xfrm>
          <a:prstGeom prst="rect">
            <a:avLst/>
          </a:prstGeom>
          <a:effectLst/>
        </p:spPr>
      </p:pic>
    </p:spTree>
    <p:extLst>
      <p:ext uri="{BB962C8B-B14F-4D97-AF65-F5344CB8AC3E}">
        <p14:creationId xmlns:p14="http://schemas.microsoft.com/office/powerpoint/2010/main" val="207788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62D1C-88C2-135B-DB3E-F8C69FDBC3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94621C-C0D2-7500-DEC0-3C1EE233042D}"/>
              </a:ext>
            </a:extLst>
          </p:cNvPr>
          <p:cNvSpPr>
            <a:spLocks noGrp="1"/>
          </p:cNvSpPr>
          <p:nvPr>
            <p:ph type="title"/>
          </p:nvPr>
        </p:nvSpPr>
        <p:spPr/>
        <p:txBody>
          <a:bodyPr/>
          <a:lstStyle/>
          <a:p>
            <a:r>
              <a:rPr lang="en-US" dirty="0"/>
              <a:t>Uniform &amp; Equipment</a:t>
            </a:r>
          </a:p>
        </p:txBody>
      </p:sp>
      <p:sp>
        <p:nvSpPr>
          <p:cNvPr id="3" name="Content Placeholder 2">
            <a:extLst>
              <a:ext uri="{FF2B5EF4-FFF2-40B4-BE49-F238E27FC236}">
                <a16:creationId xmlns:a16="http://schemas.microsoft.com/office/drawing/2014/main" id="{41E7323C-C76C-9FEC-862E-37AF82876537}"/>
              </a:ext>
            </a:extLst>
          </p:cNvPr>
          <p:cNvSpPr>
            <a:spLocks noGrp="1"/>
          </p:cNvSpPr>
          <p:nvPr>
            <p:ph idx="1"/>
          </p:nvPr>
        </p:nvSpPr>
        <p:spPr>
          <a:xfrm>
            <a:off x="563879" y="1825625"/>
            <a:ext cx="7682355" cy="4351338"/>
          </a:xfrm>
        </p:spPr>
        <p:txBody>
          <a:bodyPr>
            <a:normAutofit/>
          </a:bodyPr>
          <a:lstStyle/>
          <a:p>
            <a:r>
              <a:rPr lang="en-US" dirty="0"/>
              <a:t>Required Uniform</a:t>
            </a:r>
          </a:p>
          <a:p>
            <a:pPr lvl="1"/>
            <a:r>
              <a:rPr lang="en-US" dirty="0"/>
              <a:t>Black Black Hat </a:t>
            </a:r>
          </a:p>
          <a:p>
            <a:pPr lvl="2"/>
            <a:r>
              <a:rPr lang="en-US" dirty="0"/>
              <a:t>(Must be Umpire Hat – OBA or Plain)</a:t>
            </a:r>
          </a:p>
          <a:p>
            <a:pPr lvl="2"/>
            <a:r>
              <a:rPr lang="en-US" dirty="0"/>
              <a:t>Fits under the Umpire Mask due to shorter brim</a:t>
            </a:r>
          </a:p>
          <a:p>
            <a:pPr lvl="2"/>
            <a:r>
              <a:rPr lang="en-US" dirty="0"/>
              <a:t>Only exception is if using a goalie style mask</a:t>
            </a:r>
          </a:p>
          <a:p>
            <a:pPr marL="914400" lvl="2" indent="0">
              <a:buNone/>
            </a:pPr>
            <a:endParaRPr lang="en-US" dirty="0"/>
          </a:p>
          <a:p>
            <a:pPr lvl="1"/>
            <a:r>
              <a:rPr lang="en-US" dirty="0"/>
              <a:t>Black Collared Shirt (No major markings)</a:t>
            </a:r>
          </a:p>
          <a:p>
            <a:pPr lvl="2"/>
            <a:r>
              <a:rPr lang="en-US" dirty="0"/>
              <a:t>Option for Level 1.1 to wear any plain black shirt with a collar.</a:t>
            </a:r>
          </a:p>
          <a:p>
            <a:pPr lvl="2"/>
            <a:r>
              <a:rPr lang="en-US" dirty="0"/>
              <a:t>Level 1.2 require proper umpire shirt – plain or OBA</a:t>
            </a:r>
          </a:p>
          <a:p>
            <a:endParaRPr lang="en-US" dirty="0"/>
          </a:p>
        </p:txBody>
      </p:sp>
      <p:pic>
        <p:nvPicPr>
          <p:cNvPr id="14" name="Picture 13" descr="A black hat with a white logo on it&#10;&#10;AI-generated content may be incorrect.">
            <a:extLst>
              <a:ext uri="{FF2B5EF4-FFF2-40B4-BE49-F238E27FC236}">
                <a16:creationId xmlns:a16="http://schemas.microsoft.com/office/drawing/2014/main" id="{DDB03EB8-8AE6-A87A-9170-1CA92CD98BE7}"/>
              </a:ext>
            </a:extLst>
          </p:cNvPr>
          <p:cNvPicPr>
            <a:picLocks noChangeAspect="1"/>
          </p:cNvPicPr>
          <p:nvPr/>
        </p:nvPicPr>
        <p:blipFill>
          <a:blip r:embed="rId3"/>
          <a:stretch>
            <a:fillRect/>
          </a:stretch>
        </p:blipFill>
        <p:spPr>
          <a:xfrm>
            <a:off x="8706484" y="103378"/>
            <a:ext cx="3174619" cy="3174619"/>
          </a:xfrm>
          <a:prstGeom prst="rect">
            <a:avLst/>
          </a:prstGeom>
        </p:spPr>
      </p:pic>
      <p:pic>
        <p:nvPicPr>
          <p:cNvPr id="16" name="Picture 15" descr="A black polo shirt with white stripes&#10;&#10;AI-generated content may be incorrect.">
            <a:extLst>
              <a:ext uri="{FF2B5EF4-FFF2-40B4-BE49-F238E27FC236}">
                <a16:creationId xmlns:a16="http://schemas.microsoft.com/office/drawing/2014/main" id="{4105E520-8E4C-5C0F-90A3-3369672433CB}"/>
              </a:ext>
            </a:extLst>
          </p:cNvPr>
          <p:cNvPicPr>
            <a:picLocks noChangeAspect="1"/>
          </p:cNvPicPr>
          <p:nvPr/>
        </p:nvPicPr>
        <p:blipFill>
          <a:blip r:embed="rId4"/>
          <a:stretch>
            <a:fillRect/>
          </a:stretch>
        </p:blipFill>
        <p:spPr>
          <a:xfrm>
            <a:off x="8485632" y="3002280"/>
            <a:ext cx="3855720" cy="3855720"/>
          </a:xfrm>
          <a:prstGeom prst="rect">
            <a:avLst/>
          </a:prstGeom>
        </p:spPr>
      </p:pic>
    </p:spTree>
    <p:extLst>
      <p:ext uri="{BB962C8B-B14F-4D97-AF65-F5344CB8AC3E}">
        <p14:creationId xmlns:p14="http://schemas.microsoft.com/office/powerpoint/2010/main" val="360876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D9FF9-B360-EB7B-1ADA-99ED97E07A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88045D-F15F-70C8-80C0-29481D78E0FC}"/>
              </a:ext>
            </a:extLst>
          </p:cNvPr>
          <p:cNvSpPr>
            <a:spLocks noGrp="1"/>
          </p:cNvSpPr>
          <p:nvPr>
            <p:ph type="title"/>
          </p:nvPr>
        </p:nvSpPr>
        <p:spPr/>
        <p:txBody>
          <a:bodyPr/>
          <a:lstStyle/>
          <a:p>
            <a:r>
              <a:rPr lang="en-US" dirty="0"/>
              <a:t>Uniform &amp; Equipment</a:t>
            </a:r>
          </a:p>
        </p:txBody>
      </p:sp>
      <p:sp>
        <p:nvSpPr>
          <p:cNvPr id="3" name="Content Placeholder 2">
            <a:extLst>
              <a:ext uri="{FF2B5EF4-FFF2-40B4-BE49-F238E27FC236}">
                <a16:creationId xmlns:a16="http://schemas.microsoft.com/office/drawing/2014/main" id="{92B948DB-0DFA-E131-EF77-3AB13804B2CF}"/>
              </a:ext>
            </a:extLst>
          </p:cNvPr>
          <p:cNvSpPr>
            <a:spLocks noGrp="1"/>
          </p:cNvSpPr>
          <p:nvPr>
            <p:ph idx="1"/>
          </p:nvPr>
        </p:nvSpPr>
        <p:spPr>
          <a:xfrm>
            <a:off x="563880" y="1825625"/>
            <a:ext cx="6918960" cy="4351338"/>
          </a:xfrm>
        </p:spPr>
        <p:txBody>
          <a:bodyPr>
            <a:normAutofit/>
          </a:bodyPr>
          <a:lstStyle/>
          <a:p>
            <a:r>
              <a:rPr lang="en-US" dirty="0"/>
              <a:t>Required Uniform</a:t>
            </a:r>
          </a:p>
          <a:p>
            <a:pPr lvl="1"/>
            <a:r>
              <a:rPr lang="en-US" dirty="0"/>
              <a:t>OBA hats and shirts available through Batter’s Box</a:t>
            </a:r>
          </a:p>
          <a:p>
            <a:pPr lvl="1"/>
            <a:r>
              <a:rPr lang="en-US" dirty="0"/>
              <a:t>Multiple sizes available for trying on.</a:t>
            </a:r>
          </a:p>
          <a:p>
            <a:pPr lvl="1"/>
            <a:r>
              <a:rPr lang="en-US" dirty="0"/>
              <a:t>Orders placed online and will be special ordered from the supplier.</a:t>
            </a:r>
          </a:p>
          <a:p>
            <a:pPr lvl="1"/>
            <a:r>
              <a:rPr lang="en-US" dirty="0"/>
              <a:t>First order being placed May 1 </a:t>
            </a:r>
          </a:p>
          <a:p>
            <a:pPr lvl="2"/>
            <a:r>
              <a:rPr lang="en-US" dirty="0"/>
              <a:t>Last try on date is Wednesday May 30</a:t>
            </a:r>
          </a:p>
          <a:p>
            <a:pPr lvl="1"/>
            <a:r>
              <a:rPr lang="en-US" dirty="0"/>
              <a:t>Next order window closes May 10. </a:t>
            </a:r>
          </a:p>
          <a:p>
            <a:pPr lvl="1"/>
            <a:endParaRPr lang="en-US" dirty="0"/>
          </a:p>
          <a:p>
            <a:pPr marL="0" indent="0">
              <a:buNone/>
            </a:pPr>
            <a:endParaRPr lang="en-US" dirty="0"/>
          </a:p>
          <a:p>
            <a:endParaRPr lang="en-US" dirty="0"/>
          </a:p>
        </p:txBody>
      </p:sp>
      <p:pic>
        <p:nvPicPr>
          <p:cNvPr id="6" name="Picture 5" descr="A black polo shirt with a logo on it&#10;&#10;AI-generated content may be incorrect.">
            <a:extLst>
              <a:ext uri="{FF2B5EF4-FFF2-40B4-BE49-F238E27FC236}">
                <a16:creationId xmlns:a16="http://schemas.microsoft.com/office/drawing/2014/main" id="{E557A548-B823-EACA-0654-0A9C7D49C002}"/>
              </a:ext>
            </a:extLst>
          </p:cNvPr>
          <p:cNvPicPr>
            <a:picLocks noChangeAspect="1"/>
          </p:cNvPicPr>
          <p:nvPr/>
        </p:nvPicPr>
        <p:blipFill>
          <a:blip r:embed="rId3"/>
          <a:stretch>
            <a:fillRect/>
          </a:stretch>
        </p:blipFill>
        <p:spPr>
          <a:xfrm>
            <a:off x="7482840" y="1055338"/>
            <a:ext cx="4709160" cy="4846320"/>
          </a:xfrm>
          <a:prstGeom prst="rect">
            <a:avLst/>
          </a:prstGeom>
        </p:spPr>
      </p:pic>
    </p:spTree>
    <p:extLst>
      <p:ext uri="{BB962C8B-B14F-4D97-AF65-F5344CB8AC3E}">
        <p14:creationId xmlns:p14="http://schemas.microsoft.com/office/powerpoint/2010/main" val="373511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98">
            <a:extLst>
              <a:ext uri="{FF2B5EF4-FFF2-40B4-BE49-F238E27FC236}">
                <a16:creationId xmlns:a16="http://schemas.microsoft.com/office/drawing/2014/main" id="{5B8F39DD-1F99-FBDA-CD46-37DA6E31C80C}"/>
              </a:ext>
            </a:extLst>
          </p:cNvPr>
          <p:cNvPicPr preferRelativeResize="0"/>
          <p:nvPr/>
        </p:nvPicPr>
        <p:blipFill rotWithShape="1">
          <a:blip r:embed="rId3"/>
          <a:srcRect l="2101" r="1665" b="-2"/>
          <a:stretch/>
        </p:blipFill>
        <p:spPr>
          <a:xfrm>
            <a:off x="6964680" y="1295400"/>
            <a:ext cx="5227320" cy="562356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p:spPr>
      </p:pic>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Uniform &amp; Equipment</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563880" y="1825625"/>
            <a:ext cx="6918960" cy="4351338"/>
          </a:xfrm>
        </p:spPr>
        <p:txBody>
          <a:bodyPr>
            <a:normAutofit/>
          </a:bodyPr>
          <a:lstStyle/>
          <a:p>
            <a:r>
              <a:rPr lang="en-US" dirty="0"/>
              <a:t>Plate Umpires</a:t>
            </a:r>
          </a:p>
          <a:p>
            <a:pPr lvl="1"/>
            <a:r>
              <a:rPr lang="en-US" dirty="0"/>
              <a:t>Shin Guards</a:t>
            </a:r>
          </a:p>
          <a:p>
            <a:pPr lvl="1"/>
            <a:r>
              <a:rPr lang="en-US" dirty="0"/>
              <a:t>Chest Protector</a:t>
            </a:r>
          </a:p>
          <a:p>
            <a:pPr lvl="1"/>
            <a:r>
              <a:rPr lang="en-US" dirty="0"/>
              <a:t>Mask </a:t>
            </a:r>
          </a:p>
          <a:p>
            <a:pPr lvl="1"/>
            <a:r>
              <a:rPr lang="en-US" dirty="0"/>
              <a:t>Optional (Skull Cap) Helmet</a:t>
            </a:r>
          </a:p>
          <a:p>
            <a:pPr lvl="1"/>
            <a:r>
              <a:rPr lang="en-US" dirty="0"/>
              <a:t>Black Ball Bag</a:t>
            </a:r>
          </a:p>
          <a:p>
            <a:pPr lvl="1"/>
            <a:r>
              <a:rPr lang="en-US" dirty="0"/>
              <a:t>Indicator</a:t>
            </a:r>
          </a:p>
          <a:p>
            <a:pPr lvl="1"/>
            <a:r>
              <a:rPr lang="en-US" dirty="0"/>
              <a:t>Plate Brush</a:t>
            </a:r>
          </a:p>
          <a:p>
            <a:r>
              <a:rPr lang="en-US" dirty="0"/>
              <a:t>Ball Bag, Plate Brush, Indicator Sets available at BOMBA $20</a:t>
            </a:r>
          </a:p>
          <a:p>
            <a:pPr marL="0" indent="0">
              <a:buNone/>
            </a:pPr>
            <a:endParaRPr lang="en-US" dirty="0"/>
          </a:p>
          <a:p>
            <a:endParaRPr lang="en-US" dirty="0"/>
          </a:p>
        </p:txBody>
      </p:sp>
    </p:spTree>
    <p:extLst>
      <p:ext uri="{BB962C8B-B14F-4D97-AF65-F5344CB8AC3E}">
        <p14:creationId xmlns:p14="http://schemas.microsoft.com/office/powerpoint/2010/main" val="2307620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Uniform &amp; Equipment</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563880" y="1825625"/>
            <a:ext cx="6918960" cy="4667250"/>
          </a:xfrm>
        </p:spPr>
        <p:txBody>
          <a:bodyPr>
            <a:normAutofit/>
          </a:bodyPr>
          <a:lstStyle/>
          <a:p>
            <a:r>
              <a:rPr lang="en-US" dirty="0"/>
              <a:t>Equipment Program</a:t>
            </a:r>
          </a:p>
          <a:p>
            <a:pPr lvl="1"/>
            <a:r>
              <a:rPr lang="en-US" dirty="0"/>
              <a:t>New 2024</a:t>
            </a:r>
          </a:p>
          <a:p>
            <a:pPr lvl="1"/>
            <a:r>
              <a:rPr lang="en-US" dirty="0"/>
              <a:t>Rental Program for Umpires</a:t>
            </a:r>
          </a:p>
          <a:p>
            <a:pPr lvl="1"/>
            <a:r>
              <a:rPr lang="en-US" dirty="0"/>
              <a:t>Chest Protector, Shin Guards, Mask, Bag </a:t>
            </a:r>
          </a:p>
          <a:p>
            <a:pPr lvl="1"/>
            <a:r>
              <a:rPr lang="en-US" dirty="0"/>
              <a:t>Fitting by Mentorship Committee</a:t>
            </a:r>
          </a:p>
          <a:p>
            <a:pPr lvl="1"/>
            <a:r>
              <a:rPr lang="en-US" dirty="0"/>
              <a:t>Cost for Season $50</a:t>
            </a:r>
          </a:p>
          <a:p>
            <a:pPr lvl="1"/>
            <a:r>
              <a:rPr lang="en-US" dirty="0"/>
              <a:t>Deposit Held $50</a:t>
            </a:r>
          </a:p>
          <a:p>
            <a:pPr lvl="1"/>
            <a:r>
              <a:rPr lang="en-US" dirty="0"/>
              <a:t>Value of $350+</a:t>
            </a:r>
          </a:p>
          <a:p>
            <a:pPr lvl="1"/>
            <a:r>
              <a:rPr lang="en-US" dirty="0"/>
              <a:t>Exchange equipment if issues/damages</a:t>
            </a:r>
          </a:p>
          <a:p>
            <a:pPr lvl="1"/>
            <a:r>
              <a:rPr lang="en-US" dirty="0"/>
              <a:t>No equipment left at Fields</a:t>
            </a:r>
          </a:p>
          <a:p>
            <a:r>
              <a:rPr lang="en-US" dirty="0"/>
              <a:t>Option to use own gear (Catcher)</a:t>
            </a:r>
          </a:p>
          <a:p>
            <a:endParaRPr lang="en-US" dirty="0"/>
          </a:p>
        </p:txBody>
      </p:sp>
      <p:pic>
        <p:nvPicPr>
          <p:cNvPr id="6" name="Picture 5">
            <a:extLst>
              <a:ext uri="{FF2B5EF4-FFF2-40B4-BE49-F238E27FC236}">
                <a16:creationId xmlns:a16="http://schemas.microsoft.com/office/drawing/2014/main" id="{5EE794D9-D0D0-DC72-A712-341925D9E387}"/>
              </a:ext>
            </a:extLst>
          </p:cNvPr>
          <p:cNvPicPr>
            <a:picLocks noChangeAspect="1"/>
          </p:cNvPicPr>
          <p:nvPr/>
        </p:nvPicPr>
        <p:blipFill>
          <a:blip r:embed="rId3"/>
          <a:stretch>
            <a:fillRect/>
          </a:stretch>
        </p:blipFill>
        <p:spPr>
          <a:xfrm>
            <a:off x="7162800" y="1676400"/>
            <a:ext cx="5029200" cy="5029200"/>
          </a:xfrm>
          <a:prstGeom prst="rect">
            <a:avLst/>
          </a:prstGeom>
        </p:spPr>
      </p:pic>
      <p:sp>
        <p:nvSpPr>
          <p:cNvPr id="8" name="Oval 7">
            <a:extLst>
              <a:ext uri="{FF2B5EF4-FFF2-40B4-BE49-F238E27FC236}">
                <a16:creationId xmlns:a16="http://schemas.microsoft.com/office/drawing/2014/main" id="{1536667E-3023-6706-2D21-C2E7A9B88F38}"/>
              </a:ext>
            </a:extLst>
          </p:cNvPr>
          <p:cNvSpPr/>
          <p:nvPr/>
        </p:nvSpPr>
        <p:spPr>
          <a:xfrm>
            <a:off x="7482840" y="4739322"/>
            <a:ext cx="2484120" cy="1859915"/>
          </a:xfrm>
          <a:prstGeom prst="ellipse">
            <a:avLst/>
          </a:prstGeom>
          <a:noFill/>
          <a:ln w="317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7402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ECBE1-F6FE-A747-B395-F38B4D760A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454D6F-45AA-4FB4-508A-0140F48211AD}"/>
              </a:ext>
            </a:extLst>
          </p:cNvPr>
          <p:cNvSpPr>
            <a:spLocks noGrp="1"/>
          </p:cNvSpPr>
          <p:nvPr>
            <p:ph type="title"/>
          </p:nvPr>
        </p:nvSpPr>
        <p:spPr/>
        <p:txBody>
          <a:bodyPr/>
          <a:lstStyle/>
          <a:p>
            <a:r>
              <a:rPr lang="en-US" dirty="0"/>
              <a:t>Expectations</a:t>
            </a:r>
          </a:p>
        </p:txBody>
      </p:sp>
      <p:sp>
        <p:nvSpPr>
          <p:cNvPr id="3" name="Content Placeholder 2">
            <a:extLst>
              <a:ext uri="{FF2B5EF4-FFF2-40B4-BE49-F238E27FC236}">
                <a16:creationId xmlns:a16="http://schemas.microsoft.com/office/drawing/2014/main" id="{79B0F2D4-808C-BE28-93C4-32BBAFEA9B32}"/>
              </a:ext>
            </a:extLst>
          </p:cNvPr>
          <p:cNvSpPr>
            <a:spLocks noGrp="1"/>
          </p:cNvSpPr>
          <p:nvPr>
            <p:ph idx="1"/>
          </p:nvPr>
        </p:nvSpPr>
        <p:spPr>
          <a:xfrm>
            <a:off x="563880" y="1825625"/>
            <a:ext cx="6918960" cy="4667250"/>
          </a:xfrm>
        </p:spPr>
        <p:txBody>
          <a:bodyPr>
            <a:normAutofit/>
          </a:bodyPr>
          <a:lstStyle/>
          <a:p>
            <a:r>
              <a:rPr lang="en-US" dirty="0"/>
              <a:t>Arrival / Departure</a:t>
            </a:r>
          </a:p>
          <a:p>
            <a:pPr lvl="1"/>
            <a:r>
              <a:rPr lang="en-US" dirty="0"/>
              <a:t>At Field 15 minutes prior</a:t>
            </a:r>
          </a:p>
          <a:p>
            <a:pPr lvl="1"/>
            <a:r>
              <a:rPr lang="en-US" dirty="0"/>
              <a:t>On Diamond 5 Minutes prior</a:t>
            </a:r>
          </a:p>
          <a:p>
            <a:pPr lvl="1"/>
            <a:r>
              <a:rPr lang="en-US" dirty="0"/>
              <a:t>Leave area after game </a:t>
            </a:r>
          </a:p>
          <a:p>
            <a:pPr lvl="1"/>
            <a:r>
              <a:rPr lang="en-US" dirty="0"/>
              <a:t>Meet partner near back of fence</a:t>
            </a:r>
          </a:p>
          <a:p>
            <a:pPr lvl="1"/>
            <a:r>
              <a:rPr lang="en-US" dirty="0"/>
              <a:t>Bring equipment</a:t>
            </a:r>
          </a:p>
          <a:p>
            <a:r>
              <a:rPr lang="en-US" dirty="0"/>
              <a:t>Post Game</a:t>
            </a:r>
          </a:p>
          <a:p>
            <a:pPr lvl="1"/>
            <a:r>
              <a:rPr lang="en-US" dirty="0"/>
              <a:t>Chat with partner or mentor</a:t>
            </a:r>
          </a:p>
          <a:p>
            <a:pPr lvl="1"/>
            <a:r>
              <a:rPr lang="en-US" dirty="0"/>
              <a:t>Complete game report (QR Code)</a:t>
            </a:r>
          </a:p>
          <a:p>
            <a:pPr lvl="1"/>
            <a:r>
              <a:rPr lang="en-US" dirty="0"/>
              <a:t>Take equipment!</a:t>
            </a:r>
          </a:p>
          <a:p>
            <a:endParaRPr lang="en-US" dirty="0"/>
          </a:p>
        </p:txBody>
      </p:sp>
      <p:pic>
        <p:nvPicPr>
          <p:cNvPr id="6" name="Picture 5">
            <a:extLst>
              <a:ext uri="{FF2B5EF4-FFF2-40B4-BE49-F238E27FC236}">
                <a16:creationId xmlns:a16="http://schemas.microsoft.com/office/drawing/2014/main" id="{0E697690-52CA-E627-2E99-15ECA7848333}"/>
              </a:ext>
            </a:extLst>
          </p:cNvPr>
          <p:cNvPicPr>
            <a:picLocks noChangeAspect="1"/>
          </p:cNvPicPr>
          <p:nvPr/>
        </p:nvPicPr>
        <p:blipFill>
          <a:blip r:embed="rId3"/>
          <a:stretch>
            <a:fillRect/>
          </a:stretch>
        </p:blipFill>
        <p:spPr>
          <a:xfrm>
            <a:off x="7162800" y="1676400"/>
            <a:ext cx="5029200" cy="5029200"/>
          </a:xfrm>
          <a:prstGeom prst="rect">
            <a:avLst/>
          </a:prstGeom>
        </p:spPr>
      </p:pic>
      <p:sp>
        <p:nvSpPr>
          <p:cNvPr id="8" name="Oval 7">
            <a:extLst>
              <a:ext uri="{FF2B5EF4-FFF2-40B4-BE49-F238E27FC236}">
                <a16:creationId xmlns:a16="http://schemas.microsoft.com/office/drawing/2014/main" id="{69332610-23AE-3D6A-5CBC-A360F31EEF56}"/>
              </a:ext>
            </a:extLst>
          </p:cNvPr>
          <p:cNvSpPr/>
          <p:nvPr/>
        </p:nvSpPr>
        <p:spPr>
          <a:xfrm>
            <a:off x="7482840" y="4739322"/>
            <a:ext cx="2484120" cy="1859915"/>
          </a:xfrm>
          <a:prstGeom prst="ellipse">
            <a:avLst/>
          </a:prstGeom>
          <a:noFill/>
          <a:ln w="317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965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E2C5C-D776-C988-30EC-F1179C2BE2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A94981-0D18-742D-6560-170FBB016156}"/>
              </a:ext>
            </a:extLst>
          </p:cNvPr>
          <p:cNvSpPr>
            <a:spLocks noGrp="1"/>
          </p:cNvSpPr>
          <p:nvPr>
            <p:ph type="title"/>
          </p:nvPr>
        </p:nvSpPr>
        <p:spPr>
          <a:xfrm>
            <a:off x="838200" y="2766218"/>
            <a:ext cx="3748514" cy="1325563"/>
          </a:xfrm>
        </p:spPr>
        <p:txBody>
          <a:bodyPr/>
          <a:lstStyle/>
          <a:p>
            <a:pPr algn="ctr"/>
            <a:r>
              <a:rPr lang="en-US" dirty="0"/>
              <a:t>Rules</a:t>
            </a:r>
          </a:p>
        </p:txBody>
      </p:sp>
      <p:pic>
        <p:nvPicPr>
          <p:cNvPr id="4" name="Content Placeholder 11">
            <a:extLst>
              <a:ext uri="{FF2B5EF4-FFF2-40B4-BE49-F238E27FC236}">
                <a16:creationId xmlns:a16="http://schemas.microsoft.com/office/drawing/2014/main" id="{A0E7E5F0-9054-4E00-1CFB-AD4BDDB91227}"/>
              </a:ext>
            </a:extLst>
          </p:cNvPr>
          <p:cNvPicPr>
            <a:picLocks noChangeAspect="1"/>
          </p:cNvPicPr>
          <p:nvPr/>
        </p:nvPicPr>
        <p:blipFill>
          <a:blip r:embed="rId3"/>
          <a:srcRect l="15239" r="15239"/>
          <a:stretch/>
        </p:blipFill>
        <p:spPr>
          <a:xfrm>
            <a:off x="7605288" y="536458"/>
            <a:ext cx="4175233" cy="6176953"/>
          </a:xfrm>
          <a:prstGeom prst="rect">
            <a:avLst/>
          </a:prstGeom>
          <a:effectLst/>
        </p:spPr>
      </p:pic>
    </p:spTree>
    <p:extLst>
      <p:ext uri="{BB962C8B-B14F-4D97-AF65-F5344CB8AC3E}">
        <p14:creationId xmlns:p14="http://schemas.microsoft.com/office/powerpoint/2010/main" val="551308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A92B8-E1FE-6155-B07B-063D2D9E21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195999-B980-0C05-614A-1EA81AC9E9AA}"/>
              </a:ext>
            </a:extLst>
          </p:cNvPr>
          <p:cNvSpPr>
            <a:spLocks noGrp="1"/>
          </p:cNvSpPr>
          <p:nvPr>
            <p:ph type="ctrTitle"/>
          </p:nvPr>
        </p:nvSpPr>
        <p:spPr>
          <a:xfrm>
            <a:off x="1524000" y="729049"/>
            <a:ext cx="9144000" cy="2780914"/>
          </a:xfrm>
        </p:spPr>
        <p:txBody>
          <a:bodyPr>
            <a:normAutofit/>
          </a:bodyPr>
          <a:lstStyle/>
          <a:p>
            <a:r>
              <a:rPr lang="en-US" dirty="0"/>
              <a:t>NOTICE</a:t>
            </a:r>
          </a:p>
        </p:txBody>
      </p:sp>
      <p:sp>
        <p:nvSpPr>
          <p:cNvPr id="3" name="Subtitle 2">
            <a:extLst>
              <a:ext uri="{FF2B5EF4-FFF2-40B4-BE49-F238E27FC236}">
                <a16:creationId xmlns:a16="http://schemas.microsoft.com/office/drawing/2014/main" id="{328B61CA-99E0-B7B0-5957-A219511A0B17}"/>
              </a:ext>
            </a:extLst>
          </p:cNvPr>
          <p:cNvSpPr>
            <a:spLocks noGrp="1"/>
          </p:cNvSpPr>
          <p:nvPr>
            <p:ph type="subTitle" idx="1"/>
          </p:nvPr>
        </p:nvSpPr>
        <p:spPr>
          <a:xfrm>
            <a:off x="1524000" y="3602037"/>
            <a:ext cx="9144000" cy="2526913"/>
          </a:xfrm>
        </p:spPr>
        <p:txBody>
          <a:bodyPr>
            <a:normAutofit/>
          </a:bodyPr>
          <a:lstStyle/>
          <a:p>
            <a:r>
              <a:rPr lang="en-US" dirty="0"/>
              <a:t>This is the power point of the slide show which was presented by the Umpire In Chief. There is no audio attached to this presentation. </a:t>
            </a:r>
          </a:p>
          <a:p>
            <a:endParaRPr lang="en-US" dirty="0"/>
          </a:p>
          <a:p>
            <a:r>
              <a:rPr lang="en-US" dirty="0"/>
              <a:t>For more information, see the BOMBA Website under “Umpires” or contact the Umpire in Chief.</a:t>
            </a:r>
            <a:endParaRPr lang="en-US" sz="1800" b="1" i="1" dirty="0">
              <a:solidFill>
                <a:srgbClr val="FF0000"/>
              </a:solidFill>
            </a:endParaRPr>
          </a:p>
        </p:txBody>
      </p:sp>
    </p:spTree>
    <p:extLst>
      <p:ext uri="{BB962C8B-B14F-4D97-AF65-F5344CB8AC3E}">
        <p14:creationId xmlns:p14="http://schemas.microsoft.com/office/powerpoint/2010/main" val="507253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Rules 1/5</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838200" y="1825624"/>
            <a:ext cx="10515600" cy="4910455"/>
          </a:xfrm>
        </p:spPr>
        <p:txBody>
          <a:bodyPr>
            <a:normAutofit/>
          </a:bodyPr>
          <a:lstStyle/>
          <a:p>
            <a:r>
              <a:rPr lang="en-US" dirty="0"/>
              <a:t>All listed on BOMBA Website &amp; Recently Update</a:t>
            </a:r>
          </a:p>
          <a:p>
            <a:pPr lvl="1"/>
            <a:r>
              <a:rPr lang="en-US" dirty="0"/>
              <a:t>House League Rules</a:t>
            </a:r>
          </a:p>
          <a:p>
            <a:pPr lvl="1"/>
            <a:r>
              <a:rPr lang="en-US" dirty="0"/>
              <a:t>Curfews &amp; Time Limits</a:t>
            </a:r>
          </a:p>
          <a:p>
            <a:pPr lvl="1"/>
            <a:r>
              <a:rPr lang="en-US" dirty="0"/>
              <a:t>Need to review rules for each division before going to game</a:t>
            </a:r>
          </a:p>
          <a:p>
            <a:r>
              <a:rPr lang="en-US" dirty="0"/>
              <a:t>Curfew</a:t>
            </a:r>
          </a:p>
          <a:p>
            <a:pPr lvl="1"/>
            <a:r>
              <a:rPr lang="en-US" dirty="0"/>
              <a:t>Parks without Lights</a:t>
            </a:r>
          </a:p>
          <a:p>
            <a:pPr lvl="1"/>
            <a:r>
              <a:rPr lang="en-US" dirty="0"/>
              <a:t>Same for Rep &amp; House League</a:t>
            </a:r>
          </a:p>
          <a:p>
            <a:pPr lvl="1"/>
            <a:r>
              <a:rPr lang="en-US" dirty="0"/>
              <a:t>Games start at 6:15pm</a:t>
            </a:r>
          </a:p>
          <a:p>
            <a:pPr lvl="1"/>
            <a:r>
              <a:rPr lang="en-US" dirty="0"/>
              <a:t>No New Inning 2 Hours (8:15pm)</a:t>
            </a:r>
          </a:p>
          <a:p>
            <a:pPr lvl="1"/>
            <a:r>
              <a:rPr lang="en-US" dirty="0"/>
              <a:t>Drop Dead 2:15 (8:30pm)</a:t>
            </a:r>
          </a:p>
          <a:p>
            <a:pPr lvl="1"/>
            <a:r>
              <a:rPr lang="en-US" dirty="0"/>
              <a:t>Umpires needs to carry a watch (not allowed to be on a cell phone)</a:t>
            </a:r>
          </a:p>
        </p:txBody>
      </p:sp>
    </p:spTree>
    <p:extLst>
      <p:ext uri="{BB962C8B-B14F-4D97-AF65-F5344CB8AC3E}">
        <p14:creationId xmlns:p14="http://schemas.microsoft.com/office/powerpoint/2010/main" val="2635031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Rules 2/5</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838200" y="1825625"/>
            <a:ext cx="7040880" cy="4351338"/>
          </a:xfrm>
        </p:spPr>
        <p:txBody>
          <a:bodyPr>
            <a:normAutofit/>
          </a:bodyPr>
          <a:lstStyle/>
          <a:p>
            <a:r>
              <a:rPr lang="en-US" dirty="0"/>
              <a:t>Weather</a:t>
            </a:r>
          </a:p>
          <a:p>
            <a:pPr lvl="1"/>
            <a:r>
              <a:rPr lang="en-US" dirty="0"/>
              <a:t>Home coach is in charge of field until the plate meeting</a:t>
            </a:r>
          </a:p>
          <a:p>
            <a:pPr lvl="1"/>
            <a:r>
              <a:rPr lang="en-US" dirty="0"/>
              <a:t>Umpires call after that</a:t>
            </a:r>
          </a:p>
          <a:p>
            <a:pPr lvl="1"/>
            <a:r>
              <a:rPr lang="en-US" dirty="0"/>
              <a:t>Need to work with coaches in poor weather</a:t>
            </a:r>
          </a:p>
          <a:p>
            <a:r>
              <a:rPr lang="en-US" dirty="0"/>
              <a:t>Thunder Rule:</a:t>
            </a:r>
          </a:p>
          <a:p>
            <a:pPr lvl="1"/>
            <a:r>
              <a:rPr lang="en-US" dirty="0"/>
              <a:t>When thunder roars, go indoors</a:t>
            </a:r>
          </a:p>
          <a:p>
            <a:pPr lvl="1"/>
            <a:r>
              <a:rPr lang="en-US" dirty="0"/>
              <a:t>Cue is THUNDER</a:t>
            </a:r>
          </a:p>
          <a:p>
            <a:pPr lvl="1"/>
            <a:r>
              <a:rPr lang="en-US" dirty="0"/>
              <a:t>There is </a:t>
            </a:r>
            <a:r>
              <a:rPr lang="en-US" u="sng" dirty="0"/>
              <a:t>no</a:t>
            </a:r>
            <a:r>
              <a:rPr lang="en-US" dirty="0"/>
              <a:t> Lightning rule</a:t>
            </a:r>
          </a:p>
          <a:p>
            <a:pPr lvl="1"/>
            <a:r>
              <a:rPr lang="en-US" dirty="0"/>
              <a:t>30 Min delay after each Thunder crack</a:t>
            </a:r>
          </a:p>
        </p:txBody>
      </p:sp>
      <p:pic>
        <p:nvPicPr>
          <p:cNvPr id="4" name="Shape 182">
            <a:extLst>
              <a:ext uri="{FF2B5EF4-FFF2-40B4-BE49-F238E27FC236}">
                <a16:creationId xmlns:a16="http://schemas.microsoft.com/office/drawing/2014/main" id="{14155B06-FC88-AFF5-7BF1-1400EAFF158A}"/>
              </a:ext>
            </a:extLst>
          </p:cNvPr>
          <p:cNvPicPr preferRelativeResize="0"/>
          <p:nvPr/>
        </p:nvPicPr>
        <p:blipFill rotWithShape="1">
          <a:blip r:embed="rId3"/>
          <a:srcRect l="3167" r="2953"/>
          <a:stretch/>
        </p:blipFill>
        <p:spPr>
          <a:xfrm>
            <a:off x="7741920" y="0"/>
            <a:ext cx="4450080" cy="6858000"/>
          </a:xfrm>
          <a:prstGeom prst="rect">
            <a:avLst/>
          </a:prstGeom>
          <a:noFill/>
          <a:effectLst/>
        </p:spPr>
      </p:pic>
    </p:spTree>
    <p:extLst>
      <p:ext uri="{BB962C8B-B14F-4D97-AF65-F5344CB8AC3E}">
        <p14:creationId xmlns:p14="http://schemas.microsoft.com/office/powerpoint/2010/main" val="1910061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Rules 3/5</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838200" y="1408176"/>
            <a:ext cx="10515600" cy="5327903"/>
          </a:xfrm>
        </p:spPr>
        <p:txBody>
          <a:bodyPr>
            <a:normAutofit/>
          </a:bodyPr>
          <a:lstStyle/>
          <a:p>
            <a:r>
              <a:rPr lang="en-US" dirty="0"/>
              <a:t>Other Rules of Note</a:t>
            </a:r>
          </a:p>
          <a:p>
            <a:pPr lvl="1"/>
            <a:r>
              <a:rPr lang="en-US" dirty="0"/>
              <a:t>No Cell Phone on field by anyone at anytime</a:t>
            </a:r>
          </a:p>
          <a:p>
            <a:pPr lvl="1"/>
            <a:r>
              <a:rPr lang="en-US" dirty="0"/>
              <a:t>Umpires keep time on their watch, not the coaches</a:t>
            </a:r>
          </a:p>
          <a:p>
            <a:pPr lvl="1"/>
            <a:r>
              <a:rPr lang="en-US" dirty="0"/>
              <a:t>Curfews start from scheduled start time</a:t>
            </a:r>
          </a:p>
          <a:p>
            <a:pPr lvl="1"/>
            <a:r>
              <a:rPr lang="en-US" dirty="0"/>
              <a:t>Catchers must be behind Home Plate (Not off to side)</a:t>
            </a:r>
          </a:p>
          <a:p>
            <a:pPr lvl="1"/>
            <a:r>
              <a:rPr lang="en-US" dirty="0"/>
              <a:t>Anyone warming up a pitcher must wear a mask (standing or squatting)</a:t>
            </a:r>
          </a:p>
          <a:p>
            <a:pPr lvl="1"/>
            <a:r>
              <a:rPr lang="en-US" dirty="0"/>
              <a:t>Umpires must keep baseballs in ball bag in all divisions</a:t>
            </a:r>
          </a:p>
        </p:txBody>
      </p:sp>
    </p:spTree>
    <p:extLst>
      <p:ext uri="{BB962C8B-B14F-4D97-AF65-F5344CB8AC3E}">
        <p14:creationId xmlns:p14="http://schemas.microsoft.com/office/powerpoint/2010/main" val="3032770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001D8-D027-4AD8-0549-5C7F7F8B87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D16EFC-38B0-62D4-EF4E-2EFA26E1654D}"/>
              </a:ext>
            </a:extLst>
          </p:cNvPr>
          <p:cNvSpPr>
            <a:spLocks noGrp="1"/>
          </p:cNvSpPr>
          <p:nvPr>
            <p:ph type="title"/>
          </p:nvPr>
        </p:nvSpPr>
        <p:spPr/>
        <p:txBody>
          <a:bodyPr/>
          <a:lstStyle/>
          <a:p>
            <a:r>
              <a:rPr lang="en-US" dirty="0"/>
              <a:t>Rules 4/5</a:t>
            </a:r>
          </a:p>
        </p:txBody>
      </p:sp>
      <p:sp>
        <p:nvSpPr>
          <p:cNvPr id="3" name="Content Placeholder 2">
            <a:extLst>
              <a:ext uri="{FF2B5EF4-FFF2-40B4-BE49-F238E27FC236}">
                <a16:creationId xmlns:a16="http://schemas.microsoft.com/office/drawing/2014/main" id="{0792D6D6-DF08-95D2-EE58-43A300ADAF8C}"/>
              </a:ext>
            </a:extLst>
          </p:cNvPr>
          <p:cNvSpPr>
            <a:spLocks noGrp="1"/>
          </p:cNvSpPr>
          <p:nvPr>
            <p:ph idx="1"/>
          </p:nvPr>
        </p:nvSpPr>
        <p:spPr>
          <a:xfrm>
            <a:off x="838200" y="1408176"/>
            <a:ext cx="10515600" cy="5327903"/>
          </a:xfrm>
        </p:spPr>
        <p:txBody>
          <a:bodyPr>
            <a:normAutofit/>
          </a:bodyPr>
          <a:lstStyle/>
          <a:p>
            <a:r>
              <a:rPr lang="en-US" dirty="0"/>
              <a:t>Other Rules of Note</a:t>
            </a:r>
          </a:p>
          <a:p>
            <a:pPr lvl="1"/>
            <a:r>
              <a:rPr lang="en-US" dirty="0"/>
              <a:t>Rookie Ball Machines require an 8’ circle drawn around it</a:t>
            </a:r>
          </a:p>
          <a:p>
            <a:pPr lvl="2"/>
            <a:r>
              <a:rPr lang="en-US" dirty="0"/>
              <a:t>Only coach is allowed inside</a:t>
            </a:r>
          </a:p>
          <a:p>
            <a:pPr lvl="2"/>
            <a:r>
              <a:rPr lang="en-US" dirty="0"/>
              <a:t>Dead ball if anyone steps in circle, or ball hits people/equipment inside</a:t>
            </a:r>
          </a:p>
          <a:p>
            <a:pPr lvl="1"/>
            <a:r>
              <a:rPr lang="en-US" dirty="0"/>
              <a:t>Safety Bases</a:t>
            </a:r>
          </a:p>
          <a:p>
            <a:pPr lvl="2"/>
            <a:r>
              <a:rPr lang="en-US" dirty="0"/>
              <a:t>White is for Defense to touch/make a play</a:t>
            </a:r>
          </a:p>
          <a:p>
            <a:pPr lvl="2"/>
            <a:r>
              <a:rPr lang="en-US" dirty="0"/>
              <a:t>Orange is for runner</a:t>
            </a:r>
          </a:p>
          <a:p>
            <a:pPr lvl="2"/>
            <a:r>
              <a:rPr lang="en-US" dirty="0"/>
              <a:t>Only applies on a play at first base</a:t>
            </a:r>
          </a:p>
          <a:p>
            <a:pPr lvl="2"/>
            <a:r>
              <a:rPr lang="en-US" dirty="0"/>
              <a:t>All other normal rules apply </a:t>
            </a:r>
          </a:p>
          <a:p>
            <a:pPr lvl="1"/>
            <a:r>
              <a:rPr lang="en-US" dirty="0"/>
              <a:t>Calling Time</a:t>
            </a:r>
          </a:p>
          <a:p>
            <a:pPr lvl="2"/>
            <a:r>
              <a:rPr lang="en-US" dirty="0"/>
              <a:t>Time is requested by players, </a:t>
            </a:r>
            <a:r>
              <a:rPr lang="en-US" u="sng" dirty="0"/>
              <a:t>Called </a:t>
            </a:r>
            <a:r>
              <a:rPr lang="en-US" dirty="0"/>
              <a:t>by the umpire</a:t>
            </a:r>
          </a:p>
          <a:p>
            <a:pPr lvl="2"/>
            <a:r>
              <a:rPr lang="en-US" dirty="0"/>
              <a:t>All actions must have stopped</a:t>
            </a:r>
          </a:p>
          <a:p>
            <a:pPr lvl="2"/>
            <a:r>
              <a:rPr lang="en-US" dirty="0"/>
              <a:t>Runners do not advance. There is no ‘half way rule’. </a:t>
            </a:r>
          </a:p>
        </p:txBody>
      </p:sp>
    </p:spTree>
    <p:extLst>
      <p:ext uri="{BB962C8B-B14F-4D97-AF65-F5344CB8AC3E}">
        <p14:creationId xmlns:p14="http://schemas.microsoft.com/office/powerpoint/2010/main" val="3231683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F8343-BDCB-6F66-2D64-CEA4315758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E95B7A-BDF8-3B10-C1B8-783395A1B2A6}"/>
              </a:ext>
            </a:extLst>
          </p:cNvPr>
          <p:cNvSpPr>
            <a:spLocks noGrp="1"/>
          </p:cNvSpPr>
          <p:nvPr>
            <p:ph type="title"/>
          </p:nvPr>
        </p:nvSpPr>
        <p:spPr/>
        <p:txBody>
          <a:bodyPr/>
          <a:lstStyle/>
          <a:p>
            <a:r>
              <a:rPr lang="en-US" dirty="0"/>
              <a:t>Rules 5/5</a:t>
            </a:r>
          </a:p>
        </p:txBody>
      </p:sp>
      <p:sp>
        <p:nvSpPr>
          <p:cNvPr id="3" name="Content Placeholder 2">
            <a:extLst>
              <a:ext uri="{FF2B5EF4-FFF2-40B4-BE49-F238E27FC236}">
                <a16:creationId xmlns:a16="http://schemas.microsoft.com/office/drawing/2014/main" id="{B8CE3431-5CA2-5352-ECE1-3594B475FE46}"/>
              </a:ext>
            </a:extLst>
          </p:cNvPr>
          <p:cNvSpPr>
            <a:spLocks noGrp="1"/>
          </p:cNvSpPr>
          <p:nvPr>
            <p:ph idx="1"/>
          </p:nvPr>
        </p:nvSpPr>
        <p:spPr>
          <a:xfrm>
            <a:off x="838200" y="1408176"/>
            <a:ext cx="10515600" cy="5327903"/>
          </a:xfrm>
        </p:spPr>
        <p:txBody>
          <a:bodyPr>
            <a:normAutofit/>
          </a:bodyPr>
          <a:lstStyle/>
          <a:p>
            <a:r>
              <a:rPr lang="en-US" dirty="0"/>
              <a:t>Other Rules of Note</a:t>
            </a:r>
          </a:p>
          <a:p>
            <a:pPr lvl="1"/>
            <a:r>
              <a:rPr lang="en-US" dirty="0"/>
              <a:t>7U Coach Pitch (Only HL Level)</a:t>
            </a:r>
          </a:p>
          <a:p>
            <a:pPr lvl="2"/>
            <a:r>
              <a:rPr lang="en-US" dirty="0"/>
              <a:t>Uses a soft baseball</a:t>
            </a:r>
          </a:p>
          <a:p>
            <a:pPr lvl="2"/>
            <a:r>
              <a:rPr lang="en-US" dirty="0"/>
              <a:t>Same rules – umpire holds spare baseballs</a:t>
            </a:r>
          </a:p>
          <a:p>
            <a:pPr lvl="1"/>
            <a:r>
              <a:rPr lang="en-US" dirty="0"/>
              <a:t>New rule printed this year – Wild Throw</a:t>
            </a:r>
          </a:p>
          <a:p>
            <a:pPr lvl="2"/>
            <a:r>
              <a:rPr lang="en-US" dirty="0"/>
              <a:t>Runners can not advance when a fielder makes a wild throw to a base.</a:t>
            </a:r>
          </a:p>
          <a:p>
            <a:pPr lvl="3"/>
            <a:r>
              <a:rPr lang="en-US" dirty="0"/>
              <a:t>Ball must be thrown to retire a runner</a:t>
            </a:r>
          </a:p>
          <a:p>
            <a:pPr lvl="3"/>
            <a:r>
              <a:rPr lang="en-US" dirty="0"/>
              <a:t>If ball is caught by fielder, this rule doesn’t apply</a:t>
            </a:r>
          </a:p>
          <a:p>
            <a:pPr lvl="3"/>
            <a:r>
              <a:rPr lang="en-US" dirty="0"/>
              <a:t>Purpose is to stop runners advancing when few can catch/throw</a:t>
            </a:r>
          </a:p>
          <a:p>
            <a:pPr lvl="2"/>
            <a:r>
              <a:rPr lang="en-US" dirty="0"/>
              <a:t>This will be updated on website in HL Rules as well as on a rule change section.</a:t>
            </a:r>
          </a:p>
        </p:txBody>
      </p:sp>
    </p:spTree>
    <p:extLst>
      <p:ext uri="{BB962C8B-B14F-4D97-AF65-F5344CB8AC3E}">
        <p14:creationId xmlns:p14="http://schemas.microsoft.com/office/powerpoint/2010/main" val="4247750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8AEEE-7D79-9C2A-5CDB-EBB633530F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854B90-CE53-D73F-5DF6-B7F94F3B2277}"/>
              </a:ext>
            </a:extLst>
          </p:cNvPr>
          <p:cNvSpPr>
            <a:spLocks noGrp="1"/>
          </p:cNvSpPr>
          <p:nvPr>
            <p:ph type="title"/>
          </p:nvPr>
        </p:nvSpPr>
        <p:spPr>
          <a:xfrm>
            <a:off x="838200" y="2766218"/>
            <a:ext cx="3748514" cy="1325563"/>
          </a:xfrm>
        </p:spPr>
        <p:txBody>
          <a:bodyPr/>
          <a:lstStyle/>
          <a:p>
            <a:pPr algn="ctr"/>
            <a:r>
              <a:rPr lang="en-US" dirty="0"/>
              <a:t>Scheduling &amp; Pay</a:t>
            </a:r>
          </a:p>
        </p:txBody>
      </p:sp>
      <p:pic>
        <p:nvPicPr>
          <p:cNvPr id="7" name="Picture 6" descr="A screenshot of a video game&#10;&#10;AI-generated content may be incorrect.">
            <a:extLst>
              <a:ext uri="{FF2B5EF4-FFF2-40B4-BE49-F238E27FC236}">
                <a16:creationId xmlns:a16="http://schemas.microsoft.com/office/drawing/2014/main" id="{13255D42-4CE5-0513-D716-88E2EA89B068}"/>
              </a:ext>
            </a:extLst>
          </p:cNvPr>
          <p:cNvPicPr>
            <a:picLocks noChangeAspect="1"/>
          </p:cNvPicPr>
          <p:nvPr/>
        </p:nvPicPr>
        <p:blipFill>
          <a:blip r:embed="rId3"/>
          <a:stretch>
            <a:fillRect/>
          </a:stretch>
        </p:blipFill>
        <p:spPr>
          <a:xfrm>
            <a:off x="6096000" y="2275592"/>
            <a:ext cx="5590014" cy="3160008"/>
          </a:xfrm>
          <a:prstGeom prst="rect">
            <a:avLst/>
          </a:prstGeom>
        </p:spPr>
      </p:pic>
    </p:spTree>
    <p:extLst>
      <p:ext uri="{BB962C8B-B14F-4D97-AF65-F5344CB8AC3E}">
        <p14:creationId xmlns:p14="http://schemas.microsoft.com/office/powerpoint/2010/main" val="3073588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Pay Information</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838200" y="1825624"/>
            <a:ext cx="10515600" cy="4864735"/>
          </a:xfrm>
        </p:spPr>
        <p:txBody>
          <a:bodyPr>
            <a:normAutofit/>
          </a:bodyPr>
          <a:lstStyle/>
          <a:p>
            <a:r>
              <a:rPr lang="en-US" dirty="0"/>
              <a:t>Pay is done by level of baseball</a:t>
            </a:r>
          </a:p>
          <a:p>
            <a:r>
              <a:rPr lang="en-US" dirty="0"/>
              <a:t>Pay is via cheque on monthly basis</a:t>
            </a:r>
          </a:p>
          <a:p>
            <a:r>
              <a:rPr lang="en-US" dirty="0"/>
              <a:t>Pay period listed in ramp</a:t>
            </a:r>
          </a:p>
          <a:p>
            <a:pPr lvl="1"/>
            <a:r>
              <a:rPr lang="en-US" dirty="0"/>
              <a:t>May, June, July, August, September</a:t>
            </a:r>
          </a:p>
          <a:p>
            <a:r>
              <a:rPr lang="en-US" dirty="0"/>
              <a:t>Email sent when cheques are ready</a:t>
            </a:r>
          </a:p>
          <a:p>
            <a:pPr lvl="1"/>
            <a:r>
              <a:rPr lang="en-US" dirty="0"/>
              <a:t>Do not go in looking for cheques ahead of emails</a:t>
            </a:r>
          </a:p>
          <a:p>
            <a:r>
              <a:rPr lang="en-US" dirty="0"/>
              <a:t>Pays </a:t>
            </a:r>
            <a:r>
              <a:rPr lang="en-US" b="1" dirty="0">
                <a:solidFill>
                  <a:srgbClr val="FF0000"/>
                </a:solidFill>
              </a:rPr>
              <a:t>attempted</a:t>
            </a:r>
            <a:r>
              <a:rPr lang="en-US" dirty="0"/>
              <a:t> for 10-15 days after end of month</a:t>
            </a:r>
          </a:p>
          <a:p>
            <a:r>
              <a:rPr lang="en-US" dirty="0"/>
              <a:t>Adjustments for games done alone, rain outs, no game</a:t>
            </a:r>
          </a:p>
          <a:p>
            <a:pPr lvl="1"/>
            <a:r>
              <a:rPr lang="en-US" dirty="0"/>
              <a:t>Email Scheduler &amp; UIC</a:t>
            </a:r>
          </a:p>
          <a:p>
            <a:r>
              <a:rPr lang="en-US" dirty="0"/>
              <a:t>Issues on Pay </a:t>
            </a:r>
            <a:r>
              <a:rPr lang="en-US" dirty="0">
                <a:sym typeface="Wingdings" pitchFamily="2" charset="2"/>
              </a:rPr>
              <a:t> Notify UIC</a:t>
            </a:r>
            <a:endParaRPr lang="en-US" dirty="0"/>
          </a:p>
          <a:p>
            <a:endParaRPr lang="en-US" dirty="0"/>
          </a:p>
        </p:txBody>
      </p:sp>
    </p:spTree>
    <p:extLst>
      <p:ext uri="{BB962C8B-B14F-4D97-AF65-F5344CB8AC3E}">
        <p14:creationId xmlns:p14="http://schemas.microsoft.com/office/powerpoint/2010/main" val="1758803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Pay Information</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838200" y="1825624"/>
            <a:ext cx="10515600" cy="4864735"/>
          </a:xfrm>
        </p:spPr>
        <p:txBody>
          <a:bodyPr>
            <a:normAutofit/>
          </a:bodyPr>
          <a:lstStyle/>
          <a:p>
            <a:r>
              <a:rPr lang="en-US" dirty="0"/>
              <a:t>Cash Games</a:t>
            </a:r>
          </a:p>
          <a:p>
            <a:pPr lvl="1"/>
            <a:r>
              <a:rPr lang="en-US" dirty="0"/>
              <a:t>Exhibition Games scheduled by Coaches</a:t>
            </a:r>
          </a:p>
          <a:p>
            <a:pPr lvl="1"/>
            <a:r>
              <a:rPr lang="en-US" dirty="0"/>
              <a:t>In Ramp Assigning, Noted as “Cash Game”</a:t>
            </a:r>
          </a:p>
          <a:p>
            <a:pPr lvl="1"/>
            <a:r>
              <a:rPr lang="en-US" dirty="0"/>
              <a:t>Payment Required by Coach at Plate Meeting</a:t>
            </a:r>
          </a:p>
          <a:p>
            <a:r>
              <a:rPr lang="en-US" dirty="0"/>
              <a:t>Pay Conditions</a:t>
            </a:r>
          </a:p>
          <a:p>
            <a:pPr lvl="1"/>
            <a:r>
              <a:rPr lang="en-US" dirty="0"/>
              <a:t>Game cancelled by us (Approximately 1 Hour Prior) = No Pay</a:t>
            </a:r>
          </a:p>
          <a:p>
            <a:pPr lvl="1"/>
            <a:r>
              <a:rPr lang="en-US" dirty="0"/>
              <a:t>Attend game location, not played = ½ Pay by Adjustment</a:t>
            </a:r>
          </a:p>
          <a:p>
            <a:pPr lvl="1"/>
            <a:r>
              <a:rPr lang="en-US" dirty="0"/>
              <a:t>Start game (Plate Meeting) = Full Pay</a:t>
            </a:r>
          </a:p>
          <a:p>
            <a:pPr lvl="1"/>
            <a:r>
              <a:rPr lang="en-US" dirty="0"/>
              <a:t>Miss the cancellation notice = No Pay</a:t>
            </a:r>
          </a:p>
          <a:p>
            <a:pPr lvl="1"/>
            <a:r>
              <a:rPr lang="en-US" dirty="0"/>
              <a:t>Work game alone = 1.5x Game rate (Extra paid by Adjustment)</a:t>
            </a:r>
          </a:p>
        </p:txBody>
      </p:sp>
    </p:spTree>
    <p:extLst>
      <p:ext uri="{BB962C8B-B14F-4D97-AF65-F5344CB8AC3E}">
        <p14:creationId xmlns:p14="http://schemas.microsoft.com/office/powerpoint/2010/main" val="4030766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Pay Information - 2025</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838200" y="1825624"/>
            <a:ext cx="3002280" cy="4864735"/>
          </a:xfrm>
        </p:spPr>
        <p:txBody>
          <a:bodyPr>
            <a:normAutofit/>
          </a:bodyPr>
          <a:lstStyle/>
          <a:p>
            <a:pPr marL="0" indent="0" algn="ctr">
              <a:buNone/>
            </a:pPr>
            <a:r>
              <a:rPr lang="en-US" u="sng" dirty="0"/>
              <a:t>DIVISION</a:t>
            </a:r>
          </a:p>
          <a:p>
            <a:pPr marL="0" indent="0" algn="ctr">
              <a:buNone/>
            </a:pPr>
            <a:r>
              <a:rPr lang="en-US" dirty="0"/>
              <a:t>7U</a:t>
            </a:r>
          </a:p>
          <a:p>
            <a:pPr marL="0" indent="0" algn="ctr">
              <a:buNone/>
            </a:pPr>
            <a:r>
              <a:rPr lang="en-US" dirty="0"/>
              <a:t>8U &amp; 9U</a:t>
            </a:r>
          </a:p>
          <a:p>
            <a:pPr marL="0" indent="0" algn="ctr">
              <a:buNone/>
            </a:pPr>
            <a:r>
              <a:rPr lang="en-US" dirty="0"/>
              <a:t>10U &amp; 11U</a:t>
            </a:r>
          </a:p>
          <a:p>
            <a:pPr marL="0" indent="0" algn="ctr">
              <a:buNone/>
            </a:pPr>
            <a:r>
              <a:rPr lang="en-US" dirty="0"/>
              <a:t>12U &amp; 13U</a:t>
            </a:r>
          </a:p>
          <a:p>
            <a:pPr marL="0" indent="0" algn="ctr">
              <a:buNone/>
            </a:pPr>
            <a:r>
              <a:rPr lang="en-US" dirty="0"/>
              <a:t>14U &amp; 15U</a:t>
            </a:r>
          </a:p>
          <a:p>
            <a:pPr marL="0" indent="0" algn="ctr">
              <a:buNone/>
            </a:pPr>
            <a:r>
              <a:rPr lang="en-US" dirty="0"/>
              <a:t>16U &amp; 18U</a:t>
            </a:r>
          </a:p>
          <a:p>
            <a:pPr marL="0" indent="0" algn="ctr">
              <a:buNone/>
            </a:pPr>
            <a:endParaRPr lang="en-US" dirty="0"/>
          </a:p>
          <a:p>
            <a:pPr marL="0" indent="0" algn="ctr">
              <a:buNone/>
            </a:pPr>
            <a:r>
              <a:rPr lang="en-US" dirty="0"/>
              <a:t>22U</a:t>
            </a:r>
          </a:p>
        </p:txBody>
      </p:sp>
      <p:sp>
        <p:nvSpPr>
          <p:cNvPr id="4" name="Content Placeholder 2">
            <a:extLst>
              <a:ext uri="{FF2B5EF4-FFF2-40B4-BE49-F238E27FC236}">
                <a16:creationId xmlns:a16="http://schemas.microsoft.com/office/drawing/2014/main" id="{C7B04E5A-07B9-B444-C7A2-2411D356326C}"/>
              </a:ext>
            </a:extLst>
          </p:cNvPr>
          <p:cNvSpPr txBox="1">
            <a:spLocks/>
          </p:cNvSpPr>
          <p:nvPr/>
        </p:nvSpPr>
        <p:spPr>
          <a:xfrm>
            <a:off x="3688080" y="1810384"/>
            <a:ext cx="3002280" cy="48647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u="sng" dirty="0"/>
              <a:t>House League</a:t>
            </a:r>
          </a:p>
          <a:p>
            <a:pPr marL="0" indent="0" algn="ctr">
              <a:buFont typeface="Arial" panose="020B0604020202020204" pitchFamily="34" charset="0"/>
              <a:buNone/>
            </a:pPr>
            <a:r>
              <a:rPr lang="en-US" dirty="0"/>
              <a:t>$30</a:t>
            </a:r>
          </a:p>
          <a:p>
            <a:pPr marL="0" indent="0" algn="ctr">
              <a:buFont typeface="Arial" panose="020B0604020202020204" pitchFamily="34" charset="0"/>
              <a:buNone/>
            </a:pPr>
            <a:r>
              <a:rPr lang="en-US" dirty="0"/>
              <a:t>$35</a:t>
            </a:r>
          </a:p>
          <a:p>
            <a:pPr marL="0" indent="0" algn="ctr">
              <a:buFont typeface="Arial" panose="020B0604020202020204" pitchFamily="34" charset="0"/>
              <a:buNone/>
            </a:pPr>
            <a:r>
              <a:rPr lang="en-US" dirty="0"/>
              <a:t>$40</a:t>
            </a:r>
          </a:p>
          <a:p>
            <a:pPr marL="0" indent="0" algn="ctr">
              <a:buFont typeface="Arial" panose="020B0604020202020204" pitchFamily="34" charset="0"/>
              <a:buNone/>
            </a:pPr>
            <a:r>
              <a:rPr lang="en-US" dirty="0"/>
              <a:t>$40</a:t>
            </a:r>
          </a:p>
          <a:p>
            <a:pPr marL="0" indent="0" algn="ctr">
              <a:buFont typeface="Arial" panose="020B0604020202020204" pitchFamily="34" charset="0"/>
              <a:buNone/>
            </a:pPr>
            <a:r>
              <a:rPr lang="en-US" dirty="0"/>
              <a:t>$50</a:t>
            </a:r>
          </a:p>
          <a:p>
            <a:pPr marL="0" indent="0" algn="ctr">
              <a:buFont typeface="Arial" panose="020B0604020202020204" pitchFamily="34" charset="0"/>
              <a:buNone/>
            </a:pPr>
            <a:r>
              <a:rPr lang="en-US" dirty="0"/>
              <a:t>$55</a:t>
            </a:r>
          </a:p>
          <a:p>
            <a:pPr marL="0" indent="0" algn="ctr">
              <a:buFont typeface="Arial" panose="020B0604020202020204" pitchFamily="34" charset="0"/>
              <a:buNone/>
            </a:pPr>
            <a:endParaRPr lang="en-US" dirty="0"/>
          </a:p>
          <a:p>
            <a:pPr marL="0" indent="0" algn="ctr">
              <a:buFont typeface="Arial" panose="020B0604020202020204" pitchFamily="34" charset="0"/>
              <a:buNone/>
            </a:pPr>
            <a:r>
              <a:rPr lang="en-US" dirty="0"/>
              <a:t>N/A</a:t>
            </a:r>
          </a:p>
          <a:p>
            <a:pPr marL="0" indent="0" algn="ctr">
              <a:buFont typeface="Arial" panose="020B0604020202020204" pitchFamily="34" charset="0"/>
              <a:buNone/>
            </a:pPr>
            <a:endParaRPr lang="en-US" dirty="0"/>
          </a:p>
        </p:txBody>
      </p:sp>
      <p:sp>
        <p:nvSpPr>
          <p:cNvPr id="6" name="Content Placeholder 2">
            <a:extLst>
              <a:ext uri="{FF2B5EF4-FFF2-40B4-BE49-F238E27FC236}">
                <a16:creationId xmlns:a16="http://schemas.microsoft.com/office/drawing/2014/main" id="{A3CE795A-AA58-F660-0025-0792E0B0C678}"/>
              </a:ext>
            </a:extLst>
          </p:cNvPr>
          <p:cNvSpPr txBox="1">
            <a:spLocks/>
          </p:cNvSpPr>
          <p:nvPr/>
        </p:nvSpPr>
        <p:spPr>
          <a:xfrm>
            <a:off x="6537960" y="1810384"/>
            <a:ext cx="3002280" cy="48647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u="sng" dirty="0"/>
              <a:t>REP</a:t>
            </a:r>
          </a:p>
          <a:p>
            <a:pPr marL="0" indent="0" algn="ctr">
              <a:buFont typeface="Arial" panose="020B0604020202020204" pitchFamily="34" charset="0"/>
              <a:buNone/>
            </a:pPr>
            <a:r>
              <a:rPr lang="en-US" dirty="0"/>
              <a:t>N/A</a:t>
            </a:r>
          </a:p>
          <a:p>
            <a:pPr marL="0" indent="0" algn="ctr">
              <a:buFont typeface="Arial" panose="020B0604020202020204" pitchFamily="34" charset="0"/>
              <a:buNone/>
            </a:pPr>
            <a:r>
              <a:rPr lang="en-US" dirty="0"/>
              <a:t>$35</a:t>
            </a:r>
          </a:p>
          <a:p>
            <a:pPr marL="0" indent="0" algn="ctr">
              <a:buFont typeface="Arial" panose="020B0604020202020204" pitchFamily="34" charset="0"/>
              <a:buNone/>
            </a:pPr>
            <a:r>
              <a:rPr lang="en-US" dirty="0"/>
              <a:t>$40</a:t>
            </a:r>
          </a:p>
          <a:p>
            <a:pPr marL="0" indent="0" algn="ctr">
              <a:buFont typeface="Arial" panose="020B0604020202020204" pitchFamily="34" charset="0"/>
              <a:buNone/>
            </a:pPr>
            <a:r>
              <a:rPr lang="en-US" dirty="0"/>
              <a:t>$40</a:t>
            </a:r>
          </a:p>
          <a:p>
            <a:pPr marL="0" indent="0" algn="ctr">
              <a:buFont typeface="Arial" panose="020B0604020202020204" pitchFamily="34" charset="0"/>
              <a:buNone/>
            </a:pPr>
            <a:r>
              <a:rPr lang="en-US" dirty="0"/>
              <a:t>$55</a:t>
            </a:r>
          </a:p>
          <a:p>
            <a:pPr marL="0" indent="0" algn="ctr">
              <a:buFont typeface="Arial" panose="020B0604020202020204" pitchFamily="34" charset="0"/>
              <a:buNone/>
            </a:pPr>
            <a:r>
              <a:rPr lang="en-US" dirty="0"/>
              <a:t>$65 (7 Innings)</a:t>
            </a:r>
          </a:p>
          <a:p>
            <a:pPr marL="0" indent="0" algn="ctr">
              <a:buFont typeface="Arial" panose="020B0604020202020204" pitchFamily="34" charset="0"/>
              <a:buNone/>
            </a:pPr>
            <a:r>
              <a:rPr lang="en-US" dirty="0"/>
              <a:t>$75 (9 Innings)</a:t>
            </a:r>
          </a:p>
          <a:p>
            <a:pPr marL="0" indent="0" algn="ctr">
              <a:buFont typeface="Arial" panose="020B0604020202020204" pitchFamily="34" charset="0"/>
              <a:buNone/>
            </a:pPr>
            <a:r>
              <a:rPr lang="en-US" dirty="0"/>
              <a:t>N/A</a:t>
            </a:r>
          </a:p>
        </p:txBody>
      </p:sp>
      <p:sp>
        <p:nvSpPr>
          <p:cNvPr id="5" name="Content Placeholder 2">
            <a:extLst>
              <a:ext uri="{FF2B5EF4-FFF2-40B4-BE49-F238E27FC236}">
                <a16:creationId xmlns:a16="http://schemas.microsoft.com/office/drawing/2014/main" id="{E30EADAF-480F-49FA-BC5C-C2158D3BA78F}"/>
              </a:ext>
            </a:extLst>
          </p:cNvPr>
          <p:cNvSpPr txBox="1">
            <a:spLocks/>
          </p:cNvSpPr>
          <p:nvPr/>
        </p:nvSpPr>
        <p:spPr>
          <a:xfrm>
            <a:off x="9189720" y="1745424"/>
            <a:ext cx="3002280" cy="48647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u="sng" dirty="0"/>
              <a:t>HP/EBLO</a:t>
            </a:r>
          </a:p>
          <a:p>
            <a:pPr marL="0" indent="0" algn="ctr">
              <a:buFont typeface="Arial" panose="020B0604020202020204" pitchFamily="34" charset="0"/>
              <a:buNone/>
            </a:pPr>
            <a:r>
              <a:rPr lang="en-US" dirty="0"/>
              <a:t>N/A</a:t>
            </a:r>
          </a:p>
          <a:p>
            <a:pPr marL="0" indent="0" algn="ctr">
              <a:buFont typeface="Arial" panose="020B0604020202020204" pitchFamily="34" charset="0"/>
              <a:buNone/>
            </a:pPr>
            <a:r>
              <a:rPr lang="en-US" dirty="0"/>
              <a:t>N/A</a:t>
            </a:r>
          </a:p>
          <a:p>
            <a:pPr marL="0" indent="0" algn="ctr">
              <a:buFont typeface="Arial" panose="020B0604020202020204" pitchFamily="34" charset="0"/>
              <a:buNone/>
            </a:pPr>
            <a:r>
              <a:rPr lang="en-US" dirty="0"/>
              <a:t>N/A</a:t>
            </a:r>
          </a:p>
          <a:p>
            <a:pPr marL="0" indent="0" algn="ctr">
              <a:buFont typeface="Arial" panose="020B0604020202020204" pitchFamily="34" charset="0"/>
              <a:buNone/>
            </a:pPr>
            <a:r>
              <a:rPr lang="en-US" dirty="0"/>
              <a:t>$60</a:t>
            </a:r>
          </a:p>
          <a:p>
            <a:pPr marL="0" indent="0" algn="ctr">
              <a:buFont typeface="Arial" panose="020B0604020202020204" pitchFamily="34" charset="0"/>
              <a:buNone/>
            </a:pPr>
            <a:r>
              <a:rPr lang="en-US" dirty="0"/>
              <a:t>$65</a:t>
            </a:r>
          </a:p>
          <a:p>
            <a:pPr marL="0" indent="0" algn="ctr">
              <a:buFont typeface="Arial" panose="020B0604020202020204" pitchFamily="34" charset="0"/>
              <a:buNone/>
            </a:pPr>
            <a:r>
              <a:rPr lang="en-US" dirty="0"/>
              <a:t>$80 (7 Innings)</a:t>
            </a:r>
          </a:p>
          <a:p>
            <a:pPr marL="0" indent="0" algn="ctr">
              <a:buFont typeface="Arial" panose="020B0604020202020204" pitchFamily="34" charset="0"/>
              <a:buNone/>
            </a:pPr>
            <a:r>
              <a:rPr lang="en-US" dirty="0"/>
              <a:t>$80 (9 Innings)</a:t>
            </a:r>
          </a:p>
          <a:p>
            <a:pPr marL="0" indent="0" algn="ctr">
              <a:buFont typeface="Arial" panose="020B0604020202020204" pitchFamily="34" charset="0"/>
              <a:buNone/>
            </a:pPr>
            <a:r>
              <a:rPr lang="en-US" dirty="0"/>
              <a:t>N/A</a:t>
            </a:r>
          </a:p>
        </p:txBody>
      </p:sp>
    </p:spTree>
    <p:extLst>
      <p:ext uri="{BB962C8B-B14F-4D97-AF65-F5344CB8AC3E}">
        <p14:creationId xmlns:p14="http://schemas.microsoft.com/office/powerpoint/2010/main" val="477851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838200" y="1825625"/>
            <a:ext cx="5394960" cy="4351338"/>
          </a:xfrm>
        </p:spPr>
        <p:txBody>
          <a:bodyPr>
            <a:normAutofit/>
          </a:bodyPr>
          <a:lstStyle/>
          <a:p>
            <a:r>
              <a:rPr lang="en-US" dirty="0"/>
              <a:t>BOMBA.RAMPASSIGNING.COM</a:t>
            </a:r>
          </a:p>
          <a:p>
            <a:r>
              <a:rPr lang="en-US" dirty="0"/>
              <a:t>Terms to Know</a:t>
            </a:r>
          </a:p>
          <a:p>
            <a:pPr lvl="1"/>
            <a:r>
              <a:rPr lang="en-US" dirty="0"/>
              <a:t>Dark Days</a:t>
            </a:r>
          </a:p>
          <a:p>
            <a:pPr lvl="1"/>
            <a:r>
              <a:rPr lang="en-US" dirty="0"/>
              <a:t>Available Days</a:t>
            </a:r>
          </a:p>
          <a:p>
            <a:pPr lvl="1"/>
            <a:r>
              <a:rPr lang="en-US" dirty="0"/>
              <a:t>Assigned Games</a:t>
            </a:r>
          </a:p>
          <a:p>
            <a:pPr lvl="1"/>
            <a:r>
              <a:rPr lang="en-US" dirty="0"/>
              <a:t>Accepted Games</a:t>
            </a:r>
          </a:p>
          <a:p>
            <a:pPr lvl="1"/>
            <a:r>
              <a:rPr lang="en-US" dirty="0"/>
              <a:t>Declined Games</a:t>
            </a:r>
          </a:p>
          <a:p>
            <a:pPr lvl="1"/>
            <a:r>
              <a:rPr lang="en-US" dirty="0"/>
              <a:t>Up For Grabs Games</a:t>
            </a:r>
          </a:p>
          <a:p>
            <a:pPr lvl="1"/>
            <a:r>
              <a:rPr lang="en-US" dirty="0"/>
              <a:t>Open Games</a:t>
            </a:r>
          </a:p>
          <a:p>
            <a:pPr lvl="1"/>
            <a:endParaRPr lang="en-US" dirty="0"/>
          </a:p>
          <a:p>
            <a:endParaRPr lang="en-US" dirty="0"/>
          </a:p>
        </p:txBody>
      </p:sp>
      <p:sp>
        <p:nvSpPr>
          <p:cNvPr id="4" name="Content Placeholder 2">
            <a:extLst>
              <a:ext uri="{FF2B5EF4-FFF2-40B4-BE49-F238E27FC236}">
                <a16:creationId xmlns:a16="http://schemas.microsoft.com/office/drawing/2014/main" id="{3F6B4092-A902-FA84-ED0B-47E8541DE150}"/>
              </a:ext>
            </a:extLst>
          </p:cNvPr>
          <p:cNvSpPr txBox="1">
            <a:spLocks/>
          </p:cNvSpPr>
          <p:nvPr/>
        </p:nvSpPr>
        <p:spPr>
          <a:xfrm>
            <a:off x="6233160" y="1690688"/>
            <a:ext cx="539496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buNone/>
            </a:pPr>
            <a:endParaRPr lang="en-US" dirty="0"/>
          </a:p>
          <a:p>
            <a:pPr lvl="1"/>
            <a:r>
              <a:rPr lang="en-US" dirty="0"/>
              <a:t>Not Available</a:t>
            </a:r>
          </a:p>
          <a:p>
            <a:pPr lvl="1"/>
            <a:r>
              <a:rPr lang="en-US" dirty="0"/>
              <a:t>Available to be scheduled</a:t>
            </a:r>
          </a:p>
          <a:p>
            <a:pPr lvl="1"/>
            <a:r>
              <a:rPr lang="en-US" dirty="0"/>
              <a:t>Games Given, Not Accepted</a:t>
            </a:r>
          </a:p>
          <a:p>
            <a:pPr lvl="1"/>
            <a:r>
              <a:rPr lang="en-US" dirty="0"/>
              <a:t>Assigned Games Accepted</a:t>
            </a:r>
          </a:p>
          <a:p>
            <a:pPr lvl="1"/>
            <a:r>
              <a:rPr lang="en-US" dirty="0"/>
              <a:t>Assignments Declined</a:t>
            </a:r>
          </a:p>
          <a:p>
            <a:pPr lvl="1"/>
            <a:r>
              <a:rPr lang="en-US" dirty="0"/>
              <a:t>Accepted Games open for taking</a:t>
            </a:r>
          </a:p>
          <a:p>
            <a:pPr lvl="1"/>
            <a:r>
              <a:rPr lang="en-US" dirty="0"/>
              <a:t>Open Games for taking</a:t>
            </a:r>
          </a:p>
          <a:p>
            <a:pPr lvl="1"/>
            <a:endParaRPr lang="en-US" dirty="0"/>
          </a:p>
          <a:p>
            <a:endParaRPr lang="en-US" dirty="0"/>
          </a:p>
        </p:txBody>
      </p:sp>
    </p:spTree>
    <p:extLst>
      <p:ext uri="{BB962C8B-B14F-4D97-AF65-F5344CB8AC3E}">
        <p14:creationId xmlns:p14="http://schemas.microsoft.com/office/powerpoint/2010/main" val="173823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Welcome &amp; Agenda</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838200" y="1825624"/>
            <a:ext cx="10515600" cy="4772883"/>
          </a:xfrm>
        </p:spPr>
        <p:txBody>
          <a:bodyPr>
            <a:normAutofit/>
          </a:bodyPr>
          <a:lstStyle/>
          <a:p>
            <a:r>
              <a:rPr lang="en-US" dirty="0"/>
              <a:t>Welcome &amp; Introductions</a:t>
            </a:r>
          </a:p>
          <a:p>
            <a:r>
              <a:rPr lang="en-US" dirty="0"/>
              <a:t>Resources, Website &amp; Contact Info</a:t>
            </a:r>
          </a:p>
          <a:p>
            <a:r>
              <a:rPr lang="en-US" dirty="0"/>
              <a:t>BOMBA Programs</a:t>
            </a:r>
          </a:p>
          <a:p>
            <a:r>
              <a:rPr lang="en-US" dirty="0"/>
              <a:t>Umpire Requirements &amp; Expectations</a:t>
            </a:r>
          </a:p>
          <a:p>
            <a:r>
              <a:rPr lang="en-US" dirty="0"/>
              <a:t>Rules</a:t>
            </a:r>
          </a:p>
          <a:p>
            <a:r>
              <a:rPr lang="en-US" dirty="0"/>
              <a:t>Scheduling System (Ramp Assigning)</a:t>
            </a:r>
          </a:p>
          <a:p>
            <a:r>
              <a:rPr lang="en-US" dirty="0"/>
              <a:t>Other Items/Updates</a:t>
            </a:r>
          </a:p>
          <a:p>
            <a:r>
              <a:rPr lang="en-US" dirty="0"/>
              <a:t>Question &amp; Answer Session</a:t>
            </a:r>
          </a:p>
          <a:p>
            <a:endParaRPr lang="en-US" dirty="0"/>
          </a:p>
        </p:txBody>
      </p:sp>
    </p:spTree>
    <p:extLst>
      <p:ext uri="{BB962C8B-B14F-4D97-AF65-F5344CB8AC3E}">
        <p14:creationId xmlns:p14="http://schemas.microsoft.com/office/powerpoint/2010/main" val="3621861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838200" y="1825625"/>
            <a:ext cx="10744200" cy="4351338"/>
          </a:xfrm>
        </p:spPr>
        <p:txBody>
          <a:bodyPr>
            <a:normAutofit/>
          </a:bodyPr>
          <a:lstStyle/>
          <a:p>
            <a:r>
              <a:rPr lang="en-US" dirty="0"/>
              <a:t>Key Take Aways from Terms:</a:t>
            </a:r>
          </a:p>
          <a:p>
            <a:pPr lvl="1"/>
            <a:r>
              <a:rPr lang="en-US" dirty="0"/>
              <a:t>All your days are available now by default (Change from last year)</a:t>
            </a:r>
          </a:p>
          <a:p>
            <a:pPr lvl="1"/>
            <a:r>
              <a:rPr lang="en-US" dirty="0"/>
              <a:t>You must select days which you are </a:t>
            </a:r>
            <a:r>
              <a:rPr lang="en-US" b="1" dirty="0"/>
              <a:t>not</a:t>
            </a:r>
            <a:r>
              <a:rPr lang="en-US" dirty="0"/>
              <a:t> available work.</a:t>
            </a:r>
          </a:p>
          <a:p>
            <a:pPr lvl="1"/>
            <a:r>
              <a:rPr lang="en-US" dirty="0"/>
              <a:t>48 Hours to accept games then they are withdrawn</a:t>
            </a:r>
          </a:p>
          <a:p>
            <a:pPr lvl="1"/>
            <a:r>
              <a:rPr lang="en-US" dirty="0"/>
              <a:t>Once a game is accepted, it is yours</a:t>
            </a:r>
          </a:p>
          <a:p>
            <a:pPr lvl="1"/>
            <a:r>
              <a:rPr lang="en-US" dirty="0"/>
              <a:t>Decline too many games and you stop getting games</a:t>
            </a:r>
          </a:p>
          <a:p>
            <a:pPr lvl="1"/>
            <a:r>
              <a:rPr lang="en-US" dirty="0"/>
              <a:t>Up For Grabs Games belong to the person offering it until someone takes it</a:t>
            </a:r>
          </a:p>
          <a:p>
            <a:pPr lvl="1"/>
            <a:r>
              <a:rPr lang="en-US" dirty="0"/>
              <a:t>Open Games are rare in the system but are usually used for last minute changes</a:t>
            </a:r>
          </a:p>
          <a:p>
            <a:pPr marL="0" indent="0">
              <a:buNone/>
            </a:pPr>
            <a:endParaRPr lang="en-US" dirty="0"/>
          </a:p>
          <a:p>
            <a:pPr lvl="1"/>
            <a:endParaRPr lang="en-US" dirty="0"/>
          </a:p>
          <a:p>
            <a:endParaRPr lang="en-US" dirty="0"/>
          </a:p>
        </p:txBody>
      </p:sp>
    </p:spTree>
    <p:extLst>
      <p:ext uri="{BB962C8B-B14F-4D97-AF65-F5344CB8AC3E}">
        <p14:creationId xmlns:p14="http://schemas.microsoft.com/office/powerpoint/2010/main" val="3651810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838200" y="1825625"/>
            <a:ext cx="10744200" cy="4351338"/>
          </a:xfrm>
        </p:spPr>
        <p:txBody>
          <a:bodyPr>
            <a:normAutofit/>
          </a:bodyPr>
          <a:lstStyle/>
          <a:p>
            <a:r>
              <a:rPr lang="en-US" dirty="0"/>
              <a:t>How it works:</a:t>
            </a:r>
          </a:p>
          <a:p>
            <a:pPr lvl="1"/>
            <a:r>
              <a:rPr lang="en-US" dirty="0"/>
              <a:t>Umpire puts in their black out dates</a:t>
            </a:r>
          </a:p>
          <a:p>
            <a:pPr lvl="1"/>
            <a:r>
              <a:rPr lang="en-US" dirty="0"/>
              <a:t>Assigner matches games with umpires</a:t>
            </a:r>
          </a:p>
          <a:p>
            <a:pPr lvl="1"/>
            <a:r>
              <a:rPr lang="en-US" dirty="0"/>
              <a:t>Umpire gets a notification of a game</a:t>
            </a:r>
          </a:p>
          <a:p>
            <a:pPr lvl="1"/>
            <a:r>
              <a:rPr lang="en-US" dirty="0"/>
              <a:t>Umpire accepts/rejects assignment</a:t>
            </a:r>
          </a:p>
          <a:p>
            <a:endParaRPr lang="en-US" dirty="0"/>
          </a:p>
          <a:p>
            <a:r>
              <a:rPr lang="en-US" dirty="0"/>
              <a:t>Games are assigned based on Levels subject to your availability</a:t>
            </a:r>
          </a:p>
          <a:p>
            <a:r>
              <a:rPr lang="en-US" dirty="0"/>
              <a:t>If you say your unavailable, scheduler does not see you </a:t>
            </a:r>
          </a:p>
          <a:p>
            <a:pPr lvl="1"/>
            <a:endParaRPr lang="en-US" dirty="0"/>
          </a:p>
          <a:p>
            <a:endParaRPr lang="en-US" dirty="0"/>
          </a:p>
        </p:txBody>
      </p:sp>
    </p:spTree>
    <p:extLst>
      <p:ext uri="{BB962C8B-B14F-4D97-AF65-F5344CB8AC3E}">
        <p14:creationId xmlns:p14="http://schemas.microsoft.com/office/powerpoint/2010/main" val="1361344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pic>
        <p:nvPicPr>
          <p:cNvPr id="7" name="Picture 6" descr="A screenshot of a phone&#10;&#10;Description automatically generated">
            <a:extLst>
              <a:ext uri="{FF2B5EF4-FFF2-40B4-BE49-F238E27FC236}">
                <a16:creationId xmlns:a16="http://schemas.microsoft.com/office/drawing/2014/main" id="{D45B59C8-0FC5-B5B4-FB23-A041EA478848}"/>
              </a:ext>
            </a:extLst>
          </p:cNvPr>
          <p:cNvPicPr>
            <a:picLocks noChangeAspect="1"/>
          </p:cNvPicPr>
          <p:nvPr/>
        </p:nvPicPr>
        <p:blipFill>
          <a:blip r:embed="rId2"/>
          <a:stretch>
            <a:fillRect/>
          </a:stretch>
        </p:blipFill>
        <p:spPr>
          <a:xfrm>
            <a:off x="9983595" y="0"/>
            <a:ext cx="2231265" cy="6858000"/>
          </a:xfrm>
          <a:prstGeom prst="rect">
            <a:avLst/>
          </a:prstGeom>
        </p:spPr>
      </p:pic>
      <p:sp>
        <p:nvSpPr>
          <p:cNvPr id="8" name="Oval 7">
            <a:extLst>
              <a:ext uri="{FF2B5EF4-FFF2-40B4-BE49-F238E27FC236}">
                <a16:creationId xmlns:a16="http://schemas.microsoft.com/office/drawing/2014/main" id="{7E3FF9E5-9C43-229B-8CFD-DE30529DFE0C}"/>
              </a:ext>
            </a:extLst>
          </p:cNvPr>
          <p:cNvSpPr/>
          <p:nvPr/>
        </p:nvSpPr>
        <p:spPr>
          <a:xfrm>
            <a:off x="9936480" y="2077087"/>
            <a:ext cx="1417320" cy="396240"/>
          </a:xfrm>
          <a:prstGeom prst="ellipse">
            <a:avLst/>
          </a:prstGeom>
          <a:noFill/>
          <a:ln w="34925">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8FEDF32-B027-DDF0-36A8-9974B7C06C01}"/>
              </a:ext>
            </a:extLst>
          </p:cNvPr>
          <p:cNvSpPr/>
          <p:nvPr/>
        </p:nvSpPr>
        <p:spPr>
          <a:xfrm>
            <a:off x="9936480" y="2954021"/>
            <a:ext cx="1417320" cy="396240"/>
          </a:xfrm>
          <a:prstGeom prst="ellipse">
            <a:avLst/>
          </a:prstGeom>
          <a:noFill/>
          <a:ln w="34925">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F326179-8B3A-D10B-F302-293A0CB79859}"/>
              </a:ext>
            </a:extLst>
          </p:cNvPr>
          <p:cNvSpPr/>
          <p:nvPr/>
        </p:nvSpPr>
        <p:spPr>
          <a:xfrm>
            <a:off x="10134600" y="4707890"/>
            <a:ext cx="1417320" cy="396240"/>
          </a:xfrm>
          <a:prstGeom prst="ellipse">
            <a:avLst/>
          </a:prstGeom>
          <a:noFill/>
          <a:ln w="34925">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427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pic>
        <p:nvPicPr>
          <p:cNvPr id="7" name="Picture 6" descr="A screenshot of a phone&#10;&#10;Description automatically generated">
            <a:extLst>
              <a:ext uri="{FF2B5EF4-FFF2-40B4-BE49-F238E27FC236}">
                <a16:creationId xmlns:a16="http://schemas.microsoft.com/office/drawing/2014/main" id="{D45B59C8-0FC5-B5B4-FB23-A041EA478848}"/>
              </a:ext>
            </a:extLst>
          </p:cNvPr>
          <p:cNvPicPr>
            <a:picLocks noChangeAspect="1"/>
          </p:cNvPicPr>
          <p:nvPr/>
        </p:nvPicPr>
        <p:blipFill>
          <a:blip r:embed="rId2"/>
          <a:stretch>
            <a:fillRect/>
          </a:stretch>
        </p:blipFill>
        <p:spPr>
          <a:xfrm>
            <a:off x="9960735" y="0"/>
            <a:ext cx="2231265" cy="6858000"/>
          </a:xfrm>
          <a:prstGeom prst="rect">
            <a:avLst/>
          </a:prstGeom>
        </p:spPr>
      </p:pic>
      <p:sp>
        <p:nvSpPr>
          <p:cNvPr id="8" name="Oval 7">
            <a:extLst>
              <a:ext uri="{FF2B5EF4-FFF2-40B4-BE49-F238E27FC236}">
                <a16:creationId xmlns:a16="http://schemas.microsoft.com/office/drawing/2014/main" id="{7E3FF9E5-9C43-229B-8CFD-DE30529DFE0C}"/>
              </a:ext>
            </a:extLst>
          </p:cNvPr>
          <p:cNvSpPr/>
          <p:nvPr/>
        </p:nvSpPr>
        <p:spPr>
          <a:xfrm>
            <a:off x="9936480" y="2499360"/>
            <a:ext cx="1417320" cy="396240"/>
          </a:xfrm>
          <a:prstGeom prst="ellipse">
            <a:avLst/>
          </a:prstGeom>
          <a:noFill/>
          <a:ln w="34925">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474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pic>
        <p:nvPicPr>
          <p:cNvPr id="4" name="Picture 3" descr="A screenshot of a computer&#10;&#10;Description automatically generated">
            <a:extLst>
              <a:ext uri="{FF2B5EF4-FFF2-40B4-BE49-F238E27FC236}">
                <a16:creationId xmlns:a16="http://schemas.microsoft.com/office/drawing/2014/main" id="{6082A489-E8B7-A64D-C732-26220E8BB51D}"/>
              </a:ext>
            </a:extLst>
          </p:cNvPr>
          <p:cNvPicPr>
            <a:picLocks noChangeAspect="1"/>
          </p:cNvPicPr>
          <p:nvPr/>
        </p:nvPicPr>
        <p:blipFill>
          <a:blip r:embed="rId2"/>
          <a:stretch>
            <a:fillRect/>
          </a:stretch>
        </p:blipFill>
        <p:spPr>
          <a:xfrm>
            <a:off x="285116" y="2055813"/>
            <a:ext cx="11995276" cy="4284027"/>
          </a:xfrm>
          <a:prstGeom prst="rect">
            <a:avLst/>
          </a:prstGeom>
        </p:spPr>
      </p:pic>
    </p:spTree>
    <p:extLst>
      <p:ext uri="{BB962C8B-B14F-4D97-AF65-F5344CB8AC3E}">
        <p14:creationId xmlns:p14="http://schemas.microsoft.com/office/powerpoint/2010/main" val="1339784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pic>
        <p:nvPicPr>
          <p:cNvPr id="4" name="Picture 3">
            <a:extLst>
              <a:ext uri="{FF2B5EF4-FFF2-40B4-BE49-F238E27FC236}">
                <a16:creationId xmlns:a16="http://schemas.microsoft.com/office/drawing/2014/main" id="{6082A489-E8B7-A64D-C732-26220E8BB51D}"/>
              </a:ext>
            </a:extLst>
          </p:cNvPr>
          <p:cNvPicPr>
            <a:picLocks noChangeAspect="1"/>
          </p:cNvPicPr>
          <p:nvPr/>
        </p:nvPicPr>
        <p:blipFill>
          <a:blip r:embed="rId2"/>
          <a:srcRect/>
          <a:stretch/>
        </p:blipFill>
        <p:spPr>
          <a:xfrm>
            <a:off x="701041" y="1289323"/>
            <a:ext cx="11019912" cy="5568677"/>
          </a:xfrm>
          <a:prstGeom prst="rect">
            <a:avLst/>
          </a:prstGeom>
        </p:spPr>
      </p:pic>
    </p:spTree>
    <p:extLst>
      <p:ext uri="{BB962C8B-B14F-4D97-AF65-F5344CB8AC3E}">
        <p14:creationId xmlns:p14="http://schemas.microsoft.com/office/powerpoint/2010/main" val="1902715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pic>
        <p:nvPicPr>
          <p:cNvPr id="5" name="Picture 4" descr="A screenshot of a phone&#10;&#10;AI-generated content may be incorrect.">
            <a:extLst>
              <a:ext uri="{FF2B5EF4-FFF2-40B4-BE49-F238E27FC236}">
                <a16:creationId xmlns:a16="http://schemas.microsoft.com/office/drawing/2014/main" id="{DE00EBD2-4D5C-B3B2-6F41-9BCA78B89E0F}"/>
              </a:ext>
            </a:extLst>
          </p:cNvPr>
          <p:cNvPicPr>
            <a:picLocks noChangeAspect="1"/>
          </p:cNvPicPr>
          <p:nvPr/>
        </p:nvPicPr>
        <p:blipFill>
          <a:blip r:embed="rId2"/>
          <a:stretch>
            <a:fillRect/>
          </a:stretch>
        </p:blipFill>
        <p:spPr>
          <a:xfrm>
            <a:off x="9729216" y="31028"/>
            <a:ext cx="2395728" cy="6753312"/>
          </a:xfrm>
          <a:prstGeom prst="rect">
            <a:avLst/>
          </a:prstGeom>
        </p:spPr>
      </p:pic>
      <p:sp>
        <p:nvSpPr>
          <p:cNvPr id="3" name="Oval 2">
            <a:extLst>
              <a:ext uri="{FF2B5EF4-FFF2-40B4-BE49-F238E27FC236}">
                <a16:creationId xmlns:a16="http://schemas.microsoft.com/office/drawing/2014/main" id="{9F11850E-2771-020B-B2F7-95EA16EE1FA3}"/>
              </a:ext>
            </a:extLst>
          </p:cNvPr>
          <p:cNvSpPr/>
          <p:nvPr/>
        </p:nvSpPr>
        <p:spPr>
          <a:xfrm>
            <a:off x="9729216" y="4440936"/>
            <a:ext cx="1417320" cy="396240"/>
          </a:xfrm>
          <a:prstGeom prst="ellipse">
            <a:avLst/>
          </a:prstGeom>
          <a:noFill/>
          <a:ln w="34925">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402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pic>
        <p:nvPicPr>
          <p:cNvPr id="4" name="Picture 3">
            <a:extLst>
              <a:ext uri="{FF2B5EF4-FFF2-40B4-BE49-F238E27FC236}">
                <a16:creationId xmlns:a16="http://schemas.microsoft.com/office/drawing/2014/main" id="{6082A489-E8B7-A64D-C732-26220E8BB51D}"/>
              </a:ext>
            </a:extLst>
          </p:cNvPr>
          <p:cNvPicPr>
            <a:picLocks noChangeAspect="1"/>
          </p:cNvPicPr>
          <p:nvPr/>
        </p:nvPicPr>
        <p:blipFill>
          <a:blip r:embed="rId2"/>
          <a:srcRect/>
          <a:stretch/>
        </p:blipFill>
        <p:spPr>
          <a:xfrm>
            <a:off x="163390" y="1996440"/>
            <a:ext cx="11935429" cy="4099560"/>
          </a:xfrm>
          <a:prstGeom prst="rect">
            <a:avLst/>
          </a:prstGeom>
        </p:spPr>
      </p:pic>
    </p:spTree>
    <p:extLst>
      <p:ext uri="{BB962C8B-B14F-4D97-AF65-F5344CB8AC3E}">
        <p14:creationId xmlns:p14="http://schemas.microsoft.com/office/powerpoint/2010/main" val="2077575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pic>
        <p:nvPicPr>
          <p:cNvPr id="4" name="Picture 3">
            <a:extLst>
              <a:ext uri="{FF2B5EF4-FFF2-40B4-BE49-F238E27FC236}">
                <a16:creationId xmlns:a16="http://schemas.microsoft.com/office/drawing/2014/main" id="{6082A489-E8B7-A64D-C732-26220E8BB51D}"/>
              </a:ext>
            </a:extLst>
          </p:cNvPr>
          <p:cNvPicPr>
            <a:picLocks noChangeAspect="1"/>
          </p:cNvPicPr>
          <p:nvPr/>
        </p:nvPicPr>
        <p:blipFill>
          <a:blip r:embed="rId2"/>
          <a:srcRect/>
          <a:stretch/>
        </p:blipFill>
        <p:spPr>
          <a:xfrm>
            <a:off x="2651760" y="1645413"/>
            <a:ext cx="6918960" cy="4829341"/>
          </a:xfrm>
          <a:prstGeom prst="rect">
            <a:avLst/>
          </a:prstGeom>
        </p:spPr>
      </p:pic>
    </p:spTree>
    <p:extLst>
      <p:ext uri="{BB962C8B-B14F-4D97-AF65-F5344CB8AC3E}">
        <p14:creationId xmlns:p14="http://schemas.microsoft.com/office/powerpoint/2010/main" val="3159537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pic>
        <p:nvPicPr>
          <p:cNvPr id="4" name="Picture 3">
            <a:extLst>
              <a:ext uri="{FF2B5EF4-FFF2-40B4-BE49-F238E27FC236}">
                <a16:creationId xmlns:a16="http://schemas.microsoft.com/office/drawing/2014/main" id="{6082A489-E8B7-A64D-C732-26220E8BB51D}"/>
              </a:ext>
            </a:extLst>
          </p:cNvPr>
          <p:cNvPicPr>
            <a:picLocks noChangeAspect="1"/>
          </p:cNvPicPr>
          <p:nvPr/>
        </p:nvPicPr>
        <p:blipFill>
          <a:blip r:embed="rId2"/>
          <a:srcRect/>
          <a:stretch/>
        </p:blipFill>
        <p:spPr>
          <a:xfrm>
            <a:off x="3053543" y="1437727"/>
            <a:ext cx="6197137" cy="5176433"/>
          </a:xfrm>
          <a:prstGeom prst="rect">
            <a:avLst/>
          </a:prstGeom>
        </p:spPr>
      </p:pic>
    </p:spTree>
    <p:extLst>
      <p:ext uri="{BB962C8B-B14F-4D97-AF65-F5344CB8AC3E}">
        <p14:creationId xmlns:p14="http://schemas.microsoft.com/office/powerpoint/2010/main" val="3564247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Welcome &amp; Agenda</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838201" y="1825625"/>
            <a:ext cx="6263640" cy="4667250"/>
          </a:xfrm>
        </p:spPr>
        <p:txBody>
          <a:bodyPr>
            <a:normAutofit/>
          </a:bodyPr>
          <a:lstStyle/>
          <a:p>
            <a:r>
              <a:rPr lang="en-US" dirty="0"/>
              <a:t>Umpire In Chief – David Phillips</a:t>
            </a:r>
          </a:p>
          <a:p>
            <a:pPr lvl="1"/>
            <a:r>
              <a:rPr lang="en-US" dirty="0"/>
              <a:t>Mobile: 519.635.2575</a:t>
            </a:r>
          </a:p>
          <a:p>
            <a:pPr lvl="1"/>
            <a:r>
              <a:rPr lang="en-US" dirty="0">
                <a:hlinkClick r:id="rId3"/>
              </a:rPr>
              <a:t>umpireinchief@baseballburlington.com</a:t>
            </a:r>
            <a:endParaRPr lang="en-US" dirty="0"/>
          </a:p>
          <a:p>
            <a:r>
              <a:rPr lang="en-US" dirty="0"/>
              <a:t>Umpire Scheduler – Monica </a:t>
            </a:r>
            <a:r>
              <a:rPr lang="en-US" dirty="0" err="1"/>
              <a:t>Flor</a:t>
            </a:r>
            <a:endParaRPr lang="en-US" dirty="0"/>
          </a:p>
          <a:p>
            <a:pPr lvl="1"/>
            <a:r>
              <a:rPr lang="en-US" dirty="0">
                <a:hlinkClick r:id="rId4"/>
              </a:rPr>
              <a:t>scheduler@baseballburlington.com</a:t>
            </a:r>
            <a:endParaRPr lang="en-US" dirty="0"/>
          </a:p>
          <a:p>
            <a:r>
              <a:rPr lang="en-US" dirty="0"/>
              <a:t>Office Manager Brenda MacDonald</a:t>
            </a:r>
          </a:p>
          <a:p>
            <a:pPr lvl="1"/>
            <a:r>
              <a:rPr lang="en-US" dirty="0">
                <a:hlinkClick r:id="rId5"/>
              </a:rPr>
              <a:t>administrator@baseballburlington.com</a:t>
            </a:r>
            <a:endParaRPr lang="en-US" dirty="0"/>
          </a:p>
          <a:p>
            <a:pPr lvl="1"/>
            <a:endParaRPr lang="en-US" dirty="0"/>
          </a:p>
        </p:txBody>
      </p:sp>
      <p:sp>
        <p:nvSpPr>
          <p:cNvPr id="4" name="Content Placeholder 2">
            <a:extLst>
              <a:ext uri="{FF2B5EF4-FFF2-40B4-BE49-F238E27FC236}">
                <a16:creationId xmlns:a16="http://schemas.microsoft.com/office/drawing/2014/main" id="{1C12AF49-10BD-C944-8DE8-E9803A552896}"/>
              </a:ext>
            </a:extLst>
          </p:cNvPr>
          <p:cNvSpPr txBox="1">
            <a:spLocks/>
          </p:cNvSpPr>
          <p:nvPr/>
        </p:nvSpPr>
        <p:spPr>
          <a:xfrm>
            <a:off x="7711439" y="1316736"/>
            <a:ext cx="4267201" cy="506850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Umpire Mentorship Committee</a:t>
            </a:r>
          </a:p>
          <a:p>
            <a:pPr lvl="1"/>
            <a:r>
              <a:rPr lang="en-US" dirty="0"/>
              <a:t>David Phillips</a:t>
            </a:r>
          </a:p>
          <a:p>
            <a:pPr lvl="1"/>
            <a:r>
              <a:rPr lang="en-US" dirty="0"/>
              <a:t>David Margetts</a:t>
            </a:r>
          </a:p>
          <a:p>
            <a:pPr lvl="1"/>
            <a:r>
              <a:rPr lang="en-US" dirty="0"/>
              <a:t>Lisa </a:t>
            </a:r>
            <a:r>
              <a:rPr lang="en-US" dirty="0" err="1"/>
              <a:t>Turbitt</a:t>
            </a:r>
            <a:endParaRPr lang="en-US" dirty="0"/>
          </a:p>
          <a:p>
            <a:pPr lvl="1"/>
            <a:r>
              <a:rPr lang="en-US" dirty="0"/>
              <a:t>Jonathon Chapman</a:t>
            </a:r>
          </a:p>
          <a:p>
            <a:pPr lvl="1"/>
            <a:r>
              <a:rPr lang="en-US" dirty="0" err="1"/>
              <a:t>Alyn</a:t>
            </a:r>
            <a:r>
              <a:rPr lang="en-US" dirty="0"/>
              <a:t> Warrington</a:t>
            </a:r>
          </a:p>
          <a:p>
            <a:pPr lvl="1"/>
            <a:r>
              <a:rPr lang="en-US" dirty="0"/>
              <a:t>Adam Sims</a:t>
            </a:r>
          </a:p>
          <a:p>
            <a:pPr lvl="1"/>
            <a:r>
              <a:rPr lang="en-US" dirty="0"/>
              <a:t>Eric </a:t>
            </a:r>
            <a:r>
              <a:rPr lang="en-US" dirty="0" err="1"/>
              <a:t>Laugesen</a:t>
            </a:r>
            <a:r>
              <a:rPr lang="en-US" dirty="0"/>
              <a:t> </a:t>
            </a:r>
          </a:p>
          <a:p>
            <a:pPr lvl="1"/>
            <a:r>
              <a:rPr lang="en-US" dirty="0"/>
              <a:t>Sam </a:t>
            </a:r>
            <a:r>
              <a:rPr lang="en-US" dirty="0" err="1"/>
              <a:t>Turnock</a:t>
            </a:r>
            <a:endParaRPr lang="en-US" dirty="0"/>
          </a:p>
          <a:p>
            <a:pPr lvl="1"/>
            <a:r>
              <a:rPr lang="en-US" dirty="0"/>
              <a:t>Kevin Smith</a:t>
            </a:r>
          </a:p>
          <a:p>
            <a:pPr lvl="1"/>
            <a:r>
              <a:rPr lang="en-US" dirty="0"/>
              <a:t>Darcy Wicks</a:t>
            </a:r>
          </a:p>
          <a:p>
            <a:pPr lvl="1"/>
            <a:r>
              <a:rPr lang="en-US" dirty="0"/>
              <a:t>Shawn Schaefer</a:t>
            </a:r>
          </a:p>
          <a:p>
            <a:pPr lvl="1"/>
            <a:r>
              <a:rPr lang="en-US" dirty="0"/>
              <a:t>Chris Walters</a:t>
            </a:r>
          </a:p>
          <a:p>
            <a:pPr lvl="1"/>
            <a:endParaRPr lang="en-US" dirty="0"/>
          </a:p>
        </p:txBody>
      </p:sp>
    </p:spTree>
    <p:extLst>
      <p:ext uri="{BB962C8B-B14F-4D97-AF65-F5344CB8AC3E}">
        <p14:creationId xmlns:p14="http://schemas.microsoft.com/office/powerpoint/2010/main" val="120033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pic>
        <p:nvPicPr>
          <p:cNvPr id="4" name="Picture 3">
            <a:extLst>
              <a:ext uri="{FF2B5EF4-FFF2-40B4-BE49-F238E27FC236}">
                <a16:creationId xmlns:a16="http://schemas.microsoft.com/office/drawing/2014/main" id="{6082A489-E8B7-A64D-C732-26220E8BB51D}"/>
              </a:ext>
            </a:extLst>
          </p:cNvPr>
          <p:cNvPicPr>
            <a:picLocks noChangeAspect="1"/>
          </p:cNvPicPr>
          <p:nvPr/>
        </p:nvPicPr>
        <p:blipFill>
          <a:blip r:embed="rId2"/>
          <a:srcRect/>
          <a:stretch/>
        </p:blipFill>
        <p:spPr>
          <a:xfrm>
            <a:off x="175887" y="2240280"/>
            <a:ext cx="11868913" cy="3596640"/>
          </a:xfrm>
          <a:prstGeom prst="rect">
            <a:avLst/>
          </a:prstGeom>
        </p:spPr>
      </p:pic>
    </p:spTree>
    <p:extLst>
      <p:ext uri="{BB962C8B-B14F-4D97-AF65-F5344CB8AC3E}">
        <p14:creationId xmlns:p14="http://schemas.microsoft.com/office/powerpoint/2010/main" val="2941155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pic>
        <p:nvPicPr>
          <p:cNvPr id="7" name="Picture 6" descr="A screenshot of a phone&#10;&#10;Description automatically generated">
            <a:extLst>
              <a:ext uri="{FF2B5EF4-FFF2-40B4-BE49-F238E27FC236}">
                <a16:creationId xmlns:a16="http://schemas.microsoft.com/office/drawing/2014/main" id="{D45B59C8-0FC5-B5B4-FB23-A041EA478848}"/>
              </a:ext>
            </a:extLst>
          </p:cNvPr>
          <p:cNvPicPr>
            <a:picLocks noChangeAspect="1"/>
          </p:cNvPicPr>
          <p:nvPr/>
        </p:nvPicPr>
        <p:blipFill>
          <a:blip r:embed="rId2"/>
          <a:stretch>
            <a:fillRect/>
          </a:stretch>
        </p:blipFill>
        <p:spPr>
          <a:xfrm>
            <a:off x="9960735" y="0"/>
            <a:ext cx="2231265" cy="6858000"/>
          </a:xfrm>
          <a:prstGeom prst="rect">
            <a:avLst/>
          </a:prstGeom>
        </p:spPr>
      </p:pic>
      <p:sp>
        <p:nvSpPr>
          <p:cNvPr id="3" name="Oval 2">
            <a:extLst>
              <a:ext uri="{FF2B5EF4-FFF2-40B4-BE49-F238E27FC236}">
                <a16:creationId xmlns:a16="http://schemas.microsoft.com/office/drawing/2014/main" id="{9F5F688B-A045-968F-4901-023E596BCA7F}"/>
              </a:ext>
            </a:extLst>
          </p:cNvPr>
          <p:cNvSpPr/>
          <p:nvPr/>
        </p:nvSpPr>
        <p:spPr>
          <a:xfrm>
            <a:off x="10073640" y="3322320"/>
            <a:ext cx="1691640" cy="502920"/>
          </a:xfrm>
          <a:prstGeom prst="ellipse">
            <a:avLst/>
          </a:prstGeom>
          <a:noFill/>
          <a:ln w="34925">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013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pic>
        <p:nvPicPr>
          <p:cNvPr id="7" name="Picture 6">
            <a:extLst>
              <a:ext uri="{FF2B5EF4-FFF2-40B4-BE49-F238E27FC236}">
                <a16:creationId xmlns:a16="http://schemas.microsoft.com/office/drawing/2014/main" id="{D45B59C8-0FC5-B5B4-FB23-A041EA478848}"/>
              </a:ext>
            </a:extLst>
          </p:cNvPr>
          <p:cNvPicPr>
            <a:picLocks noChangeAspect="1"/>
          </p:cNvPicPr>
          <p:nvPr/>
        </p:nvPicPr>
        <p:blipFill>
          <a:blip r:embed="rId2"/>
          <a:srcRect/>
          <a:stretch/>
        </p:blipFill>
        <p:spPr>
          <a:xfrm>
            <a:off x="167640" y="1439793"/>
            <a:ext cx="11719561" cy="5235962"/>
          </a:xfrm>
          <a:prstGeom prst="rect">
            <a:avLst/>
          </a:prstGeom>
        </p:spPr>
      </p:pic>
    </p:spTree>
    <p:extLst>
      <p:ext uri="{BB962C8B-B14F-4D97-AF65-F5344CB8AC3E}">
        <p14:creationId xmlns:p14="http://schemas.microsoft.com/office/powerpoint/2010/main" val="1928915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Scheduling System (Ramp Assigning)</a:t>
            </a:r>
          </a:p>
        </p:txBody>
      </p:sp>
      <p:pic>
        <p:nvPicPr>
          <p:cNvPr id="7" name="Picture 6" descr="A screenshot of a phone&#10;&#10;Description automatically generated">
            <a:extLst>
              <a:ext uri="{FF2B5EF4-FFF2-40B4-BE49-F238E27FC236}">
                <a16:creationId xmlns:a16="http://schemas.microsoft.com/office/drawing/2014/main" id="{D45B59C8-0FC5-B5B4-FB23-A041EA478848}"/>
              </a:ext>
            </a:extLst>
          </p:cNvPr>
          <p:cNvPicPr>
            <a:picLocks noChangeAspect="1"/>
          </p:cNvPicPr>
          <p:nvPr/>
        </p:nvPicPr>
        <p:blipFill>
          <a:blip r:embed="rId2"/>
          <a:stretch>
            <a:fillRect/>
          </a:stretch>
        </p:blipFill>
        <p:spPr>
          <a:xfrm>
            <a:off x="9960735" y="0"/>
            <a:ext cx="2231265" cy="6858000"/>
          </a:xfrm>
          <a:prstGeom prst="rect">
            <a:avLst/>
          </a:prstGeom>
        </p:spPr>
      </p:pic>
      <p:sp>
        <p:nvSpPr>
          <p:cNvPr id="3" name="Oval 2">
            <a:extLst>
              <a:ext uri="{FF2B5EF4-FFF2-40B4-BE49-F238E27FC236}">
                <a16:creationId xmlns:a16="http://schemas.microsoft.com/office/drawing/2014/main" id="{D9635541-61EC-759C-7536-102A25CC6467}"/>
              </a:ext>
            </a:extLst>
          </p:cNvPr>
          <p:cNvSpPr/>
          <p:nvPr/>
        </p:nvSpPr>
        <p:spPr>
          <a:xfrm>
            <a:off x="10119360" y="5913120"/>
            <a:ext cx="1417320" cy="396240"/>
          </a:xfrm>
          <a:prstGeom prst="ellipse">
            <a:avLst/>
          </a:prstGeom>
          <a:noFill/>
          <a:ln w="34925">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C01CA1A-F54E-1E71-F29C-FB35E6DB2263}"/>
              </a:ext>
            </a:extLst>
          </p:cNvPr>
          <p:cNvSpPr/>
          <p:nvPr/>
        </p:nvSpPr>
        <p:spPr>
          <a:xfrm>
            <a:off x="10119360" y="6309360"/>
            <a:ext cx="1417320" cy="396240"/>
          </a:xfrm>
          <a:prstGeom prst="ellipse">
            <a:avLst/>
          </a:prstGeom>
          <a:noFill/>
          <a:ln w="34925">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2451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89F44-6D88-0EFD-99CB-B2E9478AB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C06304-844B-5C0D-4E74-CA11362D69F6}"/>
              </a:ext>
            </a:extLst>
          </p:cNvPr>
          <p:cNvSpPr>
            <a:spLocks noGrp="1"/>
          </p:cNvSpPr>
          <p:nvPr>
            <p:ph type="title"/>
          </p:nvPr>
        </p:nvSpPr>
        <p:spPr/>
        <p:txBody>
          <a:bodyPr/>
          <a:lstStyle/>
          <a:p>
            <a:r>
              <a:rPr lang="en-US" dirty="0"/>
              <a:t>Note on 2025 Season &amp; Schedules</a:t>
            </a:r>
          </a:p>
        </p:txBody>
      </p:sp>
      <p:sp>
        <p:nvSpPr>
          <p:cNvPr id="3" name="Content Placeholder 2">
            <a:extLst>
              <a:ext uri="{FF2B5EF4-FFF2-40B4-BE49-F238E27FC236}">
                <a16:creationId xmlns:a16="http://schemas.microsoft.com/office/drawing/2014/main" id="{E2F9A1FE-1659-82E6-26E7-63382C6BE3E1}"/>
              </a:ext>
            </a:extLst>
          </p:cNvPr>
          <p:cNvSpPr>
            <a:spLocks noGrp="1"/>
          </p:cNvSpPr>
          <p:nvPr>
            <p:ph idx="1"/>
          </p:nvPr>
        </p:nvSpPr>
        <p:spPr>
          <a:xfrm>
            <a:off x="838200" y="1825624"/>
            <a:ext cx="10515600" cy="4910455"/>
          </a:xfrm>
        </p:spPr>
        <p:txBody>
          <a:bodyPr>
            <a:normAutofit/>
          </a:bodyPr>
          <a:lstStyle/>
          <a:p>
            <a:r>
              <a:rPr lang="en-US" dirty="0"/>
              <a:t>Issues, questions on scheduling go to Scheduler first.</a:t>
            </a:r>
          </a:p>
          <a:p>
            <a:r>
              <a:rPr lang="en-US" dirty="0"/>
              <a:t>Additional concerns go to UIC next.</a:t>
            </a:r>
          </a:p>
          <a:p>
            <a:endParaRPr lang="en-US" dirty="0"/>
          </a:p>
          <a:p>
            <a:r>
              <a:rPr lang="en-US" dirty="0"/>
              <a:t>Availability and limited restrictions are key to more games.</a:t>
            </a:r>
          </a:p>
          <a:p>
            <a:r>
              <a:rPr lang="en-US" dirty="0"/>
              <a:t>Consistent Turn backs are not good</a:t>
            </a:r>
          </a:p>
          <a:p>
            <a:endParaRPr lang="en-US" dirty="0"/>
          </a:p>
          <a:p>
            <a:r>
              <a:rPr lang="en-US" dirty="0"/>
              <a:t>Working with friend/parent/sibling is not a guarantee</a:t>
            </a:r>
          </a:p>
          <a:p>
            <a:endParaRPr lang="en-US" dirty="0"/>
          </a:p>
          <a:p>
            <a:r>
              <a:rPr lang="en-US" dirty="0"/>
              <a:t>Largest number of new umpires in any recent history in BOMBA</a:t>
            </a:r>
          </a:p>
        </p:txBody>
      </p:sp>
    </p:spTree>
    <p:extLst>
      <p:ext uri="{BB962C8B-B14F-4D97-AF65-F5344CB8AC3E}">
        <p14:creationId xmlns:p14="http://schemas.microsoft.com/office/powerpoint/2010/main" val="3719590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6D212-460D-FD8F-7C5B-E633F32EE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1B7BC1-B49E-5789-FE3D-203B2269FD52}"/>
              </a:ext>
            </a:extLst>
          </p:cNvPr>
          <p:cNvSpPr>
            <a:spLocks noGrp="1"/>
          </p:cNvSpPr>
          <p:nvPr>
            <p:ph type="title"/>
          </p:nvPr>
        </p:nvSpPr>
        <p:spPr>
          <a:xfrm>
            <a:off x="838200" y="2766218"/>
            <a:ext cx="3748514" cy="1325563"/>
          </a:xfrm>
        </p:spPr>
        <p:txBody>
          <a:bodyPr/>
          <a:lstStyle/>
          <a:p>
            <a:pPr algn="ctr"/>
            <a:r>
              <a:rPr lang="en-US" dirty="0"/>
              <a:t>Other Items &amp; Updates</a:t>
            </a:r>
          </a:p>
        </p:txBody>
      </p:sp>
      <p:pic>
        <p:nvPicPr>
          <p:cNvPr id="4" name="Picture 3">
            <a:extLst>
              <a:ext uri="{FF2B5EF4-FFF2-40B4-BE49-F238E27FC236}">
                <a16:creationId xmlns:a16="http://schemas.microsoft.com/office/drawing/2014/main" id="{EE98BCE3-3033-48B2-ABE3-8B44626AF135}"/>
              </a:ext>
            </a:extLst>
          </p:cNvPr>
          <p:cNvPicPr>
            <a:picLocks noChangeAspect="1"/>
          </p:cNvPicPr>
          <p:nvPr/>
        </p:nvPicPr>
        <p:blipFill>
          <a:blip r:embed="rId3"/>
          <a:srcRect l="722" r="722"/>
          <a:stretch/>
        </p:blipFill>
        <p:spPr>
          <a:xfrm>
            <a:off x="6405879" y="1417318"/>
            <a:ext cx="4570153" cy="3575305"/>
          </a:xfrm>
          <a:prstGeom prst="rect">
            <a:avLst/>
          </a:prstGeom>
        </p:spPr>
      </p:pic>
    </p:spTree>
    <p:extLst>
      <p:ext uri="{BB962C8B-B14F-4D97-AF65-F5344CB8AC3E}">
        <p14:creationId xmlns:p14="http://schemas.microsoft.com/office/powerpoint/2010/main" val="587843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Conduct &amp; Discipline</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p:txBody>
          <a:bodyPr>
            <a:normAutofit/>
          </a:bodyPr>
          <a:lstStyle/>
          <a:p>
            <a:r>
              <a:rPr lang="en-US" dirty="0"/>
              <a:t>Code of Conduct Policy in place signed by all coaches and parents during registration</a:t>
            </a:r>
          </a:p>
          <a:p>
            <a:r>
              <a:rPr lang="en-US" dirty="0"/>
              <a:t>Visitors subject to same policy </a:t>
            </a:r>
          </a:p>
          <a:p>
            <a:r>
              <a:rPr lang="en-US" dirty="0"/>
              <a:t>Zero Tolerance Policy in place </a:t>
            </a:r>
          </a:p>
          <a:p>
            <a:pPr lvl="1"/>
            <a:r>
              <a:rPr lang="en-US" dirty="0"/>
              <a:t>Violation subject to Discipline up to and including removal from BOMBA</a:t>
            </a:r>
          </a:p>
          <a:p>
            <a:r>
              <a:rPr lang="en-US" dirty="0"/>
              <a:t>Need to report problems, concerns to UIC</a:t>
            </a:r>
          </a:p>
          <a:p>
            <a:r>
              <a:rPr lang="en-US" dirty="0"/>
              <a:t>Reasonable questions deserve reasonable answers</a:t>
            </a:r>
          </a:p>
          <a:p>
            <a:r>
              <a:rPr lang="en-US" dirty="0"/>
              <a:t>Coaches expect umpires to not have all answers</a:t>
            </a:r>
          </a:p>
          <a:p>
            <a:endParaRPr lang="en-US" dirty="0"/>
          </a:p>
          <a:p>
            <a:endParaRPr lang="en-US" dirty="0"/>
          </a:p>
        </p:txBody>
      </p:sp>
    </p:spTree>
    <p:extLst>
      <p:ext uri="{BB962C8B-B14F-4D97-AF65-F5344CB8AC3E}">
        <p14:creationId xmlns:p14="http://schemas.microsoft.com/office/powerpoint/2010/main" val="25281345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Conduct &amp; Discipline</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p:txBody>
          <a:bodyPr>
            <a:normAutofit/>
          </a:bodyPr>
          <a:lstStyle/>
          <a:p>
            <a:pPr marL="0" marR="0" indent="0">
              <a:spcBef>
                <a:spcPts val="0"/>
              </a:spcBef>
              <a:spcAft>
                <a:spcPts val="0"/>
              </a:spcAft>
              <a:buNone/>
            </a:pPr>
            <a:r>
              <a:rPr lang="en-US" sz="2000" kern="100" dirty="0">
                <a:solidFill>
                  <a:srgbClr val="000000"/>
                </a:solidFill>
                <a:effectLst/>
                <a:latin typeface="Helvetica" pitchFamily="2" charset="0"/>
                <a:ea typeface="Aptos" panose="020B0004020202020204" pitchFamily="34" charset="0"/>
                <a:cs typeface="Times New Roman" panose="02020603050405020304" pitchFamily="18" charset="0"/>
              </a:rPr>
              <a:t>“I think he found it a bit stressful last year. He got through it and you were very supportive but coaches in particular were very challenging. Not something we expected for house league children’s games. It’s really unfortunate. Thank you for all of your training and support.”</a:t>
            </a:r>
            <a:endParaRPr lang="en-CA" sz="20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Quote from parent of 15-year-old umpire who did not return. </a:t>
            </a:r>
          </a:p>
          <a:p>
            <a:r>
              <a:rPr lang="en-US" dirty="0"/>
              <a:t>Failure of multiple parts for this happening</a:t>
            </a:r>
          </a:p>
          <a:p>
            <a:r>
              <a:rPr lang="en-US" dirty="0"/>
              <a:t>Can easily change House League to Rep to describe other umpires</a:t>
            </a:r>
          </a:p>
          <a:p>
            <a:r>
              <a:rPr lang="en-US" dirty="0"/>
              <a:t>It is imperative that issues are reported promptly!</a:t>
            </a:r>
          </a:p>
          <a:p>
            <a:r>
              <a:rPr lang="en-US" dirty="0"/>
              <a:t>Need to do better job on game reports! </a:t>
            </a:r>
          </a:p>
        </p:txBody>
      </p:sp>
    </p:spTree>
    <p:extLst>
      <p:ext uri="{BB962C8B-B14F-4D97-AF65-F5344CB8AC3E}">
        <p14:creationId xmlns:p14="http://schemas.microsoft.com/office/powerpoint/2010/main" val="24023530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Conduct &amp; Discipline</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p:txBody>
          <a:bodyPr>
            <a:normAutofit/>
          </a:bodyPr>
          <a:lstStyle/>
          <a:p>
            <a:r>
              <a:rPr lang="en-US" dirty="0"/>
              <a:t>Inappropriate </a:t>
            </a:r>
            <a:r>
              <a:rPr lang="en-US" dirty="0" err="1"/>
              <a:t>Behaviour</a:t>
            </a:r>
            <a:r>
              <a:rPr lang="en-US" dirty="0"/>
              <a:t> Examples include:</a:t>
            </a:r>
          </a:p>
          <a:p>
            <a:pPr lvl="1"/>
            <a:r>
              <a:rPr lang="en-US" dirty="0"/>
              <a:t>Physical Contact</a:t>
            </a:r>
          </a:p>
          <a:p>
            <a:pPr lvl="1"/>
            <a:r>
              <a:rPr lang="en-US" dirty="0"/>
              <a:t>Intimidation</a:t>
            </a:r>
          </a:p>
          <a:p>
            <a:pPr lvl="1"/>
            <a:r>
              <a:rPr lang="en-US" dirty="0"/>
              <a:t>Derogatory Comments</a:t>
            </a:r>
          </a:p>
          <a:p>
            <a:pPr lvl="1"/>
            <a:r>
              <a:rPr lang="en-US" dirty="0"/>
              <a:t>Screaming</a:t>
            </a:r>
          </a:p>
          <a:p>
            <a:pPr lvl="1"/>
            <a:r>
              <a:rPr lang="en-US" dirty="0"/>
              <a:t>Ganging Up</a:t>
            </a:r>
          </a:p>
          <a:p>
            <a:pPr lvl="1"/>
            <a:r>
              <a:rPr lang="en-US" dirty="0"/>
              <a:t>Post Game Comments</a:t>
            </a:r>
          </a:p>
          <a:p>
            <a:pPr lvl="1"/>
            <a:r>
              <a:rPr lang="en-US" dirty="0"/>
              <a:t>Passive Aggressive Comments</a:t>
            </a:r>
          </a:p>
          <a:p>
            <a:pPr lvl="1"/>
            <a:r>
              <a:rPr lang="en-US" dirty="0"/>
              <a:t>Repeated Remarks</a:t>
            </a:r>
          </a:p>
          <a:p>
            <a:pPr lvl="1"/>
            <a:r>
              <a:rPr lang="en-US" dirty="0"/>
              <a:t>Failure to Take Proactive Control of Team and Spectators</a:t>
            </a:r>
          </a:p>
        </p:txBody>
      </p:sp>
    </p:spTree>
    <p:extLst>
      <p:ext uri="{BB962C8B-B14F-4D97-AF65-F5344CB8AC3E}">
        <p14:creationId xmlns:p14="http://schemas.microsoft.com/office/powerpoint/2010/main" val="5762345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Expectations of Umpires</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838200" y="1825624"/>
            <a:ext cx="10515600" cy="4910455"/>
          </a:xfrm>
        </p:spPr>
        <p:txBody>
          <a:bodyPr>
            <a:normAutofit/>
          </a:bodyPr>
          <a:lstStyle/>
          <a:p>
            <a:r>
              <a:rPr lang="en-US" dirty="0"/>
              <a:t>Arrive on Time – 15 Minutes Minimum, 5 Min on Field</a:t>
            </a:r>
          </a:p>
          <a:p>
            <a:r>
              <a:rPr lang="en-US" dirty="0"/>
              <a:t>Be professional</a:t>
            </a:r>
          </a:p>
          <a:p>
            <a:r>
              <a:rPr lang="en-US" dirty="0"/>
              <a:t>Be loud and Decisive</a:t>
            </a:r>
          </a:p>
          <a:p>
            <a:r>
              <a:rPr lang="en-US" dirty="0"/>
              <a:t>Know the Rules</a:t>
            </a:r>
          </a:p>
          <a:p>
            <a:r>
              <a:rPr lang="en-US" dirty="0"/>
              <a:t>Do not accept inappropriate </a:t>
            </a:r>
            <a:r>
              <a:rPr lang="en-US" dirty="0" err="1"/>
              <a:t>behaviour</a:t>
            </a:r>
            <a:endParaRPr lang="en-US" dirty="0"/>
          </a:p>
          <a:p>
            <a:r>
              <a:rPr lang="en-US" dirty="0"/>
              <a:t>Answer reasonable questions</a:t>
            </a:r>
          </a:p>
          <a:p>
            <a:r>
              <a:rPr lang="en-US" dirty="0"/>
              <a:t>Work as a Team with your Partner</a:t>
            </a:r>
          </a:p>
          <a:p>
            <a:r>
              <a:rPr lang="en-US" dirty="0"/>
              <a:t>Do your best, Ask questions</a:t>
            </a:r>
          </a:p>
          <a:p>
            <a:r>
              <a:rPr lang="en-US" dirty="0"/>
              <a:t>Get the Call Right</a:t>
            </a:r>
          </a:p>
        </p:txBody>
      </p:sp>
    </p:spTree>
    <p:extLst>
      <p:ext uri="{BB962C8B-B14F-4D97-AF65-F5344CB8AC3E}">
        <p14:creationId xmlns:p14="http://schemas.microsoft.com/office/powerpoint/2010/main" val="1620228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Resources, Website &amp; Contact Info </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p:txBody>
          <a:bodyPr>
            <a:normAutofit/>
          </a:bodyPr>
          <a:lstStyle/>
          <a:p>
            <a:r>
              <a:rPr lang="en-US" dirty="0"/>
              <a:t>BOMBA Office	</a:t>
            </a:r>
          </a:p>
          <a:p>
            <a:pPr lvl="1"/>
            <a:r>
              <a:rPr lang="en-US" dirty="0"/>
              <a:t>Hours: Wednesday 6:30-8:30, Saturday 9-12</a:t>
            </a:r>
          </a:p>
          <a:p>
            <a:pPr lvl="1"/>
            <a:r>
              <a:rPr lang="en-US" dirty="0"/>
              <a:t>1370 Artisans Court, Burlington</a:t>
            </a:r>
          </a:p>
          <a:p>
            <a:pPr lvl="1"/>
            <a:r>
              <a:rPr lang="en-US" dirty="0"/>
              <a:t>Closed Holidays</a:t>
            </a:r>
          </a:p>
          <a:p>
            <a:r>
              <a:rPr lang="en-US" dirty="0"/>
              <a:t>BOMBA Website</a:t>
            </a:r>
          </a:p>
          <a:p>
            <a:pPr lvl="1"/>
            <a:r>
              <a:rPr lang="en-US" dirty="0">
                <a:hlinkClick r:id="rId2"/>
              </a:rPr>
              <a:t>www.Baseballburlington.com</a:t>
            </a:r>
            <a:endParaRPr lang="en-US" dirty="0"/>
          </a:p>
          <a:p>
            <a:r>
              <a:rPr lang="en-US" dirty="0" err="1"/>
              <a:t>ONDeck</a:t>
            </a:r>
            <a:r>
              <a:rPr lang="en-US" dirty="0"/>
              <a:t> App</a:t>
            </a:r>
          </a:p>
          <a:p>
            <a:pPr lvl="1"/>
            <a:r>
              <a:rPr lang="en-US" dirty="0"/>
              <a:t>Baseball Ontario Application</a:t>
            </a:r>
          </a:p>
          <a:p>
            <a:pPr lvl="1"/>
            <a:r>
              <a:rPr lang="en-US" dirty="0"/>
              <a:t>Rules, Interpretations, Explanations</a:t>
            </a:r>
          </a:p>
          <a:p>
            <a:pPr lvl="1"/>
            <a:r>
              <a:rPr lang="en-US" dirty="0"/>
              <a:t>Clinic Sign Up for Future Years</a:t>
            </a:r>
          </a:p>
          <a:p>
            <a:endParaRPr lang="en-US" dirty="0"/>
          </a:p>
        </p:txBody>
      </p:sp>
      <p:pic>
        <p:nvPicPr>
          <p:cNvPr id="5" name="Picture 4">
            <a:extLst>
              <a:ext uri="{FF2B5EF4-FFF2-40B4-BE49-F238E27FC236}">
                <a16:creationId xmlns:a16="http://schemas.microsoft.com/office/drawing/2014/main" id="{5C8FC87D-C46B-487B-C853-A1B38B4E7B03}"/>
              </a:ext>
            </a:extLst>
          </p:cNvPr>
          <p:cNvPicPr>
            <a:picLocks noChangeAspect="1"/>
          </p:cNvPicPr>
          <p:nvPr/>
        </p:nvPicPr>
        <p:blipFill rotWithShape="1">
          <a:blip r:embed="rId3"/>
          <a:srcRect l="51177" t="37451" r="22156" b="7224"/>
          <a:stretch/>
        </p:blipFill>
        <p:spPr>
          <a:xfrm>
            <a:off x="5882639" y="3642677"/>
            <a:ext cx="6023209" cy="990600"/>
          </a:xfrm>
          <a:prstGeom prst="rect">
            <a:avLst/>
          </a:prstGeom>
        </p:spPr>
      </p:pic>
    </p:spTree>
    <p:extLst>
      <p:ext uri="{BB962C8B-B14F-4D97-AF65-F5344CB8AC3E}">
        <p14:creationId xmlns:p14="http://schemas.microsoft.com/office/powerpoint/2010/main" val="19079579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Q &amp; A Session</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p:txBody>
          <a:bodyPr>
            <a:normAutofit/>
          </a:bodyPr>
          <a:lstStyle/>
          <a:p>
            <a:r>
              <a:rPr lang="en-US" dirty="0"/>
              <a:t>This session is not recorded </a:t>
            </a:r>
          </a:p>
          <a:p>
            <a:endParaRPr lang="en-US" dirty="0"/>
          </a:p>
        </p:txBody>
      </p:sp>
    </p:spTree>
    <p:extLst>
      <p:ext uri="{BB962C8B-B14F-4D97-AF65-F5344CB8AC3E}">
        <p14:creationId xmlns:p14="http://schemas.microsoft.com/office/powerpoint/2010/main" val="27113959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p:txBody>
          <a:bodyPr>
            <a:normAutofit/>
          </a:bodyPr>
          <a:lstStyle/>
          <a:p>
            <a:r>
              <a:rPr lang="en-US" dirty="0"/>
              <a:t>Officiating is a vital part to any game. Thank you for your commitment to making the game happen! </a:t>
            </a:r>
          </a:p>
          <a:p>
            <a:endParaRPr lang="en-US" dirty="0"/>
          </a:p>
        </p:txBody>
      </p:sp>
      <p:pic>
        <p:nvPicPr>
          <p:cNvPr id="5" name="Picture 4" descr="A blue and yellow logo&#10;&#10;Description automatically generated">
            <a:extLst>
              <a:ext uri="{FF2B5EF4-FFF2-40B4-BE49-F238E27FC236}">
                <a16:creationId xmlns:a16="http://schemas.microsoft.com/office/drawing/2014/main" id="{163C1CB6-8409-106F-7567-637290AE8978}"/>
              </a:ext>
            </a:extLst>
          </p:cNvPr>
          <p:cNvPicPr>
            <a:picLocks noChangeAspect="1"/>
          </p:cNvPicPr>
          <p:nvPr/>
        </p:nvPicPr>
        <p:blipFill>
          <a:blip r:embed="rId2"/>
          <a:stretch>
            <a:fillRect/>
          </a:stretch>
        </p:blipFill>
        <p:spPr>
          <a:xfrm>
            <a:off x="3608848" y="3429000"/>
            <a:ext cx="4519152" cy="2803286"/>
          </a:xfrm>
          <a:prstGeom prst="rect">
            <a:avLst/>
          </a:prstGeom>
        </p:spPr>
      </p:pic>
    </p:spTree>
    <p:extLst>
      <p:ext uri="{BB962C8B-B14F-4D97-AF65-F5344CB8AC3E}">
        <p14:creationId xmlns:p14="http://schemas.microsoft.com/office/powerpoint/2010/main" val="169479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Resources, Website &amp; Contact Info </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a:xfrm>
            <a:off x="792480" y="1825625"/>
            <a:ext cx="10515600" cy="4351338"/>
          </a:xfrm>
        </p:spPr>
        <p:txBody>
          <a:bodyPr>
            <a:normAutofit/>
          </a:bodyPr>
          <a:lstStyle/>
          <a:p>
            <a:r>
              <a:rPr lang="en-US" dirty="0"/>
              <a:t>Baseball Ontario Website</a:t>
            </a:r>
          </a:p>
          <a:p>
            <a:pPr lvl="1"/>
            <a:r>
              <a:rPr lang="en-US" dirty="0">
                <a:hlinkClick r:id="rId2"/>
              </a:rPr>
              <a:t>www.playoba.ca</a:t>
            </a:r>
            <a:endParaRPr lang="en-US" dirty="0"/>
          </a:p>
          <a:p>
            <a:r>
              <a:rPr lang="en-US" dirty="0"/>
              <a:t>Batters Box</a:t>
            </a:r>
          </a:p>
          <a:p>
            <a:pPr lvl="1"/>
            <a:r>
              <a:rPr lang="en-US" dirty="0"/>
              <a:t>Link on BOMBA Website</a:t>
            </a:r>
          </a:p>
          <a:p>
            <a:pPr lvl="1"/>
            <a:r>
              <a:rPr lang="en-US" dirty="0"/>
              <a:t>Ball Bags, Brushes, Indicators</a:t>
            </a:r>
          </a:p>
          <a:p>
            <a:pPr lvl="1"/>
            <a:r>
              <a:rPr lang="en-US" dirty="0"/>
              <a:t>Equipment Sets</a:t>
            </a:r>
          </a:p>
          <a:p>
            <a:pPr lvl="1"/>
            <a:r>
              <a:rPr lang="en-US" dirty="0"/>
              <a:t>Umpire Hats &amp; Shirts (2025)</a:t>
            </a:r>
          </a:p>
          <a:p>
            <a:endParaRPr lang="en-US" dirty="0"/>
          </a:p>
        </p:txBody>
      </p:sp>
      <p:pic>
        <p:nvPicPr>
          <p:cNvPr id="1026" name="Picture 2" descr="BOMBA's Batters Box ">
            <a:extLst>
              <a:ext uri="{FF2B5EF4-FFF2-40B4-BE49-F238E27FC236}">
                <a16:creationId xmlns:a16="http://schemas.microsoft.com/office/drawing/2014/main" id="{B09932AC-05FE-2FFA-B07A-9853A514B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020" y="2467356"/>
            <a:ext cx="1277620" cy="217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558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343CD-C8B5-C165-D7E2-3C162843FFEB}"/>
            </a:ext>
          </a:extLst>
        </p:cNvPr>
        <p:cNvGrpSpPr/>
        <p:nvPr/>
      </p:nvGrpSpPr>
      <p:grpSpPr>
        <a:xfrm>
          <a:off x="0" y="0"/>
          <a:ext cx="0" cy="0"/>
          <a:chOff x="0" y="0"/>
          <a:chExt cx="0" cy="0"/>
        </a:xfrm>
      </p:grpSpPr>
      <p:pic>
        <p:nvPicPr>
          <p:cNvPr id="8" name="Picture 7" descr="A black baseball gear and protective gear&#10;&#10;AI-generated content may be incorrect.">
            <a:extLst>
              <a:ext uri="{FF2B5EF4-FFF2-40B4-BE49-F238E27FC236}">
                <a16:creationId xmlns:a16="http://schemas.microsoft.com/office/drawing/2014/main" id="{D88DB913-EDB7-D4F7-9481-0B9FE0C1331F}"/>
              </a:ext>
            </a:extLst>
          </p:cNvPr>
          <p:cNvPicPr>
            <a:picLocks noChangeAspect="1"/>
          </p:cNvPicPr>
          <p:nvPr/>
        </p:nvPicPr>
        <p:blipFill>
          <a:blip r:embed="rId3">
            <a:alphaModFix/>
          </a:blip>
          <a:stretch>
            <a:fillRect/>
          </a:stretch>
        </p:blipFill>
        <p:spPr>
          <a:xfrm>
            <a:off x="7095744" y="1008888"/>
            <a:ext cx="4719986" cy="4719986"/>
          </a:xfrm>
          <a:prstGeom prst="rect">
            <a:avLst/>
          </a:prstGeom>
        </p:spPr>
      </p:pic>
      <p:sp>
        <p:nvSpPr>
          <p:cNvPr id="2" name="Title 1">
            <a:extLst>
              <a:ext uri="{FF2B5EF4-FFF2-40B4-BE49-F238E27FC236}">
                <a16:creationId xmlns:a16="http://schemas.microsoft.com/office/drawing/2014/main" id="{E6703F53-FEB3-8F69-0E1C-04735A1CD4E6}"/>
              </a:ext>
            </a:extLst>
          </p:cNvPr>
          <p:cNvSpPr>
            <a:spLocks noGrp="1"/>
          </p:cNvSpPr>
          <p:nvPr>
            <p:ph type="title"/>
          </p:nvPr>
        </p:nvSpPr>
        <p:spPr>
          <a:xfrm>
            <a:off x="838200" y="2766218"/>
            <a:ext cx="10515600" cy="1325563"/>
          </a:xfrm>
        </p:spPr>
        <p:txBody>
          <a:bodyPr/>
          <a:lstStyle/>
          <a:p>
            <a:r>
              <a:rPr lang="en-US" dirty="0"/>
              <a:t>BOMBA Programs</a:t>
            </a:r>
          </a:p>
        </p:txBody>
      </p:sp>
    </p:spTree>
    <p:extLst>
      <p:ext uri="{BB962C8B-B14F-4D97-AF65-F5344CB8AC3E}">
        <p14:creationId xmlns:p14="http://schemas.microsoft.com/office/powerpoint/2010/main" val="2076385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BOMBA Programs</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p:txBody>
          <a:bodyPr>
            <a:normAutofit/>
          </a:bodyPr>
          <a:lstStyle/>
          <a:p>
            <a:r>
              <a:rPr lang="en-US" dirty="0"/>
              <a:t>Indoor Training</a:t>
            </a:r>
          </a:p>
          <a:p>
            <a:pPr lvl="1"/>
            <a:r>
              <a:rPr lang="en-US" dirty="0"/>
              <a:t>Monthly session held in February, March &amp; April</a:t>
            </a:r>
          </a:p>
          <a:p>
            <a:pPr lvl="1"/>
            <a:r>
              <a:rPr lang="en-US" dirty="0"/>
              <a:t>Boot Camps added for Level 1 Umpires (April 23 &amp; 30)</a:t>
            </a:r>
          </a:p>
          <a:p>
            <a:pPr lvl="1"/>
            <a:r>
              <a:rPr lang="en-US" dirty="0"/>
              <a:t>Looking to continue in Winter 2026</a:t>
            </a:r>
          </a:p>
          <a:p>
            <a:r>
              <a:rPr lang="en-US" dirty="0"/>
              <a:t>Umpire Certification &amp; Game Tracking</a:t>
            </a:r>
          </a:p>
          <a:p>
            <a:pPr lvl="1"/>
            <a:r>
              <a:rPr lang="en-US" dirty="0"/>
              <a:t>All umpires levels are being cross referenced to ensure completion</a:t>
            </a:r>
          </a:p>
          <a:p>
            <a:pPr lvl="1"/>
            <a:r>
              <a:rPr lang="en-US" dirty="0"/>
              <a:t>Game reports will be reviewed monthly for assignment counts &amp; fair distribution</a:t>
            </a:r>
          </a:p>
          <a:p>
            <a:r>
              <a:rPr lang="en-US" dirty="0"/>
              <a:t>Respectful Focus from Spectators &amp; Coaches</a:t>
            </a:r>
          </a:p>
          <a:p>
            <a:pPr lvl="1"/>
            <a:r>
              <a:rPr lang="en-US" dirty="0"/>
              <a:t>Ongoing effort to improve the treatment of officials within BOMBA</a:t>
            </a:r>
          </a:p>
          <a:p>
            <a:endParaRPr lang="en-US" dirty="0"/>
          </a:p>
        </p:txBody>
      </p:sp>
    </p:spTree>
    <p:extLst>
      <p:ext uri="{BB962C8B-B14F-4D97-AF65-F5344CB8AC3E}">
        <p14:creationId xmlns:p14="http://schemas.microsoft.com/office/powerpoint/2010/main" val="2851414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DC6-38FC-D784-B871-0B29C2E44752}"/>
              </a:ext>
            </a:extLst>
          </p:cNvPr>
          <p:cNvSpPr>
            <a:spLocks noGrp="1"/>
          </p:cNvSpPr>
          <p:nvPr>
            <p:ph type="title"/>
          </p:nvPr>
        </p:nvSpPr>
        <p:spPr/>
        <p:txBody>
          <a:bodyPr/>
          <a:lstStyle/>
          <a:p>
            <a:r>
              <a:rPr lang="en-US" dirty="0"/>
              <a:t>BOMBA Programs</a:t>
            </a:r>
          </a:p>
        </p:txBody>
      </p:sp>
      <p:sp>
        <p:nvSpPr>
          <p:cNvPr id="3" name="Content Placeholder 2">
            <a:extLst>
              <a:ext uri="{FF2B5EF4-FFF2-40B4-BE49-F238E27FC236}">
                <a16:creationId xmlns:a16="http://schemas.microsoft.com/office/drawing/2014/main" id="{4A04295C-564F-2A48-EF7F-DB425F168C3F}"/>
              </a:ext>
            </a:extLst>
          </p:cNvPr>
          <p:cNvSpPr>
            <a:spLocks noGrp="1"/>
          </p:cNvSpPr>
          <p:nvPr>
            <p:ph idx="1"/>
          </p:nvPr>
        </p:nvSpPr>
        <p:spPr/>
        <p:txBody>
          <a:bodyPr>
            <a:normAutofit/>
          </a:bodyPr>
          <a:lstStyle/>
          <a:p>
            <a:r>
              <a:rPr lang="en-US" dirty="0"/>
              <a:t>Umpire Mentorship Committee</a:t>
            </a:r>
          </a:p>
          <a:p>
            <a:pPr lvl="1"/>
            <a:r>
              <a:rPr lang="en-US" dirty="0"/>
              <a:t>10 Umpires (3-Level 5, 1-Level 4, 6-Level 3)</a:t>
            </a:r>
          </a:p>
          <a:p>
            <a:pPr lvl="1"/>
            <a:r>
              <a:rPr lang="en-US" dirty="0"/>
              <a:t>Level 1, 2, 3 Umpires will be paired with a Mentor</a:t>
            </a:r>
          </a:p>
          <a:p>
            <a:pPr lvl="1"/>
            <a:r>
              <a:rPr lang="en-US" dirty="0"/>
              <a:t>Objective is to see 2 games for each Umpire by Mentor</a:t>
            </a:r>
          </a:p>
          <a:p>
            <a:pPr lvl="1"/>
            <a:r>
              <a:rPr lang="en-US" dirty="0"/>
              <a:t>Mentors have access to schedule to Coordinate visits</a:t>
            </a:r>
          </a:p>
          <a:p>
            <a:r>
              <a:rPr lang="en-US" dirty="0"/>
              <a:t>Game Reports</a:t>
            </a:r>
          </a:p>
          <a:p>
            <a:pPr lvl="1"/>
            <a:r>
              <a:rPr lang="en-US" dirty="0"/>
              <a:t>Reports to be filed by both umpires after each game</a:t>
            </a:r>
          </a:p>
          <a:p>
            <a:pPr lvl="1"/>
            <a:r>
              <a:rPr lang="en-US" dirty="0"/>
              <a:t>QR Code on Equipment Bag if renting, or BOMBA Site if Not.</a:t>
            </a:r>
          </a:p>
          <a:p>
            <a:pPr lvl="1"/>
            <a:r>
              <a:rPr lang="en-US" dirty="0"/>
              <a:t>Separate ejection report required if an ejection occurs in a game</a:t>
            </a:r>
          </a:p>
          <a:p>
            <a:endParaRPr lang="en-US" dirty="0"/>
          </a:p>
        </p:txBody>
      </p:sp>
    </p:spTree>
    <p:extLst>
      <p:ext uri="{BB962C8B-B14F-4D97-AF65-F5344CB8AC3E}">
        <p14:creationId xmlns:p14="http://schemas.microsoft.com/office/powerpoint/2010/main" val="471819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347</TotalTime>
  <Words>2599</Words>
  <Application>Microsoft Macintosh PowerPoint</Application>
  <PresentationFormat>Widescreen</PresentationFormat>
  <Paragraphs>473</Paragraphs>
  <Slides>51</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Aptos</vt:lpstr>
      <vt:lpstr>Aptos Display</vt:lpstr>
      <vt:lpstr>Arial</vt:lpstr>
      <vt:lpstr>Helvetica</vt:lpstr>
      <vt:lpstr>Wingdings</vt:lpstr>
      <vt:lpstr>Office Theme</vt:lpstr>
      <vt:lpstr>2025 NEW UMPIRE &amp; PARENT INFORMATION MEETING</vt:lpstr>
      <vt:lpstr>NOTICE</vt:lpstr>
      <vt:lpstr>Welcome &amp; Agenda</vt:lpstr>
      <vt:lpstr>Welcome &amp; Agenda</vt:lpstr>
      <vt:lpstr>Resources, Website &amp; Contact Info </vt:lpstr>
      <vt:lpstr>Resources, Website &amp; Contact Info </vt:lpstr>
      <vt:lpstr>BOMBA Programs</vt:lpstr>
      <vt:lpstr>BOMBA Programs</vt:lpstr>
      <vt:lpstr>BOMBA Programs</vt:lpstr>
      <vt:lpstr>BOMBA Programs</vt:lpstr>
      <vt:lpstr>Umpire Requirements</vt:lpstr>
      <vt:lpstr>Uniform &amp; Equipment</vt:lpstr>
      <vt:lpstr>Uniform &amp; Equipment</vt:lpstr>
      <vt:lpstr>Uniform &amp; Equipment</vt:lpstr>
      <vt:lpstr>Uniform &amp; Equipment</vt:lpstr>
      <vt:lpstr>Uniform &amp; Equipment</vt:lpstr>
      <vt:lpstr>Uniform &amp; Equipment</vt:lpstr>
      <vt:lpstr>Expectations</vt:lpstr>
      <vt:lpstr>Rules</vt:lpstr>
      <vt:lpstr>Rules 1/5</vt:lpstr>
      <vt:lpstr>Rules 2/5</vt:lpstr>
      <vt:lpstr>Rules 3/5</vt:lpstr>
      <vt:lpstr>Rules 4/5</vt:lpstr>
      <vt:lpstr>Rules 5/5</vt:lpstr>
      <vt:lpstr>Scheduling &amp; Pay</vt:lpstr>
      <vt:lpstr>Pay Information</vt:lpstr>
      <vt:lpstr>Pay Information</vt:lpstr>
      <vt:lpstr>Pay Information - 2025</vt:lpstr>
      <vt:lpstr>Scheduling System (Ramp Assigning)</vt:lpstr>
      <vt:lpstr>Scheduling System (Ramp Assigning)</vt:lpstr>
      <vt:lpstr>Scheduling System (Ramp Assigning)</vt:lpstr>
      <vt:lpstr>Scheduling System (Ramp Assigning)</vt:lpstr>
      <vt:lpstr>Scheduling System (Ramp Assigning)</vt:lpstr>
      <vt:lpstr>Scheduling System (Ramp Assigning)</vt:lpstr>
      <vt:lpstr>Scheduling System (Ramp Assigning)</vt:lpstr>
      <vt:lpstr>Scheduling System (Ramp Assigning)</vt:lpstr>
      <vt:lpstr>Scheduling System (Ramp Assigning)</vt:lpstr>
      <vt:lpstr>Scheduling System (Ramp Assigning)</vt:lpstr>
      <vt:lpstr>Scheduling System (Ramp Assigning)</vt:lpstr>
      <vt:lpstr>Scheduling System (Ramp Assigning)</vt:lpstr>
      <vt:lpstr>Scheduling System (Ramp Assigning)</vt:lpstr>
      <vt:lpstr>Scheduling System (Ramp Assigning)</vt:lpstr>
      <vt:lpstr>Scheduling System (Ramp Assigning)</vt:lpstr>
      <vt:lpstr>Note on 2025 Season &amp; Schedules</vt:lpstr>
      <vt:lpstr>Other Items &amp; Updates</vt:lpstr>
      <vt:lpstr>Conduct &amp; Discipline</vt:lpstr>
      <vt:lpstr>Conduct &amp; Discipline</vt:lpstr>
      <vt:lpstr>Conduct &amp; Discipline</vt:lpstr>
      <vt:lpstr>Expectations of Umpires</vt:lpstr>
      <vt:lpstr>Q &amp; A Session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NEW UMPIRE &amp; PARENT INFORMATION MEETING</dc:title>
  <dc:creator>David Phillips</dc:creator>
  <cp:lastModifiedBy>David Phillips</cp:lastModifiedBy>
  <cp:revision>5</cp:revision>
  <cp:lastPrinted>2025-04-27T13:26:19Z</cp:lastPrinted>
  <dcterms:created xsi:type="dcterms:W3CDTF">2024-04-24T14:20:03Z</dcterms:created>
  <dcterms:modified xsi:type="dcterms:W3CDTF">2025-04-29T21:14:28Z</dcterms:modified>
</cp:coreProperties>
</file>