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57" r:id="rId2"/>
    <p:sldId id="302" r:id="rId3"/>
    <p:sldId id="306" r:id="rId4"/>
    <p:sldId id="313" r:id="rId5"/>
    <p:sldId id="307" r:id="rId6"/>
    <p:sldId id="314" r:id="rId7"/>
    <p:sldId id="308" r:id="rId8"/>
    <p:sldId id="280" r:id="rId9"/>
    <p:sldId id="309" r:id="rId10"/>
    <p:sldId id="310" r:id="rId11"/>
    <p:sldId id="311" r:id="rId12"/>
    <p:sldId id="312" r:id="rId13"/>
    <p:sldId id="322" r:id="rId14"/>
    <p:sldId id="316" r:id="rId15"/>
    <p:sldId id="317" r:id="rId16"/>
    <p:sldId id="318" r:id="rId17"/>
    <p:sldId id="305" r:id="rId18"/>
    <p:sldId id="319" r:id="rId19"/>
    <p:sldId id="320" r:id="rId20"/>
    <p:sldId id="323" r:id="rId21"/>
    <p:sldId id="267" r:id="rId22"/>
    <p:sldId id="321" r:id="rId23"/>
    <p:sldId id="286" r:id="rId24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0021"/>
    <a:srgbClr val="FF3300"/>
    <a:srgbClr val="E2241A"/>
    <a:srgbClr val="002E6D"/>
    <a:srgbClr val="1F2D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883"/>
    <p:restoredTop sz="62285" autoAdjust="0"/>
  </p:normalViewPr>
  <p:slideViewPr>
    <p:cSldViewPr snapToGrid="0" snapToObjects="1">
      <p:cViewPr varScale="1">
        <p:scale>
          <a:sx n="77" d="100"/>
          <a:sy n="77" d="100"/>
        </p:scale>
        <p:origin x="658" y="4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275" y="0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B9FC48-0C29-4F88-8B01-AC904FC73D8E}" type="datetimeFigureOut">
              <a:rPr lang="en-US" smtClean="0"/>
              <a:t>1/17/2025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9925"/>
            <a:ext cx="5619750" cy="36655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375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275" y="8842375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188425-4F1B-4E1D-9B83-7C449CB62B3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51258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188425-4F1B-4E1D-9B83-7C449CB62B36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52819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188425-4F1B-4E1D-9B83-7C449CB62B36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3356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188425-4F1B-4E1D-9B83-7C449CB62B36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6600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188425-4F1B-4E1D-9B83-7C449CB62B36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34045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188425-4F1B-4E1D-9B83-7C449CB62B36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87133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188425-4F1B-4E1D-9B83-7C449CB62B36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91361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188425-4F1B-4E1D-9B83-7C449CB62B36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36409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188425-4F1B-4E1D-9B83-7C449CB62B36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189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188425-4F1B-4E1D-9B83-7C449CB62B36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8875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188425-4F1B-4E1D-9B83-7C449CB62B36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1778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188425-4F1B-4E1D-9B83-7C449CB62B36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37041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188425-4F1B-4E1D-9B83-7C449CB62B36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1514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188425-4F1B-4E1D-9B83-7C449CB62B36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2366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188425-4F1B-4E1D-9B83-7C449CB62B36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12265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188425-4F1B-4E1D-9B83-7C449CB62B36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03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188425-4F1B-4E1D-9B83-7C449CB62B36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759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188425-4F1B-4E1D-9B83-7C449CB62B36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1224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188425-4F1B-4E1D-9B83-7C449CB62B36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66764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188425-4F1B-4E1D-9B83-7C449CB62B36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68379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188425-4F1B-4E1D-9B83-7C449CB62B36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15028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188425-4F1B-4E1D-9B83-7C449CB62B36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1506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188425-4F1B-4E1D-9B83-7C449CB62B36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20606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188425-4F1B-4E1D-9B83-7C449CB62B36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805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CB004-BDCA-4E25-9BC9-2A66EB831E86}" type="datetime1">
              <a:rPr lang="en-US" smtClean="0"/>
              <a:t>1/17/2025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EA7CA-1EE3-1E44-A38D-525BAFD1B0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749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E3208-4F95-489D-921A-13ED01A72461}" type="datetime1">
              <a:rPr lang="en-US" smtClean="0"/>
              <a:t>1/17/2025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EA7CA-1EE3-1E44-A38D-525BAFD1B0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2209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33DA4-9C17-459A-9250-47D7ADF481D3}" type="datetime1">
              <a:rPr lang="en-US" smtClean="0"/>
              <a:t>1/17/2025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EA7CA-1EE3-1E44-A38D-525BAFD1B0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60059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F3BB-82C5-4AFB-B39D-D892F69EE4C1}" type="datetime1">
              <a:rPr lang="en-US" smtClean="0"/>
              <a:t>1/17/2025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EA7CA-1EE3-1E44-A38D-525BAFD1B0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6248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E1768-D7C6-4CF3-81D8-84502E4FB042}" type="datetime1">
              <a:rPr lang="en-US" smtClean="0"/>
              <a:t>1/17/2025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EA7CA-1EE3-1E44-A38D-525BAFD1B0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2836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990E6-D506-4476-82F3-5CD13072C192}" type="datetime1">
              <a:rPr lang="en-US" smtClean="0"/>
              <a:t>1/17/2025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EA7CA-1EE3-1E44-A38D-525BAFD1B0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034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0AECFA-D91E-4B76-9E5D-87EB03E1A390}" type="datetime1">
              <a:rPr lang="en-US" smtClean="0"/>
              <a:t>1/17/2025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EA7CA-1EE3-1E44-A38D-525BAFD1B0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0317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639FD-D452-4733-AFFE-12B6C7A4C8C2}" type="datetime1">
              <a:rPr lang="en-US" smtClean="0"/>
              <a:t>1/17/2025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EA7CA-1EE3-1E44-A38D-525BAFD1B0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44492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428AE-435F-4EE4-85BD-A3F0E6F1507A}" type="datetime1">
              <a:rPr lang="en-US" smtClean="0"/>
              <a:t>1/17/2025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EA7CA-1EE3-1E44-A38D-525BAFD1B0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964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9B142-5368-4707-AE3A-DFA4D14F8D0D}" type="datetime1">
              <a:rPr lang="en-US" smtClean="0"/>
              <a:t>1/17/2025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EA7CA-1EE3-1E44-A38D-525BAFD1B0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1911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3E94-9A80-4A86-BD75-1094ADC9C543}" type="datetime1">
              <a:rPr lang="en-US" smtClean="0"/>
              <a:t>1/17/2025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EA7CA-1EE3-1E44-A38D-525BAFD1B0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85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6B90EC-C63F-459E-A325-5E66DBFC7883}" type="datetime1">
              <a:rPr lang="en-US" smtClean="0"/>
              <a:t>1/17/2025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CEA7CA-1EE3-1E44-A38D-525BAFD1B0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006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363291" y="2558751"/>
            <a:ext cx="10276517" cy="707886"/>
          </a:xfrm>
          <a:prstGeom prst="rect">
            <a:avLst/>
          </a:prstGeom>
          <a:solidFill>
            <a:srgbClr val="A50021"/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PRESIDENT’S REPORT FOR 2024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16830" y="3891488"/>
            <a:ext cx="34127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A50021"/>
                </a:solidFill>
                <a:latin typeface="Arial" charset="0"/>
                <a:ea typeface="Arial" charset="0"/>
                <a:cs typeface="Arial" charset="0"/>
              </a:rPr>
              <a:t>Annual General Meeting</a:t>
            </a:r>
          </a:p>
          <a:p>
            <a:endParaRPr lang="en-US" b="1" dirty="0">
              <a:solidFill>
                <a:srgbClr val="A50021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b="1" dirty="0">
                <a:solidFill>
                  <a:srgbClr val="A50021"/>
                </a:solidFill>
                <a:latin typeface="Arial" charset="0"/>
                <a:ea typeface="Arial" charset="0"/>
                <a:cs typeface="Arial" charset="0"/>
              </a:rPr>
              <a:t>January 21, 2025</a:t>
            </a:r>
          </a:p>
          <a:p>
            <a:endParaRPr lang="en-US" b="1" dirty="0">
              <a:solidFill>
                <a:srgbClr val="E2241A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EA7CA-1EE3-1E44-A38D-525BAFD1B031}" type="slidenum">
              <a:rPr lang="en-US" smtClean="0"/>
              <a:t>1</a:t>
            </a:fld>
            <a:endParaRPr lang="en-US" dirty="0"/>
          </a:p>
        </p:txBody>
      </p:sp>
      <p:pic>
        <p:nvPicPr>
          <p:cNvPr id="3074" name="Picture 2" descr="sjmb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836" y="444501"/>
            <a:ext cx="1241425" cy="124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16513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984023" y="1702513"/>
            <a:ext cx="10276517" cy="707886"/>
          </a:xfrm>
          <a:prstGeom prst="rect">
            <a:avLst/>
          </a:prstGeom>
          <a:solidFill>
            <a:srgbClr val="A50021"/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2024 CHALLENGES</a:t>
            </a:r>
            <a:endParaRPr lang="en-US" b="1" dirty="0">
              <a:solidFill>
                <a:srgbClr val="1F2D54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EA7CA-1EE3-1E44-A38D-525BAFD1B031}" type="slidenum">
              <a:rPr lang="en-US" smtClean="0"/>
              <a:t>10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26525" y="2695839"/>
            <a:ext cx="560074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dirty="0"/>
              <a:t> </a:t>
            </a:r>
            <a:r>
              <a:rPr lang="en-US" sz="2400" dirty="0"/>
              <a:t>Delays in rolling out Skills and Drills Sessions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/>
              <a:t> No HL mid season tournaments or alternative events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/>
              <a:t> AS metro league coordination and communications</a:t>
            </a:r>
          </a:p>
        </p:txBody>
      </p:sp>
      <p:pic>
        <p:nvPicPr>
          <p:cNvPr id="5122" name="Picture 2" descr="sjmb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465" y="174061"/>
            <a:ext cx="1241425" cy="124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72D0252-04E7-B779-198E-A50410099B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1429" y="2586905"/>
            <a:ext cx="4729111" cy="3217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9714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984023" y="1702513"/>
            <a:ext cx="10276517" cy="707886"/>
          </a:xfrm>
          <a:prstGeom prst="rect">
            <a:avLst/>
          </a:prstGeom>
          <a:solidFill>
            <a:srgbClr val="A50021"/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POST SEASON SURVEYS</a:t>
            </a:r>
            <a:endParaRPr lang="en-US" b="1" dirty="0">
              <a:solidFill>
                <a:srgbClr val="1F2D54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EA7CA-1EE3-1E44-A38D-525BAFD1B031}" type="slidenum">
              <a:rPr lang="en-US" smtClean="0"/>
              <a:t>11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26525" y="2695839"/>
            <a:ext cx="5600748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dirty="0"/>
              <a:t> </a:t>
            </a:r>
            <a:r>
              <a:rPr lang="en-US" sz="2400" dirty="0"/>
              <a:t>To get feedback on the HL experience this year in light of known challenges a parent’s survey was distributed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400" dirty="0"/>
          </a:p>
          <a:p>
            <a:r>
              <a:rPr lang="en-US" sz="2400" dirty="0"/>
              <a:t>* Surveys were also sent to HL and All Star coaches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800" dirty="0"/>
          </a:p>
          <a:p>
            <a:endParaRPr lang="en-US" sz="2800" dirty="0"/>
          </a:p>
        </p:txBody>
      </p:sp>
      <p:pic>
        <p:nvPicPr>
          <p:cNvPr id="5122" name="Picture 2" descr="sjmb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465" y="174061"/>
            <a:ext cx="1241425" cy="124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BB4F777F-89BD-DCD2-772E-85B7BEBA7B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8055" y="2736415"/>
            <a:ext cx="4092486" cy="323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2360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984023" y="1702513"/>
            <a:ext cx="10276517" cy="707886"/>
          </a:xfrm>
          <a:prstGeom prst="rect">
            <a:avLst/>
          </a:prstGeom>
          <a:solidFill>
            <a:srgbClr val="A50021"/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POST SEASON HL SURVEY</a:t>
            </a:r>
            <a:endParaRPr lang="en-US" b="1" dirty="0">
              <a:solidFill>
                <a:srgbClr val="1F2D54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EA7CA-1EE3-1E44-A38D-525BAFD1B031}" type="slidenum">
              <a:rPr lang="en-US" smtClean="0"/>
              <a:t>12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26525" y="2695839"/>
            <a:ext cx="5600748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dirty="0"/>
              <a:t> </a:t>
            </a:r>
            <a:r>
              <a:rPr lang="en-US" sz="2400" dirty="0"/>
              <a:t>HL Survey – 167 responses</a:t>
            </a:r>
          </a:p>
          <a:p>
            <a:endParaRPr lang="en-US" sz="2400" dirty="0"/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400" dirty="0"/>
              <a:t> A lot of positive feedback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400" dirty="0"/>
              <a:t>Compliments for individual staff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400" dirty="0"/>
              <a:t> Appreciation for ability to provide feedback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400" dirty="0"/>
              <a:t>Kids enjoy baseball with SJMBA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400" dirty="0"/>
              <a:t>A good program and experience</a:t>
            </a:r>
          </a:p>
          <a:p>
            <a:endParaRPr lang="en-US" sz="2400" dirty="0"/>
          </a:p>
          <a:p>
            <a:endParaRPr lang="en-US" sz="28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4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800" dirty="0"/>
          </a:p>
          <a:p>
            <a:endParaRPr lang="en-US" sz="2800" dirty="0"/>
          </a:p>
        </p:txBody>
      </p:sp>
      <p:pic>
        <p:nvPicPr>
          <p:cNvPr id="5122" name="Picture 2" descr="sjmb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465" y="174061"/>
            <a:ext cx="1241425" cy="124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9452FF-8F3D-C242-CA22-23D832964F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7273" y="3068656"/>
            <a:ext cx="4333267" cy="2695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038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984023" y="1702513"/>
            <a:ext cx="10276517" cy="707886"/>
          </a:xfrm>
          <a:prstGeom prst="rect">
            <a:avLst/>
          </a:prstGeom>
          <a:solidFill>
            <a:srgbClr val="A50021"/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POST SEASON HL SURVEY</a:t>
            </a:r>
            <a:endParaRPr lang="en-US" b="1" dirty="0">
              <a:solidFill>
                <a:srgbClr val="1F2D54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EA7CA-1EE3-1E44-A38D-525BAFD1B031}" type="slidenum">
              <a:rPr lang="en-US" smtClean="0"/>
              <a:t>13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26525" y="2695839"/>
            <a:ext cx="560074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/>
              <a:t> Planning to return next year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400" dirty="0"/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400" dirty="0"/>
              <a:t> Yes 64% 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400" dirty="0"/>
              <a:t> Will depend (child, activities, schedule) 20%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400" dirty="0"/>
              <a:t>Unsure 14%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400" dirty="0"/>
              <a:t>No 2%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endParaRPr lang="en-US" sz="2400" dirty="0"/>
          </a:p>
          <a:p>
            <a:endParaRPr lang="en-US" sz="2400" dirty="0"/>
          </a:p>
          <a:p>
            <a:endParaRPr lang="en-US" sz="28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4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800" dirty="0"/>
          </a:p>
          <a:p>
            <a:endParaRPr lang="en-US" sz="2800" dirty="0"/>
          </a:p>
        </p:txBody>
      </p:sp>
      <p:pic>
        <p:nvPicPr>
          <p:cNvPr id="5122" name="Picture 2" descr="sjmb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465" y="174061"/>
            <a:ext cx="1241425" cy="124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E347290-395F-2B69-3EE4-FBE8FA0197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6269" y="2572909"/>
            <a:ext cx="5254271" cy="3062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1202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984023" y="1702513"/>
            <a:ext cx="10276517" cy="707886"/>
          </a:xfrm>
          <a:prstGeom prst="rect">
            <a:avLst/>
          </a:prstGeom>
          <a:solidFill>
            <a:srgbClr val="A50021"/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POST SEASON HL SURVEY</a:t>
            </a:r>
            <a:endParaRPr lang="en-US" b="1" dirty="0">
              <a:solidFill>
                <a:srgbClr val="1F2D54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EA7CA-1EE3-1E44-A38D-525BAFD1B031}" type="slidenum">
              <a:rPr lang="en-US" smtClean="0"/>
              <a:t>14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26525" y="2695839"/>
            <a:ext cx="5600748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dirty="0"/>
              <a:t> </a:t>
            </a:r>
            <a:r>
              <a:rPr lang="en-US" sz="2400" dirty="0"/>
              <a:t>Key areas for improvement 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en-US" sz="2400" dirty="0"/>
              <a:t>HL is an afterthought; focus is on AS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en-US" sz="2400" dirty="0"/>
              <a:t>Season starts too late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en-US" sz="2400" dirty="0"/>
              <a:t>Too many defaults 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en-US" sz="2400" dirty="0"/>
              <a:t>Too many games with </a:t>
            </a:r>
            <a:r>
              <a:rPr lang="en-US" sz="2400"/>
              <a:t>1 umpire </a:t>
            </a:r>
            <a:endParaRPr lang="en-US" sz="2400" dirty="0"/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en-US" sz="2400" dirty="0"/>
              <a:t>Earlier &amp; better communication of schedules including year end tournaments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en-US" sz="2400" dirty="0"/>
              <a:t>More practice time early is season</a:t>
            </a:r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endParaRPr lang="en-US" sz="28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4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800" dirty="0"/>
          </a:p>
          <a:p>
            <a:endParaRPr lang="en-US" sz="2800" dirty="0"/>
          </a:p>
        </p:txBody>
      </p:sp>
      <p:pic>
        <p:nvPicPr>
          <p:cNvPr id="5122" name="Picture 2" descr="sjmb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465" y="174061"/>
            <a:ext cx="1241425" cy="124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42D94F-7FD8-07FB-D26D-24645A389F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6650" y="2695839"/>
            <a:ext cx="3927150" cy="3574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2300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984023" y="1702513"/>
            <a:ext cx="10276517" cy="707886"/>
          </a:xfrm>
          <a:prstGeom prst="rect">
            <a:avLst/>
          </a:prstGeom>
          <a:solidFill>
            <a:srgbClr val="A50021"/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POST SEASON HL SURVEY</a:t>
            </a:r>
            <a:endParaRPr lang="en-US" b="1" dirty="0">
              <a:solidFill>
                <a:srgbClr val="1F2D54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EA7CA-1EE3-1E44-A38D-525BAFD1B031}" type="slidenum">
              <a:rPr lang="en-US" smtClean="0"/>
              <a:t>15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26525" y="2695839"/>
            <a:ext cx="5600748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dirty="0"/>
              <a:t> </a:t>
            </a:r>
            <a:r>
              <a:rPr lang="en-US" sz="2400" dirty="0"/>
              <a:t>Key areas for improvement 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en-US" sz="2400" dirty="0"/>
              <a:t>Better catchers gear, 2 sets, right sizes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en-US" sz="2400" dirty="0"/>
              <a:t>Umpires calling games too early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en-US" sz="2400" dirty="0"/>
              <a:t>Number of players per team 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en-US" sz="2400" dirty="0"/>
              <a:t>Rally Cap still periods of inactivity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en-US" sz="2400" dirty="0"/>
              <a:t>“A” players in house league, mixed reviews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en-US" sz="2400" dirty="0"/>
              <a:t>Better definition of 9U major &amp; minor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en-US" sz="2400" dirty="0"/>
              <a:t>An all girls team in 9U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endParaRPr lang="en-US" sz="2400" dirty="0"/>
          </a:p>
          <a:p>
            <a:pPr lvl="1"/>
            <a:endParaRPr lang="en-US" sz="2400" dirty="0"/>
          </a:p>
          <a:p>
            <a:endParaRPr lang="en-US" sz="28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4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800" dirty="0"/>
          </a:p>
          <a:p>
            <a:endParaRPr lang="en-US" sz="2800" dirty="0"/>
          </a:p>
        </p:txBody>
      </p:sp>
      <p:pic>
        <p:nvPicPr>
          <p:cNvPr id="5122" name="Picture 2" descr="sjmb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465" y="174061"/>
            <a:ext cx="1241425" cy="124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48DADDA-FD43-131C-8012-0CE4AAF30F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6511" y="3465798"/>
            <a:ext cx="4187289" cy="247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6398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984023" y="1702513"/>
            <a:ext cx="10276517" cy="707886"/>
          </a:xfrm>
          <a:prstGeom prst="rect">
            <a:avLst/>
          </a:prstGeom>
          <a:solidFill>
            <a:srgbClr val="A50021"/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POST SEASON HL SURVEY</a:t>
            </a:r>
            <a:endParaRPr lang="en-US" b="1" dirty="0">
              <a:solidFill>
                <a:srgbClr val="1F2D54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EA7CA-1EE3-1E44-A38D-525BAFD1B031}" type="slidenum">
              <a:rPr lang="en-US" smtClean="0"/>
              <a:t>16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26525" y="2695839"/>
            <a:ext cx="5600748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dirty="0"/>
              <a:t> </a:t>
            </a:r>
            <a:r>
              <a:rPr lang="en-US" sz="2400" dirty="0"/>
              <a:t>Key areas for improvement 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en-US" sz="2400" dirty="0"/>
              <a:t>Need to update registration materials to better reflect current programming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en-US" sz="2400" dirty="0"/>
              <a:t>Roughly 50/50 split on ability/desire regarding weekend activity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en-US" sz="2400" dirty="0"/>
              <a:t>Some feedback on mid season events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en-US" sz="2400" dirty="0"/>
              <a:t>15U had the most negative feedback and needs improvement 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endParaRPr lang="en-US" sz="2400" dirty="0"/>
          </a:p>
          <a:p>
            <a:pPr lvl="1"/>
            <a:endParaRPr lang="en-US" sz="2400" dirty="0"/>
          </a:p>
          <a:p>
            <a:endParaRPr lang="en-US" sz="28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4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800" dirty="0"/>
          </a:p>
          <a:p>
            <a:endParaRPr lang="en-US" sz="2800" dirty="0"/>
          </a:p>
        </p:txBody>
      </p:sp>
      <p:pic>
        <p:nvPicPr>
          <p:cNvPr id="5122" name="Picture 2" descr="sjmb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465" y="174061"/>
            <a:ext cx="1241425" cy="124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 group of people standing on a baseball field&#10;&#10;Description automatically generated">
            <a:extLst>
              <a:ext uri="{FF2B5EF4-FFF2-40B4-BE49-F238E27FC236}">
                <a16:creationId xmlns:a16="http://schemas.microsoft.com/office/drawing/2014/main" id="{FE3C9396-0926-103D-8C4D-6D9DB60650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7462" y="3029528"/>
            <a:ext cx="4103078" cy="3077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5157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989656" y="1731900"/>
            <a:ext cx="10276517" cy="707886"/>
          </a:xfrm>
          <a:prstGeom prst="rect">
            <a:avLst/>
          </a:prstGeom>
          <a:solidFill>
            <a:srgbClr val="A50021"/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2025 KEY AREAS OF FOCUS</a:t>
            </a:r>
            <a:endParaRPr lang="en-US" b="1" dirty="0">
              <a:solidFill>
                <a:srgbClr val="1F2D54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EA7CA-1EE3-1E44-A38D-525BAFD1B031}" type="slidenum">
              <a:rPr lang="en-US" smtClean="0"/>
              <a:t>17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89656" y="2728512"/>
            <a:ext cx="5495365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US" sz="2800" dirty="0"/>
              <a:t> </a:t>
            </a:r>
            <a:r>
              <a:rPr lang="en-US" sz="2400" dirty="0"/>
              <a:t>Reviewing staffing complement and adding operational support</a:t>
            </a:r>
          </a:p>
          <a:p>
            <a:pPr lvl="0"/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Assessing impact of 2025 Canada Games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School tournaments in 2025 and Beyond  </a:t>
            </a:r>
          </a:p>
          <a:p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8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8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sjmb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465" y="232836"/>
            <a:ext cx="1241425" cy="124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2D8B4B8-3654-3EE5-6D9B-D04EB87750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1739" y="3054649"/>
            <a:ext cx="4334632" cy="2562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5943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989656" y="1731900"/>
            <a:ext cx="10276517" cy="707886"/>
          </a:xfrm>
          <a:prstGeom prst="rect">
            <a:avLst/>
          </a:prstGeom>
          <a:solidFill>
            <a:srgbClr val="A50021"/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2025 KEY AREAS OF FOCUS</a:t>
            </a:r>
            <a:endParaRPr lang="en-US" b="1" dirty="0">
              <a:solidFill>
                <a:srgbClr val="1F2D54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EA7CA-1EE3-1E44-A38D-525BAFD1B031}" type="slidenum">
              <a:rPr lang="en-US" smtClean="0"/>
              <a:t>18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89656" y="2728512"/>
            <a:ext cx="627584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US" sz="2800" dirty="0"/>
              <a:t> 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Addressing HL Survey feedback</a:t>
            </a:r>
          </a:p>
          <a:p>
            <a:pPr lvl="0"/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Reviewing fee structure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Further refinements to High Performance Program</a:t>
            </a:r>
          </a:p>
          <a:p>
            <a:pPr lvl="0"/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8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8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sjmb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465" y="232836"/>
            <a:ext cx="1241425" cy="124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Two hats on a railing&#10;&#10;Description automatically generated">
            <a:extLst>
              <a:ext uri="{FF2B5EF4-FFF2-40B4-BE49-F238E27FC236}">
                <a16:creationId xmlns:a16="http://schemas.microsoft.com/office/drawing/2014/main" id="{A1AC867B-5FFD-7AC5-FEBB-978FE49E37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5505" y="3029964"/>
            <a:ext cx="3936840" cy="318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630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989656" y="1731900"/>
            <a:ext cx="10276517" cy="707886"/>
          </a:xfrm>
          <a:prstGeom prst="rect">
            <a:avLst/>
          </a:prstGeom>
          <a:solidFill>
            <a:srgbClr val="A50021"/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2025 KEY AREAS OF FOCUS</a:t>
            </a:r>
            <a:endParaRPr lang="en-US" b="1" dirty="0">
              <a:solidFill>
                <a:srgbClr val="1F2D54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EA7CA-1EE3-1E44-A38D-525BAFD1B031}" type="slidenum">
              <a:rPr lang="en-US" smtClean="0"/>
              <a:t>19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38743" y="2728512"/>
            <a:ext cx="583223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US" sz="2800" dirty="0"/>
              <a:t> </a:t>
            </a:r>
            <a:r>
              <a:rPr lang="en-US" sz="2400" dirty="0"/>
              <a:t>Better coordination with metro associations regarding AS </a:t>
            </a:r>
          </a:p>
          <a:p>
            <a:pPr lvl="0"/>
            <a:endParaRPr lang="en-US" sz="2400" dirty="0"/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Consider changes to AS program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Review feedback from AS coaches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Continue transition to new Executive Director</a:t>
            </a:r>
          </a:p>
          <a:p>
            <a:pPr lvl="0"/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buFont typeface="Wingdings" panose="05000000000000000000" pitchFamily="2" charset="2"/>
              <a:buChar char="Ø"/>
            </a:pP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8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8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sjmb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465" y="232836"/>
            <a:ext cx="1241425" cy="124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picture containing person, outdoor, tree, group&#10;&#10;Description automatically generated">
            <a:extLst>
              <a:ext uri="{FF2B5EF4-FFF2-40B4-BE49-F238E27FC236}">
                <a16:creationId xmlns:a16="http://schemas.microsoft.com/office/drawing/2014/main" id="{3B3D4B5C-CCB9-3D67-E66E-0CC7AC95A0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0534" y="2932584"/>
            <a:ext cx="4245640" cy="2563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5015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989656" y="1705636"/>
            <a:ext cx="10276517" cy="707886"/>
          </a:xfrm>
          <a:prstGeom prst="rect">
            <a:avLst/>
          </a:prstGeom>
          <a:solidFill>
            <a:srgbClr val="A50021"/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2024 YEAR IN REVIEW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EA7CA-1EE3-1E44-A38D-525BAFD1B031}" type="slidenum">
              <a:rPr lang="en-US" smtClean="0"/>
              <a:t>2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26525" y="2695839"/>
            <a:ext cx="5171257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US" sz="2400" dirty="0"/>
              <a:t>Hired a new Executive Director, Dave Lahey 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endParaRPr lang="en-US" sz="2400" dirty="0"/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US" sz="2400" dirty="0"/>
              <a:t>Registration totaled 1,010, approximately 17% females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endParaRPr lang="en-US" sz="2400" dirty="0"/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US" sz="2400" dirty="0"/>
              <a:t>Registration steady at just over 1,000 for last three years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endParaRPr lang="en-US" sz="2400" dirty="0"/>
          </a:p>
          <a:p>
            <a:pPr lvl="0"/>
            <a:endParaRPr lang="en-US" sz="2400" dirty="0"/>
          </a:p>
          <a:p>
            <a:pPr lvl="0"/>
            <a:endParaRPr lang="en-US" sz="2800" dirty="0"/>
          </a:p>
          <a:p>
            <a:endParaRPr lang="en-US" sz="2800" dirty="0"/>
          </a:p>
        </p:txBody>
      </p:sp>
      <p:pic>
        <p:nvPicPr>
          <p:cNvPr id="2050" name="Picture 2" descr="sjmb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201" y="197896"/>
            <a:ext cx="1241425" cy="124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 group of people standing on a baseball field&#10;&#10;Description automatically generated">
            <a:extLst>
              <a:ext uri="{FF2B5EF4-FFF2-40B4-BE49-F238E27FC236}">
                <a16:creationId xmlns:a16="http://schemas.microsoft.com/office/drawing/2014/main" id="{39FEDF98-918E-3C45-C5BD-0C3DB8A53B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1055" y="2968172"/>
            <a:ext cx="3224972" cy="2418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6093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989656" y="1731900"/>
            <a:ext cx="10276517" cy="707886"/>
          </a:xfrm>
          <a:prstGeom prst="rect">
            <a:avLst/>
          </a:prstGeom>
          <a:solidFill>
            <a:srgbClr val="A50021"/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2025 KEY AREAS OF FOCUS</a:t>
            </a:r>
            <a:endParaRPr lang="en-US" b="1" dirty="0">
              <a:solidFill>
                <a:srgbClr val="1F2D54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EA7CA-1EE3-1E44-A38D-525BAFD1B031}" type="slidenum">
              <a:rPr lang="en-US" smtClean="0"/>
              <a:t>20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38743" y="2728512"/>
            <a:ext cx="583223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US" sz="2800" dirty="0"/>
              <a:t> </a:t>
            </a:r>
            <a:r>
              <a:rPr lang="en-US" sz="2400" dirty="0"/>
              <a:t>Maintaining and supporting A League of Their Own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en-US" sz="2400" dirty="0"/>
              <a:t>Bring administration back under SJMBA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Supporting female all star players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8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8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sjmb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465" y="232836"/>
            <a:ext cx="1241425" cy="124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174D4C-011F-45B9-D69A-E38CDC8327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5808" y="2728512"/>
            <a:ext cx="3547815" cy="2488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4628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989654" y="1801884"/>
            <a:ext cx="10276517" cy="707886"/>
          </a:xfrm>
          <a:prstGeom prst="rect">
            <a:avLst/>
          </a:prstGeom>
          <a:solidFill>
            <a:srgbClr val="A50021"/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THANK YOU</a:t>
            </a:r>
            <a:endParaRPr lang="en-US" b="1" dirty="0">
              <a:solidFill>
                <a:srgbClr val="1F2D54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EA7CA-1EE3-1E44-A38D-525BAFD1B031}" type="slidenum">
              <a:rPr lang="en-US" smtClean="0"/>
              <a:t>21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26525" y="2695839"/>
            <a:ext cx="490802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/>
              <a:t>  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US" sz="2800" dirty="0"/>
              <a:t> Dave Lahey  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US" sz="2800" dirty="0"/>
              <a:t> Executive – Nikki </a:t>
            </a:r>
            <a:r>
              <a:rPr lang="en-US" sz="2800" dirty="0" err="1"/>
              <a:t>Mousseau</a:t>
            </a:r>
            <a:r>
              <a:rPr lang="en-US" sz="2800" dirty="0"/>
              <a:t> &amp; Danny Penton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US" sz="2800" dirty="0"/>
              <a:t> Cole McIsaac, Krista Rice</a:t>
            </a:r>
            <a:r>
              <a:rPr lang="en-US" sz="2800"/>
              <a:t>, Michelle Healy, Mark Healy</a:t>
            </a:r>
            <a:endParaRPr lang="en-US" sz="2800" dirty="0"/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US" sz="2800" dirty="0"/>
              <a:t> Board members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US" sz="2800" dirty="0"/>
              <a:t> Volunteers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US" sz="2800" dirty="0"/>
              <a:t> Parents and Players</a:t>
            </a:r>
          </a:p>
          <a:p>
            <a:pPr lvl="0"/>
            <a:endParaRPr lang="en-US" sz="2800" dirty="0"/>
          </a:p>
        </p:txBody>
      </p:sp>
      <p:pic>
        <p:nvPicPr>
          <p:cNvPr id="9218" name="Picture 2" descr="sjmb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201" y="167073"/>
            <a:ext cx="1241425" cy="124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0F70AFC-AD99-8C7E-2F02-2BD5C3C3EF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5314" y="3268139"/>
            <a:ext cx="3170161" cy="277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2353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989654" y="1801884"/>
            <a:ext cx="10276517" cy="707886"/>
          </a:xfrm>
          <a:prstGeom prst="rect">
            <a:avLst/>
          </a:prstGeom>
          <a:solidFill>
            <a:srgbClr val="A50021"/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THANK YOU</a:t>
            </a:r>
            <a:endParaRPr lang="en-US" b="1" dirty="0">
              <a:solidFill>
                <a:srgbClr val="1F2D54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EA7CA-1EE3-1E44-A38D-525BAFD1B031}" type="slidenum">
              <a:rPr lang="en-US" smtClean="0"/>
              <a:t>22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26525" y="2695839"/>
            <a:ext cx="490802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/>
              <a:t>  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US" sz="2800" dirty="0"/>
              <a:t> Parents and Players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US" sz="2800" dirty="0"/>
              <a:t> Program Coordinators – HPP, Office, Rally Cap,  9U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US" sz="2800" dirty="0"/>
              <a:t> Umpires 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US" sz="2800" dirty="0"/>
              <a:t> City of St. John’s and city staff 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US" sz="2800" dirty="0"/>
              <a:t>  SJABA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US" sz="2800" dirty="0"/>
              <a:t> Grounds Crew at St. Pat’s</a:t>
            </a:r>
          </a:p>
          <a:p>
            <a:pPr lvl="0"/>
            <a:endParaRPr lang="en-US" sz="2800" dirty="0"/>
          </a:p>
        </p:txBody>
      </p:sp>
      <p:pic>
        <p:nvPicPr>
          <p:cNvPr id="9218" name="Picture 2" descr="sjmb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201" y="167073"/>
            <a:ext cx="1241425" cy="124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57D654-F067-8B8A-78E2-DD458CCF78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3919" y="3115296"/>
            <a:ext cx="4511431" cy="293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7871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062918" y="1645362"/>
            <a:ext cx="10276517" cy="707886"/>
          </a:xfrm>
          <a:prstGeom prst="rect">
            <a:avLst/>
          </a:prstGeom>
          <a:solidFill>
            <a:srgbClr val="A50021"/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THANK YOU</a:t>
            </a:r>
            <a:endParaRPr lang="en-US" b="1" dirty="0">
              <a:solidFill>
                <a:srgbClr val="1F2D54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EA7CA-1EE3-1E44-A38D-525BAFD1B031}" type="slidenum">
              <a:rPr lang="en-US" smtClean="0"/>
              <a:t>23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26525" y="2695839"/>
            <a:ext cx="5879345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US" sz="2800" dirty="0"/>
              <a:t> </a:t>
            </a:r>
            <a:r>
              <a:rPr lang="en-US" sz="2400" dirty="0"/>
              <a:t>Members of Parliament and MHAs</a:t>
            </a:r>
          </a:p>
          <a:p>
            <a:pPr lvl="0"/>
            <a:endParaRPr lang="en-US" sz="2400" dirty="0"/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US" sz="2400" dirty="0"/>
              <a:t> Department of Immigration, Population </a:t>
            </a:r>
          </a:p>
          <a:p>
            <a:pPr lvl="0"/>
            <a:r>
              <a:rPr lang="en-US" sz="2400" dirty="0"/>
              <a:t>       Growth &amp; Skills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endParaRPr lang="en-US" sz="2400" dirty="0"/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US" sz="2400" dirty="0"/>
              <a:t> Sponsors – Sportscraft, Scotia McLeod, </a:t>
            </a:r>
            <a:r>
              <a:rPr lang="en-US" sz="2400"/>
              <a:t>DSS Protection </a:t>
            </a:r>
            <a:endParaRPr lang="en-US" sz="2400" dirty="0"/>
          </a:p>
          <a:p>
            <a:pPr marL="285750" lvl="0" indent="-285750">
              <a:buFont typeface="Wingdings" panose="05000000000000000000" pitchFamily="2" charset="2"/>
              <a:buChar char="Ø"/>
            </a:pPr>
            <a:endParaRPr lang="en-US" sz="2400" dirty="0"/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US" sz="2400" dirty="0"/>
              <a:t> Baseball NL</a:t>
            </a:r>
          </a:p>
          <a:p>
            <a:pPr lvl="0"/>
            <a:endParaRPr lang="en-US" sz="2800" dirty="0"/>
          </a:p>
          <a:p>
            <a:pPr lvl="0"/>
            <a:endParaRPr lang="en-US" sz="2800" dirty="0"/>
          </a:p>
          <a:p>
            <a:pPr lvl="0"/>
            <a:endParaRPr lang="en-US" sz="2800" dirty="0"/>
          </a:p>
          <a:p>
            <a:pPr marL="285750" lvl="0" indent="-285750">
              <a:buFont typeface="Wingdings" panose="05000000000000000000" pitchFamily="2" charset="2"/>
              <a:buChar char="Ø"/>
            </a:pPr>
            <a:endParaRPr lang="en-US" sz="28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7368" y="226447"/>
            <a:ext cx="1247619" cy="12476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0F1B34-A37F-570D-EAD0-C1E7492861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714" r="19250"/>
          <a:stretch/>
        </p:blipFill>
        <p:spPr>
          <a:xfrm>
            <a:off x="8309263" y="2988292"/>
            <a:ext cx="2674498" cy="2224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6681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989656" y="1705636"/>
            <a:ext cx="10276517" cy="707886"/>
          </a:xfrm>
          <a:prstGeom prst="rect">
            <a:avLst/>
          </a:prstGeom>
          <a:solidFill>
            <a:srgbClr val="A50021"/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2024 YEAR IN REVIEW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EA7CA-1EE3-1E44-A38D-525BAFD1B031}" type="slidenum">
              <a:rPr lang="en-US" smtClean="0"/>
              <a:t>3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26525" y="2695839"/>
            <a:ext cx="517125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US" sz="2400" dirty="0"/>
              <a:t>Hosted school tournaments including the Steve Philips Classic, Geoff Walsh Memorial, Junior High and Senior High Girls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endParaRPr lang="en-US" sz="2400" dirty="0"/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US" sz="2400" dirty="0"/>
              <a:t>School tournaments included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2400" dirty="0"/>
              <a:t>76 schools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2400" dirty="0"/>
              <a:t>105 teams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2400" dirty="0"/>
              <a:t>210 games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endParaRPr lang="en-US" sz="2400" dirty="0"/>
          </a:p>
          <a:p>
            <a:pPr lvl="0"/>
            <a:endParaRPr lang="en-US" sz="2400" dirty="0"/>
          </a:p>
        </p:txBody>
      </p:sp>
      <p:pic>
        <p:nvPicPr>
          <p:cNvPr id="2050" name="Picture 2" descr="sjmb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201" y="197896"/>
            <a:ext cx="1241425" cy="124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5D49AB39-96FF-40ED-DAB0-27062E8D8F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9106" y="2695839"/>
            <a:ext cx="1896177" cy="388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8968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989656" y="1705636"/>
            <a:ext cx="10276517" cy="707886"/>
          </a:xfrm>
          <a:prstGeom prst="rect">
            <a:avLst/>
          </a:prstGeom>
          <a:solidFill>
            <a:srgbClr val="A50021"/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2024 YEAR IN REVIEW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EA7CA-1EE3-1E44-A38D-525BAFD1B031}" type="slidenum">
              <a:rPr lang="en-US" smtClean="0"/>
              <a:t>4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26525" y="2695839"/>
            <a:ext cx="5422101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US" sz="2400" dirty="0"/>
              <a:t> House league registration totaled 772 (76%) across 7 divisions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endParaRPr lang="en-US" sz="2400" dirty="0"/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400" dirty="0"/>
              <a:t>Rally Cap - 98      9U Minor - 122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400" dirty="0"/>
              <a:t>9U Major - 112   11U - 160         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400" dirty="0"/>
              <a:t>13U - 163             15U - 70            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400" dirty="0"/>
              <a:t>18U - 47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endParaRPr lang="en-US" sz="2400" dirty="0"/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US" sz="2400" dirty="0"/>
              <a:t> 354 games;  70 practices</a:t>
            </a:r>
            <a:endParaRPr lang="en-US" sz="2800" dirty="0"/>
          </a:p>
          <a:p>
            <a:endParaRPr lang="en-US" sz="2800" dirty="0"/>
          </a:p>
        </p:txBody>
      </p:sp>
      <p:pic>
        <p:nvPicPr>
          <p:cNvPr id="2050" name="Picture 2" descr="sjmb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201" y="197896"/>
            <a:ext cx="1241425" cy="124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 group of people on a baseball field&#10;&#10;Description automatically generated">
            <a:extLst>
              <a:ext uri="{FF2B5EF4-FFF2-40B4-BE49-F238E27FC236}">
                <a16:creationId xmlns:a16="http://schemas.microsoft.com/office/drawing/2014/main" id="{0F82D5BE-7058-C8A4-7201-00B6DAD723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4980" y="2908011"/>
            <a:ext cx="5084619" cy="381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1097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989656" y="1705636"/>
            <a:ext cx="10276517" cy="707886"/>
          </a:xfrm>
          <a:prstGeom prst="rect">
            <a:avLst/>
          </a:prstGeom>
          <a:solidFill>
            <a:srgbClr val="A50021"/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2024 YEAR IN REVIEW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EA7CA-1EE3-1E44-A38D-525BAFD1B031}" type="slidenum">
              <a:rPr lang="en-US" smtClean="0"/>
              <a:t>5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26525" y="2695839"/>
            <a:ext cx="5422101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US" sz="2400" dirty="0"/>
              <a:t>Hosted the 5</a:t>
            </a:r>
            <a:r>
              <a:rPr lang="en-US" sz="2400" baseline="30000" dirty="0"/>
              <a:t>th</a:t>
            </a:r>
            <a:r>
              <a:rPr lang="en-US" sz="2400" dirty="0"/>
              <a:t> Annual Mike </a:t>
            </a:r>
            <a:r>
              <a:rPr lang="en-US" sz="2400" dirty="0" err="1"/>
              <a:t>Buist</a:t>
            </a:r>
            <a:r>
              <a:rPr lang="en-US" sz="2400" dirty="0"/>
              <a:t> Classic 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400" dirty="0"/>
              <a:t>55 teams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400" dirty="0"/>
              <a:t>117 games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endParaRPr lang="en-US" sz="2400" dirty="0"/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US" sz="2400" dirty="0"/>
              <a:t>Hosted 13U A and 15UA provincials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endParaRPr lang="en-US" sz="2400" dirty="0"/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US" sz="2400" dirty="0"/>
              <a:t>Installed a scoreboard at Edgar Hartery field 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endParaRPr lang="en-US" sz="2400" dirty="0"/>
          </a:p>
          <a:p>
            <a:pPr lvl="0"/>
            <a:endParaRPr lang="en-US" sz="2400" dirty="0"/>
          </a:p>
          <a:p>
            <a:pPr lvl="0"/>
            <a:endParaRPr lang="en-US" sz="2800" dirty="0"/>
          </a:p>
          <a:p>
            <a:endParaRPr lang="en-US" sz="2800" dirty="0"/>
          </a:p>
        </p:txBody>
      </p:sp>
      <p:pic>
        <p:nvPicPr>
          <p:cNvPr id="2050" name="Picture 2" descr="sjmb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201" y="197896"/>
            <a:ext cx="1241425" cy="124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A scoreboard with numbers and letters on it&#10;&#10;Description automatically generated">
            <a:extLst>
              <a:ext uri="{FF2B5EF4-FFF2-40B4-BE49-F238E27FC236}">
                <a16:creationId xmlns:a16="http://schemas.microsoft.com/office/drawing/2014/main" id="{F104D5DF-724F-6094-5354-343F4A84FA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0872" y="2829980"/>
            <a:ext cx="4388219" cy="3109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7858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989656" y="1705636"/>
            <a:ext cx="10276517" cy="707886"/>
          </a:xfrm>
          <a:prstGeom prst="rect">
            <a:avLst/>
          </a:prstGeom>
          <a:solidFill>
            <a:srgbClr val="A50021"/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2024 YEAR IN REVIEW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EA7CA-1EE3-1E44-A38D-525BAFD1B031}" type="slidenum">
              <a:rPr lang="en-US" smtClean="0"/>
              <a:t>6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26525" y="2695839"/>
            <a:ext cx="5422101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US" sz="2400" dirty="0"/>
              <a:t> Installed portable washrooms at four fields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endParaRPr lang="en-US" sz="2400" dirty="0"/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US" sz="2400" dirty="0"/>
              <a:t>Revamped the All Star High Performance Program</a:t>
            </a:r>
          </a:p>
          <a:p>
            <a:pPr lvl="0"/>
            <a:endParaRPr lang="en-US" sz="2400" dirty="0"/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en-US" sz="2400" dirty="0"/>
              <a:t>Successfully completed All Star team selections  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endParaRPr lang="en-US" sz="2400" dirty="0"/>
          </a:p>
          <a:p>
            <a:pPr lvl="0"/>
            <a:endParaRPr lang="en-US" sz="2400" dirty="0"/>
          </a:p>
          <a:p>
            <a:pPr lvl="0"/>
            <a:endParaRPr lang="en-US" sz="2800" dirty="0"/>
          </a:p>
          <a:p>
            <a:endParaRPr lang="en-US" sz="2800" dirty="0"/>
          </a:p>
        </p:txBody>
      </p:sp>
      <p:pic>
        <p:nvPicPr>
          <p:cNvPr id="2050" name="Picture 2" descr="sjmb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201" y="197896"/>
            <a:ext cx="1241425" cy="124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D422E7-0721-CBDF-AD47-0814E086C8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8632" y="2883041"/>
            <a:ext cx="3485168" cy="34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1733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989656" y="1705636"/>
            <a:ext cx="10276517" cy="707886"/>
          </a:xfrm>
          <a:prstGeom prst="rect">
            <a:avLst/>
          </a:prstGeom>
          <a:solidFill>
            <a:srgbClr val="A50021"/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2024 YEAR IN REVIEW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EA7CA-1EE3-1E44-A38D-525BAFD1B031}" type="slidenum">
              <a:rPr lang="en-US" smtClean="0"/>
              <a:t>7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26525" y="2695839"/>
            <a:ext cx="517125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n-US" sz="2400" dirty="0"/>
              <a:t>Won BNL Awards in the following categories:	</a:t>
            </a:r>
          </a:p>
          <a:p>
            <a:pPr lvl="0"/>
            <a:endParaRPr lang="en-US" sz="2400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2400" dirty="0"/>
              <a:t>Minor Male Player of the Year – Kellan Sullivan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2400" dirty="0"/>
              <a:t>Female Coach of the Year – Nikki </a:t>
            </a:r>
            <a:r>
              <a:rPr lang="en-US" sz="2400" dirty="0" err="1"/>
              <a:t>Mousseau</a:t>
            </a:r>
            <a:endParaRPr lang="en-US" sz="2400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2400" dirty="0"/>
              <a:t>Minor Umpire of the Year – Maggie Byers </a:t>
            </a:r>
          </a:p>
          <a:p>
            <a:pPr lvl="0"/>
            <a:endParaRPr lang="en-US" sz="2400" dirty="0"/>
          </a:p>
          <a:p>
            <a:pPr lvl="0"/>
            <a:endParaRPr lang="en-US" sz="2400" dirty="0"/>
          </a:p>
          <a:p>
            <a:pPr lvl="0"/>
            <a:endParaRPr lang="en-US" sz="2800" dirty="0"/>
          </a:p>
          <a:p>
            <a:endParaRPr lang="en-US" sz="2800" dirty="0"/>
          </a:p>
        </p:txBody>
      </p:sp>
      <p:pic>
        <p:nvPicPr>
          <p:cNvPr id="2050" name="Picture 2" descr="sjmb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201" y="197896"/>
            <a:ext cx="1241425" cy="124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11D426-1730-9788-48B9-F0D805E639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6919" y="2695840"/>
            <a:ext cx="4318525" cy="3152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8000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984023" y="1702513"/>
            <a:ext cx="10276517" cy="707886"/>
          </a:xfrm>
          <a:prstGeom prst="rect">
            <a:avLst/>
          </a:prstGeom>
          <a:solidFill>
            <a:srgbClr val="A50021"/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2024 CHALLENGES</a:t>
            </a:r>
            <a:endParaRPr lang="en-US" b="1" dirty="0">
              <a:solidFill>
                <a:srgbClr val="1F2D54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EA7CA-1EE3-1E44-A38D-525BAFD1B031}" type="slidenum">
              <a:rPr lang="en-US" smtClean="0"/>
              <a:t>8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26525" y="2695839"/>
            <a:ext cx="560074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dirty="0"/>
              <a:t> </a:t>
            </a:r>
            <a:r>
              <a:rPr lang="en-US" sz="2400" dirty="0"/>
              <a:t>Transitioning to a new Executive Director </a:t>
            </a:r>
          </a:p>
          <a:p>
            <a:endParaRPr lang="en-US" sz="2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/>
              <a:t>Delivering programming, ensuring a quality experience, and meeting expectations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/>
              <a:t>Sustaining A League of Their Own while supporting AS teams/players</a:t>
            </a:r>
          </a:p>
          <a:p>
            <a:r>
              <a:rPr lang="en-US" sz="2800" dirty="0"/>
              <a:t> </a:t>
            </a:r>
          </a:p>
          <a:p>
            <a:endParaRPr lang="en-US" sz="2800" dirty="0"/>
          </a:p>
        </p:txBody>
      </p:sp>
      <p:pic>
        <p:nvPicPr>
          <p:cNvPr id="5122" name="Picture 2" descr="sjmb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465" y="174061"/>
            <a:ext cx="1241425" cy="124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 field with lights at night&#10;&#10;Description automatically generated">
            <a:extLst>
              <a:ext uri="{FF2B5EF4-FFF2-40B4-BE49-F238E27FC236}">
                <a16:creationId xmlns:a16="http://schemas.microsoft.com/office/drawing/2014/main" id="{25A26568-7C72-BFBE-4DD0-D44D3BB7A2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6906" y="2695839"/>
            <a:ext cx="3616526" cy="300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8000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984023" y="1702513"/>
            <a:ext cx="10276517" cy="707886"/>
          </a:xfrm>
          <a:prstGeom prst="rect">
            <a:avLst/>
          </a:prstGeom>
          <a:solidFill>
            <a:srgbClr val="A50021"/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2024 CHALLENGES</a:t>
            </a:r>
            <a:endParaRPr lang="en-US" b="1" dirty="0">
              <a:solidFill>
                <a:srgbClr val="1F2D54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EA7CA-1EE3-1E44-A38D-525BAFD1B031}" type="slidenum">
              <a:rPr lang="en-US" smtClean="0"/>
              <a:t>9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26525" y="2695839"/>
            <a:ext cx="560074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dirty="0"/>
              <a:t> </a:t>
            </a:r>
            <a:r>
              <a:rPr lang="en-US" sz="2400" dirty="0"/>
              <a:t>Offering School Tournaments without impacting other programs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/>
              <a:t> Ensuring adequate staffing at the right place at the right time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/>
              <a:t> HL Game defaults</a:t>
            </a:r>
          </a:p>
          <a:p>
            <a:endParaRPr lang="en-US" sz="2800" dirty="0"/>
          </a:p>
        </p:txBody>
      </p:sp>
      <p:pic>
        <p:nvPicPr>
          <p:cNvPr id="5122" name="Picture 2" descr="sjmb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465" y="174061"/>
            <a:ext cx="1241425" cy="124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5EAE98-8F4A-3148-0D5E-4D6018D51B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7273" y="2973062"/>
            <a:ext cx="4329658" cy="2555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4310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2273</TotalTime>
  <Words>801</Words>
  <Application>Microsoft Office PowerPoint</Application>
  <PresentationFormat>Widescreen</PresentationFormat>
  <Paragraphs>242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Curtis, Ken</cp:lastModifiedBy>
  <cp:revision>159</cp:revision>
  <cp:lastPrinted>2020-08-21T14:08:39Z</cp:lastPrinted>
  <dcterms:created xsi:type="dcterms:W3CDTF">2016-11-24T12:48:43Z</dcterms:created>
  <dcterms:modified xsi:type="dcterms:W3CDTF">2025-01-17T13:37:39Z</dcterms:modified>
</cp:coreProperties>
</file>