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jpeg" ContentType="image/jpeg"/>
  <Override PartName="/ppt/media/image3.jpeg" ContentType="image/jpeg"/>
  <Override PartName="/ppt/notesSlides/notesSlide6.xml" ContentType="application/vnd.openxmlformats-officedocument.presentationml.notesSlide+xml"/>
  <Override PartName="/ppt/media/image4.jpeg" ContentType="image/jpeg"/>
  <Override PartName="/ppt/media/media1.mov" ContentType="video/unknown"/>
  <Override PartName="/ppt/notesSlides/notesSlide7.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marL="228600" indent="-228600">
              <a:buSzPct val="100000"/>
              <a:buChar char="•"/>
            </a:pPr>
            <a:r>
              <a:t>2023 Board Meetings will be information sharing or presentation of new ideas/plans</a:t>
            </a:r>
          </a:p>
          <a:p>
            <a:pPr marL="228600" indent="-228600">
              <a:buSzPct val="100000"/>
              <a:buChar char="•"/>
            </a:pPr>
            <a:r>
              <a:t>In depth discussions, debates and brainstorming will be saved for Committee planning meetings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marL="228600" indent="-228600">
              <a:buSzPct val="100000"/>
              <a:buChar char="•"/>
            </a:pPr>
            <a:r>
              <a:t>Vacant VP of Non-Contact - will want to replace ASAP (opportunity to get Football Exposure through Team Alberta Flag GM)</a:t>
            </a:r>
          </a:p>
          <a:p>
            <a:pPr marL="228600" indent="-228600">
              <a:buSzPct val="100000"/>
              <a:buChar char="•"/>
            </a:pPr>
            <a:r>
              <a:t>Mary-Anne Vollman - Registrar/Managers Committee Chair and Support with RAMP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lvl1pPr marL="228600" indent="-228600">
              <a:buSzPct val="100000"/>
              <a:buChar char="•"/>
            </a:lvl1pPr>
          </a:lstStyle>
          <a:p>
            <a:pPr/>
            <a:r>
              <a:t>22 Member clubs (some only spring and others spring &amp; fall)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lvl1pPr marL="228600" indent="-228600">
              <a:buSzPct val="100000"/>
              <a:buChar char="•"/>
            </a:lvl1pPr>
          </a:lstStyle>
          <a:p>
            <a:pPr/>
            <a:r>
              <a:t>Coaches clinic date tentative March 24-26, 2023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marL="228600" indent="-228600">
              <a:buSzPct val="100000"/>
              <a:buChar char="•"/>
            </a:pPr>
          </a:p>
          <a:p>
            <a:pPr marL="228600" indent="-228600">
              <a:buSzPct val="100000"/>
              <a:buChar char="•"/>
            </a:pPr>
            <a:r>
              <a:t>HUDL - Look for your thoughts here. Hudl has offered two options for a league-wide purchase:</a:t>
            </a:r>
          </a:p>
          <a:p>
            <a:pPr marL="228600" indent="-228600">
              <a:buSzPct val="100000"/>
              <a:buChar char="•"/>
            </a:pPr>
          </a:p>
          <a:p>
            <a:pPr lvl="1" marL="457200" indent="-228600">
              <a:buSzPct val="100000"/>
              <a:buChar char="•"/>
            </a:pPr>
            <a:r>
              <a:t>League mandates ALL midget, bantam, peewee clubs use Hudl – everyone gets 50% off. Would be $200/USD per TEAM (not per club) each year, not including their play tools feature which allows for building playbooks.</a:t>
            </a:r>
          </a:p>
          <a:p>
            <a:pPr lvl="1" marL="457200" indent="-228600">
              <a:buSzPct val="100000"/>
              <a:buChar char="•"/>
            </a:pPr>
            <a:r>
              <a:t>League leaves it optional for all clubs to use Hudl. Would still need a majority. For those that want to, a 25% discount would be applied.</a:t>
            </a:r>
          </a:p>
          <a:p>
            <a:pPr/>
          </a:p>
          <a:p>
            <a:pPr marL="228600" indent="-228600">
              <a:buSzPct val="100000"/>
              <a:buChar char="•"/>
            </a:pPr>
            <a:r>
              <a:t>Casino - notice will be coming out and all clubs will be required to participate as per our League Fundraising Policy &amp; Requirements - club ‘opt out’ is available but penalty as per policy will be implemented for clubs that do not fulfill their obligations</a:t>
            </a:r>
          </a:p>
          <a:p>
            <a:pPr marL="228600" indent="-228600">
              <a:buSzPct val="100000"/>
              <a:buChar char="•"/>
            </a:pPr>
            <a:r>
              <a:t>Raffle - ticket quote is done, AGLC process started, confirming draw dates and locations</a:t>
            </a:r>
          </a:p>
          <a:p>
            <a:pPr marL="228600" indent="-228600">
              <a:buSzPct val="100000"/>
              <a:buChar char="•"/>
            </a:pPr>
            <a:r>
              <a:t>2023 fee structure approved by electronic vote 13 clubs responded and all 13 clubs in favour of the new 2023 fee structure so motion passed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The following are some of the policies that have been updated and/or created in the last six months.  Most of these have either been submitted by, or reviewed by, the various committees.  According to our Bylaws (9.2), policies can be updated by the Board of Directors at any regular meeting.  As there are so many of them, we will be sending them out to you to review on your own time, ask questions if necessary, and then approve/disprove on an electronic vote.  We will then read them into the minutes at the meeting in March.   Please contact Tracy Kociuba if you have any questions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In 2022, we launched our CDMFA flag program as its own league:   7 clubs = 504 kids</a:t>
            </a:r>
          </a:p>
          <a:p>
            <a:pPr/>
          </a:p>
          <a:p>
            <a:pPr/>
          </a:p>
          <a:p>
            <a:pPr/>
            <a:r>
              <a:t>Now 2023 Spring Flag ….</a:t>
            </a:r>
          </a:p>
          <a:p>
            <a:pPr/>
          </a:p>
          <a:p>
            <a:pPr marL="165261" indent="-165261">
              <a:buSzPct val="100000"/>
              <a:buChar char="-"/>
            </a:pPr>
            <a:r>
              <a:t>Registration hasn’t even opened … we have 10 clubs declared … expecting approx. 700 kids  …. We haven’t even started promotions or any reach to new markets.</a:t>
            </a:r>
          </a:p>
          <a:p>
            <a:pPr marL="165261" indent="-165261">
              <a:buSzPct val="100000"/>
              <a:buChar char="-"/>
            </a:pPr>
          </a:p>
          <a:p>
            <a:pPr marL="165261" indent="-165261">
              <a:buSzPct val="100000"/>
              <a:buChar char="-"/>
            </a:pPr>
            <a:r>
              <a:t>Potential for 2 more clubs to join … only limited by availability of coaches and field/practice spaces …. They may commit once they see the final package that we have ready to deliver.</a:t>
            </a:r>
          </a:p>
          <a:p>
            <a:pPr marL="165261" indent="-165261">
              <a:buSzPct val="100000"/>
              <a:buChar cha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0">
    <p:bg>
      <p:bgPr>
        <a:solidFill>
          <a:srgbClr val="414141"/>
        </a:solidFill>
      </p:bgPr>
    </p:bg>
    <p:spTree>
      <p:nvGrpSpPr>
        <p:cNvPr id="1" name=""/>
        <p:cNvGrpSpPr/>
        <p:nvPr/>
      </p:nvGrpSpPr>
      <p:grpSpPr>
        <a:xfrm>
          <a:off x="0" y="0"/>
          <a:ext cx="0" cy="0"/>
          <a:chOff x="0" y="0"/>
          <a:chExt cx="0" cy="0"/>
        </a:xfrm>
      </p:grpSpPr>
      <p:sp>
        <p:nvSpPr>
          <p:cNvPr id="90"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7"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98"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99"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07"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108"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109"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0">
    <p:bg>
      <p:bgPr>
        <a:solidFill>
          <a:srgbClr val="414141"/>
        </a:solidFill>
      </p:bgPr>
    </p:bg>
    <p:spTree>
      <p:nvGrpSpPr>
        <p:cNvPr id="1" name=""/>
        <p:cNvGrpSpPr/>
        <p:nvPr/>
      </p:nvGrpSpPr>
      <p:grpSpPr>
        <a:xfrm>
          <a:off x="0" y="0"/>
          <a:ext cx="0" cy="0"/>
          <a:chOff x="0" y="0"/>
          <a:chExt cx="0" cy="0"/>
        </a:xfrm>
      </p:grpSpPr>
      <p:sp>
        <p:nvSpPr>
          <p:cNvPr id="20" name="Title Text"/>
          <p:cNvSpPr txBox="1"/>
          <p:nvPr>
            <p:ph type="title"/>
          </p:nvPr>
        </p:nvSpPr>
        <p:spPr>
          <a:xfrm>
            <a:off x="1524000" y="1122362"/>
            <a:ext cx="9144000" cy="2387601"/>
          </a:xfrm>
          <a:prstGeom prst="rect">
            <a:avLst/>
          </a:prstGeom>
        </p:spPr>
        <p:txBody>
          <a:bodyPr anchor="b"/>
          <a:lstStyle>
            <a:lvl1pPr algn="ctr">
              <a:defRPr sz="6000">
                <a:solidFill>
                  <a:srgbClr val="FFFFFF"/>
                </a:solidFill>
              </a:defRPr>
            </a:lvl1pPr>
          </a:lstStyle>
          <a:p>
            <a:pPr/>
            <a:r>
              <a:t>Title Text</a:t>
            </a:r>
          </a:p>
        </p:txBody>
      </p:sp>
      <p:sp>
        <p:nvSpPr>
          <p:cNvPr id="21"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solidFill>
                  <a:srgbClr val="FFFFFF"/>
                </a:solidFill>
              </a:defRPr>
            </a:lvl1pPr>
            <a:lvl2pPr marL="0" indent="457200" algn="ctr">
              <a:buSzTx/>
              <a:buFontTx/>
              <a:buNone/>
              <a:defRPr sz="2400">
                <a:solidFill>
                  <a:srgbClr val="FFFFFF"/>
                </a:solidFill>
              </a:defRPr>
            </a:lvl2pPr>
            <a:lvl3pPr marL="0" indent="914400" algn="ctr">
              <a:buSzTx/>
              <a:buFontTx/>
              <a:buNone/>
              <a:defRPr sz="2400">
                <a:solidFill>
                  <a:srgbClr val="FFFFFF"/>
                </a:solidFill>
              </a:defRPr>
            </a:lvl3pPr>
            <a:lvl4pPr marL="0" indent="1371600" algn="ctr">
              <a:buSzTx/>
              <a:buFontTx/>
              <a:buNone/>
              <a:defRPr sz="2400">
                <a:solidFill>
                  <a:srgbClr val="FFFFFF"/>
                </a:solidFill>
              </a:defRPr>
            </a:lvl4pPr>
            <a:lvl5pPr marL="0" indent="1828800" algn="ctr">
              <a:buSzTx/>
              <a:buFont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bg>
      <p:bgPr>
        <a:solidFill>
          <a:srgbClr val="414141"/>
        </a:solidFill>
      </p:bgPr>
    </p:bg>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39"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47"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48"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5" name="Title Text"/>
          <p:cNvSpPr txBox="1"/>
          <p:nvPr>
            <p:ph type="title"/>
          </p:nvPr>
        </p:nvSpPr>
        <p:spPr>
          <a:xfrm>
            <a:off x="839787" y="365125"/>
            <a:ext cx="10515601" cy="1325563"/>
          </a:xfrm>
          <a:prstGeom prst="rect">
            <a:avLst/>
          </a:prstGeom>
        </p:spPr>
        <p:txBody>
          <a:bodyPr/>
          <a:lstStyle/>
          <a:p>
            <a:pPr/>
            <a:r>
              <a:t>Title Text</a:t>
            </a:r>
          </a:p>
        </p:txBody>
      </p:sp>
      <p:sp>
        <p:nvSpPr>
          <p:cNvPr id="66"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67"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image" Target="../media/image16.jpeg"/><Relationship Id="rId15" Type="http://schemas.openxmlformats.org/officeDocument/2006/relationships/image" Target="../media/image17.jpeg"/><Relationship Id="rId16" Type="http://schemas.openxmlformats.org/officeDocument/2006/relationships/image" Target="../media/image1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 Id="rId3" Type="http://schemas.openxmlformats.org/officeDocument/2006/relationships/image" Target="../media/image20.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cdmfa.ca" TargetMode="External"/><Relationship Id="rId3"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cloud.rampinteractive.com/footballalberta/files/Coaching%20Requirement%20Flow%20Chart%202022.pdf" TargetMode="External"/><Relationship Id="rId5" Type="http://schemas.openxmlformats.org/officeDocument/2006/relationships/hyperlink" Target="https://www.footballalberta.ab.ca/content/span-stylecolor-0000ffupcoming-coaching-courses-span"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 Id="rId3" Type="http://schemas.openxmlformats.org/officeDocument/2006/relationships/hyperlink" Target="https://www.footballalberta.ab.ca/content/span-stylecolor-0000ff2023-alberta-summer-games-span"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7646886" y="391612"/>
            <a:ext cx="4087307" cy="3815696"/>
          </a:xfrm>
          <a:prstGeom prst="rect">
            <a:avLst/>
          </a:prstGeom>
        </p:spPr>
        <p:txBody>
          <a:bodyPr/>
          <a:lstStyle/>
          <a:p>
            <a:pPr algn="l">
              <a:defRPr sz="5000"/>
            </a:pPr>
            <a:r>
              <a:t>Capital District </a:t>
            </a:r>
          </a:p>
          <a:p>
            <a:pPr algn="l">
              <a:defRPr sz="5000"/>
            </a:pPr>
            <a:r>
              <a:t>Minor Football Association</a:t>
            </a:r>
          </a:p>
        </p:txBody>
      </p:sp>
      <p:sp>
        <p:nvSpPr>
          <p:cNvPr id="120" name="Subtitle 2"/>
          <p:cNvSpPr txBox="1"/>
          <p:nvPr>
            <p:ph type="body" sz="quarter" idx="1"/>
          </p:nvPr>
        </p:nvSpPr>
        <p:spPr>
          <a:xfrm>
            <a:off x="7303530" y="4750892"/>
            <a:ext cx="4248387" cy="1147864"/>
          </a:xfrm>
          <a:prstGeom prst="rect">
            <a:avLst/>
          </a:prstGeom>
        </p:spPr>
        <p:txBody>
          <a:bodyPr/>
          <a:lstStyle/>
          <a:p>
            <a:pPr>
              <a:defRPr sz="2000"/>
            </a:pPr>
            <a:r>
              <a:t>CDMFA Board Meeting February 7, 2023</a:t>
            </a:r>
          </a:p>
          <a:p>
            <a:pPr>
              <a:defRPr sz="2000"/>
            </a:pPr>
            <a:r>
              <a:t>7PM @ St. Albert Rugby Club</a:t>
            </a:r>
          </a:p>
        </p:txBody>
      </p:sp>
      <p:sp>
        <p:nvSpPr>
          <p:cNvPr id="121" name="Freeform: Shape 9"/>
          <p:cNvSpPr/>
          <p:nvPr/>
        </p:nvSpPr>
        <p:spPr>
          <a:xfrm flipH="1" flipV="1">
            <a:off x="1" y="0"/>
            <a:ext cx="7188052"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p>
        </p:txBody>
      </p:sp>
      <p:pic>
        <p:nvPicPr>
          <p:cNvPr id="122" name="Picture 4" descr="Picture 4"/>
          <p:cNvPicPr>
            <a:picLocks noChangeAspect="1"/>
          </p:cNvPicPr>
          <p:nvPr/>
        </p:nvPicPr>
        <p:blipFill>
          <a:blip r:embed="rId2">
            <a:extLst/>
          </a:blip>
          <a:srcRect l="0" t="2426" r="2" b="0"/>
          <a:stretch>
            <a:fillRect/>
          </a:stretch>
        </p:blipFill>
        <p:spPr>
          <a:xfrm>
            <a:off x="1" y="10"/>
            <a:ext cx="7028260" cy="6857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4002" y="21600"/>
                </a:lnTo>
                <a:lnTo>
                  <a:pt x="14970" y="20650"/>
                </a:lnTo>
                <a:cubicBezTo>
                  <a:pt x="19060" y="16396"/>
                  <a:pt x="21587" y="10560"/>
                  <a:pt x="21600" y="4119"/>
                </a:cubicBezTo>
                <a:lnTo>
                  <a:pt x="21600" y="4004"/>
                </a:lnTo>
                <a:cubicBezTo>
                  <a:pt x="21597" y="2880"/>
                  <a:pt x="21518" y="1773"/>
                  <a:pt x="21367" y="691"/>
                </a:cubicBezTo>
                <a:lnTo>
                  <a:pt x="21254" y="0"/>
                </a:lnTo>
                <a:lnTo>
                  <a:pt x="0" y="0"/>
                </a:ln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 grpId="1"/>
      <p:bldP build="whole" bldLvl="1" animBg="1" rev="0" advAuto="0" spid="120"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Picture 6" descr="Picture 6"/>
          <p:cNvPicPr>
            <a:picLocks noChangeAspect="1"/>
          </p:cNvPicPr>
          <p:nvPr/>
        </p:nvPicPr>
        <p:blipFill>
          <a:blip r:embed="rId3">
            <a:extLst/>
          </a:blip>
          <a:srcRect l="234" t="0" r="23337" b="0"/>
          <a:stretch>
            <a:fillRect/>
          </a:stretch>
        </p:blipFill>
        <p:spPr>
          <a:xfrm>
            <a:off x="5526920" y="-3"/>
            <a:ext cx="6988573" cy="6857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 y="0"/>
                </a:moveTo>
                <a:lnTo>
                  <a:pt x="2452" y="1199"/>
                </a:lnTo>
                <a:cubicBezTo>
                  <a:pt x="4052" y="8062"/>
                  <a:pt x="3158" y="14986"/>
                  <a:pt x="335" y="20935"/>
                </a:cubicBezTo>
                <a:lnTo>
                  <a:pt x="0" y="21600"/>
                </a:lnTo>
                <a:lnTo>
                  <a:pt x="21600" y="21600"/>
                </a:lnTo>
                <a:lnTo>
                  <a:pt x="21600" y="0"/>
                </a:lnTo>
                <a:lnTo>
                  <a:pt x="2143" y="0"/>
                </a:lnTo>
                <a:close/>
              </a:path>
            </a:pathLst>
          </a:custGeom>
          <a:ln w="12700">
            <a:miter lim="400000"/>
          </a:ln>
        </p:spPr>
      </p:pic>
      <p:sp>
        <p:nvSpPr>
          <p:cNvPr id="287" name="Freeform: Shape 22"/>
          <p:cNvSpPr/>
          <p:nvPr/>
        </p:nvSpPr>
        <p:spPr>
          <a:xfrm>
            <a:off x="-1" y="-2"/>
            <a:ext cx="6480075" cy="6858004"/>
          </a:xfrm>
          <a:custGeom>
            <a:avLst/>
            <a:gdLst/>
            <a:ahLst/>
            <a:cxnLst>
              <a:cxn ang="0">
                <a:pos x="wd2" y="hd2"/>
              </a:cxn>
              <a:cxn ang="5400000">
                <a:pos x="wd2" y="hd2"/>
              </a:cxn>
              <a:cxn ang="10800000">
                <a:pos x="wd2" y="hd2"/>
              </a:cxn>
              <a:cxn ang="16200000">
                <a:pos x="wd2" y="hd2"/>
              </a:cxn>
            </a:cxnLst>
            <a:rect l="0" t="0" r="r" b="b"/>
            <a:pathLst>
              <a:path w="20749" h="21600" fill="norm" stroke="1" extrusionOk="0">
                <a:moveTo>
                  <a:pt x="19629" y="0"/>
                </a:moveTo>
                <a:lnTo>
                  <a:pt x="19894" y="991"/>
                </a:lnTo>
                <a:cubicBezTo>
                  <a:pt x="21600" y="8037"/>
                  <a:pt x="20688" y="15146"/>
                  <a:pt x="17741" y="21281"/>
                </a:cubicBezTo>
                <a:lnTo>
                  <a:pt x="17579" y="21600"/>
                </a:lnTo>
                <a:lnTo>
                  <a:pt x="0" y="21600"/>
                </a:lnTo>
                <a:lnTo>
                  <a:pt x="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p>
        </p:txBody>
      </p:sp>
      <p:sp>
        <p:nvSpPr>
          <p:cNvPr id="288" name="Freeform: Shape 24"/>
          <p:cNvSpPr/>
          <p:nvPr/>
        </p:nvSpPr>
        <p:spPr>
          <a:xfrm>
            <a:off x="-1" y="0"/>
            <a:ext cx="6249218" cy="6858001"/>
          </a:xfrm>
          <a:custGeom>
            <a:avLst/>
            <a:gdLst/>
            <a:ahLst/>
            <a:cxnLst>
              <a:cxn ang="0">
                <a:pos x="wd2" y="hd2"/>
              </a:cxn>
              <a:cxn ang="5400000">
                <a:pos x="wd2" y="hd2"/>
              </a:cxn>
              <a:cxn ang="10800000">
                <a:pos x="wd2" y="hd2"/>
              </a:cxn>
              <a:cxn ang="16200000">
                <a:pos x="wd2" y="hd2"/>
              </a:cxn>
            </a:cxnLst>
            <a:rect l="0" t="0" r="r" b="b"/>
            <a:pathLst>
              <a:path w="20730" h="21600" fill="norm" stroke="1" extrusionOk="0">
                <a:moveTo>
                  <a:pt x="0" y="0"/>
                </a:moveTo>
                <a:lnTo>
                  <a:pt x="19551" y="0"/>
                </a:lnTo>
                <a:lnTo>
                  <a:pt x="19883" y="1199"/>
                </a:lnTo>
                <a:cubicBezTo>
                  <a:pt x="21600" y="8062"/>
                  <a:pt x="20641" y="14987"/>
                  <a:pt x="17611" y="20935"/>
                </a:cubicBezTo>
                <a:lnTo>
                  <a:pt x="17252" y="21600"/>
                </a:lnTo>
                <a:lnTo>
                  <a:pt x="0" y="21600"/>
                </a:lnTo>
                <a:close/>
              </a:path>
            </a:pathLst>
          </a:custGeom>
          <a:solidFill>
            <a:srgbClr val="414141"/>
          </a:solidFill>
          <a:ln w="12700">
            <a:miter lim="400000"/>
          </a:ln>
        </p:spPr>
        <p:txBody>
          <a:bodyPr lIns="45719" rIns="45719" anchor="ctr"/>
          <a:lstStyle/>
          <a:p>
            <a:pPr algn="ctr">
              <a:defRPr>
                <a:solidFill>
                  <a:srgbClr val="FFFFFF"/>
                </a:solidFill>
              </a:defRPr>
            </a:pPr>
          </a:p>
        </p:txBody>
      </p:sp>
      <p:sp>
        <p:nvSpPr>
          <p:cNvPr id="289" name="TextBox 3"/>
          <p:cNvSpPr txBox="1"/>
          <p:nvPr/>
        </p:nvSpPr>
        <p:spPr>
          <a:xfrm>
            <a:off x="153787" y="1452587"/>
            <a:ext cx="5296487" cy="463634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57200" indent="-228600">
              <a:lnSpc>
                <a:spcPct val="90000"/>
              </a:lnSpc>
              <a:spcBef>
                <a:spcPts val="1000"/>
              </a:spcBef>
              <a:buClr>
                <a:srgbClr val="FFFFFF"/>
              </a:buClr>
              <a:buSzPct val="100000"/>
              <a:buChar char="•"/>
              <a:defRPr sz="2400">
                <a:solidFill>
                  <a:srgbClr val="FFFFFF"/>
                </a:solidFill>
              </a:defRPr>
            </a:pPr>
            <a:r>
              <a:t>2022 year end financials being completed with audit to follow soon</a:t>
            </a:r>
          </a:p>
          <a:p>
            <a:pPr marL="457200" indent="-228600">
              <a:lnSpc>
                <a:spcPct val="90000"/>
              </a:lnSpc>
              <a:spcBef>
                <a:spcPts val="1000"/>
              </a:spcBef>
              <a:buClr>
                <a:srgbClr val="FFFFFF"/>
              </a:buClr>
              <a:buSzPct val="100000"/>
              <a:buChar char="•"/>
              <a:defRPr sz="2400">
                <a:solidFill>
                  <a:srgbClr val="FFFFFF"/>
                </a:solidFill>
              </a:defRPr>
            </a:pPr>
            <a:r>
              <a:t>2022 Raffle winners have all been paid out</a:t>
            </a:r>
          </a:p>
          <a:p>
            <a:pPr marL="457200" indent="-228600">
              <a:lnSpc>
                <a:spcPct val="90000"/>
              </a:lnSpc>
              <a:spcBef>
                <a:spcPts val="1000"/>
              </a:spcBef>
              <a:buClr>
                <a:srgbClr val="FFFFFF"/>
              </a:buClr>
              <a:buSzPct val="100000"/>
              <a:buChar char="•"/>
              <a:defRPr sz="2400">
                <a:solidFill>
                  <a:srgbClr val="FFFFFF"/>
                </a:solidFill>
              </a:defRPr>
            </a:pPr>
            <a:r>
              <a:t>HUDL - league proposal/discount</a:t>
            </a:r>
          </a:p>
          <a:p>
            <a:pPr marL="457200" indent="-228600">
              <a:lnSpc>
                <a:spcPct val="90000"/>
              </a:lnSpc>
              <a:spcBef>
                <a:spcPts val="1000"/>
              </a:spcBef>
              <a:buClr>
                <a:srgbClr val="FFFFFF"/>
              </a:buClr>
              <a:buSzPct val="100000"/>
              <a:buChar char="•"/>
              <a:defRPr sz="2400">
                <a:solidFill>
                  <a:srgbClr val="FFFFFF"/>
                </a:solidFill>
              </a:defRPr>
            </a:pPr>
            <a:r>
              <a:t>Casino Announcement - July 26-27, 2023</a:t>
            </a:r>
          </a:p>
          <a:p>
            <a:pPr marL="457200" indent="-228600">
              <a:lnSpc>
                <a:spcPct val="90000"/>
              </a:lnSpc>
              <a:spcBef>
                <a:spcPts val="1000"/>
              </a:spcBef>
              <a:buClr>
                <a:srgbClr val="FFFFFF"/>
              </a:buClr>
              <a:buSzPct val="100000"/>
              <a:buChar char="•"/>
              <a:defRPr sz="2400">
                <a:solidFill>
                  <a:srgbClr val="FFFFFF"/>
                </a:solidFill>
              </a:defRPr>
            </a:pPr>
            <a:r>
              <a:t>2023 raffle details coming soon</a:t>
            </a:r>
          </a:p>
          <a:p>
            <a:pPr marL="457200" indent="-228600">
              <a:lnSpc>
                <a:spcPct val="90000"/>
              </a:lnSpc>
              <a:spcBef>
                <a:spcPts val="1000"/>
              </a:spcBef>
              <a:buClr>
                <a:srgbClr val="FFFFFF"/>
              </a:buClr>
              <a:buSzPct val="100000"/>
              <a:buChar char="•"/>
              <a:defRPr sz="2400">
                <a:solidFill>
                  <a:srgbClr val="FFFFFF"/>
                </a:solidFill>
              </a:defRPr>
            </a:pPr>
            <a:r>
              <a:t>New signing authority on bank account</a:t>
            </a:r>
          </a:p>
          <a:p>
            <a:pPr marL="457200" indent="-228600">
              <a:lnSpc>
                <a:spcPct val="90000"/>
              </a:lnSpc>
              <a:spcBef>
                <a:spcPts val="1000"/>
              </a:spcBef>
              <a:buClr>
                <a:srgbClr val="FFFFFF"/>
              </a:buClr>
              <a:buSzPct val="100000"/>
              <a:buChar char="•"/>
              <a:defRPr sz="2400">
                <a:solidFill>
                  <a:srgbClr val="FFFFFF"/>
                </a:solidFill>
              </a:defRPr>
            </a:pPr>
            <a:r>
              <a:t>2023 Fee structure approved</a:t>
            </a:r>
          </a:p>
        </p:txBody>
      </p:sp>
      <p:sp>
        <p:nvSpPr>
          <p:cNvPr id="290" name="VP FINANCE"/>
          <p:cNvSpPr txBox="1"/>
          <p:nvPr/>
        </p:nvSpPr>
        <p:spPr>
          <a:xfrm>
            <a:off x="832926" y="199688"/>
            <a:ext cx="4583364" cy="6864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600">
                <a:solidFill>
                  <a:srgbClr val="FFFFFF"/>
                </a:solidFill>
              </a:defRPr>
            </a:lvl1pPr>
          </a:lstStyle>
          <a:p>
            <a:pPr/>
            <a:r>
              <a:t>VP FINANCE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8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8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8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8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8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1).png" descr="image (1).png"/>
          <p:cNvPicPr>
            <a:picLocks noChangeAspect="1"/>
          </p:cNvPicPr>
          <p:nvPr/>
        </p:nvPicPr>
        <p:blipFill>
          <a:blip r:embed="rId2">
            <a:extLst/>
          </a:blip>
          <a:stretch>
            <a:fillRect/>
          </a:stretch>
        </p:blipFill>
        <p:spPr>
          <a:xfrm>
            <a:off x="2889250" y="571500"/>
            <a:ext cx="6413500" cy="5715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over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extBox 3"/>
          <p:cNvSpPr txBox="1"/>
          <p:nvPr/>
        </p:nvSpPr>
        <p:spPr>
          <a:xfrm>
            <a:off x="7508293" y="216975"/>
            <a:ext cx="4491712" cy="1578372"/>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spcBef>
                <a:spcPts val="600"/>
              </a:spcBef>
              <a:defRPr sz="4100">
                <a:solidFill>
                  <a:srgbClr val="FFFFFF"/>
                </a:solidFill>
                <a:latin typeface="Calibri Light"/>
                <a:ea typeface="Calibri Light"/>
                <a:cs typeface="Calibri Light"/>
                <a:sym typeface="Calibri Light"/>
              </a:defRPr>
            </a:lvl1pPr>
          </a:lstStyle>
          <a:p>
            <a:pPr/>
            <a:r>
              <a:t>VP COMMUNICATIONS</a:t>
            </a:r>
          </a:p>
        </p:txBody>
      </p:sp>
      <p:sp>
        <p:nvSpPr>
          <p:cNvPr id="297" name="Freeform: Shape 9"/>
          <p:cNvSpPr/>
          <p:nvPr/>
        </p:nvSpPr>
        <p:spPr>
          <a:xfrm flipH="1" flipV="1">
            <a:off x="1" y="0"/>
            <a:ext cx="7188052"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p>
        </p:txBody>
      </p:sp>
      <p:pic>
        <p:nvPicPr>
          <p:cNvPr id="298" name="Picture 2" descr="Picture 2"/>
          <p:cNvPicPr>
            <a:picLocks noChangeAspect="1"/>
          </p:cNvPicPr>
          <p:nvPr/>
        </p:nvPicPr>
        <p:blipFill>
          <a:blip r:embed="rId2">
            <a:extLst/>
          </a:blip>
          <a:srcRect l="27229" t="0" r="4359" b="0"/>
          <a:stretch>
            <a:fillRect/>
          </a:stretch>
        </p:blipFill>
        <p:spPr>
          <a:xfrm>
            <a:off x="1" y="10"/>
            <a:ext cx="7028657" cy="6857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99" name="TextBox 5"/>
          <p:cNvSpPr txBox="1"/>
          <p:nvPr/>
        </p:nvSpPr>
        <p:spPr>
          <a:xfrm>
            <a:off x="7461503" y="2215301"/>
            <a:ext cx="4203565" cy="24677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600" indent="-228600">
              <a:lnSpc>
                <a:spcPct val="150000"/>
              </a:lnSpc>
              <a:buSzPct val="100000"/>
              <a:buChar char="•"/>
              <a:defRPr sz="2400">
                <a:solidFill>
                  <a:srgbClr val="FFFFFF"/>
                </a:solidFill>
              </a:defRPr>
            </a:lvl1pPr>
          </a:lstStyle>
          <a:p>
            <a:pPr/>
            <a:r>
              <a:t>Looking to establish a contact with each club who can provide updates for game days/events, etc.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POLICY UPDATES…"/>
          <p:cNvSpPr txBox="1"/>
          <p:nvPr>
            <p:ph type="title" idx="4294967295"/>
          </p:nvPr>
        </p:nvSpPr>
        <p:spPr>
          <a:xfrm>
            <a:off x="609600" y="92074"/>
            <a:ext cx="10972800" cy="1508126"/>
          </a:xfrm>
          <a:prstGeom prst="rect">
            <a:avLst/>
          </a:prstGeom>
        </p:spPr>
        <p:txBody>
          <a:bodyPr/>
          <a:lstStyle/>
          <a:p>
            <a:pPr algn="ctr">
              <a:defRPr>
                <a:solidFill>
                  <a:srgbClr val="FFFFFF"/>
                </a:solidFill>
              </a:defRPr>
            </a:pPr>
            <a:r>
              <a:t>POLICY UPDATES</a:t>
            </a:r>
          </a:p>
          <a:p>
            <a:pPr algn="ctr">
              <a:spcBef>
                <a:spcPts val="1000"/>
              </a:spcBef>
              <a:buFont typeface="Arial"/>
              <a:defRPr sz="2800">
                <a:solidFill>
                  <a:srgbClr val="FFFFFF"/>
                </a:solidFill>
                <a:latin typeface="+mj-lt"/>
                <a:ea typeface="+mj-ea"/>
                <a:cs typeface="+mj-cs"/>
                <a:sym typeface="Calibri"/>
              </a:defRPr>
            </a:pPr>
            <a:r>
              <a:t>The following policies have been updated or created</a:t>
            </a:r>
          </a:p>
        </p:txBody>
      </p:sp>
      <p:sp>
        <p:nvSpPr>
          <p:cNvPr id="302" name="CDMFA Awards…"/>
          <p:cNvSpPr txBox="1"/>
          <p:nvPr>
            <p:ph type="body" sz="half" idx="4294967295"/>
          </p:nvPr>
        </p:nvSpPr>
        <p:spPr>
          <a:xfrm>
            <a:off x="133626" y="1600200"/>
            <a:ext cx="4813008" cy="5257800"/>
          </a:xfrm>
          <a:prstGeom prst="rect">
            <a:avLst/>
          </a:prstGeom>
        </p:spPr>
        <p:txBody>
          <a:bodyPr/>
          <a:lstStyle/>
          <a:p>
            <a:pPr marL="457200">
              <a:buClr>
                <a:srgbClr val="FFFFFF"/>
              </a:buClr>
              <a:defRPr>
                <a:solidFill>
                  <a:srgbClr val="FFFFFF"/>
                </a:solidFill>
              </a:defRPr>
            </a:pPr>
            <a:r>
              <a:t>CDMFA Awards</a:t>
            </a:r>
          </a:p>
          <a:p>
            <a:pPr marL="457200">
              <a:buClr>
                <a:srgbClr val="FFFFFF"/>
              </a:buClr>
              <a:defRPr>
                <a:solidFill>
                  <a:srgbClr val="FFFFFF"/>
                </a:solidFill>
              </a:defRPr>
            </a:pPr>
            <a:r>
              <a:t>Coaching Standars</a:t>
            </a:r>
          </a:p>
          <a:p>
            <a:pPr marL="457200">
              <a:buClr>
                <a:srgbClr val="FFFFFF"/>
              </a:buClr>
              <a:defRPr>
                <a:solidFill>
                  <a:srgbClr val="FFFFFF"/>
                </a:solidFill>
              </a:defRPr>
            </a:pPr>
            <a:r>
              <a:t>Communications</a:t>
            </a:r>
          </a:p>
          <a:p>
            <a:pPr marL="457200">
              <a:buClr>
                <a:srgbClr val="FFFFFF"/>
              </a:buClr>
              <a:defRPr>
                <a:solidFill>
                  <a:srgbClr val="FFFFFF"/>
                </a:solidFill>
              </a:defRPr>
            </a:pPr>
            <a:r>
              <a:t>Conflict of Interest</a:t>
            </a:r>
          </a:p>
          <a:p>
            <a:pPr marL="457200">
              <a:buClr>
                <a:srgbClr val="FFFFFF"/>
              </a:buClr>
              <a:defRPr>
                <a:solidFill>
                  <a:srgbClr val="FFFFFF"/>
                </a:solidFill>
              </a:defRPr>
            </a:pPr>
            <a:r>
              <a:t>Discipline Process</a:t>
            </a:r>
          </a:p>
          <a:p>
            <a:pPr marL="457200">
              <a:buClr>
                <a:srgbClr val="FFFFFF"/>
              </a:buClr>
              <a:defRPr>
                <a:solidFill>
                  <a:srgbClr val="FFFFFF"/>
                </a:solidFill>
              </a:defRPr>
            </a:pPr>
            <a:r>
              <a:t>Eligibility, Recruitment Zones &amp; Boundaries</a:t>
            </a:r>
          </a:p>
          <a:p>
            <a:pPr marL="457200">
              <a:buClr>
                <a:srgbClr val="FFFFFF"/>
              </a:buClr>
              <a:defRPr>
                <a:solidFill>
                  <a:srgbClr val="FFFFFF"/>
                </a:solidFill>
              </a:defRPr>
            </a:pPr>
            <a:r>
              <a:t>Equipment &amp; Fields - Flag</a:t>
            </a:r>
          </a:p>
          <a:p>
            <a:pPr marL="457200">
              <a:buClr>
                <a:srgbClr val="FFFFFF"/>
              </a:buClr>
              <a:defRPr>
                <a:solidFill>
                  <a:srgbClr val="FFFFFF"/>
                </a:solidFill>
              </a:defRPr>
            </a:pPr>
            <a:r>
              <a:t>Equipment &amp; Fields - Tackle</a:t>
            </a:r>
          </a:p>
          <a:p>
            <a:pPr marL="457200">
              <a:buClr>
                <a:srgbClr val="FFFFFF"/>
              </a:buClr>
              <a:defRPr>
                <a:solidFill>
                  <a:srgbClr val="FFFFFF"/>
                </a:solidFill>
              </a:defRPr>
            </a:pPr>
            <a:r>
              <a:t>Fair Play</a:t>
            </a:r>
          </a:p>
        </p:txBody>
      </p:sp>
      <p:sp>
        <p:nvSpPr>
          <p:cNvPr id="303" name="Finance Procedures…"/>
          <p:cNvSpPr txBox="1"/>
          <p:nvPr/>
        </p:nvSpPr>
        <p:spPr>
          <a:xfrm>
            <a:off x="6024903" y="1600200"/>
            <a:ext cx="5154857"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29768" indent="-214884" defTabSz="859536">
              <a:lnSpc>
                <a:spcPct val="90000"/>
              </a:lnSpc>
              <a:spcBef>
                <a:spcPts val="900"/>
              </a:spcBef>
              <a:buClr>
                <a:srgbClr val="FFFFFF"/>
              </a:buClr>
              <a:buSzPct val="100000"/>
              <a:buFont typeface="Arial"/>
              <a:buChar char="•"/>
              <a:defRPr sz="2632">
                <a:solidFill>
                  <a:srgbClr val="FFFFFF"/>
                </a:solidFill>
              </a:defRPr>
            </a:pPr>
            <a:r>
              <a:t>Finance Procedures</a:t>
            </a:r>
          </a:p>
          <a:p>
            <a:pPr marL="429768" indent="-214884" defTabSz="859536">
              <a:lnSpc>
                <a:spcPct val="90000"/>
              </a:lnSpc>
              <a:spcBef>
                <a:spcPts val="900"/>
              </a:spcBef>
              <a:buClr>
                <a:srgbClr val="FFFFFF"/>
              </a:buClr>
              <a:buSzPct val="100000"/>
              <a:buFont typeface="Arial"/>
              <a:buChar char="•"/>
              <a:defRPr sz="2632">
                <a:solidFill>
                  <a:srgbClr val="FFFFFF"/>
                </a:solidFill>
              </a:defRPr>
            </a:pPr>
            <a:r>
              <a:t>Governance</a:t>
            </a:r>
          </a:p>
          <a:p>
            <a:pPr marL="429768" indent="-214884" defTabSz="859536">
              <a:lnSpc>
                <a:spcPct val="90000"/>
              </a:lnSpc>
              <a:spcBef>
                <a:spcPts val="900"/>
              </a:spcBef>
              <a:buClr>
                <a:srgbClr val="FFFFFF"/>
              </a:buClr>
              <a:buSzPct val="100000"/>
              <a:buFont typeface="Arial"/>
              <a:buChar char="•"/>
              <a:defRPr sz="2632">
                <a:solidFill>
                  <a:srgbClr val="FFFFFF"/>
                </a:solidFill>
              </a:defRPr>
            </a:pPr>
            <a:r>
              <a:t>League Fundraising </a:t>
            </a:r>
          </a:p>
          <a:p>
            <a:pPr marL="429768" indent="-214884" defTabSz="859536">
              <a:lnSpc>
                <a:spcPct val="90000"/>
              </a:lnSpc>
              <a:spcBef>
                <a:spcPts val="900"/>
              </a:spcBef>
              <a:buClr>
                <a:srgbClr val="FFFFFF"/>
              </a:buClr>
              <a:buSzPct val="100000"/>
              <a:buFont typeface="Arial"/>
              <a:buChar char="•"/>
              <a:defRPr sz="2632">
                <a:solidFill>
                  <a:srgbClr val="FFFFFF"/>
                </a:solidFill>
              </a:defRPr>
            </a:pPr>
            <a:r>
              <a:t>Police &amp; Vulnerable Sector Checks</a:t>
            </a:r>
          </a:p>
          <a:p>
            <a:pPr marL="429768" indent="-214884" defTabSz="859536">
              <a:lnSpc>
                <a:spcPct val="90000"/>
              </a:lnSpc>
              <a:spcBef>
                <a:spcPts val="900"/>
              </a:spcBef>
              <a:buClr>
                <a:srgbClr val="FFFFFF"/>
              </a:buClr>
              <a:buSzPct val="100000"/>
              <a:buFont typeface="Arial"/>
              <a:buChar char="•"/>
              <a:defRPr sz="2632">
                <a:solidFill>
                  <a:srgbClr val="FFFFFF"/>
                </a:solidFill>
              </a:defRPr>
            </a:pPr>
            <a:r>
              <a:t>Registrations</a:t>
            </a:r>
          </a:p>
          <a:p>
            <a:pPr marL="429768" indent="-214884" defTabSz="859536">
              <a:lnSpc>
                <a:spcPct val="90000"/>
              </a:lnSpc>
              <a:spcBef>
                <a:spcPts val="900"/>
              </a:spcBef>
              <a:buClr>
                <a:srgbClr val="FFFFFF"/>
              </a:buClr>
              <a:buSzPct val="100000"/>
              <a:buFont typeface="Arial"/>
              <a:buChar char="•"/>
              <a:defRPr sz="2632">
                <a:solidFill>
                  <a:srgbClr val="FFFFFF"/>
                </a:solidFill>
              </a:defRPr>
            </a:pPr>
            <a:r>
              <a:t>Releases</a:t>
            </a:r>
          </a:p>
          <a:p>
            <a:pPr marL="429768" indent="-214884" defTabSz="859536">
              <a:lnSpc>
                <a:spcPct val="90000"/>
              </a:lnSpc>
              <a:spcBef>
                <a:spcPts val="900"/>
              </a:spcBef>
              <a:buClr>
                <a:srgbClr val="FFFFFF"/>
              </a:buClr>
              <a:buSzPct val="100000"/>
              <a:buFont typeface="Arial"/>
              <a:buChar char="•"/>
              <a:defRPr sz="2632">
                <a:solidFill>
                  <a:srgbClr val="FFFFFF"/>
                </a:solidFill>
              </a:defRPr>
            </a:pPr>
            <a:r>
              <a:t>Rules &amp; Standards - Flag</a:t>
            </a:r>
          </a:p>
          <a:p>
            <a:pPr marL="429768" indent="-214884" defTabSz="859536">
              <a:lnSpc>
                <a:spcPct val="90000"/>
              </a:lnSpc>
              <a:spcBef>
                <a:spcPts val="900"/>
              </a:spcBef>
              <a:buClr>
                <a:srgbClr val="FFFFFF"/>
              </a:buClr>
              <a:buSzPct val="100000"/>
              <a:buFont typeface="Arial"/>
              <a:buChar char="•"/>
              <a:defRPr sz="2632">
                <a:solidFill>
                  <a:srgbClr val="FFFFFF"/>
                </a:solidFill>
              </a:defRPr>
            </a:pPr>
            <a:r>
              <a:t>Rules &amp; Standards - Tackle</a:t>
            </a:r>
          </a:p>
          <a:p>
            <a:pPr marL="429768" indent="-214884" defTabSz="859536">
              <a:lnSpc>
                <a:spcPct val="90000"/>
              </a:lnSpc>
              <a:spcBef>
                <a:spcPts val="900"/>
              </a:spcBef>
              <a:buClr>
                <a:srgbClr val="FFFFFF"/>
              </a:buClr>
              <a:buSzPct val="100000"/>
              <a:buFont typeface="Arial"/>
              <a:buChar char="•"/>
              <a:defRPr sz="2632">
                <a:solidFill>
                  <a:srgbClr val="FFFFFF"/>
                </a:solidFill>
              </a:defRPr>
            </a:pPr>
            <a:r>
              <a:t>Safety Personnel</a:t>
            </a:r>
          </a:p>
          <a:p>
            <a:pPr marL="429768" indent="-214884" defTabSz="859536">
              <a:lnSpc>
                <a:spcPct val="90000"/>
              </a:lnSpc>
              <a:spcBef>
                <a:spcPts val="900"/>
              </a:spcBef>
              <a:buClr>
                <a:srgbClr val="FFFFFF"/>
              </a:buClr>
              <a:buSzPct val="100000"/>
              <a:buFont typeface="Arial"/>
              <a:buChar char="•"/>
              <a:defRPr sz="2632">
                <a:solidFill>
                  <a:srgbClr val="FFFFFF"/>
                </a:solidFill>
              </a:defRPr>
            </a:pPr>
            <a:r>
              <a:t>Team Travel</a:t>
            </a:r>
          </a:p>
        </p:txBody>
      </p:sp>
    </p:spTree>
  </p:cSld>
  <p:clrMapOvr>
    <a:masterClrMapping/>
  </p:clrMapOvr>
  <mc:AlternateContent xmlns:mc="http://schemas.openxmlformats.org/markup-compatibility/2006">
    <mc:Choice xmlns:p14="http://schemas.microsoft.com/office/powerpoint/2010/main" Requires="p14">
      <p:transition spd="slow" advClick="1" p14:dur="1200">
        <p:cover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0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0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0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0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30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2" fill="hold">
                                  <p:stCondLst>
                                    <p:cond delay="0"/>
                                  </p:stCondLst>
                                  <p:iterate type="el" backwards="0">
                                    <p:tmAbs val="0"/>
                                  </p:iterate>
                                  <p:childTnLst>
                                    <p:set>
                                      <p:cBhvr>
                                        <p:cTn id="44" fill="hold"/>
                                        <p:tgtEl>
                                          <p:spTgt spid="303">
                                            <p:bg/>
                                          </p:spTgt>
                                        </p:tgtEl>
                                        <p:attrNameLst>
                                          <p:attrName>style.visibility</p:attrName>
                                        </p:attrNameLst>
                                      </p:cBhvr>
                                      <p:to>
                                        <p:strVal val="visible"/>
                                      </p:to>
                                    </p:set>
                                  </p:childTnLst>
                                </p:cTn>
                              </p:par>
                              <p:par>
                                <p:cTn id="45" presetClass="entr" nodeType="withEffect" presetSubtype="0" presetID="1" grpId="2" fill="hold">
                                  <p:stCondLst>
                                    <p:cond delay="0"/>
                                  </p:stCondLst>
                                  <p:iterate type="el" backwards="0">
                                    <p:tmAbs val="0"/>
                                  </p:iterate>
                                  <p:childTnLst>
                                    <p:set>
                                      <p:cBhvr>
                                        <p:cTn id="46" fill="hold"/>
                                        <p:tgtEl>
                                          <p:spTgt spid="30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2" fill="hold">
                                  <p:stCondLst>
                                    <p:cond delay="0"/>
                                  </p:stCondLst>
                                  <p:iterate type="el" backwards="0">
                                    <p:tmAbs val="0"/>
                                  </p:iterate>
                                  <p:childTnLst>
                                    <p:set>
                                      <p:cBhvr>
                                        <p:cTn id="50" fill="hold"/>
                                        <p:tgtEl>
                                          <p:spTgt spid="30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2" fill="hold">
                                  <p:stCondLst>
                                    <p:cond delay="0"/>
                                  </p:stCondLst>
                                  <p:iterate type="el" backwards="0">
                                    <p:tmAbs val="0"/>
                                  </p:iterate>
                                  <p:childTnLst>
                                    <p:set>
                                      <p:cBhvr>
                                        <p:cTn id="54" fill="hold"/>
                                        <p:tgtEl>
                                          <p:spTgt spid="30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2" fill="hold">
                                  <p:stCondLst>
                                    <p:cond delay="0"/>
                                  </p:stCondLst>
                                  <p:iterate type="el" backwards="0">
                                    <p:tmAbs val="0"/>
                                  </p:iterate>
                                  <p:childTnLst>
                                    <p:set>
                                      <p:cBhvr>
                                        <p:cTn id="58" fill="hold"/>
                                        <p:tgtEl>
                                          <p:spTgt spid="303">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2" fill="hold">
                                  <p:stCondLst>
                                    <p:cond delay="0"/>
                                  </p:stCondLst>
                                  <p:iterate type="el" backwards="0">
                                    <p:tmAbs val="0"/>
                                  </p:iterate>
                                  <p:childTnLst>
                                    <p:set>
                                      <p:cBhvr>
                                        <p:cTn id="62" fill="hold"/>
                                        <p:tgtEl>
                                          <p:spTgt spid="303">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2" fill="hold">
                                  <p:stCondLst>
                                    <p:cond delay="0"/>
                                  </p:stCondLst>
                                  <p:iterate type="el" backwards="0">
                                    <p:tmAbs val="0"/>
                                  </p:iterate>
                                  <p:childTnLst>
                                    <p:set>
                                      <p:cBhvr>
                                        <p:cTn id="66" fill="hold"/>
                                        <p:tgtEl>
                                          <p:spTgt spid="303">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2" fill="hold">
                                  <p:stCondLst>
                                    <p:cond delay="0"/>
                                  </p:stCondLst>
                                  <p:iterate type="el" backwards="0">
                                    <p:tmAbs val="0"/>
                                  </p:iterate>
                                  <p:childTnLst>
                                    <p:set>
                                      <p:cBhvr>
                                        <p:cTn id="70" fill="hold"/>
                                        <p:tgtEl>
                                          <p:spTgt spid="303">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2" fill="hold">
                                  <p:stCondLst>
                                    <p:cond delay="0"/>
                                  </p:stCondLst>
                                  <p:iterate type="el" backwards="0">
                                    <p:tmAbs val="0"/>
                                  </p:iterate>
                                  <p:childTnLst>
                                    <p:set>
                                      <p:cBhvr>
                                        <p:cTn id="74" fill="hold"/>
                                        <p:tgtEl>
                                          <p:spTgt spid="303">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0" presetID="1" grpId="2" fill="hold">
                                  <p:stCondLst>
                                    <p:cond delay="0"/>
                                  </p:stCondLst>
                                  <p:iterate type="el" backwards="0">
                                    <p:tmAbs val="0"/>
                                  </p:iterate>
                                  <p:childTnLst>
                                    <p:set>
                                      <p:cBhvr>
                                        <p:cTn id="78" fill="hold"/>
                                        <p:tgtEl>
                                          <p:spTgt spid="303">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0" presetID="1" grpId="2" fill="hold">
                                  <p:stCondLst>
                                    <p:cond delay="0"/>
                                  </p:stCondLst>
                                  <p:iterate type="el" backwards="0">
                                    <p:tmAbs val="0"/>
                                  </p:iterate>
                                  <p:childTnLst>
                                    <p:set>
                                      <p:cBhvr>
                                        <p:cTn id="82" fill="hold"/>
                                        <p:tgtEl>
                                          <p:spTgt spid="303">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P build="p" bldLvl="5" animBg="1" rev="0" advAuto="0" spid="303"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Picture 4" descr="Picture 4"/>
          <p:cNvPicPr>
            <a:picLocks noChangeAspect="1"/>
          </p:cNvPicPr>
          <p:nvPr/>
        </p:nvPicPr>
        <p:blipFill>
          <a:blip r:embed="rId2">
            <a:extLst/>
          </a:blip>
          <a:srcRect l="31397" t="0" r="579" b="0"/>
          <a:stretch>
            <a:fillRect/>
          </a:stretch>
        </p:blipFill>
        <p:spPr>
          <a:xfrm>
            <a:off x="5203534" y="10"/>
            <a:ext cx="6988573" cy="6857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 y="0"/>
                </a:moveTo>
                <a:lnTo>
                  <a:pt x="2452" y="1199"/>
                </a:lnTo>
                <a:cubicBezTo>
                  <a:pt x="4052" y="8062"/>
                  <a:pt x="3158" y="14986"/>
                  <a:pt x="335" y="20935"/>
                </a:cubicBezTo>
                <a:lnTo>
                  <a:pt x="0" y="21600"/>
                </a:lnTo>
                <a:lnTo>
                  <a:pt x="21600" y="21600"/>
                </a:lnTo>
                <a:lnTo>
                  <a:pt x="21600" y="0"/>
                </a:lnTo>
                <a:lnTo>
                  <a:pt x="2143" y="0"/>
                </a:lnTo>
                <a:close/>
              </a:path>
            </a:pathLst>
          </a:custGeom>
          <a:ln w="12700">
            <a:miter lim="400000"/>
          </a:ln>
        </p:spPr>
      </p:pic>
      <p:sp>
        <p:nvSpPr>
          <p:cNvPr id="308" name="Freeform: Shape 8"/>
          <p:cNvSpPr/>
          <p:nvPr/>
        </p:nvSpPr>
        <p:spPr>
          <a:xfrm>
            <a:off x="-1" y="-2"/>
            <a:ext cx="6480075" cy="6858004"/>
          </a:xfrm>
          <a:custGeom>
            <a:avLst/>
            <a:gdLst/>
            <a:ahLst/>
            <a:cxnLst>
              <a:cxn ang="0">
                <a:pos x="wd2" y="hd2"/>
              </a:cxn>
              <a:cxn ang="5400000">
                <a:pos x="wd2" y="hd2"/>
              </a:cxn>
              <a:cxn ang="10800000">
                <a:pos x="wd2" y="hd2"/>
              </a:cxn>
              <a:cxn ang="16200000">
                <a:pos x="wd2" y="hd2"/>
              </a:cxn>
            </a:cxnLst>
            <a:rect l="0" t="0" r="r" b="b"/>
            <a:pathLst>
              <a:path w="20749" h="21600" fill="norm" stroke="1" extrusionOk="0">
                <a:moveTo>
                  <a:pt x="19629" y="0"/>
                </a:moveTo>
                <a:lnTo>
                  <a:pt x="19894" y="991"/>
                </a:lnTo>
                <a:cubicBezTo>
                  <a:pt x="21600" y="8037"/>
                  <a:pt x="20688" y="15146"/>
                  <a:pt x="17741" y="21281"/>
                </a:cubicBezTo>
                <a:lnTo>
                  <a:pt x="17579" y="21600"/>
                </a:lnTo>
                <a:lnTo>
                  <a:pt x="0" y="21600"/>
                </a:lnTo>
                <a:lnTo>
                  <a:pt x="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p>
        </p:txBody>
      </p:sp>
      <p:sp>
        <p:nvSpPr>
          <p:cNvPr id="309" name="Freeform: Shape 10"/>
          <p:cNvSpPr/>
          <p:nvPr/>
        </p:nvSpPr>
        <p:spPr>
          <a:xfrm>
            <a:off x="115428" y="-1"/>
            <a:ext cx="6249218" cy="6858001"/>
          </a:xfrm>
          <a:custGeom>
            <a:avLst/>
            <a:gdLst/>
            <a:ahLst/>
            <a:cxnLst>
              <a:cxn ang="0">
                <a:pos x="wd2" y="hd2"/>
              </a:cxn>
              <a:cxn ang="5400000">
                <a:pos x="wd2" y="hd2"/>
              </a:cxn>
              <a:cxn ang="10800000">
                <a:pos x="wd2" y="hd2"/>
              </a:cxn>
              <a:cxn ang="16200000">
                <a:pos x="wd2" y="hd2"/>
              </a:cxn>
            </a:cxnLst>
            <a:rect l="0" t="0" r="r" b="b"/>
            <a:pathLst>
              <a:path w="20730" h="21600" fill="norm" stroke="1" extrusionOk="0">
                <a:moveTo>
                  <a:pt x="0" y="0"/>
                </a:moveTo>
                <a:lnTo>
                  <a:pt x="19551" y="0"/>
                </a:lnTo>
                <a:lnTo>
                  <a:pt x="19883" y="1199"/>
                </a:lnTo>
                <a:cubicBezTo>
                  <a:pt x="21600" y="8062"/>
                  <a:pt x="20641" y="14987"/>
                  <a:pt x="17611" y="20935"/>
                </a:cubicBezTo>
                <a:lnTo>
                  <a:pt x="17252" y="21600"/>
                </a:lnTo>
                <a:lnTo>
                  <a:pt x="0" y="21600"/>
                </a:lnTo>
                <a:close/>
              </a:path>
            </a:pathLst>
          </a:custGeom>
          <a:solidFill>
            <a:srgbClr val="414141"/>
          </a:solidFill>
          <a:ln w="12700">
            <a:miter lim="400000"/>
          </a:ln>
        </p:spPr>
        <p:txBody>
          <a:bodyPr lIns="45719" rIns="45719" anchor="ctr"/>
          <a:lstStyle/>
          <a:p>
            <a:pPr algn="ctr">
              <a:defRPr>
                <a:solidFill>
                  <a:srgbClr val="FFFFFF"/>
                </a:solidFill>
              </a:defRPr>
            </a:pPr>
          </a:p>
        </p:txBody>
      </p:sp>
      <p:sp>
        <p:nvSpPr>
          <p:cNvPr id="310" name="Presidents Message"/>
          <p:cNvSpPr txBox="1"/>
          <p:nvPr/>
        </p:nvSpPr>
        <p:spPr>
          <a:xfrm>
            <a:off x="834851" y="328756"/>
            <a:ext cx="4810372" cy="6638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500">
                <a:solidFill>
                  <a:srgbClr val="FFFFFF"/>
                </a:solidFill>
              </a:defRPr>
            </a:lvl1pPr>
          </a:lstStyle>
          <a:p>
            <a:pPr/>
            <a:r>
              <a:t>Presidents Message</a:t>
            </a:r>
          </a:p>
        </p:txBody>
      </p:sp>
      <p:sp>
        <p:nvSpPr>
          <p:cNvPr id="311" name="Welcome to 2023…"/>
          <p:cNvSpPr txBox="1"/>
          <p:nvPr/>
        </p:nvSpPr>
        <p:spPr>
          <a:xfrm>
            <a:off x="441399" y="1078056"/>
            <a:ext cx="5597276" cy="40241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50000"/>
              </a:lnSpc>
              <a:buSzPct val="100000"/>
              <a:buChar char="•"/>
              <a:defRPr sz="2400">
                <a:solidFill>
                  <a:srgbClr val="FFFFFF"/>
                </a:solidFill>
              </a:defRPr>
            </a:pPr>
            <a:r>
              <a:t>Welcome to 2023</a:t>
            </a:r>
          </a:p>
          <a:p>
            <a:pPr marL="228600" indent="-228600">
              <a:lnSpc>
                <a:spcPct val="150000"/>
              </a:lnSpc>
              <a:buSzPct val="100000"/>
              <a:buChar char="•"/>
              <a:defRPr sz="2400">
                <a:solidFill>
                  <a:srgbClr val="FFFFFF"/>
                </a:solidFill>
              </a:defRPr>
            </a:pPr>
            <a:r>
              <a:t>Club contacts - will send out communication to update</a:t>
            </a:r>
          </a:p>
          <a:p>
            <a:pPr marL="228600" indent="-228600">
              <a:lnSpc>
                <a:spcPct val="150000"/>
              </a:lnSpc>
              <a:buSzPct val="100000"/>
              <a:buChar char="•"/>
              <a:defRPr sz="2400">
                <a:solidFill>
                  <a:srgbClr val="FFFFFF"/>
                </a:solidFill>
              </a:defRPr>
            </a:pPr>
            <a:r>
              <a:t>Long Term Athletic Development (Atletics Canada)</a:t>
            </a:r>
          </a:p>
          <a:p>
            <a:pPr lvl="1" marL="685800" indent="-228600">
              <a:lnSpc>
                <a:spcPct val="150000"/>
              </a:lnSpc>
              <a:buSzPct val="100000"/>
              <a:buChar char="•"/>
              <a:defRPr sz="2400">
                <a:solidFill>
                  <a:srgbClr val="FFFFFF"/>
                </a:solidFill>
              </a:defRPr>
            </a:pPr>
            <a:r>
              <a:t>Football Canada</a:t>
            </a:r>
          </a:p>
          <a:p>
            <a:pPr lvl="1" marL="685800" indent="-228600">
              <a:lnSpc>
                <a:spcPct val="150000"/>
              </a:lnSpc>
              <a:buSzPct val="100000"/>
              <a:buChar char="•"/>
              <a:defRPr sz="2400">
                <a:solidFill>
                  <a:srgbClr val="FFFFFF"/>
                </a:solidFill>
              </a:defRPr>
            </a:pPr>
            <a:r>
              <a:t>Football Alberta</a:t>
            </a:r>
          </a:p>
          <a:p>
            <a:pPr lvl="1" marL="685800" indent="-228600">
              <a:lnSpc>
                <a:spcPct val="150000"/>
              </a:lnSpc>
              <a:buSzPct val="100000"/>
              <a:buChar char="•"/>
              <a:defRPr sz="2400">
                <a:solidFill>
                  <a:srgbClr val="FFFFFF"/>
                </a:solidFill>
              </a:defRPr>
            </a:pPr>
            <a:r>
              <a:t>CDMFA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1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EXCITING NEW PARTNERSHIP FOR 2023"/>
          <p:cNvSpPr txBox="1"/>
          <p:nvPr>
            <p:ph type="title"/>
          </p:nvPr>
        </p:nvSpPr>
        <p:spPr>
          <a:xfrm>
            <a:off x="838200" y="2766218"/>
            <a:ext cx="10515600" cy="1325564"/>
          </a:xfrm>
          <a:prstGeom prst="rect">
            <a:avLst/>
          </a:prstGeom>
        </p:spPr>
        <p:txBody>
          <a:bodyPr/>
          <a:lstStyle>
            <a:lvl1pPr algn="ctr"/>
          </a:lstStyle>
          <a:p>
            <a:pPr/>
            <a:r>
              <a:t>EXCITING NEW PARTNERSHIP FOR 2023</a:t>
            </a:r>
          </a:p>
        </p:txBody>
      </p:sp>
    </p:spTree>
  </p:cSld>
  <p:clrMapOvr>
    <a:masterClrMapping/>
  </p:clrMapOvr>
  <mc:AlternateContent xmlns:mc="http://schemas.openxmlformats.org/markup-compatibility/2006">
    <mc:Choice xmlns:p14="http://schemas.microsoft.com/office/powerpoint/2010/main" Requires="p14">
      <p:transition spd="slow" advClick="1" p14:dur="1200">
        <p:cover dir="d"/>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CDMFA_Flag_Football_League_Logo.png" descr="CDMFA_Flag_Football_League_Logo.png"/>
          <p:cNvPicPr>
            <a:picLocks noChangeAspect="1"/>
          </p:cNvPicPr>
          <p:nvPr/>
        </p:nvPicPr>
        <p:blipFill>
          <a:blip r:embed="rId2">
            <a:extLst/>
          </a:blip>
          <a:stretch>
            <a:fillRect/>
          </a:stretch>
        </p:blipFill>
        <p:spPr>
          <a:xfrm>
            <a:off x="1503511" y="-164108"/>
            <a:ext cx="8572501" cy="6858001"/>
          </a:xfrm>
          <a:prstGeom prst="rect">
            <a:avLst/>
          </a:prstGeom>
          <a:ln w="12700">
            <a:miter lim="400000"/>
          </a:ln>
          <a:effectLst>
            <a:outerShdw sx="100000" sy="100000" kx="0" ky="0" algn="b" rotWithShape="0" blurRad="254000" dist="127000" dir="162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15"/>
                                        </p:tgtEl>
                                        <p:attrNameLst>
                                          <p:attrName>style.visibility</p:attrName>
                                        </p:attrNameLst>
                                      </p:cBhvr>
                                      <p:to>
                                        <p:strVal val="visible"/>
                                      </p:to>
                                    </p:set>
                                    <p:animEffect filter="fade" transition="in">
                                      <p:cBhvr>
                                        <p:cTn id="7" dur="75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CDMFA Flag Football Powered by the…"/>
          <p:cNvSpPr txBox="1"/>
          <p:nvPr>
            <p:ph type="title"/>
          </p:nvPr>
        </p:nvSpPr>
        <p:spPr>
          <a:xfrm>
            <a:off x="838200" y="365125"/>
            <a:ext cx="10515600" cy="1472110"/>
          </a:xfrm>
          <a:prstGeom prst="rect">
            <a:avLst/>
          </a:prstGeom>
        </p:spPr>
        <p:txBody>
          <a:bodyPr/>
          <a:lstStyle>
            <a:lvl1pPr algn="ctr"/>
          </a:lstStyle>
          <a:p>
            <a:pPr/>
            <a:r>
              <a:t>CDMFA Flag Football Powered by the…</a:t>
            </a:r>
          </a:p>
        </p:txBody>
      </p:sp>
      <p:sp>
        <p:nvSpPr>
          <p:cNvPr id="318" name="Growing from 7 clubs last year to 10 clubs for spring this year…"/>
          <p:cNvSpPr txBox="1"/>
          <p:nvPr>
            <p:ph type="body" idx="1"/>
          </p:nvPr>
        </p:nvSpPr>
        <p:spPr>
          <a:xfrm>
            <a:off x="197487" y="1863725"/>
            <a:ext cx="11797026" cy="4787172"/>
          </a:xfrm>
          <a:prstGeom prst="rect">
            <a:avLst/>
          </a:prstGeom>
        </p:spPr>
        <p:txBody>
          <a:bodyPr/>
          <a:lstStyle/>
          <a:p>
            <a:pPr/>
            <a:r>
              <a:t>Growing from 7 clubs last year to 10 clubs for spring this year</a:t>
            </a:r>
          </a:p>
          <a:p>
            <a:pPr/>
            <a:r>
              <a:t>We will also be responsible for the Elks fall Flag program</a:t>
            </a:r>
          </a:p>
          <a:p>
            <a:pPr/>
            <a:r>
              <a:t>Collaboration with all aspects of Elks for: </a:t>
            </a:r>
          </a:p>
          <a:p>
            <a:pPr lvl="1" marL="685800" indent="-228600"/>
            <a:r>
              <a:t>Co-promotion (branding and media support)</a:t>
            </a:r>
          </a:p>
          <a:p>
            <a:pPr lvl="1" marL="685800" indent="-228600"/>
            <a:r>
              <a:t>Tickets </a:t>
            </a:r>
          </a:p>
          <a:p>
            <a:pPr lvl="1" marL="685800" indent="-228600"/>
            <a:r>
              <a:t>Experiences </a:t>
            </a:r>
          </a:p>
          <a:p>
            <a:pPr lvl="1" marL="685800" indent="-228600"/>
            <a:r>
              <a:t>Show casing all 9 of our programs</a:t>
            </a:r>
          </a:p>
          <a:p>
            <a:pPr/>
            <a:r>
              <a:t>Kick Off date of April 15, 2023 - Commonwealth Stadium?</a:t>
            </a:r>
          </a:p>
          <a:p>
            <a:pPr/>
            <a:r>
              <a:t>Wrap Up Jamboree May 28, 2023 - Fuhr Field Spruce Grove</a:t>
            </a:r>
          </a:p>
        </p:txBody>
      </p:sp>
      <p:pic>
        <p:nvPicPr>
          <p:cNvPr id="319" name="EdmontonElks_Wordmark_Horiz_1clr_WHT (1).png" descr="EdmontonElks_Wordmark_Horiz_1clr_WHT (1).png"/>
          <p:cNvPicPr>
            <a:picLocks noChangeAspect="1"/>
          </p:cNvPicPr>
          <p:nvPr/>
        </p:nvPicPr>
        <p:blipFill>
          <a:blip r:embed="rId2">
            <a:extLst/>
          </a:blip>
          <a:stretch>
            <a:fillRect/>
          </a:stretch>
        </p:blipFill>
        <p:spPr>
          <a:xfrm>
            <a:off x="1293862" y="1129357"/>
            <a:ext cx="9410701" cy="533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1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1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31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318">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Double-click to edit"/>
          <p:cNvSpPr txBox="1"/>
          <p:nvPr>
            <p:ph type="title"/>
          </p:nvPr>
        </p:nvSpPr>
        <p:spPr>
          <a:prstGeom prst="rect">
            <a:avLst/>
          </a:prstGeom>
        </p:spPr>
        <p:txBody>
          <a:bodyPr/>
          <a:lstStyle/>
          <a:p>
            <a:pPr/>
          </a:p>
        </p:txBody>
      </p:sp>
      <p:sp>
        <p:nvSpPr>
          <p:cNvPr id="322" name="Double-click to edit"/>
          <p:cNvSpPr txBox="1"/>
          <p:nvPr>
            <p:ph type="body" idx="1"/>
          </p:nvPr>
        </p:nvSpPr>
        <p:spPr>
          <a:prstGeom prst="rect">
            <a:avLst/>
          </a:prstGeom>
        </p:spPr>
        <p:txBody>
          <a:bodyPr/>
          <a:lstStyle/>
          <a:p>
            <a:pPr/>
          </a:p>
        </p:txBody>
      </p:sp>
      <p:pic>
        <p:nvPicPr>
          <p:cNvPr id="323" name="Flag_Football_Ad_3_1.mov" descr="Flag_Football_Ad_3_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015000" fill="hold"/>
                                        <p:tgtEl>
                                          <p:spTgt spid="32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All of this while maintaining what we feel is the most important brand we have…….…"/>
          <p:cNvSpPr txBox="1"/>
          <p:nvPr>
            <p:ph type="title"/>
          </p:nvPr>
        </p:nvSpPr>
        <p:spPr>
          <a:xfrm>
            <a:off x="838200" y="914480"/>
            <a:ext cx="10515600" cy="4645538"/>
          </a:xfrm>
          <a:prstGeom prst="rect">
            <a:avLst/>
          </a:prstGeom>
        </p:spPr>
        <p:txBody>
          <a:bodyPr/>
          <a:lstStyle/>
          <a:p>
            <a:pPr algn="ctr"/>
            <a:r>
              <a:t>All of this while maintaining what we feel is the most important brand we have…….</a:t>
            </a:r>
          </a:p>
          <a:p>
            <a:pPr algn="ctr"/>
          </a:p>
          <a:p>
            <a:pPr algn="ctr"/>
            <a:r>
              <a:t>OUR CLUBS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Picture 3" descr="Picture 3"/>
          <p:cNvPicPr>
            <a:picLocks noChangeAspect="1"/>
          </p:cNvPicPr>
          <p:nvPr/>
        </p:nvPicPr>
        <p:blipFill>
          <a:blip r:embed="rId3">
            <a:extLst/>
          </a:blip>
          <a:srcRect l="16762" t="0" r="15475" b="0"/>
          <a:stretch>
            <a:fillRect/>
          </a:stretch>
        </p:blipFill>
        <p:spPr>
          <a:xfrm>
            <a:off x="20" y="9"/>
            <a:ext cx="6988176" cy="6857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265" y="20935"/>
                </a:lnTo>
                <a:cubicBezTo>
                  <a:pt x="18442" y="14986"/>
                  <a:pt x="17549" y="8062"/>
                  <a:pt x="19149" y="1199"/>
                </a:cubicBezTo>
                <a:lnTo>
                  <a:pt x="19458" y="0"/>
                </a:lnTo>
                <a:lnTo>
                  <a:pt x="0" y="0"/>
                </a:lnTo>
                <a:close/>
              </a:path>
            </a:pathLst>
          </a:custGeom>
          <a:ln w="12700">
            <a:miter lim="400000"/>
          </a:ln>
        </p:spPr>
      </p:pic>
      <p:sp>
        <p:nvSpPr>
          <p:cNvPr id="125" name="Freeform: Shape 13"/>
          <p:cNvSpPr/>
          <p:nvPr/>
        </p:nvSpPr>
        <p:spPr>
          <a:xfrm flipH="1">
            <a:off x="5711926" y="-2"/>
            <a:ext cx="6480074" cy="6858004"/>
          </a:xfrm>
          <a:custGeom>
            <a:avLst/>
            <a:gdLst/>
            <a:ahLst/>
            <a:cxnLst>
              <a:cxn ang="0">
                <a:pos x="wd2" y="hd2"/>
              </a:cxn>
              <a:cxn ang="5400000">
                <a:pos x="wd2" y="hd2"/>
              </a:cxn>
              <a:cxn ang="10800000">
                <a:pos x="wd2" y="hd2"/>
              </a:cxn>
              <a:cxn ang="16200000">
                <a:pos x="wd2" y="hd2"/>
              </a:cxn>
            </a:cxnLst>
            <a:rect l="0" t="0" r="r" b="b"/>
            <a:pathLst>
              <a:path w="20749" h="21600" fill="norm" stroke="1" extrusionOk="0">
                <a:moveTo>
                  <a:pt x="19629" y="0"/>
                </a:moveTo>
                <a:lnTo>
                  <a:pt x="19894" y="991"/>
                </a:lnTo>
                <a:cubicBezTo>
                  <a:pt x="21600" y="8037"/>
                  <a:pt x="20688" y="15146"/>
                  <a:pt x="17741" y="21281"/>
                </a:cubicBezTo>
                <a:lnTo>
                  <a:pt x="17579" y="21600"/>
                </a:lnTo>
                <a:lnTo>
                  <a:pt x="0" y="21600"/>
                </a:lnTo>
                <a:lnTo>
                  <a:pt x="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p>
        </p:txBody>
      </p:sp>
      <p:sp>
        <p:nvSpPr>
          <p:cNvPr id="126" name="Freeform: Shape 15"/>
          <p:cNvSpPr/>
          <p:nvPr/>
        </p:nvSpPr>
        <p:spPr>
          <a:xfrm flipH="1">
            <a:off x="5942783" y="0"/>
            <a:ext cx="6249217" cy="6858001"/>
          </a:xfrm>
          <a:custGeom>
            <a:avLst/>
            <a:gdLst/>
            <a:ahLst/>
            <a:cxnLst>
              <a:cxn ang="0">
                <a:pos x="wd2" y="hd2"/>
              </a:cxn>
              <a:cxn ang="5400000">
                <a:pos x="wd2" y="hd2"/>
              </a:cxn>
              <a:cxn ang="10800000">
                <a:pos x="wd2" y="hd2"/>
              </a:cxn>
              <a:cxn ang="16200000">
                <a:pos x="wd2" y="hd2"/>
              </a:cxn>
            </a:cxnLst>
            <a:rect l="0" t="0" r="r" b="b"/>
            <a:pathLst>
              <a:path w="20730" h="21600" fill="norm" stroke="1" extrusionOk="0">
                <a:moveTo>
                  <a:pt x="0" y="0"/>
                </a:moveTo>
                <a:lnTo>
                  <a:pt x="19551" y="0"/>
                </a:lnTo>
                <a:lnTo>
                  <a:pt x="19883" y="1199"/>
                </a:lnTo>
                <a:cubicBezTo>
                  <a:pt x="21600" y="8062"/>
                  <a:pt x="20641" y="14987"/>
                  <a:pt x="17611" y="20935"/>
                </a:cubicBezTo>
                <a:lnTo>
                  <a:pt x="17252" y="21600"/>
                </a:lnTo>
                <a:lnTo>
                  <a:pt x="0" y="21600"/>
                </a:lnTo>
                <a:close/>
              </a:path>
            </a:pathLst>
          </a:custGeom>
          <a:solidFill>
            <a:srgbClr val="414141"/>
          </a:solidFill>
          <a:ln w="12700">
            <a:miter lim="400000"/>
          </a:ln>
        </p:spPr>
        <p:txBody>
          <a:bodyPr lIns="45719" rIns="45719" anchor="ctr"/>
          <a:lstStyle/>
          <a:p>
            <a:pPr lvl="1" indent="228600">
              <a:defRPr>
                <a:solidFill>
                  <a:srgbClr val="FFFFFF"/>
                </a:solidFill>
              </a:defRPr>
            </a:pPr>
          </a:p>
        </p:txBody>
      </p:sp>
      <p:sp>
        <p:nvSpPr>
          <p:cNvPr id="127" name="AGENDA"/>
          <p:cNvSpPr txBox="1"/>
          <p:nvPr/>
        </p:nvSpPr>
        <p:spPr>
          <a:xfrm>
            <a:off x="7398174" y="290656"/>
            <a:ext cx="4148978" cy="7386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5000">
                <a:solidFill>
                  <a:srgbClr val="FFFFFF"/>
                </a:solidFill>
              </a:defRPr>
            </a:lvl1pPr>
          </a:lstStyle>
          <a:p>
            <a:pPr/>
            <a:r>
              <a:t>AGENDA</a:t>
            </a:r>
          </a:p>
        </p:txBody>
      </p:sp>
      <p:sp>
        <p:nvSpPr>
          <p:cNvPr id="128" name="Welcome and Roll Call…"/>
          <p:cNvSpPr txBox="1"/>
          <p:nvPr/>
        </p:nvSpPr>
        <p:spPr>
          <a:xfrm>
            <a:off x="6475165" y="1293956"/>
            <a:ext cx="5537796" cy="51087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80473" indent="-180473">
              <a:lnSpc>
                <a:spcPct val="200000"/>
              </a:lnSpc>
              <a:buSzPct val="100000"/>
              <a:buChar char="•"/>
              <a:defRPr sz="1900">
                <a:solidFill>
                  <a:srgbClr val="FFFFFF"/>
                </a:solidFill>
              </a:defRPr>
            </a:pPr>
            <a:r>
              <a:t>Welcome and Roll Call</a:t>
            </a:r>
          </a:p>
          <a:p>
            <a:pPr marL="180473" indent="-180473">
              <a:lnSpc>
                <a:spcPct val="200000"/>
              </a:lnSpc>
              <a:buSzPct val="100000"/>
              <a:buChar char="•"/>
              <a:defRPr sz="1900">
                <a:solidFill>
                  <a:srgbClr val="FFFFFF"/>
                </a:solidFill>
              </a:defRPr>
            </a:pPr>
            <a:r>
              <a:t>Approval of Minutes from December Board Meeting</a:t>
            </a:r>
          </a:p>
          <a:p>
            <a:pPr marL="180473" indent="-180473">
              <a:lnSpc>
                <a:spcPct val="200000"/>
              </a:lnSpc>
              <a:buSzPct val="100000"/>
              <a:buChar char="•"/>
              <a:defRPr sz="1900">
                <a:solidFill>
                  <a:srgbClr val="FFFFFF"/>
                </a:solidFill>
              </a:defRPr>
            </a:pPr>
            <a:r>
              <a:t>2023 Meeting Structure</a:t>
            </a:r>
          </a:p>
          <a:p>
            <a:pPr marL="180473" indent="-180473">
              <a:lnSpc>
                <a:spcPct val="200000"/>
              </a:lnSpc>
              <a:buSzPct val="100000"/>
              <a:buChar char="•"/>
              <a:defRPr sz="1900">
                <a:solidFill>
                  <a:srgbClr val="FFFFFF"/>
                </a:solidFill>
              </a:defRPr>
            </a:pPr>
            <a:r>
              <a:t>2023 CDMFA Structure</a:t>
            </a:r>
          </a:p>
          <a:p>
            <a:pPr marL="180473" indent="-180473">
              <a:lnSpc>
                <a:spcPct val="200000"/>
              </a:lnSpc>
              <a:buSzPct val="100000"/>
              <a:buChar char="•"/>
              <a:defRPr sz="1900">
                <a:solidFill>
                  <a:srgbClr val="FFFFFF"/>
                </a:solidFill>
              </a:defRPr>
            </a:pPr>
            <a:r>
              <a:t>Our Member Clubs</a:t>
            </a:r>
          </a:p>
          <a:p>
            <a:pPr marL="180473" indent="-180473">
              <a:lnSpc>
                <a:spcPct val="200000"/>
              </a:lnSpc>
              <a:buSzPct val="100000"/>
              <a:buChar char="•"/>
              <a:defRPr sz="1900">
                <a:solidFill>
                  <a:srgbClr val="FFFFFF"/>
                </a:solidFill>
              </a:defRPr>
            </a:pPr>
            <a:r>
              <a:t>VP/Committee Update</a:t>
            </a:r>
          </a:p>
          <a:p>
            <a:pPr marL="180473" indent="-180473">
              <a:lnSpc>
                <a:spcPct val="200000"/>
              </a:lnSpc>
              <a:buSzPct val="100000"/>
              <a:buChar char="•"/>
              <a:defRPr sz="1900">
                <a:solidFill>
                  <a:srgbClr val="FFFFFF"/>
                </a:solidFill>
              </a:defRPr>
            </a:pPr>
            <a:r>
              <a:t>Policy Updates </a:t>
            </a:r>
          </a:p>
          <a:p>
            <a:pPr marL="180473" indent="-180473">
              <a:lnSpc>
                <a:spcPct val="200000"/>
              </a:lnSpc>
              <a:buSzPct val="100000"/>
              <a:buChar char="•"/>
              <a:defRPr sz="1900">
                <a:solidFill>
                  <a:srgbClr val="FFFFFF"/>
                </a:solidFill>
              </a:defRPr>
            </a:pPr>
            <a:r>
              <a:t>President Update</a:t>
            </a:r>
          </a:p>
          <a:p>
            <a:pPr marL="180473" indent="-180473">
              <a:lnSpc>
                <a:spcPct val="200000"/>
              </a:lnSpc>
              <a:buSzPct val="100000"/>
              <a:buChar char="•"/>
              <a:defRPr b="1" i="1" sz="1900">
                <a:solidFill>
                  <a:srgbClr val="FFFFFF"/>
                </a:solidFill>
              </a:defRPr>
            </a:pPr>
            <a:r>
              <a:t>BRAND NEW FLAG PARTNERSHIP ANNOUNCEMENT</a:t>
            </a:r>
          </a:p>
          <a:p>
            <a:pPr marL="180473" indent="-180473">
              <a:lnSpc>
                <a:spcPct val="200000"/>
              </a:lnSpc>
              <a:buSzPct val="100000"/>
              <a:buChar char="•"/>
              <a:defRPr sz="1900">
                <a:solidFill>
                  <a:srgbClr val="FFFFFF"/>
                </a:solidFill>
              </a:defRPr>
            </a:pPr>
            <a:r>
              <a:t>2023 CDMFA Re-Brand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2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2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2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28">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28">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TextBox 1"/>
          <p:cNvSpPr txBox="1"/>
          <p:nvPr/>
        </p:nvSpPr>
        <p:spPr>
          <a:xfrm>
            <a:off x="2572397" y="2931662"/>
            <a:ext cx="7274560" cy="9026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6400">
                <a:solidFill>
                  <a:srgbClr val="92D050"/>
                </a:solidFill>
              </a:defRPr>
            </a:lvl1pPr>
          </a:lstStyle>
          <a:p>
            <a:pPr/>
            <a:r>
              <a:t>Our Clubs, Our Game</a:t>
            </a:r>
          </a:p>
        </p:txBody>
      </p:sp>
      <p:pic>
        <p:nvPicPr>
          <p:cNvPr id="328" name="Picture 34" descr="Picture 34"/>
          <p:cNvPicPr>
            <a:picLocks noChangeAspect="1"/>
          </p:cNvPicPr>
          <p:nvPr/>
        </p:nvPicPr>
        <p:blipFill>
          <a:blip r:embed="rId3">
            <a:extLst/>
          </a:blip>
          <a:stretch>
            <a:fillRect/>
          </a:stretch>
        </p:blipFill>
        <p:spPr>
          <a:xfrm>
            <a:off x="4190350" y="4551283"/>
            <a:ext cx="1895536" cy="2224361"/>
          </a:xfrm>
          <a:prstGeom prst="rect">
            <a:avLst/>
          </a:prstGeom>
          <a:ln w="12700">
            <a:miter lim="400000"/>
          </a:ln>
        </p:spPr>
      </p:pic>
      <p:pic>
        <p:nvPicPr>
          <p:cNvPr id="329" name="Picture 36" descr="Picture 36"/>
          <p:cNvPicPr>
            <a:picLocks noChangeAspect="1"/>
          </p:cNvPicPr>
          <p:nvPr/>
        </p:nvPicPr>
        <p:blipFill>
          <a:blip r:embed="rId4">
            <a:extLst/>
          </a:blip>
          <a:stretch>
            <a:fillRect/>
          </a:stretch>
        </p:blipFill>
        <p:spPr>
          <a:xfrm>
            <a:off x="6122930" y="99708"/>
            <a:ext cx="1969095" cy="2301928"/>
          </a:xfrm>
          <a:prstGeom prst="rect">
            <a:avLst/>
          </a:prstGeom>
          <a:ln w="12700">
            <a:miter lim="400000"/>
          </a:ln>
        </p:spPr>
      </p:pic>
      <p:pic>
        <p:nvPicPr>
          <p:cNvPr id="330" name="Picture 38" descr="Picture 38"/>
          <p:cNvPicPr>
            <a:picLocks noChangeAspect="1"/>
          </p:cNvPicPr>
          <p:nvPr/>
        </p:nvPicPr>
        <p:blipFill>
          <a:blip r:embed="rId5">
            <a:extLst/>
          </a:blip>
          <a:stretch>
            <a:fillRect/>
          </a:stretch>
        </p:blipFill>
        <p:spPr>
          <a:xfrm>
            <a:off x="8112510" y="97942"/>
            <a:ext cx="2015897" cy="2338509"/>
          </a:xfrm>
          <a:prstGeom prst="rect">
            <a:avLst/>
          </a:prstGeom>
          <a:ln w="12700">
            <a:miter lim="400000"/>
          </a:ln>
        </p:spPr>
      </p:pic>
      <p:pic>
        <p:nvPicPr>
          <p:cNvPr id="331" name="Picture 40" descr="Picture 40"/>
          <p:cNvPicPr>
            <a:picLocks noChangeAspect="1"/>
          </p:cNvPicPr>
          <p:nvPr/>
        </p:nvPicPr>
        <p:blipFill>
          <a:blip r:embed="rId6">
            <a:extLst/>
          </a:blip>
          <a:stretch>
            <a:fillRect/>
          </a:stretch>
        </p:blipFill>
        <p:spPr>
          <a:xfrm>
            <a:off x="10176857" y="145807"/>
            <a:ext cx="1947949" cy="2248382"/>
          </a:xfrm>
          <a:prstGeom prst="rect">
            <a:avLst/>
          </a:prstGeom>
          <a:ln w="12700">
            <a:miter lim="400000"/>
          </a:ln>
        </p:spPr>
      </p:pic>
      <p:pic>
        <p:nvPicPr>
          <p:cNvPr id="332" name="Picture 48" descr="Picture 48"/>
          <p:cNvPicPr>
            <a:picLocks noChangeAspect="1"/>
          </p:cNvPicPr>
          <p:nvPr/>
        </p:nvPicPr>
        <p:blipFill>
          <a:blip r:embed="rId7">
            <a:extLst/>
          </a:blip>
          <a:stretch>
            <a:fillRect/>
          </a:stretch>
        </p:blipFill>
        <p:spPr>
          <a:xfrm>
            <a:off x="2201223" y="131580"/>
            <a:ext cx="1896299" cy="2196513"/>
          </a:xfrm>
          <a:prstGeom prst="rect">
            <a:avLst/>
          </a:prstGeom>
          <a:ln w="12700">
            <a:miter lim="400000"/>
          </a:ln>
        </p:spPr>
      </p:pic>
      <p:pic>
        <p:nvPicPr>
          <p:cNvPr id="333" name="Picture 50" descr="Picture 50"/>
          <p:cNvPicPr>
            <a:picLocks noChangeAspect="1"/>
          </p:cNvPicPr>
          <p:nvPr/>
        </p:nvPicPr>
        <p:blipFill>
          <a:blip r:embed="rId8">
            <a:extLst/>
          </a:blip>
          <a:stretch>
            <a:fillRect/>
          </a:stretch>
        </p:blipFill>
        <p:spPr>
          <a:xfrm>
            <a:off x="6143669" y="4500059"/>
            <a:ext cx="1971519" cy="2275585"/>
          </a:xfrm>
          <a:prstGeom prst="rect">
            <a:avLst/>
          </a:prstGeom>
          <a:ln w="12700">
            <a:miter lim="400000"/>
          </a:ln>
        </p:spPr>
      </p:pic>
      <p:pic>
        <p:nvPicPr>
          <p:cNvPr id="334" name="Picture 52" descr="Picture 52"/>
          <p:cNvPicPr>
            <a:picLocks noChangeAspect="1"/>
          </p:cNvPicPr>
          <p:nvPr/>
        </p:nvPicPr>
        <p:blipFill>
          <a:blip r:embed="rId9">
            <a:extLst/>
          </a:blip>
          <a:stretch>
            <a:fillRect/>
          </a:stretch>
        </p:blipFill>
        <p:spPr>
          <a:xfrm>
            <a:off x="231236" y="2386163"/>
            <a:ext cx="1932580" cy="2204437"/>
          </a:xfrm>
          <a:prstGeom prst="rect">
            <a:avLst/>
          </a:prstGeom>
          <a:ln w="12700">
            <a:miter lim="400000"/>
          </a:ln>
        </p:spPr>
      </p:pic>
      <p:pic>
        <p:nvPicPr>
          <p:cNvPr id="335" name="Picture 54" descr="Picture 54"/>
          <p:cNvPicPr>
            <a:picLocks noChangeAspect="1"/>
          </p:cNvPicPr>
          <p:nvPr/>
        </p:nvPicPr>
        <p:blipFill>
          <a:blip r:embed="rId10">
            <a:extLst/>
          </a:blip>
          <a:stretch>
            <a:fillRect/>
          </a:stretch>
        </p:blipFill>
        <p:spPr>
          <a:xfrm>
            <a:off x="231236" y="97942"/>
            <a:ext cx="1932580" cy="2263789"/>
          </a:xfrm>
          <a:prstGeom prst="rect">
            <a:avLst/>
          </a:prstGeom>
          <a:ln w="12700">
            <a:miter lim="400000"/>
          </a:ln>
        </p:spPr>
      </p:pic>
      <p:pic>
        <p:nvPicPr>
          <p:cNvPr id="336" name="Picture 58" descr="Picture 58"/>
          <p:cNvPicPr>
            <a:picLocks noChangeAspect="1"/>
          </p:cNvPicPr>
          <p:nvPr/>
        </p:nvPicPr>
        <p:blipFill>
          <a:blip r:embed="rId11">
            <a:extLst/>
          </a:blip>
          <a:stretch>
            <a:fillRect/>
          </a:stretch>
        </p:blipFill>
        <p:spPr>
          <a:xfrm>
            <a:off x="2201223" y="4536957"/>
            <a:ext cx="1896299" cy="2199373"/>
          </a:xfrm>
          <a:prstGeom prst="rect">
            <a:avLst/>
          </a:prstGeom>
          <a:ln w="12700">
            <a:miter lim="400000"/>
          </a:ln>
        </p:spPr>
      </p:pic>
      <p:pic>
        <p:nvPicPr>
          <p:cNvPr id="337" name="Picture 3" descr="Picture 3"/>
          <p:cNvPicPr>
            <a:picLocks noChangeAspect="1"/>
          </p:cNvPicPr>
          <p:nvPr/>
        </p:nvPicPr>
        <p:blipFill>
          <a:blip r:embed="rId12">
            <a:extLst/>
          </a:blip>
          <a:stretch>
            <a:fillRect/>
          </a:stretch>
        </p:blipFill>
        <p:spPr>
          <a:xfrm>
            <a:off x="4196179" y="131580"/>
            <a:ext cx="1883969" cy="2196513"/>
          </a:xfrm>
          <a:prstGeom prst="rect">
            <a:avLst/>
          </a:prstGeom>
          <a:ln w="12700">
            <a:miter lim="400000"/>
          </a:ln>
        </p:spPr>
      </p:pic>
      <p:pic>
        <p:nvPicPr>
          <p:cNvPr id="338" name="Picture 5" descr="Picture 5"/>
          <p:cNvPicPr>
            <a:picLocks noChangeAspect="1"/>
          </p:cNvPicPr>
          <p:nvPr/>
        </p:nvPicPr>
        <p:blipFill>
          <a:blip r:embed="rId13">
            <a:extLst/>
          </a:blip>
          <a:stretch>
            <a:fillRect/>
          </a:stretch>
        </p:blipFill>
        <p:spPr>
          <a:xfrm>
            <a:off x="10108503" y="2161883"/>
            <a:ext cx="2000326" cy="2301929"/>
          </a:xfrm>
          <a:prstGeom prst="rect">
            <a:avLst/>
          </a:prstGeom>
          <a:ln w="12700">
            <a:miter lim="400000"/>
          </a:ln>
        </p:spPr>
      </p:pic>
      <p:pic>
        <p:nvPicPr>
          <p:cNvPr id="339" name="Picture 7" descr="Picture 7"/>
          <p:cNvPicPr>
            <a:picLocks noChangeAspect="1"/>
          </p:cNvPicPr>
          <p:nvPr/>
        </p:nvPicPr>
        <p:blipFill>
          <a:blip r:embed="rId14">
            <a:extLst/>
          </a:blip>
          <a:stretch>
            <a:fillRect/>
          </a:stretch>
        </p:blipFill>
        <p:spPr>
          <a:xfrm>
            <a:off x="8146244" y="4551283"/>
            <a:ext cx="1911958" cy="2201698"/>
          </a:xfrm>
          <a:prstGeom prst="rect">
            <a:avLst/>
          </a:prstGeom>
          <a:ln w="12700">
            <a:miter lim="400000"/>
          </a:ln>
        </p:spPr>
      </p:pic>
      <p:pic>
        <p:nvPicPr>
          <p:cNvPr id="340" name="Picture 9" descr="Picture 9"/>
          <p:cNvPicPr>
            <a:picLocks noChangeAspect="1"/>
          </p:cNvPicPr>
          <p:nvPr/>
        </p:nvPicPr>
        <p:blipFill>
          <a:blip r:embed="rId15">
            <a:extLst/>
          </a:blip>
          <a:stretch>
            <a:fillRect/>
          </a:stretch>
        </p:blipFill>
        <p:spPr>
          <a:xfrm>
            <a:off x="10137312" y="4495374"/>
            <a:ext cx="1971518" cy="2280270"/>
          </a:xfrm>
          <a:prstGeom prst="rect">
            <a:avLst/>
          </a:prstGeom>
          <a:ln w="12700">
            <a:miter lim="400000"/>
          </a:ln>
        </p:spPr>
      </p:pic>
      <p:pic>
        <p:nvPicPr>
          <p:cNvPr id="341" name="Picture 11" descr="Picture 11"/>
          <p:cNvPicPr>
            <a:picLocks noChangeAspect="1"/>
          </p:cNvPicPr>
          <p:nvPr/>
        </p:nvPicPr>
        <p:blipFill>
          <a:blip r:embed="rId16">
            <a:extLst/>
          </a:blip>
          <a:stretch>
            <a:fillRect/>
          </a:stretch>
        </p:blipFill>
        <p:spPr>
          <a:xfrm>
            <a:off x="272652" y="4590598"/>
            <a:ext cx="1882157" cy="22299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3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3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3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3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3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4" fill="hold">
                                  <p:stCondLst>
                                    <p:cond delay="0"/>
                                  </p:stCondLst>
                                  <p:iterate type="el" backwards="0">
                                    <p:tmAbs val="0"/>
                                  </p:iterate>
                                  <p:childTnLst>
                                    <p:set>
                                      <p:cBhvr>
                                        <p:cTn id="58" fill="hold"/>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1"/>
      <p:bldP build="whole" bldLvl="1" animBg="1" rev="0" advAuto="0" spid="331" grpId="6"/>
      <p:bldP build="whole" bldLvl="1" animBg="1" rev="0" advAuto="0" spid="330" grpId="5"/>
      <p:bldP build="whole" bldLvl="1" animBg="1" rev="0" advAuto="0" spid="329" grpId="4"/>
      <p:bldP build="whole" bldLvl="1" animBg="1" rev="0" advAuto="0" spid="334" grpId="14"/>
      <p:bldP build="whole" bldLvl="1" animBg="1" rev="0" advAuto="0" spid="332" grpId="2"/>
      <p:bldP build="whole" bldLvl="1" animBg="1" rev="0" advAuto="0" spid="335" grpId="1"/>
      <p:bldP build="whole" bldLvl="1" animBg="1" rev="0" advAuto="0" spid="340" grpId="8"/>
      <p:bldP build="whole" bldLvl="1" animBg="1" rev="0" advAuto="0" spid="333" grpId="10"/>
      <p:bldP build="whole" bldLvl="1" animBg="1" rev="0" advAuto="0" spid="336" grpId="12"/>
      <p:bldP build="whole" bldLvl="1" animBg="1" rev="0" advAuto="0" spid="339" grpId="9"/>
      <p:bldP build="whole" bldLvl="1" animBg="1" rev="0" advAuto="0" spid="341" grpId="13"/>
      <p:bldP build="whole" bldLvl="1" animBg="1" rev="0" advAuto="0" spid="338" grpId="7"/>
      <p:bldP build="whole" bldLvl="1" animBg="1" rev="0" advAuto="0" spid="337"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PHOTO-2023-02-05-17-40-22.jpg" descr="PHOTO-2023-02-05-17-40-22.jpg"/>
          <p:cNvPicPr>
            <a:picLocks noChangeAspect="1"/>
          </p:cNvPicPr>
          <p:nvPr/>
        </p:nvPicPr>
        <p:blipFill>
          <a:blip r:embed="rId2">
            <a:extLst/>
          </a:blip>
          <a:stretch>
            <a:fillRect/>
          </a:stretch>
        </p:blipFill>
        <p:spPr>
          <a:xfrm>
            <a:off x="510643" y="-224086"/>
            <a:ext cx="5424361" cy="6858001"/>
          </a:xfrm>
          <a:prstGeom prst="rect">
            <a:avLst/>
          </a:prstGeom>
          <a:ln w="12700">
            <a:miter lim="400000"/>
          </a:ln>
        </p:spPr>
      </p:pic>
      <p:pic>
        <p:nvPicPr>
          <p:cNvPr id="346" name="PHOTO-2023-02-05-17-40-29.jpg" descr="PHOTO-2023-02-05-17-40-29.jpg"/>
          <p:cNvPicPr>
            <a:picLocks noChangeAspect="1"/>
          </p:cNvPicPr>
          <p:nvPr/>
        </p:nvPicPr>
        <p:blipFill>
          <a:blip r:embed="rId3">
            <a:extLst/>
          </a:blip>
          <a:stretch>
            <a:fillRect/>
          </a:stretch>
        </p:blipFill>
        <p:spPr>
          <a:xfrm>
            <a:off x="6959676" y="-363786"/>
            <a:ext cx="4181322" cy="6858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2"/>
      <p:bldP build="whole" bldLvl="1" animBg="1" rev="0" advAuto="0" spid="34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48" name="2023 CDMFA RE BRANDING"/>
          <p:cNvSpPr txBox="1"/>
          <p:nvPr>
            <p:ph type="title" idx="4294967295"/>
          </p:nvPr>
        </p:nvSpPr>
        <p:spPr>
          <a:xfrm>
            <a:off x="609600" y="2187575"/>
            <a:ext cx="10972800" cy="1508125"/>
          </a:xfrm>
          <a:prstGeom prst="rect">
            <a:avLst/>
          </a:prstGeom>
          <a:gradFill>
            <a:gsLst>
              <a:gs pos="0">
                <a:srgbClr val="80B860"/>
              </a:gs>
              <a:gs pos="50000">
                <a:srgbClr val="6FB242"/>
              </a:gs>
              <a:gs pos="100000">
                <a:srgbClr val="61A236"/>
              </a:gs>
            </a:gsLst>
            <a:lin ang="5400000"/>
          </a:gradFill>
          <a:ln w="6350">
            <a:solidFill>
              <a:schemeClr val="accent1"/>
            </a:solidFill>
            <a:miter lim="800000"/>
          </a:ln>
          <a:effectLst>
            <a:outerShdw sx="100000" sy="100000" kx="0" ky="0" algn="b" rotWithShape="0" blurRad="63500" dist="19050" dir="5400000">
              <a:srgbClr val="000000">
                <a:alpha val="63000"/>
              </a:srgbClr>
            </a:outerShdw>
          </a:effectLst>
        </p:spPr>
        <p:txBody>
          <a:bodyPr/>
          <a:lstStyle>
            <a:lvl1pPr algn="ctr">
              <a:defRPr b="1" sz="6000">
                <a:latin typeface="+mn-lt"/>
                <a:ea typeface="+mn-ea"/>
                <a:cs typeface="+mn-cs"/>
                <a:sym typeface="Helvetica"/>
              </a:defRPr>
            </a:lvl1pPr>
          </a:lstStyle>
          <a:p>
            <a:pPr/>
            <a:r>
              <a:t>2023 CDMFA RE BRANDING</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0" name="CDMFA_full color logo.pdf" descr="CDMFA_full color logo.pdf">
            <a:hlinkClick r:id="rId2" invalidUrl="" action="" tgtFrame="" tooltip="" history="1" highlightClick="0" endSnd="0"/>
          </p:cNvPr>
          <p:cNvPicPr>
            <a:picLocks noChangeAspect="1"/>
          </p:cNvPicPr>
          <p:nvPr/>
        </p:nvPicPr>
        <p:blipFill>
          <a:blip r:embed="rId3">
            <a:extLst/>
          </a:blip>
          <a:stretch>
            <a:fillRect/>
          </a:stretch>
        </p:blipFill>
        <p:spPr>
          <a:xfrm>
            <a:off x="3372481" y="253274"/>
            <a:ext cx="5447038" cy="635145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50"/>
                                        </p:tgtEl>
                                        <p:attrNameLst>
                                          <p:attrName>style.visibility</p:attrName>
                                        </p:attrNameLst>
                                      </p:cBhvr>
                                      <p:to>
                                        <p:strVal val="visible"/>
                                      </p:to>
                                    </p:set>
                                    <p:animEffect filter="fade" transition="in">
                                      <p:cBhvr>
                                        <p:cTn id="7" dur="10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2" name="mission-shield 2023.docx.pdf" descr="mission-shield 2023.docx.pdf"/>
          <p:cNvPicPr>
            <a:picLocks noChangeAspect="1"/>
          </p:cNvPicPr>
          <p:nvPr/>
        </p:nvPicPr>
        <p:blipFill>
          <a:blip r:embed="rId2">
            <a:extLst/>
          </a:blip>
          <a:stretch>
            <a:fillRect/>
          </a:stretch>
        </p:blipFill>
        <p:spPr>
          <a:xfrm>
            <a:off x="3446318" y="0"/>
            <a:ext cx="5299365" cy="6858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4" name="CDMFA_full color logo.pdf" descr="CDMFA_full color logo.pdf"/>
          <p:cNvPicPr>
            <a:picLocks noChangeAspect="1"/>
          </p:cNvPicPr>
          <p:nvPr/>
        </p:nvPicPr>
        <p:blipFill>
          <a:blip r:embed="rId2">
            <a:alphaModFix amt="25342"/>
            <a:extLst/>
          </a:blip>
          <a:stretch>
            <a:fillRect/>
          </a:stretch>
        </p:blipFill>
        <p:spPr>
          <a:xfrm>
            <a:off x="3372481" y="253274"/>
            <a:ext cx="5447038" cy="6351452"/>
          </a:xfrm>
          <a:prstGeom prst="rect">
            <a:avLst/>
          </a:prstGeom>
          <a:ln w="12700">
            <a:miter lim="400000"/>
          </a:ln>
        </p:spPr>
      </p:pic>
      <p:sp>
        <p:nvSpPr>
          <p:cNvPr id="355" name="AGM WILL BE MARCH 28, 2023"/>
          <p:cNvSpPr txBox="1"/>
          <p:nvPr>
            <p:ph type="title" idx="4294967295"/>
          </p:nvPr>
        </p:nvSpPr>
        <p:spPr>
          <a:xfrm>
            <a:off x="609600" y="2674937"/>
            <a:ext cx="10972800" cy="1508126"/>
          </a:xfrm>
          <a:prstGeom prst="rect">
            <a:avLst/>
          </a:prstGeom>
        </p:spPr>
        <p:txBody>
          <a:bodyPr/>
          <a:lstStyle>
            <a:lvl1pPr algn="ctr">
              <a:defRPr>
                <a:solidFill>
                  <a:srgbClr val="41FF16"/>
                </a:solidFill>
              </a:defRPr>
            </a:lvl1pPr>
          </a:lstStyle>
          <a:p>
            <a:pPr/>
            <a:r>
              <a:t>AGM WILL BE MARCH 28, 2023</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2023 CDMFA STRUCTURE"/>
          <p:cNvSpPr txBox="1"/>
          <p:nvPr>
            <p:ph type="title" idx="4294967295"/>
          </p:nvPr>
        </p:nvSpPr>
        <p:spPr>
          <a:xfrm>
            <a:off x="723900" y="2352675"/>
            <a:ext cx="10972800" cy="1508125"/>
          </a:xfrm>
          <a:prstGeom prst="rect">
            <a:avLst/>
          </a:prstGeom>
        </p:spPr>
        <p:txBody>
          <a:bodyPr/>
          <a:lstStyle>
            <a:lvl1pPr algn="ctr">
              <a:defRPr b="1">
                <a:solidFill>
                  <a:srgbClr val="FFFFFF"/>
                </a:solidFill>
                <a:latin typeface="+mn-lt"/>
                <a:ea typeface="+mn-ea"/>
                <a:cs typeface="+mn-cs"/>
                <a:sym typeface="Helvetica"/>
              </a:defRPr>
            </a:lvl1pPr>
          </a:lstStyle>
          <a:p>
            <a:pPr/>
            <a:r>
              <a:t>2023 CDMFA STRUCTURE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Rectangle: Rounded Corners 5"/>
          <p:cNvGrpSpPr/>
          <p:nvPr/>
        </p:nvGrpSpPr>
        <p:grpSpPr>
          <a:xfrm>
            <a:off x="6198713" y="1817578"/>
            <a:ext cx="1527049" cy="841248"/>
            <a:chOff x="0" y="0"/>
            <a:chExt cx="1527047" cy="841247"/>
          </a:xfrm>
        </p:grpSpPr>
        <p:sp>
          <p:nvSpPr>
            <p:cNvPr id="134" name="Rounded Rectangle"/>
            <p:cNvSpPr/>
            <p:nvPr/>
          </p:nvSpPr>
          <p:spPr>
            <a:xfrm>
              <a:off x="0" y="0"/>
              <a:ext cx="1527048" cy="841248"/>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5" name="Secretary…"/>
            <p:cNvSpPr txBox="1"/>
            <p:nvPr/>
          </p:nvSpPr>
          <p:spPr>
            <a:xfrm>
              <a:off x="93135" y="135575"/>
              <a:ext cx="1340778" cy="570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Secretary</a:t>
              </a:r>
            </a:p>
            <a:p>
              <a:pPr algn="ctr">
                <a:defRPr sz="1500">
                  <a:solidFill>
                    <a:srgbClr val="FFFFFF"/>
                  </a:solidFill>
                </a:defRPr>
              </a:pPr>
              <a:r>
                <a:t>(Rita Murphy)</a:t>
              </a:r>
            </a:p>
          </p:txBody>
        </p:sp>
      </p:grpSp>
      <p:grpSp>
        <p:nvGrpSpPr>
          <p:cNvPr id="139" name="Rectangle: Rounded Corners 7"/>
          <p:cNvGrpSpPr/>
          <p:nvPr/>
        </p:nvGrpSpPr>
        <p:grpSpPr>
          <a:xfrm>
            <a:off x="6160239" y="140039"/>
            <a:ext cx="1527049" cy="841249"/>
            <a:chOff x="0" y="0"/>
            <a:chExt cx="1527047" cy="841247"/>
          </a:xfrm>
        </p:grpSpPr>
        <p:sp>
          <p:nvSpPr>
            <p:cNvPr id="137" name="Rounded Rectangle"/>
            <p:cNvSpPr/>
            <p:nvPr/>
          </p:nvSpPr>
          <p:spPr>
            <a:xfrm>
              <a:off x="0" y="0"/>
              <a:ext cx="1527048" cy="841248"/>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8" name="President…"/>
            <p:cNvSpPr txBox="1"/>
            <p:nvPr/>
          </p:nvSpPr>
          <p:spPr>
            <a:xfrm>
              <a:off x="93135" y="103825"/>
              <a:ext cx="1340778" cy="633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2200">
                  <a:solidFill>
                    <a:srgbClr val="FFFFFF"/>
                  </a:solidFill>
                </a:defRPr>
              </a:pPr>
              <a:r>
                <a:t>President</a:t>
              </a:r>
            </a:p>
            <a:p>
              <a:pPr algn="ctr">
                <a:defRPr sz="1500">
                  <a:solidFill>
                    <a:srgbClr val="FFFFFF"/>
                  </a:solidFill>
                </a:defRPr>
              </a:pPr>
              <a:r>
                <a:t>(Tracy Kociuba)</a:t>
              </a:r>
            </a:p>
          </p:txBody>
        </p:sp>
      </p:grpSp>
      <p:grpSp>
        <p:nvGrpSpPr>
          <p:cNvPr id="142" name="Rectangle: Rounded Corners 8"/>
          <p:cNvGrpSpPr/>
          <p:nvPr/>
        </p:nvGrpSpPr>
        <p:grpSpPr>
          <a:xfrm>
            <a:off x="836650" y="1782629"/>
            <a:ext cx="1527049" cy="841249"/>
            <a:chOff x="0" y="0"/>
            <a:chExt cx="1527047" cy="841247"/>
          </a:xfrm>
        </p:grpSpPr>
        <p:sp>
          <p:nvSpPr>
            <p:cNvPr id="140" name="Rounded Rectangle"/>
            <p:cNvSpPr/>
            <p:nvPr/>
          </p:nvSpPr>
          <p:spPr>
            <a:xfrm>
              <a:off x="0" y="0"/>
              <a:ext cx="1527048" cy="841248"/>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41" name="VP Coaching…"/>
            <p:cNvSpPr txBox="1"/>
            <p:nvPr/>
          </p:nvSpPr>
          <p:spPr>
            <a:xfrm>
              <a:off x="93135" y="135575"/>
              <a:ext cx="1340778" cy="570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VP Coaching</a:t>
              </a:r>
            </a:p>
            <a:p>
              <a:pPr algn="ctr">
                <a:defRPr sz="1500">
                  <a:solidFill>
                    <a:srgbClr val="FFFFFF"/>
                  </a:solidFill>
                </a:defRPr>
              </a:pPr>
              <a:r>
                <a:t>(Chris Malo)</a:t>
              </a:r>
            </a:p>
          </p:txBody>
        </p:sp>
      </p:grpSp>
      <p:grpSp>
        <p:nvGrpSpPr>
          <p:cNvPr id="145" name="Rectangle: Rounded Corners 9"/>
          <p:cNvGrpSpPr/>
          <p:nvPr/>
        </p:nvGrpSpPr>
        <p:grpSpPr>
          <a:xfrm>
            <a:off x="2615982" y="1752375"/>
            <a:ext cx="1527049" cy="841249"/>
            <a:chOff x="0" y="0"/>
            <a:chExt cx="1527047" cy="841247"/>
          </a:xfrm>
        </p:grpSpPr>
        <p:sp>
          <p:nvSpPr>
            <p:cNvPr id="143" name="Rounded Rectangle"/>
            <p:cNvSpPr/>
            <p:nvPr/>
          </p:nvSpPr>
          <p:spPr>
            <a:xfrm>
              <a:off x="0" y="0"/>
              <a:ext cx="1527048" cy="841248"/>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44" name="VP Programs…"/>
            <p:cNvSpPr txBox="1"/>
            <p:nvPr/>
          </p:nvSpPr>
          <p:spPr>
            <a:xfrm>
              <a:off x="93135" y="135575"/>
              <a:ext cx="1340778" cy="570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VP Programs</a:t>
              </a:r>
            </a:p>
            <a:p>
              <a:pPr algn="ctr">
                <a:defRPr sz="1500">
                  <a:solidFill>
                    <a:srgbClr val="FFFFFF"/>
                  </a:solidFill>
                </a:defRPr>
              </a:pPr>
              <a:r>
                <a:t>(Ali Arafat)</a:t>
              </a:r>
            </a:p>
          </p:txBody>
        </p:sp>
      </p:grpSp>
      <p:grpSp>
        <p:nvGrpSpPr>
          <p:cNvPr id="148" name="Rectangle: Rounded Corners 10"/>
          <p:cNvGrpSpPr/>
          <p:nvPr/>
        </p:nvGrpSpPr>
        <p:grpSpPr>
          <a:xfrm>
            <a:off x="8417052" y="1775744"/>
            <a:ext cx="1527049" cy="841249"/>
            <a:chOff x="0" y="0"/>
            <a:chExt cx="1527047" cy="841247"/>
          </a:xfrm>
        </p:grpSpPr>
        <p:sp>
          <p:nvSpPr>
            <p:cNvPr id="146" name="Rounded Rectangle"/>
            <p:cNvSpPr/>
            <p:nvPr/>
          </p:nvSpPr>
          <p:spPr>
            <a:xfrm>
              <a:off x="0" y="0"/>
              <a:ext cx="1527048" cy="841248"/>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47" name="VP Finance…"/>
            <p:cNvSpPr txBox="1"/>
            <p:nvPr/>
          </p:nvSpPr>
          <p:spPr>
            <a:xfrm>
              <a:off x="93135" y="135575"/>
              <a:ext cx="1340778" cy="570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VP Finance</a:t>
              </a:r>
            </a:p>
            <a:p>
              <a:pPr algn="ctr">
                <a:defRPr sz="1500">
                  <a:solidFill>
                    <a:srgbClr val="FFFFFF"/>
                  </a:solidFill>
                </a:defRPr>
              </a:pPr>
              <a:r>
                <a:t>(Nick Schmidt)</a:t>
              </a:r>
            </a:p>
          </p:txBody>
        </p:sp>
      </p:grpSp>
      <p:grpSp>
        <p:nvGrpSpPr>
          <p:cNvPr id="151" name="Rectangle: Rounded Corners 11"/>
          <p:cNvGrpSpPr/>
          <p:nvPr/>
        </p:nvGrpSpPr>
        <p:grpSpPr>
          <a:xfrm>
            <a:off x="10169652" y="1775744"/>
            <a:ext cx="1527049" cy="841249"/>
            <a:chOff x="0" y="0"/>
            <a:chExt cx="1527047" cy="841247"/>
          </a:xfrm>
        </p:grpSpPr>
        <p:sp>
          <p:nvSpPr>
            <p:cNvPr id="149" name="Rounded Rectangle"/>
            <p:cNvSpPr/>
            <p:nvPr/>
          </p:nvSpPr>
          <p:spPr>
            <a:xfrm>
              <a:off x="0" y="0"/>
              <a:ext cx="1527048" cy="841248"/>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0" name="VP Communications…"/>
            <p:cNvSpPr txBox="1"/>
            <p:nvPr/>
          </p:nvSpPr>
          <p:spPr>
            <a:xfrm>
              <a:off x="93135" y="36121"/>
              <a:ext cx="1340778" cy="7690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VP </a:t>
              </a:r>
              <a:r>
                <a:rPr sz="1400"/>
                <a:t>Communications</a:t>
              </a:r>
              <a:endParaRPr sz="1400"/>
            </a:p>
            <a:p>
              <a:pPr algn="ctr">
                <a:defRPr sz="1200">
                  <a:solidFill>
                    <a:srgbClr val="FFFFFF"/>
                  </a:solidFill>
                </a:defRPr>
              </a:pPr>
              <a:r>
                <a:t>(Courtney Sakaluk)</a:t>
              </a:r>
            </a:p>
          </p:txBody>
        </p:sp>
      </p:grpSp>
      <p:grpSp>
        <p:nvGrpSpPr>
          <p:cNvPr id="154" name="Rectangle: Rounded Corners 12"/>
          <p:cNvGrpSpPr/>
          <p:nvPr/>
        </p:nvGrpSpPr>
        <p:grpSpPr>
          <a:xfrm>
            <a:off x="6160239" y="2665302"/>
            <a:ext cx="1527049" cy="625188"/>
            <a:chOff x="0" y="0"/>
            <a:chExt cx="1527047" cy="625187"/>
          </a:xfrm>
        </p:grpSpPr>
        <p:sp>
          <p:nvSpPr>
            <p:cNvPr id="152" name="Rounded Rectangle"/>
            <p:cNvSpPr/>
            <p:nvPr/>
          </p:nvSpPr>
          <p:spPr>
            <a:xfrm>
              <a:off x="0" y="28670"/>
              <a:ext cx="1527048" cy="567847"/>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3" name="Bylaw/RPP Committee"/>
            <p:cNvSpPr txBox="1"/>
            <p:nvPr/>
          </p:nvSpPr>
          <p:spPr>
            <a:xfrm>
              <a:off x="79789" y="-1"/>
              <a:ext cx="1367470"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Bylaw/RPP Committee</a:t>
              </a:r>
            </a:p>
          </p:txBody>
        </p:sp>
      </p:grpSp>
      <p:grpSp>
        <p:nvGrpSpPr>
          <p:cNvPr id="157" name="Rectangle: Rounded Corners 13"/>
          <p:cNvGrpSpPr/>
          <p:nvPr/>
        </p:nvGrpSpPr>
        <p:grpSpPr>
          <a:xfrm>
            <a:off x="8492489" y="4892147"/>
            <a:ext cx="1527049" cy="841249"/>
            <a:chOff x="0" y="0"/>
            <a:chExt cx="1527047" cy="841247"/>
          </a:xfrm>
        </p:grpSpPr>
        <p:sp>
          <p:nvSpPr>
            <p:cNvPr id="155" name="Rounded Rectangle"/>
            <p:cNvSpPr/>
            <p:nvPr/>
          </p:nvSpPr>
          <p:spPr>
            <a:xfrm>
              <a:off x="0" y="0"/>
              <a:ext cx="1527048" cy="841248"/>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6" name="Sustainability Committee"/>
            <p:cNvSpPr txBox="1"/>
            <p:nvPr/>
          </p:nvSpPr>
          <p:spPr>
            <a:xfrm>
              <a:off x="93135" y="108030"/>
              <a:ext cx="1340778"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Sustainability Committee</a:t>
              </a:r>
            </a:p>
          </p:txBody>
        </p:sp>
      </p:grpSp>
      <p:grpSp>
        <p:nvGrpSpPr>
          <p:cNvPr id="160" name="Rectangle: Rounded Corners 14"/>
          <p:cNvGrpSpPr/>
          <p:nvPr/>
        </p:nvGrpSpPr>
        <p:grpSpPr>
          <a:xfrm>
            <a:off x="10169652" y="2713612"/>
            <a:ext cx="1527049" cy="639402"/>
            <a:chOff x="0" y="0"/>
            <a:chExt cx="1527047" cy="639400"/>
          </a:xfrm>
        </p:grpSpPr>
        <p:sp>
          <p:nvSpPr>
            <p:cNvPr id="158" name="Rounded Rectangle"/>
            <p:cNvSpPr/>
            <p:nvPr/>
          </p:nvSpPr>
          <p:spPr>
            <a:xfrm>
              <a:off x="0" y="0"/>
              <a:ext cx="1527048" cy="639401"/>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9" name="Communications Committee"/>
            <p:cNvSpPr txBox="1"/>
            <p:nvPr/>
          </p:nvSpPr>
          <p:spPr>
            <a:xfrm>
              <a:off x="83282" y="7106"/>
              <a:ext cx="1360484"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solidFill>
                    <a:srgbClr val="FFFFFF"/>
                  </a:solidFill>
                </a:defRPr>
              </a:pPr>
              <a:r>
                <a:t>Communications</a:t>
              </a:r>
              <a:r>
                <a:rPr sz="1800"/>
                <a:t> Committee</a:t>
              </a:r>
            </a:p>
          </p:txBody>
        </p:sp>
      </p:grpSp>
      <p:grpSp>
        <p:nvGrpSpPr>
          <p:cNvPr id="163" name="Rectangle: Rounded Corners 15"/>
          <p:cNvGrpSpPr/>
          <p:nvPr/>
        </p:nvGrpSpPr>
        <p:grpSpPr>
          <a:xfrm>
            <a:off x="8417052" y="2700658"/>
            <a:ext cx="1527049" cy="640533"/>
            <a:chOff x="0" y="0"/>
            <a:chExt cx="1527047" cy="640531"/>
          </a:xfrm>
        </p:grpSpPr>
        <p:sp>
          <p:nvSpPr>
            <p:cNvPr id="161" name="Rounded Rectangle"/>
            <p:cNvSpPr/>
            <p:nvPr/>
          </p:nvSpPr>
          <p:spPr>
            <a:xfrm>
              <a:off x="0" y="0"/>
              <a:ext cx="1527048" cy="640532"/>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2" name="Fundraising Committee"/>
            <p:cNvSpPr txBox="1"/>
            <p:nvPr/>
          </p:nvSpPr>
          <p:spPr>
            <a:xfrm>
              <a:off x="83337" y="7672"/>
              <a:ext cx="1360374"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Fundraising Committee</a:t>
              </a:r>
            </a:p>
          </p:txBody>
        </p:sp>
      </p:grpSp>
      <p:grpSp>
        <p:nvGrpSpPr>
          <p:cNvPr id="166" name="Rectangle: Rounded Corners 16"/>
          <p:cNvGrpSpPr/>
          <p:nvPr/>
        </p:nvGrpSpPr>
        <p:grpSpPr>
          <a:xfrm>
            <a:off x="3408800" y="4826125"/>
            <a:ext cx="1527049" cy="640533"/>
            <a:chOff x="0" y="0"/>
            <a:chExt cx="1527047" cy="640531"/>
          </a:xfrm>
        </p:grpSpPr>
        <p:sp>
          <p:nvSpPr>
            <p:cNvPr id="164" name="Rounded Rectangle"/>
            <p:cNvSpPr/>
            <p:nvPr/>
          </p:nvSpPr>
          <p:spPr>
            <a:xfrm>
              <a:off x="0" y="0"/>
              <a:ext cx="1527048" cy="640532"/>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5" name="LTAD"/>
            <p:cNvSpPr txBox="1"/>
            <p:nvPr/>
          </p:nvSpPr>
          <p:spPr>
            <a:xfrm>
              <a:off x="83337" y="153722"/>
              <a:ext cx="136037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LTAD</a:t>
              </a:r>
            </a:p>
          </p:txBody>
        </p:sp>
      </p:grpSp>
      <p:grpSp>
        <p:nvGrpSpPr>
          <p:cNvPr id="169" name="Rectangle: Rounded Corners 17"/>
          <p:cNvGrpSpPr/>
          <p:nvPr/>
        </p:nvGrpSpPr>
        <p:grpSpPr>
          <a:xfrm>
            <a:off x="630557" y="2810250"/>
            <a:ext cx="1527048" cy="625188"/>
            <a:chOff x="0" y="0"/>
            <a:chExt cx="1527047" cy="625187"/>
          </a:xfrm>
        </p:grpSpPr>
        <p:sp>
          <p:nvSpPr>
            <p:cNvPr id="167" name="Rounded Rectangle"/>
            <p:cNvSpPr/>
            <p:nvPr/>
          </p:nvSpPr>
          <p:spPr>
            <a:xfrm>
              <a:off x="0" y="6437"/>
              <a:ext cx="1527048" cy="612313"/>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8" name="Coach…"/>
            <p:cNvSpPr txBox="1"/>
            <p:nvPr/>
          </p:nvSpPr>
          <p:spPr>
            <a:xfrm>
              <a:off x="81960" y="-1"/>
              <a:ext cx="1363128"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Coach</a:t>
              </a:r>
            </a:p>
            <a:p>
              <a:pPr algn="ctr">
                <a:defRPr>
                  <a:solidFill>
                    <a:srgbClr val="FFFFFF"/>
                  </a:solidFill>
                </a:defRPr>
              </a:pPr>
              <a:r>
                <a:t>Council</a:t>
              </a:r>
            </a:p>
          </p:txBody>
        </p:sp>
      </p:grpSp>
      <p:grpSp>
        <p:nvGrpSpPr>
          <p:cNvPr id="172" name="Rectangle: Rounded Corners 18"/>
          <p:cNvGrpSpPr/>
          <p:nvPr/>
        </p:nvGrpSpPr>
        <p:grpSpPr>
          <a:xfrm>
            <a:off x="6160239" y="4438984"/>
            <a:ext cx="1527049" cy="625188"/>
            <a:chOff x="0" y="0"/>
            <a:chExt cx="1527047" cy="625187"/>
          </a:xfrm>
        </p:grpSpPr>
        <p:sp>
          <p:nvSpPr>
            <p:cNvPr id="170" name="Rounded Rectangle"/>
            <p:cNvSpPr/>
            <p:nvPr/>
          </p:nvSpPr>
          <p:spPr>
            <a:xfrm>
              <a:off x="0" y="27271"/>
              <a:ext cx="1527048" cy="570645"/>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71" name="Discipline Committee"/>
            <p:cNvSpPr txBox="1"/>
            <p:nvPr/>
          </p:nvSpPr>
          <p:spPr>
            <a:xfrm>
              <a:off x="79926" y="0"/>
              <a:ext cx="1367196"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Discipline Committee</a:t>
              </a:r>
            </a:p>
          </p:txBody>
        </p:sp>
      </p:grpSp>
      <p:grpSp>
        <p:nvGrpSpPr>
          <p:cNvPr id="175" name="Rectangle: Rounded Corners 19"/>
          <p:cNvGrpSpPr/>
          <p:nvPr/>
        </p:nvGrpSpPr>
        <p:grpSpPr>
          <a:xfrm>
            <a:off x="3712955" y="502273"/>
            <a:ext cx="1847277" cy="841249"/>
            <a:chOff x="0" y="10473"/>
            <a:chExt cx="1847276" cy="841247"/>
          </a:xfrm>
        </p:grpSpPr>
        <p:sp>
          <p:nvSpPr>
            <p:cNvPr id="173" name="Rounded Rectangle"/>
            <p:cNvSpPr/>
            <p:nvPr/>
          </p:nvSpPr>
          <p:spPr>
            <a:xfrm>
              <a:off x="0" y="10473"/>
              <a:ext cx="1847277" cy="841249"/>
            </a:xfrm>
            <a:prstGeom prst="roundRect">
              <a:avLst>
                <a:gd name="adj" fmla="val 16667"/>
              </a:avLst>
            </a:prstGeom>
            <a:solidFill>
              <a:schemeClr val="accent2"/>
            </a:solidFill>
            <a:ln w="12700" cap="flat">
              <a:solidFill>
                <a:srgbClr val="AD5B2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74" name="Senior Program Manager…"/>
            <p:cNvSpPr/>
            <p:nvPr/>
          </p:nvSpPr>
          <p:spPr>
            <a:xfrm>
              <a:off x="49082" y="431098"/>
              <a:ext cx="174911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Senior Program Manager</a:t>
              </a:r>
            </a:p>
            <a:p>
              <a:pPr algn="ctr">
                <a:defRPr sz="1500">
                  <a:solidFill>
                    <a:srgbClr val="FFFFFF"/>
                  </a:solidFill>
                </a:defRPr>
              </a:pPr>
              <a:r>
                <a:t>(Ryan Schulha)</a:t>
              </a:r>
            </a:p>
          </p:txBody>
        </p:sp>
      </p:grpSp>
      <p:grpSp>
        <p:nvGrpSpPr>
          <p:cNvPr id="178" name="Rectangle: Rounded Corners 20"/>
          <p:cNvGrpSpPr/>
          <p:nvPr/>
        </p:nvGrpSpPr>
        <p:grpSpPr>
          <a:xfrm>
            <a:off x="384047" y="6383844"/>
            <a:ext cx="749810" cy="280800"/>
            <a:chOff x="0" y="0"/>
            <a:chExt cx="749808" cy="280798"/>
          </a:xfrm>
        </p:grpSpPr>
        <p:sp>
          <p:nvSpPr>
            <p:cNvPr id="176" name="Rounded Rectangle"/>
            <p:cNvSpPr/>
            <p:nvPr/>
          </p:nvSpPr>
          <p:spPr>
            <a:xfrm>
              <a:off x="0" y="35243"/>
              <a:ext cx="749809" cy="210313"/>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77" name="elected"/>
            <p:cNvSpPr txBox="1"/>
            <p:nvPr/>
          </p:nvSpPr>
          <p:spPr>
            <a:xfrm>
              <a:off x="62337" y="0"/>
              <a:ext cx="625134" cy="280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defRPr>
              </a:lvl1pPr>
            </a:lstStyle>
            <a:p>
              <a:pPr/>
              <a:r>
                <a:t>elected</a:t>
              </a:r>
            </a:p>
          </p:txBody>
        </p:sp>
      </p:grpSp>
      <p:grpSp>
        <p:nvGrpSpPr>
          <p:cNvPr id="181" name="Rectangle: Rounded Corners 21"/>
          <p:cNvGrpSpPr/>
          <p:nvPr/>
        </p:nvGrpSpPr>
        <p:grpSpPr>
          <a:xfrm>
            <a:off x="1305666" y="6252814"/>
            <a:ext cx="976164" cy="524573"/>
            <a:chOff x="0" y="0"/>
            <a:chExt cx="976162" cy="524571"/>
          </a:xfrm>
        </p:grpSpPr>
        <p:sp>
          <p:nvSpPr>
            <p:cNvPr id="179" name="Rounded Rectangle"/>
            <p:cNvSpPr/>
            <p:nvPr/>
          </p:nvSpPr>
          <p:spPr>
            <a:xfrm>
              <a:off x="0" y="158705"/>
              <a:ext cx="976163" cy="207161"/>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0" name="appointed"/>
            <p:cNvSpPr txBox="1"/>
            <p:nvPr/>
          </p:nvSpPr>
          <p:spPr>
            <a:xfrm>
              <a:off x="63733" y="0"/>
              <a:ext cx="848697" cy="524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400">
                  <a:solidFill>
                    <a:srgbClr val="FFFFFF"/>
                  </a:solidFill>
                </a:defRPr>
              </a:lvl1pPr>
            </a:lstStyle>
            <a:p>
              <a:pPr/>
              <a:r>
                <a:t>appointed</a:t>
              </a:r>
            </a:p>
          </p:txBody>
        </p:sp>
      </p:grpSp>
      <p:grpSp>
        <p:nvGrpSpPr>
          <p:cNvPr id="184" name="Rectangle: Rounded Corners 22"/>
          <p:cNvGrpSpPr/>
          <p:nvPr/>
        </p:nvGrpSpPr>
        <p:grpSpPr>
          <a:xfrm>
            <a:off x="2453639" y="6374700"/>
            <a:ext cx="749809" cy="280800"/>
            <a:chOff x="0" y="0"/>
            <a:chExt cx="749808" cy="280798"/>
          </a:xfrm>
        </p:grpSpPr>
        <p:sp>
          <p:nvSpPr>
            <p:cNvPr id="182" name="Rounded Rectangle"/>
            <p:cNvSpPr/>
            <p:nvPr/>
          </p:nvSpPr>
          <p:spPr>
            <a:xfrm>
              <a:off x="0" y="35243"/>
              <a:ext cx="749809" cy="210313"/>
            </a:xfrm>
            <a:prstGeom prst="roundRect">
              <a:avLst>
                <a:gd name="adj" fmla="val 16667"/>
              </a:avLst>
            </a:prstGeom>
            <a:solidFill>
              <a:schemeClr val="accent2"/>
            </a:solidFill>
            <a:ln w="12700" cap="flat">
              <a:solidFill>
                <a:srgbClr val="AD5B2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3" name="staff"/>
            <p:cNvSpPr txBox="1"/>
            <p:nvPr/>
          </p:nvSpPr>
          <p:spPr>
            <a:xfrm>
              <a:off x="62337" y="0"/>
              <a:ext cx="625134" cy="280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defRPr>
              </a:lvl1pPr>
            </a:lstStyle>
            <a:p>
              <a:pPr/>
              <a:r>
                <a:t>staff</a:t>
              </a:r>
            </a:p>
          </p:txBody>
        </p:sp>
      </p:grpSp>
      <p:grpSp>
        <p:nvGrpSpPr>
          <p:cNvPr id="187" name="Rectangle: Rounded Corners 23"/>
          <p:cNvGrpSpPr/>
          <p:nvPr/>
        </p:nvGrpSpPr>
        <p:grpSpPr>
          <a:xfrm>
            <a:off x="591311" y="6110026"/>
            <a:ext cx="11009378" cy="333088"/>
            <a:chOff x="0" y="0"/>
            <a:chExt cx="11009376" cy="333087"/>
          </a:xfrm>
        </p:grpSpPr>
        <p:sp>
          <p:nvSpPr>
            <p:cNvPr id="185" name="Rounded Rectangle"/>
            <p:cNvSpPr/>
            <p:nvPr/>
          </p:nvSpPr>
          <p:spPr>
            <a:xfrm>
              <a:off x="0" y="47237"/>
              <a:ext cx="11009377" cy="238614"/>
            </a:xfrm>
            <a:prstGeom prst="roundRect">
              <a:avLst>
                <a:gd name="adj" fmla="val 16667"/>
              </a:avLst>
            </a:prstGeom>
            <a:solidFill>
              <a:schemeClr val="accent4"/>
            </a:solidFill>
            <a:ln w="12700" cap="flat">
              <a:solidFill>
                <a:srgbClr val="BA8C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6" name="Board of Directors"/>
            <p:cNvSpPr txBox="1"/>
            <p:nvPr/>
          </p:nvSpPr>
          <p:spPr>
            <a:xfrm>
              <a:off x="63718" y="0"/>
              <a:ext cx="10881940"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Board of Directors</a:t>
              </a:r>
            </a:p>
          </p:txBody>
        </p:sp>
      </p:grpSp>
      <p:sp>
        <p:nvSpPr>
          <p:cNvPr id="188" name="TextBox 1"/>
          <p:cNvSpPr txBox="1"/>
          <p:nvPr/>
        </p:nvSpPr>
        <p:spPr>
          <a:xfrm>
            <a:off x="344423" y="287618"/>
            <a:ext cx="2898650"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CDMFA Organizational Chart 2023</a:t>
            </a:r>
          </a:p>
        </p:txBody>
      </p:sp>
      <p:sp>
        <p:nvSpPr>
          <p:cNvPr id="189" name="Straight Connector 25"/>
          <p:cNvSpPr/>
          <p:nvPr/>
        </p:nvSpPr>
        <p:spPr>
          <a:xfrm flipV="1">
            <a:off x="5386945" y="809172"/>
            <a:ext cx="765626" cy="333507"/>
          </a:xfrm>
          <a:prstGeom prst="line">
            <a:avLst/>
          </a:prstGeom>
          <a:ln w="6350">
            <a:solidFill>
              <a:schemeClr val="accent1"/>
            </a:solidFill>
            <a:miter/>
          </a:ln>
        </p:spPr>
        <p:txBody>
          <a:bodyPr lIns="45719" rIns="45719"/>
          <a:lstStyle/>
          <a:p>
            <a:pPr/>
          </a:p>
        </p:txBody>
      </p:sp>
      <p:sp>
        <p:nvSpPr>
          <p:cNvPr id="190" name="Straight Connector 29"/>
          <p:cNvSpPr/>
          <p:nvPr/>
        </p:nvSpPr>
        <p:spPr>
          <a:xfrm flipH="1">
            <a:off x="1922523" y="1162150"/>
            <a:ext cx="1941053" cy="753561"/>
          </a:xfrm>
          <a:prstGeom prst="line">
            <a:avLst/>
          </a:prstGeom>
          <a:ln w="6350">
            <a:solidFill>
              <a:schemeClr val="accent1"/>
            </a:solidFill>
            <a:miter/>
          </a:ln>
        </p:spPr>
        <p:txBody>
          <a:bodyPr lIns="45719" rIns="45719"/>
          <a:lstStyle/>
          <a:p>
            <a:pPr/>
          </a:p>
        </p:txBody>
      </p:sp>
      <p:sp>
        <p:nvSpPr>
          <p:cNvPr id="191" name="Straight Connector 31"/>
          <p:cNvSpPr/>
          <p:nvPr/>
        </p:nvSpPr>
        <p:spPr>
          <a:xfrm flipH="1">
            <a:off x="3502272" y="1233094"/>
            <a:ext cx="488461" cy="488461"/>
          </a:xfrm>
          <a:prstGeom prst="line">
            <a:avLst/>
          </a:prstGeom>
          <a:ln w="6350">
            <a:solidFill>
              <a:schemeClr val="accent1"/>
            </a:solidFill>
            <a:miter/>
          </a:ln>
        </p:spPr>
        <p:txBody>
          <a:bodyPr lIns="45719" rIns="45719"/>
          <a:lstStyle/>
          <a:p>
            <a:pPr/>
          </a:p>
        </p:txBody>
      </p:sp>
      <p:sp>
        <p:nvSpPr>
          <p:cNvPr id="192" name="Straight Connector 39"/>
          <p:cNvSpPr/>
          <p:nvPr/>
        </p:nvSpPr>
        <p:spPr>
          <a:xfrm>
            <a:off x="5410957" y="1133565"/>
            <a:ext cx="5296668" cy="687519"/>
          </a:xfrm>
          <a:prstGeom prst="line">
            <a:avLst/>
          </a:prstGeom>
          <a:ln w="6350">
            <a:solidFill>
              <a:schemeClr val="accent1"/>
            </a:solidFill>
            <a:miter/>
          </a:ln>
        </p:spPr>
        <p:txBody>
          <a:bodyPr lIns="45719" rIns="45719"/>
          <a:lstStyle/>
          <a:p>
            <a:pPr/>
          </a:p>
        </p:txBody>
      </p:sp>
      <p:grpSp>
        <p:nvGrpSpPr>
          <p:cNvPr id="195" name="Rectangle: Rounded Corners 40"/>
          <p:cNvGrpSpPr/>
          <p:nvPr/>
        </p:nvGrpSpPr>
        <p:grpSpPr>
          <a:xfrm>
            <a:off x="630557" y="5474642"/>
            <a:ext cx="1527048" cy="625188"/>
            <a:chOff x="0" y="0"/>
            <a:chExt cx="1527047" cy="625187"/>
          </a:xfrm>
        </p:grpSpPr>
        <p:sp>
          <p:nvSpPr>
            <p:cNvPr id="193" name="Rounded Rectangle"/>
            <p:cNvSpPr/>
            <p:nvPr/>
          </p:nvSpPr>
          <p:spPr>
            <a:xfrm>
              <a:off x="0" y="6437"/>
              <a:ext cx="1527048" cy="612313"/>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4" name="Officials Committee"/>
            <p:cNvSpPr txBox="1"/>
            <p:nvPr/>
          </p:nvSpPr>
          <p:spPr>
            <a:xfrm>
              <a:off x="81960" y="-1"/>
              <a:ext cx="1363128"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Officials Committee</a:t>
              </a:r>
            </a:p>
          </p:txBody>
        </p:sp>
      </p:grpSp>
      <p:grpSp>
        <p:nvGrpSpPr>
          <p:cNvPr id="198" name="Rectangle: Rounded Corners 41"/>
          <p:cNvGrpSpPr/>
          <p:nvPr/>
        </p:nvGrpSpPr>
        <p:grpSpPr>
          <a:xfrm>
            <a:off x="6160239" y="5000178"/>
            <a:ext cx="1527049" cy="625188"/>
            <a:chOff x="0" y="0"/>
            <a:chExt cx="1527047" cy="625187"/>
          </a:xfrm>
        </p:grpSpPr>
        <p:sp>
          <p:nvSpPr>
            <p:cNvPr id="196" name="Rounded Rectangle"/>
            <p:cNvSpPr/>
            <p:nvPr/>
          </p:nvSpPr>
          <p:spPr>
            <a:xfrm>
              <a:off x="0" y="72563"/>
              <a:ext cx="1527048" cy="480062"/>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7" name="Admin Committee"/>
            <p:cNvSpPr txBox="1"/>
            <p:nvPr/>
          </p:nvSpPr>
          <p:spPr>
            <a:xfrm>
              <a:off x="75504" y="0"/>
              <a:ext cx="1376040"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Admin Committee</a:t>
              </a:r>
            </a:p>
          </p:txBody>
        </p:sp>
      </p:grpSp>
      <p:grpSp>
        <p:nvGrpSpPr>
          <p:cNvPr id="201" name="Rectangle: Rounded Corners 42"/>
          <p:cNvGrpSpPr/>
          <p:nvPr/>
        </p:nvGrpSpPr>
        <p:grpSpPr>
          <a:xfrm>
            <a:off x="10169652" y="4030639"/>
            <a:ext cx="1527049" cy="625188"/>
            <a:chOff x="0" y="0"/>
            <a:chExt cx="1527047" cy="625187"/>
          </a:xfrm>
        </p:grpSpPr>
        <p:sp>
          <p:nvSpPr>
            <p:cNvPr id="199" name="Rounded Rectangle"/>
            <p:cNvSpPr/>
            <p:nvPr/>
          </p:nvSpPr>
          <p:spPr>
            <a:xfrm>
              <a:off x="0" y="58394"/>
              <a:ext cx="1527048" cy="508399"/>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0" name="Special Events Team"/>
            <p:cNvSpPr txBox="1"/>
            <p:nvPr/>
          </p:nvSpPr>
          <p:spPr>
            <a:xfrm>
              <a:off x="76887" y="-1"/>
              <a:ext cx="1373274"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Special Events Team</a:t>
              </a:r>
            </a:p>
          </p:txBody>
        </p:sp>
      </p:grpSp>
      <p:grpSp>
        <p:nvGrpSpPr>
          <p:cNvPr id="204" name="Rectangle: Rounded Corners 44"/>
          <p:cNvGrpSpPr/>
          <p:nvPr/>
        </p:nvGrpSpPr>
        <p:grpSpPr>
          <a:xfrm>
            <a:off x="3423036" y="5500295"/>
            <a:ext cx="1527048" cy="625188"/>
            <a:chOff x="0" y="0"/>
            <a:chExt cx="1527047" cy="625187"/>
          </a:xfrm>
        </p:grpSpPr>
        <p:sp>
          <p:nvSpPr>
            <p:cNvPr id="202" name="Rounded Rectangle"/>
            <p:cNvSpPr/>
            <p:nvPr/>
          </p:nvSpPr>
          <p:spPr>
            <a:xfrm>
              <a:off x="0" y="32386"/>
              <a:ext cx="1527048" cy="560415"/>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3" name="Inclusivity Committee"/>
            <p:cNvSpPr txBox="1"/>
            <p:nvPr/>
          </p:nvSpPr>
          <p:spPr>
            <a:xfrm>
              <a:off x="79426" y="-1"/>
              <a:ext cx="1368196"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Inclusivity Committee</a:t>
              </a:r>
            </a:p>
          </p:txBody>
        </p:sp>
      </p:grpSp>
      <p:grpSp>
        <p:nvGrpSpPr>
          <p:cNvPr id="207" name="Rectangle: Rounded Corners 45"/>
          <p:cNvGrpSpPr/>
          <p:nvPr/>
        </p:nvGrpSpPr>
        <p:grpSpPr>
          <a:xfrm>
            <a:off x="2524130" y="2666874"/>
            <a:ext cx="1527049" cy="591999"/>
            <a:chOff x="0" y="0"/>
            <a:chExt cx="1527047" cy="591998"/>
          </a:xfrm>
        </p:grpSpPr>
        <p:sp>
          <p:nvSpPr>
            <p:cNvPr id="205" name="Rounded Rectangle"/>
            <p:cNvSpPr/>
            <p:nvPr/>
          </p:nvSpPr>
          <p:spPr>
            <a:xfrm>
              <a:off x="0" y="0"/>
              <a:ext cx="1527048" cy="591999"/>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6" name="Midget"/>
            <p:cNvSpPr txBox="1"/>
            <p:nvPr/>
          </p:nvSpPr>
          <p:spPr>
            <a:xfrm>
              <a:off x="80968" y="129455"/>
              <a:ext cx="1365112"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Midget</a:t>
              </a:r>
            </a:p>
          </p:txBody>
        </p:sp>
      </p:grpSp>
      <p:grpSp>
        <p:nvGrpSpPr>
          <p:cNvPr id="210" name="Rectangle: Rounded Corners 2"/>
          <p:cNvGrpSpPr/>
          <p:nvPr/>
        </p:nvGrpSpPr>
        <p:grpSpPr>
          <a:xfrm>
            <a:off x="21550" y="3461511"/>
            <a:ext cx="1204346" cy="612313"/>
            <a:chOff x="0" y="0"/>
            <a:chExt cx="1204345" cy="612311"/>
          </a:xfrm>
        </p:grpSpPr>
        <p:sp>
          <p:nvSpPr>
            <p:cNvPr id="208" name="Rounded Rectangle"/>
            <p:cNvSpPr/>
            <p:nvPr/>
          </p:nvSpPr>
          <p:spPr>
            <a:xfrm>
              <a:off x="0" y="0"/>
              <a:ext cx="1204346" cy="61231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9" name="Coach Working Committee"/>
            <p:cNvSpPr txBox="1"/>
            <p:nvPr/>
          </p:nvSpPr>
          <p:spPr>
            <a:xfrm>
              <a:off x="81960" y="86753"/>
              <a:ext cx="1040426" cy="43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Coach Working Committee</a:t>
              </a:r>
            </a:p>
          </p:txBody>
        </p:sp>
      </p:grpSp>
      <p:grpSp>
        <p:nvGrpSpPr>
          <p:cNvPr id="213" name="Rectangle: Rounded Corners 4"/>
          <p:cNvGrpSpPr/>
          <p:nvPr/>
        </p:nvGrpSpPr>
        <p:grpSpPr>
          <a:xfrm>
            <a:off x="1282285" y="3478507"/>
            <a:ext cx="1204346" cy="612313"/>
            <a:chOff x="0" y="0"/>
            <a:chExt cx="1204345" cy="612311"/>
          </a:xfrm>
        </p:grpSpPr>
        <p:sp>
          <p:nvSpPr>
            <p:cNvPr id="211" name="Rounded Rectangle"/>
            <p:cNvSpPr/>
            <p:nvPr/>
          </p:nvSpPr>
          <p:spPr>
            <a:xfrm>
              <a:off x="0" y="0"/>
              <a:ext cx="1204346" cy="61231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2" name="Coach Social Committee"/>
            <p:cNvSpPr txBox="1"/>
            <p:nvPr/>
          </p:nvSpPr>
          <p:spPr>
            <a:xfrm>
              <a:off x="81960" y="51456"/>
              <a:ext cx="1040426" cy="50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defRPr>
              </a:lvl1pPr>
            </a:lstStyle>
            <a:p>
              <a:pPr/>
              <a:r>
                <a:t>Coach Social Committee</a:t>
              </a:r>
            </a:p>
          </p:txBody>
        </p:sp>
      </p:grpSp>
      <p:grpSp>
        <p:nvGrpSpPr>
          <p:cNvPr id="216" name="Rectangle: Rounded Corners 26"/>
          <p:cNvGrpSpPr/>
          <p:nvPr/>
        </p:nvGrpSpPr>
        <p:grpSpPr>
          <a:xfrm>
            <a:off x="18262" y="4165139"/>
            <a:ext cx="1204346" cy="612313"/>
            <a:chOff x="0" y="0"/>
            <a:chExt cx="1204345" cy="612311"/>
          </a:xfrm>
        </p:grpSpPr>
        <p:sp>
          <p:nvSpPr>
            <p:cNvPr id="214" name="Rounded Rectangle"/>
            <p:cNvSpPr/>
            <p:nvPr/>
          </p:nvSpPr>
          <p:spPr>
            <a:xfrm>
              <a:off x="0" y="0"/>
              <a:ext cx="1204346" cy="61231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5" name="Rules Review Project"/>
            <p:cNvSpPr txBox="1"/>
            <p:nvPr/>
          </p:nvSpPr>
          <p:spPr>
            <a:xfrm>
              <a:off x="81960" y="86753"/>
              <a:ext cx="1040426" cy="43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Rules Review Project</a:t>
              </a:r>
            </a:p>
          </p:txBody>
        </p:sp>
      </p:grpSp>
      <p:grpSp>
        <p:nvGrpSpPr>
          <p:cNvPr id="219" name="Rectangle: Rounded Corners 28"/>
          <p:cNvGrpSpPr/>
          <p:nvPr/>
        </p:nvGrpSpPr>
        <p:grpSpPr>
          <a:xfrm>
            <a:off x="5950644" y="3234252"/>
            <a:ext cx="976164" cy="629306"/>
            <a:chOff x="0" y="0"/>
            <a:chExt cx="976162" cy="629304"/>
          </a:xfrm>
        </p:grpSpPr>
        <p:sp>
          <p:nvSpPr>
            <p:cNvPr id="217" name="Rounded Rectangle"/>
            <p:cNvSpPr/>
            <p:nvPr/>
          </p:nvSpPr>
          <p:spPr>
            <a:xfrm>
              <a:off x="0" y="8496"/>
              <a:ext cx="976163" cy="612313"/>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8" name="Boundaries Review Project"/>
            <p:cNvSpPr txBox="1"/>
            <p:nvPr/>
          </p:nvSpPr>
          <p:spPr>
            <a:xfrm>
              <a:off x="81961" y="-1"/>
              <a:ext cx="812241" cy="629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Boundaries Review Project</a:t>
              </a:r>
            </a:p>
          </p:txBody>
        </p:sp>
      </p:grpSp>
      <p:grpSp>
        <p:nvGrpSpPr>
          <p:cNvPr id="222" name="Rectangle: Rounded Corners 30"/>
          <p:cNvGrpSpPr/>
          <p:nvPr/>
        </p:nvGrpSpPr>
        <p:grpSpPr>
          <a:xfrm>
            <a:off x="2524130" y="3294393"/>
            <a:ext cx="1527049" cy="591999"/>
            <a:chOff x="0" y="0"/>
            <a:chExt cx="1527047" cy="591998"/>
          </a:xfrm>
        </p:grpSpPr>
        <p:sp>
          <p:nvSpPr>
            <p:cNvPr id="220" name="Rounded Rectangle"/>
            <p:cNvSpPr/>
            <p:nvPr/>
          </p:nvSpPr>
          <p:spPr>
            <a:xfrm>
              <a:off x="0" y="0"/>
              <a:ext cx="1527048" cy="591999"/>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1" name="Female"/>
            <p:cNvSpPr txBox="1"/>
            <p:nvPr/>
          </p:nvSpPr>
          <p:spPr>
            <a:xfrm>
              <a:off x="80968" y="129455"/>
              <a:ext cx="1365112"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Female</a:t>
              </a:r>
            </a:p>
          </p:txBody>
        </p:sp>
      </p:grpSp>
      <p:grpSp>
        <p:nvGrpSpPr>
          <p:cNvPr id="225" name="Rectangle: Rounded Corners 32"/>
          <p:cNvGrpSpPr/>
          <p:nvPr/>
        </p:nvGrpSpPr>
        <p:grpSpPr>
          <a:xfrm>
            <a:off x="4232869" y="2666874"/>
            <a:ext cx="1527049" cy="591999"/>
            <a:chOff x="0" y="0"/>
            <a:chExt cx="1527047" cy="591998"/>
          </a:xfrm>
        </p:grpSpPr>
        <p:sp>
          <p:nvSpPr>
            <p:cNvPr id="223" name="Rounded Rectangle"/>
            <p:cNvSpPr/>
            <p:nvPr/>
          </p:nvSpPr>
          <p:spPr>
            <a:xfrm>
              <a:off x="0" y="0"/>
              <a:ext cx="1527048" cy="591999"/>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4" name="Spring Flag"/>
            <p:cNvSpPr txBox="1"/>
            <p:nvPr/>
          </p:nvSpPr>
          <p:spPr>
            <a:xfrm>
              <a:off x="80968" y="129455"/>
              <a:ext cx="1365112"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 Spring Flag</a:t>
              </a:r>
            </a:p>
          </p:txBody>
        </p:sp>
      </p:grpSp>
      <p:grpSp>
        <p:nvGrpSpPr>
          <p:cNvPr id="228" name="Rectangle: Rounded Corners 34"/>
          <p:cNvGrpSpPr/>
          <p:nvPr/>
        </p:nvGrpSpPr>
        <p:grpSpPr>
          <a:xfrm>
            <a:off x="6997485" y="3255847"/>
            <a:ext cx="1021573" cy="612312"/>
            <a:chOff x="0" y="0"/>
            <a:chExt cx="1021572" cy="612311"/>
          </a:xfrm>
        </p:grpSpPr>
        <p:sp>
          <p:nvSpPr>
            <p:cNvPr id="226" name="Rounded Rectangle"/>
            <p:cNvSpPr/>
            <p:nvPr/>
          </p:nvSpPr>
          <p:spPr>
            <a:xfrm>
              <a:off x="0" y="0"/>
              <a:ext cx="1021573" cy="61231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7" name="Governance Review"/>
            <p:cNvSpPr txBox="1"/>
            <p:nvPr/>
          </p:nvSpPr>
          <p:spPr>
            <a:xfrm>
              <a:off x="81960" y="86753"/>
              <a:ext cx="857652" cy="43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Governance Review</a:t>
              </a:r>
            </a:p>
          </p:txBody>
        </p:sp>
      </p:grpSp>
      <p:sp>
        <p:nvSpPr>
          <p:cNvPr id="229" name="Straight Connector 43"/>
          <p:cNvSpPr/>
          <p:nvPr/>
        </p:nvSpPr>
        <p:spPr>
          <a:xfrm>
            <a:off x="5412318" y="1180116"/>
            <a:ext cx="3338582" cy="672176"/>
          </a:xfrm>
          <a:prstGeom prst="line">
            <a:avLst/>
          </a:prstGeom>
          <a:ln w="6350">
            <a:solidFill>
              <a:schemeClr val="accent1"/>
            </a:solidFill>
            <a:miter/>
          </a:ln>
        </p:spPr>
        <p:txBody>
          <a:bodyPr lIns="45719" rIns="45719"/>
          <a:lstStyle/>
          <a:p>
            <a:pPr/>
          </a:p>
        </p:txBody>
      </p:sp>
      <p:sp>
        <p:nvSpPr>
          <p:cNvPr id="230" name="Straight Connector 47"/>
          <p:cNvSpPr/>
          <p:nvPr/>
        </p:nvSpPr>
        <p:spPr>
          <a:xfrm>
            <a:off x="5349853" y="1195005"/>
            <a:ext cx="1436696" cy="752651"/>
          </a:xfrm>
          <a:prstGeom prst="line">
            <a:avLst/>
          </a:prstGeom>
          <a:ln w="6350">
            <a:solidFill>
              <a:schemeClr val="accent1"/>
            </a:solidFill>
            <a:miter/>
          </a:ln>
        </p:spPr>
        <p:txBody>
          <a:bodyPr lIns="45719" rIns="45719"/>
          <a:lstStyle/>
          <a:p>
            <a:pPr/>
          </a:p>
        </p:txBody>
      </p:sp>
      <p:grpSp>
        <p:nvGrpSpPr>
          <p:cNvPr id="233" name="Rectangle: Rounded Corners 52"/>
          <p:cNvGrpSpPr/>
          <p:nvPr/>
        </p:nvGrpSpPr>
        <p:grpSpPr>
          <a:xfrm>
            <a:off x="8400514" y="3347618"/>
            <a:ext cx="797816" cy="612313"/>
            <a:chOff x="0" y="0"/>
            <a:chExt cx="797815" cy="612311"/>
          </a:xfrm>
        </p:grpSpPr>
        <p:sp>
          <p:nvSpPr>
            <p:cNvPr id="231" name="Rounded Rectangle"/>
            <p:cNvSpPr/>
            <p:nvPr/>
          </p:nvSpPr>
          <p:spPr>
            <a:xfrm>
              <a:off x="0" y="0"/>
              <a:ext cx="797816" cy="61231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32" name="Casino…"/>
            <p:cNvSpPr txBox="1"/>
            <p:nvPr/>
          </p:nvSpPr>
          <p:spPr>
            <a:xfrm>
              <a:off x="81960" y="86753"/>
              <a:ext cx="633894" cy="43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1200">
                  <a:solidFill>
                    <a:srgbClr val="FFFFFF"/>
                  </a:solidFill>
                </a:defRPr>
              </a:pPr>
              <a:r>
                <a:t>Casino</a:t>
              </a:r>
            </a:p>
            <a:p>
              <a:pPr algn="ctr">
                <a:defRPr sz="1200">
                  <a:solidFill>
                    <a:srgbClr val="FFFFFF"/>
                  </a:solidFill>
                </a:defRPr>
              </a:pPr>
              <a:r>
                <a:t>Raffle</a:t>
              </a:r>
            </a:p>
          </p:txBody>
        </p:sp>
      </p:grpSp>
      <p:grpSp>
        <p:nvGrpSpPr>
          <p:cNvPr id="236" name="Rectangle: Rounded Corners 53"/>
          <p:cNvGrpSpPr/>
          <p:nvPr/>
        </p:nvGrpSpPr>
        <p:grpSpPr>
          <a:xfrm>
            <a:off x="9285351" y="3350102"/>
            <a:ext cx="656741" cy="610445"/>
            <a:chOff x="0" y="0"/>
            <a:chExt cx="656740" cy="610444"/>
          </a:xfrm>
        </p:grpSpPr>
        <p:sp>
          <p:nvSpPr>
            <p:cNvPr id="234" name="Rounded Rectangle"/>
            <p:cNvSpPr/>
            <p:nvPr/>
          </p:nvSpPr>
          <p:spPr>
            <a:xfrm>
              <a:off x="0" y="0"/>
              <a:ext cx="656741" cy="610445"/>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35" name="Grants"/>
            <p:cNvSpPr txBox="1"/>
            <p:nvPr/>
          </p:nvSpPr>
          <p:spPr>
            <a:xfrm>
              <a:off x="62710" y="86488"/>
              <a:ext cx="527302" cy="437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200">
                  <a:solidFill>
                    <a:srgbClr val="FFFFFF"/>
                  </a:solidFill>
                </a:defRPr>
              </a:lvl1pPr>
            </a:lstStyle>
            <a:p>
              <a:pPr/>
              <a:r>
                <a:t>Grants</a:t>
              </a:r>
            </a:p>
          </p:txBody>
        </p:sp>
      </p:grpSp>
      <p:grpSp>
        <p:nvGrpSpPr>
          <p:cNvPr id="239" name="Rectangle: Rounded Corners 54"/>
          <p:cNvGrpSpPr/>
          <p:nvPr/>
        </p:nvGrpSpPr>
        <p:grpSpPr>
          <a:xfrm>
            <a:off x="6039818" y="5624270"/>
            <a:ext cx="797816" cy="450235"/>
            <a:chOff x="0" y="0"/>
            <a:chExt cx="797815" cy="450234"/>
          </a:xfrm>
        </p:grpSpPr>
        <p:sp>
          <p:nvSpPr>
            <p:cNvPr id="237" name="Rounded Rectangle"/>
            <p:cNvSpPr/>
            <p:nvPr/>
          </p:nvSpPr>
          <p:spPr>
            <a:xfrm>
              <a:off x="0" y="0"/>
              <a:ext cx="797816" cy="450235"/>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38" name="Registrar"/>
            <p:cNvSpPr txBox="1"/>
            <p:nvPr/>
          </p:nvSpPr>
          <p:spPr>
            <a:xfrm>
              <a:off x="74049" y="100964"/>
              <a:ext cx="649717" cy="248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Registrar</a:t>
              </a:r>
            </a:p>
          </p:txBody>
        </p:sp>
      </p:grpSp>
      <p:grpSp>
        <p:nvGrpSpPr>
          <p:cNvPr id="242" name="Rectangle: Rounded Corners 55"/>
          <p:cNvGrpSpPr/>
          <p:nvPr/>
        </p:nvGrpSpPr>
        <p:grpSpPr>
          <a:xfrm>
            <a:off x="6892367" y="5624270"/>
            <a:ext cx="797816" cy="450235"/>
            <a:chOff x="0" y="0"/>
            <a:chExt cx="797815" cy="450234"/>
          </a:xfrm>
        </p:grpSpPr>
        <p:sp>
          <p:nvSpPr>
            <p:cNvPr id="240" name="Rounded Rectangle"/>
            <p:cNvSpPr/>
            <p:nvPr/>
          </p:nvSpPr>
          <p:spPr>
            <a:xfrm>
              <a:off x="0" y="0"/>
              <a:ext cx="797816" cy="450235"/>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41" name="Manager"/>
            <p:cNvSpPr txBox="1"/>
            <p:nvPr/>
          </p:nvSpPr>
          <p:spPr>
            <a:xfrm>
              <a:off x="74049" y="100964"/>
              <a:ext cx="649717" cy="248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Manager</a:t>
              </a:r>
            </a:p>
          </p:txBody>
        </p:sp>
      </p:grpSp>
      <p:grpSp>
        <p:nvGrpSpPr>
          <p:cNvPr id="245" name="Rectangle: Rounded Corners 56"/>
          <p:cNvGrpSpPr/>
          <p:nvPr/>
        </p:nvGrpSpPr>
        <p:grpSpPr>
          <a:xfrm>
            <a:off x="1282285" y="4165139"/>
            <a:ext cx="1204346" cy="612313"/>
            <a:chOff x="0" y="0"/>
            <a:chExt cx="1204345" cy="612311"/>
          </a:xfrm>
        </p:grpSpPr>
        <p:sp>
          <p:nvSpPr>
            <p:cNvPr id="243" name="Rounded Rectangle"/>
            <p:cNvSpPr/>
            <p:nvPr/>
          </p:nvSpPr>
          <p:spPr>
            <a:xfrm>
              <a:off x="0" y="0"/>
              <a:ext cx="1204346" cy="61231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44" name="Junior Coaches"/>
            <p:cNvSpPr txBox="1"/>
            <p:nvPr/>
          </p:nvSpPr>
          <p:spPr>
            <a:xfrm>
              <a:off x="81960" y="182003"/>
              <a:ext cx="1040426" cy="248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Junior Coaches</a:t>
              </a:r>
            </a:p>
          </p:txBody>
        </p:sp>
      </p:grpSp>
      <p:grpSp>
        <p:nvGrpSpPr>
          <p:cNvPr id="248" name="Rectangle: Rounded Corners 57"/>
          <p:cNvGrpSpPr/>
          <p:nvPr/>
        </p:nvGrpSpPr>
        <p:grpSpPr>
          <a:xfrm>
            <a:off x="26809" y="4840235"/>
            <a:ext cx="1204346" cy="612313"/>
            <a:chOff x="0" y="0"/>
            <a:chExt cx="1204345" cy="612311"/>
          </a:xfrm>
        </p:grpSpPr>
        <p:sp>
          <p:nvSpPr>
            <p:cNvPr id="246" name="Rounded Rectangle"/>
            <p:cNvSpPr/>
            <p:nvPr/>
          </p:nvSpPr>
          <p:spPr>
            <a:xfrm>
              <a:off x="0" y="0"/>
              <a:ext cx="1204346" cy="61231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47" name="Safety Personnel"/>
            <p:cNvSpPr txBox="1"/>
            <p:nvPr/>
          </p:nvSpPr>
          <p:spPr>
            <a:xfrm>
              <a:off x="81960" y="86753"/>
              <a:ext cx="1040426" cy="43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Safety Personnel</a:t>
              </a:r>
            </a:p>
          </p:txBody>
        </p:sp>
      </p:grpSp>
      <p:grpSp>
        <p:nvGrpSpPr>
          <p:cNvPr id="251" name="Rectangle: Rounded Corners 60"/>
          <p:cNvGrpSpPr/>
          <p:nvPr/>
        </p:nvGrpSpPr>
        <p:grpSpPr>
          <a:xfrm>
            <a:off x="6435681" y="3887102"/>
            <a:ext cx="976164" cy="438806"/>
            <a:chOff x="0" y="0"/>
            <a:chExt cx="976162" cy="438804"/>
          </a:xfrm>
        </p:grpSpPr>
        <p:sp>
          <p:nvSpPr>
            <p:cNvPr id="249" name="Rounded Rectangle"/>
            <p:cNvSpPr/>
            <p:nvPr/>
          </p:nvSpPr>
          <p:spPr>
            <a:xfrm>
              <a:off x="0" y="12521"/>
              <a:ext cx="976163" cy="413762"/>
            </a:xfrm>
            <a:prstGeom prst="roundRect">
              <a:avLst>
                <a:gd name="adj" fmla="val 16667"/>
              </a:avLst>
            </a:prstGeom>
            <a:solidFill>
              <a:schemeClr val="accent3"/>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50" name="Youth Council"/>
            <p:cNvSpPr txBox="1"/>
            <p:nvPr/>
          </p:nvSpPr>
          <p:spPr>
            <a:xfrm>
              <a:off x="72267" y="0"/>
              <a:ext cx="831629" cy="438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solidFill>
                    <a:srgbClr val="FFFFFF"/>
                  </a:solidFill>
                </a:defRPr>
              </a:lvl1pPr>
            </a:lstStyle>
            <a:p>
              <a:pPr/>
              <a:r>
                <a:t>Youth Council</a:t>
              </a:r>
            </a:p>
          </p:txBody>
        </p:sp>
      </p:grpSp>
      <p:grpSp>
        <p:nvGrpSpPr>
          <p:cNvPr id="254" name="Rectangle: Rounded Corners 61"/>
          <p:cNvGrpSpPr/>
          <p:nvPr/>
        </p:nvGrpSpPr>
        <p:grpSpPr>
          <a:xfrm>
            <a:off x="2524130" y="3921913"/>
            <a:ext cx="1527049" cy="591999"/>
            <a:chOff x="0" y="0"/>
            <a:chExt cx="1527047" cy="591998"/>
          </a:xfrm>
        </p:grpSpPr>
        <p:sp>
          <p:nvSpPr>
            <p:cNvPr id="252" name="Rounded Rectangle"/>
            <p:cNvSpPr/>
            <p:nvPr/>
          </p:nvSpPr>
          <p:spPr>
            <a:xfrm>
              <a:off x="0" y="0"/>
              <a:ext cx="1527048" cy="591999"/>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53" name="Fall Tackle"/>
            <p:cNvSpPr txBox="1"/>
            <p:nvPr/>
          </p:nvSpPr>
          <p:spPr>
            <a:xfrm>
              <a:off x="80968" y="129455"/>
              <a:ext cx="1365112"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Fall Tackle</a:t>
              </a:r>
            </a:p>
          </p:txBody>
        </p:sp>
      </p:grpSp>
      <p:grpSp>
        <p:nvGrpSpPr>
          <p:cNvPr id="257" name="Rectangle: Rounded Corners 3"/>
          <p:cNvGrpSpPr/>
          <p:nvPr/>
        </p:nvGrpSpPr>
        <p:grpSpPr>
          <a:xfrm>
            <a:off x="4232869" y="3309132"/>
            <a:ext cx="1527049" cy="591999"/>
            <a:chOff x="0" y="0"/>
            <a:chExt cx="1527047" cy="591998"/>
          </a:xfrm>
        </p:grpSpPr>
        <p:sp>
          <p:nvSpPr>
            <p:cNvPr id="255" name="Rounded Rectangle"/>
            <p:cNvSpPr/>
            <p:nvPr/>
          </p:nvSpPr>
          <p:spPr>
            <a:xfrm>
              <a:off x="0" y="0"/>
              <a:ext cx="1527048" cy="591999"/>
            </a:xfrm>
            <a:prstGeom prst="roundRect">
              <a:avLst>
                <a:gd name="adj" fmla="val 16667"/>
              </a:avLst>
            </a:prstGeom>
            <a:solidFill>
              <a:schemeClr val="accent6"/>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56" name="Fall Flag"/>
            <p:cNvSpPr txBox="1"/>
            <p:nvPr/>
          </p:nvSpPr>
          <p:spPr>
            <a:xfrm>
              <a:off x="80968" y="129455"/>
              <a:ext cx="1365112"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 Fall Flag</a:t>
              </a:r>
            </a:p>
          </p:txBody>
        </p:sp>
      </p:grpSp>
      <p:grpSp>
        <p:nvGrpSpPr>
          <p:cNvPr id="260" name="Rectangle: Rounded Corners 7"/>
          <p:cNvGrpSpPr/>
          <p:nvPr/>
        </p:nvGrpSpPr>
        <p:grpSpPr>
          <a:xfrm>
            <a:off x="4232869" y="1744677"/>
            <a:ext cx="1527049" cy="841249"/>
            <a:chOff x="0" y="42224"/>
            <a:chExt cx="1527047" cy="841247"/>
          </a:xfrm>
        </p:grpSpPr>
        <p:sp>
          <p:nvSpPr>
            <p:cNvPr id="258" name="Rounded Rectangle"/>
            <p:cNvSpPr/>
            <p:nvPr/>
          </p:nvSpPr>
          <p:spPr>
            <a:xfrm>
              <a:off x="0" y="42224"/>
              <a:ext cx="1527048" cy="841249"/>
            </a:xfrm>
            <a:prstGeom prst="roundRect">
              <a:avLst>
                <a:gd name="adj" fmla="val 16667"/>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59" name="VP…"/>
            <p:cNvSpPr/>
            <p:nvPr/>
          </p:nvSpPr>
          <p:spPr>
            <a:xfrm>
              <a:off x="93135" y="462848"/>
              <a:ext cx="134077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2200">
                  <a:solidFill>
                    <a:srgbClr val="FFFFFF"/>
                  </a:solidFill>
                </a:defRPr>
              </a:pPr>
              <a:r>
                <a:t>VP </a:t>
              </a:r>
            </a:p>
            <a:p>
              <a:pPr algn="ctr">
                <a:defRPr sz="1900">
                  <a:solidFill>
                    <a:srgbClr val="FFFFFF"/>
                  </a:solidFill>
                </a:defRPr>
              </a:pPr>
              <a:r>
                <a:t>Non-Contact</a:t>
              </a:r>
            </a:p>
            <a:p>
              <a:pPr algn="ctr">
                <a:defRPr sz="1500">
                  <a:solidFill>
                    <a:srgbClr val="FFFFFF"/>
                  </a:solidFill>
                </a:defRPr>
              </a:pPr>
              <a:r>
                <a:t>(Vacant)</a:t>
              </a:r>
            </a:p>
          </p:txBody>
        </p:sp>
      </p:grpSp>
      <p:sp>
        <p:nvSpPr>
          <p:cNvPr id="261" name="Straight Connector 31"/>
          <p:cNvSpPr/>
          <p:nvPr/>
        </p:nvSpPr>
        <p:spPr>
          <a:xfrm>
            <a:off x="5108683" y="1316631"/>
            <a:ext cx="1" cy="399147"/>
          </a:xfrm>
          <a:prstGeom prst="line">
            <a:avLst/>
          </a:prstGeom>
          <a:ln w="6350">
            <a:solidFill>
              <a:schemeClr val="accent1"/>
            </a:solidFill>
            <a:miter/>
          </a:ln>
        </p:spPr>
        <p:txBody>
          <a:bodyPr lIns="45719" rIns="45719"/>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Who are our 2023 CDMFA Member Clubs?"/>
          <p:cNvSpPr txBox="1"/>
          <p:nvPr>
            <p:ph type="title" idx="4294967295"/>
          </p:nvPr>
        </p:nvSpPr>
        <p:spPr>
          <a:xfrm>
            <a:off x="659358" y="2517775"/>
            <a:ext cx="11075442" cy="1508125"/>
          </a:xfrm>
          <a:prstGeom prst="rect">
            <a:avLst/>
          </a:prstGeom>
        </p:spPr>
        <p:txBody>
          <a:bodyPr/>
          <a:lstStyle>
            <a:lvl1pPr algn="ctr">
              <a:defRPr b="1">
                <a:solidFill>
                  <a:srgbClr val="FFFFFF"/>
                </a:solidFill>
                <a:latin typeface="+mn-lt"/>
                <a:ea typeface="+mn-ea"/>
                <a:cs typeface="+mn-cs"/>
                <a:sym typeface="Helvetica"/>
              </a:defRPr>
            </a:lvl1pPr>
          </a:lstStyle>
          <a:p>
            <a:pPr/>
            <a:r>
              <a:t>Who are our 2023 CDMFA Member Clubs?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CDMFA Members on Map (1).pdf" descr="CDMFA Members on Map (1).pdf"/>
          <p:cNvPicPr>
            <a:picLocks noChangeAspect="1"/>
          </p:cNvPicPr>
          <p:nvPr/>
        </p:nvPicPr>
        <p:blipFill>
          <a:blip r:embed="rId3">
            <a:extLst/>
          </a:blip>
          <a:stretch>
            <a:fillRect/>
          </a:stretch>
        </p:blipFill>
        <p:spPr>
          <a:xfrm>
            <a:off x="3251254" y="-1173858"/>
            <a:ext cx="6959601" cy="900654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VP &amp; COMMITTEE UPDATES"/>
          <p:cNvSpPr txBox="1"/>
          <p:nvPr>
            <p:ph type="title" idx="4294967295"/>
          </p:nvPr>
        </p:nvSpPr>
        <p:spPr>
          <a:xfrm>
            <a:off x="609600" y="2543175"/>
            <a:ext cx="10972800" cy="1508125"/>
          </a:xfrm>
          <a:prstGeom prst="rect">
            <a:avLst/>
          </a:prstGeom>
        </p:spPr>
        <p:txBody>
          <a:bodyPr/>
          <a:lstStyle>
            <a:lvl1pPr algn="ctr">
              <a:defRPr>
                <a:solidFill>
                  <a:srgbClr val="FFFFFF"/>
                </a:solidFill>
              </a:defRPr>
            </a:lvl1pPr>
          </a:lstStyle>
          <a:p>
            <a:pPr/>
            <a:r>
              <a:t>VP &amp; COMMITTEE UPDATES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TextBox 3"/>
          <p:cNvSpPr txBox="1"/>
          <p:nvPr/>
        </p:nvSpPr>
        <p:spPr>
          <a:xfrm>
            <a:off x="7778891" y="19185"/>
            <a:ext cx="3995867" cy="205834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spcBef>
                <a:spcPts val="600"/>
              </a:spcBef>
              <a:defRPr sz="4100">
                <a:solidFill>
                  <a:srgbClr val="FFFFFF"/>
                </a:solidFill>
                <a:latin typeface="Calibri Light"/>
                <a:ea typeface="Calibri Light"/>
                <a:cs typeface="Calibri Light"/>
                <a:sym typeface="Calibri Light"/>
              </a:defRPr>
            </a:lvl1pPr>
          </a:lstStyle>
          <a:p>
            <a:pPr/>
            <a:r>
              <a:t>VP Coaching Update</a:t>
            </a:r>
          </a:p>
        </p:txBody>
      </p:sp>
      <p:sp>
        <p:nvSpPr>
          <p:cNvPr id="274" name="Freeform: Shape 9"/>
          <p:cNvSpPr/>
          <p:nvPr/>
        </p:nvSpPr>
        <p:spPr>
          <a:xfrm flipH="1" flipV="1">
            <a:off x="1" y="0"/>
            <a:ext cx="7188052"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p>
        </p:txBody>
      </p:sp>
      <p:pic>
        <p:nvPicPr>
          <p:cNvPr id="275" name="Picture 4" descr="Picture 4"/>
          <p:cNvPicPr>
            <a:picLocks noChangeAspect="1"/>
          </p:cNvPicPr>
          <p:nvPr/>
        </p:nvPicPr>
        <p:blipFill>
          <a:blip r:embed="rId3">
            <a:extLst/>
          </a:blip>
          <a:srcRect l="27747" t="0" r="0" b="0"/>
          <a:stretch>
            <a:fillRect/>
          </a:stretch>
        </p:blipFill>
        <p:spPr>
          <a:xfrm>
            <a:off x="0" y="9"/>
            <a:ext cx="7028497" cy="6857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76" name="February Committee Meeting date TBD…"/>
          <p:cNvSpPr txBox="1"/>
          <p:nvPr/>
        </p:nvSpPr>
        <p:spPr>
          <a:xfrm>
            <a:off x="7487073" y="1878156"/>
            <a:ext cx="4579504" cy="42027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92100" indent="-292100">
              <a:lnSpc>
                <a:spcPct val="150000"/>
              </a:lnSpc>
              <a:buSzPct val="100000"/>
              <a:buChar char="•"/>
              <a:defRPr sz="2000">
                <a:solidFill>
                  <a:srgbClr val="FFFFFF"/>
                </a:solidFill>
              </a:defRPr>
            </a:pPr>
            <a:r>
              <a:t>February Committee Meeting date TBD</a:t>
            </a:r>
          </a:p>
          <a:p>
            <a:pPr marL="292100" indent="-292100">
              <a:lnSpc>
                <a:spcPct val="150000"/>
              </a:lnSpc>
              <a:buSzPct val="100000"/>
              <a:buChar char="•"/>
              <a:defRPr sz="2000">
                <a:solidFill>
                  <a:srgbClr val="FFFFFF"/>
                </a:solidFill>
              </a:defRPr>
            </a:pPr>
            <a:r>
              <a:t>Coaches Roundtable for LTAD Implementation</a:t>
            </a:r>
          </a:p>
          <a:p>
            <a:pPr marL="292100" indent="-292100">
              <a:lnSpc>
                <a:spcPct val="150000"/>
              </a:lnSpc>
              <a:buSzPct val="100000"/>
              <a:buChar char="•"/>
              <a:defRPr sz="2000">
                <a:solidFill>
                  <a:srgbClr val="FFFFFF"/>
                </a:solidFill>
              </a:defRPr>
            </a:pPr>
            <a:r>
              <a:t>Flag &amp; Midget House Rules review and finalized by early March</a:t>
            </a:r>
          </a:p>
          <a:p>
            <a:pPr marL="292100" indent="-292100">
              <a:lnSpc>
                <a:spcPct val="150000"/>
              </a:lnSpc>
              <a:buSzPct val="100000"/>
              <a:buChar char="•"/>
              <a:defRPr sz="2000">
                <a:solidFill>
                  <a:srgbClr val="FFFFFF"/>
                </a:solidFill>
              </a:defRPr>
            </a:pPr>
            <a:r>
              <a:t>Coaches Clinic in planning for end of March</a:t>
            </a:r>
          </a:p>
          <a:p>
            <a:pPr marL="292100" indent="-292100">
              <a:lnSpc>
                <a:spcPct val="150000"/>
              </a:lnSpc>
              <a:buSzPct val="100000"/>
              <a:buChar char="•"/>
              <a:defRPr sz="2000">
                <a:solidFill>
                  <a:srgbClr val="FFFFFF"/>
                </a:solidFill>
              </a:defRPr>
            </a:pPr>
            <a:r>
              <a:t>Line (Skills Camps) in planning</a:t>
            </a:r>
          </a:p>
          <a:p>
            <a:pPr marL="292100" indent="-292100">
              <a:lnSpc>
                <a:spcPct val="150000"/>
              </a:lnSpc>
              <a:buSzPct val="100000"/>
              <a:buChar char="•"/>
              <a:defRPr sz="2000">
                <a:solidFill>
                  <a:srgbClr val="FFFFFF"/>
                </a:solidFill>
              </a:defRPr>
            </a:pPr>
            <a:r>
              <a:rPr u="sng">
                <a:solidFill>
                  <a:srgbClr val="0563C1"/>
                </a:solidFill>
                <a:uFill>
                  <a:solidFill>
                    <a:srgbClr val="0563C1"/>
                  </a:solidFill>
                </a:uFill>
                <a:hlinkClick r:id="rId4" invalidUrl="" action="" tgtFrame="" tooltip="" history="1" highlightClick="0" endSnd="0"/>
              </a:rPr>
              <a:t>Spring Coaching Requirements</a:t>
            </a:r>
          </a:p>
          <a:p>
            <a:pPr marL="292100" indent="-292100">
              <a:lnSpc>
                <a:spcPct val="150000"/>
              </a:lnSpc>
              <a:buSzPct val="100000"/>
              <a:buChar char="•"/>
              <a:defRPr sz="2000">
                <a:solidFill>
                  <a:srgbClr val="FFFFFF"/>
                </a:solidFill>
              </a:defRPr>
            </a:pPr>
            <a:r>
              <a:rPr u="sng">
                <a:solidFill>
                  <a:srgbClr val="0563C1"/>
                </a:solidFill>
                <a:uFill>
                  <a:solidFill>
                    <a:srgbClr val="0563C1"/>
                  </a:solidFill>
                </a:uFill>
                <a:hlinkClick r:id="rId5" invalidUrl="" action="" tgtFrame="" tooltip="" history="1" highlightClick="0" endSnd="0"/>
              </a:rPr>
              <a:t>NCCP Clinics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7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7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7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7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Picture 3" descr="Picture 3"/>
          <p:cNvPicPr>
            <a:picLocks noChangeAspect="1"/>
          </p:cNvPicPr>
          <p:nvPr/>
        </p:nvPicPr>
        <p:blipFill>
          <a:blip r:embed="rId2">
            <a:extLst/>
          </a:blip>
          <a:stretch>
            <a:fillRect/>
          </a:stretch>
        </p:blipFill>
        <p:spPr>
          <a:xfrm>
            <a:off x="5452945" y="-2"/>
            <a:ext cx="7108406" cy="6858002"/>
          </a:xfrm>
          <a:prstGeom prst="rect">
            <a:avLst/>
          </a:prstGeom>
          <a:ln w="12700">
            <a:miter lim="400000"/>
          </a:ln>
        </p:spPr>
      </p:pic>
      <p:sp>
        <p:nvSpPr>
          <p:cNvPr id="281" name="Freeform: Shape 11"/>
          <p:cNvSpPr/>
          <p:nvPr/>
        </p:nvSpPr>
        <p:spPr>
          <a:xfrm>
            <a:off x="-1" y="-2"/>
            <a:ext cx="6480075" cy="6858004"/>
          </a:xfrm>
          <a:custGeom>
            <a:avLst/>
            <a:gdLst/>
            <a:ahLst/>
            <a:cxnLst>
              <a:cxn ang="0">
                <a:pos x="wd2" y="hd2"/>
              </a:cxn>
              <a:cxn ang="5400000">
                <a:pos x="wd2" y="hd2"/>
              </a:cxn>
              <a:cxn ang="10800000">
                <a:pos x="wd2" y="hd2"/>
              </a:cxn>
              <a:cxn ang="16200000">
                <a:pos x="wd2" y="hd2"/>
              </a:cxn>
            </a:cxnLst>
            <a:rect l="0" t="0" r="r" b="b"/>
            <a:pathLst>
              <a:path w="20749" h="21600" fill="norm" stroke="1" extrusionOk="0">
                <a:moveTo>
                  <a:pt x="19629" y="0"/>
                </a:moveTo>
                <a:lnTo>
                  <a:pt x="19894" y="991"/>
                </a:lnTo>
                <a:cubicBezTo>
                  <a:pt x="21600" y="8037"/>
                  <a:pt x="20688" y="15146"/>
                  <a:pt x="17741" y="21281"/>
                </a:cubicBezTo>
                <a:lnTo>
                  <a:pt x="17579" y="21600"/>
                </a:lnTo>
                <a:lnTo>
                  <a:pt x="0" y="21600"/>
                </a:lnTo>
                <a:lnTo>
                  <a:pt x="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p>
        </p:txBody>
      </p:sp>
      <p:sp>
        <p:nvSpPr>
          <p:cNvPr id="282" name="Freeform: Shape 13"/>
          <p:cNvSpPr/>
          <p:nvPr/>
        </p:nvSpPr>
        <p:spPr>
          <a:xfrm>
            <a:off x="-1" y="0"/>
            <a:ext cx="6249218" cy="6858001"/>
          </a:xfrm>
          <a:custGeom>
            <a:avLst/>
            <a:gdLst/>
            <a:ahLst/>
            <a:cxnLst>
              <a:cxn ang="0">
                <a:pos x="wd2" y="hd2"/>
              </a:cxn>
              <a:cxn ang="5400000">
                <a:pos x="wd2" y="hd2"/>
              </a:cxn>
              <a:cxn ang="10800000">
                <a:pos x="wd2" y="hd2"/>
              </a:cxn>
              <a:cxn ang="16200000">
                <a:pos x="wd2" y="hd2"/>
              </a:cxn>
            </a:cxnLst>
            <a:rect l="0" t="0" r="r" b="b"/>
            <a:pathLst>
              <a:path w="20730" h="21600" fill="norm" stroke="1" extrusionOk="0">
                <a:moveTo>
                  <a:pt x="0" y="0"/>
                </a:moveTo>
                <a:lnTo>
                  <a:pt x="19551" y="0"/>
                </a:lnTo>
                <a:lnTo>
                  <a:pt x="19883" y="1199"/>
                </a:lnTo>
                <a:cubicBezTo>
                  <a:pt x="21600" y="8062"/>
                  <a:pt x="20641" y="14987"/>
                  <a:pt x="17611" y="20935"/>
                </a:cubicBezTo>
                <a:lnTo>
                  <a:pt x="17252" y="21600"/>
                </a:lnTo>
                <a:lnTo>
                  <a:pt x="0" y="21600"/>
                </a:lnTo>
                <a:close/>
              </a:path>
            </a:pathLst>
          </a:custGeom>
          <a:solidFill>
            <a:srgbClr val="414141"/>
          </a:solidFill>
          <a:ln w="12700">
            <a:miter lim="400000"/>
          </a:ln>
        </p:spPr>
        <p:txBody>
          <a:bodyPr lIns="45719" rIns="45719" anchor="ctr"/>
          <a:lstStyle/>
          <a:p>
            <a:pPr algn="ctr">
              <a:defRPr>
                <a:solidFill>
                  <a:srgbClr val="FFFFFF"/>
                </a:solidFill>
              </a:defRPr>
            </a:pPr>
          </a:p>
        </p:txBody>
      </p:sp>
      <p:sp>
        <p:nvSpPr>
          <p:cNvPr id="283" name="TextBox 1"/>
          <p:cNvSpPr txBox="1"/>
          <p:nvPr/>
        </p:nvSpPr>
        <p:spPr>
          <a:xfrm>
            <a:off x="520192" y="75488"/>
            <a:ext cx="4691019"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81000"/>
              </a:lnSpc>
              <a:spcBef>
                <a:spcPts val="600"/>
              </a:spcBef>
              <a:defRPr sz="3400">
                <a:solidFill>
                  <a:srgbClr val="FFFFFF"/>
                </a:solidFill>
                <a:latin typeface="Calibri Light"/>
                <a:ea typeface="Calibri Light"/>
                <a:cs typeface="Calibri Light"/>
                <a:sym typeface="Calibri Light"/>
              </a:defRPr>
            </a:lvl1pPr>
          </a:lstStyle>
          <a:p>
            <a:pPr/>
            <a:r>
              <a:t>VP Programming Update</a:t>
            </a:r>
          </a:p>
        </p:txBody>
      </p:sp>
      <p:sp>
        <p:nvSpPr>
          <p:cNvPr id="284" name="Girls Camp Registrations - 40…"/>
          <p:cNvSpPr txBox="1"/>
          <p:nvPr/>
        </p:nvSpPr>
        <p:spPr>
          <a:xfrm>
            <a:off x="184113" y="1542226"/>
            <a:ext cx="5880991" cy="45429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00526" indent="-200526">
              <a:lnSpc>
                <a:spcPct val="150000"/>
              </a:lnSpc>
              <a:buSzPct val="100000"/>
              <a:buChar char="•"/>
              <a:defRPr sz="2400">
                <a:solidFill>
                  <a:srgbClr val="FFFFFF"/>
                </a:solidFill>
              </a:defRPr>
            </a:pPr>
            <a:r>
              <a:t>Girls Camp Registrations - 40</a:t>
            </a:r>
          </a:p>
          <a:p>
            <a:pPr lvl="1" marL="581526" indent="-200526">
              <a:lnSpc>
                <a:spcPct val="150000"/>
              </a:lnSpc>
              <a:buSzPct val="100000"/>
              <a:buChar char="•"/>
              <a:defRPr sz="2400">
                <a:solidFill>
                  <a:srgbClr val="FFFFFF"/>
                </a:solidFill>
              </a:defRPr>
            </a:pPr>
            <a:r>
              <a:t>U18 Female Registrations - 31</a:t>
            </a:r>
          </a:p>
          <a:p>
            <a:pPr lvl="1" marL="581526" indent="-200526">
              <a:lnSpc>
                <a:spcPct val="150000"/>
              </a:lnSpc>
              <a:buSzPct val="100000"/>
              <a:buChar char="•"/>
              <a:defRPr sz="2400">
                <a:solidFill>
                  <a:srgbClr val="FFFFFF"/>
                </a:solidFill>
              </a:defRPr>
            </a:pPr>
            <a:r>
              <a:t>U16 Female Registrations - 23</a:t>
            </a:r>
          </a:p>
          <a:p>
            <a:pPr marL="200526" indent="-200526">
              <a:lnSpc>
                <a:spcPct val="150000"/>
              </a:lnSpc>
              <a:buSzPct val="100000"/>
              <a:buChar char="•"/>
              <a:defRPr sz="2400">
                <a:solidFill>
                  <a:srgbClr val="FFFFFF"/>
                </a:solidFill>
              </a:defRPr>
            </a:pPr>
            <a:r>
              <a:t>Midget Registrations - 161</a:t>
            </a:r>
          </a:p>
          <a:p>
            <a:pPr lvl="1" marL="581526" indent="-200526">
              <a:lnSpc>
                <a:spcPct val="150000"/>
              </a:lnSpc>
              <a:buSzPct val="100000"/>
              <a:buChar char="•"/>
              <a:defRPr sz="2400">
                <a:solidFill>
                  <a:srgbClr val="FFFFFF"/>
                </a:solidFill>
              </a:defRPr>
            </a:pPr>
            <a:r>
              <a:t>LTAD (Spring &amp; Fall Updates)</a:t>
            </a:r>
          </a:p>
          <a:p>
            <a:pPr marL="200526" indent="-200526">
              <a:lnSpc>
                <a:spcPct val="150000"/>
              </a:lnSpc>
              <a:buSzPct val="100000"/>
              <a:buChar char="•"/>
              <a:defRPr sz="2400">
                <a:solidFill>
                  <a:srgbClr val="FFFFFF"/>
                </a:solidFill>
              </a:defRPr>
            </a:pPr>
            <a:r>
              <a:t>Flag Registrations - 160</a:t>
            </a:r>
          </a:p>
          <a:p>
            <a:pPr marL="200526" indent="-200526">
              <a:lnSpc>
                <a:spcPct val="150000"/>
              </a:lnSpc>
              <a:buSzPct val="100000"/>
              <a:buChar char="•"/>
              <a:defRPr sz="2400">
                <a:solidFill>
                  <a:srgbClr val="FFFFFF"/>
                </a:solidFill>
              </a:defRPr>
            </a:pPr>
            <a:r>
              <a:t>Football Alberta Dates and Opportunities</a:t>
            </a:r>
          </a:p>
          <a:p>
            <a:pPr lvl="1" marL="581526" indent="-200526">
              <a:lnSpc>
                <a:spcPct val="150000"/>
              </a:lnSpc>
              <a:buSzPct val="100000"/>
              <a:buChar char="•"/>
              <a:defRPr sz="2400">
                <a:solidFill>
                  <a:srgbClr val="FFFFFF"/>
                </a:solidFill>
              </a:defRPr>
            </a:pPr>
            <a:r>
              <a:rPr u="sng">
                <a:solidFill>
                  <a:srgbClr val="0563C1"/>
                </a:solidFill>
                <a:uFill>
                  <a:solidFill>
                    <a:srgbClr val="0563C1"/>
                  </a:solidFill>
                </a:uFill>
                <a:hlinkClick r:id="rId3" invalidUrl="" action="" tgtFrame="" tooltip="" history="1" highlightClick="0" endSnd="0"/>
              </a:rPr>
              <a:t>2023 Alberta Summer Games</a:t>
            </a:r>
          </a:p>
          <a:p>
            <a:pPr lvl="1" marL="581526" indent="-200526">
              <a:lnSpc>
                <a:spcPct val="150000"/>
              </a:lnSpc>
              <a:buSzPct val="100000"/>
              <a:buChar char="•"/>
              <a:defRPr sz="2400">
                <a:solidFill>
                  <a:srgbClr val="FFFFFF"/>
                </a:solidFill>
              </a:defRPr>
            </a:pPr>
            <a:r>
              <a:t>Coaching Staff Opportunities</a:t>
            </a:r>
          </a:p>
        </p:txBody>
      </p:sp>
    </p:spTree>
  </p:cSld>
  <p:clrMapOvr>
    <a:masterClrMapping/>
  </p:clrMapOvr>
  <mc:AlternateContent xmlns:mc="http://schemas.openxmlformats.org/markup-compatibility/2006">
    <mc:Choice xmlns:p14="http://schemas.microsoft.com/office/powerpoint/2010/main" Requires="p14">
      <p:transition spd="slow" advClick="1" p14:dur="1200">
        <p:cover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8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8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8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8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8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8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84">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414141"/>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