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sldIdLst>
    <p:sldId id="256" r:id="rId5"/>
    <p:sldId id="257" r:id="rId6"/>
    <p:sldId id="259" r:id="rId7"/>
    <p:sldId id="261" r:id="rId8"/>
    <p:sldId id="262" r:id="rId9"/>
    <p:sldId id="263" r:id="rId10"/>
    <p:sldId id="264" r:id="rId11"/>
    <p:sldId id="265" r:id="rId12"/>
    <p:sldId id="266" r:id="rId13"/>
    <p:sldId id="267"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CC"/>
    <a:srgbClr val="5EEC3C"/>
    <a:srgbClr val="1D3A00"/>
    <a:srgbClr val="6C1A00"/>
    <a:srgbClr val="003296"/>
    <a:srgbClr val="E39A39"/>
    <a:srgbClr val="FFC901"/>
    <a:srgbClr val="FE9202"/>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4660"/>
  </p:normalViewPr>
  <p:slideViewPr>
    <p:cSldViewPr>
      <p:cViewPr varScale="1">
        <p:scale>
          <a:sx n="152" d="100"/>
          <a:sy n="152" d="100"/>
        </p:scale>
        <p:origin x="174" y="-46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9DC0B-439A-4283-B282-0A81E38E4B9A}"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FD5F7-8A08-47F0-BD34-72DA7B8DDD06}" type="slidenum">
              <a:rPr lang="en-US" smtClean="0"/>
              <a:t>‹#›</a:t>
            </a:fld>
            <a:endParaRPr lang="en-US"/>
          </a:p>
        </p:txBody>
      </p:sp>
    </p:spTree>
    <p:extLst>
      <p:ext uri="{BB962C8B-B14F-4D97-AF65-F5344CB8AC3E}">
        <p14:creationId xmlns:p14="http://schemas.microsoft.com/office/powerpoint/2010/main" val="256037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350110"/>
            <a:ext cx="5650085" cy="1527050"/>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2877160"/>
            <a:ext cx="5650085" cy="610820"/>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4574626E-3215-4C59-A1E6-8B61DF5D75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1"/>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512214"/>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6108200" cy="572644"/>
          </a:xfrm>
        </p:spPr>
        <p:txBody>
          <a:bodyPr>
            <a:normAutofit/>
          </a:bodyPr>
          <a:lstStyle>
            <a:lvl1pPr algn="l">
              <a:defRPr sz="3600">
                <a:solidFill>
                  <a:srgbClr val="00B0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044701"/>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093365"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64123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11363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64123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11363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7AA319AF-0FCC-4128-9740-8A4A650F4C8A}"/>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1" y="1655520"/>
            <a:ext cx="5191970" cy="1336168"/>
          </a:xfrm>
        </p:spPr>
        <p:txBody>
          <a:bodyPr>
            <a:normAutofit fontScale="90000"/>
          </a:bodyPr>
          <a:lstStyle/>
          <a:p>
            <a:r>
              <a:rPr lang="en-US" dirty="0"/>
              <a:t>Crossfield Minor Soccer Association Strategic Pillars</a:t>
            </a:r>
          </a:p>
        </p:txBody>
      </p:sp>
      <p:sp>
        <p:nvSpPr>
          <p:cNvPr id="3" name="Subtitle 2"/>
          <p:cNvSpPr>
            <a:spLocks noGrp="1"/>
          </p:cNvSpPr>
          <p:nvPr>
            <p:ph type="subTitle" idx="1"/>
          </p:nvPr>
        </p:nvSpPr>
        <p:spPr>
          <a:xfrm>
            <a:off x="296260" y="2877160"/>
            <a:ext cx="6108200" cy="763525"/>
          </a:xfrm>
        </p:spPr>
        <p:txBody>
          <a:bodyPr>
            <a:normAutofit/>
          </a:bodyPr>
          <a:lstStyle/>
          <a:p>
            <a:r>
              <a:rPr lang="en-US" dirty="0"/>
              <a:t>CFC-PRE-003</a:t>
            </a:r>
          </a:p>
        </p:txBody>
      </p:sp>
      <p:pic>
        <p:nvPicPr>
          <p:cNvPr id="5" name="Picture 4" descr="A logo of a football team&#10;&#10;Description automatically generated">
            <a:extLst>
              <a:ext uri="{FF2B5EF4-FFF2-40B4-BE49-F238E27FC236}">
                <a16:creationId xmlns:a16="http://schemas.microsoft.com/office/drawing/2014/main" id="{CFF79C47-4A56-21C4-2437-B0173DB28E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3395" y="1587379"/>
            <a:ext cx="1925234" cy="1925234"/>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128470"/>
            <a:ext cx="5497380" cy="763525"/>
          </a:xfrm>
        </p:spPr>
        <p:txBody>
          <a:bodyPr>
            <a:noAutofit/>
          </a:bodyPr>
          <a:lstStyle/>
          <a:p>
            <a:r>
              <a:rPr lang="en-US" sz="3200" dirty="0"/>
              <a:t>Development</a:t>
            </a:r>
          </a:p>
        </p:txBody>
      </p:sp>
      <p:sp>
        <p:nvSpPr>
          <p:cNvPr id="3" name="Content Placeholder 2"/>
          <p:cNvSpPr>
            <a:spLocks noGrp="1"/>
          </p:cNvSpPr>
          <p:nvPr>
            <p:ph idx="1"/>
          </p:nvPr>
        </p:nvSpPr>
        <p:spPr>
          <a:xfrm>
            <a:off x="448965" y="1197406"/>
            <a:ext cx="8246071" cy="3817624"/>
          </a:xfrm>
        </p:spPr>
        <p:txBody>
          <a:bodyPr>
            <a:noAutofit/>
          </a:bodyPr>
          <a:lstStyle/>
          <a:p>
            <a:pPr algn="just">
              <a:lnSpc>
                <a:spcPct val="150000"/>
              </a:lnSpc>
            </a:pPr>
            <a:r>
              <a:rPr lang="en-US" sz="1700" dirty="0"/>
              <a:t>Providing players with a fun, engaging, and social development experience.</a:t>
            </a:r>
          </a:p>
          <a:p>
            <a:pPr algn="just">
              <a:lnSpc>
                <a:spcPct val="150000"/>
              </a:lnSpc>
            </a:pPr>
            <a:r>
              <a:rPr lang="en-US" sz="1700" dirty="0"/>
              <a:t>Extend the capabilities of coaches to develop both player and PERSON through support of Crossfield Minor Soccer Association Long-Term Player Development curriculum.</a:t>
            </a:r>
          </a:p>
          <a:p>
            <a:pPr algn="just">
              <a:lnSpc>
                <a:spcPct val="150000"/>
              </a:lnSpc>
            </a:pPr>
            <a:r>
              <a:rPr lang="en-US" sz="1700" dirty="0"/>
              <a:t>Ensure referees are respected, valued, and honored by all involved with Crossfield Minor Soccer Association.</a:t>
            </a:r>
          </a:p>
          <a:p>
            <a:pPr algn="just">
              <a:lnSpc>
                <a:spcPct val="150000"/>
              </a:lnSpc>
            </a:pPr>
            <a:r>
              <a:rPr lang="en-US" sz="1700" dirty="0"/>
              <a:t>Engage families as true partners in the development journey.</a:t>
            </a:r>
          </a:p>
        </p:txBody>
      </p:sp>
      <p:pic>
        <p:nvPicPr>
          <p:cNvPr id="4" name="Picture 3" descr="A logo of a football team&#10;&#10;Description automatically generated">
            <a:extLst>
              <a:ext uri="{FF2B5EF4-FFF2-40B4-BE49-F238E27FC236}">
                <a16:creationId xmlns:a16="http://schemas.microsoft.com/office/drawing/2014/main" id="{40E60160-5F28-F442-78D6-464B8D768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0533" y="4158730"/>
            <a:ext cx="1009004" cy="1009004"/>
          </a:xfrm>
          <a:prstGeom prst="rect">
            <a:avLst/>
          </a:prstGeom>
        </p:spPr>
      </p:pic>
    </p:spTree>
    <p:extLst>
      <p:ext uri="{BB962C8B-B14F-4D97-AF65-F5344CB8AC3E}">
        <p14:creationId xmlns:p14="http://schemas.microsoft.com/office/powerpoint/2010/main" val="22109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128470"/>
            <a:ext cx="5497380" cy="763525"/>
          </a:xfrm>
        </p:spPr>
        <p:txBody>
          <a:bodyPr>
            <a:noAutofit/>
          </a:bodyPr>
          <a:lstStyle/>
          <a:p>
            <a:r>
              <a:rPr lang="en-US" sz="3200" dirty="0"/>
              <a:t>Crossfield Minor Soccer Association Policy</a:t>
            </a:r>
          </a:p>
        </p:txBody>
      </p:sp>
      <p:sp>
        <p:nvSpPr>
          <p:cNvPr id="3" name="Content Placeholder 2"/>
          <p:cNvSpPr>
            <a:spLocks noGrp="1"/>
          </p:cNvSpPr>
          <p:nvPr>
            <p:ph idx="1"/>
          </p:nvPr>
        </p:nvSpPr>
        <p:spPr>
          <a:xfrm>
            <a:off x="448965" y="1197405"/>
            <a:ext cx="8246071" cy="3664919"/>
          </a:xfrm>
        </p:spPr>
        <p:txBody>
          <a:bodyPr>
            <a:normAutofit/>
          </a:bodyPr>
          <a:lstStyle/>
          <a:p>
            <a:pPr marL="0" indent="0" algn="just">
              <a:lnSpc>
                <a:spcPct val="150000"/>
              </a:lnSpc>
              <a:buNone/>
            </a:pPr>
            <a:r>
              <a:rPr lang="en-US" sz="1700" dirty="0"/>
              <a:t>Crossfield Minor Soccer Association is committed to providing an environment and experience for our members to learn and play the sport of soccer.  In fulfilling this commitment, Crossfield Minor Soccer Association does have in place a system of:</a:t>
            </a:r>
          </a:p>
          <a:p>
            <a:pPr algn="just">
              <a:lnSpc>
                <a:spcPct val="150000"/>
              </a:lnSpc>
            </a:pPr>
            <a:r>
              <a:rPr lang="en-US" sz="1700" dirty="0"/>
              <a:t>Policies, </a:t>
            </a:r>
          </a:p>
          <a:p>
            <a:pPr algn="just">
              <a:lnSpc>
                <a:spcPct val="150000"/>
              </a:lnSpc>
            </a:pPr>
            <a:r>
              <a:rPr lang="en-US" sz="1700" dirty="0"/>
              <a:t>Governance, </a:t>
            </a:r>
          </a:p>
          <a:p>
            <a:pPr algn="just">
              <a:lnSpc>
                <a:spcPct val="150000"/>
              </a:lnSpc>
            </a:pPr>
            <a:r>
              <a:rPr lang="en-US" sz="1700" dirty="0"/>
              <a:t>Guidelines</a:t>
            </a:r>
          </a:p>
          <a:p>
            <a:pPr algn="just">
              <a:lnSpc>
                <a:spcPct val="150000"/>
              </a:lnSpc>
            </a:pPr>
            <a:r>
              <a:rPr lang="en-US" sz="1700" dirty="0"/>
              <a:t>Soccer Administration Forms and Templates, and 	</a:t>
            </a:r>
          </a:p>
          <a:p>
            <a:pPr algn="just">
              <a:lnSpc>
                <a:spcPct val="150000"/>
              </a:lnSpc>
            </a:pPr>
            <a:r>
              <a:rPr lang="en-US" sz="1700" dirty="0"/>
              <a:t>Tools to support coaches and players in their soccer experience. </a:t>
            </a:r>
          </a:p>
          <a:p>
            <a:pPr algn="just">
              <a:lnSpc>
                <a:spcPct val="150000"/>
              </a:lnSpc>
            </a:pPr>
            <a:endParaRPr lang="en-US" sz="1700" dirty="0"/>
          </a:p>
          <a:p>
            <a:pPr algn="just">
              <a:lnSpc>
                <a:spcPct val="150000"/>
              </a:lnSpc>
            </a:pPr>
            <a:endParaRPr lang="en-US" sz="1700" dirty="0"/>
          </a:p>
        </p:txBody>
      </p:sp>
      <p:pic>
        <p:nvPicPr>
          <p:cNvPr id="4" name="Picture 3" descr="A logo of a football team&#10;&#10;Description automatically generated">
            <a:extLst>
              <a:ext uri="{FF2B5EF4-FFF2-40B4-BE49-F238E27FC236}">
                <a16:creationId xmlns:a16="http://schemas.microsoft.com/office/drawing/2014/main" id="{8973C387-5ACD-C1D2-EA52-5891E96227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0533" y="4158730"/>
            <a:ext cx="1009004" cy="1009004"/>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180" y="281175"/>
            <a:ext cx="6584100" cy="763525"/>
          </a:xfrm>
        </p:spPr>
        <p:txBody>
          <a:bodyPr>
            <a:normAutofit/>
          </a:bodyPr>
          <a:lstStyle/>
          <a:p>
            <a:pPr algn="l"/>
            <a:r>
              <a:rPr lang="en-US" sz="3200" dirty="0"/>
              <a:t>Vision</a:t>
            </a:r>
          </a:p>
        </p:txBody>
      </p:sp>
      <p:sp>
        <p:nvSpPr>
          <p:cNvPr id="5" name="Content Placeholder 4"/>
          <p:cNvSpPr>
            <a:spLocks noGrp="1"/>
          </p:cNvSpPr>
          <p:nvPr>
            <p:ph idx="1"/>
          </p:nvPr>
        </p:nvSpPr>
        <p:spPr>
          <a:xfrm>
            <a:off x="448965" y="891995"/>
            <a:ext cx="6566315" cy="4123036"/>
          </a:xfrm>
        </p:spPr>
        <p:txBody>
          <a:bodyPr>
            <a:normAutofit/>
          </a:bodyPr>
          <a:lstStyle/>
          <a:p>
            <a:pPr marL="0" indent="0" algn="just">
              <a:buNone/>
            </a:pPr>
            <a:r>
              <a:rPr lang="en-US" sz="1700" dirty="0"/>
              <a:t>The Crossfield Minor Soccer Association aspires to be an outstanding educational-athletic organization that provides a high-quality experience for every athlete. A high-quality experience is one in which every athlete: </a:t>
            </a:r>
          </a:p>
          <a:p>
            <a:pPr marL="0" indent="0" algn="just">
              <a:buNone/>
            </a:pPr>
            <a:endParaRPr lang="en-US" sz="1700" dirty="0"/>
          </a:p>
          <a:p>
            <a:pPr marL="230188" indent="-230188" algn="just">
              <a:buNone/>
            </a:pPr>
            <a:r>
              <a:rPr lang="en-US" sz="1700" dirty="0"/>
              <a:t>a) Is coached using the principles of Positive Coaching, </a:t>
            </a:r>
          </a:p>
          <a:p>
            <a:pPr marL="230188" indent="-230188" algn="just">
              <a:buNone/>
            </a:pPr>
            <a:r>
              <a:rPr lang="en-US" sz="1700" dirty="0"/>
              <a:t>b) Has fun playing the game, </a:t>
            </a:r>
          </a:p>
          <a:p>
            <a:pPr marL="230188" indent="-230188" algn="just">
              <a:buNone/>
            </a:pPr>
            <a:r>
              <a:rPr lang="en-US" sz="1700" dirty="0"/>
              <a:t>c) Feels like an important part of the team regardless of performance, </a:t>
            </a:r>
          </a:p>
          <a:p>
            <a:pPr marL="230188" indent="-230188" algn="just">
              <a:buNone/>
            </a:pPr>
            <a:r>
              <a:rPr lang="en-US" sz="1700" dirty="0"/>
              <a:t>d) Learns “life lessons” that have value beyond the playing field; and </a:t>
            </a:r>
          </a:p>
          <a:p>
            <a:pPr marL="230188" indent="-230188" algn="just">
              <a:buNone/>
            </a:pPr>
            <a:r>
              <a:rPr lang="en-US" sz="1700" dirty="0"/>
              <a:t>e) Learns the skills, tactics and strategies of the game and improves as a player.</a:t>
            </a:r>
          </a:p>
        </p:txBody>
      </p:sp>
      <p:pic>
        <p:nvPicPr>
          <p:cNvPr id="2" name="Picture 1" descr="A logo of a football team&#10;&#10;Description automatically generated">
            <a:extLst>
              <a:ext uri="{FF2B5EF4-FFF2-40B4-BE49-F238E27FC236}">
                <a16:creationId xmlns:a16="http://schemas.microsoft.com/office/drawing/2014/main" id="{D38986B5-6170-2439-D0AD-151D47C80F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37" y="4251505"/>
            <a:ext cx="1009004" cy="1009004"/>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sz="3200" dirty="0"/>
              <a:t>Mission</a:t>
            </a:r>
          </a:p>
        </p:txBody>
      </p:sp>
      <p:sp>
        <p:nvSpPr>
          <p:cNvPr id="5" name="Content Placeholder 4"/>
          <p:cNvSpPr>
            <a:spLocks noGrp="1"/>
          </p:cNvSpPr>
          <p:nvPr>
            <p:ph idx="1"/>
          </p:nvPr>
        </p:nvSpPr>
        <p:spPr>
          <a:xfrm>
            <a:off x="448965" y="891995"/>
            <a:ext cx="6566315" cy="4123036"/>
          </a:xfrm>
        </p:spPr>
        <p:txBody>
          <a:bodyPr>
            <a:normAutofit/>
          </a:bodyPr>
          <a:lstStyle/>
          <a:p>
            <a:pPr marL="0" indent="0" algn="just">
              <a:buNone/>
            </a:pPr>
            <a:r>
              <a:rPr lang="en-US" sz="1700" dirty="0"/>
              <a:t>The Crossfield Minor Soccer Association is committed to providing well-organized soccer recreation appropriately structured to accommodate any level of play commensurate with our players’ individual abilities, potential, and interest and to promoting a positive youth sports culture that teaches life lessons and “honors the game” for all players in the Crossfield, Alberta area. Our sporting philosophy is based on the following objectives:</a:t>
            </a:r>
          </a:p>
          <a:p>
            <a:pPr marL="0" indent="0" algn="just">
              <a:buNone/>
            </a:pPr>
            <a:endParaRPr lang="en-US" sz="1700" dirty="0"/>
          </a:p>
          <a:p>
            <a:pPr marL="230188" indent="-230188" algn="just">
              <a:buNone/>
            </a:pPr>
            <a:r>
              <a:rPr lang="en-US" sz="1700" dirty="0"/>
              <a:t>1. To provide and support programs for the involvement and enjoyment of members of the Crossfield Minor Soccer Association in support of a long-term development of the sport of soccer.</a:t>
            </a:r>
          </a:p>
          <a:p>
            <a:pPr marL="0" indent="0" algn="just">
              <a:buNone/>
            </a:pPr>
            <a:endParaRPr lang="en-US" sz="1700" dirty="0"/>
          </a:p>
        </p:txBody>
      </p:sp>
      <p:pic>
        <p:nvPicPr>
          <p:cNvPr id="2" name="Picture 1" descr="A logo of a football team&#10;&#10;Description automatically generated">
            <a:extLst>
              <a:ext uri="{FF2B5EF4-FFF2-40B4-BE49-F238E27FC236}">
                <a16:creationId xmlns:a16="http://schemas.microsoft.com/office/drawing/2014/main" id="{21A70A2E-20E5-B732-8B79-7BFAB5383E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37" y="4251505"/>
            <a:ext cx="1009004" cy="1009004"/>
          </a:xfrm>
          <a:prstGeom prst="rect">
            <a:avLst/>
          </a:prstGeom>
        </p:spPr>
      </p:pic>
    </p:spTree>
    <p:extLst>
      <p:ext uri="{BB962C8B-B14F-4D97-AF65-F5344CB8AC3E}">
        <p14:creationId xmlns:p14="http://schemas.microsoft.com/office/powerpoint/2010/main" val="5671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8965" y="281175"/>
            <a:ext cx="6566315" cy="4733856"/>
          </a:xfrm>
        </p:spPr>
        <p:txBody>
          <a:bodyPr>
            <a:normAutofit/>
          </a:bodyPr>
          <a:lstStyle/>
          <a:p>
            <a:pPr marL="282575" indent="-282575" algn="just">
              <a:buNone/>
            </a:pPr>
            <a:r>
              <a:rPr lang="en-US" sz="1700" dirty="0"/>
              <a:t>2. To encourage and welcome parental support in youth soccer development.</a:t>
            </a:r>
          </a:p>
          <a:p>
            <a:pPr marL="282575" indent="-282575" algn="just">
              <a:buNone/>
            </a:pPr>
            <a:r>
              <a:rPr lang="en-US" sz="1700" dirty="0"/>
              <a:t>3. To encourage good sportsmanship through development and competition in the sport.</a:t>
            </a:r>
          </a:p>
          <a:p>
            <a:pPr marL="282575" indent="-282575" algn="just">
              <a:buNone/>
            </a:pPr>
            <a:r>
              <a:rPr lang="en-US" sz="1700" dirty="0"/>
              <a:t>4. To ensure all participants in all programs have fun and equal opportunity to actively participate in the sport. </a:t>
            </a:r>
          </a:p>
          <a:p>
            <a:pPr marL="282575" indent="-282575" algn="just">
              <a:buNone/>
            </a:pPr>
            <a:r>
              <a:rPr lang="en-US" sz="1700" dirty="0"/>
              <a:t>5. To develop each athlete's basic skills and conditioning that they can apply to the sport.</a:t>
            </a:r>
          </a:p>
          <a:p>
            <a:pPr marL="282575" indent="-282575" algn="just">
              <a:buNone/>
            </a:pPr>
            <a:r>
              <a:rPr lang="en-US" sz="1700" dirty="0"/>
              <a:t>6. To develop good coaching and officiating capabilities in the sport.</a:t>
            </a:r>
          </a:p>
          <a:p>
            <a:pPr marL="282575" indent="-282575" algn="just">
              <a:buNone/>
            </a:pPr>
            <a:r>
              <a:rPr lang="en-US" sz="1700" dirty="0"/>
              <a:t>7. To create and maintain a spirit of friendly competition without fear of bullying.</a:t>
            </a:r>
          </a:p>
          <a:p>
            <a:pPr marL="0" indent="0" algn="just">
              <a:buNone/>
            </a:pPr>
            <a:endParaRPr lang="en-US" sz="1700" dirty="0"/>
          </a:p>
        </p:txBody>
      </p:sp>
      <p:pic>
        <p:nvPicPr>
          <p:cNvPr id="2" name="Picture 1" descr="A logo of a football team&#10;&#10;Description automatically generated">
            <a:extLst>
              <a:ext uri="{FF2B5EF4-FFF2-40B4-BE49-F238E27FC236}">
                <a16:creationId xmlns:a16="http://schemas.microsoft.com/office/drawing/2014/main" id="{E40927F4-7E36-F811-6F31-B91B09EED2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37" y="4251505"/>
            <a:ext cx="1009004" cy="1009004"/>
          </a:xfrm>
          <a:prstGeom prst="rect">
            <a:avLst/>
          </a:prstGeom>
        </p:spPr>
      </p:pic>
    </p:spTree>
    <p:extLst>
      <p:ext uri="{BB962C8B-B14F-4D97-AF65-F5344CB8AC3E}">
        <p14:creationId xmlns:p14="http://schemas.microsoft.com/office/powerpoint/2010/main" val="163493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1" y="1808224"/>
            <a:ext cx="5191970" cy="1183463"/>
          </a:xfrm>
        </p:spPr>
        <p:txBody>
          <a:bodyPr>
            <a:normAutofit/>
          </a:bodyPr>
          <a:lstStyle/>
          <a:p>
            <a:r>
              <a:rPr lang="en-US" dirty="0"/>
              <a:t>Strategic Pillars</a:t>
            </a:r>
          </a:p>
        </p:txBody>
      </p:sp>
      <p:pic>
        <p:nvPicPr>
          <p:cNvPr id="3" name="Picture 2" descr="A logo of a football team&#10;&#10;Description automatically generated">
            <a:extLst>
              <a:ext uri="{FF2B5EF4-FFF2-40B4-BE49-F238E27FC236}">
                <a16:creationId xmlns:a16="http://schemas.microsoft.com/office/drawing/2014/main" id="{59277C4C-8469-3DC5-F36C-B2F5097C07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3395" y="1587379"/>
            <a:ext cx="1925234" cy="1925234"/>
          </a:xfrm>
          <a:prstGeom prst="rect">
            <a:avLst/>
          </a:prstGeom>
        </p:spPr>
      </p:pic>
    </p:spTree>
    <p:extLst>
      <p:ext uri="{BB962C8B-B14F-4D97-AF65-F5344CB8AC3E}">
        <p14:creationId xmlns:p14="http://schemas.microsoft.com/office/powerpoint/2010/main" val="276133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128470"/>
            <a:ext cx="5497380" cy="763525"/>
          </a:xfrm>
        </p:spPr>
        <p:txBody>
          <a:bodyPr>
            <a:noAutofit/>
          </a:bodyPr>
          <a:lstStyle/>
          <a:p>
            <a:r>
              <a:rPr lang="en-US" sz="3200" dirty="0"/>
              <a:t>Integrity</a:t>
            </a:r>
          </a:p>
        </p:txBody>
      </p:sp>
      <p:sp>
        <p:nvSpPr>
          <p:cNvPr id="3" name="Content Placeholder 2"/>
          <p:cNvSpPr>
            <a:spLocks noGrp="1"/>
          </p:cNvSpPr>
          <p:nvPr>
            <p:ph idx="1"/>
          </p:nvPr>
        </p:nvSpPr>
        <p:spPr>
          <a:xfrm>
            <a:off x="448965" y="1197405"/>
            <a:ext cx="8246071" cy="3664919"/>
          </a:xfrm>
        </p:spPr>
        <p:txBody>
          <a:bodyPr>
            <a:normAutofit/>
          </a:bodyPr>
          <a:lstStyle/>
          <a:p>
            <a:pPr algn="just">
              <a:lnSpc>
                <a:spcPct val="150000"/>
              </a:lnSpc>
            </a:pPr>
            <a:r>
              <a:rPr lang="en-US" sz="1700" dirty="0"/>
              <a:t>Develop and perform measurements and analysis on internal processes in place to support the soccer program and ensure compliance to our internal requirements.</a:t>
            </a:r>
          </a:p>
          <a:p>
            <a:pPr algn="just">
              <a:lnSpc>
                <a:spcPct val="150000"/>
              </a:lnSpc>
            </a:pPr>
            <a:r>
              <a:rPr lang="en-US" sz="1700" dirty="0"/>
              <a:t>Implement transparency throughout the soccer program to support player development and program growth.</a:t>
            </a:r>
          </a:p>
          <a:p>
            <a:pPr algn="just">
              <a:lnSpc>
                <a:spcPct val="150000"/>
              </a:lnSpc>
            </a:pPr>
            <a:r>
              <a:rPr lang="en-US" sz="1700" dirty="0"/>
              <a:t>Players are vital to this soccer program.  Crossfield Minor Soccer Association will continue to support Long-Term Player Development.</a:t>
            </a:r>
          </a:p>
          <a:p>
            <a:pPr algn="just">
              <a:lnSpc>
                <a:spcPct val="150000"/>
              </a:lnSpc>
            </a:pPr>
            <a:r>
              <a:rPr lang="en-US" sz="1700" dirty="0"/>
              <a:t>We will continue to provide support to our coaches to foster a positive development experience for the youth soccer players.</a:t>
            </a:r>
          </a:p>
          <a:p>
            <a:pPr algn="just">
              <a:lnSpc>
                <a:spcPct val="150000"/>
              </a:lnSpc>
            </a:pPr>
            <a:endParaRPr lang="en-US" sz="1700" dirty="0"/>
          </a:p>
        </p:txBody>
      </p:sp>
      <p:pic>
        <p:nvPicPr>
          <p:cNvPr id="4" name="Picture 3" descr="A logo of a football team&#10;&#10;Description automatically generated">
            <a:extLst>
              <a:ext uri="{FF2B5EF4-FFF2-40B4-BE49-F238E27FC236}">
                <a16:creationId xmlns:a16="http://schemas.microsoft.com/office/drawing/2014/main" id="{B460734F-D874-D6AB-0E41-09C3F06BC1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0533" y="4158730"/>
            <a:ext cx="1009004" cy="1009004"/>
          </a:xfrm>
          <a:prstGeom prst="rect">
            <a:avLst/>
          </a:prstGeom>
        </p:spPr>
      </p:pic>
    </p:spTree>
    <p:extLst>
      <p:ext uri="{BB962C8B-B14F-4D97-AF65-F5344CB8AC3E}">
        <p14:creationId xmlns:p14="http://schemas.microsoft.com/office/powerpoint/2010/main" val="5681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128470"/>
            <a:ext cx="5497380" cy="763525"/>
          </a:xfrm>
        </p:spPr>
        <p:txBody>
          <a:bodyPr>
            <a:noAutofit/>
          </a:bodyPr>
          <a:lstStyle/>
          <a:p>
            <a:r>
              <a:rPr lang="en-US" sz="3200" dirty="0"/>
              <a:t>Community and Family</a:t>
            </a:r>
          </a:p>
        </p:txBody>
      </p:sp>
      <p:sp>
        <p:nvSpPr>
          <p:cNvPr id="3" name="Content Placeholder 2"/>
          <p:cNvSpPr>
            <a:spLocks noGrp="1"/>
          </p:cNvSpPr>
          <p:nvPr>
            <p:ph idx="1"/>
          </p:nvPr>
        </p:nvSpPr>
        <p:spPr>
          <a:xfrm>
            <a:off x="448965" y="1197405"/>
            <a:ext cx="8246071" cy="3664919"/>
          </a:xfrm>
        </p:spPr>
        <p:txBody>
          <a:bodyPr>
            <a:normAutofit lnSpcReduction="10000"/>
          </a:bodyPr>
          <a:lstStyle/>
          <a:p>
            <a:pPr algn="just">
              <a:lnSpc>
                <a:spcPct val="150000"/>
              </a:lnSpc>
            </a:pPr>
            <a:r>
              <a:rPr lang="en-US" sz="1700" dirty="0"/>
              <a:t>Develop empathy, understanding, and inclusiveness by presenting opportunities that encourages participation with activities facilitated by Crossfield Minor Soccer Association.</a:t>
            </a:r>
          </a:p>
          <a:p>
            <a:pPr algn="just">
              <a:lnSpc>
                <a:spcPct val="150000"/>
              </a:lnSpc>
            </a:pPr>
            <a:r>
              <a:rPr lang="en-US" sz="1700" dirty="0"/>
              <a:t>Advocate and partner with the community to ensure we continue to look for opportunities to improve and advance facilities for soccer in the community of Crossfield.</a:t>
            </a:r>
          </a:p>
          <a:p>
            <a:pPr algn="just">
              <a:lnSpc>
                <a:spcPct val="150000"/>
              </a:lnSpc>
            </a:pPr>
            <a:r>
              <a:rPr lang="en-US" sz="1700" dirty="0"/>
              <a:t>Ensure </a:t>
            </a:r>
            <a:r>
              <a:rPr lang="en-US" sz="1700" dirty="0" err="1"/>
              <a:t>everyONE</a:t>
            </a:r>
            <a:r>
              <a:rPr lang="en-US" sz="1700" dirty="0"/>
              <a:t> has a place to play, develop, and aspire in the sport of soccer.</a:t>
            </a:r>
          </a:p>
          <a:p>
            <a:pPr algn="just">
              <a:lnSpc>
                <a:spcPct val="150000"/>
              </a:lnSpc>
            </a:pPr>
            <a:r>
              <a:rPr lang="en-US" sz="1700" dirty="0"/>
              <a:t>Engage community stakeholders, suppliers and local businesses to create an inclusive, active, healthy, and safe community.</a:t>
            </a:r>
          </a:p>
          <a:p>
            <a:pPr algn="just">
              <a:lnSpc>
                <a:spcPct val="150000"/>
              </a:lnSpc>
            </a:pPr>
            <a:endParaRPr lang="en-US" sz="1700" dirty="0"/>
          </a:p>
        </p:txBody>
      </p:sp>
      <p:pic>
        <p:nvPicPr>
          <p:cNvPr id="4" name="Picture 3" descr="A logo of a football team&#10;&#10;Description automatically generated">
            <a:extLst>
              <a:ext uri="{FF2B5EF4-FFF2-40B4-BE49-F238E27FC236}">
                <a16:creationId xmlns:a16="http://schemas.microsoft.com/office/drawing/2014/main" id="{39258787-C537-144C-F046-2E1056C24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0533" y="4158730"/>
            <a:ext cx="1009004" cy="1009004"/>
          </a:xfrm>
          <a:prstGeom prst="rect">
            <a:avLst/>
          </a:prstGeom>
        </p:spPr>
      </p:pic>
    </p:spTree>
    <p:extLst>
      <p:ext uri="{BB962C8B-B14F-4D97-AF65-F5344CB8AC3E}">
        <p14:creationId xmlns:p14="http://schemas.microsoft.com/office/powerpoint/2010/main" val="391798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128470"/>
            <a:ext cx="5497380" cy="763525"/>
          </a:xfrm>
        </p:spPr>
        <p:txBody>
          <a:bodyPr>
            <a:noAutofit/>
          </a:bodyPr>
          <a:lstStyle/>
          <a:p>
            <a:r>
              <a:rPr lang="en-US" sz="3200" dirty="0"/>
              <a:t>Club</a:t>
            </a:r>
          </a:p>
        </p:txBody>
      </p:sp>
      <p:sp>
        <p:nvSpPr>
          <p:cNvPr id="3" name="Content Placeholder 2"/>
          <p:cNvSpPr>
            <a:spLocks noGrp="1"/>
          </p:cNvSpPr>
          <p:nvPr>
            <p:ph idx="1"/>
          </p:nvPr>
        </p:nvSpPr>
        <p:spPr>
          <a:xfrm>
            <a:off x="448965" y="1197406"/>
            <a:ext cx="8246071" cy="3817624"/>
          </a:xfrm>
        </p:spPr>
        <p:txBody>
          <a:bodyPr>
            <a:noAutofit/>
          </a:bodyPr>
          <a:lstStyle/>
          <a:p>
            <a:pPr algn="just">
              <a:lnSpc>
                <a:spcPct val="150000"/>
              </a:lnSpc>
            </a:pPr>
            <a:r>
              <a:rPr lang="en-US" sz="1700" dirty="0"/>
              <a:t>Ensure continued success for Crossfield Minor Soccer Association through good governance, standards-based policies and best practices.</a:t>
            </a:r>
          </a:p>
          <a:p>
            <a:pPr algn="just">
              <a:lnSpc>
                <a:spcPct val="150000"/>
              </a:lnSpc>
            </a:pPr>
            <a:r>
              <a:rPr lang="en-US" sz="1700" dirty="0"/>
              <a:t>Instill Club values and desired behaviors into all aspects of operations.</a:t>
            </a:r>
          </a:p>
          <a:p>
            <a:pPr algn="just">
              <a:lnSpc>
                <a:spcPct val="150000"/>
              </a:lnSpc>
            </a:pPr>
            <a:r>
              <a:rPr lang="en-US" sz="1700" dirty="0"/>
              <a:t>Create a trusted and valued relationship between Crossfield Minor Soccer Association and its members.</a:t>
            </a:r>
          </a:p>
          <a:p>
            <a:pPr algn="just">
              <a:lnSpc>
                <a:spcPct val="150000"/>
              </a:lnSpc>
            </a:pPr>
            <a:r>
              <a:rPr lang="en-US" sz="1700" dirty="0"/>
              <a:t>Reflect the diversity of our community in our membership.</a:t>
            </a:r>
          </a:p>
          <a:p>
            <a:pPr algn="just">
              <a:lnSpc>
                <a:spcPct val="150000"/>
              </a:lnSpc>
            </a:pPr>
            <a:r>
              <a:rPr lang="en-US" sz="1700" dirty="0"/>
              <a:t>Foster growth and stability through financial management and transparency, and by ensuring all coaches have access and resources to support player development.</a:t>
            </a:r>
          </a:p>
        </p:txBody>
      </p:sp>
      <p:pic>
        <p:nvPicPr>
          <p:cNvPr id="4" name="Picture 3" descr="A logo of a football team&#10;&#10;Description automatically generated">
            <a:extLst>
              <a:ext uri="{FF2B5EF4-FFF2-40B4-BE49-F238E27FC236}">
                <a16:creationId xmlns:a16="http://schemas.microsoft.com/office/drawing/2014/main" id="{C10A7F54-1479-13FE-CA7F-BBB3D1E49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0533" y="4158730"/>
            <a:ext cx="1009004" cy="1009004"/>
          </a:xfrm>
          <a:prstGeom prst="rect">
            <a:avLst/>
          </a:prstGeom>
        </p:spPr>
      </p:pic>
    </p:spTree>
    <p:extLst>
      <p:ext uri="{BB962C8B-B14F-4D97-AF65-F5344CB8AC3E}">
        <p14:creationId xmlns:p14="http://schemas.microsoft.com/office/powerpoint/2010/main" val="3132304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D168D8293BB4B941EBC41CA8B7F69" ma:contentTypeVersion="3" ma:contentTypeDescription="Create a new document." ma:contentTypeScope="" ma:versionID="1d3657c3837393f5aced563cb40c8af0">
  <xsd:schema xmlns:xsd="http://www.w3.org/2001/XMLSchema" xmlns:xs="http://www.w3.org/2001/XMLSchema" xmlns:p="http://schemas.microsoft.com/office/2006/metadata/properties" xmlns:ns3="9c669dcf-be6b-46ca-8c18-454048126c88" targetNamespace="http://schemas.microsoft.com/office/2006/metadata/properties" ma:root="true" ma:fieldsID="1b71509cbd7fbafceb7215ea031b61d7" ns3:_="">
    <xsd:import namespace="9c669dcf-be6b-46ca-8c18-454048126c88"/>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69dcf-be6b-46ca-8c18-454048126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3865E3-A156-4BA7-986F-0E99174EAE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69dcf-be6b-46ca-8c18-454048126c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AE0869-523C-408F-866E-1AC14C7D3AC2}">
  <ds:schemaRefs>
    <ds:schemaRef ds:uri="http://schemas.microsoft.com/office/2006/metadata/properties"/>
    <ds:schemaRef ds:uri="9c669dcf-be6b-46ca-8c18-454048126c8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961302D7-B294-4524-9960-B10C3236DE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692</Words>
  <Application>Microsoft Office PowerPoint</Application>
  <PresentationFormat>On-screen Show (16:9)</PresentationFormat>
  <Paragraphs>49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Crossfield Minor Soccer Association Strategic Pillars</vt:lpstr>
      <vt:lpstr>Crossfield Minor Soccer Association Policy</vt:lpstr>
      <vt:lpstr>Vision</vt:lpstr>
      <vt:lpstr>Mission</vt:lpstr>
      <vt:lpstr>PowerPoint Presentation</vt:lpstr>
      <vt:lpstr>Strategic Pillars</vt:lpstr>
      <vt:lpstr>Integrity</vt:lpstr>
      <vt:lpstr>Community and Family</vt:lpstr>
      <vt:lpstr>Club</vt:lpstr>
      <vt:lpstr>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2017-07-17T12:09:00Z</dcterms:created>
  <dcterms:modified xsi:type="dcterms:W3CDTF">2024-07-09T14:11:48Z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0x01010094CD168D8293BB4B941EBC41CA8B7F69</vt:lpwstr>
  </property>
</Properties>
</file>