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4" r:id="rId10"/>
    <p:sldId id="26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1F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der, Diane" userId="7a322586-81e0-4d54-9e1e-a38e4a8499e0" providerId="ADAL" clId="{41BFD6B9-2715-42FA-8634-CE6AE9DB266A}"/>
    <pc:docChg chg="modSld">
      <pc:chgData name="Leeder, Diane" userId="7a322586-81e0-4d54-9e1e-a38e4a8499e0" providerId="ADAL" clId="{41BFD6B9-2715-42FA-8634-CE6AE9DB266A}" dt="2024-04-29T14:40:14.907" v="10" actId="20577"/>
      <pc:docMkLst>
        <pc:docMk/>
      </pc:docMkLst>
      <pc:sldChg chg="modSp mod">
        <pc:chgData name="Leeder, Diane" userId="7a322586-81e0-4d54-9e1e-a38e4a8499e0" providerId="ADAL" clId="{41BFD6B9-2715-42FA-8634-CE6AE9DB266A}" dt="2024-04-29T14:38:57.687" v="1" actId="20577"/>
        <pc:sldMkLst>
          <pc:docMk/>
          <pc:sldMk cId="1985959141" sldId="258"/>
        </pc:sldMkLst>
        <pc:spChg chg="mod">
          <ac:chgData name="Leeder, Diane" userId="7a322586-81e0-4d54-9e1e-a38e4a8499e0" providerId="ADAL" clId="{41BFD6B9-2715-42FA-8634-CE6AE9DB266A}" dt="2024-04-29T14:38:57.687" v="1" actId="20577"/>
          <ac:spMkLst>
            <pc:docMk/>
            <pc:sldMk cId="1985959141" sldId="258"/>
            <ac:spMk id="2" creationId="{A7FAB96B-038B-9EE3-EC37-9F9D43B26F43}"/>
          </ac:spMkLst>
        </pc:spChg>
      </pc:sldChg>
      <pc:sldChg chg="modSp mod">
        <pc:chgData name="Leeder, Diane" userId="7a322586-81e0-4d54-9e1e-a38e4a8499e0" providerId="ADAL" clId="{41BFD6B9-2715-42FA-8634-CE6AE9DB266A}" dt="2024-04-29T14:39:13.584" v="3" actId="20577"/>
        <pc:sldMkLst>
          <pc:docMk/>
          <pc:sldMk cId="579125340" sldId="260"/>
        </pc:sldMkLst>
        <pc:spChg chg="mod">
          <ac:chgData name="Leeder, Diane" userId="7a322586-81e0-4d54-9e1e-a38e4a8499e0" providerId="ADAL" clId="{41BFD6B9-2715-42FA-8634-CE6AE9DB266A}" dt="2024-04-29T14:39:13.584" v="3" actId="20577"/>
          <ac:spMkLst>
            <pc:docMk/>
            <pc:sldMk cId="579125340" sldId="260"/>
            <ac:spMk id="2" creationId="{024932C2-DA44-E5BF-90D9-9D7BDD297240}"/>
          </ac:spMkLst>
        </pc:spChg>
      </pc:sldChg>
      <pc:sldChg chg="modSp mod">
        <pc:chgData name="Leeder, Diane" userId="7a322586-81e0-4d54-9e1e-a38e4a8499e0" providerId="ADAL" clId="{41BFD6B9-2715-42FA-8634-CE6AE9DB266A}" dt="2024-04-29T14:40:14.907" v="10" actId="20577"/>
        <pc:sldMkLst>
          <pc:docMk/>
          <pc:sldMk cId="380269306" sldId="261"/>
        </pc:sldMkLst>
        <pc:spChg chg="mod">
          <ac:chgData name="Leeder, Diane" userId="7a322586-81e0-4d54-9e1e-a38e4a8499e0" providerId="ADAL" clId="{41BFD6B9-2715-42FA-8634-CE6AE9DB266A}" dt="2024-04-29T14:39:19.249" v="5" actId="20577"/>
          <ac:spMkLst>
            <pc:docMk/>
            <pc:sldMk cId="380269306" sldId="261"/>
            <ac:spMk id="2" creationId="{024932C2-DA44-E5BF-90D9-9D7BDD297240}"/>
          </ac:spMkLst>
        </pc:spChg>
        <pc:spChg chg="mod">
          <ac:chgData name="Leeder, Diane" userId="7a322586-81e0-4d54-9e1e-a38e4a8499e0" providerId="ADAL" clId="{41BFD6B9-2715-42FA-8634-CE6AE9DB266A}" dt="2024-04-29T14:40:14.907" v="10" actId="20577"/>
          <ac:spMkLst>
            <pc:docMk/>
            <pc:sldMk cId="380269306" sldId="261"/>
            <ac:spMk id="8" creationId="{DBD7B70A-A0A7-5CE0-27C7-04A6E2763043}"/>
          </ac:spMkLst>
        </pc:spChg>
      </pc:sldChg>
      <pc:sldChg chg="modSp mod">
        <pc:chgData name="Leeder, Diane" userId="7a322586-81e0-4d54-9e1e-a38e4a8499e0" providerId="ADAL" clId="{41BFD6B9-2715-42FA-8634-CE6AE9DB266A}" dt="2024-04-29T14:39:47.415" v="7" actId="20577"/>
        <pc:sldMkLst>
          <pc:docMk/>
          <pc:sldMk cId="4019150070" sldId="268"/>
        </pc:sldMkLst>
        <pc:spChg chg="mod">
          <ac:chgData name="Leeder, Diane" userId="7a322586-81e0-4d54-9e1e-a38e4a8499e0" providerId="ADAL" clId="{41BFD6B9-2715-42FA-8634-CE6AE9DB266A}" dt="2024-04-29T14:39:47.415" v="7" actId="20577"/>
          <ac:spMkLst>
            <pc:docMk/>
            <pc:sldMk cId="4019150070" sldId="268"/>
            <ac:spMk id="2" creationId="{024932C2-DA44-E5BF-90D9-9D7BDD2972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4EC3-A015-7FBF-6DEA-0CEA4849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6445-E52D-A33B-D20D-93F8EF0C7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898C-969D-3CD8-F19A-7308E5BC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C96A-11E8-90FE-025B-0F694B15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BA9B-E2EA-0705-D953-DCC749EE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11C1-068F-024B-9BC0-CC9C1716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0C9A2-90D9-AC1C-538A-12EA890DB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D954-5E07-4628-0A44-F9AA6720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5F17D-EAA3-A7A2-B6D8-9D3F4174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43744-3894-ED3B-C4B1-2C6C03CB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89AAE-78C0-AA73-F20F-F79CA338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98911-51DC-CE2A-68E2-DA9D9913E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3766-C6BE-572A-6AF6-66D988E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FE10F-E8AA-4BD4-7456-F49B4AB5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3CBA0-EA7E-7573-12D7-FBD0B58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376C-AD43-DB76-B7A5-30AF6DE7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1E72-598E-6946-92F4-E59B4CD3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38057-F048-1D0E-DCBE-D0109D53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E39D1-B227-7733-7827-7A79475D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63EEF-DE10-5E23-07CE-DC64D3D6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F34D-9662-E4E3-D9A2-65C56B84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19665-EB30-0335-A89F-2E84685E0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DB517-38A6-9113-A20E-336113A4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2DF4-AF53-3ECF-E38E-8D795D21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1ED77-5C8F-5FD7-B852-5D1C3C5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8D78-FD57-9DA3-E758-9FB9CDB8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4F2E-270A-5A00-8657-0CF2C5B88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8FE56-A229-317E-FB10-47D2ED89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AAE78-EFA0-1A85-A73C-58F3020E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E79D0-406D-3456-19B2-CA3B90CC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4EEDB-CE13-9EF7-56DA-2B015E2E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99BC-51ED-AC0F-A081-3D5229A8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B87CA-A312-BDA1-D733-8C2EB3D5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CEC1C-2B9E-21A6-6DA3-2B813A60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33794-DE71-0C86-CFDC-29742C96A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6115B-A186-C4A1-40C6-B7806C993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FBEB1-2F60-4333-1D60-F0E6039F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2FAAD-A4BE-5624-68C8-5F5FFCCD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7A5FC-D3E0-9EEC-FE1D-C1A24B4E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708D-3EB0-B751-6DB8-9570C095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360EC-64D1-3213-0CD8-72F42D62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3A0F6-2B3C-3438-7AD8-1C64F651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5325E-9203-041B-08C9-DF518478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A40F3-3034-4A0C-DB14-1BD58163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9F829-2429-0ADE-6E27-05841F4A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FDDD-07FA-5277-7220-B28E2879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A0C1-07BF-8561-C366-7AF50C1D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D757-3B48-8FE8-C2CB-AA180F5D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67E11-7673-6CE1-4B7A-5C0A3BC51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444C3-02A3-1D30-6352-DCDF71F4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4580-5C41-FDB3-2A7A-020576AD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5921D-B20E-888A-3E5F-3C03CC8A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690C-83AF-C966-0C53-3882D5AF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2B370-FACD-A154-8386-C810AE557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204B5-46D5-CFA5-F375-5CB5BD81B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225C-2098-D24F-9664-0CC62FFF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8545-0875-5781-6997-072CE41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0B6E5-7291-3348-8DBB-5FB7C89A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E1E00-9EB4-F32D-ACDD-505043A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EDAC-983D-0023-05A9-B0D8ABCA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35D4-5FC7-AD36-EE86-F4D97679B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23F8-BB7F-488D-8252-2E2523E265F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8606-D74D-D436-055F-ECF068EFC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BE9F-7DD1-DFB7-EDD6-3BE807EF0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82729-57D9-2C50-321A-AE0F28069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F0CE7DE-9F38-8279-AAC8-1CC4B21C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7215" y="4109071"/>
            <a:ext cx="9144000" cy="1098395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/>
              <a:t>Spring meeting</a:t>
            </a:r>
          </a:p>
          <a:p>
            <a:r>
              <a:rPr lang="en-US" dirty="0"/>
              <a:t>April 30/2024</a:t>
            </a:r>
          </a:p>
          <a:p>
            <a:r>
              <a:rPr lang="en-US" dirty="0"/>
              <a:t>7pm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91E5E-643A-70B7-113A-F79C5BAA66A8}"/>
              </a:ext>
            </a:extLst>
          </p:cNvPr>
          <p:cNvSpPr txBox="1"/>
          <p:nvPr/>
        </p:nvSpPr>
        <p:spPr>
          <a:xfrm>
            <a:off x="635467" y="289678"/>
            <a:ext cx="61533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600" dirty="0">
                <a:latin typeface="Impact"/>
                <a:ea typeface="Impact"/>
                <a:cs typeface="Impact"/>
                <a:sym typeface="Impact"/>
              </a:rPr>
              <a:t>Edmonton Ladies Softball Association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66143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E30C7A-D2C7-4454-D30C-22DEE567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9630">
            <a:off x="5124297" y="3786835"/>
            <a:ext cx="2936142" cy="2989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66F98E-5DD5-1522-D642-50C20349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81" y="5073008"/>
            <a:ext cx="2735854" cy="2566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DF2361-E006-B56A-3542-0B372B53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5587">
            <a:off x="9948784" y="2574804"/>
            <a:ext cx="2508866" cy="2503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1C3BA-6F1D-7E24-C8E1-EAA4F1B4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DotumChe" panose="020B0503020000020004" pitchFamily="49" charset="-127"/>
                <a:ea typeface="DotumChe" panose="020B0503020000020004" pitchFamily="49" charset="-127"/>
              </a:rPr>
              <a:t>POPCORN FUNDRAISER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E50E9-9EE9-55C2-0104-3FFCFE610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23" r="1" b="1152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0BA62D5-26FA-6155-BECD-CC7D8C8EC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League fundraising = Mandatory </a:t>
            </a:r>
          </a:p>
          <a:p>
            <a:r>
              <a:rPr lang="en-US" dirty="0">
                <a:solidFill>
                  <a:schemeClr val="bg1"/>
                </a:solidFill>
              </a:rPr>
              <a:t>Kick back to teams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0B4507-78B8-A714-2567-FBEB13A18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3358">
            <a:off x="7064367" y="3712555"/>
            <a:ext cx="2538066" cy="2584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3D91C-B33E-EFFC-FCDE-F2243597B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862" y="4968203"/>
            <a:ext cx="2400496" cy="2407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C0D28-0831-A7D0-DE52-F364900CF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975" y="3277358"/>
            <a:ext cx="2378237" cy="2348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8737D-EA2A-C5AE-F91C-CB355BFD5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8504" y="4519202"/>
            <a:ext cx="2358654" cy="2431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45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yellow softball on a white line&#10;&#10;Description automatically generated with low confidence">
            <a:extLst>
              <a:ext uri="{FF2B5EF4-FFF2-40B4-BE49-F238E27FC236}">
                <a16:creationId xmlns:a16="http://schemas.microsoft.com/office/drawing/2014/main" id="{C0AD39FE-119D-D31D-AFCD-2DA829C6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" r="27218" b="32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522EB-33C0-5D19-A7AF-FB04248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CA" sz="5400" dirty="0">
                <a:latin typeface="Impact"/>
                <a:ea typeface="Impact"/>
                <a:cs typeface="Impact"/>
                <a:sym typeface="Impact"/>
              </a:rPr>
              <a:t>2024 AGM</a:t>
            </a:r>
            <a:br>
              <a:rPr lang="en-CA" sz="2800" u="sng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3F1B-074D-8379-38C9-4B04A6F0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10769487" cy="3538622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Fall 2024 – usually early October</a:t>
            </a:r>
          </a:p>
          <a:p>
            <a:pPr lvl="1"/>
            <a:r>
              <a:rPr lang="en-US" dirty="0"/>
              <a:t>Recap of 2024 season</a:t>
            </a:r>
          </a:p>
          <a:p>
            <a:pPr lvl="1"/>
            <a:r>
              <a:rPr lang="en-US" dirty="0"/>
              <a:t>Elections</a:t>
            </a:r>
          </a:p>
          <a:p>
            <a:pPr lvl="1"/>
            <a:r>
              <a:rPr lang="en-US" dirty="0"/>
              <a:t>Motions for changes/updates</a:t>
            </a:r>
          </a:p>
          <a:p>
            <a:pPr lvl="1"/>
            <a:r>
              <a:rPr lang="en-US" dirty="0"/>
              <a:t>Distribution of bond/rainout refund cheques (must be in attendance to receive)</a:t>
            </a:r>
          </a:p>
          <a:p>
            <a:pPr lvl="1"/>
            <a:r>
              <a:rPr lang="en-US" dirty="0"/>
              <a:t>Plans for 2025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FFC000"/>
                </a:solidFill>
              </a:rPr>
              <a:t>More details will follow upon conclusion of season</a:t>
            </a:r>
          </a:p>
        </p:txBody>
      </p:sp>
    </p:spTree>
    <p:extLst>
      <p:ext uri="{BB962C8B-B14F-4D97-AF65-F5344CB8AC3E}">
        <p14:creationId xmlns:p14="http://schemas.microsoft.com/office/powerpoint/2010/main" val="1515150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6F8CD1-0287-FD49-0974-E78A9FC81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768" y="1075188"/>
            <a:ext cx="4522266" cy="45222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342670-2B58-9809-3C37-FB60320163B2}"/>
              </a:ext>
            </a:extLst>
          </p:cNvPr>
          <p:cNvSpPr txBox="1"/>
          <p:nvPr/>
        </p:nvSpPr>
        <p:spPr>
          <a:xfrm>
            <a:off x="9272922" y="4282751"/>
            <a:ext cx="26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Questions ?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22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softball on a white line&#10;&#10;Description automatically generated with low confidence">
            <a:extLst>
              <a:ext uri="{FF2B5EF4-FFF2-40B4-BE49-F238E27FC236}">
                <a16:creationId xmlns:a16="http://schemas.microsoft.com/office/drawing/2014/main" id="{C0AD39FE-119D-D31D-AFCD-2DA829C6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" r="27218" b="32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522EB-33C0-5D19-A7AF-FB04248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CA" sz="6700" dirty="0">
                <a:latin typeface="Impact"/>
                <a:ea typeface="Impact"/>
                <a:cs typeface="Impact"/>
                <a:sym typeface="Impact"/>
              </a:rPr>
              <a:t>Agenda</a:t>
            </a:r>
            <a:br>
              <a:rPr lang="en-CA" sz="2800" u="sng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3F1B-074D-8379-38C9-4B04A6F0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01200" cy="3207258"/>
          </a:xfrm>
        </p:spPr>
        <p:txBody>
          <a:bodyPr anchor="t">
            <a:noAutofit/>
          </a:bodyPr>
          <a:lstStyle/>
          <a:p>
            <a:r>
              <a:rPr lang="en-US" sz="2400" dirty="0"/>
              <a:t>ELSA Season</a:t>
            </a:r>
          </a:p>
          <a:p>
            <a:r>
              <a:rPr lang="en-US" sz="2400" dirty="0"/>
              <a:t>John Fry Diamond Allocation</a:t>
            </a:r>
          </a:p>
          <a:p>
            <a:r>
              <a:rPr lang="en-US" sz="2400" dirty="0"/>
              <a:t>New/Changed ELSA Rules</a:t>
            </a:r>
          </a:p>
          <a:p>
            <a:r>
              <a:rPr lang="en-US" sz="2400" dirty="0"/>
              <a:t>Intro w/ EDSUA Umpires</a:t>
            </a:r>
          </a:p>
          <a:p>
            <a:r>
              <a:rPr lang="en-US" sz="2400" dirty="0"/>
              <a:t>Ice Breaker &amp; Volunteer Sign Up</a:t>
            </a:r>
          </a:p>
          <a:p>
            <a:r>
              <a:rPr lang="en-US" sz="2400" dirty="0"/>
              <a:t>Fall AGM</a:t>
            </a:r>
          </a:p>
          <a:p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0536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AB96B-038B-9EE3-EC37-9F9D43B2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67" y="858289"/>
            <a:ext cx="6251110" cy="1359963"/>
          </a:xfrm>
        </p:spPr>
        <p:txBody>
          <a:bodyPr anchor="b">
            <a:normAutofit fontScale="90000"/>
          </a:bodyPr>
          <a:lstStyle/>
          <a:p>
            <a:r>
              <a:rPr lang="en-US" sz="5400" b="1" dirty="0"/>
              <a:t>2024 Season at a Glance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 descr="A close-up of a softball&#10;&#10;Description automatically generated with low confidence">
            <a:extLst>
              <a:ext uri="{FF2B5EF4-FFF2-40B4-BE49-F238E27FC236}">
                <a16:creationId xmlns:a16="http://schemas.microsoft.com/office/drawing/2014/main" id="{E3B20C60-BE29-6F21-131F-706D8E640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3" r="140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135CB-A066-8D1E-00D7-896B92B7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052" y="1431210"/>
            <a:ext cx="5495925" cy="276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14CE5F-D63F-CBEF-C02D-0E6E48DB7EB3}"/>
              </a:ext>
            </a:extLst>
          </p:cNvPr>
          <p:cNvSpPr/>
          <p:nvPr/>
        </p:nvSpPr>
        <p:spPr>
          <a:xfrm>
            <a:off x="5066950" y="2218252"/>
            <a:ext cx="4941116" cy="382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0A43-623A-4E6A-4419-290ACA41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472" y="2148112"/>
            <a:ext cx="6251110" cy="348386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Season runs May 13 – July 25 –&gt; No Playoffs</a:t>
            </a:r>
          </a:p>
          <a:p>
            <a:endParaRPr lang="en-US" sz="2600" dirty="0"/>
          </a:p>
          <a:p>
            <a:r>
              <a:rPr lang="en-US" sz="2600" dirty="0"/>
              <a:t># of  Teams Registered</a:t>
            </a:r>
          </a:p>
          <a:p>
            <a:endParaRPr lang="en-US" sz="2600" dirty="0"/>
          </a:p>
          <a:p>
            <a:r>
              <a:rPr lang="en-US" sz="2600" dirty="0"/>
              <a:t>Expenses for 2024</a:t>
            </a:r>
          </a:p>
          <a:p>
            <a:endParaRPr lang="en-US" sz="2600" dirty="0"/>
          </a:p>
          <a:p>
            <a:r>
              <a:rPr lang="en-US" sz="2600" dirty="0"/>
              <a:t>Program Coordinator</a:t>
            </a:r>
          </a:p>
          <a:p>
            <a:endParaRPr lang="en-US" sz="2600" dirty="0"/>
          </a:p>
          <a:p>
            <a:r>
              <a:rPr lang="en-US" sz="2600" dirty="0"/>
              <a:t>Future plans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95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97419-C1C6-7894-9774-CEDE84F5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889" y="284023"/>
            <a:ext cx="6242177" cy="106720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Diamond Allocation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782DC-F8D4-865C-FC30-32DF27E9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719" y="1459557"/>
            <a:ext cx="7070314" cy="4351338"/>
          </a:xfrm>
        </p:spPr>
        <p:txBody>
          <a:bodyPr>
            <a:normAutofit fontScale="92500" lnSpcReduction="20000"/>
          </a:bodyPr>
          <a:lstStyle/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Lobster"/>
                <a:cs typeface="Calibri" panose="020F0502020204030204" pitchFamily="34" charset="0"/>
                <a:sym typeface="Lobster"/>
              </a:rPr>
              <a:t>City of Edmonton: Rollovers – trying to keep as many diamonds as possible.</a:t>
            </a: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Lobster"/>
              <a:cs typeface="Calibri" panose="020F0502020204030204" pitchFamily="34" charset="0"/>
              <a:sym typeface="Lobster"/>
            </a:endParaRP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Lobster"/>
                <a:cs typeface="Calibri" panose="020F0502020204030204" pitchFamily="34" charset="0"/>
                <a:sym typeface="Lobster"/>
              </a:rPr>
              <a:t> Dropped a significant amount of diamonds that we will likely never get back due to low registrations this year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Lobster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Lobster"/>
              <a:cs typeface="Calibri" panose="020F0502020204030204" pitchFamily="34" charset="0"/>
              <a:sym typeface="Lobster"/>
            </a:endParaRP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Lobster"/>
              <a:cs typeface="Calibri" panose="020F0502020204030204" pitchFamily="34" charset="0"/>
              <a:sym typeface="Lobster"/>
            </a:endParaRP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Lobster"/>
                <a:cs typeface="Calibri" panose="020F0502020204030204" pitchFamily="34" charset="0"/>
                <a:sym typeface="Lobster"/>
              </a:rPr>
              <a:t>Diane now a member of the city of Edmonton Field user committee (no Fastball rep was in place)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Lobster"/>
              <a:cs typeface="Calibri" panose="020F0502020204030204" pitchFamily="34" charset="0"/>
              <a:sym typeface="Lobster"/>
            </a:endParaRP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BFEA98D-3AFF-E4F6-2C69-02C781AB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8" r="16965" b="-1"/>
          <a:stretch/>
        </p:blipFill>
        <p:spPr>
          <a:xfrm>
            <a:off x="-2217683" y="-1087320"/>
            <a:ext cx="5925600" cy="8725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924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4932C2-DA44-E5BF-90D9-9D7BDD2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46" y="312179"/>
            <a:ext cx="9406578" cy="177875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New/Changed ELSA Rules for 2024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DC0FC-0D66-E73B-321F-9F2C7B15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2789">
            <a:off x="9407859" y="362704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4CB14-67A9-202C-6A6D-48AB8CD86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40" y="2865363"/>
            <a:ext cx="11332983" cy="38085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FB23-9AB8-B185-475E-20F61CF1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88" y="1535229"/>
            <a:ext cx="8473277" cy="44804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841FC"/>
                </a:solidFill>
              </a:rPr>
              <a:t>RULE #9: WEATHER CONDITIONS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Air Quality added </a:t>
            </a:r>
            <a:r>
              <a:rPr lang="en-US" dirty="0">
                <a:solidFill>
                  <a:srgbClr val="FFC000"/>
                </a:solidFill>
              </a:rPr>
              <a:t>**Wildfires likely to be an issue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C0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Softball AB guidelines: AQHI &gt; 7, games will be cancelled (noted as “rainout”)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Decision to be made no later than 5pm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Teams can choose to cancel games if below 7, but all forfeiture rules/fines will be applied against their bond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DFC9A-B1D4-5F65-8F1F-AE84C5364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5916">
            <a:off x="9648590" y="2057335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1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4932C2-DA44-E5BF-90D9-9D7BDD2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46" y="312179"/>
            <a:ext cx="9406578" cy="177875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New/Changed ELSA Rules for 2024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FB23-9AB8-B185-475E-20F61CF1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80" y="1292320"/>
            <a:ext cx="9193252" cy="44804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841FC"/>
                </a:solidFill>
              </a:rPr>
              <a:t>RULE #10: SCORESHEETS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Adding: </a:t>
            </a:r>
            <a:r>
              <a:rPr lang="en-US" u="sng" dirty="0">
                <a:solidFill>
                  <a:schemeClr val="bg1"/>
                </a:solidFill>
              </a:rPr>
              <a:t>First and last names </a:t>
            </a:r>
            <a:r>
              <a:rPr lang="en-US" dirty="0">
                <a:solidFill>
                  <a:schemeClr val="bg1"/>
                </a:solidFill>
              </a:rPr>
              <a:t>must be included cards and score sheets in a </a:t>
            </a:r>
            <a:r>
              <a:rPr lang="en-US" u="sng" dirty="0">
                <a:solidFill>
                  <a:schemeClr val="bg1"/>
                </a:solidFill>
              </a:rPr>
              <a:t>legible fashion.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Press Hard on carbon copies please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2841FC"/>
                </a:solidFill>
              </a:rPr>
              <a:t>RULE # 13 – PLAYER ELIGIBILITY: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Roster must be completed and submitted in EXCEL format via email.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Change/clarification: a Substitute player may only be fielded to make a </a:t>
            </a:r>
            <a:r>
              <a:rPr lang="en-US" u="sng" dirty="0">
                <a:solidFill>
                  <a:schemeClr val="bg1"/>
                </a:solidFill>
              </a:rPr>
              <a:t>maximum of 10 players</a:t>
            </a:r>
            <a:r>
              <a:rPr lang="en-US" dirty="0">
                <a:solidFill>
                  <a:schemeClr val="bg1"/>
                </a:solidFill>
              </a:rPr>
              <a:t> for any given game.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ELSA is no longer enforcing a deadline for additions to rosters (used to be June 30)</a:t>
            </a:r>
          </a:p>
          <a:p>
            <a:pPr marL="0" indent="0">
              <a:buNone/>
            </a:pPr>
            <a:endParaRPr lang="en-US" sz="2400" b="1" dirty="0">
              <a:solidFill>
                <a:srgbClr val="2841F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DC0FC-0D66-E73B-321F-9F2C7B15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2789">
            <a:off x="9407859" y="362704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DFC9A-B1D4-5F65-8F1F-AE84C536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5916">
            <a:off x="9648590" y="2057335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D7B70A-A0A7-5CE0-27C7-04A6E2763043}"/>
              </a:ext>
            </a:extLst>
          </p:cNvPr>
          <p:cNvSpPr txBox="1"/>
          <p:nvPr/>
        </p:nvSpPr>
        <p:spPr>
          <a:xfrm>
            <a:off x="3540698" y="5135510"/>
            <a:ext cx="7886822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attending Provincials – No roster additions will be recognized after </a:t>
            </a:r>
            <a:r>
              <a:rPr lang="en-US"/>
              <a:t>June 30 by </a:t>
            </a:r>
            <a:r>
              <a:rPr lang="en-US" dirty="0"/>
              <a:t>Softball AB (players can be registered with any ELSA team – see Softball AB Website for more information)</a:t>
            </a:r>
          </a:p>
        </p:txBody>
      </p:sp>
    </p:spTree>
    <p:extLst>
      <p:ext uri="{BB962C8B-B14F-4D97-AF65-F5344CB8AC3E}">
        <p14:creationId xmlns:p14="http://schemas.microsoft.com/office/powerpoint/2010/main" val="3802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4932C2-DA44-E5BF-90D9-9D7BDD2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46" y="312179"/>
            <a:ext cx="9406578" cy="177875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New/Changed ELSA Rules for 2024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DC0FC-0D66-E73B-321F-9F2C7B15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2789">
            <a:off x="9407859" y="362704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FB23-9AB8-B185-475E-20F61CF1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88" y="1535229"/>
            <a:ext cx="8473277" cy="44804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841FC"/>
                </a:solidFill>
              </a:rPr>
              <a:t>RULE #17: TEAMS FOLDING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Teams folding or withdrawing from the league on their own volition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Prior to the registration deadline </a:t>
            </a:r>
            <a:r>
              <a:rPr lang="en-US" dirty="0">
                <a:solidFill>
                  <a:schemeClr val="bg1"/>
                </a:solidFill>
              </a:rPr>
              <a:t>= refunded their registration fee and cash bonds in full</a:t>
            </a:r>
          </a:p>
          <a:p>
            <a:pPr lvl="2"/>
            <a:r>
              <a:rPr lang="en-US" b="1" u="sng" dirty="0">
                <a:solidFill>
                  <a:srgbClr val="FFFF00"/>
                </a:solidFill>
              </a:rPr>
              <a:t>After the registration deadline </a:t>
            </a:r>
            <a:r>
              <a:rPr lang="en-US" dirty="0">
                <a:solidFill>
                  <a:schemeClr val="bg1"/>
                </a:solidFill>
              </a:rPr>
              <a:t>= no refunds issued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DFC9A-B1D4-5F65-8F1F-AE84C536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5916">
            <a:off x="9648590" y="2057335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1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E6BFD8E9-9A76-4603-9D84-3A5AA9B88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6C601-BD28-1239-6851-5EB270803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9" r="-3" b="5529"/>
          <a:stretch/>
        </p:blipFill>
        <p:spPr>
          <a:xfrm>
            <a:off x="20" y="-7"/>
            <a:ext cx="2952729" cy="3333750"/>
          </a:xfrm>
          <a:custGeom>
            <a:avLst/>
            <a:gdLst/>
            <a:ahLst/>
            <a:cxnLst/>
            <a:rect l="l" t="t" r="r" b="b"/>
            <a:pathLst>
              <a:path w="2952749" h="3333750">
                <a:moveTo>
                  <a:pt x="0" y="0"/>
                </a:moveTo>
                <a:lnTo>
                  <a:pt x="2952749" y="0"/>
                </a:lnTo>
                <a:lnTo>
                  <a:pt x="2952749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1026" name="Picture 2" descr="Maine Sports Officials">
            <a:extLst>
              <a:ext uri="{FF2B5EF4-FFF2-40B4-BE49-F238E27FC236}">
                <a16:creationId xmlns:a16="http://schemas.microsoft.com/office/drawing/2014/main" id="{3F904B4E-B9E1-C69D-2718-EAD7C3742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r="41648" b="-2"/>
          <a:stretch/>
        </p:blipFill>
        <p:spPr bwMode="auto">
          <a:xfrm>
            <a:off x="3143251" y="1"/>
            <a:ext cx="2945131" cy="3333747"/>
          </a:xfrm>
          <a:custGeom>
            <a:avLst/>
            <a:gdLst/>
            <a:ahLst/>
            <a:cxnLst/>
            <a:rect l="l" t="t" r="r" b="b"/>
            <a:pathLst>
              <a:path w="2945131" h="3333747">
                <a:moveTo>
                  <a:pt x="0" y="0"/>
                </a:moveTo>
                <a:lnTo>
                  <a:pt x="2945131" y="0"/>
                </a:lnTo>
                <a:cubicBezTo>
                  <a:pt x="2896448" y="378883"/>
                  <a:pt x="2937723" y="398992"/>
                  <a:pt x="2863851" y="1225550"/>
                </a:cubicBezTo>
                <a:cubicBezTo>
                  <a:pt x="2989885" y="1948326"/>
                  <a:pt x="2938224" y="2570625"/>
                  <a:pt x="2839411" y="3121962"/>
                </a:cubicBezTo>
                <a:lnTo>
                  <a:pt x="2798470" y="3333747"/>
                </a:lnTo>
                <a:lnTo>
                  <a:pt x="0" y="33337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6C899-A363-660D-70DE-56C646F6D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18" r="18449"/>
          <a:stretch/>
        </p:blipFill>
        <p:spPr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9B366-839D-B251-254A-869CE7C322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05" r="26023" b="1"/>
          <a:stretch/>
        </p:blipFill>
        <p:spPr>
          <a:xfrm>
            <a:off x="3143249" y="3524259"/>
            <a:ext cx="2945132" cy="3333745"/>
          </a:xfrm>
          <a:custGeom>
            <a:avLst/>
            <a:gdLst/>
            <a:ahLst/>
            <a:cxnLst/>
            <a:rect l="l" t="t" r="r" b="b"/>
            <a:pathLst>
              <a:path w="2945132" h="3333745">
                <a:moveTo>
                  <a:pt x="0" y="0"/>
                </a:moveTo>
                <a:lnTo>
                  <a:pt x="2757787" y="0"/>
                </a:lnTo>
                <a:lnTo>
                  <a:pt x="2746213" y="53591"/>
                </a:lnTo>
                <a:cubicBezTo>
                  <a:pt x="2631114" y="566786"/>
                  <a:pt x="2506162" y="1017450"/>
                  <a:pt x="2501902" y="1435095"/>
                </a:cubicBezTo>
                <a:cubicBezTo>
                  <a:pt x="2503595" y="2235195"/>
                  <a:pt x="2683089" y="2546345"/>
                  <a:pt x="2945132" y="3333745"/>
                </a:cubicBez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41" name="Content Placeholder 1040">
            <a:extLst>
              <a:ext uri="{FF2B5EF4-FFF2-40B4-BE49-F238E27FC236}">
                <a16:creationId xmlns:a16="http://schemas.microsoft.com/office/drawing/2014/main" id="{11A64339-000E-365F-6D45-1D8CDDE9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120" y="1914759"/>
            <a:ext cx="4391024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>
                    <a:alpha val="80000"/>
                  </a:schemeClr>
                </a:solidFill>
              </a:rPr>
              <a:t>EDSUA UMPIRES</a:t>
            </a:r>
          </a:p>
        </p:txBody>
      </p:sp>
    </p:spTree>
    <p:extLst>
      <p:ext uri="{BB962C8B-B14F-4D97-AF65-F5344CB8AC3E}">
        <p14:creationId xmlns:p14="http://schemas.microsoft.com/office/powerpoint/2010/main" val="375326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5828E-D8ED-C9B8-F446-1139CA93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E853-C9FA-5173-C4E6-2B2F5A24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732C3-57E9-5E97-F193-04C4FD722526}"/>
              </a:ext>
            </a:extLst>
          </p:cNvPr>
          <p:cNvSpPr/>
          <p:nvPr/>
        </p:nvSpPr>
        <p:spPr>
          <a:xfrm>
            <a:off x="6225702" y="251927"/>
            <a:ext cx="5966298" cy="3323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67C2C-EBF8-5D43-4548-D6B0ABA388DD}"/>
              </a:ext>
            </a:extLst>
          </p:cNvPr>
          <p:cNvSpPr/>
          <p:nvPr/>
        </p:nvSpPr>
        <p:spPr>
          <a:xfrm>
            <a:off x="0" y="1"/>
            <a:ext cx="12818378" cy="735714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8E512-A9BD-DC9F-2A63-2FF8B7A0E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4" r="7294" b="1"/>
          <a:stretch/>
        </p:blipFill>
        <p:spPr>
          <a:xfrm flipH="1">
            <a:off x="-2104131" y="1656147"/>
            <a:ext cx="5599324" cy="5562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1C2A6-407D-D7C1-62F0-81C909F71D6E}"/>
              </a:ext>
            </a:extLst>
          </p:cNvPr>
          <p:cNvSpPr txBox="1"/>
          <p:nvPr/>
        </p:nvSpPr>
        <p:spPr>
          <a:xfrm>
            <a:off x="16427" y="346413"/>
            <a:ext cx="1257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ICE BREAKER TOURNAMENT + ELSA VOLUNTEERS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D4258-C298-52BF-5C78-DC25BEF77D1F}"/>
              </a:ext>
            </a:extLst>
          </p:cNvPr>
          <p:cNvSpPr txBox="1"/>
          <p:nvPr/>
        </p:nvSpPr>
        <p:spPr>
          <a:xfrm>
            <a:off x="4640720" y="1351508"/>
            <a:ext cx="74405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Takes place May 10 – 12, 2024 @ Lede Park, Leduc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Last years tournament broke even (we have lost money previously as a league opener).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We have 24 teams registered this year with a wait list. (11 last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Entry was not mandatory for ELSA teams, BUT all teams must supply 2 volunteer workers regardless if they’ve entered the tournament or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Volunteer Sign Up Sheet at head table – First come, First serve</a:t>
            </a:r>
          </a:p>
        </p:txBody>
      </p:sp>
    </p:spTree>
    <p:extLst>
      <p:ext uri="{BB962C8B-B14F-4D97-AF65-F5344CB8AC3E}">
        <p14:creationId xmlns:p14="http://schemas.microsoft.com/office/powerpoint/2010/main" val="61200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523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DotumChe</vt:lpstr>
      <vt:lpstr>Arial</vt:lpstr>
      <vt:lpstr>Calibri</vt:lpstr>
      <vt:lpstr>Calibri Light</vt:lpstr>
      <vt:lpstr>Dreaming Outloud Pro</vt:lpstr>
      <vt:lpstr>Impact</vt:lpstr>
      <vt:lpstr>Wingdings</vt:lpstr>
      <vt:lpstr>Office Theme</vt:lpstr>
      <vt:lpstr>PowerPoint Presentation</vt:lpstr>
      <vt:lpstr>Agenda </vt:lpstr>
      <vt:lpstr>2024 Season at a Glance </vt:lpstr>
      <vt:lpstr>Diamond Allocation</vt:lpstr>
      <vt:lpstr>New/Changed ELSA Rules for 2024 </vt:lpstr>
      <vt:lpstr>New/Changed ELSA Rules for 2024 </vt:lpstr>
      <vt:lpstr>New/Changed ELSA Rules for 2024 </vt:lpstr>
      <vt:lpstr>PowerPoint Presentation</vt:lpstr>
      <vt:lpstr>PowerPoint Presentation</vt:lpstr>
      <vt:lpstr>POPCORN FUNDRAISER</vt:lpstr>
      <vt:lpstr>2024 AGM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Leeder, Diane</dc:creator>
  <cp:lastModifiedBy>Leeder, Diane</cp:lastModifiedBy>
  <cp:revision>2</cp:revision>
  <dcterms:created xsi:type="dcterms:W3CDTF">2023-05-01T18:35:25Z</dcterms:created>
  <dcterms:modified xsi:type="dcterms:W3CDTF">2024-04-29T14:40:23Z</dcterms:modified>
</cp:coreProperties>
</file>