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41F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A4EC3-A015-7FBF-6DEA-0CEA48494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A76445-E52D-A33B-D20D-93F8EF0C7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C898C-969D-3CD8-F19A-7308E5BC5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23F8-BB7F-488D-8252-2E2523E265F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4C96A-11E8-90FE-025B-0F694B150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8BA9B-E2EA-0705-D953-DCC749EE9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CE50-F407-49DA-B683-D6E7F1426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48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811C1-068F-024B-9BC0-CC9C1716B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E0C9A2-90D9-AC1C-538A-12EA890DB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9D954-5E07-4628-0A44-F9AA67200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23F8-BB7F-488D-8252-2E2523E265F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5F17D-EAA3-A7A2-B6D8-9D3F41748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43744-3894-ED3B-C4B1-2C6C03CB8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CE50-F407-49DA-B683-D6E7F1426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94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B89AAE-78C0-AA73-F20F-F79CA33884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398911-51DC-CE2A-68E2-DA9D9913E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33766-C6BE-572A-6AF6-66D988E49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23F8-BB7F-488D-8252-2E2523E265F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FE10F-E8AA-4BD4-7456-F49B4AB52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3CBA0-EA7E-7573-12D7-FBD0B58F7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CE50-F407-49DA-B683-D6E7F1426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53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8376C-AD43-DB76-B7A5-30AF6DE7C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E1E72-598E-6946-92F4-E59B4CD3F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38057-F048-1D0E-DCBE-D0109D538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23F8-BB7F-488D-8252-2E2523E265F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E39D1-B227-7733-7827-7A79475D1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63EEF-DE10-5E23-07CE-DC64D3D69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CE50-F407-49DA-B683-D6E7F1426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72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7F34D-9662-E4E3-D9A2-65C56B843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19665-EB30-0335-A89F-2E84685E0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DB517-38A6-9113-A20E-336113A49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23F8-BB7F-488D-8252-2E2523E265F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D2DF4-AF53-3ECF-E38E-8D795D215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1ED77-5C8F-5FD7-B852-5D1C3C507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CE50-F407-49DA-B683-D6E7F1426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9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88D78-FD57-9DA3-E758-9FB9CDB87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24F2E-270A-5A00-8657-0CF2C5B882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8FE56-A229-317E-FB10-47D2ED8961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AAE78-EFA0-1A85-A73C-58F3020E9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23F8-BB7F-488D-8252-2E2523E265F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7E79D0-406D-3456-19B2-CA3B90CC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4EEDB-CE13-9EF7-56DA-2B015E2EF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CE50-F407-49DA-B683-D6E7F1426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95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499BC-51ED-AC0F-A081-3D5229A87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B87CA-A312-BDA1-D733-8C2EB3D5E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7CEC1C-2B9E-21A6-6DA3-2B813A608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633794-DE71-0C86-CFDC-29742C96A9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36115B-A186-C4A1-40C6-B7806C993A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5FBEB1-2F60-4333-1D60-F0E6039F6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23F8-BB7F-488D-8252-2E2523E265F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92FAAD-A4BE-5624-68C8-5F5FFCCD6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B7A5FC-D3E0-9EEC-FE1D-C1A24B4E4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CE50-F407-49DA-B683-D6E7F1426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3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5708D-3EB0-B751-6DB8-9570C095B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6360EC-64D1-3213-0CD8-72F42D62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23F8-BB7F-488D-8252-2E2523E265F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F3A0F6-2B3C-3438-7AD8-1C64F6519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25325E-9203-041B-08C9-DF518478B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CE50-F407-49DA-B683-D6E7F1426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BA40F3-3034-4A0C-DB14-1BD581634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23F8-BB7F-488D-8252-2E2523E265F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79F829-2429-0ADE-6E27-05841F4A0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58FDDD-07FA-5277-7220-B28E2879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CE50-F407-49DA-B683-D6E7F1426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24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DA0C1-07BF-8561-C366-7AF50C1D9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CD757-3B48-8FE8-C2CB-AA180F5D0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D67E11-7673-6CE1-4B7A-5C0A3BC51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9444C3-02A3-1D30-6352-DCDF71F46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23F8-BB7F-488D-8252-2E2523E265F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AA4580-5C41-FDB3-2A7A-020576AD4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F5921D-B20E-888A-3E5F-3C03CC8A9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CE50-F407-49DA-B683-D6E7F1426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5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6690C-83AF-C966-0C53-3882D5AFD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2B370-FACD-A154-8386-C810AE5578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6204B5-46D5-CFA5-F375-5CB5BD81B6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16225C-2098-D24F-9664-0CC62FFF1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23F8-BB7F-488D-8252-2E2523E265F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68545-0875-5781-6997-072CE4185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0B6E5-7291-3348-8DBB-5FB7C89A5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CE50-F407-49DA-B683-D6E7F1426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33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0E1E00-9EB4-F32D-ACDD-505043A6D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6EDAC-983D-0023-05A9-B0D8ABCA7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735D4-5FC7-AD36-EE86-F4D97679B3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E23F8-BB7F-488D-8252-2E2523E265F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38606-D74D-D436-055F-ECF068EFC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DBE9F-7DD1-DFB7-EDD6-3BE807EF0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5CE50-F407-49DA-B683-D6E7F1426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982729-57D9-2C50-321A-AE0F28069D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44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F0CE7DE-9F38-8279-AAC8-1CC4B21C1F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427215" y="4109071"/>
            <a:ext cx="9144000" cy="1098395"/>
          </a:xfrm>
        </p:spPr>
        <p:txBody>
          <a:bodyPr>
            <a:normAutofit fontScale="77500" lnSpcReduction="20000"/>
          </a:bodyPr>
          <a:lstStyle/>
          <a:p>
            <a:r>
              <a:rPr lang="en-US" sz="4000" b="1" dirty="0"/>
              <a:t>Spring meeting</a:t>
            </a:r>
          </a:p>
          <a:p>
            <a:r>
              <a:rPr lang="en-US" dirty="0"/>
              <a:t>May 2. 2023</a:t>
            </a:r>
          </a:p>
          <a:p>
            <a:r>
              <a:rPr lang="en-US" dirty="0"/>
              <a:t>7pm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E91E5E-643A-70B7-113A-F79C5BAA66A8}"/>
              </a:ext>
            </a:extLst>
          </p:cNvPr>
          <p:cNvSpPr txBox="1"/>
          <p:nvPr/>
        </p:nvSpPr>
        <p:spPr>
          <a:xfrm>
            <a:off x="635467" y="289678"/>
            <a:ext cx="615332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6600" dirty="0">
                <a:latin typeface="Impact"/>
                <a:ea typeface="Impact"/>
                <a:cs typeface="Impact"/>
                <a:sym typeface="Impact"/>
              </a:rPr>
              <a:t>Edmonton Ladies Softball Association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166143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yellow softball on a white line&#10;&#10;Description automatically generated with low confidence">
            <a:extLst>
              <a:ext uri="{FF2B5EF4-FFF2-40B4-BE49-F238E27FC236}">
                <a16:creationId xmlns:a16="http://schemas.microsoft.com/office/drawing/2014/main" id="{C0AD39FE-119D-D31D-AFCD-2DA829C62B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1" r="27218" b="3279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5522EB-33C0-5D19-A7AF-FB0424876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 fontScale="90000"/>
          </a:bodyPr>
          <a:lstStyle/>
          <a:p>
            <a:r>
              <a:rPr lang="en-CA" sz="5400" dirty="0">
                <a:latin typeface="Impact"/>
                <a:ea typeface="Impact"/>
                <a:cs typeface="Impact"/>
                <a:sym typeface="Impact"/>
              </a:rPr>
              <a:t>2023 AGM</a:t>
            </a:r>
            <a:br>
              <a:rPr lang="en-CA" sz="2800" u="sng" dirty="0">
                <a:solidFill>
                  <a:srgbClr val="0000FF"/>
                </a:solidFill>
                <a:latin typeface="Impact"/>
                <a:ea typeface="Impact"/>
                <a:cs typeface="Impact"/>
                <a:sym typeface="Impact"/>
              </a:rPr>
            </a:br>
            <a:endParaRPr lang="en-US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E3F1B-074D-8379-38C9-4B04A6F04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10769487" cy="3538622"/>
          </a:xfrm>
        </p:spPr>
        <p:txBody>
          <a:bodyPr anchor="t">
            <a:no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Fall 2023 – usually early October</a:t>
            </a:r>
          </a:p>
          <a:p>
            <a:pPr lvl="1"/>
            <a:r>
              <a:rPr lang="en-US" dirty="0"/>
              <a:t>Recap of 2023 season</a:t>
            </a:r>
          </a:p>
          <a:p>
            <a:pPr lvl="1"/>
            <a:r>
              <a:rPr lang="en-US" dirty="0"/>
              <a:t>Elections</a:t>
            </a:r>
          </a:p>
          <a:p>
            <a:pPr lvl="1"/>
            <a:r>
              <a:rPr lang="en-US" dirty="0"/>
              <a:t>Motions for changes/updates</a:t>
            </a:r>
          </a:p>
          <a:p>
            <a:pPr lvl="1"/>
            <a:r>
              <a:rPr lang="en-US" dirty="0"/>
              <a:t>Distribution of bond/rainout refund cheques (must be in attendance to receive)</a:t>
            </a:r>
          </a:p>
          <a:p>
            <a:pPr lvl="1"/>
            <a:r>
              <a:rPr lang="en-US" dirty="0"/>
              <a:t>Plans for 2024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>
                <a:solidFill>
                  <a:srgbClr val="FFC000"/>
                </a:solidFill>
              </a:rPr>
              <a:t>More details will follow upon conclusion of season</a:t>
            </a:r>
          </a:p>
        </p:txBody>
      </p:sp>
    </p:spTree>
    <p:extLst>
      <p:ext uri="{BB962C8B-B14F-4D97-AF65-F5344CB8AC3E}">
        <p14:creationId xmlns:p14="http://schemas.microsoft.com/office/powerpoint/2010/main" val="1515150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6F8CD1-0287-FD49-0974-E78A9FC815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3768" y="1075188"/>
            <a:ext cx="4522266" cy="452226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0342670-2B58-9809-3C37-FB60320163B2}"/>
              </a:ext>
            </a:extLst>
          </p:cNvPr>
          <p:cNvSpPr txBox="1"/>
          <p:nvPr/>
        </p:nvSpPr>
        <p:spPr>
          <a:xfrm>
            <a:off x="9272922" y="4282751"/>
            <a:ext cx="2656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Questions ?</a:t>
            </a:r>
            <a:r>
              <a:rPr lang="en-US" sz="3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52246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yellow softball on a white line&#10;&#10;Description automatically generated with low confidence">
            <a:extLst>
              <a:ext uri="{FF2B5EF4-FFF2-40B4-BE49-F238E27FC236}">
                <a16:creationId xmlns:a16="http://schemas.microsoft.com/office/drawing/2014/main" id="{C0AD39FE-119D-D31D-AFCD-2DA829C62B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1" r="27218" b="3279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5522EB-33C0-5D19-A7AF-FB0424876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 fontScale="90000"/>
          </a:bodyPr>
          <a:lstStyle/>
          <a:p>
            <a:r>
              <a:rPr lang="en-CA" sz="6700" dirty="0">
                <a:latin typeface="Impact"/>
                <a:ea typeface="Impact"/>
                <a:cs typeface="Impact"/>
                <a:sym typeface="Impact"/>
              </a:rPr>
              <a:t>Agenda</a:t>
            </a:r>
            <a:br>
              <a:rPr lang="en-CA" sz="2800" u="sng" dirty="0">
                <a:solidFill>
                  <a:srgbClr val="0000FF"/>
                </a:solidFill>
                <a:latin typeface="Impact"/>
                <a:ea typeface="Impact"/>
                <a:cs typeface="Impact"/>
                <a:sym typeface="Impact"/>
              </a:rPr>
            </a:br>
            <a:endParaRPr lang="en-US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E3F1B-074D-8379-38C9-4B04A6F04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5501200" cy="3207258"/>
          </a:xfrm>
        </p:spPr>
        <p:txBody>
          <a:bodyPr anchor="t">
            <a:noAutofit/>
          </a:bodyPr>
          <a:lstStyle/>
          <a:p>
            <a:r>
              <a:rPr lang="en-US" sz="2400" dirty="0"/>
              <a:t>ELSA Season</a:t>
            </a:r>
          </a:p>
          <a:p>
            <a:r>
              <a:rPr lang="en-US" sz="2400" dirty="0"/>
              <a:t>John Fry Diamond Allocation</a:t>
            </a:r>
          </a:p>
          <a:p>
            <a:r>
              <a:rPr lang="en-US" sz="2400" dirty="0"/>
              <a:t>New/Changed ELSA Rules</a:t>
            </a:r>
          </a:p>
          <a:p>
            <a:r>
              <a:rPr lang="en-US" sz="2400" dirty="0"/>
              <a:t>Intro w/ EDSUA Umpires</a:t>
            </a:r>
          </a:p>
          <a:p>
            <a:r>
              <a:rPr lang="en-US" sz="2400" dirty="0"/>
              <a:t>Open Executive Positions</a:t>
            </a:r>
          </a:p>
          <a:p>
            <a:r>
              <a:rPr lang="en-US" sz="2400" dirty="0"/>
              <a:t>Ice Breaker &amp; Volunteer Sign Up</a:t>
            </a:r>
          </a:p>
          <a:p>
            <a:r>
              <a:rPr lang="en-US" sz="2400" dirty="0"/>
              <a:t>Fall AGM</a:t>
            </a:r>
          </a:p>
          <a:p>
            <a:r>
              <a:rPr lang="en-US" sz="24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505365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FAB96B-038B-9EE3-EC37-9F9D43B26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0867" y="858289"/>
            <a:ext cx="6251110" cy="1359963"/>
          </a:xfrm>
        </p:spPr>
        <p:txBody>
          <a:bodyPr anchor="b">
            <a:normAutofit fontScale="90000"/>
          </a:bodyPr>
          <a:lstStyle/>
          <a:p>
            <a:r>
              <a:rPr lang="en-US" sz="5400" b="1" dirty="0"/>
              <a:t>2023 Season at a Glance</a:t>
            </a:r>
            <a:br>
              <a:rPr lang="en-US" sz="5400" dirty="0"/>
            </a:br>
            <a:endParaRPr lang="en-US" sz="5400" dirty="0"/>
          </a:p>
        </p:txBody>
      </p:sp>
      <p:pic>
        <p:nvPicPr>
          <p:cNvPr id="4" name="Picture 3" descr="A close-up of a softball&#10;&#10;Description automatically generated with low confidence">
            <a:extLst>
              <a:ext uri="{FF2B5EF4-FFF2-40B4-BE49-F238E27FC236}">
                <a16:creationId xmlns:a16="http://schemas.microsoft.com/office/drawing/2014/main" id="{E3B20C60-BE29-6F21-131F-706D8E6404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13" r="14076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8135CB-A066-8D1E-00D7-896B92B78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052" y="1431210"/>
            <a:ext cx="5495925" cy="2762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314CE5F-D63F-CBEF-C02D-0E6E48DB7EB3}"/>
              </a:ext>
            </a:extLst>
          </p:cNvPr>
          <p:cNvSpPr/>
          <p:nvPr/>
        </p:nvSpPr>
        <p:spPr>
          <a:xfrm>
            <a:off x="5066950" y="2218252"/>
            <a:ext cx="4941116" cy="382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E0A43-623A-4E6A-4419-290ACA41F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0472" y="2148112"/>
            <a:ext cx="6251110" cy="3483864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Season runs May 15 – July 27 –&gt; No Playoffs</a:t>
            </a:r>
          </a:p>
          <a:p>
            <a:endParaRPr lang="en-US" sz="2600" dirty="0"/>
          </a:p>
          <a:p>
            <a:r>
              <a:rPr lang="en-US" sz="2600" dirty="0"/>
              <a:t># of  Teams Registered</a:t>
            </a:r>
          </a:p>
          <a:p>
            <a:endParaRPr lang="en-US" sz="2600" dirty="0"/>
          </a:p>
          <a:p>
            <a:r>
              <a:rPr lang="en-US" sz="2600" dirty="0"/>
              <a:t>Expenses for 2023</a:t>
            </a:r>
          </a:p>
          <a:p>
            <a:endParaRPr lang="en-US" sz="2600" dirty="0"/>
          </a:p>
          <a:p>
            <a:r>
              <a:rPr lang="en-US" sz="2600" dirty="0"/>
              <a:t>Program Coordinator</a:t>
            </a:r>
          </a:p>
          <a:p>
            <a:endParaRPr lang="en-US" sz="2600" dirty="0"/>
          </a:p>
          <a:p>
            <a:r>
              <a:rPr lang="en-US" sz="2600" dirty="0"/>
              <a:t>Goal for 2024 – Plan for continuing to rebuild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85959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697419-C1C6-7894-9774-CEDE84F5A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1889" y="284023"/>
            <a:ext cx="6242177" cy="1067209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Diamond Allocation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9" name="Freeform: Shape 14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3782DC-F8D4-865C-FC30-32DF27E9C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2719" y="1459557"/>
            <a:ext cx="7070314" cy="4351338"/>
          </a:xfrm>
        </p:spPr>
        <p:txBody>
          <a:bodyPr>
            <a:normAutofit/>
          </a:bodyPr>
          <a:lstStyle/>
          <a:p>
            <a:pPr marL="476250" lvl="0" indent="-457200" algn="l" rtl="0">
              <a:spcBef>
                <a:spcPts val="0"/>
              </a:spcBef>
              <a:spcAft>
                <a:spcPts val="0"/>
              </a:spcAft>
              <a:buSzPts val="33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Lobster"/>
                <a:cs typeface="Calibri" panose="020F0502020204030204" pitchFamily="34" charset="0"/>
                <a:sym typeface="Lobster"/>
              </a:rPr>
              <a:t>Continued saga in securing diamonds with City of Edmonton</a:t>
            </a:r>
          </a:p>
          <a:p>
            <a:pPr marL="476250" lvl="0" indent="-457200" algn="l" rtl="0">
              <a:spcBef>
                <a:spcPts val="0"/>
              </a:spcBef>
              <a:spcAft>
                <a:spcPts val="0"/>
              </a:spcAft>
              <a:buSzPts val="3300"/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Lobster"/>
              <a:cs typeface="Calibri" panose="020F0502020204030204" pitchFamily="34" charset="0"/>
              <a:sym typeface="Lobster"/>
            </a:endParaRPr>
          </a:p>
          <a:p>
            <a:pPr marL="476250" lvl="0" indent="-457200" algn="l" rtl="0">
              <a:spcBef>
                <a:spcPts val="0"/>
              </a:spcBef>
              <a:spcAft>
                <a:spcPts val="0"/>
              </a:spcAft>
              <a:buSzPts val="33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Lobster"/>
                <a:cs typeface="Calibri" panose="020F0502020204030204" pitchFamily="34" charset="0"/>
                <a:sym typeface="Lobster"/>
              </a:rPr>
              <a:t>City of Edmonton Rollover Pilot project</a:t>
            </a:r>
          </a:p>
          <a:p>
            <a:pPr marL="91440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Lobster"/>
              <a:cs typeface="Calibri" panose="020F0502020204030204" pitchFamily="34" charset="0"/>
              <a:sym typeface="Lobster"/>
            </a:endParaRPr>
          </a:p>
          <a:p>
            <a:pPr marL="476250" lvl="0" indent="-457200" algn="l" rtl="0">
              <a:spcBef>
                <a:spcPts val="0"/>
              </a:spcBef>
              <a:spcAft>
                <a:spcPts val="0"/>
              </a:spcAft>
              <a:buSzPts val="33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Lobster"/>
                <a:cs typeface="Calibri" panose="020F0502020204030204" pitchFamily="34" charset="0"/>
                <a:sym typeface="Lobster"/>
              </a:rPr>
              <a:t>Game slots 2023 vs 2022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3" name="Freeform: Shape 18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19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BFEA98D-3AFF-E4F6-2C69-02C781ABFA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88" r="16965" b="-1"/>
          <a:stretch/>
        </p:blipFill>
        <p:spPr>
          <a:xfrm>
            <a:off x="-2217683" y="-1087320"/>
            <a:ext cx="5925600" cy="87254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09244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56E71F1-5A87-4A96-B42F-2DFA1B766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42" name="Color Cover">
              <a:extLst>
                <a:ext uri="{FF2B5EF4-FFF2-40B4-BE49-F238E27FC236}">
                  <a16:creationId xmlns:a16="http://schemas.microsoft.com/office/drawing/2014/main" id="{CF5215DD-02E8-49F2-8F73-D509B6A02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Color Cover">
              <a:extLst>
                <a:ext uri="{FF2B5EF4-FFF2-40B4-BE49-F238E27FC236}">
                  <a16:creationId xmlns:a16="http://schemas.microsoft.com/office/drawing/2014/main" id="{8E743EB7-3A15-4D51-A603-1F3C290AA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733FE3C-12C4-4FA2-A795-87D2F6776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46" name="Color">
              <a:extLst>
                <a:ext uri="{FF2B5EF4-FFF2-40B4-BE49-F238E27FC236}">
                  <a16:creationId xmlns:a16="http://schemas.microsoft.com/office/drawing/2014/main" id="{66F1E4BF-D491-4254-81A6-5119D1672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Color">
              <a:extLst>
                <a:ext uri="{FF2B5EF4-FFF2-40B4-BE49-F238E27FC236}">
                  <a16:creationId xmlns:a16="http://schemas.microsoft.com/office/drawing/2014/main" id="{98C6C0CF-E3BD-4627-9DDF-246EAF2D4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C2B5F12-8A82-4A59-9400-3164CBF47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52" cy="6858000"/>
            <a:chOff x="0" y="0"/>
            <a:chExt cx="12188952" cy="6858000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74BC7CB-EC69-421D-B286-57CAFE86D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2D86EA2-D090-4E0C-B153-3ECE91311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AC29764-D054-4F76-9FE5-49811EDB6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D9BB18B-7B57-4D1E-B87E-D2A7214F7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0A98EF1-1185-4EFF-A3C0-25DEBE8CD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CDA8723-DE3F-48D0-8822-0269EE207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2B072E5-03AC-4D0A-A767-43EFB55BE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24932C2-DA44-E5BF-90D9-9D7BDD297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46" y="312179"/>
            <a:ext cx="9406578" cy="1778750"/>
          </a:xfrm>
        </p:spPr>
        <p:txBody>
          <a:bodyPr anchor="b">
            <a:normAutofit/>
          </a:bodyPr>
          <a:lstStyle/>
          <a:p>
            <a:r>
              <a:rPr lang="en-US" sz="4800" b="1" dirty="0"/>
              <a:t>New/Changed ELSA Rules for 2023</a:t>
            </a:r>
            <a:br>
              <a:rPr lang="en-US" sz="4800" dirty="0">
                <a:solidFill>
                  <a:schemeClr val="bg1"/>
                </a:solidFill>
              </a:rPr>
            </a:b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DFB23-9AB8-B185-475E-20F61CF1A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688" y="1535229"/>
            <a:ext cx="8473277" cy="448044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2841FC"/>
                </a:solidFill>
              </a:rPr>
              <a:t>1) A team may play a game with eight (8) players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 9th player on line-up card will be considered a “ghost” player &amp; will receive an auto-out in their place in the batting lineup.  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This player must be distinguished &amp; tracked on the scoresheet and announced to umpire &amp; opposing team each time as to be tracked accordingly.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A player arriving late may be added to the lineup card at any point; Announce as a sub for the “ghost” player. Inning of arrival to be noted on scoresheet.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5DC0FC-0D66-E73B-321F-9F2C7B15D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12789">
            <a:off x="9407859" y="362704"/>
            <a:ext cx="2409825" cy="189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FDFC9A-B1D4-5F65-8F1F-AE84C5364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05916">
            <a:off x="9648590" y="2057335"/>
            <a:ext cx="1990725" cy="229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9125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56E71F1-5A87-4A96-B42F-2DFA1B766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42" name="Color Cover">
              <a:extLst>
                <a:ext uri="{FF2B5EF4-FFF2-40B4-BE49-F238E27FC236}">
                  <a16:creationId xmlns:a16="http://schemas.microsoft.com/office/drawing/2014/main" id="{CF5215DD-02E8-49F2-8F73-D509B6A02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Color Cover">
              <a:extLst>
                <a:ext uri="{FF2B5EF4-FFF2-40B4-BE49-F238E27FC236}">
                  <a16:creationId xmlns:a16="http://schemas.microsoft.com/office/drawing/2014/main" id="{8E743EB7-3A15-4D51-A603-1F3C290AA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733FE3C-12C4-4FA2-A795-87D2F6776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46" name="Color">
              <a:extLst>
                <a:ext uri="{FF2B5EF4-FFF2-40B4-BE49-F238E27FC236}">
                  <a16:creationId xmlns:a16="http://schemas.microsoft.com/office/drawing/2014/main" id="{66F1E4BF-D491-4254-81A6-5119D1672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Color">
              <a:extLst>
                <a:ext uri="{FF2B5EF4-FFF2-40B4-BE49-F238E27FC236}">
                  <a16:creationId xmlns:a16="http://schemas.microsoft.com/office/drawing/2014/main" id="{98C6C0CF-E3BD-4627-9DDF-246EAF2D4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C2B5F12-8A82-4A59-9400-3164CBF47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52" cy="6858000"/>
            <a:chOff x="0" y="0"/>
            <a:chExt cx="12188952" cy="6858000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74BC7CB-EC69-421D-B286-57CAFE86D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2D86EA2-D090-4E0C-B153-3ECE91311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AC29764-D054-4F76-9FE5-49811EDB6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D9BB18B-7B57-4D1E-B87E-D2A7214F7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0A98EF1-1185-4EFF-A3C0-25DEBE8CD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CDA8723-DE3F-48D0-8822-0269EE207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2B072E5-03AC-4D0A-A767-43EFB55BE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24932C2-DA44-E5BF-90D9-9D7BDD297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46" y="312179"/>
            <a:ext cx="9406578" cy="1778750"/>
          </a:xfrm>
        </p:spPr>
        <p:txBody>
          <a:bodyPr anchor="b">
            <a:normAutofit/>
          </a:bodyPr>
          <a:lstStyle/>
          <a:p>
            <a:r>
              <a:rPr lang="en-US" sz="4800" b="1" dirty="0"/>
              <a:t>New/Changed ELSA Rules for 2023</a:t>
            </a:r>
            <a:br>
              <a:rPr lang="en-US" sz="4800" dirty="0">
                <a:solidFill>
                  <a:schemeClr val="bg1"/>
                </a:solidFill>
              </a:rPr>
            </a:b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DFB23-9AB8-B185-475E-20F61CF1A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688" y="1535229"/>
            <a:ext cx="8473277" cy="448044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2841FC"/>
                </a:solidFill>
              </a:rPr>
              <a:t>2) RAINOUTS/WEATHER: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 Games called by umpire @ Diamond: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Both Teams + Umpire must confer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Scoresheet to be signed by umpire with notation of Rainout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Home team submits signed </a:t>
            </a:r>
            <a:r>
              <a:rPr lang="en-US" dirty="0" err="1">
                <a:solidFill>
                  <a:schemeClr val="bg1"/>
                </a:solidFill>
              </a:rPr>
              <a:t>gamesheet</a:t>
            </a:r>
            <a:r>
              <a:rPr lang="en-US" dirty="0">
                <a:solidFill>
                  <a:schemeClr val="bg1"/>
                </a:solidFill>
              </a:rPr>
              <a:t> to ELSA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2841FC"/>
                </a:solidFill>
              </a:rPr>
              <a:t>3) SCORESHEET SUBMISSION: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Scoresheets must be submitted via EMAIL only by Winning team</a:t>
            </a:r>
          </a:p>
          <a:p>
            <a:pPr marL="0" indent="0">
              <a:buNone/>
            </a:pPr>
            <a:endParaRPr lang="en-US" sz="2400" b="1" dirty="0">
              <a:solidFill>
                <a:srgbClr val="2841FC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5DC0FC-0D66-E73B-321F-9F2C7B15D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12789">
            <a:off x="9407859" y="362704"/>
            <a:ext cx="2409825" cy="189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FDFC9A-B1D4-5F65-8F1F-AE84C5364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05916">
            <a:off x="9648590" y="2057335"/>
            <a:ext cx="1990725" cy="229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984566-7976-2EC3-B774-AB96D6799183}"/>
              </a:ext>
            </a:extLst>
          </p:cNvPr>
          <p:cNvSpPr txBox="1"/>
          <p:nvPr/>
        </p:nvSpPr>
        <p:spPr>
          <a:xfrm>
            <a:off x="4358297" y="1317020"/>
            <a:ext cx="5562592" cy="64633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Reminder: rainout line/ Website is updated @ 4pm. If diamonds listed as open – you must show up to diamond</a:t>
            </a:r>
          </a:p>
        </p:txBody>
      </p:sp>
    </p:spTree>
    <p:extLst>
      <p:ext uri="{BB962C8B-B14F-4D97-AF65-F5344CB8AC3E}">
        <p14:creationId xmlns:p14="http://schemas.microsoft.com/office/powerpoint/2010/main" val="38026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" name="Rectangle 1043">
            <a:extLst>
              <a:ext uri="{FF2B5EF4-FFF2-40B4-BE49-F238E27FC236}">
                <a16:creationId xmlns:a16="http://schemas.microsoft.com/office/drawing/2014/main" id="{E6BFD8E9-9A76-4603-9D84-3A5AA9B88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B6C601-BD28-1239-6851-5EB270803B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09" r="-3" b="5529"/>
          <a:stretch/>
        </p:blipFill>
        <p:spPr>
          <a:xfrm>
            <a:off x="20" y="-7"/>
            <a:ext cx="2952729" cy="3333750"/>
          </a:xfrm>
          <a:custGeom>
            <a:avLst/>
            <a:gdLst/>
            <a:ahLst/>
            <a:cxnLst/>
            <a:rect l="l" t="t" r="r" b="b"/>
            <a:pathLst>
              <a:path w="2952749" h="3333750">
                <a:moveTo>
                  <a:pt x="0" y="0"/>
                </a:moveTo>
                <a:lnTo>
                  <a:pt x="2952749" y="0"/>
                </a:lnTo>
                <a:lnTo>
                  <a:pt x="2952749" y="3333750"/>
                </a:lnTo>
                <a:lnTo>
                  <a:pt x="0" y="3333750"/>
                </a:lnTo>
                <a:close/>
              </a:path>
            </a:pathLst>
          </a:custGeom>
        </p:spPr>
      </p:pic>
      <p:pic>
        <p:nvPicPr>
          <p:cNvPr id="1026" name="Picture 2" descr="Maine Sports Officials">
            <a:extLst>
              <a:ext uri="{FF2B5EF4-FFF2-40B4-BE49-F238E27FC236}">
                <a16:creationId xmlns:a16="http://schemas.microsoft.com/office/drawing/2014/main" id="{3F904B4E-B9E1-C69D-2718-EAD7C37423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" r="41648" b="-2"/>
          <a:stretch/>
        </p:blipFill>
        <p:spPr bwMode="auto">
          <a:xfrm>
            <a:off x="3143251" y="1"/>
            <a:ext cx="2945131" cy="3333747"/>
          </a:xfrm>
          <a:custGeom>
            <a:avLst/>
            <a:gdLst/>
            <a:ahLst/>
            <a:cxnLst/>
            <a:rect l="l" t="t" r="r" b="b"/>
            <a:pathLst>
              <a:path w="2945131" h="3333747">
                <a:moveTo>
                  <a:pt x="0" y="0"/>
                </a:moveTo>
                <a:lnTo>
                  <a:pt x="2945131" y="0"/>
                </a:lnTo>
                <a:cubicBezTo>
                  <a:pt x="2896448" y="378883"/>
                  <a:pt x="2937723" y="398992"/>
                  <a:pt x="2863851" y="1225550"/>
                </a:cubicBezTo>
                <a:cubicBezTo>
                  <a:pt x="2989885" y="1948326"/>
                  <a:pt x="2938224" y="2570625"/>
                  <a:pt x="2839411" y="3121962"/>
                </a:cubicBezTo>
                <a:lnTo>
                  <a:pt x="2798470" y="3333747"/>
                </a:lnTo>
                <a:lnTo>
                  <a:pt x="0" y="333374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06C899-A363-660D-70DE-56C646F6D9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18" r="18449"/>
          <a:stretch/>
        </p:blipFill>
        <p:spPr>
          <a:xfrm>
            <a:off x="20" y="3524255"/>
            <a:ext cx="2952729" cy="3333749"/>
          </a:xfrm>
          <a:custGeom>
            <a:avLst/>
            <a:gdLst/>
            <a:ahLst/>
            <a:cxnLst/>
            <a:rect l="l" t="t" r="r" b="b"/>
            <a:pathLst>
              <a:path w="2952749" h="3333749">
                <a:moveTo>
                  <a:pt x="0" y="0"/>
                </a:moveTo>
                <a:lnTo>
                  <a:pt x="2952749" y="0"/>
                </a:lnTo>
                <a:lnTo>
                  <a:pt x="2952749" y="3333749"/>
                </a:lnTo>
                <a:lnTo>
                  <a:pt x="0" y="3333749"/>
                </a:ln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89B366-839D-B251-254A-869CE7C322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505" r="26023" b="1"/>
          <a:stretch/>
        </p:blipFill>
        <p:spPr>
          <a:xfrm>
            <a:off x="3143249" y="3524259"/>
            <a:ext cx="2945132" cy="3333745"/>
          </a:xfrm>
          <a:custGeom>
            <a:avLst/>
            <a:gdLst/>
            <a:ahLst/>
            <a:cxnLst/>
            <a:rect l="l" t="t" r="r" b="b"/>
            <a:pathLst>
              <a:path w="2945132" h="3333745">
                <a:moveTo>
                  <a:pt x="0" y="0"/>
                </a:moveTo>
                <a:lnTo>
                  <a:pt x="2757787" y="0"/>
                </a:lnTo>
                <a:lnTo>
                  <a:pt x="2746213" y="53591"/>
                </a:lnTo>
                <a:cubicBezTo>
                  <a:pt x="2631114" y="566786"/>
                  <a:pt x="2506162" y="1017450"/>
                  <a:pt x="2501902" y="1435095"/>
                </a:cubicBezTo>
                <a:cubicBezTo>
                  <a:pt x="2503595" y="2235195"/>
                  <a:pt x="2683089" y="2546345"/>
                  <a:pt x="2945132" y="3333745"/>
                </a:cubicBezTo>
                <a:lnTo>
                  <a:pt x="0" y="3333745"/>
                </a:lnTo>
                <a:close/>
              </a:path>
            </a:pathLst>
          </a:custGeom>
        </p:spPr>
      </p:pic>
      <p:grpSp>
        <p:nvGrpSpPr>
          <p:cNvPr id="1046" name="Group 1045">
            <a:extLst>
              <a:ext uri="{FF2B5EF4-FFF2-40B4-BE49-F238E27FC236}">
                <a16:creationId xmlns:a16="http://schemas.microsoft.com/office/drawing/2014/main" id="{7F6F6FC6-9A5F-4E14-8105-15D94914A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70" y="544"/>
            <a:ext cx="874716" cy="6857455"/>
            <a:chOff x="5395370" y="544"/>
            <a:chExt cx="874716" cy="6857455"/>
          </a:xfrm>
        </p:grpSpPr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id="{2DCFA6DA-C89C-4BD9-A659-4E35D789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8" name="Freeform: Shape 1047">
              <a:extLst>
                <a:ext uri="{FF2B5EF4-FFF2-40B4-BE49-F238E27FC236}">
                  <a16:creationId xmlns:a16="http://schemas.microsoft.com/office/drawing/2014/main" id="{868AC5BD-C02C-4D96-813D-3C9ABB388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6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041" name="Content Placeholder 1040">
            <a:extLst>
              <a:ext uri="{FF2B5EF4-FFF2-40B4-BE49-F238E27FC236}">
                <a16:creationId xmlns:a16="http://schemas.microsoft.com/office/drawing/2014/main" id="{11A64339-000E-365F-6D45-1D8CDDE9D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120" y="1914759"/>
            <a:ext cx="4391024" cy="268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chemeClr val="bg1">
                    <a:alpha val="80000"/>
                  </a:schemeClr>
                </a:solidFill>
              </a:rPr>
              <a:t>EDSUA UMPIRES</a:t>
            </a:r>
          </a:p>
        </p:txBody>
      </p:sp>
    </p:spTree>
    <p:extLst>
      <p:ext uri="{BB962C8B-B14F-4D97-AF65-F5344CB8AC3E}">
        <p14:creationId xmlns:p14="http://schemas.microsoft.com/office/powerpoint/2010/main" val="3753260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AB0F91-57DC-0358-3CC1-322512A5BD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</a:extLst>
          </a:blip>
          <a:srcRect l="29201" r="31650" b="-1"/>
          <a:stretch/>
        </p:blipFill>
        <p:spPr>
          <a:xfrm>
            <a:off x="8332237" y="623275"/>
            <a:ext cx="3639929" cy="5229993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51C89C42-AF83-451A-81EA-472844755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CC8044-B2D5-FED9-E5D9-C9484CE4D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570" y="623275"/>
            <a:ext cx="9546834" cy="91191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OPEN EXECUTIVE POSITIONS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46C46-3649-48FC-B97A-FB86C8308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0487" y="2216258"/>
            <a:ext cx="5917520" cy="2728198"/>
          </a:xfrm>
        </p:spPr>
        <p:txBody>
          <a:bodyPr anchor="t">
            <a:normAutofit fontScale="92500" lnSpcReduction="10000"/>
          </a:bodyPr>
          <a:lstStyle/>
          <a:p>
            <a:r>
              <a:rPr lang="en-US" dirty="0"/>
              <a:t>All Executive positions are 2-year terms</a:t>
            </a:r>
          </a:p>
          <a:p>
            <a:endParaRPr lang="en-US" dirty="0"/>
          </a:p>
          <a:p>
            <a:r>
              <a:rPr lang="en-US" dirty="0"/>
              <a:t>Vice President</a:t>
            </a:r>
          </a:p>
          <a:p>
            <a:pPr lvl="1"/>
            <a:r>
              <a:rPr lang="en-US" sz="2800" dirty="0"/>
              <a:t>Successional position to President </a:t>
            </a:r>
          </a:p>
          <a:p>
            <a:endParaRPr lang="en-US" dirty="0"/>
          </a:p>
          <a:p>
            <a:r>
              <a:rPr lang="en-US" dirty="0"/>
              <a:t>Events &amp; Fundraising Coordinator</a:t>
            </a:r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EEB0DD-9B3E-6887-B834-DD7E86182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082" y="1313190"/>
            <a:ext cx="5495925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88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15828E-D8ED-C9B8-F446-1139CA937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0E853-C9FA-5173-C4E6-2B2F5A24F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11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2732C3-57E9-5E97-F193-04C4FD722526}"/>
              </a:ext>
            </a:extLst>
          </p:cNvPr>
          <p:cNvSpPr/>
          <p:nvPr/>
        </p:nvSpPr>
        <p:spPr>
          <a:xfrm>
            <a:off x="6225702" y="251927"/>
            <a:ext cx="5966298" cy="3323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A67C2C-EBF8-5D43-4548-D6B0ABA388DD}"/>
              </a:ext>
            </a:extLst>
          </p:cNvPr>
          <p:cNvSpPr/>
          <p:nvPr/>
        </p:nvSpPr>
        <p:spPr>
          <a:xfrm>
            <a:off x="0" y="251927"/>
            <a:ext cx="12818378" cy="7105217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8E512-A9BD-DC9F-2A63-2FF8B7A0ED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64" r="7294" b="1"/>
          <a:stretch/>
        </p:blipFill>
        <p:spPr>
          <a:xfrm flipH="1">
            <a:off x="-2104131" y="1656147"/>
            <a:ext cx="5599324" cy="55625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11C2A6-407D-D7C1-62F0-81C909F71D6E}"/>
              </a:ext>
            </a:extLst>
          </p:cNvPr>
          <p:cNvSpPr txBox="1"/>
          <p:nvPr/>
        </p:nvSpPr>
        <p:spPr>
          <a:xfrm>
            <a:off x="16427" y="346413"/>
            <a:ext cx="12571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ICE BREAKER TOURNAMENT + ELSA VOLUNTEERS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DD4258-C298-52BF-5C78-DC25BEF77D1F}"/>
              </a:ext>
            </a:extLst>
          </p:cNvPr>
          <p:cNvSpPr txBox="1"/>
          <p:nvPr/>
        </p:nvSpPr>
        <p:spPr>
          <a:xfrm>
            <a:off x="4640720" y="1351508"/>
            <a:ext cx="74405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Takes place May 12 – 14, 2023 @ </a:t>
            </a:r>
            <a:r>
              <a:rPr lang="en-US" sz="2400" dirty="0" err="1"/>
              <a:t>Lede</a:t>
            </a:r>
            <a:r>
              <a:rPr lang="en-US" sz="2400" dirty="0"/>
              <a:t> Park, Leduc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Running as a stand-alone tournament this year, not league opener, as an association fundraiser.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Entry was not mandatory for ELSA teams, BUT all teams must supply 2 volunteer workers regardless if they’ve entered the tournament or not.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Volunteer Sign Up Sheet at head table – First come, First serve</a:t>
            </a:r>
          </a:p>
        </p:txBody>
      </p:sp>
    </p:spTree>
    <p:extLst>
      <p:ext uri="{BB962C8B-B14F-4D97-AF65-F5344CB8AC3E}">
        <p14:creationId xmlns:p14="http://schemas.microsoft.com/office/powerpoint/2010/main" val="612008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431</Words>
  <Application>Microsoft Office PowerPoint</Application>
  <PresentationFormat>Widescreen</PresentationFormat>
  <Paragraphs>72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Dreaming Outloud Pro</vt:lpstr>
      <vt:lpstr>Impact</vt:lpstr>
      <vt:lpstr>Office Theme</vt:lpstr>
      <vt:lpstr>PowerPoint Presentation</vt:lpstr>
      <vt:lpstr>Agenda </vt:lpstr>
      <vt:lpstr>2023 Season at a Glance </vt:lpstr>
      <vt:lpstr>Diamond Allocation</vt:lpstr>
      <vt:lpstr>New/Changed ELSA Rules for 2023 </vt:lpstr>
      <vt:lpstr>New/Changed ELSA Rules for 2023 </vt:lpstr>
      <vt:lpstr>PowerPoint Presentation</vt:lpstr>
      <vt:lpstr>OPEN EXECUTIVE POSITIONS</vt:lpstr>
      <vt:lpstr>PowerPoint Presentation</vt:lpstr>
      <vt:lpstr>2023 AGM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Leeder, Diane</dc:creator>
  <cp:lastModifiedBy>Leeder, Diane</cp:lastModifiedBy>
  <cp:revision>1</cp:revision>
  <dcterms:created xsi:type="dcterms:W3CDTF">2023-05-01T18:35:25Z</dcterms:created>
  <dcterms:modified xsi:type="dcterms:W3CDTF">2023-05-01T19:34:43Z</dcterms:modified>
</cp:coreProperties>
</file>