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8"/>
  </p:notesMasterIdLst>
  <p:sldIdLst>
    <p:sldId id="256" r:id="rId2"/>
    <p:sldId id="257" r:id="rId3"/>
    <p:sldId id="258" r:id="rId4"/>
    <p:sldId id="292" r:id="rId5"/>
    <p:sldId id="260" r:id="rId6"/>
    <p:sldId id="263" r:id="rId7"/>
    <p:sldId id="287" r:id="rId8"/>
    <p:sldId id="264" r:id="rId9"/>
    <p:sldId id="265" r:id="rId10"/>
    <p:sldId id="266" r:id="rId11"/>
    <p:sldId id="262" r:id="rId12"/>
    <p:sldId id="291" r:id="rId13"/>
    <p:sldId id="286" r:id="rId14"/>
    <p:sldId id="259"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9" r:id="rId30"/>
    <p:sldId id="290" r:id="rId31"/>
    <p:sldId id="282" r:id="rId32"/>
    <p:sldId id="277" r:id="rId33"/>
    <p:sldId id="288" r:id="rId34"/>
    <p:sldId id="283" r:id="rId35"/>
    <p:sldId id="284" r:id="rId36"/>
    <p:sldId id="28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2A12F-700B-4D43-8857-7267CFDD6A2D}" v="177" dt="2024-12-02T23:02:5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 Vanderwell" userId="5a5595f44935a050" providerId="LiveId" clId="{056E75DA-B91E-4DD7-94EE-992FA8DC698D}"/>
    <pc:docChg chg="undo custSel modSld">
      <pc:chgData name="Fran Vanderwell" userId="5a5595f44935a050" providerId="LiveId" clId="{056E75DA-B91E-4DD7-94EE-992FA8DC698D}" dt="2024-12-03T02:06:14.445" v="1" actId="14100"/>
      <pc:docMkLst>
        <pc:docMk/>
      </pc:docMkLst>
      <pc:sldChg chg="modSp mod">
        <pc:chgData name="Fran Vanderwell" userId="5a5595f44935a050" providerId="LiveId" clId="{056E75DA-B91E-4DD7-94EE-992FA8DC698D}" dt="2024-12-03T02:06:14.445" v="1" actId="14100"/>
        <pc:sldMkLst>
          <pc:docMk/>
          <pc:sldMk cId="3464717337" sldId="256"/>
        </pc:sldMkLst>
        <pc:picChg chg="mod">
          <ac:chgData name="Fran Vanderwell" userId="5a5595f44935a050" providerId="LiveId" clId="{056E75DA-B91E-4DD7-94EE-992FA8DC698D}" dt="2024-12-03T02:06:14.445" v="1" actId="14100"/>
          <ac:picMkLst>
            <pc:docMk/>
            <pc:sldMk cId="3464717337" sldId="256"/>
            <ac:picMk id="8" creationId="{0C7C161E-945C-DCE3-3BB3-221E4A78F0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ACF44-6221-4519-BDE4-C070FBF21A7D}"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F94AE-FE1F-4D64-9CA6-0A3B2EA1D22A}" type="slidenum">
              <a:rPr lang="en-US" smtClean="0"/>
              <a:t>‹#›</a:t>
            </a:fld>
            <a:endParaRPr lang="en-US"/>
          </a:p>
        </p:txBody>
      </p:sp>
    </p:spTree>
    <p:extLst>
      <p:ext uri="{BB962C8B-B14F-4D97-AF65-F5344CB8AC3E}">
        <p14:creationId xmlns:p14="http://schemas.microsoft.com/office/powerpoint/2010/main" val="368622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draw for raffle</a:t>
            </a:r>
          </a:p>
        </p:txBody>
      </p:sp>
      <p:sp>
        <p:nvSpPr>
          <p:cNvPr id="4" name="Slide Number Placeholder 3"/>
          <p:cNvSpPr>
            <a:spLocks noGrp="1"/>
          </p:cNvSpPr>
          <p:nvPr>
            <p:ph type="sldNum" sz="quarter" idx="5"/>
          </p:nvPr>
        </p:nvSpPr>
        <p:spPr/>
        <p:txBody>
          <a:bodyPr/>
          <a:lstStyle/>
          <a:p>
            <a:fld id="{BF7F94AE-FE1F-4D64-9CA6-0A3B2EA1D22A}" type="slidenum">
              <a:rPr lang="en-US" smtClean="0"/>
              <a:t>9</a:t>
            </a:fld>
            <a:endParaRPr lang="en-US"/>
          </a:p>
        </p:txBody>
      </p:sp>
    </p:spTree>
    <p:extLst>
      <p:ext uri="{BB962C8B-B14F-4D97-AF65-F5344CB8AC3E}">
        <p14:creationId xmlns:p14="http://schemas.microsoft.com/office/powerpoint/2010/main" val="250458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36</a:t>
            </a:fld>
            <a:endParaRPr lang="en-US"/>
          </a:p>
        </p:txBody>
      </p:sp>
    </p:spTree>
    <p:extLst>
      <p:ext uri="{BB962C8B-B14F-4D97-AF65-F5344CB8AC3E}">
        <p14:creationId xmlns:p14="http://schemas.microsoft.com/office/powerpoint/2010/main" val="7283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10</a:t>
            </a:fld>
            <a:endParaRPr lang="en-US"/>
          </a:p>
        </p:txBody>
      </p:sp>
    </p:spTree>
    <p:extLst>
      <p:ext uri="{BB962C8B-B14F-4D97-AF65-F5344CB8AC3E}">
        <p14:creationId xmlns:p14="http://schemas.microsoft.com/office/powerpoint/2010/main" val="389320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18</a:t>
            </a:fld>
            <a:endParaRPr lang="en-US"/>
          </a:p>
        </p:txBody>
      </p:sp>
    </p:spTree>
    <p:extLst>
      <p:ext uri="{BB962C8B-B14F-4D97-AF65-F5344CB8AC3E}">
        <p14:creationId xmlns:p14="http://schemas.microsoft.com/office/powerpoint/2010/main" val="106175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21</a:t>
            </a:fld>
            <a:endParaRPr lang="en-US"/>
          </a:p>
        </p:txBody>
      </p:sp>
    </p:spTree>
    <p:extLst>
      <p:ext uri="{BB962C8B-B14F-4D97-AF65-F5344CB8AC3E}">
        <p14:creationId xmlns:p14="http://schemas.microsoft.com/office/powerpoint/2010/main" val="34316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27</a:t>
            </a:fld>
            <a:endParaRPr lang="en-US"/>
          </a:p>
        </p:txBody>
      </p:sp>
    </p:spTree>
    <p:extLst>
      <p:ext uri="{BB962C8B-B14F-4D97-AF65-F5344CB8AC3E}">
        <p14:creationId xmlns:p14="http://schemas.microsoft.com/office/powerpoint/2010/main" val="332599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29</a:t>
            </a:fld>
            <a:endParaRPr lang="en-US"/>
          </a:p>
        </p:txBody>
      </p:sp>
    </p:spTree>
    <p:extLst>
      <p:ext uri="{BB962C8B-B14F-4D97-AF65-F5344CB8AC3E}">
        <p14:creationId xmlns:p14="http://schemas.microsoft.com/office/powerpoint/2010/main" val="241719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30</a:t>
            </a:fld>
            <a:endParaRPr lang="en-US"/>
          </a:p>
        </p:txBody>
      </p:sp>
    </p:spTree>
    <p:extLst>
      <p:ext uri="{BB962C8B-B14F-4D97-AF65-F5344CB8AC3E}">
        <p14:creationId xmlns:p14="http://schemas.microsoft.com/office/powerpoint/2010/main" val="76768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33</a:t>
            </a:fld>
            <a:endParaRPr lang="en-US"/>
          </a:p>
        </p:txBody>
      </p:sp>
    </p:spTree>
    <p:extLst>
      <p:ext uri="{BB962C8B-B14F-4D97-AF65-F5344CB8AC3E}">
        <p14:creationId xmlns:p14="http://schemas.microsoft.com/office/powerpoint/2010/main" val="1875082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F94AE-FE1F-4D64-9CA6-0A3B2EA1D22A}" type="slidenum">
              <a:rPr lang="en-US" smtClean="0"/>
              <a:t>34</a:t>
            </a:fld>
            <a:endParaRPr lang="en-US"/>
          </a:p>
        </p:txBody>
      </p:sp>
    </p:spTree>
    <p:extLst>
      <p:ext uri="{BB962C8B-B14F-4D97-AF65-F5344CB8AC3E}">
        <p14:creationId xmlns:p14="http://schemas.microsoft.com/office/powerpoint/2010/main" val="4150838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312CC964-A50B-4C29-B4E4-2C30BB34CCF3}" type="slidenum">
              <a:rPr lang="en-US" smtClean="0"/>
              <a:t>‹#›</a:t>
            </a:fld>
            <a:endParaRPr lang="en-US"/>
          </a:p>
        </p:txBody>
      </p:sp>
    </p:spTree>
    <p:extLst>
      <p:ext uri="{BB962C8B-B14F-4D97-AF65-F5344CB8AC3E}">
        <p14:creationId xmlns:p14="http://schemas.microsoft.com/office/powerpoint/2010/main" val="11933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2282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27678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7599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50745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1EAACC7-3B3F-47D1-959A-EF58926E955E}"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30621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1EAACC7-3B3F-47D1-959A-EF58926E955E}"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13731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1056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572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844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67174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EAACC7-3B3F-47D1-959A-EF58926E955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267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EAACC7-3B3F-47D1-959A-EF58926E955E}"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435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EAACC7-3B3F-47D1-959A-EF58926E955E}"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9608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915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31492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07797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11EAACC7-3B3F-47D1-959A-EF58926E955E}" type="datetimeFigureOut">
              <a:rPr lang="en-US" smtClean="0"/>
              <a:t>12/2/2024</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26748254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7.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17.jpe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jpeg"/><Relationship Id="rId1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36E67-BF3B-E08F-66FD-257E792EB2DB}"/>
              </a:ext>
            </a:extLst>
          </p:cNvPr>
          <p:cNvSpPr>
            <a:spLocks noGrp="1"/>
          </p:cNvSpPr>
          <p:nvPr>
            <p:ph type="ctrTitle"/>
          </p:nvPr>
        </p:nvSpPr>
        <p:spPr>
          <a:xfrm>
            <a:off x="7839076" y="1122363"/>
            <a:ext cx="3666268" cy="3264366"/>
          </a:xfrm>
        </p:spPr>
        <p:txBody>
          <a:bodyPr>
            <a:normAutofit/>
          </a:bodyPr>
          <a:lstStyle/>
          <a:p>
            <a:r>
              <a:rPr lang="en-US" sz="2800" dirty="0">
                <a:solidFill>
                  <a:schemeClr val="tx1"/>
                </a:solidFill>
                <a:latin typeface="Amasis MT Pro Black" panose="02040A04050005020304" pitchFamily="18" charset="0"/>
              </a:rPr>
              <a:t>Fort Saskatchewan Soccer’s</a:t>
            </a:r>
          </a:p>
        </p:txBody>
      </p:sp>
      <p:sp>
        <p:nvSpPr>
          <p:cNvPr id="3" name="Subtitle 2">
            <a:extLst>
              <a:ext uri="{FF2B5EF4-FFF2-40B4-BE49-F238E27FC236}">
                <a16:creationId xmlns:a16="http://schemas.microsoft.com/office/drawing/2014/main" id="{22F503CF-7E83-AA5C-286A-01C85F9BC485}"/>
              </a:ext>
            </a:extLst>
          </p:cNvPr>
          <p:cNvSpPr>
            <a:spLocks noGrp="1"/>
          </p:cNvSpPr>
          <p:nvPr>
            <p:ph type="subTitle" idx="1"/>
          </p:nvPr>
        </p:nvSpPr>
        <p:spPr>
          <a:xfrm>
            <a:off x="7839076" y="4572000"/>
            <a:ext cx="3763402" cy="1752600"/>
          </a:xfrm>
        </p:spPr>
        <p:txBody>
          <a:bodyPr>
            <a:noAutofit/>
          </a:bodyPr>
          <a:lstStyle/>
          <a:p>
            <a:r>
              <a:rPr lang="en-US" sz="2000" dirty="0">
                <a:solidFill>
                  <a:schemeClr val="tx1"/>
                </a:solidFill>
                <a:latin typeface="Amasis MT Pro Black" panose="02040A04050005020304" pitchFamily="18" charset="0"/>
              </a:rPr>
              <a:t>Annual General Meeting </a:t>
            </a:r>
            <a:br>
              <a:rPr lang="en-US" sz="2000" dirty="0">
                <a:solidFill>
                  <a:schemeClr val="tx1"/>
                </a:solidFill>
                <a:latin typeface="Amasis MT Pro Black" panose="02040A04050005020304" pitchFamily="18" charset="0"/>
              </a:rPr>
            </a:br>
            <a:r>
              <a:rPr lang="en-US" sz="2000" dirty="0">
                <a:solidFill>
                  <a:schemeClr val="tx1"/>
                </a:solidFill>
                <a:latin typeface="Amasis MT Pro Black" panose="02040A04050005020304" pitchFamily="18" charset="0"/>
              </a:rPr>
              <a:t>2024</a:t>
            </a:r>
            <a:endParaRPr lang="en-US" sz="2000" dirty="0">
              <a:solidFill>
                <a:schemeClr val="tx1"/>
              </a:solidFill>
            </a:endParaRPr>
          </a:p>
        </p:txBody>
      </p:sp>
      <p:pic>
        <p:nvPicPr>
          <p:cNvPr id="8" name="Picture 7">
            <a:extLst>
              <a:ext uri="{FF2B5EF4-FFF2-40B4-BE49-F238E27FC236}">
                <a16:creationId xmlns:a16="http://schemas.microsoft.com/office/drawing/2014/main" id="{0C7C161E-945C-DCE3-3BB3-221E4A78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57" y="528860"/>
            <a:ext cx="6920287" cy="5795740"/>
          </a:xfrm>
          <a:prstGeom prst="rect">
            <a:avLst/>
          </a:prstGeom>
        </p:spPr>
      </p:pic>
      <p:pic>
        <p:nvPicPr>
          <p:cNvPr id="12" name="Picture 11" descr="A logo of a football team&#10;&#10;Description automatically generated">
            <a:extLst>
              <a:ext uri="{FF2B5EF4-FFF2-40B4-BE49-F238E27FC236}">
                <a16:creationId xmlns:a16="http://schemas.microsoft.com/office/drawing/2014/main" id="{324DD54E-D6D4-64FE-2415-F6663774B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970" y="1122363"/>
            <a:ext cx="2050549" cy="1925853"/>
          </a:xfrm>
          <a:prstGeom prst="rect">
            <a:avLst/>
          </a:prstGeom>
        </p:spPr>
      </p:pic>
    </p:spTree>
    <p:extLst>
      <p:ext uri="{BB962C8B-B14F-4D97-AF65-F5344CB8AC3E}">
        <p14:creationId xmlns:p14="http://schemas.microsoft.com/office/powerpoint/2010/main" val="34647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football team&#10;&#10;Description automatically generated">
            <a:extLst>
              <a:ext uri="{FF2B5EF4-FFF2-40B4-BE49-F238E27FC236}">
                <a16:creationId xmlns:a16="http://schemas.microsoft.com/office/drawing/2014/main" id="{3E1D69A6-81B5-CD1D-55DC-5B1D52670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052" y="14591"/>
            <a:ext cx="2175518" cy="2043223"/>
          </a:xfrm>
          <a:prstGeom prst="rect">
            <a:avLst/>
          </a:prstGeom>
        </p:spPr>
      </p:pic>
      <p:sp>
        <p:nvSpPr>
          <p:cNvPr id="4" name="TextBox 3">
            <a:extLst>
              <a:ext uri="{FF2B5EF4-FFF2-40B4-BE49-F238E27FC236}">
                <a16:creationId xmlns:a16="http://schemas.microsoft.com/office/drawing/2014/main" id="{34F06574-A584-6DDA-B395-AB376AF144A5}"/>
              </a:ext>
            </a:extLst>
          </p:cNvPr>
          <p:cNvSpPr txBox="1"/>
          <p:nvPr/>
        </p:nvSpPr>
        <p:spPr>
          <a:xfrm>
            <a:off x="3714750" y="476250"/>
            <a:ext cx="7820025" cy="461665"/>
          </a:xfrm>
          <a:prstGeom prst="rect">
            <a:avLst/>
          </a:prstGeom>
          <a:noFill/>
        </p:spPr>
        <p:txBody>
          <a:bodyPr wrap="square" rtlCol="0">
            <a:spAutoFit/>
          </a:bodyPr>
          <a:lstStyle/>
          <a:p>
            <a:r>
              <a:rPr lang="en-US" sz="2400" b="1" dirty="0"/>
              <a:t>Sport Coordinator Report </a:t>
            </a:r>
          </a:p>
        </p:txBody>
      </p:sp>
      <p:sp>
        <p:nvSpPr>
          <p:cNvPr id="7" name="TextBox 6">
            <a:extLst>
              <a:ext uri="{FF2B5EF4-FFF2-40B4-BE49-F238E27FC236}">
                <a16:creationId xmlns:a16="http://schemas.microsoft.com/office/drawing/2014/main" id="{F6B98A22-8466-8CEE-1A8A-11B7E60582B9}"/>
              </a:ext>
            </a:extLst>
          </p:cNvPr>
          <p:cNvSpPr txBox="1"/>
          <p:nvPr/>
        </p:nvSpPr>
        <p:spPr>
          <a:xfrm>
            <a:off x="1428750" y="1866900"/>
            <a:ext cx="5286375"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80C65265-232A-80B1-209D-C49F5097E5D0}"/>
              </a:ext>
            </a:extLst>
          </p:cNvPr>
          <p:cNvSpPr txBox="1"/>
          <p:nvPr/>
        </p:nvSpPr>
        <p:spPr>
          <a:xfrm>
            <a:off x="1581150" y="2019300"/>
            <a:ext cx="5286375"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047A1760-211F-D526-81AF-15A377481CD4}"/>
              </a:ext>
            </a:extLst>
          </p:cNvPr>
          <p:cNvSpPr txBox="1"/>
          <p:nvPr/>
        </p:nvSpPr>
        <p:spPr>
          <a:xfrm>
            <a:off x="76200" y="1504951"/>
            <a:ext cx="12115800" cy="5755422"/>
          </a:xfrm>
          <a:prstGeom prst="rect">
            <a:avLst/>
          </a:prstGeom>
          <a:noFill/>
        </p:spPr>
        <p:txBody>
          <a:bodyPr wrap="square" rtlCol="0">
            <a:spAutoFit/>
          </a:bodyPr>
          <a:lstStyle/>
          <a:p>
            <a:pPr marL="285750" indent="-285750">
              <a:buFont typeface="Arial" panose="020B0604020202020204" pitchFamily="34" charset="0"/>
              <a:buChar char="•"/>
            </a:pPr>
            <a:r>
              <a:rPr lang="en-US" sz="1400" dirty="0"/>
              <a:t>Indoor and Registration set up in Ramp and Website</a:t>
            </a:r>
          </a:p>
          <a:p>
            <a:pPr marL="285750" indent="-285750">
              <a:buFont typeface="Arial" panose="020B0604020202020204" pitchFamily="34" charset="0"/>
              <a:buChar char="•"/>
            </a:pPr>
            <a:r>
              <a:rPr lang="en-US" sz="1400" dirty="0"/>
              <a:t>Coordinate with all Directors to obtain information needed </a:t>
            </a:r>
          </a:p>
          <a:p>
            <a:pPr marL="285750" indent="-285750">
              <a:buFont typeface="Arial" panose="020B0604020202020204" pitchFamily="34" charset="0"/>
              <a:buChar char="•"/>
            </a:pPr>
            <a:r>
              <a:rPr lang="en-US" sz="1400" dirty="0"/>
              <a:t>Once registration goes live take registrations in person over phone </a:t>
            </a:r>
          </a:p>
          <a:p>
            <a:pPr marL="285750" indent="-285750">
              <a:buFont typeface="Arial" panose="020B0604020202020204" pitchFamily="34" charset="0"/>
              <a:buChar char="•"/>
            </a:pPr>
            <a:r>
              <a:rPr lang="en-US" sz="1400" dirty="0"/>
              <a:t>Arrange Payment plans </a:t>
            </a:r>
          </a:p>
          <a:p>
            <a:pPr marL="285750" indent="-285750">
              <a:buFont typeface="Arial" panose="020B0604020202020204" pitchFamily="34" charset="0"/>
              <a:buChar char="•"/>
            </a:pPr>
            <a:r>
              <a:rPr lang="en-US" sz="1400" dirty="0"/>
              <a:t>Support Registrar inputting players and coaches into the EMSA Portal</a:t>
            </a:r>
          </a:p>
          <a:p>
            <a:pPr marL="285750" indent="-285750">
              <a:buFont typeface="Arial" panose="020B0604020202020204" pitchFamily="34" charset="0"/>
              <a:buChar char="•"/>
            </a:pPr>
            <a:r>
              <a:rPr lang="en-US" sz="1400" dirty="0"/>
              <a:t>Coordinate with directors to schedule field time </a:t>
            </a:r>
          </a:p>
          <a:p>
            <a:pPr marL="285750" indent="-285750">
              <a:buFont typeface="Arial" panose="020B0604020202020204" pitchFamily="34" charset="0"/>
              <a:buChar char="•"/>
            </a:pPr>
            <a:r>
              <a:rPr lang="en-US" sz="1400" dirty="0"/>
              <a:t>Book field time and other rentals</a:t>
            </a:r>
          </a:p>
          <a:p>
            <a:pPr marL="285750" indent="-285750">
              <a:buFont typeface="Arial" panose="020B0604020202020204" pitchFamily="34" charset="0"/>
              <a:buChar char="•"/>
            </a:pPr>
            <a:r>
              <a:rPr lang="en-US" sz="1400" dirty="0"/>
              <a:t>Volunteer opportunity reimbursement </a:t>
            </a:r>
          </a:p>
          <a:p>
            <a:pPr marL="285750" indent="-285750">
              <a:buFont typeface="Arial" panose="020B0604020202020204" pitchFamily="34" charset="0"/>
              <a:buChar char="•"/>
            </a:pPr>
            <a:r>
              <a:rPr lang="en-US" sz="1400" dirty="0"/>
              <a:t>Chase coaches to get information for Mandatory coaches training</a:t>
            </a:r>
          </a:p>
          <a:p>
            <a:pPr marL="285750" indent="-285750">
              <a:buFont typeface="Arial" panose="020B0604020202020204" pitchFamily="34" charset="0"/>
              <a:buChar char="•"/>
            </a:pPr>
            <a:r>
              <a:rPr lang="en-US" sz="1400" dirty="0"/>
              <a:t>Organize Alberta Soccer’s coaches on field training clinics</a:t>
            </a:r>
          </a:p>
          <a:p>
            <a:pPr marL="285750" indent="-285750">
              <a:buFont typeface="Arial" panose="020B0604020202020204" pitchFamily="34" charset="0"/>
              <a:buChar char="•"/>
            </a:pPr>
            <a:r>
              <a:rPr lang="en-US" sz="1400" dirty="0"/>
              <a:t>Collect Jersey deposits from team Managers </a:t>
            </a:r>
          </a:p>
          <a:p>
            <a:pPr marL="285750" indent="-285750">
              <a:buFont typeface="Arial" panose="020B0604020202020204" pitchFamily="34" charset="0"/>
              <a:buChar char="•"/>
            </a:pPr>
            <a:r>
              <a:rPr lang="en-US" sz="1400" dirty="0"/>
              <a:t>Collect expenses and submit for signatures</a:t>
            </a:r>
          </a:p>
          <a:p>
            <a:pPr marL="285750" indent="-285750">
              <a:buFont typeface="Arial" panose="020B0604020202020204" pitchFamily="34" charset="0"/>
              <a:buChar char="•"/>
            </a:pPr>
            <a:r>
              <a:rPr lang="en-US" sz="1400" dirty="0"/>
              <a:t>Organize special events such as Testimonial Game, Arsenal Jamboree, Neighbor day, Legacy park fun festival, Parade floats, etc. </a:t>
            </a:r>
          </a:p>
          <a:p>
            <a:endParaRPr lang="en-US" sz="1400" dirty="0"/>
          </a:p>
          <a:p>
            <a:r>
              <a:rPr lang="en-US" sz="1400" b="1" dirty="0"/>
              <a:t>After 8 Years of Volunteering on the FSS Executive committee and representing FSS on other boards such as MSA and EMSA North. I decided to step down taking the Sport Coordinators position. </a:t>
            </a:r>
          </a:p>
          <a:p>
            <a:r>
              <a:rPr lang="en-US" sz="1400" b="1" dirty="0"/>
              <a:t>It was decided to make it into a fulltime role and extending the operation hours to better serve our growing membership. We rented an office in July from FSMSA for the Sport Coordinator to work from. </a:t>
            </a:r>
          </a:p>
          <a:p>
            <a:r>
              <a:rPr lang="en-US" sz="1400" b="1" dirty="0"/>
              <a:t>The last few months I have been working on getting comfortable in the new role, and training with Carol. </a:t>
            </a:r>
          </a:p>
          <a:p>
            <a:endParaRPr lang="en-US" sz="1400" b="1" dirty="0"/>
          </a:p>
          <a:p>
            <a:endParaRPr lang="en-US" sz="1400" b="1" dirty="0"/>
          </a:p>
          <a:p>
            <a:r>
              <a:rPr lang="en-US" sz="1400" b="1" dirty="0"/>
              <a:t>Carol Stanczak retired after 10 years of being the Fort Saskatchewan Soccer’s Sport Coordinator. She was a huge asset to Fort Saskatchewan and saw many, many executive committee members come and go. </a:t>
            </a:r>
          </a:p>
          <a:p>
            <a:endParaRPr lang="en-US" sz="1400" dirty="0"/>
          </a:p>
          <a:p>
            <a:endParaRPr lang="en-US" sz="1400" dirty="0"/>
          </a:p>
          <a:p>
            <a:endParaRPr lang="en-US" dirty="0"/>
          </a:p>
        </p:txBody>
      </p:sp>
      <p:sp>
        <p:nvSpPr>
          <p:cNvPr id="10" name="TextBox 9">
            <a:extLst>
              <a:ext uri="{FF2B5EF4-FFF2-40B4-BE49-F238E27FC236}">
                <a16:creationId xmlns:a16="http://schemas.microsoft.com/office/drawing/2014/main" id="{952B7AB8-E67B-1767-8227-AFE73722D8B4}"/>
              </a:ext>
            </a:extLst>
          </p:cNvPr>
          <p:cNvSpPr txBox="1"/>
          <p:nvPr/>
        </p:nvSpPr>
        <p:spPr>
          <a:xfrm>
            <a:off x="1276350" y="1714500"/>
            <a:ext cx="528637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4181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D4D172-95CB-D819-816F-6445BC16A0DD}"/>
              </a:ext>
            </a:extLst>
          </p:cNvPr>
          <p:cNvSpPr txBox="1"/>
          <p:nvPr/>
        </p:nvSpPr>
        <p:spPr>
          <a:xfrm>
            <a:off x="785091" y="1302327"/>
            <a:ext cx="11000509" cy="4585871"/>
          </a:xfrm>
          <a:prstGeom prst="rect">
            <a:avLst/>
          </a:prstGeom>
          <a:noFill/>
        </p:spPr>
        <p:txBody>
          <a:bodyPr wrap="square" rtlCol="0">
            <a:spAutoFit/>
          </a:bodyPr>
          <a:lstStyle/>
          <a:p>
            <a:endParaRPr lang="en-US" dirty="0"/>
          </a:p>
          <a:p>
            <a:endParaRPr lang="en-US" dirty="0"/>
          </a:p>
          <a:p>
            <a:r>
              <a:rPr lang="en-US" sz="2000" b="1" dirty="0"/>
              <a:t>Outdoor 2024</a:t>
            </a:r>
          </a:p>
          <a:p>
            <a:r>
              <a:rPr lang="en-US" dirty="0"/>
              <a:t> Velcro straps and hammers purchased</a:t>
            </a:r>
          </a:p>
          <a:p>
            <a:endParaRPr lang="en-US" dirty="0"/>
          </a:p>
          <a:p>
            <a:r>
              <a:rPr lang="en-US" sz="2000" b="1" dirty="0"/>
              <a:t>Indoor 2024-2025</a:t>
            </a:r>
          </a:p>
          <a:p>
            <a:r>
              <a:rPr lang="en-US" dirty="0"/>
              <a:t> 4 Community jersey sets – 2 sponsored</a:t>
            </a:r>
          </a:p>
          <a:p>
            <a:r>
              <a:rPr lang="en-US" dirty="0"/>
              <a:t> 3 Club jersey sets – 1 sponsored</a:t>
            </a:r>
          </a:p>
          <a:p>
            <a:r>
              <a:rPr lang="en-US" dirty="0"/>
              <a:t> Goalie gloves purchased</a:t>
            </a:r>
          </a:p>
          <a:p>
            <a:r>
              <a:rPr lang="en-US" dirty="0"/>
              <a:t>Size 4 balls purchased</a:t>
            </a:r>
          </a:p>
          <a:p>
            <a:endParaRPr lang="en-US" dirty="0"/>
          </a:p>
          <a:p>
            <a:r>
              <a:rPr lang="en-US" sz="2000" b="1" dirty="0"/>
              <a:t>Challenges:</a:t>
            </a:r>
          </a:p>
          <a:p>
            <a:r>
              <a:rPr lang="en-US" dirty="0"/>
              <a:t> Learning new role – Everyone has been very supportive</a:t>
            </a:r>
          </a:p>
          <a:p>
            <a:r>
              <a:rPr lang="en-US" dirty="0"/>
              <a:t> Cleaning the shed during winter months</a:t>
            </a:r>
          </a:p>
          <a:p>
            <a:r>
              <a:rPr lang="en-US" dirty="0"/>
              <a:t> Inventory shed before Outdoor season planning starts</a:t>
            </a:r>
          </a:p>
          <a:p>
            <a:r>
              <a:rPr lang="en-US" dirty="0"/>
              <a:t> Order necessary equipment before Outdoor season pre starts</a:t>
            </a:r>
          </a:p>
        </p:txBody>
      </p:sp>
      <p:sp>
        <p:nvSpPr>
          <p:cNvPr id="3" name="TextBox 2">
            <a:extLst>
              <a:ext uri="{FF2B5EF4-FFF2-40B4-BE49-F238E27FC236}">
                <a16:creationId xmlns:a16="http://schemas.microsoft.com/office/drawing/2014/main" id="{F2BF2B85-8EC1-1AA5-E80D-12BC32EB4B63}"/>
              </a:ext>
            </a:extLst>
          </p:cNvPr>
          <p:cNvSpPr txBox="1"/>
          <p:nvPr/>
        </p:nvSpPr>
        <p:spPr>
          <a:xfrm>
            <a:off x="443345" y="498764"/>
            <a:ext cx="10233891" cy="461665"/>
          </a:xfrm>
          <a:prstGeom prst="rect">
            <a:avLst/>
          </a:prstGeom>
          <a:noFill/>
        </p:spPr>
        <p:txBody>
          <a:bodyPr wrap="square" rtlCol="0">
            <a:spAutoFit/>
          </a:bodyPr>
          <a:lstStyle/>
          <a:p>
            <a:r>
              <a:rPr lang="en-US" sz="2400" b="1"/>
              <a:t>                                   Equipment Director Report </a:t>
            </a:r>
            <a:endParaRPr lang="en-US" sz="2400" b="1" dirty="0"/>
          </a:p>
        </p:txBody>
      </p:sp>
      <p:pic>
        <p:nvPicPr>
          <p:cNvPr id="5" name="Picture 4" descr="A front and back view of a jersey&#10;&#10;Description automatically generated">
            <a:extLst>
              <a:ext uri="{FF2B5EF4-FFF2-40B4-BE49-F238E27FC236}">
                <a16:creationId xmlns:a16="http://schemas.microsoft.com/office/drawing/2014/main" id="{49B45CFE-0DC3-2AE8-0254-5009C95EA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730" y="2612981"/>
            <a:ext cx="3083669" cy="1632038"/>
          </a:xfrm>
          <a:prstGeom prst="rect">
            <a:avLst/>
          </a:prstGeom>
        </p:spPr>
      </p:pic>
      <p:pic>
        <p:nvPicPr>
          <p:cNvPr id="7" name="Picture 6" descr="A black and red sports jersey&#10;&#10;Description automatically generated">
            <a:extLst>
              <a:ext uri="{FF2B5EF4-FFF2-40B4-BE49-F238E27FC236}">
                <a16:creationId xmlns:a16="http://schemas.microsoft.com/office/drawing/2014/main" id="{0DA14942-13AE-7EB3-3DBC-5FEB37CA0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851" y="2612981"/>
            <a:ext cx="1408118" cy="3047685"/>
          </a:xfrm>
          <a:prstGeom prst="rect">
            <a:avLst/>
          </a:prstGeom>
        </p:spPr>
      </p:pic>
      <p:pic>
        <p:nvPicPr>
          <p:cNvPr id="9" name="Picture 8" descr="A logo of a football team&#10;&#10;Description automatically generated">
            <a:extLst>
              <a:ext uri="{FF2B5EF4-FFF2-40B4-BE49-F238E27FC236}">
                <a16:creationId xmlns:a16="http://schemas.microsoft.com/office/drawing/2014/main" id="{30BF0465-CF62-9551-AAA5-D658CE5BC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622" y="139599"/>
            <a:ext cx="2204347" cy="2070299"/>
          </a:xfrm>
          <a:prstGeom prst="rect">
            <a:avLst/>
          </a:prstGeom>
        </p:spPr>
      </p:pic>
      <p:pic>
        <p:nvPicPr>
          <p:cNvPr id="11" name="Graphic 10" descr="Soccer ball with solid fill">
            <a:extLst>
              <a:ext uri="{FF2B5EF4-FFF2-40B4-BE49-F238E27FC236}">
                <a16:creationId xmlns:a16="http://schemas.microsoft.com/office/drawing/2014/main" id="{748B45CF-7F5C-F686-6936-5D1CC86C6C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9490" y="272396"/>
            <a:ext cx="914400" cy="914400"/>
          </a:xfrm>
          <a:prstGeom prst="rect">
            <a:avLst/>
          </a:prstGeom>
        </p:spPr>
      </p:pic>
    </p:spTree>
    <p:extLst>
      <p:ext uri="{BB962C8B-B14F-4D97-AF65-F5344CB8AC3E}">
        <p14:creationId xmlns:p14="http://schemas.microsoft.com/office/powerpoint/2010/main" val="18548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18A5FB-72D9-486D-44A5-B8778C21D279}"/>
              </a:ext>
            </a:extLst>
          </p:cNvPr>
          <p:cNvSpPr txBox="1"/>
          <p:nvPr/>
        </p:nvSpPr>
        <p:spPr>
          <a:xfrm>
            <a:off x="128016" y="265177"/>
            <a:ext cx="11548872" cy="6524863"/>
          </a:xfrm>
          <a:prstGeom prst="rect">
            <a:avLst/>
          </a:prstGeom>
          <a:noFill/>
        </p:spPr>
        <p:txBody>
          <a:bodyPr wrap="square" rtlCol="0">
            <a:spAutoFit/>
          </a:bodyPr>
          <a:lstStyle/>
          <a:p>
            <a:pPr algn="l"/>
            <a:r>
              <a:rPr lang="en-US" sz="1600" b="1" dirty="0">
                <a:solidFill>
                  <a:srgbClr val="222222"/>
                </a:solidFill>
                <a:latin typeface="-webkit-standard"/>
              </a:rPr>
              <a:t> </a:t>
            </a:r>
            <a:r>
              <a:rPr lang="en-US" sz="1600" b="1" i="0" dirty="0">
                <a:solidFill>
                  <a:srgbClr val="222222"/>
                </a:solidFill>
                <a:effectLst/>
                <a:latin typeface="-webkit-standard"/>
              </a:rPr>
              <a:t>                                                            Junior Arsenal Program </a:t>
            </a:r>
            <a:endParaRPr lang="en-US" sz="1600" b="1" dirty="0">
              <a:solidFill>
                <a:srgbClr val="222222"/>
              </a:solidFill>
              <a:latin typeface="-webkit-standard"/>
            </a:endParaRPr>
          </a:p>
          <a:p>
            <a:pPr algn="l">
              <a:buFont typeface="Arial" panose="020B0604020202020204" pitchFamily="34" charset="0"/>
              <a:buChar char="•"/>
            </a:pPr>
            <a:r>
              <a:rPr lang="en-US" sz="1000" b="1" i="0" dirty="0">
                <a:solidFill>
                  <a:srgbClr val="222222"/>
                </a:solidFill>
                <a:effectLst/>
                <a:latin typeface="-webkit-standard"/>
              </a:rPr>
              <a:t>U5 outdoor -  </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4 teams /3 coaches per team (was not hard to get coaches)</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Could not find a level age coordinator</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Still did grassroots program with station rotation</a:t>
            </a:r>
          </a:p>
          <a:p>
            <a:pPr algn="l"/>
            <a:r>
              <a:rPr lang="en-US" sz="1000" b="1" i="0" dirty="0">
                <a:solidFill>
                  <a:srgbClr val="454545"/>
                </a:solidFill>
                <a:effectLst/>
                <a:latin typeface="Arial" panose="020B0604020202020204" pitchFamily="34" charset="0"/>
              </a:rPr>
              <a:t>U5 indoor- </a:t>
            </a:r>
          </a:p>
          <a:p>
            <a:pPr algn="l"/>
            <a:r>
              <a:rPr lang="en-US" sz="1000" b="0" i="0" dirty="0">
                <a:solidFill>
                  <a:srgbClr val="454545"/>
                </a:solidFill>
                <a:effectLst/>
                <a:latin typeface="Arial" panose="020B0604020202020204" pitchFamily="34" charset="0"/>
              </a:rPr>
              <a:t>* 2 teams (2 sometimes 3coaches per team)</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We have an ALC coordinator</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We are unable to do the grassroots program with the station rotation due to the lack of teams</a:t>
            </a:r>
          </a:p>
          <a:p>
            <a:pPr algn="l"/>
            <a:r>
              <a:rPr lang="en-US" sz="1000" b="1" i="0" dirty="0">
                <a:solidFill>
                  <a:srgbClr val="454545"/>
                </a:solidFill>
                <a:effectLst/>
                <a:latin typeface="Arial" panose="020B0604020202020204" pitchFamily="34" charset="0"/>
              </a:rPr>
              <a:t>U7 outdoor-</a:t>
            </a:r>
          </a:p>
          <a:p>
            <a:pPr algn="l">
              <a:buFont typeface="Arial" panose="020B0604020202020204" pitchFamily="34" charset="0"/>
              <a:buChar char="•"/>
            </a:pPr>
            <a:r>
              <a:rPr lang="en-US" sz="1000" dirty="0">
                <a:solidFill>
                  <a:srgbClr val="454545"/>
                </a:solidFill>
                <a:latin typeface="Arial" panose="020B0604020202020204" pitchFamily="34" charset="0"/>
              </a:rPr>
              <a:t> </a:t>
            </a:r>
          </a:p>
          <a:p>
            <a:pPr algn="l">
              <a:buFont typeface="Arial" panose="020B0604020202020204" pitchFamily="34" charset="0"/>
              <a:buChar char="•"/>
            </a:pPr>
            <a:r>
              <a:rPr lang="en-US" sz="1000" dirty="0">
                <a:solidFill>
                  <a:srgbClr val="454545"/>
                </a:solidFill>
                <a:latin typeface="Arial" panose="020B0604020202020204" pitchFamily="34" charset="0"/>
              </a:rPr>
              <a:t>8 </a:t>
            </a:r>
            <a:r>
              <a:rPr lang="en-US" sz="1000" b="0" i="0" dirty="0">
                <a:solidFill>
                  <a:srgbClr val="454545"/>
                </a:solidFill>
                <a:effectLst/>
                <a:latin typeface="Arial" panose="020B0604020202020204" pitchFamily="34" charset="0"/>
              </a:rPr>
              <a:t>teams (3 coaches per team)</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Following the grassroots program</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We have a level age Coordinator</a:t>
            </a:r>
          </a:p>
          <a:p>
            <a:pPr algn="l">
              <a:buFont typeface="Arial" panose="020B0604020202020204" pitchFamily="34" charset="0"/>
              <a:buChar char="•"/>
            </a:pPr>
            <a:r>
              <a:rPr lang="en-US" sz="1000" dirty="0">
                <a:solidFill>
                  <a:srgbClr val="454545"/>
                </a:solidFill>
                <a:latin typeface="Arial" panose="020B0604020202020204" pitchFamily="34" charset="0"/>
              </a:rPr>
              <a:t>L</a:t>
            </a:r>
            <a:r>
              <a:rPr lang="en-US" sz="1000" b="0" i="0" dirty="0">
                <a:solidFill>
                  <a:srgbClr val="454545"/>
                </a:solidFill>
                <a:effectLst/>
                <a:latin typeface="Arial" panose="020B0604020202020204" pitchFamily="34" charset="0"/>
              </a:rPr>
              <a:t>one star has been Valued asset for the program </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Lone star came out four times to help coaches with drill set up and the drills also showing the coaches how to do the drills </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Some of our coaches are brand new to Soccer so Lone star really is valuable to their growth as a coach at a young age</a:t>
            </a:r>
          </a:p>
          <a:p>
            <a:pPr algn="l"/>
            <a:r>
              <a:rPr lang="en-US" sz="1000" b="1" i="0" dirty="0">
                <a:solidFill>
                  <a:srgbClr val="454545"/>
                </a:solidFill>
                <a:effectLst/>
                <a:latin typeface="Arial" panose="020B0604020202020204" pitchFamily="34" charset="0"/>
              </a:rPr>
              <a:t>U7 indoor </a:t>
            </a:r>
            <a:r>
              <a:rPr lang="en-US" sz="1000" b="0" i="0" dirty="0">
                <a:solidFill>
                  <a:srgbClr val="454545"/>
                </a:solidFill>
                <a:effectLst/>
                <a:latin typeface="Arial" panose="020B0604020202020204" pitchFamily="34" charset="0"/>
              </a:rPr>
              <a:t>4 teams/ (3 coaches per team)</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We have a level age coordinator</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Following the grassroots program with a station rotation</a:t>
            </a:r>
          </a:p>
          <a:p>
            <a:pPr>
              <a:buFont typeface="Arial" panose="020B0604020202020204" pitchFamily="34" charset="0"/>
              <a:buChar char="•"/>
            </a:pPr>
            <a:r>
              <a:rPr lang="en-US" sz="1000" dirty="0">
                <a:solidFill>
                  <a:srgbClr val="454545"/>
                </a:solidFill>
                <a:latin typeface="Arial" panose="020B0604020202020204" pitchFamily="34" charset="0"/>
              </a:rPr>
              <a:t>L</a:t>
            </a:r>
            <a:r>
              <a:rPr lang="en-US" sz="1000" b="0" i="0" dirty="0">
                <a:solidFill>
                  <a:srgbClr val="454545"/>
                </a:solidFill>
                <a:effectLst/>
                <a:latin typeface="Arial" panose="020B0604020202020204" pitchFamily="34" charset="0"/>
              </a:rPr>
              <a:t>one star has been Valued asset for the program </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Lonestar has been out two times so far this year will be out another two times as a season goes along</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Lone star came out four times to help coaches with drill set up and the drills well showing the coaches how to do the drills </a:t>
            </a:r>
          </a:p>
          <a:p>
            <a:pPr algn="l">
              <a:buFont typeface="Arial" panose="020B0604020202020204" pitchFamily="34" charset="0"/>
              <a:buChar char="•"/>
            </a:pPr>
            <a:r>
              <a:rPr lang="en-US" sz="1000" b="0" i="0" dirty="0">
                <a:solidFill>
                  <a:srgbClr val="454545"/>
                </a:solidFill>
                <a:effectLst/>
                <a:latin typeface="Arial" panose="020B0604020202020204" pitchFamily="34" charset="0"/>
              </a:rPr>
              <a:t>Some of our coaches are brand new to Soccer so lone star really is valuable to their growth as a coach at a young age</a:t>
            </a:r>
            <a:br>
              <a:rPr lang="en-US" sz="1000" b="0" i="0" dirty="0">
                <a:solidFill>
                  <a:srgbClr val="454545"/>
                </a:solidFill>
                <a:effectLst/>
                <a:latin typeface="Arial" panose="020B0604020202020204" pitchFamily="34" charset="0"/>
              </a:rPr>
            </a:br>
            <a:endParaRPr lang="en-US" sz="1000" b="0" i="0" dirty="0">
              <a:solidFill>
                <a:srgbClr val="454545"/>
              </a:solidFill>
              <a:effectLst/>
              <a:latin typeface="Arial" panose="020B0604020202020204" pitchFamily="34" charset="0"/>
            </a:endParaRPr>
          </a:p>
          <a:p>
            <a:pPr algn="l"/>
            <a:r>
              <a:rPr lang="en-US" sz="1000" b="1" i="0" dirty="0">
                <a:solidFill>
                  <a:srgbClr val="454545"/>
                </a:solidFill>
                <a:effectLst/>
                <a:latin typeface="Arial" panose="020B0604020202020204" pitchFamily="34" charset="0"/>
              </a:rPr>
              <a:t>Growth for U5 </a:t>
            </a:r>
          </a:p>
          <a:p>
            <a:pPr algn="l"/>
            <a:r>
              <a:rPr lang="en-US" sz="1000" b="0" i="0" dirty="0">
                <a:solidFill>
                  <a:srgbClr val="454545"/>
                </a:solidFill>
                <a:effectLst/>
                <a:latin typeface="Arial" panose="020B0604020202020204" pitchFamily="34" charset="0"/>
              </a:rPr>
              <a:t>Outdoor</a:t>
            </a:r>
          </a:p>
          <a:p>
            <a:pPr algn="l"/>
            <a:r>
              <a:rPr lang="en-US" sz="1000" b="0" i="0" dirty="0">
                <a:solidFill>
                  <a:srgbClr val="454545"/>
                </a:solidFill>
                <a:effectLst/>
                <a:latin typeface="Arial" panose="020B0604020202020204" pitchFamily="34" charset="0"/>
              </a:rPr>
              <a:t>We would love to have more than four teams come this outdoor season but other than that, I believe that the outdoor season is going great,.</a:t>
            </a:r>
          </a:p>
          <a:p>
            <a:pPr algn="l"/>
            <a:r>
              <a:rPr lang="en-US" sz="1000" b="0" i="0" dirty="0">
                <a:solidFill>
                  <a:srgbClr val="454545"/>
                </a:solidFill>
                <a:effectLst/>
                <a:latin typeface="Arial" panose="020B0604020202020204" pitchFamily="34" charset="0"/>
              </a:rPr>
              <a:t>Indoor</a:t>
            </a:r>
          </a:p>
          <a:p>
            <a:pPr algn="l"/>
            <a:r>
              <a:rPr lang="en-US" sz="1000" b="0" i="0" dirty="0">
                <a:solidFill>
                  <a:srgbClr val="454545"/>
                </a:solidFill>
                <a:effectLst/>
                <a:latin typeface="Arial" panose="020B0604020202020204" pitchFamily="34" charset="0"/>
              </a:rPr>
              <a:t>Would love to have four teams for the indoor season because what we’re finding is we are not getting enough numbers with the little guys and sometimes were not even breaking so would like to great, a plan to make it more affordable and people that have kids that are three and four years old</a:t>
            </a:r>
            <a:br>
              <a:rPr lang="en-US" sz="1000" b="0" i="0" dirty="0">
                <a:solidFill>
                  <a:srgbClr val="454545"/>
                </a:solidFill>
                <a:effectLst/>
                <a:latin typeface="Arial" panose="020B0604020202020204" pitchFamily="34" charset="0"/>
              </a:rPr>
            </a:br>
            <a:endParaRPr lang="en-US" sz="1000" b="0" i="0" dirty="0">
              <a:solidFill>
                <a:srgbClr val="454545"/>
              </a:solidFill>
              <a:effectLst/>
              <a:latin typeface="Arial" panose="020B0604020202020204" pitchFamily="34" charset="0"/>
            </a:endParaRPr>
          </a:p>
          <a:p>
            <a:pPr algn="l"/>
            <a:r>
              <a:rPr lang="en-US" sz="1200" b="1" i="0" dirty="0">
                <a:solidFill>
                  <a:srgbClr val="454545"/>
                </a:solidFill>
                <a:effectLst/>
                <a:latin typeface="Arial" panose="020B0604020202020204" pitchFamily="34" charset="0"/>
              </a:rPr>
              <a:t>Growth U7</a:t>
            </a:r>
          </a:p>
          <a:p>
            <a:pPr algn="l"/>
            <a:r>
              <a:rPr lang="en-US" sz="1000" b="0" i="0" dirty="0">
                <a:solidFill>
                  <a:srgbClr val="454545"/>
                </a:solidFill>
                <a:effectLst/>
                <a:latin typeface="Arial" panose="020B0604020202020204" pitchFamily="34" charset="0"/>
              </a:rPr>
              <a:t>Outdoor</a:t>
            </a:r>
          </a:p>
          <a:p>
            <a:pPr algn="l"/>
            <a:r>
              <a:rPr lang="en-US" sz="1000" b="0" i="0" dirty="0">
                <a:solidFill>
                  <a:srgbClr val="454545"/>
                </a:solidFill>
                <a:effectLst/>
                <a:latin typeface="Arial" panose="020B0604020202020204" pitchFamily="34" charset="0"/>
              </a:rPr>
              <a:t>By having a teams, we tend to occupy every field at one time so for growth we may not require much growth and if we do, then we will require more field time</a:t>
            </a:r>
          </a:p>
          <a:p>
            <a:pPr algn="l"/>
            <a:r>
              <a:rPr lang="en-US" sz="1000" b="0" i="0" dirty="0">
                <a:solidFill>
                  <a:srgbClr val="454545"/>
                </a:solidFill>
                <a:effectLst/>
                <a:latin typeface="Arial" panose="020B0604020202020204" pitchFamily="34" charset="0"/>
              </a:rPr>
              <a:t>-Would like to continue having Lonestar to help develop those coaches</a:t>
            </a:r>
          </a:p>
          <a:p>
            <a:pPr algn="l"/>
            <a:r>
              <a:rPr lang="en-US" sz="1000" b="0" i="0" dirty="0">
                <a:solidFill>
                  <a:srgbClr val="454545"/>
                </a:solidFill>
                <a:effectLst/>
                <a:latin typeface="Arial" panose="020B0604020202020204" pitchFamily="34" charset="0"/>
              </a:rPr>
              <a:t>Indoor</a:t>
            </a:r>
          </a:p>
          <a:p>
            <a:pPr algn="l"/>
            <a:r>
              <a:rPr lang="en-US" sz="1000" b="0" i="0" dirty="0">
                <a:solidFill>
                  <a:srgbClr val="454545"/>
                </a:solidFill>
                <a:effectLst/>
                <a:latin typeface="Arial" panose="020B0604020202020204" pitchFamily="34" charset="0"/>
              </a:rPr>
              <a:t>We have four teams and 4/4 to the field, which makes it great, but we would love to add another four teams so that we can have a bigger program for the under seven, but we would require more field time</a:t>
            </a:r>
          </a:p>
          <a:p>
            <a:pPr algn="l"/>
            <a:r>
              <a:rPr lang="en-US" sz="1000" b="0" i="0" dirty="0">
                <a:solidFill>
                  <a:srgbClr val="454545"/>
                </a:solidFill>
                <a:effectLst/>
                <a:latin typeface="Arial" panose="020B0604020202020204" pitchFamily="34" charset="0"/>
              </a:rPr>
              <a:t>-would like to continue having lone star help develop those coaches</a:t>
            </a:r>
          </a:p>
          <a:p>
            <a:br>
              <a:rPr lang="en-US" sz="1000" dirty="0"/>
            </a:br>
            <a:endParaRPr lang="en-US" sz="1000" dirty="0"/>
          </a:p>
        </p:txBody>
      </p:sp>
      <p:pic>
        <p:nvPicPr>
          <p:cNvPr id="4" name="Picture 3" descr="A logo of a football team&#10;&#10;Description automatically generated">
            <a:extLst>
              <a:ext uri="{FF2B5EF4-FFF2-40B4-BE49-F238E27FC236}">
                <a16:creationId xmlns:a16="http://schemas.microsoft.com/office/drawing/2014/main" id="{FF8B87DF-9EAD-95B0-CB8F-7F46AD32B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372" y="0"/>
            <a:ext cx="2423873" cy="2276475"/>
          </a:xfrm>
          <a:prstGeom prst="rect">
            <a:avLst/>
          </a:prstGeom>
        </p:spPr>
      </p:pic>
    </p:spTree>
    <p:extLst>
      <p:ext uri="{BB962C8B-B14F-4D97-AF65-F5344CB8AC3E}">
        <p14:creationId xmlns:p14="http://schemas.microsoft.com/office/powerpoint/2010/main" val="22094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0720F-0986-EC42-E11E-3467DD051F13}"/>
              </a:ext>
            </a:extLst>
          </p:cNvPr>
          <p:cNvSpPr txBox="1"/>
          <p:nvPr/>
        </p:nvSpPr>
        <p:spPr>
          <a:xfrm>
            <a:off x="0" y="82296"/>
            <a:ext cx="12371832" cy="7278916"/>
          </a:xfrm>
          <a:prstGeom prst="rect">
            <a:avLst/>
          </a:prstGeom>
          <a:noFill/>
        </p:spPr>
        <p:txBody>
          <a:bodyPr wrap="square" rtlCol="0">
            <a:spAutoFit/>
          </a:bodyPr>
          <a:lstStyle/>
          <a:p>
            <a:pPr algn="l"/>
            <a:endParaRPr lang="en-US" sz="900" b="1" dirty="0">
              <a:solidFill>
                <a:srgbClr val="222222"/>
              </a:solidFill>
              <a:latin typeface=".SFUI-Semibold"/>
            </a:endParaRPr>
          </a:p>
          <a:p>
            <a:pPr algn="l"/>
            <a:r>
              <a:rPr lang="en-US" sz="900" b="1" dirty="0">
                <a:solidFill>
                  <a:srgbClr val="222222"/>
                </a:solidFill>
                <a:latin typeface=".SFUI-Semibold"/>
              </a:rPr>
              <a:t>                                                                                                                                                                                </a:t>
            </a:r>
            <a:r>
              <a:rPr lang="en-US" sz="2400" b="1" dirty="0">
                <a:solidFill>
                  <a:srgbClr val="222222"/>
                </a:solidFill>
                <a:latin typeface=".SFUI-Semibold"/>
              </a:rPr>
              <a:t>        Arsenal Club Program </a:t>
            </a:r>
          </a:p>
          <a:p>
            <a:pPr algn="l"/>
            <a:endParaRPr lang="en-US" sz="900" b="1" dirty="0">
              <a:solidFill>
                <a:srgbClr val="222222"/>
              </a:solidFill>
              <a:latin typeface=".SFUI-Semibold"/>
            </a:endParaRPr>
          </a:p>
          <a:p>
            <a:pPr algn="l"/>
            <a:endParaRPr lang="en-US" sz="900" b="1" dirty="0">
              <a:solidFill>
                <a:srgbClr val="222222"/>
              </a:solidFill>
              <a:latin typeface=".SFUI-Semibold"/>
            </a:endParaRPr>
          </a:p>
          <a:p>
            <a:pPr algn="l"/>
            <a:endParaRPr lang="en-US" sz="900" b="1" dirty="0">
              <a:solidFill>
                <a:srgbClr val="222222"/>
              </a:solidFill>
              <a:latin typeface=".SFUI-Semibold"/>
            </a:endParaRPr>
          </a:p>
          <a:p>
            <a:pPr algn="l"/>
            <a:r>
              <a:rPr lang="en-US" sz="1050" b="1" dirty="0">
                <a:solidFill>
                  <a:srgbClr val="222222"/>
                </a:solidFill>
                <a:latin typeface=".SFUI-Semibold"/>
              </a:rPr>
              <a:t>RECAP:</a:t>
            </a:r>
            <a:endParaRPr lang="en-US" sz="1050" b="1" dirty="0">
              <a:solidFill>
                <a:srgbClr val="222222"/>
              </a:solidFill>
              <a:effectLst/>
              <a:latin typeface=".SF UI"/>
            </a:endParaRPr>
          </a:p>
          <a:p>
            <a:pPr algn="l"/>
            <a:r>
              <a:rPr lang="en-US" sz="900" b="1" dirty="0">
                <a:solidFill>
                  <a:srgbClr val="222222"/>
                </a:solidFill>
                <a:effectLst/>
                <a:latin typeface=".SFUI-Semibold"/>
              </a:rPr>
              <a:t>In the 2024 outdoor season, we progressed toward the vision of "A place where everyone belongs" by implementing the Lonestar Arsenal Training Center in Fort Saskatchewan. This initiative offered high-quality training for both premier and community players while bringing the LRA methodology and session plans to life.</a:t>
            </a:r>
            <a:br>
              <a:rPr lang="en-US" sz="900" dirty="0">
                <a:solidFill>
                  <a:srgbClr val="222222"/>
                </a:solidFill>
                <a:effectLst/>
                <a:latin typeface=".SF UI"/>
              </a:rPr>
            </a:br>
            <a:endParaRPr lang="en-US" sz="900" dirty="0">
              <a:solidFill>
                <a:srgbClr val="222222"/>
              </a:solidFill>
              <a:effectLst/>
              <a:latin typeface=".SF UI"/>
            </a:endParaRPr>
          </a:p>
          <a:p>
            <a:pPr algn="l"/>
            <a:r>
              <a:rPr lang="en-US" sz="1050" b="1" dirty="0">
                <a:solidFill>
                  <a:srgbClr val="222222"/>
                </a:solidFill>
                <a:effectLst/>
                <a:latin typeface=".SFUI-Semibold"/>
              </a:rPr>
              <a:t>Key Achievements</a:t>
            </a:r>
            <a:r>
              <a:rPr lang="en-US" sz="1050" dirty="0">
                <a:solidFill>
                  <a:srgbClr val="222222"/>
                </a:solidFill>
                <a:latin typeface=".SF UI"/>
              </a:rPr>
              <a:t> </a:t>
            </a:r>
            <a:r>
              <a:rPr lang="en-US" sz="900" dirty="0">
                <a:solidFill>
                  <a:srgbClr val="222222"/>
                </a:solidFill>
                <a:latin typeface=".SF UI"/>
              </a:rPr>
              <a:t>: </a:t>
            </a:r>
            <a:r>
              <a:rPr lang="en-US" sz="900" b="1" dirty="0">
                <a:solidFill>
                  <a:srgbClr val="222222"/>
                </a:solidFill>
                <a:effectLst/>
                <a:latin typeface=".SFUI-Semibold"/>
              </a:rPr>
              <a:t>Lonestar Arsenal Training Center</a:t>
            </a:r>
            <a:br>
              <a:rPr lang="en-US" sz="900" dirty="0">
                <a:solidFill>
                  <a:srgbClr val="222222"/>
                </a:solidFill>
                <a:effectLst/>
                <a:latin typeface=".SF UI"/>
              </a:rPr>
            </a:br>
            <a:endParaRPr lang="en-US" sz="900" dirty="0">
              <a:solidFill>
                <a:srgbClr val="222222"/>
              </a:solidFill>
              <a:effectLst/>
              <a:latin typeface=".SF UI"/>
            </a:endParaRPr>
          </a:p>
          <a:p>
            <a:pPr algn="l"/>
            <a:r>
              <a:rPr lang="en-US" sz="900" b="1" dirty="0">
                <a:solidFill>
                  <a:srgbClr val="222222"/>
                </a:solidFill>
                <a:effectLst/>
                <a:latin typeface=".SFUI-Semibold"/>
              </a:rPr>
              <a:t>Delivered training on premier fields, including Taurus Field.</a:t>
            </a:r>
            <a:endParaRPr lang="en-US" sz="900" dirty="0">
              <a:solidFill>
                <a:srgbClr val="222222"/>
              </a:solidFill>
              <a:effectLst/>
              <a:latin typeface=".SF UI"/>
            </a:endParaRPr>
          </a:p>
          <a:p>
            <a:pPr algn="l"/>
            <a:r>
              <a:rPr lang="en-US" sz="900" b="1" dirty="0">
                <a:solidFill>
                  <a:srgbClr val="222222"/>
                </a:solidFill>
                <a:effectLst/>
                <a:latin typeface=".SFUI-Semibold"/>
              </a:rPr>
              <a:t>Supported coach development through workshops and quality training sessions.</a:t>
            </a:r>
            <a:endParaRPr lang="en-US" sz="900" dirty="0">
              <a:solidFill>
                <a:srgbClr val="222222"/>
              </a:solidFill>
              <a:effectLst/>
              <a:latin typeface=".SF UI"/>
            </a:endParaRPr>
          </a:p>
          <a:p>
            <a:pPr algn="l"/>
            <a:r>
              <a:rPr lang="en-US" sz="900" b="1" dirty="0">
                <a:solidFill>
                  <a:srgbClr val="222222"/>
                </a:solidFill>
                <a:effectLst/>
                <a:latin typeface=".SFUI-Semibold"/>
              </a:rPr>
              <a:t>Engaged 38 community players and 28 academy players during Spring Camp, with consistent participation through May-June.</a:t>
            </a:r>
            <a:endParaRPr lang="en-US" sz="900" dirty="0">
              <a:solidFill>
                <a:srgbClr val="222222"/>
              </a:solidFill>
              <a:effectLst/>
              <a:latin typeface=".SF UI"/>
            </a:endParaRPr>
          </a:p>
          <a:p>
            <a:pPr algn="l"/>
            <a:r>
              <a:rPr lang="en-US" sz="900" b="1" dirty="0">
                <a:solidFill>
                  <a:srgbClr val="222222"/>
                </a:solidFill>
                <a:effectLst/>
                <a:latin typeface=".SFUI-Semibold"/>
              </a:rPr>
              <a:t>Results: Cultivated values of community, growth, and respect.</a:t>
            </a:r>
            <a:endParaRPr lang="en-US" sz="900" dirty="0">
              <a:solidFill>
                <a:srgbClr val="222222"/>
              </a:solidFill>
              <a:effectLst/>
              <a:latin typeface=".SF UI"/>
            </a:endParaRPr>
          </a:p>
          <a:p>
            <a:pPr algn="l"/>
            <a:r>
              <a:rPr lang="en-US" sz="900" b="1" dirty="0">
                <a:solidFill>
                  <a:srgbClr val="222222"/>
                </a:solidFill>
                <a:effectLst/>
                <a:latin typeface=".SFUI-Semibold"/>
              </a:rPr>
              <a:t>Retained most players, with one U9 departure to Sherwood Park.</a:t>
            </a:r>
            <a:endParaRPr lang="en-US" sz="900" dirty="0">
              <a:solidFill>
                <a:srgbClr val="222222"/>
              </a:solidFill>
              <a:effectLst/>
              <a:latin typeface=".SF UI"/>
            </a:endParaRPr>
          </a:p>
          <a:p>
            <a:pPr algn="l"/>
            <a:r>
              <a:rPr lang="en-US" sz="900" b="1" dirty="0">
                <a:solidFill>
                  <a:srgbClr val="222222"/>
                </a:solidFill>
                <a:effectLst/>
                <a:latin typeface=".SFUI-Semibold"/>
              </a:rPr>
              <a:t>Leadership Capacity Development</a:t>
            </a:r>
          </a:p>
          <a:p>
            <a:pPr algn="l"/>
            <a:endParaRPr lang="en-US" sz="900" dirty="0">
              <a:solidFill>
                <a:srgbClr val="222222"/>
              </a:solidFill>
              <a:effectLst/>
              <a:latin typeface=".SF UI"/>
            </a:endParaRPr>
          </a:p>
          <a:p>
            <a:pPr algn="l"/>
            <a:r>
              <a:rPr lang="en-US" sz="900" b="1" dirty="0">
                <a:solidFill>
                  <a:srgbClr val="222222"/>
                </a:solidFill>
                <a:effectLst/>
                <a:latin typeface=".SFUI-Semibold"/>
              </a:rPr>
              <a:t>Hosted workshops emphasizing leadership and creating optimal learning environments.</a:t>
            </a:r>
            <a:endParaRPr lang="en-US" sz="900" dirty="0">
              <a:solidFill>
                <a:srgbClr val="222222"/>
              </a:solidFill>
              <a:effectLst/>
              <a:latin typeface=".SF UI"/>
            </a:endParaRPr>
          </a:p>
          <a:p>
            <a:pPr algn="l"/>
            <a:r>
              <a:rPr lang="en-US" sz="900" b="1" dirty="0">
                <a:solidFill>
                  <a:srgbClr val="222222"/>
                </a:solidFill>
                <a:effectLst/>
                <a:latin typeface=".SFUI-Semibold"/>
              </a:rPr>
              <a:t>Consulted with club leadership for strategic program development.</a:t>
            </a:r>
            <a:endParaRPr lang="en-US" sz="900" dirty="0">
              <a:solidFill>
                <a:srgbClr val="222222"/>
              </a:solidFill>
              <a:effectLst/>
              <a:latin typeface=".SF UI"/>
            </a:endParaRPr>
          </a:p>
          <a:p>
            <a:pPr algn="l"/>
            <a:r>
              <a:rPr lang="en-US" sz="900" b="1" dirty="0">
                <a:solidFill>
                  <a:srgbClr val="222222"/>
                </a:solidFill>
                <a:effectLst/>
                <a:latin typeface=".SFUI-Semibold"/>
              </a:rPr>
              <a:t>Provided consistent support to premier coaches both on and off the field.</a:t>
            </a:r>
            <a:endParaRPr lang="en-US" sz="900" dirty="0">
              <a:solidFill>
                <a:srgbClr val="222222"/>
              </a:solidFill>
              <a:effectLst/>
              <a:latin typeface=".SF UI"/>
            </a:endParaRPr>
          </a:p>
          <a:p>
            <a:pPr algn="l"/>
            <a:r>
              <a:rPr lang="en-US" sz="900" b="1" dirty="0">
                <a:solidFill>
                  <a:srgbClr val="222222"/>
                </a:solidFill>
                <a:effectLst/>
                <a:latin typeface=".SFUI-Semibold"/>
              </a:rPr>
              <a:t>Community Connection</a:t>
            </a:r>
            <a:endParaRPr lang="en-US" sz="900" dirty="0">
              <a:solidFill>
                <a:srgbClr val="222222"/>
              </a:solidFill>
              <a:effectLst/>
              <a:latin typeface=".SF UI"/>
            </a:endParaRPr>
          </a:p>
          <a:p>
            <a:pPr algn="l"/>
            <a:r>
              <a:rPr lang="en-US" sz="900" b="1" dirty="0">
                <a:solidFill>
                  <a:srgbClr val="222222"/>
                </a:solidFill>
                <a:effectLst/>
                <a:latin typeface=".SFUI-Semibold"/>
              </a:rPr>
              <a:t>Hosted Fort Saskatchewan’s first collegiate soccer match in partnership with The King’s University.</a:t>
            </a:r>
            <a:endParaRPr lang="en-US" sz="900" dirty="0">
              <a:solidFill>
                <a:srgbClr val="222222"/>
              </a:solidFill>
              <a:effectLst/>
              <a:latin typeface=".SF UI"/>
            </a:endParaRPr>
          </a:p>
          <a:p>
            <a:pPr algn="l"/>
            <a:r>
              <a:rPr lang="en-US" sz="900" b="1" dirty="0">
                <a:solidFill>
                  <a:srgbClr val="222222"/>
                </a:solidFill>
                <a:effectLst/>
                <a:latin typeface=".SFUI-Semibold"/>
              </a:rPr>
              <a:t>Offered mentorship opportunities for players with collegiate coaches and athletes.</a:t>
            </a:r>
            <a:endParaRPr lang="en-US" sz="900" dirty="0">
              <a:solidFill>
                <a:srgbClr val="222222"/>
              </a:solidFill>
              <a:effectLst/>
              <a:latin typeface=".SF UI"/>
            </a:endParaRPr>
          </a:p>
          <a:p>
            <a:pPr algn="l"/>
            <a:r>
              <a:rPr lang="en-US" sz="900" b="1" dirty="0">
                <a:solidFill>
                  <a:srgbClr val="222222"/>
                </a:solidFill>
                <a:effectLst/>
                <a:latin typeface=".SFUI-Semibold"/>
              </a:rPr>
              <a:t>Connected 6 community coaches to the Training Center through workshops.</a:t>
            </a:r>
            <a:endParaRPr lang="en-US" sz="900" dirty="0">
              <a:solidFill>
                <a:srgbClr val="222222"/>
              </a:solidFill>
              <a:effectLst/>
              <a:latin typeface=".SF UI"/>
            </a:endParaRPr>
          </a:p>
          <a:p>
            <a:pPr algn="l"/>
            <a:r>
              <a:rPr lang="en-US" sz="900" b="1" dirty="0">
                <a:solidFill>
                  <a:srgbClr val="222222"/>
                </a:solidFill>
                <a:effectLst/>
                <a:latin typeface=".SFUI-Semibold"/>
              </a:rPr>
              <a:t>Promoted visibility through digital marketing campaigns. </a:t>
            </a:r>
          </a:p>
          <a:p>
            <a:pPr algn="l"/>
            <a:endParaRPr lang="en-US" sz="900" b="1" dirty="0">
              <a:solidFill>
                <a:srgbClr val="222222"/>
              </a:solidFill>
              <a:latin typeface=".SFUI-Semibold"/>
            </a:endParaRPr>
          </a:p>
          <a:p>
            <a:pPr algn="l"/>
            <a:r>
              <a:rPr lang="en-US" sz="900" b="1" dirty="0">
                <a:solidFill>
                  <a:srgbClr val="222222"/>
                </a:solidFill>
                <a:effectLst/>
                <a:latin typeface=".SFUI-Semibold"/>
              </a:rPr>
              <a:t>Results:</a:t>
            </a:r>
            <a:r>
              <a:rPr lang="en-US" sz="900" b="1" dirty="0">
                <a:solidFill>
                  <a:srgbClr val="222222"/>
                </a:solidFill>
                <a:latin typeface=".SF UI"/>
              </a:rPr>
              <a:t> </a:t>
            </a:r>
            <a:r>
              <a:rPr lang="en-US" sz="900" b="1" dirty="0">
                <a:solidFill>
                  <a:srgbClr val="222222"/>
                </a:solidFill>
                <a:effectLst/>
                <a:latin typeface=".SFUI-Semibold"/>
              </a:rPr>
              <a:t>Players displayed resilience and growth, standing out against Tier 1 competition.</a:t>
            </a:r>
            <a:endParaRPr lang="en-US" sz="900" dirty="0">
              <a:solidFill>
                <a:srgbClr val="222222"/>
              </a:solidFill>
              <a:effectLst/>
              <a:latin typeface=".SF UI"/>
            </a:endParaRPr>
          </a:p>
          <a:p>
            <a:pPr algn="l"/>
            <a:r>
              <a:rPr lang="en-US" sz="900" b="1" dirty="0">
                <a:solidFill>
                  <a:srgbClr val="222222"/>
                </a:solidFill>
                <a:effectLst/>
                <a:latin typeface=".SFUI-Semibold"/>
              </a:rPr>
              <a:t>Strengthened team camaraderie and understanding of the game.</a:t>
            </a:r>
            <a:endParaRPr lang="en-US" sz="900" dirty="0">
              <a:solidFill>
                <a:srgbClr val="222222"/>
              </a:solidFill>
              <a:effectLst/>
              <a:latin typeface=".SF UI"/>
            </a:endParaRPr>
          </a:p>
          <a:p>
            <a:pPr algn="l"/>
            <a:r>
              <a:rPr lang="en-US" sz="900" b="1" dirty="0">
                <a:solidFill>
                  <a:srgbClr val="222222"/>
                </a:solidFill>
                <a:effectLst/>
                <a:latin typeface=".SFUI-Semibold"/>
              </a:rPr>
              <a:t>Indoor Season 2024/2025</a:t>
            </a:r>
            <a:endParaRPr lang="en-US" sz="900" dirty="0">
              <a:solidFill>
                <a:srgbClr val="222222"/>
              </a:solidFill>
              <a:effectLst/>
              <a:latin typeface=".SF UI"/>
            </a:endParaRPr>
          </a:p>
          <a:p>
            <a:pPr algn="l"/>
            <a:r>
              <a:rPr lang="en-US" sz="900" b="1" dirty="0">
                <a:solidFill>
                  <a:srgbClr val="222222"/>
                </a:solidFill>
                <a:effectLst/>
                <a:latin typeface=".SFUI-Semibold"/>
              </a:rPr>
              <a:t>Player Performance</a:t>
            </a:r>
          </a:p>
          <a:p>
            <a:pPr algn="l"/>
            <a:endParaRPr lang="en-US" sz="900" dirty="0">
              <a:solidFill>
                <a:srgbClr val="222222"/>
              </a:solidFill>
              <a:effectLst/>
              <a:latin typeface=".SF UI"/>
            </a:endParaRPr>
          </a:p>
          <a:p>
            <a:r>
              <a:rPr lang="en-US" sz="1050" b="1" dirty="0">
                <a:solidFill>
                  <a:srgbClr val="222222"/>
                </a:solidFill>
                <a:effectLst/>
                <a:latin typeface=".SFUI-Semibold"/>
              </a:rPr>
              <a:t>U10 Boys:   </a:t>
            </a:r>
            <a:r>
              <a:rPr lang="en-US" sz="900" b="1" dirty="0">
                <a:solidFill>
                  <a:srgbClr val="222222"/>
                </a:solidFill>
                <a:effectLst/>
                <a:latin typeface=".SFUI-Semibold"/>
              </a:rPr>
              <a:t>Undefeated in league play with 4 wins. Champions of the Spruce Grove early bird tournament                                                                                                 </a:t>
            </a:r>
          </a:p>
          <a:p>
            <a:r>
              <a:rPr lang="en-US" sz="900" b="1" dirty="0">
                <a:solidFill>
                  <a:srgbClr val="222222"/>
                </a:solidFill>
                <a:effectLst/>
                <a:latin typeface=".SFUI-Semibold"/>
              </a:rPr>
              <a:t>  </a:t>
            </a:r>
            <a:r>
              <a:rPr lang="en-US" sz="1050" b="1" dirty="0">
                <a:solidFill>
                  <a:srgbClr val="222222"/>
                </a:solidFill>
                <a:effectLst/>
                <a:latin typeface=".SFUI-Semibold"/>
              </a:rPr>
              <a:t>U10 Girls: </a:t>
            </a:r>
            <a:r>
              <a:rPr lang="en-US" sz="900" b="1" dirty="0">
                <a:solidFill>
                  <a:srgbClr val="222222"/>
                </a:solidFill>
                <a:effectLst/>
                <a:latin typeface=".SFUI-Semibold"/>
              </a:rPr>
              <a:t>Ranked 4th of 8 teams in the Tier 2 league with 2 wins and 3 losses.</a:t>
            </a:r>
            <a:endParaRPr lang="en-US" sz="900" dirty="0">
              <a:solidFill>
                <a:srgbClr val="222222"/>
              </a:solidFill>
              <a:effectLst/>
              <a:latin typeface=".SF UI"/>
            </a:endParaRPr>
          </a:p>
          <a:p>
            <a:pPr algn="l"/>
            <a:endParaRPr lang="en-US" sz="1050" b="1" dirty="0">
              <a:solidFill>
                <a:srgbClr val="222222"/>
              </a:solidFill>
              <a:effectLst/>
              <a:latin typeface=".SFUI-Semibold"/>
            </a:endParaRPr>
          </a:p>
          <a:p>
            <a:pPr algn="l"/>
            <a:r>
              <a:rPr lang="en-US" sz="1050" b="1" dirty="0">
                <a:solidFill>
                  <a:srgbClr val="222222"/>
                </a:solidFill>
                <a:effectLst/>
                <a:latin typeface=".SFUI-Semibold"/>
              </a:rPr>
              <a:t>U9 Boys:  </a:t>
            </a:r>
            <a:r>
              <a:rPr lang="en-US" sz="900" b="1" dirty="0">
                <a:solidFill>
                  <a:srgbClr val="222222"/>
                </a:solidFill>
                <a:effectLst/>
                <a:latin typeface=".SFUI-Semibold"/>
              </a:rPr>
              <a:t>Rapid development, outperforming previous U9 groups with the example set by older players. Two wins and three losses, scoring 16 goals and conceding only 5 in their last two games.</a:t>
            </a:r>
            <a:endParaRPr lang="en-US" sz="900" dirty="0">
              <a:solidFill>
                <a:srgbClr val="222222"/>
              </a:solidFill>
              <a:effectLst/>
              <a:latin typeface=".SF UI"/>
            </a:endParaRPr>
          </a:p>
          <a:p>
            <a:pPr algn="l"/>
            <a:r>
              <a:rPr lang="en-US" sz="900" b="1" dirty="0">
                <a:solidFill>
                  <a:srgbClr val="222222"/>
                </a:solidFill>
                <a:effectLst/>
                <a:latin typeface=".SFUI-Semibold"/>
              </a:rPr>
              <a:t>Community Involvement</a:t>
            </a:r>
            <a:endParaRPr lang="en-US" sz="900" dirty="0">
              <a:solidFill>
                <a:srgbClr val="222222"/>
              </a:solidFill>
              <a:effectLst/>
              <a:latin typeface=".SF UI"/>
            </a:endParaRPr>
          </a:p>
          <a:p>
            <a:pPr algn="l"/>
            <a:br>
              <a:rPr lang="en-US" sz="900" dirty="0">
                <a:solidFill>
                  <a:srgbClr val="222222"/>
                </a:solidFill>
                <a:effectLst/>
                <a:latin typeface=".SF UI"/>
              </a:rPr>
            </a:br>
            <a:r>
              <a:rPr lang="en-US" sz="900" b="1" dirty="0">
                <a:solidFill>
                  <a:srgbClr val="222222"/>
                </a:solidFill>
                <a:effectLst/>
                <a:latin typeface=".SFUI-Semibold"/>
              </a:rPr>
              <a:t>All premier teams had the opportunity to act as ball boys and girls for The King’s University collegiate soccer season, strengthening ties and inspiring players.</a:t>
            </a:r>
            <a:endParaRPr lang="en-US" sz="900" dirty="0">
              <a:solidFill>
                <a:srgbClr val="222222"/>
              </a:solidFill>
              <a:effectLst/>
              <a:latin typeface=".SF UI"/>
            </a:endParaRPr>
          </a:p>
          <a:p>
            <a:pPr algn="l"/>
            <a:r>
              <a:rPr lang="en-US" sz="900" b="1" dirty="0">
                <a:solidFill>
                  <a:srgbClr val="222222"/>
                </a:solidFill>
                <a:effectLst/>
                <a:latin typeface=".SFUI-Semibold"/>
              </a:rPr>
              <a:t>Coaching Development</a:t>
            </a:r>
            <a:endParaRPr lang="en-US" sz="900" dirty="0">
              <a:solidFill>
                <a:srgbClr val="222222"/>
              </a:solidFill>
              <a:effectLst/>
              <a:latin typeface=".SF UI"/>
            </a:endParaRPr>
          </a:p>
          <a:p>
            <a:pPr algn="l"/>
            <a:r>
              <a:rPr lang="en-US" sz="900" b="1" dirty="0">
                <a:solidFill>
                  <a:srgbClr val="222222"/>
                </a:solidFill>
                <a:effectLst/>
                <a:latin typeface=".SFUI-Semibold"/>
              </a:rPr>
              <a:t>Hosted three coaching clinics, ensuring each team had representation. Coaches are rapidly implementing the LRA methodology in training and </a:t>
            </a:r>
            <a:r>
              <a:rPr lang="en-US" sz="900" b="1" dirty="0">
                <a:solidFill>
                  <a:srgbClr val="222222"/>
                </a:solidFill>
                <a:latin typeface=".SFUI-Semibold"/>
              </a:rPr>
              <a:t>M</a:t>
            </a:r>
            <a:r>
              <a:rPr lang="en-US" sz="900" b="1" dirty="0">
                <a:solidFill>
                  <a:srgbClr val="222222"/>
                </a:solidFill>
                <a:effectLst/>
                <a:latin typeface=".SFUI-Semibold"/>
              </a:rPr>
              <a:t>atches. Provided a completed LRA curriculum aligned with Canada Soccer’s LTPD program. Established Google Classrooms for parents, coaches, and players to access session plans and resources.</a:t>
            </a:r>
            <a:endParaRPr lang="en-US" sz="900" dirty="0">
              <a:solidFill>
                <a:srgbClr val="222222"/>
              </a:solidFill>
              <a:effectLst/>
              <a:latin typeface=".SF UI"/>
            </a:endParaRPr>
          </a:p>
          <a:p>
            <a:pPr algn="l"/>
            <a:r>
              <a:rPr lang="en-US" sz="900" b="1" dirty="0">
                <a:solidFill>
                  <a:srgbClr val="222222"/>
                </a:solidFill>
                <a:effectLst/>
                <a:latin typeface=".SFUI-Semibold"/>
              </a:rPr>
              <a:t>Moving Forward</a:t>
            </a:r>
            <a:endParaRPr lang="en-US" sz="900" dirty="0">
              <a:solidFill>
                <a:srgbClr val="222222"/>
              </a:solidFill>
              <a:effectLst/>
              <a:latin typeface=".SF UI"/>
            </a:endParaRPr>
          </a:p>
          <a:p>
            <a:pPr algn="l"/>
            <a:r>
              <a:rPr lang="en-US" sz="900" b="1" dirty="0">
                <a:solidFill>
                  <a:srgbClr val="222222"/>
                </a:solidFill>
                <a:effectLst/>
                <a:latin typeface=".SFUI-Semibold"/>
              </a:rPr>
              <a:t>Expand the premier program from three teams to six teams. Enhance premier coach development to ensure consistent and sustainable growth. Strengthen partnerships with The King’s University’s Men’s and Women’s soccer programs. Continue developing the Lonestar Arsenal Training Center to support both player and coach development.</a:t>
            </a:r>
            <a:endParaRPr lang="en-US" sz="900" dirty="0">
              <a:solidFill>
                <a:srgbClr val="222222"/>
              </a:solidFill>
              <a:effectLst/>
              <a:latin typeface=".SF UI"/>
            </a:endParaRPr>
          </a:p>
          <a:p>
            <a:pPr algn="l"/>
            <a:r>
              <a:rPr lang="en-US" sz="900" b="1" dirty="0">
                <a:solidFill>
                  <a:srgbClr val="222222"/>
                </a:solidFill>
                <a:effectLst/>
                <a:latin typeface=".SFUI-Semibold"/>
              </a:rPr>
              <a:t>Arsenal Premier Club Program remains committed to fostering an inclusive environment where all players and coaches can grow, achieve, and belong.</a:t>
            </a:r>
            <a:endParaRPr lang="en-US" sz="900" dirty="0">
              <a:solidFill>
                <a:srgbClr val="222222"/>
              </a:solidFill>
              <a:effectLst/>
              <a:latin typeface=".SF UI"/>
            </a:endParaRPr>
          </a:p>
          <a:p>
            <a:br>
              <a:rPr lang="en-US" sz="1000" dirty="0"/>
            </a:br>
            <a:endParaRPr lang="en-US" sz="1000" dirty="0"/>
          </a:p>
        </p:txBody>
      </p:sp>
      <p:pic>
        <p:nvPicPr>
          <p:cNvPr id="4" name="Picture 3" descr="A logo of a football team&#10;&#10;Description automatically generated">
            <a:extLst>
              <a:ext uri="{FF2B5EF4-FFF2-40B4-BE49-F238E27FC236}">
                <a16:creationId xmlns:a16="http://schemas.microsoft.com/office/drawing/2014/main" id="{F814C69B-EA17-B7DD-6284-0AF252603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377" y="0"/>
            <a:ext cx="1300774" cy="1221673"/>
          </a:xfrm>
          <a:prstGeom prst="rect">
            <a:avLst/>
          </a:prstGeom>
        </p:spPr>
      </p:pic>
    </p:spTree>
    <p:extLst>
      <p:ext uri="{BB962C8B-B14F-4D97-AF65-F5344CB8AC3E}">
        <p14:creationId xmlns:p14="http://schemas.microsoft.com/office/powerpoint/2010/main" val="3182784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82C3B-2D34-E54E-F88C-0B4585CA5D07}"/>
              </a:ext>
            </a:extLst>
          </p:cNvPr>
          <p:cNvSpPr txBox="1"/>
          <p:nvPr/>
        </p:nvSpPr>
        <p:spPr>
          <a:xfrm>
            <a:off x="406399" y="905232"/>
            <a:ext cx="11249891" cy="5324535"/>
          </a:xfrm>
          <a:prstGeom prst="rect">
            <a:avLst/>
          </a:prstGeom>
          <a:noFill/>
        </p:spPr>
        <p:txBody>
          <a:bodyPr wrap="square" rtlCol="0">
            <a:spAutoFit/>
          </a:bodyPr>
          <a:lstStyle/>
          <a:p>
            <a:r>
              <a:rPr lang="en-US" sz="1600" b="1" u="sng" dirty="0"/>
              <a:t>Summary of Current Activities:</a:t>
            </a:r>
          </a:p>
          <a:p>
            <a:r>
              <a:rPr lang="en-US" sz="1400" b="1" dirty="0"/>
              <a:t>Indoor 2023/2024</a:t>
            </a:r>
          </a:p>
          <a:p>
            <a:r>
              <a:rPr lang="en-US" sz="1400" dirty="0"/>
              <a:t> 15 Teams</a:t>
            </a:r>
          </a:p>
          <a:p>
            <a:r>
              <a:rPr lang="en-US" sz="1400" dirty="0"/>
              <a:t> 224 Players</a:t>
            </a:r>
          </a:p>
          <a:p>
            <a:r>
              <a:rPr lang="en-US" sz="1400" dirty="0"/>
              <a:t> 4 Teams Qualified for City Finals, U11G Rodgers, U11B Gratton, U11B Shand, U13G Curran</a:t>
            </a:r>
          </a:p>
          <a:p>
            <a:r>
              <a:rPr lang="en-US" sz="1400" dirty="0"/>
              <a:t> 1 Team Provincials U15G Lamarche</a:t>
            </a:r>
          </a:p>
          <a:p>
            <a:endParaRPr lang="en-US" sz="1400" dirty="0"/>
          </a:p>
          <a:p>
            <a:r>
              <a:rPr lang="en-US" sz="1400" b="1" dirty="0"/>
              <a:t>Outdoor 2024</a:t>
            </a:r>
          </a:p>
          <a:p>
            <a:r>
              <a:rPr lang="en-US" sz="1400" dirty="0"/>
              <a:t> 21 Teams, 19 Community, 2 Club</a:t>
            </a:r>
          </a:p>
          <a:p>
            <a:r>
              <a:rPr lang="en-US" sz="1400" dirty="0"/>
              <a:t> 303 all total</a:t>
            </a:r>
          </a:p>
          <a:p>
            <a:r>
              <a:rPr lang="en-US" sz="1400" dirty="0"/>
              <a:t> 8 Teams qualified for City Finals, 7 attended</a:t>
            </a:r>
          </a:p>
          <a:p>
            <a:r>
              <a:rPr lang="en-US" sz="1400" dirty="0"/>
              <a:t> 4 Medaled: U11B Gratton T5 Silver, U11G Coreas T4 Silver, U13B Grosseth T5 Bronze, U15G</a:t>
            </a:r>
          </a:p>
          <a:p>
            <a:r>
              <a:rPr lang="en-US" sz="1400" dirty="0"/>
              <a:t>Lamarche T5 Silver</a:t>
            </a:r>
          </a:p>
          <a:p>
            <a:endParaRPr lang="en-US" sz="1400" dirty="0"/>
          </a:p>
          <a:p>
            <a:r>
              <a:rPr lang="en-US" sz="1400" b="1" dirty="0"/>
              <a:t>Indoor 2024-2025</a:t>
            </a:r>
          </a:p>
          <a:p>
            <a:r>
              <a:rPr lang="en-US" sz="1400" dirty="0"/>
              <a:t> 21 Teams, 18 Community, 3 Club</a:t>
            </a:r>
          </a:p>
          <a:p>
            <a:r>
              <a:rPr lang="en-US" sz="1400" dirty="0"/>
              <a:t> 296 Players total</a:t>
            </a:r>
          </a:p>
          <a:p>
            <a:r>
              <a:rPr lang="en-US" sz="1400" dirty="0"/>
              <a:t> Potentially 7 Teams moving to Tier 4 after first round</a:t>
            </a:r>
          </a:p>
          <a:p>
            <a:r>
              <a:rPr lang="en-US" sz="1400" dirty="0"/>
              <a:t> We have seen tremendous growth in all the teams and players throughout the seasons.</a:t>
            </a:r>
          </a:p>
          <a:p>
            <a:r>
              <a:rPr lang="en-US" sz="1400" dirty="0"/>
              <a:t> Focus going forward will be hosting Player Development session with our own Tech Team.</a:t>
            </a:r>
          </a:p>
          <a:p>
            <a:r>
              <a:rPr lang="en-US" sz="1400" dirty="0"/>
              <a:t> Working with our Tech Directors to develop an Info Packet for all Coaches.</a:t>
            </a:r>
          </a:p>
          <a:p>
            <a:endParaRPr lang="en-US" sz="1400" dirty="0"/>
          </a:p>
          <a:p>
            <a:r>
              <a:rPr lang="en-US" sz="1600" b="1" dirty="0"/>
              <a:t>Challenges:</a:t>
            </a:r>
          </a:p>
          <a:p>
            <a:r>
              <a:rPr lang="en-US" sz="1400" dirty="0"/>
              <a:t>Finding Coaches for all teams is a continuous struggle</a:t>
            </a:r>
          </a:p>
        </p:txBody>
      </p:sp>
      <p:sp>
        <p:nvSpPr>
          <p:cNvPr id="4" name="TextBox 3">
            <a:extLst>
              <a:ext uri="{FF2B5EF4-FFF2-40B4-BE49-F238E27FC236}">
                <a16:creationId xmlns:a16="http://schemas.microsoft.com/office/drawing/2014/main" id="{4557A5E4-7746-AFFA-1F61-AD5BE533EF04}"/>
              </a:ext>
            </a:extLst>
          </p:cNvPr>
          <p:cNvSpPr txBox="1"/>
          <p:nvPr/>
        </p:nvSpPr>
        <p:spPr>
          <a:xfrm>
            <a:off x="775855" y="184727"/>
            <a:ext cx="9264072" cy="523220"/>
          </a:xfrm>
          <a:prstGeom prst="rect">
            <a:avLst/>
          </a:prstGeom>
          <a:noFill/>
        </p:spPr>
        <p:txBody>
          <a:bodyPr wrap="square" rtlCol="0">
            <a:spAutoFit/>
          </a:bodyPr>
          <a:lstStyle/>
          <a:p>
            <a:r>
              <a:rPr lang="en-US" sz="2800" b="1" dirty="0"/>
              <a:t>                      Arsenal Community Director</a:t>
            </a:r>
          </a:p>
        </p:txBody>
      </p:sp>
      <p:pic>
        <p:nvPicPr>
          <p:cNvPr id="6" name="Picture 5" descr="A logo of a football team&#10;&#10;Description automatically generated">
            <a:extLst>
              <a:ext uri="{FF2B5EF4-FFF2-40B4-BE49-F238E27FC236}">
                <a16:creationId xmlns:a16="http://schemas.microsoft.com/office/drawing/2014/main" id="{0E20A856-038C-2C9B-8E64-2F83D732C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367" y="184727"/>
            <a:ext cx="2912956" cy="2735817"/>
          </a:xfrm>
          <a:prstGeom prst="rect">
            <a:avLst/>
          </a:prstGeom>
        </p:spPr>
      </p:pic>
      <p:pic>
        <p:nvPicPr>
          <p:cNvPr id="8" name="Picture 7" descr="A group of kids in sports uniforms posing for a photo&#10;&#10;Description automatically generated">
            <a:extLst>
              <a:ext uri="{FF2B5EF4-FFF2-40B4-BE49-F238E27FC236}">
                <a16:creationId xmlns:a16="http://schemas.microsoft.com/office/drawing/2014/main" id="{610B5EB7-9366-99E5-4EC7-7CBF8B3A6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824" y="2920544"/>
            <a:ext cx="2290292" cy="1717719"/>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47361649-13A1-2AA7-7F99-645609797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2824" y="4543512"/>
            <a:ext cx="2282765" cy="2225697"/>
          </a:xfrm>
          <a:prstGeom prst="rect">
            <a:avLst/>
          </a:prstGeom>
        </p:spPr>
      </p:pic>
    </p:spTree>
    <p:extLst>
      <p:ext uri="{BB962C8B-B14F-4D97-AF65-F5344CB8AC3E}">
        <p14:creationId xmlns:p14="http://schemas.microsoft.com/office/powerpoint/2010/main" val="371718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football team&#10;&#10;Description automatically generated">
            <a:extLst>
              <a:ext uri="{FF2B5EF4-FFF2-40B4-BE49-F238E27FC236}">
                <a16:creationId xmlns:a16="http://schemas.microsoft.com/office/drawing/2014/main" id="{328D2370-B882-4485-8010-C032F0F22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2929" y="95977"/>
            <a:ext cx="2179389" cy="2046859"/>
          </a:xfrm>
          <a:prstGeom prst="rect">
            <a:avLst/>
          </a:prstGeom>
        </p:spPr>
      </p:pic>
      <p:sp>
        <p:nvSpPr>
          <p:cNvPr id="4" name="TextBox 3">
            <a:extLst>
              <a:ext uri="{FF2B5EF4-FFF2-40B4-BE49-F238E27FC236}">
                <a16:creationId xmlns:a16="http://schemas.microsoft.com/office/drawing/2014/main" id="{6A15DAF9-F1A2-9958-4670-C59F2CC51CB4}"/>
              </a:ext>
            </a:extLst>
          </p:cNvPr>
          <p:cNvSpPr txBox="1"/>
          <p:nvPr/>
        </p:nvSpPr>
        <p:spPr>
          <a:xfrm>
            <a:off x="2133600" y="637309"/>
            <a:ext cx="7047345" cy="523220"/>
          </a:xfrm>
          <a:prstGeom prst="rect">
            <a:avLst/>
          </a:prstGeom>
          <a:noFill/>
        </p:spPr>
        <p:txBody>
          <a:bodyPr wrap="square" rtlCol="0">
            <a:spAutoFit/>
          </a:bodyPr>
          <a:lstStyle/>
          <a:p>
            <a:r>
              <a:rPr lang="en-US" sz="2800" b="1" dirty="0"/>
              <a:t>             Auditors’ Findings </a:t>
            </a:r>
          </a:p>
        </p:txBody>
      </p:sp>
      <p:sp>
        <p:nvSpPr>
          <p:cNvPr id="5" name="TextBox 4">
            <a:extLst>
              <a:ext uri="{FF2B5EF4-FFF2-40B4-BE49-F238E27FC236}">
                <a16:creationId xmlns:a16="http://schemas.microsoft.com/office/drawing/2014/main" id="{B3344D8D-356E-A651-7ED4-61BF0C1ABFFF}"/>
              </a:ext>
            </a:extLst>
          </p:cNvPr>
          <p:cNvSpPr txBox="1"/>
          <p:nvPr/>
        </p:nvSpPr>
        <p:spPr>
          <a:xfrm>
            <a:off x="1089891" y="1662545"/>
            <a:ext cx="8746836" cy="584775"/>
          </a:xfrm>
          <a:prstGeom prst="rect">
            <a:avLst/>
          </a:prstGeom>
          <a:noFill/>
        </p:spPr>
        <p:txBody>
          <a:bodyPr wrap="square" rtlCol="0">
            <a:spAutoFit/>
          </a:bodyPr>
          <a:lstStyle/>
          <a:p>
            <a:r>
              <a:rPr lang="en-US" sz="1600" dirty="0"/>
              <a:t>Audit of Fort Saskatchewan Minor Sports Association took place as of July 31,2024. </a:t>
            </a:r>
          </a:p>
          <a:p>
            <a:r>
              <a:rPr lang="en-US" sz="1600" dirty="0"/>
              <a:t>They also do an audit of each sports financials. The Audit is done by Givens LLP   </a:t>
            </a:r>
          </a:p>
        </p:txBody>
      </p:sp>
      <p:sp>
        <p:nvSpPr>
          <p:cNvPr id="6" name="TextBox 5">
            <a:extLst>
              <a:ext uri="{FF2B5EF4-FFF2-40B4-BE49-F238E27FC236}">
                <a16:creationId xmlns:a16="http://schemas.microsoft.com/office/drawing/2014/main" id="{04B23984-B40A-4A79-753D-AB5E4E0B5172}"/>
              </a:ext>
            </a:extLst>
          </p:cNvPr>
          <p:cNvSpPr txBox="1"/>
          <p:nvPr/>
        </p:nvSpPr>
        <p:spPr>
          <a:xfrm>
            <a:off x="1089891" y="2927927"/>
            <a:ext cx="9494982" cy="1107996"/>
          </a:xfrm>
          <a:prstGeom prst="rect">
            <a:avLst/>
          </a:prstGeom>
          <a:noFill/>
        </p:spPr>
        <p:txBody>
          <a:bodyPr wrap="square" rtlCol="0">
            <a:spAutoFit/>
          </a:bodyPr>
          <a:lstStyle/>
          <a:p>
            <a:r>
              <a:rPr lang="en-US" dirty="0"/>
              <a:t>Soccer Operations Fund </a:t>
            </a:r>
          </a:p>
          <a:p>
            <a:endParaRPr lang="en-US" dirty="0"/>
          </a:p>
          <a:p>
            <a:r>
              <a:rPr lang="en-US" sz="1200" dirty="0"/>
              <a:t>2023 Balance                  Excess revenue of revenues over expenses           Interfund transfers                        2024 Balance </a:t>
            </a:r>
          </a:p>
          <a:p>
            <a:r>
              <a:rPr lang="it-IT" dirty="0"/>
              <a:t>137,634                  63,953                                           (21,528)                       180,059</a:t>
            </a:r>
            <a:endParaRPr lang="en-US" dirty="0"/>
          </a:p>
        </p:txBody>
      </p:sp>
      <p:sp>
        <p:nvSpPr>
          <p:cNvPr id="7" name="TextBox 6">
            <a:extLst>
              <a:ext uri="{FF2B5EF4-FFF2-40B4-BE49-F238E27FC236}">
                <a16:creationId xmlns:a16="http://schemas.microsoft.com/office/drawing/2014/main" id="{D36C856A-2831-073A-69C8-1B2E16725C87}"/>
              </a:ext>
            </a:extLst>
          </p:cNvPr>
          <p:cNvSpPr txBox="1"/>
          <p:nvPr/>
        </p:nvSpPr>
        <p:spPr>
          <a:xfrm>
            <a:off x="1256145" y="4692073"/>
            <a:ext cx="8866909" cy="1477328"/>
          </a:xfrm>
          <a:prstGeom prst="rect">
            <a:avLst/>
          </a:prstGeom>
          <a:noFill/>
        </p:spPr>
        <p:txBody>
          <a:bodyPr wrap="square" rtlCol="0">
            <a:spAutoFit/>
          </a:bodyPr>
          <a:lstStyle/>
          <a:p>
            <a:r>
              <a:rPr lang="en-US" dirty="0"/>
              <a:t>                                                                                         2024                        2023 </a:t>
            </a:r>
          </a:p>
          <a:p>
            <a:r>
              <a:rPr lang="en-US" dirty="0"/>
              <a:t>Balance, beginning of the year                              2,870 44,042               44,042</a:t>
            </a:r>
          </a:p>
          <a:p>
            <a:r>
              <a:rPr lang="en-US" dirty="0"/>
              <a:t>Deferred contributions received                                         -                      2,870</a:t>
            </a:r>
          </a:p>
          <a:p>
            <a:r>
              <a:rPr lang="en-US" dirty="0"/>
              <a:t>Amount recognized as revenue                                    (2,870)               (44,042)</a:t>
            </a:r>
          </a:p>
          <a:p>
            <a:r>
              <a:rPr lang="en-US" dirty="0"/>
              <a:t>Balance, end of the year                                                    -                        2,870</a:t>
            </a:r>
          </a:p>
        </p:txBody>
      </p:sp>
      <p:sp>
        <p:nvSpPr>
          <p:cNvPr id="9" name="TextBox 8">
            <a:extLst>
              <a:ext uri="{FF2B5EF4-FFF2-40B4-BE49-F238E27FC236}">
                <a16:creationId xmlns:a16="http://schemas.microsoft.com/office/drawing/2014/main" id="{65F1B96E-07AE-952F-9AEF-E288A05AABF6}"/>
              </a:ext>
            </a:extLst>
          </p:cNvPr>
          <p:cNvSpPr txBox="1"/>
          <p:nvPr/>
        </p:nvSpPr>
        <p:spPr>
          <a:xfrm>
            <a:off x="1256145" y="4248727"/>
            <a:ext cx="9079346" cy="369332"/>
          </a:xfrm>
          <a:prstGeom prst="rect">
            <a:avLst/>
          </a:prstGeom>
          <a:noFill/>
        </p:spPr>
        <p:txBody>
          <a:bodyPr wrap="square" rtlCol="0">
            <a:spAutoFit/>
          </a:bodyPr>
          <a:lstStyle/>
          <a:p>
            <a:r>
              <a:rPr lang="en-US" dirty="0"/>
              <a:t>Soccer’ s deferred Registration Fees</a:t>
            </a:r>
          </a:p>
        </p:txBody>
      </p:sp>
    </p:spTree>
    <p:extLst>
      <p:ext uri="{BB962C8B-B14F-4D97-AF65-F5344CB8AC3E}">
        <p14:creationId xmlns:p14="http://schemas.microsoft.com/office/powerpoint/2010/main" val="63827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EE9D5F-A4B8-F8CA-D411-0AA00FB3D7B6}"/>
              </a:ext>
            </a:extLst>
          </p:cNvPr>
          <p:cNvSpPr txBox="1"/>
          <p:nvPr/>
        </p:nvSpPr>
        <p:spPr>
          <a:xfrm>
            <a:off x="1034472" y="226291"/>
            <a:ext cx="7952509" cy="646331"/>
          </a:xfrm>
          <a:prstGeom prst="rect">
            <a:avLst/>
          </a:prstGeom>
          <a:noFill/>
        </p:spPr>
        <p:txBody>
          <a:bodyPr wrap="square" rtlCol="0">
            <a:spAutoFit/>
          </a:bodyPr>
          <a:lstStyle/>
          <a:p>
            <a:r>
              <a:rPr lang="en-US" sz="3600" b="1" dirty="0"/>
              <a:t>       </a:t>
            </a:r>
            <a:r>
              <a:rPr lang="en-US" sz="3600" b="1" dirty="0">
                <a:latin typeface="Amasis MT Pro Black" panose="02040A04050005020304" pitchFamily="18" charset="0"/>
              </a:rPr>
              <a:t>2024- 2025 Indoor Budget</a:t>
            </a:r>
          </a:p>
        </p:txBody>
      </p:sp>
      <p:sp>
        <p:nvSpPr>
          <p:cNvPr id="4" name="TextBox 3">
            <a:extLst>
              <a:ext uri="{FF2B5EF4-FFF2-40B4-BE49-F238E27FC236}">
                <a16:creationId xmlns:a16="http://schemas.microsoft.com/office/drawing/2014/main" id="{68737AB3-33B5-CD31-7CAC-C3DD6861AB60}"/>
              </a:ext>
            </a:extLst>
          </p:cNvPr>
          <p:cNvSpPr txBox="1"/>
          <p:nvPr/>
        </p:nvSpPr>
        <p:spPr>
          <a:xfrm>
            <a:off x="1034473" y="1930400"/>
            <a:ext cx="7952509" cy="369332"/>
          </a:xfrm>
          <a:prstGeom prst="rect">
            <a:avLst/>
          </a:prstGeom>
          <a:noFill/>
        </p:spPr>
        <p:txBody>
          <a:bodyPr wrap="square" rtlCol="0">
            <a:spAutoFit/>
          </a:bodyPr>
          <a:lstStyle/>
          <a:p>
            <a:endParaRPr lang="en-US" dirty="0"/>
          </a:p>
        </p:txBody>
      </p:sp>
      <p:pic>
        <p:nvPicPr>
          <p:cNvPr id="6" name="Picture 5" descr="A screenshot of a computer&#10;&#10;Description automatically generated">
            <a:extLst>
              <a:ext uri="{FF2B5EF4-FFF2-40B4-BE49-F238E27FC236}">
                <a16:creationId xmlns:a16="http://schemas.microsoft.com/office/drawing/2014/main" id="{B5A16263-CD2B-7441-E67F-BF10AD82A045}"/>
              </a:ext>
            </a:extLst>
          </p:cNvPr>
          <p:cNvPicPr>
            <a:picLocks noChangeAspect="1"/>
          </p:cNvPicPr>
          <p:nvPr/>
        </p:nvPicPr>
        <p:blipFill>
          <a:blip r:embed="rId2">
            <a:extLst>
              <a:ext uri="{28A0092B-C50C-407E-A947-70E740481C1C}">
                <a14:useLocalDpi xmlns:a14="http://schemas.microsoft.com/office/drawing/2010/main" val="0"/>
              </a:ext>
            </a:extLst>
          </a:blip>
          <a:srcRect l="2938" t="19417" r="3811" b="4369"/>
          <a:stretch/>
        </p:blipFill>
        <p:spPr>
          <a:xfrm>
            <a:off x="576576" y="1278295"/>
            <a:ext cx="11038848" cy="5353414"/>
          </a:xfrm>
          <a:prstGeom prst="rect">
            <a:avLst/>
          </a:prstGeom>
        </p:spPr>
      </p:pic>
      <p:pic>
        <p:nvPicPr>
          <p:cNvPr id="8" name="Picture 7" descr="A logo of a football team&#10;&#10;Description automatically generated">
            <a:extLst>
              <a:ext uri="{FF2B5EF4-FFF2-40B4-BE49-F238E27FC236}">
                <a16:creationId xmlns:a16="http://schemas.microsoft.com/office/drawing/2014/main" id="{7566670B-3179-F734-E5E0-F44ED0DA8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793" y="-1"/>
            <a:ext cx="1802206" cy="1692613"/>
          </a:xfrm>
          <a:prstGeom prst="rect">
            <a:avLst/>
          </a:prstGeom>
        </p:spPr>
      </p:pic>
    </p:spTree>
    <p:extLst>
      <p:ext uri="{BB962C8B-B14F-4D97-AF65-F5344CB8AC3E}">
        <p14:creationId xmlns:p14="http://schemas.microsoft.com/office/powerpoint/2010/main" val="2437423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football team&#10;&#10;Description automatically generated">
            <a:extLst>
              <a:ext uri="{FF2B5EF4-FFF2-40B4-BE49-F238E27FC236}">
                <a16:creationId xmlns:a16="http://schemas.microsoft.com/office/drawing/2014/main" id="{021D2768-B50A-A4B1-4E11-895A995E3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593" y="0"/>
            <a:ext cx="2752344" cy="2584972"/>
          </a:xfrm>
          <a:prstGeom prst="rect">
            <a:avLst/>
          </a:prstGeom>
        </p:spPr>
      </p:pic>
      <p:sp>
        <p:nvSpPr>
          <p:cNvPr id="4" name="TextBox 3">
            <a:extLst>
              <a:ext uri="{FF2B5EF4-FFF2-40B4-BE49-F238E27FC236}">
                <a16:creationId xmlns:a16="http://schemas.microsoft.com/office/drawing/2014/main" id="{D6071729-649D-5EA0-C79D-40A6E9DDB4D6}"/>
              </a:ext>
            </a:extLst>
          </p:cNvPr>
          <p:cNvSpPr txBox="1"/>
          <p:nvPr/>
        </p:nvSpPr>
        <p:spPr>
          <a:xfrm>
            <a:off x="219456" y="338328"/>
            <a:ext cx="9400032" cy="461665"/>
          </a:xfrm>
          <a:prstGeom prst="rect">
            <a:avLst/>
          </a:prstGeom>
          <a:noFill/>
        </p:spPr>
        <p:txBody>
          <a:bodyPr wrap="square" rtlCol="0">
            <a:spAutoFit/>
          </a:bodyPr>
          <a:lstStyle/>
          <a:p>
            <a:r>
              <a:rPr lang="en-US" sz="2400" b="1" dirty="0">
                <a:latin typeface="Aptos Black" panose="020B0004020202020204" pitchFamily="34" charset="0"/>
              </a:rPr>
              <a:t>Executive Committee Roles and Responsibilities overview </a:t>
            </a:r>
          </a:p>
        </p:txBody>
      </p:sp>
      <p:sp>
        <p:nvSpPr>
          <p:cNvPr id="5" name="TextBox 4">
            <a:extLst>
              <a:ext uri="{FF2B5EF4-FFF2-40B4-BE49-F238E27FC236}">
                <a16:creationId xmlns:a16="http://schemas.microsoft.com/office/drawing/2014/main" id="{90041363-8E87-CDF6-0577-BC8CC57CB7B0}"/>
              </a:ext>
            </a:extLst>
          </p:cNvPr>
          <p:cNvSpPr txBox="1"/>
          <p:nvPr/>
        </p:nvSpPr>
        <p:spPr>
          <a:xfrm>
            <a:off x="393192" y="1779687"/>
            <a:ext cx="8814816" cy="5078313"/>
          </a:xfrm>
          <a:prstGeom prst="rect">
            <a:avLst/>
          </a:prstGeom>
          <a:noFill/>
        </p:spPr>
        <p:txBody>
          <a:bodyPr wrap="square" rtlCol="0">
            <a:spAutoFit/>
          </a:bodyPr>
          <a:lstStyle/>
          <a:p>
            <a:pPr marL="285750" indent="-285750">
              <a:buFont typeface="Arial" panose="020B0604020202020204" pitchFamily="34" charset="0"/>
              <a:buChar char="•"/>
            </a:pPr>
            <a:r>
              <a:rPr lang="en-US" dirty="0"/>
              <a:t>Duties of Governance director</a:t>
            </a:r>
          </a:p>
          <a:p>
            <a:pPr marL="285750" indent="-285750">
              <a:buFont typeface="Arial" panose="020B0604020202020204" pitchFamily="34" charset="0"/>
              <a:buChar char="•"/>
            </a:pPr>
            <a:r>
              <a:rPr lang="en-US" dirty="0"/>
              <a:t>Duties of IT/Market Media director</a:t>
            </a:r>
          </a:p>
          <a:p>
            <a:pPr marL="285750" indent="-285750">
              <a:buFont typeface="Arial" panose="020B0604020202020204" pitchFamily="34" charset="0"/>
              <a:buChar char="•"/>
            </a:pPr>
            <a:r>
              <a:rPr lang="en-US" dirty="0"/>
              <a:t>Duties of Fundraising director</a:t>
            </a:r>
          </a:p>
          <a:p>
            <a:pPr marL="285750" indent="-285750">
              <a:buFont typeface="Arial" panose="020B0604020202020204" pitchFamily="34" charset="0"/>
              <a:buChar char="•"/>
            </a:pPr>
            <a:r>
              <a:rPr lang="en-US" dirty="0"/>
              <a:t>Duties of Registrar </a:t>
            </a:r>
          </a:p>
          <a:p>
            <a:pPr marL="285750" indent="-285750">
              <a:buFont typeface="Arial" panose="020B0604020202020204" pitchFamily="34" charset="0"/>
              <a:buChar char="•"/>
            </a:pPr>
            <a:r>
              <a:rPr lang="en-US" dirty="0"/>
              <a:t>Duties of Finance Director </a:t>
            </a:r>
          </a:p>
          <a:p>
            <a:pPr marL="285750" indent="-285750">
              <a:buFont typeface="Arial" panose="020B0604020202020204" pitchFamily="34" charset="0"/>
              <a:buChar char="•"/>
            </a:pPr>
            <a:r>
              <a:rPr lang="en-US" dirty="0"/>
              <a:t>Duties of Sponsorship Director</a:t>
            </a:r>
          </a:p>
          <a:p>
            <a:pPr marL="285750" indent="-285750">
              <a:buFont typeface="Arial" panose="020B0604020202020204" pitchFamily="34" charset="0"/>
              <a:buChar char="•"/>
            </a:pPr>
            <a:r>
              <a:rPr lang="en-US" dirty="0"/>
              <a:t>Duties of Vice president- Secretary</a:t>
            </a:r>
          </a:p>
          <a:p>
            <a:pPr marL="285750" indent="-285750">
              <a:buFont typeface="Arial" panose="020B0604020202020204" pitchFamily="34" charset="0"/>
              <a:buChar char="•"/>
            </a:pPr>
            <a:r>
              <a:rPr lang="en-US" dirty="0"/>
              <a:t>Duties of Arsenal Club Director</a:t>
            </a:r>
          </a:p>
          <a:p>
            <a:pPr marL="285750" indent="-285750">
              <a:buFont typeface="Arial" panose="020B0604020202020204" pitchFamily="34" charset="0"/>
              <a:buChar char="•"/>
            </a:pPr>
            <a:r>
              <a:rPr lang="en-US" dirty="0"/>
              <a:t>Duties of Arsenal Community Director</a:t>
            </a:r>
          </a:p>
          <a:p>
            <a:pPr marL="285750" indent="-285750">
              <a:buFont typeface="Arial" panose="020B0604020202020204" pitchFamily="34" charset="0"/>
              <a:buChar char="•"/>
            </a:pPr>
            <a:r>
              <a:rPr lang="en-US" dirty="0"/>
              <a:t>Duties of Assistant Arsenal Director</a:t>
            </a:r>
          </a:p>
          <a:p>
            <a:pPr marL="285750" indent="-285750">
              <a:buFont typeface="Arial" panose="020B0604020202020204" pitchFamily="34" charset="0"/>
              <a:buChar char="•"/>
            </a:pPr>
            <a:r>
              <a:rPr lang="en-US" dirty="0"/>
              <a:t>Duties of Junior Arsenal Director</a:t>
            </a:r>
          </a:p>
          <a:p>
            <a:pPr marL="285750" indent="-285750">
              <a:buFont typeface="Arial" panose="020B0604020202020204" pitchFamily="34" charset="0"/>
              <a:buChar char="•"/>
            </a:pPr>
            <a:r>
              <a:rPr lang="en-US" dirty="0"/>
              <a:t>Duties of Technical Director- Goalie specialist</a:t>
            </a:r>
          </a:p>
          <a:p>
            <a:pPr marL="285750" indent="-285750">
              <a:buFont typeface="Arial" panose="020B0604020202020204" pitchFamily="34" charset="0"/>
              <a:buChar char="•"/>
            </a:pPr>
            <a:r>
              <a:rPr lang="en-US" dirty="0"/>
              <a:t>Duties of Technical Director- Offense- Defense</a:t>
            </a:r>
          </a:p>
          <a:p>
            <a:pPr marL="285750" indent="-285750">
              <a:buFont typeface="Arial" panose="020B0604020202020204" pitchFamily="34" charset="0"/>
              <a:buChar char="•"/>
            </a:pPr>
            <a:r>
              <a:rPr lang="en-US" dirty="0"/>
              <a:t>Duties of Equipment Director</a:t>
            </a:r>
          </a:p>
          <a:p>
            <a:pPr marL="285750" indent="-285750">
              <a:buFont typeface="Arial" panose="020B0604020202020204" pitchFamily="34" charset="0"/>
              <a:buChar char="•"/>
            </a:pPr>
            <a:r>
              <a:rPr lang="en-US" dirty="0"/>
              <a:t>Duties of Vice President- Soccer</a:t>
            </a:r>
          </a:p>
          <a:p>
            <a:pPr marL="285750" indent="-285750">
              <a:buFont typeface="Arial" panose="020B0604020202020204" pitchFamily="34" charset="0"/>
              <a:buChar char="•"/>
            </a:pPr>
            <a:r>
              <a:rPr lang="en-US" dirty="0"/>
              <a:t>Duties of President</a:t>
            </a:r>
          </a:p>
          <a:p>
            <a:pPr marL="285750" indent="-285750">
              <a:buFont typeface="Arial" panose="020B0604020202020204" pitchFamily="34" charset="0"/>
              <a:buChar char="•"/>
            </a:pPr>
            <a:r>
              <a:rPr lang="en-US" dirty="0"/>
              <a:t>Duties of Sport Coordinator</a:t>
            </a:r>
          </a:p>
          <a:p>
            <a:endParaRPr lang="en-US" dirty="0"/>
          </a:p>
        </p:txBody>
      </p:sp>
    </p:spTree>
    <p:extLst>
      <p:ext uri="{BB962C8B-B14F-4D97-AF65-F5344CB8AC3E}">
        <p14:creationId xmlns:p14="http://schemas.microsoft.com/office/powerpoint/2010/main" val="945783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A3CA565-2B3A-8586-850D-1A6FD0983674}"/>
              </a:ext>
            </a:extLst>
          </p:cNvPr>
          <p:cNvPicPr>
            <a:picLocks noChangeAspect="1"/>
          </p:cNvPicPr>
          <p:nvPr/>
        </p:nvPicPr>
        <p:blipFill>
          <a:blip r:embed="rId3">
            <a:extLst>
              <a:ext uri="{28A0092B-C50C-407E-A947-70E740481C1C}">
                <a14:useLocalDpi xmlns:a14="http://schemas.microsoft.com/office/drawing/2010/main" val="0"/>
              </a:ext>
            </a:extLst>
          </a:blip>
          <a:srcRect l="29282" t="21722" r="28910" b="6135"/>
          <a:stretch/>
        </p:blipFill>
        <p:spPr>
          <a:xfrm>
            <a:off x="418290" y="-7908"/>
            <a:ext cx="7013642" cy="6946183"/>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147879FB-9607-FCA9-208D-55E4076E0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9022" y="0"/>
            <a:ext cx="2373550" cy="2229212"/>
          </a:xfrm>
          <a:prstGeom prst="rect">
            <a:avLst/>
          </a:prstGeom>
        </p:spPr>
      </p:pic>
    </p:spTree>
    <p:extLst>
      <p:ext uri="{BB962C8B-B14F-4D97-AF65-F5344CB8AC3E}">
        <p14:creationId xmlns:p14="http://schemas.microsoft.com/office/powerpoint/2010/main" val="679220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2F2B2C7-F8C1-AD31-0C44-FF67F7D46A61}"/>
              </a:ext>
            </a:extLst>
          </p:cNvPr>
          <p:cNvPicPr>
            <a:picLocks noChangeAspect="1"/>
          </p:cNvPicPr>
          <p:nvPr/>
        </p:nvPicPr>
        <p:blipFill>
          <a:blip r:embed="rId2">
            <a:extLst>
              <a:ext uri="{28A0092B-C50C-407E-A947-70E740481C1C}">
                <a14:useLocalDpi xmlns:a14="http://schemas.microsoft.com/office/drawing/2010/main" val="0"/>
              </a:ext>
            </a:extLst>
          </a:blip>
          <a:srcRect l="30478" t="21394" r="30186" b="30324"/>
          <a:stretch/>
        </p:blipFill>
        <p:spPr>
          <a:xfrm>
            <a:off x="535022" y="1"/>
            <a:ext cx="8706256" cy="6890758"/>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38C2BB56-75B8-C3F7-4DC6-904CD647B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695" y="116317"/>
            <a:ext cx="2216948" cy="2082134"/>
          </a:xfrm>
          <a:prstGeom prst="rect">
            <a:avLst/>
          </a:prstGeom>
        </p:spPr>
      </p:pic>
    </p:spTree>
    <p:extLst>
      <p:ext uri="{BB962C8B-B14F-4D97-AF65-F5344CB8AC3E}">
        <p14:creationId xmlns:p14="http://schemas.microsoft.com/office/powerpoint/2010/main" val="154993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Content Placeholder 12">
            <a:extLst>
              <a:ext uri="{FF2B5EF4-FFF2-40B4-BE49-F238E27FC236}">
                <a16:creationId xmlns:a16="http://schemas.microsoft.com/office/drawing/2014/main" id="{751C2D99-5841-59DE-F907-11BDA0D41D3F}"/>
              </a:ext>
            </a:extLst>
          </p:cNvPr>
          <p:cNvSpPr>
            <a:spLocks noGrp="1"/>
          </p:cNvSpPr>
          <p:nvPr>
            <p:ph idx="4294967295"/>
          </p:nvPr>
        </p:nvSpPr>
        <p:spPr>
          <a:xfrm>
            <a:off x="0" y="2120900"/>
            <a:ext cx="3133725" cy="3898900"/>
          </a:xfrm>
        </p:spPr>
        <p:txBody>
          <a:bodyPr vert="horz" lIns="91440" tIns="45720" rIns="91440" bIns="45720" rtlCol="0">
            <a:normAutofit/>
          </a:bodyPr>
          <a:lstStyle/>
          <a:p>
            <a:pPr marL="0"/>
            <a:endParaRPr lang="en-US" dirty="0">
              <a:solidFill>
                <a:schemeClr val="bg1"/>
              </a:solidFill>
            </a:endParaRPr>
          </a:p>
          <a:p>
            <a:endParaRPr lang="en-US" dirty="0">
              <a:solidFill>
                <a:schemeClr val="bg1"/>
              </a:solidFill>
            </a:endParaRPr>
          </a:p>
        </p:txBody>
      </p:sp>
      <p:pic>
        <p:nvPicPr>
          <p:cNvPr id="15" name="Picture 14" descr="A logo of a football team&#10;&#10;Description automatically generated">
            <a:extLst>
              <a:ext uri="{FF2B5EF4-FFF2-40B4-BE49-F238E27FC236}">
                <a16:creationId xmlns:a16="http://schemas.microsoft.com/office/drawing/2014/main" id="{28663C33-118C-B9E8-FC05-7B603A7A3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81" y="838200"/>
            <a:ext cx="2849198" cy="2675936"/>
          </a:xfrm>
          <a:prstGeom prst="rect">
            <a:avLst/>
          </a:prstGeom>
        </p:spPr>
      </p:pic>
      <p:sp>
        <p:nvSpPr>
          <p:cNvPr id="17" name="TextBox 16">
            <a:extLst>
              <a:ext uri="{FF2B5EF4-FFF2-40B4-BE49-F238E27FC236}">
                <a16:creationId xmlns:a16="http://schemas.microsoft.com/office/drawing/2014/main" id="{20072E85-7BD0-C50E-0121-42F38A5D76A1}"/>
              </a:ext>
            </a:extLst>
          </p:cNvPr>
          <p:cNvSpPr txBox="1"/>
          <p:nvPr/>
        </p:nvSpPr>
        <p:spPr>
          <a:xfrm flipH="1">
            <a:off x="729889" y="3643279"/>
            <a:ext cx="4031562" cy="1231106"/>
          </a:xfrm>
          <a:prstGeom prst="rect">
            <a:avLst/>
          </a:prstGeom>
          <a:noFill/>
        </p:spPr>
        <p:txBody>
          <a:bodyPr wrap="square" rtlCol="0">
            <a:spAutoFit/>
          </a:bodyPr>
          <a:lstStyle/>
          <a:p>
            <a:r>
              <a:rPr lang="en-US" b="1" dirty="0">
                <a:latin typeface="Amasis MT Pro Black" panose="02040A04050005020304" pitchFamily="18" charset="0"/>
              </a:rPr>
              <a:t>Annual General Meeting Agenda</a:t>
            </a:r>
          </a:p>
          <a:p>
            <a:r>
              <a:rPr lang="en-US" b="1" dirty="0">
                <a:latin typeface="Amasis MT Pro Black" panose="02040A04050005020304" pitchFamily="18" charset="0"/>
              </a:rPr>
              <a:t>        December 2, 2024 </a:t>
            </a:r>
          </a:p>
          <a:p>
            <a:r>
              <a:rPr lang="en-US" b="1" dirty="0">
                <a:latin typeface="Amasis MT Pro Black" panose="02040A04050005020304" pitchFamily="18" charset="0"/>
              </a:rPr>
              <a:t>                7:00pm </a:t>
            </a:r>
          </a:p>
          <a:p>
            <a:r>
              <a:rPr lang="en-US" b="1" dirty="0">
                <a:latin typeface="Amasis MT Pro Black" panose="02040A04050005020304" pitchFamily="18" charset="0"/>
              </a:rPr>
              <a:t>     MSA Office </a:t>
            </a:r>
            <a:r>
              <a:rPr lang="en-US" sz="2000" b="1" dirty="0">
                <a:latin typeface="Amasis MT Pro Black" panose="02040A04050005020304" pitchFamily="18" charset="0"/>
              </a:rPr>
              <a:t>Board</a:t>
            </a:r>
            <a:r>
              <a:rPr lang="en-US" b="1" dirty="0">
                <a:latin typeface="Amasis MT Pro Black" panose="02040A04050005020304" pitchFamily="18" charset="0"/>
              </a:rPr>
              <a:t> Room </a:t>
            </a:r>
          </a:p>
        </p:txBody>
      </p:sp>
      <p:graphicFrame>
        <p:nvGraphicFramePr>
          <p:cNvPr id="30" name="Table 29">
            <a:extLst>
              <a:ext uri="{FF2B5EF4-FFF2-40B4-BE49-F238E27FC236}">
                <a16:creationId xmlns:a16="http://schemas.microsoft.com/office/drawing/2014/main" id="{6BD8C43E-25F7-FE52-2A18-A0FD9FEF6BDF}"/>
              </a:ext>
            </a:extLst>
          </p:cNvPr>
          <p:cNvGraphicFramePr>
            <a:graphicFrameLocks noGrp="1"/>
          </p:cNvGraphicFramePr>
          <p:nvPr>
            <p:extLst>
              <p:ext uri="{D42A27DB-BD31-4B8C-83A1-F6EECF244321}">
                <p14:modId xmlns:p14="http://schemas.microsoft.com/office/powerpoint/2010/main" val="2241715269"/>
              </p:ext>
            </p:extLst>
          </p:nvPr>
        </p:nvGraphicFramePr>
        <p:xfrm>
          <a:off x="5602466" y="155450"/>
          <a:ext cx="5754382" cy="5709600"/>
        </p:xfrm>
        <a:graphic>
          <a:graphicData uri="http://schemas.openxmlformats.org/drawingml/2006/table">
            <a:tbl>
              <a:tblPr firstRow="1" bandRow="1">
                <a:tableStyleId>{7DF18680-E054-41AD-8BC1-D1AEF772440D}</a:tableStyleId>
              </a:tblPr>
              <a:tblGrid>
                <a:gridCol w="589487">
                  <a:extLst>
                    <a:ext uri="{9D8B030D-6E8A-4147-A177-3AD203B41FA5}">
                      <a16:colId xmlns:a16="http://schemas.microsoft.com/office/drawing/2014/main" val="208705683"/>
                    </a:ext>
                  </a:extLst>
                </a:gridCol>
                <a:gridCol w="5164895">
                  <a:extLst>
                    <a:ext uri="{9D8B030D-6E8A-4147-A177-3AD203B41FA5}">
                      <a16:colId xmlns:a16="http://schemas.microsoft.com/office/drawing/2014/main" val="2950214639"/>
                    </a:ext>
                  </a:extLst>
                </a:gridCol>
              </a:tblGrid>
              <a:tr h="605026">
                <a:tc>
                  <a:txBody>
                    <a:bodyPr/>
                    <a:lstStyle/>
                    <a:p>
                      <a:r>
                        <a:rPr lang="en-US" sz="1050" b="1" kern="1200" dirty="0">
                          <a:solidFill>
                            <a:schemeClr val="tx1"/>
                          </a:solidFill>
                          <a:latin typeface="+mn-lt"/>
                          <a:ea typeface="+mn-ea"/>
                          <a:cs typeface="+mn-cs"/>
                        </a:rPr>
                        <a:t>1</a:t>
                      </a:r>
                    </a:p>
                    <a:p>
                      <a:r>
                        <a:rPr lang="en-US" sz="1050" b="1" kern="1200" dirty="0">
                          <a:solidFill>
                            <a:schemeClr val="tx1"/>
                          </a:solidFill>
                          <a:latin typeface="+mn-lt"/>
                          <a:ea typeface="+mn-ea"/>
                          <a:cs typeface="+mn-cs"/>
                        </a:rPr>
                        <a:t>  </a:t>
                      </a:r>
                    </a:p>
                  </a:txBody>
                  <a:tcPr/>
                </a:tc>
                <a:tc>
                  <a:txBody>
                    <a:bodyPr/>
                    <a:lstStyle/>
                    <a:p>
                      <a:r>
                        <a:rPr lang="en-US" sz="1050" dirty="0">
                          <a:solidFill>
                            <a:schemeClr val="tx1"/>
                          </a:solidFill>
                        </a:rPr>
                        <a:t>Call to order </a:t>
                      </a:r>
                    </a:p>
                  </a:txBody>
                  <a:tcPr/>
                </a:tc>
                <a:extLst>
                  <a:ext uri="{0D108BD9-81ED-4DB2-BD59-A6C34878D82A}">
                    <a16:rowId xmlns:a16="http://schemas.microsoft.com/office/drawing/2014/main" val="489348828"/>
                  </a:ext>
                </a:extLst>
              </a:tr>
              <a:tr h="379430">
                <a:tc>
                  <a:txBody>
                    <a:bodyPr/>
                    <a:lstStyle/>
                    <a:p>
                      <a:r>
                        <a:rPr lang="en-US" sz="1050" b="1" dirty="0"/>
                        <a:t>2</a:t>
                      </a:r>
                    </a:p>
                  </a:txBody>
                  <a:tcPr/>
                </a:tc>
                <a:tc>
                  <a:txBody>
                    <a:bodyPr/>
                    <a:lstStyle/>
                    <a:p>
                      <a:r>
                        <a:rPr lang="en-US" sz="1050" b="1" dirty="0">
                          <a:solidFill>
                            <a:schemeClr val="tx1"/>
                          </a:solidFill>
                          <a:latin typeface="+mj-lt"/>
                        </a:rPr>
                        <a:t>Minutes of the December 4,2023 AGM</a:t>
                      </a:r>
                    </a:p>
                  </a:txBody>
                  <a:tcPr/>
                </a:tc>
                <a:extLst>
                  <a:ext uri="{0D108BD9-81ED-4DB2-BD59-A6C34878D82A}">
                    <a16:rowId xmlns:a16="http://schemas.microsoft.com/office/drawing/2014/main" val="3947784240"/>
                  </a:ext>
                </a:extLst>
              </a:tr>
              <a:tr h="374540">
                <a:tc>
                  <a:txBody>
                    <a:bodyPr/>
                    <a:lstStyle/>
                    <a:p>
                      <a:r>
                        <a:rPr lang="en-US" sz="1050" b="1" dirty="0"/>
                        <a:t>3</a:t>
                      </a:r>
                    </a:p>
                  </a:txBody>
                  <a:tcPr/>
                </a:tc>
                <a:tc>
                  <a:txBody>
                    <a:bodyPr/>
                    <a:lstStyle/>
                    <a:p>
                      <a:r>
                        <a:rPr lang="en-US" sz="1050" b="1" dirty="0"/>
                        <a:t>Business Arising out of the Minutes </a:t>
                      </a:r>
                    </a:p>
                  </a:txBody>
                  <a:tcPr/>
                </a:tc>
                <a:extLst>
                  <a:ext uri="{0D108BD9-81ED-4DB2-BD59-A6C34878D82A}">
                    <a16:rowId xmlns:a16="http://schemas.microsoft.com/office/drawing/2014/main" val="2126745757"/>
                  </a:ext>
                </a:extLst>
              </a:tr>
              <a:tr h="1311211">
                <a:tc>
                  <a:txBody>
                    <a:bodyPr/>
                    <a:lstStyle/>
                    <a:p>
                      <a:r>
                        <a:rPr lang="en-US" sz="1050" b="1" dirty="0"/>
                        <a:t>4</a:t>
                      </a:r>
                    </a:p>
                  </a:txBody>
                  <a:tcPr/>
                </a:tc>
                <a:tc>
                  <a:txBody>
                    <a:bodyPr/>
                    <a:lstStyle/>
                    <a:p>
                      <a:r>
                        <a:rPr lang="en-US" sz="900" b="1" dirty="0"/>
                        <a:t>Executive Committee report</a:t>
                      </a:r>
                    </a:p>
                    <a:p>
                      <a:endParaRPr lang="en-US" sz="900" b="1" dirty="0"/>
                    </a:p>
                    <a:p>
                      <a:r>
                        <a:rPr lang="en-US" sz="900" b="1" dirty="0">
                          <a:latin typeface="+mn-lt"/>
                        </a:rPr>
                        <a:t>1)President-</a:t>
                      </a:r>
                      <a:r>
                        <a:rPr lang="en-US" sz="900" b="0" dirty="0">
                          <a:latin typeface="+mn-lt"/>
                        </a:rPr>
                        <a:t> Shannon Rodgers                      </a:t>
                      </a:r>
                      <a:r>
                        <a:rPr lang="en-US" sz="900" b="1" dirty="0">
                          <a:latin typeface="+mn-lt"/>
                        </a:rPr>
                        <a:t>2) Vice President- </a:t>
                      </a:r>
                      <a:r>
                        <a:rPr lang="en-US" sz="900" b="0" dirty="0">
                          <a:latin typeface="+mn-lt"/>
                        </a:rPr>
                        <a:t>Oscar Coreas</a:t>
                      </a:r>
                    </a:p>
                    <a:p>
                      <a:r>
                        <a:rPr lang="en-US" sz="900" b="1" dirty="0">
                          <a:latin typeface="+mn-lt"/>
                        </a:rPr>
                        <a:t>3) Registrar-</a:t>
                      </a:r>
                      <a:r>
                        <a:rPr lang="en-US" sz="900" b="0" dirty="0">
                          <a:latin typeface="+mn-lt"/>
                        </a:rPr>
                        <a:t> Amanda Shand                         </a:t>
                      </a:r>
                      <a:r>
                        <a:rPr lang="en-US" sz="900" b="1" dirty="0">
                          <a:latin typeface="+mn-lt"/>
                        </a:rPr>
                        <a:t>4)Communications Director- </a:t>
                      </a:r>
                      <a:r>
                        <a:rPr lang="en-US" sz="900" b="0" dirty="0">
                          <a:latin typeface="+mn-lt"/>
                        </a:rPr>
                        <a:t>Shannon Rodgers</a:t>
                      </a:r>
                    </a:p>
                    <a:p>
                      <a:r>
                        <a:rPr lang="en-US" sz="900" b="1" dirty="0">
                          <a:latin typeface="+mn-lt"/>
                        </a:rPr>
                        <a:t>5) Sponsorship Director- </a:t>
                      </a:r>
                      <a:r>
                        <a:rPr lang="en-US" sz="900" b="0" dirty="0">
                          <a:latin typeface="+mn-lt"/>
                        </a:rPr>
                        <a:t>Micheal Richards </a:t>
                      </a:r>
                      <a:r>
                        <a:rPr lang="en-US" sz="900" b="1" dirty="0">
                          <a:latin typeface="+mn-lt"/>
                        </a:rPr>
                        <a:t> 6) Fundraising director- </a:t>
                      </a:r>
                      <a:r>
                        <a:rPr lang="en-US" sz="900" b="0" dirty="0">
                          <a:latin typeface="+mn-lt"/>
                        </a:rPr>
                        <a:t>Kelly Yanch</a:t>
                      </a:r>
                    </a:p>
                    <a:p>
                      <a:r>
                        <a:rPr lang="en-US" sz="900" b="1" dirty="0">
                          <a:latin typeface="+mn-lt"/>
                        </a:rPr>
                        <a:t>7)Sport Coordinator- </a:t>
                      </a:r>
                      <a:r>
                        <a:rPr lang="en-US" sz="900" b="0" dirty="0">
                          <a:latin typeface="+mn-lt"/>
                        </a:rPr>
                        <a:t>Kelly Yanch               </a:t>
                      </a:r>
                      <a:r>
                        <a:rPr lang="en-US" sz="900" b="1" dirty="0">
                          <a:latin typeface="+mn-lt"/>
                        </a:rPr>
                        <a:t>   8)Equipment director- </a:t>
                      </a:r>
                      <a:r>
                        <a:rPr lang="en-US" sz="900" b="0" dirty="0">
                          <a:latin typeface="+mn-lt"/>
                        </a:rPr>
                        <a:t>Shawn Merwin                </a:t>
                      </a:r>
                    </a:p>
                    <a:p>
                      <a:r>
                        <a:rPr lang="en-US" sz="900" b="1" dirty="0">
                          <a:latin typeface="+mn-lt"/>
                        </a:rPr>
                        <a:t>9)Junior Arsenal Director- </a:t>
                      </a:r>
                      <a:r>
                        <a:rPr lang="en-US" sz="900" b="0" dirty="0">
                          <a:latin typeface="+mn-lt"/>
                        </a:rPr>
                        <a:t>Lisette Brule         </a:t>
                      </a:r>
                      <a:r>
                        <a:rPr lang="en-US" sz="900" b="1" dirty="0">
                          <a:latin typeface="+mn-lt"/>
                        </a:rPr>
                        <a:t>10) Arsenal Community Director- </a:t>
                      </a:r>
                      <a:r>
                        <a:rPr lang="en-US" sz="900" b="0" dirty="0">
                          <a:latin typeface="+mn-lt"/>
                        </a:rPr>
                        <a:t>Matt Grosseth</a:t>
                      </a:r>
                    </a:p>
                    <a:p>
                      <a:r>
                        <a:rPr lang="en-US" sz="900" b="1" dirty="0">
                          <a:latin typeface="+mn-lt"/>
                        </a:rPr>
                        <a:t>11)Arsenal Club Director- </a:t>
                      </a:r>
                      <a:r>
                        <a:rPr lang="en-US" sz="900" b="0" dirty="0">
                          <a:latin typeface="+mn-lt"/>
                        </a:rPr>
                        <a:t>Lisa Brooks</a:t>
                      </a:r>
                      <a:endParaRPr lang="en-US" sz="900" b="1" dirty="0">
                        <a:latin typeface="+mn-lt"/>
                      </a:endParaRPr>
                    </a:p>
                    <a:p>
                      <a:endParaRPr lang="en-US" sz="1050" b="1" dirty="0"/>
                    </a:p>
                  </a:txBody>
                  <a:tcPr/>
                </a:tc>
                <a:extLst>
                  <a:ext uri="{0D108BD9-81ED-4DB2-BD59-A6C34878D82A}">
                    <a16:rowId xmlns:a16="http://schemas.microsoft.com/office/drawing/2014/main" val="2134737559"/>
                  </a:ext>
                </a:extLst>
              </a:tr>
              <a:tr h="489784">
                <a:tc>
                  <a:txBody>
                    <a:bodyPr/>
                    <a:lstStyle/>
                    <a:p>
                      <a:r>
                        <a:rPr lang="en-US" sz="1050" b="1" dirty="0"/>
                        <a:t>5</a:t>
                      </a:r>
                    </a:p>
                  </a:txBody>
                  <a:tcPr/>
                </a:tc>
                <a:tc>
                  <a:txBody>
                    <a:bodyPr/>
                    <a:lstStyle/>
                    <a:p>
                      <a:r>
                        <a:rPr lang="en-US" sz="1050" b="1" dirty="0"/>
                        <a:t>Goals and Work Plans </a:t>
                      </a:r>
                    </a:p>
                    <a:p>
                      <a:r>
                        <a:rPr lang="en-US" sz="1050" b="1" dirty="0"/>
                        <a:t>President- </a:t>
                      </a:r>
                      <a:r>
                        <a:rPr lang="en-US" sz="1050" b="0" dirty="0"/>
                        <a:t>Shannon Rodgers</a:t>
                      </a:r>
                    </a:p>
                  </a:txBody>
                  <a:tcPr/>
                </a:tc>
                <a:extLst>
                  <a:ext uri="{0D108BD9-81ED-4DB2-BD59-A6C34878D82A}">
                    <a16:rowId xmlns:a16="http://schemas.microsoft.com/office/drawing/2014/main" val="4019715468"/>
                  </a:ext>
                </a:extLst>
              </a:tr>
              <a:tr h="573626">
                <a:tc>
                  <a:txBody>
                    <a:bodyPr/>
                    <a:lstStyle/>
                    <a:p>
                      <a:r>
                        <a:rPr lang="en-US" sz="1050" b="1" dirty="0"/>
                        <a:t>6</a:t>
                      </a:r>
                    </a:p>
                  </a:txBody>
                  <a:tcPr/>
                </a:tc>
                <a:tc>
                  <a:txBody>
                    <a:bodyPr/>
                    <a:lstStyle/>
                    <a:p>
                      <a:r>
                        <a:rPr lang="en-US" sz="1050" b="1" dirty="0"/>
                        <a:t>Finance Overview</a:t>
                      </a:r>
                    </a:p>
                    <a:p>
                      <a:pPr marL="228600" indent="-228600">
                        <a:buAutoNum type="alphaLcParenR"/>
                      </a:pPr>
                      <a:r>
                        <a:rPr lang="en-US" sz="1050" b="0" dirty="0"/>
                        <a:t>Budget</a:t>
                      </a:r>
                    </a:p>
                    <a:p>
                      <a:pPr marL="228600" indent="-228600">
                        <a:buAutoNum type="alphaLcParenR"/>
                      </a:pPr>
                      <a:r>
                        <a:rPr lang="en-US" sz="1050" b="0" dirty="0"/>
                        <a:t>Auditors Report</a:t>
                      </a:r>
                    </a:p>
                  </a:txBody>
                  <a:tcPr/>
                </a:tc>
                <a:extLst>
                  <a:ext uri="{0D108BD9-81ED-4DB2-BD59-A6C34878D82A}">
                    <a16:rowId xmlns:a16="http://schemas.microsoft.com/office/drawing/2014/main" val="2835692576"/>
                  </a:ext>
                </a:extLst>
              </a:tr>
              <a:tr h="746723">
                <a:tc>
                  <a:txBody>
                    <a:bodyPr/>
                    <a:lstStyle/>
                    <a:p>
                      <a:r>
                        <a:rPr lang="en-US" sz="1050" b="1" dirty="0"/>
                        <a:t>7</a:t>
                      </a:r>
                    </a:p>
                  </a:txBody>
                  <a:tcPr/>
                </a:tc>
                <a:tc>
                  <a:txBody>
                    <a:bodyPr/>
                    <a:lstStyle/>
                    <a:p>
                      <a:r>
                        <a:rPr lang="en-US" sz="1050" b="1" dirty="0"/>
                        <a:t>Approval of</a:t>
                      </a:r>
                    </a:p>
                    <a:p>
                      <a:r>
                        <a:rPr lang="en-US" sz="1050" b="0" dirty="0"/>
                        <a:t>Executive committee Roles </a:t>
                      </a:r>
                    </a:p>
                    <a:p>
                      <a:r>
                        <a:rPr lang="en-US" sz="1050" b="0" dirty="0"/>
                        <a:t>Policies </a:t>
                      </a:r>
                    </a:p>
                    <a:p>
                      <a:r>
                        <a:rPr lang="en-US" sz="1050" b="0" dirty="0"/>
                        <a:t>Rules and Regulations</a:t>
                      </a:r>
                    </a:p>
                  </a:txBody>
                  <a:tcPr/>
                </a:tc>
                <a:extLst>
                  <a:ext uri="{0D108BD9-81ED-4DB2-BD59-A6C34878D82A}">
                    <a16:rowId xmlns:a16="http://schemas.microsoft.com/office/drawing/2014/main" val="2115242098"/>
                  </a:ext>
                </a:extLst>
              </a:tr>
              <a:tr h="622270">
                <a:tc>
                  <a:txBody>
                    <a:bodyPr/>
                    <a:lstStyle/>
                    <a:p>
                      <a:r>
                        <a:rPr lang="en-US" sz="1050" b="1" dirty="0"/>
                        <a:t>8</a:t>
                      </a:r>
                    </a:p>
                  </a:txBody>
                  <a:tcPr/>
                </a:tc>
                <a:tc>
                  <a:txBody>
                    <a:bodyPr/>
                    <a:lstStyle/>
                    <a:p>
                      <a:r>
                        <a:rPr lang="en-US" sz="1200" b="1" dirty="0"/>
                        <a:t>New Business </a:t>
                      </a:r>
                    </a:p>
                    <a:p>
                      <a:r>
                        <a:rPr lang="en-US" sz="1200" b="0" dirty="0"/>
                        <a:t>Elections of executive committee- 2year positions</a:t>
                      </a:r>
                    </a:p>
                    <a:p>
                      <a:r>
                        <a:rPr lang="en-US" sz="1200" b="0" dirty="0"/>
                        <a:t>Elections of Executive committee – 1year positions </a:t>
                      </a:r>
                    </a:p>
                  </a:txBody>
                  <a:tcPr/>
                </a:tc>
                <a:extLst>
                  <a:ext uri="{0D108BD9-81ED-4DB2-BD59-A6C34878D82A}">
                    <a16:rowId xmlns:a16="http://schemas.microsoft.com/office/drawing/2014/main" val="3752506439"/>
                  </a:ext>
                </a:extLst>
              </a:tr>
              <a:tr h="551651">
                <a:tc>
                  <a:txBody>
                    <a:bodyPr/>
                    <a:lstStyle/>
                    <a:p>
                      <a:r>
                        <a:rPr lang="en-US" sz="1050" b="1" dirty="0"/>
                        <a:t>9</a:t>
                      </a:r>
                    </a:p>
                  </a:txBody>
                  <a:tcPr/>
                </a:tc>
                <a:tc>
                  <a:txBody>
                    <a:bodyPr/>
                    <a:lstStyle/>
                    <a:p>
                      <a:r>
                        <a:rPr lang="en-US" sz="1200" b="1" dirty="0"/>
                        <a:t>Unfinished Business/ Open discussion</a:t>
                      </a:r>
                    </a:p>
                  </a:txBody>
                  <a:tcPr/>
                </a:tc>
                <a:extLst>
                  <a:ext uri="{0D108BD9-81ED-4DB2-BD59-A6C34878D82A}">
                    <a16:rowId xmlns:a16="http://schemas.microsoft.com/office/drawing/2014/main" val="1059078901"/>
                  </a:ext>
                </a:extLst>
              </a:tr>
            </a:tbl>
          </a:graphicData>
        </a:graphic>
      </p:graphicFrame>
      <p:sp>
        <p:nvSpPr>
          <p:cNvPr id="83" name="TextBox 82">
            <a:extLst>
              <a:ext uri="{FF2B5EF4-FFF2-40B4-BE49-F238E27FC236}">
                <a16:creationId xmlns:a16="http://schemas.microsoft.com/office/drawing/2014/main" id="{F23E9270-C1AC-3BD5-8ECF-B113913D3DB0}"/>
              </a:ext>
            </a:extLst>
          </p:cNvPr>
          <p:cNvSpPr txBox="1"/>
          <p:nvPr/>
        </p:nvSpPr>
        <p:spPr>
          <a:xfrm>
            <a:off x="5883491" y="6019800"/>
            <a:ext cx="5354485" cy="646331"/>
          </a:xfrm>
          <a:prstGeom prst="rect">
            <a:avLst/>
          </a:prstGeom>
          <a:noFill/>
        </p:spPr>
        <p:txBody>
          <a:bodyPr wrap="square" rtlCol="0">
            <a:spAutoFit/>
          </a:bodyPr>
          <a:lstStyle/>
          <a:p>
            <a:r>
              <a:rPr lang="en-US" b="1" dirty="0"/>
              <a:t>  Draw raffle for free 2025 outdoor season                    </a:t>
            </a:r>
          </a:p>
          <a:p>
            <a:r>
              <a:rPr lang="en-US" b="1" dirty="0"/>
              <a:t>                       Adjournment </a:t>
            </a:r>
          </a:p>
        </p:txBody>
      </p:sp>
    </p:spTree>
    <p:extLst>
      <p:ext uri="{BB962C8B-B14F-4D97-AF65-F5344CB8AC3E}">
        <p14:creationId xmlns:p14="http://schemas.microsoft.com/office/powerpoint/2010/main" val="2938098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60EDE81-18B3-F65A-0DB8-76E3C7822F33}"/>
              </a:ext>
            </a:extLst>
          </p:cNvPr>
          <p:cNvPicPr>
            <a:picLocks noChangeAspect="1"/>
          </p:cNvPicPr>
          <p:nvPr/>
        </p:nvPicPr>
        <p:blipFill>
          <a:blip r:embed="rId2">
            <a:extLst>
              <a:ext uri="{28A0092B-C50C-407E-A947-70E740481C1C}">
                <a14:useLocalDpi xmlns:a14="http://schemas.microsoft.com/office/drawing/2010/main" val="0"/>
              </a:ext>
            </a:extLst>
          </a:blip>
          <a:srcRect l="29202" t="21457" r="29947" b="4725"/>
          <a:stretch/>
        </p:blipFill>
        <p:spPr>
          <a:xfrm>
            <a:off x="2003898" y="132234"/>
            <a:ext cx="6887183" cy="6725766"/>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DB0432C0-6538-A711-32FA-7992AC8AE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946" y="0"/>
            <a:ext cx="2849198" cy="2675936"/>
          </a:xfrm>
          <a:prstGeom prst="rect">
            <a:avLst/>
          </a:prstGeom>
        </p:spPr>
      </p:pic>
    </p:spTree>
    <p:extLst>
      <p:ext uri="{BB962C8B-B14F-4D97-AF65-F5344CB8AC3E}">
        <p14:creationId xmlns:p14="http://schemas.microsoft.com/office/powerpoint/2010/main" val="2573620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707B4C-C994-0F8B-8E87-0DDE0EF8E1C2}"/>
              </a:ext>
            </a:extLst>
          </p:cNvPr>
          <p:cNvPicPr>
            <a:picLocks noChangeAspect="1"/>
          </p:cNvPicPr>
          <p:nvPr/>
        </p:nvPicPr>
        <p:blipFill>
          <a:blip r:embed="rId3">
            <a:extLst>
              <a:ext uri="{28A0092B-C50C-407E-A947-70E740481C1C}">
                <a14:useLocalDpi xmlns:a14="http://schemas.microsoft.com/office/drawing/2010/main" val="0"/>
              </a:ext>
            </a:extLst>
          </a:blip>
          <a:srcRect l="30350" t="23725" r="30324" b="7943"/>
          <a:stretch/>
        </p:blipFill>
        <p:spPr>
          <a:xfrm>
            <a:off x="1799617" y="836580"/>
            <a:ext cx="7840494" cy="5797922"/>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DCCB7669-649A-9E17-7B13-8F4D6D66C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682" y="14591"/>
            <a:ext cx="2542769" cy="2388141"/>
          </a:xfrm>
          <a:prstGeom prst="rect">
            <a:avLst/>
          </a:prstGeom>
        </p:spPr>
      </p:pic>
    </p:spTree>
    <p:extLst>
      <p:ext uri="{BB962C8B-B14F-4D97-AF65-F5344CB8AC3E}">
        <p14:creationId xmlns:p14="http://schemas.microsoft.com/office/powerpoint/2010/main" val="170828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AC8C596-48FE-4BB8-FFD5-331F74D78AB7}"/>
              </a:ext>
            </a:extLst>
          </p:cNvPr>
          <p:cNvPicPr>
            <a:picLocks noChangeAspect="1"/>
          </p:cNvPicPr>
          <p:nvPr/>
        </p:nvPicPr>
        <p:blipFill>
          <a:blip r:embed="rId2">
            <a:extLst>
              <a:ext uri="{28A0092B-C50C-407E-A947-70E740481C1C}">
                <a14:useLocalDpi xmlns:a14="http://schemas.microsoft.com/office/drawing/2010/main" val="0"/>
              </a:ext>
            </a:extLst>
          </a:blip>
          <a:srcRect l="28963" t="22316" r="29707" b="11183"/>
          <a:stretch/>
        </p:blipFill>
        <p:spPr>
          <a:xfrm>
            <a:off x="1410509" y="330737"/>
            <a:ext cx="7547147" cy="6527263"/>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7F584740-92AE-AAA6-44C5-18FFC9BD3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319" y="77406"/>
            <a:ext cx="2548389" cy="2393420"/>
          </a:xfrm>
          <a:prstGeom prst="rect">
            <a:avLst/>
          </a:prstGeom>
        </p:spPr>
      </p:pic>
    </p:spTree>
    <p:extLst>
      <p:ext uri="{BB962C8B-B14F-4D97-AF65-F5344CB8AC3E}">
        <p14:creationId xmlns:p14="http://schemas.microsoft.com/office/powerpoint/2010/main" val="372987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D35F87D-95EA-57EE-193E-538EC063413D}"/>
              </a:ext>
            </a:extLst>
          </p:cNvPr>
          <p:cNvPicPr>
            <a:picLocks noChangeAspect="1"/>
          </p:cNvPicPr>
          <p:nvPr/>
        </p:nvPicPr>
        <p:blipFill>
          <a:blip r:embed="rId2">
            <a:extLst>
              <a:ext uri="{28A0092B-C50C-407E-A947-70E740481C1C}">
                <a14:useLocalDpi xmlns:a14="http://schemas.microsoft.com/office/drawing/2010/main" val="0"/>
              </a:ext>
            </a:extLst>
          </a:blip>
          <a:srcRect l="26809" t="24098" r="31064" b="1681"/>
          <a:stretch/>
        </p:blipFill>
        <p:spPr>
          <a:xfrm>
            <a:off x="2178995" y="131323"/>
            <a:ext cx="6964692" cy="6595354"/>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27244BF0-3283-52B5-6770-6E8DCA3C4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691" y="0"/>
            <a:ext cx="2413740" cy="2266959"/>
          </a:xfrm>
          <a:prstGeom prst="rect">
            <a:avLst/>
          </a:prstGeom>
        </p:spPr>
      </p:pic>
    </p:spTree>
    <p:extLst>
      <p:ext uri="{BB962C8B-B14F-4D97-AF65-F5344CB8AC3E}">
        <p14:creationId xmlns:p14="http://schemas.microsoft.com/office/powerpoint/2010/main" val="951870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1BF6074-6372-5290-4C13-A490C823EFB1}"/>
              </a:ext>
            </a:extLst>
          </p:cNvPr>
          <p:cNvPicPr>
            <a:picLocks noChangeAspect="1"/>
          </p:cNvPicPr>
          <p:nvPr/>
        </p:nvPicPr>
        <p:blipFill>
          <a:blip r:embed="rId2">
            <a:extLst>
              <a:ext uri="{28A0092B-C50C-407E-A947-70E740481C1C}">
                <a14:useLocalDpi xmlns:a14="http://schemas.microsoft.com/office/drawing/2010/main" val="0"/>
              </a:ext>
            </a:extLst>
          </a:blip>
          <a:srcRect l="29202" t="22167" r="28989" b="7917"/>
          <a:stretch/>
        </p:blipFill>
        <p:spPr>
          <a:xfrm>
            <a:off x="690664" y="142797"/>
            <a:ext cx="7470844" cy="6715203"/>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C0F15458-11AE-759E-B820-BC65B53A6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239" y="0"/>
            <a:ext cx="2216948" cy="2082134"/>
          </a:xfrm>
          <a:prstGeom prst="rect">
            <a:avLst/>
          </a:prstGeom>
        </p:spPr>
      </p:pic>
    </p:spTree>
    <p:extLst>
      <p:ext uri="{BB962C8B-B14F-4D97-AF65-F5344CB8AC3E}">
        <p14:creationId xmlns:p14="http://schemas.microsoft.com/office/powerpoint/2010/main" val="409993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D77AF8B-5D08-D175-AE14-DAEC52FB4291}"/>
              </a:ext>
            </a:extLst>
          </p:cNvPr>
          <p:cNvPicPr>
            <a:picLocks noChangeAspect="1"/>
          </p:cNvPicPr>
          <p:nvPr/>
        </p:nvPicPr>
        <p:blipFill>
          <a:blip r:embed="rId2">
            <a:extLst>
              <a:ext uri="{28A0092B-C50C-407E-A947-70E740481C1C}">
                <a14:useLocalDpi xmlns:a14="http://schemas.microsoft.com/office/drawing/2010/main" val="0"/>
              </a:ext>
            </a:extLst>
          </a:blip>
          <a:srcRect l="31197" t="27214" r="28510" b="4057"/>
          <a:stretch/>
        </p:blipFill>
        <p:spPr>
          <a:xfrm>
            <a:off x="1848256" y="73410"/>
            <a:ext cx="7081736" cy="6492761"/>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FB832600-4EB0-E38A-CEC4-8EFA96038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060" y="0"/>
            <a:ext cx="1992046" cy="1870908"/>
          </a:xfrm>
          <a:prstGeom prst="rect">
            <a:avLst/>
          </a:prstGeom>
        </p:spPr>
      </p:pic>
    </p:spTree>
    <p:extLst>
      <p:ext uri="{BB962C8B-B14F-4D97-AF65-F5344CB8AC3E}">
        <p14:creationId xmlns:p14="http://schemas.microsoft.com/office/powerpoint/2010/main" val="46683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2B0A29-13E1-EF41-BED7-A678859F281A}"/>
              </a:ext>
            </a:extLst>
          </p:cNvPr>
          <p:cNvPicPr>
            <a:picLocks noChangeAspect="1"/>
          </p:cNvPicPr>
          <p:nvPr/>
        </p:nvPicPr>
        <p:blipFill>
          <a:blip r:embed="rId2">
            <a:extLst>
              <a:ext uri="{28A0092B-C50C-407E-A947-70E740481C1C}">
                <a14:useLocalDpi xmlns:a14="http://schemas.microsoft.com/office/drawing/2010/main" val="0"/>
              </a:ext>
            </a:extLst>
          </a:blip>
          <a:srcRect l="29521" t="19495" r="29149" b="2425"/>
          <a:stretch/>
        </p:blipFill>
        <p:spPr>
          <a:xfrm>
            <a:off x="2227633" y="175096"/>
            <a:ext cx="6410529" cy="6509533"/>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433F7188-BA52-208F-9D73-B241018BB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963" y="0"/>
            <a:ext cx="2268736" cy="2130772"/>
          </a:xfrm>
          <a:prstGeom prst="rect">
            <a:avLst/>
          </a:prstGeom>
        </p:spPr>
      </p:pic>
    </p:spTree>
    <p:extLst>
      <p:ext uri="{BB962C8B-B14F-4D97-AF65-F5344CB8AC3E}">
        <p14:creationId xmlns:p14="http://schemas.microsoft.com/office/powerpoint/2010/main" val="409681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F106976-5A90-ECDE-890E-4E92909E3E1E}"/>
              </a:ext>
            </a:extLst>
          </p:cNvPr>
          <p:cNvPicPr>
            <a:picLocks noChangeAspect="1"/>
          </p:cNvPicPr>
          <p:nvPr/>
        </p:nvPicPr>
        <p:blipFill>
          <a:blip r:embed="rId3">
            <a:extLst>
              <a:ext uri="{28A0092B-C50C-407E-A947-70E740481C1C}">
                <a14:useLocalDpi xmlns:a14="http://schemas.microsoft.com/office/drawing/2010/main" val="0"/>
              </a:ext>
            </a:extLst>
          </a:blip>
          <a:srcRect l="23138" t="27411" r="36649" b="3646"/>
          <a:stretch/>
        </p:blipFill>
        <p:spPr>
          <a:xfrm>
            <a:off x="2295727" y="0"/>
            <a:ext cx="6763421" cy="6682902"/>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A05196F3-654D-7FEF-4CFE-70FAE32A5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102" y="77406"/>
            <a:ext cx="2500009" cy="2347982"/>
          </a:xfrm>
          <a:prstGeom prst="rect">
            <a:avLst/>
          </a:prstGeom>
        </p:spPr>
      </p:pic>
    </p:spTree>
    <p:extLst>
      <p:ext uri="{BB962C8B-B14F-4D97-AF65-F5344CB8AC3E}">
        <p14:creationId xmlns:p14="http://schemas.microsoft.com/office/powerpoint/2010/main" val="62828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football team&#10;&#10;Description automatically generated">
            <a:extLst>
              <a:ext uri="{FF2B5EF4-FFF2-40B4-BE49-F238E27FC236}">
                <a16:creationId xmlns:a16="http://schemas.microsoft.com/office/drawing/2014/main" id="{E8C10FC9-02DE-4C69-DCFD-09DFC13AF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984" y="96862"/>
            <a:ext cx="2734824" cy="256851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7C7024E-6BAA-ADB1-BA93-4B624667DF79}"/>
              </a:ext>
            </a:extLst>
          </p:cNvPr>
          <p:cNvPicPr>
            <a:picLocks noChangeAspect="1"/>
          </p:cNvPicPr>
          <p:nvPr/>
        </p:nvPicPr>
        <p:blipFill>
          <a:blip r:embed="rId3">
            <a:extLst>
              <a:ext uri="{28A0092B-C50C-407E-A947-70E740481C1C}">
                <a14:useLocalDpi xmlns:a14="http://schemas.microsoft.com/office/drawing/2010/main" val="0"/>
              </a:ext>
            </a:extLst>
          </a:blip>
          <a:srcRect l="26968" t="22613" r="32021"/>
          <a:stretch/>
        </p:blipFill>
        <p:spPr>
          <a:xfrm>
            <a:off x="2071991" y="77490"/>
            <a:ext cx="6809362" cy="6780509"/>
          </a:xfrm>
          <a:prstGeom prst="rect">
            <a:avLst/>
          </a:prstGeom>
        </p:spPr>
      </p:pic>
    </p:spTree>
    <p:extLst>
      <p:ext uri="{BB962C8B-B14F-4D97-AF65-F5344CB8AC3E}">
        <p14:creationId xmlns:p14="http://schemas.microsoft.com/office/powerpoint/2010/main" val="2555777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E3CFDBC-D277-B211-AFEF-90B88D1F7A20}"/>
              </a:ext>
            </a:extLst>
          </p:cNvPr>
          <p:cNvPicPr>
            <a:picLocks noChangeAspect="1"/>
          </p:cNvPicPr>
          <p:nvPr/>
        </p:nvPicPr>
        <p:blipFill>
          <a:blip r:embed="rId3">
            <a:extLst>
              <a:ext uri="{28A0092B-C50C-407E-A947-70E740481C1C}">
                <a14:useLocalDpi xmlns:a14="http://schemas.microsoft.com/office/drawing/2010/main" val="0"/>
              </a:ext>
            </a:extLst>
          </a:blip>
          <a:srcRect l="29688" t="22965" r="29921" b="6395"/>
          <a:stretch/>
        </p:blipFill>
        <p:spPr>
          <a:xfrm>
            <a:off x="1895476" y="1"/>
            <a:ext cx="7286624" cy="6849708"/>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6AFB12B6-B45D-678B-33E7-329675AE9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476" y="109832"/>
            <a:ext cx="2499622" cy="2347618"/>
          </a:xfrm>
          <a:prstGeom prst="rect">
            <a:avLst/>
          </a:prstGeom>
        </p:spPr>
      </p:pic>
    </p:spTree>
    <p:extLst>
      <p:ext uri="{BB962C8B-B14F-4D97-AF65-F5344CB8AC3E}">
        <p14:creationId xmlns:p14="http://schemas.microsoft.com/office/powerpoint/2010/main" val="123533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05EBB3-EAEC-DAB9-8892-AC8784E45A32}"/>
              </a:ext>
            </a:extLst>
          </p:cNvPr>
          <p:cNvSpPr/>
          <p:nvPr/>
        </p:nvSpPr>
        <p:spPr>
          <a:xfrm>
            <a:off x="3427301" y="104670"/>
            <a:ext cx="5961888" cy="850392"/>
          </a:xfrm>
          <a:prstGeom prst="rect">
            <a:avLst/>
          </a:prstGeom>
        </p:spPr>
        <p:style>
          <a:lnRef idx="2">
            <a:schemeClr val="accent1">
              <a:shade val="15000"/>
            </a:schemeClr>
          </a:lnRef>
          <a:fillRef idx="1003">
            <a:schemeClr val="dk2"/>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2 -year Terms </a:t>
            </a:r>
          </a:p>
        </p:txBody>
      </p:sp>
      <p:sp>
        <p:nvSpPr>
          <p:cNvPr id="4" name="TextBox 3">
            <a:extLst>
              <a:ext uri="{FF2B5EF4-FFF2-40B4-BE49-F238E27FC236}">
                <a16:creationId xmlns:a16="http://schemas.microsoft.com/office/drawing/2014/main" id="{383C2378-C471-4836-30D3-0B01C826500E}"/>
              </a:ext>
            </a:extLst>
          </p:cNvPr>
          <p:cNvSpPr txBox="1"/>
          <p:nvPr/>
        </p:nvSpPr>
        <p:spPr>
          <a:xfrm>
            <a:off x="3858768" y="1143000"/>
            <a:ext cx="5541264" cy="2479653"/>
          </a:xfrm>
          <a:prstGeom prst="rect">
            <a:avLst/>
          </a:prstGeom>
          <a:noFill/>
        </p:spPr>
        <p:txBody>
          <a:bodyPr wrap="square" rtlCol="0">
            <a:spAutoFit/>
          </a:bodyPr>
          <a:lstStyle/>
          <a:p>
            <a:pPr marL="1143000" marR="0" lvl="2" indent="-228600">
              <a:lnSpc>
                <a:spcPct val="115000"/>
              </a:lnSpc>
              <a:buFont typeface="+mj-lt"/>
              <a:buAutoNum type="romanLcPeriod"/>
            </a:pPr>
            <a:r>
              <a:rPr lang="en-US" sz="1600" b="1" dirty="0">
                <a:solidFill>
                  <a:srgbClr val="000000"/>
                </a:solidFill>
                <a:effectLst/>
                <a:latin typeface="Calibri" panose="020F0502020204030204" pitchFamily="34" charset="0"/>
                <a:ea typeface="Calibri" panose="020F0502020204030204" pitchFamily="34" charset="0"/>
              </a:rPr>
              <a:t>Arsenal Community Director</a:t>
            </a:r>
          </a:p>
          <a:p>
            <a:pPr marL="1143000" marR="0" lvl="2" indent="-228600">
              <a:lnSpc>
                <a:spcPct val="115000"/>
              </a:lnSpc>
              <a:buFont typeface="+mj-lt"/>
              <a:buAutoNum type="romanLcPeriod"/>
            </a:pPr>
            <a:r>
              <a:rPr lang="en-US" sz="1600" b="1" dirty="0">
                <a:solidFill>
                  <a:srgbClr val="000000"/>
                </a:solidFill>
                <a:effectLst/>
                <a:latin typeface="Calibri" panose="020F0502020204030204" pitchFamily="34" charset="0"/>
                <a:ea typeface="Calibri" panose="020F0502020204030204" pitchFamily="34" charset="0"/>
              </a:rPr>
              <a:t>Finance Director- Vacant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Vice president- Secretary - Vacant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Fundraising Director- Vacant </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It/media marketing Director- Vacant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Arsenal Club Director- Vacant</a:t>
            </a:r>
          </a:p>
          <a:p>
            <a:pPr marL="1143000" marR="0" lvl="2" indent="-228600">
              <a:lnSpc>
                <a:spcPct val="115000"/>
              </a:lnSpc>
              <a:spcAft>
                <a:spcPts val="1000"/>
              </a:spcAft>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Technical Director- Goalie Lead- Vacant</a:t>
            </a:r>
          </a:p>
          <a:p>
            <a:endParaRPr lang="en-US" sz="1600" dirty="0"/>
          </a:p>
        </p:txBody>
      </p:sp>
      <p:sp>
        <p:nvSpPr>
          <p:cNvPr id="5" name="Rectangle 4">
            <a:extLst>
              <a:ext uri="{FF2B5EF4-FFF2-40B4-BE49-F238E27FC236}">
                <a16:creationId xmlns:a16="http://schemas.microsoft.com/office/drawing/2014/main" id="{596021DE-FDE3-A773-E6BE-C1E5325D8EA9}"/>
              </a:ext>
            </a:extLst>
          </p:cNvPr>
          <p:cNvSpPr/>
          <p:nvPr/>
        </p:nvSpPr>
        <p:spPr>
          <a:xfrm>
            <a:off x="3438144" y="3414798"/>
            <a:ext cx="5961888" cy="923544"/>
          </a:xfrm>
          <a:prstGeom prst="rect">
            <a:avLst/>
          </a:prstGeom>
        </p:spPr>
        <p:style>
          <a:lnRef idx="2">
            <a:schemeClr val="accent1">
              <a:shade val="15000"/>
            </a:schemeClr>
          </a:lnRef>
          <a:fillRef idx="1003">
            <a:schemeClr val="dk2"/>
          </a:fillRef>
          <a:effectRef idx="0">
            <a:schemeClr val="accent1"/>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rPr>
              <a:t>1- Year Term</a:t>
            </a:r>
          </a:p>
        </p:txBody>
      </p:sp>
      <p:sp>
        <p:nvSpPr>
          <p:cNvPr id="6" name="TextBox 5">
            <a:extLst>
              <a:ext uri="{FF2B5EF4-FFF2-40B4-BE49-F238E27FC236}">
                <a16:creationId xmlns:a16="http://schemas.microsoft.com/office/drawing/2014/main" id="{003BB9B2-CD14-8E8D-0420-F6F57A9E4522}"/>
              </a:ext>
            </a:extLst>
          </p:cNvPr>
          <p:cNvSpPr txBox="1"/>
          <p:nvPr/>
        </p:nvSpPr>
        <p:spPr>
          <a:xfrm>
            <a:off x="3858768" y="4526280"/>
            <a:ext cx="5385816" cy="3085717"/>
          </a:xfrm>
          <a:prstGeom prst="rect">
            <a:avLst/>
          </a:prstGeom>
          <a:noFill/>
        </p:spPr>
        <p:txBody>
          <a:bodyPr wrap="square" rtlCol="0">
            <a:spAutoFit/>
          </a:bodyPr>
          <a:lstStyle/>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Interim president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Interim Equipment Director</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Interim Sponsorship Director</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Interim Assistant Arsenal Director- Vacant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Interim Governance Director- Vacant</a:t>
            </a:r>
          </a:p>
          <a:p>
            <a:pPr marL="1143000" marR="0" lvl="2" indent="-228600">
              <a:lnSpc>
                <a:spcPct val="115000"/>
              </a:lnSpc>
              <a:buFont typeface="+mj-lt"/>
              <a:buAutoNum type="romanLcPeriod"/>
              <a:tabLst>
                <a:tab pos="914400" algn="l"/>
              </a:tabLst>
            </a:pPr>
            <a:r>
              <a:rPr lang="en-US" sz="1600" b="1" dirty="0">
                <a:solidFill>
                  <a:srgbClr val="000000"/>
                </a:solidFill>
                <a:effectLst/>
                <a:latin typeface="Calibri" panose="020F0502020204030204" pitchFamily="34" charset="0"/>
                <a:ea typeface="Calibri" panose="020F0502020204030204" pitchFamily="34" charset="0"/>
              </a:rPr>
              <a:t>Technical Director- offense/ Defense- Vacant</a:t>
            </a:r>
          </a:p>
          <a:p>
            <a:pPr marL="685800" marR="0" indent="314325">
              <a:lnSpc>
                <a:spcPct val="115000"/>
              </a:lnSpc>
              <a:tabLst>
                <a:tab pos="914400" algn="l"/>
              </a:tabLst>
            </a:pPr>
            <a:r>
              <a:rPr lang="en-US" sz="1600" b="1" dirty="0">
                <a:solidFill>
                  <a:srgbClr val="000000"/>
                </a:solidFill>
                <a:effectLst/>
                <a:latin typeface="Calibri" panose="020F0502020204030204" pitchFamily="34" charset="0"/>
                <a:ea typeface="Calibri" panose="020F0502020204030204" pitchFamily="34" charset="0"/>
              </a:rPr>
              <a:t> </a:t>
            </a:r>
          </a:p>
          <a:p>
            <a:pPr marL="685800" marR="0">
              <a:lnSpc>
                <a:spcPct val="115000"/>
              </a:lnSpc>
              <a:spcAft>
                <a:spcPts val="1000"/>
              </a:spcAft>
              <a:tabLst>
                <a:tab pos="914400" algn="l"/>
              </a:tabLst>
            </a:pPr>
            <a:r>
              <a:rPr lang="en-US" sz="1600" b="1" dirty="0">
                <a:solidFill>
                  <a:srgbClr val="000000"/>
                </a:solidFill>
                <a:effectLst/>
                <a:latin typeface="Calibri" panose="020F0502020204030204" pitchFamily="34" charset="0"/>
                <a:ea typeface="Calibri" panose="020F0502020204030204" pitchFamily="34" charset="0"/>
              </a:rPr>
              <a:t> </a:t>
            </a:r>
          </a:p>
          <a:p>
            <a:pPr marL="457200" marR="0" indent="476250">
              <a:lnSpc>
                <a:spcPct val="115000"/>
              </a:lnSpc>
              <a:spcAft>
                <a:spcPts val="1000"/>
              </a:spcAft>
              <a:tabLst>
                <a:tab pos="914400" algn="l"/>
              </a:tabLst>
            </a:pPr>
            <a:r>
              <a:rPr lang="en-US" sz="1100" dirty="0">
                <a:solidFill>
                  <a:srgbClr val="000000"/>
                </a:solidFill>
                <a:effectLst/>
                <a:latin typeface="Calibri" panose="020F0502020204030204" pitchFamily="34" charset="0"/>
                <a:ea typeface="Calibri" panose="020F0502020204030204" pitchFamily="34" charset="0"/>
              </a:rPr>
              <a:t> </a:t>
            </a:r>
          </a:p>
          <a:p>
            <a:endParaRPr lang="en-US" dirty="0"/>
          </a:p>
        </p:txBody>
      </p:sp>
      <p:pic>
        <p:nvPicPr>
          <p:cNvPr id="8" name="Picture 7" descr="A group of people posing for a photo">
            <a:extLst>
              <a:ext uri="{FF2B5EF4-FFF2-40B4-BE49-F238E27FC236}">
                <a16:creationId xmlns:a16="http://schemas.microsoft.com/office/drawing/2014/main" id="{4BD21D7E-62FD-4F27-99E3-211F593A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66" y="38691"/>
            <a:ext cx="2859611" cy="1754192"/>
          </a:xfrm>
          <a:prstGeom prst="rect">
            <a:avLst/>
          </a:prstGeom>
        </p:spPr>
      </p:pic>
      <p:pic>
        <p:nvPicPr>
          <p:cNvPr id="10" name="Picture 9" descr="A group of people walking on a field&#10;&#10;Description automatically generated">
            <a:extLst>
              <a:ext uri="{FF2B5EF4-FFF2-40B4-BE49-F238E27FC236}">
                <a16:creationId xmlns:a16="http://schemas.microsoft.com/office/drawing/2014/main" id="{BEDDA910-E15D-938F-BBC6-87D152B17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6" y="3046408"/>
            <a:ext cx="2835978" cy="1754192"/>
          </a:xfrm>
          <a:prstGeom prst="rect">
            <a:avLst/>
          </a:prstGeom>
        </p:spPr>
      </p:pic>
      <p:pic>
        <p:nvPicPr>
          <p:cNvPr id="12" name="Picture 11" descr="Two women holding a red sign&#10;&#10;Description automatically generated">
            <a:extLst>
              <a:ext uri="{FF2B5EF4-FFF2-40B4-BE49-F238E27FC236}">
                <a16:creationId xmlns:a16="http://schemas.microsoft.com/office/drawing/2014/main" id="{D44BE805-689B-3464-7514-74979EBCA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656" y="45720"/>
            <a:ext cx="2093976" cy="2194560"/>
          </a:xfrm>
          <a:prstGeom prst="rect">
            <a:avLst/>
          </a:prstGeom>
        </p:spPr>
      </p:pic>
      <p:pic>
        <p:nvPicPr>
          <p:cNvPr id="14" name="Picture 13" descr="A group of people walking on a street&#10;&#10;Description automatically generated">
            <a:extLst>
              <a:ext uri="{FF2B5EF4-FFF2-40B4-BE49-F238E27FC236}">
                <a16:creationId xmlns:a16="http://schemas.microsoft.com/office/drawing/2014/main" id="{E507A6CB-A2A3-A6F4-03E2-2F9896759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0656" y="2162965"/>
            <a:ext cx="2093976" cy="2267712"/>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760ED661-9100-6AC0-69C9-3BE9DCE7F4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53" y="1529833"/>
            <a:ext cx="2835978" cy="1899167"/>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E9B8E43A-5D1A-662A-4275-E5A3C95DD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66" y="4682525"/>
            <a:ext cx="2877289" cy="2129755"/>
          </a:xfrm>
          <a:prstGeom prst="rect">
            <a:avLst/>
          </a:prstGeom>
        </p:spPr>
      </p:pic>
      <p:pic>
        <p:nvPicPr>
          <p:cNvPr id="22" name="Picture 21" descr="A person and person in a gym&#10;&#10;Description automatically generated">
            <a:extLst>
              <a:ext uri="{FF2B5EF4-FFF2-40B4-BE49-F238E27FC236}">
                <a16:creationId xmlns:a16="http://schemas.microsoft.com/office/drawing/2014/main" id="{8959ECCF-502C-6885-7DA4-CD25077197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0656" y="4404733"/>
            <a:ext cx="2093976" cy="2407547"/>
          </a:xfrm>
          <a:prstGeom prst="rect">
            <a:avLst/>
          </a:prstGeom>
        </p:spPr>
      </p:pic>
    </p:spTree>
    <p:extLst>
      <p:ext uri="{BB962C8B-B14F-4D97-AF65-F5344CB8AC3E}">
        <p14:creationId xmlns:p14="http://schemas.microsoft.com/office/powerpoint/2010/main" val="3129612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99CE143-B414-B5E0-F25E-A7634AA4288D}"/>
              </a:ext>
            </a:extLst>
          </p:cNvPr>
          <p:cNvPicPr>
            <a:picLocks noChangeAspect="1"/>
          </p:cNvPicPr>
          <p:nvPr/>
        </p:nvPicPr>
        <p:blipFill>
          <a:blip r:embed="rId3">
            <a:extLst>
              <a:ext uri="{28A0092B-C50C-407E-A947-70E740481C1C}">
                <a14:useLocalDpi xmlns:a14="http://schemas.microsoft.com/office/drawing/2010/main" val="0"/>
              </a:ext>
            </a:extLst>
          </a:blip>
          <a:srcRect l="29531" t="19331" r="29844" b="27180"/>
          <a:stretch/>
        </p:blipFill>
        <p:spPr>
          <a:xfrm>
            <a:off x="933450" y="266314"/>
            <a:ext cx="7696200" cy="6475621"/>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DE1E0643-CBC1-B96D-5BAA-59968B190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976" y="128882"/>
            <a:ext cx="2849198" cy="2675936"/>
          </a:xfrm>
          <a:prstGeom prst="rect">
            <a:avLst/>
          </a:prstGeom>
        </p:spPr>
      </p:pic>
    </p:spTree>
    <p:extLst>
      <p:ext uri="{BB962C8B-B14F-4D97-AF65-F5344CB8AC3E}">
        <p14:creationId xmlns:p14="http://schemas.microsoft.com/office/powerpoint/2010/main" val="170201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A3B87B7-6DD1-0BDD-3CF0-A69AC87CF344}"/>
              </a:ext>
            </a:extLst>
          </p:cNvPr>
          <p:cNvPicPr>
            <a:picLocks noChangeAspect="1"/>
          </p:cNvPicPr>
          <p:nvPr/>
        </p:nvPicPr>
        <p:blipFill>
          <a:blip r:embed="rId2">
            <a:extLst>
              <a:ext uri="{28A0092B-C50C-407E-A947-70E740481C1C}">
                <a14:useLocalDpi xmlns:a14="http://schemas.microsoft.com/office/drawing/2010/main" val="0"/>
              </a:ext>
            </a:extLst>
          </a:blip>
          <a:srcRect l="27925" t="26175" r="31702" b="2572"/>
          <a:stretch/>
        </p:blipFill>
        <p:spPr>
          <a:xfrm>
            <a:off x="1488331" y="86473"/>
            <a:ext cx="6955277" cy="6597890"/>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751DFC74-A7C7-5A4E-4EB9-F5ADE4949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476" y="0"/>
            <a:ext cx="2337695" cy="2195538"/>
          </a:xfrm>
          <a:prstGeom prst="rect">
            <a:avLst/>
          </a:prstGeom>
        </p:spPr>
      </p:pic>
    </p:spTree>
    <p:extLst>
      <p:ext uri="{BB962C8B-B14F-4D97-AF65-F5344CB8AC3E}">
        <p14:creationId xmlns:p14="http://schemas.microsoft.com/office/powerpoint/2010/main" val="224370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882E10B-716C-6BEC-AF07-B91CFC0C811E}"/>
              </a:ext>
            </a:extLst>
          </p:cNvPr>
          <p:cNvPicPr>
            <a:picLocks noChangeAspect="1"/>
          </p:cNvPicPr>
          <p:nvPr/>
        </p:nvPicPr>
        <p:blipFill>
          <a:blip r:embed="rId2">
            <a:extLst>
              <a:ext uri="{28A0092B-C50C-407E-A947-70E740481C1C}">
                <a14:useLocalDpi xmlns:a14="http://schemas.microsoft.com/office/drawing/2010/main" val="0"/>
              </a:ext>
            </a:extLst>
          </a:blip>
          <a:srcRect l="29521" t="21277" r="29389" b="5097"/>
          <a:stretch/>
        </p:blipFill>
        <p:spPr>
          <a:xfrm>
            <a:off x="1361873" y="138474"/>
            <a:ext cx="6653719" cy="6408241"/>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AD513777-AE7E-4B00-5856-5C5B1D3F3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912" y="138474"/>
            <a:ext cx="2478429" cy="2327714"/>
          </a:xfrm>
          <a:prstGeom prst="rect">
            <a:avLst/>
          </a:prstGeom>
        </p:spPr>
      </p:pic>
    </p:spTree>
    <p:extLst>
      <p:ext uri="{BB962C8B-B14F-4D97-AF65-F5344CB8AC3E}">
        <p14:creationId xmlns:p14="http://schemas.microsoft.com/office/powerpoint/2010/main" val="9146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F592BAF4-8009-FE69-8B2A-C5E09411C337}"/>
              </a:ext>
            </a:extLst>
          </p:cNvPr>
          <p:cNvPicPr>
            <a:picLocks noChangeAspect="1"/>
          </p:cNvPicPr>
          <p:nvPr/>
        </p:nvPicPr>
        <p:blipFill>
          <a:blip r:embed="rId3">
            <a:extLst>
              <a:ext uri="{28A0092B-C50C-407E-A947-70E740481C1C}">
                <a14:useLocalDpi xmlns:a14="http://schemas.microsoft.com/office/drawing/2010/main" val="0"/>
              </a:ext>
            </a:extLst>
          </a:blip>
          <a:srcRect l="8828" t="24749" r="8438" b="2015"/>
          <a:stretch/>
        </p:blipFill>
        <p:spPr>
          <a:xfrm>
            <a:off x="225718" y="400050"/>
            <a:ext cx="10899483" cy="5991226"/>
          </a:xfrm>
          <a:prstGeom prst="rect">
            <a:avLst/>
          </a:prstGeom>
        </p:spPr>
      </p:pic>
    </p:spTree>
    <p:extLst>
      <p:ext uri="{BB962C8B-B14F-4D97-AF65-F5344CB8AC3E}">
        <p14:creationId xmlns:p14="http://schemas.microsoft.com/office/powerpoint/2010/main" val="53815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D522B-C1D9-6306-05DC-FFE1B3FEB36A}"/>
              </a:ext>
            </a:extLst>
          </p:cNvPr>
          <p:cNvSpPr txBox="1"/>
          <p:nvPr/>
        </p:nvSpPr>
        <p:spPr>
          <a:xfrm>
            <a:off x="676656" y="122179"/>
            <a:ext cx="11356848" cy="961802"/>
          </a:xfrm>
          <a:prstGeom prst="rect">
            <a:avLst/>
          </a:prstGeom>
          <a:noFill/>
        </p:spPr>
        <p:txBody>
          <a:bodyPr wrap="square" rtlCol="0">
            <a:spAutoFit/>
          </a:bodyPr>
          <a:lstStyle/>
          <a:p>
            <a:pPr algn="ctr" rtl="0">
              <a:spcBef>
                <a:spcPts val="1200"/>
              </a:spcBef>
              <a:spcAft>
                <a:spcPts val="300"/>
              </a:spcAft>
            </a:pPr>
            <a:endParaRPr lang="en-US" b="0" dirty="0">
              <a:effectLst/>
            </a:endParaRPr>
          </a:p>
          <a:p>
            <a:pPr algn="just" rtl="0">
              <a:spcAft>
                <a:spcPts val="600"/>
              </a:spcAft>
            </a:pPr>
            <a:br>
              <a:rPr lang="en-US" b="0" dirty="0">
                <a:effectLst/>
              </a:rPr>
            </a:br>
            <a:endParaRPr lang="en-US" dirty="0"/>
          </a:p>
        </p:txBody>
      </p:sp>
      <p:pic>
        <p:nvPicPr>
          <p:cNvPr id="4" name="Picture 3" descr="A screenshot of a computer&#10;&#10;Description automatically generated">
            <a:extLst>
              <a:ext uri="{FF2B5EF4-FFF2-40B4-BE49-F238E27FC236}">
                <a16:creationId xmlns:a16="http://schemas.microsoft.com/office/drawing/2014/main" id="{ED12ABC6-AB4E-64EF-4A3D-292DE3C273E9}"/>
              </a:ext>
            </a:extLst>
          </p:cNvPr>
          <p:cNvPicPr>
            <a:picLocks noChangeAspect="1"/>
          </p:cNvPicPr>
          <p:nvPr/>
        </p:nvPicPr>
        <p:blipFill>
          <a:blip r:embed="rId3">
            <a:extLst>
              <a:ext uri="{28A0092B-C50C-407E-A947-70E740481C1C}">
                <a14:useLocalDpi xmlns:a14="http://schemas.microsoft.com/office/drawing/2010/main" val="0"/>
              </a:ext>
            </a:extLst>
          </a:blip>
          <a:srcRect l="7575" t="21116" r="50650" b="6186"/>
          <a:stretch/>
        </p:blipFill>
        <p:spPr>
          <a:xfrm>
            <a:off x="1527047" y="75367"/>
            <a:ext cx="7251299" cy="6782633"/>
          </a:xfrm>
          <a:prstGeom prst="rect">
            <a:avLst/>
          </a:prstGeom>
        </p:spPr>
      </p:pic>
      <p:pic>
        <p:nvPicPr>
          <p:cNvPr id="6" name="Picture 5" descr="A logo of a football team&#10;&#10;Description automatically generated">
            <a:extLst>
              <a:ext uri="{FF2B5EF4-FFF2-40B4-BE49-F238E27FC236}">
                <a16:creationId xmlns:a16="http://schemas.microsoft.com/office/drawing/2014/main" id="{587AE1C2-415B-4ED0-4DA5-B29BA98BE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889" y="75367"/>
            <a:ext cx="2285615" cy="2146625"/>
          </a:xfrm>
          <a:prstGeom prst="rect">
            <a:avLst/>
          </a:prstGeom>
        </p:spPr>
      </p:pic>
    </p:spTree>
    <p:extLst>
      <p:ext uri="{BB962C8B-B14F-4D97-AF65-F5344CB8AC3E}">
        <p14:creationId xmlns:p14="http://schemas.microsoft.com/office/powerpoint/2010/main" val="3958419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football team&#10;&#10;Description automatically generated">
            <a:extLst>
              <a:ext uri="{FF2B5EF4-FFF2-40B4-BE49-F238E27FC236}">
                <a16:creationId xmlns:a16="http://schemas.microsoft.com/office/drawing/2014/main" id="{8120A4CF-DD19-8410-FC43-4A9082322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865" y="70208"/>
            <a:ext cx="2433487" cy="2285505"/>
          </a:xfrm>
          <a:prstGeom prst="rect">
            <a:avLst/>
          </a:prstGeom>
        </p:spPr>
      </p:pic>
      <p:sp>
        <p:nvSpPr>
          <p:cNvPr id="4" name="TextBox 3">
            <a:extLst>
              <a:ext uri="{FF2B5EF4-FFF2-40B4-BE49-F238E27FC236}">
                <a16:creationId xmlns:a16="http://schemas.microsoft.com/office/drawing/2014/main" id="{A6A7DEE7-D0AD-8CDD-3CAB-B461AFE02D5F}"/>
              </a:ext>
            </a:extLst>
          </p:cNvPr>
          <p:cNvSpPr txBox="1"/>
          <p:nvPr/>
        </p:nvSpPr>
        <p:spPr>
          <a:xfrm>
            <a:off x="1490472" y="411480"/>
            <a:ext cx="7653528" cy="461665"/>
          </a:xfrm>
          <a:prstGeom prst="rect">
            <a:avLst/>
          </a:prstGeom>
          <a:noFill/>
        </p:spPr>
        <p:txBody>
          <a:bodyPr wrap="square" rtlCol="0">
            <a:spAutoFit/>
          </a:bodyPr>
          <a:lstStyle/>
          <a:p>
            <a:r>
              <a:rPr lang="en-US" sz="2400" b="1" dirty="0"/>
              <a:t>                           Policy overview </a:t>
            </a:r>
          </a:p>
        </p:txBody>
      </p:sp>
      <p:sp>
        <p:nvSpPr>
          <p:cNvPr id="2" name="TextBox 1">
            <a:extLst>
              <a:ext uri="{FF2B5EF4-FFF2-40B4-BE49-F238E27FC236}">
                <a16:creationId xmlns:a16="http://schemas.microsoft.com/office/drawing/2014/main" id="{877896E8-DD18-1C21-726E-3FB1204A1ABD}"/>
              </a:ext>
            </a:extLst>
          </p:cNvPr>
          <p:cNvSpPr txBox="1"/>
          <p:nvPr/>
        </p:nvSpPr>
        <p:spPr>
          <a:xfrm>
            <a:off x="557784" y="1700784"/>
            <a:ext cx="7653528" cy="5078313"/>
          </a:xfrm>
          <a:prstGeom prst="rect">
            <a:avLst/>
          </a:prstGeom>
          <a:noFill/>
        </p:spPr>
        <p:txBody>
          <a:bodyPr wrap="square" rtlCol="0">
            <a:spAutoFit/>
          </a:bodyPr>
          <a:lstStyle/>
          <a:p>
            <a:r>
              <a:rPr lang="en-US" b="1" dirty="0"/>
              <a:t>Policy- 1200 </a:t>
            </a:r>
            <a:r>
              <a:rPr lang="en-US" dirty="0"/>
              <a:t>– Registration policy </a:t>
            </a:r>
          </a:p>
          <a:p>
            <a:r>
              <a:rPr lang="en-US" b="1" dirty="0"/>
              <a:t>Policy-1210-</a:t>
            </a:r>
            <a:r>
              <a:rPr lang="en-US" dirty="0"/>
              <a:t>  Team formations</a:t>
            </a:r>
          </a:p>
          <a:p>
            <a:r>
              <a:rPr lang="en-US" b="1" dirty="0"/>
              <a:t>Policy-160-</a:t>
            </a:r>
            <a:r>
              <a:rPr lang="en-US" dirty="0"/>
              <a:t> Complaints/ Discipline/ Special requests</a:t>
            </a:r>
          </a:p>
          <a:p>
            <a:r>
              <a:rPr lang="en-US" b="1" dirty="0"/>
              <a:t>Policy-1230-</a:t>
            </a:r>
            <a:r>
              <a:rPr lang="en-US" dirty="0"/>
              <a:t>Outstanding fees</a:t>
            </a:r>
          </a:p>
          <a:p>
            <a:r>
              <a:rPr lang="en-US" b="1" dirty="0"/>
              <a:t>Policy 2020- </a:t>
            </a:r>
            <a:r>
              <a:rPr lang="en-US" dirty="0"/>
              <a:t>Travel policy </a:t>
            </a:r>
          </a:p>
          <a:p>
            <a:r>
              <a:rPr lang="en-US" b="1" dirty="0"/>
              <a:t>Policy 4000- </a:t>
            </a:r>
            <a:r>
              <a:rPr lang="en-US" dirty="0"/>
              <a:t>Volunteer </a:t>
            </a:r>
          </a:p>
          <a:p>
            <a:r>
              <a:rPr lang="en-US" b="1" dirty="0"/>
              <a:t>Policy 4100- </a:t>
            </a:r>
            <a:r>
              <a:rPr lang="en-US" dirty="0"/>
              <a:t>Executive Rebate</a:t>
            </a:r>
          </a:p>
          <a:p>
            <a:r>
              <a:rPr lang="en-US" b="1" dirty="0"/>
              <a:t>Policy 2030- </a:t>
            </a:r>
            <a:r>
              <a:rPr lang="en-US" dirty="0"/>
              <a:t>Playing time </a:t>
            </a:r>
          </a:p>
          <a:p>
            <a:r>
              <a:rPr lang="en-US" b="1" dirty="0"/>
              <a:t>Policy 2011- </a:t>
            </a:r>
            <a:r>
              <a:rPr lang="en-US" dirty="0"/>
              <a:t>Electronic</a:t>
            </a:r>
          </a:p>
          <a:p>
            <a:r>
              <a:rPr lang="en-US" b="1" dirty="0"/>
              <a:t>Policy 1201- </a:t>
            </a:r>
            <a:r>
              <a:rPr lang="en-US" dirty="0"/>
              <a:t>Late Registration Policy</a:t>
            </a:r>
          </a:p>
          <a:p>
            <a:r>
              <a:rPr lang="en-US" b="1" dirty="0"/>
              <a:t>Policy 2015- </a:t>
            </a:r>
            <a:r>
              <a:rPr lang="en-US" dirty="0"/>
              <a:t>Social Media Policy</a:t>
            </a:r>
          </a:p>
          <a:p>
            <a:r>
              <a:rPr lang="en-US" b="1" dirty="0"/>
              <a:t>Policy 1220- </a:t>
            </a:r>
            <a:r>
              <a:rPr lang="en-US" dirty="0"/>
              <a:t>Withdrawals</a:t>
            </a:r>
          </a:p>
          <a:p>
            <a:r>
              <a:rPr lang="en-US" b="1" dirty="0"/>
              <a:t>Policy 2010- </a:t>
            </a:r>
            <a:r>
              <a:rPr lang="en-US" dirty="0"/>
              <a:t>Change room </a:t>
            </a:r>
          </a:p>
          <a:p>
            <a:endParaRPr lang="en-US" dirty="0"/>
          </a:p>
          <a:p>
            <a:r>
              <a:rPr lang="en-US" b="1" dirty="0"/>
              <a:t>Vote To remove Policies: </a:t>
            </a:r>
          </a:p>
          <a:p>
            <a:r>
              <a:rPr lang="en-US" b="1" dirty="0"/>
              <a:t>Policy 2040- Provincials</a:t>
            </a:r>
          </a:p>
          <a:p>
            <a:r>
              <a:rPr lang="en-US" b="1" dirty="0"/>
              <a:t>Policy 2000- Trialist</a:t>
            </a:r>
          </a:p>
          <a:p>
            <a:endParaRPr lang="en-US" dirty="0"/>
          </a:p>
        </p:txBody>
      </p:sp>
    </p:spTree>
    <p:extLst>
      <p:ext uri="{BB962C8B-B14F-4D97-AF65-F5344CB8AC3E}">
        <p14:creationId xmlns:p14="http://schemas.microsoft.com/office/powerpoint/2010/main" val="1028936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69D6D072-F665-2672-AE9F-4E50B3294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781425" cy="2542482"/>
          </a:xfrm>
          <a:prstGeom prst="rect">
            <a:avLst/>
          </a:prstGeom>
        </p:spPr>
      </p:pic>
      <p:pic>
        <p:nvPicPr>
          <p:cNvPr id="10" name="Picture 9" descr="A group of kids in football uniforms&#10;&#10;Description automatically generated">
            <a:extLst>
              <a:ext uri="{FF2B5EF4-FFF2-40B4-BE49-F238E27FC236}">
                <a16:creationId xmlns:a16="http://schemas.microsoft.com/office/drawing/2014/main" id="{84C39EDB-4A4F-C808-486E-DDD69A581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224114"/>
            <a:ext cx="3781425" cy="3067415"/>
          </a:xfrm>
          <a:prstGeom prst="rect">
            <a:avLst/>
          </a:prstGeom>
        </p:spPr>
      </p:pic>
      <p:pic>
        <p:nvPicPr>
          <p:cNvPr id="12" name="Picture 11" descr="A group of kids in sports uniforms posing for a photo&#10;&#10;Description automatically generated">
            <a:extLst>
              <a:ext uri="{FF2B5EF4-FFF2-40B4-BE49-F238E27FC236}">
                <a16:creationId xmlns:a16="http://schemas.microsoft.com/office/drawing/2014/main" id="{E0CAD835-D719-774A-B012-EEF774F63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67225"/>
            <a:ext cx="3781424" cy="2390775"/>
          </a:xfrm>
          <a:prstGeom prst="rect">
            <a:avLst/>
          </a:prstGeom>
        </p:spPr>
      </p:pic>
      <p:pic>
        <p:nvPicPr>
          <p:cNvPr id="14" name="Picture 13" descr="A group of girls in a circle&#10;&#10;Description automatically generated">
            <a:extLst>
              <a:ext uri="{FF2B5EF4-FFF2-40B4-BE49-F238E27FC236}">
                <a16:creationId xmlns:a16="http://schemas.microsoft.com/office/drawing/2014/main" id="{DAC02C46-9D18-D806-8F3D-A9065A333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423" y="4438418"/>
            <a:ext cx="3676652" cy="2390775"/>
          </a:xfrm>
          <a:prstGeom prst="rect">
            <a:avLst/>
          </a:prstGeom>
        </p:spPr>
      </p:pic>
      <p:pic>
        <p:nvPicPr>
          <p:cNvPr id="16" name="Picture 15" descr="A group of children posing for a photo&#10;&#10;Description automatically generated">
            <a:extLst>
              <a:ext uri="{FF2B5EF4-FFF2-40B4-BE49-F238E27FC236}">
                <a16:creationId xmlns:a16="http://schemas.microsoft.com/office/drawing/2014/main" id="{80A775B3-0C38-9A12-952D-3F1631A09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4557" y="2107"/>
            <a:ext cx="3723518" cy="2390776"/>
          </a:xfrm>
          <a:prstGeom prst="rect">
            <a:avLst/>
          </a:prstGeom>
        </p:spPr>
      </p:pic>
      <p:pic>
        <p:nvPicPr>
          <p:cNvPr id="18" name="Picture 17" descr="A group of kids playing football&#10;&#10;Description automatically generated">
            <a:extLst>
              <a:ext uri="{FF2B5EF4-FFF2-40B4-BE49-F238E27FC236}">
                <a16:creationId xmlns:a16="http://schemas.microsoft.com/office/drawing/2014/main" id="{474F9F84-8D00-F058-0318-5BF93837B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3695" y="2195307"/>
            <a:ext cx="3794380" cy="2320059"/>
          </a:xfrm>
          <a:prstGeom prst="rect">
            <a:avLst/>
          </a:prstGeom>
        </p:spPr>
      </p:pic>
      <p:pic>
        <p:nvPicPr>
          <p:cNvPr id="20" name="Picture 19" descr="A group of kids running on a field&#10;&#10;Description automatically generated">
            <a:extLst>
              <a:ext uri="{FF2B5EF4-FFF2-40B4-BE49-F238E27FC236}">
                <a16:creationId xmlns:a16="http://schemas.microsoft.com/office/drawing/2014/main" id="{4712C2E6-E960-042C-4E16-8BC83733B5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816" y="2197970"/>
            <a:ext cx="3377184" cy="2317396"/>
          </a:xfrm>
          <a:prstGeom prst="rect">
            <a:avLst/>
          </a:prstGeom>
        </p:spPr>
      </p:pic>
      <p:pic>
        <p:nvPicPr>
          <p:cNvPr id="22" name="Picture 21" descr="A person in a mascot garment&#10;&#10;Description automatically generated">
            <a:extLst>
              <a:ext uri="{FF2B5EF4-FFF2-40B4-BE49-F238E27FC236}">
                <a16:creationId xmlns:a16="http://schemas.microsoft.com/office/drawing/2014/main" id="{2AD29766-834E-B0F7-98CE-10823FFB0D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4816" y="14403"/>
            <a:ext cx="3377184" cy="2544614"/>
          </a:xfrm>
          <a:prstGeom prst="rect">
            <a:avLst/>
          </a:prstGeom>
        </p:spPr>
      </p:pic>
      <p:pic>
        <p:nvPicPr>
          <p:cNvPr id="24" name="Picture 23" descr="A group of kids in a football field&#10;&#10;Description automatically generated">
            <a:extLst>
              <a:ext uri="{FF2B5EF4-FFF2-40B4-BE49-F238E27FC236}">
                <a16:creationId xmlns:a16="http://schemas.microsoft.com/office/drawing/2014/main" id="{458DD92C-240E-21A8-2181-ADCE7FDEE4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4816" y="4288834"/>
            <a:ext cx="3377184" cy="2540359"/>
          </a:xfrm>
          <a:prstGeom prst="rect">
            <a:avLst/>
          </a:prstGeom>
        </p:spPr>
      </p:pic>
      <p:pic>
        <p:nvPicPr>
          <p:cNvPr id="26" name="Picture 25" descr="A child kicking a football ball&#10;&#10;Description automatically generated">
            <a:extLst>
              <a:ext uri="{FF2B5EF4-FFF2-40B4-BE49-F238E27FC236}">
                <a16:creationId xmlns:a16="http://schemas.microsoft.com/office/drawing/2014/main" id="{155C0478-C717-3E12-5D95-662CC87DB4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7939" y="-14404"/>
            <a:ext cx="2017014" cy="2583570"/>
          </a:xfrm>
          <a:prstGeom prst="rect">
            <a:avLst/>
          </a:prstGeom>
        </p:spPr>
      </p:pic>
      <p:pic>
        <p:nvPicPr>
          <p:cNvPr id="28" name="Picture 27" descr="A group of girls playing football&#10;&#10;Description automatically generated">
            <a:extLst>
              <a:ext uri="{FF2B5EF4-FFF2-40B4-BE49-F238E27FC236}">
                <a16:creationId xmlns:a16="http://schemas.microsoft.com/office/drawing/2014/main" id="{B7CFE555-FC6E-8D1E-F4E3-FA1E8884F9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27938" y="1747965"/>
            <a:ext cx="2017014" cy="2767401"/>
          </a:xfrm>
          <a:prstGeom prst="rect">
            <a:avLst/>
          </a:prstGeom>
        </p:spPr>
      </p:pic>
      <p:pic>
        <p:nvPicPr>
          <p:cNvPr id="30" name="Picture 29" descr="A child lying in a pile of balls&#10;&#10;Description automatically generated">
            <a:extLst>
              <a:ext uri="{FF2B5EF4-FFF2-40B4-BE49-F238E27FC236}">
                <a16:creationId xmlns:a16="http://schemas.microsoft.com/office/drawing/2014/main" id="{9849A8C5-F4AF-147E-BC3B-F2FF92B11A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7937" y="4233133"/>
            <a:ext cx="2017016" cy="2624868"/>
          </a:xfrm>
          <a:prstGeom prst="rect">
            <a:avLst/>
          </a:prstGeom>
        </p:spPr>
      </p:pic>
      <p:sp>
        <p:nvSpPr>
          <p:cNvPr id="31" name="TextBox 30">
            <a:extLst>
              <a:ext uri="{FF2B5EF4-FFF2-40B4-BE49-F238E27FC236}">
                <a16:creationId xmlns:a16="http://schemas.microsoft.com/office/drawing/2014/main" id="{960B5EE4-720B-E290-95AD-581F0F3E3474}"/>
              </a:ext>
            </a:extLst>
          </p:cNvPr>
          <p:cNvSpPr txBox="1"/>
          <p:nvPr/>
        </p:nvSpPr>
        <p:spPr>
          <a:xfrm>
            <a:off x="0" y="1893996"/>
            <a:ext cx="10707624"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          Review Of Rules And Regulations </a:t>
            </a:r>
          </a:p>
        </p:txBody>
      </p:sp>
    </p:spTree>
    <p:extLst>
      <p:ext uri="{BB962C8B-B14F-4D97-AF65-F5344CB8AC3E}">
        <p14:creationId xmlns:p14="http://schemas.microsoft.com/office/powerpoint/2010/main" val="381491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245158-CF8A-9B84-A0E2-AD72DB2ADF1D}"/>
              </a:ext>
            </a:extLst>
          </p:cNvPr>
          <p:cNvSpPr txBox="1"/>
          <p:nvPr/>
        </p:nvSpPr>
        <p:spPr>
          <a:xfrm>
            <a:off x="457200" y="1289304"/>
            <a:ext cx="10801350" cy="4216539"/>
          </a:xfrm>
          <a:prstGeom prst="rect">
            <a:avLst/>
          </a:prstGeom>
          <a:noFill/>
        </p:spPr>
        <p:txBody>
          <a:bodyPr wrap="square" rtlCol="0">
            <a:spAutoFit/>
          </a:bodyPr>
          <a:lstStyle/>
          <a:p>
            <a:r>
              <a:rPr lang="en-US" b="1" dirty="0"/>
              <a:t>Summary of Current Activities: </a:t>
            </a:r>
          </a:p>
          <a:p>
            <a:r>
              <a:rPr lang="en-US" sz="1400" dirty="0"/>
              <a:t>Change in President in July 2024, with Kelly Yanch taking over the Sports</a:t>
            </a:r>
          </a:p>
          <a:p>
            <a:r>
              <a:rPr lang="en-US" sz="1400" dirty="0"/>
              <a:t>Coordinator position as Carol retired. Shannon coming in as interim until AGM 2025, as 1 year left on current president position.</a:t>
            </a:r>
          </a:p>
          <a:p>
            <a:r>
              <a:rPr lang="en-US" b="1" dirty="0"/>
              <a:t>Upcoming: </a:t>
            </a:r>
          </a:p>
          <a:p>
            <a:pPr marL="285750" indent="-285750">
              <a:buFont typeface="Arial" panose="020B0604020202020204" pitchFamily="34" charset="0"/>
              <a:buChar char="•"/>
            </a:pPr>
            <a:r>
              <a:rPr lang="en-US" sz="1400" dirty="0"/>
              <a:t>Working with the city to create Mowat 13 as the U9 Club field with nets owned by Fort Sask, so</a:t>
            </a:r>
          </a:p>
          <a:p>
            <a:r>
              <a:rPr lang="en-US" sz="1400" dirty="0"/>
              <a:t>league games are played within the community.</a:t>
            </a:r>
          </a:p>
          <a:p>
            <a:pPr marL="285750" indent="-285750">
              <a:buFont typeface="Arial" panose="020B0604020202020204" pitchFamily="34" charset="0"/>
              <a:buChar char="•"/>
            </a:pPr>
            <a:r>
              <a:rPr lang="en-US" sz="1400" dirty="0"/>
              <a:t>Looking at the refacing of Henderson fields, with possible changes into turf fields (proposal going in before</a:t>
            </a:r>
          </a:p>
          <a:p>
            <a:r>
              <a:rPr lang="en-US" sz="1400" dirty="0"/>
              <a:t>Christmas)</a:t>
            </a:r>
          </a:p>
          <a:p>
            <a:pPr marL="285750" indent="-285750">
              <a:buFont typeface="Arial" panose="020B0604020202020204" pitchFamily="34" charset="0"/>
              <a:buChar char="•"/>
            </a:pPr>
            <a:r>
              <a:rPr lang="en-US" sz="1400" dirty="0"/>
              <a:t>Girls in Sports night 20 December in MSA office to promote body positivity, social media usage, cards for seniors</a:t>
            </a:r>
          </a:p>
          <a:p>
            <a:r>
              <a:rPr lang="en-US" sz="1400" dirty="0"/>
              <a:t>and some fun Christmas crafts and snacks</a:t>
            </a:r>
          </a:p>
          <a:p>
            <a:r>
              <a:rPr lang="en-US" b="1" dirty="0"/>
              <a:t>Challenges:</a:t>
            </a:r>
          </a:p>
          <a:p>
            <a:r>
              <a:rPr lang="en-US" sz="1400" dirty="0"/>
              <a:t> Shortage of persons on the executive board in key positions prohibits a lot of focus on those</a:t>
            </a:r>
          </a:p>
          <a:p>
            <a:r>
              <a:rPr lang="en-US" sz="1400" dirty="0"/>
              <a:t>positions, as they are looked at as required.</a:t>
            </a:r>
          </a:p>
          <a:p>
            <a:r>
              <a:rPr lang="en-US" b="1" dirty="0"/>
              <a:t>Goals: </a:t>
            </a:r>
          </a:p>
          <a:p>
            <a:r>
              <a:rPr lang="en-US" sz="1400" dirty="0"/>
              <a:t>Development and growth of Fort Sask Soccer and Fort Sask Sports, working with other organizations to</a:t>
            </a:r>
          </a:p>
          <a:p>
            <a:r>
              <a:rPr lang="en-US" sz="1400" dirty="0"/>
              <a:t>increase visibility of the program, development of players, and incorporating local businesses in the success of</a:t>
            </a:r>
          </a:p>
          <a:p>
            <a:r>
              <a:rPr lang="en-US" sz="1400" dirty="0"/>
              <a:t>our program and their establishment.</a:t>
            </a:r>
          </a:p>
        </p:txBody>
      </p:sp>
      <p:pic>
        <p:nvPicPr>
          <p:cNvPr id="4" name="Picture 3" descr="A logo of a football team&#10;&#10;Description automatically generated">
            <a:extLst>
              <a:ext uri="{FF2B5EF4-FFF2-40B4-BE49-F238E27FC236}">
                <a16:creationId xmlns:a16="http://schemas.microsoft.com/office/drawing/2014/main" id="{15204F73-727E-038C-7B77-2CA186B99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826" y="0"/>
            <a:ext cx="1900849" cy="1785257"/>
          </a:xfrm>
          <a:prstGeom prst="rect">
            <a:avLst/>
          </a:prstGeom>
        </p:spPr>
      </p:pic>
      <p:sp>
        <p:nvSpPr>
          <p:cNvPr id="5" name="TextBox 4">
            <a:extLst>
              <a:ext uri="{FF2B5EF4-FFF2-40B4-BE49-F238E27FC236}">
                <a16:creationId xmlns:a16="http://schemas.microsoft.com/office/drawing/2014/main" id="{AB990699-F6DE-4655-8859-B7299BEF6ACF}"/>
              </a:ext>
            </a:extLst>
          </p:cNvPr>
          <p:cNvSpPr txBox="1"/>
          <p:nvPr/>
        </p:nvSpPr>
        <p:spPr>
          <a:xfrm>
            <a:off x="1562100" y="476250"/>
            <a:ext cx="8057388" cy="584775"/>
          </a:xfrm>
          <a:prstGeom prst="rect">
            <a:avLst/>
          </a:prstGeom>
          <a:noFill/>
        </p:spPr>
        <p:txBody>
          <a:bodyPr wrap="square" rtlCol="0">
            <a:spAutoFit/>
          </a:bodyPr>
          <a:lstStyle/>
          <a:p>
            <a:r>
              <a:rPr lang="en-US" sz="3200" dirty="0"/>
              <a:t>             President’s Report </a:t>
            </a:r>
          </a:p>
        </p:txBody>
      </p:sp>
    </p:spTree>
    <p:extLst>
      <p:ext uri="{BB962C8B-B14F-4D97-AF65-F5344CB8AC3E}">
        <p14:creationId xmlns:p14="http://schemas.microsoft.com/office/powerpoint/2010/main" val="184986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CB7EB1-B28B-E0CA-8F2B-6C48868406B4}"/>
              </a:ext>
            </a:extLst>
          </p:cNvPr>
          <p:cNvSpPr txBox="1"/>
          <p:nvPr/>
        </p:nvSpPr>
        <p:spPr>
          <a:xfrm>
            <a:off x="175491" y="1302327"/>
            <a:ext cx="11730181" cy="4370427"/>
          </a:xfrm>
          <a:prstGeom prst="rect">
            <a:avLst/>
          </a:prstGeom>
          <a:noFill/>
        </p:spPr>
        <p:txBody>
          <a:bodyPr wrap="square" rtlCol="0">
            <a:spAutoFit/>
          </a:bodyPr>
          <a:lstStyle/>
          <a:p>
            <a:r>
              <a:rPr lang="en-US" b="1" dirty="0"/>
              <a:t>Summary of Current Activities:</a:t>
            </a:r>
          </a:p>
          <a:p>
            <a:r>
              <a:rPr lang="en-US" sz="1600" dirty="0"/>
              <a:t> Current activities include ongoing indoor season. As the chair for the</a:t>
            </a:r>
          </a:p>
          <a:p>
            <a:r>
              <a:rPr lang="en-US" sz="1600" dirty="0"/>
              <a:t>discipline committee, I am happy to report that this indoor season, there is nothing pending or that has</a:t>
            </a:r>
          </a:p>
          <a:p>
            <a:r>
              <a:rPr lang="en-US" sz="1600" dirty="0"/>
              <a:t>had to be brought up to my attention. This is very encouraging regarding our coaches. We must</a:t>
            </a:r>
          </a:p>
          <a:p>
            <a:r>
              <a:rPr lang="en-US" sz="1600" dirty="0"/>
              <a:t>continue to maintain a high level of integrity and maintain the focus on our players development.</a:t>
            </a:r>
          </a:p>
          <a:p>
            <a:endParaRPr lang="en-US" sz="1600" dirty="0"/>
          </a:p>
          <a:p>
            <a:r>
              <a:rPr lang="en-US" b="1" dirty="0"/>
              <a:t>Upcoming: </a:t>
            </a:r>
          </a:p>
          <a:p>
            <a:r>
              <a:rPr lang="en-US" sz="1600" dirty="0"/>
              <a:t>Testimonial Game in February. Currently trying to get the men's and women's soccer teams</a:t>
            </a:r>
          </a:p>
          <a:p>
            <a:r>
              <a:rPr lang="en-US" sz="1600" dirty="0"/>
              <a:t>from CFB Edmonton armed forces to join us in a friendly against our coaches.</a:t>
            </a:r>
          </a:p>
          <a:p>
            <a:endParaRPr lang="en-US" sz="1600" dirty="0"/>
          </a:p>
          <a:p>
            <a:r>
              <a:rPr lang="en-US" b="1" dirty="0"/>
              <a:t>Challenges: </a:t>
            </a:r>
          </a:p>
          <a:p>
            <a:r>
              <a:rPr lang="en-US" sz="1600" dirty="0"/>
              <a:t>Challenges include ways to support all our Fort Sask teams with the development that they</a:t>
            </a:r>
          </a:p>
          <a:p>
            <a:r>
              <a:rPr lang="en-US" sz="1600" dirty="0"/>
              <a:t>require. The difference in soccer level can be challenging and as a board we are producing ways to</a:t>
            </a:r>
          </a:p>
          <a:p>
            <a:r>
              <a:rPr lang="en-US" sz="1600" dirty="0"/>
              <a:t>support our lower tier teams. This includes creating Tech Director positions, one for player and one for a</a:t>
            </a:r>
          </a:p>
          <a:p>
            <a:r>
              <a:rPr lang="en-US" sz="1600" dirty="0"/>
              <a:t>goalie.</a:t>
            </a:r>
          </a:p>
          <a:p>
            <a:r>
              <a:rPr lang="en-US" sz="1600" dirty="0"/>
              <a:t>This role will assist our teams and provide guidance to those new coaches that are just starting out and</a:t>
            </a:r>
          </a:p>
          <a:p>
            <a:r>
              <a:rPr lang="en-US" sz="1600" dirty="0"/>
              <a:t>helping to create lesson plans for all teams with a focus on teams that require additional support.</a:t>
            </a:r>
          </a:p>
        </p:txBody>
      </p:sp>
      <p:sp>
        <p:nvSpPr>
          <p:cNvPr id="3" name="TextBox 2">
            <a:extLst>
              <a:ext uri="{FF2B5EF4-FFF2-40B4-BE49-F238E27FC236}">
                <a16:creationId xmlns:a16="http://schemas.microsoft.com/office/drawing/2014/main" id="{243C5818-8442-5597-314C-0C02FE7713C8}"/>
              </a:ext>
            </a:extLst>
          </p:cNvPr>
          <p:cNvSpPr txBox="1"/>
          <p:nvPr/>
        </p:nvSpPr>
        <p:spPr>
          <a:xfrm>
            <a:off x="1108364" y="665018"/>
            <a:ext cx="8968509" cy="523220"/>
          </a:xfrm>
          <a:prstGeom prst="rect">
            <a:avLst/>
          </a:prstGeom>
          <a:noFill/>
        </p:spPr>
        <p:txBody>
          <a:bodyPr wrap="square" rtlCol="0">
            <a:spAutoFit/>
          </a:bodyPr>
          <a:lstStyle/>
          <a:p>
            <a:r>
              <a:rPr lang="en-US" sz="2800" b="1" dirty="0"/>
              <a:t>                Vice President Report </a:t>
            </a:r>
          </a:p>
        </p:txBody>
      </p:sp>
      <p:pic>
        <p:nvPicPr>
          <p:cNvPr id="5" name="Picture 4" descr="A logo of a football team&#10;&#10;Description automatically generated">
            <a:extLst>
              <a:ext uri="{FF2B5EF4-FFF2-40B4-BE49-F238E27FC236}">
                <a16:creationId xmlns:a16="http://schemas.microsoft.com/office/drawing/2014/main" id="{C3F6EE7E-D8B7-9E51-0647-7052B2A20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575" y="71624"/>
            <a:ext cx="1955259" cy="1666617"/>
          </a:xfrm>
          <a:prstGeom prst="rect">
            <a:avLst/>
          </a:prstGeom>
        </p:spPr>
      </p:pic>
    </p:spTree>
    <p:extLst>
      <p:ext uri="{BB962C8B-B14F-4D97-AF65-F5344CB8AC3E}">
        <p14:creationId xmlns:p14="http://schemas.microsoft.com/office/powerpoint/2010/main" val="91386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32F232-BF2D-2EDD-5CA5-21A0BD62BE15}"/>
              </a:ext>
            </a:extLst>
          </p:cNvPr>
          <p:cNvSpPr txBox="1"/>
          <p:nvPr/>
        </p:nvSpPr>
        <p:spPr>
          <a:xfrm>
            <a:off x="700391" y="1145311"/>
            <a:ext cx="10505873" cy="5632311"/>
          </a:xfrm>
          <a:prstGeom prst="rect">
            <a:avLst/>
          </a:prstGeom>
          <a:noFill/>
        </p:spPr>
        <p:txBody>
          <a:bodyPr wrap="square" rtlCol="0">
            <a:spAutoFit/>
          </a:bodyPr>
          <a:lstStyle/>
          <a:p>
            <a:pPr rtl="0"/>
            <a:r>
              <a:rPr lang="en-US" sz="1200" b="1" i="0" u="none" strike="noStrike" dirty="0">
                <a:solidFill>
                  <a:srgbClr val="000000"/>
                </a:solidFill>
                <a:effectLst/>
                <a:latin typeface="Arial" panose="020B0604020202020204" pitchFamily="34" charset="0"/>
              </a:rPr>
              <a:t>Summary of Current Activities: </a:t>
            </a:r>
          </a:p>
          <a:p>
            <a:pPr rtl="0"/>
            <a:br>
              <a:rPr lang="en-US" sz="1200" b="0" dirty="0">
                <a:effectLst/>
              </a:rPr>
            </a:br>
            <a:r>
              <a:rPr lang="en-US" sz="1200" b="0" i="0" u="none" strike="noStrike" dirty="0">
                <a:solidFill>
                  <a:srgbClr val="000000"/>
                </a:solidFill>
                <a:effectLst/>
                <a:latin typeface="Arial" panose="020B0604020202020204" pitchFamily="34" charset="0"/>
              </a:rPr>
              <a:t>Registration for the Outdoor 2024 season took place in February 2024. This was the first season available for registration to both community and club teams. A total of 471 registrations were entered into RAMP an increase of 12.5% from the previous outdoor season. 177 players were placed on teams in the Jr. Arsenal Divisions (U5-U7), and 223 were placed on Arsenal teams (U9-U15). 32 Players we placed on U9 teams for the newly formed Club program.</a:t>
            </a:r>
            <a:endParaRPr lang="en-US" sz="1200" b="0" dirty="0">
              <a:effectLst/>
            </a:endParaRPr>
          </a:p>
          <a:p>
            <a:pPr rtl="0"/>
            <a:br>
              <a:rPr lang="en-US" sz="1200" b="0" dirty="0">
                <a:effectLst/>
              </a:rPr>
            </a:br>
            <a:r>
              <a:rPr lang="en-US" sz="1200" b="0" i="0" u="none" strike="noStrike" dirty="0">
                <a:solidFill>
                  <a:srgbClr val="000000"/>
                </a:solidFill>
                <a:effectLst/>
                <a:latin typeface="Arial" panose="020B0604020202020204" pitchFamily="34" charset="0"/>
              </a:rPr>
              <a:t>Registration for the 2024/25 Indoor season was open August 1- September 2</a:t>
            </a:r>
            <a:r>
              <a:rPr lang="en-US" sz="1200" b="0" i="0" u="none" strike="noStrike" baseline="30000" dirty="0">
                <a:solidFill>
                  <a:srgbClr val="000000"/>
                </a:solidFill>
                <a:effectLst/>
                <a:latin typeface="Arial" panose="020B0604020202020204" pitchFamily="34" charset="0"/>
              </a:rPr>
              <a:t>nd</a:t>
            </a:r>
            <a:r>
              <a:rPr lang="en-US" sz="1200" b="0" i="0" u="none" strike="noStrike" dirty="0">
                <a:solidFill>
                  <a:srgbClr val="000000"/>
                </a:solidFill>
                <a:effectLst/>
                <a:latin typeface="Arial" panose="020B0604020202020204" pitchFamily="34" charset="0"/>
              </a:rPr>
              <a:t>. Some packages were opened longer to encourage enrollment in divisions that typically see overall lower registrations. In total, for the Indoor season, 364 players were registered in RAMP with 345 players being placed on teams. Registration numbers increased 18.75% from the previous indoor season.</a:t>
            </a:r>
            <a:endParaRPr lang="en-US" sz="1200" b="0" dirty="0">
              <a:effectLst/>
            </a:endParaRPr>
          </a:p>
          <a:p>
            <a:pPr rtl="0"/>
            <a:br>
              <a:rPr lang="en-US" sz="1200" b="0" dirty="0">
                <a:effectLst/>
              </a:rPr>
            </a:br>
            <a:r>
              <a:rPr lang="en-US" sz="1200" b="0" i="0" u="none" strike="noStrike" dirty="0">
                <a:solidFill>
                  <a:srgbClr val="000000"/>
                </a:solidFill>
                <a:effectLst/>
                <a:latin typeface="Arial" panose="020B0604020202020204" pitchFamily="34" charset="0"/>
              </a:rPr>
              <a:t>Of the 345 players placed on teams, 65 were assigned to Jr. Arsenal Divisions U5 and U7, 241 players to Arsenal (U9-17), and 39 Players joined the club program.</a:t>
            </a:r>
            <a:endParaRPr lang="en-US" sz="1200" b="0" dirty="0">
              <a:effectLst/>
            </a:endParaRPr>
          </a:p>
          <a:p>
            <a:pPr rtl="0"/>
            <a:br>
              <a:rPr lang="en-US" sz="1200" b="0" dirty="0">
                <a:effectLst/>
              </a:rPr>
            </a:br>
            <a:r>
              <a:rPr lang="en-US" sz="1200" b="0" i="0" u="none" strike="noStrike" dirty="0">
                <a:solidFill>
                  <a:srgbClr val="000000"/>
                </a:solidFill>
                <a:effectLst/>
                <a:latin typeface="Arial" panose="020B0604020202020204" pitchFamily="34" charset="0"/>
              </a:rPr>
              <a:t>Registration numbers show a slight decrease between registration and players’ assignments. The difference for the indoor season was 5% and 8 % for the outdoor. This is reflective of several withdrawals connected to players’ physical and/or mental health, players being accepted to other teams or activities, and finally, the need to fold teams due to low registration numbers in the designated division.</a:t>
            </a:r>
            <a:endParaRPr lang="en-US" sz="1200" b="0" dirty="0">
              <a:effectLst/>
            </a:endParaRPr>
          </a:p>
          <a:p>
            <a:pPr rtl="0"/>
            <a:br>
              <a:rPr lang="en-US" sz="1200" b="0" dirty="0">
                <a:effectLst/>
              </a:rPr>
            </a:br>
            <a:r>
              <a:rPr lang="en-US" sz="1200" b="0" i="0" u="none" strike="noStrike" dirty="0">
                <a:solidFill>
                  <a:srgbClr val="000000"/>
                </a:solidFill>
                <a:effectLst/>
                <a:latin typeface="Arial" panose="020B0604020202020204" pitchFamily="34" charset="0"/>
              </a:rPr>
              <a:t>I am unable to speak to the registrations related to summer camps, or technical sessions as these were managed outside of the role of registrar the year.</a:t>
            </a:r>
            <a:endParaRPr lang="en-US" sz="1200" b="0" dirty="0">
              <a:effectLst/>
            </a:endParaRPr>
          </a:p>
          <a:p>
            <a:pPr rtl="0"/>
            <a:br>
              <a:rPr lang="en-US" sz="1200" b="0" dirty="0">
                <a:effectLst/>
              </a:rPr>
            </a:br>
            <a:br>
              <a:rPr lang="en-US" sz="1200" b="0" dirty="0">
                <a:effectLst/>
              </a:rPr>
            </a:br>
            <a:r>
              <a:rPr lang="en-US" sz="1200" b="1" i="0" u="none" strike="noStrike" dirty="0">
                <a:solidFill>
                  <a:srgbClr val="000000"/>
                </a:solidFill>
                <a:effectLst/>
                <a:latin typeface="Arial" panose="020B0604020202020204" pitchFamily="34" charset="0"/>
              </a:rPr>
              <a:t>Upcoming: </a:t>
            </a:r>
            <a:r>
              <a:rPr lang="en-US" sz="1200" b="0" i="0" u="none" strike="noStrike" dirty="0">
                <a:solidFill>
                  <a:srgbClr val="000000"/>
                </a:solidFill>
                <a:effectLst/>
                <a:latin typeface="Arial" panose="020B0604020202020204" pitchFamily="34" charset="0"/>
              </a:rPr>
              <a:t>Preparation for the upcoming outdoor season will commence in January.</a:t>
            </a:r>
            <a:endParaRPr lang="en-US" sz="1200" b="0" dirty="0">
              <a:effectLst/>
            </a:endParaRPr>
          </a:p>
          <a:p>
            <a:pPr rtl="0"/>
            <a:br>
              <a:rPr lang="en-US" sz="1200" b="0" dirty="0">
                <a:effectLst/>
              </a:rPr>
            </a:br>
            <a:br>
              <a:rPr lang="en-US" sz="1200" b="0" dirty="0">
                <a:effectLst/>
              </a:rPr>
            </a:br>
            <a:r>
              <a:rPr lang="en-US" sz="1200" b="1" i="0" u="none" strike="noStrike" dirty="0">
                <a:solidFill>
                  <a:srgbClr val="000000"/>
                </a:solidFill>
                <a:effectLst/>
                <a:latin typeface="Arial" panose="020B0604020202020204" pitchFamily="34" charset="0"/>
              </a:rPr>
              <a:t>Challenges: </a:t>
            </a:r>
            <a:r>
              <a:rPr lang="en-US" sz="1200" b="0" i="0" u="none" strike="noStrike" dirty="0">
                <a:solidFill>
                  <a:srgbClr val="000000"/>
                </a:solidFill>
                <a:effectLst/>
                <a:latin typeface="Arial" panose="020B0604020202020204" pitchFamily="34" charset="0"/>
              </a:rPr>
              <a:t>Communication. There are consistent challenges in receiving timely communication during registration periods. The registrar should be kept apprised of changes that impact registrations and communication to players and parents. This includes the decision to open or close packages or fold teams. The registrar is a key contact for families and the lack of information creates frustration and confusion. </a:t>
            </a:r>
            <a:endParaRPr lang="en-US" sz="1200" b="0" dirty="0">
              <a:effectLst/>
            </a:endParaRPr>
          </a:p>
          <a:p>
            <a:br>
              <a:rPr lang="en-US" sz="1200" b="0" dirty="0">
                <a:effectLst/>
              </a:rPr>
            </a:br>
            <a:br>
              <a:rPr lang="en-US" sz="1200" b="0" dirty="0">
                <a:effectLst/>
              </a:rPr>
            </a:br>
            <a:endParaRPr lang="en-US" sz="1200" dirty="0"/>
          </a:p>
        </p:txBody>
      </p:sp>
      <p:sp>
        <p:nvSpPr>
          <p:cNvPr id="3" name="TextBox 2">
            <a:extLst>
              <a:ext uri="{FF2B5EF4-FFF2-40B4-BE49-F238E27FC236}">
                <a16:creationId xmlns:a16="http://schemas.microsoft.com/office/drawing/2014/main" id="{5D0CE8B2-6D9B-11C5-6995-48A5367D1B6D}"/>
              </a:ext>
            </a:extLst>
          </p:cNvPr>
          <p:cNvSpPr txBox="1"/>
          <p:nvPr/>
        </p:nvSpPr>
        <p:spPr>
          <a:xfrm>
            <a:off x="1108364" y="452582"/>
            <a:ext cx="8562109" cy="584775"/>
          </a:xfrm>
          <a:prstGeom prst="rect">
            <a:avLst/>
          </a:prstGeom>
          <a:noFill/>
        </p:spPr>
        <p:txBody>
          <a:bodyPr wrap="square" rtlCol="0">
            <a:spAutoFit/>
          </a:bodyPr>
          <a:lstStyle/>
          <a:p>
            <a:r>
              <a:rPr lang="en-US" sz="3200" b="1"/>
              <a:t>                              Registrar Report      </a:t>
            </a:r>
            <a:endParaRPr lang="en-US" sz="3200" b="1" dirty="0"/>
          </a:p>
        </p:txBody>
      </p:sp>
      <p:pic>
        <p:nvPicPr>
          <p:cNvPr id="5" name="Picture 4" descr="A logo of a football team&#10;&#10;Description automatically generated">
            <a:extLst>
              <a:ext uri="{FF2B5EF4-FFF2-40B4-BE49-F238E27FC236}">
                <a16:creationId xmlns:a16="http://schemas.microsoft.com/office/drawing/2014/main" id="{A98980E4-CC21-A94B-8FAE-E69144889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521" y="0"/>
            <a:ext cx="1622394" cy="1523735"/>
          </a:xfrm>
          <a:prstGeom prst="rect">
            <a:avLst/>
          </a:prstGeom>
        </p:spPr>
      </p:pic>
    </p:spTree>
    <p:extLst>
      <p:ext uri="{BB962C8B-B14F-4D97-AF65-F5344CB8AC3E}">
        <p14:creationId xmlns:p14="http://schemas.microsoft.com/office/powerpoint/2010/main" val="4196866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B4253B-2A90-0538-E9BC-0D0A77C9925B}"/>
              </a:ext>
            </a:extLst>
          </p:cNvPr>
          <p:cNvSpPr txBox="1"/>
          <p:nvPr/>
        </p:nvSpPr>
        <p:spPr>
          <a:xfrm>
            <a:off x="1527048" y="768096"/>
            <a:ext cx="7927848" cy="5078313"/>
          </a:xfrm>
          <a:prstGeom prst="rect">
            <a:avLst/>
          </a:prstGeom>
          <a:noFill/>
        </p:spPr>
        <p:txBody>
          <a:bodyPr wrap="square" rtlCol="0">
            <a:spAutoFit/>
          </a:bodyPr>
          <a:lstStyle/>
          <a:p>
            <a:r>
              <a:rPr lang="en-US" dirty="0"/>
              <a:t>                   </a:t>
            </a:r>
            <a:r>
              <a:rPr lang="en-US" b="1" dirty="0"/>
              <a:t>Communications Director Report</a:t>
            </a:r>
          </a:p>
          <a:p>
            <a:endParaRPr lang="en-US" dirty="0"/>
          </a:p>
          <a:p>
            <a:r>
              <a:rPr lang="en-US" b="1" dirty="0"/>
              <a:t>Summary of Current Activities: </a:t>
            </a:r>
          </a:p>
          <a:p>
            <a:r>
              <a:rPr lang="en-US" dirty="0"/>
              <a:t>Using Instagram and Facebook to promote games to maximize support for</a:t>
            </a:r>
          </a:p>
          <a:p>
            <a:r>
              <a:rPr lang="en-US" dirty="0"/>
              <a:t>teams playing within the area, as well as tournaments. Using Insta and Facebook stories to provide drills and</a:t>
            </a:r>
          </a:p>
          <a:p>
            <a:r>
              <a:rPr lang="en-US" dirty="0"/>
              <a:t>skills training for the coaches and player to help increase their proficiency in the sport.</a:t>
            </a:r>
          </a:p>
          <a:p>
            <a:endParaRPr lang="en-US" b="1" dirty="0"/>
          </a:p>
          <a:p>
            <a:r>
              <a:rPr lang="en-US" b="1" dirty="0"/>
              <a:t>Upcoming:</a:t>
            </a:r>
          </a:p>
          <a:p>
            <a:r>
              <a:rPr lang="en-US" b="1" dirty="0"/>
              <a:t> </a:t>
            </a:r>
            <a:r>
              <a:rPr lang="en-US" dirty="0"/>
              <a:t>Advertisement for sponsors to increase, promoting the teams and recognition to coaches etc.</a:t>
            </a:r>
          </a:p>
          <a:p>
            <a:endParaRPr lang="en-US" dirty="0"/>
          </a:p>
          <a:p>
            <a:r>
              <a:rPr lang="en-US" b="1" dirty="0"/>
              <a:t>Challenges:</a:t>
            </a:r>
          </a:p>
          <a:p>
            <a:r>
              <a:rPr lang="en-US" b="1" dirty="0"/>
              <a:t> </a:t>
            </a:r>
            <a:r>
              <a:rPr lang="en-US" dirty="0"/>
              <a:t>Trying to get teams to submit pictures of games, so we can provide more recognition</a:t>
            </a:r>
          </a:p>
          <a:p>
            <a:r>
              <a:rPr lang="en-US" dirty="0"/>
              <a:t>-increase in viewership, and followers</a:t>
            </a:r>
          </a:p>
        </p:txBody>
      </p:sp>
      <p:pic>
        <p:nvPicPr>
          <p:cNvPr id="4" name="Picture 3" descr="A logo of a football team&#10;&#10;Description automatically generated">
            <a:extLst>
              <a:ext uri="{FF2B5EF4-FFF2-40B4-BE49-F238E27FC236}">
                <a16:creationId xmlns:a16="http://schemas.microsoft.com/office/drawing/2014/main" id="{56B97C48-3E93-DC19-42B4-0F6D3097F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751" y="0"/>
            <a:ext cx="2148499" cy="2017847"/>
          </a:xfrm>
          <a:prstGeom prst="rect">
            <a:avLst/>
          </a:prstGeom>
        </p:spPr>
      </p:pic>
    </p:spTree>
    <p:extLst>
      <p:ext uri="{BB962C8B-B14F-4D97-AF65-F5344CB8AC3E}">
        <p14:creationId xmlns:p14="http://schemas.microsoft.com/office/powerpoint/2010/main" val="31424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50342-36CC-861C-8D32-9DB3E37CE88A}"/>
              </a:ext>
            </a:extLst>
          </p:cNvPr>
          <p:cNvSpPr txBox="1"/>
          <p:nvPr/>
        </p:nvSpPr>
        <p:spPr>
          <a:xfrm>
            <a:off x="157018" y="3860800"/>
            <a:ext cx="11905673" cy="2616101"/>
          </a:xfrm>
          <a:prstGeom prst="rect">
            <a:avLst/>
          </a:prstGeom>
          <a:noFill/>
        </p:spPr>
        <p:txBody>
          <a:bodyPr wrap="square" rtlCol="0">
            <a:spAutoFit/>
          </a:bodyPr>
          <a:lstStyle/>
          <a:p>
            <a:r>
              <a:rPr lang="en-US" b="1"/>
              <a:t>Summary of Current Activities:</a:t>
            </a:r>
          </a:p>
          <a:p>
            <a:r>
              <a:rPr lang="en-US"/>
              <a:t>Currently reaching out to possible sponsors.</a:t>
            </a:r>
          </a:p>
          <a:p>
            <a:r>
              <a:rPr lang="en-US"/>
              <a:t>Review policy and procedures</a:t>
            </a:r>
          </a:p>
          <a:p>
            <a:endParaRPr lang="en-US"/>
          </a:p>
          <a:p>
            <a:r>
              <a:rPr lang="en-US" b="1"/>
              <a:t>Upcoming:</a:t>
            </a:r>
          </a:p>
          <a:p>
            <a:r>
              <a:rPr lang="en-US"/>
              <a:t>Review outstanding sponsorships and contact ones that have outstanding payments</a:t>
            </a:r>
          </a:p>
          <a:p>
            <a:endParaRPr lang="en-US"/>
          </a:p>
          <a:p>
            <a:r>
              <a:rPr lang="en-US" sz="2000" b="1"/>
              <a:t>Challenges:</a:t>
            </a:r>
          </a:p>
          <a:p>
            <a:r>
              <a:rPr lang="en-US"/>
              <a:t>Being late in the fiscal year may companies won’t commit until new budgets come out for 2025</a:t>
            </a:r>
            <a:endParaRPr lang="en-US" dirty="0"/>
          </a:p>
        </p:txBody>
      </p:sp>
      <p:sp>
        <p:nvSpPr>
          <p:cNvPr id="4" name="TextBox 3">
            <a:extLst>
              <a:ext uri="{FF2B5EF4-FFF2-40B4-BE49-F238E27FC236}">
                <a16:creationId xmlns:a16="http://schemas.microsoft.com/office/drawing/2014/main" id="{F4F5343C-E591-54A1-08C8-368AA089E9C5}"/>
              </a:ext>
            </a:extLst>
          </p:cNvPr>
          <p:cNvSpPr txBox="1"/>
          <p:nvPr/>
        </p:nvSpPr>
        <p:spPr>
          <a:xfrm>
            <a:off x="856526" y="850152"/>
            <a:ext cx="9153236" cy="523220"/>
          </a:xfrm>
          <a:prstGeom prst="rect">
            <a:avLst/>
          </a:prstGeom>
          <a:noFill/>
        </p:spPr>
        <p:txBody>
          <a:bodyPr wrap="square" rtlCol="0">
            <a:spAutoFit/>
          </a:bodyPr>
          <a:lstStyle/>
          <a:p>
            <a:r>
              <a:rPr lang="en-US" sz="2400" b="1"/>
              <a:t>                              </a:t>
            </a:r>
            <a:r>
              <a:rPr lang="en-US" sz="2800" b="1"/>
              <a:t>Sponsorship Director Report </a:t>
            </a:r>
            <a:endParaRPr lang="en-US" sz="2800" b="1" dirty="0"/>
          </a:p>
        </p:txBody>
      </p:sp>
      <p:pic>
        <p:nvPicPr>
          <p:cNvPr id="6" name="Picture 5" descr="A group of logos and a thank you sign&#10;&#10;Description automatically generated">
            <a:extLst>
              <a:ext uri="{FF2B5EF4-FFF2-40B4-BE49-F238E27FC236}">
                <a16:creationId xmlns:a16="http://schemas.microsoft.com/office/drawing/2014/main" id="{C7392013-1932-3858-1966-6F39AC503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5243" y="1"/>
            <a:ext cx="3724026" cy="3204602"/>
          </a:xfrm>
          <a:prstGeom prst="rect">
            <a:avLst/>
          </a:prstGeom>
        </p:spPr>
      </p:pic>
      <p:pic>
        <p:nvPicPr>
          <p:cNvPr id="8" name="Picture 7" descr="A collage of a mascot&#10;&#10;Description automatically generated">
            <a:extLst>
              <a:ext uri="{FF2B5EF4-FFF2-40B4-BE49-F238E27FC236}">
                <a16:creationId xmlns:a16="http://schemas.microsoft.com/office/drawing/2014/main" id="{57068FDA-949A-9011-7719-5AB4CCBA7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691" y="2214140"/>
            <a:ext cx="3524654" cy="2954710"/>
          </a:xfrm>
          <a:prstGeom prst="rect">
            <a:avLst/>
          </a:prstGeom>
        </p:spPr>
      </p:pic>
      <p:pic>
        <p:nvPicPr>
          <p:cNvPr id="10" name="Picture 9" descr="A logo of a football team&#10;&#10;Description automatically generated">
            <a:extLst>
              <a:ext uri="{FF2B5EF4-FFF2-40B4-BE49-F238E27FC236}">
                <a16:creationId xmlns:a16="http://schemas.microsoft.com/office/drawing/2014/main" id="{A964B4CB-D4D0-6647-921A-EE0DF752A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44" y="343875"/>
            <a:ext cx="2413740" cy="2266959"/>
          </a:xfrm>
          <a:prstGeom prst="rect">
            <a:avLst/>
          </a:prstGeom>
        </p:spPr>
      </p:pic>
    </p:spTree>
    <p:extLst>
      <p:ext uri="{BB962C8B-B14F-4D97-AF65-F5344CB8AC3E}">
        <p14:creationId xmlns:p14="http://schemas.microsoft.com/office/powerpoint/2010/main" val="84862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EF4C6-4A89-F6A7-2233-07B43F49B2B7}"/>
              </a:ext>
            </a:extLst>
          </p:cNvPr>
          <p:cNvSpPr txBox="1"/>
          <p:nvPr/>
        </p:nvSpPr>
        <p:spPr>
          <a:xfrm>
            <a:off x="3260436" y="434109"/>
            <a:ext cx="6465455" cy="523220"/>
          </a:xfrm>
          <a:prstGeom prst="rect">
            <a:avLst/>
          </a:prstGeom>
          <a:noFill/>
        </p:spPr>
        <p:txBody>
          <a:bodyPr wrap="square" rtlCol="0">
            <a:spAutoFit/>
          </a:bodyPr>
          <a:lstStyle/>
          <a:p>
            <a:r>
              <a:rPr lang="en-US" sz="2800" b="1" dirty="0"/>
              <a:t>        Fundraising Director </a:t>
            </a:r>
          </a:p>
        </p:txBody>
      </p:sp>
      <p:pic>
        <p:nvPicPr>
          <p:cNvPr id="4" name="Picture 3" descr="A logo of a football team&#10;&#10;Description automatically generated">
            <a:extLst>
              <a:ext uri="{FF2B5EF4-FFF2-40B4-BE49-F238E27FC236}">
                <a16:creationId xmlns:a16="http://schemas.microsoft.com/office/drawing/2014/main" id="{F0B17FB2-5C88-9254-B863-2384F04D6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465" y="0"/>
            <a:ext cx="2310166" cy="2169683"/>
          </a:xfrm>
          <a:prstGeom prst="rect">
            <a:avLst/>
          </a:prstGeom>
        </p:spPr>
      </p:pic>
      <p:sp>
        <p:nvSpPr>
          <p:cNvPr id="5" name="TextBox 4">
            <a:extLst>
              <a:ext uri="{FF2B5EF4-FFF2-40B4-BE49-F238E27FC236}">
                <a16:creationId xmlns:a16="http://schemas.microsoft.com/office/drawing/2014/main" id="{7B45A636-E4B9-D19C-EA1A-25880A22345A}"/>
              </a:ext>
            </a:extLst>
          </p:cNvPr>
          <p:cNvSpPr txBox="1"/>
          <p:nvPr/>
        </p:nvSpPr>
        <p:spPr>
          <a:xfrm>
            <a:off x="523875" y="828675"/>
            <a:ext cx="9572625" cy="5078313"/>
          </a:xfrm>
          <a:prstGeom prst="rect">
            <a:avLst/>
          </a:prstGeom>
          <a:noFill/>
        </p:spPr>
        <p:txBody>
          <a:bodyPr wrap="square" rtlCol="0">
            <a:spAutoFit/>
          </a:bodyPr>
          <a:lstStyle/>
          <a:p>
            <a:r>
              <a:rPr lang="en-US" sz="1400" b="1" dirty="0"/>
              <a:t>Outdoor 2024- </a:t>
            </a:r>
          </a:p>
          <a:p>
            <a:r>
              <a:rPr lang="en-US" sz="1400" dirty="0"/>
              <a:t>We ran a Raffle Box Raffle that sold out two days before the deadline! Bringing in approximately $7,827.80. We had offered to waive volunteer deposits for any Family who raised $400.00 in tickets. </a:t>
            </a:r>
          </a:p>
          <a:p>
            <a:r>
              <a:rPr lang="en-US" sz="1400" dirty="0"/>
              <a:t>We Ran a Prize raffle – prizes were $1500 in Cash, a Blackstone  grill, Yeti Cooler, Soccer net and 1:1 Lonestar technical session. We brought in approximately $18,236.</a:t>
            </a:r>
          </a:p>
          <a:p>
            <a:r>
              <a:rPr lang="en-US" sz="1400" dirty="0"/>
              <a:t> Bring our Outdoor Fundraising total to:$26,063.80</a:t>
            </a:r>
          </a:p>
          <a:p>
            <a:endParaRPr lang="en-US" sz="1400" dirty="0"/>
          </a:p>
          <a:p>
            <a:r>
              <a:rPr lang="en-US" sz="1400" b="1" dirty="0"/>
              <a:t>Indoor 2024- 2025-</a:t>
            </a:r>
          </a:p>
          <a:p>
            <a:r>
              <a:rPr lang="en-US" sz="1400" dirty="0"/>
              <a:t>Annual Bottle Drive took place beginning of September we handed out flyers, had Sherwood park bottle drive come out and we raised approximately $ 5299.20</a:t>
            </a:r>
          </a:p>
          <a:p>
            <a:r>
              <a:rPr lang="en-US" sz="1400" dirty="0"/>
              <a:t>Today is the draw for our Prize raffle - prizes are a Yeti Cooler, Blackstone grill, Blackstone accessories, $2000 in cash, and Soccer package valued at $300. We brought in approximately $14,800</a:t>
            </a:r>
          </a:p>
          <a:p>
            <a:r>
              <a:rPr lang="en-US" sz="1400" dirty="0"/>
              <a:t>We will be running a Raffle Box at the end January. There has been some issues with Raffle Box as they implemented using stripe. We now have those glitches fixed ( we think) again offering to waive volunteer deposits of those families who sell $400 or more.</a:t>
            </a:r>
          </a:p>
          <a:p>
            <a:r>
              <a:rPr lang="en-US" sz="1400" dirty="0"/>
              <a:t>As of right now for 2024- 2025 Indoor we have raised $20,099.20</a:t>
            </a:r>
          </a:p>
          <a:p>
            <a:endParaRPr lang="en-US" sz="1400" dirty="0"/>
          </a:p>
          <a:p>
            <a:r>
              <a:rPr lang="en-US" sz="1400" b="1" dirty="0"/>
              <a:t>Past Fundraising Seasons –</a:t>
            </a:r>
          </a:p>
          <a:p>
            <a:r>
              <a:rPr lang="en-US" sz="1400" dirty="0"/>
              <a:t>2023 season we Raised - $38,038.89.</a:t>
            </a:r>
          </a:p>
          <a:p>
            <a:r>
              <a:rPr lang="en-US" sz="1400" dirty="0"/>
              <a:t>We did a casino in 2023 raising $20,000</a:t>
            </a:r>
          </a:p>
          <a:p>
            <a:endParaRPr lang="en-US" sz="1400" dirty="0"/>
          </a:p>
          <a:p>
            <a:r>
              <a:rPr lang="en-US" sz="1600" b="1" dirty="0"/>
              <a:t>AGLC Account- </a:t>
            </a:r>
            <a:r>
              <a:rPr lang="en-US" sz="1400" dirty="0"/>
              <a:t> We currently hold $54,000 in the AGLC account. We can use this account for Field Time, and  new equipment. Every fundraiser that we pull an AGLC license for goes into this account. </a:t>
            </a:r>
            <a:endParaRPr lang="en-US" sz="1600" b="1" dirty="0"/>
          </a:p>
        </p:txBody>
      </p:sp>
    </p:spTree>
    <p:extLst>
      <p:ext uri="{BB962C8B-B14F-4D97-AF65-F5344CB8AC3E}">
        <p14:creationId xmlns:p14="http://schemas.microsoft.com/office/powerpoint/2010/main" val="40386174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917</TotalTime>
  <Words>3143</Words>
  <Application>Microsoft Office PowerPoint</Application>
  <PresentationFormat>Widescreen</PresentationFormat>
  <Paragraphs>352</Paragraphs>
  <Slides>36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.SF UI</vt:lpstr>
      <vt:lpstr>.SFUI-Semibold</vt:lpstr>
      <vt:lpstr>Amasis MT Pro Black</vt:lpstr>
      <vt:lpstr>Aptos</vt:lpstr>
      <vt:lpstr>Aptos Black</vt:lpstr>
      <vt:lpstr>Arial</vt:lpstr>
      <vt:lpstr>Arial Black</vt:lpstr>
      <vt:lpstr>Calibri</vt:lpstr>
      <vt:lpstr>Century Gothic</vt:lpstr>
      <vt:lpstr>-webkit-standard</vt:lpstr>
      <vt:lpstr>Wingdings 3</vt:lpstr>
      <vt:lpstr>Ion Boardroom</vt:lpstr>
      <vt:lpstr>Fort Saskatchewan Soccer’s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 Vanderwell</dc:creator>
  <cp:lastModifiedBy>Fran Vanderwell</cp:lastModifiedBy>
  <cp:revision>2</cp:revision>
  <dcterms:created xsi:type="dcterms:W3CDTF">2024-11-27T18:15:21Z</dcterms:created>
  <dcterms:modified xsi:type="dcterms:W3CDTF">2024-12-03T02:06:23Z</dcterms:modified>
</cp:coreProperties>
</file>