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6" r:id="rId3"/>
    <p:sldId id="262" r:id="rId4"/>
    <p:sldId id="264" r:id="rId5"/>
    <p:sldId id="263" r:id="rId6"/>
    <p:sldId id="265" r:id="rId7"/>
    <p:sldId id="258" r:id="rId8"/>
    <p:sldId id="266" r:id="rId9"/>
    <p:sldId id="25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E54A-B984-CD2B-10A4-6A514674AA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21D7D9E-EE16-4836-5359-BB7A43153D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A38C585-6578-6770-937E-EF87BFDA71E7}"/>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5" name="Footer Placeholder 4">
            <a:extLst>
              <a:ext uri="{FF2B5EF4-FFF2-40B4-BE49-F238E27FC236}">
                <a16:creationId xmlns:a16="http://schemas.microsoft.com/office/drawing/2014/main" id="{066D6DD3-0704-8613-D86D-C39E9497F2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7EA595-C85B-4EFB-6E72-0EC1E145CF5F}"/>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1181150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38AE4-D030-B707-9500-BCF537F2B88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660D4B-C35C-335B-E3E4-777C980C891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D0107-DA94-E998-B87C-9D6E780F9A05}"/>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5" name="Footer Placeholder 4">
            <a:extLst>
              <a:ext uri="{FF2B5EF4-FFF2-40B4-BE49-F238E27FC236}">
                <a16:creationId xmlns:a16="http://schemas.microsoft.com/office/drawing/2014/main" id="{77FA2516-7059-8FA4-01FD-FFB4E90496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5F5D63-5DDF-3B81-387F-AA549CA43919}"/>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4150752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AE12CC9-B8F1-2F40-8942-79CFA191F0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1A9F3A5-E9BC-7BAD-2D23-B8FDDB9E057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200B26-7217-DF60-18D0-7911F5ABAF28}"/>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5" name="Footer Placeholder 4">
            <a:extLst>
              <a:ext uri="{FF2B5EF4-FFF2-40B4-BE49-F238E27FC236}">
                <a16:creationId xmlns:a16="http://schemas.microsoft.com/office/drawing/2014/main" id="{D008BD77-399C-E73A-99D2-488FC504D7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5DB42B-69D7-EBFB-4AD9-ED9EA139EC51}"/>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2994894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82B31-0A63-4AFC-1FE8-517EF78764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FBBE46-1072-E61F-70CF-5FB52FB08D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4FA5E0-0018-B6C2-A34E-7989CDC7B018}"/>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5" name="Footer Placeholder 4">
            <a:extLst>
              <a:ext uri="{FF2B5EF4-FFF2-40B4-BE49-F238E27FC236}">
                <a16:creationId xmlns:a16="http://schemas.microsoft.com/office/drawing/2014/main" id="{7F780589-DADB-C758-F2A1-542326EDE5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FF725-0091-9E24-C156-8FF63D68E80D}"/>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2127236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A051EB-AC1B-463E-0867-D4191A2E8A3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0141E5-18AA-DA4D-2E5C-8A1C62A2A51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C7CC81-3D50-4119-5F68-B4695C305FBC}"/>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5" name="Footer Placeholder 4">
            <a:extLst>
              <a:ext uri="{FF2B5EF4-FFF2-40B4-BE49-F238E27FC236}">
                <a16:creationId xmlns:a16="http://schemas.microsoft.com/office/drawing/2014/main" id="{A3DC5089-BBE8-5D58-42A0-14CCD76A40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2761DC-48A9-DA29-0470-A4157CC827C3}"/>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31311709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9572F-1F96-D829-451D-FDCAFCF151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6CB94CC-1505-17C6-EA7D-E23B8FA24D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AB9671B-293D-BB73-DC72-2B5114C022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650C970-364F-A642-1D16-E4A2738C9851}"/>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6" name="Footer Placeholder 5">
            <a:extLst>
              <a:ext uri="{FF2B5EF4-FFF2-40B4-BE49-F238E27FC236}">
                <a16:creationId xmlns:a16="http://schemas.microsoft.com/office/drawing/2014/main" id="{0B128B40-58E1-054D-CE99-3853176E57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B8CAA2-B60F-52EC-094A-A4ECA5388748}"/>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1438770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18A1C-7533-C87D-79C1-743231855C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D294A86-0AF6-9547-2C85-99F709E5B2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F30E013-70A1-A586-E823-78F38E7B98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8264E5-AC10-106E-B05F-E4A2C1B183C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A35EA2-A424-CB8E-DFAF-F816ED1EDD5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0FB3F8-0CE4-6EE6-7786-EAC38BDEDA56}"/>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8" name="Footer Placeholder 7">
            <a:extLst>
              <a:ext uri="{FF2B5EF4-FFF2-40B4-BE49-F238E27FC236}">
                <a16:creationId xmlns:a16="http://schemas.microsoft.com/office/drawing/2014/main" id="{9EE8F57F-61B3-E5F3-DE17-88530D2483E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3DAA20D-1111-01B7-7E94-0692B8EFD8A5}"/>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3421310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2027C-29D4-5A71-2C98-9FDF4F1A3C4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11B0F6-8922-EFCC-279D-C8EF0F494A15}"/>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4" name="Footer Placeholder 3">
            <a:extLst>
              <a:ext uri="{FF2B5EF4-FFF2-40B4-BE49-F238E27FC236}">
                <a16:creationId xmlns:a16="http://schemas.microsoft.com/office/drawing/2014/main" id="{7BB63265-35A2-1C2A-DD11-25176BA993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BF85757-60E3-D4B2-6375-D9562A2CE2E4}"/>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53934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27F424-0D7A-4A00-16C6-9F2EEC2BC56F}"/>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3" name="Footer Placeholder 2">
            <a:extLst>
              <a:ext uri="{FF2B5EF4-FFF2-40B4-BE49-F238E27FC236}">
                <a16:creationId xmlns:a16="http://schemas.microsoft.com/office/drawing/2014/main" id="{F573B5D0-2B77-51CC-4511-C96A53FEF2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7BAF4F-F35D-3D61-8497-5CF9B4FEE6F9}"/>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4029427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CED16-FC80-0B2B-53A8-D8DA53D092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BDD8113-2F3B-F878-7D65-D21B45E000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3DF9FAA-B67E-C2A5-0469-F2365944EC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A917613-7478-E0E1-F441-4F0475711318}"/>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6" name="Footer Placeholder 5">
            <a:extLst>
              <a:ext uri="{FF2B5EF4-FFF2-40B4-BE49-F238E27FC236}">
                <a16:creationId xmlns:a16="http://schemas.microsoft.com/office/drawing/2014/main" id="{0D751FE7-4C9C-BA15-BBFF-9AFE964C69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6A13B69-D1F2-9F5D-E95F-BD7C6BEDCE51}"/>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1179770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261937-6556-19C9-8CFC-76E60E0FB1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20EE1B8-5330-E40B-6412-C5EF7B71A7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371A59-3681-BD7F-D772-BB680D0774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A061F1-CCAF-7A2D-F0D4-E5E629EB343D}"/>
              </a:ext>
            </a:extLst>
          </p:cNvPr>
          <p:cNvSpPr>
            <a:spLocks noGrp="1"/>
          </p:cNvSpPr>
          <p:nvPr>
            <p:ph type="dt" sz="half" idx="10"/>
          </p:nvPr>
        </p:nvSpPr>
        <p:spPr/>
        <p:txBody>
          <a:bodyPr/>
          <a:lstStyle/>
          <a:p>
            <a:fld id="{0C14767A-4EF0-421B-8955-44FCF5A96AA4}" type="datetimeFigureOut">
              <a:rPr lang="en-US" smtClean="0"/>
              <a:t>12/2/2024</a:t>
            </a:fld>
            <a:endParaRPr lang="en-US"/>
          </a:p>
        </p:txBody>
      </p:sp>
      <p:sp>
        <p:nvSpPr>
          <p:cNvPr id="6" name="Footer Placeholder 5">
            <a:extLst>
              <a:ext uri="{FF2B5EF4-FFF2-40B4-BE49-F238E27FC236}">
                <a16:creationId xmlns:a16="http://schemas.microsoft.com/office/drawing/2014/main" id="{9113D54D-0967-7C5A-163F-3A265C74C28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62E00C-635D-1AA2-977D-F51B4BAA3468}"/>
              </a:ext>
            </a:extLst>
          </p:cNvPr>
          <p:cNvSpPr>
            <a:spLocks noGrp="1"/>
          </p:cNvSpPr>
          <p:nvPr>
            <p:ph type="sldNum" sz="quarter" idx="12"/>
          </p:nvPr>
        </p:nvSpPr>
        <p:spPr/>
        <p:txBody>
          <a:bodyPr/>
          <a:lstStyle/>
          <a:p>
            <a:fld id="{C04C8133-AE00-4D98-942D-45D0A7AE2BC5}" type="slidenum">
              <a:rPr lang="en-US" smtClean="0"/>
              <a:t>‹#›</a:t>
            </a:fld>
            <a:endParaRPr lang="en-US"/>
          </a:p>
        </p:txBody>
      </p:sp>
    </p:spTree>
    <p:extLst>
      <p:ext uri="{BB962C8B-B14F-4D97-AF65-F5344CB8AC3E}">
        <p14:creationId xmlns:p14="http://schemas.microsoft.com/office/powerpoint/2010/main" val="1056350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92E217-08DC-B474-D05E-078AFFEC31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173860-C924-6FA8-3105-BC53B792EB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90F0D8-6B11-8E79-9A55-AA931306C9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C14767A-4EF0-421B-8955-44FCF5A96AA4}" type="datetimeFigureOut">
              <a:rPr lang="en-US" smtClean="0"/>
              <a:t>12/2/2024</a:t>
            </a:fld>
            <a:endParaRPr lang="en-US"/>
          </a:p>
        </p:txBody>
      </p:sp>
      <p:sp>
        <p:nvSpPr>
          <p:cNvPr id="5" name="Footer Placeholder 4">
            <a:extLst>
              <a:ext uri="{FF2B5EF4-FFF2-40B4-BE49-F238E27FC236}">
                <a16:creationId xmlns:a16="http://schemas.microsoft.com/office/drawing/2014/main" id="{7683F4C0-7834-82D3-E4EE-060AE1D7F51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CB3EF32F-F4AE-DBB8-E2AA-297A70FF2B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04C8133-AE00-4D98-942D-45D0A7AE2BC5}" type="slidenum">
              <a:rPr lang="en-US" smtClean="0"/>
              <a:t>‹#›</a:t>
            </a:fld>
            <a:endParaRPr lang="en-US"/>
          </a:p>
        </p:txBody>
      </p:sp>
    </p:spTree>
    <p:extLst>
      <p:ext uri="{BB962C8B-B14F-4D97-AF65-F5344CB8AC3E}">
        <p14:creationId xmlns:p14="http://schemas.microsoft.com/office/powerpoint/2010/main" val="23639371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02A89B7-BE1C-0F30-899A-42EE65DC4DF7}"/>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2769DCE9-8DD4-DDAE-4291-A9770C5F4F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8CDB7EA-392E-7018-8AD4-7FD7E30186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1B2CF889-FD1F-0124-3D06-BBD480663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1"/>
            <a:ext cx="11231745" cy="413142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logo for a lacrosse team&#10;&#10;Description automatically generated">
            <a:extLst>
              <a:ext uri="{FF2B5EF4-FFF2-40B4-BE49-F238E27FC236}">
                <a16:creationId xmlns:a16="http://schemas.microsoft.com/office/drawing/2014/main" id="{80EDB0DF-C622-D044-61CB-DF6533FF901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66" y="364143"/>
            <a:ext cx="3426462" cy="3426462"/>
          </a:xfrm>
          <a:prstGeom prst="rect">
            <a:avLst/>
          </a:prstGeom>
        </p:spPr>
      </p:pic>
      <p:sp>
        <p:nvSpPr>
          <p:cNvPr id="20" name="Rectangle 19">
            <a:extLst>
              <a:ext uri="{FF2B5EF4-FFF2-40B4-BE49-F238E27FC236}">
                <a16:creationId xmlns:a16="http://schemas.microsoft.com/office/drawing/2014/main" id="{A5D3FB2B-E814-FF17-2EE7-FFB5193466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37444" y="5460209"/>
            <a:ext cx="1790365"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06824FE-D220-FD58-3B36-8740ADEB098B}"/>
              </a:ext>
            </a:extLst>
          </p:cNvPr>
          <p:cNvSpPr txBox="1"/>
          <p:nvPr/>
        </p:nvSpPr>
        <p:spPr>
          <a:xfrm>
            <a:off x="5162719" y="4495568"/>
            <a:ext cx="6586915" cy="1905232"/>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dirty="0"/>
              <a:t>Casino Income Variance (3359%), accrued in 2025</a:t>
            </a:r>
          </a:p>
          <a:p>
            <a:pPr marL="285750" indent="-228600">
              <a:lnSpc>
                <a:spcPct val="90000"/>
              </a:lnSpc>
              <a:spcAft>
                <a:spcPts val="600"/>
              </a:spcAft>
              <a:buFont typeface="Arial" panose="020B0604020202020204" pitchFamily="34" charset="0"/>
              <a:buChar char="•"/>
            </a:pPr>
            <a:r>
              <a:rPr lang="en-US" dirty="0"/>
              <a:t>Registration Variance (-16%) current Financials include2022-2023 Deposits for registration</a:t>
            </a:r>
          </a:p>
          <a:p>
            <a:pPr marL="285750" indent="-228600">
              <a:lnSpc>
                <a:spcPct val="90000"/>
              </a:lnSpc>
              <a:spcAft>
                <a:spcPts val="600"/>
              </a:spcAft>
              <a:buFont typeface="Arial" panose="020B0604020202020204" pitchFamily="34" charset="0"/>
              <a:buChar char="•"/>
            </a:pPr>
            <a:r>
              <a:rPr lang="en-US" dirty="0"/>
              <a:t>ALA Arena User Fee, going forward the ALA will book the majority of their floor.</a:t>
            </a:r>
          </a:p>
        </p:txBody>
      </p:sp>
    </p:spTree>
    <p:extLst>
      <p:ext uri="{BB962C8B-B14F-4D97-AF65-F5344CB8AC3E}">
        <p14:creationId xmlns:p14="http://schemas.microsoft.com/office/powerpoint/2010/main" val="2275239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20C6CB02-D3EE-EEC7-B7CB-E069080D4C64}"/>
              </a:ext>
            </a:extLst>
          </p:cNvPr>
          <p:cNvGraphicFramePr>
            <a:graphicFrameLocks/>
          </p:cNvGraphicFramePr>
          <p:nvPr>
            <p:extLst>
              <p:ext uri="{D42A27DB-BD31-4B8C-83A1-F6EECF244321}">
                <p14:modId xmlns:p14="http://schemas.microsoft.com/office/powerpoint/2010/main" val="2277830246"/>
              </p:ext>
            </p:extLst>
          </p:nvPr>
        </p:nvGraphicFramePr>
        <p:xfrm>
          <a:off x="838200" y="1982513"/>
          <a:ext cx="10515601" cy="4037562"/>
        </p:xfrm>
        <a:graphic>
          <a:graphicData uri="http://schemas.openxmlformats.org/drawingml/2006/table">
            <a:tbl>
              <a:tblPr/>
              <a:tblGrid>
                <a:gridCol w="2926808">
                  <a:extLst>
                    <a:ext uri="{9D8B030D-6E8A-4147-A177-3AD203B41FA5}">
                      <a16:colId xmlns:a16="http://schemas.microsoft.com/office/drawing/2014/main" val="3014581915"/>
                    </a:ext>
                  </a:extLst>
                </a:gridCol>
                <a:gridCol w="1137871">
                  <a:extLst>
                    <a:ext uri="{9D8B030D-6E8A-4147-A177-3AD203B41FA5}">
                      <a16:colId xmlns:a16="http://schemas.microsoft.com/office/drawing/2014/main" val="1471496069"/>
                    </a:ext>
                  </a:extLst>
                </a:gridCol>
                <a:gridCol w="1137871">
                  <a:extLst>
                    <a:ext uri="{9D8B030D-6E8A-4147-A177-3AD203B41FA5}">
                      <a16:colId xmlns:a16="http://schemas.microsoft.com/office/drawing/2014/main" val="1650656596"/>
                    </a:ext>
                  </a:extLst>
                </a:gridCol>
                <a:gridCol w="1137871">
                  <a:extLst>
                    <a:ext uri="{9D8B030D-6E8A-4147-A177-3AD203B41FA5}">
                      <a16:colId xmlns:a16="http://schemas.microsoft.com/office/drawing/2014/main" val="1348082230"/>
                    </a:ext>
                  </a:extLst>
                </a:gridCol>
                <a:gridCol w="1137871">
                  <a:extLst>
                    <a:ext uri="{9D8B030D-6E8A-4147-A177-3AD203B41FA5}">
                      <a16:colId xmlns:a16="http://schemas.microsoft.com/office/drawing/2014/main" val="541452039"/>
                    </a:ext>
                  </a:extLst>
                </a:gridCol>
                <a:gridCol w="3037309">
                  <a:extLst>
                    <a:ext uri="{9D8B030D-6E8A-4147-A177-3AD203B41FA5}">
                      <a16:colId xmlns:a16="http://schemas.microsoft.com/office/drawing/2014/main" val="1612924715"/>
                    </a:ext>
                  </a:extLst>
                </a:gridCol>
              </a:tblGrid>
              <a:tr h="224309">
                <a:tc>
                  <a:txBody>
                    <a:bodyPr/>
                    <a:lstStyle/>
                    <a:p>
                      <a:pPr algn="ctr" fontAlgn="t"/>
                      <a:r>
                        <a:rPr lang="en-US" sz="1300" b="1" i="0" u="none" strike="noStrike">
                          <a:solidFill>
                            <a:srgbClr val="FFFFFF"/>
                          </a:solidFill>
                          <a:effectLst/>
                          <a:latin typeface="Calibri" panose="020F0502020204030204" pitchFamily="34" charset="0"/>
                        </a:rPr>
                        <a:t>GELC ACCOUNTS</a:t>
                      </a:r>
                    </a:p>
                  </a:txBody>
                  <a:tcPr marL="8972" marR="8972" marT="897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300" b="1" i="0" u="none" strike="noStrike">
                          <a:solidFill>
                            <a:srgbClr val="FFFFFF"/>
                          </a:solidFill>
                          <a:effectLst/>
                          <a:latin typeface="Calibri" panose="020F0502020204030204" pitchFamily="34" charset="0"/>
                        </a:rPr>
                        <a:t> 2024 BUDGET </a:t>
                      </a:r>
                    </a:p>
                  </a:txBody>
                  <a:tcPr marL="8972" marR="8972" marT="897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300" b="1" i="0" u="none" strike="noStrike">
                          <a:solidFill>
                            <a:srgbClr val="FFFFFF"/>
                          </a:solidFill>
                          <a:effectLst/>
                          <a:latin typeface="Calibri" panose="020F0502020204030204" pitchFamily="34" charset="0"/>
                        </a:rPr>
                        <a:t> 2024 ACTUALS </a:t>
                      </a:r>
                    </a:p>
                  </a:txBody>
                  <a:tcPr marL="8972" marR="8972" marT="897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300" b="1" i="0" u="none" strike="noStrike">
                          <a:solidFill>
                            <a:srgbClr val="FFFFFF"/>
                          </a:solidFill>
                          <a:effectLst/>
                          <a:latin typeface="Calibri" panose="020F0502020204030204" pitchFamily="34" charset="0"/>
                        </a:rPr>
                        <a:t>VARIENCE</a:t>
                      </a:r>
                    </a:p>
                  </a:txBody>
                  <a:tcPr marL="8972" marR="8972" marT="897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300" b="1" i="0" u="none" strike="noStrike">
                          <a:solidFill>
                            <a:srgbClr val="FFFFFF"/>
                          </a:solidFill>
                          <a:effectLst/>
                          <a:latin typeface="Calibri" panose="020F0502020204030204" pitchFamily="34" charset="0"/>
                        </a:rPr>
                        <a:t> 2025 BUDGET </a:t>
                      </a:r>
                    </a:p>
                  </a:txBody>
                  <a:tcPr marL="8972" marR="8972" marT="897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tc>
                  <a:txBody>
                    <a:bodyPr/>
                    <a:lstStyle/>
                    <a:p>
                      <a:pPr algn="ctr" fontAlgn="t"/>
                      <a:r>
                        <a:rPr lang="en-US" sz="1300" b="1" i="0" u="none" strike="noStrike">
                          <a:solidFill>
                            <a:srgbClr val="FFFFFF"/>
                          </a:solidFill>
                          <a:effectLst/>
                          <a:latin typeface="Calibri" panose="020F0502020204030204" pitchFamily="34" charset="0"/>
                        </a:rPr>
                        <a:t>2025 BUDGET VS 2024 ACTUALS</a:t>
                      </a:r>
                    </a:p>
                  </a:txBody>
                  <a:tcPr marL="8972" marR="8972" marT="897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4F81BD"/>
                    </a:solidFill>
                  </a:tcPr>
                </a:tc>
                <a:extLst>
                  <a:ext uri="{0D108BD9-81ED-4DB2-BD59-A6C34878D82A}">
                    <a16:rowId xmlns:a16="http://schemas.microsoft.com/office/drawing/2014/main" val="2165389482"/>
                  </a:ext>
                </a:extLst>
              </a:tr>
              <a:tr h="224309">
                <a:tc>
                  <a:txBody>
                    <a:bodyPr/>
                    <a:lstStyle/>
                    <a:p>
                      <a:pPr algn="l" fontAlgn="b"/>
                      <a:r>
                        <a:rPr lang="en-US" sz="1300" b="1" i="0" u="none" strike="noStrike">
                          <a:solidFill>
                            <a:srgbClr val="000000"/>
                          </a:solidFill>
                          <a:effectLst/>
                          <a:latin typeface="Calibri" panose="020F0502020204030204" pitchFamily="34" charset="0"/>
                        </a:rPr>
                        <a:t>Income</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2638417556"/>
                  </a:ext>
                </a:extLst>
              </a:tr>
              <a:tr h="224309">
                <a:tc>
                  <a:txBody>
                    <a:bodyPr/>
                    <a:lstStyle/>
                    <a:p>
                      <a:pPr algn="l" fontAlgn="b"/>
                      <a:r>
                        <a:rPr lang="en-US" sz="1300" b="0" i="0" u="none" strike="noStrike" dirty="0">
                          <a:solidFill>
                            <a:srgbClr val="000000"/>
                          </a:solidFill>
                          <a:effectLst/>
                          <a:latin typeface="Calibri" panose="020F0502020204030204" pitchFamily="34" charset="0"/>
                        </a:rPr>
                        <a:t>   4020 Fort Road Bingo</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30,000.00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29,694.36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r>
                        <a:rPr lang="en-US" sz="1300" b="0" i="0" u="none" strike="noStrike">
                          <a:solidFill>
                            <a:srgbClr val="9C0006"/>
                          </a:solidFill>
                          <a:effectLst/>
                          <a:latin typeface="Calibri" panose="020F0502020204030204" pitchFamily="34" charset="0"/>
                        </a:rPr>
                        <a:t>-1%</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30,000.00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r>
                        <a:rPr lang="en-US" sz="1300" b="0" i="0" u="none" strike="noStrike">
                          <a:solidFill>
                            <a:srgbClr val="000000"/>
                          </a:solidFill>
                          <a:effectLst/>
                          <a:latin typeface="Calibri" panose="020F0502020204030204" pitchFamily="34" charset="0"/>
                        </a:rPr>
                        <a:t>1%</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335791393"/>
                  </a:ext>
                </a:extLst>
              </a:tr>
              <a:tr h="224309">
                <a:tc>
                  <a:txBody>
                    <a:bodyPr/>
                    <a:lstStyle/>
                    <a:p>
                      <a:pPr algn="l" fontAlgn="b"/>
                      <a:r>
                        <a:rPr lang="en-US" sz="1300" b="0" i="0" u="none" strike="noStrike">
                          <a:solidFill>
                            <a:srgbClr val="000000"/>
                          </a:solidFill>
                          <a:effectLst/>
                          <a:latin typeface="Calibri" panose="020F0502020204030204" pitchFamily="34" charset="0"/>
                        </a:rPr>
                        <a:t>   4025 Building Fund</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32,000.00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31,000.00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9C0006"/>
                          </a:solidFill>
                          <a:effectLst/>
                          <a:latin typeface="Calibri" panose="020F0502020204030204" pitchFamily="34" charset="0"/>
                        </a:rPr>
                        <a:t>-3%</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32,000.00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000000"/>
                          </a:solidFill>
                          <a:effectLst/>
                          <a:latin typeface="Calibri" panose="020F0502020204030204" pitchFamily="34" charset="0"/>
                        </a:rPr>
                        <a:t>3%</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2766618746"/>
                  </a:ext>
                </a:extLst>
              </a:tr>
              <a:tr h="224309">
                <a:tc>
                  <a:txBody>
                    <a:bodyPr/>
                    <a:lstStyle/>
                    <a:p>
                      <a:pPr algn="l" fontAlgn="b"/>
                      <a:r>
                        <a:rPr lang="en-US" sz="1300" b="0" i="0" u="none" strike="noStrike">
                          <a:solidFill>
                            <a:srgbClr val="000000"/>
                          </a:solidFill>
                          <a:effectLst/>
                          <a:latin typeface="Calibri" panose="020F0502020204030204" pitchFamily="34" charset="0"/>
                        </a:rPr>
                        <a:t>   4030 Casino Income</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75,000.00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2,168.01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r>
                        <a:rPr lang="en-US" sz="1300" b="0" i="0" u="none" strike="noStrike">
                          <a:solidFill>
                            <a:srgbClr val="9C0006"/>
                          </a:solidFill>
                          <a:effectLst/>
                          <a:latin typeface="Calibri" panose="020F0502020204030204" pitchFamily="34" charset="0"/>
                        </a:rPr>
                        <a:t>-97%</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75,000.00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r>
                        <a:rPr lang="en-US" sz="1300" b="0" i="0" u="none" strike="noStrike">
                          <a:solidFill>
                            <a:srgbClr val="000000"/>
                          </a:solidFill>
                          <a:effectLst/>
                          <a:latin typeface="Calibri" panose="020F0502020204030204" pitchFamily="34" charset="0"/>
                        </a:rPr>
                        <a:t>3359%</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412671312"/>
                  </a:ext>
                </a:extLst>
              </a:tr>
              <a:tr h="224309">
                <a:tc>
                  <a:txBody>
                    <a:bodyPr/>
                    <a:lstStyle/>
                    <a:p>
                      <a:pPr algn="l" fontAlgn="b"/>
                      <a:r>
                        <a:rPr lang="en-US" sz="1300" b="0" i="0" u="none" strike="noStrike">
                          <a:solidFill>
                            <a:srgbClr val="000000"/>
                          </a:solidFill>
                          <a:effectLst/>
                          <a:latin typeface="Calibri" panose="020F0502020204030204" pitchFamily="34" charset="0"/>
                        </a:rPr>
                        <a:t>   4036 NCCP Coach Clinics</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7,000.00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7,650.00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9C0006"/>
                          </a:solidFill>
                          <a:effectLst/>
                          <a:latin typeface="Calibri" panose="020F0502020204030204" pitchFamily="34" charset="0"/>
                        </a:rPr>
                        <a:t>-9%</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8,050.00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000000"/>
                          </a:solidFill>
                          <a:effectLst/>
                          <a:latin typeface="Calibri" panose="020F0502020204030204" pitchFamily="34" charset="0"/>
                        </a:rPr>
                        <a:t>5%</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47788234"/>
                  </a:ext>
                </a:extLst>
              </a:tr>
              <a:tr h="224309">
                <a:tc>
                  <a:txBody>
                    <a:bodyPr/>
                    <a:lstStyle/>
                    <a:p>
                      <a:pPr algn="l" fontAlgn="b"/>
                      <a:r>
                        <a:rPr lang="en-US" sz="1300" b="0" i="0" u="none" strike="noStrike">
                          <a:solidFill>
                            <a:srgbClr val="000000"/>
                          </a:solidFill>
                          <a:effectLst/>
                          <a:latin typeface="Calibri" panose="020F0502020204030204" pitchFamily="34" charset="0"/>
                        </a:rPr>
                        <a:t>   4047 Sales of Product Income</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62,486.00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564975445"/>
                  </a:ext>
                </a:extLst>
              </a:tr>
              <a:tr h="224309">
                <a:tc>
                  <a:txBody>
                    <a:bodyPr/>
                    <a:lstStyle/>
                    <a:p>
                      <a:pPr algn="l" fontAlgn="b"/>
                      <a:r>
                        <a:rPr lang="en-US" sz="1300" b="0" i="0" u="none" strike="noStrike">
                          <a:solidFill>
                            <a:srgbClr val="000000"/>
                          </a:solidFill>
                          <a:effectLst/>
                          <a:latin typeface="Calibri" panose="020F0502020204030204" pitchFamily="34" charset="0"/>
                        </a:rPr>
                        <a:t>   4057 Arena User Fees</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4043678382"/>
                  </a:ext>
                </a:extLst>
              </a:tr>
              <a:tr h="224309">
                <a:tc>
                  <a:txBody>
                    <a:bodyPr/>
                    <a:lstStyle/>
                    <a:p>
                      <a:pPr algn="l" fontAlgn="b"/>
                      <a:r>
                        <a:rPr lang="nn-NO" sz="1300" b="0" i="0" u="none" strike="noStrike">
                          <a:solidFill>
                            <a:srgbClr val="000000"/>
                          </a:solidFill>
                          <a:effectLst/>
                          <a:latin typeface="Calibri" panose="020F0502020204030204" pitchFamily="34" charset="0"/>
                        </a:rPr>
                        <a:t>      4057.1 GELC Arena User Fee</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40,000.00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33,277.29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r>
                        <a:rPr lang="en-US" sz="1300" b="0" i="0" u="none" strike="noStrike">
                          <a:solidFill>
                            <a:srgbClr val="9C0006"/>
                          </a:solidFill>
                          <a:effectLst/>
                          <a:latin typeface="Calibri" panose="020F0502020204030204" pitchFamily="34" charset="0"/>
                        </a:rPr>
                        <a:t>-17%</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40,000.00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r>
                        <a:rPr lang="en-US" sz="1300" b="0" i="0" u="none" strike="noStrike">
                          <a:solidFill>
                            <a:srgbClr val="000000"/>
                          </a:solidFill>
                          <a:effectLst/>
                          <a:latin typeface="Calibri" panose="020F0502020204030204" pitchFamily="34" charset="0"/>
                        </a:rPr>
                        <a:t>20%</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789975385"/>
                  </a:ext>
                </a:extLst>
              </a:tr>
              <a:tr h="224309">
                <a:tc>
                  <a:txBody>
                    <a:bodyPr/>
                    <a:lstStyle/>
                    <a:p>
                      <a:pPr algn="l" fontAlgn="b"/>
                      <a:r>
                        <a:rPr lang="fi-FI" sz="1300" b="0" i="0" u="none" strike="noStrike">
                          <a:solidFill>
                            <a:srgbClr val="000000"/>
                          </a:solidFill>
                          <a:effectLst/>
                          <a:latin typeface="Calibri" panose="020F0502020204030204" pitchFamily="34" charset="0"/>
                        </a:rPr>
                        <a:t>      4057.2 ALA Arena User Fee</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700.00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1,344.00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000000"/>
                          </a:solidFill>
                          <a:effectLst/>
                          <a:latin typeface="Calibri" panose="020F0502020204030204" pitchFamily="34" charset="0"/>
                        </a:rPr>
                        <a:t>92%</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1,000.00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9C0006"/>
                          </a:solidFill>
                          <a:effectLst/>
                          <a:latin typeface="Calibri" panose="020F0502020204030204" pitchFamily="34" charset="0"/>
                        </a:rPr>
                        <a:t>-26%</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129471122"/>
                  </a:ext>
                </a:extLst>
              </a:tr>
              <a:tr h="224309">
                <a:tc>
                  <a:txBody>
                    <a:bodyPr/>
                    <a:lstStyle/>
                    <a:p>
                      <a:pPr algn="l" fontAlgn="b"/>
                      <a:r>
                        <a:rPr lang="en-US" sz="1300" b="0" i="0" u="none" strike="noStrike">
                          <a:solidFill>
                            <a:srgbClr val="000000"/>
                          </a:solidFill>
                          <a:effectLst/>
                          <a:latin typeface="Calibri" panose="020F0502020204030204" pitchFamily="34" charset="0"/>
                        </a:rPr>
                        <a:t>      4058 RMLL Arena User Fees</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32,000.00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34,953.00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r>
                        <a:rPr lang="en-US" sz="1300" b="0" i="0" u="none" strike="noStrike">
                          <a:solidFill>
                            <a:srgbClr val="000000"/>
                          </a:solidFill>
                          <a:effectLst/>
                          <a:latin typeface="Calibri" panose="020F0502020204030204" pitchFamily="34" charset="0"/>
                        </a:rPr>
                        <a:t>9%</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32,000.00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r>
                        <a:rPr lang="en-US" sz="1300" b="0" i="0" u="none" strike="noStrike">
                          <a:solidFill>
                            <a:srgbClr val="9C0006"/>
                          </a:solidFill>
                          <a:effectLst/>
                          <a:latin typeface="Calibri" panose="020F0502020204030204" pitchFamily="34" charset="0"/>
                        </a:rPr>
                        <a:t>-8%</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176463836"/>
                  </a:ext>
                </a:extLst>
              </a:tr>
              <a:tr h="224309">
                <a:tc>
                  <a:txBody>
                    <a:bodyPr/>
                    <a:lstStyle/>
                    <a:p>
                      <a:pPr algn="l" fontAlgn="b"/>
                      <a:r>
                        <a:rPr lang="en-US" sz="1300" b="0" i="0" u="none" strike="noStrike">
                          <a:solidFill>
                            <a:srgbClr val="000000"/>
                          </a:solidFill>
                          <a:effectLst/>
                          <a:latin typeface="Calibri" panose="020F0502020204030204" pitchFamily="34" charset="0"/>
                        </a:rPr>
                        <a:t>      4058.1 MASTERS Arena User Fee</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1,288.00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1,100.00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000000"/>
                          </a:solidFill>
                          <a:effectLst/>
                          <a:latin typeface="Calibri" panose="020F0502020204030204" pitchFamily="34" charset="0"/>
                        </a:rPr>
                        <a:t>15%</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205540043"/>
                  </a:ext>
                </a:extLst>
              </a:tr>
              <a:tr h="224309">
                <a:tc>
                  <a:txBody>
                    <a:bodyPr/>
                    <a:lstStyle/>
                    <a:p>
                      <a:pPr algn="l" fontAlgn="b"/>
                      <a:r>
                        <a:rPr lang="en-US" sz="1300" b="0" i="0" u="none" strike="noStrike">
                          <a:solidFill>
                            <a:srgbClr val="000000"/>
                          </a:solidFill>
                          <a:effectLst/>
                          <a:latin typeface="Calibri" panose="020F0502020204030204" pitchFamily="34" charset="0"/>
                        </a:rPr>
                        <a:t>   4092 Provincials</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5,000.00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839555088"/>
                  </a:ext>
                </a:extLst>
              </a:tr>
              <a:tr h="224309">
                <a:tc>
                  <a:txBody>
                    <a:bodyPr/>
                    <a:lstStyle/>
                    <a:p>
                      <a:pPr algn="l" fontAlgn="b"/>
                      <a:r>
                        <a:rPr lang="en-US" sz="1300" b="0" i="0" u="none" strike="noStrike">
                          <a:solidFill>
                            <a:srgbClr val="000000"/>
                          </a:solidFill>
                          <a:effectLst/>
                          <a:latin typeface="Calibri" panose="020F0502020204030204" pitchFamily="34" charset="0"/>
                        </a:rPr>
                        <a:t>   4095 Club Membership Fee</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5,000.00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13,744.00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000000"/>
                          </a:solidFill>
                          <a:effectLst/>
                          <a:latin typeface="Calibri" panose="020F0502020204030204" pitchFamily="34" charset="0"/>
                        </a:rPr>
                        <a:t>175%</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2,500.00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9C0006"/>
                          </a:solidFill>
                          <a:effectLst/>
                          <a:latin typeface="Calibri" panose="020F0502020204030204" pitchFamily="34" charset="0"/>
                        </a:rPr>
                        <a:t>-82%</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3968710862"/>
                  </a:ext>
                </a:extLst>
              </a:tr>
              <a:tr h="224309">
                <a:tc>
                  <a:txBody>
                    <a:bodyPr/>
                    <a:lstStyle/>
                    <a:p>
                      <a:pPr algn="l" fontAlgn="b"/>
                      <a:r>
                        <a:rPr lang="en-US" sz="1300" b="0" i="0" u="none" strike="noStrike">
                          <a:solidFill>
                            <a:srgbClr val="000000"/>
                          </a:solidFill>
                          <a:effectLst/>
                          <a:latin typeface="Calibri" panose="020F0502020204030204" pitchFamily="34" charset="0"/>
                        </a:rPr>
                        <a:t>   4096 Associate Membership Fee</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1,200.00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1,500.00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2608362376"/>
                  </a:ext>
                </a:extLst>
              </a:tr>
              <a:tr h="224309">
                <a:tc>
                  <a:txBody>
                    <a:bodyPr/>
                    <a:lstStyle/>
                    <a:p>
                      <a:pPr algn="l" fontAlgn="b"/>
                      <a:r>
                        <a:rPr lang="en-US" sz="1300" b="0" i="0" u="none" strike="noStrike">
                          <a:solidFill>
                            <a:srgbClr val="000000"/>
                          </a:solidFill>
                          <a:effectLst/>
                          <a:latin typeface="Calibri" panose="020F0502020204030204" pitchFamily="34" charset="0"/>
                        </a:rPr>
                        <a:t>   4115 Team Registration</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dirty="0">
                          <a:solidFill>
                            <a:srgbClr val="000000"/>
                          </a:solidFill>
                          <a:effectLst/>
                          <a:latin typeface="Calibri" panose="020F0502020204030204" pitchFamily="34" charset="0"/>
                        </a:rPr>
                        <a:t> $   250,000.00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dirty="0">
                          <a:solidFill>
                            <a:srgbClr val="000000"/>
                          </a:solidFill>
                          <a:effectLst/>
                          <a:latin typeface="Calibri" panose="020F0502020204030204" pitchFamily="34" charset="0"/>
                        </a:rPr>
                        <a:t> $   308,437.00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000000"/>
                          </a:solidFill>
                          <a:effectLst/>
                          <a:latin typeface="Calibri" panose="020F0502020204030204" pitchFamily="34" charset="0"/>
                        </a:rPr>
                        <a:t>23%</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dirty="0">
                          <a:solidFill>
                            <a:srgbClr val="000000"/>
                          </a:solidFill>
                          <a:effectLst/>
                          <a:latin typeface="Calibri" panose="020F0502020204030204" pitchFamily="34" charset="0"/>
                        </a:rPr>
                        <a:t> $   258,000.00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a:solidFill>
                            <a:srgbClr val="9C0006"/>
                          </a:solidFill>
                          <a:effectLst/>
                          <a:latin typeface="Calibri" panose="020F0502020204030204" pitchFamily="34" charset="0"/>
                        </a:rPr>
                        <a:t>-16%</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2956612255"/>
                  </a:ext>
                </a:extLst>
              </a:tr>
              <a:tr h="224309">
                <a:tc>
                  <a:txBody>
                    <a:bodyPr/>
                    <a:lstStyle/>
                    <a:p>
                      <a:pPr algn="l" fontAlgn="b"/>
                      <a:r>
                        <a:rPr lang="en-US" sz="1300" b="0" i="0" u="none" strike="noStrike">
                          <a:solidFill>
                            <a:srgbClr val="000000"/>
                          </a:solidFill>
                          <a:effectLst/>
                          <a:latin typeface="Calibri" panose="020F0502020204030204" pitchFamily="34" charset="0"/>
                        </a:rPr>
                        <a:t>   4191 Services</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r>
                        <a:rPr lang="en-US" sz="1300" b="0" i="0" u="none" strike="noStrike">
                          <a:solidFill>
                            <a:srgbClr val="000000"/>
                          </a:solidFill>
                          <a:effectLst/>
                          <a:latin typeface="Calibri" panose="020F0502020204030204" pitchFamily="34" charset="0"/>
                        </a:rPr>
                        <a:t> $     37,012.86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CE6F1"/>
                    </a:solidFill>
                  </a:tcPr>
                </a:tc>
                <a:extLst>
                  <a:ext uri="{0D108BD9-81ED-4DB2-BD59-A6C34878D82A}">
                    <a16:rowId xmlns:a16="http://schemas.microsoft.com/office/drawing/2014/main" val="3005071130"/>
                  </a:ext>
                </a:extLst>
              </a:tr>
              <a:tr h="224309">
                <a:tc>
                  <a:txBody>
                    <a:bodyPr/>
                    <a:lstStyle/>
                    <a:p>
                      <a:pPr algn="l" fontAlgn="b"/>
                      <a:r>
                        <a:rPr lang="en-US" sz="1300" b="0" i="0" u="none" strike="noStrike">
                          <a:solidFill>
                            <a:srgbClr val="000000"/>
                          </a:solidFill>
                          <a:effectLst/>
                          <a:latin typeface="Calibri" panose="020F0502020204030204" pitchFamily="34" charset="0"/>
                        </a:rPr>
                        <a:t>Total Income</a:t>
                      </a:r>
                    </a:p>
                  </a:txBody>
                  <a:tcPr marL="8972" marR="8972" marT="8972"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568,054.52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endParaRPr lang="en-US" sz="1300" b="0" i="0" u="none" strike="noStrike">
                        <a:solidFill>
                          <a:srgbClr val="000000"/>
                        </a:solidFill>
                        <a:effectLst/>
                        <a:latin typeface="Calibri" panose="020F0502020204030204" pitchFamily="34" charset="0"/>
                      </a:endParaRP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US" sz="1300" b="0" i="0" u="none" strike="noStrike">
                          <a:solidFill>
                            <a:srgbClr val="000000"/>
                          </a:solidFill>
                          <a:effectLst/>
                          <a:latin typeface="Calibri" panose="020F0502020204030204" pitchFamily="34" charset="0"/>
                        </a:rPr>
                        <a:t> $   481,150.00 </a:t>
                      </a:r>
                    </a:p>
                  </a:txBody>
                  <a:tcPr marL="8972" marR="8972" marT="8972"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US" sz="1300" b="0" i="0" u="none" strike="noStrike" dirty="0">
                          <a:solidFill>
                            <a:srgbClr val="9C0006"/>
                          </a:solidFill>
                          <a:effectLst/>
                          <a:latin typeface="Calibri" panose="020F0502020204030204" pitchFamily="34" charset="0"/>
                        </a:rPr>
                        <a:t>-15%</a:t>
                      </a:r>
                    </a:p>
                  </a:txBody>
                  <a:tcPr marL="8972" marR="8972" marT="8972"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222323132"/>
                  </a:ext>
                </a:extLst>
              </a:tr>
            </a:tbl>
          </a:graphicData>
        </a:graphic>
      </p:graphicFrame>
    </p:spTree>
    <p:extLst>
      <p:ext uri="{BB962C8B-B14F-4D97-AF65-F5344CB8AC3E}">
        <p14:creationId xmlns:p14="http://schemas.microsoft.com/office/powerpoint/2010/main" val="3764073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CE8804F-1126-339B-0449-38D1F0ED8391}"/>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347F6BDE-6C6F-E341-DA24-3E1E21BAC9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651CFB7B-6842-BB84-A3F4-9C141C1D15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471D6433-18B8-91CD-D372-4758B23E8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1"/>
            <a:ext cx="11231745" cy="413142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logo for a lacrosse team&#10;&#10;Description automatically generated">
            <a:extLst>
              <a:ext uri="{FF2B5EF4-FFF2-40B4-BE49-F238E27FC236}">
                <a16:creationId xmlns:a16="http://schemas.microsoft.com/office/drawing/2014/main" id="{A8C434B5-771C-92B3-7E19-28E9E3FCAF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66" y="364143"/>
            <a:ext cx="3426462" cy="3426462"/>
          </a:xfrm>
          <a:prstGeom prst="rect">
            <a:avLst/>
          </a:prstGeom>
        </p:spPr>
      </p:pic>
      <p:sp>
        <p:nvSpPr>
          <p:cNvPr id="20" name="Rectangle 19">
            <a:extLst>
              <a:ext uri="{FF2B5EF4-FFF2-40B4-BE49-F238E27FC236}">
                <a16:creationId xmlns:a16="http://schemas.microsoft.com/office/drawing/2014/main" id="{0F93B052-B79F-204F-1AFA-8108C4ED2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37444" y="5460209"/>
            <a:ext cx="1790365"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E9B8BC61-6023-4237-C1D7-2CE5A27B3266}"/>
              </a:ext>
            </a:extLst>
          </p:cNvPr>
          <p:cNvSpPr txBox="1"/>
          <p:nvPr/>
        </p:nvSpPr>
        <p:spPr>
          <a:xfrm>
            <a:off x="5162719" y="4495568"/>
            <a:ext cx="6586915" cy="1905232"/>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US" dirty="0"/>
              <a:t>Office Software increase includes TeamSnap Scheduling software.</a:t>
            </a:r>
          </a:p>
          <a:p>
            <a:pPr marL="285750" indent="-228600">
              <a:lnSpc>
                <a:spcPct val="90000"/>
              </a:lnSpc>
              <a:spcAft>
                <a:spcPts val="600"/>
              </a:spcAft>
              <a:buFont typeface="Arial" panose="020B0604020202020204" pitchFamily="34" charset="0"/>
              <a:buChar char="•"/>
            </a:pPr>
            <a:r>
              <a:rPr lang="en-US" dirty="0"/>
              <a:t>GELC is restructuring special events, to including planning meeting weekends and awards banquet. </a:t>
            </a:r>
          </a:p>
          <a:p>
            <a:pPr marL="285750" indent="-228600">
              <a:lnSpc>
                <a:spcPct val="90000"/>
              </a:lnSpc>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8722719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E6D903E-FFD9-57C9-DAF3-6DA657663EEC}"/>
              </a:ext>
            </a:extLst>
          </p:cNvPr>
          <p:cNvPicPr>
            <a:picLocks noChangeAspect="1"/>
          </p:cNvPicPr>
          <p:nvPr/>
        </p:nvPicPr>
        <p:blipFill>
          <a:blip r:embed="rId2"/>
          <a:stretch>
            <a:fillRect/>
          </a:stretch>
        </p:blipFill>
        <p:spPr>
          <a:xfrm>
            <a:off x="500062" y="681037"/>
            <a:ext cx="11191875" cy="5495925"/>
          </a:xfrm>
          <a:prstGeom prst="rect">
            <a:avLst/>
          </a:prstGeom>
        </p:spPr>
      </p:pic>
    </p:spTree>
    <p:extLst>
      <p:ext uri="{BB962C8B-B14F-4D97-AF65-F5344CB8AC3E}">
        <p14:creationId xmlns:p14="http://schemas.microsoft.com/office/powerpoint/2010/main" val="3062891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A236E75-8581-8006-E131-C44E61077859}"/>
            </a:ext>
          </a:extLst>
        </p:cNvPr>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4DC62371-6FC9-792C-1F32-CF5BFC47F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46D5537-AD91-0A77-B2A6-166E6B67A2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44E449C-4519-D2D8-A2DD-CB616473B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1"/>
            <a:ext cx="11231745" cy="413142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logo for a lacrosse team&#10;&#10;Description automatically generated">
            <a:extLst>
              <a:ext uri="{FF2B5EF4-FFF2-40B4-BE49-F238E27FC236}">
                <a16:creationId xmlns:a16="http://schemas.microsoft.com/office/drawing/2014/main" id="{1C9EAF47-7FAC-FFFE-7948-D170573C47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66" y="364143"/>
            <a:ext cx="3426462" cy="3426462"/>
          </a:xfrm>
          <a:prstGeom prst="rect">
            <a:avLst/>
          </a:prstGeom>
        </p:spPr>
      </p:pic>
      <p:sp>
        <p:nvSpPr>
          <p:cNvPr id="20" name="Rectangle 19">
            <a:extLst>
              <a:ext uri="{FF2B5EF4-FFF2-40B4-BE49-F238E27FC236}">
                <a16:creationId xmlns:a16="http://schemas.microsoft.com/office/drawing/2014/main" id="{1931C55B-7345-EFB6-7D79-80C552356E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37444" y="5460209"/>
            <a:ext cx="1790365"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2CA6C8-815E-75F0-0B2C-CB378714EB04}"/>
              </a:ext>
            </a:extLst>
          </p:cNvPr>
          <p:cNvSpPr txBox="1"/>
          <p:nvPr/>
        </p:nvSpPr>
        <p:spPr>
          <a:xfrm>
            <a:off x="5162719" y="4495568"/>
            <a:ext cx="6586915" cy="1905232"/>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endParaRPr lang="en-US" dirty="0"/>
          </a:p>
          <a:p>
            <a:pPr marL="285750" indent="-228600">
              <a:lnSpc>
                <a:spcPct val="90000"/>
              </a:lnSpc>
              <a:spcAft>
                <a:spcPts val="600"/>
              </a:spcAft>
              <a:buFont typeface="Arial" panose="020B0604020202020204" pitchFamily="34" charset="0"/>
              <a:buChar char="•"/>
            </a:pPr>
            <a:r>
              <a:rPr lang="en-US" dirty="0"/>
              <a:t>Awards increase for purchase of medallions for all bracketed playoff champions, and runner up.</a:t>
            </a:r>
          </a:p>
          <a:p>
            <a:pPr marL="285750" indent="-228600">
              <a:lnSpc>
                <a:spcPct val="90000"/>
              </a:lnSpc>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1628482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B423CC2-8319-917F-D069-AFA1F1FB8828}"/>
              </a:ext>
            </a:extLst>
          </p:cNvPr>
          <p:cNvPicPr>
            <a:picLocks noChangeAspect="1"/>
          </p:cNvPicPr>
          <p:nvPr/>
        </p:nvPicPr>
        <p:blipFill>
          <a:blip r:embed="rId2"/>
          <a:stretch>
            <a:fillRect/>
          </a:stretch>
        </p:blipFill>
        <p:spPr>
          <a:xfrm>
            <a:off x="500062" y="1276350"/>
            <a:ext cx="11191875" cy="4305300"/>
          </a:xfrm>
          <a:prstGeom prst="rect">
            <a:avLst/>
          </a:prstGeom>
        </p:spPr>
      </p:pic>
    </p:spTree>
    <p:extLst>
      <p:ext uri="{BB962C8B-B14F-4D97-AF65-F5344CB8AC3E}">
        <p14:creationId xmlns:p14="http://schemas.microsoft.com/office/powerpoint/2010/main" val="2047893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1022CA72-2A63-428F-B586-37BA5AB6D2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1"/>
            <a:ext cx="11231745" cy="413142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53DB2869-0D0D-EF81-FB0F-F9F4704636C8}"/>
              </a:ext>
            </a:extLst>
          </p:cNvPr>
          <p:cNvPicPr>
            <a:picLocks noChangeAspect="1"/>
          </p:cNvPicPr>
          <p:nvPr/>
        </p:nvPicPr>
        <p:blipFill>
          <a:blip r:embed="rId2"/>
          <a:stretch>
            <a:fillRect/>
          </a:stretch>
        </p:blipFill>
        <p:spPr>
          <a:xfrm>
            <a:off x="1688869" y="364143"/>
            <a:ext cx="3435456" cy="3426462"/>
          </a:xfrm>
          <a:prstGeom prst="rect">
            <a:avLst/>
          </a:prstGeom>
        </p:spPr>
      </p:pic>
      <p:sp>
        <p:nvSpPr>
          <p:cNvPr id="38" name="Rectangle 37">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37444" y="5460209"/>
            <a:ext cx="1790365"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867C9528-DA4B-D1B4-36F3-A7ED54A4B8DF}"/>
              </a:ext>
            </a:extLst>
          </p:cNvPr>
          <p:cNvSpPr txBox="1"/>
          <p:nvPr/>
        </p:nvSpPr>
        <p:spPr>
          <a:xfrm>
            <a:off x="5162719" y="4495568"/>
            <a:ext cx="6586915" cy="1905232"/>
          </a:xfrm>
          <a:prstGeom prst="rect">
            <a:avLst/>
          </a:prstGeom>
        </p:spPr>
        <p:txBody>
          <a:bodyPr vert="horz" lIns="91440" tIns="45720" rIns="91440" bIns="45720" rtlCol="0" anchor="ctr">
            <a:normAutofit fontScale="92500" lnSpcReduction="10000"/>
          </a:bodyPr>
          <a:lstStyle/>
          <a:p>
            <a:pPr marL="285750" indent="-228600">
              <a:lnSpc>
                <a:spcPct val="90000"/>
              </a:lnSpc>
              <a:spcAft>
                <a:spcPts val="600"/>
              </a:spcAft>
              <a:buFont typeface="Arial" panose="020B0604020202020204" pitchFamily="34" charset="0"/>
              <a:buChar char="•"/>
            </a:pPr>
            <a:r>
              <a:rPr lang="en-US" dirty="0"/>
              <a:t>Provincial Registration fees will be discussed early 2025 as this may return to a team responsibility.</a:t>
            </a:r>
          </a:p>
          <a:p>
            <a:pPr marL="285750" indent="-228600">
              <a:lnSpc>
                <a:spcPct val="90000"/>
              </a:lnSpc>
              <a:spcAft>
                <a:spcPts val="600"/>
              </a:spcAft>
              <a:buFont typeface="Arial" panose="020B0604020202020204" pitchFamily="34" charset="0"/>
              <a:buChar char="•"/>
            </a:pPr>
            <a:r>
              <a:rPr lang="en-US" dirty="0"/>
              <a:t>Wage increase of 40% to follow the CDLA model and have paid part time positions for Discipline, Tournaments and the potential of adding a contract tern for Photography and Marketing.</a:t>
            </a:r>
          </a:p>
          <a:p>
            <a:pPr marL="285750" indent="-228600">
              <a:lnSpc>
                <a:spcPct val="90000"/>
              </a:lnSpc>
              <a:spcAft>
                <a:spcPts val="600"/>
              </a:spcAft>
              <a:buFont typeface="Arial" panose="020B0604020202020204" pitchFamily="34" charset="0"/>
              <a:buChar char="•"/>
            </a:pPr>
            <a:r>
              <a:rPr lang="en-US" dirty="0"/>
              <a:t>Respect in Sport is a difficult line item so it is hopeful this amount is high again for 2025 but unknown at this time.</a:t>
            </a:r>
          </a:p>
          <a:p>
            <a:pPr marL="285750" indent="-228600">
              <a:lnSpc>
                <a:spcPct val="90000"/>
              </a:lnSpc>
              <a:spcAft>
                <a:spcPts val="600"/>
              </a:spcAft>
              <a:buFont typeface="Arial" panose="020B0604020202020204" pitchFamily="34" charset="0"/>
              <a:buChar char="•"/>
            </a:pPr>
            <a:endParaRPr lang="en-US" dirty="0"/>
          </a:p>
        </p:txBody>
      </p:sp>
    </p:spTree>
    <p:extLst>
      <p:ext uri="{BB962C8B-B14F-4D97-AF65-F5344CB8AC3E}">
        <p14:creationId xmlns:p14="http://schemas.microsoft.com/office/powerpoint/2010/main" val="20599192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C81A23E-E5AC-D4A7-8A2B-4B74B9080407}"/>
              </a:ext>
            </a:extLst>
          </p:cNvPr>
          <p:cNvPicPr>
            <a:picLocks noChangeAspect="1"/>
          </p:cNvPicPr>
          <p:nvPr/>
        </p:nvPicPr>
        <p:blipFill>
          <a:blip r:embed="rId2"/>
          <a:stretch>
            <a:fillRect/>
          </a:stretch>
        </p:blipFill>
        <p:spPr>
          <a:xfrm>
            <a:off x="500062" y="85725"/>
            <a:ext cx="11191875" cy="6686550"/>
          </a:xfrm>
          <a:prstGeom prst="rect">
            <a:avLst/>
          </a:prstGeom>
        </p:spPr>
      </p:pic>
    </p:spTree>
    <p:extLst>
      <p:ext uri="{BB962C8B-B14F-4D97-AF65-F5344CB8AC3E}">
        <p14:creationId xmlns:p14="http://schemas.microsoft.com/office/powerpoint/2010/main" val="38921417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022CA72-2A63-428F-B586-37BA5AB6D2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1"/>
            <a:ext cx="11231745" cy="413142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A logo for a lacrosse team&#10;&#10;Description automatically generated">
            <a:extLst>
              <a:ext uri="{FF2B5EF4-FFF2-40B4-BE49-F238E27FC236}">
                <a16:creationId xmlns:a16="http://schemas.microsoft.com/office/drawing/2014/main" id="{5A15F12B-6695-C449-9FE6-AE17BC3962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66" y="364143"/>
            <a:ext cx="3426462" cy="3426462"/>
          </a:xfrm>
          <a:prstGeom prst="rect">
            <a:avLst/>
          </a:prstGeom>
        </p:spPr>
      </p:pic>
      <p:sp>
        <p:nvSpPr>
          <p:cNvPr id="20" name="Rectangle 19">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837444" y="5460209"/>
            <a:ext cx="1790365"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E91CC40-764B-73AF-CBF2-5964EA7F20C1}"/>
              </a:ext>
            </a:extLst>
          </p:cNvPr>
          <p:cNvSpPr txBox="1"/>
          <p:nvPr/>
        </p:nvSpPr>
        <p:spPr>
          <a:xfrm>
            <a:off x="5162719" y="4495568"/>
            <a:ext cx="6586915" cy="1905232"/>
          </a:xfrm>
          <a:prstGeom prst="rect">
            <a:avLst/>
          </a:prstGeom>
        </p:spPr>
        <p:txBody>
          <a:bodyPr vert="horz" lIns="91440" tIns="45720" rIns="91440" bIns="45720" rtlCol="0" anchor="ctr">
            <a:normAutofit/>
          </a:bodyPr>
          <a:lstStyle/>
          <a:p>
            <a:pPr marL="285750" indent="-228600">
              <a:lnSpc>
                <a:spcPct val="90000"/>
              </a:lnSpc>
              <a:spcAft>
                <a:spcPts val="600"/>
              </a:spcAft>
              <a:buFont typeface="Arial" panose="020B0604020202020204" pitchFamily="34" charset="0"/>
              <a:buChar char="•"/>
            </a:pPr>
            <a:r>
              <a:rPr lang="en-CA" dirty="0"/>
              <a:t>T</a:t>
            </a:r>
            <a:r>
              <a:rPr lang="en-US" dirty="0"/>
              <a:t>hank you for attending the 2025 GELC AGM</a:t>
            </a:r>
          </a:p>
          <a:p>
            <a:pPr marL="285750" indent="-228600">
              <a:lnSpc>
                <a:spcPct val="90000"/>
              </a:lnSpc>
              <a:spcAft>
                <a:spcPts val="600"/>
              </a:spcAft>
              <a:buFont typeface="Arial" panose="020B0604020202020204" pitchFamily="34" charset="0"/>
              <a:buChar char="•"/>
            </a:pPr>
            <a:r>
              <a:rPr lang="en-US" dirty="0"/>
              <a:t>Any line items that have not been addressed are presented “As Read”. If you have any questions, please reach out to the GELC, we hope we have covered the major points but are always open to your feedback.</a:t>
            </a:r>
          </a:p>
        </p:txBody>
      </p:sp>
    </p:spTree>
    <p:extLst>
      <p:ext uri="{BB962C8B-B14F-4D97-AF65-F5344CB8AC3E}">
        <p14:creationId xmlns:p14="http://schemas.microsoft.com/office/powerpoint/2010/main" val="23942270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60</TotalTime>
  <Words>463</Words>
  <Application>Microsoft Office PowerPoint</Application>
  <PresentationFormat>Widescreen</PresentationFormat>
  <Paragraphs>94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Tim Stewart</dc:creator>
  <cp:lastModifiedBy>Anne -Lise Hobday</cp:lastModifiedBy>
  <cp:revision>3</cp:revision>
  <dcterms:created xsi:type="dcterms:W3CDTF">2024-12-02T22:54:47Z</dcterms:created>
  <dcterms:modified xsi:type="dcterms:W3CDTF">2024-12-02T23:58:47Z</dcterms:modified>
</cp:coreProperties>
</file>