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59" r:id="rId5"/>
    <p:sldId id="267" r:id="rId6"/>
  </p:sldIdLst>
  <p:sldSz cx="6858000" cy="9144000" type="letter"/>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F5B5C1-9229-4FB3-B808-4038627EC425}"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235182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5B5C1-9229-4FB3-B808-4038627EC425}"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21423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5B5C1-9229-4FB3-B808-4038627EC425}"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94515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5B5C1-9229-4FB3-B808-4038627EC425}"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65693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5B5C1-9229-4FB3-B808-4038627EC425}"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318547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5B5C1-9229-4FB3-B808-4038627EC425}"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223435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F5B5C1-9229-4FB3-B808-4038627EC425}"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273438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F5B5C1-9229-4FB3-B808-4038627EC425}"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253728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5B5C1-9229-4FB3-B808-4038627EC425}"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370059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F5B5C1-9229-4FB3-B808-4038627EC425}"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364793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F5B5C1-9229-4FB3-B808-4038627EC425}"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1E07C-7B71-4E35-9BE1-DBC00989AB23}" type="slidenum">
              <a:rPr lang="en-US" smtClean="0"/>
              <a:t>‹#›</a:t>
            </a:fld>
            <a:endParaRPr lang="en-US"/>
          </a:p>
        </p:txBody>
      </p:sp>
    </p:spTree>
    <p:extLst>
      <p:ext uri="{BB962C8B-B14F-4D97-AF65-F5344CB8AC3E}">
        <p14:creationId xmlns:p14="http://schemas.microsoft.com/office/powerpoint/2010/main" val="325154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9F5B5C1-9229-4FB3-B808-4038627EC425}" type="datetimeFigureOut">
              <a:rPr lang="en-US" smtClean="0"/>
              <a:t>2/10/2022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AA1E07C-7B71-4E35-9BE1-DBC00989AB23}" type="slidenum">
              <a:rPr lang="en-US" smtClean="0"/>
              <a:t>‹#›</a:t>
            </a:fld>
            <a:endParaRPr lang="en-US"/>
          </a:p>
        </p:txBody>
      </p:sp>
    </p:spTree>
    <p:extLst>
      <p:ext uri="{BB962C8B-B14F-4D97-AF65-F5344CB8AC3E}">
        <p14:creationId xmlns:p14="http://schemas.microsoft.com/office/powerpoint/2010/main" val="3091969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n.wikipedia.org/wiki/File:Maple_Leaf.svg"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BEFE46E-0E87-4FBE-8BA4-A0B963359657}"/>
              </a:ext>
            </a:extLst>
          </p:cNvPr>
          <p:cNvPicPr/>
          <p:nvPr/>
        </p:nvPicPr>
        <p:blipFill>
          <a:blip r:embed="rId2">
            <a:extLst>
              <a:ext uri="{28A0092B-C50C-407E-A947-70E740481C1C}">
                <a14:useLocalDpi xmlns:a14="http://schemas.microsoft.com/office/drawing/2010/main" val="0"/>
              </a:ext>
            </a:extLst>
          </a:blip>
          <a:stretch>
            <a:fillRect/>
          </a:stretch>
        </p:blipFill>
        <p:spPr>
          <a:xfrm>
            <a:off x="127322" y="167837"/>
            <a:ext cx="1454150" cy="1169035"/>
          </a:xfrm>
          <a:prstGeom prst="rect">
            <a:avLst/>
          </a:prstGeom>
        </p:spPr>
      </p:pic>
      <p:pic>
        <p:nvPicPr>
          <p:cNvPr id="9" name="Picture 8" descr="A close up of a sign&#10;&#10;Description automatically generated">
            <a:extLst>
              <a:ext uri="{FF2B5EF4-FFF2-40B4-BE49-F238E27FC236}">
                <a16:creationId xmlns:a16="http://schemas.microsoft.com/office/drawing/2014/main" id="{A5E7ACF6-1AC9-4081-9C40-85C49BE10CA6}"/>
              </a:ext>
            </a:extLst>
          </p:cNvPr>
          <p:cNvPicPr/>
          <p:nvPr/>
        </p:nvPicPr>
        <p:blipFill>
          <a:blip r:embed="rId3">
            <a:extLst>
              <a:ext uri="{28A0092B-C50C-407E-A947-70E740481C1C}">
                <a14:useLocalDpi xmlns:a14="http://schemas.microsoft.com/office/drawing/2010/main" val="0"/>
              </a:ext>
            </a:extLst>
          </a:blip>
          <a:stretch>
            <a:fillRect/>
          </a:stretch>
        </p:blipFill>
        <p:spPr>
          <a:xfrm>
            <a:off x="5355903" y="140242"/>
            <a:ext cx="1374775" cy="1191895"/>
          </a:xfrm>
          <a:prstGeom prst="rect">
            <a:avLst/>
          </a:prstGeom>
        </p:spPr>
      </p:pic>
      <p:sp>
        <p:nvSpPr>
          <p:cNvPr id="10" name="TextBox 9">
            <a:extLst>
              <a:ext uri="{FF2B5EF4-FFF2-40B4-BE49-F238E27FC236}">
                <a16:creationId xmlns:a16="http://schemas.microsoft.com/office/drawing/2014/main" id="{033F8FD1-4EBA-4177-BC5A-0B2A74F86CAB}"/>
              </a:ext>
            </a:extLst>
          </p:cNvPr>
          <p:cNvSpPr txBox="1"/>
          <p:nvPr/>
        </p:nvSpPr>
        <p:spPr>
          <a:xfrm>
            <a:off x="1428167" y="173628"/>
            <a:ext cx="4001665" cy="1169551"/>
          </a:xfrm>
          <a:prstGeom prst="rect">
            <a:avLst/>
          </a:prstGeom>
          <a:noFill/>
        </p:spPr>
        <p:txBody>
          <a:bodyPr wrap="square" rtlCol="0">
            <a:spAutoFit/>
          </a:bodyPr>
          <a:lstStyle/>
          <a:p>
            <a:pPr algn="ctr"/>
            <a:r>
              <a:rPr lang="en-US" dirty="0"/>
              <a:t>Grande Prairie Minor Hockey</a:t>
            </a:r>
            <a:br>
              <a:rPr lang="en-US" dirty="0"/>
            </a:br>
            <a:r>
              <a:rPr lang="en-US" dirty="0"/>
              <a:t>Pomeroy Initiation Mega Tournament</a:t>
            </a:r>
            <a:br>
              <a:rPr lang="en-US" dirty="0"/>
            </a:br>
            <a:r>
              <a:rPr lang="en-US" dirty="0"/>
              <a:t>February 11-13, 2022</a:t>
            </a:r>
            <a:br>
              <a:rPr lang="en-US" dirty="0"/>
            </a:br>
            <a:r>
              <a:rPr lang="en-US" sz="1600" dirty="0"/>
              <a:t>SCORE CLOCK GUIDELINES &amp; INSTRUCTIONS</a:t>
            </a:r>
            <a:endParaRPr lang="en-US" dirty="0"/>
          </a:p>
        </p:txBody>
      </p:sp>
      <p:sp>
        <p:nvSpPr>
          <p:cNvPr id="12" name="TextBox 11">
            <a:extLst>
              <a:ext uri="{FF2B5EF4-FFF2-40B4-BE49-F238E27FC236}">
                <a16:creationId xmlns:a16="http://schemas.microsoft.com/office/drawing/2014/main" id="{A29742A1-60F1-4FD3-945A-CF62E8054550}"/>
              </a:ext>
            </a:extLst>
          </p:cNvPr>
          <p:cNvSpPr txBox="1"/>
          <p:nvPr/>
        </p:nvSpPr>
        <p:spPr>
          <a:xfrm>
            <a:off x="58149" y="4308092"/>
            <a:ext cx="5655759" cy="2123658"/>
          </a:xfrm>
          <a:prstGeom prst="rect">
            <a:avLst/>
          </a:prstGeom>
          <a:noFill/>
          <a:ln>
            <a:noFill/>
          </a:ln>
        </p:spPr>
        <p:txBody>
          <a:bodyPr wrap="square" rtlCol="0" anchor="ctr">
            <a:spAutoFit/>
          </a:bodyPr>
          <a:lstStyle/>
          <a:p>
            <a:r>
              <a:rPr lang="en-US" sz="1200" b="1" dirty="0"/>
              <a:t>WARM UP (3 MINUTES, begins sharply at GAME TIME to keep schedule on time)</a:t>
            </a:r>
          </a:p>
          <a:p>
            <a:pPr marL="342900" indent="-342900">
              <a:buFont typeface="+mj-lt"/>
              <a:buAutoNum type="arabicPeriod"/>
            </a:pPr>
            <a:r>
              <a:rPr lang="en-US" sz="1200" b="1" dirty="0"/>
              <a:t>SET the Clock for 3 Minutes</a:t>
            </a:r>
          </a:p>
          <a:p>
            <a:pPr marL="800100" lvl="1" indent="-342900">
              <a:buFont typeface="Wingdings" panose="05000000000000000000" pitchFamily="2" charset="2"/>
              <a:buChar char="ü"/>
            </a:pPr>
            <a:r>
              <a:rPr lang="en-US" sz="1200" dirty="0"/>
              <a:t>Press </a:t>
            </a:r>
            <a:r>
              <a:rPr lang="en-US" sz="1200" b="1" dirty="0">
                <a:solidFill>
                  <a:srgbClr val="00B050"/>
                </a:solidFill>
              </a:rPr>
              <a:t>Set</a:t>
            </a:r>
          </a:p>
          <a:p>
            <a:pPr marL="800100" lvl="1" indent="-342900">
              <a:buFont typeface="Wingdings" panose="05000000000000000000" pitchFamily="2" charset="2"/>
              <a:buChar char="ü"/>
            </a:pPr>
            <a:r>
              <a:rPr lang="en-US" sz="1200" dirty="0"/>
              <a:t>Press </a:t>
            </a:r>
            <a:r>
              <a:rPr lang="en-US" sz="1200" b="1" dirty="0">
                <a:solidFill>
                  <a:srgbClr val="0070C0"/>
                </a:solidFill>
              </a:rPr>
              <a:t>Time</a:t>
            </a:r>
          </a:p>
          <a:p>
            <a:pPr marL="800100" lvl="1" indent="-342900">
              <a:buFont typeface="Wingdings" panose="05000000000000000000" pitchFamily="2" charset="2"/>
              <a:buChar char="ü"/>
            </a:pPr>
            <a:r>
              <a:rPr lang="en-US" sz="1200" dirty="0"/>
              <a:t>Enter “0300” on the number pad</a:t>
            </a:r>
          </a:p>
          <a:p>
            <a:pPr marL="800100" lvl="1" indent="-342900">
              <a:buFont typeface="Wingdings" panose="05000000000000000000" pitchFamily="2" charset="2"/>
              <a:buChar char="ü"/>
            </a:pPr>
            <a:r>
              <a:rPr lang="en-US" sz="1200" dirty="0"/>
              <a:t>Press </a:t>
            </a:r>
            <a:r>
              <a:rPr lang="en-US" sz="1200" b="1" dirty="0">
                <a:solidFill>
                  <a:schemeClr val="accent2"/>
                </a:solidFill>
              </a:rPr>
              <a:t>Yes</a:t>
            </a:r>
          </a:p>
          <a:p>
            <a:pPr marL="800100" lvl="1" indent="-342900">
              <a:buFont typeface="Wingdings" panose="05000000000000000000" pitchFamily="2" charset="2"/>
              <a:buChar char="ü"/>
            </a:pPr>
            <a:r>
              <a:rPr lang="en-US" sz="1200" dirty="0"/>
              <a:t>Display will show Period </a:t>
            </a:r>
            <a:r>
              <a:rPr lang="en-US" sz="1200" dirty="0">
                <a:sym typeface="Wingdings" panose="05000000000000000000" pitchFamily="2" charset="2"/>
              </a:rPr>
              <a:t> Press “0” on the number pad</a:t>
            </a:r>
          </a:p>
          <a:p>
            <a:pPr marL="342900" indent="-342900">
              <a:buFont typeface="+mj-lt"/>
              <a:buAutoNum type="arabicPeriod"/>
            </a:pPr>
            <a:r>
              <a:rPr lang="en-US" sz="1200" b="1" dirty="0"/>
              <a:t>RUNNING the Clock </a:t>
            </a:r>
          </a:p>
          <a:p>
            <a:pPr marL="800100" lvl="1" indent="-342900">
              <a:buFont typeface="Wingdings" panose="05000000000000000000" pitchFamily="2" charset="2"/>
              <a:buChar char="ü"/>
            </a:pPr>
            <a:r>
              <a:rPr lang="en-US" sz="1200" dirty="0"/>
              <a:t>Use the </a:t>
            </a:r>
            <a:r>
              <a:rPr lang="en-US" sz="1200" b="1" dirty="0">
                <a:solidFill>
                  <a:srgbClr val="7030A0"/>
                </a:solidFill>
              </a:rPr>
              <a:t>TOP SWITCH </a:t>
            </a:r>
            <a:r>
              <a:rPr lang="en-US" sz="1200" dirty="0"/>
              <a:t>on the handheld buzzer switch – Press to the right to start the clock, when time runs out – buzzer will sound automatically, switch clock to left (OFF) </a:t>
            </a:r>
          </a:p>
        </p:txBody>
      </p:sp>
      <p:grpSp>
        <p:nvGrpSpPr>
          <p:cNvPr id="19" name="Group 18">
            <a:extLst>
              <a:ext uri="{FF2B5EF4-FFF2-40B4-BE49-F238E27FC236}">
                <a16:creationId xmlns:a16="http://schemas.microsoft.com/office/drawing/2014/main" id="{4FEFAAD6-35CF-4E5E-8522-58B1F9F23A56}"/>
              </a:ext>
            </a:extLst>
          </p:cNvPr>
          <p:cNvGrpSpPr/>
          <p:nvPr/>
        </p:nvGrpSpPr>
        <p:grpSpPr>
          <a:xfrm>
            <a:off x="198506" y="2010707"/>
            <a:ext cx="3888659" cy="2250681"/>
            <a:chOff x="2389662" y="1389479"/>
            <a:chExt cx="4341016" cy="2370423"/>
          </a:xfrm>
        </p:grpSpPr>
        <p:pic>
          <p:nvPicPr>
            <p:cNvPr id="5" name="Picture 4" descr="A calculator sitting on top of a computer&#10;&#10;Description automatically generated">
              <a:extLst>
                <a:ext uri="{FF2B5EF4-FFF2-40B4-BE49-F238E27FC236}">
                  <a16:creationId xmlns:a16="http://schemas.microsoft.com/office/drawing/2014/main" id="{DC2A3B3D-32E3-463C-9B31-20B09477E130}"/>
                </a:ext>
              </a:extLst>
            </p:cNvPr>
            <p:cNvPicPr>
              <a:picLocks noChangeAspect="1"/>
            </p:cNvPicPr>
            <p:nvPr/>
          </p:nvPicPr>
          <p:blipFill rotWithShape="1">
            <a:blip r:embed="rId4">
              <a:extLst>
                <a:ext uri="{28A0092B-C50C-407E-A947-70E740481C1C}">
                  <a14:useLocalDpi xmlns:a14="http://schemas.microsoft.com/office/drawing/2010/main" val="0"/>
                </a:ext>
              </a:extLst>
            </a:blip>
            <a:srcRect l="3179" t="4268" r="159" b="25356"/>
            <a:stretch/>
          </p:blipFill>
          <p:spPr>
            <a:xfrm>
              <a:off x="2389662" y="1389479"/>
              <a:ext cx="4341016" cy="2370423"/>
            </a:xfrm>
            <a:prstGeom prst="rect">
              <a:avLst/>
            </a:prstGeom>
          </p:spPr>
        </p:pic>
        <p:sp>
          <p:nvSpPr>
            <p:cNvPr id="13" name="Rectangle 12">
              <a:extLst>
                <a:ext uri="{FF2B5EF4-FFF2-40B4-BE49-F238E27FC236}">
                  <a16:creationId xmlns:a16="http://schemas.microsoft.com/office/drawing/2014/main" id="{B5F9103C-4E5B-4023-A0EF-192628ECA14E}"/>
                </a:ext>
              </a:extLst>
            </p:cNvPr>
            <p:cNvSpPr/>
            <p:nvPr/>
          </p:nvSpPr>
          <p:spPr>
            <a:xfrm>
              <a:off x="3848583" y="1683676"/>
              <a:ext cx="305202" cy="312516"/>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00402B-B327-4610-AB2E-A0B976EC2FB9}"/>
                </a:ext>
              </a:extLst>
            </p:cNvPr>
            <p:cNvSpPr/>
            <p:nvPr/>
          </p:nvSpPr>
          <p:spPr>
            <a:xfrm>
              <a:off x="3854167" y="2019479"/>
              <a:ext cx="305202" cy="31251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0E9841-6CEE-46C8-AD18-4D43C138D1F6}"/>
                </a:ext>
              </a:extLst>
            </p:cNvPr>
            <p:cNvSpPr/>
            <p:nvPr/>
          </p:nvSpPr>
          <p:spPr>
            <a:xfrm rot="21335419">
              <a:off x="5085143" y="2005347"/>
              <a:ext cx="996009" cy="1406067"/>
            </a:xfrm>
            <a:prstGeom prst="rect">
              <a:avLst/>
            </a:prstGeom>
            <a:noFill/>
            <a:ln w="571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E63FDC-7AD9-4DC3-9111-44E7DAA66331}"/>
                </a:ext>
              </a:extLst>
            </p:cNvPr>
            <p:cNvSpPr/>
            <p:nvPr/>
          </p:nvSpPr>
          <p:spPr>
            <a:xfrm rot="21411308">
              <a:off x="5970139" y="1704174"/>
              <a:ext cx="305202" cy="3125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C68ECA6-8445-48BA-A7BC-0AB99664166F}"/>
              </a:ext>
            </a:extLst>
          </p:cNvPr>
          <p:cNvGrpSpPr/>
          <p:nvPr/>
        </p:nvGrpSpPr>
        <p:grpSpPr>
          <a:xfrm>
            <a:off x="5293499" y="2595557"/>
            <a:ext cx="724785" cy="1974483"/>
            <a:chOff x="5569907" y="2656078"/>
            <a:chExt cx="724785" cy="1974483"/>
          </a:xfrm>
        </p:grpSpPr>
        <p:pic>
          <p:nvPicPr>
            <p:cNvPr id="18" name="Picture 17" descr="A hand holding a cell phone&#10;&#10;Description automatically generated">
              <a:extLst>
                <a:ext uri="{FF2B5EF4-FFF2-40B4-BE49-F238E27FC236}">
                  <a16:creationId xmlns:a16="http://schemas.microsoft.com/office/drawing/2014/main" id="{619CD765-3217-47E0-A869-04F1202597DF}"/>
                </a:ext>
              </a:extLst>
            </p:cNvPr>
            <p:cNvPicPr>
              <a:picLocks noChangeAspect="1"/>
            </p:cNvPicPr>
            <p:nvPr/>
          </p:nvPicPr>
          <p:blipFill rotWithShape="1">
            <a:blip r:embed="rId5">
              <a:extLst>
                <a:ext uri="{28A0092B-C50C-407E-A947-70E740481C1C}">
                  <a14:useLocalDpi xmlns:a14="http://schemas.microsoft.com/office/drawing/2010/main" val="0"/>
                </a:ext>
              </a:extLst>
            </a:blip>
            <a:srcRect l="38082" t="25724" r="31298" b="11714"/>
            <a:stretch/>
          </p:blipFill>
          <p:spPr>
            <a:xfrm>
              <a:off x="5569907" y="2656078"/>
              <a:ext cx="724785" cy="1974483"/>
            </a:xfrm>
            <a:prstGeom prst="rect">
              <a:avLst/>
            </a:prstGeom>
          </p:spPr>
        </p:pic>
        <p:sp>
          <p:nvSpPr>
            <p:cNvPr id="20" name="Rectangle 19">
              <a:extLst>
                <a:ext uri="{FF2B5EF4-FFF2-40B4-BE49-F238E27FC236}">
                  <a16:creationId xmlns:a16="http://schemas.microsoft.com/office/drawing/2014/main" id="{E79F1A57-B31E-4382-9924-4C8E005173F6}"/>
                </a:ext>
              </a:extLst>
            </p:cNvPr>
            <p:cNvSpPr/>
            <p:nvPr/>
          </p:nvSpPr>
          <p:spPr>
            <a:xfrm rot="20992330">
              <a:off x="5600510" y="2794028"/>
              <a:ext cx="605451" cy="385599"/>
            </a:xfrm>
            <a:prstGeom prst="rect">
              <a:avLst/>
            </a:prstGeom>
            <a:noFill/>
            <a:ln w="5715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8334BB-18F9-4F38-985F-ADA4749C61D0}"/>
                </a:ext>
              </a:extLst>
            </p:cNvPr>
            <p:cNvSpPr/>
            <p:nvPr/>
          </p:nvSpPr>
          <p:spPr>
            <a:xfrm rot="20972541">
              <a:off x="5796626" y="3237627"/>
              <a:ext cx="305202" cy="312516"/>
            </a:xfrm>
            <a:prstGeom prst="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5D52BCC4-E09F-4DA7-8334-5C5B15A7B27F}"/>
              </a:ext>
            </a:extLst>
          </p:cNvPr>
          <p:cNvSpPr txBox="1"/>
          <p:nvPr/>
        </p:nvSpPr>
        <p:spPr>
          <a:xfrm>
            <a:off x="4607922" y="2614936"/>
            <a:ext cx="594038" cy="523220"/>
          </a:xfrm>
          <a:prstGeom prst="rect">
            <a:avLst/>
          </a:prstGeom>
          <a:noFill/>
          <a:ln w="38100">
            <a:solidFill>
              <a:srgbClr val="7030A0"/>
            </a:solidFill>
          </a:ln>
        </p:spPr>
        <p:txBody>
          <a:bodyPr wrap="square" rtlCol="0" anchor="ctr">
            <a:spAutoFit/>
          </a:bodyPr>
          <a:lstStyle/>
          <a:p>
            <a:pPr algn="ctr"/>
            <a:r>
              <a:rPr lang="en-US" sz="1400" b="1" dirty="0"/>
              <a:t>Clock OFF</a:t>
            </a:r>
            <a:endParaRPr lang="en-US" sz="1400" dirty="0"/>
          </a:p>
        </p:txBody>
      </p:sp>
      <p:sp>
        <p:nvSpPr>
          <p:cNvPr id="24" name="TextBox 23">
            <a:extLst>
              <a:ext uri="{FF2B5EF4-FFF2-40B4-BE49-F238E27FC236}">
                <a16:creationId xmlns:a16="http://schemas.microsoft.com/office/drawing/2014/main" id="{33D5D61F-B36D-4BF4-89BC-51BF993D11BB}"/>
              </a:ext>
            </a:extLst>
          </p:cNvPr>
          <p:cNvSpPr txBox="1"/>
          <p:nvPr/>
        </p:nvSpPr>
        <p:spPr>
          <a:xfrm>
            <a:off x="6065456" y="2614936"/>
            <a:ext cx="594038" cy="523220"/>
          </a:xfrm>
          <a:prstGeom prst="rect">
            <a:avLst/>
          </a:prstGeom>
          <a:noFill/>
          <a:ln w="38100">
            <a:solidFill>
              <a:srgbClr val="7030A0"/>
            </a:solidFill>
          </a:ln>
        </p:spPr>
        <p:txBody>
          <a:bodyPr wrap="square" rtlCol="0" anchor="ctr">
            <a:spAutoFit/>
          </a:bodyPr>
          <a:lstStyle/>
          <a:p>
            <a:pPr algn="ctr"/>
            <a:r>
              <a:rPr lang="en-US" sz="1400" b="1" dirty="0"/>
              <a:t>Clock ON</a:t>
            </a:r>
            <a:endParaRPr lang="en-US" sz="1400" dirty="0"/>
          </a:p>
        </p:txBody>
      </p:sp>
      <p:sp>
        <p:nvSpPr>
          <p:cNvPr id="25" name="TextBox 24">
            <a:extLst>
              <a:ext uri="{FF2B5EF4-FFF2-40B4-BE49-F238E27FC236}">
                <a16:creationId xmlns:a16="http://schemas.microsoft.com/office/drawing/2014/main" id="{6B956F5C-A681-4980-B996-2188C29265FA}"/>
              </a:ext>
            </a:extLst>
          </p:cNvPr>
          <p:cNvSpPr txBox="1"/>
          <p:nvPr/>
        </p:nvSpPr>
        <p:spPr>
          <a:xfrm>
            <a:off x="4413026" y="3495402"/>
            <a:ext cx="789335" cy="307777"/>
          </a:xfrm>
          <a:prstGeom prst="rect">
            <a:avLst/>
          </a:prstGeom>
          <a:noFill/>
          <a:ln w="57150">
            <a:solidFill>
              <a:srgbClr val="FF0000"/>
            </a:solidFill>
          </a:ln>
        </p:spPr>
        <p:txBody>
          <a:bodyPr wrap="square" rtlCol="0" anchor="ctr">
            <a:spAutoFit/>
          </a:bodyPr>
          <a:lstStyle/>
          <a:p>
            <a:pPr algn="ctr"/>
            <a:r>
              <a:rPr lang="en-US" sz="1400" b="1" dirty="0"/>
              <a:t>BUZZER</a:t>
            </a:r>
            <a:endParaRPr lang="en-US" sz="1400" dirty="0"/>
          </a:p>
        </p:txBody>
      </p:sp>
      <p:cxnSp>
        <p:nvCxnSpPr>
          <p:cNvPr id="27" name="Straight Arrow Connector 26">
            <a:extLst>
              <a:ext uri="{FF2B5EF4-FFF2-40B4-BE49-F238E27FC236}">
                <a16:creationId xmlns:a16="http://schemas.microsoft.com/office/drawing/2014/main" id="{9BF1A2C5-9481-4C49-A2E4-D874F5FA87FD}"/>
              </a:ext>
            </a:extLst>
          </p:cNvPr>
          <p:cNvCxnSpPr/>
          <p:nvPr/>
        </p:nvCxnSpPr>
        <p:spPr>
          <a:xfrm flipV="1">
            <a:off x="5399061" y="2866113"/>
            <a:ext cx="453932" cy="78998"/>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DABCC39-26DC-408B-AF75-9A3E73FF8D94}"/>
              </a:ext>
            </a:extLst>
          </p:cNvPr>
          <p:cNvSpPr txBox="1"/>
          <p:nvPr/>
        </p:nvSpPr>
        <p:spPr>
          <a:xfrm>
            <a:off x="58149" y="6498885"/>
            <a:ext cx="6665884" cy="2492990"/>
          </a:xfrm>
          <a:prstGeom prst="rect">
            <a:avLst/>
          </a:prstGeom>
          <a:noFill/>
          <a:ln>
            <a:solidFill>
              <a:schemeClr val="tx1"/>
            </a:solidFill>
          </a:ln>
        </p:spPr>
        <p:txBody>
          <a:bodyPr wrap="square" rtlCol="0" anchor="ctr">
            <a:spAutoFit/>
          </a:bodyPr>
          <a:lstStyle/>
          <a:p>
            <a:r>
              <a:rPr lang="en-US" sz="1200" b="1" dirty="0"/>
              <a:t>GAME TIME (Each Period is 24 MINUTES)</a:t>
            </a:r>
          </a:p>
          <a:p>
            <a:pPr marL="342900" indent="-342900">
              <a:buFont typeface="+mj-lt"/>
              <a:buAutoNum type="arabicPeriod"/>
            </a:pPr>
            <a:r>
              <a:rPr lang="en-US" sz="1200" b="1" dirty="0"/>
              <a:t>SET the Clock for 24 Minutes</a:t>
            </a:r>
          </a:p>
          <a:p>
            <a:pPr marL="800100" lvl="1" indent="-342900">
              <a:buFont typeface="Wingdings" panose="05000000000000000000" pitchFamily="2" charset="2"/>
              <a:buChar char="ü"/>
            </a:pPr>
            <a:r>
              <a:rPr lang="en-US" sz="1200" dirty="0"/>
              <a:t>Press </a:t>
            </a:r>
            <a:r>
              <a:rPr lang="en-US" sz="1200" b="1" dirty="0">
                <a:solidFill>
                  <a:srgbClr val="00B050"/>
                </a:solidFill>
              </a:rPr>
              <a:t>Set</a:t>
            </a:r>
          </a:p>
          <a:p>
            <a:pPr marL="800100" lvl="1" indent="-342900">
              <a:buFont typeface="Wingdings" panose="05000000000000000000" pitchFamily="2" charset="2"/>
              <a:buChar char="ü"/>
            </a:pPr>
            <a:r>
              <a:rPr lang="en-US" sz="1200" dirty="0"/>
              <a:t>Press </a:t>
            </a:r>
            <a:r>
              <a:rPr lang="en-US" sz="1200" b="1" dirty="0">
                <a:solidFill>
                  <a:srgbClr val="0070C0"/>
                </a:solidFill>
              </a:rPr>
              <a:t>Time</a:t>
            </a:r>
          </a:p>
          <a:p>
            <a:pPr marL="800100" lvl="1" indent="-342900">
              <a:buFont typeface="Wingdings" panose="05000000000000000000" pitchFamily="2" charset="2"/>
              <a:buChar char="ü"/>
            </a:pPr>
            <a:r>
              <a:rPr lang="en-US" sz="1200" dirty="0"/>
              <a:t>Enter “2400” on the number pad</a:t>
            </a:r>
          </a:p>
          <a:p>
            <a:pPr marL="800100" lvl="1" indent="-342900">
              <a:buFont typeface="Wingdings" panose="05000000000000000000" pitchFamily="2" charset="2"/>
              <a:buChar char="ü"/>
            </a:pPr>
            <a:r>
              <a:rPr lang="en-US" sz="1200" dirty="0"/>
              <a:t>Press </a:t>
            </a:r>
            <a:r>
              <a:rPr lang="en-US" sz="1200" b="1" dirty="0">
                <a:solidFill>
                  <a:schemeClr val="accent2"/>
                </a:solidFill>
              </a:rPr>
              <a:t>Yes</a:t>
            </a:r>
          </a:p>
          <a:p>
            <a:pPr marL="800100" lvl="1" indent="-342900">
              <a:buFont typeface="Wingdings" panose="05000000000000000000" pitchFamily="2" charset="2"/>
              <a:buChar char="ü"/>
            </a:pPr>
            <a:r>
              <a:rPr lang="en-US" sz="1200" dirty="0"/>
              <a:t>Display will show Period </a:t>
            </a:r>
            <a:r>
              <a:rPr lang="en-US" sz="1200" dirty="0">
                <a:sym typeface="Wingdings" panose="05000000000000000000" pitchFamily="2" charset="2"/>
              </a:rPr>
              <a:t> Press 1 on number pad for Period 1 (2 for Period 2)</a:t>
            </a:r>
          </a:p>
          <a:p>
            <a:pPr marL="342900" indent="-342900">
              <a:buFont typeface="+mj-lt"/>
              <a:buAutoNum type="arabicPeriod"/>
            </a:pPr>
            <a:r>
              <a:rPr lang="en-US" sz="1200" b="1" dirty="0"/>
              <a:t>BEGINNING OF THE PERIOD (REF WHISTLE &amp; PUCK DROP) -- </a:t>
            </a:r>
            <a:r>
              <a:rPr lang="en-US" sz="1200" b="1" dirty="0">
                <a:solidFill>
                  <a:srgbClr val="7030A0"/>
                </a:solidFill>
              </a:rPr>
              <a:t>START the CLOCK</a:t>
            </a:r>
          </a:p>
          <a:p>
            <a:pPr marL="800100" lvl="1" indent="-342900">
              <a:buFont typeface="Wingdings" panose="05000000000000000000" pitchFamily="2" charset="2"/>
              <a:buChar char="ü"/>
            </a:pPr>
            <a:r>
              <a:rPr lang="en-US" sz="1200" dirty="0"/>
              <a:t>Use the top switch on the handheld buzzer to start the clock</a:t>
            </a:r>
          </a:p>
          <a:p>
            <a:pPr marL="342900" indent="-342900">
              <a:buFont typeface="+mj-lt"/>
              <a:buAutoNum type="arabicPeriod"/>
            </a:pPr>
            <a:r>
              <a:rPr lang="en-US" sz="1200" b="1" dirty="0"/>
              <a:t>DURING EACH PERIOD -- SHIFT CHANGES every 2 minutes</a:t>
            </a:r>
          </a:p>
          <a:p>
            <a:pPr marL="800100" lvl="1" indent="-342900">
              <a:buFont typeface="Wingdings" panose="05000000000000000000" pitchFamily="2" charset="2"/>
              <a:buChar char="ü"/>
            </a:pPr>
            <a:r>
              <a:rPr lang="en-US" sz="1200" dirty="0"/>
              <a:t>SHORT BLAST on the </a:t>
            </a:r>
            <a:r>
              <a:rPr lang="en-US" sz="1200" dirty="0">
                <a:solidFill>
                  <a:srgbClr val="FF0000"/>
                </a:solidFill>
              </a:rPr>
              <a:t>BUZZER</a:t>
            </a:r>
            <a:r>
              <a:rPr lang="en-US" sz="1200" dirty="0"/>
              <a:t>, DO NOT STOP THE CLOCK </a:t>
            </a:r>
          </a:p>
          <a:p>
            <a:pPr marL="342900" indent="-342900">
              <a:buFont typeface="+mj-lt"/>
              <a:buAutoNum type="arabicPeriod"/>
            </a:pPr>
            <a:r>
              <a:rPr lang="en-US" sz="1200" b="1" dirty="0"/>
              <a:t>END OF EACH PERIOD – CLOCK RUNS TO 00:00 -- </a:t>
            </a:r>
            <a:r>
              <a:rPr lang="en-US" sz="1200" b="1" dirty="0">
                <a:solidFill>
                  <a:srgbClr val="7030A0"/>
                </a:solidFill>
              </a:rPr>
              <a:t>STOP the CLOCK</a:t>
            </a:r>
          </a:p>
          <a:p>
            <a:pPr marL="742950" lvl="1" indent="-285750">
              <a:buFont typeface="Wingdings" panose="05000000000000000000" pitchFamily="2" charset="2"/>
              <a:buChar char="ü"/>
            </a:pPr>
            <a:r>
              <a:rPr lang="en-US" sz="1200" dirty="0"/>
              <a:t>Press switch on the handheld to “OFF” </a:t>
            </a:r>
          </a:p>
        </p:txBody>
      </p:sp>
      <p:pic>
        <p:nvPicPr>
          <p:cNvPr id="1026" name="Picture 2">
            <a:extLst>
              <a:ext uri="{FF2B5EF4-FFF2-40B4-BE49-F238E27FC236}">
                <a16:creationId xmlns:a16="http://schemas.microsoft.com/office/drawing/2014/main" id="{074A8012-8A95-4073-8B8E-1AA5169888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244" t="10367" r="27533" b="75909"/>
          <a:stretch/>
        </p:blipFill>
        <p:spPr bwMode="auto">
          <a:xfrm rot="120000">
            <a:off x="208267" y="1466286"/>
            <a:ext cx="3888659" cy="62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8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BEFE46E-0E87-4FBE-8BA4-A0B963359657}"/>
              </a:ext>
            </a:extLst>
          </p:cNvPr>
          <p:cNvPicPr/>
          <p:nvPr/>
        </p:nvPicPr>
        <p:blipFill>
          <a:blip r:embed="rId2">
            <a:extLst>
              <a:ext uri="{28A0092B-C50C-407E-A947-70E740481C1C}">
                <a14:useLocalDpi xmlns:a14="http://schemas.microsoft.com/office/drawing/2010/main" val="0"/>
              </a:ext>
            </a:extLst>
          </a:blip>
          <a:stretch>
            <a:fillRect/>
          </a:stretch>
        </p:blipFill>
        <p:spPr>
          <a:xfrm>
            <a:off x="127322" y="167837"/>
            <a:ext cx="1454150" cy="1169035"/>
          </a:xfrm>
          <a:prstGeom prst="rect">
            <a:avLst/>
          </a:prstGeom>
        </p:spPr>
      </p:pic>
      <p:pic>
        <p:nvPicPr>
          <p:cNvPr id="9" name="Picture 8" descr="A close up of a sign&#10;&#10;Description automatically generated">
            <a:extLst>
              <a:ext uri="{FF2B5EF4-FFF2-40B4-BE49-F238E27FC236}">
                <a16:creationId xmlns:a16="http://schemas.microsoft.com/office/drawing/2014/main" id="{A5E7ACF6-1AC9-4081-9C40-85C49BE10CA6}"/>
              </a:ext>
            </a:extLst>
          </p:cNvPr>
          <p:cNvPicPr/>
          <p:nvPr/>
        </p:nvPicPr>
        <p:blipFill>
          <a:blip r:embed="rId3">
            <a:extLst>
              <a:ext uri="{28A0092B-C50C-407E-A947-70E740481C1C}">
                <a14:useLocalDpi xmlns:a14="http://schemas.microsoft.com/office/drawing/2010/main" val="0"/>
              </a:ext>
            </a:extLst>
          </a:blip>
          <a:stretch>
            <a:fillRect/>
          </a:stretch>
        </p:blipFill>
        <p:spPr>
          <a:xfrm>
            <a:off x="5355903" y="140242"/>
            <a:ext cx="1374775" cy="1191895"/>
          </a:xfrm>
          <a:prstGeom prst="rect">
            <a:avLst/>
          </a:prstGeom>
        </p:spPr>
      </p:pic>
      <p:sp>
        <p:nvSpPr>
          <p:cNvPr id="10" name="TextBox 9">
            <a:extLst>
              <a:ext uri="{FF2B5EF4-FFF2-40B4-BE49-F238E27FC236}">
                <a16:creationId xmlns:a16="http://schemas.microsoft.com/office/drawing/2014/main" id="{033F8FD1-4EBA-4177-BC5A-0B2A74F86CAB}"/>
              </a:ext>
            </a:extLst>
          </p:cNvPr>
          <p:cNvSpPr txBox="1"/>
          <p:nvPr/>
        </p:nvSpPr>
        <p:spPr>
          <a:xfrm>
            <a:off x="1428167" y="173628"/>
            <a:ext cx="4001665" cy="892552"/>
          </a:xfrm>
          <a:prstGeom prst="rect">
            <a:avLst/>
          </a:prstGeom>
          <a:noFill/>
        </p:spPr>
        <p:txBody>
          <a:bodyPr wrap="square" rtlCol="0">
            <a:spAutoFit/>
          </a:bodyPr>
          <a:lstStyle/>
          <a:p>
            <a:pPr algn="ctr"/>
            <a:r>
              <a:rPr lang="en-US" dirty="0"/>
              <a:t>Grande Prairie Minor Hockey</a:t>
            </a:r>
            <a:br>
              <a:rPr lang="en-US" dirty="0"/>
            </a:br>
            <a:r>
              <a:rPr lang="en-US" dirty="0"/>
              <a:t>Pomeroy Initiation Mega Tournament</a:t>
            </a:r>
            <a:br>
              <a:rPr lang="en-US" dirty="0"/>
            </a:br>
            <a:r>
              <a:rPr lang="en-US" sz="1600" dirty="0"/>
              <a:t>SCORE CLOCK GUIDELINES &amp; INSTRUCTIONS</a:t>
            </a:r>
            <a:endParaRPr lang="en-US" dirty="0"/>
          </a:p>
        </p:txBody>
      </p:sp>
      <p:sp>
        <p:nvSpPr>
          <p:cNvPr id="12" name="TextBox 11">
            <a:extLst>
              <a:ext uri="{FF2B5EF4-FFF2-40B4-BE49-F238E27FC236}">
                <a16:creationId xmlns:a16="http://schemas.microsoft.com/office/drawing/2014/main" id="{45EC7F41-2301-463B-9603-6486C295AC2A}"/>
              </a:ext>
            </a:extLst>
          </p:cNvPr>
          <p:cNvSpPr txBox="1"/>
          <p:nvPr/>
        </p:nvSpPr>
        <p:spPr>
          <a:xfrm>
            <a:off x="0" y="1595671"/>
            <a:ext cx="6435525" cy="1569660"/>
          </a:xfrm>
          <a:prstGeom prst="rect">
            <a:avLst/>
          </a:prstGeom>
          <a:noFill/>
          <a:ln>
            <a:noFill/>
          </a:ln>
        </p:spPr>
        <p:txBody>
          <a:bodyPr wrap="square" rtlCol="0" anchor="ctr">
            <a:spAutoFit/>
          </a:bodyPr>
          <a:lstStyle/>
          <a:p>
            <a:r>
              <a:rPr lang="en-US" sz="1600" b="1" dirty="0">
                <a:highlight>
                  <a:srgbClr val="FFFF00"/>
                </a:highlight>
              </a:rPr>
              <a:t>FIRST GAME for each team: </a:t>
            </a:r>
            <a:r>
              <a:rPr lang="en-US" sz="1600" dirty="0"/>
              <a:t>Thank you so much for volunteering! </a:t>
            </a:r>
          </a:p>
          <a:p>
            <a:endParaRPr lang="en-US" sz="1600" dirty="0"/>
          </a:p>
          <a:p>
            <a:r>
              <a:rPr lang="en-US" sz="1600" dirty="0"/>
              <a:t> Play music when the clock starts for the warmup. When the buzzer goes, call both teams and coaches to the blue </a:t>
            </a:r>
            <a:r>
              <a:rPr lang="en-US" sz="1600" dirty="0" err="1"/>
              <a:t>lilne</a:t>
            </a:r>
            <a:r>
              <a:rPr lang="en-US" sz="1600" dirty="0"/>
              <a:t>. We are going to play ‘O Canada’ to begin each game.  Please use the microphone to make the following announcement:</a:t>
            </a:r>
            <a:endParaRPr lang="en-US" sz="1600" b="1" dirty="0"/>
          </a:p>
        </p:txBody>
      </p:sp>
      <p:sp>
        <p:nvSpPr>
          <p:cNvPr id="14" name="TextBox 13">
            <a:extLst>
              <a:ext uri="{FF2B5EF4-FFF2-40B4-BE49-F238E27FC236}">
                <a16:creationId xmlns:a16="http://schemas.microsoft.com/office/drawing/2014/main" id="{92B60A32-FDE1-4A46-BCC1-427111C3C446}"/>
              </a:ext>
            </a:extLst>
          </p:cNvPr>
          <p:cNvSpPr txBox="1"/>
          <p:nvPr/>
        </p:nvSpPr>
        <p:spPr>
          <a:xfrm>
            <a:off x="0" y="3690844"/>
            <a:ext cx="6435525" cy="1569660"/>
          </a:xfrm>
          <a:prstGeom prst="rect">
            <a:avLst/>
          </a:prstGeom>
          <a:noFill/>
          <a:ln>
            <a:noFill/>
          </a:ln>
        </p:spPr>
        <p:txBody>
          <a:bodyPr wrap="square" rtlCol="0" anchor="ctr">
            <a:spAutoFit/>
          </a:bodyPr>
          <a:lstStyle/>
          <a:p>
            <a:pPr algn="ctr"/>
            <a:r>
              <a:rPr lang="en-US" sz="1600" b="1" dirty="0">
                <a:solidFill>
                  <a:schemeClr val="accent1"/>
                </a:solidFill>
              </a:rPr>
              <a:t>“Playing on the East Side of the ice, please welcome Team (</a:t>
            </a:r>
            <a:r>
              <a:rPr lang="en-US" sz="1600" i="1" u="sng" dirty="0">
                <a:solidFill>
                  <a:schemeClr val="accent1"/>
                </a:solidFill>
              </a:rPr>
              <a:t>away team name &amp; city</a:t>
            </a:r>
            <a:r>
              <a:rPr lang="en-US" sz="1600" b="1" dirty="0">
                <a:solidFill>
                  <a:schemeClr val="accent1"/>
                </a:solidFill>
              </a:rPr>
              <a:t>) &amp; Team (</a:t>
            </a:r>
            <a:r>
              <a:rPr lang="en-US" sz="1600" i="1" u="sng" dirty="0">
                <a:solidFill>
                  <a:schemeClr val="accent1"/>
                </a:solidFill>
              </a:rPr>
              <a:t>home team name</a:t>
            </a:r>
            <a:r>
              <a:rPr lang="en-US" sz="1600" b="1" dirty="0">
                <a:solidFill>
                  <a:schemeClr val="accent1"/>
                </a:solidFill>
              </a:rPr>
              <a:t>). Playing on the West Side of the ice, please welcome Team (</a:t>
            </a:r>
            <a:r>
              <a:rPr lang="en-US" sz="1600" i="1" u="sng" dirty="0">
                <a:solidFill>
                  <a:schemeClr val="accent1"/>
                </a:solidFill>
              </a:rPr>
              <a:t>away team name &amp; city</a:t>
            </a:r>
            <a:r>
              <a:rPr lang="en-US" sz="1600" b="1" dirty="0">
                <a:solidFill>
                  <a:schemeClr val="accent1"/>
                </a:solidFill>
              </a:rPr>
              <a:t>) &amp; Team (</a:t>
            </a:r>
            <a:r>
              <a:rPr lang="en-US" sz="1600" i="1" u="sng" dirty="0">
                <a:solidFill>
                  <a:schemeClr val="accent1"/>
                </a:solidFill>
              </a:rPr>
              <a:t>home team name</a:t>
            </a:r>
            <a:r>
              <a:rPr lang="en-US" sz="1600" b="1" dirty="0">
                <a:solidFill>
                  <a:schemeClr val="accent1"/>
                </a:solidFill>
              </a:rPr>
              <a:t>) to the Pomeroy Initiation Mega Tournament. At this time, I would like to ask the Coaches to have their players line up on the blue line.  FANS please stand for the playing of </a:t>
            </a:r>
            <a:r>
              <a:rPr lang="en-US" sz="1600" b="1" dirty="0" err="1">
                <a:solidFill>
                  <a:schemeClr val="accent1"/>
                </a:solidFill>
              </a:rPr>
              <a:t>O’Canada</a:t>
            </a:r>
            <a:r>
              <a:rPr lang="en-US" sz="1600" b="1" dirty="0">
                <a:solidFill>
                  <a:schemeClr val="accent1"/>
                </a:solidFill>
              </a:rPr>
              <a:t>”</a:t>
            </a:r>
          </a:p>
        </p:txBody>
      </p:sp>
      <p:pic>
        <p:nvPicPr>
          <p:cNvPr id="7" name="Picture 6" descr="A picture containing table, small, sitting, different&#10;&#10;Description automatically generated">
            <a:extLst>
              <a:ext uri="{FF2B5EF4-FFF2-40B4-BE49-F238E27FC236}">
                <a16:creationId xmlns:a16="http://schemas.microsoft.com/office/drawing/2014/main" id="{10925CFD-FB6D-41E7-BDFB-5100FD181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167" y="5813605"/>
            <a:ext cx="2240910" cy="2987880"/>
          </a:xfrm>
          <a:prstGeom prst="rect">
            <a:avLst/>
          </a:prstGeom>
        </p:spPr>
      </p:pic>
      <p:sp>
        <p:nvSpPr>
          <p:cNvPr id="11" name="Oval 10">
            <a:extLst>
              <a:ext uri="{FF2B5EF4-FFF2-40B4-BE49-F238E27FC236}">
                <a16:creationId xmlns:a16="http://schemas.microsoft.com/office/drawing/2014/main" id="{88DF14DE-0742-4E9B-9C25-D56A9C6F8C10}"/>
              </a:ext>
            </a:extLst>
          </p:cNvPr>
          <p:cNvSpPr/>
          <p:nvPr/>
        </p:nvSpPr>
        <p:spPr>
          <a:xfrm>
            <a:off x="1851980" y="6123743"/>
            <a:ext cx="858656" cy="776325"/>
          </a:xfrm>
          <a:prstGeom prst="ellipse">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6E80D10-E8B0-47B2-9745-97DA5C033FE3}"/>
              </a:ext>
            </a:extLst>
          </p:cNvPr>
          <p:cNvSpPr/>
          <p:nvPr/>
        </p:nvSpPr>
        <p:spPr>
          <a:xfrm>
            <a:off x="2013995" y="7986532"/>
            <a:ext cx="534627" cy="537657"/>
          </a:xfrm>
          <a:prstGeom prst="ellipse">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AF6FCE3-D1E9-46B0-8A22-523C8A744727}"/>
              </a:ext>
            </a:extLst>
          </p:cNvPr>
          <p:cNvSpPr txBox="1"/>
          <p:nvPr/>
        </p:nvSpPr>
        <p:spPr>
          <a:xfrm>
            <a:off x="3786856" y="7211899"/>
            <a:ext cx="2775992" cy="1077218"/>
          </a:xfrm>
          <a:prstGeom prst="rect">
            <a:avLst/>
          </a:prstGeom>
          <a:noFill/>
          <a:ln>
            <a:noFill/>
          </a:ln>
        </p:spPr>
        <p:txBody>
          <a:bodyPr wrap="square" rtlCol="0" anchor="ctr">
            <a:spAutoFit/>
          </a:bodyPr>
          <a:lstStyle/>
          <a:p>
            <a:r>
              <a:rPr lang="en-US" sz="1600" b="1" dirty="0"/>
              <a:t>PLAYING O’CANADA:</a:t>
            </a:r>
            <a:br>
              <a:rPr lang="en-US" sz="1600" b="1" dirty="0"/>
            </a:br>
            <a:r>
              <a:rPr lang="en-US" sz="1600" b="1" dirty="0"/>
              <a:t>Connect </a:t>
            </a:r>
            <a:r>
              <a:rPr lang="en-US" sz="1600" b="1" dirty="0" err="1"/>
              <a:t>iPOD</a:t>
            </a:r>
            <a:r>
              <a:rPr lang="en-US" sz="1600" b="1" dirty="0"/>
              <a:t> to speakers as shown, select </a:t>
            </a:r>
            <a:r>
              <a:rPr lang="en-US" sz="1600" b="1" dirty="0" err="1"/>
              <a:t>O’Canada</a:t>
            </a:r>
            <a:r>
              <a:rPr lang="en-US" sz="1600" b="1" dirty="0"/>
              <a:t> and </a:t>
            </a:r>
            <a:br>
              <a:rPr lang="en-US" sz="1600" b="1" dirty="0"/>
            </a:br>
            <a:r>
              <a:rPr lang="en-US" sz="1600" b="1" dirty="0"/>
              <a:t>press Play </a:t>
            </a:r>
          </a:p>
        </p:txBody>
      </p:sp>
      <p:pic>
        <p:nvPicPr>
          <p:cNvPr id="3" name="Picture 2" descr="A picture containing tree&#10;&#10;Description automatically generated">
            <a:extLst>
              <a:ext uri="{FF2B5EF4-FFF2-40B4-BE49-F238E27FC236}">
                <a16:creationId xmlns:a16="http://schemas.microsoft.com/office/drawing/2014/main" id="{69675E2C-AA39-4DE2-902B-BAD84AF6E2A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96594" y="5813605"/>
            <a:ext cx="1191895" cy="1191895"/>
          </a:xfrm>
          <a:prstGeom prst="rect">
            <a:avLst/>
          </a:prstGeom>
        </p:spPr>
      </p:pic>
    </p:spTree>
    <p:extLst>
      <p:ext uri="{BB962C8B-B14F-4D97-AF65-F5344CB8AC3E}">
        <p14:creationId xmlns:p14="http://schemas.microsoft.com/office/powerpoint/2010/main" val="107761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BEFE46E-0E87-4FBE-8BA4-A0B963359657}"/>
              </a:ext>
            </a:extLst>
          </p:cNvPr>
          <p:cNvPicPr/>
          <p:nvPr/>
        </p:nvPicPr>
        <p:blipFill>
          <a:blip r:embed="rId2">
            <a:extLst>
              <a:ext uri="{28A0092B-C50C-407E-A947-70E740481C1C}">
                <a14:useLocalDpi xmlns:a14="http://schemas.microsoft.com/office/drawing/2010/main" val="0"/>
              </a:ext>
            </a:extLst>
          </a:blip>
          <a:stretch>
            <a:fillRect/>
          </a:stretch>
        </p:blipFill>
        <p:spPr>
          <a:xfrm>
            <a:off x="127322" y="167837"/>
            <a:ext cx="1454150" cy="1169035"/>
          </a:xfrm>
          <a:prstGeom prst="rect">
            <a:avLst/>
          </a:prstGeom>
        </p:spPr>
      </p:pic>
      <p:pic>
        <p:nvPicPr>
          <p:cNvPr id="9" name="Picture 8" descr="A close up of a sign&#10;&#10;Description automatically generated">
            <a:extLst>
              <a:ext uri="{FF2B5EF4-FFF2-40B4-BE49-F238E27FC236}">
                <a16:creationId xmlns:a16="http://schemas.microsoft.com/office/drawing/2014/main" id="{A5E7ACF6-1AC9-4081-9C40-85C49BE10CA6}"/>
              </a:ext>
            </a:extLst>
          </p:cNvPr>
          <p:cNvPicPr/>
          <p:nvPr/>
        </p:nvPicPr>
        <p:blipFill>
          <a:blip r:embed="rId3">
            <a:extLst>
              <a:ext uri="{28A0092B-C50C-407E-A947-70E740481C1C}">
                <a14:useLocalDpi xmlns:a14="http://schemas.microsoft.com/office/drawing/2010/main" val="0"/>
              </a:ext>
            </a:extLst>
          </a:blip>
          <a:stretch>
            <a:fillRect/>
          </a:stretch>
        </p:blipFill>
        <p:spPr>
          <a:xfrm>
            <a:off x="5355903" y="140242"/>
            <a:ext cx="1374775" cy="1191895"/>
          </a:xfrm>
          <a:prstGeom prst="rect">
            <a:avLst/>
          </a:prstGeom>
        </p:spPr>
      </p:pic>
      <p:sp>
        <p:nvSpPr>
          <p:cNvPr id="10" name="TextBox 9">
            <a:extLst>
              <a:ext uri="{FF2B5EF4-FFF2-40B4-BE49-F238E27FC236}">
                <a16:creationId xmlns:a16="http://schemas.microsoft.com/office/drawing/2014/main" id="{033F8FD1-4EBA-4177-BC5A-0B2A74F86CAB}"/>
              </a:ext>
            </a:extLst>
          </p:cNvPr>
          <p:cNvSpPr txBox="1"/>
          <p:nvPr/>
        </p:nvSpPr>
        <p:spPr>
          <a:xfrm>
            <a:off x="1428167" y="173628"/>
            <a:ext cx="4001665" cy="1169551"/>
          </a:xfrm>
          <a:prstGeom prst="rect">
            <a:avLst/>
          </a:prstGeom>
          <a:noFill/>
        </p:spPr>
        <p:txBody>
          <a:bodyPr wrap="square" rtlCol="0">
            <a:spAutoFit/>
          </a:bodyPr>
          <a:lstStyle/>
          <a:p>
            <a:pPr algn="ctr"/>
            <a:r>
              <a:rPr lang="en-US" dirty="0"/>
              <a:t>Grande Prairie Minor Hockey</a:t>
            </a:r>
            <a:br>
              <a:rPr lang="en-US" dirty="0"/>
            </a:br>
            <a:r>
              <a:rPr lang="en-US" dirty="0"/>
              <a:t>Pomeroy Initiation Mega Tournament</a:t>
            </a:r>
            <a:br>
              <a:rPr lang="en-US" dirty="0"/>
            </a:br>
            <a:r>
              <a:rPr lang="en-US" dirty="0"/>
              <a:t>February 15-16 2020</a:t>
            </a:r>
            <a:br>
              <a:rPr lang="en-US" dirty="0"/>
            </a:br>
            <a:r>
              <a:rPr lang="en-US" sz="1600" dirty="0"/>
              <a:t>SCORE CLOCK GUIDELINES &amp; INSTRUCTIONS</a:t>
            </a:r>
            <a:endParaRPr lang="en-US" dirty="0"/>
          </a:p>
        </p:txBody>
      </p:sp>
      <p:sp>
        <p:nvSpPr>
          <p:cNvPr id="11" name="TextBox 10">
            <a:extLst>
              <a:ext uri="{FF2B5EF4-FFF2-40B4-BE49-F238E27FC236}">
                <a16:creationId xmlns:a16="http://schemas.microsoft.com/office/drawing/2014/main" id="{C65357BF-B7E4-4C3A-BC9D-D0F0CCC04A88}"/>
              </a:ext>
            </a:extLst>
          </p:cNvPr>
          <p:cNvSpPr txBox="1"/>
          <p:nvPr/>
        </p:nvSpPr>
        <p:spPr>
          <a:xfrm>
            <a:off x="1843822" y="1533318"/>
            <a:ext cx="2103428" cy="1169551"/>
          </a:xfrm>
          <a:prstGeom prst="rect">
            <a:avLst/>
          </a:prstGeom>
          <a:noFill/>
          <a:ln>
            <a:solidFill>
              <a:schemeClr val="tx1"/>
            </a:solidFill>
          </a:ln>
        </p:spPr>
        <p:txBody>
          <a:bodyPr wrap="square" rtlCol="0" anchor="ctr">
            <a:spAutoFit/>
          </a:bodyPr>
          <a:lstStyle/>
          <a:p>
            <a:pPr algn="ctr"/>
            <a:r>
              <a:rPr lang="en-US" sz="1400" dirty="0">
                <a:highlight>
                  <a:srgbClr val="FFFF00"/>
                </a:highlight>
              </a:rPr>
              <a:t>ALL GAMES </a:t>
            </a:r>
            <a:br>
              <a:rPr lang="en-US" sz="1400" dirty="0">
                <a:highlight>
                  <a:srgbClr val="FFFF00"/>
                </a:highlight>
              </a:rPr>
            </a:br>
            <a:r>
              <a:rPr lang="en-US" sz="1400" dirty="0"/>
              <a:t>Warm Up = 3 MIN</a:t>
            </a:r>
            <a:br>
              <a:rPr lang="en-US" sz="1400" dirty="0"/>
            </a:br>
            <a:r>
              <a:rPr lang="en-US" sz="1400" dirty="0"/>
              <a:t>Period 1 = 24 MIN</a:t>
            </a:r>
            <a:br>
              <a:rPr lang="en-US" sz="1400" dirty="0"/>
            </a:br>
            <a:r>
              <a:rPr lang="en-US" sz="1400" dirty="0"/>
              <a:t>Period 2 = 24 MIN</a:t>
            </a:r>
            <a:br>
              <a:rPr lang="en-US" sz="1400" dirty="0"/>
            </a:br>
            <a:r>
              <a:rPr lang="en-US" sz="1400" dirty="0"/>
              <a:t>Shift Changes every 2 min</a:t>
            </a:r>
            <a:endParaRPr lang="en-US" sz="1600" dirty="0"/>
          </a:p>
        </p:txBody>
      </p:sp>
      <p:grpSp>
        <p:nvGrpSpPr>
          <p:cNvPr id="23" name="Group 22">
            <a:extLst>
              <a:ext uri="{FF2B5EF4-FFF2-40B4-BE49-F238E27FC236}">
                <a16:creationId xmlns:a16="http://schemas.microsoft.com/office/drawing/2014/main" id="{1C68ECA6-8445-48BA-A7BC-0AB99664166F}"/>
              </a:ext>
            </a:extLst>
          </p:cNvPr>
          <p:cNvGrpSpPr/>
          <p:nvPr/>
        </p:nvGrpSpPr>
        <p:grpSpPr>
          <a:xfrm>
            <a:off x="1843822" y="2818513"/>
            <a:ext cx="724785" cy="1974483"/>
            <a:chOff x="5569907" y="2656078"/>
            <a:chExt cx="724785" cy="1974483"/>
          </a:xfrm>
        </p:grpSpPr>
        <p:pic>
          <p:nvPicPr>
            <p:cNvPr id="18" name="Picture 17" descr="A hand holding a cell phone&#10;&#10;Description automatically generated">
              <a:extLst>
                <a:ext uri="{FF2B5EF4-FFF2-40B4-BE49-F238E27FC236}">
                  <a16:creationId xmlns:a16="http://schemas.microsoft.com/office/drawing/2014/main" id="{619CD765-3217-47E0-A869-04F1202597DF}"/>
                </a:ext>
              </a:extLst>
            </p:cNvPr>
            <p:cNvPicPr>
              <a:picLocks noChangeAspect="1"/>
            </p:cNvPicPr>
            <p:nvPr/>
          </p:nvPicPr>
          <p:blipFill rotWithShape="1">
            <a:blip r:embed="rId4">
              <a:extLst>
                <a:ext uri="{28A0092B-C50C-407E-A947-70E740481C1C}">
                  <a14:useLocalDpi xmlns:a14="http://schemas.microsoft.com/office/drawing/2010/main" val="0"/>
                </a:ext>
              </a:extLst>
            </a:blip>
            <a:srcRect l="38082" t="25724" r="31298" b="11714"/>
            <a:stretch/>
          </p:blipFill>
          <p:spPr>
            <a:xfrm>
              <a:off x="5569907" y="2656078"/>
              <a:ext cx="724785" cy="1974483"/>
            </a:xfrm>
            <a:prstGeom prst="rect">
              <a:avLst/>
            </a:prstGeom>
          </p:spPr>
        </p:pic>
        <p:sp>
          <p:nvSpPr>
            <p:cNvPr id="21" name="Rectangle 20">
              <a:extLst>
                <a:ext uri="{FF2B5EF4-FFF2-40B4-BE49-F238E27FC236}">
                  <a16:creationId xmlns:a16="http://schemas.microsoft.com/office/drawing/2014/main" id="{588334BB-18F9-4F38-985F-ADA4749C61D0}"/>
                </a:ext>
              </a:extLst>
            </p:cNvPr>
            <p:cNvSpPr/>
            <p:nvPr/>
          </p:nvSpPr>
          <p:spPr>
            <a:xfrm rot="20972541">
              <a:off x="5796626" y="3237627"/>
              <a:ext cx="305202" cy="312516"/>
            </a:xfrm>
            <a:prstGeom prst="rect">
              <a:avLst/>
            </a:prstGeom>
            <a:no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6B956F5C-A681-4980-B996-2188C29265FA}"/>
              </a:ext>
            </a:extLst>
          </p:cNvPr>
          <p:cNvSpPr txBox="1"/>
          <p:nvPr/>
        </p:nvSpPr>
        <p:spPr>
          <a:xfrm>
            <a:off x="2605299" y="3384910"/>
            <a:ext cx="789335" cy="307777"/>
          </a:xfrm>
          <a:prstGeom prst="rect">
            <a:avLst/>
          </a:prstGeom>
          <a:noFill/>
          <a:ln w="57150">
            <a:solidFill>
              <a:srgbClr val="0070C0"/>
            </a:solidFill>
          </a:ln>
        </p:spPr>
        <p:txBody>
          <a:bodyPr wrap="square" rtlCol="0" anchor="ctr">
            <a:spAutoFit/>
          </a:bodyPr>
          <a:lstStyle/>
          <a:p>
            <a:pPr algn="ctr"/>
            <a:r>
              <a:rPr lang="en-US" sz="1400" b="1" dirty="0"/>
              <a:t>BUZZER</a:t>
            </a:r>
            <a:endParaRPr lang="en-US" sz="1400" dirty="0"/>
          </a:p>
        </p:txBody>
      </p:sp>
      <p:graphicFrame>
        <p:nvGraphicFramePr>
          <p:cNvPr id="4" name="Table 5">
            <a:extLst>
              <a:ext uri="{FF2B5EF4-FFF2-40B4-BE49-F238E27FC236}">
                <a16:creationId xmlns:a16="http://schemas.microsoft.com/office/drawing/2014/main" id="{9575B192-CEBC-4EB1-AF30-A9D2C63899CF}"/>
              </a:ext>
            </a:extLst>
          </p:cNvPr>
          <p:cNvGraphicFramePr>
            <a:graphicFrameLocks noGrp="1"/>
          </p:cNvGraphicFramePr>
          <p:nvPr>
            <p:extLst>
              <p:ext uri="{D42A27DB-BD31-4B8C-83A1-F6EECF244321}">
                <p14:modId xmlns:p14="http://schemas.microsoft.com/office/powerpoint/2010/main" val="2169438974"/>
              </p:ext>
            </p:extLst>
          </p:nvPr>
        </p:nvGraphicFramePr>
        <p:xfrm>
          <a:off x="225343" y="1542088"/>
          <a:ext cx="1202823" cy="6560512"/>
        </p:xfrm>
        <a:graphic>
          <a:graphicData uri="http://schemas.openxmlformats.org/drawingml/2006/table">
            <a:tbl>
              <a:tblPr firstRow="1" bandRow="1">
                <a:tableStyleId>{073A0DAA-6AF3-43AB-8588-CEC1D06C72B9}</a:tableStyleId>
              </a:tblPr>
              <a:tblGrid>
                <a:gridCol w="1202823">
                  <a:extLst>
                    <a:ext uri="{9D8B030D-6E8A-4147-A177-3AD203B41FA5}">
                      <a16:colId xmlns:a16="http://schemas.microsoft.com/office/drawing/2014/main" val="2690905951"/>
                    </a:ext>
                  </a:extLst>
                </a:gridCol>
              </a:tblGrid>
              <a:tr h="468608">
                <a:tc>
                  <a:txBody>
                    <a:bodyPr/>
                    <a:lstStyle/>
                    <a:p>
                      <a:r>
                        <a:rPr lang="en-US" sz="1800" dirty="0"/>
                        <a:t>24:00</a:t>
                      </a:r>
                    </a:p>
                  </a:txBody>
                  <a:tcPr/>
                </a:tc>
                <a:extLst>
                  <a:ext uri="{0D108BD9-81ED-4DB2-BD59-A6C34878D82A}">
                    <a16:rowId xmlns:a16="http://schemas.microsoft.com/office/drawing/2014/main" val="2217642572"/>
                  </a:ext>
                </a:extLst>
              </a:tr>
              <a:tr h="468608">
                <a:tc>
                  <a:txBody>
                    <a:bodyPr/>
                    <a:lstStyle/>
                    <a:p>
                      <a:r>
                        <a:rPr lang="en-US" sz="1800" dirty="0"/>
                        <a:t>22:00</a:t>
                      </a:r>
                    </a:p>
                  </a:txBody>
                  <a:tcPr/>
                </a:tc>
                <a:extLst>
                  <a:ext uri="{0D108BD9-81ED-4DB2-BD59-A6C34878D82A}">
                    <a16:rowId xmlns:a16="http://schemas.microsoft.com/office/drawing/2014/main" val="957613342"/>
                  </a:ext>
                </a:extLst>
              </a:tr>
              <a:tr h="468608">
                <a:tc>
                  <a:txBody>
                    <a:bodyPr/>
                    <a:lstStyle/>
                    <a:p>
                      <a:r>
                        <a:rPr lang="en-US" sz="1800" dirty="0"/>
                        <a:t>20:00</a:t>
                      </a:r>
                    </a:p>
                  </a:txBody>
                  <a:tcPr/>
                </a:tc>
                <a:extLst>
                  <a:ext uri="{0D108BD9-81ED-4DB2-BD59-A6C34878D82A}">
                    <a16:rowId xmlns:a16="http://schemas.microsoft.com/office/drawing/2014/main" val="1965669584"/>
                  </a:ext>
                </a:extLst>
              </a:tr>
              <a:tr h="468608">
                <a:tc>
                  <a:txBody>
                    <a:bodyPr/>
                    <a:lstStyle/>
                    <a:p>
                      <a:r>
                        <a:rPr lang="en-US" sz="1800" dirty="0"/>
                        <a:t>18:00</a:t>
                      </a:r>
                    </a:p>
                  </a:txBody>
                  <a:tcPr/>
                </a:tc>
                <a:extLst>
                  <a:ext uri="{0D108BD9-81ED-4DB2-BD59-A6C34878D82A}">
                    <a16:rowId xmlns:a16="http://schemas.microsoft.com/office/drawing/2014/main" val="2773519172"/>
                  </a:ext>
                </a:extLst>
              </a:tr>
              <a:tr h="468608">
                <a:tc>
                  <a:txBody>
                    <a:bodyPr/>
                    <a:lstStyle/>
                    <a:p>
                      <a:r>
                        <a:rPr lang="en-US" sz="1800" dirty="0"/>
                        <a:t>16:00</a:t>
                      </a:r>
                    </a:p>
                  </a:txBody>
                  <a:tcPr/>
                </a:tc>
                <a:extLst>
                  <a:ext uri="{0D108BD9-81ED-4DB2-BD59-A6C34878D82A}">
                    <a16:rowId xmlns:a16="http://schemas.microsoft.com/office/drawing/2014/main" val="883213035"/>
                  </a:ext>
                </a:extLst>
              </a:tr>
              <a:tr h="468608">
                <a:tc>
                  <a:txBody>
                    <a:bodyPr/>
                    <a:lstStyle/>
                    <a:p>
                      <a:r>
                        <a:rPr lang="en-US" sz="1800" dirty="0"/>
                        <a:t>14:00</a:t>
                      </a:r>
                    </a:p>
                  </a:txBody>
                  <a:tcPr/>
                </a:tc>
                <a:extLst>
                  <a:ext uri="{0D108BD9-81ED-4DB2-BD59-A6C34878D82A}">
                    <a16:rowId xmlns:a16="http://schemas.microsoft.com/office/drawing/2014/main" val="2061206362"/>
                  </a:ext>
                </a:extLst>
              </a:tr>
              <a:tr h="468608">
                <a:tc>
                  <a:txBody>
                    <a:bodyPr/>
                    <a:lstStyle/>
                    <a:p>
                      <a:r>
                        <a:rPr lang="en-US" sz="1800" dirty="0"/>
                        <a:t>12:00</a:t>
                      </a:r>
                    </a:p>
                  </a:txBody>
                  <a:tcPr/>
                </a:tc>
                <a:extLst>
                  <a:ext uri="{0D108BD9-81ED-4DB2-BD59-A6C34878D82A}">
                    <a16:rowId xmlns:a16="http://schemas.microsoft.com/office/drawing/2014/main" val="2590458296"/>
                  </a:ext>
                </a:extLst>
              </a:tr>
              <a:tr h="468608">
                <a:tc>
                  <a:txBody>
                    <a:bodyPr/>
                    <a:lstStyle/>
                    <a:p>
                      <a:r>
                        <a:rPr lang="en-US" sz="1800" dirty="0"/>
                        <a:t>10:00</a:t>
                      </a:r>
                    </a:p>
                  </a:txBody>
                  <a:tcPr/>
                </a:tc>
                <a:extLst>
                  <a:ext uri="{0D108BD9-81ED-4DB2-BD59-A6C34878D82A}">
                    <a16:rowId xmlns:a16="http://schemas.microsoft.com/office/drawing/2014/main" val="3827860457"/>
                  </a:ext>
                </a:extLst>
              </a:tr>
              <a:tr h="468608">
                <a:tc>
                  <a:txBody>
                    <a:bodyPr/>
                    <a:lstStyle/>
                    <a:p>
                      <a:r>
                        <a:rPr lang="en-US" sz="1800" dirty="0"/>
                        <a:t>8:00</a:t>
                      </a:r>
                    </a:p>
                  </a:txBody>
                  <a:tcPr/>
                </a:tc>
                <a:extLst>
                  <a:ext uri="{0D108BD9-81ED-4DB2-BD59-A6C34878D82A}">
                    <a16:rowId xmlns:a16="http://schemas.microsoft.com/office/drawing/2014/main" val="2287081344"/>
                  </a:ext>
                </a:extLst>
              </a:tr>
              <a:tr h="468608">
                <a:tc>
                  <a:txBody>
                    <a:bodyPr/>
                    <a:lstStyle/>
                    <a:p>
                      <a:r>
                        <a:rPr lang="en-US" sz="1800" dirty="0"/>
                        <a:t>6:00</a:t>
                      </a:r>
                    </a:p>
                  </a:txBody>
                  <a:tcPr/>
                </a:tc>
                <a:extLst>
                  <a:ext uri="{0D108BD9-81ED-4DB2-BD59-A6C34878D82A}">
                    <a16:rowId xmlns:a16="http://schemas.microsoft.com/office/drawing/2014/main" val="1553845748"/>
                  </a:ext>
                </a:extLst>
              </a:tr>
              <a:tr h="468608">
                <a:tc>
                  <a:txBody>
                    <a:bodyPr/>
                    <a:lstStyle/>
                    <a:p>
                      <a:r>
                        <a:rPr lang="en-US" sz="1800" dirty="0"/>
                        <a:t>4:00</a:t>
                      </a:r>
                    </a:p>
                  </a:txBody>
                  <a:tcPr/>
                </a:tc>
                <a:extLst>
                  <a:ext uri="{0D108BD9-81ED-4DB2-BD59-A6C34878D82A}">
                    <a16:rowId xmlns:a16="http://schemas.microsoft.com/office/drawing/2014/main" val="3969192531"/>
                  </a:ext>
                </a:extLst>
              </a:tr>
              <a:tr h="468608">
                <a:tc>
                  <a:txBody>
                    <a:bodyPr/>
                    <a:lstStyle/>
                    <a:p>
                      <a:r>
                        <a:rPr lang="en-US" sz="1800" dirty="0"/>
                        <a:t>2:00</a:t>
                      </a:r>
                    </a:p>
                  </a:txBody>
                  <a:tcPr/>
                </a:tc>
                <a:extLst>
                  <a:ext uri="{0D108BD9-81ED-4DB2-BD59-A6C34878D82A}">
                    <a16:rowId xmlns:a16="http://schemas.microsoft.com/office/drawing/2014/main" val="2533091428"/>
                  </a:ext>
                </a:extLst>
              </a:tr>
              <a:tr h="468608">
                <a:tc>
                  <a:txBody>
                    <a:bodyPr/>
                    <a:lstStyle/>
                    <a:p>
                      <a:r>
                        <a:rPr lang="en-US" sz="1800" dirty="0"/>
                        <a:t>0:00</a:t>
                      </a:r>
                    </a:p>
                  </a:txBody>
                  <a:tcPr/>
                </a:tc>
                <a:extLst>
                  <a:ext uri="{0D108BD9-81ED-4DB2-BD59-A6C34878D82A}">
                    <a16:rowId xmlns:a16="http://schemas.microsoft.com/office/drawing/2014/main" val="3968797032"/>
                  </a:ext>
                </a:extLst>
              </a:tr>
              <a:tr h="468608">
                <a:tc>
                  <a:txBody>
                    <a:bodyPr/>
                    <a:lstStyle/>
                    <a:p>
                      <a:endParaRPr lang="en-US" sz="1800" dirty="0"/>
                    </a:p>
                  </a:txBody>
                  <a:tcPr/>
                </a:tc>
                <a:extLst>
                  <a:ext uri="{0D108BD9-81ED-4DB2-BD59-A6C34878D82A}">
                    <a16:rowId xmlns:a16="http://schemas.microsoft.com/office/drawing/2014/main" val="431969309"/>
                  </a:ext>
                </a:extLst>
              </a:tr>
            </a:tbl>
          </a:graphicData>
        </a:graphic>
      </p:graphicFrame>
      <p:sp>
        <p:nvSpPr>
          <p:cNvPr id="26" name="TextBox 25">
            <a:extLst>
              <a:ext uri="{FF2B5EF4-FFF2-40B4-BE49-F238E27FC236}">
                <a16:creationId xmlns:a16="http://schemas.microsoft.com/office/drawing/2014/main" id="{F6839C21-767F-4EF1-AB86-BF28A574B654}"/>
              </a:ext>
            </a:extLst>
          </p:cNvPr>
          <p:cNvSpPr txBox="1"/>
          <p:nvPr/>
        </p:nvSpPr>
        <p:spPr>
          <a:xfrm>
            <a:off x="1763484" y="4682591"/>
            <a:ext cx="3262300" cy="1323439"/>
          </a:xfrm>
          <a:prstGeom prst="rect">
            <a:avLst/>
          </a:prstGeom>
          <a:noFill/>
          <a:ln>
            <a:noFill/>
          </a:ln>
        </p:spPr>
        <p:txBody>
          <a:bodyPr wrap="square" rtlCol="0" anchor="ctr">
            <a:spAutoFit/>
          </a:bodyPr>
          <a:lstStyle/>
          <a:p>
            <a:endParaRPr lang="en-US" sz="1600" b="1" dirty="0"/>
          </a:p>
          <a:p>
            <a:r>
              <a:rPr lang="en-US" sz="1600" b="1" dirty="0"/>
              <a:t>SHIFT CHANGES EVERY 2 minutes</a:t>
            </a:r>
          </a:p>
          <a:p>
            <a:r>
              <a:rPr lang="en-US" sz="1600" dirty="0"/>
              <a:t>PRESS BUZZER every 2 minutes</a:t>
            </a:r>
          </a:p>
          <a:p>
            <a:r>
              <a:rPr lang="en-US" sz="1600" dirty="0"/>
              <a:t>1 short blast</a:t>
            </a:r>
          </a:p>
          <a:p>
            <a:r>
              <a:rPr lang="en-US" sz="1600" dirty="0"/>
              <a:t>DO NOT STOP THE CLOCK </a:t>
            </a:r>
          </a:p>
        </p:txBody>
      </p:sp>
    </p:spTree>
    <p:extLst>
      <p:ext uri="{BB962C8B-B14F-4D97-AF65-F5344CB8AC3E}">
        <p14:creationId xmlns:p14="http://schemas.microsoft.com/office/powerpoint/2010/main" val="37079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BEFE46E-0E87-4FBE-8BA4-A0B963359657}"/>
              </a:ext>
            </a:extLst>
          </p:cNvPr>
          <p:cNvPicPr/>
          <p:nvPr/>
        </p:nvPicPr>
        <p:blipFill>
          <a:blip r:embed="rId2">
            <a:extLst>
              <a:ext uri="{28A0092B-C50C-407E-A947-70E740481C1C}">
                <a14:useLocalDpi xmlns:a14="http://schemas.microsoft.com/office/drawing/2010/main" val="0"/>
              </a:ext>
            </a:extLst>
          </a:blip>
          <a:stretch>
            <a:fillRect/>
          </a:stretch>
        </p:blipFill>
        <p:spPr>
          <a:xfrm>
            <a:off x="127322" y="167837"/>
            <a:ext cx="1454150" cy="1169035"/>
          </a:xfrm>
          <a:prstGeom prst="rect">
            <a:avLst/>
          </a:prstGeom>
        </p:spPr>
      </p:pic>
      <p:pic>
        <p:nvPicPr>
          <p:cNvPr id="9" name="Picture 8" descr="A close up of a sign&#10;&#10;Description automatically generated">
            <a:extLst>
              <a:ext uri="{FF2B5EF4-FFF2-40B4-BE49-F238E27FC236}">
                <a16:creationId xmlns:a16="http://schemas.microsoft.com/office/drawing/2014/main" id="{A5E7ACF6-1AC9-4081-9C40-85C49BE10CA6}"/>
              </a:ext>
            </a:extLst>
          </p:cNvPr>
          <p:cNvPicPr/>
          <p:nvPr/>
        </p:nvPicPr>
        <p:blipFill>
          <a:blip r:embed="rId3">
            <a:extLst>
              <a:ext uri="{28A0092B-C50C-407E-A947-70E740481C1C}">
                <a14:useLocalDpi xmlns:a14="http://schemas.microsoft.com/office/drawing/2010/main" val="0"/>
              </a:ext>
            </a:extLst>
          </a:blip>
          <a:stretch>
            <a:fillRect/>
          </a:stretch>
        </p:blipFill>
        <p:spPr>
          <a:xfrm>
            <a:off x="5355903" y="140242"/>
            <a:ext cx="1374775" cy="1191895"/>
          </a:xfrm>
          <a:prstGeom prst="rect">
            <a:avLst/>
          </a:prstGeom>
        </p:spPr>
      </p:pic>
      <p:sp>
        <p:nvSpPr>
          <p:cNvPr id="10" name="TextBox 9">
            <a:extLst>
              <a:ext uri="{FF2B5EF4-FFF2-40B4-BE49-F238E27FC236}">
                <a16:creationId xmlns:a16="http://schemas.microsoft.com/office/drawing/2014/main" id="{033F8FD1-4EBA-4177-BC5A-0B2A74F86CAB}"/>
              </a:ext>
            </a:extLst>
          </p:cNvPr>
          <p:cNvSpPr txBox="1"/>
          <p:nvPr/>
        </p:nvSpPr>
        <p:spPr>
          <a:xfrm>
            <a:off x="1428167" y="173628"/>
            <a:ext cx="4001665" cy="892552"/>
          </a:xfrm>
          <a:prstGeom prst="rect">
            <a:avLst/>
          </a:prstGeom>
          <a:noFill/>
        </p:spPr>
        <p:txBody>
          <a:bodyPr wrap="square" rtlCol="0">
            <a:spAutoFit/>
          </a:bodyPr>
          <a:lstStyle/>
          <a:p>
            <a:pPr algn="ctr"/>
            <a:r>
              <a:rPr lang="en-US" dirty="0"/>
              <a:t>Grande Prairie Minor Hockey</a:t>
            </a:r>
            <a:br>
              <a:rPr lang="en-US" dirty="0"/>
            </a:br>
            <a:r>
              <a:rPr lang="en-US" dirty="0"/>
              <a:t>Pomeroy Initiation Mega Tournament</a:t>
            </a:r>
            <a:br>
              <a:rPr lang="en-US" dirty="0"/>
            </a:br>
            <a:r>
              <a:rPr lang="en-US" sz="1600" dirty="0"/>
              <a:t>SCORE CLOCK GUIDELINES &amp; INSTRUCTIONS</a:t>
            </a:r>
            <a:endParaRPr lang="en-US" dirty="0"/>
          </a:p>
        </p:txBody>
      </p:sp>
      <p:pic>
        <p:nvPicPr>
          <p:cNvPr id="3" name="Picture 2" descr="A picture containing table, small, sitting, different&#10;&#10;Description automatically generated">
            <a:extLst>
              <a:ext uri="{FF2B5EF4-FFF2-40B4-BE49-F238E27FC236}">
                <a16:creationId xmlns:a16="http://schemas.microsoft.com/office/drawing/2014/main" id="{6C3BF9CD-E290-4BDE-9F57-74F768F0A7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03" y="1766633"/>
            <a:ext cx="2829696" cy="3772928"/>
          </a:xfrm>
          <a:prstGeom prst="rect">
            <a:avLst/>
          </a:prstGeom>
        </p:spPr>
      </p:pic>
      <p:sp>
        <p:nvSpPr>
          <p:cNvPr id="4" name="Oval 3">
            <a:extLst>
              <a:ext uri="{FF2B5EF4-FFF2-40B4-BE49-F238E27FC236}">
                <a16:creationId xmlns:a16="http://schemas.microsoft.com/office/drawing/2014/main" id="{2403E622-58D1-4BBF-B90A-F70035D2FA4D}"/>
              </a:ext>
            </a:extLst>
          </p:cNvPr>
          <p:cNvSpPr/>
          <p:nvPr/>
        </p:nvSpPr>
        <p:spPr>
          <a:xfrm>
            <a:off x="1428167" y="2036324"/>
            <a:ext cx="858656" cy="776325"/>
          </a:xfrm>
          <a:prstGeom prst="ellipse">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40A1FCC-8E93-4DEE-A240-95F60A2FCE65}"/>
              </a:ext>
            </a:extLst>
          </p:cNvPr>
          <p:cNvSpPr/>
          <p:nvPr/>
        </p:nvSpPr>
        <p:spPr>
          <a:xfrm>
            <a:off x="1219979" y="4434213"/>
            <a:ext cx="858656" cy="776325"/>
          </a:xfrm>
          <a:prstGeom prst="ellipse">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CE914B5-C7E9-4E81-B5B1-924374FD2F6E}"/>
              </a:ext>
            </a:extLst>
          </p:cNvPr>
          <p:cNvSpPr txBox="1"/>
          <p:nvPr/>
        </p:nvSpPr>
        <p:spPr>
          <a:xfrm>
            <a:off x="69589" y="5809252"/>
            <a:ext cx="6510451" cy="954107"/>
          </a:xfrm>
          <a:prstGeom prst="rect">
            <a:avLst/>
          </a:prstGeom>
          <a:noFill/>
          <a:ln>
            <a:solidFill>
              <a:schemeClr val="tx1"/>
            </a:solidFill>
          </a:ln>
        </p:spPr>
        <p:txBody>
          <a:bodyPr wrap="square" rtlCol="0" anchor="ctr">
            <a:spAutoFit/>
          </a:bodyPr>
          <a:lstStyle/>
          <a:p>
            <a:r>
              <a:rPr lang="en-US" sz="1400" b="1" dirty="0"/>
              <a:t>TO PLAY MUSIC</a:t>
            </a:r>
          </a:p>
          <a:p>
            <a:endParaRPr lang="en-US" sz="1400" b="1" dirty="0"/>
          </a:p>
          <a:p>
            <a:endParaRPr lang="en-US" sz="1400" b="1" dirty="0"/>
          </a:p>
          <a:p>
            <a:r>
              <a:rPr lang="en-US" sz="1400" b="1" dirty="0"/>
              <a:t>Plug in and play from playlist. Play during warm up only. </a:t>
            </a:r>
            <a:endParaRPr lang="en-US" sz="1400" dirty="0"/>
          </a:p>
        </p:txBody>
      </p:sp>
    </p:spTree>
    <p:extLst>
      <p:ext uri="{BB962C8B-B14F-4D97-AF65-F5344CB8AC3E}">
        <p14:creationId xmlns:p14="http://schemas.microsoft.com/office/powerpoint/2010/main" val="18653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BEFE46E-0E87-4FBE-8BA4-A0B963359657}"/>
              </a:ext>
            </a:extLst>
          </p:cNvPr>
          <p:cNvPicPr/>
          <p:nvPr/>
        </p:nvPicPr>
        <p:blipFill>
          <a:blip r:embed="rId2">
            <a:extLst>
              <a:ext uri="{28A0092B-C50C-407E-A947-70E740481C1C}">
                <a14:useLocalDpi xmlns:a14="http://schemas.microsoft.com/office/drawing/2010/main" val="0"/>
              </a:ext>
            </a:extLst>
          </a:blip>
          <a:stretch>
            <a:fillRect/>
          </a:stretch>
        </p:blipFill>
        <p:spPr>
          <a:xfrm>
            <a:off x="127322" y="167837"/>
            <a:ext cx="1454150" cy="1169035"/>
          </a:xfrm>
          <a:prstGeom prst="rect">
            <a:avLst/>
          </a:prstGeom>
        </p:spPr>
      </p:pic>
      <p:pic>
        <p:nvPicPr>
          <p:cNvPr id="9" name="Picture 8" descr="A close up of a sign&#10;&#10;Description automatically generated">
            <a:extLst>
              <a:ext uri="{FF2B5EF4-FFF2-40B4-BE49-F238E27FC236}">
                <a16:creationId xmlns:a16="http://schemas.microsoft.com/office/drawing/2014/main" id="{A5E7ACF6-1AC9-4081-9C40-85C49BE10CA6}"/>
              </a:ext>
            </a:extLst>
          </p:cNvPr>
          <p:cNvPicPr/>
          <p:nvPr/>
        </p:nvPicPr>
        <p:blipFill>
          <a:blip r:embed="rId3">
            <a:extLst>
              <a:ext uri="{28A0092B-C50C-407E-A947-70E740481C1C}">
                <a14:useLocalDpi xmlns:a14="http://schemas.microsoft.com/office/drawing/2010/main" val="0"/>
              </a:ext>
            </a:extLst>
          </a:blip>
          <a:stretch>
            <a:fillRect/>
          </a:stretch>
        </p:blipFill>
        <p:spPr>
          <a:xfrm>
            <a:off x="5355903" y="140242"/>
            <a:ext cx="1374775" cy="1191895"/>
          </a:xfrm>
          <a:prstGeom prst="rect">
            <a:avLst/>
          </a:prstGeom>
        </p:spPr>
      </p:pic>
      <p:sp>
        <p:nvSpPr>
          <p:cNvPr id="10" name="TextBox 9">
            <a:extLst>
              <a:ext uri="{FF2B5EF4-FFF2-40B4-BE49-F238E27FC236}">
                <a16:creationId xmlns:a16="http://schemas.microsoft.com/office/drawing/2014/main" id="{033F8FD1-4EBA-4177-BC5A-0B2A74F86CAB}"/>
              </a:ext>
            </a:extLst>
          </p:cNvPr>
          <p:cNvSpPr txBox="1"/>
          <p:nvPr/>
        </p:nvSpPr>
        <p:spPr>
          <a:xfrm>
            <a:off x="1428167" y="173628"/>
            <a:ext cx="4001665" cy="892552"/>
          </a:xfrm>
          <a:prstGeom prst="rect">
            <a:avLst/>
          </a:prstGeom>
          <a:noFill/>
        </p:spPr>
        <p:txBody>
          <a:bodyPr wrap="square" rtlCol="0">
            <a:spAutoFit/>
          </a:bodyPr>
          <a:lstStyle/>
          <a:p>
            <a:pPr algn="ctr"/>
            <a:r>
              <a:rPr lang="en-US" dirty="0"/>
              <a:t>Grande Prairie Minor Hockey</a:t>
            </a:r>
            <a:br>
              <a:rPr lang="en-US" dirty="0"/>
            </a:br>
            <a:r>
              <a:rPr lang="en-US" dirty="0"/>
              <a:t>Pomeroy Initiation Mega Tournament</a:t>
            </a:r>
            <a:br>
              <a:rPr lang="en-US" dirty="0"/>
            </a:br>
            <a:r>
              <a:rPr lang="en-US" sz="1600" dirty="0"/>
              <a:t>SCORE CLOCK GUIDELINES &amp; INSTRUCTIONS</a:t>
            </a:r>
            <a:endParaRPr lang="en-US" dirty="0"/>
          </a:p>
        </p:txBody>
      </p:sp>
      <p:sp>
        <p:nvSpPr>
          <p:cNvPr id="12" name="TextBox 11">
            <a:extLst>
              <a:ext uri="{FF2B5EF4-FFF2-40B4-BE49-F238E27FC236}">
                <a16:creationId xmlns:a16="http://schemas.microsoft.com/office/drawing/2014/main" id="{45EC7F41-2301-463B-9603-6486C295AC2A}"/>
              </a:ext>
            </a:extLst>
          </p:cNvPr>
          <p:cNvSpPr txBox="1"/>
          <p:nvPr/>
        </p:nvSpPr>
        <p:spPr>
          <a:xfrm>
            <a:off x="0" y="1718782"/>
            <a:ext cx="6435525" cy="1323439"/>
          </a:xfrm>
          <a:prstGeom prst="rect">
            <a:avLst/>
          </a:prstGeom>
          <a:noFill/>
          <a:ln>
            <a:noFill/>
          </a:ln>
        </p:spPr>
        <p:txBody>
          <a:bodyPr wrap="square" rtlCol="0" anchor="ctr">
            <a:spAutoFit/>
          </a:bodyPr>
          <a:lstStyle/>
          <a:p>
            <a:r>
              <a:rPr lang="en-US" sz="1600" b="1" dirty="0">
                <a:highlight>
                  <a:srgbClr val="FFFF00"/>
                </a:highlight>
              </a:rPr>
              <a:t>END OF GAME FOR each team: </a:t>
            </a:r>
            <a:r>
              <a:rPr lang="en-US" sz="1600" dirty="0"/>
              <a:t>Thank you so much for volunteering! </a:t>
            </a:r>
          </a:p>
          <a:p>
            <a:endParaRPr lang="en-US" sz="1600" dirty="0"/>
          </a:p>
          <a:p>
            <a:r>
              <a:rPr lang="en-US" sz="1600" dirty="0"/>
              <a:t> Be sure to get the name of the lucky player for each team before the end of the game. Players will line up to shake hands. After players shake hands, please use the microphone to make the following announcement:</a:t>
            </a:r>
            <a:endParaRPr lang="en-US" sz="1600" b="1" dirty="0"/>
          </a:p>
        </p:txBody>
      </p:sp>
      <p:sp>
        <p:nvSpPr>
          <p:cNvPr id="14" name="TextBox 13">
            <a:extLst>
              <a:ext uri="{FF2B5EF4-FFF2-40B4-BE49-F238E27FC236}">
                <a16:creationId xmlns:a16="http://schemas.microsoft.com/office/drawing/2014/main" id="{92B60A32-FDE1-4A46-BCC1-427111C3C446}"/>
              </a:ext>
            </a:extLst>
          </p:cNvPr>
          <p:cNvSpPr txBox="1"/>
          <p:nvPr/>
        </p:nvSpPr>
        <p:spPr>
          <a:xfrm>
            <a:off x="0" y="3937066"/>
            <a:ext cx="6435525" cy="1077218"/>
          </a:xfrm>
          <a:prstGeom prst="rect">
            <a:avLst/>
          </a:prstGeom>
          <a:noFill/>
          <a:ln>
            <a:noFill/>
          </a:ln>
        </p:spPr>
        <p:txBody>
          <a:bodyPr wrap="square" rtlCol="0" anchor="ctr">
            <a:spAutoFit/>
          </a:bodyPr>
          <a:lstStyle/>
          <a:p>
            <a:pPr algn="ctr"/>
            <a:r>
              <a:rPr lang="en-US" sz="1600" b="1" dirty="0">
                <a:solidFill>
                  <a:schemeClr val="accent1"/>
                </a:solidFill>
              </a:rPr>
              <a:t>“Great game! Please line up on the blue line for our Lucky Player presentation. For (name of home team), the lucky player is (name of player). For (name of away team), the lucky player is ( name of player). Congratulations on a great game!”</a:t>
            </a:r>
          </a:p>
        </p:txBody>
      </p:sp>
      <p:pic>
        <p:nvPicPr>
          <p:cNvPr id="7" name="Picture 6" descr="A picture containing table, small, sitting, different&#10;&#10;Description automatically generated">
            <a:extLst>
              <a:ext uri="{FF2B5EF4-FFF2-40B4-BE49-F238E27FC236}">
                <a16:creationId xmlns:a16="http://schemas.microsoft.com/office/drawing/2014/main" id="{10925CFD-FB6D-41E7-BDFB-5100FD181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167" y="5813605"/>
            <a:ext cx="2240910" cy="2987880"/>
          </a:xfrm>
          <a:prstGeom prst="rect">
            <a:avLst/>
          </a:prstGeom>
        </p:spPr>
      </p:pic>
      <p:sp>
        <p:nvSpPr>
          <p:cNvPr id="11" name="Oval 10">
            <a:extLst>
              <a:ext uri="{FF2B5EF4-FFF2-40B4-BE49-F238E27FC236}">
                <a16:creationId xmlns:a16="http://schemas.microsoft.com/office/drawing/2014/main" id="{88DF14DE-0742-4E9B-9C25-D56A9C6F8C10}"/>
              </a:ext>
            </a:extLst>
          </p:cNvPr>
          <p:cNvSpPr/>
          <p:nvPr/>
        </p:nvSpPr>
        <p:spPr>
          <a:xfrm>
            <a:off x="1851980" y="6123743"/>
            <a:ext cx="858656" cy="776325"/>
          </a:xfrm>
          <a:prstGeom prst="ellipse">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6E80D10-E8B0-47B2-9745-97DA5C033FE3}"/>
              </a:ext>
            </a:extLst>
          </p:cNvPr>
          <p:cNvSpPr/>
          <p:nvPr/>
        </p:nvSpPr>
        <p:spPr>
          <a:xfrm>
            <a:off x="2013995" y="7986532"/>
            <a:ext cx="534627" cy="537657"/>
          </a:xfrm>
          <a:prstGeom prst="ellipse">
            <a:avLst/>
          </a:prstGeom>
          <a:noFill/>
          <a:ln w="762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882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TotalTime>
  <Words>653</Words>
  <Application>Microsoft Office PowerPoint</Application>
  <PresentationFormat>Letter Paper (8.5x11 in)</PresentationFormat>
  <Paragraphs>63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Sali Family</dc:creator>
  <cp:lastModifiedBy>GP Minor Hockey</cp:lastModifiedBy>
  <cp:revision>29</cp:revision>
  <cp:lastPrinted>2022-02-10T22:35:46Z</cp:lastPrinted>
  <dcterms:created xsi:type="dcterms:W3CDTF">2019-11-10T00:51:29Z</dcterms:created>
  <dcterms:modified xsi:type="dcterms:W3CDTF">2022-02-10T22:48:23Z</dcterms:modified>
</cp:coreProperties>
</file>