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52"/>
  </p:notesMasterIdLst>
  <p:sldIdLst>
    <p:sldId id="271" r:id="rId2"/>
    <p:sldId id="317" r:id="rId3"/>
    <p:sldId id="275" r:id="rId4"/>
    <p:sldId id="289" r:id="rId5"/>
    <p:sldId id="309" r:id="rId6"/>
    <p:sldId id="367" r:id="rId7"/>
    <p:sldId id="361" r:id="rId8"/>
    <p:sldId id="362" r:id="rId9"/>
    <p:sldId id="330" r:id="rId10"/>
    <p:sldId id="332" r:id="rId11"/>
    <p:sldId id="331" r:id="rId12"/>
    <p:sldId id="333" r:id="rId13"/>
    <p:sldId id="314" r:id="rId14"/>
    <p:sldId id="312" r:id="rId15"/>
    <p:sldId id="322" r:id="rId16"/>
    <p:sldId id="323" r:id="rId17"/>
    <p:sldId id="377" r:id="rId18"/>
    <p:sldId id="371" r:id="rId19"/>
    <p:sldId id="380" r:id="rId20"/>
    <p:sldId id="315" r:id="rId21"/>
    <p:sldId id="288" r:id="rId22"/>
    <p:sldId id="373" r:id="rId23"/>
    <p:sldId id="369" r:id="rId24"/>
    <p:sldId id="372" r:id="rId25"/>
    <p:sldId id="318" r:id="rId26"/>
    <p:sldId id="277" r:id="rId27"/>
    <p:sldId id="321" r:id="rId28"/>
    <p:sldId id="378" r:id="rId29"/>
    <p:sldId id="374" r:id="rId30"/>
    <p:sldId id="327" r:id="rId31"/>
    <p:sldId id="363" r:id="rId32"/>
    <p:sldId id="329" r:id="rId33"/>
    <p:sldId id="334" r:id="rId34"/>
    <p:sldId id="376" r:id="rId35"/>
    <p:sldId id="379" r:id="rId36"/>
    <p:sldId id="336" r:id="rId37"/>
    <p:sldId id="337" r:id="rId38"/>
    <p:sldId id="338" r:id="rId39"/>
    <p:sldId id="370" r:id="rId40"/>
    <p:sldId id="364" r:id="rId41"/>
    <p:sldId id="258" r:id="rId42"/>
    <p:sldId id="342" r:id="rId43"/>
    <p:sldId id="343" r:id="rId44"/>
    <p:sldId id="260" r:id="rId45"/>
    <p:sldId id="257" r:id="rId46"/>
    <p:sldId id="259" r:id="rId47"/>
    <p:sldId id="261" r:id="rId48"/>
    <p:sldId id="320" r:id="rId49"/>
    <p:sldId id="319" r:id="rId50"/>
    <p:sldId id="36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55" autoAdjust="0"/>
    <p:restoredTop sz="94660"/>
  </p:normalViewPr>
  <p:slideViewPr>
    <p:cSldViewPr snapToGrid="0">
      <p:cViewPr varScale="1">
        <p:scale>
          <a:sx n="70" d="100"/>
          <a:sy n="70"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D187CA-F3E8-2C43-A77F-30532528463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D9D7F328-B4AD-344D-B42F-F30694EEEE66}">
      <dgm:prSet/>
      <dgm:spPr/>
      <dgm:t>
        <a:bodyPr/>
        <a:lstStyle/>
        <a:p>
          <a:r>
            <a:rPr lang="en-US" dirty="0"/>
            <a:t>The Club</a:t>
          </a:r>
          <a:endParaRPr lang="en-CA" dirty="0"/>
        </a:p>
      </dgm:t>
    </dgm:pt>
    <dgm:pt modelId="{61CE2133-B08A-6541-AEC1-12077D672AE0}" type="parTrans" cxnId="{8830129C-60B0-024B-97A9-20A6C01F91E3}">
      <dgm:prSet/>
      <dgm:spPr/>
      <dgm:t>
        <a:bodyPr/>
        <a:lstStyle/>
        <a:p>
          <a:endParaRPr lang="en-US"/>
        </a:p>
      </dgm:t>
    </dgm:pt>
    <dgm:pt modelId="{77205CD2-4D1E-1C4E-B95E-64BEB2322ADD}" type="sibTrans" cxnId="{8830129C-60B0-024B-97A9-20A6C01F91E3}">
      <dgm:prSet/>
      <dgm:spPr/>
      <dgm:t>
        <a:bodyPr/>
        <a:lstStyle/>
        <a:p>
          <a:endParaRPr lang="en-US"/>
        </a:p>
      </dgm:t>
    </dgm:pt>
    <dgm:pt modelId="{9DC53993-3C20-854D-8D94-7DCCA98FE802}">
      <dgm:prSet/>
      <dgm:spPr/>
      <dgm:t>
        <a:bodyPr/>
        <a:lstStyle/>
        <a:p>
          <a:r>
            <a:rPr lang="en-US" dirty="0"/>
            <a:t>The Player</a:t>
          </a:r>
          <a:endParaRPr lang="en-CA" dirty="0"/>
        </a:p>
      </dgm:t>
    </dgm:pt>
    <dgm:pt modelId="{6276187B-236E-484E-9592-9EA228AB84BB}" type="parTrans" cxnId="{13D0DBA2-C0D0-2044-8ED4-7C03EC4D2E69}">
      <dgm:prSet/>
      <dgm:spPr/>
      <dgm:t>
        <a:bodyPr/>
        <a:lstStyle/>
        <a:p>
          <a:endParaRPr lang="en-US"/>
        </a:p>
      </dgm:t>
    </dgm:pt>
    <dgm:pt modelId="{BF85A0CE-859C-354A-A258-EE562CA75E40}" type="sibTrans" cxnId="{13D0DBA2-C0D0-2044-8ED4-7C03EC4D2E69}">
      <dgm:prSet/>
      <dgm:spPr/>
      <dgm:t>
        <a:bodyPr/>
        <a:lstStyle/>
        <a:p>
          <a:endParaRPr lang="en-US"/>
        </a:p>
      </dgm:t>
    </dgm:pt>
    <dgm:pt modelId="{347F4BB5-5CB1-2541-BB37-C634F2E6E24A}">
      <dgm:prSet/>
      <dgm:spPr/>
      <dgm:t>
        <a:bodyPr/>
        <a:lstStyle/>
        <a:p>
          <a:r>
            <a:rPr lang="en-US" dirty="0"/>
            <a:t>The Coach</a:t>
          </a:r>
          <a:endParaRPr lang="en-CA" dirty="0"/>
        </a:p>
      </dgm:t>
    </dgm:pt>
    <dgm:pt modelId="{5FF8DA7D-EB8E-A142-8DDB-F885083E981E}" type="parTrans" cxnId="{5FF36485-A442-C541-BF60-FC10DA4F9C20}">
      <dgm:prSet/>
      <dgm:spPr/>
      <dgm:t>
        <a:bodyPr/>
        <a:lstStyle/>
        <a:p>
          <a:endParaRPr lang="en-US"/>
        </a:p>
      </dgm:t>
    </dgm:pt>
    <dgm:pt modelId="{F3BAA3FF-30C1-3D41-AC67-065027DB92F7}" type="sibTrans" cxnId="{5FF36485-A442-C541-BF60-FC10DA4F9C20}">
      <dgm:prSet/>
      <dgm:spPr/>
      <dgm:t>
        <a:bodyPr/>
        <a:lstStyle/>
        <a:p>
          <a:endParaRPr lang="en-US"/>
        </a:p>
      </dgm:t>
    </dgm:pt>
    <dgm:pt modelId="{E1AABB2B-8FEC-EC4C-A150-77A7750CE5DE}">
      <dgm:prSet/>
      <dgm:spPr/>
      <dgm:t>
        <a:bodyPr/>
        <a:lstStyle/>
        <a:p>
          <a:r>
            <a:rPr lang="en-US" dirty="0"/>
            <a:t>The Parent</a:t>
          </a:r>
          <a:endParaRPr lang="en-CA" dirty="0"/>
        </a:p>
      </dgm:t>
    </dgm:pt>
    <dgm:pt modelId="{8A00E88B-204D-104D-A601-A34B0F3F2B8C}" type="parTrans" cxnId="{0B09458E-F80D-8947-9A28-50F985616101}">
      <dgm:prSet/>
      <dgm:spPr/>
      <dgm:t>
        <a:bodyPr/>
        <a:lstStyle/>
        <a:p>
          <a:endParaRPr lang="en-US"/>
        </a:p>
      </dgm:t>
    </dgm:pt>
    <dgm:pt modelId="{BFC1D691-3BA0-F74D-B987-A29870CA5EC6}" type="sibTrans" cxnId="{0B09458E-F80D-8947-9A28-50F985616101}">
      <dgm:prSet/>
      <dgm:spPr/>
      <dgm:t>
        <a:bodyPr/>
        <a:lstStyle/>
        <a:p>
          <a:endParaRPr lang="en-US"/>
        </a:p>
      </dgm:t>
    </dgm:pt>
    <dgm:pt modelId="{160EEEA3-E299-4F4A-817E-B082FDCD3D90}">
      <dgm:prSet/>
      <dgm:spPr/>
      <dgm:t>
        <a:bodyPr/>
        <a:lstStyle/>
        <a:p>
          <a:r>
            <a:rPr lang="en-CA" dirty="0"/>
            <a:t>The Manager</a:t>
          </a:r>
        </a:p>
      </dgm:t>
    </dgm:pt>
    <dgm:pt modelId="{EC23E423-9552-6C47-990B-0906C63DDEAF}" type="parTrans" cxnId="{DF034233-E844-D04E-8CAB-FC06E5F7C5A7}">
      <dgm:prSet/>
      <dgm:spPr/>
      <dgm:t>
        <a:bodyPr/>
        <a:lstStyle/>
        <a:p>
          <a:endParaRPr lang="en-US"/>
        </a:p>
      </dgm:t>
    </dgm:pt>
    <dgm:pt modelId="{42D4D98F-A6A8-284E-BA20-B26E3F23A118}" type="sibTrans" cxnId="{DF034233-E844-D04E-8CAB-FC06E5F7C5A7}">
      <dgm:prSet/>
      <dgm:spPr/>
      <dgm:t>
        <a:bodyPr/>
        <a:lstStyle/>
        <a:p>
          <a:endParaRPr lang="en-US"/>
        </a:p>
      </dgm:t>
    </dgm:pt>
    <dgm:pt modelId="{2DA1DDE4-20C4-6448-8618-F155424E8538}">
      <dgm:prSet/>
      <dgm:spPr/>
      <dgm:t>
        <a:bodyPr/>
        <a:lstStyle/>
        <a:p>
          <a:r>
            <a:rPr lang="en-US" dirty="0"/>
            <a:t>Q/A</a:t>
          </a:r>
          <a:endParaRPr lang="en-CA" dirty="0"/>
        </a:p>
      </dgm:t>
    </dgm:pt>
    <dgm:pt modelId="{F1CE7FE4-4749-174A-8B4F-B201F62259BC}" type="parTrans" cxnId="{5525400E-9A59-9942-8605-4C36829F4367}">
      <dgm:prSet/>
      <dgm:spPr/>
      <dgm:t>
        <a:bodyPr/>
        <a:lstStyle/>
        <a:p>
          <a:endParaRPr lang="en-US"/>
        </a:p>
      </dgm:t>
    </dgm:pt>
    <dgm:pt modelId="{55E6B082-2D75-7846-9112-7B1CAFF0D6B7}" type="sibTrans" cxnId="{5525400E-9A59-9942-8605-4C36829F4367}">
      <dgm:prSet/>
      <dgm:spPr/>
      <dgm:t>
        <a:bodyPr/>
        <a:lstStyle/>
        <a:p>
          <a:endParaRPr lang="en-US"/>
        </a:p>
      </dgm:t>
    </dgm:pt>
    <dgm:pt modelId="{C0F01542-01BC-C54F-9516-63F73AF199BD}">
      <dgm:prSet/>
      <dgm:spPr/>
      <dgm:t>
        <a:bodyPr/>
        <a:lstStyle/>
        <a:p>
          <a:r>
            <a:rPr lang="en-US" dirty="0"/>
            <a:t>Our philosophy, vision, and mission.</a:t>
          </a:r>
          <a:endParaRPr lang="en-CA" dirty="0"/>
        </a:p>
      </dgm:t>
    </dgm:pt>
    <dgm:pt modelId="{15995554-6B02-F945-A2C6-4BADE19DEFEA}" type="parTrans" cxnId="{EE0AFB94-71B8-A741-A282-B6A5F442B547}">
      <dgm:prSet/>
      <dgm:spPr/>
      <dgm:t>
        <a:bodyPr/>
        <a:lstStyle/>
        <a:p>
          <a:endParaRPr lang="en-US"/>
        </a:p>
      </dgm:t>
    </dgm:pt>
    <dgm:pt modelId="{1723EF82-D5D5-AF41-BE21-71A5C1CCDD2F}" type="sibTrans" cxnId="{EE0AFB94-71B8-A741-A282-B6A5F442B547}">
      <dgm:prSet/>
      <dgm:spPr/>
      <dgm:t>
        <a:bodyPr/>
        <a:lstStyle/>
        <a:p>
          <a:endParaRPr lang="en-US"/>
        </a:p>
      </dgm:t>
    </dgm:pt>
    <dgm:pt modelId="{B62C38A8-C4FA-E242-9333-5554BE1132AD}">
      <dgm:prSet/>
      <dgm:spPr/>
      <dgm:t>
        <a:bodyPr/>
        <a:lstStyle/>
        <a:p>
          <a:r>
            <a:rPr lang="en-US" dirty="0"/>
            <a:t>KRFC approach to player development.</a:t>
          </a:r>
          <a:endParaRPr lang="en-CA" dirty="0"/>
        </a:p>
      </dgm:t>
    </dgm:pt>
    <dgm:pt modelId="{01DB0A44-14BE-6248-8515-EE49F8E3A7DC}" type="parTrans" cxnId="{4E040959-C47C-C64F-BE56-CB109B0304F5}">
      <dgm:prSet/>
      <dgm:spPr/>
      <dgm:t>
        <a:bodyPr/>
        <a:lstStyle/>
        <a:p>
          <a:endParaRPr lang="en-US"/>
        </a:p>
      </dgm:t>
    </dgm:pt>
    <dgm:pt modelId="{11E183BB-7DD8-BA43-A332-CAB13195306E}" type="sibTrans" cxnId="{4E040959-C47C-C64F-BE56-CB109B0304F5}">
      <dgm:prSet/>
      <dgm:spPr/>
      <dgm:t>
        <a:bodyPr/>
        <a:lstStyle/>
        <a:p>
          <a:endParaRPr lang="en-US"/>
        </a:p>
      </dgm:t>
    </dgm:pt>
    <dgm:pt modelId="{A281B1EC-4A96-9C4A-A82C-A884C1C8E24A}">
      <dgm:prSet/>
      <dgm:spPr/>
      <dgm:t>
        <a:bodyPr/>
        <a:lstStyle/>
        <a:p>
          <a:r>
            <a:rPr lang="en-US" dirty="0"/>
            <a:t>Who is a KRFC Coach?</a:t>
          </a:r>
          <a:endParaRPr lang="en-CA" dirty="0"/>
        </a:p>
      </dgm:t>
    </dgm:pt>
    <dgm:pt modelId="{6686240B-8DFD-1641-8AD2-BBBFCD0E15BA}" type="parTrans" cxnId="{77E2FFF7-6D1C-1847-B75C-40FAA5A93DC2}">
      <dgm:prSet/>
      <dgm:spPr/>
      <dgm:t>
        <a:bodyPr/>
        <a:lstStyle/>
        <a:p>
          <a:endParaRPr lang="en-US"/>
        </a:p>
      </dgm:t>
    </dgm:pt>
    <dgm:pt modelId="{BDCF51A5-A6A1-1044-8EA8-FBFEF876B24A}" type="sibTrans" cxnId="{77E2FFF7-6D1C-1847-B75C-40FAA5A93DC2}">
      <dgm:prSet/>
      <dgm:spPr/>
      <dgm:t>
        <a:bodyPr/>
        <a:lstStyle/>
        <a:p>
          <a:endParaRPr lang="en-US"/>
        </a:p>
      </dgm:t>
    </dgm:pt>
    <dgm:pt modelId="{1084BE20-00DA-4243-BC61-4A580C167894}">
      <dgm:prSet/>
      <dgm:spPr/>
      <dgm:t>
        <a:bodyPr/>
        <a:lstStyle/>
        <a:p>
          <a:r>
            <a:rPr lang="en-US" dirty="0"/>
            <a:t>What do we expect of our parents?</a:t>
          </a:r>
          <a:endParaRPr lang="en-CA" dirty="0"/>
        </a:p>
      </dgm:t>
    </dgm:pt>
    <dgm:pt modelId="{CE5B1D3C-CB79-7F4F-9055-1697609E849A}" type="parTrans" cxnId="{1B24F583-A240-DE4F-81E0-E2360692098B}">
      <dgm:prSet/>
      <dgm:spPr/>
      <dgm:t>
        <a:bodyPr/>
        <a:lstStyle/>
        <a:p>
          <a:endParaRPr lang="en-US"/>
        </a:p>
      </dgm:t>
    </dgm:pt>
    <dgm:pt modelId="{FEBF722F-CF48-2F4B-9E90-9596C06F4B1A}" type="sibTrans" cxnId="{1B24F583-A240-DE4F-81E0-E2360692098B}">
      <dgm:prSet/>
      <dgm:spPr/>
      <dgm:t>
        <a:bodyPr/>
        <a:lstStyle/>
        <a:p>
          <a:endParaRPr lang="en-US"/>
        </a:p>
      </dgm:t>
    </dgm:pt>
    <dgm:pt modelId="{59F71C7A-BD16-D944-A043-1C1C97550D34}">
      <dgm:prSet/>
      <dgm:spPr/>
      <dgm:t>
        <a:bodyPr/>
        <a:lstStyle/>
        <a:p>
          <a:r>
            <a:rPr lang="en-US" dirty="0" smtClean="0"/>
            <a:t>Schedule, </a:t>
          </a:r>
          <a:r>
            <a:rPr lang="en-US" dirty="0" err="1" smtClean="0"/>
            <a:t>TeamSnap</a:t>
          </a:r>
          <a:r>
            <a:rPr lang="en-US" dirty="0" smtClean="0"/>
            <a:t>, </a:t>
          </a:r>
          <a:r>
            <a:rPr lang="en-US" dirty="0"/>
            <a:t>Kit, Tournaments etc.</a:t>
          </a:r>
          <a:endParaRPr lang="en-CA" dirty="0"/>
        </a:p>
      </dgm:t>
    </dgm:pt>
    <dgm:pt modelId="{B78BE279-F5DF-C94C-AFB9-C97713DCA056}" type="parTrans" cxnId="{34FAB69A-CCE8-3B40-9C00-6F436D8E2CF4}">
      <dgm:prSet/>
      <dgm:spPr/>
      <dgm:t>
        <a:bodyPr/>
        <a:lstStyle/>
        <a:p>
          <a:endParaRPr lang="en-US"/>
        </a:p>
      </dgm:t>
    </dgm:pt>
    <dgm:pt modelId="{1609CD6F-37EA-4840-94C5-7922D8CB20F1}" type="sibTrans" cxnId="{34FAB69A-CCE8-3B40-9C00-6F436D8E2CF4}">
      <dgm:prSet/>
      <dgm:spPr/>
      <dgm:t>
        <a:bodyPr/>
        <a:lstStyle/>
        <a:p>
          <a:endParaRPr lang="en-US"/>
        </a:p>
      </dgm:t>
    </dgm:pt>
    <dgm:pt modelId="{E491A50C-38B7-FD41-8FF1-F869504E9423}">
      <dgm:prSet/>
      <dgm:spPr/>
      <dgm:t>
        <a:bodyPr/>
        <a:lstStyle/>
        <a:p>
          <a:r>
            <a:rPr lang="en-CA" dirty="0"/>
            <a:t>Additional details </a:t>
          </a:r>
        </a:p>
      </dgm:t>
    </dgm:pt>
    <dgm:pt modelId="{AD083BDF-59EC-FE48-BAB6-CCB0417CC57E}" type="parTrans" cxnId="{FE159643-85E0-244E-92F1-56D22FE6FCDC}">
      <dgm:prSet/>
      <dgm:spPr/>
      <dgm:t>
        <a:bodyPr/>
        <a:lstStyle/>
        <a:p>
          <a:endParaRPr lang="en-US"/>
        </a:p>
      </dgm:t>
    </dgm:pt>
    <dgm:pt modelId="{ACCB8B2E-56D9-AB4B-AC0E-9A0D97357B17}" type="sibTrans" cxnId="{FE159643-85E0-244E-92F1-56D22FE6FCDC}">
      <dgm:prSet/>
      <dgm:spPr/>
      <dgm:t>
        <a:bodyPr/>
        <a:lstStyle/>
        <a:p>
          <a:endParaRPr lang="en-US"/>
        </a:p>
      </dgm:t>
    </dgm:pt>
    <dgm:pt modelId="{784A06DA-ED1B-3546-AD1D-891D574B5B10}" type="pres">
      <dgm:prSet presAssocID="{E3D187CA-F3E8-2C43-A77F-305325284631}" presName="Name0" presStyleCnt="0">
        <dgm:presLayoutVars>
          <dgm:dir/>
          <dgm:animLvl val="lvl"/>
          <dgm:resizeHandles val="exact"/>
        </dgm:presLayoutVars>
      </dgm:prSet>
      <dgm:spPr/>
      <dgm:t>
        <a:bodyPr/>
        <a:lstStyle/>
        <a:p>
          <a:endParaRPr lang="en-CA"/>
        </a:p>
      </dgm:t>
    </dgm:pt>
    <dgm:pt modelId="{BE53ACA8-0960-0D4A-AF64-77A0B00AF8C3}" type="pres">
      <dgm:prSet presAssocID="{D9D7F328-B4AD-344D-B42F-F30694EEEE66}" presName="linNode" presStyleCnt="0"/>
      <dgm:spPr/>
    </dgm:pt>
    <dgm:pt modelId="{9E979C36-20D3-9646-888A-F9DD250A169F}" type="pres">
      <dgm:prSet presAssocID="{D9D7F328-B4AD-344D-B42F-F30694EEEE66}" presName="parentText" presStyleLbl="node1" presStyleIdx="0" presStyleCnt="6">
        <dgm:presLayoutVars>
          <dgm:chMax val="1"/>
          <dgm:bulletEnabled val="1"/>
        </dgm:presLayoutVars>
      </dgm:prSet>
      <dgm:spPr/>
      <dgm:t>
        <a:bodyPr/>
        <a:lstStyle/>
        <a:p>
          <a:endParaRPr lang="en-CA"/>
        </a:p>
      </dgm:t>
    </dgm:pt>
    <dgm:pt modelId="{93C086B8-E177-1648-98D6-41BF0C141CE8}" type="pres">
      <dgm:prSet presAssocID="{D9D7F328-B4AD-344D-B42F-F30694EEEE66}" presName="descendantText" presStyleLbl="alignAccFollowNode1" presStyleIdx="0" presStyleCnt="6">
        <dgm:presLayoutVars>
          <dgm:bulletEnabled val="1"/>
        </dgm:presLayoutVars>
      </dgm:prSet>
      <dgm:spPr/>
      <dgm:t>
        <a:bodyPr/>
        <a:lstStyle/>
        <a:p>
          <a:endParaRPr lang="en-CA"/>
        </a:p>
      </dgm:t>
    </dgm:pt>
    <dgm:pt modelId="{AB1ABDD6-229D-6441-A241-2F32F5578132}" type="pres">
      <dgm:prSet presAssocID="{77205CD2-4D1E-1C4E-B95E-64BEB2322ADD}" presName="sp" presStyleCnt="0"/>
      <dgm:spPr/>
    </dgm:pt>
    <dgm:pt modelId="{F39304AF-8481-DA42-9AC0-B55477F2CB6F}" type="pres">
      <dgm:prSet presAssocID="{9DC53993-3C20-854D-8D94-7DCCA98FE802}" presName="linNode" presStyleCnt="0"/>
      <dgm:spPr/>
    </dgm:pt>
    <dgm:pt modelId="{CA2F57A4-1E49-7740-BE1B-12BA6AC0FD0E}" type="pres">
      <dgm:prSet presAssocID="{9DC53993-3C20-854D-8D94-7DCCA98FE802}" presName="parentText" presStyleLbl="node1" presStyleIdx="1" presStyleCnt="6">
        <dgm:presLayoutVars>
          <dgm:chMax val="1"/>
          <dgm:bulletEnabled val="1"/>
        </dgm:presLayoutVars>
      </dgm:prSet>
      <dgm:spPr/>
      <dgm:t>
        <a:bodyPr/>
        <a:lstStyle/>
        <a:p>
          <a:endParaRPr lang="en-CA"/>
        </a:p>
      </dgm:t>
    </dgm:pt>
    <dgm:pt modelId="{ABDF6C4D-DC61-664B-8EBA-DEEB0A992908}" type="pres">
      <dgm:prSet presAssocID="{9DC53993-3C20-854D-8D94-7DCCA98FE802}" presName="descendantText" presStyleLbl="alignAccFollowNode1" presStyleIdx="1" presStyleCnt="6">
        <dgm:presLayoutVars>
          <dgm:bulletEnabled val="1"/>
        </dgm:presLayoutVars>
      </dgm:prSet>
      <dgm:spPr/>
      <dgm:t>
        <a:bodyPr/>
        <a:lstStyle/>
        <a:p>
          <a:endParaRPr lang="en-CA"/>
        </a:p>
      </dgm:t>
    </dgm:pt>
    <dgm:pt modelId="{4B00122C-9BAE-B74B-9917-0AF60848C887}" type="pres">
      <dgm:prSet presAssocID="{BF85A0CE-859C-354A-A258-EE562CA75E40}" presName="sp" presStyleCnt="0"/>
      <dgm:spPr/>
    </dgm:pt>
    <dgm:pt modelId="{68FC3B79-1121-3746-A06F-24EA864FBC93}" type="pres">
      <dgm:prSet presAssocID="{347F4BB5-5CB1-2541-BB37-C634F2E6E24A}" presName="linNode" presStyleCnt="0"/>
      <dgm:spPr/>
    </dgm:pt>
    <dgm:pt modelId="{DAC38647-70C4-B546-A032-2B113BFE35B5}" type="pres">
      <dgm:prSet presAssocID="{347F4BB5-5CB1-2541-BB37-C634F2E6E24A}" presName="parentText" presStyleLbl="node1" presStyleIdx="2" presStyleCnt="6">
        <dgm:presLayoutVars>
          <dgm:chMax val="1"/>
          <dgm:bulletEnabled val="1"/>
        </dgm:presLayoutVars>
      </dgm:prSet>
      <dgm:spPr/>
      <dgm:t>
        <a:bodyPr/>
        <a:lstStyle/>
        <a:p>
          <a:endParaRPr lang="en-CA"/>
        </a:p>
      </dgm:t>
    </dgm:pt>
    <dgm:pt modelId="{8DD310E2-B298-7C40-9452-7D9EE951200C}" type="pres">
      <dgm:prSet presAssocID="{347F4BB5-5CB1-2541-BB37-C634F2E6E24A}" presName="descendantText" presStyleLbl="alignAccFollowNode1" presStyleIdx="2" presStyleCnt="6">
        <dgm:presLayoutVars>
          <dgm:bulletEnabled val="1"/>
        </dgm:presLayoutVars>
      </dgm:prSet>
      <dgm:spPr/>
      <dgm:t>
        <a:bodyPr/>
        <a:lstStyle/>
        <a:p>
          <a:endParaRPr lang="en-CA"/>
        </a:p>
      </dgm:t>
    </dgm:pt>
    <dgm:pt modelId="{1E81771C-225B-CC47-B140-8A4E3CDFC8A9}" type="pres">
      <dgm:prSet presAssocID="{F3BAA3FF-30C1-3D41-AC67-065027DB92F7}" presName="sp" presStyleCnt="0"/>
      <dgm:spPr/>
    </dgm:pt>
    <dgm:pt modelId="{FCC13D12-F805-A24F-8CC4-3F9FD29B1A8E}" type="pres">
      <dgm:prSet presAssocID="{E1AABB2B-8FEC-EC4C-A150-77A7750CE5DE}" presName="linNode" presStyleCnt="0"/>
      <dgm:spPr/>
    </dgm:pt>
    <dgm:pt modelId="{04E5492A-4F1A-8048-9B2C-348851A33E8D}" type="pres">
      <dgm:prSet presAssocID="{E1AABB2B-8FEC-EC4C-A150-77A7750CE5DE}" presName="parentText" presStyleLbl="node1" presStyleIdx="3" presStyleCnt="6">
        <dgm:presLayoutVars>
          <dgm:chMax val="1"/>
          <dgm:bulletEnabled val="1"/>
        </dgm:presLayoutVars>
      </dgm:prSet>
      <dgm:spPr/>
      <dgm:t>
        <a:bodyPr/>
        <a:lstStyle/>
        <a:p>
          <a:endParaRPr lang="en-CA"/>
        </a:p>
      </dgm:t>
    </dgm:pt>
    <dgm:pt modelId="{5684E1C3-10CB-9242-A985-09D440771C2A}" type="pres">
      <dgm:prSet presAssocID="{E1AABB2B-8FEC-EC4C-A150-77A7750CE5DE}" presName="descendantText" presStyleLbl="alignAccFollowNode1" presStyleIdx="3" presStyleCnt="6">
        <dgm:presLayoutVars>
          <dgm:bulletEnabled val="1"/>
        </dgm:presLayoutVars>
      </dgm:prSet>
      <dgm:spPr/>
      <dgm:t>
        <a:bodyPr/>
        <a:lstStyle/>
        <a:p>
          <a:endParaRPr lang="en-CA"/>
        </a:p>
      </dgm:t>
    </dgm:pt>
    <dgm:pt modelId="{21AA97EE-0ECF-3D40-B23B-78750E169397}" type="pres">
      <dgm:prSet presAssocID="{BFC1D691-3BA0-F74D-B987-A29870CA5EC6}" presName="sp" presStyleCnt="0"/>
      <dgm:spPr/>
    </dgm:pt>
    <dgm:pt modelId="{87AAB306-94C8-0244-A457-567735A4E411}" type="pres">
      <dgm:prSet presAssocID="{160EEEA3-E299-4F4A-817E-B082FDCD3D90}" presName="linNode" presStyleCnt="0"/>
      <dgm:spPr/>
    </dgm:pt>
    <dgm:pt modelId="{F502F8BB-A1A0-554F-8401-7122A414B81B}" type="pres">
      <dgm:prSet presAssocID="{160EEEA3-E299-4F4A-817E-B082FDCD3D90}" presName="parentText" presStyleLbl="node1" presStyleIdx="4" presStyleCnt="6">
        <dgm:presLayoutVars>
          <dgm:chMax val="1"/>
          <dgm:bulletEnabled val="1"/>
        </dgm:presLayoutVars>
      </dgm:prSet>
      <dgm:spPr/>
      <dgm:t>
        <a:bodyPr/>
        <a:lstStyle/>
        <a:p>
          <a:endParaRPr lang="en-CA"/>
        </a:p>
      </dgm:t>
    </dgm:pt>
    <dgm:pt modelId="{98884B60-6587-9440-A2A1-2F0C1AD2B6D0}" type="pres">
      <dgm:prSet presAssocID="{160EEEA3-E299-4F4A-817E-B082FDCD3D90}" presName="descendantText" presStyleLbl="alignAccFollowNode1" presStyleIdx="4" presStyleCnt="6">
        <dgm:presLayoutVars>
          <dgm:bulletEnabled val="1"/>
        </dgm:presLayoutVars>
      </dgm:prSet>
      <dgm:spPr/>
      <dgm:t>
        <a:bodyPr/>
        <a:lstStyle/>
        <a:p>
          <a:endParaRPr lang="en-CA"/>
        </a:p>
      </dgm:t>
    </dgm:pt>
    <dgm:pt modelId="{20357F85-F64F-7848-B6F1-1B9A61E49A0C}" type="pres">
      <dgm:prSet presAssocID="{42D4D98F-A6A8-284E-BA20-B26E3F23A118}" presName="sp" presStyleCnt="0"/>
      <dgm:spPr/>
    </dgm:pt>
    <dgm:pt modelId="{ADB41AC3-EA6E-4C40-A361-CAAFD249E879}" type="pres">
      <dgm:prSet presAssocID="{2DA1DDE4-20C4-6448-8618-F155424E8538}" presName="linNode" presStyleCnt="0"/>
      <dgm:spPr/>
    </dgm:pt>
    <dgm:pt modelId="{FF28A50B-F400-0944-AC6C-8284D47B1167}" type="pres">
      <dgm:prSet presAssocID="{2DA1DDE4-20C4-6448-8618-F155424E8538}" presName="parentText" presStyleLbl="node1" presStyleIdx="5" presStyleCnt="6">
        <dgm:presLayoutVars>
          <dgm:chMax val="1"/>
          <dgm:bulletEnabled val="1"/>
        </dgm:presLayoutVars>
      </dgm:prSet>
      <dgm:spPr/>
      <dgm:t>
        <a:bodyPr/>
        <a:lstStyle/>
        <a:p>
          <a:endParaRPr lang="en-CA"/>
        </a:p>
      </dgm:t>
    </dgm:pt>
    <dgm:pt modelId="{7C9EF9F1-EA67-C94D-8B56-1A7B1BF5A790}" type="pres">
      <dgm:prSet presAssocID="{2DA1DDE4-20C4-6448-8618-F155424E8538}" presName="descendantText" presStyleLbl="alignAccFollowNode1" presStyleIdx="5" presStyleCnt="6">
        <dgm:presLayoutVars>
          <dgm:bulletEnabled val="1"/>
        </dgm:presLayoutVars>
      </dgm:prSet>
      <dgm:spPr/>
      <dgm:t>
        <a:bodyPr/>
        <a:lstStyle/>
        <a:p>
          <a:endParaRPr lang="en-CA"/>
        </a:p>
      </dgm:t>
    </dgm:pt>
  </dgm:ptLst>
  <dgm:cxnLst>
    <dgm:cxn modelId="{AE6BC8A5-BD43-F04F-BE0B-0FDA7331818D}" type="presOf" srcId="{59F71C7A-BD16-D944-A043-1C1C97550D34}" destId="{98884B60-6587-9440-A2A1-2F0C1AD2B6D0}" srcOrd="0" destOrd="0" presId="urn:microsoft.com/office/officeart/2005/8/layout/vList5"/>
    <dgm:cxn modelId="{882BF420-73FF-454D-9F80-DFE5CADB08A9}" type="presOf" srcId="{C0F01542-01BC-C54F-9516-63F73AF199BD}" destId="{93C086B8-E177-1648-98D6-41BF0C141CE8}" srcOrd="0" destOrd="0" presId="urn:microsoft.com/office/officeart/2005/8/layout/vList5"/>
    <dgm:cxn modelId="{0B09458E-F80D-8947-9A28-50F985616101}" srcId="{E3D187CA-F3E8-2C43-A77F-305325284631}" destId="{E1AABB2B-8FEC-EC4C-A150-77A7750CE5DE}" srcOrd="3" destOrd="0" parTransId="{8A00E88B-204D-104D-A601-A34B0F3F2B8C}" sibTransId="{BFC1D691-3BA0-F74D-B987-A29870CA5EC6}"/>
    <dgm:cxn modelId="{FE159643-85E0-244E-92F1-56D22FE6FCDC}" srcId="{2DA1DDE4-20C4-6448-8618-F155424E8538}" destId="{E491A50C-38B7-FD41-8FF1-F869504E9423}" srcOrd="0" destOrd="0" parTransId="{AD083BDF-59EC-FE48-BAB6-CCB0417CC57E}" sibTransId="{ACCB8B2E-56D9-AB4B-AC0E-9A0D97357B17}"/>
    <dgm:cxn modelId="{2BE9D366-EDB1-2F44-84BA-84A4D020C6B0}" type="presOf" srcId="{347F4BB5-5CB1-2541-BB37-C634F2E6E24A}" destId="{DAC38647-70C4-B546-A032-2B113BFE35B5}" srcOrd="0" destOrd="0" presId="urn:microsoft.com/office/officeart/2005/8/layout/vList5"/>
    <dgm:cxn modelId="{13D0DBA2-C0D0-2044-8ED4-7C03EC4D2E69}" srcId="{E3D187CA-F3E8-2C43-A77F-305325284631}" destId="{9DC53993-3C20-854D-8D94-7DCCA98FE802}" srcOrd="1" destOrd="0" parTransId="{6276187B-236E-484E-9592-9EA228AB84BB}" sibTransId="{BF85A0CE-859C-354A-A258-EE562CA75E40}"/>
    <dgm:cxn modelId="{8830129C-60B0-024B-97A9-20A6C01F91E3}" srcId="{E3D187CA-F3E8-2C43-A77F-305325284631}" destId="{D9D7F328-B4AD-344D-B42F-F30694EEEE66}" srcOrd="0" destOrd="0" parTransId="{61CE2133-B08A-6541-AEC1-12077D672AE0}" sibTransId="{77205CD2-4D1E-1C4E-B95E-64BEB2322ADD}"/>
    <dgm:cxn modelId="{0608042B-A06F-D54B-A942-E71EFAEECDE9}" type="presOf" srcId="{E3D187CA-F3E8-2C43-A77F-305325284631}" destId="{784A06DA-ED1B-3546-AD1D-891D574B5B10}" srcOrd="0" destOrd="0" presId="urn:microsoft.com/office/officeart/2005/8/layout/vList5"/>
    <dgm:cxn modelId="{5FF36485-A442-C541-BF60-FC10DA4F9C20}" srcId="{E3D187CA-F3E8-2C43-A77F-305325284631}" destId="{347F4BB5-5CB1-2541-BB37-C634F2E6E24A}" srcOrd="2" destOrd="0" parTransId="{5FF8DA7D-EB8E-A142-8DDB-F885083E981E}" sibTransId="{F3BAA3FF-30C1-3D41-AC67-065027DB92F7}"/>
    <dgm:cxn modelId="{8A65BF2F-F16D-4046-B2AF-3D65054092FB}" type="presOf" srcId="{1084BE20-00DA-4243-BC61-4A580C167894}" destId="{5684E1C3-10CB-9242-A985-09D440771C2A}" srcOrd="0" destOrd="0" presId="urn:microsoft.com/office/officeart/2005/8/layout/vList5"/>
    <dgm:cxn modelId="{34FAB69A-CCE8-3B40-9C00-6F436D8E2CF4}" srcId="{160EEEA3-E299-4F4A-817E-B082FDCD3D90}" destId="{59F71C7A-BD16-D944-A043-1C1C97550D34}" srcOrd="0" destOrd="0" parTransId="{B78BE279-F5DF-C94C-AFB9-C97713DCA056}" sibTransId="{1609CD6F-37EA-4840-94C5-7922D8CB20F1}"/>
    <dgm:cxn modelId="{4E040959-C47C-C64F-BE56-CB109B0304F5}" srcId="{9DC53993-3C20-854D-8D94-7DCCA98FE802}" destId="{B62C38A8-C4FA-E242-9333-5554BE1132AD}" srcOrd="0" destOrd="0" parTransId="{01DB0A44-14BE-6248-8515-EE49F8E3A7DC}" sibTransId="{11E183BB-7DD8-BA43-A332-CAB13195306E}"/>
    <dgm:cxn modelId="{47DDC310-1019-054A-A48C-6A6FD427FF1D}" type="presOf" srcId="{B62C38A8-C4FA-E242-9333-5554BE1132AD}" destId="{ABDF6C4D-DC61-664B-8EBA-DEEB0A992908}" srcOrd="0" destOrd="0" presId="urn:microsoft.com/office/officeart/2005/8/layout/vList5"/>
    <dgm:cxn modelId="{77E2FFF7-6D1C-1847-B75C-40FAA5A93DC2}" srcId="{347F4BB5-5CB1-2541-BB37-C634F2E6E24A}" destId="{A281B1EC-4A96-9C4A-A82C-A884C1C8E24A}" srcOrd="0" destOrd="0" parTransId="{6686240B-8DFD-1641-8AD2-BBBFCD0E15BA}" sibTransId="{BDCF51A5-A6A1-1044-8EA8-FBFEF876B24A}"/>
    <dgm:cxn modelId="{C0C5CD1C-75EF-524B-BDFF-ADD8A787D070}" type="presOf" srcId="{160EEEA3-E299-4F4A-817E-B082FDCD3D90}" destId="{F502F8BB-A1A0-554F-8401-7122A414B81B}" srcOrd="0" destOrd="0" presId="urn:microsoft.com/office/officeart/2005/8/layout/vList5"/>
    <dgm:cxn modelId="{F8BCCACB-C710-964D-893D-E443119F4AA4}" type="presOf" srcId="{E1AABB2B-8FEC-EC4C-A150-77A7750CE5DE}" destId="{04E5492A-4F1A-8048-9B2C-348851A33E8D}" srcOrd="0" destOrd="0" presId="urn:microsoft.com/office/officeart/2005/8/layout/vList5"/>
    <dgm:cxn modelId="{515B8E35-6BAE-5A4A-9D58-B5E1FD07630A}" type="presOf" srcId="{A281B1EC-4A96-9C4A-A82C-A884C1C8E24A}" destId="{8DD310E2-B298-7C40-9452-7D9EE951200C}" srcOrd="0" destOrd="0" presId="urn:microsoft.com/office/officeart/2005/8/layout/vList5"/>
    <dgm:cxn modelId="{DB111A64-72AF-4740-80A8-E965E3F603BD}" type="presOf" srcId="{9DC53993-3C20-854D-8D94-7DCCA98FE802}" destId="{CA2F57A4-1E49-7740-BE1B-12BA6AC0FD0E}" srcOrd="0" destOrd="0" presId="urn:microsoft.com/office/officeart/2005/8/layout/vList5"/>
    <dgm:cxn modelId="{1B24F583-A240-DE4F-81E0-E2360692098B}" srcId="{E1AABB2B-8FEC-EC4C-A150-77A7750CE5DE}" destId="{1084BE20-00DA-4243-BC61-4A580C167894}" srcOrd="0" destOrd="0" parTransId="{CE5B1D3C-CB79-7F4F-9055-1697609E849A}" sibTransId="{FEBF722F-CF48-2F4B-9E90-9596C06F4B1A}"/>
    <dgm:cxn modelId="{6EAE738F-00F8-B74B-8179-954CC93B0278}" type="presOf" srcId="{D9D7F328-B4AD-344D-B42F-F30694EEEE66}" destId="{9E979C36-20D3-9646-888A-F9DD250A169F}" srcOrd="0" destOrd="0" presId="urn:microsoft.com/office/officeart/2005/8/layout/vList5"/>
    <dgm:cxn modelId="{A321E196-93EB-6941-85F1-0E02B9BE7827}" type="presOf" srcId="{E491A50C-38B7-FD41-8FF1-F869504E9423}" destId="{7C9EF9F1-EA67-C94D-8B56-1A7B1BF5A790}" srcOrd="0" destOrd="0" presId="urn:microsoft.com/office/officeart/2005/8/layout/vList5"/>
    <dgm:cxn modelId="{EE0AFB94-71B8-A741-A282-B6A5F442B547}" srcId="{D9D7F328-B4AD-344D-B42F-F30694EEEE66}" destId="{C0F01542-01BC-C54F-9516-63F73AF199BD}" srcOrd="0" destOrd="0" parTransId="{15995554-6B02-F945-A2C6-4BADE19DEFEA}" sibTransId="{1723EF82-D5D5-AF41-BE21-71A5C1CCDD2F}"/>
    <dgm:cxn modelId="{C109B514-26E4-634E-9E13-FB90A155FE5A}" type="presOf" srcId="{2DA1DDE4-20C4-6448-8618-F155424E8538}" destId="{FF28A50B-F400-0944-AC6C-8284D47B1167}" srcOrd="0" destOrd="0" presId="urn:microsoft.com/office/officeart/2005/8/layout/vList5"/>
    <dgm:cxn modelId="{5525400E-9A59-9942-8605-4C36829F4367}" srcId="{E3D187CA-F3E8-2C43-A77F-305325284631}" destId="{2DA1DDE4-20C4-6448-8618-F155424E8538}" srcOrd="5" destOrd="0" parTransId="{F1CE7FE4-4749-174A-8B4F-B201F62259BC}" sibTransId="{55E6B082-2D75-7846-9112-7B1CAFF0D6B7}"/>
    <dgm:cxn modelId="{DF034233-E844-D04E-8CAB-FC06E5F7C5A7}" srcId="{E3D187CA-F3E8-2C43-A77F-305325284631}" destId="{160EEEA3-E299-4F4A-817E-B082FDCD3D90}" srcOrd="4" destOrd="0" parTransId="{EC23E423-9552-6C47-990B-0906C63DDEAF}" sibTransId="{42D4D98F-A6A8-284E-BA20-B26E3F23A118}"/>
    <dgm:cxn modelId="{9B6A0C7B-B4D4-524C-8756-0F4DE6DE8102}" type="presParOf" srcId="{784A06DA-ED1B-3546-AD1D-891D574B5B10}" destId="{BE53ACA8-0960-0D4A-AF64-77A0B00AF8C3}" srcOrd="0" destOrd="0" presId="urn:microsoft.com/office/officeart/2005/8/layout/vList5"/>
    <dgm:cxn modelId="{FA876FBD-2569-8C43-ACC9-A615213E7E1A}" type="presParOf" srcId="{BE53ACA8-0960-0D4A-AF64-77A0B00AF8C3}" destId="{9E979C36-20D3-9646-888A-F9DD250A169F}" srcOrd="0" destOrd="0" presId="urn:microsoft.com/office/officeart/2005/8/layout/vList5"/>
    <dgm:cxn modelId="{B66718F5-C589-294D-B1BE-57C6C3B689BA}" type="presParOf" srcId="{BE53ACA8-0960-0D4A-AF64-77A0B00AF8C3}" destId="{93C086B8-E177-1648-98D6-41BF0C141CE8}" srcOrd="1" destOrd="0" presId="urn:microsoft.com/office/officeart/2005/8/layout/vList5"/>
    <dgm:cxn modelId="{FDC99073-F8F5-F941-B98A-8376E1698EE3}" type="presParOf" srcId="{784A06DA-ED1B-3546-AD1D-891D574B5B10}" destId="{AB1ABDD6-229D-6441-A241-2F32F5578132}" srcOrd="1" destOrd="0" presId="urn:microsoft.com/office/officeart/2005/8/layout/vList5"/>
    <dgm:cxn modelId="{EFCC4321-A67B-9F40-872F-903D56B099A6}" type="presParOf" srcId="{784A06DA-ED1B-3546-AD1D-891D574B5B10}" destId="{F39304AF-8481-DA42-9AC0-B55477F2CB6F}" srcOrd="2" destOrd="0" presId="urn:microsoft.com/office/officeart/2005/8/layout/vList5"/>
    <dgm:cxn modelId="{E989DEA0-E320-3049-B923-552DDB276D54}" type="presParOf" srcId="{F39304AF-8481-DA42-9AC0-B55477F2CB6F}" destId="{CA2F57A4-1E49-7740-BE1B-12BA6AC0FD0E}" srcOrd="0" destOrd="0" presId="urn:microsoft.com/office/officeart/2005/8/layout/vList5"/>
    <dgm:cxn modelId="{17C3A47B-51AF-B149-A0F9-E3AE78333F0B}" type="presParOf" srcId="{F39304AF-8481-DA42-9AC0-B55477F2CB6F}" destId="{ABDF6C4D-DC61-664B-8EBA-DEEB0A992908}" srcOrd="1" destOrd="0" presId="urn:microsoft.com/office/officeart/2005/8/layout/vList5"/>
    <dgm:cxn modelId="{EAB4307B-333D-8944-8E80-56EFB221C106}" type="presParOf" srcId="{784A06DA-ED1B-3546-AD1D-891D574B5B10}" destId="{4B00122C-9BAE-B74B-9917-0AF60848C887}" srcOrd="3" destOrd="0" presId="urn:microsoft.com/office/officeart/2005/8/layout/vList5"/>
    <dgm:cxn modelId="{B68000B6-7EC9-754C-AF7D-60580968ECC5}" type="presParOf" srcId="{784A06DA-ED1B-3546-AD1D-891D574B5B10}" destId="{68FC3B79-1121-3746-A06F-24EA864FBC93}" srcOrd="4" destOrd="0" presId="urn:microsoft.com/office/officeart/2005/8/layout/vList5"/>
    <dgm:cxn modelId="{CC38AB6B-2AF0-8E43-B040-DEDE79D10EF5}" type="presParOf" srcId="{68FC3B79-1121-3746-A06F-24EA864FBC93}" destId="{DAC38647-70C4-B546-A032-2B113BFE35B5}" srcOrd="0" destOrd="0" presId="urn:microsoft.com/office/officeart/2005/8/layout/vList5"/>
    <dgm:cxn modelId="{22DCA911-1194-2C49-B397-27D40B0EFAB3}" type="presParOf" srcId="{68FC3B79-1121-3746-A06F-24EA864FBC93}" destId="{8DD310E2-B298-7C40-9452-7D9EE951200C}" srcOrd="1" destOrd="0" presId="urn:microsoft.com/office/officeart/2005/8/layout/vList5"/>
    <dgm:cxn modelId="{E98A360A-94AE-B440-9863-6183251969D1}" type="presParOf" srcId="{784A06DA-ED1B-3546-AD1D-891D574B5B10}" destId="{1E81771C-225B-CC47-B140-8A4E3CDFC8A9}" srcOrd="5" destOrd="0" presId="urn:microsoft.com/office/officeart/2005/8/layout/vList5"/>
    <dgm:cxn modelId="{8ECDC289-9EF5-DA4F-9DFC-1CAE6453D44E}" type="presParOf" srcId="{784A06DA-ED1B-3546-AD1D-891D574B5B10}" destId="{FCC13D12-F805-A24F-8CC4-3F9FD29B1A8E}" srcOrd="6" destOrd="0" presId="urn:microsoft.com/office/officeart/2005/8/layout/vList5"/>
    <dgm:cxn modelId="{1D679C9D-8DF5-FD40-89F5-593D396C6848}" type="presParOf" srcId="{FCC13D12-F805-A24F-8CC4-3F9FD29B1A8E}" destId="{04E5492A-4F1A-8048-9B2C-348851A33E8D}" srcOrd="0" destOrd="0" presId="urn:microsoft.com/office/officeart/2005/8/layout/vList5"/>
    <dgm:cxn modelId="{4CFDC325-9C44-D140-9355-63403A54F37B}" type="presParOf" srcId="{FCC13D12-F805-A24F-8CC4-3F9FD29B1A8E}" destId="{5684E1C3-10CB-9242-A985-09D440771C2A}" srcOrd="1" destOrd="0" presId="urn:microsoft.com/office/officeart/2005/8/layout/vList5"/>
    <dgm:cxn modelId="{F87C5950-4EDC-2549-B9F4-D7EF2C1947A4}" type="presParOf" srcId="{784A06DA-ED1B-3546-AD1D-891D574B5B10}" destId="{21AA97EE-0ECF-3D40-B23B-78750E169397}" srcOrd="7" destOrd="0" presId="urn:microsoft.com/office/officeart/2005/8/layout/vList5"/>
    <dgm:cxn modelId="{2CA59172-A3DC-FF4B-AA1B-B519C6D6AC70}" type="presParOf" srcId="{784A06DA-ED1B-3546-AD1D-891D574B5B10}" destId="{87AAB306-94C8-0244-A457-567735A4E411}" srcOrd="8" destOrd="0" presId="urn:microsoft.com/office/officeart/2005/8/layout/vList5"/>
    <dgm:cxn modelId="{D3D25093-899C-9145-AE2E-A05172657135}" type="presParOf" srcId="{87AAB306-94C8-0244-A457-567735A4E411}" destId="{F502F8BB-A1A0-554F-8401-7122A414B81B}" srcOrd="0" destOrd="0" presId="urn:microsoft.com/office/officeart/2005/8/layout/vList5"/>
    <dgm:cxn modelId="{D89410DC-ABCB-E44D-9D1C-F38C3C136876}" type="presParOf" srcId="{87AAB306-94C8-0244-A457-567735A4E411}" destId="{98884B60-6587-9440-A2A1-2F0C1AD2B6D0}" srcOrd="1" destOrd="0" presId="urn:microsoft.com/office/officeart/2005/8/layout/vList5"/>
    <dgm:cxn modelId="{C5D65453-13D2-C447-89D1-CCB632FCDA94}" type="presParOf" srcId="{784A06DA-ED1B-3546-AD1D-891D574B5B10}" destId="{20357F85-F64F-7848-B6F1-1B9A61E49A0C}" srcOrd="9" destOrd="0" presId="urn:microsoft.com/office/officeart/2005/8/layout/vList5"/>
    <dgm:cxn modelId="{3F4BAEDF-6560-CB4A-955B-9765016A14E0}" type="presParOf" srcId="{784A06DA-ED1B-3546-AD1D-891D574B5B10}" destId="{ADB41AC3-EA6E-4C40-A361-CAAFD249E879}" srcOrd="10" destOrd="0" presId="urn:microsoft.com/office/officeart/2005/8/layout/vList5"/>
    <dgm:cxn modelId="{A5B850F0-7A90-F240-8F0F-0C25E46E217B}" type="presParOf" srcId="{ADB41AC3-EA6E-4C40-A361-CAAFD249E879}" destId="{FF28A50B-F400-0944-AC6C-8284D47B1167}" srcOrd="0" destOrd="0" presId="urn:microsoft.com/office/officeart/2005/8/layout/vList5"/>
    <dgm:cxn modelId="{677CA62C-1787-0244-A873-58A35A27362B}" type="presParOf" srcId="{ADB41AC3-EA6E-4C40-A361-CAAFD249E879}" destId="{7C9EF9F1-EA67-C94D-8B56-1A7B1BF5A7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194E5-D6D6-FD44-BDA8-A6B2A77593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77AEDE4-FA77-7E44-AA2A-E9D003B7B3C0}">
      <dgm:prSet/>
      <dgm:spPr/>
      <dgm:t>
        <a:bodyPr/>
        <a:lstStyle/>
        <a:p>
          <a:r>
            <a:rPr lang="en-US" dirty="0" smtClean="0"/>
            <a:t>Practice with age group</a:t>
          </a:r>
          <a:endParaRPr lang="en-CA" dirty="0"/>
        </a:p>
      </dgm:t>
    </dgm:pt>
    <dgm:pt modelId="{A0DE8226-3B6F-C441-A119-4BE4B9D087AD}" type="parTrans" cxnId="{DB94EF78-A0A9-BC4D-A03D-74C07DD490D2}">
      <dgm:prSet/>
      <dgm:spPr/>
      <dgm:t>
        <a:bodyPr/>
        <a:lstStyle/>
        <a:p>
          <a:endParaRPr lang="en-US"/>
        </a:p>
      </dgm:t>
    </dgm:pt>
    <dgm:pt modelId="{9469046A-5C6A-4845-BC6E-AAEEBBFFB25A}" type="sibTrans" cxnId="{DB94EF78-A0A9-BC4D-A03D-74C07DD490D2}">
      <dgm:prSet/>
      <dgm:spPr/>
      <dgm:t>
        <a:bodyPr/>
        <a:lstStyle/>
        <a:p>
          <a:endParaRPr lang="en-US"/>
        </a:p>
      </dgm:t>
    </dgm:pt>
    <dgm:pt modelId="{EF8C4430-F51D-EE46-98ED-98BF28889270}">
      <dgm:prSet/>
      <dgm:spPr/>
      <dgm:t>
        <a:bodyPr/>
        <a:lstStyle/>
        <a:p>
          <a:r>
            <a:rPr lang="en-US"/>
            <a:t>Varied teams</a:t>
          </a:r>
          <a:endParaRPr lang="en-CA"/>
        </a:p>
      </dgm:t>
    </dgm:pt>
    <dgm:pt modelId="{80622715-DEDA-8147-8B88-252E43BBA058}" type="parTrans" cxnId="{E27EA649-3DE4-9A46-B5FD-E6947A747F62}">
      <dgm:prSet/>
      <dgm:spPr/>
      <dgm:t>
        <a:bodyPr/>
        <a:lstStyle/>
        <a:p>
          <a:endParaRPr lang="en-US"/>
        </a:p>
      </dgm:t>
    </dgm:pt>
    <dgm:pt modelId="{235E008F-1080-A447-9A04-D9D10178D638}" type="sibTrans" cxnId="{E27EA649-3DE4-9A46-B5FD-E6947A747F62}">
      <dgm:prSet/>
      <dgm:spPr/>
      <dgm:t>
        <a:bodyPr/>
        <a:lstStyle/>
        <a:p>
          <a:endParaRPr lang="en-US"/>
        </a:p>
      </dgm:t>
    </dgm:pt>
    <dgm:pt modelId="{2881C98B-2936-B045-9832-98DA1CDAA972}">
      <dgm:prSet/>
      <dgm:spPr/>
      <dgm:t>
        <a:bodyPr/>
        <a:lstStyle/>
        <a:p>
          <a:r>
            <a:rPr lang="en-US"/>
            <a:t>Participation &gt; Results </a:t>
          </a:r>
          <a:endParaRPr lang="en-CA"/>
        </a:p>
      </dgm:t>
    </dgm:pt>
    <dgm:pt modelId="{2B7C2820-6A79-1549-841B-60198457A4D7}" type="parTrans" cxnId="{9B9D768F-9C2B-4341-9247-13C2B08EA018}">
      <dgm:prSet/>
      <dgm:spPr/>
      <dgm:t>
        <a:bodyPr/>
        <a:lstStyle/>
        <a:p>
          <a:endParaRPr lang="en-US"/>
        </a:p>
      </dgm:t>
    </dgm:pt>
    <dgm:pt modelId="{435610F5-CB1D-F64F-B5AD-AB6459054E47}" type="sibTrans" cxnId="{9B9D768F-9C2B-4341-9247-13C2B08EA018}">
      <dgm:prSet/>
      <dgm:spPr/>
      <dgm:t>
        <a:bodyPr/>
        <a:lstStyle/>
        <a:p>
          <a:endParaRPr lang="en-US"/>
        </a:p>
      </dgm:t>
    </dgm:pt>
    <dgm:pt modelId="{6F387142-8D51-5F4D-B221-A676F92734ED}" type="pres">
      <dgm:prSet presAssocID="{C0A194E5-D6D6-FD44-BDA8-A6B2A775935B}" presName="linear" presStyleCnt="0">
        <dgm:presLayoutVars>
          <dgm:animLvl val="lvl"/>
          <dgm:resizeHandles val="exact"/>
        </dgm:presLayoutVars>
      </dgm:prSet>
      <dgm:spPr/>
      <dgm:t>
        <a:bodyPr/>
        <a:lstStyle/>
        <a:p>
          <a:endParaRPr lang="en-CA"/>
        </a:p>
      </dgm:t>
    </dgm:pt>
    <dgm:pt modelId="{17389549-5D3D-C04C-927E-8176842CD821}" type="pres">
      <dgm:prSet presAssocID="{A77AEDE4-FA77-7E44-AA2A-E9D003B7B3C0}" presName="parentText" presStyleLbl="node1" presStyleIdx="0" presStyleCnt="3" custLinFactY="-38711" custLinFactNeighborY="-100000">
        <dgm:presLayoutVars>
          <dgm:chMax val="0"/>
          <dgm:bulletEnabled val="1"/>
        </dgm:presLayoutVars>
      </dgm:prSet>
      <dgm:spPr/>
      <dgm:t>
        <a:bodyPr/>
        <a:lstStyle/>
        <a:p>
          <a:endParaRPr lang="en-CA"/>
        </a:p>
      </dgm:t>
    </dgm:pt>
    <dgm:pt modelId="{2EC6A012-8C74-B248-BECA-DD25CBA04236}" type="pres">
      <dgm:prSet presAssocID="{9469046A-5C6A-4845-BC6E-AAEEBBFFB25A}" presName="spacer" presStyleCnt="0"/>
      <dgm:spPr/>
    </dgm:pt>
    <dgm:pt modelId="{84A61403-7D77-244C-ADEF-A9D82626125E}" type="pres">
      <dgm:prSet presAssocID="{EF8C4430-F51D-EE46-98ED-98BF28889270}" presName="parentText" presStyleLbl="node1" presStyleIdx="1" presStyleCnt="3">
        <dgm:presLayoutVars>
          <dgm:chMax val="0"/>
          <dgm:bulletEnabled val="1"/>
        </dgm:presLayoutVars>
      </dgm:prSet>
      <dgm:spPr/>
      <dgm:t>
        <a:bodyPr/>
        <a:lstStyle/>
        <a:p>
          <a:endParaRPr lang="en-CA"/>
        </a:p>
      </dgm:t>
    </dgm:pt>
    <dgm:pt modelId="{547B0B0C-15F2-C048-BA23-8E4449F9A17F}" type="pres">
      <dgm:prSet presAssocID="{235E008F-1080-A447-9A04-D9D10178D638}" presName="spacer" presStyleCnt="0"/>
      <dgm:spPr/>
    </dgm:pt>
    <dgm:pt modelId="{8C87FDD6-1989-304B-87EC-AAC4A90DFA85}" type="pres">
      <dgm:prSet presAssocID="{2881C98B-2936-B045-9832-98DA1CDAA972}" presName="parentText" presStyleLbl="node1" presStyleIdx="2" presStyleCnt="3">
        <dgm:presLayoutVars>
          <dgm:chMax val="0"/>
          <dgm:bulletEnabled val="1"/>
        </dgm:presLayoutVars>
      </dgm:prSet>
      <dgm:spPr/>
      <dgm:t>
        <a:bodyPr/>
        <a:lstStyle/>
        <a:p>
          <a:endParaRPr lang="en-CA"/>
        </a:p>
      </dgm:t>
    </dgm:pt>
  </dgm:ptLst>
  <dgm:cxnLst>
    <dgm:cxn modelId="{A62EC6FC-DEB1-9F4F-9A3B-4F6C311332A1}" type="presOf" srcId="{A77AEDE4-FA77-7E44-AA2A-E9D003B7B3C0}" destId="{17389549-5D3D-C04C-927E-8176842CD821}" srcOrd="0" destOrd="0" presId="urn:microsoft.com/office/officeart/2005/8/layout/vList2"/>
    <dgm:cxn modelId="{4AF83EAA-C649-E944-98D9-57AFE70AE88E}" type="presOf" srcId="{2881C98B-2936-B045-9832-98DA1CDAA972}" destId="{8C87FDD6-1989-304B-87EC-AAC4A90DFA85}" srcOrd="0" destOrd="0" presId="urn:microsoft.com/office/officeart/2005/8/layout/vList2"/>
    <dgm:cxn modelId="{DB94EF78-A0A9-BC4D-A03D-74C07DD490D2}" srcId="{C0A194E5-D6D6-FD44-BDA8-A6B2A775935B}" destId="{A77AEDE4-FA77-7E44-AA2A-E9D003B7B3C0}" srcOrd="0" destOrd="0" parTransId="{A0DE8226-3B6F-C441-A119-4BE4B9D087AD}" sibTransId="{9469046A-5C6A-4845-BC6E-AAEEBBFFB25A}"/>
    <dgm:cxn modelId="{E27EA649-3DE4-9A46-B5FD-E6947A747F62}" srcId="{C0A194E5-D6D6-FD44-BDA8-A6B2A775935B}" destId="{EF8C4430-F51D-EE46-98ED-98BF28889270}" srcOrd="1" destOrd="0" parTransId="{80622715-DEDA-8147-8B88-252E43BBA058}" sibTransId="{235E008F-1080-A447-9A04-D9D10178D638}"/>
    <dgm:cxn modelId="{0DD2279D-BD5F-5C41-AB48-D5D04978E174}" type="presOf" srcId="{C0A194E5-D6D6-FD44-BDA8-A6B2A775935B}" destId="{6F387142-8D51-5F4D-B221-A676F92734ED}" srcOrd="0" destOrd="0" presId="urn:microsoft.com/office/officeart/2005/8/layout/vList2"/>
    <dgm:cxn modelId="{53C997F6-07FC-A445-96E5-EFB44580EAC9}" type="presOf" srcId="{EF8C4430-F51D-EE46-98ED-98BF28889270}" destId="{84A61403-7D77-244C-ADEF-A9D82626125E}" srcOrd="0" destOrd="0" presId="urn:microsoft.com/office/officeart/2005/8/layout/vList2"/>
    <dgm:cxn modelId="{9B9D768F-9C2B-4341-9247-13C2B08EA018}" srcId="{C0A194E5-D6D6-FD44-BDA8-A6B2A775935B}" destId="{2881C98B-2936-B045-9832-98DA1CDAA972}" srcOrd="2" destOrd="0" parTransId="{2B7C2820-6A79-1549-841B-60198457A4D7}" sibTransId="{435610F5-CB1D-F64F-B5AD-AB6459054E47}"/>
    <dgm:cxn modelId="{377DB9CC-B2C2-0A4A-B9C5-DEB5D10B3C2D}" type="presParOf" srcId="{6F387142-8D51-5F4D-B221-A676F92734ED}" destId="{17389549-5D3D-C04C-927E-8176842CD821}" srcOrd="0" destOrd="0" presId="urn:microsoft.com/office/officeart/2005/8/layout/vList2"/>
    <dgm:cxn modelId="{43383D62-DD78-D747-83B6-80F92E60C663}" type="presParOf" srcId="{6F387142-8D51-5F4D-B221-A676F92734ED}" destId="{2EC6A012-8C74-B248-BECA-DD25CBA04236}" srcOrd="1" destOrd="0" presId="urn:microsoft.com/office/officeart/2005/8/layout/vList2"/>
    <dgm:cxn modelId="{129CE67C-5E89-4E42-890D-A72D17F02DF4}" type="presParOf" srcId="{6F387142-8D51-5F4D-B221-A676F92734ED}" destId="{84A61403-7D77-244C-ADEF-A9D82626125E}" srcOrd="2" destOrd="0" presId="urn:microsoft.com/office/officeart/2005/8/layout/vList2"/>
    <dgm:cxn modelId="{0A05C265-B066-A348-AEA1-E2ECC39ACCDB}" type="presParOf" srcId="{6F387142-8D51-5F4D-B221-A676F92734ED}" destId="{547B0B0C-15F2-C048-BA23-8E4449F9A17F}" srcOrd="3" destOrd="0" presId="urn:microsoft.com/office/officeart/2005/8/layout/vList2"/>
    <dgm:cxn modelId="{00ED8453-1AD5-6544-9FD0-C6294740C93B}" type="presParOf" srcId="{6F387142-8D51-5F4D-B221-A676F92734ED}" destId="{8C87FDD6-1989-304B-87EC-AAC4A90DFA8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236198-E9AB-A647-BDB4-CF4F1C9FEAC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6BB3E7E-D070-0B49-9A5F-17FE5037164B}">
      <dgm:prSet/>
      <dgm:spPr/>
      <dgm:t>
        <a:bodyPr/>
        <a:lstStyle/>
        <a:p>
          <a:r>
            <a:rPr lang="en-US" dirty="0" smtClean="0"/>
            <a:t>Competitive</a:t>
          </a:r>
          <a:endParaRPr lang="en-CA" dirty="0"/>
        </a:p>
      </dgm:t>
    </dgm:pt>
    <dgm:pt modelId="{9C39014C-3584-7149-8C18-31CC7DF1FCCD}" type="parTrans" cxnId="{500FB5D7-C12A-EE49-8180-A61C9190B13C}">
      <dgm:prSet/>
      <dgm:spPr/>
      <dgm:t>
        <a:bodyPr/>
        <a:lstStyle/>
        <a:p>
          <a:endParaRPr lang="en-US"/>
        </a:p>
      </dgm:t>
    </dgm:pt>
    <dgm:pt modelId="{4D0349D3-E5CF-7343-9B31-0D7CE729D9EB}" type="sibTrans" cxnId="{500FB5D7-C12A-EE49-8180-A61C9190B13C}">
      <dgm:prSet/>
      <dgm:spPr/>
      <dgm:t>
        <a:bodyPr/>
        <a:lstStyle/>
        <a:p>
          <a:endParaRPr lang="en-US"/>
        </a:p>
      </dgm:t>
    </dgm:pt>
    <dgm:pt modelId="{54008C98-CEBA-5D44-9526-624D51DDA248}">
      <dgm:prSet/>
      <dgm:spPr/>
      <dgm:t>
        <a:bodyPr/>
        <a:lstStyle/>
        <a:p>
          <a:r>
            <a:rPr lang="en-US"/>
            <a:t>Travel </a:t>
          </a:r>
          <a:endParaRPr lang="en-CA"/>
        </a:p>
      </dgm:t>
    </dgm:pt>
    <dgm:pt modelId="{2491EF31-67B6-6B45-88A6-5AE6292D9195}" type="parTrans" cxnId="{536D94E6-61A4-B447-A18E-823CA442FBEA}">
      <dgm:prSet/>
      <dgm:spPr/>
      <dgm:t>
        <a:bodyPr/>
        <a:lstStyle/>
        <a:p>
          <a:endParaRPr lang="en-US"/>
        </a:p>
      </dgm:t>
    </dgm:pt>
    <dgm:pt modelId="{EA069D80-1806-1945-A08F-465462A0A9A5}" type="sibTrans" cxnId="{536D94E6-61A4-B447-A18E-823CA442FBEA}">
      <dgm:prSet/>
      <dgm:spPr/>
      <dgm:t>
        <a:bodyPr/>
        <a:lstStyle/>
        <a:p>
          <a:endParaRPr lang="en-US"/>
        </a:p>
      </dgm:t>
    </dgm:pt>
    <dgm:pt modelId="{F71B89E9-2150-5144-AE24-ED690B97905B}">
      <dgm:prSet/>
      <dgm:spPr/>
      <dgm:t>
        <a:bodyPr/>
        <a:lstStyle/>
        <a:p>
          <a:r>
            <a:rPr lang="en-US"/>
            <a:t>Retention &gt; Results</a:t>
          </a:r>
          <a:endParaRPr lang="en-CA"/>
        </a:p>
      </dgm:t>
    </dgm:pt>
    <dgm:pt modelId="{2BD2BCA1-22FB-0C40-A177-35A8EA11F713}" type="parTrans" cxnId="{ED4E3E7D-DFA7-2D47-BAA8-4D35E546F081}">
      <dgm:prSet/>
      <dgm:spPr/>
      <dgm:t>
        <a:bodyPr/>
        <a:lstStyle/>
        <a:p>
          <a:endParaRPr lang="en-US"/>
        </a:p>
      </dgm:t>
    </dgm:pt>
    <dgm:pt modelId="{BA7F84EB-CE48-1746-81D4-E67ABC8BBB6F}" type="sibTrans" cxnId="{ED4E3E7D-DFA7-2D47-BAA8-4D35E546F081}">
      <dgm:prSet/>
      <dgm:spPr/>
      <dgm:t>
        <a:bodyPr/>
        <a:lstStyle/>
        <a:p>
          <a:endParaRPr lang="en-US"/>
        </a:p>
      </dgm:t>
    </dgm:pt>
    <dgm:pt modelId="{5A4F6695-1325-C849-839F-FDFA27F3B3DC}" type="pres">
      <dgm:prSet presAssocID="{88236198-E9AB-A647-BDB4-CF4F1C9FEAC6}" presName="linear" presStyleCnt="0">
        <dgm:presLayoutVars>
          <dgm:animLvl val="lvl"/>
          <dgm:resizeHandles val="exact"/>
        </dgm:presLayoutVars>
      </dgm:prSet>
      <dgm:spPr/>
      <dgm:t>
        <a:bodyPr/>
        <a:lstStyle/>
        <a:p>
          <a:endParaRPr lang="en-CA"/>
        </a:p>
      </dgm:t>
    </dgm:pt>
    <dgm:pt modelId="{1733D2D6-15D5-CC45-BF78-A725B6178347}" type="pres">
      <dgm:prSet presAssocID="{16BB3E7E-D070-0B49-9A5F-17FE5037164B}" presName="parentText" presStyleLbl="node1" presStyleIdx="0" presStyleCnt="3">
        <dgm:presLayoutVars>
          <dgm:chMax val="0"/>
          <dgm:bulletEnabled val="1"/>
        </dgm:presLayoutVars>
      </dgm:prSet>
      <dgm:spPr/>
      <dgm:t>
        <a:bodyPr/>
        <a:lstStyle/>
        <a:p>
          <a:endParaRPr lang="en-CA"/>
        </a:p>
      </dgm:t>
    </dgm:pt>
    <dgm:pt modelId="{533A4431-6A86-604D-A26C-2B6BB05DC3FE}" type="pres">
      <dgm:prSet presAssocID="{4D0349D3-E5CF-7343-9B31-0D7CE729D9EB}" presName="spacer" presStyleCnt="0"/>
      <dgm:spPr/>
    </dgm:pt>
    <dgm:pt modelId="{BC0F54AB-2CD7-444B-9E7D-588E86318A9D}" type="pres">
      <dgm:prSet presAssocID="{54008C98-CEBA-5D44-9526-624D51DDA248}" presName="parentText" presStyleLbl="node1" presStyleIdx="1" presStyleCnt="3">
        <dgm:presLayoutVars>
          <dgm:chMax val="0"/>
          <dgm:bulletEnabled val="1"/>
        </dgm:presLayoutVars>
      </dgm:prSet>
      <dgm:spPr/>
      <dgm:t>
        <a:bodyPr/>
        <a:lstStyle/>
        <a:p>
          <a:endParaRPr lang="en-CA"/>
        </a:p>
      </dgm:t>
    </dgm:pt>
    <dgm:pt modelId="{896CD1C9-BBFC-BD46-9A55-FDF1B7426AED}" type="pres">
      <dgm:prSet presAssocID="{EA069D80-1806-1945-A08F-465462A0A9A5}" presName="spacer" presStyleCnt="0"/>
      <dgm:spPr/>
    </dgm:pt>
    <dgm:pt modelId="{17C350FB-15DF-3744-87CE-6C9B2059DCBC}" type="pres">
      <dgm:prSet presAssocID="{F71B89E9-2150-5144-AE24-ED690B97905B}" presName="parentText" presStyleLbl="node1" presStyleIdx="2" presStyleCnt="3" custLinFactY="135993" custLinFactNeighborX="-11148" custLinFactNeighborY="200000">
        <dgm:presLayoutVars>
          <dgm:chMax val="0"/>
          <dgm:bulletEnabled val="1"/>
        </dgm:presLayoutVars>
      </dgm:prSet>
      <dgm:spPr/>
      <dgm:t>
        <a:bodyPr/>
        <a:lstStyle/>
        <a:p>
          <a:endParaRPr lang="en-CA"/>
        </a:p>
      </dgm:t>
    </dgm:pt>
  </dgm:ptLst>
  <dgm:cxnLst>
    <dgm:cxn modelId="{DD9EFFD6-0B30-A840-B83B-48336B6DE3CF}" type="presOf" srcId="{88236198-E9AB-A647-BDB4-CF4F1C9FEAC6}" destId="{5A4F6695-1325-C849-839F-FDFA27F3B3DC}" srcOrd="0" destOrd="0" presId="urn:microsoft.com/office/officeart/2005/8/layout/vList2"/>
    <dgm:cxn modelId="{F5A32B1F-79E0-6E4E-BC99-9A36A34D982A}" type="presOf" srcId="{54008C98-CEBA-5D44-9526-624D51DDA248}" destId="{BC0F54AB-2CD7-444B-9E7D-588E86318A9D}" srcOrd="0" destOrd="0" presId="urn:microsoft.com/office/officeart/2005/8/layout/vList2"/>
    <dgm:cxn modelId="{0183574A-0581-0E4B-B0E1-02CF0C5F5DB0}" type="presOf" srcId="{F71B89E9-2150-5144-AE24-ED690B97905B}" destId="{17C350FB-15DF-3744-87CE-6C9B2059DCBC}" srcOrd="0" destOrd="0" presId="urn:microsoft.com/office/officeart/2005/8/layout/vList2"/>
    <dgm:cxn modelId="{ED4E3E7D-DFA7-2D47-BAA8-4D35E546F081}" srcId="{88236198-E9AB-A647-BDB4-CF4F1C9FEAC6}" destId="{F71B89E9-2150-5144-AE24-ED690B97905B}" srcOrd="2" destOrd="0" parTransId="{2BD2BCA1-22FB-0C40-A177-35A8EA11F713}" sibTransId="{BA7F84EB-CE48-1746-81D4-E67ABC8BBB6F}"/>
    <dgm:cxn modelId="{500FB5D7-C12A-EE49-8180-A61C9190B13C}" srcId="{88236198-E9AB-A647-BDB4-CF4F1C9FEAC6}" destId="{16BB3E7E-D070-0B49-9A5F-17FE5037164B}" srcOrd="0" destOrd="0" parTransId="{9C39014C-3584-7149-8C18-31CC7DF1FCCD}" sibTransId="{4D0349D3-E5CF-7343-9B31-0D7CE729D9EB}"/>
    <dgm:cxn modelId="{536D94E6-61A4-B447-A18E-823CA442FBEA}" srcId="{88236198-E9AB-A647-BDB4-CF4F1C9FEAC6}" destId="{54008C98-CEBA-5D44-9526-624D51DDA248}" srcOrd="1" destOrd="0" parTransId="{2491EF31-67B6-6B45-88A6-5AE6292D9195}" sibTransId="{EA069D80-1806-1945-A08F-465462A0A9A5}"/>
    <dgm:cxn modelId="{632CC7E1-C044-BE4A-9968-E11E2230DECB}" type="presOf" srcId="{16BB3E7E-D070-0B49-9A5F-17FE5037164B}" destId="{1733D2D6-15D5-CC45-BF78-A725B6178347}" srcOrd="0" destOrd="0" presId="urn:microsoft.com/office/officeart/2005/8/layout/vList2"/>
    <dgm:cxn modelId="{FDA172FD-96AB-CA46-9409-B57A8E98420E}" type="presParOf" srcId="{5A4F6695-1325-C849-839F-FDFA27F3B3DC}" destId="{1733D2D6-15D5-CC45-BF78-A725B6178347}" srcOrd="0" destOrd="0" presId="urn:microsoft.com/office/officeart/2005/8/layout/vList2"/>
    <dgm:cxn modelId="{8DE8DE34-356F-024A-B1D3-112C75CEA33F}" type="presParOf" srcId="{5A4F6695-1325-C849-839F-FDFA27F3B3DC}" destId="{533A4431-6A86-604D-A26C-2B6BB05DC3FE}" srcOrd="1" destOrd="0" presId="urn:microsoft.com/office/officeart/2005/8/layout/vList2"/>
    <dgm:cxn modelId="{AC88DDE2-EF65-ED44-AF32-40FA4364A48D}" type="presParOf" srcId="{5A4F6695-1325-C849-839F-FDFA27F3B3DC}" destId="{BC0F54AB-2CD7-444B-9E7D-588E86318A9D}" srcOrd="2" destOrd="0" presId="urn:microsoft.com/office/officeart/2005/8/layout/vList2"/>
    <dgm:cxn modelId="{DB7E8326-F46F-1540-99FB-C333486D3D29}" type="presParOf" srcId="{5A4F6695-1325-C849-839F-FDFA27F3B3DC}" destId="{896CD1C9-BBFC-BD46-9A55-FDF1B7426AED}" srcOrd="3" destOrd="0" presId="urn:microsoft.com/office/officeart/2005/8/layout/vList2"/>
    <dgm:cxn modelId="{1A808FE8-468E-5B4E-879C-8B9799DE2B66}" type="presParOf" srcId="{5A4F6695-1325-C849-839F-FDFA27F3B3DC}" destId="{17C350FB-15DF-3744-87CE-6C9B2059DCB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086B8-E177-1648-98D6-41BF0C141CE8}">
      <dsp:nvSpPr>
        <dsp:cNvPr id="0" name=""/>
        <dsp:cNvSpPr/>
      </dsp:nvSpPr>
      <dsp:spPr>
        <a:xfrm rot="5400000">
          <a:off x="6278491" y="-2749379"/>
          <a:ext cx="523677" cy="6155605"/>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Our philosophy, vision, and mission.</a:t>
          </a:r>
          <a:endParaRPr lang="en-CA" sz="2300" kern="1200" dirty="0"/>
        </a:p>
      </dsp:txBody>
      <dsp:txXfrm rot="-5400000">
        <a:off x="3462527" y="92149"/>
        <a:ext cx="6130041" cy="472549"/>
      </dsp:txXfrm>
    </dsp:sp>
    <dsp:sp modelId="{9E979C36-20D3-9646-888A-F9DD250A169F}">
      <dsp:nvSpPr>
        <dsp:cNvPr id="0" name=""/>
        <dsp:cNvSpPr/>
      </dsp:nvSpPr>
      <dsp:spPr>
        <a:xfrm>
          <a:off x="0" y="1124"/>
          <a:ext cx="3462527" cy="654597"/>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a:t>The Club</a:t>
          </a:r>
          <a:endParaRPr lang="en-CA" sz="3400" kern="1200" dirty="0"/>
        </a:p>
      </dsp:txBody>
      <dsp:txXfrm>
        <a:off x="31955" y="33079"/>
        <a:ext cx="3398617" cy="590687"/>
      </dsp:txXfrm>
    </dsp:sp>
    <dsp:sp modelId="{ABDF6C4D-DC61-664B-8EBA-DEEB0A992908}">
      <dsp:nvSpPr>
        <dsp:cNvPr id="0" name=""/>
        <dsp:cNvSpPr/>
      </dsp:nvSpPr>
      <dsp:spPr>
        <a:xfrm rot="5400000">
          <a:off x="6278491" y="-2062052"/>
          <a:ext cx="523677" cy="6155605"/>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KRFC approach to player development.</a:t>
          </a:r>
          <a:endParaRPr lang="en-CA" sz="2300" kern="1200" dirty="0"/>
        </a:p>
      </dsp:txBody>
      <dsp:txXfrm rot="-5400000">
        <a:off x="3462527" y="779476"/>
        <a:ext cx="6130041" cy="472549"/>
      </dsp:txXfrm>
    </dsp:sp>
    <dsp:sp modelId="{CA2F57A4-1E49-7740-BE1B-12BA6AC0FD0E}">
      <dsp:nvSpPr>
        <dsp:cNvPr id="0" name=""/>
        <dsp:cNvSpPr/>
      </dsp:nvSpPr>
      <dsp:spPr>
        <a:xfrm>
          <a:off x="0" y="688451"/>
          <a:ext cx="3462527" cy="654597"/>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a:t>The Player</a:t>
          </a:r>
          <a:endParaRPr lang="en-CA" sz="3400" kern="1200" dirty="0"/>
        </a:p>
      </dsp:txBody>
      <dsp:txXfrm>
        <a:off x="31955" y="720406"/>
        <a:ext cx="3398617" cy="590687"/>
      </dsp:txXfrm>
    </dsp:sp>
    <dsp:sp modelId="{8DD310E2-B298-7C40-9452-7D9EE951200C}">
      <dsp:nvSpPr>
        <dsp:cNvPr id="0" name=""/>
        <dsp:cNvSpPr/>
      </dsp:nvSpPr>
      <dsp:spPr>
        <a:xfrm rot="5400000">
          <a:off x="6278491" y="-1374725"/>
          <a:ext cx="523677" cy="6155605"/>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Who is a KRFC Coach?</a:t>
          </a:r>
          <a:endParaRPr lang="en-CA" sz="2300" kern="1200" dirty="0"/>
        </a:p>
      </dsp:txBody>
      <dsp:txXfrm rot="-5400000">
        <a:off x="3462527" y="1466803"/>
        <a:ext cx="6130041" cy="472549"/>
      </dsp:txXfrm>
    </dsp:sp>
    <dsp:sp modelId="{DAC38647-70C4-B546-A032-2B113BFE35B5}">
      <dsp:nvSpPr>
        <dsp:cNvPr id="0" name=""/>
        <dsp:cNvSpPr/>
      </dsp:nvSpPr>
      <dsp:spPr>
        <a:xfrm>
          <a:off x="0" y="1375778"/>
          <a:ext cx="3462527" cy="654597"/>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a:t>The Coach</a:t>
          </a:r>
          <a:endParaRPr lang="en-CA" sz="3400" kern="1200" dirty="0"/>
        </a:p>
      </dsp:txBody>
      <dsp:txXfrm>
        <a:off x="31955" y="1407733"/>
        <a:ext cx="3398617" cy="590687"/>
      </dsp:txXfrm>
    </dsp:sp>
    <dsp:sp modelId="{5684E1C3-10CB-9242-A985-09D440771C2A}">
      <dsp:nvSpPr>
        <dsp:cNvPr id="0" name=""/>
        <dsp:cNvSpPr/>
      </dsp:nvSpPr>
      <dsp:spPr>
        <a:xfrm rot="5400000">
          <a:off x="6278491" y="-687397"/>
          <a:ext cx="523677" cy="6155605"/>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What do we expect of our parents?</a:t>
          </a:r>
          <a:endParaRPr lang="en-CA" sz="2300" kern="1200" dirty="0"/>
        </a:p>
      </dsp:txBody>
      <dsp:txXfrm rot="-5400000">
        <a:off x="3462527" y="2154131"/>
        <a:ext cx="6130041" cy="472549"/>
      </dsp:txXfrm>
    </dsp:sp>
    <dsp:sp modelId="{04E5492A-4F1A-8048-9B2C-348851A33E8D}">
      <dsp:nvSpPr>
        <dsp:cNvPr id="0" name=""/>
        <dsp:cNvSpPr/>
      </dsp:nvSpPr>
      <dsp:spPr>
        <a:xfrm>
          <a:off x="0" y="2063105"/>
          <a:ext cx="3462527" cy="654597"/>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a:t>The Parent</a:t>
          </a:r>
          <a:endParaRPr lang="en-CA" sz="3400" kern="1200" dirty="0"/>
        </a:p>
      </dsp:txBody>
      <dsp:txXfrm>
        <a:off x="31955" y="2095060"/>
        <a:ext cx="3398617" cy="590687"/>
      </dsp:txXfrm>
    </dsp:sp>
    <dsp:sp modelId="{98884B60-6587-9440-A2A1-2F0C1AD2B6D0}">
      <dsp:nvSpPr>
        <dsp:cNvPr id="0" name=""/>
        <dsp:cNvSpPr/>
      </dsp:nvSpPr>
      <dsp:spPr>
        <a:xfrm rot="5400000">
          <a:off x="6278491" y="-70"/>
          <a:ext cx="523677" cy="6155605"/>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Schedule, </a:t>
          </a:r>
          <a:r>
            <a:rPr lang="en-US" sz="2300" kern="1200" dirty="0" err="1" smtClean="0"/>
            <a:t>TeamSnap</a:t>
          </a:r>
          <a:r>
            <a:rPr lang="en-US" sz="2300" kern="1200" dirty="0" smtClean="0"/>
            <a:t>, </a:t>
          </a:r>
          <a:r>
            <a:rPr lang="en-US" sz="2300" kern="1200" dirty="0"/>
            <a:t>Kit, Tournaments etc.</a:t>
          </a:r>
          <a:endParaRPr lang="en-CA" sz="2300" kern="1200" dirty="0"/>
        </a:p>
      </dsp:txBody>
      <dsp:txXfrm rot="-5400000">
        <a:off x="3462527" y="2841458"/>
        <a:ext cx="6130041" cy="472549"/>
      </dsp:txXfrm>
    </dsp:sp>
    <dsp:sp modelId="{F502F8BB-A1A0-554F-8401-7122A414B81B}">
      <dsp:nvSpPr>
        <dsp:cNvPr id="0" name=""/>
        <dsp:cNvSpPr/>
      </dsp:nvSpPr>
      <dsp:spPr>
        <a:xfrm>
          <a:off x="0" y="2750433"/>
          <a:ext cx="3462527" cy="654597"/>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CA" sz="3400" kern="1200" dirty="0"/>
            <a:t>The Manager</a:t>
          </a:r>
        </a:p>
      </dsp:txBody>
      <dsp:txXfrm>
        <a:off x="31955" y="2782388"/>
        <a:ext cx="3398617" cy="590687"/>
      </dsp:txXfrm>
    </dsp:sp>
    <dsp:sp modelId="{7C9EF9F1-EA67-C94D-8B56-1A7B1BF5A790}">
      <dsp:nvSpPr>
        <dsp:cNvPr id="0" name=""/>
        <dsp:cNvSpPr/>
      </dsp:nvSpPr>
      <dsp:spPr>
        <a:xfrm rot="5400000">
          <a:off x="6278491" y="687256"/>
          <a:ext cx="523677" cy="6155605"/>
        </a:xfrm>
        <a:prstGeom prst="round2Same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CA" sz="2300" kern="1200" dirty="0"/>
            <a:t>Additional details </a:t>
          </a:r>
        </a:p>
      </dsp:txBody>
      <dsp:txXfrm rot="-5400000">
        <a:off x="3462527" y="3528784"/>
        <a:ext cx="6130041" cy="472549"/>
      </dsp:txXfrm>
    </dsp:sp>
    <dsp:sp modelId="{FF28A50B-F400-0944-AC6C-8284D47B1167}">
      <dsp:nvSpPr>
        <dsp:cNvPr id="0" name=""/>
        <dsp:cNvSpPr/>
      </dsp:nvSpPr>
      <dsp:spPr>
        <a:xfrm>
          <a:off x="0" y="3437760"/>
          <a:ext cx="3462527" cy="654597"/>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a:t>Q/A</a:t>
          </a:r>
          <a:endParaRPr lang="en-CA" sz="3400" kern="1200" dirty="0"/>
        </a:p>
      </dsp:txBody>
      <dsp:txXfrm>
        <a:off x="31955" y="3469715"/>
        <a:ext cx="3398617" cy="590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9549-5D3D-C04C-927E-8176842CD821}">
      <dsp:nvSpPr>
        <dsp:cNvPr id="0" name=""/>
        <dsp:cNvSpPr/>
      </dsp:nvSpPr>
      <dsp:spPr>
        <a:xfrm>
          <a:off x="0" y="0"/>
          <a:ext cx="4070062"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Practice with age group</a:t>
          </a:r>
          <a:endParaRPr lang="en-CA" sz="2700" kern="1200" dirty="0"/>
        </a:p>
      </dsp:txBody>
      <dsp:txXfrm>
        <a:off x="30842" y="30842"/>
        <a:ext cx="4008378" cy="570116"/>
      </dsp:txXfrm>
    </dsp:sp>
    <dsp:sp modelId="{84A61403-7D77-244C-ADEF-A9D82626125E}">
      <dsp:nvSpPr>
        <dsp:cNvPr id="0" name=""/>
        <dsp:cNvSpPr/>
      </dsp:nvSpPr>
      <dsp:spPr>
        <a:xfrm>
          <a:off x="0" y="728488"/>
          <a:ext cx="4070062"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Varied teams</a:t>
          </a:r>
          <a:endParaRPr lang="en-CA" sz="2700" kern="1200"/>
        </a:p>
      </dsp:txBody>
      <dsp:txXfrm>
        <a:off x="30842" y="759330"/>
        <a:ext cx="4008378" cy="570116"/>
      </dsp:txXfrm>
    </dsp:sp>
    <dsp:sp modelId="{8C87FDD6-1989-304B-87EC-AAC4A90DFA85}">
      <dsp:nvSpPr>
        <dsp:cNvPr id="0" name=""/>
        <dsp:cNvSpPr/>
      </dsp:nvSpPr>
      <dsp:spPr>
        <a:xfrm>
          <a:off x="0" y="1438049"/>
          <a:ext cx="4070062" cy="631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a:t>Participation &gt; Results </a:t>
          </a:r>
          <a:endParaRPr lang="en-CA" sz="2700" kern="1200"/>
        </a:p>
      </dsp:txBody>
      <dsp:txXfrm>
        <a:off x="30842" y="1468891"/>
        <a:ext cx="4008378" cy="570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3D2D6-15D5-CC45-BF78-A725B6178347}">
      <dsp:nvSpPr>
        <dsp:cNvPr id="0" name=""/>
        <dsp:cNvSpPr/>
      </dsp:nvSpPr>
      <dsp:spPr>
        <a:xfrm>
          <a:off x="0" y="34602"/>
          <a:ext cx="3643473" cy="655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Competitive</a:t>
          </a:r>
          <a:endParaRPr lang="en-CA" sz="2800" kern="1200" dirty="0"/>
        </a:p>
      </dsp:txBody>
      <dsp:txXfrm>
        <a:off x="31984" y="66586"/>
        <a:ext cx="3579505" cy="591232"/>
      </dsp:txXfrm>
    </dsp:sp>
    <dsp:sp modelId="{BC0F54AB-2CD7-444B-9E7D-588E86318A9D}">
      <dsp:nvSpPr>
        <dsp:cNvPr id="0" name=""/>
        <dsp:cNvSpPr/>
      </dsp:nvSpPr>
      <dsp:spPr>
        <a:xfrm>
          <a:off x="0" y="770442"/>
          <a:ext cx="3643473" cy="655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Travel </a:t>
          </a:r>
          <a:endParaRPr lang="en-CA" sz="2800" kern="1200"/>
        </a:p>
      </dsp:txBody>
      <dsp:txXfrm>
        <a:off x="31984" y="802426"/>
        <a:ext cx="3579505" cy="591232"/>
      </dsp:txXfrm>
    </dsp:sp>
    <dsp:sp modelId="{17C350FB-15DF-3744-87CE-6C9B2059DCBC}">
      <dsp:nvSpPr>
        <dsp:cNvPr id="0" name=""/>
        <dsp:cNvSpPr/>
      </dsp:nvSpPr>
      <dsp:spPr>
        <a:xfrm>
          <a:off x="0" y="1540885"/>
          <a:ext cx="3643473" cy="655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Retention &gt; Results</a:t>
          </a:r>
          <a:endParaRPr lang="en-CA" sz="2800" kern="1200"/>
        </a:p>
      </dsp:txBody>
      <dsp:txXfrm>
        <a:off x="31984" y="1572869"/>
        <a:ext cx="3579505" cy="5912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D5903A-7FC6-499F-BB34-D8EFCAC07FFA}" type="datetimeFigureOut">
              <a:rPr lang="en-CA" smtClean="0"/>
              <a:t>2025-03-30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27618-237D-42C2-96DD-24E28CBFAFAD}" type="slidenum">
              <a:rPr lang="en-CA" smtClean="0"/>
              <a:t>‹#›</a:t>
            </a:fld>
            <a:endParaRPr lang="en-CA"/>
          </a:p>
        </p:txBody>
      </p:sp>
    </p:spTree>
    <p:extLst>
      <p:ext uri="{BB962C8B-B14F-4D97-AF65-F5344CB8AC3E}">
        <p14:creationId xmlns:p14="http://schemas.microsoft.com/office/powerpoint/2010/main" val="1686243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327618-237D-42C2-96DD-24E28CBFAFAD}" type="slidenum">
              <a:rPr lang="en-CA" smtClean="0"/>
              <a:t>4</a:t>
            </a:fld>
            <a:endParaRPr lang="en-CA"/>
          </a:p>
        </p:txBody>
      </p:sp>
    </p:spTree>
    <p:extLst>
      <p:ext uri="{BB962C8B-B14F-4D97-AF65-F5344CB8AC3E}">
        <p14:creationId xmlns:p14="http://schemas.microsoft.com/office/powerpoint/2010/main" val="258776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programs aim to meet players at their current developmental level, keep training as active as possible, provide appropriate challenge for players and above all else ensure </a:t>
            </a:r>
            <a:r>
              <a:rPr lang="en-US" baseline="0" smtClean="0"/>
              <a:t>players </a:t>
            </a:r>
            <a:endParaRPr lang="en-CA" dirty="0"/>
          </a:p>
        </p:txBody>
      </p:sp>
      <p:sp>
        <p:nvSpPr>
          <p:cNvPr id="4" name="Slide Number Placeholder 3"/>
          <p:cNvSpPr>
            <a:spLocks noGrp="1"/>
          </p:cNvSpPr>
          <p:nvPr>
            <p:ph type="sldNum" sz="quarter" idx="10"/>
          </p:nvPr>
        </p:nvSpPr>
        <p:spPr/>
        <p:txBody>
          <a:bodyPr/>
          <a:lstStyle/>
          <a:p>
            <a:fld id="{8F327618-237D-42C2-96DD-24E28CBFAFAD}" type="slidenum">
              <a:rPr lang="en-CA" smtClean="0"/>
              <a:t>5</a:t>
            </a:fld>
            <a:endParaRPr lang="en-CA"/>
          </a:p>
        </p:txBody>
      </p:sp>
    </p:spTree>
    <p:extLst>
      <p:ext uri="{BB962C8B-B14F-4D97-AF65-F5344CB8AC3E}">
        <p14:creationId xmlns:p14="http://schemas.microsoft.com/office/powerpoint/2010/main" val="51378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do not have</a:t>
            </a:r>
            <a:r>
              <a:rPr lang="en-US" baseline="0" dirty="0" smtClean="0"/>
              <a:t> a</a:t>
            </a:r>
            <a:r>
              <a:rPr lang="en-US" dirty="0" smtClean="0"/>
              <a:t> TDM or whitecaps head coach right now</a:t>
            </a:r>
            <a:endParaRPr lang="en-CA" dirty="0"/>
          </a:p>
        </p:txBody>
      </p:sp>
      <p:sp>
        <p:nvSpPr>
          <p:cNvPr id="4" name="Slide Number Placeholder 3"/>
          <p:cNvSpPr>
            <a:spLocks noGrp="1"/>
          </p:cNvSpPr>
          <p:nvPr>
            <p:ph type="sldNum" sz="quarter" idx="10"/>
          </p:nvPr>
        </p:nvSpPr>
        <p:spPr/>
        <p:txBody>
          <a:bodyPr/>
          <a:lstStyle/>
          <a:p>
            <a:fld id="{8F327618-237D-42C2-96DD-24E28CBFAFAD}" type="slidenum">
              <a:rPr lang="en-CA" smtClean="0"/>
              <a:t>6</a:t>
            </a:fld>
            <a:endParaRPr lang="en-CA"/>
          </a:p>
        </p:txBody>
      </p:sp>
    </p:spTree>
    <p:extLst>
      <p:ext uri="{BB962C8B-B14F-4D97-AF65-F5344CB8AC3E}">
        <p14:creationId xmlns:p14="http://schemas.microsoft.com/office/powerpoint/2010/main" val="161643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may</a:t>
            </a:r>
            <a:r>
              <a:rPr lang="en-US" baseline="0" dirty="0" smtClean="0"/>
              <a:t> know at the last AGM there was a big shift with several new board members joining KESA, although there will be some growing pains, we are excited for the upcoming season and you may see a few changes.  Meeting minutes and other board information on the website</a:t>
            </a:r>
            <a:endParaRPr lang="en-CA" dirty="0"/>
          </a:p>
        </p:txBody>
      </p:sp>
      <p:sp>
        <p:nvSpPr>
          <p:cNvPr id="4" name="Slide Number Placeholder 3"/>
          <p:cNvSpPr>
            <a:spLocks noGrp="1"/>
          </p:cNvSpPr>
          <p:nvPr>
            <p:ph type="sldNum" sz="quarter" idx="10"/>
          </p:nvPr>
        </p:nvSpPr>
        <p:spPr/>
        <p:txBody>
          <a:bodyPr/>
          <a:lstStyle/>
          <a:p>
            <a:fld id="{8F327618-237D-42C2-96DD-24E28CBFAFAD}" type="slidenum">
              <a:rPr lang="en-CA" smtClean="0"/>
              <a:t>7</a:t>
            </a:fld>
            <a:endParaRPr lang="en-CA"/>
          </a:p>
        </p:txBody>
      </p:sp>
    </p:spTree>
    <p:extLst>
      <p:ext uri="{BB962C8B-B14F-4D97-AF65-F5344CB8AC3E}">
        <p14:creationId xmlns:p14="http://schemas.microsoft.com/office/powerpoint/2010/main" val="165329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coaching app to assist coaches,</a:t>
            </a:r>
            <a:r>
              <a:rPr lang="en-US" baseline="0" dirty="0" smtClean="0"/>
              <a:t> especially important while we wait to fill the KESA TD role</a:t>
            </a:r>
            <a:endParaRPr lang="en-CA" dirty="0"/>
          </a:p>
        </p:txBody>
      </p:sp>
      <p:sp>
        <p:nvSpPr>
          <p:cNvPr id="4" name="Slide Number Placeholder 3"/>
          <p:cNvSpPr>
            <a:spLocks noGrp="1"/>
          </p:cNvSpPr>
          <p:nvPr>
            <p:ph type="sldNum" sz="quarter" idx="10"/>
          </p:nvPr>
        </p:nvSpPr>
        <p:spPr/>
        <p:txBody>
          <a:bodyPr/>
          <a:lstStyle/>
          <a:p>
            <a:fld id="{8F327618-237D-42C2-96DD-24E28CBFAFAD}" type="slidenum">
              <a:rPr lang="en-CA" smtClean="0"/>
              <a:t>21</a:t>
            </a:fld>
            <a:endParaRPr lang="en-CA"/>
          </a:p>
        </p:txBody>
      </p:sp>
    </p:spTree>
    <p:extLst>
      <p:ext uri="{BB962C8B-B14F-4D97-AF65-F5344CB8AC3E}">
        <p14:creationId xmlns:p14="http://schemas.microsoft.com/office/powerpoint/2010/main" val="259620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327618-237D-42C2-96DD-24E28CBFAFAD}" type="slidenum">
              <a:rPr lang="en-CA" smtClean="0"/>
              <a:t>31</a:t>
            </a:fld>
            <a:endParaRPr lang="en-CA"/>
          </a:p>
        </p:txBody>
      </p:sp>
    </p:spTree>
    <p:extLst>
      <p:ext uri="{BB962C8B-B14F-4D97-AF65-F5344CB8AC3E}">
        <p14:creationId xmlns:p14="http://schemas.microsoft.com/office/powerpoint/2010/main" val="191987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F327618-237D-42C2-96DD-24E28CBFAFAD}" type="slidenum">
              <a:rPr lang="en-CA" smtClean="0"/>
              <a:t>41</a:t>
            </a:fld>
            <a:endParaRPr lang="en-CA"/>
          </a:p>
        </p:txBody>
      </p:sp>
    </p:spTree>
    <p:extLst>
      <p:ext uri="{BB962C8B-B14F-4D97-AF65-F5344CB8AC3E}">
        <p14:creationId xmlns:p14="http://schemas.microsoft.com/office/powerpoint/2010/main" val="157175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screen and go to </a:t>
            </a:r>
            <a:r>
              <a:rPr lang="en-US" dirty="0" err="1" smtClean="0"/>
              <a:t>teamsnap</a:t>
            </a:r>
            <a:r>
              <a:rPr lang="en-US" dirty="0" smtClean="0"/>
              <a:t> – demo the website, entering</a:t>
            </a:r>
            <a:r>
              <a:rPr lang="en-US" baseline="0" dirty="0" smtClean="0"/>
              <a:t> schedules, editing roster details, notify versus not to notify for schedules, check availability, up load files (health waivers, make private to coaches and managers only), send emails</a:t>
            </a:r>
            <a:endParaRPr lang="en-CA" dirty="0"/>
          </a:p>
        </p:txBody>
      </p:sp>
      <p:sp>
        <p:nvSpPr>
          <p:cNvPr id="4" name="Slide Number Placeholder 3"/>
          <p:cNvSpPr>
            <a:spLocks noGrp="1"/>
          </p:cNvSpPr>
          <p:nvPr>
            <p:ph type="sldNum" sz="quarter" idx="10"/>
          </p:nvPr>
        </p:nvSpPr>
        <p:spPr/>
        <p:txBody>
          <a:bodyPr/>
          <a:lstStyle/>
          <a:p>
            <a:fld id="{8F327618-237D-42C2-96DD-24E28CBFAFAD}" type="slidenum">
              <a:rPr lang="en-CA" smtClean="0"/>
              <a:t>47</a:t>
            </a:fld>
            <a:endParaRPr lang="en-CA"/>
          </a:p>
        </p:txBody>
      </p:sp>
    </p:spTree>
    <p:extLst>
      <p:ext uri="{BB962C8B-B14F-4D97-AF65-F5344CB8AC3E}">
        <p14:creationId xmlns:p14="http://schemas.microsoft.com/office/powerpoint/2010/main" val="315204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04B654-D3EA-4AD7-A36A-41183F448CEA}" type="datetimeFigureOut">
              <a:rPr lang="en-CA" smtClean="0"/>
              <a:t>2025-03-30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1204628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4B654-D3EA-4AD7-A36A-41183F448CEA}" type="datetimeFigureOut">
              <a:rPr lang="en-CA" smtClean="0"/>
              <a:t>2025-03-30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393491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4B654-D3EA-4AD7-A36A-41183F448CEA}" type="datetimeFigureOut">
              <a:rPr lang="en-CA" smtClean="0"/>
              <a:t>2025-03-30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99679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4B654-D3EA-4AD7-A36A-41183F448CEA}" type="datetimeFigureOut">
              <a:rPr lang="en-CA" smtClean="0"/>
              <a:t>2025-03-30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2730445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4B654-D3EA-4AD7-A36A-41183F448CEA}" type="datetimeFigureOut">
              <a:rPr lang="en-CA" smtClean="0"/>
              <a:t>2025-03-30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269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4B654-D3EA-4AD7-A36A-41183F448CEA}" type="datetimeFigureOut">
              <a:rPr lang="en-CA" smtClean="0"/>
              <a:t>2025-03-30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239513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4B654-D3EA-4AD7-A36A-41183F448CEA}" type="datetimeFigureOut">
              <a:rPr lang="en-CA" smtClean="0"/>
              <a:t>2025-03-30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2760816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4B654-D3EA-4AD7-A36A-41183F448CEA}" type="datetimeFigureOut">
              <a:rPr lang="en-CA" smtClean="0"/>
              <a:t>2025-03-30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422301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 xmlns:a16="http://schemas.microsoft.com/office/drawing/2014/main" id="{97C212F7-184D-4A49-A276-228D2606CDAA}"/>
              </a:ext>
            </a:extLst>
          </p:cNvPr>
          <p:cNvSpPr/>
          <p:nvPr userDrawn="1"/>
        </p:nvSpPr>
        <p:spPr>
          <a:xfrm rot="2710283">
            <a:off x="3230156" y="-3604334"/>
            <a:ext cx="5188206" cy="13481605"/>
          </a:xfrm>
          <a:custGeom>
            <a:avLst/>
            <a:gdLst>
              <a:gd name="connsiteX0" fmla="*/ 4872276 w 5188206"/>
              <a:gd name="connsiteY0" fmla="*/ 0 h 13481605"/>
              <a:gd name="connsiteX1" fmla="*/ 5188206 w 5188206"/>
              <a:gd name="connsiteY1" fmla="*/ 314046 h 13481605"/>
              <a:gd name="connsiteX2" fmla="*/ 5188206 w 5188206"/>
              <a:gd name="connsiteY2" fmla="*/ 9409991 h 13481605"/>
              <a:gd name="connsiteX3" fmla="*/ 1140878 w 5188206"/>
              <a:gd name="connsiteY3" fmla="*/ 13481605 h 13481605"/>
              <a:gd name="connsiteX4" fmla="*/ 0 w 5188206"/>
              <a:gd name="connsiteY4" fmla="*/ 12347532 h 13481605"/>
              <a:gd name="connsiteX5" fmla="*/ 1 w 5188206"/>
              <a:gd name="connsiteY5" fmla="*/ 4901511 h 1348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8206" h="13481605">
                <a:moveTo>
                  <a:pt x="4872276" y="0"/>
                </a:moveTo>
                <a:lnTo>
                  <a:pt x="5188206" y="314046"/>
                </a:lnTo>
                <a:lnTo>
                  <a:pt x="5188206" y="9409991"/>
                </a:lnTo>
                <a:lnTo>
                  <a:pt x="1140878" y="13481605"/>
                </a:lnTo>
                <a:lnTo>
                  <a:pt x="0" y="12347532"/>
                </a:lnTo>
                <a:lnTo>
                  <a:pt x="1" y="4901511"/>
                </a:ln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 xmlns:a16="http://schemas.microsoft.com/office/drawing/2014/main" id="{206C027D-380B-4189-ADCD-4C61FF036C00}"/>
              </a:ext>
            </a:extLst>
          </p:cNvPr>
          <p:cNvPicPr>
            <a:picLocks noChangeAspect="1"/>
          </p:cNvPicPr>
          <p:nvPr userDrawn="1"/>
        </p:nvPicPr>
        <p:blipFill rotWithShape="1">
          <a:blip r:embed="rId2">
            <a:alphaModFix amt="29000"/>
            <a:extLst>
              <a:ext uri="{28A0092B-C50C-407E-A947-70E740481C1C}">
                <a14:useLocalDpi xmlns:a14="http://schemas.microsoft.com/office/drawing/2010/main" val="0"/>
              </a:ext>
            </a:extLst>
          </a:blip>
          <a:srcRect l="25587" t="29014" r="22468" b="1915"/>
          <a:stretch/>
        </p:blipFill>
        <p:spPr>
          <a:xfrm>
            <a:off x="7291761" y="1"/>
            <a:ext cx="4900239" cy="6858000"/>
          </a:xfrm>
          <a:prstGeom prst="rect">
            <a:avLst/>
          </a:prstGeom>
        </p:spPr>
      </p:pic>
      <p:pic>
        <p:nvPicPr>
          <p:cNvPr id="3" name="Picture 2">
            <a:extLst>
              <a:ext uri="{FF2B5EF4-FFF2-40B4-BE49-F238E27FC236}">
                <a16:creationId xmlns="" xmlns:a16="http://schemas.microsoft.com/office/drawing/2014/main" id="{CA200259-84FB-42E8-BC41-9E22E38BFFB8}"/>
              </a:ext>
            </a:extLst>
          </p:cNvPr>
          <p:cNvPicPr>
            <a:picLocks noChangeAspect="1"/>
          </p:cNvPicPr>
          <p:nvPr userDrawn="1"/>
        </p:nvPicPr>
        <p:blipFill rotWithShape="1">
          <a:blip r:embed="rId2">
            <a:alphaModFix amt="29000"/>
            <a:extLst>
              <a:ext uri="{28A0092B-C50C-407E-A947-70E740481C1C}">
                <a14:useLocalDpi xmlns:a14="http://schemas.microsoft.com/office/drawing/2010/main" val="0"/>
              </a:ext>
            </a:extLst>
          </a:blip>
          <a:srcRect l="59969" t="27510"/>
          <a:stretch/>
        </p:blipFill>
        <p:spPr>
          <a:xfrm>
            <a:off x="-147" y="0"/>
            <a:ext cx="3611440" cy="6904883"/>
          </a:xfrm>
          <a:prstGeom prst="rect">
            <a:avLst/>
          </a:prstGeom>
        </p:spPr>
      </p:pic>
      <p:sp>
        <p:nvSpPr>
          <p:cNvPr id="4" name="Freeform: Shape 3">
            <a:extLst>
              <a:ext uri="{FF2B5EF4-FFF2-40B4-BE49-F238E27FC236}">
                <a16:creationId xmlns="" xmlns:a16="http://schemas.microsoft.com/office/drawing/2014/main" id="{0363273D-08D0-4F61-9C43-8F313C85A4FB}"/>
              </a:ext>
            </a:extLst>
          </p:cNvPr>
          <p:cNvSpPr/>
          <p:nvPr userDrawn="1"/>
        </p:nvSpPr>
        <p:spPr>
          <a:xfrm rot="18917560">
            <a:off x="6757340" y="5310244"/>
            <a:ext cx="2184922" cy="719634"/>
          </a:xfrm>
          <a:custGeom>
            <a:avLst/>
            <a:gdLst>
              <a:gd name="connsiteX0" fmla="*/ 212221 w 2598991"/>
              <a:gd name="connsiteY0" fmla="*/ 705872 h 856013"/>
              <a:gd name="connsiteX1" fmla="*/ 212221 w 2598991"/>
              <a:gd name="connsiteY1" fmla="*/ 705873 h 856013"/>
              <a:gd name="connsiteX2" fmla="*/ 212221 w 2598991"/>
              <a:gd name="connsiteY2" fmla="*/ 705873 h 856013"/>
              <a:gd name="connsiteX3" fmla="*/ 0 w 2598991"/>
              <a:gd name="connsiteY3" fmla="*/ 150139 h 856013"/>
              <a:gd name="connsiteX4" fmla="*/ 0 w 2598991"/>
              <a:gd name="connsiteY4" fmla="*/ 150139 h 856013"/>
              <a:gd name="connsiteX5" fmla="*/ 0 w 2598991"/>
              <a:gd name="connsiteY5" fmla="*/ 150140 h 856013"/>
              <a:gd name="connsiteX6" fmla="*/ 150140 w 2598991"/>
              <a:gd name="connsiteY6" fmla="*/ 0 h 856013"/>
              <a:gd name="connsiteX7" fmla="*/ 1824103 w 2598991"/>
              <a:gd name="connsiteY7" fmla="*/ 0 h 856013"/>
              <a:gd name="connsiteX8" fmla="*/ 1974243 w 2598991"/>
              <a:gd name="connsiteY8" fmla="*/ 150140 h 856013"/>
              <a:gd name="connsiteX9" fmla="*/ 1974242 w 2598991"/>
              <a:gd name="connsiteY9" fmla="*/ 150140 h 856013"/>
              <a:gd name="connsiteX10" fmla="*/ 1930267 w 2598991"/>
              <a:gd name="connsiteY10" fmla="*/ 256305 h 856013"/>
              <a:gd name="connsiteX11" fmla="*/ 1894334 w 2598991"/>
              <a:gd name="connsiteY11" fmla="*/ 280532 h 856013"/>
              <a:gd name="connsiteX12" fmla="*/ 2457031 w 2598991"/>
              <a:gd name="connsiteY12" fmla="*/ 280532 h 856013"/>
              <a:gd name="connsiteX13" fmla="*/ 2598991 w 2598991"/>
              <a:gd name="connsiteY13" fmla="*/ 422492 h 856013"/>
              <a:gd name="connsiteX14" fmla="*/ 2598990 w 2598991"/>
              <a:gd name="connsiteY14" fmla="*/ 422492 h 856013"/>
              <a:gd name="connsiteX15" fmla="*/ 2457030 w 2598991"/>
              <a:gd name="connsiteY15" fmla="*/ 564452 h 856013"/>
              <a:gd name="connsiteX16" fmla="*/ 2079510 w 2598991"/>
              <a:gd name="connsiteY16" fmla="*/ 564452 h 856013"/>
              <a:gd name="connsiteX17" fmla="*/ 2094765 w 2598991"/>
              <a:gd name="connsiteY17" fmla="*/ 567532 h 856013"/>
              <a:gd name="connsiteX18" fmla="*/ 2186464 w 2598991"/>
              <a:gd name="connsiteY18" fmla="*/ 705873 h 856013"/>
              <a:gd name="connsiteX19" fmla="*/ 2186463 w 2598991"/>
              <a:gd name="connsiteY19" fmla="*/ 705873 h 856013"/>
              <a:gd name="connsiteX20" fmla="*/ 2036323 w 2598991"/>
              <a:gd name="connsiteY20" fmla="*/ 856013 h 856013"/>
              <a:gd name="connsiteX21" fmla="*/ 362361 w 2598991"/>
              <a:gd name="connsiteY21" fmla="*/ 856012 h 856013"/>
              <a:gd name="connsiteX22" fmla="*/ 224020 w 2598991"/>
              <a:gd name="connsiteY22" fmla="*/ 764313 h 856013"/>
              <a:gd name="connsiteX23" fmla="*/ 212221 w 2598991"/>
              <a:gd name="connsiteY23" fmla="*/ 705873 h 856013"/>
              <a:gd name="connsiteX24" fmla="*/ 224020 w 2598991"/>
              <a:gd name="connsiteY24" fmla="*/ 647432 h 856013"/>
              <a:gd name="connsiteX25" fmla="*/ 362361 w 2598991"/>
              <a:gd name="connsiteY25" fmla="*/ 555733 h 856013"/>
              <a:gd name="connsiteX26" fmla="*/ 469765 w 2598991"/>
              <a:gd name="connsiteY26" fmla="*/ 555733 h 856013"/>
              <a:gd name="connsiteX27" fmla="*/ 480117 w 2598991"/>
              <a:gd name="connsiteY27" fmla="*/ 553643 h 856013"/>
              <a:gd name="connsiteX28" fmla="*/ 566820 w 2598991"/>
              <a:gd name="connsiteY28" fmla="*/ 422839 h 856013"/>
              <a:gd name="connsiteX29" fmla="*/ 566821 w 2598991"/>
              <a:gd name="connsiteY29" fmla="*/ 422839 h 856013"/>
              <a:gd name="connsiteX30" fmla="*/ 515161 w 2598991"/>
              <a:gd name="connsiteY30" fmla="*/ 313296 h 856013"/>
              <a:gd name="connsiteX31" fmla="*/ 493706 w 2598991"/>
              <a:gd name="connsiteY31" fmla="*/ 300279 h 856013"/>
              <a:gd name="connsiteX32" fmla="*/ 150140 w 2598991"/>
              <a:gd name="connsiteY32" fmla="*/ 300279 h 856013"/>
              <a:gd name="connsiteX33" fmla="*/ 11799 w 2598991"/>
              <a:gd name="connsiteY33" fmla="*/ 208580 h 856013"/>
              <a:gd name="connsiteX34" fmla="*/ 0 w 2598991"/>
              <a:gd name="connsiteY34" fmla="*/ 150139 h 856013"/>
              <a:gd name="connsiteX35" fmla="*/ 11799 w 2598991"/>
              <a:gd name="connsiteY35" fmla="*/ 91699 h 856013"/>
              <a:gd name="connsiteX36" fmla="*/ 150140 w 2598991"/>
              <a:gd name="connsiteY36" fmla="*/ 0 h 85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98991" h="856013">
                <a:moveTo>
                  <a:pt x="212221" y="705872"/>
                </a:moveTo>
                <a:lnTo>
                  <a:pt x="212221" y="705873"/>
                </a:lnTo>
                <a:lnTo>
                  <a:pt x="212221" y="705873"/>
                </a:lnTo>
                <a:close/>
                <a:moveTo>
                  <a:pt x="0" y="150139"/>
                </a:moveTo>
                <a:lnTo>
                  <a:pt x="0" y="150139"/>
                </a:lnTo>
                <a:lnTo>
                  <a:pt x="0" y="150140"/>
                </a:lnTo>
                <a:close/>
                <a:moveTo>
                  <a:pt x="150140" y="0"/>
                </a:moveTo>
                <a:lnTo>
                  <a:pt x="1824103" y="0"/>
                </a:lnTo>
                <a:cubicBezTo>
                  <a:pt x="1907023" y="0"/>
                  <a:pt x="1974243" y="67220"/>
                  <a:pt x="1974243" y="150140"/>
                </a:cubicBezTo>
                <a:lnTo>
                  <a:pt x="1974242" y="150140"/>
                </a:lnTo>
                <a:cubicBezTo>
                  <a:pt x="1974242" y="191600"/>
                  <a:pt x="1957437" y="229135"/>
                  <a:pt x="1930267" y="256305"/>
                </a:cubicBezTo>
                <a:lnTo>
                  <a:pt x="1894334" y="280532"/>
                </a:lnTo>
                <a:lnTo>
                  <a:pt x="2457031" y="280532"/>
                </a:lnTo>
                <a:cubicBezTo>
                  <a:pt x="2535433" y="280532"/>
                  <a:pt x="2598991" y="344090"/>
                  <a:pt x="2598991" y="422492"/>
                </a:cubicBezTo>
                <a:lnTo>
                  <a:pt x="2598990" y="422492"/>
                </a:lnTo>
                <a:cubicBezTo>
                  <a:pt x="2598990" y="500894"/>
                  <a:pt x="2535432" y="564452"/>
                  <a:pt x="2457030" y="564452"/>
                </a:cubicBezTo>
                <a:lnTo>
                  <a:pt x="2079510" y="564452"/>
                </a:lnTo>
                <a:lnTo>
                  <a:pt x="2094765" y="567532"/>
                </a:lnTo>
                <a:cubicBezTo>
                  <a:pt x="2148653" y="590324"/>
                  <a:pt x="2186464" y="643683"/>
                  <a:pt x="2186464" y="705873"/>
                </a:cubicBezTo>
                <a:lnTo>
                  <a:pt x="2186463" y="705873"/>
                </a:lnTo>
                <a:cubicBezTo>
                  <a:pt x="2186463" y="788793"/>
                  <a:pt x="2119243" y="856013"/>
                  <a:pt x="2036323" y="856013"/>
                </a:cubicBezTo>
                <a:lnTo>
                  <a:pt x="362361" y="856012"/>
                </a:lnTo>
                <a:cubicBezTo>
                  <a:pt x="300171" y="856012"/>
                  <a:pt x="246812" y="818201"/>
                  <a:pt x="224020" y="764313"/>
                </a:cubicBezTo>
                <a:lnTo>
                  <a:pt x="212221" y="705873"/>
                </a:lnTo>
                <a:lnTo>
                  <a:pt x="224020" y="647432"/>
                </a:lnTo>
                <a:cubicBezTo>
                  <a:pt x="246812" y="593544"/>
                  <a:pt x="300171" y="555733"/>
                  <a:pt x="362361" y="555733"/>
                </a:cubicBezTo>
                <a:lnTo>
                  <a:pt x="469765" y="555733"/>
                </a:lnTo>
                <a:lnTo>
                  <a:pt x="480117" y="553643"/>
                </a:lnTo>
                <a:cubicBezTo>
                  <a:pt x="531069" y="532092"/>
                  <a:pt x="566820" y="481641"/>
                  <a:pt x="566820" y="422839"/>
                </a:cubicBezTo>
                <a:lnTo>
                  <a:pt x="566821" y="422839"/>
                </a:lnTo>
                <a:cubicBezTo>
                  <a:pt x="566821" y="378738"/>
                  <a:pt x="546711" y="339334"/>
                  <a:pt x="515161" y="313296"/>
                </a:cubicBezTo>
                <a:lnTo>
                  <a:pt x="493706" y="300279"/>
                </a:lnTo>
                <a:lnTo>
                  <a:pt x="150140" y="300279"/>
                </a:lnTo>
                <a:cubicBezTo>
                  <a:pt x="87950" y="300279"/>
                  <a:pt x="34591" y="262468"/>
                  <a:pt x="11799" y="208580"/>
                </a:cubicBezTo>
                <a:lnTo>
                  <a:pt x="0" y="150139"/>
                </a:lnTo>
                <a:lnTo>
                  <a:pt x="11799" y="91699"/>
                </a:lnTo>
                <a:cubicBezTo>
                  <a:pt x="34591" y="37811"/>
                  <a:pt x="87950" y="0"/>
                  <a:pt x="150140" y="0"/>
                </a:cubicBezTo>
                <a:close/>
              </a:path>
            </a:pathLst>
          </a:cu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 xmlns:a16="http://schemas.microsoft.com/office/drawing/2014/main" id="{8F144AE0-43B5-4072-B84A-2621F7237F1E}"/>
              </a:ext>
            </a:extLst>
          </p:cNvPr>
          <p:cNvSpPr/>
          <p:nvPr userDrawn="1"/>
        </p:nvSpPr>
        <p:spPr>
          <a:xfrm rot="18917560">
            <a:off x="2315319" y="657619"/>
            <a:ext cx="2184922" cy="719634"/>
          </a:xfrm>
          <a:custGeom>
            <a:avLst/>
            <a:gdLst>
              <a:gd name="connsiteX0" fmla="*/ 212221 w 2598991"/>
              <a:gd name="connsiteY0" fmla="*/ 705872 h 856013"/>
              <a:gd name="connsiteX1" fmla="*/ 212221 w 2598991"/>
              <a:gd name="connsiteY1" fmla="*/ 705873 h 856013"/>
              <a:gd name="connsiteX2" fmla="*/ 212221 w 2598991"/>
              <a:gd name="connsiteY2" fmla="*/ 705873 h 856013"/>
              <a:gd name="connsiteX3" fmla="*/ 0 w 2598991"/>
              <a:gd name="connsiteY3" fmla="*/ 150139 h 856013"/>
              <a:gd name="connsiteX4" fmla="*/ 0 w 2598991"/>
              <a:gd name="connsiteY4" fmla="*/ 150139 h 856013"/>
              <a:gd name="connsiteX5" fmla="*/ 0 w 2598991"/>
              <a:gd name="connsiteY5" fmla="*/ 150140 h 856013"/>
              <a:gd name="connsiteX6" fmla="*/ 150140 w 2598991"/>
              <a:gd name="connsiteY6" fmla="*/ 0 h 856013"/>
              <a:gd name="connsiteX7" fmla="*/ 1824103 w 2598991"/>
              <a:gd name="connsiteY7" fmla="*/ 0 h 856013"/>
              <a:gd name="connsiteX8" fmla="*/ 1974243 w 2598991"/>
              <a:gd name="connsiteY8" fmla="*/ 150140 h 856013"/>
              <a:gd name="connsiteX9" fmla="*/ 1974242 w 2598991"/>
              <a:gd name="connsiteY9" fmla="*/ 150140 h 856013"/>
              <a:gd name="connsiteX10" fmla="*/ 1930267 w 2598991"/>
              <a:gd name="connsiteY10" fmla="*/ 256305 h 856013"/>
              <a:gd name="connsiteX11" fmla="*/ 1894334 w 2598991"/>
              <a:gd name="connsiteY11" fmla="*/ 280532 h 856013"/>
              <a:gd name="connsiteX12" fmla="*/ 2457031 w 2598991"/>
              <a:gd name="connsiteY12" fmla="*/ 280532 h 856013"/>
              <a:gd name="connsiteX13" fmla="*/ 2598991 w 2598991"/>
              <a:gd name="connsiteY13" fmla="*/ 422492 h 856013"/>
              <a:gd name="connsiteX14" fmla="*/ 2598990 w 2598991"/>
              <a:gd name="connsiteY14" fmla="*/ 422492 h 856013"/>
              <a:gd name="connsiteX15" fmla="*/ 2457030 w 2598991"/>
              <a:gd name="connsiteY15" fmla="*/ 564452 h 856013"/>
              <a:gd name="connsiteX16" fmla="*/ 2079510 w 2598991"/>
              <a:gd name="connsiteY16" fmla="*/ 564452 h 856013"/>
              <a:gd name="connsiteX17" fmla="*/ 2094765 w 2598991"/>
              <a:gd name="connsiteY17" fmla="*/ 567532 h 856013"/>
              <a:gd name="connsiteX18" fmla="*/ 2186464 w 2598991"/>
              <a:gd name="connsiteY18" fmla="*/ 705873 h 856013"/>
              <a:gd name="connsiteX19" fmla="*/ 2186463 w 2598991"/>
              <a:gd name="connsiteY19" fmla="*/ 705873 h 856013"/>
              <a:gd name="connsiteX20" fmla="*/ 2036323 w 2598991"/>
              <a:gd name="connsiteY20" fmla="*/ 856013 h 856013"/>
              <a:gd name="connsiteX21" fmla="*/ 362361 w 2598991"/>
              <a:gd name="connsiteY21" fmla="*/ 856012 h 856013"/>
              <a:gd name="connsiteX22" fmla="*/ 224020 w 2598991"/>
              <a:gd name="connsiteY22" fmla="*/ 764313 h 856013"/>
              <a:gd name="connsiteX23" fmla="*/ 212221 w 2598991"/>
              <a:gd name="connsiteY23" fmla="*/ 705873 h 856013"/>
              <a:gd name="connsiteX24" fmla="*/ 224020 w 2598991"/>
              <a:gd name="connsiteY24" fmla="*/ 647432 h 856013"/>
              <a:gd name="connsiteX25" fmla="*/ 362361 w 2598991"/>
              <a:gd name="connsiteY25" fmla="*/ 555733 h 856013"/>
              <a:gd name="connsiteX26" fmla="*/ 469765 w 2598991"/>
              <a:gd name="connsiteY26" fmla="*/ 555733 h 856013"/>
              <a:gd name="connsiteX27" fmla="*/ 480117 w 2598991"/>
              <a:gd name="connsiteY27" fmla="*/ 553643 h 856013"/>
              <a:gd name="connsiteX28" fmla="*/ 566820 w 2598991"/>
              <a:gd name="connsiteY28" fmla="*/ 422839 h 856013"/>
              <a:gd name="connsiteX29" fmla="*/ 566821 w 2598991"/>
              <a:gd name="connsiteY29" fmla="*/ 422839 h 856013"/>
              <a:gd name="connsiteX30" fmla="*/ 515161 w 2598991"/>
              <a:gd name="connsiteY30" fmla="*/ 313296 h 856013"/>
              <a:gd name="connsiteX31" fmla="*/ 493706 w 2598991"/>
              <a:gd name="connsiteY31" fmla="*/ 300279 h 856013"/>
              <a:gd name="connsiteX32" fmla="*/ 150140 w 2598991"/>
              <a:gd name="connsiteY32" fmla="*/ 300279 h 856013"/>
              <a:gd name="connsiteX33" fmla="*/ 11799 w 2598991"/>
              <a:gd name="connsiteY33" fmla="*/ 208580 h 856013"/>
              <a:gd name="connsiteX34" fmla="*/ 0 w 2598991"/>
              <a:gd name="connsiteY34" fmla="*/ 150139 h 856013"/>
              <a:gd name="connsiteX35" fmla="*/ 11799 w 2598991"/>
              <a:gd name="connsiteY35" fmla="*/ 91699 h 856013"/>
              <a:gd name="connsiteX36" fmla="*/ 150140 w 2598991"/>
              <a:gd name="connsiteY36" fmla="*/ 0 h 85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98991" h="856013">
                <a:moveTo>
                  <a:pt x="212221" y="705872"/>
                </a:moveTo>
                <a:lnTo>
                  <a:pt x="212221" y="705873"/>
                </a:lnTo>
                <a:lnTo>
                  <a:pt x="212221" y="705873"/>
                </a:lnTo>
                <a:close/>
                <a:moveTo>
                  <a:pt x="0" y="150139"/>
                </a:moveTo>
                <a:lnTo>
                  <a:pt x="0" y="150139"/>
                </a:lnTo>
                <a:lnTo>
                  <a:pt x="0" y="150140"/>
                </a:lnTo>
                <a:close/>
                <a:moveTo>
                  <a:pt x="150140" y="0"/>
                </a:moveTo>
                <a:lnTo>
                  <a:pt x="1824103" y="0"/>
                </a:lnTo>
                <a:cubicBezTo>
                  <a:pt x="1907023" y="0"/>
                  <a:pt x="1974243" y="67220"/>
                  <a:pt x="1974243" y="150140"/>
                </a:cubicBezTo>
                <a:lnTo>
                  <a:pt x="1974242" y="150140"/>
                </a:lnTo>
                <a:cubicBezTo>
                  <a:pt x="1974242" y="191600"/>
                  <a:pt x="1957437" y="229135"/>
                  <a:pt x="1930267" y="256305"/>
                </a:cubicBezTo>
                <a:lnTo>
                  <a:pt x="1894334" y="280532"/>
                </a:lnTo>
                <a:lnTo>
                  <a:pt x="2457031" y="280532"/>
                </a:lnTo>
                <a:cubicBezTo>
                  <a:pt x="2535433" y="280532"/>
                  <a:pt x="2598991" y="344090"/>
                  <a:pt x="2598991" y="422492"/>
                </a:cubicBezTo>
                <a:lnTo>
                  <a:pt x="2598990" y="422492"/>
                </a:lnTo>
                <a:cubicBezTo>
                  <a:pt x="2598990" y="500894"/>
                  <a:pt x="2535432" y="564452"/>
                  <a:pt x="2457030" y="564452"/>
                </a:cubicBezTo>
                <a:lnTo>
                  <a:pt x="2079510" y="564452"/>
                </a:lnTo>
                <a:lnTo>
                  <a:pt x="2094765" y="567532"/>
                </a:lnTo>
                <a:cubicBezTo>
                  <a:pt x="2148653" y="590324"/>
                  <a:pt x="2186464" y="643683"/>
                  <a:pt x="2186464" y="705873"/>
                </a:cubicBezTo>
                <a:lnTo>
                  <a:pt x="2186463" y="705873"/>
                </a:lnTo>
                <a:cubicBezTo>
                  <a:pt x="2186463" y="788793"/>
                  <a:pt x="2119243" y="856013"/>
                  <a:pt x="2036323" y="856013"/>
                </a:cubicBezTo>
                <a:lnTo>
                  <a:pt x="362361" y="856012"/>
                </a:lnTo>
                <a:cubicBezTo>
                  <a:pt x="300171" y="856012"/>
                  <a:pt x="246812" y="818201"/>
                  <a:pt x="224020" y="764313"/>
                </a:cubicBezTo>
                <a:lnTo>
                  <a:pt x="212221" y="705873"/>
                </a:lnTo>
                <a:lnTo>
                  <a:pt x="224020" y="647432"/>
                </a:lnTo>
                <a:cubicBezTo>
                  <a:pt x="246812" y="593544"/>
                  <a:pt x="300171" y="555733"/>
                  <a:pt x="362361" y="555733"/>
                </a:cubicBezTo>
                <a:lnTo>
                  <a:pt x="469765" y="555733"/>
                </a:lnTo>
                <a:lnTo>
                  <a:pt x="480117" y="553643"/>
                </a:lnTo>
                <a:cubicBezTo>
                  <a:pt x="531069" y="532092"/>
                  <a:pt x="566820" y="481641"/>
                  <a:pt x="566820" y="422839"/>
                </a:cubicBezTo>
                <a:lnTo>
                  <a:pt x="566821" y="422839"/>
                </a:lnTo>
                <a:cubicBezTo>
                  <a:pt x="566821" y="378738"/>
                  <a:pt x="546711" y="339334"/>
                  <a:pt x="515161" y="313296"/>
                </a:cubicBezTo>
                <a:lnTo>
                  <a:pt x="493706" y="300279"/>
                </a:lnTo>
                <a:lnTo>
                  <a:pt x="150140" y="300279"/>
                </a:lnTo>
                <a:cubicBezTo>
                  <a:pt x="87950" y="300279"/>
                  <a:pt x="34591" y="262468"/>
                  <a:pt x="11799" y="208580"/>
                </a:cubicBezTo>
                <a:lnTo>
                  <a:pt x="0" y="150139"/>
                </a:lnTo>
                <a:lnTo>
                  <a:pt x="11799" y="91699"/>
                </a:lnTo>
                <a:cubicBezTo>
                  <a:pt x="34591" y="37811"/>
                  <a:pt x="87950" y="0"/>
                  <a:pt x="150140" y="0"/>
                </a:cubicBezTo>
                <a:close/>
              </a:path>
            </a:pathLst>
          </a:cu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 xmlns:a16="http://schemas.microsoft.com/office/drawing/2014/main" id="{4F73E14A-31CD-46CC-9655-417F344E964D}"/>
              </a:ext>
            </a:extLst>
          </p:cNvPr>
          <p:cNvSpPr/>
          <p:nvPr userDrawn="1"/>
        </p:nvSpPr>
        <p:spPr>
          <a:xfrm rot="18900000">
            <a:off x="3249095" y="3545172"/>
            <a:ext cx="898779" cy="18823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 xmlns:a16="http://schemas.microsoft.com/office/drawing/2014/main" id="{7B359B05-6AC3-460B-AADD-EF4FE88E5E15}"/>
              </a:ext>
            </a:extLst>
          </p:cNvPr>
          <p:cNvSpPr/>
          <p:nvPr userDrawn="1"/>
        </p:nvSpPr>
        <p:spPr>
          <a:xfrm rot="18900000">
            <a:off x="3933047" y="3402148"/>
            <a:ext cx="471088" cy="9866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a:extLst>
              <a:ext uri="{FF2B5EF4-FFF2-40B4-BE49-F238E27FC236}">
                <a16:creationId xmlns="" xmlns:a16="http://schemas.microsoft.com/office/drawing/2014/main" id="{01AE4C7D-0581-4EF7-B01A-57774F1B5217}"/>
              </a:ext>
            </a:extLst>
          </p:cNvPr>
          <p:cNvSpPr/>
          <p:nvPr userDrawn="1"/>
        </p:nvSpPr>
        <p:spPr>
          <a:xfrm>
            <a:off x="8690530" y="3132960"/>
            <a:ext cx="296040" cy="296040"/>
          </a:xfrm>
          <a:prstGeom prst="plus">
            <a:avLst>
              <a:gd name="adj" fmla="val 43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ross 8">
            <a:extLst>
              <a:ext uri="{FF2B5EF4-FFF2-40B4-BE49-F238E27FC236}">
                <a16:creationId xmlns="" xmlns:a16="http://schemas.microsoft.com/office/drawing/2014/main" id="{E15BDB5E-8F00-405C-BB7A-30DEF75B5163}"/>
              </a:ext>
            </a:extLst>
          </p:cNvPr>
          <p:cNvSpPr/>
          <p:nvPr userDrawn="1"/>
        </p:nvSpPr>
        <p:spPr>
          <a:xfrm rot="1642289">
            <a:off x="1982541" y="4138539"/>
            <a:ext cx="296040" cy="296040"/>
          </a:xfrm>
          <a:prstGeom prst="plus">
            <a:avLst>
              <a:gd name="adj" fmla="val 437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 xmlns:a16="http://schemas.microsoft.com/office/drawing/2014/main" id="{DEAC9489-BCB7-4E3A-A896-B35B3A48F178}"/>
              </a:ext>
            </a:extLst>
          </p:cNvPr>
          <p:cNvSpPr/>
          <p:nvPr userDrawn="1"/>
        </p:nvSpPr>
        <p:spPr>
          <a:xfrm rot="12056913">
            <a:off x="5363426" y="5089801"/>
            <a:ext cx="251202" cy="216553"/>
          </a:xfrm>
          <a:prstGeom prst="triangl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 xmlns:a16="http://schemas.microsoft.com/office/drawing/2014/main" id="{6B27FEF4-8DD6-4FAC-9895-F6E35C1DA54A}"/>
              </a:ext>
            </a:extLst>
          </p:cNvPr>
          <p:cNvSpPr/>
          <p:nvPr userDrawn="1"/>
        </p:nvSpPr>
        <p:spPr>
          <a:xfrm rot="12056913">
            <a:off x="8103105" y="591382"/>
            <a:ext cx="251202" cy="216553"/>
          </a:xfrm>
          <a:prstGeom prst="triangl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14D70D1D-AA00-4B06-A452-6DFDE7FFF4E9}"/>
              </a:ext>
            </a:extLst>
          </p:cNvPr>
          <p:cNvSpPr/>
          <p:nvPr userDrawn="1"/>
        </p:nvSpPr>
        <p:spPr>
          <a:xfrm>
            <a:off x="3621417" y="2170597"/>
            <a:ext cx="213463" cy="213463"/>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 xmlns:a16="http://schemas.microsoft.com/office/drawing/2014/main" id="{85D1B683-76F6-46BE-9D4C-38ADA1B32309}"/>
              </a:ext>
            </a:extLst>
          </p:cNvPr>
          <p:cNvSpPr/>
          <p:nvPr userDrawn="1"/>
        </p:nvSpPr>
        <p:spPr>
          <a:xfrm>
            <a:off x="10794549" y="1222466"/>
            <a:ext cx="213463" cy="213463"/>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Rounded Corners 14">
            <a:extLst>
              <a:ext uri="{FF2B5EF4-FFF2-40B4-BE49-F238E27FC236}">
                <a16:creationId xmlns="" xmlns:a16="http://schemas.microsoft.com/office/drawing/2014/main" id="{0B4C9FD5-DF32-4DAC-8E2E-373DFB75D439}"/>
              </a:ext>
            </a:extLst>
          </p:cNvPr>
          <p:cNvSpPr/>
          <p:nvPr userDrawn="1"/>
        </p:nvSpPr>
        <p:spPr>
          <a:xfrm rot="18900000">
            <a:off x="7806765" y="2002509"/>
            <a:ext cx="898779" cy="18823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 xmlns:a16="http://schemas.microsoft.com/office/drawing/2014/main" id="{94E87BE3-6EEF-461A-BBF4-750890F3D4AF}"/>
              </a:ext>
            </a:extLst>
          </p:cNvPr>
          <p:cNvSpPr/>
          <p:nvPr userDrawn="1"/>
        </p:nvSpPr>
        <p:spPr>
          <a:xfrm rot="18900000">
            <a:off x="8490717" y="1859485"/>
            <a:ext cx="471088" cy="9866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567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3771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34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4B654-D3EA-4AD7-A36A-41183F448CEA}" type="datetimeFigureOut">
              <a:rPr lang="en-CA" smtClean="0"/>
              <a:t>2025-03-30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2398485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0" y="287255"/>
            <a:ext cx="12192000"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6" name="Group 5">
            <a:extLst>
              <a:ext uri="{FF2B5EF4-FFF2-40B4-BE49-F238E27FC236}">
                <a16:creationId xmlns="" xmlns:a16="http://schemas.microsoft.com/office/drawing/2014/main" id="{39E32B89-F037-40D0-AF12-764A7C2FA486}"/>
              </a:ext>
            </a:extLst>
          </p:cNvPr>
          <p:cNvGrpSpPr/>
          <p:nvPr userDrawn="1"/>
        </p:nvGrpSpPr>
        <p:grpSpPr>
          <a:xfrm>
            <a:off x="-9525" y="6378430"/>
            <a:ext cx="12280605" cy="489096"/>
            <a:chOff x="-10633" y="6411432"/>
            <a:chExt cx="11109042" cy="446567"/>
          </a:xfrm>
        </p:grpSpPr>
        <p:sp>
          <p:nvSpPr>
            <p:cNvPr id="7" name="Graphic 41">
              <a:extLst>
                <a:ext uri="{FF2B5EF4-FFF2-40B4-BE49-F238E27FC236}">
                  <a16:creationId xmlns="" xmlns:a16="http://schemas.microsoft.com/office/drawing/2014/main" id="{3BC4C72F-286E-4B83-A4A4-AD0BA626627E}"/>
                </a:ext>
              </a:extLst>
            </p:cNvPr>
            <p:cNvSpPr/>
            <p:nvPr userDrawn="1"/>
          </p:nvSpPr>
          <p:spPr>
            <a:xfrm>
              <a:off x="-10633" y="6411432"/>
              <a:ext cx="5608465" cy="446567"/>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a:p>
          </p:txBody>
        </p:sp>
        <p:sp>
          <p:nvSpPr>
            <p:cNvPr id="8" name="Graphic 41">
              <a:extLst>
                <a:ext uri="{FF2B5EF4-FFF2-40B4-BE49-F238E27FC236}">
                  <a16:creationId xmlns="" xmlns:a16="http://schemas.microsoft.com/office/drawing/2014/main" id="{D99DEF50-1B12-45D7-8822-C1AF050634CB}"/>
                </a:ext>
              </a:extLst>
            </p:cNvPr>
            <p:cNvSpPr/>
            <p:nvPr userDrawn="1"/>
          </p:nvSpPr>
          <p:spPr>
            <a:xfrm>
              <a:off x="5489944" y="6411432"/>
              <a:ext cx="5608465" cy="446567"/>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1310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캡션 있는 콘텐츠">
    <p:spTree>
      <p:nvGrpSpPr>
        <p:cNvPr id="1" name=""/>
        <p:cNvGrpSpPr/>
        <p:nvPr/>
      </p:nvGrpSpPr>
      <p:grpSpPr>
        <a:xfrm>
          <a:off x="0" y="0"/>
          <a:ext cx="0" cy="0"/>
          <a:chOff x="0" y="0"/>
          <a:chExt cx="0" cy="0"/>
        </a:xfrm>
      </p:grpSpPr>
      <p:sp>
        <p:nvSpPr>
          <p:cNvPr id="70" name="그림 개체 틀 69">
            <a:extLst>
              <a:ext uri="{FF2B5EF4-FFF2-40B4-BE49-F238E27FC236}">
                <a16:creationId xmlns="" xmlns:a16="http://schemas.microsoft.com/office/drawing/2014/main" id="{4CBC11AB-4544-4C2D-AD5A-477B61EAD23A}"/>
              </a:ext>
            </a:extLst>
          </p:cNvPr>
          <p:cNvSpPr>
            <a:spLocks noGrp="1"/>
          </p:cNvSpPr>
          <p:nvPr>
            <p:ph type="pic" idx="16" hasCustomPrompt="1"/>
          </p:nvPr>
        </p:nvSpPr>
        <p:spPr>
          <a:xfrm>
            <a:off x="0" y="0"/>
            <a:ext cx="8265502" cy="6858000"/>
          </a:xfrm>
          <a:custGeom>
            <a:avLst/>
            <a:gdLst>
              <a:gd name="connsiteX0" fmla="*/ 5195456 w 8265502"/>
              <a:gd name="connsiteY0" fmla="*/ 6338077 h 6858000"/>
              <a:gd name="connsiteX1" fmla="*/ 5918072 w 8265502"/>
              <a:gd name="connsiteY1" fmla="*/ 6338077 h 6858000"/>
              <a:gd name="connsiteX2" fmla="*/ 6178034 w 8265502"/>
              <a:gd name="connsiteY2" fmla="*/ 6858000 h 6858000"/>
              <a:gd name="connsiteX3" fmla="*/ 4935495 w 8265502"/>
              <a:gd name="connsiteY3" fmla="*/ 6858000 h 6858000"/>
              <a:gd name="connsiteX4" fmla="*/ 3119745 w 8265502"/>
              <a:gd name="connsiteY4" fmla="*/ 6338077 h 6858000"/>
              <a:gd name="connsiteX5" fmla="*/ 3842361 w 8265502"/>
              <a:gd name="connsiteY5" fmla="*/ 6338077 h 6858000"/>
              <a:gd name="connsiteX6" fmla="*/ 4102323 w 8265502"/>
              <a:gd name="connsiteY6" fmla="*/ 6858000 h 6858000"/>
              <a:gd name="connsiteX7" fmla="*/ 2859784 w 8265502"/>
              <a:gd name="connsiteY7" fmla="*/ 6858000 h 6858000"/>
              <a:gd name="connsiteX8" fmla="*/ 1044037 w 8265502"/>
              <a:gd name="connsiteY8" fmla="*/ 6338077 h 6858000"/>
              <a:gd name="connsiteX9" fmla="*/ 1766653 w 8265502"/>
              <a:gd name="connsiteY9" fmla="*/ 6338077 h 6858000"/>
              <a:gd name="connsiteX10" fmla="*/ 2026615 w 8265502"/>
              <a:gd name="connsiteY10" fmla="*/ 6858000 h 6858000"/>
              <a:gd name="connsiteX11" fmla="*/ 784076 w 8265502"/>
              <a:gd name="connsiteY11" fmla="*/ 6858000 h 6858000"/>
              <a:gd name="connsiteX12" fmla="*/ 3179 w 8265502"/>
              <a:gd name="connsiteY12" fmla="*/ 5766324 h 6858000"/>
              <a:gd name="connsiteX13" fmla="*/ 725796 w 8265502"/>
              <a:gd name="connsiteY13" fmla="*/ 5766324 h 6858000"/>
              <a:gd name="connsiteX14" fmla="*/ 999515 w 8265502"/>
              <a:gd name="connsiteY14" fmla="*/ 6313762 h 6858000"/>
              <a:gd name="connsiteX15" fmla="*/ 727396 w 8265502"/>
              <a:gd name="connsiteY15" fmla="*/ 6858000 h 6858000"/>
              <a:gd name="connsiteX16" fmla="*/ 1580 w 8265502"/>
              <a:gd name="connsiteY16" fmla="*/ 6858000 h 6858000"/>
              <a:gd name="connsiteX17" fmla="*/ 0 w 8265502"/>
              <a:gd name="connsiteY17" fmla="*/ 6854841 h 6858000"/>
              <a:gd name="connsiteX18" fmla="*/ 0 w 8265502"/>
              <a:gd name="connsiteY18" fmla="*/ 5772682 h 6858000"/>
              <a:gd name="connsiteX19" fmla="*/ 6243369 w 8265502"/>
              <a:gd name="connsiteY19" fmla="*/ 5763125 h 6858000"/>
              <a:gd name="connsiteX20" fmla="*/ 6965986 w 8265502"/>
              <a:gd name="connsiteY20" fmla="*/ 5763125 h 6858000"/>
              <a:gd name="connsiteX21" fmla="*/ 7239705 w 8265502"/>
              <a:gd name="connsiteY21" fmla="*/ 6310563 h 6858000"/>
              <a:gd name="connsiteX22" fmla="*/ 6965986 w 8265502"/>
              <a:gd name="connsiteY22" fmla="*/ 6858000 h 6858000"/>
              <a:gd name="connsiteX23" fmla="*/ 6243369 w 8265502"/>
              <a:gd name="connsiteY23" fmla="*/ 6858000 h 6858000"/>
              <a:gd name="connsiteX24" fmla="*/ 5969650 w 8265502"/>
              <a:gd name="connsiteY24" fmla="*/ 6310563 h 6858000"/>
              <a:gd name="connsiteX25" fmla="*/ 4154596 w 8265502"/>
              <a:gd name="connsiteY25" fmla="*/ 5763125 h 6858000"/>
              <a:gd name="connsiteX26" fmla="*/ 4877213 w 8265502"/>
              <a:gd name="connsiteY26" fmla="*/ 5763125 h 6858000"/>
              <a:gd name="connsiteX27" fmla="*/ 5150931 w 8265502"/>
              <a:gd name="connsiteY27" fmla="*/ 6310563 h 6858000"/>
              <a:gd name="connsiteX28" fmla="*/ 4877213 w 8265502"/>
              <a:gd name="connsiteY28" fmla="*/ 6858000 h 6858000"/>
              <a:gd name="connsiteX29" fmla="*/ 4154596 w 8265502"/>
              <a:gd name="connsiteY29" fmla="*/ 6858000 h 6858000"/>
              <a:gd name="connsiteX30" fmla="*/ 3880877 w 8265502"/>
              <a:gd name="connsiteY30" fmla="*/ 6310563 h 6858000"/>
              <a:gd name="connsiteX31" fmla="*/ 2078889 w 8265502"/>
              <a:gd name="connsiteY31" fmla="*/ 5763125 h 6858000"/>
              <a:gd name="connsiteX32" fmla="*/ 2801505 w 8265502"/>
              <a:gd name="connsiteY32" fmla="*/ 5763125 h 6858000"/>
              <a:gd name="connsiteX33" fmla="*/ 3075224 w 8265502"/>
              <a:gd name="connsiteY33" fmla="*/ 6310563 h 6858000"/>
              <a:gd name="connsiteX34" fmla="*/ 2801505 w 8265502"/>
              <a:gd name="connsiteY34" fmla="*/ 6858000 h 6858000"/>
              <a:gd name="connsiteX35" fmla="*/ 2078889 w 8265502"/>
              <a:gd name="connsiteY35" fmla="*/ 6858000 h 6858000"/>
              <a:gd name="connsiteX36" fmla="*/ 1805170 w 8265502"/>
              <a:gd name="connsiteY36" fmla="*/ 6310563 h 6858000"/>
              <a:gd name="connsiteX37" fmla="*/ 3119748 w 8265502"/>
              <a:gd name="connsiteY37" fmla="*/ 5187603 h 6858000"/>
              <a:gd name="connsiteX38" fmla="*/ 3842363 w 8265502"/>
              <a:gd name="connsiteY38" fmla="*/ 5187603 h 6858000"/>
              <a:gd name="connsiteX39" fmla="*/ 4116082 w 8265502"/>
              <a:gd name="connsiteY39" fmla="*/ 5735041 h 6858000"/>
              <a:gd name="connsiteX40" fmla="*/ 3842363 w 8265502"/>
              <a:gd name="connsiteY40" fmla="*/ 6282478 h 6858000"/>
              <a:gd name="connsiteX41" fmla="*/ 3119748 w 8265502"/>
              <a:gd name="connsiteY41" fmla="*/ 6282478 h 6858000"/>
              <a:gd name="connsiteX42" fmla="*/ 2846029 w 8265502"/>
              <a:gd name="connsiteY42" fmla="*/ 5735041 h 6858000"/>
              <a:gd name="connsiteX43" fmla="*/ 1044038 w 8265502"/>
              <a:gd name="connsiteY43" fmla="*/ 5187603 h 6858000"/>
              <a:gd name="connsiteX44" fmla="*/ 1766654 w 8265502"/>
              <a:gd name="connsiteY44" fmla="*/ 5187603 h 6858000"/>
              <a:gd name="connsiteX45" fmla="*/ 2040373 w 8265502"/>
              <a:gd name="connsiteY45" fmla="*/ 5735041 h 6858000"/>
              <a:gd name="connsiteX46" fmla="*/ 1766654 w 8265502"/>
              <a:gd name="connsiteY46" fmla="*/ 6282478 h 6858000"/>
              <a:gd name="connsiteX47" fmla="*/ 1044038 w 8265502"/>
              <a:gd name="connsiteY47" fmla="*/ 6282478 h 6858000"/>
              <a:gd name="connsiteX48" fmla="*/ 770319 w 8265502"/>
              <a:gd name="connsiteY48" fmla="*/ 5735041 h 6858000"/>
              <a:gd name="connsiteX49" fmla="*/ 2078891 w 8265502"/>
              <a:gd name="connsiteY49" fmla="*/ 4612651 h 6858000"/>
              <a:gd name="connsiteX50" fmla="*/ 2801507 w 8265502"/>
              <a:gd name="connsiteY50" fmla="*/ 4612651 h 6858000"/>
              <a:gd name="connsiteX51" fmla="*/ 3075227 w 8265502"/>
              <a:gd name="connsiteY51" fmla="*/ 5160089 h 6858000"/>
              <a:gd name="connsiteX52" fmla="*/ 2801507 w 8265502"/>
              <a:gd name="connsiteY52" fmla="*/ 5707526 h 6858000"/>
              <a:gd name="connsiteX53" fmla="*/ 2078891 w 8265502"/>
              <a:gd name="connsiteY53" fmla="*/ 5707526 h 6858000"/>
              <a:gd name="connsiteX54" fmla="*/ 1805171 w 8265502"/>
              <a:gd name="connsiteY54" fmla="*/ 5160089 h 6858000"/>
              <a:gd name="connsiteX55" fmla="*/ 3182 w 8265502"/>
              <a:gd name="connsiteY55" fmla="*/ 4612651 h 6858000"/>
              <a:gd name="connsiteX56" fmla="*/ 725798 w 8265502"/>
              <a:gd name="connsiteY56" fmla="*/ 4612651 h 6858000"/>
              <a:gd name="connsiteX57" fmla="*/ 999517 w 8265502"/>
              <a:gd name="connsiteY57" fmla="*/ 5160089 h 6858000"/>
              <a:gd name="connsiteX58" fmla="*/ 725798 w 8265502"/>
              <a:gd name="connsiteY58" fmla="*/ 5707526 h 6858000"/>
              <a:gd name="connsiteX59" fmla="*/ 3182 w 8265502"/>
              <a:gd name="connsiteY59" fmla="*/ 5707526 h 6858000"/>
              <a:gd name="connsiteX60" fmla="*/ 0 w 8265502"/>
              <a:gd name="connsiteY60" fmla="*/ 5701162 h 6858000"/>
              <a:gd name="connsiteX61" fmla="*/ 0 w 8265502"/>
              <a:gd name="connsiteY61" fmla="*/ 4619015 h 6858000"/>
              <a:gd name="connsiteX62" fmla="*/ 5195456 w 8265502"/>
              <a:gd name="connsiteY62" fmla="*/ 4037129 h 6858000"/>
              <a:gd name="connsiteX63" fmla="*/ 5918073 w 8265502"/>
              <a:gd name="connsiteY63" fmla="*/ 4037129 h 6858000"/>
              <a:gd name="connsiteX64" fmla="*/ 6191792 w 8265502"/>
              <a:gd name="connsiteY64" fmla="*/ 4584567 h 6858000"/>
              <a:gd name="connsiteX65" fmla="*/ 5918073 w 8265502"/>
              <a:gd name="connsiteY65" fmla="*/ 5132004 h 6858000"/>
              <a:gd name="connsiteX66" fmla="*/ 5195456 w 8265502"/>
              <a:gd name="connsiteY66" fmla="*/ 5132004 h 6858000"/>
              <a:gd name="connsiteX67" fmla="*/ 4921737 w 8265502"/>
              <a:gd name="connsiteY67" fmla="*/ 4584567 h 6858000"/>
              <a:gd name="connsiteX68" fmla="*/ 3119749 w 8265502"/>
              <a:gd name="connsiteY68" fmla="*/ 4037129 h 6858000"/>
              <a:gd name="connsiteX69" fmla="*/ 3842364 w 8265502"/>
              <a:gd name="connsiteY69" fmla="*/ 4037129 h 6858000"/>
              <a:gd name="connsiteX70" fmla="*/ 4116083 w 8265502"/>
              <a:gd name="connsiteY70" fmla="*/ 4584567 h 6858000"/>
              <a:gd name="connsiteX71" fmla="*/ 3842364 w 8265502"/>
              <a:gd name="connsiteY71" fmla="*/ 5132004 h 6858000"/>
              <a:gd name="connsiteX72" fmla="*/ 3119749 w 8265502"/>
              <a:gd name="connsiteY72" fmla="*/ 5132004 h 6858000"/>
              <a:gd name="connsiteX73" fmla="*/ 2846030 w 8265502"/>
              <a:gd name="connsiteY73" fmla="*/ 4584567 h 6858000"/>
              <a:gd name="connsiteX74" fmla="*/ 1044040 w 8265502"/>
              <a:gd name="connsiteY74" fmla="*/ 4037129 h 6858000"/>
              <a:gd name="connsiteX75" fmla="*/ 1766657 w 8265502"/>
              <a:gd name="connsiteY75" fmla="*/ 4037129 h 6858000"/>
              <a:gd name="connsiteX76" fmla="*/ 2040376 w 8265502"/>
              <a:gd name="connsiteY76" fmla="*/ 4584567 h 6858000"/>
              <a:gd name="connsiteX77" fmla="*/ 1766657 w 8265502"/>
              <a:gd name="connsiteY77" fmla="*/ 5132004 h 6858000"/>
              <a:gd name="connsiteX78" fmla="*/ 1044040 w 8265502"/>
              <a:gd name="connsiteY78" fmla="*/ 5132004 h 6858000"/>
              <a:gd name="connsiteX79" fmla="*/ 770321 w 8265502"/>
              <a:gd name="connsiteY79" fmla="*/ 4584567 h 6858000"/>
              <a:gd name="connsiteX80" fmla="*/ 2078891 w 8265502"/>
              <a:gd name="connsiteY80" fmla="*/ 3458978 h 6858000"/>
              <a:gd name="connsiteX81" fmla="*/ 2801507 w 8265502"/>
              <a:gd name="connsiteY81" fmla="*/ 3458978 h 6858000"/>
              <a:gd name="connsiteX82" fmla="*/ 3075227 w 8265502"/>
              <a:gd name="connsiteY82" fmla="*/ 4006416 h 6858000"/>
              <a:gd name="connsiteX83" fmla="*/ 2801507 w 8265502"/>
              <a:gd name="connsiteY83" fmla="*/ 4553853 h 6858000"/>
              <a:gd name="connsiteX84" fmla="*/ 2078891 w 8265502"/>
              <a:gd name="connsiteY84" fmla="*/ 4553853 h 6858000"/>
              <a:gd name="connsiteX85" fmla="*/ 1805171 w 8265502"/>
              <a:gd name="connsiteY85" fmla="*/ 4006416 h 6858000"/>
              <a:gd name="connsiteX86" fmla="*/ 3182 w 8265502"/>
              <a:gd name="connsiteY86" fmla="*/ 3458978 h 6858000"/>
              <a:gd name="connsiteX87" fmla="*/ 725798 w 8265502"/>
              <a:gd name="connsiteY87" fmla="*/ 3458978 h 6858000"/>
              <a:gd name="connsiteX88" fmla="*/ 999517 w 8265502"/>
              <a:gd name="connsiteY88" fmla="*/ 4006416 h 6858000"/>
              <a:gd name="connsiteX89" fmla="*/ 725798 w 8265502"/>
              <a:gd name="connsiteY89" fmla="*/ 4553853 h 6858000"/>
              <a:gd name="connsiteX90" fmla="*/ 3182 w 8265502"/>
              <a:gd name="connsiteY90" fmla="*/ 4553853 h 6858000"/>
              <a:gd name="connsiteX91" fmla="*/ 0 w 8265502"/>
              <a:gd name="connsiteY91" fmla="*/ 4547489 h 6858000"/>
              <a:gd name="connsiteX92" fmla="*/ 0 w 8265502"/>
              <a:gd name="connsiteY92" fmla="*/ 3465342 h 6858000"/>
              <a:gd name="connsiteX93" fmla="*/ 1044040 w 8265502"/>
              <a:gd name="connsiteY93" fmla="*/ 2883459 h 6858000"/>
              <a:gd name="connsiteX94" fmla="*/ 1766657 w 8265502"/>
              <a:gd name="connsiteY94" fmla="*/ 2883459 h 6858000"/>
              <a:gd name="connsiteX95" fmla="*/ 2040376 w 8265502"/>
              <a:gd name="connsiteY95" fmla="*/ 3430894 h 6858000"/>
              <a:gd name="connsiteX96" fmla="*/ 1766657 w 8265502"/>
              <a:gd name="connsiteY96" fmla="*/ 3978331 h 6858000"/>
              <a:gd name="connsiteX97" fmla="*/ 1044040 w 8265502"/>
              <a:gd name="connsiteY97" fmla="*/ 3978331 h 6858000"/>
              <a:gd name="connsiteX98" fmla="*/ 770321 w 8265502"/>
              <a:gd name="connsiteY98" fmla="*/ 3430894 h 6858000"/>
              <a:gd name="connsiteX99" fmla="*/ 3119749 w 8265502"/>
              <a:gd name="connsiteY99" fmla="*/ 2883458 h 6858000"/>
              <a:gd name="connsiteX100" fmla="*/ 3842364 w 8265502"/>
              <a:gd name="connsiteY100" fmla="*/ 2883458 h 6858000"/>
              <a:gd name="connsiteX101" fmla="*/ 4116083 w 8265502"/>
              <a:gd name="connsiteY101" fmla="*/ 3430894 h 6858000"/>
              <a:gd name="connsiteX102" fmla="*/ 3842364 w 8265502"/>
              <a:gd name="connsiteY102" fmla="*/ 3978331 h 6858000"/>
              <a:gd name="connsiteX103" fmla="*/ 3119749 w 8265502"/>
              <a:gd name="connsiteY103" fmla="*/ 3978331 h 6858000"/>
              <a:gd name="connsiteX104" fmla="*/ 2846030 w 8265502"/>
              <a:gd name="connsiteY104" fmla="*/ 3430894 h 6858000"/>
              <a:gd name="connsiteX105" fmla="*/ 3182 w 8265502"/>
              <a:gd name="connsiteY105" fmla="*/ 2305308 h 6858000"/>
              <a:gd name="connsiteX106" fmla="*/ 725799 w 8265502"/>
              <a:gd name="connsiteY106" fmla="*/ 2305308 h 6858000"/>
              <a:gd name="connsiteX107" fmla="*/ 999517 w 8265502"/>
              <a:gd name="connsiteY107" fmla="*/ 2852745 h 6858000"/>
              <a:gd name="connsiteX108" fmla="*/ 725799 w 8265502"/>
              <a:gd name="connsiteY108" fmla="*/ 3400180 h 6858000"/>
              <a:gd name="connsiteX109" fmla="*/ 3182 w 8265502"/>
              <a:gd name="connsiteY109" fmla="*/ 3400180 h 6858000"/>
              <a:gd name="connsiteX110" fmla="*/ 0 w 8265502"/>
              <a:gd name="connsiteY110" fmla="*/ 3393816 h 6858000"/>
              <a:gd name="connsiteX111" fmla="*/ 0 w 8265502"/>
              <a:gd name="connsiteY111" fmla="*/ 2311672 h 6858000"/>
              <a:gd name="connsiteX112" fmla="*/ 2078891 w 8265502"/>
              <a:gd name="connsiteY112" fmla="*/ 2305306 h 6858000"/>
              <a:gd name="connsiteX113" fmla="*/ 2801507 w 8265502"/>
              <a:gd name="connsiteY113" fmla="*/ 2305306 h 6858000"/>
              <a:gd name="connsiteX114" fmla="*/ 3075227 w 8265502"/>
              <a:gd name="connsiteY114" fmla="*/ 2852744 h 6858000"/>
              <a:gd name="connsiteX115" fmla="*/ 2801507 w 8265502"/>
              <a:gd name="connsiteY115" fmla="*/ 3400179 h 6858000"/>
              <a:gd name="connsiteX116" fmla="*/ 2078891 w 8265502"/>
              <a:gd name="connsiteY116" fmla="*/ 3400179 h 6858000"/>
              <a:gd name="connsiteX117" fmla="*/ 1805171 w 8265502"/>
              <a:gd name="connsiteY117" fmla="*/ 2852744 h 6858000"/>
              <a:gd name="connsiteX118" fmla="*/ 4154597 w 8265502"/>
              <a:gd name="connsiteY118" fmla="*/ 2305305 h 6858000"/>
              <a:gd name="connsiteX119" fmla="*/ 4877214 w 8265502"/>
              <a:gd name="connsiteY119" fmla="*/ 2305305 h 6858000"/>
              <a:gd name="connsiteX120" fmla="*/ 5150933 w 8265502"/>
              <a:gd name="connsiteY120" fmla="*/ 2852744 h 6858000"/>
              <a:gd name="connsiteX121" fmla="*/ 4877214 w 8265502"/>
              <a:gd name="connsiteY121" fmla="*/ 3400179 h 6858000"/>
              <a:gd name="connsiteX122" fmla="*/ 4154597 w 8265502"/>
              <a:gd name="connsiteY122" fmla="*/ 3400179 h 6858000"/>
              <a:gd name="connsiteX123" fmla="*/ 3880878 w 8265502"/>
              <a:gd name="connsiteY123" fmla="*/ 2852744 h 6858000"/>
              <a:gd name="connsiteX124" fmla="*/ 1044040 w 8265502"/>
              <a:gd name="connsiteY124" fmla="*/ 1729785 h 6858000"/>
              <a:gd name="connsiteX125" fmla="*/ 1766657 w 8265502"/>
              <a:gd name="connsiteY125" fmla="*/ 1729785 h 6858000"/>
              <a:gd name="connsiteX126" fmla="*/ 2040376 w 8265502"/>
              <a:gd name="connsiteY126" fmla="*/ 2277224 h 6858000"/>
              <a:gd name="connsiteX127" fmla="*/ 1766657 w 8265502"/>
              <a:gd name="connsiteY127" fmla="*/ 2824659 h 6858000"/>
              <a:gd name="connsiteX128" fmla="*/ 1044040 w 8265502"/>
              <a:gd name="connsiteY128" fmla="*/ 2824659 h 6858000"/>
              <a:gd name="connsiteX129" fmla="*/ 770321 w 8265502"/>
              <a:gd name="connsiteY129" fmla="*/ 2277224 h 6858000"/>
              <a:gd name="connsiteX130" fmla="*/ 3119749 w 8265502"/>
              <a:gd name="connsiteY130" fmla="*/ 1729784 h 6858000"/>
              <a:gd name="connsiteX131" fmla="*/ 3842364 w 8265502"/>
              <a:gd name="connsiteY131" fmla="*/ 1729784 h 6858000"/>
              <a:gd name="connsiteX132" fmla="*/ 4116083 w 8265502"/>
              <a:gd name="connsiteY132" fmla="*/ 2277222 h 6858000"/>
              <a:gd name="connsiteX133" fmla="*/ 3842364 w 8265502"/>
              <a:gd name="connsiteY133" fmla="*/ 2824659 h 6858000"/>
              <a:gd name="connsiteX134" fmla="*/ 3119749 w 8265502"/>
              <a:gd name="connsiteY134" fmla="*/ 2824659 h 6858000"/>
              <a:gd name="connsiteX135" fmla="*/ 2846030 w 8265502"/>
              <a:gd name="connsiteY135" fmla="*/ 2277222 h 6858000"/>
              <a:gd name="connsiteX136" fmla="*/ 3182 w 8265502"/>
              <a:gd name="connsiteY136" fmla="*/ 1151633 h 6858000"/>
              <a:gd name="connsiteX137" fmla="*/ 725799 w 8265502"/>
              <a:gd name="connsiteY137" fmla="*/ 1151633 h 6858000"/>
              <a:gd name="connsiteX138" fmla="*/ 999517 w 8265502"/>
              <a:gd name="connsiteY138" fmla="*/ 1699071 h 6858000"/>
              <a:gd name="connsiteX139" fmla="*/ 725799 w 8265502"/>
              <a:gd name="connsiteY139" fmla="*/ 2246508 h 6858000"/>
              <a:gd name="connsiteX140" fmla="*/ 3182 w 8265502"/>
              <a:gd name="connsiteY140" fmla="*/ 2246508 h 6858000"/>
              <a:gd name="connsiteX141" fmla="*/ 0 w 8265502"/>
              <a:gd name="connsiteY141" fmla="*/ 2240144 h 6858000"/>
              <a:gd name="connsiteX142" fmla="*/ 0 w 8265502"/>
              <a:gd name="connsiteY142" fmla="*/ 1157997 h 6858000"/>
              <a:gd name="connsiteX143" fmla="*/ 2078891 w 8265502"/>
              <a:gd name="connsiteY143" fmla="*/ 1151632 h 6858000"/>
              <a:gd name="connsiteX144" fmla="*/ 2801507 w 8265502"/>
              <a:gd name="connsiteY144" fmla="*/ 1151632 h 6858000"/>
              <a:gd name="connsiteX145" fmla="*/ 3075227 w 8265502"/>
              <a:gd name="connsiteY145" fmla="*/ 1699069 h 6858000"/>
              <a:gd name="connsiteX146" fmla="*/ 2801507 w 8265502"/>
              <a:gd name="connsiteY146" fmla="*/ 2246507 h 6858000"/>
              <a:gd name="connsiteX147" fmla="*/ 2078891 w 8265502"/>
              <a:gd name="connsiteY147" fmla="*/ 2246507 h 6858000"/>
              <a:gd name="connsiteX148" fmla="*/ 1805172 w 8265502"/>
              <a:gd name="connsiteY148" fmla="*/ 1699069 h 6858000"/>
              <a:gd name="connsiteX149" fmla="*/ 4154597 w 8265502"/>
              <a:gd name="connsiteY149" fmla="*/ 1151631 h 6858000"/>
              <a:gd name="connsiteX150" fmla="*/ 4877214 w 8265502"/>
              <a:gd name="connsiteY150" fmla="*/ 1151631 h 6858000"/>
              <a:gd name="connsiteX151" fmla="*/ 5150933 w 8265502"/>
              <a:gd name="connsiteY151" fmla="*/ 1699069 h 6858000"/>
              <a:gd name="connsiteX152" fmla="*/ 4877214 w 8265502"/>
              <a:gd name="connsiteY152" fmla="*/ 2246506 h 6858000"/>
              <a:gd name="connsiteX153" fmla="*/ 4154597 w 8265502"/>
              <a:gd name="connsiteY153" fmla="*/ 2246506 h 6858000"/>
              <a:gd name="connsiteX154" fmla="*/ 3880878 w 8265502"/>
              <a:gd name="connsiteY154" fmla="*/ 1699069 h 6858000"/>
              <a:gd name="connsiteX155" fmla="*/ 1044040 w 8265502"/>
              <a:gd name="connsiteY155" fmla="*/ 576110 h 6858000"/>
              <a:gd name="connsiteX156" fmla="*/ 1766657 w 8265502"/>
              <a:gd name="connsiteY156" fmla="*/ 576110 h 6858000"/>
              <a:gd name="connsiteX157" fmla="*/ 2040377 w 8265502"/>
              <a:gd name="connsiteY157" fmla="*/ 1123549 h 6858000"/>
              <a:gd name="connsiteX158" fmla="*/ 1766657 w 8265502"/>
              <a:gd name="connsiteY158" fmla="*/ 1670985 h 6858000"/>
              <a:gd name="connsiteX159" fmla="*/ 1044040 w 8265502"/>
              <a:gd name="connsiteY159" fmla="*/ 1670985 h 6858000"/>
              <a:gd name="connsiteX160" fmla="*/ 770321 w 8265502"/>
              <a:gd name="connsiteY160" fmla="*/ 1123549 h 6858000"/>
              <a:gd name="connsiteX161" fmla="*/ 3119749 w 8265502"/>
              <a:gd name="connsiteY161" fmla="*/ 576109 h 6858000"/>
              <a:gd name="connsiteX162" fmla="*/ 3842364 w 8265502"/>
              <a:gd name="connsiteY162" fmla="*/ 576109 h 6858000"/>
              <a:gd name="connsiteX163" fmla="*/ 4116083 w 8265502"/>
              <a:gd name="connsiteY163" fmla="*/ 1123547 h 6858000"/>
              <a:gd name="connsiteX164" fmla="*/ 3842364 w 8265502"/>
              <a:gd name="connsiteY164" fmla="*/ 1670984 h 6858000"/>
              <a:gd name="connsiteX165" fmla="*/ 3119749 w 8265502"/>
              <a:gd name="connsiteY165" fmla="*/ 1670984 h 6858000"/>
              <a:gd name="connsiteX166" fmla="*/ 2846030 w 8265502"/>
              <a:gd name="connsiteY166" fmla="*/ 1123547 h 6858000"/>
              <a:gd name="connsiteX167" fmla="*/ 5195456 w 8265502"/>
              <a:gd name="connsiteY167" fmla="*/ 576108 h 6858000"/>
              <a:gd name="connsiteX168" fmla="*/ 5918073 w 8265502"/>
              <a:gd name="connsiteY168" fmla="*/ 576108 h 6858000"/>
              <a:gd name="connsiteX169" fmla="*/ 6191792 w 8265502"/>
              <a:gd name="connsiteY169" fmla="*/ 1123546 h 6858000"/>
              <a:gd name="connsiteX170" fmla="*/ 5918073 w 8265502"/>
              <a:gd name="connsiteY170" fmla="*/ 1670983 h 6858000"/>
              <a:gd name="connsiteX171" fmla="*/ 5195456 w 8265502"/>
              <a:gd name="connsiteY171" fmla="*/ 1670983 h 6858000"/>
              <a:gd name="connsiteX172" fmla="*/ 4921737 w 8265502"/>
              <a:gd name="connsiteY172" fmla="*/ 1123546 h 6858000"/>
              <a:gd name="connsiteX173" fmla="*/ 7025576 w 8265502"/>
              <a:gd name="connsiteY173" fmla="*/ 0 h 6858000"/>
              <a:gd name="connsiteX174" fmla="*/ 8265502 w 8265502"/>
              <a:gd name="connsiteY174" fmla="*/ 0 h 6858000"/>
              <a:gd name="connsiteX175" fmla="*/ 8006847 w 8265502"/>
              <a:gd name="connsiteY175" fmla="*/ 517308 h 6858000"/>
              <a:gd name="connsiteX176" fmla="*/ 7284230 w 8265502"/>
              <a:gd name="connsiteY176" fmla="*/ 517308 h 6858000"/>
              <a:gd name="connsiteX177" fmla="*/ 6242345 w 8265502"/>
              <a:gd name="connsiteY177" fmla="*/ 0 h 6858000"/>
              <a:gd name="connsiteX178" fmla="*/ 6967007 w 8265502"/>
              <a:gd name="connsiteY178" fmla="*/ 0 h 6858000"/>
              <a:gd name="connsiteX179" fmla="*/ 7239703 w 8265502"/>
              <a:gd name="connsiteY179" fmla="*/ 545393 h 6858000"/>
              <a:gd name="connsiteX180" fmla="*/ 6965984 w 8265502"/>
              <a:gd name="connsiteY180" fmla="*/ 1092830 h 6858000"/>
              <a:gd name="connsiteX181" fmla="*/ 6243367 w 8265502"/>
              <a:gd name="connsiteY181" fmla="*/ 1092830 h 6858000"/>
              <a:gd name="connsiteX182" fmla="*/ 5969648 w 8265502"/>
              <a:gd name="connsiteY182" fmla="*/ 545393 h 6858000"/>
              <a:gd name="connsiteX183" fmla="*/ 4936801 w 8265502"/>
              <a:gd name="connsiteY183" fmla="*/ 0 h 6858000"/>
              <a:gd name="connsiteX184" fmla="*/ 6176728 w 8265502"/>
              <a:gd name="connsiteY184" fmla="*/ 0 h 6858000"/>
              <a:gd name="connsiteX185" fmla="*/ 5918073 w 8265502"/>
              <a:gd name="connsiteY185" fmla="*/ 517309 h 6858000"/>
              <a:gd name="connsiteX186" fmla="*/ 5195456 w 8265502"/>
              <a:gd name="connsiteY186" fmla="*/ 517309 h 6858000"/>
              <a:gd name="connsiteX187" fmla="*/ 4153576 w 8265502"/>
              <a:gd name="connsiteY187" fmla="*/ 0 h 6858000"/>
              <a:gd name="connsiteX188" fmla="*/ 4878236 w 8265502"/>
              <a:gd name="connsiteY188" fmla="*/ 0 h 6858000"/>
              <a:gd name="connsiteX189" fmla="*/ 5150933 w 8265502"/>
              <a:gd name="connsiteY189" fmla="*/ 545395 h 6858000"/>
              <a:gd name="connsiteX190" fmla="*/ 4877214 w 8265502"/>
              <a:gd name="connsiteY190" fmla="*/ 1092832 h 6858000"/>
              <a:gd name="connsiteX191" fmla="*/ 4154597 w 8265502"/>
              <a:gd name="connsiteY191" fmla="*/ 1092832 h 6858000"/>
              <a:gd name="connsiteX192" fmla="*/ 3880878 w 8265502"/>
              <a:gd name="connsiteY192" fmla="*/ 545395 h 6858000"/>
              <a:gd name="connsiteX193" fmla="*/ 2861095 w 8265502"/>
              <a:gd name="connsiteY193" fmla="*/ 0 h 6858000"/>
              <a:gd name="connsiteX194" fmla="*/ 4101020 w 8265502"/>
              <a:gd name="connsiteY194" fmla="*/ 0 h 6858000"/>
              <a:gd name="connsiteX195" fmla="*/ 3842364 w 8265502"/>
              <a:gd name="connsiteY195" fmla="*/ 517310 h 6858000"/>
              <a:gd name="connsiteX196" fmla="*/ 3119749 w 8265502"/>
              <a:gd name="connsiteY196" fmla="*/ 517310 h 6858000"/>
              <a:gd name="connsiteX197" fmla="*/ 2077870 w 8265502"/>
              <a:gd name="connsiteY197" fmla="*/ 0 h 6858000"/>
              <a:gd name="connsiteX198" fmla="*/ 2802528 w 8265502"/>
              <a:gd name="connsiteY198" fmla="*/ 0 h 6858000"/>
              <a:gd name="connsiteX199" fmla="*/ 3075227 w 8265502"/>
              <a:gd name="connsiteY199" fmla="*/ 545396 h 6858000"/>
              <a:gd name="connsiteX200" fmla="*/ 2801507 w 8265502"/>
              <a:gd name="connsiteY200" fmla="*/ 1092833 h 6858000"/>
              <a:gd name="connsiteX201" fmla="*/ 2078891 w 8265502"/>
              <a:gd name="connsiteY201" fmla="*/ 1092833 h 6858000"/>
              <a:gd name="connsiteX202" fmla="*/ 1805172 w 8265502"/>
              <a:gd name="connsiteY202" fmla="*/ 545396 h 6858000"/>
              <a:gd name="connsiteX203" fmla="*/ 785384 w 8265502"/>
              <a:gd name="connsiteY203" fmla="*/ 0 h 6858000"/>
              <a:gd name="connsiteX204" fmla="*/ 2025315 w 8265502"/>
              <a:gd name="connsiteY204" fmla="*/ 0 h 6858000"/>
              <a:gd name="connsiteX205" fmla="*/ 1766657 w 8265502"/>
              <a:gd name="connsiteY205" fmla="*/ 517311 h 6858000"/>
              <a:gd name="connsiteX206" fmla="*/ 1044040 w 8265502"/>
              <a:gd name="connsiteY206" fmla="*/ 517311 h 6858000"/>
              <a:gd name="connsiteX207" fmla="*/ 2162 w 8265502"/>
              <a:gd name="connsiteY207" fmla="*/ 0 h 6858000"/>
              <a:gd name="connsiteX208" fmla="*/ 726820 w 8265502"/>
              <a:gd name="connsiteY208" fmla="*/ 0 h 6858000"/>
              <a:gd name="connsiteX209" fmla="*/ 999517 w 8265502"/>
              <a:gd name="connsiteY209" fmla="*/ 545397 h 6858000"/>
              <a:gd name="connsiteX210" fmla="*/ 725799 w 8265502"/>
              <a:gd name="connsiteY210" fmla="*/ 1092834 h 6858000"/>
              <a:gd name="connsiteX211" fmla="*/ 3182 w 8265502"/>
              <a:gd name="connsiteY211" fmla="*/ 1092834 h 6858000"/>
              <a:gd name="connsiteX212" fmla="*/ 0 w 8265502"/>
              <a:gd name="connsiteY212" fmla="*/ 1086470 h 6858000"/>
              <a:gd name="connsiteX213" fmla="*/ 0 w 8265502"/>
              <a:gd name="connsiteY213" fmla="*/ 43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8265502" h="6858000">
                <a:moveTo>
                  <a:pt x="5195456" y="6338077"/>
                </a:moveTo>
                <a:lnTo>
                  <a:pt x="5918072" y="6338077"/>
                </a:lnTo>
                <a:lnTo>
                  <a:pt x="6178034" y="6858000"/>
                </a:lnTo>
                <a:lnTo>
                  <a:pt x="4935495" y="6858000"/>
                </a:lnTo>
                <a:close/>
                <a:moveTo>
                  <a:pt x="3119745" y="6338077"/>
                </a:moveTo>
                <a:lnTo>
                  <a:pt x="3842361" y="6338077"/>
                </a:lnTo>
                <a:lnTo>
                  <a:pt x="4102323" y="6858000"/>
                </a:lnTo>
                <a:lnTo>
                  <a:pt x="2859784" y="6858000"/>
                </a:lnTo>
                <a:close/>
                <a:moveTo>
                  <a:pt x="1044037" y="6338077"/>
                </a:moveTo>
                <a:lnTo>
                  <a:pt x="1766653" y="6338077"/>
                </a:lnTo>
                <a:lnTo>
                  <a:pt x="2026615" y="6858000"/>
                </a:lnTo>
                <a:lnTo>
                  <a:pt x="784076" y="6858000"/>
                </a:lnTo>
                <a:close/>
                <a:moveTo>
                  <a:pt x="3179" y="5766324"/>
                </a:moveTo>
                <a:lnTo>
                  <a:pt x="725796" y="5766324"/>
                </a:lnTo>
                <a:lnTo>
                  <a:pt x="999515" y="6313762"/>
                </a:lnTo>
                <a:lnTo>
                  <a:pt x="727396" y="6858000"/>
                </a:lnTo>
                <a:lnTo>
                  <a:pt x="1580" y="6858000"/>
                </a:lnTo>
                <a:lnTo>
                  <a:pt x="0" y="6854841"/>
                </a:lnTo>
                <a:lnTo>
                  <a:pt x="0" y="5772682"/>
                </a:lnTo>
                <a:close/>
                <a:moveTo>
                  <a:pt x="6243369" y="5763125"/>
                </a:moveTo>
                <a:lnTo>
                  <a:pt x="6965986" y="5763125"/>
                </a:lnTo>
                <a:lnTo>
                  <a:pt x="7239705" y="6310563"/>
                </a:lnTo>
                <a:lnTo>
                  <a:pt x="6965986" y="6858000"/>
                </a:lnTo>
                <a:lnTo>
                  <a:pt x="6243369" y="6858000"/>
                </a:lnTo>
                <a:lnTo>
                  <a:pt x="5969650" y="6310563"/>
                </a:lnTo>
                <a:close/>
                <a:moveTo>
                  <a:pt x="4154596" y="5763125"/>
                </a:moveTo>
                <a:lnTo>
                  <a:pt x="4877213" y="5763125"/>
                </a:lnTo>
                <a:lnTo>
                  <a:pt x="5150931" y="6310563"/>
                </a:lnTo>
                <a:lnTo>
                  <a:pt x="4877213" y="6858000"/>
                </a:lnTo>
                <a:lnTo>
                  <a:pt x="4154596" y="6858000"/>
                </a:lnTo>
                <a:lnTo>
                  <a:pt x="3880877" y="6310563"/>
                </a:lnTo>
                <a:close/>
                <a:moveTo>
                  <a:pt x="2078889" y="5763125"/>
                </a:moveTo>
                <a:lnTo>
                  <a:pt x="2801505" y="5763125"/>
                </a:lnTo>
                <a:lnTo>
                  <a:pt x="3075224" y="6310563"/>
                </a:lnTo>
                <a:lnTo>
                  <a:pt x="2801505" y="6858000"/>
                </a:lnTo>
                <a:lnTo>
                  <a:pt x="2078889" y="6858000"/>
                </a:lnTo>
                <a:lnTo>
                  <a:pt x="1805170" y="6310563"/>
                </a:lnTo>
                <a:close/>
                <a:moveTo>
                  <a:pt x="3119748" y="5187603"/>
                </a:moveTo>
                <a:lnTo>
                  <a:pt x="3842363" y="5187603"/>
                </a:lnTo>
                <a:lnTo>
                  <a:pt x="4116082" y="5735041"/>
                </a:lnTo>
                <a:lnTo>
                  <a:pt x="3842363" y="6282478"/>
                </a:lnTo>
                <a:lnTo>
                  <a:pt x="3119748" y="6282478"/>
                </a:lnTo>
                <a:lnTo>
                  <a:pt x="2846029" y="5735041"/>
                </a:lnTo>
                <a:close/>
                <a:moveTo>
                  <a:pt x="1044038" y="5187603"/>
                </a:moveTo>
                <a:lnTo>
                  <a:pt x="1766654" y="5187603"/>
                </a:lnTo>
                <a:lnTo>
                  <a:pt x="2040373" y="5735041"/>
                </a:lnTo>
                <a:lnTo>
                  <a:pt x="1766654" y="6282478"/>
                </a:lnTo>
                <a:lnTo>
                  <a:pt x="1044038" y="6282478"/>
                </a:lnTo>
                <a:lnTo>
                  <a:pt x="770319" y="5735041"/>
                </a:lnTo>
                <a:close/>
                <a:moveTo>
                  <a:pt x="2078891" y="4612651"/>
                </a:moveTo>
                <a:lnTo>
                  <a:pt x="2801507" y="4612651"/>
                </a:lnTo>
                <a:lnTo>
                  <a:pt x="3075227" y="5160089"/>
                </a:lnTo>
                <a:lnTo>
                  <a:pt x="2801507" y="5707526"/>
                </a:lnTo>
                <a:lnTo>
                  <a:pt x="2078891" y="5707526"/>
                </a:lnTo>
                <a:lnTo>
                  <a:pt x="1805171" y="5160089"/>
                </a:lnTo>
                <a:close/>
                <a:moveTo>
                  <a:pt x="3182" y="4612651"/>
                </a:moveTo>
                <a:lnTo>
                  <a:pt x="725798" y="4612651"/>
                </a:lnTo>
                <a:lnTo>
                  <a:pt x="999517" y="5160089"/>
                </a:lnTo>
                <a:lnTo>
                  <a:pt x="725798" y="5707526"/>
                </a:lnTo>
                <a:lnTo>
                  <a:pt x="3182" y="5707526"/>
                </a:lnTo>
                <a:lnTo>
                  <a:pt x="0" y="5701162"/>
                </a:lnTo>
                <a:lnTo>
                  <a:pt x="0" y="4619015"/>
                </a:lnTo>
                <a:close/>
                <a:moveTo>
                  <a:pt x="5195456" y="4037129"/>
                </a:moveTo>
                <a:lnTo>
                  <a:pt x="5918073" y="4037129"/>
                </a:lnTo>
                <a:lnTo>
                  <a:pt x="6191792" y="4584567"/>
                </a:lnTo>
                <a:lnTo>
                  <a:pt x="5918073" y="5132004"/>
                </a:lnTo>
                <a:lnTo>
                  <a:pt x="5195456" y="5132004"/>
                </a:lnTo>
                <a:lnTo>
                  <a:pt x="4921737" y="4584567"/>
                </a:lnTo>
                <a:close/>
                <a:moveTo>
                  <a:pt x="3119749" y="4037129"/>
                </a:moveTo>
                <a:lnTo>
                  <a:pt x="3842364" y="4037129"/>
                </a:lnTo>
                <a:lnTo>
                  <a:pt x="4116083" y="4584567"/>
                </a:lnTo>
                <a:lnTo>
                  <a:pt x="3842364" y="5132004"/>
                </a:lnTo>
                <a:lnTo>
                  <a:pt x="3119749" y="5132004"/>
                </a:lnTo>
                <a:lnTo>
                  <a:pt x="2846030" y="4584567"/>
                </a:lnTo>
                <a:close/>
                <a:moveTo>
                  <a:pt x="1044040" y="4037129"/>
                </a:moveTo>
                <a:lnTo>
                  <a:pt x="1766657" y="4037129"/>
                </a:lnTo>
                <a:lnTo>
                  <a:pt x="2040376" y="4584567"/>
                </a:lnTo>
                <a:lnTo>
                  <a:pt x="1766657" y="5132004"/>
                </a:lnTo>
                <a:lnTo>
                  <a:pt x="1044040" y="5132004"/>
                </a:lnTo>
                <a:lnTo>
                  <a:pt x="770321" y="4584567"/>
                </a:lnTo>
                <a:close/>
                <a:moveTo>
                  <a:pt x="2078891" y="3458978"/>
                </a:moveTo>
                <a:lnTo>
                  <a:pt x="2801507" y="3458978"/>
                </a:lnTo>
                <a:lnTo>
                  <a:pt x="3075227" y="4006416"/>
                </a:lnTo>
                <a:lnTo>
                  <a:pt x="2801507" y="4553853"/>
                </a:lnTo>
                <a:lnTo>
                  <a:pt x="2078891" y="4553853"/>
                </a:lnTo>
                <a:lnTo>
                  <a:pt x="1805171" y="4006416"/>
                </a:lnTo>
                <a:close/>
                <a:moveTo>
                  <a:pt x="3182" y="3458978"/>
                </a:moveTo>
                <a:lnTo>
                  <a:pt x="725798" y="3458978"/>
                </a:lnTo>
                <a:lnTo>
                  <a:pt x="999517" y="4006416"/>
                </a:lnTo>
                <a:lnTo>
                  <a:pt x="725798" y="4553853"/>
                </a:lnTo>
                <a:lnTo>
                  <a:pt x="3182" y="4553853"/>
                </a:lnTo>
                <a:lnTo>
                  <a:pt x="0" y="4547489"/>
                </a:lnTo>
                <a:lnTo>
                  <a:pt x="0" y="3465342"/>
                </a:lnTo>
                <a:close/>
                <a:moveTo>
                  <a:pt x="1044040" y="2883459"/>
                </a:moveTo>
                <a:lnTo>
                  <a:pt x="1766657" y="2883459"/>
                </a:lnTo>
                <a:lnTo>
                  <a:pt x="2040376" y="3430894"/>
                </a:lnTo>
                <a:lnTo>
                  <a:pt x="1766657" y="3978331"/>
                </a:lnTo>
                <a:lnTo>
                  <a:pt x="1044040" y="3978331"/>
                </a:lnTo>
                <a:lnTo>
                  <a:pt x="770321" y="3430894"/>
                </a:lnTo>
                <a:close/>
                <a:moveTo>
                  <a:pt x="3119749" y="2883458"/>
                </a:moveTo>
                <a:lnTo>
                  <a:pt x="3842364" y="2883458"/>
                </a:lnTo>
                <a:lnTo>
                  <a:pt x="4116083" y="3430894"/>
                </a:lnTo>
                <a:lnTo>
                  <a:pt x="3842364" y="3978331"/>
                </a:lnTo>
                <a:lnTo>
                  <a:pt x="3119749" y="3978331"/>
                </a:lnTo>
                <a:lnTo>
                  <a:pt x="2846030" y="3430894"/>
                </a:lnTo>
                <a:close/>
                <a:moveTo>
                  <a:pt x="3182" y="2305308"/>
                </a:moveTo>
                <a:lnTo>
                  <a:pt x="725799" y="2305308"/>
                </a:lnTo>
                <a:lnTo>
                  <a:pt x="999517" y="2852745"/>
                </a:lnTo>
                <a:lnTo>
                  <a:pt x="725799" y="3400180"/>
                </a:lnTo>
                <a:lnTo>
                  <a:pt x="3182" y="3400180"/>
                </a:lnTo>
                <a:lnTo>
                  <a:pt x="0" y="3393816"/>
                </a:lnTo>
                <a:lnTo>
                  <a:pt x="0" y="2311672"/>
                </a:lnTo>
                <a:close/>
                <a:moveTo>
                  <a:pt x="2078891" y="2305306"/>
                </a:moveTo>
                <a:lnTo>
                  <a:pt x="2801507" y="2305306"/>
                </a:lnTo>
                <a:lnTo>
                  <a:pt x="3075227" y="2852744"/>
                </a:lnTo>
                <a:lnTo>
                  <a:pt x="2801507" y="3400179"/>
                </a:lnTo>
                <a:lnTo>
                  <a:pt x="2078891" y="3400179"/>
                </a:lnTo>
                <a:lnTo>
                  <a:pt x="1805171" y="2852744"/>
                </a:lnTo>
                <a:close/>
                <a:moveTo>
                  <a:pt x="4154597" y="2305305"/>
                </a:moveTo>
                <a:lnTo>
                  <a:pt x="4877214" y="2305305"/>
                </a:lnTo>
                <a:lnTo>
                  <a:pt x="5150933" y="2852744"/>
                </a:lnTo>
                <a:lnTo>
                  <a:pt x="4877214" y="3400179"/>
                </a:lnTo>
                <a:lnTo>
                  <a:pt x="4154597" y="3400179"/>
                </a:lnTo>
                <a:lnTo>
                  <a:pt x="3880878" y="2852744"/>
                </a:lnTo>
                <a:close/>
                <a:moveTo>
                  <a:pt x="1044040" y="1729785"/>
                </a:moveTo>
                <a:lnTo>
                  <a:pt x="1766657" y="1729785"/>
                </a:lnTo>
                <a:lnTo>
                  <a:pt x="2040376" y="2277224"/>
                </a:lnTo>
                <a:lnTo>
                  <a:pt x="1766657" y="2824659"/>
                </a:lnTo>
                <a:lnTo>
                  <a:pt x="1044040" y="2824659"/>
                </a:lnTo>
                <a:lnTo>
                  <a:pt x="770321" y="2277224"/>
                </a:lnTo>
                <a:close/>
                <a:moveTo>
                  <a:pt x="3119749" y="1729784"/>
                </a:moveTo>
                <a:lnTo>
                  <a:pt x="3842364" y="1729784"/>
                </a:lnTo>
                <a:lnTo>
                  <a:pt x="4116083" y="2277222"/>
                </a:lnTo>
                <a:lnTo>
                  <a:pt x="3842364" y="2824659"/>
                </a:lnTo>
                <a:lnTo>
                  <a:pt x="3119749" y="2824659"/>
                </a:lnTo>
                <a:lnTo>
                  <a:pt x="2846030" y="2277222"/>
                </a:lnTo>
                <a:close/>
                <a:moveTo>
                  <a:pt x="3182" y="1151633"/>
                </a:moveTo>
                <a:lnTo>
                  <a:pt x="725799" y="1151633"/>
                </a:lnTo>
                <a:lnTo>
                  <a:pt x="999517" y="1699071"/>
                </a:lnTo>
                <a:lnTo>
                  <a:pt x="725799" y="2246508"/>
                </a:lnTo>
                <a:lnTo>
                  <a:pt x="3182" y="2246508"/>
                </a:lnTo>
                <a:lnTo>
                  <a:pt x="0" y="2240144"/>
                </a:lnTo>
                <a:lnTo>
                  <a:pt x="0" y="1157997"/>
                </a:lnTo>
                <a:close/>
                <a:moveTo>
                  <a:pt x="2078891" y="1151632"/>
                </a:moveTo>
                <a:lnTo>
                  <a:pt x="2801507" y="1151632"/>
                </a:lnTo>
                <a:lnTo>
                  <a:pt x="3075227" y="1699069"/>
                </a:lnTo>
                <a:lnTo>
                  <a:pt x="2801507" y="2246507"/>
                </a:lnTo>
                <a:lnTo>
                  <a:pt x="2078891" y="2246507"/>
                </a:lnTo>
                <a:lnTo>
                  <a:pt x="1805172" y="1699069"/>
                </a:lnTo>
                <a:close/>
                <a:moveTo>
                  <a:pt x="4154597" y="1151631"/>
                </a:moveTo>
                <a:lnTo>
                  <a:pt x="4877214" y="1151631"/>
                </a:lnTo>
                <a:lnTo>
                  <a:pt x="5150933" y="1699069"/>
                </a:lnTo>
                <a:lnTo>
                  <a:pt x="4877214" y="2246506"/>
                </a:lnTo>
                <a:lnTo>
                  <a:pt x="4154597" y="2246506"/>
                </a:lnTo>
                <a:lnTo>
                  <a:pt x="3880878" y="1699069"/>
                </a:lnTo>
                <a:close/>
                <a:moveTo>
                  <a:pt x="1044040" y="576110"/>
                </a:moveTo>
                <a:lnTo>
                  <a:pt x="1766657" y="576110"/>
                </a:lnTo>
                <a:lnTo>
                  <a:pt x="2040377" y="1123549"/>
                </a:lnTo>
                <a:lnTo>
                  <a:pt x="1766657" y="1670985"/>
                </a:lnTo>
                <a:lnTo>
                  <a:pt x="1044040" y="1670985"/>
                </a:lnTo>
                <a:lnTo>
                  <a:pt x="770321" y="1123549"/>
                </a:lnTo>
                <a:close/>
                <a:moveTo>
                  <a:pt x="3119749" y="576109"/>
                </a:moveTo>
                <a:lnTo>
                  <a:pt x="3842364" y="576109"/>
                </a:lnTo>
                <a:lnTo>
                  <a:pt x="4116083" y="1123547"/>
                </a:lnTo>
                <a:lnTo>
                  <a:pt x="3842364" y="1670984"/>
                </a:lnTo>
                <a:lnTo>
                  <a:pt x="3119749" y="1670984"/>
                </a:lnTo>
                <a:lnTo>
                  <a:pt x="2846030" y="1123547"/>
                </a:lnTo>
                <a:close/>
                <a:moveTo>
                  <a:pt x="5195456" y="576108"/>
                </a:moveTo>
                <a:lnTo>
                  <a:pt x="5918073" y="576108"/>
                </a:lnTo>
                <a:lnTo>
                  <a:pt x="6191792" y="1123546"/>
                </a:lnTo>
                <a:lnTo>
                  <a:pt x="5918073" y="1670983"/>
                </a:lnTo>
                <a:lnTo>
                  <a:pt x="5195456" y="1670983"/>
                </a:lnTo>
                <a:lnTo>
                  <a:pt x="4921737" y="1123546"/>
                </a:lnTo>
                <a:close/>
                <a:moveTo>
                  <a:pt x="7025576" y="0"/>
                </a:moveTo>
                <a:lnTo>
                  <a:pt x="8265502" y="0"/>
                </a:lnTo>
                <a:lnTo>
                  <a:pt x="8006847" y="517308"/>
                </a:lnTo>
                <a:lnTo>
                  <a:pt x="7284230" y="517308"/>
                </a:lnTo>
                <a:close/>
                <a:moveTo>
                  <a:pt x="6242345" y="0"/>
                </a:moveTo>
                <a:lnTo>
                  <a:pt x="6967007" y="0"/>
                </a:lnTo>
                <a:lnTo>
                  <a:pt x="7239703" y="545393"/>
                </a:lnTo>
                <a:lnTo>
                  <a:pt x="6965984" y="1092830"/>
                </a:lnTo>
                <a:lnTo>
                  <a:pt x="6243367" y="1092830"/>
                </a:lnTo>
                <a:lnTo>
                  <a:pt x="5969648" y="545393"/>
                </a:lnTo>
                <a:close/>
                <a:moveTo>
                  <a:pt x="4936801" y="0"/>
                </a:moveTo>
                <a:lnTo>
                  <a:pt x="6176728" y="0"/>
                </a:lnTo>
                <a:lnTo>
                  <a:pt x="5918073" y="517309"/>
                </a:lnTo>
                <a:lnTo>
                  <a:pt x="5195456" y="517309"/>
                </a:lnTo>
                <a:close/>
                <a:moveTo>
                  <a:pt x="4153576" y="0"/>
                </a:moveTo>
                <a:lnTo>
                  <a:pt x="4878236" y="0"/>
                </a:lnTo>
                <a:lnTo>
                  <a:pt x="5150933" y="545395"/>
                </a:lnTo>
                <a:lnTo>
                  <a:pt x="4877214" y="1092832"/>
                </a:lnTo>
                <a:lnTo>
                  <a:pt x="4154597" y="1092832"/>
                </a:lnTo>
                <a:lnTo>
                  <a:pt x="3880878" y="545395"/>
                </a:lnTo>
                <a:close/>
                <a:moveTo>
                  <a:pt x="2861095" y="0"/>
                </a:moveTo>
                <a:lnTo>
                  <a:pt x="4101020" y="0"/>
                </a:lnTo>
                <a:lnTo>
                  <a:pt x="3842364" y="517310"/>
                </a:lnTo>
                <a:lnTo>
                  <a:pt x="3119749" y="517310"/>
                </a:lnTo>
                <a:close/>
                <a:moveTo>
                  <a:pt x="2077870" y="0"/>
                </a:moveTo>
                <a:lnTo>
                  <a:pt x="2802528" y="0"/>
                </a:lnTo>
                <a:lnTo>
                  <a:pt x="3075227" y="545396"/>
                </a:lnTo>
                <a:lnTo>
                  <a:pt x="2801507" y="1092833"/>
                </a:lnTo>
                <a:lnTo>
                  <a:pt x="2078891" y="1092833"/>
                </a:lnTo>
                <a:lnTo>
                  <a:pt x="1805172" y="545396"/>
                </a:lnTo>
                <a:close/>
                <a:moveTo>
                  <a:pt x="785384" y="0"/>
                </a:moveTo>
                <a:lnTo>
                  <a:pt x="2025315" y="0"/>
                </a:lnTo>
                <a:lnTo>
                  <a:pt x="1766657" y="517311"/>
                </a:lnTo>
                <a:lnTo>
                  <a:pt x="1044040" y="517311"/>
                </a:lnTo>
                <a:close/>
                <a:moveTo>
                  <a:pt x="2162" y="0"/>
                </a:moveTo>
                <a:lnTo>
                  <a:pt x="726820" y="0"/>
                </a:lnTo>
                <a:lnTo>
                  <a:pt x="999517" y="545397"/>
                </a:lnTo>
                <a:lnTo>
                  <a:pt x="725799" y="1092834"/>
                </a:lnTo>
                <a:lnTo>
                  <a:pt x="3182" y="1092834"/>
                </a:lnTo>
                <a:lnTo>
                  <a:pt x="0" y="1086470"/>
                </a:lnTo>
                <a:lnTo>
                  <a:pt x="0" y="432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036972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58" name="Picture Placeholder 57">
            <a:extLst>
              <a:ext uri="{FF2B5EF4-FFF2-40B4-BE49-F238E27FC236}">
                <a16:creationId xmlns="" xmlns:a16="http://schemas.microsoft.com/office/drawing/2014/main" id="{4A0BA738-1393-424E-9EAA-4B8312B81727}"/>
              </a:ext>
            </a:extLst>
          </p:cNvPr>
          <p:cNvSpPr>
            <a:spLocks noGrp="1"/>
          </p:cNvSpPr>
          <p:nvPr>
            <p:ph type="pic" idx="13" hasCustomPrompt="1"/>
          </p:nvPr>
        </p:nvSpPr>
        <p:spPr>
          <a:xfrm>
            <a:off x="5321175" y="1"/>
            <a:ext cx="6784903" cy="6593390"/>
          </a:xfrm>
          <a:custGeom>
            <a:avLst/>
            <a:gdLst>
              <a:gd name="connsiteX0" fmla="*/ 3765937 w 6784903"/>
              <a:gd name="connsiteY0" fmla="*/ 6093108 h 6593390"/>
              <a:gd name="connsiteX1" fmla="*/ 4096124 w 6784903"/>
              <a:gd name="connsiteY1" fmla="*/ 6093108 h 6593390"/>
              <a:gd name="connsiteX2" fmla="*/ 4221194 w 6784903"/>
              <a:gd name="connsiteY2" fmla="*/ 6343249 h 6593390"/>
              <a:gd name="connsiteX3" fmla="*/ 4096124 w 6784903"/>
              <a:gd name="connsiteY3" fmla="*/ 6593390 h 6593390"/>
              <a:gd name="connsiteX4" fmla="*/ 3765937 w 6784903"/>
              <a:gd name="connsiteY4" fmla="*/ 6593390 h 6593390"/>
              <a:gd name="connsiteX5" fmla="*/ 3640866 w 6784903"/>
              <a:gd name="connsiteY5" fmla="*/ 6343249 h 6593390"/>
              <a:gd name="connsiteX6" fmla="*/ 3466441 w 6784903"/>
              <a:gd name="connsiteY6" fmla="*/ 5160578 h 6593390"/>
              <a:gd name="connsiteX7" fmla="*/ 4013845 w 6784903"/>
              <a:gd name="connsiteY7" fmla="*/ 5160578 h 6593390"/>
              <a:gd name="connsiteX8" fmla="*/ 4221194 w 6784903"/>
              <a:gd name="connsiteY8" fmla="*/ 5575276 h 6593390"/>
              <a:gd name="connsiteX9" fmla="*/ 4013845 w 6784903"/>
              <a:gd name="connsiteY9" fmla="*/ 5989974 h 6593390"/>
              <a:gd name="connsiteX10" fmla="*/ 3466441 w 6784903"/>
              <a:gd name="connsiteY10" fmla="*/ 5989974 h 6593390"/>
              <a:gd name="connsiteX11" fmla="*/ 3259092 w 6784903"/>
              <a:gd name="connsiteY11" fmla="*/ 5575276 h 6593390"/>
              <a:gd name="connsiteX12" fmla="*/ 6229611 w 6784903"/>
              <a:gd name="connsiteY12" fmla="*/ 4696709 h 6593390"/>
              <a:gd name="connsiteX13" fmla="*/ 6559798 w 6784903"/>
              <a:gd name="connsiteY13" fmla="*/ 4696709 h 6593390"/>
              <a:gd name="connsiteX14" fmla="*/ 6684868 w 6784903"/>
              <a:gd name="connsiteY14" fmla="*/ 4946850 h 6593390"/>
              <a:gd name="connsiteX15" fmla="*/ 6559798 w 6784903"/>
              <a:gd name="connsiteY15" fmla="*/ 5196991 h 6593390"/>
              <a:gd name="connsiteX16" fmla="*/ 6229611 w 6784903"/>
              <a:gd name="connsiteY16" fmla="*/ 5196991 h 6593390"/>
              <a:gd name="connsiteX17" fmla="*/ 6104540 w 6784903"/>
              <a:gd name="connsiteY17" fmla="*/ 4946850 h 6593390"/>
              <a:gd name="connsiteX18" fmla="*/ 2435186 w 6784903"/>
              <a:gd name="connsiteY18" fmla="*/ 4631749 h 6593390"/>
              <a:gd name="connsiteX19" fmla="*/ 3096422 w 6784903"/>
              <a:gd name="connsiteY19" fmla="*/ 4631749 h 6593390"/>
              <a:gd name="connsiteX20" fmla="*/ 3346890 w 6784903"/>
              <a:gd name="connsiteY20" fmla="*/ 5132685 h 6593390"/>
              <a:gd name="connsiteX21" fmla="*/ 3096422 w 6784903"/>
              <a:gd name="connsiteY21" fmla="*/ 5633621 h 6593390"/>
              <a:gd name="connsiteX22" fmla="*/ 2435186 w 6784903"/>
              <a:gd name="connsiteY22" fmla="*/ 5633621 h 6593390"/>
              <a:gd name="connsiteX23" fmla="*/ 2184718 w 6784903"/>
              <a:gd name="connsiteY23" fmla="*/ 5132685 h 6593390"/>
              <a:gd name="connsiteX24" fmla="*/ 3444958 w 6784903"/>
              <a:gd name="connsiteY24" fmla="*/ 4086739 h 6593390"/>
              <a:gd name="connsiteX25" fmla="*/ 4106194 w 6784903"/>
              <a:gd name="connsiteY25" fmla="*/ 4086739 h 6593390"/>
              <a:gd name="connsiteX26" fmla="*/ 4356662 w 6784903"/>
              <a:gd name="connsiteY26" fmla="*/ 4587675 h 6593390"/>
              <a:gd name="connsiteX27" fmla="*/ 4106194 w 6784903"/>
              <a:gd name="connsiteY27" fmla="*/ 5088611 h 6593390"/>
              <a:gd name="connsiteX28" fmla="*/ 3444958 w 6784903"/>
              <a:gd name="connsiteY28" fmla="*/ 5088611 h 6593390"/>
              <a:gd name="connsiteX29" fmla="*/ 3194490 w 6784903"/>
              <a:gd name="connsiteY29" fmla="*/ 4587675 h 6593390"/>
              <a:gd name="connsiteX30" fmla="*/ 1268770 w 6784903"/>
              <a:gd name="connsiteY30" fmla="*/ 4077356 h 6593390"/>
              <a:gd name="connsiteX31" fmla="*/ 1983697 w 6784903"/>
              <a:gd name="connsiteY31" fmla="*/ 4077356 h 6593390"/>
              <a:gd name="connsiteX32" fmla="*/ 2254502 w 6784903"/>
              <a:gd name="connsiteY32" fmla="*/ 4618967 h 6593390"/>
              <a:gd name="connsiteX33" fmla="*/ 1983697 w 6784903"/>
              <a:gd name="connsiteY33" fmla="*/ 5160578 h 6593390"/>
              <a:gd name="connsiteX34" fmla="*/ 1268770 w 6784903"/>
              <a:gd name="connsiteY34" fmla="*/ 5160578 h 6593390"/>
              <a:gd name="connsiteX35" fmla="*/ 997964 w 6784903"/>
              <a:gd name="connsiteY35" fmla="*/ 4618967 h 6593390"/>
              <a:gd name="connsiteX36" fmla="*/ 5930115 w 6784903"/>
              <a:gd name="connsiteY36" fmla="*/ 3764179 h 6593390"/>
              <a:gd name="connsiteX37" fmla="*/ 6477519 w 6784903"/>
              <a:gd name="connsiteY37" fmla="*/ 3764179 h 6593390"/>
              <a:gd name="connsiteX38" fmla="*/ 6684868 w 6784903"/>
              <a:gd name="connsiteY38" fmla="*/ 4178877 h 6593390"/>
              <a:gd name="connsiteX39" fmla="*/ 6477519 w 6784903"/>
              <a:gd name="connsiteY39" fmla="*/ 4593575 h 6593390"/>
              <a:gd name="connsiteX40" fmla="*/ 5930115 w 6784903"/>
              <a:gd name="connsiteY40" fmla="*/ 4593575 h 6593390"/>
              <a:gd name="connsiteX41" fmla="*/ 5722766 w 6784903"/>
              <a:gd name="connsiteY41" fmla="*/ 4178877 h 6593390"/>
              <a:gd name="connsiteX42" fmla="*/ 2343499 w 6784903"/>
              <a:gd name="connsiteY42" fmla="*/ 3363749 h 6593390"/>
              <a:gd name="connsiteX43" fmla="*/ 3118568 w 6784903"/>
              <a:gd name="connsiteY43" fmla="*/ 3363749 h 6593390"/>
              <a:gd name="connsiteX44" fmla="*/ 3412154 w 6784903"/>
              <a:gd name="connsiteY44" fmla="*/ 3950922 h 6593390"/>
              <a:gd name="connsiteX45" fmla="*/ 3118568 w 6784903"/>
              <a:gd name="connsiteY45" fmla="*/ 4538095 h 6593390"/>
              <a:gd name="connsiteX46" fmla="*/ 2343499 w 6784903"/>
              <a:gd name="connsiteY46" fmla="*/ 4538095 h 6593390"/>
              <a:gd name="connsiteX47" fmla="*/ 2049912 w 6784903"/>
              <a:gd name="connsiteY47" fmla="*/ 3950922 h 6593390"/>
              <a:gd name="connsiteX48" fmla="*/ 4891279 w 6784903"/>
              <a:gd name="connsiteY48" fmla="*/ 3210059 h 6593390"/>
              <a:gd name="connsiteX49" fmla="*/ 5552515 w 6784903"/>
              <a:gd name="connsiteY49" fmla="*/ 3210059 h 6593390"/>
              <a:gd name="connsiteX50" fmla="*/ 5802983 w 6784903"/>
              <a:gd name="connsiteY50" fmla="*/ 3710994 h 6593390"/>
              <a:gd name="connsiteX51" fmla="*/ 5552515 w 6784903"/>
              <a:gd name="connsiteY51" fmla="*/ 4211930 h 6593390"/>
              <a:gd name="connsiteX52" fmla="*/ 4891279 w 6784903"/>
              <a:gd name="connsiteY52" fmla="*/ 4211930 h 6593390"/>
              <a:gd name="connsiteX53" fmla="*/ 4640811 w 6784903"/>
              <a:gd name="connsiteY53" fmla="*/ 3710994 h 6593390"/>
              <a:gd name="connsiteX54" fmla="*/ 1099001 w 6784903"/>
              <a:gd name="connsiteY54" fmla="*/ 2682602 h 6593390"/>
              <a:gd name="connsiteX55" fmla="*/ 1937057 w 6784903"/>
              <a:gd name="connsiteY55" fmla="*/ 2682602 h 6593390"/>
              <a:gd name="connsiteX56" fmla="*/ 2254502 w 6784903"/>
              <a:gd name="connsiteY56" fmla="*/ 3317492 h 6593390"/>
              <a:gd name="connsiteX57" fmla="*/ 1937057 w 6784903"/>
              <a:gd name="connsiteY57" fmla="*/ 3952382 h 6593390"/>
              <a:gd name="connsiteX58" fmla="*/ 1099001 w 6784903"/>
              <a:gd name="connsiteY58" fmla="*/ 3952382 h 6593390"/>
              <a:gd name="connsiteX59" fmla="*/ 781556 w 6784903"/>
              <a:gd name="connsiteY59" fmla="*/ 3317492 h 6593390"/>
              <a:gd name="connsiteX60" fmla="*/ 3593219 w 6784903"/>
              <a:gd name="connsiteY60" fmla="*/ 2668447 h 6593390"/>
              <a:gd name="connsiteX61" fmla="*/ 4444356 w 6784903"/>
              <a:gd name="connsiteY61" fmla="*/ 2668447 h 6593390"/>
              <a:gd name="connsiteX62" fmla="*/ 4766756 w 6784903"/>
              <a:gd name="connsiteY62" fmla="*/ 3313248 h 6593390"/>
              <a:gd name="connsiteX63" fmla="*/ 4444356 w 6784903"/>
              <a:gd name="connsiteY63" fmla="*/ 3958049 h 6593390"/>
              <a:gd name="connsiteX64" fmla="*/ 3593219 w 6784903"/>
              <a:gd name="connsiteY64" fmla="*/ 3958049 h 6593390"/>
              <a:gd name="connsiteX65" fmla="*/ 3270818 w 6784903"/>
              <a:gd name="connsiteY65" fmla="*/ 3313248 h 6593390"/>
              <a:gd name="connsiteX66" fmla="*/ 5873199 w 6784903"/>
              <a:gd name="connsiteY66" fmla="*/ 2659173 h 6593390"/>
              <a:gd name="connsiteX67" fmla="*/ 6534435 w 6784903"/>
              <a:gd name="connsiteY67" fmla="*/ 2659173 h 6593390"/>
              <a:gd name="connsiteX68" fmla="*/ 6784903 w 6784903"/>
              <a:gd name="connsiteY68" fmla="*/ 3160110 h 6593390"/>
              <a:gd name="connsiteX69" fmla="*/ 6534435 w 6784903"/>
              <a:gd name="connsiteY69" fmla="*/ 3661045 h 6593390"/>
              <a:gd name="connsiteX70" fmla="*/ 5873199 w 6784903"/>
              <a:gd name="connsiteY70" fmla="*/ 3661045 h 6593390"/>
              <a:gd name="connsiteX71" fmla="*/ 5622731 w 6784903"/>
              <a:gd name="connsiteY71" fmla="*/ 3160110 h 6593390"/>
              <a:gd name="connsiteX72" fmla="*/ 331603 w 6784903"/>
              <a:gd name="connsiteY72" fmla="*/ 2077336 h 6593390"/>
              <a:gd name="connsiteX73" fmla="*/ 879007 w 6784903"/>
              <a:gd name="connsiteY73" fmla="*/ 2077336 h 6593390"/>
              <a:gd name="connsiteX74" fmla="*/ 1086356 w 6784903"/>
              <a:gd name="connsiteY74" fmla="*/ 2492034 h 6593390"/>
              <a:gd name="connsiteX75" fmla="*/ 879007 w 6784903"/>
              <a:gd name="connsiteY75" fmla="*/ 2906732 h 6593390"/>
              <a:gd name="connsiteX76" fmla="*/ 331603 w 6784903"/>
              <a:gd name="connsiteY76" fmla="*/ 2906732 h 6593390"/>
              <a:gd name="connsiteX77" fmla="*/ 124254 w 6784903"/>
              <a:gd name="connsiteY77" fmla="*/ 2492034 h 6593390"/>
              <a:gd name="connsiteX78" fmla="*/ 2346776 w 6784903"/>
              <a:gd name="connsiteY78" fmla="*/ 2016018 h 6593390"/>
              <a:gd name="connsiteX79" fmla="*/ 3184832 w 6784903"/>
              <a:gd name="connsiteY79" fmla="*/ 2016018 h 6593390"/>
              <a:gd name="connsiteX80" fmla="*/ 3502277 w 6784903"/>
              <a:gd name="connsiteY80" fmla="*/ 2650907 h 6593390"/>
              <a:gd name="connsiteX81" fmla="*/ 3184832 w 6784903"/>
              <a:gd name="connsiteY81" fmla="*/ 3285798 h 6593390"/>
              <a:gd name="connsiteX82" fmla="*/ 2346776 w 6784903"/>
              <a:gd name="connsiteY82" fmla="*/ 3285798 h 6593390"/>
              <a:gd name="connsiteX83" fmla="*/ 2029331 w 6784903"/>
              <a:gd name="connsiteY83" fmla="*/ 2650907 h 6593390"/>
              <a:gd name="connsiteX84" fmla="*/ 4789399 w 6784903"/>
              <a:gd name="connsiteY84" fmla="*/ 2014374 h 6593390"/>
              <a:gd name="connsiteX85" fmla="*/ 5504326 w 6784903"/>
              <a:gd name="connsiteY85" fmla="*/ 2014374 h 6593390"/>
              <a:gd name="connsiteX86" fmla="*/ 5775131 w 6784903"/>
              <a:gd name="connsiteY86" fmla="*/ 2555984 h 6593390"/>
              <a:gd name="connsiteX87" fmla="*/ 5504326 w 6784903"/>
              <a:gd name="connsiteY87" fmla="*/ 3097595 h 6593390"/>
              <a:gd name="connsiteX88" fmla="*/ 4789399 w 6784903"/>
              <a:gd name="connsiteY88" fmla="*/ 3097595 h 6593390"/>
              <a:gd name="connsiteX89" fmla="*/ 4518593 w 6784903"/>
              <a:gd name="connsiteY89" fmla="*/ 2555984 h 6593390"/>
              <a:gd name="connsiteX90" fmla="*/ 1221145 w 6784903"/>
              <a:gd name="connsiteY90" fmla="*/ 1514388 h 6593390"/>
              <a:gd name="connsiteX91" fmla="*/ 1936072 w 6784903"/>
              <a:gd name="connsiteY91" fmla="*/ 1514388 h 6593390"/>
              <a:gd name="connsiteX92" fmla="*/ 2206877 w 6784903"/>
              <a:gd name="connsiteY92" fmla="*/ 2055999 h 6593390"/>
              <a:gd name="connsiteX93" fmla="*/ 1936072 w 6784903"/>
              <a:gd name="connsiteY93" fmla="*/ 2597610 h 6593390"/>
              <a:gd name="connsiteX94" fmla="*/ 1221145 w 6784903"/>
              <a:gd name="connsiteY94" fmla="*/ 2597610 h 6593390"/>
              <a:gd name="connsiteX95" fmla="*/ 950339 w 6784903"/>
              <a:gd name="connsiteY95" fmla="*/ 2055999 h 6593390"/>
              <a:gd name="connsiteX96" fmla="*/ 547249 w 6784903"/>
              <a:gd name="connsiteY96" fmla="*/ 1479065 h 6593390"/>
              <a:gd name="connsiteX97" fmla="*/ 877436 w 6784903"/>
              <a:gd name="connsiteY97" fmla="*/ 1479065 h 6593390"/>
              <a:gd name="connsiteX98" fmla="*/ 1002506 w 6784903"/>
              <a:gd name="connsiteY98" fmla="*/ 1729206 h 6593390"/>
              <a:gd name="connsiteX99" fmla="*/ 877436 w 6784903"/>
              <a:gd name="connsiteY99" fmla="*/ 1979347 h 6593390"/>
              <a:gd name="connsiteX100" fmla="*/ 547249 w 6784903"/>
              <a:gd name="connsiteY100" fmla="*/ 1979347 h 6593390"/>
              <a:gd name="connsiteX101" fmla="*/ 422178 w 6784903"/>
              <a:gd name="connsiteY101" fmla="*/ 1729206 h 6593390"/>
              <a:gd name="connsiteX102" fmla="*/ 90919 w 6784903"/>
              <a:gd name="connsiteY102" fmla="*/ 1396400 h 6593390"/>
              <a:gd name="connsiteX103" fmla="*/ 330944 w 6784903"/>
              <a:gd name="connsiteY103" fmla="*/ 1396400 h 6593390"/>
              <a:gd name="connsiteX104" fmla="*/ 421863 w 6784903"/>
              <a:gd name="connsiteY104" fmla="*/ 1578237 h 6593390"/>
              <a:gd name="connsiteX105" fmla="*/ 330944 w 6784903"/>
              <a:gd name="connsiteY105" fmla="*/ 1760074 h 6593390"/>
              <a:gd name="connsiteX106" fmla="*/ 90919 w 6784903"/>
              <a:gd name="connsiteY106" fmla="*/ 1760074 h 6593390"/>
              <a:gd name="connsiteX107" fmla="*/ 0 w 6784903"/>
              <a:gd name="connsiteY107" fmla="*/ 1578237 h 6593390"/>
              <a:gd name="connsiteX108" fmla="*/ 3562675 w 6784903"/>
              <a:gd name="connsiteY108" fmla="*/ 1286205 h 6593390"/>
              <a:gd name="connsiteX109" fmla="*/ 4400731 w 6784903"/>
              <a:gd name="connsiteY109" fmla="*/ 1286205 h 6593390"/>
              <a:gd name="connsiteX110" fmla="*/ 4718176 w 6784903"/>
              <a:gd name="connsiteY110" fmla="*/ 1921095 h 6593390"/>
              <a:gd name="connsiteX111" fmla="*/ 4400731 w 6784903"/>
              <a:gd name="connsiteY111" fmla="*/ 2555984 h 6593390"/>
              <a:gd name="connsiteX112" fmla="*/ 3562675 w 6784903"/>
              <a:gd name="connsiteY112" fmla="*/ 2555984 h 6593390"/>
              <a:gd name="connsiteX113" fmla="*/ 3245230 w 6784903"/>
              <a:gd name="connsiteY113" fmla="*/ 1921095 h 6593390"/>
              <a:gd name="connsiteX114" fmla="*/ 2795277 w 6784903"/>
              <a:gd name="connsiteY114" fmla="*/ 680938 h 6593390"/>
              <a:gd name="connsiteX115" fmla="*/ 3342681 w 6784903"/>
              <a:gd name="connsiteY115" fmla="*/ 680938 h 6593390"/>
              <a:gd name="connsiteX116" fmla="*/ 3550030 w 6784903"/>
              <a:gd name="connsiteY116" fmla="*/ 1095636 h 6593390"/>
              <a:gd name="connsiteX117" fmla="*/ 3342681 w 6784903"/>
              <a:gd name="connsiteY117" fmla="*/ 1510335 h 6593390"/>
              <a:gd name="connsiteX118" fmla="*/ 2795277 w 6784903"/>
              <a:gd name="connsiteY118" fmla="*/ 1510335 h 6593390"/>
              <a:gd name="connsiteX119" fmla="*/ 2587928 w 6784903"/>
              <a:gd name="connsiteY119" fmla="*/ 1095636 h 6593390"/>
              <a:gd name="connsiteX120" fmla="*/ 4810450 w 6784903"/>
              <a:gd name="connsiteY120" fmla="*/ 619619 h 6593390"/>
              <a:gd name="connsiteX121" fmla="*/ 5648506 w 6784903"/>
              <a:gd name="connsiteY121" fmla="*/ 619619 h 6593390"/>
              <a:gd name="connsiteX122" fmla="*/ 5965951 w 6784903"/>
              <a:gd name="connsiteY122" fmla="*/ 1254509 h 6593390"/>
              <a:gd name="connsiteX123" fmla="*/ 5648506 w 6784903"/>
              <a:gd name="connsiteY123" fmla="*/ 1889400 h 6593390"/>
              <a:gd name="connsiteX124" fmla="*/ 4810450 w 6784903"/>
              <a:gd name="connsiteY124" fmla="*/ 1889400 h 6593390"/>
              <a:gd name="connsiteX125" fmla="*/ 4493005 w 6784903"/>
              <a:gd name="connsiteY125" fmla="*/ 1254509 h 6593390"/>
              <a:gd name="connsiteX126" fmla="*/ 3684819 w 6784903"/>
              <a:gd name="connsiteY126" fmla="*/ 117990 h 6593390"/>
              <a:gd name="connsiteX127" fmla="*/ 4399746 w 6784903"/>
              <a:gd name="connsiteY127" fmla="*/ 117990 h 6593390"/>
              <a:gd name="connsiteX128" fmla="*/ 4670551 w 6784903"/>
              <a:gd name="connsiteY128" fmla="*/ 659601 h 6593390"/>
              <a:gd name="connsiteX129" fmla="*/ 4399746 w 6784903"/>
              <a:gd name="connsiteY129" fmla="*/ 1201213 h 6593390"/>
              <a:gd name="connsiteX130" fmla="*/ 3684819 w 6784903"/>
              <a:gd name="connsiteY130" fmla="*/ 1201213 h 6593390"/>
              <a:gd name="connsiteX131" fmla="*/ 3414013 w 6784903"/>
              <a:gd name="connsiteY131" fmla="*/ 659601 h 6593390"/>
              <a:gd name="connsiteX132" fmla="*/ 3010923 w 6784903"/>
              <a:gd name="connsiteY132" fmla="*/ 82667 h 6593390"/>
              <a:gd name="connsiteX133" fmla="*/ 3341110 w 6784903"/>
              <a:gd name="connsiteY133" fmla="*/ 82667 h 6593390"/>
              <a:gd name="connsiteX134" fmla="*/ 3466180 w 6784903"/>
              <a:gd name="connsiteY134" fmla="*/ 332808 h 6593390"/>
              <a:gd name="connsiteX135" fmla="*/ 3341110 w 6784903"/>
              <a:gd name="connsiteY135" fmla="*/ 582949 h 6593390"/>
              <a:gd name="connsiteX136" fmla="*/ 3010923 w 6784903"/>
              <a:gd name="connsiteY136" fmla="*/ 582949 h 6593390"/>
              <a:gd name="connsiteX137" fmla="*/ 2885852 w 6784903"/>
              <a:gd name="connsiteY137" fmla="*/ 332808 h 6593390"/>
              <a:gd name="connsiteX138" fmla="*/ 2554593 w 6784903"/>
              <a:gd name="connsiteY138" fmla="*/ 0 h 6593390"/>
              <a:gd name="connsiteX139" fmla="*/ 2794618 w 6784903"/>
              <a:gd name="connsiteY139" fmla="*/ 0 h 6593390"/>
              <a:gd name="connsiteX140" fmla="*/ 2885536 w 6784903"/>
              <a:gd name="connsiteY140" fmla="*/ 181837 h 6593390"/>
              <a:gd name="connsiteX141" fmla="*/ 2794618 w 6784903"/>
              <a:gd name="connsiteY141" fmla="*/ 363674 h 6593390"/>
              <a:gd name="connsiteX142" fmla="*/ 2554593 w 6784903"/>
              <a:gd name="connsiteY142" fmla="*/ 363674 h 6593390"/>
              <a:gd name="connsiteX143" fmla="*/ 2463674 w 6784903"/>
              <a:gd name="connsiteY143" fmla="*/ 181837 h 659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784903" h="6593390">
                <a:moveTo>
                  <a:pt x="3765937" y="6093108"/>
                </a:moveTo>
                <a:lnTo>
                  <a:pt x="4096124" y="6093108"/>
                </a:lnTo>
                <a:lnTo>
                  <a:pt x="4221194" y="6343249"/>
                </a:lnTo>
                <a:lnTo>
                  <a:pt x="4096124" y="6593390"/>
                </a:lnTo>
                <a:lnTo>
                  <a:pt x="3765937" y="6593390"/>
                </a:lnTo>
                <a:lnTo>
                  <a:pt x="3640866" y="6343249"/>
                </a:lnTo>
                <a:close/>
                <a:moveTo>
                  <a:pt x="3466441" y="5160578"/>
                </a:moveTo>
                <a:lnTo>
                  <a:pt x="4013845" y="5160578"/>
                </a:lnTo>
                <a:lnTo>
                  <a:pt x="4221194" y="5575276"/>
                </a:lnTo>
                <a:lnTo>
                  <a:pt x="4013845" y="5989974"/>
                </a:lnTo>
                <a:lnTo>
                  <a:pt x="3466441" y="5989974"/>
                </a:lnTo>
                <a:lnTo>
                  <a:pt x="3259092" y="5575276"/>
                </a:lnTo>
                <a:close/>
                <a:moveTo>
                  <a:pt x="6229611" y="4696709"/>
                </a:moveTo>
                <a:lnTo>
                  <a:pt x="6559798" y="4696709"/>
                </a:lnTo>
                <a:lnTo>
                  <a:pt x="6684868" y="4946850"/>
                </a:lnTo>
                <a:lnTo>
                  <a:pt x="6559798" y="5196991"/>
                </a:lnTo>
                <a:lnTo>
                  <a:pt x="6229611" y="5196991"/>
                </a:lnTo>
                <a:lnTo>
                  <a:pt x="6104540" y="4946850"/>
                </a:lnTo>
                <a:close/>
                <a:moveTo>
                  <a:pt x="2435186" y="4631749"/>
                </a:moveTo>
                <a:lnTo>
                  <a:pt x="3096422" y="4631749"/>
                </a:lnTo>
                <a:lnTo>
                  <a:pt x="3346890" y="5132685"/>
                </a:lnTo>
                <a:lnTo>
                  <a:pt x="3096422" y="5633621"/>
                </a:lnTo>
                <a:lnTo>
                  <a:pt x="2435186" y="5633621"/>
                </a:lnTo>
                <a:lnTo>
                  <a:pt x="2184718" y="5132685"/>
                </a:lnTo>
                <a:close/>
                <a:moveTo>
                  <a:pt x="3444958" y="4086739"/>
                </a:moveTo>
                <a:lnTo>
                  <a:pt x="4106194" y="4086739"/>
                </a:lnTo>
                <a:lnTo>
                  <a:pt x="4356662" y="4587675"/>
                </a:lnTo>
                <a:lnTo>
                  <a:pt x="4106194" y="5088611"/>
                </a:lnTo>
                <a:lnTo>
                  <a:pt x="3444958" y="5088611"/>
                </a:lnTo>
                <a:lnTo>
                  <a:pt x="3194490" y="4587675"/>
                </a:lnTo>
                <a:close/>
                <a:moveTo>
                  <a:pt x="1268770" y="4077356"/>
                </a:moveTo>
                <a:lnTo>
                  <a:pt x="1983697" y="4077356"/>
                </a:lnTo>
                <a:lnTo>
                  <a:pt x="2254502" y="4618967"/>
                </a:lnTo>
                <a:lnTo>
                  <a:pt x="1983697" y="5160578"/>
                </a:lnTo>
                <a:lnTo>
                  <a:pt x="1268770" y="5160578"/>
                </a:lnTo>
                <a:lnTo>
                  <a:pt x="997964" y="4618967"/>
                </a:lnTo>
                <a:close/>
                <a:moveTo>
                  <a:pt x="5930115" y="3764179"/>
                </a:moveTo>
                <a:lnTo>
                  <a:pt x="6477519" y="3764179"/>
                </a:lnTo>
                <a:lnTo>
                  <a:pt x="6684868" y="4178877"/>
                </a:lnTo>
                <a:lnTo>
                  <a:pt x="6477519" y="4593575"/>
                </a:lnTo>
                <a:lnTo>
                  <a:pt x="5930115" y="4593575"/>
                </a:lnTo>
                <a:lnTo>
                  <a:pt x="5722766" y="4178877"/>
                </a:lnTo>
                <a:close/>
                <a:moveTo>
                  <a:pt x="2343499" y="3363749"/>
                </a:moveTo>
                <a:lnTo>
                  <a:pt x="3118568" y="3363749"/>
                </a:lnTo>
                <a:lnTo>
                  <a:pt x="3412154" y="3950922"/>
                </a:lnTo>
                <a:lnTo>
                  <a:pt x="3118568" y="4538095"/>
                </a:lnTo>
                <a:lnTo>
                  <a:pt x="2343499" y="4538095"/>
                </a:lnTo>
                <a:lnTo>
                  <a:pt x="2049912" y="3950922"/>
                </a:lnTo>
                <a:close/>
                <a:moveTo>
                  <a:pt x="4891279" y="3210059"/>
                </a:moveTo>
                <a:lnTo>
                  <a:pt x="5552515" y="3210059"/>
                </a:lnTo>
                <a:lnTo>
                  <a:pt x="5802983" y="3710994"/>
                </a:lnTo>
                <a:lnTo>
                  <a:pt x="5552515" y="4211930"/>
                </a:lnTo>
                <a:lnTo>
                  <a:pt x="4891279" y="4211930"/>
                </a:lnTo>
                <a:lnTo>
                  <a:pt x="4640811" y="3710994"/>
                </a:lnTo>
                <a:close/>
                <a:moveTo>
                  <a:pt x="1099001" y="2682602"/>
                </a:moveTo>
                <a:lnTo>
                  <a:pt x="1937057" y="2682602"/>
                </a:lnTo>
                <a:lnTo>
                  <a:pt x="2254502" y="3317492"/>
                </a:lnTo>
                <a:lnTo>
                  <a:pt x="1937057" y="3952382"/>
                </a:lnTo>
                <a:lnTo>
                  <a:pt x="1099001" y="3952382"/>
                </a:lnTo>
                <a:lnTo>
                  <a:pt x="781556" y="3317492"/>
                </a:lnTo>
                <a:close/>
                <a:moveTo>
                  <a:pt x="3593219" y="2668447"/>
                </a:moveTo>
                <a:lnTo>
                  <a:pt x="4444356" y="2668447"/>
                </a:lnTo>
                <a:lnTo>
                  <a:pt x="4766756" y="3313248"/>
                </a:lnTo>
                <a:lnTo>
                  <a:pt x="4444356" y="3958049"/>
                </a:lnTo>
                <a:lnTo>
                  <a:pt x="3593219" y="3958049"/>
                </a:lnTo>
                <a:lnTo>
                  <a:pt x="3270818" y="3313248"/>
                </a:lnTo>
                <a:close/>
                <a:moveTo>
                  <a:pt x="5873199" y="2659173"/>
                </a:moveTo>
                <a:lnTo>
                  <a:pt x="6534435" y="2659173"/>
                </a:lnTo>
                <a:lnTo>
                  <a:pt x="6784903" y="3160110"/>
                </a:lnTo>
                <a:lnTo>
                  <a:pt x="6534435" y="3661045"/>
                </a:lnTo>
                <a:lnTo>
                  <a:pt x="5873199" y="3661045"/>
                </a:lnTo>
                <a:lnTo>
                  <a:pt x="5622731" y="3160110"/>
                </a:lnTo>
                <a:close/>
                <a:moveTo>
                  <a:pt x="331603" y="2077336"/>
                </a:moveTo>
                <a:lnTo>
                  <a:pt x="879007" y="2077336"/>
                </a:lnTo>
                <a:lnTo>
                  <a:pt x="1086356" y="2492034"/>
                </a:lnTo>
                <a:lnTo>
                  <a:pt x="879007" y="2906732"/>
                </a:lnTo>
                <a:lnTo>
                  <a:pt x="331603" y="2906732"/>
                </a:lnTo>
                <a:lnTo>
                  <a:pt x="124254" y="2492034"/>
                </a:lnTo>
                <a:close/>
                <a:moveTo>
                  <a:pt x="2346776" y="2016018"/>
                </a:moveTo>
                <a:lnTo>
                  <a:pt x="3184832" y="2016018"/>
                </a:lnTo>
                <a:lnTo>
                  <a:pt x="3502277" y="2650907"/>
                </a:lnTo>
                <a:lnTo>
                  <a:pt x="3184832" y="3285798"/>
                </a:lnTo>
                <a:lnTo>
                  <a:pt x="2346776" y="3285798"/>
                </a:lnTo>
                <a:lnTo>
                  <a:pt x="2029331" y="2650907"/>
                </a:lnTo>
                <a:close/>
                <a:moveTo>
                  <a:pt x="4789399" y="2014374"/>
                </a:moveTo>
                <a:lnTo>
                  <a:pt x="5504326" y="2014374"/>
                </a:lnTo>
                <a:lnTo>
                  <a:pt x="5775131" y="2555984"/>
                </a:lnTo>
                <a:lnTo>
                  <a:pt x="5504326" y="3097595"/>
                </a:lnTo>
                <a:lnTo>
                  <a:pt x="4789399" y="3097595"/>
                </a:lnTo>
                <a:lnTo>
                  <a:pt x="4518593" y="2555984"/>
                </a:lnTo>
                <a:close/>
                <a:moveTo>
                  <a:pt x="1221145" y="1514388"/>
                </a:moveTo>
                <a:lnTo>
                  <a:pt x="1936072" y="1514388"/>
                </a:lnTo>
                <a:lnTo>
                  <a:pt x="2206877" y="2055999"/>
                </a:lnTo>
                <a:lnTo>
                  <a:pt x="1936072" y="2597610"/>
                </a:lnTo>
                <a:lnTo>
                  <a:pt x="1221145" y="2597610"/>
                </a:lnTo>
                <a:lnTo>
                  <a:pt x="950339" y="2055999"/>
                </a:lnTo>
                <a:close/>
                <a:moveTo>
                  <a:pt x="547249" y="1479065"/>
                </a:moveTo>
                <a:lnTo>
                  <a:pt x="877436" y="1479065"/>
                </a:lnTo>
                <a:lnTo>
                  <a:pt x="1002506" y="1729206"/>
                </a:lnTo>
                <a:lnTo>
                  <a:pt x="877436" y="1979347"/>
                </a:lnTo>
                <a:lnTo>
                  <a:pt x="547249" y="1979347"/>
                </a:lnTo>
                <a:lnTo>
                  <a:pt x="422178" y="1729206"/>
                </a:lnTo>
                <a:close/>
                <a:moveTo>
                  <a:pt x="90919" y="1396400"/>
                </a:moveTo>
                <a:lnTo>
                  <a:pt x="330944" y="1396400"/>
                </a:lnTo>
                <a:lnTo>
                  <a:pt x="421863" y="1578237"/>
                </a:lnTo>
                <a:lnTo>
                  <a:pt x="330944" y="1760074"/>
                </a:lnTo>
                <a:lnTo>
                  <a:pt x="90919" y="1760074"/>
                </a:lnTo>
                <a:lnTo>
                  <a:pt x="0" y="1578237"/>
                </a:lnTo>
                <a:close/>
                <a:moveTo>
                  <a:pt x="3562675" y="1286205"/>
                </a:moveTo>
                <a:lnTo>
                  <a:pt x="4400731" y="1286205"/>
                </a:lnTo>
                <a:lnTo>
                  <a:pt x="4718176" y="1921095"/>
                </a:lnTo>
                <a:lnTo>
                  <a:pt x="4400731" y="2555984"/>
                </a:lnTo>
                <a:lnTo>
                  <a:pt x="3562675" y="2555984"/>
                </a:lnTo>
                <a:lnTo>
                  <a:pt x="3245230" y="1921095"/>
                </a:lnTo>
                <a:close/>
                <a:moveTo>
                  <a:pt x="2795277" y="680938"/>
                </a:moveTo>
                <a:lnTo>
                  <a:pt x="3342681" y="680938"/>
                </a:lnTo>
                <a:lnTo>
                  <a:pt x="3550030" y="1095636"/>
                </a:lnTo>
                <a:lnTo>
                  <a:pt x="3342681" y="1510335"/>
                </a:lnTo>
                <a:lnTo>
                  <a:pt x="2795277" y="1510335"/>
                </a:lnTo>
                <a:lnTo>
                  <a:pt x="2587928" y="1095636"/>
                </a:lnTo>
                <a:close/>
                <a:moveTo>
                  <a:pt x="4810450" y="619619"/>
                </a:moveTo>
                <a:lnTo>
                  <a:pt x="5648506" y="619619"/>
                </a:lnTo>
                <a:lnTo>
                  <a:pt x="5965951" y="1254509"/>
                </a:lnTo>
                <a:lnTo>
                  <a:pt x="5648506" y="1889400"/>
                </a:lnTo>
                <a:lnTo>
                  <a:pt x="4810450" y="1889400"/>
                </a:lnTo>
                <a:lnTo>
                  <a:pt x="4493005" y="1254509"/>
                </a:lnTo>
                <a:close/>
                <a:moveTo>
                  <a:pt x="3684819" y="117990"/>
                </a:moveTo>
                <a:lnTo>
                  <a:pt x="4399746" y="117990"/>
                </a:lnTo>
                <a:lnTo>
                  <a:pt x="4670551" y="659601"/>
                </a:lnTo>
                <a:lnTo>
                  <a:pt x="4399746" y="1201213"/>
                </a:lnTo>
                <a:lnTo>
                  <a:pt x="3684819" y="1201213"/>
                </a:lnTo>
                <a:lnTo>
                  <a:pt x="3414013" y="659601"/>
                </a:lnTo>
                <a:close/>
                <a:moveTo>
                  <a:pt x="3010923" y="82667"/>
                </a:moveTo>
                <a:lnTo>
                  <a:pt x="3341110" y="82667"/>
                </a:lnTo>
                <a:lnTo>
                  <a:pt x="3466180" y="332808"/>
                </a:lnTo>
                <a:lnTo>
                  <a:pt x="3341110" y="582949"/>
                </a:lnTo>
                <a:lnTo>
                  <a:pt x="3010923" y="582949"/>
                </a:lnTo>
                <a:lnTo>
                  <a:pt x="2885852" y="332808"/>
                </a:lnTo>
                <a:close/>
                <a:moveTo>
                  <a:pt x="2554593" y="0"/>
                </a:moveTo>
                <a:lnTo>
                  <a:pt x="2794618" y="0"/>
                </a:lnTo>
                <a:lnTo>
                  <a:pt x="2885536" y="181837"/>
                </a:lnTo>
                <a:lnTo>
                  <a:pt x="2794618" y="363674"/>
                </a:lnTo>
                <a:lnTo>
                  <a:pt x="2554593" y="363674"/>
                </a:lnTo>
                <a:lnTo>
                  <a:pt x="2463674" y="181837"/>
                </a:lnTo>
                <a:close/>
              </a:path>
            </a:pathLst>
          </a:custGeom>
          <a:solidFill>
            <a:schemeClr val="bg1">
              <a:lumMod val="95000"/>
            </a:schemeClr>
          </a:solidFill>
          <a:ln w="95250">
            <a:noFill/>
          </a:ln>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1234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4B654-D3EA-4AD7-A36A-41183F448CEA}" type="datetimeFigureOut">
              <a:rPr lang="en-CA" smtClean="0"/>
              <a:t>2025-03-30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53788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04B654-D3EA-4AD7-A36A-41183F448CEA}" type="datetimeFigureOut">
              <a:rPr lang="en-CA" smtClean="0"/>
              <a:t>2025-03-30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65884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04B654-D3EA-4AD7-A36A-41183F448CEA}" type="datetimeFigureOut">
              <a:rPr lang="en-CA" smtClean="0"/>
              <a:t>2025-03-30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28150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04B654-D3EA-4AD7-A36A-41183F448CEA}" type="datetimeFigureOut">
              <a:rPr lang="en-CA" smtClean="0"/>
              <a:t>2025-03-30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158491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4B654-D3EA-4AD7-A36A-41183F448CEA}" type="datetimeFigureOut">
              <a:rPr lang="en-CA" smtClean="0"/>
              <a:t>2025-03-30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13506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04B654-D3EA-4AD7-A36A-41183F448CEA}" type="datetimeFigureOut">
              <a:rPr lang="en-CA" smtClean="0"/>
              <a:t>2025-03-30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257848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04B654-D3EA-4AD7-A36A-41183F448CEA}" type="datetimeFigureOut">
              <a:rPr lang="en-CA" smtClean="0"/>
              <a:t>2025-03-30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6453E8-424F-4CE8-8BC5-77637A19A611}" type="slidenum">
              <a:rPr lang="en-CA" smtClean="0"/>
              <a:t>‹#›</a:t>
            </a:fld>
            <a:endParaRPr lang="en-CA"/>
          </a:p>
        </p:txBody>
      </p:sp>
    </p:spTree>
    <p:extLst>
      <p:ext uri="{BB962C8B-B14F-4D97-AF65-F5344CB8AC3E}">
        <p14:creationId xmlns:p14="http://schemas.microsoft.com/office/powerpoint/2010/main" val="344808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04B654-D3EA-4AD7-A36A-41183F448CEA}" type="datetimeFigureOut">
              <a:rPr lang="en-CA" smtClean="0"/>
              <a:t>2025-03-30</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66453E8-424F-4CE8-8BC5-77637A19A611}" type="slidenum">
              <a:rPr lang="en-CA" smtClean="0"/>
              <a:t>‹#›</a:t>
            </a:fld>
            <a:endParaRPr lang="en-CA"/>
          </a:p>
        </p:txBody>
      </p:sp>
    </p:spTree>
    <p:extLst>
      <p:ext uri="{BB962C8B-B14F-4D97-AF65-F5344CB8AC3E}">
        <p14:creationId xmlns:p14="http://schemas.microsoft.com/office/powerpoint/2010/main" val="12131933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22.jpeg"/><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image" Target="../media/image23.jpeg"/><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mailto:Kesasoccer.tournamentcochair@gmail.com" TargetMode="External"/><Relationship Id="rId2" Type="http://schemas.openxmlformats.org/officeDocument/2006/relationships/hyperlink" Target="mailto:Kesasoccer.tournamentchair@gmail.com"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mysoccerclubstore.com/en/kesa" TargetMode="External"/><Relationship Id="rId2" Type="http://schemas.openxmlformats.org/officeDocument/2006/relationships/hyperlink" Target="mailto:kootenayeastsoccer@gmail.com"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kootenayeastsoccer.com/content/kesa-scholarship" TargetMode="Externa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3" Type="http://schemas.openxmlformats.org/officeDocument/2006/relationships/hyperlink" Target="https://www.bcsoccer.net/" TargetMode="External"/><Relationship Id="rId2" Type="http://schemas.openxmlformats.org/officeDocument/2006/relationships/hyperlink" Target="http://www.kootenayeastsoccer.com/"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hyperlink" Target="mailto:kesasoccer.housecochair@gmail.com" TargetMode="External"/><Relationship Id="rId13" Type="http://schemas.openxmlformats.org/officeDocument/2006/relationships/hyperlink" Target="mailto:kesasoccer.tournamentchair@gmail.com" TargetMode="External"/><Relationship Id="rId3" Type="http://schemas.openxmlformats.org/officeDocument/2006/relationships/hyperlink" Target="mailto:kesasoccer.president@gmail.com" TargetMode="External"/><Relationship Id="rId7" Type="http://schemas.openxmlformats.org/officeDocument/2006/relationships/hyperlink" Target="mailto:chuckd@kootenayeastsoccer.com" TargetMode="External"/><Relationship Id="rId12" Type="http://schemas.openxmlformats.org/officeDocument/2006/relationships/hyperlink" Target="mailto:kesasoccer.equipmentliningchair@gmail.com" TargetMode="External"/><Relationship Id="rId2" Type="http://schemas.openxmlformats.org/officeDocument/2006/relationships/notesSlide" Target="../notesSlides/notesSlide4.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mailto:kesasoccer.repdevchair@gmail.com" TargetMode="External"/><Relationship Id="rId11" Type="http://schemas.openxmlformats.org/officeDocument/2006/relationships/hyperlink" Target="mailto:connorM@kootenayeastsoccer.com" TargetMode="External"/><Relationship Id="rId5" Type="http://schemas.openxmlformats.org/officeDocument/2006/relationships/hyperlink" Target="mailto:SergioS@kootenayeastsoccer.com" TargetMode="External"/><Relationship Id="rId15" Type="http://schemas.openxmlformats.org/officeDocument/2006/relationships/hyperlink" Target="mailto:kootenayeastsoccer@gmail.com" TargetMode="External"/><Relationship Id="rId10" Type="http://schemas.openxmlformats.org/officeDocument/2006/relationships/hyperlink" Target="mailto:kesasoccer.publicrelationschair@gmail.com" TargetMode="External"/><Relationship Id="rId4" Type="http://schemas.openxmlformats.org/officeDocument/2006/relationships/hyperlink" Target="mailto:kesasoccer.vicepresident@gmail.com" TargetMode="External"/><Relationship Id="rId9" Type="http://schemas.openxmlformats.org/officeDocument/2006/relationships/hyperlink" Target="mailto:ScottT@kootenayeastsoccer.com" TargetMode="External"/><Relationship Id="rId14" Type="http://schemas.openxmlformats.org/officeDocument/2006/relationships/hyperlink" Target="mailto:kesasoccer.tournamentcochair@gmail.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kootenayeastsoccer@gmail.com"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kDnDiag">
          <a:fgClr>
            <a:schemeClr val="accent1"/>
          </a:fgClr>
          <a:bgClr>
            <a:schemeClr val="bg1"/>
          </a:bgClr>
        </a:patt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 xmlns:a16="http://schemas.microsoft.com/office/drawing/2014/main" id="{609316A9-990D-4EC3-A671-70EE5C1493A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58" name="Straight Connector 57">
              <a:extLst>
                <a:ext uri="{FF2B5EF4-FFF2-40B4-BE49-F238E27FC236}">
                  <a16:creationId xmlns="" xmlns:a16="http://schemas.microsoft.com/office/drawing/2014/main" id="{9B0C6109-9159-49CA-AD7A-F9035539DB7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 xmlns:a16="http://schemas.microsoft.com/office/drawing/2014/main" id="{686F14F5-308C-4EB6-87AB-05DE9501B1A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 xmlns:a16="http://schemas.microsoft.com/office/drawing/2014/main" id="{BA032363-A188-47C5-9D59-9B788809DCD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25">
              <a:extLst>
                <a:ext uri="{FF2B5EF4-FFF2-40B4-BE49-F238E27FC236}">
                  <a16:creationId xmlns="" xmlns:a16="http://schemas.microsoft.com/office/drawing/2014/main" id="{2C4077DF-6BB9-4069-AD28-6B1664EBB0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Isosceles Triangle 61">
              <a:extLst>
                <a:ext uri="{FF2B5EF4-FFF2-40B4-BE49-F238E27FC236}">
                  <a16:creationId xmlns="" xmlns:a16="http://schemas.microsoft.com/office/drawing/2014/main" id="{1D2B8B50-3419-41ED-9A9F-3CF9EEBBD3F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27">
              <a:extLst>
                <a:ext uri="{FF2B5EF4-FFF2-40B4-BE49-F238E27FC236}">
                  <a16:creationId xmlns="" xmlns:a16="http://schemas.microsoft.com/office/drawing/2014/main" id="{5C640498-2E73-4FA2-BEB6-C3596A458C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28">
              <a:extLst>
                <a:ext uri="{FF2B5EF4-FFF2-40B4-BE49-F238E27FC236}">
                  <a16:creationId xmlns="" xmlns:a16="http://schemas.microsoft.com/office/drawing/2014/main" id="{3240EEFC-4112-4C39-A816-C815774F6D6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29">
              <a:extLst>
                <a:ext uri="{FF2B5EF4-FFF2-40B4-BE49-F238E27FC236}">
                  <a16:creationId xmlns="" xmlns:a16="http://schemas.microsoft.com/office/drawing/2014/main" id="{ADF362B0-03EA-4800-9FAA-9F128587E42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Isosceles Triangle 65">
              <a:extLst>
                <a:ext uri="{FF2B5EF4-FFF2-40B4-BE49-F238E27FC236}">
                  <a16:creationId xmlns="" xmlns:a16="http://schemas.microsoft.com/office/drawing/2014/main" id="{0BA84559-2F4C-4795-9246-4C563F942D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Isosceles Triangle 66">
              <a:extLst>
                <a:ext uri="{FF2B5EF4-FFF2-40B4-BE49-F238E27FC236}">
                  <a16:creationId xmlns="" xmlns:a16="http://schemas.microsoft.com/office/drawing/2014/main" id="{FA77A1AA-CA47-4A91-A0A1-0A8CE31A985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69" name="Rectangle 68">
            <a:extLst>
              <a:ext uri="{FF2B5EF4-FFF2-40B4-BE49-F238E27FC236}">
                <a16:creationId xmlns="" xmlns:a16="http://schemas.microsoft.com/office/drawing/2014/main" id="{F0656BFA-9C98-404D-A9A8-62F85430CB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777"/>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 xmlns:a16="http://schemas.microsoft.com/office/drawing/2014/main" id="{2CEFF5E2-6478-4C20-B0EB-864D7BD0A5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C221F751-3C5B-4561-AD14-8637C5B66736}"/>
              </a:ext>
            </a:extLst>
          </p:cNvPr>
          <p:cNvSpPr txBox="1"/>
          <p:nvPr/>
        </p:nvSpPr>
        <p:spPr>
          <a:xfrm>
            <a:off x="1136838" y="4633035"/>
            <a:ext cx="9951041" cy="690638"/>
          </a:xfrm>
          <a:prstGeom prst="rect">
            <a:avLst/>
          </a:prstGeom>
          <a:noFill/>
        </p:spPr>
        <p:txBody>
          <a:bodyPr wrap="square" rtlCol="0" anchor="ctr">
            <a:spAutoFit/>
          </a:bodyPr>
          <a:lstStyle/>
          <a:p>
            <a:pPr algn="ctr" defTabSz="740573">
              <a:spcAft>
                <a:spcPts val="546"/>
              </a:spcAft>
            </a:pPr>
            <a:r>
              <a:rPr lang="en-CA" altLang="ko-KR" sz="3888" kern="1200" dirty="0">
                <a:latin typeface="+mn-lt"/>
                <a:ea typeface="+mn-ea"/>
                <a:cs typeface="Arial" pitchFamily="34" charset="0"/>
              </a:rPr>
              <a:t>Kootenay Rovers Football Club</a:t>
            </a:r>
            <a:endParaRPr lang="ko-KR" altLang="en-US" sz="4800" dirty="0">
              <a:cs typeface="Arial" pitchFamily="34" charset="0"/>
            </a:endParaRPr>
          </a:p>
        </p:txBody>
      </p:sp>
      <p:sp>
        <p:nvSpPr>
          <p:cNvPr id="14" name="TextBox 13">
            <a:extLst>
              <a:ext uri="{FF2B5EF4-FFF2-40B4-BE49-F238E27FC236}">
                <a16:creationId xmlns="" xmlns:a16="http://schemas.microsoft.com/office/drawing/2014/main" id="{DF166F6B-B975-4F3C-BCF2-9971086140FB}"/>
              </a:ext>
            </a:extLst>
          </p:cNvPr>
          <p:cNvSpPr txBox="1"/>
          <p:nvPr/>
        </p:nvSpPr>
        <p:spPr>
          <a:xfrm>
            <a:off x="613790" y="5484161"/>
            <a:ext cx="10322035" cy="621837"/>
          </a:xfrm>
          <a:prstGeom prst="rect">
            <a:avLst/>
          </a:prstGeom>
          <a:noFill/>
        </p:spPr>
        <p:txBody>
          <a:bodyPr wrap="square" rtlCol="0" anchor="ctr">
            <a:spAutoFit/>
          </a:bodyPr>
          <a:lstStyle/>
          <a:p>
            <a:pPr algn="ctr" defTabSz="740573">
              <a:spcAft>
                <a:spcPts val="546"/>
              </a:spcAft>
            </a:pPr>
            <a:r>
              <a:rPr lang="en-US" altLang="ko-KR" sz="1512" dirty="0" smtClean="0">
                <a:cs typeface="Arial" pitchFamily="34" charset="0"/>
              </a:rPr>
              <a:t>REP &amp; Development Outdoor 2025</a:t>
            </a:r>
          </a:p>
          <a:p>
            <a:pPr algn="ctr" defTabSz="740573">
              <a:spcAft>
                <a:spcPts val="546"/>
              </a:spcAft>
            </a:pPr>
            <a:r>
              <a:rPr lang="en-US" altLang="ko-KR" sz="1512" smtClean="0">
                <a:cs typeface="Arial" pitchFamily="34" charset="0"/>
              </a:rPr>
              <a:t>Parent </a:t>
            </a:r>
            <a:r>
              <a:rPr lang="en-US" altLang="ko-KR" sz="1512" dirty="0" smtClean="0">
                <a:cs typeface="Arial" pitchFamily="34" charset="0"/>
              </a:rPr>
              <a:t>Meeting </a:t>
            </a:r>
            <a:r>
              <a:rPr lang="en-US" altLang="ko-KR" sz="1512" smtClean="0">
                <a:cs typeface="Arial" pitchFamily="34" charset="0"/>
              </a:rPr>
              <a:t>March 31, </a:t>
            </a:r>
            <a:r>
              <a:rPr lang="en-US" altLang="ko-KR" sz="1512" dirty="0" smtClean="0">
                <a:cs typeface="Arial" pitchFamily="34" charset="0"/>
              </a:rPr>
              <a:t>2025</a:t>
            </a:r>
            <a:endParaRPr lang="ko-KR" altLang="en-US" sz="1867" dirty="0">
              <a:cs typeface="Arial" pitchFamily="34" charset="0"/>
            </a:endParaRPr>
          </a:p>
        </p:txBody>
      </p:sp>
      <p:sp>
        <p:nvSpPr>
          <p:cNvPr id="50" name="Freeform: Shape 49">
            <a:extLst>
              <a:ext uri="{FF2B5EF4-FFF2-40B4-BE49-F238E27FC236}">
                <a16:creationId xmlns="" xmlns:a16="http://schemas.microsoft.com/office/drawing/2014/main" id="{C13162AD-172F-4138-A519-DA52C0A0FBCE}"/>
              </a:ext>
            </a:extLst>
          </p:cNvPr>
          <p:cNvSpPr/>
          <p:nvPr/>
        </p:nvSpPr>
        <p:spPr>
          <a:xfrm rot="18900000">
            <a:off x="4715011" y="1218579"/>
            <a:ext cx="2780447" cy="2780448"/>
          </a:xfrm>
          <a:custGeom>
            <a:avLst/>
            <a:gdLst>
              <a:gd name="connsiteX0" fmla="*/ 3406600 w 3406600"/>
              <a:gd name="connsiteY0" fmla="*/ 0 h 3406600"/>
              <a:gd name="connsiteX1" fmla="*/ 3406600 w 3406600"/>
              <a:gd name="connsiteY1" fmla="*/ 3406600 h 3406600"/>
              <a:gd name="connsiteX2" fmla="*/ 2847806 w 3406600"/>
              <a:gd name="connsiteY2" fmla="*/ 3406600 h 3406600"/>
              <a:gd name="connsiteX3" fmla="*/ 2579775 w 3406600"/>
              <a:gd name="connsiteY3" fmla="*/ 3138569 h 3406600"/>
              <a:gd name="connsiteX4" fmla="*/ 3138569 w 3406600"/>
              <a:gd name="connsiteY4" fmla="*/ 3138569 h 3406600"/>
              <a:gd name="connsiteX5" fmla="*/ 3138569 w 3406600"/>
              <a:gd name="connsiteY5" fmla="*/ 268031 h 3406600"/>
              <a:gd name="connsiteX6" fmla="*/ 268031 w 3406600"/>
              <a:gd name="connsiteY6" fmla="*/ 268031 h 3406600"/>
              <a:gd name="connsiteX7" fmla="*/ 268031 w 3406600"/>
              <a:gd name="connsiteY7" fmla="*/ 826825 h 3406600"/>
              <a:gd name="connsiteX8" fmla="*/ 0 w 3406600"/>
              <a:gd name="connsiteY8" fmla="*/ 558794 h 3406600"/>
              <a:gd name="connsiteX9" fmla="*/ 0 w 3406600"/>
              <a:gd name="connsiteY9" fmla="*/ 0 h 34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6600" h="3406600">
                <a:moveTo>
                  <a:pt x="3406600" y="0"/>
                </a:moveTo>
                <a:lnTo>
                  <a:pt x="3406600" y="3406600"/>
                </a:lnTo>
                <a:lnTo>
                  <a:pt x="2847806" y="3406600"/>
                </a:lnTo>
                <a:lnTo>
                  <a:pt x="2579775" y="3138569"/>
                </a:lnTo>
                <a:lnTo>
                  <a:pt x="3138569" y="3138569"/>
                </a:lnTo>
                <a:lnTo>
                  <a:pt x="3138569" y="268031"/>
                </a:lnTo>
                <a:lnTo>
                  <a:pt x="268031" y="268031"/>
                </a:lnTo>
                <a:lnTo>
                  <a:pt x="268031" y="826825"/>
                </a:lnTo>
                <a:lnTo>
                  <a:pt x="0" y="558794"/>
                </a:lnTo>
                <a:lnTo>
                  <a:pt x="0" y="0"/>
                </a:lnTo>
                <a:close/>
              </a:path>
            </a:pathLst>
          </a:custGeom>
          <a:solidFill>
            <a:srgbClr val="116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Freeform: Shape 51">
            <a:extLst>
              <a:ext uri="{FF2B5EF4-FFF2-40B4-BE49-F238E27FC236}">
                <a16:creationId xmlns="" xmlns:a16="http://schemas.microsoft.com/office/drawing/2014/main" id="{BF2BC4A5-D679-499B-9BE3-4F177893EE9D}"/>
              </a:ext>
            </a:extLst>
          </p:cNvPr>
          <p:cNvSpPr/>
          <p:nvPr/>
        </p:nvSpPr>
        <p:spPr>
          <a:xfrm rot="18900000">
            <a:off x="4815284" y="1459104"/>
            <a:ext cx="2579903" cy="2579903"/>
          </a:xfrm>
          <a:custGeom>
            <a:avLst/>
            <a:gdLst>
              <a:gd name="connsiteX0" fmla="*/ 0 w 3160893"/>
              <a:gd name="connsiteY0" fmla="*/ 0 h 3160893"/>
              <a:gd name="connsiteX1" fmla="*/ 268031 w 3160893"/>
              <a:gd name="connsiteY1" fmla="*/ 268031 h 3160893"/>
              <a:gd name="connsiteX2" fmla="*/ 268031 w 3160893"/>
              <a:gd name="connsiteY2" fmla="*/ 2892862 h 3160893"/>
              <a:gd name="connsiteX3" fmla="*/ 2892862 w 3160893"/>
              <a:gd name="connsiteY3" fmla="*/ 2892862 h 3160893"/>
              <a:gd name="connsiteX4" fmla="*/ 3160893 w 3160893"/>
              <a:gd name="connsiteY4" fmla="*/ 3160893 h 3160893"/>
              <a:gd name="connsiteX5" fmla="*/ 0 w 3160893"/>
              <a:gd name="connsiteY5" fmla="*/ 3160893 h 316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0893" h="3160893">
                <a:moveTo>
                  <a:pt x="0" y="0"/>
                </a:moveTo>
                <a:lnTo>
                  <a:pt x="268031" y="268031"/>
                </a:lnTo>
                <a:lnTo>
                  <a:pt x="268031" y="2892862"/>
                </a:lnTo>
                <a:lnTo>
                  <a:pt x="2892862" y="2892862"/>
                </a:lnTo>
                <a:lnTo>
                  <a:pt x="3160893" y="3160893"/>
                </a:lnTo>
                <a:lnTo>
                  <a:pt x="0" y="3160893"/>
                </a:lnTo>
                <a:close/>
              </a:path>
            </a:pathLst>
          </a:custGeom>
          <a:solidFill>
            <a:srgbClr val="116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 xmlns:a16="http://schemas.microsoft.com/office/drawing/2014/main" id="{AAC5D6C7-6CA6-4607-C9FF-2A0A54942A1B}"/>
              </a:ext>
            </a:extLst>
          </p:cNvPr>
          <p:cNvPicPr>
            <a:picLocks noChangeAspect="1"/>
          </p:cNvPicPr>
          <p:nvPr/>
        </p:nvPicPr>
        <p:blipFill rotWithShape="1">
          <a:blip r:embed="rId2">
            <a:extLst>
              <a:ext uri="{28A0092B-C50C-407E-A947-70E740481C1C}">
                <a14:useLocalDpi xmlns:a14="http://schemas.microsoft.com/office/drawing/2010/main" val="0"/>
              </a:ext>
            </a:extLst>
          </a:blip>
          <a:srcRect l="119" t="-23010" r="-119" b="65118"/>
          <a:stretch/>
        </p:blipFill>
        <p:spPr>
          <a:xfrm rot="10800000">
            <a:off x="595819" y="699354"/>
            <a:ext cx="11272193" cy="4232332"/>
          </a:xfrm>
          <a:prstGeom prst="rect">
            <a:avLst/>
          </a:prstGeom>
        </p:spPr>
      </p:pic>
      <p:sp>
        <p:nvSpPr>
          <p:cNvPr id="9" name="Freeform: Shape 5">
            <a:extLst>
              <a:ext uri="{FF2B5EF4-FFF2-40B4-BE49-F238E27FC236}">
                <a16:creationId xmlns="" xmlns:a16="http://schemas.microsoft.com/office/drawing/2014/main" id="{B31C1CFE-F774-346E-C62D-F20DFBEEAC75}"/>
              </a:ext>
            </a:extLst>
          </p:cNvPr>
          <p:cNvSpPr/>
          <p:nvPr/>
        </p:nvSpPr>
        <p:spPr>
          <a:xfrm rot="348713">
            <a:off x="616432" y="1417085"/>
            <a:ext cx="2564262" cy="3152058"/>
          </a:xfrm>
          <a:custGeom>
            <a:avLst/>
            <a:gdLst>
              <a:gd name="connsiteX0" fmla="*/ 365434 w 3324225"/>
              <a:gd name="connsiteY0" fmla="*/ 2296261 h 4086225"/>
              <a:gd name="connsiteX1" fmla="*/ 354004 w 3324225"/>
              <a:gd name="connsiteY1" fmla="*/ 2286736 h 4086225"/>
              <a:gd name="connsiteX2" fmla="*/ 345432 w 3324225"/>
              <a:gd name="connsiteY2" fmla="*/ 2272448 h 4086225"/>
              <a:gd name="connsiteX3" fmla="*/ 337812 w 3324225"/>
              <a:gd name="connsiteY3" fmla="*/ 2265781 h 4086225"/>
              <a:gd name="connsiteX4" fmla="*/ 309237 w 3324225"/>
              <a:gd name="connsiteY4" fmla="*/ 2283878 h 4086225"/>
              <a:gd name="connsiteX5" fmla="*/ 310189 w 3324225"/>
              <a:gd name="connsiteY5" fmla="*/ 2324836 h 4086225"/>
              <a:gd name="connsiteX6" fmla="*/ 286377 w 3324225"/>
              <a:gd name="connsiteY6" fmla="*/ 2367698 h 4086225"/>
              <a:gd name="connsiteX7" fmla="*/ 273042 w 3324225"/>
              <a:gd name="connsiteY7" fmla="*/ 2370556 h 4086225"/>
              <a:gd name="connsiteX8" fmla="*/ 264469 w 3324225"/>
              <a:gd name="connsiteY8" fmla="*/ 2363889 h 4086225"/>
              <a:gd name="connsiteX9" fmla="*/ 262564 w 3324225"/>
              <a:gd name="connsiteY9" fmla="*/ 2328646 h 4086225"/>
              <a:gd name="connsiteX10" fmla="*/ 241609 w 3324225"/>
              <a:gd name="connsiteY10" fmla="*/ 2279116 h 4086225"/>
              <a:gd name="connsiteX11" fmla="*/ 241609 w 3324225"/>
              <a:gd name="connsiteY11" fmla="*/ 2267686 h 4086225"/>
              <a:gd name="connsiteX12" fmla="*/ 255897 w 3324225"/>
              <a:gd name="connsiteY12" fmla="*/ 2188628 h 4086225"/>
              <a:gd name="connsiteX13" fmla="*/ 279709 w 3324225"/>
              <a:gd name="connsiteY13" fmla="*/ 2141956 h 4086225"/>
              <a:gd name="connsiteX14" fmla="*/ 283519 w 3324225"/>
              <a:gd name="connsiteY14" fmla="*/ 2138146 h 4086225"/>
              <a:gd name="connsiteX15" fmla="*/ 321619 w 3324225"/>
              <a:gd name="connsiteY15" fmla="*/ 2101951 h 4086225"/>
              <a:gd name="connsiteX16" fmla="*/ 335907 w 3324225"/>
              <a:gd name="connsiteY16" fmla="*/ 2090521 h 4086225"/>
              <a:gd name="connsiteX17" fmla="*/ 390199 w 3324225"/>
              <a:gd name="connsiteY17" fmla="*/ 2036228 h 4086225"/>
              <a:gd name="connsiteX18" fmla="*/ 395914 w 3324225"/>
              <a:gd name="connsiteY18" fmla="*/ 2031466 h 4086225"/>
              <a:gd name="connsiteX19" fmla="*/ 420679 w 3324225"/>
              <a:gd name="connsiteY19" fmla="*/ 1998128 h 4086225"/>
              <a:gd name="connsiteX20" fmla="*/ 432109 w 3324225"/>
              <a:gd name="connsiteY20" fmla="*/ 1982888 h 4086225"/>
              <a:gd name="connsiteX21" fmla="*/ 494022 w 3324225"/>
              <a:gd name="connsiteY21" fmla="*/ 1915261 h 4086225"/>
              <a:gd name="connsiteX22" fmla="*/ 531169 w 3324225"/>
              <a:gd name="connsiteY22" fmla="*/ 1860968 h 4086225"/>
              <a:gd name="connsiteX23" fmla="*/ 585462 w 3324225"/>
              <a:gd name="connsiteY23" fmla="*/ 1769528 h 4086225"/>
              <a:gd name="connsiteX24" fmla="*/ 649279 w 3324225"/>
              <a:gd name="connsiteY24" fmla="*/ 1661896 h 4086225"/>
              <a:gd name="connsiteX25" fmla="*/ 691189 w 3324225"/>
              <a:gd name="connsiteY25" fmla="*/ 1618081 h 4086225"/>
              <a:gd name="connsiteX26" fmla="*/ 695952 w 3324225"/>
              <a:gd name="connsiteY26" fmla="*/ 1614271 h 4086225"/>
              <a:gd name="connsiteX27" fmla="*/ 728337 w 3324225"/>
              <a:gd name="connsiteY27" fmla="*/ 1585696 h 4086225"/>
              <a:gd name="connsiteX28" fmla="*/ 767389 w 3324225"/>
              <a:gd name="connsiteY28" fmla="*/ 1541881 h 4086225"/>
              <a:gd name="connsiteX29" fmla="*/ 781677 w 3324225"/>
              <a:gd name="connsiteY29" fmla="*/ 1524736 h 4086225"/>
              <a:gd name="connsiteX30" fmla="*/ 795964 w 3324225"/>
              <a:gd name="connsiteY30" fmla="*/ 1500923 h 4086225"/>
              <a:gd name="connsiteX31" fmla="*/ 802632 w 3324225"/>
              <a:gd name="connsiteY31" fmla="*/ 1491398 h 4086225"/>
              <a:gd name="connsiteX32" fmla="*/ 885499 w 3324225"/>
              <a:gd name="connsiteY32" fmla="*/ 1430438 h 4086225"/>
              <a:gd name="connsiteX33" fmla="*/ 935982 w 3324225"/>
              <a:gd name="connsiteY33" fmla="*/ 1375193 h 4086225"/>
              <a:gd name="connsiteX34" fmla="*/ 947412 w 3324225"/>
              <a:gd name="connsiteY34" fmla="*/ 1362811 h 4086225"/>
              <a:gd name="connsiteX35" fmla="*/ 961699 w 3324225"/>
              <a:gd name="connsiteY35" fmla="*/ 1346618 h 4086225"/>
              <a:gd name="connsiteX36" fmla="*/ 975034 w 3324225"/>
              <a:gd name="connsiteY36" fmla="*/ 1327568 h 4086225"/>
              <a:gd name="connsiteX37" fmla="*/ 980749 w 3324225"/>
              <a:gd name="connsiteY37" fmla="*/ 1299946 h 4086225"/>
              <a:gd name="connsiteX38" fmla="*/ 984559 w 3324225"/>
              <a:gd name="connsiteY38" fmla="*/ 1288516 h 4086225"/>
              <a:gd name="connsiteX39" fmla="*/ 1009324 w 3324225"/>
              <a:gd name="connsiteY39" fmla="*/ 1253273 h 4086225"/>
              <a:gd name="connsiteX40" fmla="*/ 1028374 w 3324225"/>
              <a:gd name="connsiteY40" fmla="*/ 1233271 h 4086225"/>
              <a:gd name="connsiteX41" fmla="*/ 1058854 w 3324225"/>
              <a:gd name="connsiteY41" fmla="*/ 1203743 h 4086225"/>
              <a:gd name="connsiteX42" fmla="*/ 1094097 w 3324225"/>
              <a:gd name="connsiteY42" fmla="*/ 1137068 h 4086225"/>
              <a:gd name="connsiteX43" fmla="*/ 1108384 w 3324225"/>
              <a:gd name="connsiteY43" fmla="*/ 1119923 h 4086225"/>
              <a:gd name="connsiteX44" fmla="*/ 1109337 w 3324225"/>
              <a:gd name="connsiteY44" fmla="*/ 1107541 h 4086225"/>
              <a:gd name="connsiteX45" fmla="*/ 1119814 w 3324225"/>
              <a:gd name="connsiteY45" fmla="*/ 1085633 h 4086225"/>
              <a:gd name="connsiteX46" fmla="*/ 1146484 w 3324225"/>
              <a:gd name="connsiteY46" fmla="*/ 1057058 h 4086225"/>
              <a:gd name="connsiteX47" fmla="*/ 1153152 w 3324225"/>
              <a:gd name="connsiteY47" fmla="*/ 1043723 h 4086225"/>
              <a:gd name="connsiteX48" fmla="*/ 1193157 w 3324225"/>
              <a:gd name="connsiteY48" fmla="*/ 998003 h 4086225"/>
              <a:gd name="connsiteX49" fmla="*/ 1198872 w 3324225"/>
              <a:gd name="connsiteY49" fmla="*/ 987526 h 4086225"/>
              <a:gd name="connsiteX50" fmla="*/ 1218874 w 3324225"/>
              <a:gd name="connsiteY50" fmla="*/ 961808 h 4086225"/>
              <a:gd name="connsiteX51" fmla="*/ 1228399 w 3324225"/>
              <a:gd name="connsiteY51" fmla="*/ 940853 h 4086225"/>
              <a:gd name="connsiteX52" fmla="*/ 1249354 w 3324225"/>
              <a:gd name="connsiteY52" fmla="*/ 908468 h 4086225"/>
              <a:gd name="connsiteX53" fmla="*/ 1253164 w 3324225"/>
              <a:gd name="connsiteY53" fmla="*/ 904658 h 4086225"/>
              <a:gd name="connsiteX54" fmla="*/ 1279834 w 3324225"/>
              <a:gd name="connsiteY54" fmla="*/ 877988 h 4086225"/>
              <a:gd name="connsiteX55" fmla="*/ 1284597 w 3324225"/>
              <a:gd name="connsiteY55" fmla="*/ 876083 h 4086225"/>
              <a:gd name="connsiteX56" fmla="*/ 1342699 w 3324225"/>
              <a:gd name="connsiteY56" fmla="*/ 826553 h 4086225"/>
              <a:gd name="connsiteX57" fmla="*/ 1405564 w 3324225"/>
              <a:gd name="connsiteY57" fmla="*/ 768451 h 4086225"/>
              <a:gd name="connsiteX58" fmla="*/ 1446522 w 3324225"/>
              <a:gd name="connsiteY58" fmla="*/ 741781 h 4086225"/>
              <a:gd name="connsiteX59" fmla="*/ 1465572 w 3324225"/>
              <a:gd name="connsiteY59" fmla="*/ 725588 h 4086225"/>
              <a:gd name="connsiteX60" fmla="*/ 1502719 w 3324225"/>
              <a:gd name="connsiteY60" fmla="*/ 697966 h 4086225"/>
              <a:gd name="connsiteX61" fmla="*/ 1542724 w 3324225"/>
              <a:gd name="connsiteY61" fmla="*/ 648436 h 4086225"/>
              <a:gd name="connsiteX62" fmla="*/ 1550344 w 3324225"/>
              <a:gd name="connsiteY62" fmla="*/ 636053 h 4086225"/>
              <a:gd name="connsiteX63" fmla="*/ 1552249 w 3324225"/>
              <a:gd name="connsiteY63" fmla="*/ 638911 h 4086225"/>
              <a:gd name="connsiteX64" fmla="*/ 1559869 w 3324225"/>
              <a:gd name="connsiteY64" fmla="*/ 636053 h 4086225"/>
              <a:gd name="connsiteX65" fmla="*/ 1567489 w 3324225"/>
              <a:gd name="connsiteY65" fmla="*/ 623671 h 4086225"/>
              <a:gd name="connsiteX66" fmla="*/ 1576062 w 3324225"/>
              <a:gd name="connsiteY66" fmla="*/ 597953 h 4086225"/>
              <a:gd name="connsiteX67" fmla="*/ 1569394 w 3324225"/>
              <a:gd name="connsiteY67" fmla="*/ 540803 h 4086225"/>
              <a:gd name="connsiteX68" fmla="*/ 1562727 w 3324225"/>
              <a:gd name="connsiteY68" fmla="*/ 504608 h 4086225"/>
              <a:gd name="connsiteX69" fmla="*/ 1554154 w 3324225"/>
              <a:gd name="connsiteY69" fmla="*/ 487463 h 4086225"/>
              <a:gd name="connsiteX70" fmla="*/ 1537009 w 3324225"/>
              <a:gd name="connsiteY70" fmla="*/ 446506 h 4086225"/>
              <a:gd name="connsiteX71" fmla="*/ 1526532 w 3324225"/>
              <a:gd name="connsiteY71" fmla="*/ 427456 h 4086225"/>
              <a:gd name="connsiteX72" fmla="*/ 1502719 w 3324225"/>
              <a:gd name="connsiteY72" fmla="*/ 384593 h 4086225"/>
              <a:gd name="connsiteX73" fmla="*/ 1486527 w 3324225"/>
              <a:gd name="connsiteY73" fmla="*/ 357923 h 4086225"/>
              <a:gd name="connsiteX74" fmla="*/ 1472239 w 3324225"/>
              <a:gd name="connsiteY74" fmla="*/ 326491 h 4086225"/>
              <a:gd name="connsiteX75" fmla="*/ 1472239 w 3324225"/>
              <a:gd name="connsiteY75" fmla="*/ 312203 h 4086225"/>
              <a:gd name="connsiteX76" fmla="*/ 1498909 w 3324225"/>
              <a:gd name="connsiteY76" fmla="*/ 292201 h 4086225"/>
              <a:gd name="connsiteX77" fmla="*/ 1509387 w 3324225"/>
              <a:gd name="connsiteY77" fmla="*/ 295058 h 4086225"/>
              <a:gd name="connsiteX78" fmla="*/ 1509387 w 3324225"/>
              <a:gd name="connsiteY78" fmla="*/ 282676 h 4086225"/>
              <a:gd name="connsiteX79" fmla="*/ 1509387 w 3324225"/>
              <a:gd name="connsiteY79" fmla="*/ 188378 h 4086225"/>
              <a:gd name="connsiteX80" fmla="*/ 1522722 w 3324225"/>
              <a:gd name="connsiteY80" fmla="*/ 121703 h 4086225"/>
              <a:gd name="connsiteX81" fmla="*/ 1537962 w 3324225"/>
              <a:gd name="connsiteY81" fmla="*/ 95033 h 4086225"/>
              <a:gd name="connsiteX82" fmla="*/ 1562727 w 3324225"/>
              <a:gd name="connsiteY82" fmla="*/ 64553 h 4086225"/>
              <a:gd name="connsiteX83" fmla="*/ 1583682 w 3324225"/>
              <a:gd name="connsiteY83" fmla="*/ 46456 h 4086225"/>
              <a:gd name="connsiteX84" fmla="*/ 1598922 w 3324225"/>
              <a:gd name="connsiteY84" fmla="*/ 35978 h 4086225"/>
              <a:gd name="connsiteX85" fmla="*/ 1619877 w 3324225"/>
              <a:gd name="connsiteY85" fmla="*/ 16928 h 4086225"/>
              <a:gd name="connsiteX86" fmla="*/ 1656072 w 3324225"/>
              <a:gd name="connsiteY86" fmla="*/ 18833 h 4086225"/>
              <a:gd name="connsiteX87" fmla="*/ 1671312 w 3324225"/>
              <a:gd name="connsiteY87" fmla="*/ 17881 h 4086225"/>
              <a:gd name="connsiteX88" fmla="*/ 1681789 w 3324225"/>
              <a:gd name="connsiteY88" fmla="*/ 16928 h 4086225"/>
              <a:gd name="connsiteX89" fmla="*/ 1717032 w 3324225"/>
              <a:gd name="connsiteY89" fmla="*/ 12166 h 4086225"/>
              <a:gd name="connsiteX90" fmla="*/ 1725604 w 3324225"/>
              <a:gd name="connsiteY90" fmla="*/ 9308 h 4086225"/>
              <a:gd name="connsiteX91" fmla="*/ 1732272 w 3324225"/>
              <a:gd name="connsiteY91" fmla="*/ 7403 h 4086225"/>
              <a:gd name="connsiteX92" fmla="*/ 1769419 w 3324225"/>
              <a:gd name="connsiteY92" fmla="*/ 10261 h 4086225"/>
              <a:gd name="connsiteX93" fmla="*/ 1837047 w 3324225"/>
              <a:gd name="connsiteY93" fmla="*/ 36931 h 4086225"/>
              <a:gd name="connsiteX94" fmla="*/ 1871337 w 3324225"/>
              <a:gd name="connsiteY94" fmla="*/ 87413 h 4086225"/>
              <a:gd name="connsiteX95" fmla="*/ 1874194 w 3324225"/>
              <a:gd name="connsiteY95" fmla="*/ 91223 h 4086225"/>
              <a:gd name="connsiteX96" fmla="*/ 1875147 w 3324225"/>
              <a:gd name="connsiteY96" fmla="*/ 99796 h 4086225"/>
              <a:gd name="connsiteX97" fmla="*/ 1880862 w 3324225"/>
              <a:gd name="connsiteY97" fmla="*/ 119798 h 4086225"/>
              <a:gd name="connsiteX98" fmla="*/ 1893244 w 3324225"/>
              <a:gd name="connsiteY98" fmla="*/ 131228 h 4086225"/>
              <a:gd name="connsiteX99" fmla="*/ 1907532 w 3324225"/>
              <a:gd name="connsiteY99" fmla="*/ 144563 h 4086225"/>
              <a:gd name="connsiteX100" fmla="*/ 1919914 w 3324225"/>
              <a:gd name="connsiteY100" fmla="*/ 170281 h 4086225"/>
              <a:gd name="connsiteX101" fmla="*/ 1921819 w 3324225"/>
              <a:gd name="connsiteY101" fmla="*/ 176948 h 4086225"/>
              <a:gd name="connsiteX102" fmla="*/ 1926582 w 3324225"/>
              <a:gd name="connsiteY102" fmla="*/ 248386 h 4086225"/>
              <a:gd name="connsiteX103" fmla="*/ 1927534 w 3324225"/>
              <a:gd name="connsiteY103" fmla="*/ 256958 h 4086225"/>
              <a:gd name="connsiteX104" fmla="*/ 1930392 w 3324225"/>
              <a:gd name="connsiteY104" fmla="*/ 294106 h 4086225"/>
              <a:gd name="connsiteX105" fmla="*/ 1915152 w 3324225"/>
              <a:gd name="connsiteY105" fmla="*/ 336968 h 4086225"/>
              <a:gd name="connsiteX106" fmla="*/ 1908484 w 3324225"/>
              <a:gd name="connsiteY106" fmla="*/ 401738 h 4086225"/>
              <a:gd name="connsiteX107" fmla="*/ 1904674 w 3324225"/>
              <a:gd name="connsiteY107" fmla="*/ 453173 h 4086225"/>
              <a:gd name="connsiteX108" fmla="*/ 1901817 w 3324225"/>
              <a:gd name="connsiteY108" fmla="*/ 463651 h 4086225"/>
              <a:gd name="connsiteX109" fmla="*/ 1890387 w 3324225"/>
              <a:gd name="connsiteY109" fmla="*/ 528421 h 4086225"/>
              <a:gd name="connsiteX110" fmla="*/ 1891339 w 3324225"/>
              <a:gd name="connsiteY110" fmla="*/ 551281 h 4086225"/>
              <a:gd name="connsiteX111" fmla="*/ 1894197 w 3324225"/>
              <a:gd name="connsiteY111" fmla="*/ 566521 h 4086225"/>
              <a:gd name="connsiteX112" fmla="*/ 1898959 w 3324225"/>
              <a:gd name="connsiteY112" fmla="*/ 551281 h 4086225"/>
              <a:gd name="connsiteX113" fmla="*/ 1902769 w 3324225"/>
              <a:gd name="connsiteY113" fmla="*/ 552233 h 4086225"/>
              <a:gd name="connsiteX114" fmla="*/ 1929439 w 3324225"/>
              <a:gd name="connsiteY114" fmla="*/ 542708 h 4086225"/>
              <a:gd name="connsiteX115" fmla="*/ 1962777 w 3324225"/>
              <a:gd name="connsiteY115" fmla="*/ 516038 h 4086225"/>
              <a:gd name="connsiteX116" fmla="*/ 1986589 w 3324225"/>
              <a:gd name="connsiteY116" fmla="*/ 519848 h 4086225"/>
              <a:gd name="connsiteX117" fmla="*/ 2046597 w 3324225"/>
              <a:gd name="connsiteY117" fmla="*/ 542708 h 4086225"/>
              <a:gd name="connsiteX118" fmla="*/ 2118034 w 3324225"/>
              <a:gd name="connsiteY118" fmla="*/ 574141 h 4086225"/>
              <a:gd name="connsiteX119" fmla="*/ 2185662 w 3324225"/>
              <a:gd name="connsiteY119" fmla="*/ 616051 h 4086225"/>
              <a:gd name="connsiteX120" fmla="*/ 2270434 w 3324225"/>
              <a:gd name="connsiteY120" fmla="*/ 681773 h 4086225"/>
              <a:gd name="connsiteX121" fmla="*/ 2284722 w 3324225"/>
              <a:gd name="connsiteY121" fmla="*/ 693203 h 4086225"/>
              <a:gd name="connsiteX122" fmla="*/ 2298057 w 3324225"/>
              <a:gd name="connsiteY122" fmla="*/ 715111 h 4086225"/>
              <a:gd name="connsiteX123" fmla="*/ 2304724 w 3324225"/>
              <a:gd name="connsiteY123" fmla="*/ 728446 h 4086225"/>
              <a:gd name="connsiteX124" fmla="*/ 2365684 w 3324225"/>
              <a:gd name="connsiteY124" fmla="*/ 770356 h 4086225"/>
              <a:gd name="connsiteX125" fmla="*/ 2403784 w 3324225"/>
              <a:gd name="connsiteY125" fmla="*/ 806551 h 4086225"/>
              <a:gd name="connsiteX126" fmla="*/ 2439979 w 3324225"/>
              <a:gd name="connsiteY126" fmla="*/ 840841 h 4086225"/>
              <a:gd name="connsiteX127" fmla="*/ 2498082 w 3324225"/>
              <a:gd name="connsiteY127" fmla="*/ 882751 h 4086225"/>
              <a:gd name="connsiteX128" fmla="*/ 2505702 w 3324225"/>
              <a:gd name="connsiteY128" fmla="*/ 886561 h 4086225"/>
              <a:gd name="connsiteX129" fmla="*/ 2565709 w 3324225"/>
              <a:gd name="connsiteY129" fmla="*/ 905611 h 4086225"/>
              <a:gd name="connsiteX130" fmla="*/ 2646672 w 3324225"/>
              <a:gd name="connsiteY130" fmla="*/ 947521 h 4086225"/>
              <a:gd name="connsiteX131" fmla="*/ 2711442 w 3324225"/>
              <a:gd name="connsiteY131" fmla="*/ 988478 h 4086225"/>
              <a:gd name="connsiteX132" fmla="*/ 2781927 w 3324225"/>
              <a:gd name="connsiteY132" fmla="*/ 1041818 h 4086225"/>
              <a:gd name="connsiteX133" fmla="*/ 2838124 w 3324225"/>
              <a:gd name="connsiteY133" fmla="*/ 1085633 h 4086225"/>
              <a:gd name="connsiteX134" fmla="*/ 2890512 w 3324225"/>
              <a:gd name="connsiteY134" fmla="*/ 1125638 h 4086225"/>
              <a:gd name="connsiteX135" fmla="*/ 2928612 w 3324225"/>
              <a:gd name="connsiteY135" fmla="*/ 1154213 h 4086225"/>
              <a:gd name="connsiteX136" fmla="*/ 2990524 w 3324225"/>
              <a:gd name="connsiteY136" fmla="*/ 1198981 h 4086225"/>
              <a:gd name="connsiteX137" fmla="*/ 3018147 w 3324225"/>
              <a:gd name="connsiteY137" fmla="*/ 1214221 h 4086225"/>
              <a:gd name="connsiteX138" fmla="*/ 3066724 w 3324225"/>
              <a:gd name="connsiteY138" fmla="*/ 1234223 h 4086225"/>
              <a:gd name="connsiteX139" fmla="*/ 3132447 w 3324225"/>
              <a:gd name="connsiteY139" fmla="*/ 1246606 h 4086225"/>
              <a:gd name="connsiteX140" fmla="*/ 3261034 w 3324225"/>
              <a:gd name="connsiteY140" fmla="*/ 1247558 h 4086225"/>
              <a:gd name="connsiteX141" fmla="*/ 3292467 w 3324225"/>
              <a:gd name="connsiteY141" fmla="*/ 1276133 h 4086225"/>
              <a:gd name="connsiteX142" fmla="*/ 3308659 w 3324225"/>
              <a:gd name="connsiteY142" fmla="*/ 1346618 h 4086225"/>
              <a:gd name="connsiteX143" fmla="*/ 3321994 w 3324225"/>
              <a:gd name="connsiteY143" fmla="*/ 1387576 h 4086225"/>
              <a:gd name="connsiteX144" fmla="*/ 3321042 w 3324225"/>
              <a:gd name="connsiteY144" fmla="*/ 1397101 h 4086225"/>
              <a:gd name="connsiteX145" fmla="*/ 3287704 w 3324225"/>
              <a:gd name="connsiteY145" fmla="*/ 1419008 h 4086225"/>
              <a:gd name="connsiteX146" fmla="*/ 3277227 w 3324225"/>
              <a:gd name="connsiteY146" fmla="*/ 1421866 h 4086225"/>
              <a:gd name="connsiteX147" fmla="*/ 3225792 w 3324225"/>
              <a:gd name="connsiteY147" fmla="*/ 1425676 h 4086225"/>
              <a:gd name="connsiteX148" fmla="*/ 3207694 w 3324225"/>
              <a:gd name="connsiteY148" fmla="*/ 1411388 h 4086225"/>
              <a:gd name="connsiteX149" fmla="*/ 3174357 w 3324225"/>
              <a:gd name="connsiteY149" fmla="*/ 1399958 h 4086225"/>
              <a:gd name="connsiteX150" fmla="*/ 3111492 w 3324225"/>
              <a:gd name="connsiteY150" fmla="*/ 1387576 h 4086225"/>
              <a:gd name="connsiteX151" fmla="*/ 3049579 w 3324225"/>
              <a:gd name="connsiteY151" fmla="*/ 1353286 h 4086225"/>
              <a:gd name="connsiteX152" fmla="*/ 2986714 w 3324225"/>
              <a:gd name="connsiteY152" fmla="*/ 1320901 h 4086225"/>
              <a:gd name="connsiteX153" fmla="*/ 2954329 w 3324225"/>
              <a:gd name="connsiteY153" fmla="*/ 1294231 h 4086225"/>
              <a:gd name="connsiteX154" fmla="*/ 2925754 w 3324225"/>
              <a:gd name="connsiteY154" fmla="*/ 1277086 h 4086225"/>
              <a:gd name="connsiteX155" fmla="*/ 2842887 w 3324225"/>
              <a:gd name="connsiteY155" fmla="*/ 1258036 h 4086225"/>
              <a:gd name="connsiteX156" fmla="*/ 2764782 w 3324225"/>
              <a:gd name="connsiteY156" fmla="*/ 1233271 h 4086225"/>
              <a:gd name="connsiteX157" fmla="*/ 2647624 w 3324225"/>
              <a:gd name="connsiteY157" fmla="*/ 1199933 h 4086225"/>
              <a:gd name="connsiteX158" fmla="*/ 2563804 w 3324225"/>
              <a:gd name="connsiteY158" fmla="*/ 1159928 h 4086225"/>
              <a:gd name="connsiteX159" fmla="*/ 2492367 w 3324225"/>
              <a:gd name="connsiteY159" fmla="*/ 1119923 h 4086225"/>
              <a:gd name="connsiteX160" fmla="*/ 2459029 w 3324225"/>
              <a:gd name="connsiteY160" fmla="*/ 1098016 h 4086225"/>
              <a:gd name="connsiteX161" fmla="*/ 2404737 w 3324225"/>
              <a:gd name="connsiteY161" fmla="*/ 1065631 h 4086225"/>
              <a:gd name="connsiteX162" fmla="*/ 2379019 w 3324225"/>
              <a:gd name="connsiteY162" fmla="*/ 1041818 h 4086225"/>
              <a:gd name="connsiteX163" fmla="*/ 2362827 w 3324225"/>
              <a:gd name="connsiteY163" fmla="*/ 1031341 h 4086225"/>
              <a:gd name="connsiteX164" fmla="*/ 2276149 w 3324225"/>
              <a:gd name="connsiteY164" fmla="*/ 983716 h 4086225"/>
              <a:gd name="connsiteX165" fmla="*/ 2252337 w 3324225"/>
              <a:gd name="connsiteY165" fmla="*/ 984668 h 4086225"/>
              <a:gd name="connsiteX166" fmla="*/ 2235192 w 3324225"/>
              <a:gd name="connsiteY166" fmla="*/ 995146 h 4086225"/>
              <a:gd name="connsiteX167" fmla="*/ 2219952 w 3324225"/>
              <a:gd name="connsiteY167" fmla="*/ 1018006 h 4086225"/>
              <a:gd name="connsiteX168" fmla="*/ 2219952 w 3324225"/>
              <a:gd name="connsiteY168" fmla="*/ 1062773 h 4086225"/>
              <a:gd name="connsiteX169" fmla="*/ 2217094 w 3324225"/>
              <a:gd name="connsiteY169" fmla="*/ 1090396 h 4086225"/>
              <a:gd name="connsiteX170" fmla="*/ 2221857 w 3324225"/>
              <a:gd name="connsiteY170" fmla="*/ 1107541 h 4086225"/>
              <a:gd name="connsiteX171" fmla="*/ 2239002 w 3324225"/>
              <a:gd name="connsiteY171" fmla="*/ 1122781 h 4086225"/>
              <a:gd name="connsiteX172" fmla="*/ 2241859 w 3324225"/>
              <a:gd name="connsiteY172" fmla="*/ 1126591 h 4086225"/>
              <a:gd name="connsiteX173" fmla="*/ 2250432 w 3324225"/>
              <a:gd name="connsiteY173" fmla="*/ 1167548 h 4086225"/>
              <a:gd name="connsiteX174" fmla="*/ 2246622 w 3324225"/>
              <a:gd name="connsiteY174" fmla="*/ 1191361 h 4086225"/>
              <a:gd name="connsiteX175" fmla="*/ 2248527 w 3324225"/>
              <a:gd name="connsiteY175" fmla="*/ 1216126 h 4086225"/>
              <a:gd name="connsiteX176" fmla="*/ 2251384 w 3324225"/>
              <a:gd name="connsiteY176" fmla="*/ 1232318 h 4086225"/>
              <a:gd name="connsiteX177" fmla="*/ 2268529 w 3324225"/>
              <a:gd name="connsiteY177" fmla="*/ 1298041 h 4086225"/>
              <a:gd name="connsiteX178" fmla="*/ 2290437 w 3324225"/>
              <a:gd name="connsiteY178" fmla="*/ 1380908 h 4086225"/>
              <a:gd name="connsiteX179" fmla="*/ 2299009 w 3324225"/>
              <a:gd name="connsiteY179" fmla="*/ 1435201 h 4086225"/>
              <a:gd name="connsiteX180" fmla="*/ 2307582 w 3324225"/>
              <a:gd name="connsiteY180" fmla="*/ 1488541 h 4086225"/>
              <a:gd name="connsiteX181" fmla="*/ 2305677 w 3324225"/>
              <a:gd name="connsiteY181" fmla="*/ 1496161 h 4086225"/>
              <a:gd name="connsiteX182" fmla="*/ 2299009 w 3324225"/>
              <a:gd name="connsiteY182" fmla="*/ 1519021 h 4086225"/>
              <a:gd name="connsiteX183" fmla="*/ 2307582 w 3324225"/>
              <a:gd name="connsiteY183" fmla="*/ 1557121 h 4086225"/>
              <a:gd name="connsiteX184" fmla="*/ 2315202 w 3324225"/>
              <a:gd name="connsiteY184" fmla="*/ 1593316 h 4086225"/>
              <a:gd name="connsiteX185" fmla="*/ 2320917 w 3324225"/>
              <a:gd name="connsiteY185" fmla="*/ 1712378 h 4086225"/>
              <a:gd name="connsiteX186" fmla="*/ 2323774 w 3324225"/>
              <a:gd name="connsiteY186" fmla="*/ 1853348 h 4086225"/>
              <a:gd name="connsiteX187" fmla="*/ 2335204 w 3324225"/>
              <a:gd name="connsiteY187" fmla="*/ 1925738 h 4086225"/>
              <a:gd name="connsiteX188" fmla="*/ 2348539 w 3324225"/>
              <a:gd name="connsiteY188" fmla="*/ 1957171 h 4086225"/>
              <a:gd name="connsiteX189" fmla="*/ 2349492 w 3324225"/>
              <a:gd name="connsiteY189" fmla="*/ 1960981 h 4086225"/>
              <a:gd name="connsiteX190" fmla="*/ 2361874 w 3324225"/>
              <a:gd name="connsiteY190" fmla="*/ 2004796 h 4086225"/>
              <a:gd name="connsiteX191" fmla="*/ 2381877 w 3324225"/>
              <a:gd name="connsiteY191" fmla="*/ 2052421 h 4086225"/>
              <a:gd name="connsiteX192" fmla="*/ 2379972 w 3324225"/>
              <a:gd name="connsiteY192" fmla="*/ 2079091 h 4086225"/>
              <a:gd name="connsiteX193" fmla="*/ 2377114 w 3324225"/>
              <a:gd name="connsiteY193" fmla="*/ 2109571 h 4086225"/>
              <a:gd name="connsiteX194" fmla="*/ 2387592 w 3324225"/>
              <a:gd name="connsiteY194" fmla="*/ 2144814 h 4086225"/>
              <a:gd name="connsiteX195" fmla="*/ 2396164 w 3324225"/>
              <a:gd name="connsiteY195" fmla="*/ 2150528 h 4086225"/>
              <a:gd name="connsiteX196" fmla="*/ 2426644 w 3324225"/>
              <a:gd name="connsiteY196" fmla="*/ 2172436 h 4086225"/>
              <a:gd name="connsiteX197" fmla="*/ 2425692 w 3324225"/>
              <a:gd name="connsiteY197" fmla="*/ 2193391 h 4086225"/>
              <a:gd name="connsiteX198" fmla="*/ 2424739 w 3324225"/>
              <a:gd name="connsiteY198" fmla="*/ 2234348 h 4086225"/>
              <a:gd name="connsiteX199" fmla="*/ 2427597 w 3324225"/>
              <a:gd name="connsiteY199" fmla="*/ 2240064 h 4086225"/>
              <a:gd name="connsiteX200" fmla="*/ 2457124 w 3324225"/>
              <a:gd name="connsiteY200" fmla="*/ 2280069 h 4086225"/>
              <a:gd name="connsiteX201" fmla="*/ 2510464 w 3324225"/>
              <a:gd name="connsiteY201" fmla="*/ 2338171 h 4086225"/>
              <a:gd name="connsiteX202" fmla="*/ 2539039 w 3324225"/>
              <a:gd name="connsiteY202" fmla="*/ 2391511 h 4086225"/>
              <a:gd name="connsiteX203" fmla="*/ 2549517 w 3324225"/>
              <a:gd name="connsiteY203" fmla="*/ 2423896 h 4086225"/>
              <a:gd name="connsiteX204" fmla="*/ 2573329 w 3324225"/>
              <a:gd name="connsiteY204" fmla="*/ 2467711 h 4086225"/>
              <a:gd name="connsiteX205" fmla="*/ 2577139 w 3324225"/>
              <a:gd name="connsiteY205" fmla="*/ 2481046 h 4086225"/>
              <a:gd name="connsiteX206" fmla="*/ 2587617 w 3324225"/>
              <a:gd name="connsiteY206" fmla="*/ 2517241 h 4086225"/>
              <a:gd name="connsiteX207" fmla="*/ 2615239 w 3324225"/>
              <a:gd name="connsiteY207" fmla="*/ 2596298 h 4086225"/>
              <a:gd name="connsiteX208" fmla="*/ 2624764 w 3324225"/>
              <a:gd name="connsiteY208" fmla="*/ 2658211 h 4086225"/>
              <a:gd name="connsiteX209" fmla="*/ 2629527 w 3324225"/>
              <a:gd name="connsiteY209" fmla="*/ 2710598 h 4086225"/>
              <a:gd name="connsiteX210" fmla="*/ 2646672 w 3324225"/>
              <a:gd name="connsiteY210" fmla="*/ 2740126 h 4086225"/>
              <a:gd name="connsiteX211" fmla="*/ 2663817 w 3324225"/>
              <a:gd name="connsiteY211" fmla="*/ 2782989 h 4086225"/>
              <a:gd name="connsiteX212" fmla="*/ 2666674 w 3324225"/>
              <a:gd name="connsiteY212" fmla="*/ 2872523 h 4086225"/>
              <a:gd name="connsiteX213" fmla="*/ 2674294 w 3324225"/>
              <a:gd name="connsiteY213" fmla="*/ 2948723 h 4086225"/>
              <a:gd name="connsiteX214" fmla="*/ 2661912 w 3324225"/>
              <a:gd name="connsiteY214" fmla="*/ 2992539 h 4086225"/>
              <a:gd name="connsiteX215" fmla="*/ 2648577 w 3324225"/>
              <a:gd name="connsiteY215" fmla="*/ 3030639 h 4086225"/>
              <a:gd name="connsiteX216" fmla="*/ 2646672 w 3324225"/>
              <a:gd name="connsiteY216" fmla="*/ 3091598 h 4086225"/>
              <a:gd name="connsiteX217" fmla="*/ 2645719 w 3324225"/>
              <a:gd name="connsiteY217" fmla="*/ 3105886 h 4086225"/>
              <a:gd name="connsiteX218" fmla="*/ 2640004 w 3324225"/>
              <a:gd name="connsiteY218" fmla="*/ 3128746 h 4086225"/>
              <a:gd name="connsiteX219" fmla="*/ 2637147 w 3324225"/>
              <a:gd name="connsiteY219" fmla="*/ 3137318 h 4086225"/>
              <a:gd name="connsiteX220" fmla="*/ 2628574 w 3324225"/>
              <a:gd name="connsiteY220" fmla="*/ 3237331 h 4086225"/>
              <a:gd name="connsiteX221" fmla="*/ 2633337 w 3324225"/>
              <a:gd name="connsiteY221" fmla="*/ 3250666 h 4086225"/>
              <a:gd name="connsiteX222" fmla="*/ 2642862 w 3324225"/>
              <a:gd name="connsiteY222" fmla="*/ 3288766 h 4086225"/>
              <a:gd name="connsiteX223" fmla="*/ 2632384 w 3324225"/>
              <a:gd name="connsiteY223" fmla="*/ 3353536 h 4086225"/>
              <a:gd name="connsiteX224" fmla="*/ 2621907 w 3324225"/>
              <a:gd name="connsiteY224" fmla="*/ 3406876 h 4086225"/>
              <a:gd name="connsiteX225" fmla="*/ 2610477 w 3324225"/>
              <a:gd name="connsiteY225" fmla="*/ 3477361 h 4086225"/>
              <a:gd name="connsiteX226" fmla="*/ 2600952 w 3324225"/>
              <a:gd name="connsiteY226" fmla="*/ 3515461 h 4086225"/>
              <a:gd name="connsiteX227" fmla="*/ 2564757 w 3324225"/>
              <a:gd name="connsiteY227" fmla="*/ 3624046 h 4086225"/>
              <a:gd name="connsiteX228" fmla="*/ 2541897 w 3324225"/>
              <a:gd name="connsiteY228" fmla="*/ 3648811 h 4086225"/>
              <a:gd name="connsiteX229" fmla="*/ 2528562 w 3324225"/>
              <a:gd name="connsiteY229" fmla="*/ 3670718 h 4086225"/>
              <a:gd name="connsiteX230" fmla="*/ 2517132 w 3324225"/>
              <a:gd name="connsiteY230" fmla="*/ 3742156 h 4086225"/>
              <a:gd name="connsiteX231" fmla="*/ 2512369 w 3324225"/>
              <a:gd name="connsiteY231" fmla="*/ 3774541 h 4086225"/>
              <a:gd name="connsiteX232" fmla="*/ 2523799 w 3324225"/>
              <a:gd name="connsiteY232" fmla="*/ 3806926 h 4086225"/>
              <a:gd name="connsiteX233" fmla="*/ 2528562 w 3324225"/>
              <a:gd name="connsiteY233" fmla="*/ 3817404 h 4086225"/>
              <a:gd name="connsiteX234" fmla="*/ 2587617 w 3324225"/>
              <a:gd name="connsiteY234" fmla="*/ 3857408 h 4086225"/>
              <a:gd name="connsiteX235" fmla="*/ 2596189 w 3324225"/>
              <a:gd name="connsiteY235" fmla="*/ 3851693 h 4086225"/>
              <a:gd name="connsiteX236" fmla="*/ 2609524 w 3324225"/>
              <a:gd name="connsiteY236" fmla="*/ 3853598 h 4086225"/>
              <a:gd name="connsiteX237" fmla="*/ 2635242 w 3324225"/>
              <a:gd name="connsiteY237" fmla="*/ 3888841 h 4086225"/>
              <a:gd name="connsiteX238" fmla="*/ 2660007 w 3324225"/>
              <a:gd name="connsiteY238" fmla="*/ 3923131 h 4086225"/>
              <a:gd name="connsiteX239" fmla="*/ 2688582 w 3324225"/>
              <a:gd name="connsiteY239" fmla="*/ 3949801 h 4086225"/>
              <a:gd name="connsiteX240" fmla="*/ 2728587 w 3324225"/>
              <a:gd name="connsiteY240" fmla="*/ 3956468 h 4086225"/>
              <a:gd name="connsiteX241" fmla="*/ 2780022 w 3324225"/>
              <a:gd name="connsiteY241" fmla="*/ 3963136 h 4086225"/>
              <a:gd name="connsiteX242" fmla="*/ 2825742 w 3324225"/>
              <a:gd name="connsiteY242" fmla="*/ 3965041 h 4086225"/>
              <a:gd name="connsiteX243" fmla="*/ 2885749 w 3324225"/>
              <a:gd name="connsiteY243" fmla="*/ 3992664 h 4086225"/>
              <a:gd name="connsiteX244" fmla="*/ 2906704 w 3324225"/>
              <a:gd name="connsiteY244" fmla="*/ 4014571 h 4086225"/>
              <a:gd name="connsiteX245" fmla="*/ 2909562 w 3324225"/>
              <a:gd name="connsiteY245" fmla="*/ 4021239 h 4086225"/>
              <a:gd name="connsiteX246" fmla="*/ 2887654 w 3324225"/>
              <a:gd name="connsiteY246" fmla="*/ 4057433 h 4086225"/>
              <a:gd name="connsiteX247" fmla="*/ 2801929 w 3324225"/>
              <a:gd name="connsiteY247" fmla="*/ 4084104 h 4086225"/>
              <a:gd name="connsiteX248" fmla="*/ 2696202 w 3324225"/>
              <a:gd name="connsiteY248" fmla="*/ 4084104 h 4086225"/>
              <a:gd name="connsiteX249" fmla="*/ 2689534 w 3324225"/>
              <a:gd name="connsiteY249" fmla="*/ 4082198 h 4086225"/>
              <a:gd name="connsiteX250" fmla="*/ 2551422 w 3324225"/>
              <a:gd name="connsiteY250" fmla="*/ 4042193 h 4086225"/>
              <a:gd name="connsiteX251" fmla="*/ 2514274 w 3324225"/>
              <a:gd name="connsiteY251" fmla="*/ 4044098 h 4086225"/>
              <a:gd name="connsiteX252" fmla="*/ 2354254 w 3324225"/>
              <a:gd name="connsiteY252" fmla="*/ 4056481 h 4086225"/>
              <a:gd name="connsiteX253" fmla="*/ 2294247 w 3324225"/>
              <a:gd name="connsiteY253" fmla="*/ 4034573 h 4086225"/>
              <a:gd name="connsiteX254" fmla="*/ 2290437 w 3324225"/>
              <a:gd name="connsiteY254" fmla="*/ 4029811 h 4086225"/>
              <a:gd name="connsiteX255" fmla="*/ 2274244 w 3324225"/>
              <a:gd name="connsiteY255" fmla="*/ 3988854 h 4086225"/>
              <a:gd name="connsiteX256" fmla="*/ 2275197 w 3324225"/>
              <a:gd name="connsiteY256" fmla="*/ 3978376 h 4086225"/>
              <a:gd name="connsiteX257" fmla="*/ 2294247 w 3324225"/>
              <a:gd name="connsiteY257" fmla="*/ 3931704 h 4086225"/>
              <a:gd name="connsiteX258" fmla="*/ 2292342 w 3324225"/>
              <a:gd name="connsiteY258" fmla="*/ 3921226 h 4086225"/>
              <a:gd name="connsiteX259" fmla="*/ 2294247 w 3324225"/>
              <a:gd name="connsiteY259" fmla="*/ 3893604 h 4086225"/>
              <a:gd name="connsiteX260" fmla="*/ 2298057 w 3324225"/>
              <a:gd name="connsiteY260" fmla="*/ 3885031 h 4086225"/>
              <a:gd name="connsiteX261" fmla="*/ 2310439 w 3324225"/>
              <a:gd name="connsiteY261" fmla="*/ 3834548 h 4086225"/>
              <a:gd name="connsiteX262" fmla="*/ 2319964 w 3324225"/>
              <a:gd name="connsiteY262" fmla="*/ 3763111 h 4086225"/>
              <a:gd name="connsiteX263" fmla="*/ 2327584 w 3324225"/>
              <a:gd name="connsiteY263" fmla="*/ 3689768 h 4086225"/>
              <a:gd name="connsiteX264" fmla="*/ 2328537 w 3324225"/>
              <a:gd name="connsiteY264" fmla="*/ 3678339 h 4086225"/>
              <a:gd name="connsiteX265" fmla="*/ 2328537 w 3324225"/>
              <a:gd name="connsiteY265" fmla="*/ 3566896 h 4086225"/>
              <a:gd name="connsiteX266" fmla="*/ 2330442 w 3324225"/>
              <a:gd name="connsiteY266" fmla="*/ 3543083 h 4086225"/>
              <a:gd name="connsiteX267" fmla="*/ 2328537 w 3324225"/>
              <a:gd name="connsiteY267" fmla="*/ 3493554 h 4086225"/>
              <a:gd name="connsiteX268" fmla="*/ 2311392 w 3324225"/>
              <a:gd name="connsiteY268" fmla="*/ 3423068 h 4086225"/>
              <a:gd name="connsiteX269" fmla="*/ 2294247 w 3324225"/>
              <a:gd name="connsiteY269" fmla="*/ 3348773 h 4086225"/>
              <a:gd name="connsiteX270" fmla="*/ 2301867 w 3324225"/>
              <a:gd name="connsiteY270" fmla="*/ 3264954 h 4086225"/>
              <a:gd name="connsiteX271" fmla="*/ 2335204 w 3324225"/>
              <a:gd name="connsiteY271" fmla="*/ 3133508 h 4086225"/>
              <a:gd name="connsiteX272" fmla="*/ 2335204 w 3324225"/>
              <a:gd name="connsiteY272" fmla="*/ 3094456 h 4086225"/>
              <a:gd name="connsiteX273" fmla="*/ 2342824 w 3324225"/>
              <a:gd name="connsiteY273" fmla="*/ 3068739 h 4086225"/>
              <a:gd name="connsiteX274" fmla="*/ 2345682 w 3324225"/>
              <a:gd name="connsiteY274" fmla="*/ 3049689 h 4086225"/>
              <a:gd name="connsiteX275" fmla="*/ 2345682 w 3324225"/>
              <a:gd name="connsiteY275" fmla="*/ 3040164 h 4086225"/>
              <a:gd name="connsiteX276" fmla="*/ 2353302 w 3324225"/>
              <a:gd name="connsiteY276" fmla="*/ 3011589 h 4086225"/>
              <a:gd name="connsiteX277" fmla="*/ 2349492 w 3324225"/>
              <a:gd name="connsiteY277" fmla="*/ 3001111 h 4086225"/>
              <a:gd name="connsiteX278" fmla="*/ 2344729 w 3324225"/>
              <a:gd name="connsiteY278" fmla="*/ 2968726 h 4086225"/>
              <a:gd name="connsiteX279" fmla="*/ 2357112 w 3324225"/>
              <a:gd name="connsiteY279" fmla="*/ 2932531 h 4086225"/>
              <a:gd name="connsiteX280" fmla="*/ 2342824 w 3324225"/>
              <a:gd name="connsiteY280" fmla="*/ 2901098 h 4086225"/>
              <a:gd name="connsiteX281" fmla="*/ 2316154 w 3324225"/>
              <a:gd name="connsiteY281" fmla="*/ 2903956 h 4086225"/>
              <a:gd name="connsiteX282" fmla="*/ 2235192 w 3324225"/>
              <a:gd name="connsiteY282" fmla="*/ 2964916 h 4086225"/>
              <a:gd name="connsiteX283" fmla="*/ 2182804 w 3324225"/>
              <a:gd name="connsiteY283" fmla="*/ 2966821 h 4086225"/>
              <a:gd name="connsiteX284" fmla="*/ 2107557 w 3324225"/>
              <a:gd name="connsiteY284" fmla="*/ 2900146 h 4086225"/>
              <a:gd name="connsiteX285" fmla="*/ 2092317 w 3324225"/>
              <a:gd name="connsiteY285" fmla="*/ 2866808 h 4086225"/>
              <a:gd name="connsiteX286" fmla="*/ 2053264 w 3324225"/>
              <a:gd name="connsiteY286" fmla="*/ 2791561 h 4086225"/>
              <a:gd name="connsiteX287" fmla="*/ 1989447 w 3324225"/>
              <a:gd name="connsiteY287" fmla="*/ 2674404 h 4086225"/>
              <a:gd name="connsiteX288" fmla="*/ 1975159 w 3324225"/>
              <a:gd name="connsiteY288" fmla="*/ 2627731 h 4086225"/>
              <a:gd name="connsiteX289" fmla="*/ 1924677 w 3324225"/>
              <a:gd name="connsiteY289" fmla="*/ 2564866 h 4086225"/>
              <a:gd name="connsiteX290" fmla="*/ 1882767 w 3324225"/>
              <a:gd name="connsiteY290" fmla="*/ 2546768 h 4086225"/>
              <a:gd name="connsiteX291" fmla="*/ 1874194 w 3324225"/>
              <a:gd name="connsiteY291" fmla="*/ 2541054 h 4086225"/>
              <a:gd name="connsiteX292" fmla="*/ 1853239 w 3324225"/>
              <a:gd name="connsiteY292" fmla="*/ 2539148 h 4086225"/>
              <a:gd name="connsiteX293" fmla="*/ 1800852 w 3324225"/>
              <a:gd name="connsiteY293" fmla="*/ 2576296 h 4086225"/>
              <a:gd name="connsiteX294" fmla="*/ 1664644 w 3324225"/>
              <a:gd name="connsiteY294" fmla="*/ 2668689 h 4086225"/>
              <a:gd name="connsiteX295" fmla="*/ 1596064 w 3324225"/>
              <a:gd name="connsiteY295" fmla="*/ 2702026 h 4086225"/>
              <a:gd name="connsiteX296" fmla="*/ 1537962 w 3324225"/>
              <a:gd name="connsiteY296" fmla="*/ 2726791 h 4086225"/>
              <a:gd name="connsiteX297" fmla="*/ 1462714 w 3324225"/>
              <a:gd name="connsiteY297" fmla="*/ 2758223 h 4086225"/>
              <a:gd name="connsiteX298" fmla="*/ 1455094 w 3324225"/>
              <a:gd name="connsiteY298" fmla="*/ 2760129 h 4086225"/>
              <a:gd name="connsiteX299" fmla="*/ 1420804 w 3324225"/>
              <a:gd name="connsiteY299" fmla="*/ 2754414 h 4086225"/>
              <a:gd name="connsiteX300" fmla="*/ 1396039 w 3324225"/>
              <a:gd name="connsiteY300" fmla="*/ 2762986 h 4086225"/>
              <a:gd name="connsiteX301" fmla="*/ 1334127 w 3324225"/>
              <a:gd name="connsiteY301" fmla="*/ 2837281 h 4086225"/>
              <a:gd name="connsiteX302" fmla="*/ 1242687 w 3324225"/>
              <a:gd name="connsiteY302" fmla="*/ 2932531 h 4086225"/>
              <a:gd name="connsiteX303" fmla="*/ 1157914 w 3324225"/>
              <a:gd name="connsiteY303" fmla="*/ 3003016 h 4086225"/>
              <a:gd name="connsiteX304" fmla="*/ 1096954 w 3324225"/>
              <a:gd name="connsiteY304" fmla="*/ 3025876 h 4086225"/>
              <a:gd name="connsiteX305" fmla="*/ 969319 w 3324225"/>
              <a:gd name="connsiteY305" fmla="*/ 3033496 h 4086225"/>
              <a:gd name="connsiteX306" fmla="*/ 904549 w 3324225"/>
              <a:gd name="connsiteY306" fmla="*/ 3006826 h 4086225"/>
              <a:gd name="connsiteX307" fmla="*/ 867402 w 3324225"/>
              <a:gd name="connsiteY307" fmla="*/ 2980156 h 4086225"/>
              <a:gd name="connsiteX308" fmla="*/ 838827 w 3324225"/>
              <a:gd name="connsiteY308" fmla="*/ 2976346 h 4086225"/>
              <a:gd name="connsiteX309" fmla="*/ 822634 w 3324225"/>
              <a:gd name="connsiteY309" fmla="*/ 2968726 h 4086225"/>
              <a:gd name="connsiteX310" fmla="*/ 810252 w 3324225"/>
              <a:gd name="connsiteY310" fmla="*/ 2960154 h 4086225"/>
              <a:gd name="connsiteX311" fmla="*/ 752149 w 3324225"/>
              <a:gd name="connsiteY311" fmla="*/ 2943008 h 4086225"/>
              <a:gd name="connsiteX312" fmla="*/ 683569 w 3324225"/>
              <a:gd name="connsiteY312" fmla="*/ 2906814 h 4086225"/>
              <a:gd name="connsiteX313" fmla="*/ 679759 w 3324225"/>
              <a:gd name="connsiteY313" fmla="*/ 2904908 h 4086225"/>
              <a:gd name="connsiteX314" fmla="*/ 634039 w 3324225"/>
              <a:gd name="connsiteY314" fmla="*/ 2856331 h 4086225"/>
              <a:gd name="connsiteX315" fmla="*/ 599749 w 3324225"/>
              <a:gd name="connsiteY315" fmla="*/ 2852521 h 4086225"/>
              <a:gd name="connsiteX316" fmla="*/ 514977 w 3324225"/>
              <a:gd name="connsiteY316" fmla="*/ 2861093 h 4086225"/>
              <a:gd name="connsiteX317" fmla="*/ 481639 w 3324225"/>
              <a:gd name="connsiteY317" fmla="*/ 2859189 h 4086225"/>
              <a:gd name="connsiteX318" fmla="*/ 457827 w 3324225"/>
              <a:gd name="connsiteY318" fmla="*/ 2862046 h 4086225"/>
              <a:gd name="connsiteX319" fmla="*/ 417822 w 3324225"/>
              <a:gd name="connsiteY319" fmla="*/ 2867761 h 4086225"/>
              <a:gd name="connsiteX320" fmla="*/ 358767 w 3324225"/>
              <a:gd name="connsiteY320" fmla="*/ 2875381 h 4086225"/>
              <a:gd name="connsiteX321" fmla="*/ 318762 w 3324225"/>
              <a:gd name="connsiteY321" fmla="*/ 2881096 h 4086225"/>
              <a:gd name="connsiteX322" fmla="*/ 253992 w 3324225"/>
              <a:gd name="connsiteY322" fmla="*/ 2905861 h 4086225"/>
              <a:gd name="connsiteX323" fmla="*/ 223512 w 3324225"/>
              <a:gd name="connsiteY323" fmla="*/ 2913481 h 4086225"/>
              <a:gd name="connsiteX324" fmla="*/ 142549 w 3324225"/>
              <a:gd name="connsiteY324" fmla="*/ 2929673 h 4086225"/>
              <a:gd name="connsiteX325" fmla="*/ 76827 w 3324225"/>
              <a:gd name="connsiteY325" fmla="*/ 2927768 h 4086225"/>
              <a:gd name="connsiteX326" fmla="*/ 56824 w 3324225"/>
              <a:gd name="connsiteY326" fmla="*/ 2923958 h 4086225"/>
              <a:gd name="connsiteX327" fmla="*/ 7294 w 3324225"/>
              <a:gd name="connsiteY327" fmla="*/ 2862998 h 4086225"/>
              <a:gd name="connsiteX328" fmla="*/ 12057 w 3324225"/>
              <a:gd name="connsiteY328" fmla="*/ 2842043 h 4086225"/>
              <a:gd name="connsiteX329" fmla="*/ 23487 w 3324225"/>
              <a:gd name="connsiteY329" fmla="*/ 2805848 h 4086225"/>
              <a:gd name="connsiteX330" fmla="*/ 40632 w 3324225"/>
              <a:gd name="connsiteY330" fmla="*/ 2770606 h 4086225"/>
              <a:gd name="connsiteX331" fmla="*/ 92067 w 3324225"/>
              <a:gd name="connsiteY331" fmla="*/ 2725839 h 4086225"/>
              <a:gd name="connsiteX332" fmla="*/ 119689 w 3324225"/>
              <a:gd name="connsiteY332" fmla="*/ 2703931 h 4086225"/>
              <a:gd name="connsiteX333" fmla="*/ 218749 w 3324225"/>
              <a:gd name="connsiteY333" fmla="*/ 2661068 h 4086225"/>
              <a:gd name="connsiteX334" fmla="*/ 271137 w 3324225"/>
              <a:gd name="connsiteY334" fmla="*/ 2656306 h 4086225"/>
              <a:gd name="connsiteX335" fmla="*/ 325429 w 3324225"/>
              <a:gd name="connsiteY335" fmla="*/ 2647733 h 4086225"/>
              <a:gd name="connsiteX336" fmla="*/ 384484 w 3324225"/>
              <a:gd name="connsiteY336" fmla="*/ 2635351 h 4086225"/>
              <a:gd name="connsiteX337" fmla="*/ 500689 w 3324225"/>
              <a:gd name="connsiteY337" fmla="*/ 2602014 h 4086225"/>
              <a:gd name="connsiteX338" fmla="*/ 544504 w 3324225"/>
              <a:gd name="connsiteY338" fmla="*/ 2585821 h 4086225"/>
              <a:gd name="connsiteX339" fmla="*/ 559744 w 3324225"/>
              <a:gd name="connsiteY339" fmla="*/ 2584868 h 4086225"/>
              <a:gd name="connsiteX340" fmla="*/ 600702 w 3324225"/>
              <a:gd name="connsiteY340" fmla="*/ 2592489 h 4086225"/>
              <a:gd name="connsiteX341" fmla="*/ 670234 w 3324225"/>
              <a:gd name="connsiteY341" fmla="*/ 2644876 h 4086225"/>
              <a:gd name="connsiteX342" fmla="*/ 674997 w 3324225"/>
              <a:gd name="connsiteY342" fmla="*/ 2657258 h 4086225"/>
              <a:gd name="connsiteX343" fmla="*/ 699762 w 3324225"/>
              <a:gd name="connsiteY343" fmla="*/ 2674404 h 4086225"/>
              <a:gd name="connsiteX344" fmla="*/ 753102 w 3324225"/>
              <a:gd name="connsiteY344" fmla="*/ 2657258 h 4086225"/>
              <a:gd name="connsiteX345" fmla="*/ 788344 w 3324225"/>
              <a:gd name="connsiteY345" fmla="*/ 2651543 h 4086225"/>
              <a:gd name="connsiteX346" fmla="*/ 857877 w 3324225"/>
              <a:gd name="connsiteY346" fmla="*/ 2641066 h 4086225"/>
              <a:gd name="connsiteX347" fmla="*/ 899787 w 3324225"/>
              <a:gd name="connsiteY347" fmla="*/ 2641066 h 4086225"/>
              <a:gd name="connsiteX348" fmla="*/ 981702 w 3324225"/>
              <a:gd name="connsiteY348" fmla="*/ 2675356 h 4086225"/>
              <a:gd name="connsiteX349" fmla="*/ 999799 w 3324225"/>
              <a:gd name="connsiteY349" fmla="*/ 2690596 h 4086225"/>
              <a:gd name="connsiteX350" fmla="*/ 1019802 w 3324225"/>
              <a:gd name="connsiteY350" fmla="*/ 2690596 h 4086225"/>
              <a:gd name="connsiteX351" fmla="*/ 1046472 w 3324225"/>
              <a:gd name="connsiteY351" fmla="*/ 2651543 h 4086225"/>
              <a:gd name="connsiteX352" fmla="*/ 1055997 w 3324225"/>
              <a:gd name="connsiteY352" fmla="*/ 2618206 h 4086225"/>
              <a:gd name="connsiteX353" fmla="*/ 1059807 w 3324225"/>
              <a:gd name="connsiteY353" fmla="*/ 2609633 h 4086225"/>
              <a:gd name="connsiteX354" fmla="*/ 1086477 w 3324225"/>
              <a:gd name="connsiteY354" fmla="*/ 2569629 h 4086225"/>
              <a:gd name="connsiteX355" fmla="*/ 1105527 w 3324225"/>
              <a:gd name="connsiteY355" fmla="*/ 2538196 h 4086225"/>
              <a:gd name="connsiteX356" fmla="*/ 1147437 w 3324225"/>
              <a:gd name="connsiteY356" fmla="*/ 2468664 h 4086225"/>
              <a:gd name="connsiteX357" fmla="*/ 1193157 w 3324225"/>
              <a:gd name="connsiteY357" fmla="*/ 2407703 h 4086225"/>
              <a:gd name="connsiteX358" fmla="*/ 1214112 w 3324225"/>
              <a:gd name="connsiteY358" fmla="*/ 2377223 h 4086225"/>
              <a:gd name="connsiteX359" fmla="*/ 1248402 w 3324225"/>
              <a:gd name="connsiteY359" fmla="*/ 2313406 h 4086225"/>
              <a:gd name="connsiteX360" fmla="*/ 1273167 w 3324225"/>
              <a:gd name="connsiteY360" fmla="*/ 2297214 h 4086225"/>
              <a:gd name="connsiteX361" fmla="*/ 1289359 w 3324225"/>
              <a:gd name="connsiteY361" fmla="*/ 2282926 h 4086225"/>
              <a:gd name="connsiteX362" fmla="*/ 1307457 w 3324225"/>
              <a:gd name="connsiteY362" fmla="*/ 2228633 h 4086225"/>
              <a:gd name="connsiteX363" fmla="*/ 1309362 w 3324225"/>
              <a:gd name="connsiteY363" fmla="*/ 2224823 h 4086225"/>
              <a:gd name="connsiteX364" fmla="*/ 1365559 w 3324225"/>
              <a:gd name="connsiteY364" fmla="*/ 2145766 h 4086225"/>
              <a:gd name="connsiteX365" fmla="*/ 1396039 w 3324225"/>
              <a:gd name="connsiteY365" fmla="*/ 2129573 h 4086225"/>
              <a:gd name="connsiteX366" fmla="*/ 1400802 w 3324225"/>
              <a:gd name="connsiteY366" fmla="*/ 2127669 h 4086225"/>
              <a:gd name="connsiteX367" fmla="*/ 1440807 w 3324225"/>
              <a:gd name="connsiteY367" fmla="*/ 2115286 h 4086225"/>
              <a:gd name="connsiteX368" fmla="*/ 1450332 w 3324225"/>
              <a:gd name="connsiteY368" fmla="*/ 2105761 h 4086225"/>
              <a:gd name="connsiteX369" fmla="*/ 1470334 w 3324225"/>
              <a:gd name="connsiteY369" fmla="*/ 2086711 h 4086225"/>
              <a:gd name="connsiteX370" fmla="*/ 1470334 w 3324225"/>
              <a:gd name="connsiteY370" fmla="*/ 2052421 h 4086225"/>
              <a:gd name="connsiteX371" fmla="*/ 1426519 w 3324225"/>
              <a:gd name="connsiteY371" fmla="*/ 2019083 h 4086225"/>
              <a:gd name="connsiteX372" fmla="*/ 1397944 w 3324225"/>
              <a:gd name="connsiteY372" fmla="*/ 1990508 h 4086225"/>
              <a:gd name="connsiteX373" fmla="*/ 1397944 w 3324225"/>
              <a:gd name="connsiteY373" fmla="*/ 1960981 h 4086225"/>
              <a:gd name="connsiteX374" fmla="*/ 1432234 w 3324225"/>
              <a:gd name="connsiteY374" fmla="*/ 1867636 h 4086225"/>
              <a:gd name="connsiteX375" fmla="*/ 1475097 w 3324225"/>
              <a:gd name="connsiteY375" fmla="*/ 1817153 h 4086225"/>
              <a:gd name="connsiteX376" fmla="*/ 1496052 w 3324225"/>
              <a:gd name="connsiteY376" fmla="*/ 1811438 h 4086225"/>
              <a:gd name="connsiteX377" fmla="*/ 1522722 w 3324225"/>
              <a:gd name="connsiteY377" fmla="*/ 1811438 h 4086225"/>
              <a:gd name="connsiteX378" fmla="*/ 1536057 w 3324225"/>
              <a:gd name="connsiteY378" fmla="*/ 1809533 h 4086225"/>
              <a:gd name="connsiteX379" fmla="*/ 1551297 w 3324225"/>
              <a:gd name="connsiteY379" fmla="*/ 1772386 h 4086225"/>
              <a:gd name="connsiteX380" fmla="*/ 1543677 w 3324225"/>
              <a:gd name="connsiteY380" fmla="*/ 1720951 h 4086225"/>
              <a:gd name="connsiteX381" fmla="*/ 1537962 w 3324225"/>
              <a:gd name="connsiteY381" fmla="*/ 1684756 h 4086225"/>
              <a:gd name="connsiteX382" fmla="*/ 1538914 w 3324225"/>
              <a:gd name="connsiteY382" fmla="*/ 1674278 h 4086225"/>
              <a:gd name="connsiteX383" fmla="*/ 1536057 w 3324225"/>
              <a:gd name="connsiteY383" fmla="*/ 1643798 h 4086225"/>
              <a:gd name="connsiteX384" fmla="*/ 1526532 w 3324225"/>
              <a:gd name="connsiteY384" fmla="*/ 1621891 h 4086225"/>
              <a:gd name="connsiteX385" fmla="*/ 1517959 w 3324225"/>
              <a:gd name="connsiteY385" fmla="*/ 1607603 h 4086225"/>
              <a:gd name="connsiteX386" fmla="*/ 1505577 w 3324225"/>
              <a:gd name="connsiteY386" fmla="*/ 1579028 h 4086225"/>
              <a:gd name="connsiteX387" fmla="*/ 1505577 w 3324225"/>
              <a:gd name="connsiteY387" fmla="*/ 1560931 h 4086225"/>
              <a:gd name="connsiteX388" fmla="*/ 1495099 w 3324225"/>
              <a:gd name="connsiteY388" fmla="*/ 1533308 h 4086225"/>
              <a:gd name="connsiteX389" fmla="*/ 1462714 w 3324225"/>
              <a:gd name="connsiteY389" fmla="*/ 1500923 h 4086225"/>
              <a:gd name="connsiteX390" fmla="*/ 1443664 w 3324225"/>
              <a:gd name="connsiteY390" fmla="*/ 1469491 h 4086225"/>
              <a:gd name="connsiteX391" fmla="*/ 1402707 w 3324225"/>
              <a:gd name="connsiteY391" fmla="*/ 1399958 h 4086225"/>
              <a:gd name="connsiteX392" fmla="*/ 1399849 w 3324225"/>
              <a:gd name="connsiteY392" fmla="*/ 1390433 h 4086225"/>
              <a:gd name="connsiteX393" fmla="*/ 1356034 w 3324225"/>
              <a:gd name="connsiteY393" fmla="*/ 1339951 h 4086225"/>
              <a:gd name="connsiteX394" fmla="*/ 1343652 w 3324225"/>
              <a:gd name="connsiteY394" fmla="*/ 1336141 h 4086225"/>
              <a:gd name="connsiteX395" fmla="*/ 1327459 w 3324225"/>
              <a:gd name="connsiteY395" fmla="*/ 1336141 h 4086225"/>
              <a:gd name="connsiteX396" fmla="*/ 1271262 w 3324225"/>
              <a:gd name="connsiteY396" fmla="*/ 1371383 h 4086225"/>
              <a:gd name="connsiteX397" fmla="*/ 1239829 w 3324225"/>
              <a:gd name="connsiteY397" fmla="*/ 1431391 h 4086225"/>
              <a:gd name="connsiteX398" fmla="*/ 1190299 w 3324225"/>
              <a:gd name="connsiteY398" fmla="*/ 1450441 h 4086225"/>
              <a:gd name="connsiteX399" fmla="*/ 1147437 w 3324225"/>
              <a:gd name="connsiteY399" fmla="*/ 1460918 h 4086225"/>
              <a:gd name="connsiteX400" fmla="*/ 1096002 w 3324225"/>
              <a:gd name="connsiteY400" fmla="*/ 1512353 h 4086225"/>
              <a:gd name="connsiteX401" fmla="*/ 1030279 w 3324225"/>
              <a:gd name="connsiteY401" fmla="*/ 1566646 h 4086225"/>
              <a:gd name="connsiteX402" fmla="*/ 993132 w 3324225"/>
              <a:gd name="connsiteY402" fmla="*/ 1611413 h 4086225"/>
              <a:gd name="connsiteX403" fmla="*/ 946459 w 3324225"/>
              <a:gd name="connsiteY403" fmla="*/ 1664753 h 4086225"/>
              <a:gd name="connsiteX404" fmla="*/ 915979 w 3324225"/>
              <a:gd name="connsiteY404" fmla="*/ 1689518 h 4086225"/>
              <a:gd name="connsiteX405" fmla="*/ 874069 w 3324225"/>
              <a:gd name="connsiteY405" fmla="*/ 1731428 h 4086225"/>
              <a:gd name="connsiteX406" fmla="*/ 796917 w 3324225"/>
              <a:gd name="connsiteY406" fmla="*/ 1812391 h 4086225"/>
              <a:gd name="connsiteX407" fmla="*/ 760722 w 3324225"/>
              <a:gd name="connsiteY407" fmla="*/ 1836203 h 4086225"/>
              <a:gd name="connsiteX408" fmla="*/ 736909 w 3324225"/>
              <a:gd name="connsiteY408" fmla="*/ 1853348 h 4086225"/>
              <a:gd name="connsiteX409" fmla="*/ 684522 w 3324225"/>
              <a:gd name="connsiteY409" fmla="*/ 1894306 h 4086225"/>
              <a:gd name="connsiteX410" fmla="*/ 575937 w 3324225"/>
              <a:gd name="connsiteY410" fmla="*/ 1999081 h 4086225"/>
              <a:gd name="connsiteX411" fmla="*/ 533074 w 3324225"/>
              <a:gd name="connsiteY411" fmla="*/ 2039086 h 4086225"/>
              <a:gd name="connsiteX412" fmla="*/ 493069 w 3324225"/>
              <a:gd name="connsiteY412" fmla="*/ 2093378 h 4086225"/>
              <a:gd name="connsiteX413" fmla="*/ 485449 w 3324225"/>
              <a:gd name="connsiteY413" fmla="*/ 2130526 h 4086225"/>
              <a:gd name="connsiteX414" fmla="*/ 417822 w 3324225"/>
              <a:gd name="connsiteY414" fmla="*/ 2254351 h 4086225"/>
              <a:gd name="connsiteX415" fmla="*/ 365434 w 3324225"/>
              <a:gd name="connsiteY415" fmla="*/ 2296261 h 4086225"/>
              <a:gd name="connsiteX416" fmla="*/ 2640004 w 3324225"/>
              <a:gd name="connsiteY416" fmla="*/ 3935514 h 4086225"/>
              <a:gd name="connsiteX417" fmla="*/ 2646672 w 3324225"/>
              <a:gd name="connsiteY417" fmla="*/ 3925036 h 4086225"/>
              <a:gd name="connsiteX418" fmla="*/ 2619049 w 3324225"/>
              <a:gd name="connsiteY418" fmla="*/ 3883126 h 4086225"/>
              <a:gd name="connsiteX419" fmla="*/ 2582854 w 3324225"/>
              <a:gd name="connsiteY419" fmla="*/ 3894556 h 4086225"/>
              <a:gd name="connsiteX420" fmla="*/ 2583807 w 3324225"/>
              <a:gd name="connsiteY420" fmla="*/ 3903129 h 4086225"/>
              <a:gd name="connsiteX421" fmla="*/ 2640004 w 3324225"/>
              <a:gd name="connsiteY421" fmla="*/ 3935514 h 40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Lst>
            <a:rect l="l" t="t" r="r" b="b"/>
            <a:pathLst>
              <a:path w="3324225" h="4086225">
                <a:moveTo>
                  <a:pt x="365434" y="2296261"/>
                </a:moveTo>
                <a:cubicBezTo>
                  <a:pt x="360672" y="2292451"/>
                  <a:pt x="356862" y="2289594"/>
                  <a:pt x="354004" y="2286736"/>
                </a:cubicBezTo>
                <a:cubicBezTo>
                  <a:pt x="351147" y="2282926"/>
                  <a:pt x="348289" y="2277211"/>
                  <a:pt x="345432" y="2272448"/>
                </a:cubicBezTo>
                <a:cubicBezTo>
                  <a:pt x="343527" y="2269591"/>
                  <a:pt x="338764" y="2264828"/>
                  <a:pt x="337812" y="2265781"/>
                </a:cubicBezTo>
                <a:cubicBezTo>
                  <a:pt x="327334" y="2271496"/>
                  <a:pt x="315904" y="2276258"/>
                  <a:pt x="309237" y="2283878"/>
                </a:cubicBezTo>
                <a:cubicBezTo>
                  <a:pt x="297807" y="2296261"/>
                  <a:pt x="301617" y="2311501"/>
                  <a:pt x="310189" y="2324836"/>
                </a:cubicBezTo>
                <a:cubicBezTo>
                  <a:pt x="324477" y="2346744"/>
                  <a:pt x="311142" y="2369603"/>
                  <a:pt x="286377" y="2367698"/>
                </a:cubicBezTo>
                <a:cubicBezTo>
                  <a:pt x="281614" y="2367698"/>
                  <a:pt x="277804" y="2369603"/>
                  <a:pt x="273042" y="2370556"/>
                </a:cubicBezTo>
                <a:cubicBezTo>
                  <a:pt x="268279" y="2371508"/>
                  <a:pt x="261612" y="2369603"/>
                  <a:pt x="264469" y="2363889"/>
                </a:cubicBezTo>
                <a:cubicBezTo>
                  <a:pt x="272089" y="2351506"/>
                  <a:pt x="265422" y="2340076"/>
                  <a:pt x="262564" y="2328646"/>
                </a:cubicBezTo>
                <a:cubicBezTo>
                  <a:pt x="256849" y="2311501"/>
                  <a:pt x="248277" y="2296261"/>
                  <a:pt x="241609" y="2279116"/>
                </a:cubicBezTo>
                <a:cubicBezTo>
                  <a:pt x="240657" y="2276258"/>
                  <a:pt x="240657" y="2271496"/>
                  <a:pt x="241609" y="2267686"/>
                </a:cubicBezTo>
                <a:cubicBezTo>
                  <a:pt x="249229" y="2241969"/>
                  <a:pt x="257802" y="2216251"/>
                  <a:pt x="255897" y="2188628"/>
                </a:cubicBezTo>
                <a:cubicBezTo>
                  <a:pt x="253992" y="2167673"/>
                  <a:pt x="261612" y="2152433"/>
                  <a:pt x="279709" y="2141956"/>
                </a:cubicBezTo>
                <a:cubicBezTo>
                  <a:pt x="281614" y="2141003"/>
                  <a:pt x="283519" y="2140051"/>
                  <a:pt x="283519" y="2138146"/>
                </a:cubicBezTo>
                <a:cubicBezTo>
                  <a:pt x="289234" y="2119096"/>
                  <a:pt x="307332" y="2111476"/>
                  <a:pt x="321619" y="2101951"/>
                </a:cubicBezTo>
                <a:cubicBezTo>
                  <a:pt x="326382" y="2098141"/>
                  <a:pt x="331144" y="2095283"/>
                  <a:pt x="335907" y="2090521"/>
                </a:cubicBezTo>
                <a:cubicBezTo>
                  <a:pt x="354004" y="2072423"/>
                  <a:pt x="372102" y="2054326"/>
                  <a:pt x="390199" y="2036228"/>
                </a:cubicBezTo>
                <a:cubicBezTo>
                  <a:pt x="392104" y="2034323"/>
                  <a:pt x="394009" y="2031466"/>
                  <a:pt x="395914" y="2031466"/>
                </a:cubicBezTo>
                <a:cubicBezTo>
                  <a:pt x="415917" y="2029561"/>
                  <a:pt x="413059" y="2009558"/>
                  <a:pt x="420679" y="1998128"/>
                </a:cubicBezTo>
                <a:cubicBezTo>
                  <a:pt x="424489" y="1993366"/>
                  <a:pt x="427347" y="1987651"/>
                  <a:pt x="432109" y="1982888"/>
                </a:cubicBezTo>
                <a:cubicBezTo>
                  <a:pt x="453064" y="1960028"/>
                  <a:pt x="474972" y="1939073"/>
                  <a:pt x="494022" y="1915261"/>
                </a:cubicBezTo>
                <a:cubicBezTo>
                  <a:pt x="508309" y="1898116"/>
                  <a:pt x="519739" y="1880018"/>
                  <a:pt x="531169" y="1860968"/>
                </a:cubicBezTo>
                <a:cubicBezTo>
                  <a:pt x="550219" y="1830488"/>
                  <a:pt x="567364" y="1800008"/>
                  <a:pt x="585462" y="1769528"/>
                </a:cubicBezTo>
                <a:cubicBezTo>
                  <a:pt x="606417" y="1733333"/>
                  <a:pt x="629277" y="1698091"/>
                  <a:pt x="649279" y="1661896"/>
                </a:cubicBezTo>
                <a:cubicBezTo>
                  <a:pt x="659757" y="1642846"/>
                  <a:pt x="673092" y="1628558"/>
                  <a:pt x="691189" y="1618081"/>
                </a:cubicBezTo>
                <a:cubicBezTo>
                  <a:pt x="693094" y="1617128"/>
                  <a:pt x="694999" y="1615223"/>
                  <a:pt x="695952" y="1614271"/>
                </a:cubicBezTo>
                <a:cubicBezTo>
                  <a:pt x="706429" y="1604746"/>
                  <a:pt x="717859" y="1596173"/>
                  <a:pt x="728337" y="1585696"/>
                </a:cubicBezTo>
                <a:cubicBezTo>
                  <a:pt x="741672" y="1571408"/>
                  <a:pt x="754054" y="1556168"/>
                  <a:pt x="767389" y="1541881"/>
                </a:cubicBezTo>
                <a:cubicBezTo>
                  <a:pt x="772152" y="1536166"/>
                  <a:pt x="776914" y="1530451"/>
                  <a:pt x="781677" y="1524736"/>
                </a:cubicBezTo>
                <a:cubicBezTo>
                  <a:pt x="788344" y="1518068"/>
                  <a:pt x="795012" y="1511401"/>
                  <a:pt x="795964" y="1500923"/>
                </a:cubicBezTo>
                <a:cubicBezTo>
                  <a:pt x="795964" y="1497113"/>
                  <a:pt x="799774" y="1494256"/>
                  <a:pt x="802632" y="1491398"/>
                </a:cubicBezTo>
                <a:cubicBezTo>
                  <a:pt x="824539" y="1463776"/>
                  <a:pt x="852162" y="1443773"/>
                  <a:pt x="885499" y="1430438"/>
                </a:cubicBezTo>
                <a:cubicBezTo>
                  <a:pt x="909312" y="1419961"/>
                  <a:pt x="930267" y="1403768"/>
                  <a:pt x="935982" y="1375193"/>
                </a:cubicBezTo>
                <a:cubicBezTo>
                  <a:pt x="936934" y="1370431"/>
                  <a:pt x="943602" y="1366621"/>
                  <a:pt x="947412" y="1362811"/>
                </a:cubicBezTo>
                <a:cubicBezTo>
                  <a:pt x="952174" y="1357096"/>
                  <a:pt x="957889" y="1352333"/>
                  <a:pt x="961699" y="1346618"/>
                </a:cubicBezTo>
                <a:cubicBezTo>
                  <a:pt x="966462" y="1339951"/>
                  <a:pt x="969319" y="1330426"/>
                  <a:pt x="975034" y="1327568"/>
                </a:cubicBezTo>
                <a:cubicBezTo>
                  <a:pt x="991227" y="1319948"/>
                  <a:pt x="985512" y="1311376"/>
                  <a:pt x="980749" y="1299946"/>
                </a:cubicBezTo>
                <a:cubicBezTo>
                  <a:pt x="979797" y="1297088"/>
                  <a:pt x="982654" y="1292326"/>
                  <a:pt x="984559" y="1288516"/>
                </a:cubicBezTo>
                <a:cubicBezTo>
                  <a:pt x="992179" y="1276133"/>
                  <a:pt x="1000752" y="1264703"/>
                  <a:pt x="1009324" y="1253273"/>
                </a:cubicBezTo>
                <a:cubicBezTo>
                  <a:pt x="1015039" y="1245653"/>
                  <a:pt x="1021707" y="1239938"/>
                  <a:pt x="1028374" y="1233271"/>
                </a:cubicBezTo>
                <a:cubicBezTo>
                  <a:pt x="1037899" y="1222793"/>
                  <a:pt x="1047424" y="1212316"/>
                  <a:pt x="1058854" y="1203743"/>
                </a:cubicBezTo>
                <a:cubicBezTo>
                  <a:pt x="1080762" y="1186598"/>
                  <a:pt x="1089334" y="1162786"/>
                  <a:pt x="1094097" y="1137068"/>
                </a:cubicBezTo>
                <a:cubicBezTo>
                  <a:pt x="1096002" y="1128496"/>
                  <a:pt x="1098859" y="1121828"/>
                  <a:pt x="1108384" y="1119923"/>
                </a:cubicBezTo>
                <a:cubicBezTo>
                  <a:pt x="1116004" y="1118018"/>
                  <a:pt x="1111242" y="1111351"/>
                  <a:pt x="1109337" y="1107541"/>
                </a:cubicBezTo>
                <a:cubicBezTo>
                  <a:pt x="1101717" y="1092301"/>
                  <a:pt x="1102669" y="1090396"/>
                  <a:pt x="1119814" y="1085633"/>
                </a:cubicBezTo>
                <a:cubicBezTo>
                  <a:pt x="1133149" y="1081823"/>
                  <a:pt x="1140769" y="1070393"/>
                  <a:pt x="1146484" y="1057058"/>
                </a:cubicBezTo>
                <a:cubicBezTo>
                  <a:pt x="1148389" y="1052296"/>
                  <a:pt x="1151247" y="1048486"/>
                  <a:pt x="1153152" y="1043723"/>
                </a:cubicBezTo>
                <a:cubicBezTo>
                  <a:pt x="1161724" y="1024673"/>
                  <a:pt x="1177917" y="1011338"/>
                  <a:pt x="1193157" y="998003"/>
                </a:cubicBezTo>
                <a:cubicBezTo>
                  <a:pt x="1196014" y="996098"/>
                  <a:pt x="1196014" y="991336"/>
                  <a:pt x="1198872" y="987526"/>
                </a:cubicBezTo>
                <a:cubicBezTo>
                  <a:pt x="1205539" y="978953"/>
                  <a:pt x="1210302" y="968476"/>
                  <a:pt x="1218874" y="961808"/>
                </a:cubicBezTo>
                <a:cubicBezTo>
                  <a:pt x="1226494" y="956093"/>
                  <a:pt x="1229352" y="949426"/>
                  <a:pt x="1228399" y="940853"/>
                </a:cubicBezTo>
                <a:cubicBezTo>
                  <a:pt x="1227447" y="924661"/>
                  <a:pt x="1232209" y="913231"/>
                  <a:pt x="1249354" y="908468"/>
                </a:cubicBezTo>
                <a:cubicBezTo>
                  <a:pt x="1251259" y="908468"/>
                  <a:pt x="1253164" y="905611"/>
                  <a:pt x="1253164" y="904658"/>
                </a:cubicBezTo>
                <a:cubicBezTo>
                  <a:pt x="1256974" y="890371"/>
                  <a:pt x="1267452" y="883703"/>
                  <a:pt x="1279834" y="877988"/>
                </a:cubicBezTo>
                <a:cubicBezTo>
                  <a:pt x="1281739" y="877036"/>
                  <a:pt x="1283644" y="877036"/>
                  <a:pt x="1284597" y="876083"/>
                </a:cubicBezTo>
                <a:cubicBezTo>
                  <a:pt x="1304599" y="859891"/>
                  <a:pt x="1323649" y="843698"/>
                  <a:pt x="1342699" y="826553"/>
                </a:cubicBezTo>
                <a:cubicBezTo>
                  <a:pt x="1363654" y="807503"/>
                  <a:pt x="1383657" y="787501"/>
                  <a:pt x="1405564" y="768451"/>
                </a:cubicBezTo>
                <a:cubicBezTo>
                  <a:pt x="1417947" y="757973"/>
                  <a:pt x="1433187" y="750353"/>
                  <a:pt x="1446522" y="741781"/>
                </a:cubicBezTo>
                <a:cubicBezTo>
                  <a:pt x="1453189" y="737018"/>
                  <a:pt x="1458904" y="730351"/>
                  <a:pt x="1465572" y="725588"/>
                </a:cubicBezTo>
                <a:cubicBezTo>
                  <a:pt x="1477954" y="716063"/>
                  <a:pt x="1490337" y="706538"/>
                  <a:pt x="1502719" y="697966"/>
                </a:cubicBezTo>
                <a:cubicBezTo>
                  <a:pt x="1520817" y="685583"/>
                  <a:pt x="1531294" y="666533"/>
                  <a:pt x="1542724" y="648436"/>
                </a:cubicBezTo>
                <a:cubicBezTo>
                  <a:pt x="1545582" y="644626"/>
                  <a:pt x="1547487" y="639863"/>
                  <a:pt x="1550344" y="636053"/>
                </a:cubicBezTo>
                <a:cubicBezTo>
                  <a:pt x="1551297" y="637006"/>
                  <a:pt x="1551297" y="637958"/>
                  <a:pt x="1552249" y="638911"/>
                </a:cubicBezTo>
                <a:cubicBezTo>
                  <a:pt x="1555107" y="637958"/>
                  <a:pt x="1557964" y="637958"/>
                  <a:pt x="1559869" y="636053"/>
                </a:cubicBezTo>
                <a:cubicBezTo>
                  <a:pt x="1562727" y="632243"/>
                  <a:pt x="1565584" y="628433"/>
                  <a:pt x="1567489" y="623671"/>
                </a:cubicBezTo>
                <a:cubicBezTo>
                  <a:pt x="1571299" y="615098"/>
                  <a:pt x="1576062" y="606526"/>
                  <a:pt x="1576062" y="597953"/>
                </a:cubicBezTo>
                <a:cubicBezTo>
                  <a:pt x="1577967" y="578903"/>
                  <a:pt x="1576062" y="559853"/>
                  <a:pt x="1569394" y="540803"/>
                </a:cubicBezTo>
                <a:cubicBezTo>
                  <a:pt x="1565584" y="529373"/>
                  <a:pt x="1565584" y="516038"/>
                  <a:pt x="1562727" y="504608"/>
                </a:cubicBezTo>
                <a:cubicBezTo>
                  <a:pt x="1561774" y="497941"/>
                  <a:pt x="1558917" y="491273"/>
                  <a:pt x="1554154" y="487463"/>
                </a:cubicBezTo>
                <a:cubicBezTo>
                  <a:pt x="1541772" y="476033"/>
                  <a:pt x="1537962" y="461746"/>
                  <a:pt x="1537009" y="446506"/>
                </a:cubicBezTo>
                <a:cubicBezTo>
                  <a:pt x="1536057" y="437933"/>
                  <a:pt x="1533199" y="432218"/>
                  <a:pt x="1526532" y="427456"/>
                </a:cubicBezTo>
                <a:cubicBezTo>
                  <a:pt x="1511292" y="416978"/>
                  <a:pt x="1506529" y="401738"/>
                  <a:pt x="1502719" y="384593"/>
                </a:cubicBezTo>
                <a:cubicBezTo>
                  <a:pt x="1500814" y="375068"/>
                  <a:pt x="1494147" y="364591"/>
                  <a:pt x="1486527" y="357923"/>
                </a:cubicBezTo>
                <a:cubicBezTo>
                  <a:pt x="1477002" y="349351"/>
                  <a:pt x="1473192" y="338873"/>
                  <a:pt x="1472239" y="326491"/>
                </a:cubicBezTo>
                <a:cubicBezTo>
                  <a:pt x="1472239" y="321728"/>
                  <a:pt x="1472239" y="316966"/>
                  <a:pt x="1472239" y="312203"/>
                </a:cubicBezTo>
                <a:cubicBezTo>
                  <a:pt x="1472239" y="294106"/>
                  <a:pt x="1481764" y="287438"/>
                  <a:pt x="1498909" y="292201"/>
                </a:cubicBezTo>
                <a:cubicBezTo>
                  <a:pt x="1501767" y="293153"/>
                  <a:pt x="1504624" y="294106"/>
                  <a:pt x="1509387" y="295058"/>
                </a:cubicBezTo>
                <a:cubicBezTo>
                  <a:pt x="1509387" y="290296"/>
                  <a:pt x="1510339" y="286486"/>
                  <a:pt x="1509387" y="282676"/>
                </a:cubicBezTo>
                <a:cubicBezTo>
                  <a:pt x="1503672" y="251243"/>
                  <a:pt x="1503672" y="219811"/>
                  <a:pt x="1509387" y="188378"/>
                </a:cubicBezTo>
                <a:cubicBezTo>
                  <a:pt x="1513197" y="166471"/>
                  <a:pt x="1517007" y="143611"/>
                  <a:pt x="1522722" y="121703"/>
                </a:cubicBezTo>
                <a:cubicBezTo>
                  <a:pt x="1525579" y="112178"/>
                  <a:pt x="1530342" y="101701"/>
                  <a:pt x="1537962" y="95033"/>
                </a:cubicBezTo>
                <a:cubicBezTo>
                  <a:pt x="1548439" y="86461"/>
                  <a:pt x="1554154" y="75031"/>
                  <a:pt x="1562727" y="64553"/>
                </a:cubicBezTo>
                <a:cubicBezTo>
                  <a:pt x="1568442" y="57886"/>
                  <a:pt x="1577014" y="52171"/>
                  <a:pt x="1583682" y="46456"/>
                </a:cubicBezTo>
                <a:cubicBezTo>
                  <a:pt x="1588444" y="42646"/>
                  <a:pt x="1594159" y="39788"/>
                  <a:pt x="1598922" y="35978"/>
                </a:cubicBezTo>
                <a:cubicBezTo>
                  <a:pt x="1605589" y="30263"/>
                  <a:pt x="1612257" y="23596"/>
                  <a:pt x="1619877" y="16928"/>
                </a:cubicBezTo>
                <a:cubicBezTo>
                  <a:pt x="1632259" y="25501"/>
                  <a:pt x="1643689" y="26453"/>
                  <a:pt x="1656072" y="18833"/>
                </a:cubicBezTo>
                <a:cubicBezTo>
                  <a:pt x="1659882" y="16928"/>
                  <a:pt x="1665597" y="17881"/>
                  <a:pt x="1671312" y="17881"/>
                </a:cubicBezTo>
                <a:cubicBezTo>
                  <a:pt x="1675122" y="17881"/>
                  <a:pt x="1677979" y="17881"/>
                  <a:pt x="1681789" y="16928"/>
                </a:cubicBezTo>
                <a:cubicBezTo>
                  <a:pt x="1693219" y="14071"/>
                  <a:pt x="1704649" y="8356"/>
                  <a:pt x="1717032" y="12166"/>
                </a:cubicBezTo>
                <a:cubicBezTo>
                  <a:pt x="1719889" y="13118"/>
                  <a:pt x="1722747" y="10261"/>
                  <a:pt x="1725604" y="9308"/>
                </a:cubicBezTo>
                <a:cubicBezTo>
                  <a:pt x="1727509" y="8356"/>
                  <a:pt x="1731319" y="6451"/>
                  <a:pt x="1732272" y="7403"/>
                </a:cubicBezTo>
                <a:cubicBezTo>
                  <a:pt x="1743702" y="17881"/>
                  <a:pt x="1757037" y="7403"/>
                  <a:pt x="1769419" y="10261"/>
                </a:cubicBezTo>
                <a:cubicBezTo>
                  <a:pt x="1793232" y="15976"/>
                  <a:pt x="1816092" y="21691"/>
                  <a:pt x="1837047" y="36931"/>
                </a:cubicBezTo>
                <a:cubicBezTo>
                  <a:pt x="1855144" y="50266"/>
                  <a:pt x="1868479" y="65506"/>
                  <a:pt x="1871337" y="87413"/>
                </a:cubicBezTo>
                <a:cubicBezTo>
                  <a:pt x="1871337" y="89318"/>
                  <a:pt x="1872289" y="91223"/>
                  <a:pt x="1874194" y="91223"/>
                </a:cubicBezTo>
                <a:cubicBezTo>
                  <a:pt x="1886577" y="96938"/>
                  <a:pt x="1877052" y="98843"/>
                  <a:pt x="1875147" y="99796"/>
                </a:cubicBezTo>
                <a:cubicBezTo>
                  <a:pt x="1877052" y="107416"/>
                  <a:pt x="1880862" y="113131"/>
                  <a:pt x="1880862" y="119798"/>
                </a:cubicBezTo>
                <a:cubicBezTo>
                  <a:pt x="1880862" y="129323"/>
                  <a:pt x="1883719" y="133133"/>
                  <a:pt x="1893244" y="131228"/>
                </a:cubicBezTo>
                <a:cubicBezTo>
                  <a:pt x="1902769" y="129323"/>
                  <a:pt x="1905627" y="137896"/>
                  <a:pt x="1907532" y="144563"/>
                </a:cubicBezTo>
                <a:cubicBezTo>
                  <a:pt x="1910389" y="154088"/>
                  <a:pt x="1911342" y="163613"/>
                  <a:pt x="1919914" y="170281"/>
                </a:cubicBezTo>
                <a:cubicBezTo>
                  <a:pt x="1921819" y="171233"/>
                  <a:pt x="1921819" y="175043"/>
                  <a:pt x="1921819" y="176948"/>
                </a:cubicBezTo>
                <a:cubicBezTo>
                  <a:pt x="1923724" y="200761"/>
                  <a:pt x="1924677" y="224573"/>
                  <a:pt x="1926582" y="248386"/>
                </a:cubicBezTo>
                <a:cubicBezTo>
                  <a:pt x="1926582" y="251243"/>
                  <a:pt x="1925629" y="255053"/>
                  <a:pt x="1927534" y="256958"/>
                </a:cubicBezTo>
                <a:cubicBezTo>
                  <a:pt x="1939917" y="268388"/>
                  <a:pt x="1933249" y="282676"/>
                  <a:pt x="1930392" y="294106"/>
                </a:cubicBezTo>
                <a:cubicBezTo>
                  <a:pt x="1925629" y="308393"/>
                  <a:pt x="1921819" y="324586"/>
                  <a:pt x="1915152" y="336968"/>
                </a:cubicBezTo>
                <a:cubicBezTo>
                  <a:pt x="1903722" y="358876"/>
                  <a:pt x="1903722" y="379831"/>
                  <a:pt x="1908484" y="401738"/>
                </a:cubicBezTo>
                <a:cubicBezTo>
                  <a:pt x="1912294" y="419836"/>
                  <a:pt x="1909437" y="436028"/>
                  <a:pt x="1904674" y="453173"/>
                </a:cubicBezTo>
                <a:cubicBezTo>
                  <a:pt x="1903722" y="456983"/>
                  <a:pt x="1901817" y="459841"/>
                  <a:pt x="1901817" y="463651"/>
                </a:cubicBezTo>
                <a:cubicBezTo>
                  <a:pt x="1904674" y="486511"/>
                  <a:pt x="1896102" y="507466"/>
                  <a:pt x="1890387" y="528421"/>
                </a:cubicBezTo>
                <a:cubicBezTo>
                  <a:pt x="1888482" y="535088"/>
                  <a:pt x="1890387" y="543661"/>
                  <a:pt x="1891339" y="551281"/>
                </a:cubicBezTo>
                <a:cubicBezTo>
                  <a:pt x="1891339" y="556043"/>
                  <a:pt x="1892292" y="559853"/>
                  <a:pt x="1894197" y="566521"/>
                </a:cubicBezTo>
                <a:cubicBezTo>
                  <a:pt x="1896102" y="560806"/>
                  <a:pt x="1897054" y="556043"/>
                  <a:pt x="1898959" y="551281"/>
                </a:cubicBezTo>
                <a:cubicBezTo>
                  <a:pt x="1899912" y="551281"/>
                  <a:pt x="1900864" y="551281"/>
                  <a:pt x="1902769" y="552233"/>
                </a:cubicBezTo>
                <a:cubicBezTo>
                  <a:pt x="1916104" y="558901"/>
                  <a:pt x="1923724" y="556043"/>
                  <a:pt x="1929439" y="542708"/>
                </a:cubicBezTo>
                <a:cubicBezTo>
                  <a:pt x="1935154" y="526516"/>
                  <a:pt x="1946584" y="517943"/>
                  <a:pt x="1962777" y="516038"/>
                </a:cubicBezTo>
                <a:cubicBezTo>
                  <a:pt x="1970397" y="515086"/>
                  <a:pt x="1978969" y="516991"/>
                  <a:pt x="1986589" y="519848"/>
                </a:cubicBezTo>
                <a:cubicBezTo>
                  <a:pt x="2006592" y="526516"/>
                  <a:pt x="2026594" y="534136"/>
                  <a:pt x="2046597" y="542708"/>
                </a:cubicBezTo>
                <a:cubicBezTo>
                  <a:pt x="2070409" y="553186"/>
                  <a:pt x="2095174" y="562711"/>
                  <a:pt x="2118034" y="574141"/>
                </a:cubicBezTo>
                <a:cubicBezTo>
                  <a:pt x="2141847" y="586523"/>
                  <a:pt x="2162802" y="603668"/>
                  <a:pt x="2185662" y="616051"/>
                </a:cubicBezTo>
                <a:cubicBezTo>
                  <a:pt x="2218047" y="633196"/>
                  <a:pt x="2245669" y="655103"/>
                  <a:pt x="2270434" y="681773"/>
                </a:cubicBezTo>
                <a:cubicBezTo>
                  <a:pt x="2274244" y="686536"/>
                  <a:pt x="2279959" y="689393"/>
                  <a:pt x="2284722" y="693203"/>
                </a:cubicBezTo>
                <a:cubicBezTo>
                  <a:pt x="2292342" y="698918"/>
                  <a:pt x="2298057" y="704633"/>
                  <a:pt x="2298057" y="715111"/>
                </a:cubicBezTo>
                <a:cubicBezTo>
                  <a:pt x="2298057" y="719873"/>
                  <a:pt x="2300914" y="726541"/>
                  <a:pt x="2304724" y="728446"/>
                </a:cubicBezTo>
                <a:cubicBezTo>
                  <a:pt x="2324727" y="742733"/>
                  <a:pt x="2346634" y="755116"/>
                  <a:pt x="2365684" y="770356"/>
                </a:cubicBezTo>
                <a:cubicBezTo>
                  <a:pt x="2379019" y="780833"/>
                  <a:pt x="2390449" y="794168"/>
                  <a:pt x="2403784" y="806551"/>
                </a:cubicBezTo>
                <a:cubicBezTo>
                  <a:pt x="2416167" y="817981"/>
                  <a:pt x="2426644" y="830363"/>
                  <a:pt x="2439979" y="840841"/>
                </a:cubicBezTo>
                <a:cubicBezTo>
                  <a:pt x="2459029" y="855128"/>
                  <a:pt x="2478079" y="868463"/>
                  <a:pt x="2498082" y="882751"/>
                </a:cubicBezTo>
                <a:cubicBezTo>
                  <a:pt x="2499987" y="884656"/>
                  <a:pt x="2502844" y="885608"/>
                  <a:pt x="2505702" y="886561"/>
                </a:cubicBezTo>
                <a:cubicBezTo>
                  <a:pt x="2525704" y="893228"/>
                  <a:pt x="2545707" y="899896"/>
                  <a:pt x="2565709" y="905611"/>
                </a:cubicBezTo>
                <a:cubicBezTo>
                  <a:pt x="2595237" y="914183"/>
                  <a:pt x="2621907" y="929423"/>
                  <a:pt x="2646672" y="947521"/>
                </a:cubicBezTo>
                <a:cubicBezTo>
                  <a:pt x="2667627" y="962761"/>
                  <a:pt x="2690487" y="974191"/>
                  <a:pt x="2711442" y="988478"/>
                </a:cubicBezTo>
                <a:cubicBezTo>
                  <a:pt x="2735254" y="1005623"/>
                  <a:pt x="2758114" y="1024673"/>
                  <a:pt x="2781927" y="1041818"/>
                </a:cubicBezTo>
                <a:cubicBezTo>
                  <a:pt x="2800977" y="1056106"/>
                  <a:pt x="2820027" y="1071346"/>
                  <a:pt x="2838124" y="1085633"/>
                </a:cubicBezTo>
                <a:cubicBezTo>
                  <a:pt x="2855269" y="1098968"/>
                  <a:pt x="2873367" y="1112303"/>
                  <a:pt x="2890512" y="1125638"/>
                </a:cubicBezTo>
                <a:cubicBezTo>
                  <a:pt x="2902894" y="1135163"/>
                  <a:pt x="2916229" y="1145641"/>
                  <a:pt x="2928612" y="1154213"/>
                </a:cubicBezTo>
                <a:cubicBezTo>
                  <a:pt x="2948614" y="1169453"/>
                  <a:pt x="2969569" y="1184693"/>
                  <a:pt x="2990524" y="1198981"/>
                </a:cubicBezTo>
                <a:cubicBezTo>
                  <a:pt x="2999097" y="1204696"/>
                  <a:pt x="3008622" y="1210411"/>
                  <a:pt x="3018147" y="1214221"/>
                </a:cubicBezTo>
                <a:cubicBezTo>
                  <a:pt x="3034339" y="1221841"/>
                  <a:pt x="3050532" y="1229461"/>
                  <a:pt x="3066724" y="1234223"/>
                </a:cubicBezTo>
                <a:cubicBezTo>
                  <a:pt x="3087679" y="1239938"/>
                  <a:pt x="3110539" y="1245653"/>
                  <a:pt x="3132447" y="1246606"/>
                </a:cubicBezTo>
                <a:cubicBezTo>
                  <a:pt x="3175309" y="1248511"/>
                  <a:pt x="3218172" y="1247558"/>
                  <a:pt x="3261034" y="1247558"/>
                </a:cubicBezTo>
                <a:cubicBezTo>
                  <a:pt x="3277227" y="1247558"/>
                  <a:pt x="3293419" y="1259941"/>
                  <a:pt x="3292467" y="1276133"/>
                </a:cubicBezTo>
                <a:cubicBezTo>
                  <a:pt x="3290562" y="1301851"/>
                  <a:pt x="3301992" y="1323758"/>
                  <a:pt x="3308659" y="1346618"/>
                </a:cubicBezTo>
                <a:cubicBezTo>
                  <a:pt x="3312469" y="1360906"/>
                  <a:pt x="3318184" y="1374241"/>
                  <a:pt x="3321994" y="1387576"/>
                </a:cubicBezTo>
                <a:cubicBezTo>
                  <a:pt x="3322947" y="1390433"/>
                  <a:pt x="3321994" y="1395196"/>
                  <a:pt x="3321042" y="1397101"/>
                </a:cubicBezTo>
                <a:cubicBezTo>
                  <a:pt x="3313422" y="1409483"/>
                  <a:pt x="3306754" y="1422818"/>
                  <a:pt x="3287704" y="1419008"/>
                </a:cubicBezTo>
                <a:cubicBezTo>
                  <a:pt x="3284847" y="1418056"/>
                  <a:pt x="3280084" y="1419961"/>
                  <a:pt x="3277227" y="1421866"/>
                </a:cubicBezTo>
                <a:cubicBezTo>
                  <a:pt x="3261034" y="1432343"/>
                  <a:pt x="3242937" y="1429486"/>
                  <a:pt x="3225792" y="1425676"/>
                </a:cubicBezTo>
                <a:cubicBezTo>
                  <a:pt x="3219124" y="1423771"/>
                  <a:pt x="3212457" y="1417103"/>
                  <a:pt x="3207694" y="1411388"/>
                </a:cubicBezTo>
                <a:cubicBezTo>
                  <a:pt x="3198169" y="1401863"/>
                  <a:pt x="3189597" y="1396148"/>
                  <a:pt x="3174357" y="1399958"/>
                </a:cubicBezTo>
                <a:cubicBezTo>
                  <a:pt x="3152449" y="1404721"/>
                  <a:pt x="3131494" y="1397101"/>
                  <a:pt x="3111492" y="1387576"/>
                </a:cubicBezTo>
                <a:cubicBezTo>
                  <a:pt x="3090537" y="1377098"/>
                  <a:pt x="3070534" y="1364716"/>
                  <a:pt x="3049579" y="1353286"/>
                </a:cubicBezTo>
                <a:cubicBezTo>
                  <a:pt x="3028624" y="1341856"/>
                  <a:pt x="3007669" y="1332331"/>
                  <a:pt x="2986714" y="1320901"/>
                </a:cubicBezTo>
                <a:cubicBezTo>
                  <a:pt x="2974332" y="1314233"/>
                  <a:pt x="2962902" y="1305661"/>
                  <a:pt x="2954329" y="1294231"/>
                </a:cubicBezTo>
                <a:cubicBezTo>
                  <a:pt x="2947662" y="1285658"/>
                  <a:pt x="2936232" y="1278038"/>
                  <a:pt x="2925754" y="1277086"/>
                </a:cubicBezTo>
                <a:cubicBezTo>
                  <a:pt x="2897179" y="1274228"/>
                  <a:pt x="2870509" y="1265656"/>
                  <a:pt x="2842887" y="1258036"/>
                </a:cubicBezTo>
                <a:cubicBezTo>
                  <a:pt x="2817169" y="1249463"/>
                  <a:pt x="2790499" y="1240891"/>
                  <a:pt x="2764782" y="1233271"/>
                </a:cubicBezTo>
                <a:cubicBezTo>
                  <a:pt x="2725729" y="1221841"/>
                  <a:pt x="2685724" y="1213268"/>
                  <a:pt x="2647624" y="1199933"/>
                </a:cubicBezTo>
                <a:cubicBezTo>
                  <a:pt x="2619049" y="1189456"/>
                  <a:pt x="2589522" y="1179931"/>
                  <a:pt x="2563804" y="1159928"/>
                </a:cubicBezTo>
                <a:cubicBezTo>
                  <a:pt x="2541897" y="1143736"/>
                  <a:pt x="2516179" y="1133258"/>
                  <a:pt x="2492367" y="1119923"/>
                </a:cubicBezTo>
                <a:cubicBezTo>
                  <a:pt x="2480937" y="1113256"/>
                  <a:pt x="2470459" y="1104683"/>
                  <a:pt x="2459029" y="1098016"/>
                </a:cubicBezTo>
                <a:cubicBezTo>
                  <a:pt x="2440932" y="1086586"/>
                  <a:pt x="2421882" y="1077061"/>
                  <a:pt x="2404737" y="1065631"/>
                </a:cubicBezTo>
                <a:cubicBezTo>
                  <a:pt x="2395212" y="1058963"/>
                  <a:pt x="2387592" y="1049438"/>
                  <a:pt x="2379019" y="1041818"/>
                </a:cubicBezTo>
                <a:cubicBezTo>
                  <a:pt x="2374257" y="1038008"/>
                  <a:pt x="2368542" y="1034198"/>
                  <a:pt x="2362827" y="1031341"/>
                </a:cubicBezTo>
                <a:cubicBezTo>
                  <a:pt x="2334252" y="1015148"/>
                  <a:pt x="2304724" y="1000861"/>
                  <a:pt x="2276149" y="983716"/>
                </a:cubicBezTo>
                <a:cubicBezTo>
                  <a:pt x="2266624" y="978001"/>
                  <a:pt x="2260909" y="978001"/>
                  <a:pt x="2252337" y="984668"/>
                </a:cubicBezTo>
                <a:cubicBezTo>
                  <a:pt x="2247574" y="988478"/>
                  <a:pt x="2241859" y="993241"/>
                  <a:pt x="2235192" y="995146"/>
                </a:cubicBezTo>
                <a:cubicBezTo>
                  <a:pt x="2224714" y="999908"/>
                  <a:pt x="2219952" y="1006576"/>
                  <a:pt x="2219952" y="1018006"/>
                </a:cubicBezTo>
                <a:cubicBezTo>
                  <a:pt x="2219952" y="1033246"/>
                  <a:pt x="2219952" y="1048486"/>
                  <a:pt x="2219952" y="1062773"/>
                </a:cubicBezTo>
                <a:cubicBezTo>
                  <a:pt x="2219952" y="1072298"/>
                  <a:pt x="2217094" y="1080871"/>
                  <a:pt x="2217094" y="1090396"/>
                </a:cubicBezTo>
                <a:cubicBezTo>
                  <a:pt x="2217094" y="1096111"/>
                  <a:pt x="2218047" y="1102778"/>
                  <a:pt x="2221857" y="1107541"/>
                </a:cubicBezTo>
                <a:cubicBezTo>
                  <a:pt x="2226619" y="1113256"/>
                  <a:pt x="2233287" y="1118018"/>
                  <a:pt x="2239002" y="1122781"/>
                </a:cubicBezTo>
                <a:cubicBezTo>
                  <a:pt x="2239954" y="1123733"/>
                  <a:pt x="2241859" y="1125638"/>
                  <a:pt x="2241859" y="1126591"/>
                </a:cubicBezTo>
                <a:cubicBezTo>
                  <a:pt x="2244717" y="1139926"/>
                  <a:pt x="2248527" y="1154213"/>
                  <a:pt x="2250432" y="1167548"/>
                </a:cubicBezTo>
                <a:cubicBezTo>
                  <a:pt x="2251384" y="1175168"/>
                  <a:pt x="2250432" y="1184693"/>
                  <a:pt x="2246622" y="1191361"/>
                </a:cubicBezTo>
                <a:cubicBezTo>
                  <a:pt x="2241859" y="1200886"/>
                  <a:pt x="2247574" y="1207553"/>
                  <a:pt x="2248527" y="1216126"/>
                </a:cubicBezTo>
                <a:cubicBezTo>
                  <a:pt x="2249479" y="1221841"/>
                  <a:pt x="2250432" y="1227556"/>
                  <a:pt x="2251384" y="1232318"/>
                </a:cubicBezTo>
                <a:cubicBezTo>
                  <a:pt x="2257099" y="1254226"/>
                  <a:pt x="2261862" y="1276133"/>
                  <a:pt x="2268529" y="1298041"/>
                </a:cubicBezTo>
                <a:cubicBezTo>
                  <a:pt x="2277102" y="1325663"/>
                  <a:pt x="2288532" y="1351381"/>
                  <a:pt x="2290437" y="1380908"/>
                </a:cubicBezTo>
                <a:cubicBezTo>
                  <a:pt x="2291389" y="1399006"/>
                  <a:pt x="2296152" y="1417103"/>
                  <a:pt x="2299009" y="1435201"/>
                </a:cubicBezTo>
                <a:cubicBezTo>
                  <a:pt x="2301867" y="1453298"/>
                  <a:pt x="2304724" y="1470443"/>
                  <a:pt x="2307582" y="1488541"/>
                </a:cubicBezTo>
                <a:cubicBezTo>
                  <a:pt x="2307582" y="1491398"/>
                  <a:pt x="2306629" y="1494256"/>
                  <a:pt x="2305677" y="1496161"/>
                </a:cubicBezTo>
                <a:cubicBezTo>
                  <a:pt x="2303772" y="1503781"/>
                  <a:pt x="2299009" y="1511401"/>
                  <a:pt x="2299009" y="1519021"/>
                </a:cubicBezTo>
                <a:cubicBezTo>
                  <a:pt x="2299962" y="1531403"/>
                  <a:pt x="2304724" y="1544738"/>
                  <a:pt x="2307582" y="1557121"/>
                </a:cubicBezTo>
                <a:cubicBezTo>
                  <a:pt x="2310439" y="1569503"/>
                  <a:pt x="2314249" y="1580933"/>
                  <a:pt x="2315202" y="1593316"/>
                </a:cubicBezTo>
                <a:cubicBezTo>
                  <a:pt x="2317107" y="1633321"/>
                  <a:pt x="2315202" y="1673326"/>
                  <a:pt x="2320917" y="1712378"/>
                </a:cubicBezTo>
                <a:cubicBezTo>
                  <a:pt x="2326632" y="1759051"/>
                  <a:pt x="2323774" y="1806676"/>
                  <a:pt x="2323774" y="1853348"/>
                </a:cubicBezTo>
                <a:cubicBezTo>
                  <a:pt x="2323774" y="1878113"/>
                  <a:pt x="2329489" y="1901926"/>
                  <a:pt x="2335204" y="1925738"/>
                </a:cubicBezTo>
                <a:cubicBezTo>
                  <a:pt x="2338062" y="1937168"/>
                  <a:pt x="2343777" y="1946693"/>
                  <a:pt x="2348539" y="1957171"/>
                </a:cubicBezTo>
                <a:cubicBezTo>
                  <a:pt x="2349492" y="1958123"/>
                  <a:pt x="2349492" y="1960028"/>
                  <a:pt x="2349492" y="1960981"/>
                </a:cubicBezTo>
                <a:cubicBezTo>
                  <a:pt x="2346634" y="1978126"/>
                  <a:pt x="2356159" y="1990508"/>
                  <a:pt x="2361874" y="2004796"/>
                </a:cubicBezTo>
                <a:cubicBezTo>
                  <a:pt x="2368542" y="2020988"/>
                  <a:pt x="2377114" y="2036228"/>
                  <a:pt x="2381877" y="2052421"/>
                </a:cubicBezTo>
                <a:cubicBezTo>
                  <a:pt x="2384734" y="2060041"/>
                  <a:pt x="2382829" y="2071471"/>
                  <a:pt x="2379972" y="2079091"/>
                </a:cubicBezTo>
                <a:cubicBezTo>
                  <a:pt x="2375209" y="2089568"/>
                  <a:pt x="2374257" y="2099094"/>
                  <a:pt x="2377114" y="2109571"/>
                </a:cubicBezTo>
                <a:cubicBezTo>
                  <a:pt x="2380924" y="2121001"/>
                  <a:pt x="2383782" y="2133383"/>
                  <a:pt x="2387592" y="2144814"/>
                </a:cubicBezTo>
                <a:cubicBezTo>
                  <a:pt x="2388544" y="2147671"/>
                  <a:pt x="2392354" y="2150528"/>
                  <a:pt x="2396164" y="2150528"/>
                </a:cubicBezTo>
                <a:cubicBezTo>
                  <a:pt x="2410452" y="2152433"/>
                  <a:pt x="2419024" y="2161006"/>
                  <a:pt x="2426644" y="2172436"/>
                </a:cubicBezTo>
                <a:cubicBezTo>
                  <a:pt x="2430454" y="2179103"/>
                  <a:pt x="2431407" y="2185771"/>
                  <a:pt x="2425692" y="2193391"/>
                </a:cubicBezTo>
                <a:cubicBezTo>
                  <a:pt x="2416167" y="2206726"/>
                  <a:pt x="2413309" y="2220061"/>
                  <a:pt x="2424739" y="2234348"/>
                </a:cubicBezTo>
                <a:cubicBezTo>
                  <a:pt x="2425692" y="2236253"/>
                  <a:pt x="2426644" y="2238158"/>
                  <a:pt x="2427597" y="2240064"/>
                </a:cubicBezTo>
                <a:cubicBezTo>
                  <a:pt x="2430454" y="2258161"/>
                  <a:pt x="2442837" y="2270544"/>
                  <a:pt x="2457124" y="2280069"/>
                </a:cubicBezTo>
                <a:cubicBezTo>
                  <a:pt x="2479032" y="2295308"/>
                  <a:pt x="2495224" y="2316264"/>
                  <a:pt x="2510464" y="2338171"/>
                </a:cubicBezTo>
                <a:cubicBezTo>
                  <a:pt x="2521894" y="2354364"/>
                  <a:pt x="2530467" y="2373414"/>
                  <a:pt x="2539039" y="2391511"/>
                </a:cubicBezTo>
                <a:cubicBezTo>
                  <a:pt x="2543802" y="2401989"/>
                  <a:pt x="2544754" y="2413419"/>
                  <a:pt x="2549517" y="2423896"/>
                </a:cubicBezTo>
                <a:cubicBezTo>
                  <a:pt x="2556184" y="2439136"/>
                  <a:pt x="2565709" y="2453423"/>
                  <a:pt x="2573329" y="2467711"/>
                </a:cubicBezTo>
                <a:cubicBezTo>
                  <a:pt x="2575234" y="2471521"/>
                  <a:pt x="2576187" y="2476283"/>
                  <a:pt x="2577139" y="2481046"/>
                </a:cubicBezTo>
                <a:cubicBezTo>
                  <a:pt x="2580949" y="2493429"/>
                  <a:pt x="2582854" y="2505811"/>
                  <a:pt x="2587617" y="2517241"/>
                </a:cubicBezTo>
                <a:cubicBezTo>
                  <a:pt x="2596189" y="2543911"/>
                  <a:pt x="2607619" y="2569629"/>
                  <a:pt x="2615239" y="2596298"/>
                </a:cubicBezTo>
                <a:cubicBezTo>
                  <a:pt x="2620954" y="2616301"/>
                  <a:pt x="2621907" y="2637256"/>
                  <a:pt x="2624764" y="2658211"/>
                </a:cubicBezTo>
                <a:cubicBezTo>
                  <a:pt x="2626669" y="2675356"/>
                  <a:pt x="2625717" y="2693454"/>
                  <a:pt x="2629527" y="2710598"/>
                </a:cubicBezTo>
                <a:cubicBezTo>
                  <a:pt x="2632384" y="2721076"/>
                  <a:pt x="2640004" y="2731554"/>
                  <a:pt x="2646672" y="2740126"/>
                </a:cubicBezTo>
                <a:cubicBezTo>
                  <a:pt x="2657149" y="2752508"/>
                  <a:pt x="2660959" y="2766796"/>
                  <a:pt x="2663817" y="2782989"/>
                </a:cubicBezTo>
                <a:cubicBezTo>
                  <a:pt x="2669532" y="2812516"/>
                  <a:pt x="2666674" y="2842996"/>
                  <a:pt x="2666674" y="2872523"/>
                </a:cubicBezTo>
                <a:cubicBezTo>
                  <a:pt x="2666674" y="2898241"/>
                  <a:pt x="2673342" y="2923006"/>
                  <a:pt x="2674294" y="2948723"/>
                </a:cubicBezTo>
                <a:cubicBezTo>
                  <a:pt x="2675247" y="2963011"/>
                  <a:pt x="2669532" y="2980156"/>
                  <a:pt x="2661912" y="2992539"/>
                </a:cubicBezTo>
                <a:cubicBezTo>
                  <a:pt x="2654292" y="3004921"/>
                  <a:pt x="2649529" y="3016351"/>
                  <a:pt x="2648577" y="3030639"/>
                </a:cubicBezTo>
                <a:cubicBezTo>
                  <a:pt x="2647624" y="3050641"/>
                  <a:pt x="2647624" y="3071596"/>
                  <a:pt x="2646672" y="3091598"/>
                </a:cubicBezTo>
                <a:cubicBezTo>
                  <a:pt x="2646672" y="3096361"/>
                  <a:pt x="2646672" y="3101123"/>
                  <a:pt x="2645719" y="3105886"/>
                </a:cubicBezTo>
                <a:cubicBezTo>
                  <a:pt x="2643814" y="3113506"/>
                  <a:pt x="2641909" y="3121126"/>
                  <a:pt x="2640004" y="3128746"/>
                </a:cubicBezTo>
                <a:cubicBezTo>
                  <a:pt x="2639052" y="3131604"/>
                  <a:pt x="2638099" y="3134461"/>
                  <a:pt x="2637147" y="3137318"/>
                </a:cubicBezTo>
                <a:cubicBezTo>
                  <a:pt x="2635242" y="3170656"/>
                  <a:pt x="2624764" y="3203993"/>
                  <a:pt x="2628574" y="3237331"/>
                </a:cubicBezTo>
                <a:cubicBezTo>
                  <a:pt x="2629527" y="3242093"/>
                  <a:pt x="2630479" y="3247808"/>
                  <a:pt x="2633337" y="3250666"/>
                </a:cubicBezTo>
                <a:cubicBezTo>
                  <a:pt x="2643814" y="3262096"/>
                  <a:pt x="2646672" y="3273526"/>
                  <a:pt x="2642862" y="3288766"/>
                </a:cubicBezTo>
                <a:cubicBezTo>
                  <a:pt x="2638099" y="3309721"/>
                  <a:pt x="2636194" y="3331629"/>
                  <a:pt x="2632384" y="3353536"/>
                </a:cubicBezTo>
                <a:cubicBezTo>
                  <a:pt x="2629527" y="3371633"/>
                  <a:pt x="2624764" y="3388779"/>
                  <a:pt x="2621907" y="3406876"/>
                </a:cubicBezTo>
                <a:cubicBezTo>
                  <a:pt x="2618097" y="3430689"/>
                  <a:pt x="2615239" y="3453548"/>
                  <a:pt x="2610477" y="3477361"/>
                </a:cubicBezTo>
                <a:cubicBezTo>
                  <a:pt x="2608572" y="3490696"/>
                  <a:pt x="2605714" y="3503079"/>
                  <a:pt x="2600952" y="3515461"/>
                </a:cubicBezTo>
                <a:cubicBezTo>
                  <a:pt x="2589522" y="3551656"/>
                  <a:pt x="2576187" y="3587851"/>
                  <a:pt x="2564757" y="3624046"/>
                </a:cubicBezTo>
                <a:cubicBezTo>
                  <a:pt x="2560947" y="3635476"/>
                  <a:pt x="2557137" y="3645954"/>
                  <a:pt x="2541897" y="3648811"/>
                </a:cubicBezTo>
                <a:cubicBezTo>
                  <a:pt x="2531419" y="3650716"/>
                  <a:pt x="2530467" y="3661193"/>
                  <a:pt x="2528562" y="3670718"/>
                </a:cubicBezTo>
                <a:cubicBezTo>
                  <a:pt x="2524752" y="3694531"/>
                  <a:pt x="2520942" y="3718343"/>
                  <a:pt x="2517132" y="3742156"/>
                </a:cubicBezTo>
                <a:cubicBezTo>
                  <a:pt x="2515227" y="3752633"/>
                  <a:pt x="2513322" y="3764064"/>
                  <a:pt x="2512369" y="3774541"/>
                </a:cubicBezTo>
                <a:cubicBezTo>
                  <a:pt x="2510464" y="3786923"/>
                  <a:pt x="2513322" y="3798354"/>
                  <a:pt x="2523799" y="3806926"/>
                </a:cubicBezTo>
                <a:cubicBezTo>
                  <a:pt x="2526657" y="3808831"/>
                  <a:pt x="2528562" y="3813593"/>
                  <a:pt x="2528562" y="3817404"/>
                </a:cubicBezTo>
                <a:cubicBezTo>
                  <a:pt x="2534277" y="3846931"/>
                  <a:pt x="2561899" y="3860266"/>
                  <a:pt x="2587617" y="3857408"/>
                </a:cubicBezTo>
                <a:cubicBezTo>
                  <a:pt x="2590474" y="3857408"/>
                  <a:pt x="2593332" y="3854551"/>
                  <a:pt x="2596189" y="3851693"/>
                </a:cubicBezTo>
                <a:cubicBezTo>
                  <a:pt x="2601904" y="3845979"/>
                  <a:pt x="2604762" y="3845979"/>
                  <a:pt x="2609524" y="3853598"/>
                </a:cubicBezTo>
                <a:cubicBezTo>
                  <a:pt x="2617144" y="3865981"/>
                  <a:pt x="2626669" y="3877411"/>
                  <a:pt x="2635242" y="3888841"/>
                </a:cubicBezTo>
                <a:cubicBezTo>
                  <a:pt x="2643814" y="3900271"/>
                  <a:pt x="2657149" y="3908843"/>
                  <a:pt x="2660007" y="3923131"/>
                </a:cubicBezTo>
                <a:cubicBezTo>
                  <a:pt x="2662864" y="3941229"/>
                  <a:pt x="2672389" y="3945039"/>
                  <a:pt x="2688582" y="3949801"/>
                </a:cubicBezTo>
                <a:cubicBezTo>
                  <a:pt x="2701917" y="3953611"/>
                  <a:pt x="2715252" y="3955516"/>
                  <a:pt x="2728587" y="3956468"/>
                </a:cubicBezTo>
                <a:cubicBezTo>
                  <a:pt x="2745732" y="3958373"/>
                  <a:pt x="2762877" y="3961231"/>
                  <a:pt x="2780022" y="3963136"/>
                </a:cubicBezTo>
                <a:cubicBezTo>
                  <a:pt x="2795262" y="3964089"/>
                  <a:pt x="2810502" y="3964089"/>
                  <a:pt x="2825742" y="3965041"/>
                </a:cubicBezTo>
                <a:cubicBezTo>
                  <a:pt x="2849554" y="3966946"/>
                  <a:pt x="2870509" y="3974566"/>
                  <a:pt x="2885749" y="3992664"/>
                </a:cubicBezTo>
                <a:cubicBezTo>
                  <a:pt x="2892417" y="4000283"/>
                  <a:pt x="2900037" y="4006951"/>
                  <a:pt x="2906704" y="4014571"/>
                </a:cubicBezTo>
                <a:cubicBezTo>
                  <a:pt x="2908609" y="4016476"/>
                  <a:pt x="2910514" y="4019333"/>
                  <a:pt x="2909562" y="4021239"/>
                </a:cubicBezTo>
                <a:cubicBezTo>
                  <a:pt x="2902894" y="4033621"/>
                  <a:pt x="2900037" y="4046956"/>
                  <a:pt x="2887654" y="4057433"/>
                </a:cubicBezTo>
                <a:cubicBezTo>
                  <a:pt x="2861937" y="4077436"/>
                  <a:pt x="2832409" y="4083151"/>
                  <a:pt x="2801929" y="4084104"/>
                </a:cubicBezTo>
                <a:cubicBezTo>
                  <a:pt x="2766687" y="4085056"/>
                  <a:pt x="2731444" y="4084104"/>
                  <a:pt x="2696202" y="4084104"/>
                </a:cubicBezTo>
                <a:cubicBezTo>
                  <a:pt x="2694297" y="4084104"/>
                  <a:pt x="2691439" y="4083151"/>
                  <a:pt x="2689534" y="4082198"/>
                </a:cubicBezTo>
                <a:cubicBezTo>
                  <a:pt x="2647624" y="4054576"/>
                  <a:pt x="2599047" y="4049814"/>
                  <a:pt x="2551422" y="4042193"/>
                </a:cubicBezTo>
                <a:cubicBezTo>
                  <a:pt x="2539039" y="4040289"/>
                  <a:pt x="2526657" y="4040289"/>
                  <a:pt x="2514274" y="4044098"/>
                </a:cubicBezTo>
                <a:cubicBezTo>
                  <a:pt x="2461887" y="4059339"/>
                  <a:pt x="2407594" y="4057433"/>
                  <a:pt x="2354254" y="4056481"/>
                </a:cubicBezTo>
                <a:cubicBezTo>
                  <a:pt x="2330442" y="4056481"/>
                  <a:pt x="2313297" y="4045051"/>
                  <a:pt x="2294247" y="4034573"/>
                </a:cubicBezTo>
                <a:cubicBezTo>
                  <a:pt x="2292342" y="4033621"/>
                  <a:pt x="2291389" y="4031716"/>
                  <a:pt x="2290437" y="4029811"/>
                </a:cubicBezTo>
                <a:cubicBezTo>
                  <a:pt x="2284722" y="4016476"/>
                  <a:pt x="2279007" y="4003141"/>
                  <a:pt x="2274244" y="3988854"/>
                </a:cubicBezTo>
                <a:cubicBezTo>
                  <a:pt x="2273292" y="3985996"/>
                  <a:pt x="2275197" y="3981233"/>
                  <a:pt x="2275197" y="3978376"/>
                </a:cubicBezTo>
                <a:cubicBezTo>
                  <a:pt x="2276149" y="3961231"/>
                  <a:pt x="2285674" y="3946943"/>
                  <a:pt x="2294247" y="3931704"/>
                </a:cubicBezTo>
                <a:cubicBezTo>
                  <a:pt x="2295199" y="3928846"/>
                  <a:pt x="2293294" y="3924083"/>
                  <a:pt x="2292342" y="3921226"/>
                </a:cubicBezTo>
                <a:cubicBezTo>
                  <a:pt x="2289484" y="3911701"/>
                  <a:pt x="2284722" y="3902176"/>
                  <a:pt x="2294247" y="3893604"/>
                </a:cubicBezTo>
                <a:cubicBezTo>
                  <a:pt x="2296152" y="3891698"/>
                  <a:pt x="2298057" y="3887889"/>
                  <a:pt x="2298057" y="3885031"/>
                </a:cubicBezTo>
                <a:cubicBezTo>
                  <a:pt x="2297104" y="3866933"/>
                  <a:pt x="2307582" y="3851693"/>
                  <a:pt x="2310439" y="3834548"/>
                </a:cubicBezTo>
                <a:cubicBezTo>
                  <a:pt x="2315202" y="3810736"/>
                  <a:pt x="2317107" y="3786923"/>
                  <a:pt x="2319964" y="3763111"/>
                </a:cubicBezTo>
                <a:cubicBezTo>
                  <a:pt x="2322822" y="3738346"/>
                  <a:pt x="2324727" y="3713581"/>
                  <a:pt x="2327584" y="3689768"/>
                </a:cubicBezTo>
                <a:cubicBezTo>
                  <a:pt x="2327584" y="3685958"/>
                  <a:pt x="2328537" y="3682148"/>
                  <a:pt x="2328537" y="3678339"/>
                </a:cubicBezTo>
                <a:cubicBezTo>
                  <a:pt x="2328537" y="3641191"/>
                  <a:pt x="2328537" y="3604043"/>
                  <a:pt x="2328537" y="3566896"/>
                </a:cubicBezTo>
                <a:cubicBezTo>
                  <a:pt x="2328537" y="3559276"/>
                  <a:pt x="2330442" y="3550704"/>
                  <a:pt x="2330442" y="3543083"/>
                </a:cubicBezTo>
                <a:cubicBezTo>
                  <a:pt x="2330442" y="3526891"/>
                  <a:pt x="2327584" y="3509746"/>
                  <a:pt x="2328537" y="3493554"/>
                </a:cubicBezTo>
                <a:cubicBezTo>
                  <a:pt x="2330442" y="3467836"/>
                  <a:pt x="2319964" y="3445929"/>
                  <a:pt x="2311392" y="3423068"/>
                </a:cubicBezTo>
                <a:cubicBezTo>
                  <a:pt x="2301867" y="3399256"/>
                  <a:pt x="2295199" y="3374491"/>
                  <a:pt x="2294247" y="3348773"/>
                </a:cubicBezTo>
                <a:cubicBezTo>
                  <a:pt x="2293294" y="3320198"/>
                  <a:pt x="2297104" y="3292576"/>
                  <a:pt x="2301867" y="3264954"/>
                </a:cubicBezTo>
                <a:cubicBezTo>
                  <a:pt x="2308534" y="3220186"/>
                  <a:pt x="2321869" y="3176371"/>
                  <a:pt x="2335204" y="3133508"/>
                </a:cubicBezTo>
                <a:cubicBezTo>
                  <a:pt x="2339014" y="3121126"/>
                  <a:pt x="2342824" y="3107791"/>
                  <a:pt x="2335204" y="3094456"/>
                </a:cubicBezTo>
                <a:cubicBezTo>
                  <a:pt x="2329489" y="3083979"/>
                  <a:pt x="2339014" y="3076358"/>
                  <a:pt x="2342824" y="3068739"/>
                </a:cubicBezTo>
                <a:cubicBezTo>
                  <a:pt x="2346634" y="3062071"/>
                  <a:pt x="2348539" y="3057308"/>
                  <a:pt x="2345682" y="3049689"/>
                </a:cubicBezTo>
                <a:cubicBezTo>
                  <a:pt x="2344729" y="3046831"/>
                  <a:pt x="2344729" y="3043021"/>
                  <a:pt x="2345682" y="3040164"/>
                </a:cubicBezTo>
                <a:cubicBezTo>
                  <a:pt x="2347587" y="3030639"/>
                  <a:pt x="2351397" y="3021114"/>
                  <a:pt x="2353302" y="3011589"/>
                </a:cubicBezTo>
                <a:cubicBezTo>
                  <a:pt x="2354254" y="3008731"/>
                  <a:pt x="2351397" y="3003968"/>
                  <a:pt x="2349492" y="3001111"/>
                </a:cubicBezTo>
                <a:cubicBezTo>
                  <a:pt x="2344729" y="2990633"/>
                  <a:pt x="2339967" y="2981108"/>
                  <a:pt x="2344729" y="2968726"/>
                </a:cubicBezTo>
                <a:cubicBezTo>
                  <a:pt x="2349492" y="2957296"/>
                  <a:pt x="2353302" y="2944914"/>
                  <a:pt x="2357112" y="2932531"/>
                </a:cubicBezTo>
                <a:cubicBezTo>
                  <a:pt x="2359969" y="2923958"/>
                  <a:pt x="2353302" y="2908718"/>
                  <a:pt x="2342824" y="2901098"/>
                </a:cubicBezTo>
                <a:cubicBezTo>
                  <a:pt x="2335204" y="2895383"/>
                  <a:pt x="2324727" y="2897289"/>
                  <a:pt x="2316154" y="2903956"/>
                </a:cubicBezTo>
                <a:cubicBezTo>
                  <a:pt x="2289484" y="2924911"/>
                  <a:pt x="2262814" y="2944914"/>
                  <a:pt x="2235192" y="2964916"/>
                </a:cubicBezTo>
                <a:cubicBezTo>
                  <a:pt x="2218999" y="2976346"/>
                  <a:pt x="2199949" y="2973489"/>
                  <a:pt x="2182804" y="2966821"/>
                </a:cubicBezTo>
                <a:cubicBezTo>
                  <a:pt x="2149467" y="2953486"/>
                  <a:pt x="2126607" y="2928721"/>
                  <a:pt x="2107557" y="2900146"/>
                </a:cubicBezTo>
                <a:cubicBezTo>
                  <a:pt x="2100889" y="2889668"/>
                  <a:pt x="2097079" y="2877286"/>
                  <a:pt x="2092317" y="2866808"/>
                </a:cubicBezTo>
                <a:cubicBezTo>
                  <a:pt x="2078982" y="2842043"/>
                  <a:pt x="2066599" y="2816326"/>
                  <a:pt x="2053264" y="2791561"/>
                </a:cubicBezTo>
                <a:cubicBezTo>
                  <a:pt x="2032309" y="2752508"/>
                  <a:pt x="2009449" y="2713456"/>
                  <a:pt x="1989447" y="2674404"/>
                </a:cubicBezTo>
                <a:cubicBezTo>
                  <a:pt x="1981827" y="2660116"/>
                  <a:pt x="1978969" y="2643923"/>
                  <a:pt x="1975159" y="2627731"/>
                </a:cubicBezTo>
                <a:cubicBezTo>
                  <a:pt x="1969444" y="2597251"/>
                  <a:pt x="1950394" y="2578201"/>
                  <a:pt x="1924677" y="2564866"/>
                </a:cubicBezTo>
                <a:cubicBezTo>
                  <a:pt x="1911342" y="2558198"/>
                  <a:pt x="1897054" y="2553436"/>
                  <a:pt x="1882767" y="2546768"/>
                </a:cubicBezTo>
                <a:cubicBezTo>
                  <a:pt x="1879909" y="2545816"/>
                  <a:pt x="1876099" y="2542958"/>
                  <a:pt x="1874194" y="2541054"/>
                </a:cubicBezTo>
                <a:cubicBezTo>
                  <a:pt x="1867527" y="2536291"/>
                  <a:pt x="1859907" y="2535339"/>
                  <a:pt x="1853239" y="2539148"/>
                </a:cubicBezTo>
                <a:cubicBezTo>
                  <a:pt x="1835142" y="2551531"/>
                  <a:pt x="1817044" y="2562961"/>
                  <a:pt x="1800852" y="2576296"/>
                </a:cubicBezTo>
                <a:cubicBezTo>
                  <a:pt x="1757989" y="2610586"/>
                  <a:pt x="1716079" y="2646781"/>
                  <a:pt x="1664644" y="2668689"/>
                </a:cubicBezTo>
                <a:cubicBezTo>
                  <a:pt x="1640832" y="2678214"/>
                  <a:pt x="1618924" y="2691548"/>
                  <a:pt x="1596064" y="2702026"/>
                </a:cubicBezTo>
                <a:cubicBezTo>
                  <a:pt x="1577014" y="2710598"/>
                  <a:pt x="1557012" y="2718218"/>
                  <a:pt x="1537962" y="2726791"/>
                </a:cubicBezTo>
                <a:cubicBezTo>
                  <a:pt x="1513197" y="2738221"/>
                  <a:pt x="1485574" y="2742031"/>
                  <a:pt x="1462714" y="2758223"/>
                </a:cubicBezTo>
                <a:cubicBezTo>
                  <a:pt x="1460809" y="2760129"/>
                  <a:pt x="1456999" y="2760129"/>
                  <a:pt x="1455094" y="2760129"/>
                </a:cubicBezTo>
                <a:cubicBezTo>
                  <a:pt x="1443664" y="2759176"/>
                  <a:pt x="1431282" y="2758223"/>
                  <a:pt x="1420804" y="2754414"/>
                </a:cubicBezTo>
                <a:cubicBezTo>
                  <a:pt x="1409374" y="2750604"/>
                  <a:pt x="1402707" y="2755366"/>
                  <a:pt x="1396039" y="2762986"/>
                </a:cubicBezTo>
                <a:cubicBezTo>
                  <a:pt x="1375084" y="2787751"/>
                  <a:pt x="1356034" y="2813468"/>
                  <a:pt x="1334127" y="2837281"/>
                </a:cubicBezTo>
                <a:cubicBezTo>
                  <a:pt x="1304599" y="2869666"/>
                  <a:pt x="1275072" y="2902051"/>
                  <a:pt x="1242687" y="2932531"/>
                </a:cubicBezTo>
                <a:cubicBezTo>
                  <a:pt x="1216017" y="2958248"/>
                  <a:pt x="1187442" y="2981108"/>
                  <a:pt x="1157914" y="3003016"/>
                </a:cubicBezTo>
                <a:cubicBezTo>
                  <a:pt x="1140769" y="3016351"/>
                  <a:pt x="1118862" y="3021114"/>
                  <a:pt x="1096954" y="3025876"/>
                </a:cubicBezTo>
                <a:cubicBezTo>
                  <a:pt x="1055044" y="3036354"/>
                  <a:pt x="1012182" y="3031591"/>
                  <a:pt x="969319" y="3033496"/>
                </a:cubicBezTo>
                <a:cubicBezTo>
                  <a:pt x="942649" y="3035401"/>
                  <a:pt x="923599" y="3023018"/>
                  <a:pt x="904549" y="3006826"/>
                </a:cubicBezTo>
                <a:cubicBezTo>
                  <a:pt x="893119" y="2997301"/>
                  <a:pt x="880737" y="2986823"/>
                  <a:pt x="867402" y="2980156"/>
                </a:cubicBezTo>
                <a:cubicBezTo>
                  <a:pt x="858829" y="2976346"/>
                  <a:pt x="848352" y="2976346"/>
                  <a:pt x="838827" y="2976346"/>
                </a:cubicBezTo>
                <a:cubicBezTo>
                  <a:pt x="832159" y="2976346"/>
                  <a:pt x="825492" y="2978251"/>
                  <a:pt x="822634" y="2968726"/>
                </a:cubicBezTo>
                <a:cubicBezTo>
                  <a:pt x="820729" y="2964916"/>
                  <a:pt x="814062" y="2960154"/>
                  <a:pt x="810252" y="2960154"/>
                </a:cubicBezTo>
                <a:cubicBezTo>
                  <a:pt x="788344" y="2963011"/>
                  <a:pt x="770247" y="2951581"/>
                  <a:pt x="752149" y="2943008"/>
                </a:cubicBezTo>
                <a:cubicBezTo>
                  <a:pt x="729289" y="2932531"/>
                  <a:pt x="706429" y="2919196"/>
                  <a:pt x="683569" y="2906814"/>
                </a:cubicBezTo>
                <a:cubicBezTo>
                  <a:pt x="682617" y="2905861"/>
                  <a:pt x="680712" y="2905861"/>
                  <a:pt x="679759" y="2904908"/>
                </a:cubicBezTo>
                <a:cubicBezTo>
                  <a:pt x="670234" y="2883001"/>
                  <a:pt x="648327" y="2873476"/>
                  <a:pt x="634039" y="2856331"/>
                </a:cubicBezTo>
                <a:cubicBezTo>
                  <a:pt x="624514" y="2844901"/>
                  <a:pt x="614037" y="2844901"/>
                  <a:pt x="599749" y="2852521"/>
                </a:cubicBezTo>
                <a:cubicBezTo>
                  <a:pt x="573079" y="2866808"/>
                  <a:pt x="545457" y="2870618"/>
                  <a:pt x="514977" y="2861093"/>
                </a:cubicBezTo>
                <a:cubicBezTo>
                  <a:pt x="504499" y="2857283"/>
                  <a:pt x="493069" y="2859189"/>
                  <a:pt x="481639" y="2859189"/>
                </a:cubicBezTo>
                <a:cubicBezTo>
                  <a:pt x="474019" y="2859189"/>
                  <a:pt x="465447" y="2861093"/>
                  <a:pt x="457827" y="2862046"/>
                </a:cubicBezTo>
                <a:cubicBezTo>
                  <a:pt x="444492" y="2863951"/>
                  <a:pt x="431157" y="2865856"/>
                  <a:pt x="417822" y="2867761"/>
                </a:cubicBezTo>
                <a:cubicBezTo>
                  <a:pt x="397819" y="2870618"/>
                  <a:pt x="378769" y="2872523"/>
                  <a:pt x="358767" y="2875381"/>
                </a:cubicBezTo>
                <a:cubicBezTo>
                  <a:pt x="345432" y="2877286"/>
                  <a:pt x="332097" y="2877286"/>
                  <a:pt x="318762" y="2881096"/>
                </a:cubicBezTo>
                <a:cubicBezTo>
                  <a:pt x="296854" y="2887764"/>
                  <a:pt x="273994" y="2890621"/>
                  <a:pt x="253992" y="2905861"/>
                </a:cubicBezTo>
                <a:cubicBezTo>
                  <a:pt x="246372" y="2911576"/>
                  <a:pt x="233989" y="2911576"/>
                  <a:pt x="223512" y="2913481"/>
                </a:cubicBezTo>
                <a:cubicBezTo>
                  <a:pt x="196842" y="2919196"/>
                  <a:pt x="169219" y="2926816"/>
                  <a:pt x="142549" y="2929673"/>
                </a:cubicBezTo>
                <a:cubicBezTo>
                  <a:pt x="120642" y="2931579"/>
                  <a:pt x="98734" y="2928721"/>
                  <a:pt x="76827" y="2927768"/>
                </a:cubicBezTo>
                <a:cubicBezTo>
                  <a:pt x="70159" y="2927768"/>
                  <a:pt x="63492" y="2925864"/>
                  <a:pt x="56824" y="2923958"/>
                </a:cubicBezTo>
                <a:cubicBezTo>
                  <a:pt x="26344" y="2916339"/>
                  <a:pt x="10152" y="2893479"/>
                  <a:pt x="7294" y="2862998"/>
                </a:cubicBezTo>
                <a:cubicBezTo>
                  <a:pt x="6342" y="2856331"/>
                  <a:pt x="10152" y="2848711"/>
                  <a:pt x="12057" y="2842043"/>
                </a:cubicBezTo>
                <a:cubicBezTo>
                  <a:pt x="15867" y="2829661"/>
                  <a:pt x="21582" y="2818231"/>
                  <a:pt x="23487" y="2805848"/>
                </a:cubicBezTo>
                <a:cubicBezTo>
                  <a:pt x="25392" y="2791561"/>
                  <a:pt x="31107" y="2780131"/>
                  <a:pt x="40632" y="2770606"/>
                </a:cubicBezTo>
                <a:cubicBezTo>
                  <a:pt x="56824" y="2754414"/>
                  <a:pt x="71112" y="2737268"/>
                  <a:pt x="92067" y="2725839"/>
                </a:cubicBezTo>
                <a:cubicBezTo>
                  <a:pt x="102544" y="2721076"/>
                  <a:pt x="110164" y="2711551"/>
                  <a:pt x="119689" y="2703931"/>
                </a:cubicBezTo>
                <a:cubicBezTo>
                  <a:pt x="149217" y="2681071"/>
                  <a:pt x="182554" y="2668689"/>
                  <a:pt x="218749" y="2661068"/>
                </a:cubicBezTo>
                <a:cubicBezTo>
                  <a:pt x="235894" y="2657258"/>
                  <a:pt x="253992" y="2658211"/>
                  <a:pt x="271137" y="2656306"/>
                </a:cubicBezTo>
                <a:cubicBezTo>
                  <a:pt x="289234" y="2654401"/>
                  <a:pt x="307332" y="2650591"/>
                  <a:pt x="325429" y="2647733"/>
                </a:cubicBezTo>
                <a:cubicBezTo>
                  <a:pt x="345432" y="2643923"/>
                  <a:pt x="364482" y="2639161"/>
                  <a:pt x="384484" y="2635351"/>
                </a:cubicBezTo>
                <a:cubicBezTo>
                  <a:pt x="424489" y="2627731"/>
                  <a:pt x="463542" y="2617254"/>
                  <a:pt x="500689" y="2602014"/>
                </a:cubicBezTo>
                <a:cubicBezTo>
                  <a:pt x="514977" y="2596298"/>
                  <a:pt x="529264" y="2590583"/>
                  <a:pt x="544504" y="2585821"/>
                </a:cubicBezTo>
                <a:cubicBezTo>
                  <a:pt x="549267" y="2583916"/>
                  <a:pt x="554982" y="2584868"/>
                  <a:pt x="559744" y="2584868"/>
                </a:cubicBezTo>
                <a:cubicBezTo>
                  <a:pt x="573079" y="2586773"/>
                  <a:pt x="587367" y="2588679"/>
                  <a:pt x="600702" y="2592489"/>
                </a:cubicBezTo>
                <a:cubicBezTo>
                  <a:pt x="631182" y="2600108"/>
                  <a:pt x="651184" y="2622968"/>
                  <a:pt x="670234" y="2644876"/>
                </a:cubicBezTo>
                <a:cubicBezTo>
                  <a:pt x="673092" y="2647733"/>
                  <a:pt x="674044" y="2653448"/>
                  <a:pt x="674997" y="2657258"/>
                </a:cubicBezTo>
                <a:cubicBezTo>
                  <a:pt x="677854" y="2673451"/>
                  <a:pt x="684522" y="2678214"/>
                  <a:pt x="699762" y="2674404"/>
                </a:cubicBezTo>
                <a:cubicBezTo>
                  <a:pt x="717859" y="2669641"/>
                  <a:pt x="735004" y="2662021"/>
                  <a:pt x="753102" y="2657258"/>
                </a:cubicBezTo>
                <a:cubicBezTo>
                  <a:pt x="764532" y="2654401"/>
                  <a:pt x="776914" y="2650591"/>
                  <a:pt x="788344" y="2651543"/>
                </a:cubicBezTo>
                <a:cubicBezTo>
                  <a:pt x="812157" y="2652496"/>
                  <a:pt x="835017" y="2644876"/>
                  <a:pt x="857877" y="2641066"/>
                </a:cubicBezTo>
                <a:cubicBezTo>
                  <a:pt x="871212" y="2639161"/>
                  <a:pt x="885499" y="2640114"/>
                  <a:pt x="899787" y="2641066"/>
                </a:cubicBezTo>
                <a:cubicBezTo>
                  <a:pt x="930267" y="2643923"/>
                  <a:pt x="955984" y="2660116"/>
                  <a:pt x="981702" y="2675356"/>
                </a:cubicBezTo>
                <a:cubicBezTo>
                  <a:pt x="988369" y="2679166"/>
                  <a:pt x="994084" y="2684881"/>
                  <a:pt x="999799" y="2690596"/>
                </a:cubicBezTo>
                <a:cubicBezTo>
                  <a:pt x="1006467" y="2697264"/>
                  <a:pt x="1014087" y="2698216"/>
                  <a:pt x="1019802" y="2690596"/>
                </a:cubicBezTo>
                <a:cubicBezTo>
                  <a:pt x="1029327" y="2678214"/>
                  <a:pt x="1037899" y="2663926"/>
                  <a:pt x="1046472" y="2651543"/>
                </a:cubicBezTo>
                <a:cubicBezTo>
                  <a:pt x="1053139" y="2641066"/>
                  <a:pt x="1058854" y="2630589"/>
                  <a:pt x="1055997" y="2618206"/>
                </a:cubicBezTo>
                <a:cubicBezTo>
                  <a:pt x="1055044" y="2615348"/>
                  <a:pt x="1057902" y="2612491"/>
                  <a:pt x="1059807" y="2609633"/>
                </a:cubicBezTo>
                <a:cubicBezTo>
                  <a:pt x="1068379" y="2596298"/>
                  <a:pt x="1077904" y="2582964"/>
                  <a:pt x="1086477" y="2569629"/>
                </a:cubicBezTo>
                <a:cubicBezTo>
                  <a:pt x="1093144" y="2559151"/>
                  <a:pt x="1098859" y="2548673"/>
                  <a:pt x="1105527" y="2538196"/>
                </a:cubicBezTo>
                <a:cubicBezTo>
                  <a:pt x="1118862" y="2515336"/>
                  <a:pt x="1132197" y="2491523"/>
                  <a:pt x="1147437" y="2468664"/>
                </a:cubicBezTo>
                <a:cubicBezTo>
                  <a:pt x="1161724" y="2447708"/>
                  <a:pt x="1177917" y="2427706"/>
                  <a:pt x="1193157" y="2407703"/>
                </a:cubicBezTo>
                <a:cubicBezTo>
                  <a:pt x="1200777" y="2398178"/>
                  <a:pt x="1206492" y="2385796"/>
                  <a:pt x="1214112" y="2377223"/>
                </a:cubicBezTo>
                <a:cubicBezTo>
                  <a:pt x="1231257" y="2359126"/>
                  <a:pt x="1236972" y="2334361"/>
                  <a:pt x="1248402" y="2313406"/>
                </a:cubicBezTo>
                <a:cubicBezTo>
                  <a:pt x="1254117" y="2302928"/>
                  <a:pt x="1259832" y="2296261"/>
                  <a:pt x="1273167" y="2297214"/>
                </a:cubicBezTo>
                <a:cubicBezTo>
                  <a:pt x="1282692" y="2298166"/>
                  <a:pt x="1288407" y="2293403"/>
                  <a:pt x="1289359" y="2282926"/>
                </a:cubicBezTo>
                <a:cubicBezTo>
                  <a:pt x="1292217" y="2263876"/>
                  <a:pt x="1291264" y="2243873"/>
                  <a:pt x="1307457" y="2228633"/>
                </a:cubicBezTo>
                <a:cubicBezTo>
                  <a:pt x="1308409" y="2227681"/>
                  <a:pt x="1308409" y="2225776"/>
                  <a:pt x="1309362" y="2224823"/>
                </a:cubicBezTo>
                <a:cubicBezTo>
                  <a:pt x="1319839" y="2192439"/>
                  <a:pt x="1341747" y="2167673"/>
                  <a:pt x="1365559" y="2145766"/>
                </a:cubicBezTo>
                <a:cubicBezTo>
                  <a:pt x="1374132" y="2138146"/>
                  <a:pt x="1385562" y="2135289"/>
                  <a:pt x="1396039" y="2129573"/>
                </a:cubicBezTo>
                <a:cubicBezTo>
                  <a:pt x="1397944" y="2128621"/>
                  <a:pt x="1399849" y="2128621"/>
                  <a:pt x="1400802" y="2127669"/>
                </a:cubicBezTo>
                <a:cubicBezTo>
                  <a:pt x="1412232" y="2116239"/>
                  <a:pt x="1424614" y="2113381"/>
                  <a:pt x="1440807" y="2115286"/>
                </a:cubicBezTo>
                <a:cubicBezTo>
                  <a:pt x="1443664" y="2115286"/>
                  <a:pt x="1447474" y="2108619"/>
                  <a:pt x="1450332" y="2105761"/>
                </a:cubicBezTo>
                <a:cubicBezTo>
                  <a:pt x="1456999" y="2099094"/>
                  <a:pt x="1463667" y="2093378"/>
                  <a:pt x="1470334" y="2086711"/>
                </a:cubicBezTo>
                <a:cubicBezTo>
                  <a:pt x="1479859" y="2076233"/>
                  <a:pt x="1480812" y="2060993"/>
                  <a:pt x="1470334" y="2052421"/>
                </a:cubicBezTo>
                <a:cubicBezTo>
                  <a:pt x="1456047" y="2040038"/>
                  <a:pt x="1440807" y="2030513"/>
                  <a:pt x="1426519" y="2019083"/>
                </a:cubicBezTo>
                <a:cubicBezTo>
                  <a:pt x="1416042" y="2010511"/>
                  <a:pt x="1404612" y="2001938"/>
                  <a:pt x="1397944" y="1990508"/>
                </a:cubicBezTo>
                <a:cubicBezTo>
                  <a:pt x="1394134" y="1982888"/>
                  <a:pt x="1395087" y="1970506"/>
                  <a:pt x="1397944" y="1960981"/>
                </a:cubicBezTo>
                <a:cubicBezTo>
                  <a:pt x="1408422" y="1929548"/>
                  <a:pt x="1418899" y="1897163"/>
                  <a:pt x="1432234" y="1867636"/>
                </a:cubicBezTo>
                <a:cubicBezTo>
                  <a:pt x="1441759" y="1847633"/>
                  <a:pt x="1452237" y="1826678"/>
                  <a:pt x="1475097" y="1817153"/>
                </a:cubicBezTo>
                <a:cubicBezTo>
                  <a:pt x="1481764" y="1814296"/>
                  <a:pt x="1489384" y="1812391"/>
                  <a:pt x="1496052" y="1811438"/>
                </a:cubicBezTo>
                <a:cubicBezTo>
                  <a:pt x="1504624" y="1810486"/>
                  <a:pt x="1514149" y="1811438"/>
                  <a:pt x="1522722" y="1811438"/>
                </a:cubicBezTo>
                <a:cubicBezTo>
                  <a:pt x="1527484" y="1811438"/>
                  <a:pt x="1532247" y="1810486"/>
                  <a:pt x="1536057" y="1809533"/>
                </a:cubicBezTo>
                <a:cubicBezTo>
                  <a:pt x="1543677" y="1806676"/>
                  <a:pt x="1555107" y="1780958"/>
                  <a:pt x="1551297" y="1772386"/>
                </a:cubicBezTo>
                <a:cubicBezTo>
                  <a:pt x="1544629" y="1755241"/>
                  <a:pt x="1545582" y="1738096"/>
                  <a:pt x="1543677" y="1720951"/>
                </a:cubicBezTo>
                <a:cubicBezTo>
                  <a:pt x="1542724" y="1708568"/>
                  <a:pt x="1539867" y="1697138"/>
                  <a:pt x="1537962" y="1684756"/>
                </a:cubicBezTo>
                <a:cubicBezTo>
                  <a:pt x="1537962" y="1680946"/>
                  <a:pt x="1537962" y="1677136"/>
                  <a:pt x="1538914" y="1674278"/>
                </a:cubicBezTo>
                <a:cubicBezTo>
                  <a:pt x="1545582" y="1661896"/>
                  <a:pt x="1544629" y="1655228"/>
                  <a:pt x="1536057" y="1643798"/>
                </a:cubicBezTo>
                <a:cubicBezTo>
                  <a:pt x="1531294" y="1637131"/>
                  <a:pt x="1529389" y="1629511"/>
                  <a:pt x="1526532" y="1621891"/>
                </a:cubicBezTo>
                <a:cubicBezTo>
                  <a:pt x="1523674" y="1617128"/>
                  <a:pt x="1521769" y="1611413"/>
                  <a:pt x="1517959" y="1607603"/>
                </a:cubicBezTo>
                <a:cubicBezTo>
                  <a:pt x="1508434" y="1599983"/>
                  <a:pt x="1503672" y="1591411"/>
                  <a:pt x="1505577" y="1579028"/>
                </a:cubicBezTo>
                <a:cubicBezTo>
                  <a:pt x="1506529" y="1573313"/>
                  <a:pt x="1505577" y="1566646"/>
                  <a:pt x="1505577" y="1560931"/>
                </a:cubicBezTo>
                <a:cubicBezTo>
                  <a:pt x="1506529" y="1549501"/>
                  <a:pt x="1501767" y="1541881"/>
                  <a:pt x="1495099" y="1533308"/>
                </a:cubicBezTo>
                <a:cubicBezTo>
                  <a:pt x="1485574" y="1520926"/>
                  <a:pt x="1474144" y="1511401"/>
                  <a:pt x="1462714" y="1500923"/>
                </a:cubicBezTo>
                <a:cubicBezTo>
                  <a:pt x="1454142" y="1493303"/>
                  <a:pt x="1447474" y="1480921"/>
                  <a:pt x="1443664" y="1469491"/>
                </a:cubicBezTo>
                <a:cubicBezTo>
                  <a:pt x="1433187" y="1443773"/>
                  <a:pt x="1422709" y="1419008"/>
                  <a:pt x="1402707" y="1399958"/>
                </a:cubicBezTo>
                <a:cubicBezTo>
                  <a:pt x="1400802" y="1398053"/>
                  <a:pt x="1400802" y="1393291"/>
                  <a:pt x="1399849" y="1390433"/>
                </a:cubicBezTo>
                <a:cubicBezTo>
                  <a:pt x="1390324" y="1368526"/>
                  <a:pt x="1372227" y="1356143"/>
                  <a:pt x="1356034" y="1339951"/>
                </a:cubicBezTo>
                <a:cubicBezTo>
                  <a:pt x="1353177" y="1337093"/>
                  <a:pt x="1348414" y="1337093"/>
                  <a:pt x="1343652" y="1336141"/>
                </a:cubicBezTo>
                <a:cubicBezTo>
                  <a:pt x="1337937" y="1335188"/>
                  <a:pt x="1333174" y="1337093"/>
                  <a:pt x="1327459" y="1336141"/>
                </a:cubicBezTo>
                <a:cubicBezTo>
                  <a:pt x="1297932" y="1331378"/>
                  <a:pt x="1283644" y="1350428"/>
                  <a:pt x="1271262" y="1371383"/>
                </a:cubicBezTo>
                <a:cubicBezTo>
                  <a:pt x="1259832" y="1390433"/>
                  <a:pt x="1250307" y="1411388"/>
                  <a:pt x="1239829" y="1431391"/>
                </a:cubicBezTo>
                <a:cubicBezTo>
                  <a:pt x="1232209" y="1444726"/>
                  <a:pt x="1205539" y="1455203"/>
                  <a:pt x="1190299" y="1450441"/>
                </a:cubicBezTo>
                <a:cubicBezTo>
                  <a:pt x="1174107" y="1445678"/>
                  <a:pt x="1159819" y="1446631"/>
                  <a:pt x="1147437" y="1460918"/>
                </a:cubicBezTo>
                <a:cubicBezTo>
                  <a:pt x="1131244" y="1479016"/>
                  <a:pt x="1114099" y="1496161"/>
                  <a:pt x="1096002" y="1512353"/>
                </a:cubicBezTo>
                <a:cubicBezTo>
                  <a:pt x="1075047" y="1531403"/>
                  <a:pt x="1052187" y="1548548"/>
                  <a:pt x="1030279" y="1566646"/>
                </a:cubicBezTo>
                <a:cubicBezTo>
                  <a:pt x="1015039" y="1579028"/>
                  <a:pt x="1001704" y="1593316"/>
                  <a:pt x="993132" y="1611413"/>
                </a:cubicBezTo>
                <a:cubicBezTo>
                  <a:pt x="981702" y="1632368"/>
                  <a:pt x="966462" y="1650466"/>
                  <a:pt x="946459" y="1664753"/>
                </a:cubicBezTo>
                <a:cubicBezTo>
                  <a:pt x="935982" y="1672373"/>
                  <a:pt x="925504" y="1680946"/>
                  <a:pt x="915979" y="1689518"/>
                </a:cubicBezTo>
                <a:cubicBezTo>
                  <a:pt x="901692" y="1702853"/>
                  <a:pt x="887404" y="1717141"/>
                  <a:pt x="874069" y="1731428"/>
                </a:cubicBezTo>
                <a:cubicBezTo>
                  <a:pt x="848352" y="1758098"/>
                  <a:pt x="823587" y="1786673"/>
                  <a:pt x="796917" y="1812391"/>
                </a:cubicBezTo>
                <a:cubicBezTo>
                  <a:pt x="786439" y="1821916"/>
                  <a:pt x="773104" y="1828583"/>
                  <a:pt x="760722" y="1836203"/>
                </a:cubicBezTo>
                <a:cubicBezTo>
                  <a:pt x="753102" y="1841918"/>
                  <a:pt x="745482" y="1847633"/>
                  <a:pt x="736909" y="1853348"/>
                </a:cubicBezTo>
                <a:cubicBezTo>
                  <a:pt x="718812" y="1866683"/>
                  <a:pt x="700714" y="1878113"/>
                  <a:pt x="684522" y="1894306"/>
                </a:cubicBezTo>
                <a:cubicBezTo>
                  <a:pt x="649279" y="1930501"/>
                  <a:pt x="612132" y="1964791"/>
                  <a:pt x="575937" y="1999081"/>
                </a:cubicBezTo>
                <a:cubicBezTo>
                  <a:pt x="561649" y="2012416"/>
                  <a:pt x="545457" y="2023846"/>
                  <a:pt x="533074" y="2039086"/>
                </a:cubicBezTo>
                <a:cubicBezTo>
                  <a:pt x="518787" y="2056231"/>
                  <a:pt x="499737" y="2070518"/>
                  <a:pt x="493069" y="2093378"/>
                </a:cubicBezTo>
                <a:cubicBezTo>
                  <a:pt x="489259" y="2105761"/>
                  <a:pt x="486402" y="2118144"/>
                  <a:pt x="485449" y="2130526"/>
                </a:cubicBezTo>
                <a:cubicBezTo>
                  <a:pt x="481639" y="2181961"/>
                  <a:pt x="457827" y="2222919"/>
                  <a:pt x="417822" y="2254351"/>
                </a:cubicBezTo>
                <a:cubicBezTo>
                  <a:pt x="398772" y="2275306"/>
                  <a:pt x="381627" y="2285783"/>
                  <a:pt x="365434" y="2296261"/>
                </a:cubicBezTo>
                <a:close/>
                <a:moveTo>
                  <a:pt x="2640004" y="3935514"/>
                </a:moveTo>
                <a:cubicBezTo>
                  <a:pt x="2647624" y="3936466"/>
                  <a:pt x="2647624" y="3931704"/>
                  <a:pt x="2646672" y="3925036"/>
                </a:cubicBezTo>
                <a:cubicBezTo>
                  <a:pt x="2642862" y="3907891"/>
                  <a:pt x="2632384" y="3894556"/>
                  <a:pt x="2619049" y="3883126"/>
                </a:cubicBezTo>
                <a:cubicBezTo>
                  <a:pt x="2609524" y="3874554"/>
                  <a:pt x="2585712" y="3881221"/>
                  <a:pt x="2582854" y="3894556"/>
                </a:cubicBezTo>
                <a:cubicBezTo>
                  <a:pt x="2581902" y="3897414"/>
                  <a:pt x="2582854" y="3901223"/>
                  <a:pt x="2583807" y="3903129"/>
                </a:cubicBezTo>
                <a:cubicBezTo>
                  <a:pt x="2598094" y="3921226"/>
                  <a:pt x="2615239" y="3934561"/>
                  <a:pt x="2640004" y="3935514"/>
                </a:cubicBezTo>
                <a:close/>
              </a:path>
            </a:pathLst>
          </a:custGeom>
          <a:solidFill>
            <a:schemeClr val="tx1">
              <a:lumMod val="85000"/>
              <a:lumOff val="15000"/>
            </a:schemeClr>
          </a:solidFill>
          <a:ln w="9525" cap="flat">
            <a:noFill/>
            <a:prstDash val="solid"/>
            <a:miter/>
          </a:ln>
        </p:spPr>
        <p:txBody>
          <a:bodyPr rtlCol="0" anchor="ctr"/>
          <a:lstStyle/>
          <a:p>
            <a:endParaRPr lang="en-US"/>
          </a:p>
        </p:txBody>
      </p:sp>
      <p:pic>
        <p:nvPicPr>
          <p:cNvPr id="11" name="Graphic 10">
            <a:extLst>
              <a:ext uri="{FF2B5EF4-FFF2-40B4-BE49-F238E27FC236}">
                <a16:creationId xmlns="" xmlns:a16="http://schemas.microsoft.com/office/drawing/2014/main" id="{8E966639-4A51-BD3B-DA9F-E6FF820F836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173451" y="1645164"/>
            <a:ext cx="2370326" cy="2947082"/>
          </a:xfrm>
          <a:prstGeom prst="rect">
            <a:avLst/>
          </a:prstGeom>
        </p:spPr>
      </p:pic>
      <p:sp>
        <p:nvSpPr>
          <p:cNvPr id="18" name="Triangle 17">
            <a:extLst>
              <a:ext uri="{FF2B5EF4-FFF2-40B4-BE49-F238E27FC236}">
                <a16:creationId xmlns="" xmlns:a16="http://schemas.microsoft.com/office/drawing/2014/main" id="{F2D35D2F-4799-0B8D-EC1C-8295674087E2}"/>
              </a:ext>
            </a:extLst>
          </p:cNvPr>
          <p:cNvSpPr/>
          <p:nvPr/>
        </p:nvSpPr>
        <p:spPr>
          <a:xfrm flipV="1">
            <a:off x="463429" y="488526"/>
            <a:ext cx="4353642" cy="4305990"/>
          </a:xfrm>
          <a:prstGeom prst="triangle">
            <a:avLst>
              <a:gd name="adj" fmla="val 0"/>
            </a:avLst>
          </a:prstGeom>
          <a:solidFill>
            <a:srgbClr val="92D050">
              <a:alpha val="376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 xmlns:a16="http://schemas.microsoft.com/office/drawing/2014/main" id="{CDAEF712-DD82-A2E4-5C79-3FE1C3D72124}"/>
              </a:ext>
            </a:extLst>
          </p:cNvPr>
          <p:cNvSpPr/>
          <p:nvPr/>
        </p:nvSpPr>
        <p:spPr>
          <a:xfrm rot="10800000" flipV="1">
            <a:off x="6985646" y="1550471"/>
            <a:ext cx="4763559" cy="4815352"/>
          </a:xfrm>
          <a:prstGeom prst="triangle">
            <a:avLst>
              <a:gd name="adj" fmla="val 0"/>
            </a:avLst>
          </a:prstGeom>
          <a:solidFill>
            <a:schemeClr val="bg2">
              <a:lumMod val="75000"/>
              <a:alpha val="376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logo for a football team&#10;&#10;Description automatically generated">
            <a:extLst>
              <a:ext uri="{FF2B5EF4-FFF2-40B4-BE49-F238E27FC236}">
                <a16:creationId xmlns="" xmlns:a16="http://schemas.microsoft.com/office/drawing/2014/main" id="{2B6DED6B-96AD-4D97-7B41-6FE13115B6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5786" y="1557587"/>
            <a:ext cx="1858896" cy="2207079"/>
          </a:xfrm>
          <a:prstGeom prst="rect">
            <a:avLst/>
          </a:prstGeom>
        </p:spPr>
      </p:pic>
    </p:spTree>
    <p:extLst>
      <p:ext uri="{BB962C8B-B14F-4D97-AF65-F5344CB8AC3E}">
        <p14:creationId xmlns:p14="http://schemas.microsoft.com/office/powerpoint/2010/main" val="3187881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5" name="Rectangle 1064">
            <a:extLst>
              <a:ext uri="{FF2B5EF4-FFF2-40B4-BE49-F238E27FC236}">
                <a16:creationId xmlns="" xmlns:a16="http://schemas.microsoft.com/office/drawing/2014/main" id="{EFA93DD7-93F1-4CE0-A9C0-EB7584EC19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C Soccer Provincial B-Cup Finals - Langley United Soccer Association">
            <a:extLst>
              <a:ext uri="{FF2B5EF4-FFF2-40B4-BE49-F238E27FC236}">
                <a16:creationId xmlns="" xmlns:a16="http://schemas.microsoft.com/office/drawing/2014/main" id="{30D9BCE2-F61F-597D-6228-AD9136AC094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81" r="7747" b="5"/>
          <a:stretch/>
        </p:blipFill>
        <p:spPr bwMode="auto">
          <a:xfrm>
            <a:off x="314018" y="3306455"/>
            <a:ext cx="2554666" cy="2955622"/>
          </a:xfrm>
          <a:custGeom>
            <a:avLst/>
            <a:gdLst/>
            <a:ahLst/>
            <a:cxnLst/>
            <a:rect l="l" t="t" r="r" b="b"/>
            <a:pathLst>
              <a:path w="2956476" h="3420496">
                <a:moveTo>
                  <a:pt x="319202" y="0"/>
                </a:moveTo>
                <a:lnTo>
                  <a:pt x="2956476" y="0"/>
                </a:lnTo>
                <a:lnTo>
                  <a:pt x="2444471" y="3420496"/>
                </a:lnTo>
                <a:lnTo>
                  <a:pt x="0" y="3420496"/>
                </a:lnTo>
                <a:lnTo>
                  <a:pt x="0" y="2146516"/>
                </a:lnTo>
                <a:close/>
              </a:path>
            </a:pathLst>
          </a:custGeom>
          <a:noFill/>
          <a:extLst>
            <a:ext uri="{909E8E84-426E-40DD-AFC4-6F175D3DCCD1}">
              <a14:hiddenFill xmlns:a14="http://schemas.microsoft.com/office/drawing/2010/main">
                <a:solidFill>
                  <a:srgbClr val="FFFFFF"/>
                </a:solidFill>
              </a14:hiddenFill>
            </a:ext>
          </a:extLst>
        </p:spPr>
      </p:pic>
      <p:cxnSp>
        <p:nvCxnSpPr>
          <p:cNvPr id="1067" name="Straight Connector 1066">
            <a:extLst>
              <a:ext uri="{FF2B5EF4-FFF2-40B4-BE49-F238E27FC236}">
                <a16:creationId xmlns="" xmlns:a16="http://schemas.microsoft.com/office/drawing/2014/main" id="{CBAE7D61-C468-452B-AD40-2FD6365B484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19203" y="3437504"/>
            <a:ext cx="52761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9" name="Straight Connector 1068">
            <a:extLst>
              <a:ext uri="{FF2B5EF4-FFF2-40B4-BE49-F238E27FC236}">
                <a16:creationId xmlns="" xmlns:a16="http://schemas.microsoft.com/office/drawing/2014/main" id="{7D8C0890-7680-4FCD-B337-24D18C1B754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2443799" y="0"/>
            <a:ext cx="1028788"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71" name="Group 1070">
            <a:extLst>
              <a:ext uri="{FF2B5EF4-FFF2-40B4-BE49-F238E27FC236}">
                <a16:creationId xmlns="" xmlns:a16="http://schemas.microsoft.com/office/drawing/2014/main" id="{F9505495-9520-4053-A869-64D132584D1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1072" name="Straight Connector 1071">
              <a:extLst>
                <a:ext uri="{FF2B5EF4-FFF2-40B4-BE49-F238E27FC236}">
                  <a16:creationId xmlns="" xmlns:a16="http://schemas.microsoft.com/office/drawing/2014/main" id="{02BEDCFF-4AB4-434D-AF28-8BEE49EAED3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73" name="Straight Connector 1072">
              <a:extLst>
                <a:ext uri="{FF2B5EF4-FFF2-40B4-BE49-F238E27FC236}">
                  <a16:creationId xmlns="" xmlns:a16="http://schemas.microsoft.com/office/drawing/2014/main" id="{A8C0F654-A33E-4631-92E1-2B50FD65130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74" name="Rectangle 23">
              <a:extLst>
                <a:ext uri="{FF2B5EF4-FFF2-40B4-BE49-F238E27FC236}">
                  <a16:creationId xmlns="" xmlns:a16="http://schemas.microsoft.com/office/drawing/2014/main" id="{0486C47D-FBA4-4BCD-8B12-8A4304766BB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5" name="Rectangle 25">
              <a:extLst>
                <a:ext uri="{FF2B5EF4-FFF2-40B4-BE49-F238E27FC236}">
                  <a16:creationId xmlns="" xmlns:a16="http://schemas.microsoft.com/office/drawing/2014/main" id="{109C8431-5682-4922-B867-BB788B6E117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6" name="Isosceles Triangle 1075">
              <a:extLst>
                <a:ext uri="{FF2B5EF4-FFF2-40B4-BE49-F238E27FC236}">
                  <a16:creationId xmlns="" xmlns:a16="http://schemas.microsoft.com/office/drawing/2014/main" id="{E9C9A55E-E24A-43DA-8172-AA087FE3BC4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7" name="Rectangle 27">
              <a:extLst>
                <a:ext uri="{FF2B5EF4-FFF2-40B4-BE49-F238E27FC236}">
                  <a16:creationId xmlns="" xmlns:a16="http://schemas.microsoft.com/office/drawing/2014/main" id="{7AA8486B-43FD-458B-A510-CDA2A9E6AA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8" name="Rectangle 28">
              <a:extLst>
                <a:ext uri="{FF2B5EF4-FFF2-40B4-BE49-F238E27FC236}">
                  <a16:creationId xmlns="" xmlns:a16="http://schemas.microsoft.com/office/drawing/2014/main" id="{B174358B-C818-4CDC-9084-7CC2BCE1E6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79" name="Rectangle 29">
              <a:extLst>
                <a:ext uri="{FF2B5EF4-FFF2-40B4-BE49-F238E27FC236}">
                  <a16:creationId xmlns="" xmlns:a16="http://schemas.microsoft.com/office/drawing/2014/main" id="{C07E7727-CE40-4DCD-9149-97D885520F9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80" name="Isosceles Triangle 1079">
              <a:extLst>
                <a:ext uri="{FF2B5EF4-FFF2-40B4-BE49-F238E27FC236}">
                  <a16:creationId xmlns="" xmlns:a16="http://schemas.microsoft.com/office/drawing/2014/main" id="{AD91516C-D7EC-4144-8A2B-A34260E1981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81" name="Isosceles Triangle 1080">
              <a:extLst>
                <a:ext uri="{FF2B5EF4-FFF2-40B4-BE49-F238E27FC236}">
                  <a16:creationId xmlns="" xmlns:a16="http://schemas.microsoft.com/office/drawing/2014/main" id="{C3F76265-A59D-40B3-A7F8-9B60D3C115D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 name="Title 4">
            <a:extLst>
              <a:ext uri="{FF2B5EF4-FFF2-40B4-BE49-F238E27FC236}">
                <a16:creationId xmlns="" xmlns:a16="http://schemas.microsoft.com/office/drawing/2014/main" id="{76680C93-BA70-8988-B2BD-9564068625C0}"/>
              </a:ext>
            </a:extLst>
          </p:cNvPr>
          <p:cNvSpPr>
            <a:spLocks noGrp="1"/>
          </p:cNvSpPr>
          <p:nvPr>
            <p:ph type="title"/>
          </p:nvPr>
        </p:nvSpPr>
        <p:spPr>
          <a:xfrm>
            <a:off x="6742281" y="492943"/>
            <a:ext cx="3104711" cy="1320800"/>
          </a:xfrm>
        </p:spPr>
        <p:txBody>
          <a:bodyPr>
            <a:normAutofit/>
          </a:bodyPr>
          <a:lstStyle/>
          <a:p>
            <a:r>
              <a:rPr lang="en-US" dirty="0" smtClean="0"/>
              <a:t>Progress!</a:t>
            </a:r>
            <a:endParaRPr lang="en-US" dirty="0"/>
          </a:p>
        </p:txBody>
      </p:sp>
      <p:sp>
        <p:nvSpPr>
          <p:cNvPr id="1060" name="Content Placeholder 1029">
            <a:extLst>
              <a:ext uri="{FF2B5EF4-FFF2-40B4-BE49-F238E27FC236}">
                <a16:creationId xmlns="" xmlns:a16="http://schemas.microsoft.com/office/drawing/2014/main" id="{340D87D7-3494-E59B-A540-6899E2DC492D}"/>
              </a:ext>
            </a:extLst>
          </p:cNvPr>
          <p:cNvSpPr>
            <a:spLocks noGrp="1"/>
          </p:cNvSpPr>
          <p:nvPr>
            <p:ph idx="1"/>
          </p:nvPr>
        </p:nvSpPr>
        <p:spPr>
          <a:xfrm>
            <a:off x="6723763" y="1487606"/>
            <a:ext cx="3183975" cy="5474395"/>
          </a:xfrm>
        </p:spPr>
        <p:txBody>
          <a:bodyPr>
            <a:normAutofit/>
          </a:bodyPr>
          <a:lstStyle/>
          <a:p>
            <a:r>
              <a:rPr lang="en-US" dirty="0" smtClean="0"/>
              <a:t>Year round programs</a:t>
            </a:r>
          </a:p>
          <a:p>
            <a:r>
              <a:rPr lang="en-US" dirty="0" smtClean="0"/>
              <a:t>Indoor and outdoor facilities</a:t>
            </a:r>
            <a:endParaRPr lang="en-US" dirty="0" smtClean="0"/>
          </a:p>
          <a:p>
            <a:r>
              <a:rPr lang="en-US" dirty="0" smtClean="0"/>
              <a:t>Tournaments </a:t>
            </a:r>
            <a:r>
              <a:rPr lang="en-US" dirty="0" smtClean="0"/>
              <a:t>during all seasons</a:t>
            </a:r>
            <a:endParaRPr lang="en-US" dirty="0" smtClean="0"/>
          </a:p>
          <a:p>
            <a:r>
              <a:rPr lang="en-US" dirty="0" smtClean="0"/>
              <a:t>BC </a:t>
            </a:r>
            <a:r>
              <a:rPr lang="en-US" dirty="0"/>
              <a:t>Soccer Provincials</a:t>
            </a:r>
          </a:p>
          <a:p>
            <a:r>
              <a:rPr lang="en-US" dirty="0" smtClean="0"/>
              <a:t>KESA </a:t>
            </a:r>
            <a:r>
              <a:rPr lang="en-US" dirty="0"/>
              <a:t>Mixed League/ Adult Drop- in participation</a:t>
            </a:r>
          </a:p>
          <a:p>
            <a:r>
              <a:rPr lang="en-US" dirty="0" smtClean="0"/>
              <a:t>Indoor </a:t>
            </a:r>
            <a:r>
              <a:rPr lang="en-US" dirty="0" smtClean="0"/>
              <a:t>tournaments</a:t>
            </a:r>
            <a:endParaRPr lang="en-US" dirty="0" smtClean="0"/>
          </a:p>
          <a:p>
            <a:r>
              <a:rPr lang="en-US" dirty="0" smtClean="0"/>
              <a:t>Upcoming Rome Trip for U17/18 players</a:t>
            </a:r>
            <a:endParaRPr lang="en-US" dirty="0"/>
          </a:p>
        </p:txBody>
      </p:sp>
      <p:pic>
        <p:nvPicPr>
          <p:cNvPr id="23" name="Picture 22" descr="A logo for a football team&#10;&#10;Description automatically generated">
            <a:extLst>
              <a:ext uri="{FF2B5EF4-FFF2-40B4-BE49-F238E27FC236}">
                <a16:creationId xmlns="" xmlns:a16="http://schemas.microsoft.com/office/drawing/2014/main" id="{0D9BDCF7-1B1E-C9CE-EB2C-8A75B80D8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pic>
        <p:nvPicPr>
          <p:cNvPr id="2050" name="Picture 2" descr="May be an image of 13 people and people playing soc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705" y="350247"/>
            <a:ext cx="4057098" cy="28906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fyyc7-1.fna.fbcdn.net/v/t39.30808-6/449822642_883716847132769_226867229705279567_n.jpg?stp=dst-jpg_s600x600_tt6&amp;_nc_cat=105&amp;ccb=1-7&amp;_nc_sid=833d8c&amp;_nc_ohc=mtWw2f-Jr2YQ7kNvgGh8cCp&amp;_nc_oc=AdicB_XOWl8r2Dzl9vF91w-jkoBctjyD_6WDDoyID1Yc2sadVoXdOgmYoREgy0YLZA8&amp;_nc_zt=23&amp;_nc_ht=scontent.fyyc7-1.fna&amp;_nc_gid=cPgnWqlZJSQGIVweEvPPpg&amp;oh=00_AYHnUR4ct9Upd0FZLjCgAeHZlakHVCY4TnQUmKVG6DbGZw&amp;oe=67DCD9C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1605" y="3568554"/>
            <a:ext cx="3744712" cy="2920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sky with white text&#10;&#10;Description automatically generated">
            <a:extLst>
              <a:ext uri="{FF2B5EF4-FFF2-40B4-BE49-F238E27FC236}">
                <a16:creationId xmlns="" xmlns:a16="http://schemas.microsoft.com/office/drawing/2014/main" id="{98A904A8-F0D7-4672-B8E6-3A35C63A213D}"/>
              </a:ext>
            </a:extLst>
          </p:cNvPr>
          <p:cNvPicPr>
            <a:picLocks noChangeAspect="1"/>
          </p:cNvPicPr>
          <p:nvPr/>
        </p:nvPicPr>
        <p:blipFill rotWithShape="1">
          <a:blip r:embed="rId6">
            <a:extLst>
              <a:ext uri="{28A0092B-C50C-407E-A947-70E740481C1C}">
                <a14:useLocalDpi xmlns:a14="http://schemas.microsoft.com/office/drawing/2010/main" val="0"/>
              </a:ext>
            </a:extLst>
          </a:blip>
          <a:srcRect l="4314" r="77351" b="1"/>
          <a:stretch/>
        </p:blipFill>
        <p:spPr>
          <a:xfrm>
            <a:off x="4347001" y="571481"/>
            <a:ext cx="2223738" cy="2425592"/>
          </a:xfrm>
          <a:custGeom>
            <a:avLst/>
            <a:gdLst/>
            <a:ahLst/>
            <a:cxnLst/>
            <a:rect l="l" t="t" r="r" b="b"/>
            <a:pathLst>
              <a:path w="3151431" h="3437504">
                <a:moveTo>
                  <a:pt x="514552" y="0"/>
                </a:moveTo>
                <a:lnTo>
                  <a:pt x="2008047" y="0"/>
                </a:lnTo>
                <a:lnTo>
                  <a:pt x="2008047" y="1"/>
                </a:lnTo>
                <a:lnTo>
                  <a:pt x="3151431" y="1"/>
                </a:lnTo>
                <a:lnTo>
                  <a:pt x="2637972" y="3437504"/>
                </a:lnTo>
                <a:lnTo>
                  <a:pt x="0" y="3437504"/>
                </a:lnTo>
                <a:close/>
              </a:path>
            </a:pathLst>
          </a:custGeom>
        </p:spPr>
      </p:pic>
    </p:spTree>
    <p:extLst>
      <p:ext uri="{BB962C8B-B14F-4D97-AF65-F5344CB8AC3E}">
        <p14:creationId xmlns:p14="http://schemas.microsoft.com/office/powerpoint/2010/main" val="2582671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6680C93-BA70-8988-B2BD-9564068625C0}"/>
              </a:ext>
            </a:extLst>
          </p:cNvPr>
          <p:cNvSpPr>
            <a:spLocks noGrp="1"/>
          </p:cNvSpPr>
          <p:nvPr>
            <p:ph type="title"/>
          </p:nvPr>
        </p:nvSpPr>
        <p:spPr>
          <a:xfrm>
            <a:off x="677334" y="609600"/>
            <a:ext cx="8596668" cy="1320800"/>
          </a:xfrm>
        </p:spPr>
        <p:txBody>
          <a:bodyPr>
            <a:normAutofit/>
          </a:bodyPr>
          <a:lstStyle/>
          <a:p>
            <a:r>
              <a:rPr lang="en-US" dirty="0"/>
              <a:t>Coach Development</a:t>
            </a:r>
          </a:p>
        </p:txBody>
      </p:sp>
      <p:sp>
        <p:nvSpPr>
          <p:cNvPr id="31" name="Isosceles Triangle 8">
            <a:extLst>
              <a:ext uri="{FF2B5EF4-FFF2-40B4-BE49-F238E27FC236}">
                <a16:creationId xmlns="" xmlns:a16="http://schemas.microsoft.com/office/drawing/2014/main" id="{339B2E5C-7D38-46FD-A927-39796E8F9F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 name="Picture 19" descr="A group of people in a sports field&#10;&#10;Description automatically generated">
            <a:extLst>
              <a:ext uri="{FF2B5EF4-FFF2-40B4-BE49-F238E27FC236}">
                <a16:creationId xmlns="" xmlns:a16="http://schemas.microsoft.com/office/drawing/2014/main" id="{D207C78B-E1C1-E35B-5089-946A51E2787D}"/>
              </a:ext>
            </a:extLst>
          </p:cNvPr>
          <p:cNvPicPr>
            <a:picLocks noChangeAspect="1"/>
          </p:cNvPicPr>
          <p:nvPr/>
        </p:nvPicPr>
        <p:blipFill rotWithShape="1">
          <a:blip r:embed="rId2">
            <a:extLst>
              <a:ext uri="{28A0092B-C50C-407E-A947-70E740481C1C}">
                <a14:useLocalDpi xmlns:a14="http://schemas.microsoft.com/office/drawing/2010/main" val="0"/>
              </a:ext>
            </a:extLst>
          </a:blip>
          <a:srcRect l="21645" r="15487"/>
          <a:stretch/>
        </p:blipFill>
        <p:spPr>
          <a:xfrm>
            <a:off x="671646" y="2158073"/>
            <a:ext cx="2601968" cy="1862468"/>
          </a:xfrm>
          <a:prstGeom prst="rect">
            <a:avLst/>
          </a:prstGeom>
        </p:spPr>
      </p:pic>
      <p:pic>
        <p:nvPicPr>
          <p:cNvPr id="16" name="Content Placeholder 15" descr="A group of people posing for a photo&#10;&#10;Description automatically generated">
            <a:extLst>
              <a:ext uri="{FF2B5EF4-FFF2-40B4-BE49-F238E27FC236}">
                <a16:creationId xmlns="" xmlns:a16="http://schemas.microsoft.com/office/drawing/2014/main" id="{E2BDC7C1-0B91-88CD-FE2B-415EC881DE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522" r="-6" b="-6"/>
          <a:stretch/>
        </p:blipFill>
        <p:spPr>
          <a:xfrm>
            <a:off x="3435519" y="2159331"/>
            <a:ext cx="2660172" cy="1864029"/>
          </a:xfrm>
          <a:prstGeom prst="rect">
            <a:avLst/>
          </a:prstGeom>
        </p:spPr>
      </p:pic>
      <p:pic>
        <p:nvPicPr>
          <p:cNvPr id="22" name="Picture 21" descr="A screenshot of a computer&#10;&#10;Description automatically generated">
            <a:extLst>
              <a:ext uri="{FF2B5EF4-FFF2-40B4-BE49-F238E27FC236}">
                <a16:creationId xmlns="" xmlns:a16="http://schemas.microsoft.com/office/drawing/2014/main" id="{FDF611D8-A251-5FE7-F598-52B0D180AA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532" r="1" b="2"/>
          <a:stretch/>
        </p:blipFill>
        <p:spPr>
          <a:xfrm>
            <a:off x="671647" y="4177967"/>
            <a:ext cx="2616049" cy="1862468"/>
          </a:xfrm>
          <a:prstGeom prst="rect">
            <a:avLst/>
          </a:prstGeom>
        </p:spPr>
      </p:pic>
      <p:pic>
        <p:nvPicPr>
          <p:cNvPr id="18" name="Picture 17" descr="A group of people posing for a photo&#10;&#10;Description automatically generated">
            <a:extLst>
              <a:ext uri="{FF2B5EF4-FFF2-40B4-BE49-F238E27FC236}">
                <a16:creationId xmlns="" xmlns:a16="http://schemas.microsoft.com/office/drawing/2014/main" id="{2276C95F-0843-F05C-BCDD-DE70D25045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66" r="-3" b="3384"/>
          <a:stretch/>
        </p:blipFill>
        <p:spPr>
          <a:xfrm>
            <a:off x="3435520" y="4181409"/>
            <a:ext cx="2658891" cy="1859490"/>
          </a:xfrm>
          <a:prstGeom prst="rect">
            <a:avLst/>
          </a:prstGeom>
        </p:spPr>
      </p:pic>
      <p:sp>
        <p:nvSpPr>
          <p:cNvPr id="26" name="Content Placeholder 25">
            <a:extLst>
              <a:ext uri="{FF2B5EF4-FFF2-40B4-BE49-F238E27FC236}">
                <a16:creationId xmlns="" xmlns:a16="http://schemas.microsoft.com/office/drawing/2014/main" id="{56794288-70CB-C324-F78F-35BE5A437406}"/>
              </a:ext>
            </a:extLst>
          </p:cNvPr>
          <p:cNvSpPr>
            <a:spLocks noGrp="1"/>
          </p:cNvSpPr>
          <p:nvPr>
            <p:ph idx="1"/>
          </p:nvPr>
        </p:nvSpPr>
        <p:spPr>
          <a:xfrm>
            <a:off x="6325880" y="2158073"/>
            <a:ext cx="2948122" cy="3848669"/>
          </a:xfrm>
        </p:spPr>
        <p:txBody>
          <a:bodyPr>
            <a:normAutofit lnSpcReduction="10000"/>
          </a:bodyPr>
          <a:lstStyle/>
          <a:p>
            <a:pPr>
              <a:lnSpc>
                <a:spcPct val="90000"/>
              </a:lnSpc>
            </a:pPr>
            <a:r>
              <a:rPr lang="en-US" sz="1700" dirty="0" smtClean="0"/>
              <a:t>In 2023 over </a:t>
            </a:r>
            <a:r>
              <a:rPr lang="en-US" sz="1700" dirty="0"/>
              <a:t>30 Coaches across the </a:t>
            </a:r>
            <a:r>
              <a:rPr lang="en-US" sz="1700" dirty="0" err="1"/>
              <a:t>Kootenays</a:t>
            </a:r>
            <a:r>
              <a:rPr lang="en-US" sz="1700" dirty="0"/>
              <a:t> Attended the Canada Soccer C Diploma, several coaches </a:t>
            </a:r>
            <a:r>
              <a:rPr lang="en-US" sz="1700" dirty="0" smtClean="0"/>
              <a:t>certified</a:t>
            </a:r>
            <a:endParaRPr lang="en-US" sz="1700" dirty="0"/>
          </a:p>
          <a:p>
            <a:pPr>
              <a:lnSpc>
                <a:spcPct val="90000"/>
              </a:lnSpc>
            </a:pPr>
            <a:r>
              <a:rPr lang="en-US" sz="1700" dirty="0" smtClean="0"/>
              <a:t>In 2024 several </a:t>
            </a:r>
            <a:r>
              <a:rPr lang="en-US" sz="1700" dirty="0"/>
              <a:t>Coaches trained and certified through Canada Soccer Grassroots Education Program </a:t>
            </a:r>
            <a:r>
              <a:rPr lang="en-US" sz="1700" dirty="0" smtClean="0"/>
              <a:t>*Offering Foundations and Soccer for Life MAY 3! </a:t>
            </a:r>
            <a:endParaRPr lang="en-US" sz="1700" dirty="0"/>
          </a:p>
          <a:p>
            <a:pPr>
              <a:lnSpc>
                <a:spcPct val="90000"/>
              </a:lnSpc>
            </a:pPr>
            <a:r>
              <a:rPr lang="en-US" sz="1700" dirty="0"/>
              <a:t>Features on Rovers FC/ </a:t>
            </a:r>
            <a:r>
              <a:rPr lang="en-US" sz="1700" dirty="0" err="1"/>
              <a:t>Cranbrook</a:t>
            </a:r>
            <a:r>
              <a:rPr lang="en-US" sz="1700" dirty="0"/>
              <a:t> from BC Soccer on Social Media platforms </a:t>
            </a:r>
          </a:p>
        </p:txBody>
      </p:sp>
      <p:pic>
        <p:nvPicPr>
          <p:cNvPr id="23" name="Picture 22" descr="A logo for a football team&#10;&#10;Description automatically generated">
            <a:extLst>
              <a:ext uri="{FF2B5EF4-FFF2-40B4-BE49-F238E27FC236}">
                <a16:creationId xmlns="" xmlns:a16="http://schemas.microsoft.com/office/drawing/2014/main" id="{0D9BDCF7-1B1E-C9CE-EB2C-8A75B80D81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1577961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6680C93-BA70-8988-B2BD-9564068625C0}"/>
              </a:ext>
            </a:extLst>
          </p:cNvPr>
          <p:cNvSpPr>
            <a:spLocks noGrp="1"/>
          </p:cNvSpPr>
          <p:nvPr>
            <p:ph type="title"/>
          </p:nvPr>
        </p:nvSpPr>
        <p:spPr>
          <a:xfrm>
            <a:off x="677334" y="609600"/>
            <a:ext cx="8596668" cy="1320800"/>
          </a:xfrm>
        </p:spPr>
        <p:txBody>
          <a:bodyPr>
            <a:normAutofit/>
          </a:bodyPr>
          <a:lstStyle/>
          <a:p>
            <a:r>
              <a:rPr lang="en-US" dirty="0"/>
              <a:t>Canada Soccer Club Licensing- Member Association Level 1</a:t>
            </a:r>
          </a:p>
        </p:txBody>
      </p:sp>
      <p:pic>
        <p:nvPicPr>
          <p:cNvPr id="6" name="Picture 5" descr="A screenshot of a website&#10;&#10;Description automatically generated">
            <a:extLst>
              <a:ext uri="{FF2B5EF4-FFF2-40B4-BE49-F238E27FC236}">
                <a16:creationId xmlns="" xmlns:a16="http://schemas.microsoft.com/office/drawing/2014/main" id="{B227DEF3-2938-829F-53B4-037B071C52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7400" y="2156359"/>
            <a:ext cx="1479505" cy="1826550"/>
          </a:xfrm>
          <a:prstGeom prst="rect">
            <a:avLst/>
          </a:prstGeom>
        </p:spPr>
      </p:pic>
      <p:pic>
        <p:nvPicPr>
          <p:cNvPr id="3" name="Picture 2" descr="A logo for a football team&#10;&#10;Description automatically generated">
            <a:extLst>
              <a:ext uri="{FF2B5EF4-FFF2-40B4-BE49-F238E27FC236}">
                <a16:creationId xmlns="" xmlns:a16="http://schemas.microsoft.com/office/drawing/2014/main" id="{66E89937-80B7-4528-FD69-000311202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485" y="2159663"/>
            <a:ext cx="2231976" cy="3881699"/>
          </a:xfrm>
          <a:prstGeom prst="rect">
            <a:avLst/>
          </a:prstGeom>
        </p:spPr>
      </p:pic>
      <p:sp>
        <p:nvSpPr>
          <p:cNvPr id="26" name="Content Placeholder 25">
            <a:extLst>
              <a:ext uri="{FF2B5EF4-FFF2-40B4-BE49-F238E27FC236}">
                <a16:creationId xmlns="" xmlns:a16="http://schemas.microsoft.com/office/drawing/2014/main" id="{56794288-70CB-C324-F78F-35BE5A437406}"/>
              </a:ext>
            </a:extLst>
          </p:cNvPr>
          <p:cNvSpPr>
            <a:spLocks noGrp="1"/>
          </p:cNvSpPr>
          <p:nvPr>
            <p:ph idx="1"/>
          </p:nvPr>
        </p:nvSpPr>
        <p:spPr>
          <a:xfrm>
            <a:off x="5367544" y="2156359"/>
            <a:ext cx="3906458" cy="4417632"/>
          </a:xfrm>
        </p:spPr>
        <p:txBody>
          <a:bodyPr>
            <a:noAutofit/>
          </a:bodyPr>
          <a:lstStyle/>
          <a:p>
            <a:r>
              <a:rPr lang="en-US" dirty="0" smtClean="0"/>
              <a:t>In 2024 KESA received </a:t>
            </a:r>
            <a:r>
              <a:rPr lang="en-US" dirty="0"/>
              <a:t>Canada Soccer Association Provincial/ Territorial Youth Club License- Level 1 </a:t>
            </a:r>
          </a:p>
          <a:p>
            <a:r>
              <a:rPr lang="en-US" dirty="0"/>
              <a:t>Recognition of high-quality grassroots, community, and competitive organizations</a:t>
            </a:r>
          </a:p>
          <a:p>
            <a:r>
              <a:rPr lang="en-US" dirty="0"/>
              <a:t>Indication of quality in governance, operations, technical </a:t>
            </a:r>
          </a:p>
        </p:txBody>
      </p:sp>
      <p:pic>
        <p:nvPicPr>
          <p:cNvPr id="2052" name="Picture 4" descr="Canada men's national soccer team - Wikipedia">
            <a:extLst>
              <a:ext uri="{FF2B5EF4-FFF2-40B4-BE49-F238E27FC236}">
                <a16:creationId xmlns="" xmlns:a16="http://schemas.microsoft.com/office/drawing/2014/main" id="{34CBD860-59E6-5DB0-1202-B75F3E4C5A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22552" y="4214812"/>
            <a:ext cx="1826550" cy="18265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logo for a football team&#10;&#10;Description automatically generated">
            <a:extLst>
              <a:ext uri="{FF2B5EF4-FFF2-40B4-BE49-F238E27FC236}">
                <a16:creationId xmlns="" xmlns:a16="http://schemas.microsoft.com/office/drawing/2014/main" id="{0D9BDCF7-1B1E-C9CE-EB2C-8A75B80D81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823427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48A2979-A456-4286-B8FC-8FF4C0C58EFD}"/>
              </a:ext>
            </a:extLst>
          </p:cNvPr>
          <p:cNvSpPr txBox="1"/>
          <p:nvPr/>
        </p:nvSpPr>
        <p:spPr>
          <a:xfrm>
            <a:off x="3054147" y="4406705"/>
            <a:ext cx="6123407" cy="830997"/>
          </a:xfrm>
          <a:prstGeom prst="rect">
            <a:avLst/>
          </a:prstGeom>
          <a:noFill/>
        </p:spPr>
        <p:txBody>
          <a:bodyPr wrap="square" rtlCol="0" anchor="ctr">
            <a:spAutoFit/>
          </a:bodyPr>
          <a:lstStyle/>
          <a:p>
            <a:pPr algn="ctr"/>
            <a:r>
              <a:rPr lang="en-CA" altLang="ko-KR" sz="4800" dirty="0">
                <a:solidFill>
                  <a:schemeClr val="tx1">
                    <a:lumMod val="85000"/>
                    <a:lumOff val="15000"/>
                  </a:schemeClr>
                </a:solidFill>
                <a:cs typeface="Arial" pitchFamily="34" charset="0"/>
              </a:rPr>
              <a:t>The Player</a:t>
            </a:r>
            <a:endParaRPr lang="ko-KR" altLang="en-US" sz="4800" dirty="0">
              <a:solidFill>
                <a:schemeClr val="tx1">
                  <a:lumMod val="85000"/>
                  <a:lumOff val="15000"/>
                </a:schemeClr>
              </a:solidFill>
              <a:cs typeface="Arial" pitchFamily="34" charset="0"/>
            </a:endParaRPr>
          </a:p>
        </p:txBody>
      </p:sp>
      <p:pic>
        <p:nvPicPr>
          <p:cNvPr id="3" name="Picture 2" descr="A logo for a football team&#10;&#10;Description automatically generated">
            <a:extLst>
              <a:ext uri="{FF2B5EF4-FFF2-40B4-BE49-F238E27FC236}">
                <a16:creationId xmlns="" xmlns:a16="http://schemas.microsoft.com/office/drawing/2014/main" id="{66134A66-9FE9-8336-795F-958BFCE1B9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52" y="2199626"/>
            <a:ext cx="1858896" cy="2207079"/>
          </a:xfrm>
          <a:prstGeom prst="rect">
            <a:avLst/>
          </a:prstGeom>
        </p:spPr>
      </p:pic>
    </p:spTree>
    <p:extLst>
      <p:ext uri="{BB962C8B-B14F-4D97-AF65-F5344CB8AC3E}">
        <p14:creationId xmlns:p14="http://schemas.microsoft.com/office/powerpoint/2010/main" val="265867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extBox 23">
            <a:extLst>
              <a:ext uri="{FF2B5EF4-FFF2-40B4-BE49-F238E27FC236}">
                <a16:creationId xmlns="" xmlns:a16="http://schemas.microsoft.com/office/drawing/2014/main" id="{C43CA7B2-13B4-449F-9629-FC1B2050AF1E}"/>
              </a:ext>
            </a:extLst>
          </p:cNvPr>
          <p:cNvSpPr txBox="1"/>
          <p:nvPr/>
        </p:nvSpPr>
        <p:spPr>
          <a:xfrm>
            <a:off x="6557273" y="2024345"/>
            <a:ext cx="1513664" cy="276999"/>
          </a:xfrm>
          <a:prstGeom prst="rect">
            <a:avLst/>
          </a:prstGeom>
          <a:noFill/>
        </p:spPr>
        <p:txBody>
          <a:bodyPr wrap="square" rtlCol="0">
            <a:spAutoFit/>
          </a:bodyPr>
          <a:lstStyle/>
          <a:p>
            <a:pPr algn="r"/>
            <a:r>
              <a:rPr lang="en-US" altLang="ko-KR" sz="1200" b="1" dirty="0">
                <a:solidFill>
                  <a:schemeClr val="accent4"/>
                </a:solidFill>
                <a:cs typeface="Arial" pitchFamily="34" charset="0"/>
              </a:rPr>
              <a:t>Versatility</a:t>
            </a:r>
            <a:endParaRPr lang="ko-KR" altLang="en-US" sz="1200" b="1" dirty="0">
              <a:solidFill>
                <a:schemeClr val="accent4"/>
              </a:solidFill>
              <a:cs typeface="Arial" pitchFamily="34" charset="0"/>
            </a:endParaRPr>
          </a:p>
        </p:txBody>
      </p:sp>
      <p:sp>
        <p:nvSpPr>
          <p:cNvPr id="25" name="TextBox 24">
            <a:extLst>
              <a:ext uri="{FF2B5EF4-FFF2-40B4-BE49-F238E27FC236}">
                <a16:creationId xmlns="" xmlns:a16="http://schemas.microsoft.com/office/drawing/2014/main" id="{4F3AC9BB-DD37-4DA2-82BE-F3C30FB8036A}"/>
              </a:ext>
            </a:extLst>
          </p:cNvPr>
          <p:cNvSpPr txBox="1"/>
          <p:nvPr/>
        </p:nvSpPr>
        <p:spPr>
          <a:xfrm>
            <a:off x="8624126" y="1928934"/>
            <a:ext cx="3011123" cy="677108"/>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Develop</a:t>
            </a:r>
            <a:r>
              <a:rPr lang="en-US" altLang="ko-KR" sz="1200" dirty="0">
                <a:solidFill>
                  <a:schemeClr val="tx1">
                    <a:lumMod val="75000"/>
                    <a:lumOff val="25000"/>
                  </a:schemeClr>
                </a:solidFill>
                <a:cs typeface="Arial" pitchFamily="34" charset="0"/>
              </a:rPr>
              <a:t> versatile players that can thrive in any set up and soccer environment</a:t>
            </a:r>
          </a:p>
        </p:txBody>
      </p:sp>
      <p:sp>
        <p:nvSpPr>
          <p:cNvPr id="26" name="Chevron 25">
            <a:extLst>
              <a:ext uri="{FF2B5EF4-FFF2-40B4-BE49-F238E27FC236}">
                <a16:creationId xmlns="" xmlns:a16="http://schemas.microsoft.com/office/drawing/2014/main" id="{9CB21B20-7876-45B0-A9BF-7D30F1893238}"/>
              </a:ext>
            </a:extLst>
          </p:cNvPr>
          <p:cNvSpPr/>
          <p:nvPr/>
        </p:nvSpPr>
        <p:spPr>
          <a:xfrm>
            <a:off x="8252542" y="2059967"/>
            <a:ext cx="194565" cy="200987"/>
          </a:xfrm>
          <a:prstGeom prst="chevron">
            <a:avLst>
              <a:gd name="adj" fmla="val 54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7" name="TextBox 26">
            <a:extLst>
              <a:ext uri="{FF2B5EF4-FFF2-40B4-BE49-F238E27FC236}">
                <a16:creationId xmlns="" xmlns:a16="http://schemas.microsoft.com/office/drawing/2014/main" id="{2D8D468B-4D65-42F7-A664-5F21F1F041F3}"/>
              </a:ext>
            </a:extLst>
          </p:cNvPr>
          <p:cNvSpPr txBox="1"/>
          <p:nvPr/>
        </p:nvSpPr>
        <p:spPr>
          <a:xfrm>
            <a:off x="6579645" y="2853503"/>
            <a:ext cx="1513664" cy="276999"/>
          </a:xfrm>
          <a:prstGeom prst="rect">
            <a:avLst/>
          </a:prstGeom>
          <a:noFill/>
        </p:spPr>
        <p:txBody>
          <a:bodyPr wrap="square" rtlCol="0">
            <a:spAutoFit/>
          </a:bodyPr>
          <a:lstStyle/>
          <a:p>
            <a:pPr algn="r"/>
            <a:r>
              <a:rPr lang="en-US" altLang="ko-KR" sz="1200" b="1" dirty="0">
                <a:solidFill>
                  <a:schemeClr val="accent3"/>
                </a:solidFill>
                <a:cs typeface="Arial" pitchFamily="34" charset="0"/>
              </a:rPr>
              <a:t>Community</a:t>
            </a:r>
            <a:endParaRPr lang="ko-KR" altLang="en-US" sz="1200" b="1" dirty="0">
              <a:solidFill>
                <a:schemeClr val="accent3"/>
              </a:solidFill>
              <a:cs typeface="Arial" pitchFamily="34" charset="0"/>
            </a:endParaRPr>
          </a:p>
        </p:txBody>
      </p:sp>
      <p:sp>
        <p:nvSpPr>
          <p:cNvPr id="28" name="TextBox 27">
            <a:extLst>
              <a:ext uri="{FF2B5EF4-FFF2-40B4-BE49-F238E27FC236}">
                <a16:creationId xmlns="" xmlns:a16="http://schemas.microsoft.com/office/drawing/2014/main" id="{BFD30E10-4911-4AB2-932A-3FD8938D843E}"/>
              </a:ext>
            </a:extLst>
          </p:cNvPr>
          <p:cNvSpPr txBox="1"/>
          <p:nvPr/>
        </p:nvSpPr>
        <p:spPr>
          <a:xfrm>
            <a:off x="8632260" y="2757105"/>
            <a:ext cx="3011123" cy="523220"/>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Create and build a strong community through the sport</a:t>
            </a:r>
          </a:p>
        </p:txBody>
      </p:sp>
      <p:sp>
        <p:nvSpPr>
          <p:cNvPr id="29" name="Chevron 26">
            <a:extLst>
              <a:ext uri="{FF2B5EF4-FFF2-40B4-BE49-F238E27FC236}">
                <a16:creationId xmlns="" xmlns:a16="http://schemas.microsoft.com/office/drawing/2014/main" id="{D7E8EF39-024C-434A-9C5A-CB646691850F}"/>
              </a:ext>
            </a:extLst>
          </p:cNvPr>
          <p:cNvSpPr/>
          <p:nvPr/>
        </p:nvSpPr>
        <p:spPr>
          <a:xfrm>
            <a:off x="8265502" y="2891510"/>
            <a:ext cx="194565" cy="200987"/>
          </a:xfrm>
          <a:prstGeom prst="chevron">
            <a:avLst>
              <a:gd name="adj" fmla="val 54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0" name="TextBox 29">
            <a:extLst>
              <a:ext uri="{FF2B5EF4-FFF2-40B4-BE49-F238E27FC236}">
                <a16:creationId xmlns="" xmlns:a16="http://schemas.microsoft.com/office/drawing/2014/main" id="{163F28CC-FE36-4957-9823-84E31EB9D35E}"/>
              </a:ext>
            </a:extLst>
          </p:cNvPr>
          <p:cNvSpPr txBox="1"/>
          <p:nvPr/>
        </p:nvSpPr>
        <p:spPr>
          <a:xfrm>
            <a:off x="6579645" y="3883677"/>
            <a:ext cx="1513664"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Resilience</a:t>
            </a:r>
            <a:endParaRPr lang="ko-KR" altLang="en-US" sz="1200" b="1" dirty="0">
              <a:solidFill>
                <a:schemeClr val="accent2"/>
              </a:solidFill>
              <a:cs typeface="Arial" pitchFamily="34" charset="0"/>
            </a:endParaRPr>
          </a:p>
        </p:txBody>
      </p:sp>
      <p:sp>
        <p:nvSpPr>
          <p:cNvPr id="31" name="TextBox 30">
            <a:extLst>
              <a:ext uri="{FF2B5EF4-FFF2-40B4-BE49-F238E27FC236}">
                <a16:creationId xmlns="" xmlns:a16="http://schemas.microsoft.com/office/drawing/2014/main" id="{04D5A818-3B5F-4A82-BFC6-F3F29DD71D61}"/>
              </a:ext>
            </a:extLst>
          </p:cNvPr>
          <p:cNvSpPr txBox="1"/>
          <p:nvPr/>
        </p:nvSpPr>
        <p:spPr>
          <a:xfrm>
            <a:off x="8632260" y="3789635"/>
            <a:ext cx="3011123" cy="738664"/>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Use competition and the challenges of sport to build resilience</a:t>
            </a:r>
          </a:p>
        </p:txBody>
      </p:sp>
      <p:sp>
        <p:nvSpPr>
          <p:cNvPr id="32" name="Chevron 27">
            <a:extLst>
              <a:ext uri="{FF2B5EF4-FFF2-40B4-BE49-F238E27FC236}">
                <a16:creationId xmlns="" xmlns:a16="http://schemas.microsoft.com/office/drawing/2014/main" id="{4F683769-7003-47E7-BC35-14977B2E1D43}"/>
              </a:ext>
            </a:extLst>
          </p:cNvPr>
          <p:cNvSpPr/>
          <p:nvPr/>
        </p:nvSpPr>
        <p:spPr>
          <a:xfrm>
            <a:off x="8265502" y="3924040"/>
            <a:ext cx="194565" cy="200987"/>
          </a:xfrm>
          <a:prstGeom prst="chevron">
            <a:avLst>
              <a:gd name="adj" fmla="val 54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3" name="TextBox 32">
            <a:extLst>
              <a:ext uri="{FF2B5EF4-FFF2-40B4-BE49-F238E27FC236}">
                <a16:creationId xmlns="" xmlns:a16="http://schemas.microsoft.com/office/drawing/2014/main" id="{B4DE84EC-6750-4BFD-BAF8-C8755C5DE931}"/>
              </a:ext>
            </a:extLst>
          </p:cNvPr>
          <p:cNvSpPr txBox="1"/>
          <p:nvPr/>
        </p:nvSpPr>
        <p:spPr>
          <a:xfrm>
            <a:off x="6557273" y="4860169"/>
            <a:ext cx="1513664"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Learning</a:t>
            </a:r>
            <a:endParaRPr lang="ko-KR" altLang="en-US" sz="1200" b="1" dirty="0">
              <a:solidFill>
                <a:schemeClr val="accent1"/>
              </a:solidFill>
              <a:cs typeface="Arial" pitchFamily="34" charset="0"/>
            </a:endParaRPr>
          </a:p>
        </p:txBody>
      </p:sp>
      <p:sp>
        <p:nvSpPr>
          <p:cNvPr id="34" name="TextBox 33">
            <a:extLst>
              <a:ext uri="{FF2B5EF4-FFF2-40B4-BE49-F238E27FC236}">
                <a16:creationId xmlns="" xmlns:a16="http://schemas.microsoft.com/office/drawing/2014/main" id="{2B5F7AF0-9F21-4370-8A13-5073CF8FF26F}"/>
              </a:ext>
            </a:extLst>
          </p:cNvPr>
          <p:cNvSpPr txBox="1"/>
          <p:nvPr/>
        </p:nvSpPr>
        <p:spPr>
          <a:xfrm>
            <a:off x="8632260" y="4860170"/>
            <a:ext cx="3011123" cy="523220"/>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Foster a positive learning environment</a:t>
            </a:r>
          </a:p>
        </p:txBody>
      </p:sp>
      <p:sp>
        <p:nvSpPr>
          <p:cNvPr id="35" name="Chevron 28">
            <a:extLst>
              <a:ext uri="{FF2B5EF4-FFF2-40B4-BE49-F238E27FC236}">
                <a16:creationId xmlns="" xmlns:a16="http://schemas.microsoft.com/office/drawing/2014/main" id="{8431AFD9-5008-4071-B208-80048BC6DA22}"/>
              </a:ext>
            </a:extLst>
          </p:cNvPr>
          <p:cNvSpPr/>
          <p:nvPr/>
        </p:nvSpPr>
        <p:spPr>
          <a:xfrm>
            <a:off x="8265502" y="4898177"/>
            <a:ext cx="194565" cy="200987"/>
          </a:xfrm>
          <a:prstGeom prst="chevron">
            <a:avLst>
              <a:gd name="adj" fmla="val 548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6" name="TextBox 35">
            <a:extLst>
              <a:ext uri="{FF2B5EF4-FFF2-40B4-BE49-F238E27FC236}">
                <a16:creationId xmlns="" xmlns:a16="http://schemas.microsoft.com/office/drawing/2014/main" id="{D8C22DA6-AF63-4298-8430-B8DA81FFA60C}"/>
              </a:ext>
            </a:extLst>
          </p:cNvPr>
          <p:cNvSpPr txBox="1"/>
          <p:nvPr/>
        </p:nvSpPr>
        <p:spPr>
          <a:xfrm>
            <a:off x="7310898" y="577542"/>
            <a:ext cx="3909707" cy="1077218"/>
          </a:xfrm>
          <a:prstGeom prst="rect">
            <a:avLst/>
          </a:prstGeom>
          <a:noFill/>
        </p:spPr>
        <p:txBody>
          <a:bodyPr wrap="square" rtlCol="0">
            <a:spAutoFit/>
          </a:bodyPr>
          <a:lstStyle/>
          <a:p>
            <a:pPr algn="ctr"/>
            <a:r>
              <a:rPr lang="en-US" altLang="ko-KR" sz="3600" b="1" dirty="0">
                <a:solidFill>
                  <a:schemeClr val="tx1">
                    <a:lumMod val="65000"/>
                    <a:lumOff val="35000"/>
                  </a:schemeClr>
                </a:solidFill>
                <a:latin typeface="+mj-lt"/>
                <a:cs typeface="Arial" pitchFamily="34" charset="0"/>
              </a:rPr>
              <a:t> </a:t>
            </a:r>
            <a:r>
              <a:rPr lang="en-US" altLang="ko-KR" sz="2800" b="1" dirty="0">
                <a:solidFill>
                  <a:schemeClr val="tx1">
                    <a:lumMod val="65000"/>
                    <a:lumOff val="35000"/>
                  </a:schemeClr>
                </a:solidFill>
                <a:latin typeface="+mj-lt"/>
                <a:cs typeface="Arial" pitchFamily="34" charset="0"/>
              </a:rPr>
              <a:t>Pillars to Player </a:t>
            </a:r>
            <a:r>
              <a:rPr lang="en-US" altLang="ko-KR" sz="2800" b="1" dirty="0">
                <a:solidFill>
                  <a:schemeClr val="accent1"/>
                </a:solidFill>
                <a:latin typeface="+mj-lt"/>
                <a:cs typeface="Arial" pitchFamily="34" charset="0"/>
              </a:rPr>
              <a:t>Growth</a:t>
            </a:r>
            <a:endParaRPr lang="ko-KR" altLang="en-US" sz="2800" b="1" dirty="0">
              <a:solidFill>
                <a:schemeClr val="tx1">
                  <a:lumMod val="65000"/>
                  <a:lumOff val="35000"/>
                </a:schemeClr>
              </a:solidFill>
              <a:latin typeface="+mj-lt"/>
              <a:cs typeface="Arial" pitchFamily="34" charset="0"/>
            </a:endParaRPr>
          </a:p>
        </p:txBody>
      </p:sp>
      <p:pic>
        <p:nvPicPr>
          <p:cNvPr id="7" name="Picture Placeholder 6" descr="A group of girls playing football&#10;&#10;Description automatically generated">
            <a:extLst>
              <a:ext uri="{FF2B5EF4-FFF2-40B4-BE49-F238E27FC236}">
                <a16:creationId xmlns="" xmlns:a16="http://schemas.microsoft.com/office/drawing/2014/main" id="{DA0209A7-D811-CBB5-C514-507E8793218C}"/>
              </a:ext>
            </a:extLst>
          </p:cNvPr>
          <p:cNvPicPr>
            <a:picLocks noGrp="1" noChangeAspect="1"/>
          </p:cNvPicPr>
          <p:nvPr>
            <p:ph type="pic" idx="16"/>
          </p:nvPr>
        </p:nvPicPr>
        <p:blipFill>
          <a:blip r:embed="rId2">
            <a:extLst>
              <a:ext uri="{28A0092B-C50C-407E-A947-70E740481C1C}">
                <a14:useLocalDpi xmlns:a14="http://schemas.microsoft.com/office/drawing/2010/main" val="0"/>
              </a:ext>
            </a:extLst>
          </a:blip>
          <a:srcRect l="4800" r="4800"/>
          <a:stretch>
            <a:fillRect/>
          </a:stretch>
        </p:blipFill>
        <p:spPr/>
      </p:pic>
      <p:sp>
        <p:nvSpPr>
          <p:cNvPr id="2" name="Chevron 28">
            <a:extLst>
              <a:ext uri="{FF2B5EF4-FFF2-40B4-BE49-F238E27FC236}">
                <a16:creationId xmlns="" xmlns:a16="http://schemas.microsoft.com/office/drawing/2014/main" id="{90155D56-5331-FBF1-18D7-96B2A1D9532B}"/>
              </a:ext>
            </a:extLst>
          </p:cNvPr>
          <p:cNvSpPr/>
          <p:nvPr/>
        </p:nvSpPr>
        <p:spPr>
          <a:xfrm>
            <a:off x="8265502" y="5888606"/>
            <a:ext cx="194565" cy="200987"/>
          </a:xfrm>
          <a:prstGeom prst="chevron">
            <a:avLst>
              <a:gd name="adj" fmla="val 548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TextBox 3">
            <a:extLst>
              <a:ext uri="{FF2B5EF4-FFF2-40B4-BE49-F238E27FC236}">
                <a16:creationId xmlns="" xmlns:a16="http://schemas.microsoft.com/office/drawing/2014/main" id="{EC03544B-7ECE-6C14-3770-FFB4F08945E1}"/>
              </a:ext>
            </a:extLst>
          </p:cNvPr>
          <p:cNvSpPr txBox="1"/>
          <p:nvPr/>
        </p:nvSpPr>
        <p:spPr>
          <a:xfrm>
            <a:off x="8624127" y="5850599"/>
            <a:ext cx="3011123" cy="523220"/>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Help prepare for life beyond the sport </a:t>
            </a:r>
          </a:p>
        </p:txBody>
      </p:sp>
      <p:sp>
        <p:nvSpPr>
          <p:cNvPr id="5" name="TextBox 4">
            <a:extLst>
              <a:ext uri="{FF2B5EF4-FFF2-40B4-BE49-F238E27FC236}">
                <a16:creationId xmlns="" xmlns:a16="http://schemas.microsoft.com/office/drawing/2014/main" id="{09EBCF00-1491-CF41-A8B5-A8EB5E320062}"/>
              </a:ext>
            </a:extLst>
          </p:cNvPr>
          <p:cNvSpPr txBox="1"/>
          <p:nvPr/>
        </p:nvSpPr>
        <p:spPr>
          <a:xfrm>
            <a:off x="6587778" y="5853634"/>
            <a:ext cx="1513664" cy="276999"/>
          </a:xfrm>
          <a:prstGeom prst="rect">
            <a:avLst/>
          </a:prstGeom>
          <a:noFill/>
        </p:spPr>
        <p:txBody>
          <a:bodyPr wrap="square" rtlCol="0">
            <a:spAutoFit/>
          </a:bodyPr>
          <a:lstStyle/>
          <a:p>
            <a:pPr algn="r"/>
            <a:r>
              <a:rPr lang="en-CA" altLang="ko-KR" sz="1200" b="1" dirty="0">
                <a:solidFill>
                  <a:schemeClr val="accent1"/>
                </a:solidFill>
                <a:cs typeface="Arial" pitchFamily="34" charset="0"/>
              </a:rPr>
              <a:t>Life Skills</a:t>
            </a:r>
            <a:endParaRPr lang="ko-KR" altLang="en-US" sz="1200" b="1" dirty="0">
              <a:solidFill>
                <a:schemeClr val="accent1"/>
              </a:solidFill>
              <a:cs typeface="Arial" pitchFamily="34" charset="0"/>
            </a:endParaRPr>
          </a:p>
        </p:txBody>
      </p:sp>
      <p:pic>
        <p:nvPicPr>
          <p:cNvPr id="3" name="Picture 2" descr="A logo for a football team&#10;&#10;Description automatically generated">
            <a:extLst>
              <a:ext uri="{FF2B5EF4-FFF2-40B4-BE49-F238E27FC236}">
                <a16:creationId xmlns="" xmlns:a16="http://schemas.microsoft.com/office/drawing/2014/main" id="{FEDCCE0D-FAA7-2C91-1F76-5F36F2047D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3274250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 xmlns:a16="http://schemas.microsoft.com/office/drawing/2014/main" id="{88C9B83F-64CD-41C1-925F-A08801FFD0B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79" name="Straight Connector 78">
              <a:extLst>
                <a:ext uri="{FF2B5EF4-FFF2-40B4-BE49-F238E27FC236}">
                  <a16:creationId xmlns="" xmlns:a16="http://schemas.microsoft.com/office/drawing/2014/main" id="{E1655065-0BD7-4422-BEC0-4401E998090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 xmlns:a16="http://schemas.microsoft.com/office/drawing/2014/main" id="{4DDD90AC-ABEC-4A76-9C9C-AD0A5F8FC7F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 xmlns:a16="http://schemas.microsoft.com/office/drawing/2014/main" id="{21A8AFEF-EC50-4C0B-9C64-814B76C8209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Rectangle 25">
              <a:extLst>
                <a:ext uri="{FF2B5EF4-FFF2-40B4-BE49-F238E27FC236}">
                  <a16:creationId xmlns="" xmlns:a16="http://schemas.microsoft.com/office/drawing/2014/main" id="{CAFAA800-E117-4357-84E4-56B63EA03E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Isosceles Triangle 82">
              <a:extLst>
                <a:ext uri="{FF2B5EF4-FFF2-40B4-BE49-F238E27FC236}">
                  <a16:creationId xmlns="" xmlns:a16="http://schemas.microsoft.com/office/drawing/2014/main" id="{8DDFC9F4-3B45-402D-8AD7-60B3F08ED75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Rectangle 27">
              <a:extLst>
                <a:ext uri="{FF2B5EF4-FFF2-40B4-BE49-F238E27FC236}">
                  <a16:creationId xmlns="" xmlns:a16="http://schemas.microsoft.com/office/drawing/2014/main" id="{F26A0854-FBE4-4587-B349-06BE192BD7F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8">
              <a:extLst>
                <a:ext uri="{FF2B5EF4-FFF2-40B4-BE49-F238E27FC236}">
                  <a16:creationId xmlns="" xmlns:a16="http://schemas.microsoft.com/office/drawing/2014/main" id="{54A9C4C6-FF7D-470E-BFCA-CE4F60A1F0A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Rectangle 29">
              <a:extLst>
                <a:ext uri="{FF2B5EF4-FFF2-40B4-BE49-F238E27FC236}">
                  <a16:creationId xmlns="" xmlns:a16="http://schemas.microsoft.com/office/drawing/2014/main" id="{B1721EA8-4871-45D4-B78F-AE805A3004B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Isosceles Triangle 86">
              <a:extLst>
                <a:ext uri="{FF2B5EF4-FFF2-40B4-BE49-F238E27FC236}">
                  <a16:creationId xmlns="" xmlns:a16="http://schemas.microsoft.com/office/drawing/2014/main" id="{E5763971-E3A3-45C6-9BA8-2E032C7A55E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Isosceles Triangle 87">
              <a:extLst>
                <a:ext uri="{FF2B5EF4-FFF2-40B4-BE49-F238E27FC236}">
                  <a16:creationId xmlns="" xmlns:a16="http://schemas.microsoft.com/office/drawing/2014/main" id="{32752E94-0E01-4AF5-A43A-F2FAD8737C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6" name="TextBox 35">
            <a:extLst>
              <a:ext uri="{FF2B5EF4-FFF2-40B4-BE49-F238E27FC236}">
                <a16:creationId xmlns="" xmlns:a16="http://schemas.microsoft.com/office/drawing/2014/main" id="{D8C22DA6-AF63-4298-8430-B8DA81FFA60C}"/>
              </a:ext>
            </a:extLst>
          </p:cNvPr>
          <p:cNvSpPr txBox="1"/>
          <p:nvPr/>
        </p:nvSpPr>
        <p:spPr>
          <a:xfrm>
            <a:off x="995621" y="921876"/>
            <a:ext cx="3705909" cy="1911201"/>
          </a:xfrm>
          <a:prstGeom prst="rect">
            <a:avLst/>
          </a:prstGeom>
        </p:spPr>
        <p:txBody>
          <a:bodyPr vert="horz" lIns="91440" tIns="45720" rIns="91440" bIns="45720" rtlCol="0" anchor="b">
            <a:normAutofit fontScale="92500" lnSpcReduction="20000"/>
          </a:bodyPr>
          <a:lstStyle/>
          <a:p>
            <a:pPr algn="ctr">
              <a:spcBef>
                <a:spcPct val="0"/>
              </a:spcBef>
              <a:spcAft>
                <a:spcPts val="600"/>
              </a:spcAft>
            </a:pPr>
            <a:r>
              <a:rPr lang="en-US" altLang="ko-KR" sz="4800" b="1" dirty="0" smtClean="0">
                <a:solidFill>
                  <a:schemeClr val="accent1"/>
                </a:solidFill>
                <a:latin typeface="+mj-lt"/>
                <a:ea typeface="+mj-ea"/>
                <a:cs typeface="+mj-cs"/>
              </a:rPr>
              <a:t>KESA </a:t>
            </a:r>
            <a:r>
              <a:rPr lang="en-US" altLang="ko-KR" sz="4800" b="1" dirty="0" smtClean="0">
                <a:latin typeface="+mj-lt"/>
                <a:ea typeface="+mj-ea"/>
                <a:cs typeface="+mj-cs"/>
              </a:rPr>
              <a:t>Development</a:t>
            </a:r>
          </a:p>
          <a:p>
            <a:pPr algn="ctr">
              <a:spcBef>
                <a:spcPct val="0"/>
              </a:spcBef>
              <a:spcAft>
                <a:spcPts val="600"/>
              </a:spcAft>
            </a:pPr>
            <a:r>
              <a:rPr lang="en-US" altLang="ko-KR" sz="4800" b="1" dirty="0" smtClean="0">
                <a:latin typeface="+mj-lt"/>
                <a:ea typeface="+mj-ea"/>
                <a:cs typeface="+mj-cs"/>
              </a:rPr>
              <a:t>U9 to U13</a:t>
            </a:r>
            <a:endParaRPr lang="en-US" altLang="ko-KR" sz="4800" b="1" dirty="0">
              <a:latin typeface="+mj-lt"/>
              <a:ea typeface="+mj-ea"/>
              <a:cs typeface="+mj-cs"/>
            </a:endParaRPr>
          </a:p>
        </p:txBody>
      </p:sp>
      <p:cxnSp>
        <p:nvCxnSpPr>
          <p:cNvPr id="90" name="Straight Connector 89">
            <a:extLst>
              <a:ext uri="{FF2B5EF4-FFF2-40B4-BE49-F238E27FC236}">
                <a16:creationId xmlns="" xmlns:a16="http://schemas.microsoft.com/office/drawing/2014/main" id="{A57C1A16-B8AB-4D99-A195-A38F556A648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 xmlns:a16="http://schemas.microsoft.com/office/drawing/2014/main" id="{F8A9B20B-D1DD-4573-B5EC-55802951923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4" name="Rectangle 23">
            <a:extLst>
              <a:ext uri="{FF2B5EF4-FFF2-40B4-BE49-F238E27FC236}">
                <a16:creationId xmlns="" xmlns:a16="http://schemas.microsoft.com/office/drawing/2014/main" id="{66D61E08-70C3-48D8-BEA0-787111DC30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6" name="Rectangle 25">
            <a:extLst>
              <a:ext uri="{FF2B5EF4-FFF2-40B4-BE49-F238E27FC236}">
                <a16:creationId xmlns="" xmlns:a16="http://schemas.microsoft.com/office/drawing/2014/main" id="{FC55298F-0AE5-478E-AD2B-03C2614C58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8" name="Isosceles Triangle 24">
            <a:extLst>
              <a:ext uri="{FF2B5EF4-FFF2-40B4-BE49-F238E27FC236}">
                <a16:creationId xmlns="" xmlns:a16="http://schemas.microsoft.com/office/drawing/2014/main" id="{C180E4EA-0B63-4779-A895-7E90E71088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0" name="Rectangle 27">
            <a:extLst>
              <a:ext uri="{FF2B5EF4-FFF2-40B4-BE49-F238E27FC236}">
                <a16:creationId xmlns="" xmlns:a16="http://schemas.microsoft.com/office/drawing/2014/main" id="{CEE01D9D-3DE8-4EED-B0D3-8F3C79CC76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 name="Rectangle 28">
            <a:extLst>
              <a:ext uri="{FF2B5EF4-FFF2-40B4-BE49-F238E27FC236}">
                <a16:creationId xmlns="" xmlns:a16="http://schemas.microsoft.com/office/drawing/2014/main" id="{89AF5CE9-607F-43F4-8983-DCD6DA4051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 name="Rectangle 29">
            <a:extLst>
              <a:ext uri="{FF2B5EF4-FFF2-40B4-BE49-F238E27FC236}">
                <a16:creationId xmlns="" xmlns:a16="http://schemas.microsoft.com/office/drawing/2014/main" id="{6EEA2DBD-9E1E-4521-8C01-F32AD18A89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 name="Isosceles Triangle 29">
            <a:extLst>
              <a:ext uri="{FF2B5EF4-FFF2-40B4-BE49-F238E27FC236}">
                <a16:creationId xmlns="" xmlns:a16="http://schemas.microsoft.com/office/drawing/2014/main" id="{15BBD2C1-BA9B-46A9-A27A-33498B1692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Diagram 4">
            <a:extLst>
              <a:ext uri="{FF2B5EF4-FFF2-40B4-BE49-F238E27FC236}">
                <a16:creationId xmlns="" xmlns:a16="http://schemas.microsoft.com/office/drawing/2014/main" id="{6A88C084-2804-5967-9496-4DD20742A2F1}"/>
              </a:ext>
            </a:extLst>
          </p:cNvPr>
          <p:cNvGraphicFramePr/>
          <p:nvPr>
            <p:extLst>
              <p:ext uri="{D42A27DB-BD31-4B8C-83A1-F6EECF244321}">
                <p14:modId xmlns:p14="http://schemas.microsoft.com/office/powerpoint/2010/main" val="2256852901"/>
              </p:ext>
            </p:extLst>
          </p:nvPr>
        </p:nvGraphicFramePr>
        <p:xfrm>
          <a:off x="692832" y="3577377"/>
          <a:ext cx="4070062" cy="2088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20" name="Picture 4" descr="No photo description availab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1212" y="167227"/>
            <a:ext cx="6412699" cy="5795180"/>
          </a:xfrm>
          <a:prstGeom prst="rect">
            <a:avLst/>
          </a:prstGeom>
          <a:noFill/>
          <a:ln w="73025">
            <a:solidFill>
              <a:schemeClr val="accent1"/>
            </a:solidFill>
          </a:ln>
          <a:extLst>
            <a:ext uri="{909E8E84-426E-40DD-AFC4-6F175D3DCCD1}">
              <a14:hiddenFill xmlns:a14="http://schemas.microsoft.com/office/drawing/2010/main">
                <a:solidFill>
                  <a:srgbClr val="FFFFFF"/>
                </a:solidFill>
              </a14:hiddenFill>
            </a:ext>
          </a:extLst>
        </p:spPr>
      </p:pic>
      <p:pic>
        <p:nvPicPr>
          <p:cNvPr id="2" name="Picture 1" descr="A logo for a football team&#10;&#10;Description automatically generated">
            <a:extLst>
              <a:ext uri="{FF2B5EF4-FFF2-40B4-BE49-F238E27FC236}">
                <a16:creationId xmlns="" xmlns:a16="http://schemas.microsoft.com/office/drawing/2014/main" id="{BAE1D569-EECD-83EF-9244-61DC963263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89649" y="4720259"/>
            <a:ext cx="1807629" cy="2146208"/>
          </a:xfrm>
          <a:prstGeom prst="rect">
            <a:avLst/>
          </a:prstGeom>
        </p:spPr>
      </p:pic>
    </p:spTree>
    <p:extLst>
      <p:ext uri="{BB962C8B-B14F-4D97-AF65-F5344CB8AC3E}">
        <p14:creationId xmlns:p14="http://schemas.microsoft.com/office/powerpoint/2010/main" val="960058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 xmlns:a16="http://schemas.microsoft.com/office/drawing/2014/main" id="{88C9B83F-64CD-41C1-925F-A08801FFD0B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79" name="Straight Connector 78">
              <a:extLst>
                <a:ext uri="{FF2B5EF4-FFF2-40B4-BE49-F238E27FC236}">
                  <a16:creationId xmlns="" xmlns:a16="http://schemas.microsoft.com/office/drawing/2014/main" id="{E1655065-0BD7-4422-BEC0-4401E998090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 xmlns:a16="http://schemas.microsoft.com/office/drawing/2014/main" id="{4DDD90AC-ABEC-4A76-9C9C-AD0A5F8FC7F2}"/>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 xmlns:a16="http://schemas.microsoft.com/office/drawing/2014/main" id="{21A8AFEF-EC50-4C0B-9C64-814B76C8209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Rectangle 25">
              <a:extLst>
                <a:ext uri="{FF2B5EF4-FFF2-40B4-BE49-F238E27FC236}">
                  <a16:creationId xmlns="" xmlns:a16="http://schemas.microsoft.com/office/drawing/2014/main" id="{CAFAA800-E117-4357-84E4-56B63EA03E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Isosceles Triangle 82">
              <a:extLst>
                <a:ext uri="{FF2B5EF4-FFF2-40B4-BE49-F238E27FC236}">
                  <a16:creationId xmlns="" xmlns:a16="http://schemas.microsoft.com/office/drawing/2014/main" id="{8DDFC9F4-3B45-402D-8AD7-60B3F08ED75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Rectangle 27">
              <a:extLst>
                <a:ext uri="{FF2B5EF4-FFF2-40B4-BE49-F238E27FC236}">
                  <a16:creationId xmlns="" xmlns:a16="http://schemas.microsoft.com/office/drawing/2014/main" id="{F26A0854-FBE4-4587-B349-06BE192BD7F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8">
              <a:extLst>
                <a:ext uri="{FF2B5EF4-FFF2-40B4-BE49-F238E27FC236}">
                  <a16:creationId xmlns="" xmlns:a16="http://schemas.microsoft.com/office/drawing/2014/main" id="{54A9C4C6-FF7D-470E-BFCA-CE4F60A1F0A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Rectangle 29">
              <a:extLst>
                <a:ext uri="{FF2B5EF4-FFF2-40B4-BE49-F238E27FC236}">
                  <a16:creationId xmlns="" xmlns:a16="http://schemas.microsoft.com/office/drawing/2014/main" id="{B1721EA8-4871-45D4-B78F-AE805A3004B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Isosceles Triangle 86">
              <a:extLst>
                <a:ext uri="{FF2B5EF4-FFF2-40B4-BE49-F238E27FC236}">
                  <a16:creationId xmlns="" xmlns:a16="http://schemas.microsoft.com/office/drawing/2014/main" id="{E5763971-E3A3-45C6-9BA8-2E032C7A55E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8" name="Isosceles Triangle 87">
              <a:extLst>
                <a:ext uri="{FF2B5EF4-FFF2-40B4-BE49-F238E27FC236}">
                  <a16:creationId xmlns="" xmlns:a16="http://schemas.microsoft.com/office/drawing/2014/main" id="{32752E94-0E01-4AF5-A43A-F2FAD8737C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6" name="TextBox 35">
            <a:extLst>
              <a:ext uri="{FF2B5EF4-FFF2-40B4-BE49-F238E27FC236}">
                <a16:creationId xmlns="" xmlns:a16="http://schemas.microsoft.com/office/drawing/2014/main" id="{D8C22DA6-AF63-4298-8430-B8DA81FFA60C}"/>
              </a:ext>
            </a:extLst>
          </p:cNvPr>
          <p:cNvSpPr txBox="1"/>
          <p:nvPr/>
        </p:nvSpPr>
        <p:spPr>
          <a:xfrm>
            <a:off x="643306" y="1115762"/>
            <a:ext cx="4088190" cy="2369093"/>
          </a:xfrm>
          <a:prstGeom prst="rect">
            <a:avLst/>
          </a:prstGeom>
        </p:spPr>
        <p:txBody>
          <a:bodyPr vert="horz" lIns="91440" tIns="45720" rIns="91440" bIns="45720" rtlCol="0" anchor="b">
            <a:normAutofit/>
          </a:bodyPr>
          <a:lstStyle/>
          <a:p>
            <a:pPr algn="ctr">
              <a:spcBef>
                <a:spcPct val="0"/>
              </a:spcBef>
              <a:spcAft>
                <a:spcPts val="600"/>
              </a:spcAft>
            </a:pPr>
            <a:r>
              <a:rPr lang="en-US" altLang="ko-KR" sz="4800" b="1" dirty="0" smtClean="0">
                <a:solidFill>
                  <a:schemeClr val="accent1"/>
                </a:solidFill>
                <a:latin typeface="+mj-lt"/>
                <a:ea typeface="+mj-ea"/>
                <a:cs typeface="+mj-cs"/>
              </a:rPr>
              <a:t>KESA </a:t>
            </a:r>
            <a:endParaRPr lang="en-US" altLang="ko-KR" sz="4800" b="1" dirty="0">
              <a:solidFill>
                <a:schemeClr val="accent1"/>
              </a:solidFill>
              <a:latin typeface="+mj-lt"/>
              <a:ea typeface="+mj-ea"/>
              <a:cs typeface="+mj-cs"/>
            </a:endParaRPr>
          </a:p>
          <a:p>
            <a:pPr algn="ctr">
              <a:spcBef>
                <a:spcPct val="0"/>
              </a:spcBef>
              <a:spcAft>
                <a:spcPts val="600"/>
              </a:spcAft>
            </a:pPr>
            <a:r>
              <a:rPr lang="en-US" altLang="ko-KR" sz="4000" b="1" dirty="0" smtClean="0">
                <a:latin typeface="+mj-lt"/>
                <a:ea typeface="+mj-ea"/>
                <a:cs typeface="+mj-cs"/>
              </a:rPr>
              <a:t>REP U14 to U18</a:t>
            </a:r>
            <a:endParaRPr lang="en-US" altLang="ko-KR" sz="4000" b="1" dirty="0">
              <a:latin typeface="+mj-lt"/>
              <a:ea typeface="+mj-ea"/>
              <a:cs typeface="+mj-cs"/>
            </a:endParaRPr>
          </a:p>
          <a:p>
            <a:pPr algn="r">
              <a:spcBef>
                <a:spcPct val="0"/>
              </a:spcBef>
              <a:spcAft>
                <a:spcPts val="600"/>
              </a:spcAft>
            </a:pPr>
            <a:endParaRPr lang="en-US" altLang="ko-KR" sz="4800" b="1" dirty="0">
              <a:solidFill>
                <a:schemeClr val="accent1"/>
              </a:solidFill>
              <a:latin typeface="+mj-lt"/>
              <a:ea typeface="+mj-ea"/>
              <a:cs typeface="+mj-cs"/>
            </a:endParaRPr>
          </a:p>
        </p:txBody>
      </p:sp>
      <p:cxnSp>
        <p:nvCxnSpPr>
          <p:cNvPr id="136" name="Straight Connector 89">
            <a:extLst>
              <a:ext uri="{FF2B5EF4-FFF2-40B4-BE49-F238E27FC236}">
                <a16:creationId xmlns="" xmlns:a16="http://schemas.microsoft.com/office/drawing/2014/main" id="{A57C1A16-B8AB-4D99-A195-A38F556A648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91">
            <a:extLst>
              <a:ext uri="{FF2B5EF4-FFF2-40B4-BE49-F238E27FC236}">
                <a16:creationId xmlns="" xmlns:a16="http://schemas.microsoft.com/office/drawing/2014/main" id="{F8A9B20B-D1DD-4573-B5EC-55802951923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 xmlns:a16="http://schemas.microsoft.com/office/drawing/2014/main" id="{66D61E08-70C3-48D8-BEA0-787111DC30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9" name="Rectangle 25">
            <a:extLst>
              <a:ext uri="{FF2B5EF4-FFF2-40B4-BE49-F238E27FC236}">
                <a16:creationId xmlns="" xmlns:a16="http://schemas.microsoft.com/office/drawing/2014/main" id="{FC55298F-0AE5-478E-AD2B-03C2614C58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0" name="Isosceles Triangle 24">
            <a:extLst>
              <a:ext uri="{FF2B5EF4-FFF2-40B4-BE49-F238E27FC236}">
                <a16:creationId xmlns="" xmlns:a16="http://schemas.microsoft.com/office/drawing/2014/main" id="{C180E4EA-0B63-4779-A895-7E90E71088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1" name="Rectangle 27">
            <a:extLst>
              <a:ext uri="{FF2B5EF4-FFF2-40B4-BE49-F238E27FC236}">
                <a16:creationId xmlns="" xmlns:a16="http://schemas.microsoft.com/office/drawing/2014/main" id="{CEE01D9D-3DE8-4EED-B0D3-8F3C79CC76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Rectangle 28">
            <a:extLst>
              <a:ext uri="{FF2B5EF4-FFF2-40B4-BE49-F238E27FC236}">
                <a16:creationId xmlns="" xmlns:a16="http://schemas.microsoft.com/office/drawing/2014/main" id="{89AF5CE9-607F-43F4-8983-DCD6DA4051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 name="Rectangle 29">
            <a:extLst>
              <a:ext uri="{FF2B5EF4-FFF2-40B4-BE49-F238E27FC236}">
                <a16:creationId xmlns="" xmlns:a16="http://schemas.microsoft.com/office/drawing/2014/main" id="{6EEA2DBD-9E1E-4521-8C01-F32AD18A89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4" name="Isosceles Triangle 29">
            <a:extLst>
              <a:ext uri="{FF2B5EF4-FFF2-40B4-BE49-F238E27FC236}">
                <a16:creationId xmlns="" xmlns:a16="http://schemas.microsoft.com/office/drawing/2014/main" id="{15BBD2C1-BA9B-46A9-A27A-33498B1692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Diagram 6">
            <a:extLst>
              <a:ext uri="{FF2B5EF4-FFF2-40B4-BE49-F238E27FC236}">
                <a16:creationId xmlns="" xmlns:a16="http://schemas.microsoft.com/office/drawing/2014/main" id="{B9E900BD-710C-1235-6445-7EEA756BA516}"/>
              </a:ext>
            </a:extLst>
          </p:cNvPr>
          <p:cNvGraphicFramePr/>
          <p:nvPr>
            <p:extLst>
              <p:ext uri="{D42A27DB-BD31-4B8C-83A1-F6EECF244321}">
                <p14:modId xmlns:p14="http://schemas.microsoft.com/office/powerpoint/2010/main" val="2273624616"/>
              </p:ext>
            </p:extLst>
          </p:nvPr>
        </p:nvGraphicFramePr>
        <p:xfrm>
          <a:off x="865665" y="3420533"/>
          <a:ext cx="3643473" cy="2196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6" name="Picture 4" descr="https://scontent.fyyc7-1.fna.fbcdn.net/v/t39.30808-6/450427573_883750337129420_4662758280147059714_n.jpg?stp=dst-jpg_p417x417_tt6&amp;_nc_cat=108&amp;ccb=1-7&amp;_nc_sid=833d8c&amp;_nc_ohc=BRYEQEjDuM4Q7kNvgGa-Y7Y&amp;_nc_oc=AdjMCnrrImVIpX3-k0IONLREuun-VDfUqGdqBiDY8VSBxQKQrguh_HXy2gnKhKKznFM&amp;_nc_zt=23&amp;_nc_ht=scontent.fyyc7-1.fna&amp;_nc_gid=6STOIOXO8RPO_FNgbH3GUA&amp;oh=00_AYFfQfjuqermNmAUw4C_mW4v7MTZ_FLabgd0kKFlj_9X1A&amp;oe=67DCEC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4126" y="1062037"/>
            <a:ext cx="5591175" cy="3971925"/>
          </a:xfrm>
          <a:prstGeom prst="rect">
            <a:avLst/>
          </a:prstGeom>
          <a:noFill/>
          <a:ln w="66675">
            <a:solidFill>
              <a:schemeClr val="accent1"/>
            </a:solidFill>
          </a:ln>
          <a:extLst>
            <a:ext uri="{909E8E84-426E-40DD-AFC4-6F175D3DCCD1}">
              <a14:hiddenFill xmlns:a14="http://schemas.microsoft.com/office/drawing/2010/main">
                <a:solidFill>
                  <a:srgbClr val="FFFFFF"/>
                </a:solidFill>
              </a14:hiddenFill>
            </a:ext>
          </a:extLst>
        </p:spPr>
      </p:pic>
      <p:pic>
        <p:nvPicPr>
          <p:cNvPr id="31" name="Picture 30" descr="A logo for a football team&#10;&#10;Description automatically generated">
            <a:extLst>
              <a:ext uri="{FF2B5EF4-FFF2-40B4-BE49-F238E27FC236}">
                <a16:creationId xmlns="" xmlns:a16="http://schemas.microsoft.com/office/drawing/2014/main" id="{66134A66-9FE9-8336-795F-958BFCE1B9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78835" y="4301381"/>
            <a:ext cx="1858896" cy="2207079"/>
          </a:xfrm>
          <a:prstGeom prst="rect">
            <a:avLst/>
          </a:prstGeom>
        </p:spPr>
      </p:pic>
    </p:spTree>
    <p:extLst>
      <p:ext uri="{BB962C8B-B14F-4D97-AF65-F5344CB8AC3E}">
        <p14:creationId xmlns:p14="http://schemas.microsoft.com/office/powerpoint/2010/main" val="438018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PLAYER EXPECTATIONS SPORTSMANSHIP:</a:t>
            </a:r>
            <a:endParaRPr lang="en-CA" dirty="0"/>
          </a:p>
        </p:txBody>
      </p:sp>
      <p:sp>
        <p:nvSpPr>
          <p:cNvPr id="4" name="Content Placeholder 3"/>
          <p:cNvSpPr>
            <a:spLocks noGrp="1"/>
          </p:cNvSpPr>
          <p:nvPr>
            <p:ph idx="1"/>
          </p:nvPr>
        </p:nvSpPr>
        <p:spPr>
          <a:xfrm>
            <a:off x="677334" y="1760564"/>
            <a:ext cx="8596668" cy="4763068"/>
          </a:xfrm>
        </p:spPr>
        <p:txBody>
          <a:bodyPr>
            <a:normAutofit fontScale="92500" lnSpcReduction="20000"/>
          </a:bodyPr>
          <a:lstStyle/>
          <a:p>
            <a:r>
              <a:rPr lang="en-US" dirty="0" smtClean="0"/>
              <a:t>All </a:t>
            </a:r>
            <a:r>
              <a:rPr lang="en-US" dirty="0"/>
              <a:t>players are expected to conduct themselves in accordance with </a:t>
            </a:r>
            <a:r>
              <a:rPr lang="en-US" b="1" dirty="0"/>
              <a:t>the </a:t>
            </a:r>
            <a:r>
              <a:rPr lang="en-US" b="1" dirty="0" smtClean="0"/>
              <a:t>KESA </a:t>
            </a:r>
            <a:r>
              <a:rPr lang="en-US" b="1" dirty="0"/>
              <a:t>FAIR PLAY CODE OF CONDUCT</a:t>
            </a:r>
            <a:r>
              <a:rPr lang="en-US" dirty="0"/>
              <a:t>, in a sportsmanlike manner during training, games and at any club events. Any player who fails to do so will be subject to disciplinary action, which may include suspension by </a:t>
            </a:r>
            <a:r>
              <a:rPr lang="en-US" dirty="0" smtClean="0"/>
              <a:t>KESA </a:t>
            </a:r>
            <a:r>
              <a:rPr lang="en-US" dirty="0"/>
              <a:t>Board.  </a:t>
            </a:r>
            <a:endParaRPr lang="en-US" dirty="0" smtClean="0"/>
          </a:p>
          <a:p>
            <a:r>
              <a:rPr lang="en-US" b="1" dirty="0" smtClean="0"/>
              <a:t>ATTENDANCE</a:t>
            </a:r>
            <a:r>
              <a:rPr lang="en-US" b="1" dirty="0"/>
              <a:t>:</a:t>
            </a:r>
            <a:r>
              <a:rPr lang="en-US" dirty="0"/>
              <a:t> Players are expected to attend all scheduled training sessions.  Any player that is consistently unable to attend training sessions can be subject to a reduction in playing time. Players are expected to attend all scheduled games, tournaments, and provincials should their team qualify.  </a:t>
            </a:r>
            <a:endParaRPr lang="en-US" dirty="0" smtClean="0"/>
          </a:p>
          <a:p>
            <a:r>
              <a:rPr lang="en-US" b="1" dirty="0" smtClean="0"/>
              <a:t>ATTIRE</a:t>
            </a:r>
            <a:r>
              <a:rPr lang="en-US" b="1" dirty="0"/>
              <a:t>: </a:t>
            </a:r>
            <a:r>
              <a:rPr lang="en-US" dirty="0"/>
              <a:t>Players are expected to wear soccer appropriate apparel during training sessions and games. All players will be required to wear their </a:t>
            </a:r>
            <a:r>
              <a:rPr lang="en-US" dirty="0" smtClean="0"/>
              <a:t>KESA </a:t>
            </a:r>
            <a:r>
              <a:rPr lang="en-US" dirty="0"/>
              <a:t>uniform kit for training and games. All players are required to wear appropriate equipment at all times on the field (see SAFETY section below). </a:t>
            </a:r>
            <a:endParaRPr lang="en-US" dirty="0" smtClean="0"/>
          </a:p>
          <a:p>
            <a:r>
              <a:rPr lang="en-US" b="1" dirty="0" smtClean="0"/>
              <a:t>SAFETY</a:t>
            </a:r>
            <a:r>
              <a:rPr lang="en-US" dirty="0"/>
              <a:t>: All players shall conduct themselves in accordance with the </a:t>
            </a:r>
            <a:r>
              <a:rPr lang="en-US" dirty="0" smtClean="0"/>
              <a:t>KESA </a:t>
            </a:r>
            <a:r>
              <a:rPr lang="en-US" dirty="0"/>
              <a:t>FAIR PLAY CODE OF CONDUCT. Safety is a core value within </a:t>
            </a:r>
            <a:r>
              <a:rPr lang="en-US" dirty="0" smtClean="0"/>
              <a:t>KESA</a:t>
            </a:r>
            <a:r>
              <a:rPr lang="en-US" dirty="0"/>
              <a:t>. No player shall conduct them self in a manner that injures or has the potential to injury themselves or other players.  Players will wear cleats and shin pads at all times on the field. Players will not wear watches, earrings, other jewelry, or hats while on the field. Contacts or sports glasses must be worn if your prescription requires. Standard glasses are not permitted. </a:t>
            </a:r>
            <a:endParaRPr lang="en-CA" dirty="0"/>
          </a:p>
        </p:txBody>
      </p:sp>
      <p:pic>
        <p:nvPicPr>
          <p:cNvPr id="5" name="Picture 4" descr="A logo for a football team&#10;&#10;Description automatically generated">
            <a:extLst>
              <a:ext uri="{FF2B5EF4-FFF2-40B4-BE49-F238E27FC236}">
                <a16:creationId xmlns="" xmlns:a16="http://schemas.microsoft.com/office/drawing/2014/main" id="{0D2A7543-B929-2031-F0D5-2427723158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954" y="4995081"/>
            <a:ext cx="1444865" cy="1715497"/>
          </a:xfrm>
          <a:prstGeom prst="rect">
            <a:avLst/>
          </a:prstGeom>
        </p:spPr>
      </p:pic>
    </p:spTree>
    <p:extLst>
      <p:ext uri="{BB962C8B-B14F-4D97-AF65-F5344CB8AC3E}">
        <p14:creationId xmlns:p14="http://schemas.microsoft.com/office/powerpoint/2010/main" val="3320260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Fair Play Code for Players</a:t>
            </a:r>
            <a:endParaRPr lang="en-CA" dirty="0"/>
          </a:p>
        </p:txBody>
      </p:sp>
      <p:sp>
        <p:nvSpPr>
          <p:cNvPr id="4" name="Content Placeholder 3"/>
          <p:cNvSpPr>
            <a:spLocks noGrp="1"/>
          </p:cNvSpPr>
          <p:nvPr>
            <p:ph idx="1"/>
          </p:nvPr>
        </p:nvSpPr>
        <p:spPr>
          <a:xfrm>
            <a:off x="677334" y="1555845"/>
            <a:ext cx="8807860" cy="5008728"/>
          </a:xfrm>
        </p:spPr>
        <p:txBody>
          <a:bodyPr>
            <a:normAutofit fontScale="85000" lnSpcReduction="10000"/>
          </a:bodyPr>
          <a:lstStyle/>
          <a:p>
            <a:r>
              <a:rPr lang="en-US" dirty="0" smtClean="0"/>
              <a:t>I </a:t>
            </a:r>
            <a:r>
              <a:rPr lang="en-US" dirty="0"/>
              <a:t>will participate because I want to, not just because my parents or coaches want me to. </a:t>
            </a:r>
          </a:p>
          <a:p>
            <a:r>
              <a:rPr lang="en-US" dirty="0" smtClean="0"/>
              <a:t>I </a:t>
            </a:r>
            <a:r>
              <a:rPr lang="en-US" dirty="0"/>
              <a:t>will play by the rules, and in the spirit of the game. </a:t>
            </a:r>
          </a:p>
          <a:p>
            <a:r>
              <a:rPr lang="en-US" dirty="0" smtClean="0"/>
              <a:t>I </a:t>
            </a:r>
            <a:r>
              <a:rPr lang="en-US" dirty="0"/>
              <a:t>will control my temper - fighting and “mouthing off” can spoil the activity for </a:t>
            </a:r>
            <a:r>
              <a:rPr lang="en-US" dirty="0" smtClean="0"/>
              <a:t>everybody.</a:t>
            </a:r>
          </a:p>
          <a:p>
            <a:r>
              <a:rPr lang="en-US" dirty="0" smtClean="0"/>
              <a:t>I </a:t>
            </a:r>
            <a:r>
              <a:rPr lang="en-US" dirty="0"/>
              <a:t>will respect my opponents. </a:t>
            </a:r>
          </a:p>
          <a:p>
            <a:r>
              <a:rPr lang="en-US" dirty="0" smtClean="0"/>
              <a:t>I </a:t>
            </a:r>
            <a:r>
              <a:rPr lang="en-US" dirty="0"/>
              <a:t>will do my best to be a true team player. I will remember that winning isn’t everything - that having fun, improving skills, making friends and doing my best are also important. </a:t>
            </a:r>
          </a:p>
          <a:p>
            <a:r>
              <a:rPr lang="en-US" dirty="0" smtClean="0"/>
              <a:t>I </a:t>
            </a:r>
            <a:r>
              <a:rPr lang="en-US" dirty="0"/>
              <a:t>will acknowledge all good plays/performances - those of my team and of my opponents. </a:t>
            </a:r>
            <a:endParaRPr lang="en-US" dirty="0" smtClean="0"/>
          </a:p>
          <a:p>
            <a:r>
              <a:rPr lang="en-US" dirty="0" smtClean="0"/>
              <a:t>I </a:t>
            </a:r>
            <a:r>
              <a:rPr lang="en-US" dirty="0"/>
              <a:t>will remember that coaches and officials are there to help me. I will accept their decisions and show them respect. </a:t>
            </a:r>
            <a:endParaRPr lang="en-US" dirty="0" smtClean="0"/>
          </a:p>
          <a:p>
            <a:r>
              <a:rPr lang="en-US" dirty="0" smtClean="0"/>
              <a:t>I </a:t>
            </a:r>
            <a:r>
              <a:rPr lang="en-US" dirty="0"/>
              <a:t>will not discriminate on grounds of race, gender, or sexuality. </a:t>
            </a:r>
            <a:endParaRPr lang="en-US" dirty="0" smtClean="0"/>
          </a:p>
          <a:p>
            <a:r>
              <a:rPr lang="en-US" dirty="0" smtClean="0"/>
              <a:t>I </a:t>
            </a:r>
            <a:r>
              <a:rPr lang="en-US" dirty="0"/>
              <a:t>will participate in soccer alcohol and drug free </a:t>
            </a:r>
            <a:endParaRPr lang="en-US" dirty="0" smtClean="0"/>
          </a:p>
          <a:p>
            <a:r>
              <a:rPr lang="en-US" dirty="0" smtClean="0"/>
              <a:t>I </a:t>
            </a:r>
            <a:r>
              <a:rPr lang="en-US" dirty="0"/>
              <a:t>will support the </a:t>
            </a:r>
            <a:r>
              <a:rPr lang="en-US" dirty="0" smtClean="0"/>
              <a:t>KESA </a:t>
            </a:r>
            <a:r>
              <a:rPr lang="en-US" dirty="0"/>
              <a:t>Concussion Policy </a:t>
            </a:r>
          </a:p>
          <a:p>
            <a:r>
              <a:rPr lang="en-US" dirty="0" smtClean="0"/>
              <a:t>If </a:t>
            </a:r>
            <a:r>
              <a:rPr lang="en-US" dirty="0"/>
              <a:t>I have a concern, I will appropriately communicate it to coaches, officials or </a:t>
            </a:r>
            <a:r>
              <a:rPr lang="en-US" dirty="0" smtClean="0"/>
              <a:t>KESA </a:t>
            </a:r>
            <a:r>
              <a:rPr lang="en-US" dirty="0"/>
              <a:t>Contacts </a:t>
            </a:r>
            <a:endParaRPr lang="en-US" dirty="0" smtClean="0"/>
          </a:p>
          <a:p>
            <a:r>
              <a:rPr lang="en-US" dirty="0" smtClean="0"/>
              <a:t>I </a:t>
            </a:r>
            <a:r>
              <a:rPr lang="en-US" dirty="0"/>
              <a:t>will respect the facilities that I use with my team: fields, hotels, restaurants, and washrooms, leaving them as they were or better than how I found them. </a:t>
            </a:r>
            <a:endParaRPr lang="en-CA" dirty="0"/>
          </a:p>
        </p:txBody>
      </p:sp>
      <p:pic>
        <p:nvPicPr>
          <p:cNvPr id="5" name="Picture 4" descr="A logo for a football team&#10;&#10;Description automatically generated">
            <a:extLst>
              <a:ext uri="{FF2B5EF4-FFF2-40B4-BE49-F238E27FC236}">
                <a16:creationId xmlns="" xmlns:a16="http://schemas.microsoft.com/office/drawing/2014/main" id="{0D2A7543-B929-2031-F0D5-2427723158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954" y="4995081"/>
            <a:ext cx="1444865" cy="1715497"/>
          </a:xfrm>
          <a:prstGeom prst="rect">
            <a:avLst/>
          </a:prstGeom>
        </p:spPr>
      </p:pic>
    </p:spTree>
    <p:extLst>
      <p:ext uri="{BB962C8B-B14F-4D97-AF65-F5344CB8AC3E}">
        <p14:creationId xmlns:p14="http://schemas.microsoft.com/office/powerpoint/2010/main" val="73040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 Expectations</a:t>
            </a:r>
            <a:endParaRPr lang="en-CA" dirty="0"/>
          </a:p>
        </p:txBody>
      </p:sp>
      <p:sp>
        <p:nvSpPr>
          <p:cNvPr id="3" name="Content Placeholder 2"/>
          <p:cNvSpPr>
            <a:spLocks noGrp="1"/>
          </p:cNvSpPr>
          <p:nvPr>
            <p:ph idx="1"/>
          </p:nvPr>
        </p:nvSpPr>
        <p:spPr>
          <a:xfrm>
            <a:off x="677334" y="1692323"/>
            <a:ext cx="8596668" cy="4349040"/>
          </a:xfrm>
        </p:spPr>
        <p:txBody>
          <a:bodyPr>
            <a:normAutofit/>
          </a:bodyPr>
          <a:lstStyle/>
          <a:p>
            <a:pPr marL="0" indent="0">
              <a:buNone/>
            </a:pPr>
            <a:r>
              <a:rPr lang="en-US" b="1" dirty="0" smtClean="0"/>
              <a:t>COMMITMENT</a:t>
            </a:r>
            <a:endParaRPr lang="en-US" dirty="0" smtClean="0"/>
          </a:p>
          <a:p>
            <a:pPr lvl="1"/>
            <a:r>
              <a:rPr lang="en-US" dirty="0" smtClean="0"/>
              <a:t>Players </a:t>
            </a:r>
            <a:r>
              <a:rPr lang="en-US" dirty="0"/>
              <a:t>and parents agree to play for </a:t>
            </a:r>
            <a:r>
              <a:rPr lang="en-US" dirty="0" smtClean="0"/>
              <a:t>KESA </a:t>
            </a:r>
            <a:r>
              <a:rPr lang="en-US" dirty="0"/>
              <a:t>and Whitecaps only and will not compete with other competitive soccer clubs without prior, written consent from the </a:t>
            </a:r>
            <a:r>
              <a:rPr lang="en-US" dirty="0" smtClean="0"/>
              <a:t>KESA </a:t>
            </a:r>
            <a:r>
              <a:rPr lang="en-US" dirty="0"/>
              <a:t>board. Any player who fails to follow this will be subject to disciplinary action, which may include suspension by the </a:t>
            </a:r>
            <a:r>
              <a:rPr lang="en-US" dirty="0" smtClean="0"/>
              <a:t>KESA </a:t>
            </a:r>
            <a:r>
              <a:rPr lang="en-US" dirty="0"/>
              <a:t>Board. Players and parents acknowledge the required participation in multiple weekly training sessions, games, tournaments, provincials and associated travel costs. A signed deposit </a:t>
            </a:r>
            <a:r>
              <a:rPr lang="en-US" dirty="0" err="1"/>
              <a:t>cheque</a:t>
            </a:r>
            <a:r>
              <a:rPr lang="en-US" dirty="0"/>
              <a:t> is required to play on a </a:t>
            </a:r>
            <a:r>
              <a:rPr lang="en-US" dirty="0" smtClean="0"/>
              <a:t>KESA </a:t>
            </a:r>
            <a:r>
              <a:rPr lang="en-US" dirty="0"/>
              <a:t>Rep </a:t>
            </a:r>
            <a:r>
              <a:rPr lang="en-US" dirty="0" smtClean="0"/>
              <a:t>team.</a:t>
            </a:r>
          </a:p>
          <a:p>
            <a:endParaRPr lang="en-US" dirty="0" smtClean="0"/>
          </a:p>
          <a:p>
            <a:pPr marL="0" indent="0">
              <a:buNone/>
            </a:pPr>
            <a:r>
              <a:rPr lang="en-US" b="1" dirty="0" smtClean="0"/>
              <a:t>DETERMINATION OF PLAYING TIME</a:t>
            </a:r>
          </a:p>
          <a:p>
            <a:pPr lvl="1"/>
            <a:r>
              <a:rPr lang="en-US" dirty="0" smtClean="0"/>
              <a:t>Rep </a:t>
            </a:r>
            <a:r>
              <a:rPr lang="en-US" dirty="0"/>
              <a:t>players should expect to compete for playing time, but players who attend training and work hard should expect to play a minimum of 30% of the total game minutes on average per </a:t>
            </a:r>
            <a:r>
              <a:rPr lang="en-US" dirty="0" smtClean="0"/>
              <a:t>season</a:t>
            </a:r>
            <a:r>
              <a:rPr lang="en-US" dirty="0"/>
              <a:t>. Playing time is determined by: training attendance, performance on the field, and work ethic/behavior in games and training. </a:t>
            </a:r>
            <a:endParaRPr lang="en-CA" dirty="0"/>
          </a:p>
        </p:txBody>
      </p:sp>
      <p:pic>
        <p:nvPicPr>
          <p:cNvPr id="4" name="Picture 3" descr="A logo for a football team&#10;&#10;Description automatically generated">
            <a:extLst>
              <a:ext uri="{FF2B5EF4-FFF2-40B4-BE49-F238E27FC236}">
                <a16:creationId xmlns="" xmlns:a16="http://schemas.microsoft.com/office/drawing/2014/main" id="{0D2A7543-B929-2031-F0D5-2427723158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9954" y="4995081"/>
            <a:ext cx="1444865" cy="1715497"/>
          </a:xfrm>
          <a:prstGeom prst="rect">
            <a:avLst/>
          </a:prstGeom>
        </p:spPr>
      </p:pic>
    </p:spTree>
    <p:extLst>
      <p:ext uri="{BB962C8B-B14F-4D97-AF65-F5344CB8AC3E}">
        <p14:creationId xmlns:p14="http://schemas.microsoft.com/office/powerpoint/2010/main" val="3577987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F4444CE-BC8D-4D61-B303-4C05614E62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240462C-4E8B-DEDD-D727-BB53CDFD116E}"/>
              </a:ext>
            </a:extLst>
          </p:cNvPr>
          <p:cNvSpPr>
            <a:spLocks noGrp="1"/>
          </p:cNvSpPr>
          <p:nvPr>
            <p:ph type="title"/>
          </p:nvPr>
        </p:nvSpPr>
        <p:spPr>
          <a:xfrm>
            <a:off x="1286933" y="609600"/>
            <a:ext cx="10197494" cy="1099457"/>
          </a:xfrm>
        </p:spPr>
        <p:txBody>
          <a:bodyPr>
            <a:normAutofit/>
          </a:bodyPr>
          <a:lstStyle/>
          <a:p>
            <a:r>
              <a:rPr lang="en-US" dirty="0"/>
              <a:t>Agenda</a:t>
            </a:r>
          </a:p>
        </p:txBody>
      </p:sp>
      <p:sp>
        <p:nvSpPr>
          <p:cNvPr id="11" name="Isosceles Triangle 10">
            <a:extLst>
              <a:ext uri="{FF2B5EF4-FFF2-40B4-BE49-F238E27FC236}">
                <a16:creationId xmlns="" xmlns:a16="http://schemas.microsoft.com/office/drawing/2014/main" id="{73772B81-181F-48B7-8826-4D9686D15D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 xmlns:a16="http://schemas.microsoft.com/office/drawing/2014/main" id="{B2205F6E-03C6-4E92-877C-E2482F6599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descr="A logo for a football team&#10;&#10;Description automatically generated">
            <a:extLst>
              <a:ext uri="{FF2B5EF4-FFF2-40B4-BE49-F238E27FC236}">
                <a16:creationId xmlns="" xmlns:a16="http://schemas.microsoft.com/office/drawing/2014/main" id="{EC2CF6D3-5127-A4CD-F8C0-DCA7B46C8D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graphicFrame>
        <p:nvGraphicFramePr>
          <p:cNvPr id="4" name="Content Placeholder 3">
            <a:extLst>
              <a:ext uri="{FF2B5EF4-FFF2-40B4-BE49-F238E27FC236}">
                <a16:creationId xmlns="" xmlns:a16="http://schemas.microsoft.com/office/drawing/2014/main" id="{3DDA3CA4-35B2-8798-6583-4E33EFD333BE}"/>
              </a:ext>
            </a:extLst>
          </p:cNvPr>
          <p:cNvGraphicFramePr>
            <a:graphicFrameLocks noGrp="1"/>
          </p:cNvGraphicFramePr>
          <p:nvPr>
            <p:ph idx="1"/>
            <p:extLst>
              <p:ext uri="{D42A27DB-BD31-4B8C-83A1-F6EECF244321}">
                <p14:modId xmlns:p14="http://schemas.microsoft.com/office/powerpoint/2010/main" val="377889138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323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48A2979-A456-4286-B8FC-8FF4C0C58EFD}"/>
              </a:ext>
            </a:extLst>
          </p:cNvPr>
          <p:cNvSpPr txBox="1"/>
          <p:nvPr/>
        </p:nvSpPr>
        <p:spPr>
          <a:xfrm>
            <a:off x="3054147" y="4406705"/>
            <a:ext cx="6123407" cy="830997"/>
          </a:xfrm>
          <a:prstGeom prst="rect">
            <a:avLst/>
          </a:prstGeom>
          <a:noFill/>
        </p:spPr>
        <p:txBody>
          <a:bodyPr wrap="square" rtlCol="0" anchor="ctr">
            <a:spAutoFit/>
          </a:bodyPr>
          <a:lstStyle/>
          <a:p>
            <a:pPr algn="ctr"/>
            <a:r>
              <a:rPr lang="en-CA" altLang="ko-KR" sz="4800" dirty="0">
                <a:solidFill>
                  <a:schemeClr val="tx1">
                    <a:lumMod val="85000"/>
                    <a:lumOff val="15000"/>
                  </a:schemeClr>
                </a:solidFill>
                <a:cs typeface="Arial" pitchFamily="34" charset="0"/>
              </a:rPr>
              <a:t>The Coach</a:t>
            </a:r>
            <a:endParaRPr lang="ko-KR" altLang="en-US" sz="4800" dirty="0">
              <a:solidFill>
                <a:schemeClr val="tx1">
                  <a:lumMod val="85000"/>
                  <a:lumOff val="15000"/>
                </a:schemeClr>
              </a:solidFill>
              <a:cs typeface="Arial" pitchFamily="34" charset="0"/>
            </a:endParaRPr>
          </a:p>
        </p:txBody>
      </p:sp>
      <p:pic>
        <p:nvPicPr>
          <p:cNvPr id="3" name="Picture 2" descr="A logo for a football team&#10;&#10;Description automatically generated">
            <a:extLst>
              <a:ext uri="{FF2B5EF4-FFF2-40B4-BE49-F238E27FC236}">
                <a16:creationId xmlns="" xmlns:a16="http://schemas.microsoft.com/office/drawing/2014/main" id="{9CEF22CF-57B2-C07A-81B5-02EBEC968B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52" y="2199626"/>
            <a:ext cx="1858896" cy="2207079"/>
          </a:xfrm>
          <a:prstGeom prst="rect">
            <a:avLst/>
          </a:prstGeom>
        </p:spPr>
      </p:pic>
    </p:spTree>
    <p:extLst>
      <p:ext uri="{BB962C8B-B14F-4D97-AF65-F5344CB8AC3E}">
        <p14:creationId xmlns:p14="http://schemas.microsoft.com/office/powerpoint/2010/main" val="3905733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E533997-CD25-46C1-AEFB-2B4A5FF569A1}"/>
              </a:ext>
            </a:extLst>
          </p:cNvPr>
          <p:cNvSpPr>
            <a:spLocks noGrp="1"/>
          </p:cNvSpPr>
          <p:nvPr>
            <p:ph type="body" sz="quarter" idx="10"/>
          </p:nvPr>
        </p:nvSpPr>
        <p:spPr/>
        <p:txBody>
          <a:bodyPr>
            <a:normAutofit fontScale="92500" lnSpcReduction="20000"/>
          </a:bodyPr>
          <a:lstStyle/>
          <a:p>
            <a:r>
              <a:rPr lang="en-US" dirty="0" smtClean="0"/>
              <a:t>Coaches</a:t>
            </a:r>
            <a:endParaRPr lang="en-US" dirty="0"/>
          </a:p>
        </p:txBody>
      </p:sp>
      <p:grpSp>
        <p:nvGrpSpPr>
          <p:cNvPr id="5" name="그룹 8">
            <a:extLst>
              <a:ext uri="{FF2B5EF4-FFF2-40B4-BE49-F238E27FC236}">
                <a16:creationId xmlns="" xmlns:a16="http://schemas.microsoft.com/office/drawing/2014/main" id="{4FE9E284-FE64-4F84-B94A-AFC1AF207AEE}"/>
              </a:ext>
            </a:extLst>
          </p:cNvPr>
          <p:cNvGrpSpPr/>
          <p:nvPr/>
        </p:nvGrpSpPr>
        <p:grpSpPr>
          <a:xfrm>
            <a:off x="1143000" y="2946245"/>
            <a:ext cx="10020300" cy="1912446"/>
            <a:chOff x="1460434" y="3139357"/>
            <a:chExt cx="6320376" cy="1256968"/>
          </a:xfrm>
        </p:grpSpPr>
        <p:sp>
          <p:nvSpPr>
            <p:cNvPr id="6" name="Rectangle 3">
              <a:extLst>
                <a:ext uri="{FF2B5EF4-FFF2-40B4-BE49-F238E27FC236}">
                  <a16:creationId xmlns="" xmlns:a16="http://schemas.microsoft.com/office/drawing/2014/main" id="{EDAF017D-6638-490F-B448-3802C3B943B3}"/>
                </a:ext>
              </a:extLst>
            </p:cNvPr>
            <p:cNvSpPr/>
            <p:nvPr/>
          </p:nvSpPr>
          <p:spPr>
            <a:xfrm>
              <a:off x="4617326" y="3453985"/>
              <a:ext cx="1581742" cy="310785"/>
            </a:xfrm>
            <a:prstGeom prst="rect">
              <a:avLst/>
            </a:prstGeom>
            <a:solidFill>
              <a:schemeClr val="accent3"/>
            </a:solidFill>
            <a:ln>
              <a:noFill/>
            </a:ln>
            <a:scene3d>
              <a:camera prst="obliqueTopLeft">
                <a:rot lat="0" lon="0" rev="0"/>
              </a:camera>
              <a:lightRig rig="balanced" dir="t"/>
            </a:scene3d>
            <a:sp3d extrusionH="889000" prstMaterial="matte">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3">
              <a:extLst>
                <a:ext uri="{FF2B5EF4-FFF2-40B4-BE49-F238E27FC236}">
                  <a16:creationId xmlns="" xmlns:a16="http://schemas.microsoft.com/office/drawing/2014/main" id="{5C2DB77D-F21A-4D05-A5B1-7D4FFF18E46C}"/>
                </a:ext>
              </a:extLst>
            </p:cNvPr>
            <p:cNvSpPr/>
            <p:nvPr/>
          </p:nvSpPr>
          <p:spPr>
            <a:xfrm>
              <a:off x="6199068" y="3139357"/>
              <a:ext cx="1581742" cy="310785"/>
            </a:xfrm>
            <a:prstGeom prst="rect">
              <a:avLst/>
            </a:prstGeom>
            <a:solidFill>
              <a:schemeClr val="accent4"/>
            </a:solidFill>
            <a:ln>
              <a:noFill/>
            </a:ln>
            <a:scene3d>
              <a:camera prst="obliqueTopLeft">
                <a:rot lat="0" lon="0" rev="0"/>
              </a:camera>
              <a:lightRig rig="balanced" dir="t"/>
            </a:scene3d>
            <a:sp3d extrusionH="889000" prstMaterial="matte">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ectangle 3">
              <a:extLst>
                <a:ext uri="{FF2B5EF4-FFF2-40B4-BE49-F238E27FC236}">
                  <a16:creationId xmlns="" xmlns:a16="http://schemas.microsoft.com/office/drawing/2014/main" id="{1DA049EC-7F3F-4E8E-B0D2-38C8935D8448}"/>
                </a:ext>
              </a:extLst>
            </p:cNvPr>
            <p:cNvSpPr/>
            <p:nvPr/>
          </p:nvSpPr>
          <p:spPr>
            <a:xfrm>
              <a:off x="1460434" y="4085540"/>
              <a:ext cx="1581742" cy="310785"/>
            </a:xfrm>
            <a:prstGeom prst="rect">
              <a:avLst/>
            </a:prstGeom>
            <a:solidFill>
              <a:schemeClr val="accent1"/>
            </a:solidFill>
            <a:ln>
              <a:noFill/>
            </a:ln>
            <a:scene3d>
              <a:camera prst="obliqueTopLeft">
                <a:rot lat="0" lon="0" rev="0"/>
              </a:camera>
              <a:lightRig rig="balanced" dir="t"/>
            </a:scene3d>
            <a:sp3d extrusionH="889000" prstMaterial="matt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3">
              <a:extLst>
                <a:ext uri="{FF2B5EF4-FFF2-40B4-BE49-F238E27FC236}">
                  <a16:creationId xmlns="" xmlns:a16="http://schemas.microsoft.com/office/drawing/2014/main" id="{851B91B5-E730-4476-A907-64DE5C6A946C}"/>
                </a:ext>
              </a:extLst>
            </p:cNvPr>
            <p:cNvSpPr/>
            <p:nvPr/>
          </p:nvSpPr>
          <p:spPr>
            <a:xfrm>
              <a:off x="3035584" y="3768613"/>
              <a:ext cx="1581742" cy="310785"/>
            </a:xfrm>
            <a:prstGeom prst="rect">
              <a:avLst/>
            </a:prstGeom>
            <a:solidFill>
              <a:schemeClr val="accent2"/>
            </a:solidFill>
            <a:ln>
              <a:noFill/>
            </a:ln>
            <a:scene3d>
              <a:camera prst="obliqueTopLeft">
                <a:rot lat="0" lon="0" rev="0"/>
              </a:camera>
              <a:lightRig rig="balanced" dir="t"/>
            </a:scene3d>
            <a:sp3d extrusionH="88900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
              <a:extLst>
                <a:ext uri="{FF2B5EF4-FFF2-40B4-BE49-F238E27FC236}">
                  <a16:creationId xmlns="" xmlns:a16="http://schemas.microsoft.com/office/drawing/2014/main" id="{AE0120B0-47BB-82D6-49DF-29698C455949}"/>
                </a:ext>
              </a:extLst>
            </p:cNvPr>
            <p:cNvSpPr/>
            <p:nvPr/>
          </p:nvSpPr>
          <p:spPr>
            <a:xfrm>
              <a:off x="3046636" y="3733645"/>
              <a:ext cx="1581742" cy="310785"/>
            </a:xfrm>
            <a:prstGeom prst="rect">
              <a:avLst/>
            </a:prstGeom>
            <a:solidFill>
              <a:schemeClr val="accent2"/>
            </a:solidFill>
            <a:ln>
              <a:noFill/>
            </a:ln>
            <a:scene3d>
              <a:camera prst="obliqueTopLeft">
                <a:rot lat="0" lon="0" rev="0"/>
              </a:camera>
              <a:lightRig rig="balanced" dir="t"/>
            </a:scene3d>
            <a:sp3d extrusionH="88900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0" name="TextBox 9">
            <a:extLst>
              <a:ext uri="{FF2B5EF4-FFF2-40B4-BE49-F238E27FC236}">
                <a16:creationId xmlns="" xmlns:a16="http://schemas.microsoft.com/office/drawing/2014/main" id="{F3BAC8F6-0B5D-4D82-BBA5-E364374D3FC2}"/>
              </a:ext>
            </a:extLst>
          </p:cNvPr>
          <p:cNvSpPr txBox="1"/>
          <p:nvPr/>
        </p:nvSpPr>
        <p:spPr>
          <a:xfrm>
            <a:off x="4065254" y="3973824"/>
            <a:ext cx="1671590" cy="338554"/>
          </a:xfrm>
          <a:prstGeom prst="rect">
            <a:avLst/>
          </a:prstGeom>
          <a:noFill/>
        </p:spPr>
        <p:txBody>
          <a:bodyPr wrap="square" rtlCol="0" anchor="ctr">
            <a:spAutoFit/>
          </a:bodyPr>
          <a:lstStyle/>
          <a:p>
            <a:pPr algn="ctr"/>
            <a:r>
              <a:rPr lang="en-CA" altLang="ko-KR" sz="1600" b="1" dirty="0">
                <a:solidFill>
                  <a:schemeClr val="bg1"/>
                </a:solidFill>
                <a:cs typeface="Arial" pitchFamily="34" charset="0"/>
              </a:rPr>
              <a:t>Prepared</a:t>
            </a:r>
            <a:endParaRPr lang="ko-KR" altLang="en-US" sz="1600" b="1" dirty="0">
              <a:solidFill>
                <a:schemeClr val="bg1"/>
              </a:solidFill>
              <a:cs typeface="Arial" pitchFamily="34" charset="0"/>
            </a:endParaRPr>
          </a:p>
        </p:txBody>
      </p:sp>
      <p:sp>
        <p:nvSpPr>
          <p:cNvPr id="11" name="TextBox 10">
            <a:extLst>
              <a:ext uri="{FF2B5EF4-FFF2-40B4-BE49-F238E27FC236}">
                <a16:creationId xmlns="" xmlns:a16="http://schemas.microsoft.com/office/drawing/2014/main" id="{12494648-CEEE-457C-99F1-ACF9670EE27D}"/>
              </a:ext>
            </a:extLst>
          </p:cNvPr>
          <p:cNvSpPr txBox="1"/>
          <p:nvPr/>
        </p:nvSpPr>
        <p:spPr>
          <a:xfrm>
            <a:off x="6569458" y="3493609"/>
            <a:ext cx="1671590" cy="338554"/>
          </a:xfrm>
          <a:prstGeom prst="rect">
            <a:avLst/>
          </a:prstGeom>
          <a:noFill/>
        </p:spPr>
        <p:txBody>
          <a:bodyPr wrap="square" rtlCol="0" anchor="ctr">
            <a:spAutoFit/>
          </a:bodyPr>
          <a:lstStyle/>
          <a:p>
            <a:pPr algn="ctr"/>
            <a:r>
              <a:rPr lang="en-CA" altLang="ko-KR" sz="1600" b="1" dirty="0">
                <a:solidFill>
                  <a:schemeClr val="bg1"/>
                </a:solidFill>
                <a:cs typeface="Arial" pitchFamily="34" charset="0"/>
              </a:rPr>
              <a:t>Connect</a:t>
            </a:r>
            <a:endParaRPr lang="ko-KR" altLang="en-US" sz="1600" b="1" dirty="0">
              <a:solidFill>
                <a:schemeClr val="bg1"/>
              </a:solidFill>
              <a:cs typeface="Arial" pitchFamily="34" charset="0"/>
            </a:endParaRPr>
          </a:p>
        </p:txBody>
      </p:sp>
      <p:sp>
        <p:nvSpPr>
          <p:cNvPr id="12" name="TextBox 11">
            <a:extLst>
              <a:ext uri="{FF2B5EF4-FFF2-40B4-BE49-F238E27FC236}">
                <a16:creationId xmlns="" xmlns:a16="http://schemas.microsoft.com/office/drawing/2014/main" id="{B91D17B0-D7CB-4A35-B1B3-D0238A320D88}"/>
              </a:ext>
            </a:extLst>
          </p:cNvPr>
          <p:cNvSpPr txBox="1"/>
          <p:nvPr/>
        </p:nvSpPr>
        <p:spPr>
          <a:xfrm>
            <a:off x="9073662" y="3013394"/>
            <a:ext cx="1671590" cy="338554"/>
          </a:xfrm>
          <a:prstGeom prst="rect">
            <a:avLst/>
          </a:prstGeom>
          <a:noFill/>
        </p:spPr>
        <p:txBody>
          <a:bodyPr wrap="square" rtlCol="0" anchor="ctr">
            <a:spAutoFit/>
          </a:bodyPr>
          <a:lstStyle/>
          <a:p>
            <a:pPr algn="ctr"/>
            <a:r>
              <a:rPr lang="en-CA" altLang="ko-KR" sz="1600" b="1" dirty="0">
                <a:solidFill>
                  <a:schemeClr val="bg1"/>
                </a:solidFill>
                <a:cs typeface="Arial" pitchFamily="34" charset="0"/>
              </a:rPr>
              <a:t>Inspiring</a:t>
            </a:r>
            <a:endParaRPr lang="ko-KR" altLang="en-US" sz="1600" b="1" dirty="0">
              <a:solidFill>
                <a:schemeClr val="bg1"/>
              </a:solidFill>
              <a:cs typeface="Arial" pitchFamily="34" charset="0"/>
            </a:endParaRPr>
          </a:p>
        </p:txBody>
      </p:sp>
      <p:grpSp>
        <p:nvGrpSpPr>
          <p:cNvPr id="14" name="그룹 3">
            <a:extLst>
              <a:ext uri="{FF2B5EF4-FFF2-40B4-BE49-F238E27FC236}">
                <a16:creationId xmlns="" xmlns:a16="http://schemas.microsoft.com/office/drawing/2014/main" id="{14AF5C5A-CC0E-4300-ADEC-351FC2EB60F5}"/>
              </a:ext>
            </a:extLst>
          </p:cNvPr>
          <p:cNvGrpSpPr/>
          <p:nvPr/>
        </p:nvGrpSpPr>
        <p:grpSpPr>
          <a:xfrm>
            <a:off x="3812771" y="4514975"/>
            <a:ext cx="2197664" cy="1286003"/>
            <a:chOff x="1608973" y="4329659"/>
            <a:chExt cx="1416581" cy="1286003"/>
          </a:xfrm>
        </p:grpSpPr>
        <p:sp>
          <p:nvSpPr>
            <p:cNvPr id="15" name="TextBox 14">
              <a:extLst>
                <a:ext uri="{FF2B5EF4-FFF2-40B4-BE49-F238E27FC236}">
                  <a16:creationId xmlns="" xmlns:a16="http://schemas.microsoft.com/office/drawing/2014/main" id="{79F6FED1-E75D-4DCB-B708-0A7DE6F7E1ED}"/>
                </a:ext>
              </a:extLst>
            </p:cNvPr>
            <p:cNvSpPr txBox="1"/>
            <p:nvPr/>
          </p:nvSpPr>
          <p:spPr>
            <a:xfrm>
              <a:off x="1608973" y="4329659"/>
              <a:ext cx="1416581" cy="307777"/>
            </a:xfrm>
            <a:prstGeom prst="rect">
              <a:avLst/>
            </a:prstGeom>
            <a:noFill/>
          </p:spPr>
          <p:txBody>
            <a:bodyPr wrap="square" lIns="0" rtlCol="0" anchor="ctr">
              <a:spAutoFit/>
            </a:bodyPr>
            <a:lstStyle/>
            <a:p>
              <a:pPr algn="ctr"/>
              <a:r>
                <a:rPr lang="en-CA" altLang="ko-KR" sz="1400" b="1" dirty="0">
                  <a:solidFill>
                    <a:schemeClr val="tx1">
                      <a:lumMod val="75000"/>
                      <a:lumOff val="25000"/>
                    </a:schemeClr>
                  </a:solidFill>
                  <a:cs typeface="Arial" pitchFamily="34" charset="0"/>
                </a:rPr>
                <a:t>Arrive Prepared</a:t>
              </a:r>
              <a:endParaRPr lang="ko-KR" altLang="en-US" sz="1400" b="1" dirty="0">
                <a:solidFill>
                  <a:schemeClr val="tx1">
                    <a:lumMod val="75000"/>
                    <a:lumOff val="25000"/>
                  </a:schemeClr>
                </a:solidFill>
                <a:cs typeface="Arial" pitchFamily="34" charset="0"/>
              </a:endParaRPr>
            </a:p>
          </p:txBody>
        </p:sp>
        <p:sp>
          <p:nvSpPr>
            <p:cNvPr id="16" name="TextBox 15">
              <a:extLst>
                <a:ext uri="{FF2B5EF4-FFF2-40B4-BE49-F238E27FC236}">
                  <a16:creationId xmlns="" xmlns:a16="http://schemas.microsoft.com/office/drawing/2014/main" id="{8258C011-E51F-42A2-9411-EB62EF1CC08C}"/>
                </a:ext>
              </a:extLst>
            </p:cNvPr>
            <p:cNvSpPr txBox="1"/>
            <p:nvPr/>
          </p:nvSpPr>
          <p:spPr>
            <a:xfrm>
              <a:off x="1608973" y="4599999"/>
              <a:ext cx="1416581" cy="1015663"/>
            </a:xfrm>
            <a:prstGeom prst="rect">
              <a:avLst/>
            </a:prstGeom>
            <a:noFill/>
          </p:spPr>
          <p:txBody>
            <a:bodyPr wrap="square" lIns="0" rtlCol="0">
              <a:spAutoFit/>
            </a:bodyPr>
            <a:lstStyle/>
            <a:p>
              <a:pPr algn="ctr"/>
              <a:r>
                <a:rPr lang="en-CA" altLang="ko-KR" sz="1200" dirty="0">
                  <a:solidFill>
                    <a:schemeClr val="tx1">
                      <a:lumMod val="65000"/>
                      <a:lumOff val="35000"/>
                    </a:schemeClr>
                  </a:solidFill>
                  <a:cs typeface="Arial" pitchFamily="34" charset="0"/>
                </a:rPr>
                <a:t>Ready upon arrival to deliver the best session possible. Session plans are made, equipment is set up, and proper attire is worn. </a:t>
              </a:r>
              <a:endParaRPr lang="ko-KR" altLang="en-US" sz="1200" dirty="0">
                <a:solidFill>
                  <a:schemeClr val="tx1">
                    <a:lumMod val="65000"/>
                    <a:lumOff val="35000"/>
                  </a:schemeClr>
                </a:solidFill>
                <a:cs typeface="Arial" pitchFamily="34" charset="0"/>
              </a:endParaRPr>
            </a:p>
          </p:txBody>
        </p:sp>
      </p:grpSp>
      <p:grpSp>
        <p:nvGrpSpPr>
          <p:cNvPr id="17" name="그룹 4">
            <a:extLst>
              <a:ext uri="{FF2B5EF4-FFF2-40B4-BE49-F238E27FC236}">
                <a16:creationId xmlns="" xmlns:a16="http://schemas.microsoft.com/office/drawing/2014/main" id="{B986EFC5-A146-486E-A4EE-F3DF4B733393}"/>
              </a:ext>
            </a:extLst>
          </p:cNvPr>
          <p:cNvGrpSpPr/>
          <p:nvPr/>
        </p:nvGrpSpPr>
        <p:grpSpPr>
          <a:xfrm>
            <a:off x="6311698" y="4038731"/>
            <a:ext cx="2197664" cy="1286003"/>
            <a:chOff x="3195050" y="3969619"/>
            <a:chExt cx="1416581" cy="1286003"/>
          </a:xfrm>
        </p:grpSpPr>
        <p:sp>
          <p:nvSpPr>
            <p:cNvPr id="18" name="TextBox 17">
              <a:extLst>
                <a:ext uri="{FF2B5EF4-FFF2-40B4-BE49-F238E27FC236}">
                  <a16:creationId xmlns="" xmlns:a16="http://schemas.microsoft.com/office/drawing/2014/main" id="{E119A3A4-6670-47A8-B864-FAF0743D1B2D}"/>
                </a:ext>
              </a:extLst>
            </p:cNvPr>
            <p:cNvSpPr txBox="1"/>
            <p:nvPr/>
          </p:nvSpPr>
          <p:spPr>
            <a:xfrm>
              <a:off x="3195050" y="3969619"/>
              <a:ext cx="1416581" cy="307777"/>
            </a:xfrm>
            <a:prstGeom prst="rect">
              <a:avLst/>
            </a:prstGeom>
            <a:noFill/>
          </p:spPr>
          <p:txBody>
            <a:bodyPr wrap="square" lIns="0" rtlCol="0" anchor="ctr">
              <a:spAutoFit/>
            </a:bodyPr>
            <a:lstStyle/>
            <a:p>
              <a:pPr algn="ctr"/>
              <a:r>
                <a:rPr lang="en-CA" altLang="ko-KR" sz="1400" b="1" dirty="0">
                  <a:solidFill>
                    <a:schemeClr val="tx1">
                      <a:lumMod val="75000"/>
                      <a:lumOff val="25000"/>
                    </a:schemeClr>
                  </a:solidFill>
                  <a:cs typeface="Arial" pitchFamily="34" charset="0"/>
                </a:rPr>
                <a:t>Connect with Players</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 xmlns:a16="http://schemas.microsoft.com/office/drawing/2014/main" id="{70D39C03-0409-45D4-A1DB-A77964AB7A25}"/>
                </a:ext>
              </a:extLst>
            </p:cNvPr>
            <p:cNvSpPr txBox="1"/>
            <p:nvPr/>
          </p:nvSpPr>
          <p:spPr>
            <a:xfrm>
              <a:off x="3195050" y="4239959"/>
              <a:ext cx="1416581" cy="1015663"/>
            </a:xfrm>
            <a:prstGeom prst="rect">
              <a:avLst/>
            </a:prstGeom>
            <a:noFill/>
          </p:spPr>
          <p:txBody>
            <a:bodyPr wrap="square" lIns="0" rtlCol="0">
              <a:spAutoFit/>
            </a:bodyPr>
            <a:lstStyle/>
            <a:p>
              <a:pPr algn="ctr"/>
              <a:r>
                <a:rPr lang="en-CA" altLang="ko-KR" sz="1200" dirty="0">
                  <a:solidFill>
                    <a:schemeClr val="tx1">
                      <a:lumMod val="65000"/>
                      <a:lumOff val="35000"/>
                    </a:schemeClr>
                  </a:solidFill>
                  <a:cs typeface="Arial" pitchFamily="34" charset="0"/>
                </a:rPr>
                <a:t>Humanize and personalize the environment by getting to know the person behind the player and show care for who they are as an individual. </a:t>
              </a:r>
              <a:endParaRPr lang="ko-KR" altLang="en-US" sz="1200" dirty="0">
                <a:solidFill>
                  <a:schemeClr val="tx1">
                    <a:lumMod val="65000"/>
                    <a:lumOff val="35000"/>
                  </a:schemeClr>
                </a:solidFill>
                <a:cs typeface="Arial" pitchFamily="34" charset="0"/>
              </a:endParaRPr>
            </a:p>
          </p:txBody>
        </p:sp>
      </p:grpSp>
      <p:grpSp>
        <p:nvGrpSpPr>
          <p:cNvPr id="20" name="그룹 5">
            <a:extLst>
              <a:ext uri="{FF2B5EF4-FFF2-40B4-BE49-F238E27FC236}">
                <a16:creationId xmlns="" xmlns:a16="http://schemas.microsoft.com/office/drawing/2014/main" id="{0BE15197-B0B1-4493-887C-5A9BCCC194F4}"/>
              </a:ext>
            </a:extLst>
          </p:cNvPr>
          <p:cNvGrpSpPr/>
          <p:nvPr/>
        </p:nvGrpSpPr>
        <p:grpSpPr>
          <a:xfrm>
            <a:off x="8810625" y="3562485"/>
            <a:ext cx="2197664" cy="1470669"/>
            <a:chOff x="4781127" y="3608730"/>
            <a:chExt cx="1416581" cy="1470669"/>
          </a:xfrm>
        </p:grpSpPr>
        <p:sp>
          <p:nvSpPr>
            <p:cNvPr id="21" name="TextBox 20">
              <a:extLst>
                <a:ext uri="{FF2B5EF4-FFF2-40B4-BE49-F238E27FC236}">
                  <a16:creationId xmlns="" xmlns:a16="http://schemas.microsoft.com/office/drawing/2014/main" id="{7777545E-1F44-424F-A95E-6A96060DB1E0}"/>
                </a:ext>
              </a:extLst>
            </p:cNvPr>
            <p:cNvSpPr txBox="1"/>
            <p:nvPr/>
          </p:nvSpPr>
          <p:spPr>
            <a:xfrm>
              <a:off x="4781127" y="3608730"/>
              <a:ext cx="1416581" cy="307777"/>
            </a:xfrm>
            <a:prstGeom prst="rect">
              <a:avLst/>
            </a:prstGeom>
            <a:noFill/>
          </p:spPr>
          <p:txBody>
            <a:bodyPr wrap="square" lIns="0" rtlCol="0" anchor="ctr">
              <a:spAutoFit/>
            </a:bodyPr>
            <a:lstStyle/>
            <a:p>
              <a:pPr algn="ctr"/>
              <a:r>
                <a:rPr lang="en-CA" altLang="ko-KR" sz="1400" b="1" dirty="0">
                  <a:solidFill>
                    <a:schemeClr val="tx1">
                      <a:lumMod val="75000"/>
                      <a:lumOff val="25000"/>
                    </a:schemeClr>
                  </a:solidFill>
                  <a:cs typeface="Arial" pitchFamily="34" charset="0"/>
                </a:rPr>
                <a:t>Teach and Inspire</a:t>
              </a:r>
              <a:endParaRPr lang="ko-KR" altLang="en-US" sz="1400" b="1" dirty="0">
                <a:solidFill>
                  <a:schemeClr val="tx1">
                    <a:lumMod val="75000"/>
                    <a:lumOff val="25000"/>
                  </a:schemeClr>
                </a:solidFill>
                <a:cs typeface="Arial" pitchFamily="34" charset="0"/>
              </a:endParaRPr>
            </a:p>
          </p:txBody>
        </p:sp>
        <p:sp>
          <p:nvSpPr>
            <p:cNvPr id="22" name="TextBox 21">
              <a:extLst>
                <a:ext uri="{FF2B5EF4-FFF2-40B4-BE49-F238E27FC236}">
                  <a16:creationId xmlns="" xmlns:a16="http://schemas.microsoft.com/office/drawing/2014/main" id="{DD41A93B-CD7B-495B-9FF1-4843A2F39A13}"/>
                </a:ext>
              </a:extLst>
            </p:cNvPr>
            <p:cNvSpPr txBox="1"/>
            <p:nvPr/>
          </p:nvSpPr>
          <p:spPr>
            <a:xfrm>
              <a:off x="4781127" y="3879070"/>
              <a:ext cx="1416581" cy="1200329"/>
            </a:xfrm>
            <a:prstGeom prst="rect">
              <a:avLst/>
            </a:prstGeom>
            <a:noFill/>
          </p:spPr>
          <p:txBody>
            <a:bodyPr wrap="square" lIns="0" rtlCol="0">
              <a:spAutoFit/>
            </a:bodyPr>
            <a:lstStyle/>
            <a:p>
              <a:pPr algn="ctr"/>
              <a:r>
                <a:rPr lang="en-CA" altLang="ko-KR" sz="1200" dirty="0">
                  <a:solidFill>
                    <a:schemeClr val="tx1">
                      <a:lumMod val="65000"/>
                      <a:lumOff val="35000"/>
                    </a:schemeClr>
                  </a:solidFill>
                  <a:cs typeface="Arial" pitchFamily="34" charset="0"/>
                </a:rPr>
                <a:t>Always aim to have constant positive interaction with all players. Ensure that learning takes place and athletes are excited to come back the next week.</a:t>
              </a:r>
              <a:endParaRPr lang="ko-KR" altLang="en-US" sz="1200" dirty="0">
                <a:solidFill>
                  <a:schemeClr val="tx1">
                    <a:lumMod val="65000"/>
                    <a:lumOff val="35000"/>
                  </a:schemeClr>
                </a:solidFill>
                <a:cs typeface="Arial" pitchFamily="34" charset="0"/>
              </a:endParaRPr>
            </a:p>
          </p:txBody>
        </p:sp>
      </p:grpSp>
      <p:grpSp>
        <p:nvGrpSpPr>
          <p:cNvPr id="23" name="그룹 6">
            <a:extLst>
              <a:ext uri="{FF2B5EF4-FFF2-40B4-BE49-F238E27FC236}">
                <a16:creationId xmlns="" xmlns:a16="http://schemas.microsoft.com/office/drawing/2014/main" id="{1D973454-7234-4ED3-95DE-86A6527B257C}"/>
              </a:ext>
            </a:extLst>
          </p:cNvPr>
          <p:cNvGrpSpPr/>
          <p:nvPr/>
        </p:nvGrpSpPr>
        <p:grpSpPr>
          <a:xfrm>
            <a:off x="1313844" y="4991220"/>
            <a:ext cx="2197664" cy="1286003"/>
            <a:chOff x="6367204" y="3265298"/>
            <a:chExt cx="1416581" cy="1286003"/>
          </a:xfrm>
        </p:grpSpPr>
        <p:sp>
          <p:nvSpPr>
            <p:cNvPr id="24" name="TextBox 23">
              <a:extLst>
                <a:ext uri="{FF2B5EF4-FFF2-40B4-BE49-F238E27FC236}">
                  <a16:creationId xmlns="" xmlns:a16="http://schemas.microsoft.com/office/drawing/2014/main" id="{79770065-B5BC-48A6-9E75-9AF0113D3250}"/>
                </a:ext>
              </a:extLst>
            </p:cNvPr>
            <p:cNvSpPr txBox="1"/>
            <p:nvPr/>
          </p:nvSpPr>
          <p:spPr>
            <a:xfrm>
              <a:off x="6367204" y="3265298"/>
              <a:ext cx="1416581" cy="307777"/>
            </a:xfrm>
            <a:prstGeom prst="rect">
              <a:avLst/>
            </a:prstGeom>
            <a:noFill/>
          </p:spPr>
          <p:txBody>
            <a:bodyPr wrap="square" lIns="0" rtlCol="0" anchor="ctr">
              <a:spAutoFit/>
            </a:bodyPr>
            <a:lstStyle/>
            <a:p>
              <a:pPr algn="ctr"/>
              <a:r>
                <a:rPr lang="en-US" altLang="ko-KR" sz="1400" b="1" dirty="0">
                  <a:solidFill>
                    <a:schemeClr val="tx1">
                      <a:lumMod val="75000"/>
                      <a:lumOff val="25000"/>
                    </a:schemeClr>
                  </a:solidFill>
                  <a:cs typeface="Arial" pitchFamily="34" charset="0"/>
                </a:rPr>
                <a:t>Lead by Example</a:t>
              </a:r>
              <a:endParaRPr lang="ko-KR" altLang="en-US" sz="1400" b="1" dirty="0">
                <a:solidFill>
                  <a:schemeClr val="tx1">
                    <a:lumMod val="75000"/>
                    <a:lumOff val="25000"/>
                  </a:schemeClr>
                </a:solidFill>
                <a:cs typeface="Arial" pitchFamily="34" charset="0"/>
              </a:endParaRPr>
            </a:p>
          </p:txBody>
        </p:sp>
        <p:sp>
          <p:nvSpPr>
            <p:cNvPr id="25" name="TextBox 24">
              <a:extLst>
                <a:ext uri="{FF2B5EF4-FFF2-40B4-BE49-F238E27FC236}">
                  <a16:creationId xmlns="" xmlns:a16="http://schemas.microsoft.com/office/drawing/2014/main" id="{53F08CAA-7023-4F0E-A2F5-09E55D70B8C1}"/>
                </a:ext>
              </a:extLst>
            </p:cNvPr>
            <p:cNvSpPr txBox="1"/>
            <p:nvPr/>
          </p:nvSpPr>
          <p:spPr>
            <a:xfrm>
              <a:off x="6367204" y="3535638"/>
              <a:ext cx="1416581" cy="1015663"/>
            </a:xfrm>
            <a:prstGeom prst="rect">
              <a:avLst/>
            </a:prstGeom>
            <a:noFill/>
          </p:spPr>
          <p:txBody>
            <a:bodyPr wrap="square" lIns="0" rtlCol="0">
              <a:spAutoFit/>
            </a:bodyPr>
            <a:lstStyle/>
            <a:p>
              <a:pPr algn="ctr"/>
              <a:r>
                <a:rPr lang="en-CA" altLang="ko-KR" sz="1200" dirty="0">
                  <a:solidFill>
                    <a:schemeClr val="tx1">
                      <a:lumMod val="65000"/>
                      <a:lumOff val="35000"/>
                    </a:schemeClr>
                  </a:solidFill>
                  <a:cs typeface="Arial" pitchFamily="34" charset="0"/>
                </a:rPr>
                <a:t>Demonstrate behaviours that we want in our players (</a:t>
              </a:r>
              <a:r>
                <a:rPr lang="en-CA" altLang="ko-KR" sz="1200" dirty="0" err="1">
                  <a:solidFill>
                    <a:schemeClr val="tx1">
                      <a:lumMod val="65000"/>
                      <a:lumOff val="35000"/>
                    </a:schemeClr>
                  </a:solidFill>
                  <a:cs typeface="Arial" pitchFamily="34" charset="0"/>
                </a:rPr>
                <a:t>eg.</a:t>
              </a:r>
              <a:r>
                <a:rPr lang="en-CA" altLang="ko-KR" sz="1200" dirty="0">
                  <a:solidFill>
                    <a:schemeClr val="tx1">
                      <a:lumMod val="65000"/>
                      <a:lumOff val="35000"/>
                    </a:schemeClr>
                  </a:solidFill>
                  <a:cs typeface="Arial" pitchFamily="34" charset="0"/>
                </a:rPr>
                <a:t> showing up on time, respectful, positive body language, words and actions etc.) </a:t>
              </a:r>
              <a:endParaRPr lang="ko-KR" altLang="en-US" sz="1200" dirty="0">
                <a:solidFill>
                  <a:schemeClr val="tx1">
                    <a:lumMod val="65000"/>
                    <a:lumOff val="35000"/>
                  </a:schemeClr>
                </a:solidFill>
                <a:cs typeface="Arial" pitchFamily="34" charset="0"/>
              </a:endParaRPr>
            </a:p>
          </p:txBody>
        </p:sp>
      </p:grpSp>
      <p:grpSp>
        <p:nvGrpSpPr>
          <p:cNvPr id="26" name="그룹 7">
            <a:extLst>
              <a:ext uri="{FF2B5EF4-FFF2-40B4-BE49-F238E27FC236}">
                <a16:creationId xmlns="" xmlns:a16="http://schemas.microsoft.com/office/drawing/2014/main" id="{A3944C16-4962-40F8-AA5D-A4238DB034AD}"/>
              </a:ext>
            </a:extLst>
          </p:cNvPr>
          <p:cNvGrpSpPr/>
          <p:nvPr/>
        </p:nvGrpSpPr>
        <p:grpSpPr>
          <a:xfrm>
            <a:off x="518615" y="1281842"/>
            <a:ext cx="6493409" cy="1460629"/>
            <a:chOff x="578282" y="1366943"/>
            <a:chExt cx="6119415" cy="755460"/>
          </a:xfrm>
        </p:grpSpPr>
        <p:sp>
          <p:nvSpPr>
            <p:cNvPr id="27" name="TextBox 26">
              <a:extLst>
                <a:ext uri="{FF2B5EF4-FFF2-40B4-BE49-F238E27FC236}">
                  <a16:creationId xmlns="" xmlns:a16="http://schemas.microsoft.com/office/drawing/2014/main" id="{D8DB3FCA-ACC4-4C2E-AAF5-2D3327D1DE0A}"/>
                </a:ext>
              </a:extLst>
            </p:cNvPr>
            <p:cNvSpPr txBox="1"/>
            <p:nvPr/>
          </p:nvSpPr>
          <p:spPr>
            <a:xfrm>
              <a:off x="578282" y="1366943"/>
              <a:ext cx="6119415" cy="307777"/>
            </a:xfrm>
            <a:prstGeom prst="rect">
              <a:avLst/>
            </a:prstGeom>
            <a:noFill/>
          </p:spPr>
          <p:txBody>
            <a:bodyPr wrap="square" rtlCol="0" anchor="ctr">
              <a:spAutoFit/>
            </a:bodyPr>
            <a:lstStyle/>
            <a:p>
              <a:r>
                <a:rPr lang="en-CA" altLang="ko-KR" sz="1400" b="1" dirty="0">
                  <a:solidFill>
                    <a:schemeClr val="tx1">
                      <a:lumMod val="75000"/>
                      <a:lumOff val="25000"/>
                    </a:schemeClr>
                  </a:solidFill>
                  <a:cs typeface="Arial" pitchFamily="34" charset="0"/>
                </a:rPr>
                <a:t>Who is a Rovers FC Coach?</a:t>
              </a:r>
              <a:endParaRPr lang="ko-KR" altLang="en-US" sz="1400" b="1" dirty="0">
                <a:solidFill>
                  <a:schemeClr val="tx1">
                    <a:lumMod val="75000"/>
                    <a:lumOff val="25000"/>
                  </a:schemeClr>
                </a:solidFill>
                <a:cs typeface="Arial" pitchFamily="34" charset="0"/>
              </a:endParaRPr>
            </a:p>
          </p:txBody>
        </p:sp>
        <p:sp>
          <p:nvSpPr>
            <p:cNvPr id="28" name="TextBox 27">
              <a:extLst>
                <a:ext uri="{FF2B5EF4-FFF2-40B4-BE49-F238E27FC236}">
                  <a16:creationId xmlns="" xmlns:a16="http://schemas.microsoft.com/office/drawing/2014/main" id="{D2DBE921-17E8-4383-9443-994BEF09C1E4}"/>
                </a:ext>
              </a:extLst>
            </p:cNvPr>
            <p:cNvSpPr txBox="1"/>
            <p:nvPr/>
          </p:nvSpPr>
          <p:spPr>
            <a:xfrm>
              <a:off x="578282" y="1599183"/>
              <a:ext cx="6119415" cy="523220"/>
            </a:xfrm>
            <a:prstGeom prst="rect">
              <a:avLst/>
            </a:prstGeom>
            <a:noFill/>
          </p:spPr>
          <p:txBody>
            <a:bodyPr wrap="square" rtlCol="0">
              <a:spAutoFit/>
            </a:bodyPr>
            <a:lstStyle/>
            <a:p>
              <a:r>
                <a:rPr lang="en-CA" altLang="ko-KR" sz="1400" dirty="0">
                  <a:solidFill>
                    <a:schemeClr val="tx1">
                      <a:lumMod val="75000"/>
                      <a:lumOff val="25000"/>
                    </a:schemeClr>
                  </a:solidFill>
                  <a:cs typeface="Arial" pitchFamily="34" charset="0"/>
                </a:rPr>
                <a:t>Below are the core behaviours of what we expect all of our coaches to abide by every time they wear the badge and engage our players…</a:t>
              </a:r>
              <a:endParaRPr lang="ko-KR" altLang="en-US" sz="1400" dirty="0">
                <a:solidFill>
                  <a:schemeClr val="tx1">
                    <a:lumMod val="75000"/>
                    <a:lumOff val="25000"/>
                  </a:schemeClr>
                </a:solidFill>
                <a:cs typeface="Arial" pitchFamily="34" charset="0"/>
              </a:endParaRPr>
            </a:p>
          </p:txBody>
        </p:sp>
      </p:grpSp>
      <p:sp>
        <p:nvSpPr>
          <p:cNvPr id="29" name="Rectangle 7">
            <a:extLst>
              <a:ext uri="{FF2B5EF4-FFF2-40B4-BE49-F238E27FC236}">
                <a16:creationId xmlns="" xmlns:a16="http://schemas.microsoft.com/office/drawing/2014/main" id="{E4ED1167-7FED-4587-9F5F-5078132D7B84}"/>
              </a:ext>
            </a:extLst>
          </p:cNvPr>
          <p:cNvSpPr/>
          <p:nvPr/>
        </p:nvSpPr>
        <p:spPr>
          <a:xfrm>
            <a:off x="7249510" y="2738464"/>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ounded Rectangle 32">
            <a:extLst>
              <a:ext uri="{FF2B5EF4-FFF2-40B4-BE49-F238E27FC236}">
                <a16:creationId xmlns="" xmlns:a16="http://schemas.microsoft.com/office/drawing/2014/main" id="{4A12ACAD-CC3E-4CAC-8C83-3F0C03D74C7C}"/>
              </a:ext>
            </a:extLst>
          </p:cNvPr>
          <p:cNvSpPr/>
          <p:nvPr/>
        </p:nvSpPr>
        <p:spPr>
          <a:xfrm>
            <a:off x="4732763" y="3255238"/>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Frame 17">
            <a:extLst>
              <a:ext uri="{FF2B5EF4-FFF2-40B4-BE49-F238E27FC236}">
                <a16:creationId xmlns="" xmlns:a16="http://schemas.microsoft.com/office/drawing/2014/main" id="{853FDE96-6620-4858-B599-5184A20000B7}"/>
              </a:ext>
            </a:extLst>
          </p:cNvPr>
          <p:cNvSpPr/>
          <p:nvPr/>
        </p:nvSpPr>
        <p:spPr>
          <a:xfrm>
            <a:off x="2223554" y="3692733"/>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3" name="Chord 14">
            <a:extLst>
              <a:ext uri="{FF2B5EF4-FFF2-40B4-BE49-F238E27FC236}">
                <a16:creationId xmlns="" xmlns:a16="http://schemas.microsoft.com/office/drawing/2014/main" id="{DC4B7F48-E4C5-4B74-BD43-C5BFF6C3C84E}"/>
              </a:ext>
            </a:extLst>
          </p:cNvPr>
          <p:cNvSpPr/>
          <p:nvPr/>
        </p:nvSpPr>
        <p:spPr>
          <a:xfrm>
            <a:off x="9234528" y="1145808"/>
            <a:ext cx="1349860" cy="1703408"/>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TextBox 30">
            <a:extLst>
              <a:ext uri="{FF2B5EF4-FFF2-40B4-BE49-F238E27FC236}">
                <a16:creationId xmlns="" xmlns:a16="http://schemas.microsoft.com/office/drawing/2014/main" id="{223F7547-957B-7CB2-3279-5589FBA78EF3}"/>
              </a:ext>
            </a:extLst>
          </p:cNvPr>
          <p:cNvSpPr txBox="1"/>
          <p:nvPr/>
        </p:nvSpPr>
        <p:spPr>
          <a:xfrm>
            <a:off x="1387759" y="4429811"/>
            <a:ext cx="1671590" cy="338554"/>
          </a:xfrm>
          <a:prstGeom prst="rect">
            <a:avLst/>
          </a:prstGeom>
          <a:noFill/>
        </p:spPr>
        <p:txBody>
          <a:bodyPr wrap="square" rtlCol="0" anchor="ctr">
            <a:spAutoFit/>
          </a:bodyPr>
          <a:lstStyle/>
          <a:p>
            <a:pPr algn="ctr"/>
            <a:r>
              <a:rPr lang="en-CA" altLang="ko-KR" sz="1600" b="1" dirty="0">
                <a:solidFill>
                  <a:schemeClr val="bg1"/>
                </a:solidFill>
                <a:cs typeface="Arial" pitchFamily="34" charset="0"/>
              </a:rPr>
              <a:t>Lead</a:t>
            </a:r>
            <a:endParaRPr lang="ko-KR" altLang="en-US" sz="1600" b="1" dirty="0">
              <a:solidFill>
                <a:schemeClr val="bg1"/>
              </a:solidFill>
              <a:cs typeface="Arial" pitchFamily="34" charset="0"/>
            </a:endParaRPr>
          </a:p>
        </p:txBody>
      </p:sp>
      <p:pic>
        <p:nvPicPr>
          <p:cNvPr id="3" name="Picture 2" descr="A logo for a football team&#10;&#10;Description automatically generated">
            <a:extLst>
              <a:ext uri="{FF2B5EF4-FFF2-40B4-BE49-F238E27FC236}">
                <a16:creationId xmlns="" xmlns:a16="http://schemas.microsoft.com/office/drawing/2014/main" id="{295052CC-491F-55B5-860F-5D8DC6F579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2366638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8F7E5AF-D561-4BA9-94BC-EA45CA70FDA9}"/>
              </a:ext>
            </a:extLst>
          </p:cNvPr>
          <p:cNvSpPr>
            <a:spLocks noGrp="1"/>
          </p:cNvSpPr>
          <p:nvPr>
            <p:ph type="body" sz="quarter" idx="10"/>
          </p:nvPr>
        </p:nvSpPr>
        <p:spPr/>
        <p:txBody>
          <a:bodyPr>
            <a:normAutofit fontScale="92500" lnSpcReduction="20000"/>
          </a:bodyPr>
          <a:lstStyle/>
          <a:p>
            <a:r>
              <a:rPr lang="en-US" dirty="0"/>
              <a:t>KRFC Session Delivery</a:t>
            </a:r>
          </a:p>
        </p:txBody>
      </p:sp>
      <p:sp>
        <p:nvSpPr>
          <p:cNvPr id="3" name="Hexagon 2">
            <a:extLst>
              <a:ext uri="{FF2B5EF4-FFF2-40B4-BE49-F238E27FC236}">
                <a16:creationId xmlns="" xmlns:a16="http://schemas.microsoft.com/office/drawing/2014/main" id="{F3F7B6F0-7D4F-4416-885A-1C0B56C6FA19}"/>
              </a:ext>
            </a:extLst>
          </p:cNvPr>
          <p:cNvSpPr/>
          <p:nvPr/>
        </p:nvSpPr>
        <p:spPr>
          <a:xfrm rot="5400000">
            <a:off x="4567956" y="4726503"/>
            <a:ext cx="1274353" cy="1098580"/>
          </a:xfrm>
          <a:prstGeom prst="hexagon">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4" name="Hexagon 3">
            <a:extLst>
              <a:ext uri="{FF2B5EF4-FFF2-40B4-BE49-F238E27FC236}">
                <a16:creationId xmlns="" xmlns:a16="http://schemas.microsoft.com/office/drawing/2014/main" id="{DA228CA9-9F0D-41AF-BD01-C1452FA45560}"/>
              </a:ext>
            </a:extLst>
          </p:cNvPr>
          <p:cNvSpPr/>
          <p:nvPr/>
        </p:nvSpPr>
        <p:spPr>
          <a:xfrm rot="5400000">
            <a:off x="5152687" y="3661705"/>
            <a:ext cx="1274353" cy="1098580"/>
          </a:xfrm>
          <a:prstGeom prst="hexagon">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5" name="Hexagon 4">
            <a:extLst>
              <a:ext uri="{FF2B5EF4-FFF2-40B4-BE49-F238E27FC236}">
                <a16:creationId xmlns="" xmlns:a16="http://schemas.microsoft.com/office/drawing/2014/main" id="{163DB674-7FFE-499C-B25D-A9CEF761BE2B}"/>
              </a:ext>
            </a:extLst>
          </p:cNvPr>
          <p:cNvSpPr/>
          <p:nvPr/>
        </p:nvSpPr>
        <p:spPr>
          <a:xfrm rot="5400000">
            <a:off x="5741558" y="2598110"/>
            <a:ext cx="1274353" cy="1098580"/>
          </a:xfrm>
          <a:prstGeom prst="hexagon">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6" name="Hexagon 5">
            <a:extLst>
              <a:ext uri="{FF2B5EF4-FFF2-40B4-BE49-F238E27FC236}">
                <a16:creationId xmlns="" xmlns:a16="http://schemas.microsoft.com/office/drawing/2014/main" id="{533730E2-01AA-4B71-B295-CEF970236FD3}"/>
              </a:ext>
            </a:extLst>
          </p:cNvPr>
          <p:cNvSpPr/>
          <p:nvPr/>
        </p:nvSpPr>
        <p:spPr>
          <a:xfrm rot="5400000">
            <a:off x="6325024" y="1536360"/>
            <a:ext cx="1274353" cy="1098580"/>
          </a:xfrm>
          <a:prstGeom prst="hexagon">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grpSp>
        <p:nvGrpSpPr>
          <p:cNvPr id="7" name="Group 6">
            <a:extLst>
              <a:ext uri="{FF2B5EF4-FFF2-40B4-BE49-F238E27FC236}">
                <a16:creationId xmlns="" xmlns:a16="http://schemas.microsoft.com/office/drawing/2014/main" id="{93899224-BD1D-41BC-BED2-D3D2697B9E36}"/>
              </a:ext>
            </a:extLst>
          </p:cNvPr>
          <p:cNvGrpSpPr/>
          <p:nvPr/>
        </p:nvGrpSpPr>
        <p:grpSpPr>
          <a:xfrm>
            <a:off x="1273966" y="1718520"/>
            <a:ext cx="4912982" cy="702832"/>
            <a:chOff x="2551705" y="4319146"/>
            <a:chExt cx="3135159" cy="702832"/>
          </a:xfrm>
        </p:grpSpPr>
        <p:sp>
          <p:nvSpPr>
            <p:cNvPr id="8" name="TextBox 7">
              <a:extLst>
                <a:ext uri="{FF2B5EF4-FFF2-40B4-BE49-F238E27FC236}">
                  <a16:creationId xmlns="" xmlns:a16="http://schemas.microsoft.com/office/drawing/2014/main" id="{6927F23C-8E5B-424A-A0C6-F2DE0B9277D6}"/>
                </a:ext>
              </a:extLst>
            </p:cNvPr>
            <p:cNvSpPr txBox="1"/>
            <p:nvPr/>
          </p:nvSpPr>
          <p:spPr>
            <a:xfrm>
              <a:off x="2551706" y="4560313"/>
              <a:ext cx="3135158" cy="461665"/>
            </a:xfrm>
            <a:prstGeom prst="rect">
              <a:avLst/>
            </a:prstGeom>
            <a:noFill/>
          </p:spPr>
          <p:txBody>
            <a:bodyPr wrap="square" rtlCol="0">
              <a:spAutoFit/>
            </a:bodyPr>
            <a:lstStyle/>
            <a:p>
              <a:pPr algn="r"/>
              <a:r>
                <a:rPr lang="en-CA" altLang="ko-KR" sz="1200" dirty="0">
                  <a:solidFill>
                    <a:schemeClr val="tx1">
                      <a:lumMod val="65000"/>
                      <a:lumOff val="35000"/>
                    </a:schemeClr>
                  </a:solidFill>
                  <a:cs typeface="Arial" pitchFamily="34" charset="0"/>
                </a:rPr>
                <a:t>All players will walk away from our sessions having learned something and excited to come back the next time. </a:t>
              </a:r>
              <a:endParaRPr lang="ko-KR" altLang="en-US" sz="1200" dirty="0">
                <a:solidFill>
                  <a:schemeClr val="tx1">
                    <a:lumMod val="65000"/>
                    <a:lumOff val="35000"/>
                  </a:schemeClr>
                </a:solidFill>
                <a:cs typeface="Arial" pitchFamily="34" charset="0"/>
              </a:endParaRPr>
            </a:p>
          </p:txBody>
        </p:sp>
        <p:sp>
          <p:nvSpPr>
            <p:cNvPr id="9" name="TextBox 8">
              <a:extLst>
                <a:ext uri="{FF2B5EF4-FFF2-40B4-BE49-F238E27FC236}">
                  <a16:creationId xmlns="" xmlns:a16="http://schemas.microsoft.com/office/drawing/2014/main" id="{C01AF18D-8050-4B01-98FF-9862F1767DDB}"/>
                </a:ext>
              </a:extLst>
            </p:cNvPr>
            <p:cNvSpPr txBox="1"/>
            <p:nvPr/>
          </p:nvSpPr>
          <p:spPr>
            <a:xfrm>
              <a:off x="2551705" y="4319146"/>
              <a:ext cx="3108507" cy="307777"/>
            </a:xfrm>
            <a:prstGeom prst="rect">
              <a:avLst/>
            </a:prstGeom>
            <a:noFill/>
          </p:spPr>
          <p:txBody>
            <a:bodyPr wrap="square" rtlCol="0">
              <a:spAutoFit/>
            </a:bodyPr>
            <a:lstStyle/>
            <a:p>
              <a:pPr algn="r"/>
              <a:r>
                <a:rPr lang="en-CA" altLang="ko-KR" sz="1400" b="1" dirty="0">
                  <a:solidFill>
                    <a:schemeClr val="accent2"/>
                  </a:solidFill>
                  <a:cs typeface="Arial" pitchFamily="34" charset="0"/>
                </a:rPr>
                <a:t>Fun</a:t>
              </a:r>
              <a:endParaRPr lang="ko-KR" altLang="en-US" sz="1400" b="1" dirty="0">
                <a:solidFill>
                  <a:schemeClr val="accent2"/>
                </a:solidFill>
                <a:cs typeface="Arial" pitchFamily="34" charset="0"/>
              </a:endParaRPr>
            </a:p>
          </p:txBody>
        </p:sp>
      </p:grpSp>
      <p:grpSp>
        <p:nvGrpSpPr>
          <p:cNvPr id="10" name="Group 9">
            <a:extLst>
              <a:ext uri="{FF2B5EF4-FFF2-40B4-BE49-F238E27FC236}">
                <a16:creationId xmlns="" xmlns:a16="http://schemas.microsoft.com/office/drawing/2014/main" id="{CAA29310-C2D9-43E1-9775-AA28B693A5EC}"/>
              </a:ext>
            </a:extLst>
          </p:cNvPr>
          <p:cNvGrpSpPr/>
          <p:nvPr/>
        </p:nvGrpSpPr>
        <p:grpSpPr>
          <a:xfrm>
            <a:off x="720652" y="2790633"/>
            <a:ext cx="4912982" cy="702832"/>
            <a:chOff x="2551705" y="4319146"/>
            <a:chExt cx="3135159" cy="702832"/>
          </a:xfrm>
        </p:grpSpPr>
        <p:sp>
          <p:nvSpPr>
            <p:cNvPr id="11" name="TextBox 10">
              <a:extLst>
                <a:ext uri="{FF2B5EF4-FFF2-40B4-BE49-F238E27FC236}">
                  <a16:creationId xmlns="" xmlns:a16="http://schemas.microsoft.com/office/drawing/2014/main" id="{27E41681-59D9-4ED5-A0AF-9773B4CD6CB8}"/>
                </a:ext>
              </a:extLst>
            </p:cNvPr>
            <p:cNvSpPr txBox="1"/>
            <p:nvPr/>
          </p:nvSpPr>
          <p:spPr>
            <a:xfrm>
              <a:off x="2551706" y="4560313"/>
              <a:ext cx="3135158" cy="461665"/>
            </a:xfrm>
            <a:prstGeom prst="rect">
              <a:avLst/>
            </a:prstGeom>
            <a:noFill/>
          </p:spPr>
          <p:txBody>
            <a:bodyPr wrap="square" rtlCol="0">
              <a:spAutoFit/>
            </a:bodyPr>
            <a:lstStyle/>
            <a:p>
              <a:pPr algn="r"/>
              <a:r>
                <a:rPr lang="en-CA" altLang="ko-KR" sz="1200" dirty="0">
                  <a:solidFill>
                    <a:schemeClr val="tx1">
                      <a:lumMod val="75000"/>
                      <a:lumOff val="25000"/>
                    </a:schemeClr>
                  </a:solidFill>
                  <a:cs typeface="Arial" pitchFamily="34" charset="0"/>
                </a:rPr>
                <a:t>All players are involved for most of the session </a:t>
              </a:r>
              <a:r>
                <a:rPr lang="en-CA" altLang="ko-KR" sz="1200" dirty="0" smtClean="0">
                  <a:solidFill>
                    <a:schemeClr val="tx1">
                      <a:lumMod val="75000"/>
                      <a:lumOff val="25000"/>
                    </a:schemeClr>
                  </a:solidFill>
                  <a:cs typeface="Arial" pitchFamily="34" charset="0"/>
                </a:rPr>
                <a:t>(avoid activities </a:t>
              </a:r>
              <a:r>
                <a:rPr lang="en-CA" altLang="ko-KR" sz="1200" dirty="0">
                  <a:solidFill>
                    <a:schemeClr val="tx1">
                      <a:lumMod val="75000"/>
                      <a:lumOff val="25000"/>
                    </a:schemeClr>
                  </a:solidFill>
                  <a:cs typeface="Arial" pitchFamily="34" charset="0"/>
                </a:rPr>
                <a:t>that use long lines/ wait times to get involved).</a:t>
              </a:r>
              <a:endParaRPr lang="ko-KR" altLang="en-US" sz="1200" dirty="0">
                <a:solidFill>
                  <a:schemeClr val="tx1">
                    <a:lumMod val="75000"/>
                    <a:lumOff val="25000"/>
                  </a:schemeClr>
                </a:solidFill>
                <a:cs typeface="Arial" pitchFamily="34" charset="0"/>
              </a:endParaRPr>
            </a:p>
          </p:txBody>
        </p:sp>
        <p:sp>
          <p:nvSpPr>
            <p:cNvPr id="12" name="TextBox 11">
              <a:extLst>
                <a:ext uri="{FF2B5EF4-FFF2-40B4-BE49-F238E27FC236}">
                  <a16:creationId xmlns="" xmlns:a16="http://schemas.microsoft.com/office/drawing/2014/main" id="{2610ABBE-2981-4610-A948-A44BB0573F43}"/>
                </a:ext>
              </a:extLst>
            </p:cNvPr>
            <p:cNvSpPr txBox="1"/>
            <p:nvPr/>
          </p:nvSpPr>
          <p:spPr>
            <a:xfrm>
              <a:off x="2551705" y="4319146"/>
              <a:ext cx="3108507" cy="307777"/>
            </a:xfrm>
            <a:prstGeom prst="rect">
              <a:avLst/>
            </a:prstGeom>
            <a:noFill/>
          </p:spPr>
          <p:txBody>
            <a:bodyPr wrap="square" rtlCol="0">
              <a:spAutoFit/>
            </a:bodyPr>
            <a:lstStyle/>
            <a:p>
              <a:pPr algn="r"/>
              <a:r>
                <a:rPr lang="en-CA" altLang="ko-KR" sz="1400" b="1" dirty="0">
                  <a:solidFill>
                    <a:schemeClr val="accent1"/>
                  </a:solidFill>
                  <a:cs typeface="Arial" pitchFamily="34" charset="0"/>
                </a:rPr>
                <a:t>Engaging</a:t>
              </a:r>
              <a:endParaRPr lang="ko-KR" altLang="en-US" sz="1400" b="1" dirty="0">
                <a:solidFill>
                  <a:schemeClr val="accent1"/>
                </a:solidFill>
                <a:cs typeface="Arial" pitchFamily="34" charset="0"/>
              </a:endParaRPr>
            </a:p>
          </p:txBody>
        </p:sp>
      </p:grpSp>
      <p:grpSp>
        <p:nvGrpSpPr>
          <p:cNvPr id="13" name="Group 12">
            <a:extLst>
              <a:ext uri="{FF2B5EF4-FFF2-40B4-BE49-F238E27FC236}">
                <a16:creationId xmlns="" xmlns:a16="http://schemas.microsoft.com/office/drawing/2014/main" id="{827C6335-03DA-4B24-8D21-2DF8CB688D44}"/>
              </a:ext>
            </a:extLst>
          </p:cNvPr>
          <p:cNvGrpSpPr/>
          <p:nvPr/>
        </p:nvGrpSpPr>
        <p:grpSpPr>
          <a:xfrm>
            <a:off x="6524557" y="3885114"/>
            <a:ext cx="4888296" cy="518166"/>
            <a:chOff x="2551705" y="4319146"/>
            <a:chExt cx="3135159" cy="518166"/>
          </a:xfrm>
        </p:grpSpPr>
        <p:sp>
          <p:nvSpPr>
            <p:cNvPr id="14" name="TextBox 13">
              <a:extLst>
                <a:ext uri="{FF2B5EF4-FFF2-40B4-BE49-F238E27FC236}">
                  <a16:creationId xmlns="" xmlns:a16="http://schemas.microsoft.com/office/drawing/2014/main" id="{13829D74-A1AF-4867-8617-0A092430A4BF}"/>
                </a:ext>
              </a:extLst>
            </p:cNvPr>
            <p:cNvSpPr txBox="1"/>
            <p:nvPr/>
          </p:nvSpPr>
          <p:spPr>
            <a:xfrm>
              <a:off x="2551706" y="4560313"/>
              <a:ext cx="3135158" cy="276999"/>
            </a:xfrm>
            <a:prstGeom prst="rect">
              <a:avLst/>
            </a:prstGeom>
            <a:noFill/>
          </p:spPr>
          <p:txBody>
            <a:bodyPr wrap="square" rtlCol="0">
              <a:spAutoFit/>
            </a:bodyPr>
            <a:lstStyle/>
            <a:p>
              <a:r>
                <a:rPr lang="en-CA" altLang="ko-KR" sz="1200" dirty="0">
                  <a:solidFill>
                    <a:schemeClr val="tx1">
                      <a:lumMod val="75000"/>
                      <a:lumOff val="25000"/>
                    </a:schemeClr>
                  </a:solidFill>
                  <a:cs typeface="Arial" pitchFamily="34" charset="0"/>
                </a:rPr>
                <a:t>The ball moves 70-80% of the time, so do the players. </a:t>
              </a:r>
              <a:endParaRPr lang="ko-KR" altLang="en-US" sz="1200" dirty="0">
                <a:solidFill>
                  <a:schemeClr val="tx1">
                    <a:lumMod val="75000"/>
                    <a:lumOff val="25000"/>
                  </a:schemeClr>
                </a:solidFill>
                <a:cs typeface="Arial" pitchFamily="34" charset="0"/>
              </a:endParaRPr>
            </a:p>
          </p:txBody>
        </p:sp>
        <p:sp>
          <p:nvSpPr>
            <p:cNvPr id="15" name="TextBox 14">
              <a:extLst>
                <a:ext uri="{FF2B5EF4-FFF2-40B4-BE49-F238E27FC236}">
                  <a16:creationId xmlns="" xmlns:a16="http://schemas.microsoft.com/office/drawing/2014/main" id="{17F46C54-D058-49B8-999C-588347D7FB82}"/>
                </a:ext>
              </a:extLst>
            </p:cNvPr>
            <p:cNvSpPr txBox="1"/>
            <p:nvPr/>
          </p:nvSpPr>
          <p:spPr>
            <a:xfrm>
              <a:off x="2551705" y="4319146"/>
              <a:ext cx="3108507" cy="307777"/>
            </a:xfrm>
            <a:prstGeom prst="rect">
              <a:avLst/>
            </a:prstGeom>
            <a:noFill/>
          </p:spPr>
          <p:txBody>
            <a:bodyPr wrap="square" rtlCol="0">
              <a:spAutoFit/>
            </a:bodyPr>
            <a:lstStyle/>
            <a:p>
              <a:r>
                <a:rPr lang="en-CA" altLang="ko-KR" sz="1400" b="1" dirty="0">
                  <a:solidFill>
                    <a:schemeClr val="accent4"/>
                  </a:solidFill>
                  <a:cs typeface="Arial" pitchFamily="34" charset="0"/>
                </a:rPr>
                <a:t>Active</a:t>
              </a:r>
              <a:endParaRPr lang="ko-KR" altLang="en-US" sz="1400" b="1" dirty="0">
                <a:solidFill>
                  <a:schemeClr val="accent4"/>
                </a:solidFill>
                <a:cs typeface="Arial" pitchFamily="34" charset="0"/>
              </a:endParaRPr>
            </a:p>
          </p:txBody>
        </p:sp>
      </p:grpSp>
      <p:grpSp>
        <p:nvGrpSpPr>
          <p:cNvPr id="16" name="Group 15">
            <a:extLst>
              <a:ext uri="{FF2B5EF4-FFF2-40B4-BE49-F238E27FC236}">
                <a16:creationId xmlns="" xmlns:a16="http://schemas.microsoft.com/office/drawing/2014/main" id="{EFADB123-2984-4BF1-BB0F-5788FFE1382A}"/>
              </a:ext>
            </a:extLst>
          </p:cNvPr>
          <p:cNvGrpSpPr/>
          <p:nvPr/>
        </p:nvGrpSpPr>
        <p:grpSpPr>
          <a:xfrm>
            <a:off x="5980828" y="4920053"/>
            <a:ext cx="4888296" cy="702832"/>
            <a:chOff x="2729838" y="4319146"/>
            <a:chExt cx="3135159" cy="702832"/>
          </a:xfrm>
        </p:grpSpPr>
        <p:sp>
          <p:nvSpPr>
            <p:cNvPr id="17" name="TextBox 16">
              <a:extLst>
                <a:ext uri="{FF2B5EF4-FFF2-40B4-BE49-F238E27FC236}">
                  <a16:creationId xmlns="" xmlns:a16="http://schemas.microsoft.com/office/drawing/2014/main" id="{2434D333-2F83-44B2-B49E-7138747C14F3}"/>
                </a:ext>
              </a:extLst>
            </p:cNvPr>
            <p:cNvSpPr txBox="1"/>
            <p:nvPr/>
          </p:nvSpPr>
          <p:spPr>
            <a:xfrm>
              <a:off x="2729839" y="4560313"/>
              <a:ext cx="3135158" cy="461665"/>
            </a:xfrm>
            <a:prstGeom prst="rect">
              <a:avLst/>
            </a:prstGeom>
            <a:noFill/>
          </p:spPr>
          <p:txBody>
            <a:bodyPr wrap="square" rtlCol="0">
              <a:spAutoFit/>
            </a:bodyPr>
            <a:lstStyle/>
            <a:p>
              <a:r>
                <a:rPr lang="en-CA" altLang="ko-KR" sz="1200" dirty="0">
                  <a:solidFill>
                    <a:schemeClr val="tx1">
                      <a:lumMod val="65000"/>
                      <a:lumOff val="35000"/>
                    </a:schemeClr>
                  </a:solidFill>
                  <a:cs typeface="Arial" pitchFamily="34" charset="0"/>
                </a:rPr>
                <a:t>Healthy competition is implemented in all that we do to encourage the building of tools to use in a real game situation. </a:t>
              </a:r>
              <a:endParaRPr lang="ko-KR" altLang="en-US" sz="1200" dirty="0">
                <a:solidFill>
                  <a:schemeClr val="tx1">
                    <a:lumMod val="65000"/>
                    <a:lumOff val="35000"/>
                  </a:schemeClr>
                </a:solidFill>
                <a:cs typeface="Arial" pitchFamily="34" charset="0"/>
              </a:endParaRPr>
            </a:p>
          </p:txBody>
        </p:sp>
        <p:sp>
          <p:nvSpPr>
            <p:cNvPr id="18" name="TextBox 17">
              <a:extLst>
                <a:ext uri="{FF2B5EF4-FFF2-40B4-BE49-F238E27FC236}">
                  <a16:creationId xmlns="" xmlns:a16="http://schemas.microsoft.com/office/drawing/2014/main" id="{0F78931C-C73E-431E-98FE-00CC91E14837}"/>
                </a:ext>
              </a:extLst>
            </p:cNvPr>
            <p:cNvSpPr txBox="1"/>
            <p:nvPr/>
          </p:nvSpPr>
          <p:spPr>
            <a:xfrm>
              <a:off x="2729838" y="4319146"/>
              <a:ext cx="3108507" cy="307777"/>
            </a:xfrm>
            <a:prstGeom prst="rect">
              <a:avLst/>
            </a:prstGeom>
            <a:noFill/>
          </p:spPr>
          <p:txBody>
            <a:bodyPr wrap="square" rtlCol="0">
              <a:spAutoFit/>
            </a:bodyPr>
            <a:lstStyle/>
            <a:p>
              <a:r>
                <a:rPr lang="en-CA" altLang="ko-KR" sz="1400" b="1" dirty="0">
                  <a:solidFill>
                    <a:schemeClr val="accent3"/>
                  </a:solidFill>
                  <a:cs typeface="Arial" pitchFamily="34" charset="0"/>
                </a:rPr>
                <a:t>Competitive</a:t>
              </a:r>
              <a:endParaRPr lang="ko-KR" altLang="en-US" sz="1400" b="1" dirty="0">
                <a:solidFill>
                  <a:schemeClr val="accent3"/>
                </a:solidFill>
                <a:cs typeface="Arial" pitchFamily="34" charset="0"/>
              </a:endParaRPr>
            </a:p>
          </p:txBody>
        </p:sp>
      </p:grpSp>
      <p:sp>
        <p:nvSpPr>
          <p:cNvPr id="19" name="TextBox 18">
            <a:extLst>
              <a:ext uri="{FF2B5EF4-FFF2-40B4-BE49-F238E27FC236}">
                <a16:creationId xmlns="" xmlns:a16="http://schemas.microsoft.com/office/drawing/2014/main" id="{991EE17E-7939-4AFB-A7A1-8C76B0A2B9E6}"/>
              </a:ext>
            </a:extLst>
          </p:cNvPr>
          <p:cNvSpPr txBox="1"/>
          <p:nvPr/>
        </p:nvSpPr>
        <p:spPr>
          <a:xfrm>
            <a:off x="3867697" y="4952630"/>
            <a:ext cx="765296" cy="646331"/>
          </a:xfrm>
          <a:prstGeom prst="rect">
            <a:avLst/>
          </a:prstGeom>
          <a:noFill/>
        </p:spPr>
        <p:txBody>
          <a:bodyPr wrap="square" rtlCol="0">
            <a:spAutoFit/>
          </a:bodyPr>
          <a:lstStyle/>
          <a:p>
            <a:pPr algn="ctr"/>
            <a:r>
              <a:rPr lang="en-US" altLang="ko-KR" sz="3600" b="1" dirty="0">
                <a:solidFill>
                  <a:schemeClr val="accent3"/>
                </a:solidFill>
                <a:cs typeface="Arial" pitchFamily="34" charset="0"/>
              </a:rPr>
              <a:t>01</a:t>
            </a:r>
            <a:endParaRPr lang="ko-KR" altLang="en-US" sz="3600" b="1" dirty="0">
              <a:solidFill>
                <a:schemeClr val="accent3"/>
              </a:solidFill>
              <a:cs typeface="Arial" pitchFamily="34" charset="0"/>
            </a:endParaRPr>
          </a:p>
        </p:txBody>
      </p:sp>
      <p:sp>
        <p:nvSpPr>
          <p:cNvPr id="20" name="TextBox 19">
            <a:extLst>
              <a:ext uri="{FF2B5EF4-FFF2-40B4-BE49-F238E27FC236}">
                <a16:creationId xmlns="" xmlns:a16="http://schemas.microsoft.com/office/drawing/2014/main" id="{7CB888B6-AA88-421D-B62E-98BC754522D7}"/>
              </a:ext>
            </a:extLst>
          </p:cNvPr>
          <p:cNvSpPr txBox="1"/>
          <p:nvPr/>
        </p:nvSpPr>
        <p:spPr>
          <a:xfrm>
            <a:off x="4301810" y="3917659"/>
            <a:ext cx="765296" cy="646331"/>
          </a:xfrm>
          <a:prstGeom prst="rect">
            <a:avLst/>
          </a:prstGeom>
          <a:noFill/>
        </p:spPr>
        <p:txBody>
          <a:bodyPr wrap="square" rtlCol="0">
            <a:spAutoFit/>
          </a:bodyPr>
          <a:lstStyle/>
          <a:p>
            <a:pPr algn="ctr"/>
            <a:r>
              <a:rPr lang="en-US" altLang="ko-KR" sz="3600" b="1" dirty="0">
                <a:solidFill>
                  <a:schemeClr val="accent4"/>
                </a:solidFill>
                <a:cs typeface="Arial" pitchFamily="34" charset="0"/>
              </a:rPr>
              <a:t>02</a:t>
            </a:r>
            <a:endParaRPr lang="ko-KR" altLang="en-US" sz="3600" b="1" dirty="0">
              <a:solidFill>
                <a:schemeClr val="accent4"/>
              </a:solidFill>
              <a:cs typeface="Arial" pitchFamily="34" charset="0"/>
            </a:endParaRPr>
          </a:p>
        </p:txBody>
      </p:sp>
      <p:sp>
        <p:nvSpPr>
          <p:cNvPr id="21" name="TextBox 20">
            <a:extLst>
              <a:ext uri="{FF2B5EF4-FFF2-40B4-BE49-F238E27FC236}">
                <a16:creationId xmlns="" xmlns:a16="http://schemas.microsoft.com/office/drawing/2014/main" id="{458F8F0F-32FA-4594-A913-3D97474358D4}"/>
              </a:ext>
            </a:extLst>
          </p:cNvPr>
          <p:cNvSpPr txBox="1"/>
          <p:nvPr/>
        </p:nvSpPr>
        <p:spPr>
          <a:xfrm>
            <a:off x="7077201" y="2813829"/>
            <a:ext cx="765296" cy="646331"/>
          </a:xfrm>
          <a:prstGeom prst="rect">
            <a:avLst/>
          </a:prstGeom>
          <a:noFill/>
        </p:spPr>
        <p:txBody>
          <a:bodyPr wrap="square" rtlCol="0">
            <a:spAutoFit/>
          </a:bodyPr>
          <a:lstStyle/>
          <a:p>
            <a:pPr algn="ctr"/>
            <a:r>
              <a:rPr lang="en-US" altLang="ko-KR" sz="3600" b="1" dirty="0">
                <a:solidFill>
                  <a:schemeClr val="accent1"/>
                </a:solidFill>
                <a:cs typeface="Arial" pitchFamily="34" charset="0"/>
              </a:rPr>
              <a:t>03</a:t>
            </a:r>
            <a:endParaRPr lang="ko-KR" altLang="en-US" sz="3600" b="1" dirty="0">
              <a:solidFill>
                <a:schemeClr val="accent1"/>
              </a:solidFill>
              <a:cs typeface="Arial" pitchFamily="34" charset="0"/>
            </a:endParaRPr>
          </a:p>
        </p:txBody>
      </p:sp>
      <p:sp>
        <p:nvSpPr>
          <p:cNvPr id="22" name="TextBox 21">
            <a:extLst>
              <a:ext uri="{FF2B5EF4-FFF2-40B4-BE49-F238E27FC236}">
                <a16:creationId xmlns="" xmlns:a16="http://schemas.microsoft.com/office/drawing/2014/main" id="{97E59838-E832-4F1A-B1E6-9BDA6BCD4164}"/>
              </a:ext>
            </a:extLst>
          </p:cNvPr>
          <p:cNvSpPr txBox="1"/>
          <p:nvPr/>
        </p:nvSpPr>
        <p:spPr>
          <a:xfrm>
            <a:off x="7546580" y="1748099"/>
            <a:ext cx="765296" cy="646331"/>
          </a:xfrm>
          <a:prstGeom prst="rect">
            <a:avLst/>
          </a:prstGeom>
          <a:noFill/>
        </p:spPr>
        <p:txBody>
          <a:bodyPr wrap="square" rtlCol="0">
            <a:spAutoFit/>
          </a:bodyPr>
          <a:lstStyle/>
          <a:p>
            <a:pPr algn="ctr"/>
            <a:r>
              <a:rPr lang="en-US" altLang="ko-KR" sz="3600" b="1" dirty="0">
                <a:solidFill>
                  <a:schemeClr val="accent2"/>
                </a:solidFill>
                <a:cs typeface="Arial" pitchFamily="34" charset="0"/>
              </a:rPr>
              <a:t>04</a:t>
            </a:r>
            <a:endParaRPr lang="ko-KR" altLang="en-US" sz="3600" b="1" dirty="0">
              <a:solidFill>
                <a:schemeClr val="accent2"/>
              </a:solidFill>
              <a:cs typeface="Arial" pitchFamily="34" charset="0"/>
            </a:endParaRPr>
          </a:p>
        </p:txBody>
      </p:sp>
      <p:sp>
        <p:nvSpPr>
          <p:cNvPr id="27" name="Chord 14">
            <a:extLst>
              <a:ext uri="{FF2B5EF4-FFF2-40B4-BE49-F238E27FC236}">
                <a16:creationId xmlns="" xmlns:a16="http://schemas.microsoft.com/office/drawing/2014/main" id="{2B0058F8-2D35-8E80-80AF-378C378D065C}"/>
              </a:ext>
            </a:extLst>
          </p:cNvPr>
          <p:cNvSpPr/>
          <p:nvPr/>
        </p:nvSpPr>
        <p:spPr>
          <a:xfrm>
            <a:off x="4948812" y="4956819"/>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Heart 17">
            <a:extLst>
              <a:ext uri="{FF2B5EF4-FFF2-40B4-BE49-F238E27FC236}">
                <a16:creationId xmlns="" xmlns:a16="http://schemas.microsoft.com/office/drawing/2014/main" id="{5307D1C9-F9FF-FD42-0F15-FEE58E593CF6}"/>
              </a:ext>
            </a:extLst>
          </p:cNvPr>
          <p:cNvSpPr/>
          <p:nvPr/>
        </p:nvSpPr>
        <p:spPr>
          <a:xfrm>
            <a:off x="5591869" y="4004337"/>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Freeform 108">
            <a:extLst>
              <a:ext uri="{FF2B5EF4-FFF2-40B4-BE49-F238E27FC236}">
                <a16:creationId xmlns="" xmlns:a16="http://schemas.microsoft.com/office/drawing/2014/main" id="{B0E63144-1EEC-5710-A842-2D9750767187}"/>
              </a:ext>
            </a:extLst>
          </p:cNvPr>
          <p:cNvSpPr/>
          <p:nvPr/>
        </p:nvSpPr>
        <p:spPr>
          <a:xfrm>
            <a:off x="6127805" y="2846306"/>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Freeform 32">
            <a:extLst>
              <a:ext uri="{FF2B5EF4-FFF2-40B4-BE49-F238E27FC236}">
                <a16:creationId xmlns="" xmlns:a16="http://schemas.microsoft.com/office/drawing/2014/main" id="{C82C4DE0-C4EB-8762-5EFD-324F5C6A6D5B}"/>
              </a:ext>
            </a:extLst>
          </p:cNvPr>
          <p:cNvSpPr/>
          <p:nvPr/>
        </p:nvSpPr>
        <p:spPr>
          <a:xfrm>
            <a:off x="6663456" y="1732675"/>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23" name="Picture 22" descr="A logo for a football team&#10;&#10;Description automatically generated">
            <a:extLst>
              <a:ext uri="{FF2B5EF4-FFF2-40B4-BE49-F238E27FC236}">
                <a16:creationId xmlns="" xmlns:a16="http://schemas.microsoft.com/office/drawing/2014/main" id="{3B510BF5-2894-3271-FF27-A7E19577F9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3057919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Coaches</a:t>
            </a:r>
            <a:endParaRPr lang="en-CA" dirty="0"/>
          </a:p>
        </p:txBody>
      </p:sp>
      <p:sp>
        <p:nvSpPr>
          <p:cNvPr id="2" name="Text Placeholder 1"/>
          <p:cNvSpPr>
            <a:spLocks noGrp="1"/>
          </p:cNvSpPr>
          <p:nvPr>
            <p:ph idx="1"/>
          </p:nvPr>
        </p:nvSpPr>
        <p:spPr/>
        <p:txBody>
          <a:bodyPr>
            <a:normAutofit/>
          </a:bodyPr>
          <a:lstStyle/>
          <a:p>
            <a:r>
              <a:rPr lang="en-US" sz="2000" dirty="0" smtClean="0"/>
              <a:t>Coaches may be parent volunteers or non-parent volunteers (we do not have paid coaches at this </a:t>
            </a:r>
            <a:r>
              <a:rPr lang="en-US" sz="2000" dirty="0" smtClean="0"/>
              <a:t>time)</a:t>
            </a:r>
            <a:endParaRPr lang="en-US" sz="2000" dirty="0" smtClean="0"/>
          </a:p>
          <a:p>
            <a:pPr lvl="1"/>
            <a:r>
              <a:rPr lang="en-US" sz="1800" dirty="0" smtClean="0"/>
              <a:t>If your team has a non-parent coach, the team is responsible for paying the travel expenses for that coach/coaches if going to optional tournaments</a:t>
            </a:r>
          </a:p>
          <a:p>
            <a:pPr lvl="2"/>
            <a:r>
              <a:rPr lang="en-US" dirty="0" smtClean="0"/>
              <a:t>Travel ($0.52/km)</a:t>
            </a:r>
          </a:p>
          <a:p>
            <a:pPr lvl="2"/>
            <a:r>
              <a:rPr lang="en-US" dirty="0" smtClean="0"/>
              <a:t>Food ($50/day)</a:t>
            </a:r>
          </a:p>
          <a:p>
            <a:pPr lvl="2"/>
            <a:r>
              <a:rPr lang="en-US" dirty="0" smtClean="0"/>
              <a:t>Accommodation</a:t>
            </a:r>
            <a:endParaRPr lang="en-US" dirty="0"/>
          </a:p>
          <a:p>
            <a:endParaRPr lang="en-US" dirty="0" smtClean="0"/>
          </a:p>
          <a:p>
            <a:endParaRPr lang="en-US" dirty="0"/>
          </a:p>
          <a:p>
            <a:endParaRPr lang="en-CA" dirty="0"/>
          </a:p>
        </p:txBody>
      </p:sp>
      <p:pic>
        <p:nvPicPr>
          <p:cNvPr id="4" name="Picture 3" descr="A logo for a football team&#10;&#10;Description automatically generated">
            <a:extLst>
              <a:ext uri="{FF2B5EF4-FFF2-40B4-BE49-F238E27FC236}">
                <a16:creationId xmlns="" xmlns:a16="http://schemas.microsoft.com/office/drawing/2014/main" id="{0D2A7543-B929-2031-F0D5-2427723158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0838" y="3984884"/>
            <a:ext cx="1858896" cy="2207079"/>
          </a:xfrm>
          <a:prstGeom prst="rect">
            <a:avLst/>
          </a:prstGeom>
        </p:spPr>
      </p:pic>
    </p:spTree>
    <p:extLst>
      <p:ext uri="{BB962C8B-B14F-4D97-AF65-F5344CB8AC3E}">
        <p14:creationId xmlns:p14="http://schemas.microsoft.com/office/powerpoint/2010/main" val="1213076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Coaches Code of Conduct</a:t>
            </a:r>
            <a:endParaRPr lang="en-CA" dirty="0"/>
          </a:p>
        </p:txBody>
      </p:sp>
      <p:sp>
        <p:nvSpPr>
          <p:cNvPr id="3" name="Content Placeholder 2"/>
          <p:cNvSpPr>
            <a:spLocks noGrp="1"/>
          </p:cNvSpPr>
          <p:nvPr>
            <p:ph idx="1"/>
          </p:nvPr>
        </p:nvSpPr>
        <p:spPr>
          <a:xfrm>
            <a:off x="428436" y="1419367"/>
            <a:ext cx="9094464" cy="5076967"/>
          </a:xfrm>
        </p:spPr>
        <p:txBody>
          <a:bodyPr>
            <a:normAutofit fontScale="85000" lnSpcReduction="20000"/>
          </a:bodyPr>
          <a:lstStyle/>
          <a:p>
            <a:pPr lvl="1"/>
            <a:r>
              <a:rPr lang="en-US" dirty="0" smtClean="0"/>
              <a:t>I </a:t>
            </a:r>
            <a:r>
              <a:rPr lang="en-US" dirty="0"/>
              <a:t>will be reasonable when scheduling games and practices remembering that young players have other interest and obligations. </a:t>
            </a:r>
          </a:p>
          <a:p>
            <a:pPr lvl="1"/>
            <a:r>
              <a:rPr lang="en-US" dirty="0" smtClean="0"/>
              <a:t>I </a:t>
            </a:r>
            <a:r>
              <a:rPr lang="en-US" dirty="0"/>
              <a:t>will teach my players to play fairly and to respect the rules, officials and their opponents. </a:t>
            </a:r>
          </a:p>
          <a:p>
            <a:pPr lvl="1"/>
            <a:r>
              <a:rPr lang="en-US" dirty="0" smtClean="0"/>
              <a:t>I </a:t>
            </a:r>
            <a:r>
              <a:rPr lang="en-US" dirty="0"/>
              <a:t>will ensure that all players get equal instruction, support in developing the skills and abilities of all players to the best of my ability. </a:t>
            </a:r>
          </a:p>
          <a:p>
            <a:pPr lvl="1"/>
            <a:r>
              <a:rPr lang="en-US" dirty="0" smtClean="0"/>
              <a:t>I </a:t>
            </a:r>
            <a:r>
              <a:rPr lang="en-US" dirty="0"/>
              <a:t>will not ridicule or yell at my players for making mistakes or for performing poorly. I will remember that children play to have fun and must be encouraged to have confidence in themselves.  I will teach my players to participate fairly in the spirit of good sportsmanship</a:t>
            </a:r>
            <a:r>
              <a:rPr lang="en-US" dirty="0" smtClean="0"/>
              <a:t>.</a:t>
            </a:r>
          </a:p>
          <a:p>
            <a:pPr lvl="1"/>
            <a:r>
              <a:rPr lang="en-US" dirty="0" smtClean="0"/>
              <a:t>I </a:t>
            </a:r>
            <a:r>
              <a:rPr lang="en-US" dirty="0"/>
              <a:t>will make sure that equipment and facilities are safe and match the players’ ages and abilities. </a:t>
            </a:r>
          </a:p>
          <a:p>
            <a:pPr lvl="1"/>
            <a:r>
              <a:rPr lang="en-US" dirty="0" smtClean="0"/>
              <a:t>I </a:t>
            </a:r>
            <a:r>
              <a:rPr lang="en-US" dirty="0"/>
              <a:t>will remember that children need a coach they can respect. I will be generous with praise and set a good example. </a:t>
            </a:r>
          </a:p>
          <a:p>
            <a:pPr lvl="1"/>
            <a:r>
              <a:rPr lang="en-US" dirty="0" smtClean="0"/>
              <a:t>I </a:t>
            </a:r>
            <a:r>
              <a:rPr lang="en-US" dirty="0"/>
              <a:t>will obtain proper training and continue to upgrade my coaching skills and participate in KEYSA’s Technical Director initiatives and Coaching Workshops </a:t>
            </a:r>
            <a:r>
              <a:rPr lang="en-US" dirty="0" smtClean="0"/>
              <a:t> </a:t>
            </a:r>
          </a:p>
          <a:p>
            <a:pPr lvl="1"/>
            <a:r>
              <a:rPr lang="en-US" dirty="0" smtClean="0"/>
              <a:t>I </a:t>
            </a:r>
            <a:r>
              <a:rPr lang="en-US" dirty="0"/>
              <a:t>will not discriminate on grounds of race, gender, or sexuality</a:t>
            </a:r>
            <a:r>
              <a:rPr lang="en-US" dirty="0" smtClean="0"/>
              <a:t>.</a:t>
            </a:r>
          </a:p>
          <a:p>
            <a:pPr lvl="1"/>
            <a:r>
              <a:rPr lang="en-US" dirty="0" smtClean="0"/>
              <a:t>I </a:t>
            </a:r>
            <a:r>
              <a:rPr lang="en-US" dirty="0"/>
              <a:t>will participate in Soccer events alcohol &amp; drug free during practice and game time. </a:t>
            </a:r>
          </a:p>
          <a:p>
            <a:pPr lvl="1"/>
            <a:r>
              <a:rPr lang="en-US" dirty="0" smtClean="0"/>
              <a:t>I </a:t>
            </a:r>
            <a:r>
              <a:rPr lang="en-US" dirty="0"/>
              <a:t>will support and adhere to the </a:t>
            </a:r>
            <a:r>
              <a:rPr lang="en-US" dirty="0" smtClean="0"/>
              <a:t>KESA </a:t>
            </a:r>
            <a:r>
              <a:rPr lang="en-US" dirty="0"/>
              <a:t>Concussion Policy </a:t>
            </a:r>
          </a:p>
          <a:p>
            <a:pPr lvl="1"/>
            <a:r>
              <a:rPr lang="en-US" dirty="0" smtClean="0"/>
              <a:t>I </a:t>
            </a:r>
            <a:r>
              <a:rPr lang="en-US" dirty="0"/>
              <a:t>will be open and honest with players and parents about my coaching philosophy and have a full understanding and integrate the </a:t>
            </a:r>
            <a:r>
              <a:rPr lang="en-US" dirty="0" smtClean="0"/>
              <a:t>KESA </a:t>
            </a:r>
            <a:r>
              <a:rPr lang="en-US" dirty="0"/>
              <a:t>Coaching Philosophy </a:t>
            </a:r>
          </a:p>
          <a:p>
            <a:pPr lvl="1"/>
            <a:r>
              <a:rPr lang="en-US" dirty="0" smtClean="0"/>
              <a:t>I </a:t>
            </a:r>
            <a:r>
              <a:rPr lang="en-US" dirty="0"/>
              <a:t>will lead by example by working cooperatively with officials, parents, and opponents.  I will teach team spirit, and will lead players to treat one another in a supporting, inclusive and respectful manner. </a:t>
            </a:r>
            <a:endParaRPr lang="en-CA" dirty="0"/>
          </a:p>
        </p:txBody>
      </p:sp>
    </p:spTree>
    <p:extLst>
      <p:ext uri="{BB962C8B-B14F-4D97-AF65-F5344CB8AC3E}">
        <p14:creationId xmlns:p14="http://schemas.microsoft.com/office/powerpoint/2010/main" val="1641707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48A2979-A456-4286-B8FC-8FF4C0C58EFD}"/>
              </a:ext>
            </a:extLst>
          </p:cNvPr>
          <p:cNvSpPr txBox="1"/>
          <p:nvPr/>
        </p:nvSpPr>
        <p:spPr>
          <a:xfrm>
            <a:off x="3054147" y="4406705"/>
            <a:ext cx="6123407" cy="830997"/>
          </a:xfrm>
          <a:prstGeom prst="rect">
            <a:avLst/>
          </a:prstGeom>
          <a:noFill/>
        </p:spPr>
        <p:txBody>
          <a:bodyPr wrap="square" rtlCol="0" anchor="ctr">
            <a:spAutoFit/>
          </a:bodyPr>
          <a:lstStyle/>
          <a:p>
            <a:pPr algn="ctr"/>
            <a:r>
              <a:rPr lang="en-CA" altLang="ko-KR" sz="4800" dirty="0">
                <a:solidFill>
                  <a:schemeClr val="tx1">
                    <a:lumMod val="85000"/>
                    <a:lumOff val="15000"/>
                  </a:schemeClr>
                </a:solidFill>
                <a:cs typeface="Arial" pitchFamily="34" charset="0"/>
              </a:rPr>
              <a:t>The Parent</a:t>
            </a:r>
            <a:endParaRPr lang="ko-KR" altLang="en-US" sz="4800" dirty="0">
              <a:solidFill>
                <a:schemeClr val="tx1">
                  <a:lumMod val="85000"/>
                  <a:lumOff val="15000"/>
                </a:schemeClr>
              </a:solidFill>
              <a:cs typeface="Arial" pitchFamily="34" charset="0"/>
            </a:endParaRPr>
          </a:p>
        </p:txBody>
      </p:sp>
      <p:pic>
        <p:nvPicPr>
          <p:cNvPr id="3" name="Picture 2" descr="A logo for a football team&#10;&#10;Description automatically generated">
            <a:extLst>
              <a:ext uri="{FF2B5EF4-FFF2-40B4-BE49-F238E27FC236}">
                <a16:creationId xmlns="" xmlns:a16="http://schemas.microsoft.com/office/drawing/2014/main" id="{C07EC0C6-DC7B-8A1B-8C2F-B699E90188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6402" y="2199626"/>
            <a:ext cx="1858896" cy="2207079"/>
          </a:xfrm>
          <a:prstGeom prst="rect">
            <a:avLst/>
          </a:prstGeom>
        </p:spPr>
      </p:pic>
    </p:spTree>
    <p:extLst>
      <p:ext uri="{BB962C8B-B14F-4D97-AF65-F5344CB8AC3E}">
        <p14:creationId xmlns:p14="http://schemas.microsoft.com/office/powerpoint/2010/main" val="818729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 name="Group 73">
            <a:extLst>
              <a:ext uri="{FF2B5EF4-FFF2-40B4-BE49-F238E27FC236}">
                <a16:creationId xmlns="" xmlns:a16="http://schemas.microsoft.com/office/drawing/2014/main" id="{81998061-1061-45CC-8C69-EDEBB681C6AA}"/>
              </a:ext>
            </a:extLst>
          </p:cNvPr>
          <p:cNvGrpSpPr/>
          <p:nvPr/>
        </p:nvGrpSpPr>
        <p:grpSpPr>
          <a:xfrm>
            <a:off x="764259" y="5251913"/>
            <a:ext cx="2880431" cy="1477328"/>
            <a:chOff x="2551705" y="4283314"/>
            <a:chExt cx="2357002" cy="1477328"/>
          </a:xfrm>
        </p:grpSpPr>
        <p:sp>
          <p:nvSpPr>
            <p:cNvPr id="37" name="TextBox 36">
              <a:extLst>
                <a:ext uri="{FF2B5EF4-FFF2-40B4-BE49-F238E27FC236}">
                  <a16:creationId xmlns="" xmlns:a16="http://schemas.microsoft.com/office/drawing/2014/main" id="{B8DE5462-6AB2-4603-A37A-9D104173AB80}"/>
                </a:ext>
              </a:extLst>
            </p:cNvPr>
            <p:cNvSpPr txBox="1"/>
            <p:nvPr/>
          </p:nvSpPr>
          <p:spPr>
            <a:xfrm>
              <a:off x="2551705" y="4560313"/>
              <a:ext cx="2357002" cy="1200329"/>
            </a:xfrm>
            <a:prstGeom prst="rect">
              <a:avLst/>
            </a:prstGeom>
            <a:noFill/>
          </p:spPr>
          <p:txBody>
            <a:bodyPr wrap="square" rtlCol="0">
              <a:spAutoFit/>
            </a:bodyPr>
            <a:lstStyle/>
            <a:p>
              <a:r>
                <a:rPr lang="en-CA" altLang="ko-KR" sz="1200" dirty="0">
                  <a:solidFill>
                    <a:schemeClr val="tx1">
                      <a:lumMod val="75000"/>
                      <a:lumOff val="25000"/>
                    </a:schemeClr>
                  </a:solidFill>
                  <a:cs typeface="Arial" pitchFamily="34" charset="0"/>
                </a:rPr>
                <a:t>As the landscape of sport evolves, the culture around parents is changing as well. Ensure that your actions and conduct reflect the movement towards being good sport parents. Be part of the change.  </a:t>
              </a:r>
              <a:endParaRPr lang="ko-KR" altLang="en-US" sz="1200" dirty="0">
                <a:solidFill>
                  <a:schemeClr val="tx1">
                    <a:lumMod val="75000"/>
                    <a:lumOff val="25000"/>
                  </a:schemeClr>
                </a:solidFill>
                <a:cs typeface="Arial" pitchFamily="34" charset="0"/>
              </a:endParaRPr>
            </a:p>
          </p:txBody>
        </p:sp>
        <p:sp>
          <p:nvSpPr>
            <p:cNvPr id="38" name="TextBox 37">
              <a:extLst>
                <a:ext uri="{FF2B5EF4-FFF2-40B4-BE49-F238E27FC236}">
                  <a16:creationId xmlns="" xmlns:a16="http://schemas.microsoft.com/office/drawing/2014/main" id="{6F227E91-8453-4171-A5D6-B786E31F3AB9}"/>
                </a:ext>
              </a:extLst>
            </p:cNvPr>
            <p:cNvSpPr txBox="1"/>
            <p:nvPr/>
          </p:nvSpPr>
          <p:spPr>
            <a:xfrm>
              <a:off x="2551705" y="4283314"/>
              <a:ext cx="2336966" cy="276999"/>
            </a:xfrm>
            <a:prstGeom prst="rect">
              <a:avLst/>
            </a:prstGeom>
            <a:noFill/>
          </p:spPr>
          <p:txBody>
            <a:bodyPr wrap="square" rtlCol="0">
              <a:spAutoFit/>
            </a:bodyPr>
            <a:lstStyle/>
            <a:p>
              <a:r>
                <a:rPr lang="en-CA" altLang="ko-KR" sz="1200" b="1" dirty="0">
                  <a:solidFill>
                    <a:schemeClr val="tx1">
                      <a:lumMod val="75000"/>
                      <a:lumOff val="25000"/>
                    </a:schemeClr>
                  </a:solidFill>
                  <a:cs typeface="Arial" pitchFamily="34" charset="0"/>
                </a:rPr>
                <a:t>Create a positive impact… </a:t>
              </a:r>
              <a:endParaRPr lang="ko-KR" altLang="en-US" sz="1200" b="1" dirty="0">
                <a:solidFill>
                  <a:schemeClr val="tx1">
                    <a:lumMod val="75000"/>
                    <a:lumOff val="25000"/>
                  </a:schemeClr>
                </a:solidFill>
                <a:cs typeface="Arial" pitchFamily="34" charset="0"/>
              </a:endParaRPr>
            </a:p>
          </p:txBody>
        </p:sp>
      </p:grpSp>
      <p:grpSp>
        <p:nvGrpSpPr>
          <p:cNvPr id="39" name="Group 73">
            <a:extLst>
              <a:ext uri="{FF2B5EF4-FFF2-40B4-BE49-F238E27FC236}">
                <a16:creationId xmlns="" xmlns:a16="http://schemas.microsoft.com/office/drawing/2014/main" id="{6A49AF87-0E19-4D85-8BD1-156DDCCAC220}"/>
              </a:ext>
            </a:extLst>
          </p:cNvPr>
          <p:cNvGrpSpPr/>
          <p:nvPr/>
        </p:nvGrpSpPr>
        <p:grpSpPr>
          <a:xfrm>
            <a:off x="3862419" y="5251913"/>
            <a:ext cx="2880431" cy="1477328"/>
            <a:chOff x="2551705" y="4283314"/>
            <a:chExt cx="2357002" cy="1477328"/>
          </a:xfrm>
        </p:grpSpPr>
        <p:sp>
          <p:nvSpPr>
            <p:cNvPr id="40" name="TextBox 39">
              <a:extLst>
                <a:ext uri="{FF2B5EF4-FFF2-40B4-BE49-F238E27FC236}">
                  <a16:creationId xmlns="" xmlns:a16="http://schemas.microsoft.com/office/drawing/2014/main" id="{D3774345-B0FE-49FA-AF38-7F7A4F8E3439}"/>
                </a:ext>
              </a:extLst>
            </p:cNvPr>
            <p:cNvSpPr txBox="1"/>
            <p:nvPr/>
          </p:nvSpPr>
          <p:spPr>
            <a:xfrm>
              <a:off x="2551705" y="4560313"/>
              <a:ext cx="2357002" cy="1200329"/>
            </a:xfrm>
            <a:prstGeom prst="rect">
              <a:avLst/>
            </a:prstGeom>
            <a:noFill/>
          </p:spPr>
          <p:txBody>
            <a:bodyPr wrap="square" rtlCol="0">
              <a:spAutoFit/>
            </a:bodyPr>
            <a:lstStyle/>
            <a:p>
              <a:r>
                <a:rPr lang="en-CA" altLang="ko-KR" sz="1200" dirty="0">
                  <a:solidFill>
                    <a:schemeClr val="tx1">
                      <a:lumMod val="75000"/>
                      <a:lumOff val="25000"/>
                    </a:schemeClr>
                  </a:solidFill>
                  <a:cs typeface="Arial" pitchFamily="34" charset="0"/>
                </a:rPr>
                <a:t>At KRFC, we view parents as part of the club. While the soccer is left to the kids and coaches, your role is to help us create a club that everyone is proud to be apart of. You represent the badge as much as the athletes do.  </a:t>
              </a:r>
              <a:endParaRPr lang="ko-KR" altLang="en-US" sz="1200" dirty="0">
                <a:solidFill>
                  <a:schemeClr val="tx1">
                    <a:lumMod val="75000"/>
                    <a:lumOff val="25000"/>
                  </a:schemeClr>
                </a:solidFill>
                <a:cs typeface="Arial" pitchFamily="34" charset="0"/>
              </a:endParaRPr>
            </a:p>
          </p:txBody>
        </p:sp>
        <p:sp>
          <p:nvSpPr>
            <p:cNvPr id="41" name="TextBox 40">
              <a:extLst>
                <a:ext uri="{FF2B5EF4-FFF2-40B4-BE49-F238E27FC236}">
                  <a16:creationId xmlns="" xmlns:a16="http://schemas.microsoft.com/office/drawing/2014/main" id="{F8D943C1-D22F-45B7-8E35-64456C44724C}"/>
                </a:ext>
              </a:extLst>
            </p:cNvPr>
            <p:cNvSpPr txBox="1"/>
            <p:nvPr/>
          </p:nvSpPr>
          <p:spPr>
            <a:xfrm>
              <a:off x="2551705" y="4283314"/>
              <a:ext cx="2336966" cy="276999"/>
            </a:xfrm>
            <a:prstGeom prst="rect">
              <a:avLst/>
            </a:prstGeom>
            <a:noFill/>
          </p:spPr>
          <p:txBody>
            <a:bodyPr wrap="square" rtlCol="0">
              <a:spAutoFit/>
            </a:bodyPr>
            <a:lstStyle/>
            <a:p>
              <a:r>
                <a:rPr lang="en-CA" altLang="ko-KR" sz="1200" b="1" dirty="0">
                  <a:solidFill>
                    <a:schemeClr val="tx1">
                      <a:lumMod val="75000"/>
                      <a:lumOff val="25000"/>
                    </a:schemeClr>
                  </a:solidFill>
                  <a:cs typeface="Arial" pitchFamily="34" charset="0"/>
                </a:rPr>
                <a:t>Apart of the Club…</a:t>
              </a:r>
              <a:endParaRPr lang="ko-KR" altLang="en-US" sz="1200" b="1" dirty="0">
                <a:solidFill>
                  <a:schemeClr val="tx1">
                    <a:lumMod val="75000"/>
                    <a:lumOff val="25000"/>
                  </a:schemeClr>
                </a:solidFill>
                <a:cs typeface="Arial" pitchFamily="34" charset="0"/>
              </a:endParaRPr>
            </a:p>
          </p:txBody>
        </p:sp>
      </p:grpSp>
      <p:grpSp>
        <p:nvGrpSpPr>
          <p:cNvPr id="19" name="Group 18">
            <a:extLst>
              <a:ext uri="{FF2B5EF4-FFF2-40B4-BE49-F238E27FC236}">
                <a16:creationId xmlns="" xmlns:a16="http://schemas.microsoft.com/office/drawing/2014/main" id="{A4FDBDFC-61A3-45B6-989F-05CF1E5A9141}"/>
              </a:ext>
            </a:extLst>
          </p:cNvPr>
          <p:cNvGrpSpPr/>
          <p:nvPr/>
        </p:nvGrpSpPr>
        <p:grpSpPr>
          <a:xfrm>
            <a:off x="5321175" y="1396399"/>
            <a:ext cx="4356662" cy="5196992"/>
            <a:chOff x="5254947" y="1539601"/>
            <a:chExt cx="4356662" cy="5196992"/>
          </a:xfrm>
          <a:solidFill>
            <a:schemeClr val="accent3">
              <a:alpha val="50000"/>
            </a:schemeClr>
          </a:solidFill>
        </p:grpSpPr>
        <p:sp>
          <p:nvSpPr>
            <p:cNvPr id="21" name="Hexagon 20">
              <a:extLst>
                <a:ext uri="{FF2B5EF4-FFF2-40B4-BE49-F238E27FC236}">
                  <a16:creationId xmlns="" xmlns:a16="http://schemas.microsoft.com/office/drawing/2014/main" id="{5FF9435E-8498-4310-AAC0-47564579E90A}"/>
                </a:ext>
              </a:extLst>
            </p:cNvPr>
            <p:cNvSpPr/>
            <p:nvPr userDrawn="1"/>
          </p:nvSpPr>
          <p:spPr>
            <a:xfrm>
              <a:off x="6252911" y="4220559"/>
              <a:ext cx="1256538" cy="108322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 xmlns:a16="http://schemas.microsoft.com/office/drawing/2014/main" id="{C4827056-A85E-4A1F-8E6D-A95A180A4C6F}"/>
                </a:ext>
              </a:extLst>
            </p:cNvPr>
            <p:cNvSpPr/>
            <p:nvPr userDrawn="1"/>
          </p:nvSpPr>
          <p:spPr>
            <a:xfrm>
              <a:off x="7284278" y="2159220"/>
              <a:ext cx="1472946" cy="126978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 xmlns:a16="http://schemas.microsoft.com/office/drawing/2014/main" id="{92D7B280-65F9-419D-9366-C9A98300899C}"/>
                </a:ext>
              </a:extLst>
            </p:cNvPr>
            <p:cNvSpPr/>
            <p:nvPr userDrawn="1"/>
          </p:nvSpPr>
          <p:spPr>
            <a:xfrm>
              <a:off x="6036503" y="2825805"/>
              <a:ext cx="1472946" cy="126978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 xmlns:a16="http://schemas.microsoft.com/office/drawing/2014/main" id="{2FB4D400-1FE7-4713-A917-CAE338B88122}"/>
                </a:ext>
              </a:extLst>
            </p:cNvPr>
            <p:cNvSpPr/>
            <p:nvPr userDrawn="1"/>
          </p:nvSpPr>
          <p:spPr>
            <a:xfrm>
              <a:off x="8449437" y="4229942"/>
              <a:ext cx="1162172" cy="100187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 xmlns:a16="http://schemas.microsoft.com/office/drawing/2014/main" id="{9ED57410-BD9D-46F8-98C0-F40CCF82D200}"/>
                </a:ext>
              </a:extLst>
            </p:cNvPr>
            <p:cNvSpPr/>
            <p:nvPr userDrawn="1"/>
          </p:nvSpPr>
          <p:spPr>
            <a:xfrm>
              <a:off x="7439665" y="4774952"/>
              <a:ext cx="1162172" cy="100187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a:extLst>
                <a:ext uri="{FF2B5EF4-FFF2-40B4-BE49-F238E27FC236}">
                  <a16:creationId xmlns="" xmlns:a16="http://schemas.microsoft.com/office/drawing/2014/main" id="{AC74A70C-664C-4578-8341-B9201709045A}"/>
                </a:ext>
              </a:extLst>
            </p:cNvPr>
            <p:cNvSpPr/>
            <p:nvPr userDrawn="1"/>
          </p:nvSpPr>
          <p:spPr>
            <a:xfrm>
              <a:off x="8895813" y="6236311"/>
              <a:ext cx="580328" cy="50028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27">
              <a:extLst>
                <a:ext uri="{FF2B5EF4-FFF2-40B4-BE49-F238E27FC236}">
                  <a16:creationId xmlns="" xmlns:a16="http://schemas.microsoft.com/office/drawing/2014/main" id="{1528D167-08AF-41C6-8DEA-615967559E57}"/>
                </a:ext>
              </a:extLst>
            </p:cNvPr>
            <p:cNvSpPr/>
            <p:nvPr userDrawn="1"/>
          </p:nvSpPr>
          <p:spPr>
            <a:xfrm>
              <a:off x="6205286" y="1657591"/>
              <a:ext cx="1256538" cy="108322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 xmlns:a16="http://schemas.microsoft.com/office/drawing/2014/main" id="{9333218C-554B-4543-8622-0656A1359B3C}"/>
                </a:ext>
              </a:extLst>
            </p:cNvPr>
            <p:cNvSpPr/>
            <p:nvPr userDrawn="1"/>
          </p:nvSpPr>
          <p:spPr>
            <a:xfrm>
              <a:off x="5677125" y="1622268"/>
              <a:ext cx="580328" cy="50028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Hexagon 30">
              <a:extLst>
                <a:ext uri="{FF2B5EF4-FFF2-40B4-BE49-F238E27FC236}">
                  <a16:creationId xmlns="" xmlns:a16="http://schemas.microsoft.com/office/drawing/2014/main" id="{46F010FA-B15D-405F-BE44-CE25B6C49BD5}"/>
                </a:ext>
              </a:extLst>
            </p:cNvPr>
            <p:cNvSpPr/>
            <p:nvPr userDrawn="1"/>
          </p:nvSpPr>
          <p:spPr>
            <a:xfrm flipV="1">
              <a:off x="5254947" y="1539601"/>
              <a:ext cx="421862" cy="36367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 xmlns:a16="http://schemas.microsoft.com/office/drawing/2014/main" id="{F994350B-6E6B-49B6-BD30-2E0D68FA4116}"/>
              </a:ext>
            </a:extLst>
          </p:cNvPr>
          <p:cNvSpPr txBox="1"/>
          <p:nvPr/>
        </p:nvSpPr>
        <p:spPr>
          <a:xfrm>
            <a:off x="764259" y="3429000"/>
            <a:ext cx="4842318" cy="1323439"/>
          </a:xfrm>
          <a:prstGeom prst="rect">
            <a:avLst/>
          </a:prstGeom>
          <a:noFill/>
        </p:spPr>
        <p:txBody>
          <a:bodyPr wrap="square" rtlCol="0">
            <a:spAutoFit/>
          </a:bodyPr>
          <a:lstStyle/>
          <a:p>
            <a:r>
              <a:rPr lang="en-US" altLang="ko-KR" sz="4000" b="1" dirty="0">
                <a:solidFill>
                  <a:schemeClr val="tx1">
                    <a:lumMod val="65000"/>
                    <a:lumOff val="35000"/>
                  </a:schemeClr>
                </a:solidFill>
                <a:latin typeface="+mj-lt"/>
                <a:cs typeface="Arial" pitchFamily="34" charset="0"/>
              </a:rPr>
              <a:t>Who is a </a:t>
            </a:r>
            <a:r>
              <a:rPr lang="en-US" altLang="ko-KR" sz="4000" b="1" dirty="0">
                <a:solidFill>
                  <a:schemeClr val="accent1"/>
                </a:solidFill>
                <a:latin typeface="+mj-lt"/>
                <a:cs typeface="Arial" pitchFamily="34" charset="0"/>
              </a:rPr>
              <a:t>Rovers FC </a:t>
            </a:r>
            <a:r>
              <a:rPr lang="en-US" altLang="ko-KR" sz="4000" b="1" dirty="0">
                <a:solidFill>
                  <a:schemeClr val="tx1">
                    <a:lumMod val="65000"/>
                    <a:lumOff val="35000"/>
                  </a:schemeClr>
                </a:solidFill>
                <a:latin typeface="+mj-lt"/>
                <a:cs typeface="Arial" pitchFamily="34" charset="0"/>
              </a:rPr>
              <a:t>Parent?</a:t>
            </a:r>
            <a:endParaRPr lang="ko-KR" altLang="en-US" sz="4000" b="1" dirty="0">
              <a:solidFill>
                <a:schemeClr val="tx1">
                  <a:lumMod val="65000"/>
                  <a:lumOff val="35000"/>
                </a:schemeClr>
              </a:solidFill>
              <a:latin typeface="+mj-lt"/>
              <a:cs typeface="Arial" pitchFamily="34" charset="0"/>
            </a:endParaRPr>
          </a:p>
        </p:txBody>
      </p:sp>
      <p:sp>
        <p:nvSpPr>
          <p:cNvPr id="35" name="TextBox 34">
            <a:extLst>
              <a:ext uri="{FF2B5EF4-FFF2-40B4-BE49-F238E27FC236}">
                <a16:creationId xmlns="" xmlns:a16="http://schemas.microsoft.com/office/drawing/2014/main" id="{CDA55DDC-9A10-4F03-80E4-F3E9291DA507}"/>
              </a:ext>
            </a:extLst>
          </p:cNvPr>
          <p:cNvSpPr txBox="1"/>
          <p:nvPr/>
        </p:nvSpPr>
        <p:spPr>
          <a:xfrm>
            <a:off x="721651" y="786568"/>
            <a:ext cx="4030880" cy="1015663"/>
          </a:xfrm>
          <a:prstGeom prst="rect">
            <a:avLst/>
          </a:prstGeom>
          <a:noFill/>
        </p:spPr>
        <p:txBody>
          <a:bodyPr wrap="square" rtlCol="0">
            <a:spAutoFit/>
          </a:bodyPr>
          <a:lstStyle/>
          <a:p>
            <a:r>
              <a:rPr lang="en-CA" altLang="ko-KR" sz="1200" dirty="0">
                <a:solidFill>
                  <a:schemeClr val="tx1">
                    <a:lumMod val="75000"/>
                    <a:lumOff val="25000"/>
                  </a:schemeClr>
                </a:solidFill>
                <a:cs typeface="Arial" pitchFamily="34" charset="0"/>
              </a:rPr>
              <a:t>It goes without saying that parents play an important role in the development of youth athletes. At KRFC, it is one of our main priorities to </a:t>
            </a:r>
            <a:r>
              <a:rPr lang="en-CA" altLang="ko-KR" sz="1200" b="1" dirty="0">
                <a:solidFill>
                  <a:srgbClr val="92D050"/>
                </a:solidFill>
                <a:cs typeface="Arial" pitchFamily="34" charset="0"/>
              </a:rPr>
              <a:t>work together with you </a:t>
            </a:r>
            <a:r>
              <a:rPr lang="en-CA" altLang="ko-KR" sz="1200" dirty="0">
                <a:solidFill>
                  <a:schemeClr val="tx1">
                    <a:lumMod val="75000"/>
                    <a:lumOff val="25000"/>
                  </a:schemeClr>
                </a:solidFill>
                <a:cs typeface="Arial" pitchFamily="34" charset="0"/>
              </a:rPr>
              <a:t>to create a </a:t>
            </a:r>
            <a:r>
              <a:rPr lang="en-CA" altLang="ko-KR" sz="1200" b="1" dirty="0">
                <a:solidFill>
                  <a:srgbClr val="92D050"/>
                </a:solidFill>
                <a:cs typeface="Arial" pitchFamily="34" charset="0"/>
              </a:rPr>
              <a:t>positive sporting experience </a:t>
            </a:r>
            <a:r>
              <a:rPr lang="en-CA" altLang="ko-KR" sz="1200" dirty="0">
                <a:solidFill>
                  <a:schemeClr val="tx1">
                    <a:lumMod val="75000"/>
                    <a:lumOff val="25000"/>
                  </a:schemeClr>
                </a:solidFill>
                <a:cs typeface="Arial" pitchFamily="34" charset="0"/>
              </a:rPr>
              <a:t>for your child.  </a:t>
            </a:r>
            <a:endParaRPr lang="ko-KR" altLang="en-US" sz="1200" dirty="0">
              <a:solidFill>
                <a:schemeClr val="tx1">
                  <a:lumMod val="75000"/>
                  <a:lumOff val="25000"/>
                </a:schemeClr>
              </a:solidFill>
              <a:cs typeface="Arial" pitchFamily="34" charset="0"/>
            </a:endParaRPr>
          </a:p>
          <a:p>
            <a:endParaRPr lang="en-US" altLang="ko-KR" sz="1200" dirty="0">
              <a:solidFill>
                <a:schemeClr val="tx1">
                  <a:lumMod val="75000"/>
                  <a:lumOff val="25000"/>
                </a:schemeClr>
              </a:solidFill>
              <a:cs typeface="Arial" pitchFamily="34" charset="0"/>
            </a:endParaRPr>
          </a:p>
        </p:txBody>
      </p:sp>
      <p:pic>
        <p:nvPicPr>
          <p:cNvPr id="4" name="Picture Placeholder 3" descr="A group of girls playing football&#10;&#10;Description automatically generated">
            <a:extLst>
              <a:ext uri="{FF2B5EF4-FFF2-40B4-BE49-F238E27FC236}">
                <a16:creationId xmlns="" xmlns:a16="http://schemas.microsoft.com/office/drawing/2014/main" id="{211ECFEE-C7D5-B66F-3813-5EF852671C9A}"/>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11407" r="11407"/>
          <a:stretch>
            <a:fillRect/>
          </a:stretch>
        </p:blipFill>
        <p:spPr>
          <a:xfrm>
            <a:off x="5327650" y="0"/>
            <a:ext cx="6784975" cy="6592888"/>
          </a:xfrm>
        </p:spPr>
      </p:pic>
      <p:pic>
        <p:nvPicPr>
          <p:cNvPr id="2" name="Picture 1" descr="A logo for a football team&#10;&#10;Description automatically generated">
            <a:extLst>
              <a:ext uri="{FF2B5EF4-FFF2-40B4-BE49-F238E27FC236}">
                <a16:creationId xmlns="" xmlns:a16="http://schemas.microsoft.com/office/drawing/2014/main" id="{725EF0FB-1C6C-E096-95D4-1E53CED912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7421" y="1933780"/>
            <a:ext cx="1259339" cy="1495220"/>
          </a:xfrm>
          <a:prstGeom prst="rect">
            <a:avLst/>
          </a:prstGeom>
        </p:spPr>
      </p:pic>
    </p:spTree>
    <p:extLst>
      <p:ext uri="{BB962C8B-B14F-4D97-AF65-F5344CB8AC3E}">
        <p14:creationId xmlns:p14="http://schemas.microsoft.com/office/powerpoint/2010/main" val="1412674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8C76C8-8D0C-4867-0FE7-7B29A57E0F87}"/>
              </a:ext>
            </a:extLst>
          </p:cNvPr>
          <p:cNvSpPr>
            <a:spLocks noGrp="1"/>
          </p:cNvSpPr>
          <p:nvPr>
            <p:ph type="title"/>
          </p:nvPr>
        </p:nvSpPr>
        <p:spPr/>
        <p:txBody>
          <a:bodyPr/>
          <a:lstStyle/>
          <a:p>
            <a:r>
              <a:rPr lang="en-US" dirty="0" smtClean="0"/>
              <a:t>KESA </a:t>
            </a:r>
            <a:r>
              <a:rPr lang="en-US" dirty="0"/>
              <a:t>Parent Expectations</a:t>
            </a:r>
          </a:p>
        </p:txBody>
      </p:sp>
      <p:sp>
        <p:nvSpPr>
          <p:cNvPr id="3" name="Text Placeholder 2">
            <a:extLst>
              <a:ext uri="{FF2B5EF4-FFF2-40B4-BE49-F238E27FC236}">
                <a16:creationId xmlns="" xmlns:a16="http://schemas.microsoft.com/office/drawing/2014/main" id="{DE4D10B6-DA4F-6997-D803-53A819778A82}"/>
              </a:ext>
            </a:extLst>
          </p:cNvPr>
          <p:cNvSpPr>
            <a:spLocks noGrp="1"/>
          </p:cNvSpPr>
          <p:nvPr>
            <p:ph type="body" idx="1"/>
          </p:nvPr>
        </p:nvSpPr>
        <p:spPr/>
        <p:txBody>
          <a:bodyPr/>
          <a:lstStyle/>
          <a:p>
            <a:r>
              <a:rPr lang="en-US" b="1" dirty="0"/>
              <a:t>Do’s</a:t>
            </a:r>
          </a:p>
        </p:txBody>
      </p:sp>
      <p:sp>
        <p:nvSpPr>
          <p:cNvPr id="4" name="Content Placeholder 3">
            <a:extLst>
              <a:ext uri="{FF2B5EF4-FFF2-40B4-BE49-F238E27FC236}">
                <a16:creationId xmlns="" xmlns:a16="http://schemas.microsoft.com/office/drawing/2014/main" id="{39B4C163-CAE2-2DE2-0E6C-54E16E2FBB71}"/>
              </a:ext>
            </a:extLst>
          </p:cNvPr>
          <p:cNvSpPr>
            <a:spLocks noGrp="1"/>
          </p:cNvSpPr>
          <p:nvPr>
            <p:ph sz="half" idx="2"/>
          </p:nvPr>
        </p:nvSpPr>
        <p:spPr/>
        <p:txBody>
          <a:bodyPr/>
          <a:lstStyle/>
          <a:p>
            <a:r>
              <a:rPr lang="en-US" dirty="0"/>
              <a:t>Let the kids play and the coaches coach</a:t>
            </a:r>
          </a:p>
          <a:p>
            <a:r>
              <a:rPr lang="en-US" dirty="0"/>
              <a:t>Encourage from the sideline</a:t>
            </a:r>
          </a:p>
          <a:p>
            <a:r>
              <a:rPr lang="en-US" dirty="0"/>
              <a:t>Help your athlete arrive on time and prepared</a:t>
            </a:r>
          </a:p>
          <a:p>
            <a:r>
              <a:rPr lang="en-US" dirty="0"/>
              <a:t>Respect volunteers, coaches, referees, managers, and the badge </a:t>
            </a:r>
          </a:p>
          <a:p>
            <a:r>
              <a:rPr lang="en-US" dirty="0"/>
              <a:t>Use proper communication channels</a:t>
            </a:r>
          </a:p>
        </p:txBody>
      </p:sp>
      <p:sp>
        <p:nvSpPr>
          <p:cNvPr id="5" name="Text Placeholder 4">
            <a:extLst>
              <a:ext uri="{FF2B5EF4-FFF2-40B4-BE49-F238E27FC236}">
                <a16:creationId xmlns="" xmlns:a16="http://schemas.microsoft.com/office/drawing/2014/main" id="{C5263BFC-8A58-2EBF-2C58-50EB7C16292F}"/>
              </a:ext>
            </a:extLst>
          </p:cNvPr>
          <p:cNvSpPr>
            <a:spLocks noGrp="1"/>
          </p:cNvSpPr>
          <p:nvPr>
            <p:ph type="body" sz="quarter" idx="3"/>
          </p:nvPr>
        </p:nvSpPr>
        <p:spPr/>
        <p:txBody>
          <a:bodyPr/>
          <a:lstStyle/>
          <a:p>
            <a:r>
              <a:rPr lang="en-US" b="1" dirty="0"/>
              <a:t>Don'ts</a:t>
            </a:r>
          </a:p>
        </p:txBody>
      </p:sp>
      <p:sp>
        <p:nvSpPr>
          <p:cNvPr id="6" name="Content Placeholder 5">
            <a:extLst>
              <a:ext uri="{FF2B5EF4-FFF2-40B4-BE49-F238E27FC236}">
                <a16:creationId xmlns="" xmlns:a16="http://schemas.microsoft.com/office/drawing/2014/main" id="{680ED546-EF5E-AFF0-7589-F3982ED24276}"/>
              </a:ext>
            </a:extLst>
          </p:cNvPr>
          <p:cNvSpPr>
            <a:spLocks noGrp="1"/>
          </p:cNvSpPr>
          <p:nvPr>
            <p:ph sz="quarter" idx="4"/>
          </p:nvPr>
        </p:nvSpPr>
        <p:spPr/>
        <p:txBody>
          <a:bodyPr/>
          <a:lstStyle/>
          <a:p>
            <a:r>
              <a:rPr lang="en-US" dirty="0"/>
              <a:t>Coach from the sideline</a:t>
            </a:r>
          </a:p>
          <a:p>
            <a:r>
              <a:rPr lang="en-US" dirty="0"/>
              <a:t>Outburst at referees, opponents, coaches etc. </a:t>
            </a:r>
          </a:p>
          <a:p>
            <a:r>
              <a:rPr lang="en-US" dirty="0"/>
              <a:t>Make negative comments about opponents</a:t>
            </a:r>
          </a:p>
          <a:p>
            <a:r>
              <a:rPr lang="en-US" dirty="0"/>
              <a:t>Have negative discussions on other players in front of other parents</a:t>
            </a:r>
          </a:p>
          <a:p>
            <a:r>
              <a:rPr lang="en-US" dirty="0"/>
              <a:t>Complain about your athlete’s coach to other parents </a:t>
            </a:r>
          </a:p>
          <a:p>
            <a:endParaRPr lang="en-US" dirty="0"/>
          </a:p>
        </p:txBody>
      </p:sp>
      <p:pic>
        <p:nvPicPr>
          <p:cNvPr id="7" name="Picture 6" descr="A logo for a football team&#10;&#10;Description automatically generated">
            <a:extLst>
              <a:ext uri="{FF2B5EF4-FFF2-40B4-BE49-F238E27FC236}">
                <a16:creationId xmlns="" xmlns:a16="http://schemas.microsoft.com/office/drawing/2014/main" id="{A802EC5B-CAC0-285D-5A58-8C4133DD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3545521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Parent Expectations</a:t>
            </a:r>
            <a:endParaRPr lang="en-CA" dirty="0"/>
          </a:p>
        </p:txBody>
      </p:sp>
      <p:sp>
        <p:nvSpPr>
          <p:cNvPr id="8" name="Content Placeholder 7"/>
          <p:cNvSpPr>
            <a:spLocks noGrp="1"/>
          </p:cNvSpPr>
          <p:nvPr>
            <p:ph idx="1"/>
          </p:nvPr>
        </p:nvSpPr>
        <p:spPr>
          <a:xfrm>
            <a:off x="677334" y="1446663"/>
            <a:ext cx="8698678" cy="5036024"/>
          </a:xfrm>
        </p:spPr>
        <p:txBody>
          <a:bodyPr>
            <a:normAutofit fontScale="85000" lnSpcReduction="10000"/>
          </a:bodyPr>
          <a:lstStyle/>
          <a:p>
            <a:r>
              <a:rPr lang="en-US" b="1" dirty="0"/>
              <a:t>COMMUNICATION: </a:t>
            </a:r>
            <a:r>
              <a:rPr lang="en-US" dirty="0"/>
              <a:t>Parents will follow this line of communication when an issue arises:  </a:t>
            </a:r>
            <a:endParaRPr lang="en-US" dirty="0" smtClean="0"/>
          </a:p>
          <a:p>
            <a:pPr lvl="1"/>
            <a:r>
              <a:rPr lang="en-US" dirty="0" smtClean="0"/>
              <a:t>Parents </a:t>
            </a:r>
            <a:r>
              <a:rPr lang="en-US" dirty="0"/>
              <a:t>will refrain from approaching a manager with game related issues for a period of 24 hours.  </a:t>
            </a:r>
          </a:p>
          <a:p>
            <a:pPr lvl="1"/>
            <a:r>
              <a:rPr lang="en-US" dirty="0" smtClean="0"/>
              <a:t>Parents </a:t>
            </a:r>
            <a:r>
              <a:rPr lang="en-US" dirty="0"/>
              <a:t>will inform a manager of any issue or concern through polite communication verbally or via email. </a:t>
            </a:r>
          </a:p>
          <a:p>
            <a:pPr lvl="1"/>
            <a:r>
              <a:rPr lang="en-US" dirty="0" smtClean="0"/>
              <a:t>If </a:t>
            </a:r>
            <a:r>
              <a:rPr lang="en-US" dirty="0"/>
              <a:t>an issue or concern persists, parents may contact the head coach who may contact the Technical Director for advice.  </a:t>
            </a:r>
          </a:p>
          <a:p>
            <a:pPr lvl="1"/>
            <a:r>
              <a:rPr lang="en-US" dirty="0" smtClean="0"/>
              <a:t>Any </a:t>
            </a:r>
            <a:r>
              <a:rPr lang="en-US" dirty="0"/>
              <a:t>issues that the manager, coach and Technical Director cannot resolve, will be escalated to the Board.  Please submit your concern in writing to info@kootenayeastsoccer.com  </a:t>
            </a:r>
          </a:p>
          <a:p>
            <a:pPr lvl="1"/>
            <a:r>
              <a:rPr lang="en-US" dirty="0" smtClean="0"/>
              <a:t>We </a:t>
            </a:r>
            <a:r>
              <a:rPr lang="en-US" dirty="0"/>
              <a:t>do ask that all concerns are addressed through the appropriate channels. Most issues can be resolved very quickly once we are aware of a concern. </a:t>
            </a:r>
            <a:endParaRPr lang="en-US" dirty="0" smtClean="0"/>
          </a:p>
          <a:p>
            <a:r>
              <a:rPr lang="en-US" b="1" dirty="0"/>
              <a:t>ATTENDANCE: </a:t>
            </a:r>
            <a:r>
              <a:rPr lang="en-US" dirty="0"/>
              <a:t>Parents will support and ensure players are able to attend all training sessions, games, and tournaments as outlined under COMMITMENTS (above). The Rep environment requires a higher level of commitment throughout the season, as is respectful to the larger commitment of all other players and families on a team.   </a:t>
            </a:r>
            <a:endParaRPr lang="en-US" dirty="0" smtClean="0"/>
          </a:p>
          <a:p>
            <a:r>
              <a:rPr lang="en-US" b="1" dirty="0" smtClean="0"/>
              <a:t>ATTIRE</a:t>
            </a:r>
            <a:r>
              <a:rPr lang="en-US" b="1" dirty="0"/>
              <a:t>: </a:t>
            </a:r>
            <a:r>
              <a:rPr lang="en-US" dirty="0"/>
              <a:t>Parents agree to purchase a full training kit for their player through </a:t>
            </a:r>
            <a:r>
              <a:rPr lang="en-US" dirty="0" smtClean="0"/>
              <a:t>KESA’s </a:t>
            </a:r>
            <a:r>
              <a:rPr lang="en-US" dirty="0"/>
              <a:t>online </a:t>
            </a:r>
            <a:r>
              <a:rPr lang="en-US" dirty="0" smtClean="0"/>
              <a:t>store.  </a:t>
            </a:r>
            <a:r>
              <a:rPr lang="en-US" dirty="0"/>
              <a:t>Numbers will be assigned to players and will remain with that player for the duration of their playing years with KEYSA. This program provides better value to parents as kits are anticipated to be useable for multiple years.</a:t>
            </a:r>
            <a:endParaRPr lang="en-CA" dirty="0"/>
          </a:p>
        </p:txBody>
      </p:sp>
    </p:spTree>
    <p:extLst>
      <p:ext uri="{BB962C8B-B14F-4D97-AF65-F5344CB8AC3E}">
        <p14:creationId xmlns:p14="http://schemas.microsoft.com/office/powerpoint/2010/main" val="2128840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Fair Play Code for Parents</a:t>
            </a:r>
            <a:endParaRPr lang="en-CA" dirty="0"/>
          </a:p>
        </p:txBody>
      </p:sp>
      <p:sp>
        <p:nvSpPr>
          <p:cNvPr id="8" name="Content Placeholder 7"/>
          <p:cNvSpPr>
            <a:spLocks noGrp="1"/>
          </p:cNvSpPr>
          <p:nvPr>
            <p:ph idx="1"/>
          </p:nvPr>
        </p:nvSpPr>
        <p:spPr>
          <a:xfrm>
            <a:off x="677333" y="1514901"/>
            <a:ext cx="8848803" cy="5172502"/>
          </a:xfrm>
        </p:spPr>
        <p:txBody>
          <a:bodyPr>
            <a:normAutofit fontScale="70000" lnSpcReduction="20000"/>
          </a:bodyPr>
          <a:lstStyle/>
          <a:p>
            <a:r>
              <a:rPr lang="en-US" dirty="0" smtClean="0"/>
              <a:t>I </a:t>
            </a:r>
            <a:r>
              <a:rPr lang="en-US" dirty="0"/>
              <a:t>will not force my child to participate in sports. </a:t>
            </a:r>
            <a:endParaRPr lang="en-US" dirty="0" smtClean="0"/>
          </a:p>
          <a:p>
            <a:r>
              <a:rPr lang="en-US" dirty="0" smtClean="0"/>
              <a:t>I </a:t>
            </a:r>
            <a:r>
              <a:rPr lang="en-US" dirty="0"/>
              <a:t>will remember that my child plays sport for his or her enjoyment, not for mine. </a:t>
            </a:r>
            <a:endParaRPr lang="en-US" dirty="0" smtClean="0"/>
          </a:p>
          <a:p>
            <a:r>
              <a:rPr lang="en-US" dirty="0" smtClean="0"/>
              <a:t>I </a:t>
            </a:r>
            <a:r>
              <a:rPr lang="en-US" dirty="0"/>
              <a:t>will encourage my child to play by the rules and to resolve conflicts without resorting to hostility or violence. </a:t>
            </a:r>
          </a:p>
          <a:p>
            <a:r>
              <a:rPr lang="en-US" dirty="0" smtClean="0"/>
              <a:t>I </a:t>
            </a:r>
            <a:r>
              <a:rPr lang="en-US" dirty="0"/>
              <a:t>will teach my child that doing one’s best is as important as winning, so that my child will Never feel defeated by the outcome of a game/event. </a:t>
            </a:r>
          </a:p>
          <a:p>
            <a:r>
              <a:rPr lang="en-US" dirty="0" smtClean="0"/>
              <a:t>I </a:t>
            </a:r>
            <a:r>
              <a:rPr lang="en-US" dirty="0"/>
              <a:t>will make my child feel like a winner every time by offering praise for competing fairly and trying hard. </a:t>
            </a:r>
          </a:p>
          <a:p>
            <a:r>
              <a:rPr lang="en-US" dirty="0" smtClean="0"/>
              <a:t>I </a:t>
            </a:r>
            <a:r>
              <a:rPr lang="en-US" dirty="0"/>
              <a:t>will never ridicule or yell at my child for making a mistake or losing a competition. </a:t>
            </a:r>
          </a:p>
          <a:p>
            <a:r>
              <a:rPr lang="en-US" dirty="0" smtClean="0"/>
              <a:t>I </a:t>
            </a:r>
            <a:r>
              <a:rPr lang="en-US" dirty="0"/>
              <a:t>will remember that children learn best by example. I will applaud good plays/performances by both my child’s team and their opponents. </a:t>
            </a:r>
          </a:p>
          <a:p>
            <a:r>
              <a:rPr lang="en-US" dirty="0" smtClean="0"/>
              <a:t>I </a:t>
            </a:r>
            <a:r>
              <a:rPr lang="en-US" dirty="0"/>
              <a:t>will never question the officials’ judgment or honesty in public. I will support all efforts to remove verbal and physical abuse from children’s sporting Activities. </a:t>
            </a:r>
          </a:p>
          <a:p>
            <a:r>
              <a:rPr lang="en-US" dirty="0" smtClean="0"/>
              <a:t>I </a:t>
            </a:r>
            <a:r>
              <a:rPr lang="en-US" dirty="0"/>
              <a:t>will respect and show appreciation for the volunteer coaches who give their time to provide sport activities for my child. </a:t>
            </a:r>
          </a:p>
          <a:p>
            <a:r>
              <a:rPr lang="en-US" dirty="0" smtClean="0"/>
              <a:t>I </a:t>
            </a:r>
            <a:r>
              <a:rPr lang="en-US" dirty="0"/>
              <a:t>will respect the oppositions players, coaches, and parents </a:t>
            </a:r>
          </a:p>
          <a:p>
            <a:r>
              <a:rPr lang="en-US" dirty="0" smtClean="0"/>
              <a:t>I </a:t>
            </a:r>
            <a:r>
              <a:rPr lang="en-US" dirty="0"/>
              <a:t>will not coach my child from the sidelines, just support them positively from the sidelines </a:t>
            </a:r>
          </a:p>
          <a:p>
            <a:r>
              <a:rPr lang="en-US" dirty="0" smtClean="0"/>
              <a:t>If </a:t>
            </a:r>
            <a:r>
              <a:rPr lang="en-US" dirty="0"/>
              <a:t>I have a concern I will wait 24 hours, then will appropriately communicate it to Coaches, Team managers or the </a:t>
            </a:r>
            <a:r>
              <a:rPr lang="en-US" dirty="0" smtClean="0"/>
              <a:t>KESA </a:t>
            </a:r>
            <a:r>
              <a:rPr lang="en-US" dirty="0"/>
              <a:t>Board of Directors as per the published Problem Solving Procedures. </a:t>
            </a:r>
          </a:p>
          <a:p>
            <a:r>
              <a:rPr lang="en-US" dirty="0" smtClean="0"/>
              <a:t>I </a:t>
            </a:r>
            <a:r>
              <a:rPr lang="en-US" dirty="0"/>
              <a:t>will participate in the operation of the team including prompt payment of fees, assisting with and participating in team activities. </a:t>
            </a:r>
          </a:p>
          <a:p>
            <a:r>
              <a:rPr lang="en-US" dirty="0" smtClean="0"/>
              <a:t>I </a:t>
            </a:r>
            <a:r>
              <a:rPr lang="en-US" dirty="0"/>
              <a:t>will not discriminate on grounds of race, gender, or sexuality. 16.  I will participate in Soccer Games/Practice/Field Time  alcohol &amp; drug free </a:t>
            </a:r>
            <a:endParaRPr lang="en-CA" dirty="0"/>
          </a:p>
        </p:txBody>
      </p:sp>
    </p:spTree>
    <p:extLst>
      <p:ext uri="{BB962C8B-B14F-4D97-AF65-F5344CB8AC3E}">
        <p14:creationId xmlns:p14="http://schemas.microsoft.com/office/powerpoint/2010/main" val="31331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48A2979-A456-4286-B8FC-8FF4C0C58EFD}"/>
              </a:ext>
            </a:extLst>
          </p:cNvPr>
          <p:cNvSpPr txBox="1"/>
          <p:nvPr/>
        </p:nvSpPr>
        <p:spPr>
          <a:xfrm>
            <a:off x="3054147" y="4406705"/>
            <a:ext cx="6123407" cy="830997"/>
          </a:xfrm>
          <a:prstGeom prst="rect">
            <a:avLst/>
          </a:prstGeom>
          <a:noFill/>
        </p:spPr>
        <p:txBody>
          <a:bodyPr wrap="square" rtlCol="0" anchor="ctr">
            <a:spAutoFit/>
          </a:bodyPr>
          <a:lstStyle/>
          <a:p>
            <a:pPr algn="ctr"/>
            <a:r>
              <a:rPr lang="en-CA" altLang="ko-KR" sz="4800" dirty="0">
                <a:solidFill>
                  <a:schemeClr val="tx1">
                    <a:lumMod val="85000"/>
                    <a:lumOff val="15000"/>
                  </a:schemeClr>
                </a:solidFill>
                <a:cs typeface="Arial" pitchFamily="34" charset="0"/>
              </a:rPr>
              <a:t>The Club</a:t>
            </a:r>
            <a:endParaRPr lang="ko-KR" altLang="en-US" sz="4800" dirty="0">
              <a:solidFill>
                <a:schemeClr val="tx1">
                  <a:lumMod val="85000"/>
                  <a:lumOff val="15000"/>
                </a:schemeClr>
              </a:solidFill>
              <a:cs typeface="Arial" pitchFamily="34" charset="0"/>
            </a:endParaRPr>
          </a:p>
        </p:txBody>
      </p:sp>
      <p:pic>
        <p:nvPicPr>
          <p:cNvPr id="3" name="Picture 2" descr="A logo for a football team&#10;&#10;Description automatically generated">
            <a:extLst>
              <a:ext uri="{FF2B5EF4-FFF2-40B4-BE49-F238E27FC236}">
                <a16:creationId xmlns="" xmlns:a16="http://schemas.microsoft.com/office/drawing/2014/main" id="{33B3A48C-B087-D5E5-7E9E-A16B5DA1A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52" y="2199626"/>
            <a:ext cx="1858896" cy="2207079"/>
          </a:xfrm>
          <a:prstGeom prst="rect">
            <a:avLst/>
          </a:prstGeom>
        </p:spPr>
      </p:pic>
    </p:spTree>
    <p:extLst>
      <p:ext uri="{BB962C8B-B14F-4D97-AF65-F5344CB8AC3E}">
        <p14:creationId xmlns:p14="http://schemas.microsoft.com/office/powerpoint/2010/main" val="1196044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48A2979-A456-4286-B8FC-8FF4C0C58EFD}"/>
              </a:ext>
            </a:extLst>
          </p:cNvPr>
          <p:cNvSpPr txBox="1"/>
          <p:nvPr/>
        </p:nvSpPr>
        <p:spPr>
          <a:xfrm>
            <a:off x="3034296" y="4406705"/>
            <a:ext cx="6123407" cy="1569660"/>
          </a:xfrm>
          <a:prstGeom prst="rect">
            <a:avLst/>
          </a:prstGeom>
          <a:noFill/>
        </p:spPr>
        <p:txBody>
          <a:bodyPr wrap="square" rtlCol="0" anchor="ctr">
            <a:spAutoFit/>
          </a:bodyPr>
          <a:lstStyle/>
          <a:p>
            <a:pPr algn="ctr"/>
            <a:r>
              <a:rPr lang="en-CA" altLang="ko-KR" sz="4800" dirty="0">
                <a:solidFill>
                  <a:schemeClr val="tx1">
                    <a:lumMod val="85000"/>
                    <a:lumOff val="15000"/>
                  </a:schemeClr>
                </a:solidFill>
                <a:cs typeface="Arial" pitchFamily="34" charset="0"/>
              </a:rPr>
              <a:t>What goes into team selection?</a:t>
            </a:r>
            <a:endParaRPr lang="ko-KR" altLang="en-US" sz="4800" dirty="0">
              <a:solidFill>
                <a:schemeClr val="tx1">
                  <a:lumMod val="85000"/>
                  <a:lumOff val="15000"/>
                </a:schemeClr>
              </a:solidFill>
              <a:cs typeface="Arial" pitchFamily="34" charset="0"/>
            </a:endParaRPr>
          </a:p>
        </p:txBody>
      </p:sp>
      <p:pic>
        <p:nvPicPr>
          <p:cNvPr id="3" name="Picture 2" descr="A logo for a football team&#10;&#10;Description automatically generated">
            <a:extLst>
              <a:ext uri="{FF2B5EF4-FFF2-40B4-BE49-F238E27FC236}">
                <a16:creationId xmlns="" xmlns:a16="http://schemas.microsoft.com/office/drawing/2014/main" id="{0D2A7543-B929-2031-F0D5-2427723158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52" y="2199626"/>
            <a:ext cx="1858896" cy="2207079"/>
          </a:xfrm>
          <a:prstGeom prst="rect">
            <a:avLst/>
          </a:prstGeom>
        </p:spPr>
      </p:pic>
    </p:spTree>
    <p:extLst>
      <p:ext uri="{BB962C8B-B14F-4D97-AF65-F5344CB8AC3E}">
        <p14:creationId xmlns:p14="http://schemas.microsoft.com/office/powerpoint/2010/main" val="1205437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Rovers FC Program</a:t>
            </a:r>
            <a:endParaRPr lang="en-CA"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sz="2800" dirty="0" smtClean="0"/>
              <a:t>What it is:</a:t>
            </a:r>
          </a:p>
          <a:p>
            <a:r>
              <a:rPr lang="en-US" dirty="0" smtClean="0"/>
              <a:t>Community </a:t>
            </a:r>
            <a:r>
              <a:rPr lang="en-US" dirty="0"/>
              <a:t>run program dedicated to growing the sport </a:t>
            </a:r>
          </a:p>
          <a:p>
            <a:r>
              <a:rPr lang="en-US" dirty="0"/>
              <a:t>Platform for youth to develop and  express their passion for soccer</a:t>
            </a:r>
          </a:p>
          <a:p>
            <a:r>
              <a:rPr lang="en-US" dirty="0"/>
              <a:t>For youth to develop social relationships and for everyone to give back to the community as a whole</a:t>
            </a:r>
          </a:p>
          <a:p>
            <a:r>
              <a:rPr lang="en-US" dirty="0"/>
              <a:t>Experience the highs and lows of sport to develop transferrable life skills such as resilience, work ethic, teamwork </a:t>
            </a:r>
          </a:p>
          <a:p>
            <a:endParaRPr lang="en-CA"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sz="2800" dirty="0" smtClean="0"/>
              <a:t>What it isn’t</a:t>
            </a:r>
            <a:r>
              <a:rPr lang="en-US" dirty="0" smtClean="0"/>
              <a:t>:</a:t>
            </a:r>
          </a:p>
          <a:p>
            <a:r>
              <a:rPr lang="en-US" dirty="0" smtClean="0"/>
              <a:t>High </a:t>
            </a:r>
            <a:r>
              <a:rPr lang="en-US" dirty="0"/>
              <a:t>performance (</a:t>
            </a:r>
            <a:r>
              <a:rPr lang="en-US" dirty="0" err="1"/>
              <a:t>ie</a:t>
            </a:r>
            <a:r>
              <a:rPr lang="en-US" dirty="0"/>
              <a:t>. BCSPL, provincial program, full time Academy programs) </a:t>
            </a:r>
          </a:p>
          <a:p>
            <a:r>
              <a:rPr lang="en-US" dirty="0"/>
              <a:t>Win-at-all costs (especially at the expense of playing time/ opportunities to experience sport)</a:t>
            </a:r>
          </a:p>
          <a:p>
            <a:r>
              <a:rPr lang="en-US" dirty="0"/>
              <a:t>Strict ability-based selection processes, release players who don’t make ”the cut” </a:t>
            </a:r>
          </a:p>
          <a:p>
            <a:endParaRPr lang="en-US" dirty="0"/>
          </a:p>
          <a:p>
            <a:endParaRPr lang="en-CA" dirty="0"/>
          </a:p>
        </p:txBody>
      </p:sp>
      <p:pic>
        <p:nvPicPr>
          <p:cNvPr id="5" name="Picture 4" descr="A logo for a football team&#10;&#10;Description automatically generated">
            <a:extLst>
              <a:ext uri="{FF2B5EF4-FFF2-40B4-BE49-F238E27FC236}">
                <a16:creationId xmlns="" xmlns:a16="http://schemas.microsoft.com/office/drawing/2014/main" id="{33B3A48C-B087-D5E5-7E9E-A16B5DA1A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1115" y="5335425"/>
            <a:ext cx="1247896" cy="1481635"/>
          </a:xfrm>
          <a:prstGeom prst="rect">
            <a:avLst/>
          </a:prstGeom>
        </p:spPr>
      </p:pic>
    </p:spTree>
    <p:extLst>
      <p:ext uri="{BB962C8B-B14F-4D97-AF65-F5344CB8AC3E}">
        <p14:creationId xmlns:p14="http://schemas.microsoft.com/office/powerpoint/2010/main" val="1213417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8C76C8-8D0C-4867-0FE7-7B29A57E0F87}"/>
              </a:ext>
            </a:extLst>
          </p:cNvPr>
          <p:cNvSpPr>
            <a:spLocks noGrp="1"/>
          </p:cNvSpPr>
          <p:nvPr>
            <p:ph type="title"/>
          </p:nvPr>
        </p:nvSpPr>
        <p:spPr>
          <a:xfrm>
            <a:off x="720877" y="583474"/>
            <a:ext cx="8596668" cy="1320800"/>
          </a:xfrm>
        </p:spPr>
        <p:txBody>
          <a:bodyPr/>
          <a:lstStyle/>
          <a:p>
            <a:r>
              <a:rPr lang="en-US" dirty="0">
                <a:solidFill>
                  <a:schemeClr val="tx1"/>
                </a:solidFill>
              </a:rPr>
              <a:t>Rovers Reality (</a:t>
            </a:r>
            <a:r>
              <a:rPr lang="en-US" dirty="0" smtClean="0">
                <a:solidFill>
                  <a:schemeClr val="tx1"/>
                </a:solidFill>
              </a:rPr>
              <a:t>2025)</a:t>
            </a:r>
            <a:endParaRPr lang="en-US" dirty="0">
              <a:solidFill>
                <a:schemeClr val="tx1"/>
              </a:solidFill>
            </a:endParaRPr>
          </a:p>
        </p:txBody>
      </p:sp>
      <p:pic>
        <p:nvPicPr>
          <p:cNvPr id="7" name="Picture 6" descr="A logo for a football team&#10;&#10;Description automatically generated">
            <a:extLst>
              <a:ext uri="{FF2B5EF4-FFF2-40B4-BE49-F238E27FC236}">
                <a16:creationId xmlns="" xmlns:a16="http://schemas.microsoft.com/office/drawing/2014/main" id="{A802EC5B-CAC0-285D-5A58-8C4133DD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5675" y="3131616"/>
            <a:ext cx="1700650" cy="2019191"/>
          </a:xfrm>
          <a:prstGeom prst="rect">
            <a:avLst/>
          </a:prstGeom>
        </p:spPr>
      </p:pic>
      <p:cxnSp>
        <p:nvCxnSpPr>
          <p:cNvPr id="20" name="Straight Arrow Connector 19">
            <a:extLst>
              <a:ext uri="{FF2B5EF4-FFF2-40B4-BE49-F238E27FC236}">
                <a16:creationId xmlns="" xmlns:a16="http://schemas.microsoft.com/office/drawing/2014/main" id="{5655BB04-F76E-C78E-C84C-0EC8534BE186}"/>
              </a:ext>
            </a:extLst>
          </p:cNvPr>
          <p:cNvCxnSpPr/>
          <p:nvPr/>
        </p:nvCxnSpPr>
        <p:spPr>
          <a:xfrm flipV="1">
            <a:off x="6644640" y="2159726"/>
            <a:ext cx="1314994" cy="10624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 xmlns:a16="http://schemas.microsoft.com/office/drawing/2014/main" id="{2404647F-B05E-78CF-2320-F21D613C857A}"/>
              </a:ext>
            </a:extLst>
          </p:cNvPr>
          <p:cNvSpPr/>
          <p:nvPr/>
        </p:nvSpPr>
        <p:spPr>
          <a:xfrm>
            <a:off x="7802880" y="1477554"/>
            <a:ext cx="2229394" cy="80409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AACDA402-D400-1284-1FCF-CBFB46A26815}"/>
              </a:ext>
            </a:extLst>
          </p:cNvPr>
          <p:cNvSpPr txBox="1">
            <a:spLocks noGrp="1" noRot="1" noMove="1" noResize="1" noEditPoints="1" noAdjustHandles="1" noChangeArrowheads="1" noChangeShapeType="1"/>
          </p:cNvSpPr>
          <p:nvPr/>
        </p:nvSpPr>
        <p:spPr>
          <a:xfrm>
            <a:off x="8186057" y="1556434"/>
            <a:ext cx="1619794" cy="646331"/>
          </a:xfrm>
          <a:prstGeom prst="rect">
            <a:avLst/>
          </a:prstGeom>
          <a:noFill/>
        </p:spPr>
        <p:txBody>
          <a:bodyPr wrap="square" rtlCol="0">
            <a:spAutoFit/>
          </a:bodyPr>
          <a:lstStyle/>
          <a:p>
            <a:r>
              <a:rPr lang="en-US" dirty="0"/>
              <a:t>Growing Player Pool</a:t>
            </a:r>
          </a:p>
        </p:txBody>
      </p:sp>
      <p:sp>
        <p:nvSpPr>
          <p:cNvPr id="23" name="Oval 22">
            <a:extLst>
              <a:ext uri="{FF2B5EF4-FFF2-40B4-BE49-F238E27FC236}">
                <a16:creationId xmlns="" xmlns:a16="http://schemas.microsoft.com/office/drawing/2014/main" id="{AE06489A-78CF-79B9-DCA2-5CCBF82513BC}"/>
              </a:ext>
            </a:extLst>
          </p:cNvPr>
          <p:cNvSpPr/>
          <p:nvPr/>
        </p:nvSpPr>
        <p:spPr>
          <a:xfrm>
            <a:off x="8691154" y="3798958"/>
            <a:ext cx="2229394" cy="80409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F69CD698-01B2-8989-B6D0-9FF2834FA95A}"/>
              </a:ext>
            </a:extLst>
          </p:cNvPr>
          <p:cNvSpPr txBox="1"/>
          <p:nvPr/>
        </p:nvSpPr>
        <p:spPr>
          <a:xfrm>
            <a:off x="9222377" y="3896641"/>
            <a:ext cx="1619794" cy="646331"/>
          </a:xfrm>
          <a:prstGeom prst="rect">
            <a:avLst/>
          </a:prstGeom>
          <a:noFill/>
        </p:spPr>
        <p:txBody>
          <a:bodyPr wrap="square" rtlCol="0">
            <a:spAutoFit/>
          </a:bodyPr>
          <a:lstStyle/>
          <a:p>
            <a:r>
              <a:rPr lang="en-US" dirty="0"/>
              <a:t>Mixed age teams</a:t>
            </a:r>
          </a:p>
        </p:txBody>
      </p:sp>
      <p:cxnSp>
        <p:nvCxnSpPr>
          <p:cNvPr id="26" name="Straight Arrow Connector 25">
            <a:extLst>
              <a:ext uri="{FF2B5EF4-FFF2-40B4-BE49-F238E27FC236}">
                <a16:creationId xmlns="" xmlns:a16="http://schemas.microsoft.com/office/drawing/2014/main" id="{B3D2727E-0080-D264-91F3-069130917D49}"/>
              </a:ext>
            </a:extLst>
          </p:cNvPr>
          <p:cNvCxnSpPr>
            <a:cxnSpLocks/>
            <a:endCxn id="23" idx="2"/>
          </p:cNvCxnSpPr>
          <p:nvPr/>
        </p:nvCxnSpPr>
        <p:spPr>
          <a:xfrm>
            <a:off x="7023463" y="4035540"/>
            <a:ext cx="1667691" cy="1654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Oval 27">
            <a:extLst>
              <a:ext uri="{FF2B5EF4-FFF2-40B4-BE49-F238E27FC236}">
                <a16:creationId xmlns="" xmlns:a16="http://schemas.microsoft.com/office/drawing/2014/main" id="{7E55033D-4A44-0637-362A-41ADF44651B3}"/>
              </a:ext>
            </a:extLst>
          </p:cNvPr>
          <p:cNvSpPr/>
          <p:nvPr/>
        </p:nvSpPr>
        <p:spPr>
          <a:xfrm>
            <a:off x="2653318" y="2159726"/>
            <a:ext cx="2229394" cy="80409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906C4CD9-9F3A-680D-D6BB-94018EA6D044}"/>
              </a:ext>
            </a:extLst>
          </p:cNvPr>
          <p:cNvSpPr txBox="1"/>
          <p:nvPr/>
        </p:nvSpPr>
        <p:spPr>
          <a:xfrm>
            <a:off x="3043646" y="2238606"/>
            <a:ext cx="1619794" cy="646331"/>
          </a:xfrm>
          <a:prstGeom prst="rect">
            <a:avLst/>
          </a:prstGeom>
          <a:noFill/>
        </p:spPr>
        <p:txBody>
          <a:bodyPr wrap="square" rtlCol="0">
            <a:spAutoFit/>
          </a:bodyPr>
          <a:lstStyle/>
          <a:p>
            <a:r>
              <a:rPr lang="en-US" dirty="0"/>
              <a:t>Geographic Challenges</a:t>
            </a:r>
          </a:p>
        </p:txBody>
      </p:sp>
      <p:cxnSp>
        <p:nvCxnSpPr>
          <p:cNvPr id="31" name="Straight Arrow Connector 30">
            <a:extLst>
              <a:ext uri="{FF2B5EF4-FFF2-40B4-BE49-F238E27FC236}">
                <a16:creationId xmlns="" xmlns:a16="http://schemas.microsoft.com/office/drawing/2014/main" id="{4DE56716-3921-6400-7B76-5BF9CD5D2A14}"/>
              </a:ext>
            </a:extLst>
          </p:cNvPr>
          <p:cNvCxnSpPr>
            <a:cxnSpLocks/>
          </p:cNvCxnSpPr>
          <p:nvPr/>
        </p:nvCxnSpPr>
        <p:spPr>
          <a:xfrm flipH="1" flipV="1">
            <a:off x="4334851" y="2963818"/>
            <a:ext cx="917657" cy="6603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 xmlns:a16="http://schemas.microsoft.com/office/drawing/2014/main" id="{A67500B3-EA3F-AF6E-5C8E-DE91A43C0D95}"/>
              </a:ext>
            </a:extLst>
          </p:cNvPr>
          <p:cNvCxnSpPr>
            <a:cxnSpLocks/>
          </p:cNvCxnSpPr>
          <p:nvPr/>
        </p:nvCxnSpPr>
        <p:spPr>
          <a:xfrm flipV="1">
            <a:off x="6096000" y="1779736"/>
            <a:ext cx="0" cy="1335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Oval 34">
            <a:extLst>
              <a:ext uri="{FF2B5EF4-FFF2-40B4-BE49-F238E27FC236}">
                <a16:creationId xmlns="" xmlns:a16="http://schemas.microsoft.com/office/drawing/2014/main" id="{7ADAD27F-CF81-27DE-EC98-ADCFD88C3CB9}"/>
              </a:ext>
            </a:extLst>
          </p:cNvPr>
          <p:cNvSpPr/>
          <p:nvPr/>
        </p:nvSpPr>
        <p:spPr>
          <a:xfrm>
            <a:off x="5085180" y="967377"/>
            <a:ext cx="2229394" cy="80409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6" name="TextBox 35">
            <a:extLst>
              <a:ext uri="{FF2B5EF4-FFF2-40B4-BE49-F238E27FC236}">
                <a16:creationId xmlns="" xmlns:a16="http://schemas.microsoft.com/office/drawing/2014/main" id="{34DE6BF6-C3E0-5233-B9AD-ACDD37BDC03A}"/>
              </a:ext>
            </a:extLst>
          </p:cNvPr>
          <p:cNvSpPr txBox="1"/>
          <p:nvPr/>
        </p:nvSpPr>
        <p:spPr>
          <a:xfrm>
            <a:off x="5468045" y="1161691"/>
            <a:ext cx="1619794" cy="369332"/>
          </a:xfrm>
          <a:prstGeom prst="rect">
            <a:avLst/>
          </a:prstGeom>
          <a:noFill/>
        </p:spPr>
        <p:txBody>
          <a:bodyPr wrap="square" rtlCol="0">
            <a:spAutoFit/>
          </a:bodyPr>
          <a:lstStyle/>
          <a:p>
            <a:r>
              <a:rPr lang="en-US" dirty="0"/>
              <a:t>Mixed Ability</a:t>
            </a:r>
          </a:p>
        </p:txBody>
      </p:sp>
      <p:cxnSp>
        <p:nvCxnSpPr>
          <p:cNvPr id="37" name="Straight Arrow Connector 36">
            <a:extLst>
              <a:ext uri="{FF2B5EF4-FFF2-40B4-BE49-F238E27FC236}">
                <a16:creationId xmlns="" xmlns:a16="http://schemas.microsoft.com/office/drawing/2014/main" id="{BEFB2DCD-946A-FBF0-537E-E5AEDC466361}"/>
              </a:ext>
            </a:extLst>
          </p:cNvPr>
          <p:cNvCxnSpPr>
            <a:cxnSpLocks/>
          </p:cNvCxnSpPr>
          <p:nvPr/>
        </p:nvCxnSpPr>
        <p:spPr>
          <a:xfrm flipH="1">
            <a:off x="3645555" y="4191160"/>
            <a:ext cx="1627565" cy="8081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Oval 38">
            <a:extLst>
              <a:ext uri="{FF2B5EF4-FFF2-40B4-BE49-F238E27FC236}">
                <a16:creationId xmlns="" xmlns:a16="http://schemas.microsoft.com/office/drawing/2014/main" id="{D158C28E-B7EA-F8DC-D7D1-EE5CCCC3929B}"/>
              </a:ext>
            </a:extLst>
          </p:cNvPr>
          <p:cNvSpPr/>
          <p:nvPr/>
        </p:nvSpPr>
        <p:spPr>
          <a:xfrm>
            <a:off x="2088040" y="4986005"/>
            <a:ext cx="2229394" cy="80409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1" name="TextBox 40">
            <a:extLst>
              <a:ext uri="{FF2B5EF4-FFF2-40B4-BE49-F238E27FC236}">
                <a16:creationId xmlns="" xmlns:a16="http://schemas.microsoft.com/office/drawing/2014/main" id="{A80BCC3E-F178-6E10-EA5F-39BDAEBC1876}"/>
              </a:ext>
            </a:extLst>
          </p:cNvPr>
          <p:cNvSpPr txBox="1"/>
          <p:nvPr/>
        </p:nvSpPr>
        <p:spPr>
          <a:xfrm>
            <a:off x="2323694" y="5083375"/>
            <a:ext cx="1807514" cy="646331"/>
          </a:xfrm>
          <a:prstGeom prst="rect">
            <a:avLst/>
          </a:prstGeom>
          <a:noFill/>
        </p:spPr>
        <p:txBody>
          <a:bodyPr wrap="square" rtlCol="0">
            <a:spAutoFit/>
          </a:bodyPr>
          <a:lstStyle/>
          <a:p>
            <a:r>
              <a:rPr lang="en-US" dirty="0"/>
              <a:t>Developing Soccer Culture</a:t>
            </a:r>
          </a:p>
        </p:txBody>
      </p:sp>
      <p:cxnSp>
        <p:nvCxnSpPr>
          <p:cNvPr id="42" name="Straight Arrow Connector 41">
            <a:extLst>
              <a:ext uri="{FF2B5EF4-FFF2-40B4-BE49-F238E27FC236}">
                <a16:creationId xmlns="" xmlns:a16="http://schemas.microsoft.com/office/drawing/2014/main" id="{6FC4B648-25E3-A7CC-5A59-AE8C4B81069C}"/>
              </a:ext>
            </a:extLst>
          </p:cNvPr>
          <p:cNvCxnSpPr>
            <a:cxnSpLocks/>
          </p:cNvCxnSpPr>
          <p:nvPr/>
        </p:nvCxnSpPr>
        <p:spPr>
          <a:xfrm>
            <a:off x="6640286" y="4968260"/>
            <a:ext cx="1319348" cy="9223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 xmlns:a16="http://schemas.microsoft.com/office/drawing/2014/main" id="{B6C61CB3-5036-E4AC-0E01-FB09DEB04906}"/>
              </a:ext>
            </a:extLst>
          </p:cNvPr>
          <p:cNvSpPr txBox="1"/>
          <p:nvPr/>
        </p:nvSpPr>
        <p:spPr>
          <a:xfrm>
            <a:off x="8544348" y="5729706"/>
            <a:ext cx="1619794" cy="646331"/>
          </a:xfrm>
          <a:prstGeom prst="rect">
            <a:avLst/>
          </a:prstGeom>
          <a:noFill/>
        </p:spPr>
        <p:txBody>
          <a:bodyPr wrap="square" rtlCol="0">
            <a:spAutoFit/>
          </a:bodyPr>
          <a:lstStyle/>
          <a:p>
            <a:r>
              <a:rPr lang="en-US" dirty="0" smtClean="0"/>
              <a:t>Small age groups</a:t>
            </a:r>
            <a:endParaRPr lang="en-US" dirty="0"/>
          </a:p>
        </p:txBody>
      </p:sp>
      <p:sp>
        <p:nvSpPr>
          <p:cNvPr id="47" name="Oval 46">
            <a:extLst>
              <a:ext uri="{FF2B5EF4-FFF2-40B4-BE49-F238E27FC236}">
                <a16:creationId xmlns="" xmlns:a16="http://schemas.microsoft.com/office/drawing/2014/main" id="{815A55B7-B4A3-1968-410F-84BC53BF6869}"/>
              </a:ext>
            </a:extLst>
          </p:cNvPr>
          <p:cNvSpPr/>
          <p:nvPr/>
        </p:nvSpPr>
        <p:spPr>
          <a:xfrm>
            <a:off x="7959634" y="5630646"/>
            <a:ext cx="2229394" cy="80409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1962" y="3337293"/>
            <a:ext cx="2460101" cy="923330"/>
          </a:xfrm>
          <a:prstGeom prst="rect">
            <a:avLst/>
          </a:prstGeom>
          <a:noFill/>
          <a:ln w="25400">
            <a:solidFill>
              <a:schemeClr val="accent1"/>
            </a:solidFill>
          </a:ln>
        </p:spPr>
        <p:txBody>
          <a:bodyPr wrap="square" rtlCol="0">
            <a:spAutoFit/>
          </a:bodyPr>
          <a:lstStyle/>
          <a:p>
            <a:r>
              <a:rPr lang="en-US" dirty="0" smtClean="0"/>
              <a:t>Working with the district and other communities/clubs</a:t>
            </a:r>
            <a:endParaRPr lang="en-CA" dirty="0"/>
          </a:p>
        </p:txBody>
      </p:sp>
      <p:sp>
        <p:nvSpPr>
          <p:cNvPr id="24" name="TextBox 23"/>
          <p:cNvSpPr txBox="1"/>
          <p:nvPr/>
        </p:nvSpPr>
        <p:spPr>
          <a:xfrm>
            <a:off x="9447994" y="2451026"/>
            <a:ext cx="2460101" cy="923330"/>
          </a:xfrm>
          <a:prstGeom prst="rect">
            <a:avLst/>
          </a:prstGeom>
          <a:noFill/>
          <a:ln w="25400">
            <a:solidFill>
              <a:schemeClr val="accent1"/>
            </a:solidFill>
          </a:ln>
        </p:spPr>
        <p:txBody>
          <a:bodyPr wrap="square" rtlCol="0">
            <a:spAutoFit/>
          </a:bodyPr>
          <a:lstStyle/>
          <a:p>
            <a:r>
              <a:rPr lang="en-US" dirty="0" smtClean="0"/>
              <a:t>Moving players to age groups above and below their own</a:t>
            </a:r>
            <a:endParaRPr lang="en-CA" dirty="0"/>
          </a:p>
        </p:txBody>
      </p:sp>
      <mc:AlternateContent xmlns:mc="http://schemas.openxmlformats.org/markup-compatibility/2006" xmlns:a14="http://schemas.microsoft.com/office/drawing/2010/main">
        <mc:Choice Requires="a14">
          <p:sp>
            <p:nvSpPr>
              <p:cNvPr id="4" name="TextBox 3"/>
              <p:cNvSpPr txBox="1"/>
              <p:nvPr/>
            </p:nvSpPr>
            <p:spPr>
              <a:xfrm>
                <a:off x="10129933" y="53695"/>
                <a:ext cx="1424476" cy="14773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9600" b="1" i="1" smtClean="0">
                          <a:ln w="22225">
                            <a:solidFill>
                              <a:schemeClr val="accent2"/>
                            </a:solidFill>
                            <a:prstDash val="solid"/>
                          </a:ln>
                          <a:solidFill>
                            <a:schemeClr val="accent2">
                              <a:lumMod val="40000"/>
                              <a:lumOff val="60000"/>
                            </a:schemeClr>
                          </a:solidFill>
                          <a:latin typeface="Cambria Math" panose="02040503050406030204" pitchFamily="18" charset="0"/>
                        </a:rPr>
                        <m:t>?</m:t>
                      </m:r>
                    </m:oMath>
                  </m:oMathPara>
                </a14:m>
                <a:endParaRPr lang="en-CA"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129933" y="53695"/>
                <a:ext cx="1424476" cy="1477328"/>
              </a:xfrm>
              <a:prstGeom prst="rect">
                <a:avLst/>
              </a:prstGeom>
              <a:blipFill rotWithShape="0">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0528199" y="5294028"/>
                <a:ext cx="1424476" cy="14773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9600" b="1" i="1" smtClean="0">
                          <a:ln w="22225">
                            <a:solidFill>
                              <a:schemeClr val="accent2"/>
                            </a:solidFill>
                            <a:prstDash val="solid"/>
                          </a:ln>
                          <a:solidFill>
                            <a:schemeClr val="accent2">
                              <a:lumMod val="40000"/>
                              <a:lumOff val="60000"/>
                            </a:schemeClr>
                          </a:solidFill>
                          <a:latin typeface="Cambria Math" panose="02040503050406030204" pitchFamily="18" charset="0"/>
                        </a:rPr>
                        <m:t>?</m:t>
                      </m:r>
                    </m:oMath>
                  </m:oMathPara>
                </a14:m>
                <a:endParaRPr lang="en-CA" sz="9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0528199" y="5294028"/>
                <a:ext cx="1424476" cy="1477328"/>
              </a:xfrm>
              <a:prstGeom prst="rect">
                <a:avLst/>
              </a:prstGeom>
              <a:blipFill rotWithShape="0">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822054" y="5151959"/>
                <a:ext cx="1424476" cy="14773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9600" b="1" i="1" smtClean="0">
                          <a:ln w="22225">
                            <a:solidFill>
                              <a:schemeClr val="accent2"/>
                            </a:solidFill>
                            <a:prstDash val="solid"/>
                          </a:ln>
                          <a:solidFill>
                            <a:schemeClr val="accent2">
                              <a:lumMod val="40000"/>
                              <a:lumOff val="60000"/>
                            </a:schemeClr>
                          </a:solidFill>
                          <a:latin typeface="Cambria Math" panose="02040503050406030204" pitchFamily="18" charset="0"/>
                        </a:rPr>
                        <m:t>?</m:t>
                      </m:r>
                    </m:oMath>
                  </m:oMathPara>
                </a14:m>
                <a:endParaRPr lang="en-CA" sz="9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822054" y="5151959"/>
                <a:ext cx="1424476" cy="1477328"/>
              </a:xfrm>
              <a:prstGeom prst="rect">
                <a:avLst/>
              </a:prstGeom>
              <a:blipFill rotWithShape="0">
                <a:blip r:embed="rId5"/>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2112503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ABD461-3D81-BB26-5F56-14AE94DC793F}"/>
              </a:ext>
            </a:extLst>
          </p:cNvPr>
          <p:cNvSpPr>
            <a:spLocks noGrp="1"/>
          </p:cNvSpPr>
          <p:nvPr>
            <p:ph type="title"/>
          </p:nvPr>
        </p:nvSpPr>
        <p:spPr/>
        <p:txBody>
          <a:bodyPr/>
          <a:lstStyle/>
          <a:p>
            <a:r>
              <a:rPr lang="en-US" dirty="0"/>
              <a:t>Team Selection Process</a:t>
            </a:r>
          </a:p>
        </p:txBody>
      </p:sp>
      <p:sp>
        <p:nvSpPr>
          <p:cNvPr id="3" name="Content Placeholder 2">
            <a:extLst>
              <a:ext uri="{FF2B5EF4-FFF2-40B4-BE49-F238E27FC236}">
                <a16:creationId xmlns="" xmlns:a16="http://schemas.microsoft.com/office/drawing/2014/main" id="{BFE95E2C-D3DE-6B01-669B-8322F1D58A9B}"/>
              </a:ext>
            </a:extLst>
          </p:cNvPr>
          <p:cNvSpPr>
            <a:spLocks noGrp="1"/>
          </p:cNvSpPr>
          <p:nvPr>
            <p:ph idx="1"/>
          </p:nvPr>
        </p:nvSpPr>
        <p:spPr>
          <a:xfrm>
            <a:off x="677334" y="1569493"/>
            <a:ext cx="9053520" cy="5117910"/>
          </a:xfrm>
        </p:spPr>
        <p:txBody>
          <a:bodyPr>
            <a:normAutofit lnSpcReduction="10000"/>
          </a:bodyPr>
          <a:lstStyle/>
          <a:p>
            <a:pPr>
              <a:buFont typeface="+mj-lt"/>
              <a:buAutoNum type="arabicPeriod"/>
            </a:pPr>
            <a:r>
              <a:rPr lang="en-US" b="1" dirty="0"/>
              <a:t>Registration numbers </a:t>
            </a:r>
            <a:r>
              <a:rPr lang="en-US" dirty="0"/>
              <a:t>of age group </a:t>
            </a:r>
          </a:p>
          <a:p>
            <a:pPr>
              <a:buFont typeface="+mj-lt"/>
              <a:buAutoNum type="arabicPeriod"/>
            </a:pPr>
            <a:r>
              <a:rPr lang="en-US" dirty="0"/>
              <a:t>Age bands are set depending on number of players per </a:t>
            </a:r>
            <a:r>
              <a:rPr lang="en-US" dirty="0" smtClean="0"/>
              <a:t>age</a:t>
            </a:r>
          </a:p>
          <a:p>
            <a:pPr lvl="1"/>
            <a:r>
              <a:rPr lang="en-US" dirty="0" smtClean="0"/>
              <a:t> Ex. if </a:t>
            </a:r>
            <a:r>
              <a:rPr lang="en-US" dirty="0"/>
              <a:t>there are 7 at U14 and 10 at U15, U14/15 squad is </a:t>
            </a:r>
            <a:r>
              <a:rPr lang="en-US" dirty="0" smtClean="0"/>
              <a:t>formed</a:t>
            </a:r>
          </a:p>
          <a:p>
            <a:pPr marL="0" indent="0">
              <a:buNone/>
            </a:pPr>
            <a:endParaRPr lang="en-US" dirty="0"/>
          </a:p>
          <a:p>
            <a:pPr>
              <a:buFont typeface="+mj-lt"/>
              <a:buAutoNum type="arabicPeriod"/>
            </a:pPr>
            <a:r>
              <a:rPr lang="en-US" dirty="0"/>
              <a:t>For Development Phase </a:t>
            </a:r>
            <a:r>
              <a:rPr lang="en-US" dirty="0" smtClean="0"/>
              <a:t>Players (U9-13)</a:t>
            </a:r>
            <a:endParaRPr lang="en-US" dirty="0"/>
          </a:p>
          <a:p>
            <a:pPr lvl="1"/>
            <a:r>
              <a:rPr lang="en-US" dirty="0"/>
              <a:t>All train together per age group</a:t>
            </a:r>
          </a:p>
          <a:p>
            <a:pPr lvl="1"/>
            <a:r>
              <a:rPr lang="en-US" dirty="0"/>
              <a:t>Multiple coaches assigned to these groups to accommodate numbers</a:t>
            </a:r>
          </a:p>
          <a:p>
            <a:pPr lvl="1"/>
            <a:r>
              <a:rPr lang="en-US" dirty="0"/>
              <a:t>Tournament groupings will depend on number of committed players, </a:t>
            </a:r>
            <a:r>
              <a:rPr lang="en-US" dirty="0" smtClean="0"/>
              <a:t>if tiered tournament, will make 2 teams to register in 2 different tiers</a:t>
            </a:r>
          </a:p>
          <a:p>
            <a:pPr lvl="1"/>
            <a:endParaRPr lang="en-US" dirty="0"/>
          </a:p>
          <a:p>
            <a:pPr>
              <a:buFont typeface="+mj-lt"/>
              <a:buAutoNum type="arabicPeriod"/>
            </a:pPr>
            <a:r>
              <a:rPr lang="en-US" dirty="0"/>
              <a:t>For REP Phase </a:t>
            </a:r>
            <a:r>
              <a:rPr lang="en-US" dirty="0" smtClean="0"/>
              <a:t>Players (U14-18)</a:t>
            </a:r>
            <a:endParaRPr lang="en-US" dirty="0"/>
          </a:p>
          <a:p>
            <a:pPr lvl="1"/>
            <a:r>
              <a:rPr lang="en-US" dirty="0"/>
              <a:t>All train/ play together with team </a:t>
            </a:r>
          </a:p>
          <a:p>
            <a:pPr lvl="1"/>
            <a:r>
              <a:rPr lang="en-US" dirty="0"/>
              <a:t>Streaming/ Tiering will become evident at this </a:t>
            </a:r>
            <a:r>
              <a:rPr lang="en-US" dirty="0" smtClean="0"/>
              <a:t>point for some events</a:t>
            </a:r>
            <a:endParaRPr lang="en-US" dirty="0"/>
          </a:p>
          <a:p>
            <a:pPr lvl="1"/>
            <a:r>
              <a:rPr lang="en-US" dirty="0"/>
              <a:t>Mixing of teams/ age groups for tournaments may occur if needed</a:t>
            </a:r>
          </a:p>
          <a:p>
            <a:endParaRPr lang="en-US" dirty="0"/>
          </a:p>
        </p:txBody>
      </p:sp>
      <p:pic>
        <p:nvPicPr>
          <p:cNvPr id="4" name="Picture 3" descr="A logo for a football team&#10;&#10;Description automatically generated">
            <a:extLst>
              <a:ext uri="{FF2B5EF4-FFF2-40B4-BE49-F238E27FC236}">
                <a16:creationId xmlns="" xmlns:a16="http://schemas.microsoft.com/office/drawing/2014/main" id="{33B3A48C-B087-D5E5-7E9E-A16B5DA1A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1115" y="5335425"/>
            <a:ext cx="1247896" cy="1481635"/>
          </a:xfrm>
          <a:prstGeom prst="rect">
            <a:avLst/>
          </a:prstGeom>
        </p:spPr>
      </p:pic>
    </p:spTree>
    <p:extLst>
      <p:ext uri="{BB962C8B-B14F-4D97-AF65-F5344CB8AC3E}">
        <p14:creationId xmlns:p14="http://schemas.microsoft.com/office/powerpoint/2010/main" val="447321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Guidelines for Roster </a:t>
            </a:r>
            <a:r>
              <a:rPr lang="en-US" dirty="0" smtClean="0"/>
              <a:t>Formation</a:t>
            </a:r>
            <a:endParaRPr lang="en-CA" dirty="0"/>
          </a:p>
        </p:txBody>
      </p:sp>
      <p:sp>
        <p:nvSpPr>
          <p:cNvPr id="5" name="Content Placeholder 4"/>
          <p:cNvSpPr>
            <a:spLocks noGrp="1"/>
          </p:cNvSpPr>
          <p:nvPr>
            <p:ph idx="1"/>
          </p:nvPr>
        </p:nvSpPr>
        <p:spPr>
          <a:xfrm>
            <a:off x="677333" y="1501254"/>
            <a:ext cx="8739621" cy="5022375"/>
          </a:xfrm>
        </p:spPr>
        <p:txBody>
          <a:bodyPr>
            <a:normAutofit fontScale="92500" lnSpcReduction="20000"/>
          </a:bodyPr>
          <a:lstStyle/>
          <a:p>
            <a:r>
              <a:rPr lang="en-US" dirty="0" smtClean="0"/>
              <a:t>Final </a:t>
            </a:r>
            <a:r>
              <a:rPr lang="en-US" dirty="0"/>
              <a:t>roster formations will be determined in accordance with the following procedure, and </a:t>
            </a:r>
            <a:r>
              <a:rPr lang="en-US" dirty="0" smtClean="0"/>
              <a:t>in consultation </a:t>
            </a:r>
            <a:r>
              <a:rPr lang="en-US" dirty="0"/>
              <a:t>with each age group’s coach, the </a:t>
            </a:r>
            <a:r>
              <a:rPr lang="en-US" dirty="0" err="1"/>
              <a:t>Rep/Dev</a:t>
            </a:r>
            <a:r>
              <a:rPr lang="en-US" dirty="0"/>
              <a:t> board chairs, and third party evaluators:</a:t>
            </a:r>
          </a:p>
          <a:p>
            <a:pPr marL="800100" lvl="1" indent="-342900">
              <a:buAutoNum type="alphaLcParenR"/>
            </a:pPr>
            <a:r>
              <a:rPr lang="en-US" dirty="0" smtClean="0"/>
              <a:t>Every </a:t>
            </a:r>
            <a:r>
              <a:rPr lang="en-US" dirty="0"/>
              <a:t>player in U14-U18 categories whose age group does not have a registered team, </a:t>
            </a:r>
            <a:r>
              <a:rPr lang="en-US" dirty="0" smtClean="0"/>
              <a:t>along with </a:t>
            </a:r>
            <a:r>
              <a:rPr lang="en-US" dirty="0"/>
              <a:t>every player who has not previously been registered with KESA, will have a </a:t>
            </a:r>
            <a:r>
              <a:rPr lang="en-US" dirty="0" smtClean="0"/>
              <a:t>field </a:t>
            </a:r>
            <a:r>
              <a:rPr lang="en-US" b="1" u="sng" dirty="0" smtClean="0"/>
              <a:t>evaluation</a:t>
            </a:r>
            <a:r>
              <a:rPr lang="en-US" dirty="0" smtClean="0"/>
              <a:t> </a:t>
            </a:r>
            <a:r>
              <a:rPr lang="en-US" dirty="0"/>
              <a:t>following our Playing Up and Down Policy. These evaluations will take place </a:t>
            </a:r>
            <a:r>
              <a:rPr lang="en-US" dirty="0" smtClean="0"/>
              <a:t>during the </a:t>
            </a:r>
            <a:r>
              <a:rPr lang="en-US" dirty="0"/>
              <a:t>first two weeks of </a:t>
            </a:r>
            <a:r>
              <a:rPr lang="en-US" dirty="0" smtClean="0"/>
              <a:t>practice.</a:t>
            </a:r>
          </a:p>
          <a:p>
            <a:pPr marL="800100" lvl="1" indent="-342900">
              <a:buAutoNum type="alphaLcParenR"/>
            </a:pPr>
            <a:r>
              <a:rPr lang="en-US" dirty="0" smtClean="0"/>
              <a:t>Based </a:t>
            </a:r>
            <a:r>
              <a:rPr lang="en-US" dirty="0"/>
              <a:t>on the recommendations from the field evaluations, the Board will determine which </a:t>
            </a:r>
            <a:r>
              <a:rPr lang="en-US" dirty="0" smtClean="0"/>
              <a:t>KESA age </a:t>
            </a:r>
            <a:r>
              <a:rPr lang="en-US" dirty="0"/>
              <a:t>group roster is most appropriate for each </a:t>
            </a:r>
            <a:r>
              <a:rPr lang="en-US" dirty="0" smtClean="0"/>
              <a:t>player;</a:t>
            </a:r>
          </a:p>
          <a:p>
            <a:pPr marL="800100" lvl="1" indent="-342900">
              <a:buAutoNum type="alphaLcParenR"/>
            </a:pPr>
            <a:r>
              <a:rPr lang="en-US" dirty="0" smtClean="0"/>
              <a:t>In </a:t>
            </a:r>
            <a:r>
              <a:rPr lang="en-US" dirty="0"/>
              <a:t>addition to the Playing Up and Down evaluation placements, if roster sizes EXCEED 20 </a:t>
            </a:r>
            <a:r>
              <a:rPr lang="en-US" dirty="0" smtClean="0"/>
              <a:t>players, further </a:t>
            </a:r>
            <a:r>
              <a:rPr lang="en-US" dirty="0"/>
              <a:t>evaluations will take place within each age group. These evaluations also will take </a:t>
            </a:r>
            <a:r>
              <a:rPr lang="en-US" dirty="0" smtClean="0"/>
              <a:t>place the </a:t>
            </a:r>
            <a:r>
              <a:rPr lang="en-US" dirty="0"/>
              <a:t>first two weeks of practice, and will be overseen by team coaches. Each roster size will </a:t>
            </a:r>
            <a:r>
              <a:rPr lang="en-US" dirty="0" smtClean="0"/>
              <a:t>be limited </a:t>
            </a:r>
            <a:r>
              <a:rPr lang="en-US" dirty="0"/>
              <a:t>to 20 players, in accordance with BC Provincial Cup Competition policy, and, </a:t>
            </a:r>
            <a:r>
              <a:rPr lang="en-US" dirty="0" smtClean="0"/>
              <a:t>most importantly</a:t>
            </a:r>
            <a:r>
              <a:rPr lang="en-US" dirty="0"/>
              <a:t>, in order to be able to ensure each player assigned to a roster is provided </a:t>
            </a:r>
            <a:r>
              <a:rPr lang="en-US" dirty="0" smtClean="0"/>
              <a:t>minimum playing </a:t>
            </a:r>
            <a:r>
              <a:rPr lang="en-US" dirty="0"/>
              <a:t>time* while still maintaining a competitive </a:t>
            </a:r>
            <a:r>
              <a:rPr lang="en-US" dirty="0" smtClean="0"/>
              <a:t>environment.</a:t>
            </a:r>
          </a:p>
          <a:p>
            <a:pPr marL="800100" lvl="1" indent="-342900">
              <a:buAutoNum type="alphaLcParenR"/>
            </a:pPr>
            <a:r>
              <a:rPr lang="en-US" dirty="0" smtClean="0"/>
              <a:t>Based </a:t>
            </a:r>
            <a:r>
              <a:rPr lang="en-US" dirty="0"/>
              <a:t>on team evaluations, the board, in consultation with coaches and evaluators, </a:t>
            </a:r>
            <a:r>
              <a:rPr lang="en-US" dirty="0" smtClean="0"/>
              <a:t>will determine </a:t>
            </a:r>
            <a:r>
              <a:rPr lang="en-US" dirty="0"/>
              <a:t>the roster for each of KESA’s age group teams. If there are not enough roster </a:t>
            </a:r>
            <a:r>
              <a:rPr lang="en-US" dirty="0" smtClean="0"/>
              <a:t>spots for </a:t>
            </a:r>
            <a:r>
              <a:rPr lang="en-US" dirty="0"/>
              <a:t>all registered players, due to maximum roster sizes, players who are not assigned a </a:t>
            </a:r>
            <a:r>
              <a:rPr lang="en-US" dirty="0" smtClean="0"/>
              <a:t>roster spot </a:t>
            </a:r>
            <a:r>
              <a:rPr lang="en-US" dirty="0"/>
              <a:t>will be offered a practice position with the appropriate age group** and KESA will </a:t>
            </a:r>
            <a:r>
              <a:rPr lang="en-US" dirty="0" smtClean="0"/>
              <a:t>make every </a:t>
            </a:r>
            <a:r>
              <a:rPr lang="en-US" dirty="0"/>
              <a:t>effort to confirm if there is a district team or other club team available for </a:t>
            </a:r>
            <a:r>
              <a:rPr lang="en-US" dirty="0" smtClean="0"/>
              <a:t>competition play</a:t>
            </a:r>
            <a:r>
              <a:rPr lang="en-US" dirty="0"/>
              <a:t>.</a:t>
            </a:r>
            <a:endParaRPr lang="en-CA" dirty="0"/>
          </a:p>
        </p:txBody>
      </p:sp>
      <p:pic>
        <p:nvPicPr>
          <p:cNvPr id="7" name="Picture 6" descr="A logo for a football team&#10;&#10;Description automatically generated">
            <a:extLst>
              <a:ext uri="{FF2B5EF4-FFF2-40B4-BE49-F238E27FC236}">
                <a16:creationId xmlns="" xmlns:a16="http://schemas.microsoft.com/office/drawing/2014/main" id="{33B3A48C-B087-D5E5-7E9E-A16B5DA1A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1115" y="5335425"/>
            <a:ext cx="1247896" cy="1481635"/>
          </a:xfrm>
          <a:prstGeom prst="rect">
            <a:avLst/>
          </a:prstGeom>
        </p:spPr>
      </p:pic>
    </p:spTree>
    <p:extLst>
      <p:ext uri="{BB962C8B-B14F-4D97-AF65-F5344CB8AC3E}">
        <p14:creationId xmlns:p14="http://schemas.microsoft.com/office/powerpoint/2010/main" val="3663441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Roster Formation Procedure</a:t>
            </a:r>
            <a:br>
              <a:rPr lang="en-US" dirty="0"/>
            </a:br>
            <a:endParaRPr lang="en-CA" dirty="0"/>
          </a:p>
        </p:txBody>
      </p:sp>
      <p:sp>
        <p:nvSpPr>
          <p:cNvPr id="3" name="Content Placeholder 2"/>
          <p:cNvSpPr>
            <a:spLocks noGrp="1"/>
          </p:cNvSpPr>
          <p:nvPr>
            <p:ph idx="1"/>
          </p:nvPr>
        </p:nvSpPr>
        <p:spPr>
          <a:xfrm>
            <a:off x="887104" y="1733267"/>
            <a:ext cx="8386898" cy="4308096"/>
          </a:xfrm>
        </p:spPr>
        <p:txBody>
          <a:bodyPr>
            <a:normAutofit/>
          </a:bodyPr>
          <a:lstStyle/>
          <a:p>
            <a:r>
              <a:rPr lang="en-US" dirty="0" smtClean="0"/>
              <a:t>For oversized rosters:</a:t>
            </a:r>
          </a:p>
          <a:p>
            <a:pPr lvl="1"/>
            <a:r>
              <a:rPr lang="en-US" dirty="0" smtClean="0"/>
              <a:t>Because </a:t>
            </a:r>
            <a:r>
              <a:rPr lang="en-US" dirty="0"/>
              <a:t>all evaluations need to be completed in the first two weeks of practice in order to confirm </a:t>
            </a:r>
            <a:r>
              <a:rPr lang="en-US" dirty="0" smtClean="0"/>
              <a:t>final roster </a:t>
            </a:r>
            <a:r>
              <a:rPr lang="en-US" dirty="0"/>
              <a:t>formations for all teams please ensure your player attends the first two weeks of practice.</a:t>
            </a:r>
          </a:p>
          <a:p>
            <a:pPr lvl="1"/>
            <a:r>
              <a:rPr lang="en-US" dirty="0" smtClean="0"/>
              <a:t>*</a:t>
            </a:r>
            <a:r>
              <a:rPr lang="en-US" dirty="0"/>
              <a:t>Players assigned a roster spot will receive a minimum playing time of 30% averaged over </a:t>
            </a:r>
            <a:r>
              <a:rPr lang="en-US" dirty="0" smtClean="0"/>
              <a:t>the duration </a:t>
            </a:r>
            <a:r>
              <a:rPr lang="en-US" dirty="0"/>
              <a:t>of the season during game play. This means that each player will not necessarily be playing </a:t>
            </a:r>
            <a:r>
              <a:rPr lang="en-US" dirty="0" smtClean="0"/>
              <a:t>in every </a:t>
            </a:r>
            <a:r>
              <a:rPr lang="en-US" dirty="0"/>
              <a:t>game and every tournament. It is expected that the coaches may limit individual game </a:t>
            </a:r>
            <a:r>
              <a:rPr lang="en-US" dirty="0" smtClean="0"/>
              <a:t>rosters to </a:t>
            </a:r>
            <a:r>
              <a:rPr lang="en-US" dirty="0"/>
              <a:t>18 players and tournament rosters to 20 players. </a:t>
            </a:r>
            <a:r>
              <a:rPr lang="en-US" b="1" dirty="0"/>
              <a:t>Depending on roster sizes some players may </a:t>
            </a:r>
            <a:r>
              <a:rPr lang="en-US" b="1" dirty="0" smtClean="0"/>
              <a:t>be assigned </a:t>
            </a:r>
            <a:r>
              <a:rPr lang="en-US" b="1" dirty="0"/>
              <a:t>to a different team/age group for tournament play in order for each KESA team to field </a:t>
            </a:r>
            <a:r>
              <a:rPr lang="en-US" b="1" dirty="0" smtClean="0"/>
              <a:t>a roster </a:t>
            </a:r>
            <a:r>
              <a:rPr lang="en-US" b="1" dirty="0"/>
              <a:t>with the minimum number of players.</a:t>
            </a:r>
          </a:p>
          <a:p>
            <a:r>
              <a:rPr lang="en-US" dirty="0"/>
              <a:t>** Over-aged players are not eligible to play in Provincial </a:t>
            </a:r>
            <a:r>
              <a:rPr lang="en-US" dirty="0" smtClean="0"/>
              <a:t>Competitions</a:t>
            </a:r>
          </a:p>
        </p:txBody>
      </p:sp>
      <p:pic>
        <p:nvPicPr>
          <p:cNvPr id="4" name="Picture 3" descr="A logo for a football team&#10;&#10;Description automatically generated">
            <a:extLst>
              <a:ext uri="{FF2B5EF4-FFF2-40B4-BE49-F238E27FC236}">
                <a16:creationId xmlns="" xmlns:a16="http://schemas.microsoft.com/office/drawing/2014/main" id="{33B3A48C-B087-D5E5-7E9E-A16B5DA1A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1115" y="5335425"/>
            <a:ext cx="1247896" cy="1481635"/>
          </a:xfrm>
          <a:prstGeom prst="rect">
            <a:avLst/>
          </a:prstGeom>
        </p:spPr>
      </p:pic>
    </p:spTree>
    <p:extLst>
      <p:ext uri="{BB962C8B-B14F-4D97-AF65-F5344CB8AC3E}">
        <p14:creationId xmlns:p14="http://schemas.microsoft.com/office/powerpoint/2010/main" val="1293291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ABD461-3D81-BB26-5F56-14AE94DC793F}"/>
              </a:ext>
            </a:extLst>
          </p:cNvPr>
          <p:cNvSpPr>
            <a:spLocks noGrp="1"/>
          </p:cNvSpPr>
          <p:nvPr>
            <p:ph type="title"/>
          </p:nvPr>
        </p:nvSpPr>
        <p:spPr/>
        <p:txBody>
          <a:bodyPr/>
          <a:lstStyle/>
          <a:p>
            <a:r>
              <a:rPr lang="en-US" dirty="0"/>
              <a:t>Play </a:t>
            </a:r>
            <a:r>
              <a:rPr lang="en-US" dirty="0" smtClean="0"/>
              <a:t>Up/Down </a:t>
            </a:r>
            <a:r>
              <a:rPr lang="en-US" dirty="0"/>
              <a:t>Policy</a:t>
            </a:r>
          </a:p>
        </p:txBody>
      </p:sp>
      <p:sp>
        <p:nvSpPr>
          <p:cNvPr id="5" name="Content Placeholder 4">
            <a:extLst>
              <a:ext uri="{FF2B5EF4-FFF2-40B4-BE49-F238E27FC236}">
                <a16:creationId xmlns="" xmlns:a16="http://schemas.microsoft.com/office/drawing/2014/main" id="{08EA5FD1-E28D-680A-0289-9B34B360F2AD}"/>
              </a:ext>
            </a:extLst>
          </p:cNvPr>
          <p:cNvSpPr>
            <a:spLocks noGrp="1"/>
          </p:cNvSpPr>
          <p:nvPr>
            <p:ph idx="1"/>
          </p:nvPr>
        </p:nvSpPr>
        <p:spPr>
          <a:xfrm>
            <a:off x="476203" y="1624084"/>
            <a:ext cx="8998929" cy="4831308"/>
          </a:xfrm>
        </p:spPr>
        <p:txBody>
          <a:bodyPr>
            <a:normAutofit fontScale="92500" lnSpcReduction="20000"/>
          </a:bodyPr>
          <a:lstStyle/>
          <a:p>
            <a:r>
              <a:rPr lang="en-CA" b="1" dirty="0"/>
              <a:t>Purpose: </a:t>
            </a:r>
            <a:r>
              <a:rPr lang="en-CA" dirty="0"/>
              <a:t>To allow a player the chance to play in an environment outside of their chronological age that best supports their physical and/ or learning needs when appropriate. </a:t>
            </a:r>
          </a:p>
          <a:p>
            <a:r>
              <a:rPr lang="en-CA" b="1" dirty="0"/>
              <a:t>Standards: </a:t>
            </a:r>
            <a:r>
              <a:rPr lang="en-CA" dirty="0"/>
              <a:t>The following standards as per </a:t>
            </a:r>
            <a:r>
              <a:rPr lang="en-CA" u="sng" dirty="0"/>
              <a:t>BC Soccer Playing Up and Down Policy</a:t>
            </a:r>
            <a:r>
              <a:rPr lang="en-CA" dirty="0"/>
              <a:t> will be taken into consideration when deciding on player movement: </a:t>
            </a:r>
          </a:p>
          <a:p>
            <a:pPr lvl="1"/>
            <a:r>
              <a:rPr lang="en-CA" dirty="0"/>
              <a:t>Players may not register in an age group that is lower than the age attained by January 1st of the season ending </a:t>
            </a:r>
          </a:p>
          <a:p>
            <a:pPr lvl="1"/>
            <a:r>
              <a:rPr lang="en-CA" dirty="0"/>
              <a:t>Players are not restricted to registering in an age group higher than the age attained by January 1st of the season ending </a:t>
            </a:r>
          </a:p>
          <a:p>
            <a:pPr lvl="1"/>
            <a:r>
              <a:rPr lang="en-CA" dirty="0"/>
              <a:t>Players can play in a younger age group under the following circumstances:  </a:t>
            </a:r>
          </a:p>
          <a:p>
            <a:pPr lvl="2"/>
            <a:r>
              <a:rPr lang="en-CA" dirty="0"/>
              <a:t>A player that requires individual learning needs and is required to play in a younger age group as a result </a:t>
            </a:r>
          </a:p>
          <a:p>
            <a:pPr lvl="2"/>
            <a:r>
              <a:rPr lang="en-CA" dirty="0" smtClean="0"/>
              <a:t>A </a:t>
            </a:r>
            <a:r>
              <a:rPr lang="en-CA" dirty="0"/>
              <a:t>player that does not have a playing environment available in their designated chronological age group. o A player whose current stage of player development is deemed below their designated chronological age group. </a:t>
            </a:r>
          </a:p>
          <a:p>
            <a:pPr lvl="1"/>
            <a:r>
              <a:rPr lang="en-CA" dirty="0"/>
              <a:t>Players can in an older age group under the following circumstances: </a:t>
            </a:r>
          </a:p>
          <a:p>
            <a:pPr lvl="2"/>
            <a:r>
              <a:rPr lang="en-CA" dirty="0" smtClean="0"/>
              <a:t>A </a:t>
            </a:r>
            <a:r>
              <a:rPr lang="en-CA" dirty="0"/>
              <a:t>player does not have a playing environment available to them at their designated chronological age group. </a:t>
            </a:r>
          </a:p>
          <a:p>
            <a:pPr lvl="2"/>
            <a:r>
              <a:rPr lang="en-CA" dirty="0" smtClean="0"/>
              <a:t>The </a:t>
            </a:r>
            <a:r>
              <a:rPr lang="en-CA" dirty="0"/>
              <a:t>players current stage of player development is deemed above their designated chronological age group. </a:t>
            </a:r>
            <a:endParaRPr lang="en-US" dirty="0"/>
          </a:p>
        </p:txBody>
      </p:sp>
      <p:pic>
        <p:nvPicPr>
          <p:cNvPr id="4" name="Picture 3" descr="A logo for a football team&#10;&#10;Description automatically generated">
            <a:extLst>
              <a:ext uri="{FF2B5EF4-FFF2-40B4-BE49-F238E27FC236}">
                <a16:creationId xmlns="" xmlns:a16="http://schemas.microsoft.com/office/drawing/2014/main" id="{33B3A48C-B087-D5E5-7E9E-A16B5DA1A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1115" y="5335425"/>
            <a:ext cx="1247896" cy="1481635"/>
          </a:xfrm>
          <a:prstGeom prst="rect">
            <a:avLst/>
          </a:prstGeom>
        </p:spPr>
      </p:pic>
    </p:spTree>
    <p:extLst>
      <p:ext uri="{BB962C8B-B14F-4D97-AF65-F5344CB8AC3E}">
        <p14:creationId xmlns:p14="http://schemas.microsoft.com/office/powerpoint/2010/main" val="792810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287A99-A2F1-7506-59BC-3350EA44542C}"/>
              </a:ext>
            </a:extLst>
          </p:cNvPr>
          <p:cNvSpPr>
            <a:spLocks noGrp="1"/>
          </p:cNvSpPr>
          <p:nvPr>
            <p:ph type="title"/>
          </p:nvPr>
        </p:nvSpPr>
        <p:spPr/>
        <p:txBody>
          <a:bodyPr/>
          <a:lstStyle/>
          <a:p>
            <a:r>
              <a:rPr lang="en-CA" altLang="ko-KR" dirty="0">
                <a:cs typeface="Arial" pitchFamily="34" charset="0"/>
              </a:rPr>
              <a:t>Play </a:t>
            </a:r>
            <a:r>
              <a:rPr lang="en-CA" altLang="ko-KR" dirty="0" smtClean="0">
                <a:cs typeface="Arial" pitchFamily="34" charset="0"/>
              </a:rPr>
              <a:t>Up/Down Policy:</a:t>
            </a:r>
            <a:r>
              <a:rPr lang="ko-KR" altLang="en-US" dirty="0">
                <a:cs typeface="Arial" pitchFamily="34" charset="0"/>
              </a:rPr>
              <a:t/>
            </a:r>
            <a:br>
              <a:rPr lang="ko-KR" altLang="en-US" dirty="0">
                <a:cs typeface="Arial" pitchFamily="34" charset="0"/>
              </a:rPr>
            </a:br>
            <a:r>
              <a:rPr lang="en-US" dirty="0" smtClean="0"/>
              <a:t>Procedure</a:t>
            </a:r>
            <a:endParaRPr lang="en-US" dirty="0"/>
          </a:p>
        </p:txBody>
      </p:sp>
      <p:sp>
        <p:nvSpPr>
          <p:cNvPr id="3" name="Content Placeholder 2">
            <a:extLst>
              <a:ext uri="{FF2B5EF4-FFF2-40B4-BE49-F238E27FC236}">
                <a16:creationId xmlns="" xmlns:a16="http://schemas.microsoft.com/office/drawing/2014/main" id="{D3E3DDEB-5638-2F10-514B-4BB6AC8025B8}"/>
              </a:ext>
            </a:extLst>
          </p:cNvPr>
          <p:cNvSpPr>
            <a:spLocks noGrp="1"/>
          </p:cNvSpPr>
          <p:nvPr>
            <p:ph idx="1"/>
          </p:nvPr>
        </p:nvSpPr>
        <p:spPr/>
        <p:txBody>
          <a:bodyPr>
            <a:normAutofit lnSpcReduction="10000"/>
          </a:bodyPr>
          <a:lstStyle/>
          <a:p>
            <a:pPr>
              <a:buFont typeface="+mj-lt"/>
              <a:buAutoNum type="arabicPeriod"/>
            </a:pPr>
            <a:r>
              <a:rPr lang="en-CA" dirty="0"/>
              <a:t>All players must register and will be placed within their chronological age group. </a:t>
            </a:r>
          </a:p>
          <a:p>
            <a:pPr>
              <a:buFont typeface="+mj-lt"/>
              <a:buAutoNum type="arabicPeriod"/>
            </a:pPr>
            <a:r>
              <a:rPr lang="en-CA" dirty="0"/>
              <a:t>To make a request to play outside of chronological age group, a written request will be made to both the KESA REP Chair and Technical Director. </a:t>
            </a:r>
          </a:p>
          <a:p>
            <a:pPr>
              <a:buFont typeface="+mj-lt"/>
              <a:buAutoNum type="arabicPeriod"/>
            </a:pPr>
            <a:r>
              <a:rPr lang="en-CA" dirty="0"/>
              <a:t>Request will be reviewed by KESA REP Chair and Technical Director </a:t>
            </a:r>
          </a:p>
          <a:p>
            <a:pPr>
              <a:buFont typeface="+mj-lt"/>
              <a:buAutoNum type="arabicPeriod"/>
            </a:pPr>
            <a:r>
              <a:rPr lang="en-CA" dirty="0"/>
              <a:t>An initial review will occur based on the BC Soccer Playing Up and Down Policy </a:t>
            </a:r>
          </a:p>
          <a:p>
            <a:pPr>
              <a:buFont typeface="+mj-lt"/>
              <a:buAutoNum type="arabicPeriod"/>
            </a:pPr>
            <a:r>
              <a:rPr lang="en-CA" dirty="0" smtClean="0"/>
              <a:t>Technical </a:t>
            </a:r>
            <a:r>
              <a:rPr lang="en-CA" dirty="0"/>
              <a:t>Director will form a committee to conduct an on-field evaluation to follow the initial review. </a:t>
            </a:r>
          </a:p>
          <a:p>
            <a:pPr>
              <a:buFont typeface="+mj-lt"/>
              <a:buAutoNum type="arabicPeriod"/>
            </a:pPr>
            <a:r>
              <a:rPr lang="en-CA" dirty="0"/>
              <a:t>KESA rep/development chair will gather information from the party making the request and from the technical director and present to the board members for final approval of the decision.</a:t>
            </a:r>
            <a:endParaRPr lang="en-US" dirty="0"/>
          </a:p>
        </p:txBody>
      </p:sp>
      <p:pic>
        <p:nvPicPr>
          <p:cNvPr id="4" name="Picture 3" descr="A logo for a football team&#10;&#10;Description automatically generated">
            <a:extLst>
              <a:ext uri="{FF2B5EF4-FFF2-40B4-BE49-F238E27FC236}">
                <a16:creationId xmlns="" xmlns:a16="http://schemas.microsoft.com/office/drawing/2014/main" id="{33B3A48C-B087-D5E5-7E9E-A16B5DA1A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1115" y="5335425"/>
            <a:ext cx="1247896" cy="1481635"/>
          </a:xfrm>
          <a:prstGeom prst="rect">
            <a:avLst/>
          </a:prstGeom>
        </p:spPr>
      </p:pic>
    </p:spTree>
    <p:extLst>
      <p:ext uri="{BB962C8B-B14F-4D97-AF65-F5344CB8AC3E}">
        <p14:creationId xmlns:p14="http://schemas.microsoft.com/office/powerpoint/2010/main" val="42004657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8C76C8-8D0C-4867-0FE7-7B29A57E0F87}"/>
              </a:ext>
            </a:extLst>
          </p:cNvPr>
          <p:cNvSpPr>
            <a:spLocks noGrp="1"/>
          </p:cNvSpPr>
          <p:nvPr>
            <p:ph type="title"/>
          </p:nvPr>
        </p:nvSpPr>
        <p:spPr/>
        <p:txBody>
          <a:bodyPr/>
          <a:lstStyle/>
          <a:p>
            <a:r>
              <a:rPr lang="en-US" dirty="0"/>
              <a:t>Playing Up/ Down Considerations</a:t>
            </a:r>
          </a:p>
        </p:txBody>
      </p:sp>
      <p:sp>
        <p:nvSpPr>
          <p:cNvPr id="4" name="Content Placeholder 3">
            <a:extLst>
              <a:ext uri="{FF2B5EF4-FFF2-40B4-BE49-F238E27FC236}">
                <a16:creationId xmlns="" xmlns:a16="http://schemas.microsoft.com/office/drawing/2014/main" id="{39B4C163-CAE2-2DE2-0E6C-54E16E2FBB71}"/>
              </a:ext>
            </a:extLst>
          </p:cNvPr>
          <p:cNvSpPr>
            <a:spLocks noGrp="1"/>
          </p:cNvSpPr>
          <p:nvPr>
            <p:ph idx="1"/>
          </p:nvPr>
        </p:nvSpPr>
        <p:spPr/>
        <p:txBody>
          <a:bodyPr>
            <a:normAutofit/>
          </a:bodyPr>
          <a:lstStyle/>
          <a:p>
            <a:r>
              <a:rPr lang="en-US" dirty="0"/>
              <a:t>A way to find the most appropriate environment for your athlete to develop</a:t>
            </a:r>
          </a:p>
          <a:p>
            <a:r>
              <a:rPr lang="en-US" dirty="0"/>
              <a:t>Playing Up/ Down may occur naturally depending on registration numbers</a:t>
            </a:r>
          </a:p>
          <a:p>
            <a:r>
              <a:rPr lang="en-US" dirty="0"/>
              <a:t>Ability is not the only factor in making these decisions- the pillars of Technical, Tactical, Social/ Emotional, Physical will all be considered when making a decision to move age </a:t>
            </a:r>
            <a:r>
              <a:rPr lang="en-US" dirty="0" smtClean="0"/>
              <a:t>groups, as well as available roster sizes</a:t>
            </a:r>
            <a:endParaRPr lang="en-US" dirty="0"/>
          </a:p>
          <a:p>
            <a:endParaRPr lang="en-US" dirty="0"/>
          </a:p>
          <a:p>
            <a:endParaRPr lang="en-US" dirty="0"/>
          </a:p>
        </p:txBody>
      </p:sp>
      <p:pic>
        <p:nvPicPr>
          <p:cNvPr id="7" name="Picture 6" descr="A logo for a football team&#10;&#10;Description automatically generated">
            <a:extLst>
              <a:ext uri="{FF2B5EF4-FFF2-40B4-BE49-F238E27FC236}">
                <a16:creationId xmlns="" xmlns:a16="http://schemas.microsoft.com/office/drawing/2014/main" id="{A802EC5B-CAC0-285D-5A58-8C4133DD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1732" y="5385718"/>
            <a:ext cx="1194132" cy="1417799"/>
          </a:xfrm>
          <a:prstGeom prst="rect">
            <a:avLst/>
          </a:prstGeom>
        </p:spPr>
      </p:pic>
    </p:spTree>
    <p:extLst>
      <p:ext uri="{BB962C8B-B14F-4D97-AF65-F5344CB8AC3E}">
        <p14:creationId xmlns:p14="http://schemas.microsoft.com/office/powerpoint/2010/main" val="1560286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District Teams Policy</a:t>
            </a:r>
          </a:p>
        </p:txBody>
      </p:sp>
      <p:sp>
        <p:nvSpPr>
          <p:cNvPr id="3" name="Content Placeholder 2"/>
          <p:cNvSpPr>
            <a:spLocks noGrp="1"/>
          </p:cNvSpPr>
          <p:nvPr>
            <p:ph idx="1"/>
          </p:nvPr>
        </p:nvSpPr>
        <p:spPr>
          <a:xfrm>
            <a:off x="594955" y="1583940"/>
            <a:ext cx="8922531" cy="4533525"/>
          </a:xfrm>
        </p:spPr>
        <p:txBody>
          <a:bodyPr>
            <a:normAutofit/>
          </a:bodyPr>
          <a:lstStyle/>
          <a:p>
            <a:r>
              <a:rPr lang="en-CA" dirty="0"/>
              <a:t>To provide the opportunity for KESA Coaches and Managers to form Flexible Rosters for KRYSA District Teams </a:t>
            </a:r>
            <a:endParaRPr lang="en-CA" dirty="0" smtClean="0"/>
          </a:p>
          <a:p>
            <a:pPr lvl="1"/>
            <a:r>
              <a:rPr lang="en-CA" dirty="0" smtClean="0"/>
              <a:t>participate </a:t>
            </a:r>
            <a:r>
              <a:rPr lang="en-CA" dirty="0"/>
              <a:t>in a tournament that the Players’ club team is not attending and cannot obtain enough players to field a team.</a:t>
            </a:r>
          </a:p>
          <a:p>
            <a:r>
              <a:rPr lang="en-CA" dirty="0"/>
              <a:t>Every player must be currently registered within the KRYSA District, this includes players registered in Rep, Development, and House Programs with their home FC Club.</a:t>
            </a:r>
          </a:p>
          <a:p>
            <a:r>
              <a:rPr lang="en-CA" dirty="0" smtClean="0"/>
              <a:t>Permitted if:</a:t>
            </a:r>
          </a:p>
          <a:p>
            <a:pPr lvl="1"/>
            <a:r>
              <a:rPr lang="en-CA" dirty="0" smtClean="0"/>
              <a:t>The </a:t>
            </a:r>
            <a:r>
              <a:rPr lang="en-CA" dirty="0"/>
              <a:t>players’ Club teams are not able to obtain enough players to attend a desired tournament and their Club is not fielding a team that the players’ may be eligible to participate with.</a:t>
            </a:r>
          </a:p>
          <a:p>
            <a:r>
              <a:rPr lang="en-CA" dirty="0"/>
              <a:t>The opportunity to join the District Team must be presented to all eligible Rep and Development players and selection to the roster is based on the principles of transparency and </a:t>
            </a:r>
            <a:r>
              <a:rPr lang="en-CA" dirty="0" smtClean="0"/>
              <a:t>equality.</a:t>
            </a:r>
            <a:endParaRPr lang="en-CA" dirty="0"/>
          </a:p>
          <a:p>
            <a:endParaRPr lang="en-CA" dirty="0"/>
          </a:p>
        </p:txBody>
      </p:sp>
      <p:pic>
        <p:nvPicPr>
          <p:cNvPr id="5" name="Picture 4" descr="A logo for a football team&#10;&#10;Description automatically generated">
            <a:extLst>
              <a:ext uri="{FF2B5EF4-FFF2-40B4-BE49-F238E27FC236}">
                <a16:creationId xmlns="" xmlns:a16="http://schemas.microsoft.com/office/drawing/2014/main" id="{66134A66-9FE9-8336-795F-958BFCE1B9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6281" y="4965628"/>
            <a:ext cx="1442434" cy="1712611"/>
          </a:xfrm>
          <a:prstGeom prst="rect">
            <a:avLst/>
          </a:prstGeom>
        </p:spPr>
      </p:pic>
    </p:spTree>
    <p:extLst>
      <p:ext uri="{BB962C8B-B14F-4D97-AF65-F5344CB8AC3E}">
        <p14:creationId xmlns:p14="http://schemas.microsoft.com/office/powerpoint/2010/main" val="3975824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9EA4A71B-B591-4BDE-B7EC-024A815189E6}"/>
              </a:ext>
            </a:extLst>
          </p:cNvPr>
          <p:cNvSpPr/>
          <p:nvPr/>
        </p:nvSpPr>
        <p:spPr>
          <a:xfrm>
            <a:off x="1678075" y="5042263"/>
            <a:ext cx="10513925" cy="1737360"/>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5479612B-E427-48C8-8E69-B3932A1DC07B}"/>
              </a:ext>
            </a:extLst>
          </p:cNvPr>
          <p:cNvSpPr/>
          <p:nvPr/>
        </p:nvSpPr>
        <p:spPr>
          <a:xfrm>
            <a:off x="2120202" y="1567543"/>
            <a:ext cx="10071798" cy="1737360"/>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 xmlns:a16="http://schemas.microsoft.com/office/drawing/2014/main" id="{7E4B94EC-2067-4B0C-BAF7-EF7550D5EFC4}"/>
              </a:ext>
            </a:extLst>
          </p:cNvPr>
          <p:cNvSpPr/>
          <p:nvPr/>
        </p:nvSpPr>
        <p:spPr>
          <a:xfrm>
            <a:off x="306870" y="3304903"/>
            <a:ext cx="4318301" cy="1737360"/>
          </a:xfrm>
          <a:custGeom>
            <a:avLst/>
            <a:gdLst>
              <a:gd name="connsiteX0" fmla="*/ 2708848 w 4318301"/>
              <a:gd name="connsiteY0" fmla="*/ 0 h 1737360"/>
              <a:gd name="connsiteX1" fmla="*/ 3153591 w 4318301"/>
              <a:gd name="connsiteY1" fmla="*/ 0 h 1737360"/>
              <a:gd name="connsiteX2" fmla="*/ 3162634 w 4318301"/>
              <a:gd name="connsiteY2" fmla="*/ 10474 h 1737360"/>
              <a:gd name="connsiteX3" fmla="*/ 3183459 w 4318301"/>
              <a:gd name="connsiteY3" fmla="*/ 38338 h 1737360"/>
              <a:gd name="connsiteX4" fmla="*/ 3203441 w 4318301"/>
              <a:gd name="connsiteY4" fmla="*/ 57892 h 1737360"/>
              <a:gd name="connsiteX5" fmla="*/ 3257667 w 4318301"/>
              <a:gd name="connsiteY5" fmla="*/ 107543 h 1737360"/>
              <a:gd name="connsiteX6" fmla="*/ 3301651 w 4318301"/>
              <a:gd name="connsiteY6" fmla="*/ 139046 h 1737360"/>
              <a:gd name="connsiteX7" fmla="*/ 3308070 w 4318301"/>
              <a:gd name="connsiteY7" fmla="*/ 143190 h 1737360"/>
              <a:gd name="connsiteX8" fmla="*/ 3365858 w 4318301"/>
              <a:gd name="connsiteY8" fmla="*/ 192478 h 1737360"/>
              <a:gd name="connsiteX9" fmla="*/ 3459043 w 4318301"/>
              <a:gd name="connsiteY9" fmla="*/ 318519 h 1737360"/>
              <a:gd name="connsiteX10" fmla="*/ 3538304 w 4318301"/>
              <a:gd name="connsiteY10" fmla="*/ 425588 h 1737360"/>
              <a:gd name="connsiteX11" fmla="*/ 3591485 w 4318301"/>
              <a:gd name="connsiteY11" fmla="*/ 488538 h 1737360"/>
              <a:gd name="connsiteX12" fmla="*/ 3677222 w 4318301"/>
              <a:gd name="connsiteY12" fmla="*/ 564964 h 1737360"/>
              <a:gd name="connsiteX13" fmla="*/ 3693400 w 4318301"/>
              <a:gd name="connsiteY13" fmla="*/ 582507 h 1737360"/>
              <a:gd name="connsiteX14" fmla="*/ 3728492 w 4318301"/>
              <a:gd name="connsiteY14" fmla="*/ 620913 h 1737360"/>
              <a:gd name="connsiteX15" fmla="*/ 3736219 w 4318301"/>
              <a:gd name="connsiteY15" fmla="*/ 626122 h 1737360"/>
              <a:gd name="connsiteX16" fmla="*/ 3810767 w 4318301"/>
              <a:gd name="connsiteY16" fmla="*/ 686898 h 1737360"/>
              <a:gd name="connsiteX17" fmla="*/ 3830023 w 4318301"/>
              <a:gd name="connsiteY17" fmla="*/ 699330 h 1737360"/>
              <a:gd name="connsiteX18" fmla="*/ 3882096 w 4318301"/>
              <a:gd name="connsiteY18" fmla="*/ 739605 h 1737360"/>
              <a:gd name="connsiteX19" fmla="*/ 3887328 w 4318301"/>
              <a:gd name="connsiteY19" fmla="*/ 743869 h 1737360"/>
              <a:gd name="connsiteX20" fmla="*/ 3922924 w 4318301"/>
              <a:gd name="connsiteY20" fmla="*/ 799014 h 1737360"/>
              <a:gd name="connsiteX21" fmla="*/ 3950758 w 4318301"/>
              <a:gd name="connsiteY21" fmla="*/ 895727 h 1737360"/>
              <a:gd name="connsiteX22" fmla="*/ 3952208 w 4318301"/>
              <a:gd name="connsiteY22" fmla="*/ 909971 h 1737360"/>
              <a:gd name="connsiteX23" fmla="*/ 3932376 w 4318301"/>
              <a:gd name="connsiteY23" fmla="*/ 974356 h 1737360"/>
              <a:gd name="connsiteX24" fmla="*/ 3934473 w 4318301"/>
              <a:gd name="connsiteY24" fmla="*/ 1018519 h 1737360"/>
              <a:gd name="connsiteX25" fmla="*/ 3924634 w 4318301"/>
              <a:gd name="connsiteY25" fmla="*/ 1027915 h 1737360"/>
              <a:gd name="connsiteX26" fmla="*/ 3907653 w 4318301"/>
              <a:gd name="connsiteY26" fmla="*/ 1026045 h 1737360"/>
              <a:gd name="connsiteX27" fmla="*/ 3872540 w 4318301"/>
              <a:gd name="connsiteY27" fmla="*/ 975649 h 1737360"/>
              <a:gd name="connsiteX28" fmla="*/ 3868531 w 4318301"/>
              <a:gd name="connsiteY28" fmla="*/ 924484 h 1737360"/>
              <a:gd name="connsiteX29" fmla="*/ 3830624 w 4318301"/>
              <a:gd name="connsiteY29" fmla="*/ 905556 h 1737360"/>
              <a:gd name="connsiteX30" fmla="*/ 3821974 w 4318301"/>
              <a:gd name="connsiteY30" fmla="*/ 914831 h 1737360"/>
              <a:gd name="connsiteX31" fmla="*/ 3813103 w 4318301"/>
              <a:gd name="connsiteY31" fmla="*/ 933725 h 1737360"/>
              <a:gd name="connsiteX32" fmla="*/ 3800067 w 4318301"/>
              <a:gd name="connsiteY32" fmla="*/ 947045 h 1737360"/>
              <a:gd name="connsiteX33" fmla="*/ 3729463 w 4318301"/>
              <a:gd name="connsiteY33" fmla="*/ 901461 h 1737360"/>
              <a:gd name="connsiteX34" fmla="*/ 3629476 w 4318301"/>
              <a:gd name="connsiteY34" fmla="*/ 755723 h 1737360"/>
              <a:gd name="connsiteX35" fmla="*/ 3615267 w 4318301"/>
              <a:gd name="connsiteY35" fmla="*/ 710394 h 1737360"/>
              <a:gd name="connsiteX36" fmla="*/ 3558524 w 4318301"/>
              <a:gd name="connsiteY36" fmla="*/ 647808 h 1737360"/>
              <a:gd name="connsiteX37" fmla="*/ 3500032 w 4318301"/>
              <a:gd name="connsiteY37" fmla="*/ 603389 h 1737360"/>
              <a:gd name="connsiteX38" fmla="*/ 3351418 w 4318301"/>
              <a:gd name="connsiteY38" fmla="*/ 486588 h 1737360"/>
              <a:gd name="connsiteX39" fmla="*/ 3280936 w 4318301"/>
              <a:gd name="connsiteY39" fmla="*/ 442190 h 1737360"/>
              <a:gd name="connsiteX40" fmla="*/ 3249084 w 4318301"/>
              <a:gd name="connsiteY40" fmla="*/ 423843 h 1737360"/>
              <a:gd name="connsiteX41" fmla="*/ 3200956 w 4318301"/>
              <a:gd name="connsiteY41" fmla="*/ 398759 h 1737360"/>
              <a:gd name="connsiteX42" fmla="*/ 3094535 w 4318301"/>
              <a:gd name="connsiteY42" fmla="*/ 307646 h 1737360"/>
              <a:gd name="connsiteX43" fmla="*/ 3036989 w 4318301"/>
              <a:gd name="connsiteY43" fmla="*/ 260733 h 1737360"/>
              <a:gd name="connsiteX44" fmla="*/ 2995862 w 4318301"/>
              <a:gd name="connsiteY44" fmla="*/ 233736 h 1737360"/>
              <a:gd name="connsiteX45" fmla="*/ 2930930 w 4318301"/>
              <a:gd name="connsiteY45" fmla="*/ 173182 h 1737360"/>
              <a:gd name="connsiteX46" fmla="*/ 2878957 w 4318301"/>
              <a:gd name="connsiteY46" fmla="*/ 122103 h 1737360"/>
              <a:gd name="connsiteX47" fmla="*/ 2790164 w 4318301"/>
              <a:gd name="connsiteY47" fmla="*/ 62778 h 1737360"/>
              <a:gd name="connsiteX48" fmla="*/ 2719539 w 4318301"/>
              <a:gd name="connsiteY48" fmla="*/ 5202 h 1737360"/>
              <a:gd name="connsiteX49" fmla="*/ 1289820 w 4318301"/>
              <a:gd name="connsiteY49" fmla="*/ 0 h 1737360"/>
              <a:gd name="connsiteX50" fmla="*/ 2370713 w 4318301"/>
              <a:gd name="connsiteY50" fmla="*/ 0 h 1737360"/>
              <a:gd name="connsiteX51" fmla="*/ 2367798 w 4318301"/>
              <a:gd name="connsiteY51" fmla="*/ 4874 h 1737360"/>
              <a:gd name="connsiteX52" fmla="*/ 2351455 w 4318301"/>
              <a:gd name="connsiteY52" fmla="*/ 53462 h 1737360"/>
              <a:gd name="connsiteX53" fmla="*/ 2331701 w 4318301"/>
              <a:gd name="connsiteY53" fmla="*/ 95051 h 1737360"/>
              <a:gd name="connsiteX54" fmla="*/ 2295450 w 4318301"/>
              <a:gd name="connsiteY54" fmla="*/ 139518 h 1737360"/>
              <a:gd name="connsiteX55" fmla="*/ 2285896 w 4318301"/>
              <a:gd name="connsiteY55" fmla="*/ 175272 h 1737360"/>
              <a:gd name="connsiteX56" fmla="*/ 2288191 w 4318301"/>
              <a:gd name="connsiteY56" fmla="*/ 197826 h 1737360"/>
              <a:gd name="connsiteX57" fmla="*/ 2276385 w 4318301"/>
              <a:gd name="connsiteY57" fmla="*/ 235008 h 1737360"/>
              <a:gd name="connsiteX58" fmla="*/ 2267514 w 4318301"/>
              <a:gd name="connsiteY58" fmla="*/ 253902 h 1737360"/>
              <a:gd name="connsiteX59" fmla="*/ 2258422 w 4318301"/>
              <a:gd name="connsiteY59" fmla="*/ 282411 h 1737360"/>
              <a:gd name="connsiteX60" fmla="*/ 2258728 w 4318301"/>
              <a:gd name="connsiteY60" fmla="*/ 320759 h 1737360"/>
              <a:gd name="connsiteX61" fmla="*/ 2261243 w 4318301"/>
              <a:gd name="connsiteY61" fmla="*/ 333696 h 1737360"/>
              <a:gd name="connsiteX62" fmla="*/ 2258712 w 4318301"/>
              <a:gd name="connsiteY62" fmla="*/ 379529 h 1737360"/>
              <a:gd name="connsiteX63" fmla="*/ 2255740 w 4318301"/>
              <a:gd name="connsiteY63" fmla="*/ 444596 h 1737360"/>
              <a:gd name="connsiteX64" fmla="*/ 2279446 w 4318301"/>
              <a:gd name="connsiteY64" fmla="*/ 488957 h 1737360"/>
              <a:gd name="connsiteX65" fmla="*/ 2296306 w 4318301"/>
              <a:gd name="connsiteY65" fmla="*/ 489640 h 1737360"/>
              <a:gd name="connsiteX66" fmla="*/ 2329543 w 4318301"/>
              <a:gd name="connsiteY66" fmla="*/ 486257 h 1737360"/>
              <a:gd name="connsiteX67" fmla="*/ 2356383 w 4318301"/>
              <a:gd name="connsiteY67" fmla="*/ 490721 h 1737360"/>
              <a:gd name="connsiteX68" fmla="*/ 2416205 w 4318301"/>
              <a:gd name="connsiteY68" fmla="*/ 548198 h 1737360"/>
              <a:gd name="connsiteX69" fmla="*/ 2470779 w 4318301"/>
              <a:gd name="connsiteY69" fmla="*/ 660179 h 1737360"/>
              <a:gd name="connsiteX70" fmla="*/ 2474524 w 4318301"/>
              <a:gd name="connsiteY70" fmla="*/ 696976 h 1737360"/>
              <a:gd name="connsiteX71" fmla="*/ 2442538 w 4318301"/>
              <a:gd name="connsiteY71" fmla="*/ 736213 h 1737360"/>
              <a:gd name="connsiteX72" fmla="*/ 2392163 w 4318301"/>
              <a:gd name="connsiteY72" fmla="*/ 783318 h 1737360"/>
              <a:gd name="connsiteX73" fmla="*/ 2396512 w 4318301"/>
              <a:gd name="connsiteY73" fmla="*/ 826051 h 1737360"/>
              <a:gd name="connsiteX74" fmla="*/ 2423856 w 4318301"/>
              <a:gd name="connsiteY74" fmla="*/ 847255 h 1737360"/>
              <a:gd name="connsiteX75" fmla="*/ 2436935 w 4318301"/>
              <a:gd name="connsiteY75" fmla="*/ 857917 h 1737360"/>
              <a:gd name="connsiteX76" fmla="*/ 2488361 w 4318301"/>
              <a:gd name="connsiteY76" fmla="*/ 868275 h 1737360"/>
              <a:gd name="connsiteX77" fmla="*/ 2494539 w 4318301"/>
              <a:gd name="connsiteY77" fmla="*/ 870044 h 1737360"/>
              <a:gd name="connsiteX78" fmla="*/ 2534578 w 4318301"/>
              <a:gd name="connsiteY78" fmla="*/ 886358 h 1737360"/>
              <a:gd name="connsiteX79" fmla="*/ 2614642 w 4318301"/>
              <a:gd name="connsiteY79" fmla="*/ 977753 h 1737360"/>
              <a:gd name="connsiteX80" fmla="*/ 2617499 w 4318301"/>
              <a:gd name="connsiteY80" fmla="*/ 982260 h 1737360"/>
              <a:gd name="connsiteX81" fmla="*/ 2646941 w 4318301"/>
              <a:gd name="connsiteY81" fmla="*/ 1047626 h 1737360"/>
              <a:gd name="connsiteX82" fmla="*/ 2668933 w 4318301"/>
              <a:gd name="connsiteY82" fmla="*/ 1063379 h 1737360"/>
              <a:gd name="connsiteX83" fmla="*/ 2701850 w 4318301"/>
              <a:gd name="connsiteY83" fmla="*/ 1080416 h 1737360"/>
              <a:gd name="connsiteX84" fmla="*/ 2752678 w 4318301"/>
              <a:gd name="connsiteY84" fmla="*/ 1155598 h 1737360"/>
              <a:gd name="connsiteX85" fmla="*/ 2782660 w 4318301"/>
              <a:gd name="connsiteY85" fmla="*/ 1190926 h 1737360"/>
              <a:gd name="connsiteX86" fmla="*/ 2847371 w 4318301"/>
              <a:gd name="connsiteY86" fmla="*/ 1261098 h 1737360"/>
              <a:gd name="connsiteX87" fmla="*/ 2908421 w 4318301"/>
              <a:gd name="connsiteY87" fmla="*/ 1342436 h 1737360"/>
              <a:gd name="connsiteX88" fmla="*/ 2936149 w 4318301"/>
              <a:gd name="connsiteY88" fmla="*/ 1379192 h 1737360"/>
              <a:gd name="connsiteX89" fmla="*/ 2974461 w 4318301"/>
              <a:gd name="connsiteY89" fmla="*/ 1425664 h 1737360"/>
              <a:gd name="connsiteX90" fmla="*/ 2980297 w 4318301"/>
              <a:gd name="connsiteY90" fmla="*/ 1435865 h 1737360"/>
              <a:gd name="connsiteX91" fmla="*/ 2996396 w 4318301"/>
              <a:gd name="connsiteY91" fmla="*/ 1476202 h 1737360"/>
              <a:gd name="connsiteX92" fmla="*/ 3034587 w 4318301"/>
              <a:gd name="connsiteY92" fmla="*/ 1521489 h 1737360"/>
              <a:gd name="connsiteX93" fmla="*/ 3059516 w 4318301"/>
              <a:gd name="connsiteY93" fmla="*/ 1518951 h 1737360"/>
              <a:gd name="connsiteX94" fmla="*/ 3080136 w 4318301"/>
              <a:gd name="connsiteY94" fmla="*/ 1497663 h 1737360"/>
              <a:gd name="connsiteX95" fmla="*/ 3177872 w 4318301"/>
              <a:gd name="connsiteY95" fmla="*/ 1444539 h 1737360"/>
              <a:gd name="connsiteX96" fmla="*/ 3230102 w 4318301"/>
              <a:gd name="connsiteY96" fmla="*/ 1439222 h 1737360"/>
              <a:gd name="connsiteX97" fmla="*/ 3318086 w 4318301"/>
              <a:gd name="connsiteY97" fmla="*/ 1443459 h 1737360"/>
              <a:gd name="connsiteX98" fmla="*/ 3362731 w 4318301"/>
              <a:gd name="connsiteY98" fmla="*/ 1446111 h 1737360"/>
              <a:gd name="connsiteX99" fmla="*/ 3431381 w 4318301"/>
              <a:gd name="connsiteY99" fmla="*/ 1460713 h 1737360"/>
              <a:gd name="connsiteX100" fmla="*/ 3460069 w 4318301"/>
              <a:gd name="connsiteY100" fmla="*/ 1436203 h 1737360"/>
              <a:gd name="connsiteX101" fmla="*/ 3464434 w 4318301"/>
              <a:gd name="connsiteY101" fmla="*/ 1420168 h 1737360"/>
              <a:gd name="connsiteX102" fmla="*/ 3544442 w 4318301"/>
              <a:gd name="connsiteY102" fmla="*/ 1346061 h 1737360"/>
              <a:gd name="connsiteX103" fmla="*/ 3594519 w 4318301"/>
              <a:gd name="connsiteY103" fmla="*/ 1331368 h 1737360"/>
              <a:gd name="connsiteX104" fmla="*/ 3613633 w 4318301"/>
              <a:gd name="connsiteY104" fmla="*/ 1330622 h 1737360"/>
              <a:gd name="connsiteX105" fmla="*/ 3670291 w 4318301"/>
              <a:gd name="connsiteY105" fmla="*/ 1345245 h 1737360"/>
              <a:gd name="connsiteX106" fmla="*/ 3819340 w 4318301"/>
              <a:gd name="connsiteY106" fmla="*/ 1372050 h 1737360"/>
              <a:gd name="connsiteX107" fmla="*/ 3894507 w 4318301"/>
              <a:gd name="connsiteY107" fmla="*/ 1379990 h 1737360"/>
              <a:gd name="connsiteX108" fmla="*/ 3963256 w 4318301"/>
              <a:gd name="connsiteY108" fmla="*/ 1383787 h 1737360"/>
              <a:gd name="connsiteX109" fmla="*/ 4029148 w 4318301"/>
              <a:gd name="connsiteY109" fmla="*/ 1383076 h 1737360"/>
              <a:gd name="connsiteX110" fmla="*/ 4158038 w 4318301"/>
              <a:gd name="connsiteY110" fmla="*/ 1423928 h 1737360"/>
              <a:gd name="connsiteX111" fmla="*/ 4195241 w 4318301"/>
              <a:gd name="connsiteY111" fmla="*/ 1447727 h 1737360"/>
              <a:gd name="connsiteX112" fmla="*/ 4265020 w 4318301"/>
              <a:gd name="connsiteY112" fmla="*/ 1496993 h 1737360"/>
              <a:gd name="connsiteX113" fmla="*/ 4290857 w 4318301"/>
              <a:gd name="connsiteY113" fmla="*/ 1538738 h 1737360"/>
              <a:gd name="connsiteX114" fmla="*/ 4309693 w 4318301"/>
              <a:gd name="connsiteY114" fmla="*/ 1582396 h 1737360"/>
              <a:gd name="connsiteX115" fmla="*/ 4318287 w 4318301"/>
              <a:gd name="connsiteY115" fmla="*/ 1607907 h 1737360"/>
              <a:gd name="connsiteX116" fmla="*/ 4264293 w 4318301"/>
              <a:gd name="connsiteY116" fmla="*/ 1690161 h 1737360"/>
              <a:gd name="connsiteX117" fmla="*/ 4239848 w 4318301"/>
              <a:gd name="connsiteY117" fmla="*/ 1697447 h 1737360"/>
              <a:gd name="connsiteX118" fmla="*/ 4158184 w 4318301"/>
              <a:gd name="connsiteY118" fmla="*/ 1708157 h 1737360"/>
              <a:gd name="connsiteX119" fmla="*/ 4055231 w 4318301"/>
              <a:gd name="connsiteY119" fmla="*/ 1698248 h 1737360"/>
              <a:gd name="connsiteX120" fmla="*/ 4016279 w 4318301"/>
              <a:gd name="connsiteY120" fmla="*/ 1692619 h 1737360"/>
              <a:gd name="connsiteX121" fmla="*/ 3932418 w 4318301"/>
              <a:gd name="connsiteY121" fmla="*/ 1669971 h 1737360"/>
              <a:gd name="connsiteX122" fmla="*/ 3881837 w 4318301"/>
              <a:gd name="connsiteY122" fmla="*/ 1667924 h 1737360"/>
              <a:gd name="connsiteX123" fmla="*/ 3807274 w 4318301"/>
              <a:gd name="connsiteY123" fmla="*/ 1665918 h 1737360"/>
              <a:gd name="connsiteX124" fmla="*/ 3756693 w 4318301"/>
              <a:gd name="connsiteY124" fmla="*/ 1663871 h 1737360"/>
              <a:gd name="connsiteX125" fmla="*/ 3726655 w 4318301"/>
              <a:gd name="connsiteY125" fmla="*/ 1663331 h 1737360"/>
              <a:gd name="connsiteX126" fmla="*/ 3685349 w 4318301"/>
              <a:gd name="connsiteY126" fmla="*/ 1669932 h 1737360"/>
              <a:gd name="connsiteX127" fmla="*/ 3578615 w 4318301"/>
              <a:gd name="connsiteY127" fmla="*/ 1670003 h 1737360"/>
              <a:gd name="connsiteX128" fmla="*/ 3536365 w 4318301"/>
              <a:gd name="connsiteY128" fmla="*/ 1679101 h 1737360"/>
              <a:gd name="connsiteX129" fmla="*/ 3508504 w 4318301"/>
              <a:gd name="connsiteY129" fmla="*/ 1710271 h 1737360"/>
              <a:gd name="connsiteX130" fmla="*/ 3490822 w 4318301"/>
              <a:gd name="connsiteY130" fmla="*/ 1737360 h 1737360"/>
              <a:gd name="connsiteX131" fmla="*/ 2654515 w 4318301"/>
              <a:gd name="connsiteY131" fmla="*/ 1737360 h 1737360"/>
              <a:gd name="connsiteX132" fmla="*/ 2574887 w 4318301"/>
              <a:gd name="connsiteY132" fmla="*/ 1659430 h 1737360"/>
              <a:gd name="connsiteX133" fmla="*/ 2542937 w 4318301"/>
              <a:gd name="connsiteY133" fmla="*/ 1651889 h 1737360"/>
              <a:gd name="connsiteX134" fmla="*/ 2500928 w 4318301"/>
              <a:gd name="connsiteY134" fmla="*/ 1663361 h 1737360"/>
              <a:gd name="connsiteX135" fmla="*/ 2491190 w 4318301"/>
              <a:gd name="connsiteY135" fmla="*/ 1661952 h 1737360"/>
              <a:gd name="connsiteX136" fmla="*/ 2393425 w 4318301"/>
              <a:gd name="connsiteY136" fmla="*/ 1632325 h 1737360"/>
              <a:gd name="connsiteX137" fmla="*/ 2317875 w 4318301"/>
              <a:gd name="connsiteY137" fmla="*/ 1608832 h 1737360"/>
              <a:gd name="connsiteX138" fmla="*/ 2228179 w 4318301"/>
              <a:gd name="connsiteY138" fmla="*/ 1575985 h 1737360"/>
              <a:gd name="connsiteX139" fmla="*/ 2046710 w 4318301"/>
              <a:gd name="connsiteY139" fmla="*/ 1478119 h 1737360"/>
              <a:gd name="connsiteX140" fmla="*/ 1976711 w 4318301"/>
              <a:gd name="connsiteY140" fmla="*/ 1438469 h 1737360"/>
              <a:gd name="connsiteX141" fmla="*/ 1950838 w 4318301"/>
              <a:gd name="connsiteY141" fmla="*/ 1443503 h 1737360"/>
              <a:gd name="connsiteX142" fmla="*/ 1940879 w 4318301"/>
              <a:gd name="connsiteY142" fmla="*/ 1451711 h 1737360"/>
              <a:gd name="connsiteX143" fmla="*/ 1890945 w 4318301"/>
              <a:gd name="connsiteY143" fmla="*/ 1479582 h 1737360"/>
              <a:gd name="connsiteX144" fmla="*/ 1836006 w 4318301"/>
              <a:gd name="connsiteY144" fmla="*/ 1564331 h 1737360"/>
              <a:gd name="connsiteX145" fmla="*/ 1824120 w 4318301"/>
              <a:gd name="connsiteY145" fmla="*/ 1624309 h 1737360"/>
              <a:gd name="connsiteX146" fmla="*/ 1776677 w 4318301"/>
              <a:gd name="connsiteY146" fmla="*/ 1737360 h 1737360"/>
              <a:gd name="connsiteX147" fmla="*/ 1030874 w 4318301"/>
              <a:gd name="connsiteY147" fmla="*/ 1737360 h 1737360"/>
              <a:gd name="connsiteX148" fmla="*/ 1030307 w 4318301"/>
              <a:gd name="connsiteY148" fmla="*/ 1684719 h 1737360"/>
              <a:gd name="connsiteX149" fmla="*/ 1034324 w 4318301"/>
              <a:gd name="connsiteY149" fmla="*/ 1606352 h 1737360"/>
              <a:gd name="connsiteX150" fmla="*/ 1058719 w 4318301"/>
              <a:gd name="connsiteY150" fmla="*/ 1504324 h 1737360"/>
              <a:gd name="connsiteX151" fmla="*/ 1067186 w 4318301"/>
              <a:gd name="connsiteY151" fmla="*/ 1457887 h 1737360"/>
              <a:gd name="connsiteX152" fmla="*/ 1070243 w 4318301"/>
              <a:gd name="connsiteY152" fmla="*/ 1440785 h 1737360"/>
              <a:gd name="connsiteX153" fmla="*/ 1094360 w 4318301"/>
              <a:gd name="connsiteY153" fmla="*/ 1383160 h 1737360"/>
              <a:gd name="connsiteX154" fmla="*/ 1103310 w 4318301"/>
              <a:gd name="connsiteY154" fmla="*/ 1341471 h 1737360"/>
              <a:gd name="connsiteX155" fmla="*/ 1132155 w 4318301"/>
              <a:gd name="connsiteY155" fmla="*/ 1271372 h 1737360"/>
              <a:gd name="connsiteX156" fmla="*/ 1191260 w 4318301"/>
              <a:gd name="connsiteY156" fmla="*/ 1192197 h 1737360"/>
              <a:gd name="connsiteX157" fmla="*/ 1222983 w 4318301"/>
              <a:gd name="connsiteY157" fmla="*/ 1138595 h 1737360"/>
              <a:gd name="connsiteX158" fmla="*/ 1225820 w 4318301"/>
              <a:gd name="connsiteY158" fmla="*/ 1131109 h 1737360"/>
              <a:gd name="connsiteX159" fmla="*/ 1219437 w 4318301"/>
              <a:gd name="connsiteY159" fmla="*/ 1080188 h 1737360"/>
              <a:gd name="connsiteX160" fmla="*/ 1215592 w 4318301"/>
              <a:gd name="connsiteY160" fmla="*/ 1054193 h 1737360"/>
              <a:gd name="connsiteX161" fmla="*/ 1250798 w 4318301"/>
              <a:gd name="connsiteY161" fmla="*/ 1023024 h 1737360"/>
              <a:gd name="connsiteX162" fmla="*/ 1260756 w 4318301"/>
              <a:gd name="connsiteY162" fmla="*/ 1014816 h 1737360"/>
              <a:gd name="connsiteX163" fmla="*/ 1269344 w 4318301"/>
              <a:gd name="connsiteY163" fmla="*/ 969565 h 1737360"/>
              <a:gd name="connsiteX164" fmla="*/ 1261916 w 4318301"/>
              <a:gd name="connsiteY164" fmla="*/ 931942 h 1737360"/>
              <a:gd name="connsiteX165" fmla="*/ 1256159 w 4318301"/>
              <a:gd name="connsiteY165" fmla="*/ 898947 h 1737360"/>
              <a:gd name="connsiteX166" fmla="*/ 1275046 w 4318301"/>
              <a:gd name="connsiteY166" fmla="*/ 837057 h 1737360"/>
              <a:gd name="connsiteX167" fmla="*/ 1284919 w 4318301"/>
              <a:gd name="connsiteY167" fmla="*/ 780882 h 1737360"/>
              <a:gd name="connsiteX168" fmla="*/ 1285624 w 4318301"/>
              <a:gd name="connsiteY168" fmla="*/ 776013 h 1737360"/>
              <a:gd name="connsiteX169" fmla="*/ 1298255 w 4318301"/>
              <a:gd name="connsiteY169" fmla="*/ 735148 h 1737360"/>
              <a:gd name="connsiteX170" fmla="*/ 1303317 w 4318301"/>
              <a:gd name="connsiteY170" fmla="*/ 643483 h 1737360"/>
              <a:gd name="connsiteX171" fmla="*/ 1288995 w 4318301"/>
              <a:gd name="connsiteY171" fmla="*/ 467438 h 1737360"/>
              <a:gd name="connsiteX172" fmla="*/ 1281015 w 4318301"/>
              <a:gd name="connsiteY172" fmla="*/ 318333 h 1737360"/>
              <a:gd name="connsiteX173" fmla="*/ 1285920 w 4318301"/>
              <a:gd name="connsiteY173" fmla="*/ 272258 h 1737360"/>
              <a:gd name="connsiteX174" fmla="*/ 1291771 w 4318301"/>
              <a:gd name="connsiteY174" fmla="*/ 223689 h 1737360"/>
              <a:gd name="connsiteX175" fmla="*/ 1280561 w 4318301"/>
              <a:gd name="connsiteY175" fmla="*/ 196046 h 1737360"/>
              <a:gd name="connsiteX176" fmla="*/ 1277220 w 4318301"/>
              <a:gd name="connsiteY176" fmla="*/ 186791 h 1737360"/>
              <a:gd name="connsiteX177" fmla="*/ 1281138 w 4318301"/>
              <a:gd name="connsiteY177" fmla="*/ 119229 h 1737360"/>
              <a:gd name="connsiteX178" fmla="*/ 1284934 w 4318301"/>
              <a:gd name="connsiteY178" fmla="*/ 50479 h 1737360"/>
              <a:gd name="connsiteX179" fmla="*/ 126259 w 4318301"/>
              <a:gd name="connsiteY179" fmla="*/ 0 h 1737360"/>
              <a:gd name="connsiteX180" fmla="*/ 485754 w 4318301"/>
              <a:gd name="connsiteY180" fmla="*/ 0 h 1737360"/>
              <a:gd name="connsiteX181" fmla="*/ 480005 w 4318301"/>
              <a:gd name="connsiteY181" fmla="*/ 1682 h 1737360"/>
              <a:gd name="connsiteX182" fmla="*/ 446568 w 4318301"/>
              <a:gd name="connsiteY182" fmla="*/ 26673 h 1737360"/>
              <a:gd name="connsiteX183" fmla="*/ 409592 w 4318301"/>
              <a:gd name="connsiteY183" fmla="*/ 64019 h 1737360"/>
              <a:gd name="connsiteX184" fmla="*/ 335355 w 4318301"/>
              <a:gd name="connsiteY184" fmla="*/ 112353 h 1737360"/>
              <a:gd name="connsiteX185" fmla="*/ 262546 w 4318301"/>
              <a:gd name="connsiteY185" fmla="*/ 162940 h 1737360"/>
              <a:gd name="connsiteX186" fmla="*/ 185772 w 4318301"/>
              <a:gd name="connsiteY186" fmla="*/ 186345 h 1737360"/>
              <a:gd name="connsiteX187" fmla="*/ 145675 w 4318301"/>
              <a:gd name="connsiteY187" fmla="*/ 204819 h 1737360"/>
              <a:gd name="connsiteX188" fmla="*/ 124933 w 4318301"/>
              <a:gd name="connsiteY188" fmla="*/ 224921 h 1737360"/>
              <a:gd name="connsiteX189" fmla="*/ 60349 w 4318301"/>
              <a:gd name="connsiteY189" fmla="*/ 226697 h 1737360"/>
              <a:gd name="connsiteX190" fmla="*/ 46930 w 4318301"/>
              <a:gd name="connsiteY190" fmla="*/ 224464 h 1737360"/>
              <a:gd name="connsiteX191" fmla="*/ 2604 w 4318301"/>
              <a:gd name="connsiteY191" fmla="*/ 201392 h 1737360"/>
              <a:gd name="connsiteX192" fmla="*/ 209 w 4318301"/>
              <a:gd name="connsiteY192" fmla="*/ 189642 h 1737360"/>
              <a:gd name="connsiteX193" fmla="*/ 11632 w 4318301"/>
              <a:gd name="connsiteY193" fmla="*/ 136907 h 1737360"/>
              <a:gd name="connsiteX194" fmla="*/ 22871 w 4318301"/>
              <a:gd name="connsiteY194" fmla="*/ 47012 h 1737360"/>
              <a:gd name="connsiteX195" fmla="*/ 58419 w 4318301"/>
              <a:gd name="connsiteY195" fmla="*/ 7413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4318301" h="1737360">
                <a:moveTo>
                  <a:pt x="2708848" y="0"/>
                </a:moveTo>
                <a:lnTo>
                  <a:pt x="3153591" y="0"/>
                </a:lnTo>
                <a:lnTo>
                  <a:pt x="3162634" y="10474"/>
                </a:lnTo>
                <a:cubicBezTo>
                  <a:pt x="3165149" y="23411"/>
                  <a:pt x="3174305" y="30874"/>
                  <a:pt x="3183459" y="38338"/>
                </a:cubicBezTo>
                <a:cubicBezTo>
                  <a:pt x="3190120" y="44856"/>
                  <a:pt x="3196780" y="51374"/>
                  <a:pt x="3203441" y="57892"/>
                </a:cubicBezTo>
                <a:cubicBezTo>
                  <a:pt x="3221871" y="74006"/>
                  <a:pt x="3239236" y="91428"/>
                  <a:pt x="3257667" y="107543"/>
                </a:cubicBezTo>
                <a:cubicBezTo>
                  <a:pt x="3272054" y="119271"/>
                  <a:pt x="3287386" y="128505"/>
                  <a:pt x="3301651" y="139046"/>
                </a:cubicBezTo>
                <a:cubicBezTo>
                  <a:pt x="3302959" y="140112"/>
                  <a:pt x="3305575" y="142244"/>
                  <a:pt x="3308070" y="143190"/>
                </a:cubicBezTo>
                <a:cubicBezTo>
                  <a:pt x="3331952" y="153952"/>
                  <a:pt x="3350384" y="170066"/>
                  <a:pt x="3365858" y="192478"/>
                </a:cubicBezTo>
                <a:cubicBezTo>
                  <a:pt x="3395377" y="235048"/>
                  <a:pt x="3428336" y="276069"/>
                  <a:pt x="3459043" y="318519"/>
                </a:cubicBezTo>
                <a:cubicBezTo>
                  <a:pt x="3485464" y="354208"/>
                  <a:pt x="3510697" y="390019"/>
                  <a:pt x="3538304" y="425588"/>
                </a:cubicBezTo>
                <a:cubicBezTo>
                  <a:pt x="3554965" y="447879"/>
                  <a:pt x="3571505" y="468983"/>
                  <a:pt x="3591485" y="488538"/>
                </a:cubicBezTo>
                <a:cubicBezTo>
                  <a:pt x="3618247" y="515797"/>
                  <a:pt x="3648208" y="539133"/>
                  <a:pt x="3677222" y="564964"/>
                </a:cubicBezTo>
                <a:cubicBezTo>
                  <a:pt x="3683761" y="570296"/>
                  <a:pt x="3688048" y="577056"/>
                  <a:pt x="3693400" y="582507"/>
                </a:cubicBezTo>
                <a:cubicBezTo>
                  <a:pt x="3704346" y="595785"/>
                  <a:pt x="3703322" y="621076"/>
                  <a:pt x="3728492" y="620913"/>
                </a:cubicBezTo>
                <a:cubicBezTo>
                  <a:pt x="3730866" y="620671"/>
                  <a:pt x="3733603" y="623990"/>
                  <a:pt x="3736219" y="626122"/>
                </a:cubicBezTo>
                <a:cubicBezTo>
                  <a:pt x="3761068" y="646381"/>
                  <a:pt x="3785918" y="666639"/>
                  <a:pt x="3810767" y="686898"/>
                </a:cubicBezTo>
                <a:cubicBezTo>
                  <a:pt x="3817307" y="692228"/>
                  <a:pt x="3823604" y="695186"/>
                  <a:pt x="3830023" y="699330"/>
                </a:cubicBezTo>
                <a:cubicBezTo>
                  <a:pt x="3849036" y="709388"/>
                  <a:pt x="3872557" y="716589"/>
                  <a:pt x="3882096" y="739605"/>
                </a:cubicBezTo>
                <a:cubicBezTo>
                  <a:pt x="3882338" y="741979"/>
                  <a:pt x="3884833" y="742924"/>
                  <a:pt x="3887328" y="743869"/>
                </a:cubicBezTo>
                <a:cubicBezTo>
                  <a:pt x="3911210" y="754631"/>
                  <a:pt x="3922640" y="772657"/>
                  <a:pt x="3922924" y="799014"/>
                </a:cubicBezTo>
                <a:cubicBezTo>
                  <a:pt x="3924053" y="833680"/>
                  <a:pt x="3938000" y="864644"/>
                  <a:pt x="3950758" y="895727"/>
                </a:cubicBezTo>
                <a:cubicBezTo>
                  <a:pt x="3952428" y="900354"/>
                  <a:pt x="3953032" y="906289"/>
                  <a:pt x="3952208" y="909971"/>
                </a:cubicBezTo>
                <a:cubicBezTo>
                  <a:pt x="3946073" y="932184"/>
                  <a:pt x="3937324" y="952264"/>
                  <a:pt x="3932376" y="974356"/>
                </a:cubicBezTo>
                <a:cubicBezTo>
                  <a:pt x="3930264" y="988963"/>
                  <a:pt x="3923405" y="1004053"/>
                  <a:pt x="3934473" y="1018519"/>
                </a:cubicBezTo>
                <a:cubicBezTo>
                  <a:pt x="3938758" y="1025277"/>
                  <a:pt x="3930691" y="1028497"/>
                  <a:pt x="3924634" y="1027915"/>
                </a:cubicBezTo>
                <a:cubicBezTo>
                  <a:pt x="3918579" y="1027331"/>
                  <a:pt x="3913589" y="1025440"/>
                  <a:pt x="3907653" y="1026045"/>
                </a:cubicBezTo>
                <a:cubicBezTo>
                  <a:pt x="3877031" y="1031560"/>
                  <a:pt x="3857513" y="1004764"/>
                  <a:pt x="3872540" y="975649"/>
                </a:cubicBezTo>
                <a:cubicBezTo>
                  <a:pt x="3881532" y="957943"/>
                  <a:pt x="3884347" y="938467"/>
                  <a:pt x="3868531" y="924484"/>
                </a:cubicBezTo>
                <a:cubicBezTo>
                  <a:pt x="3859256" y="915834"/>
                  <a:pt x="3844407" y="911349"/>
                  <a:pt x="3830624" y="905556"/>
                </a:cubicBezTo>
                <a:cubicBezTo>
                  <a:pt x="3829317" y="904489"/>
                  <a:pt x="3823985" y="911029"/>
                  <a:pt x="3821974" y="914831"/>
                </a:cubicBezTo>
                <a:cubicBezTo>
                  <a:pt x="3819017" y="921130"/>
                  <a:pt x="3816181" y="928614"/>
                  <a:pt x="3813103" y="933725"/>
                </a:cubicBezTo>
                <a:cubicBezTo>
                  <a:pt x="3809904" y="937649"/>
                  <a:pt x="3805518" y="941693"/>
                  <a:pt x="3800067" y="947045"/>
                </a:cubicBezTo>
                <a:cubicBezTo>
                  <a:pt x="3778557" y="936041"/>
                  <a:pt x="3755862" y="925159"/>
                  <a:pt x="3729463" y="901461"/>
                </a:cubicBezTo>
                <a:cubicBezTo>
                  <a:pt x="3675620" y="867363"/>
                  <a:pt x="3640748" y="819340"/>
                  <a:pt x="3629476" y="755723"/>
                </a:cubicBezTo>
                <a:cubicBezTo>
                  <a:pt x="3626717" y="740413"/>
                  <a:pt x="3621586" y="725343"/>
                  <a:pt x="3615267" y="710394"/>
                </a:cubicBezTo>
                <a:cubicBezTo>
                  <a:pt x="3604057" y="682751"/>
                  <a:pt x="3578504" y="667362"/>
                  <a:pt x="3558524" y="647808"/>
                </a:cubicBezTo>
                <a:cubicBezTo>
                  <a:pt x="3541159" y="630386"/>
                  <a:pt x="3519530" y="618195"/>
                  <a:pt x="3500032" y="603389"/>
                </a:cubicBezTo>
                <a:cubicBezTo>
                  <a:pt x="3450575" y="565247"/>
                  <a:pt x="3399931" y="527225"/>
                  <a:pt x="3351418" y="486588"/>
                </a:cubicBezTo>
                <a:cubicBezTo>
                  <a:pt x="3329185" y="468461"/>
                  <a:pt x="3305180" y="456513"/>
                  <a:pt x="3280936" y="442190"/>
                </a:cubicBezTo>
                <a:cubicBezTo>
                  <a:pt x="3269527" y="436155"/>
                  <a:pt x="3259305" y="429999"/>
                  <a:pt x="3249084" y="423843"/>
                </a:cubicBezTo>
                <a:cubicBezTo>
                  <a:pt x="3232687" y="415918"/>
                  <a:pt x="3215222" y="409301"/>
                  <a:pt x="3200956" y="398759"/>
                </a:cubicBezTo>
                <a:cubicBezTo>
                  <a:pt x="3164456" y="370092"/>
                  <a:pt x="3129968" y="337621"/>
                  <a:pt x="3094535" y="307646"/>
                </a:cubicBezTo>
                <a:cubicBezTo>
                  <a:pt x="3076105" y="291533"/>
                  <a:pt x="3056486" y="275539"/>
                  <a:pt x="3036989" y="260733"/>
                </a:cubicBezTo>
                <a:cubicBezTo>
                  <a:pt x="3024031" y="251258"/>
                  <a:pt x="3009886" y="241903"/>
                  <a:pt x="2995862" y="233736"/>
                </a:cubicBezTo>
                <a:cubicBezTo>
                  <a:pt x="2969122" y="218468"/>
                  <a:pt x="2947833" y="197847"/>
                  <a:pt x="2930930" y="173182"/>
                </a:cubicBezTo>
                <a:cubicBezTo>
                  <a:pt x="2917952" y="151716"/>
                  <a:pt x="2899521" y="135601"/>
                  <a:pt x="2878957" y="122103"/>
                </a:cubicBezTo>
                <a:cubicBezTo>
                  <a:pt x="2849359" y="102328"/>
                  <a:pt x="2818695" y="83861"/>
                  <a:pt x="2790164" y="62778"/>
                </a:cubicBezTo>
                <a:cubicBezTo>
                  <a:pt x="2765556" y="44894"/>
                  <a:pt x="2742014" y="25702"/>
                  <a:pt x="2719539" y="5202"/>
                </a:cubicBezTo>
                <a:close/>
                <a:moveTo>
                  <a:pt x="1289820" y="0"/>
                </a:moveTo>
                <a:lnTo>
                  <a:pt x="2370713" y="0"/>
                </a:lnTo>
                <a:lnTo>
                  <a:pt x="2367798" y="4874"/>
                </a:lnTo>
                <a:cubicBezTo>
                  <a:pt x="2361280" y="20379"/>
                  <a:pt x="2356352" y="36772"/>
                  <a:pt x="2351455" y="53462"/>
                </a:cubicBezTo>
                <a:cubicBezTo>
                  <a:pt x="2348157" y="68190"/>
                  <a:pt x="2341418" y="84467"/>
                  <a:pt x="2331701" y="95051"/>
                </a:cubicBezTo>
                <a:cubicBezTo>
                  <a:pt x="2318786" y="109559"/>
                  <a:pt x="2305750" y="122879"/>
                  <a:pt x="2295450" y="139518"/>
                </a:cubicBezTo>
                <a:cubicBezTo>
                  <a:pt x="2288228" y="151048"/>
                  <a:pt x="2283259" y="161149"/>
                  <a:pt x="2285896" y="175272"/>
                </a:cubicBezTo>
                <a:cubicBezTo>
                  <a:pt x="2286621" y="182395"/>
                  <a:pt x="2286280" y="190824"/>
                  <a:pt x="2288191" y="197826"/>
                </a:cubicBezTo>
                <a:cubicBezTo>
                  <a:pt x="2292136" y="213016"/>
                  <a:pt x="2287289" y="224303"/>
                  <a:pt x="2276385" y="235008"/>
                </a:cubicBezTo>
                <a:cubicBezTo>
                  <a:pt x="2272120" y="240239"/>
                  <a:pt x="2270471" y="247603"/>
                  <a:pt x="2267514" y="253902"/>
                </a:cubicBezTo>
                <a:cubicBezTo>
                  <a:pt x="2264920" y="263760"/>
                  <a:pt x="2263512" y="273498"/>
                  <a:pt x="2258422" y="282411"/>
                </a:cubicBezTo>
                <a:cubicBezTo>
                  <a:pt x="2249189" y="297743"/>
                  <a:pt x="2248847" y="306174"/>
                  <a:pt x="2258728" y="320759"/>
                </a:cubicBezTo>
                <a:cubicBezTo>
                  <a:pt x="2260277" y="324200"/>
                  <a:pt x="2260760" y="328948"/>
                  <a:pt x="2261243" y="333696"/>
                </a:cubicBezTo>
                <a:cubicBezTo>
                  <a:pt x="2260440" y="349369"/>
                  <a:pt x="2258329" y="363976"/>
                  <a:pt x="2258712" y="379529"/>
                </a:cubicBezTo>
                <a:cubicBezTo>
                  <a:pt x="2258513" y="401138"/>
                  <a:pt x="2261876" y="422384"/>
                  <a:pt x="2255740" y="444596"/>
                </a:cubicBezTo>
                <a:cubicBezTo>
                  <a:pt x="2252080" y="455762"/>
                  <a:pt x="2269587" y="486363"/>
                  <a:pt x="2279446" y="488957"/>
                </a:cubicBezTo>
                <a:cubicBezTo>
                  <a:pt x="2284315" y="489662"/>
                  <a:pt x="2290371" y="490244"/>
                  <a:pt x="2296306" y="489640"/>
                </a:cubicBezTo>
                <a:cubicBezTo>
                  <a:pt x="2306990" y="488552"/>
                  <a:pt x="2318739" y="486158"/>
                  <a:pt x="2329543" y="486257"/>
                </a:cubicBezTo>
                <a:cubicBezTo>
                  <a:pt x="2337974" y="486598"/>
                  <a:pt x="2347712" y="488006"/>
                  <a:pt x="2356383" y="490721"/>
                </a:cubicBezTo>
                <a:cubicBezTo>
                  <a:pt x="2386080" y="499692"/>
                  <a:pt x="2401796" y="524477"/>
                  <a:pt x="2416205" y="548198"/>
                </a:cubicBezTo>
                <a:cubicBezTo>
                  <a:pt x="2436568" y="583304"/>
                  <a:pt x="2453734" y="622335"/>
                  <a:pt x="2470779" y="660179"/>
                </a:cubicBezTo>
                <a:cubicBezTo>
                  <a:pt x="2475548" y="671687"/>
                  <a:pt x="2478306" y="686997"/>
                  <a:pt x="2474524" y="696976"/>
                </a:cubicBezTo>
                <a:cubicBezTo>
                  <a:pt x="2467664" y="712067"/>
                  <a:pt x="2454507" y="724201"/>
                  <a:pt x="2442538" y="736213"/>
                </a:cubicBezTo>
                <a:cubicBezTo>
                  <a:pt x="2426181" y="752269"/>
                  <a:pt x="2408397" y="766073"/>
                  <a:pt x="2392163" y="783318"/>
                </a:cubicBezTo>
                <a:cubicBezTo>
                  <a:pt x="2380192" y="795330"/>
                  <a:pt x="2383313" y="814202"/>
                  <a:pt x="2396512" y="826051"/>
                </a:cubicBezTo>
                <a:cubicBezTo>
                  <a:pt x="2405666" y="833514"/>
                  <a:pt x="2414702" y="839792"/>
                  <a:pt x="2423856" y="847255"/>
                </a:cubicBezTo>
                <a:cubicBezTo>
                  <a:pt x="2427780" y="850454"/>
                  <a:pt x="2433374" y="858280"/>
                  <a:pt x="2436935" y="857917"/>
                </a:cubicBezTo>
                <a:cubicBezTo>
                  <a:pt x="2456874" y="853489"/>
                  <a:pt x="2472667" y="855480"/>
                  <a:pt x="2488361" y="868275"/>
                </a:cubicBezTo>
                <a:cubicBezTo>
                  <a:pt x="2489670" y="869340"/>
                  <a:pt x="2492044" y="869099"/>
                  <a:pt x="2494539" y="870044"/>
                </a:cubicBezTo>
                <a:cubicBezTo>
                  <a:pt x="2508321" y="875838"/>
                  <a:pt x="2522928" y="877949"/>
                  <a:pt x="2534578" y="886358"/>
                </a:cubicBezTo>
                <a:cubicBezTo>
                  <a:pt x="2567033" y="910639"/>
                  <a:pt x="2597477" y="938724"/>
                  <a:pt x="2614642" y="977753"/>
                </a:cubicBezTo>
                <a:cubicBezTo>
                  <a:pt x="2615951" y="978820"/>
                  <a:pt x="2616192" y="981194"/>
                  <a:pt x="2617499" y="982260"/>
                </a:cubicBezTo>
                <a:cubicBezTo>
                  <a:pt x="2639613" y="999198"/>
                  <a:pt x="2640963" y="1024248"/>
                  <a:pt x="2646941" y="1047626"/>
                </a:cubicBezTo>
                <a:cubicBezTo>
                  <a:pt x="2649456" y="1060562"/>
                  <a:pt x="2657183" y="1065773"/>
                  <a:pt x="2668933" y="1063379"/>
                </a:cubicBezTo>
                <a:cubicBezTo>
                  <a:pt x="2685430" y="1060499"/>
                  <a:pt x="2693398" y="1068083"/>
                  <a:pt x="2701850" y="1080416"/>
                </a:cubicBezTo>
                <a:cubicBezTo>
                  <a:pt x="2718752" y="1105082"/>
                  <a:pt x="2729016" y="1135220"/>
                  <a:pt x="2752678" y="1155598"/>
                </a:cubicBezTo>
                <a:cubicBezTo>
                  <a:pt x="2763262" y="1165316"/>
                  <a:pt x="2771955" y="1180022"/>
                  <a:pt x="2782660" y="1190926"/>
                </a:cubicBezTo>
                <a:cubicBezTo>
                  <a:pt x="2804190" y="1213921"/>
                  <a:pt x="2826908" y="1236794"/>
                  <a:pt x="2847371" y="1261098"/>
                </a:cubicBezTo>
                <a:cubicBezTo>
                  <a:pt x="2869264" y="1287653"/>
                  <a:pt x="2888903" y="1315638"/>
                  <a:pt x="2908421" y="1342436"/>
                </a:cubicBezTo>
                <a:cubicBezTo>
                  <a:pt x="2918060" y="1354647"/>
                  <a:pt x="2926511" y="1366980"/>
                  <a:pt x="2936149" y="1379192"/>
                </a:cubicBezTo>
                <a:cubicBezTo>
                  <a:pt x="2948525" y="1394724"/>
                  <a:pt x="2962087" y="1410133"/>
                  <a:pt x="2974461" y="1425664"/>
                </a:cubicBezTo>
                <a:cubicBezTo>
                  <a:pt x="2977198" y="1428984"/>
                  <a:pt x="2981122" y="1432182"/>
                  <a:pt x="2980297" y="1435865"/>
                </a:cubicBezTo>
                <a:cubicBezTo>
                  <a:pt x="2978307" y="1451659"/>
                  <a:pt x="2986758" y="1463991"/>
                  <a:pt x="2996396" y="1476202"/>
                </a:cubicBezTo>
                <a:cubicBezTo>
                  <a:pt x="3008651" y="1490547"/>
                  <a:pt x="3021146" y="1507266"/>
                  <a:pt x="3034587" y="1521489"/>
                </a:cubicBezTo>
                <a:cubicBezTo>
                  <a:pt x="3042676" y="1530260"/>
                  <a:pt x="3052052" y="1528107"/>
                  <a:pt x="3059516" y="1518951"/>
                </a:cubicBezTo>
                <a:cubicBezTo>
                  <a:pt x="3065913" y="1511104"/>
                  <a:pt x="3072310" y="1503257"/>
                  <a:pt x="3080136" y="1497663"/>
                </a:cubicBezTo>
                <a:cubicBezTo>
                  <a:pt x="3110253" y="1475408"/>
                  <a:pt x="3140249" y="1451966"/>
                  <a:pt x="3177872" y="1444539"/>
                </a:cubicBezTo>
                <a:cubicBezTo>
                  <a:pt x="3195557" y="1441540"/>
                  <a:pt x="3213242" y="1438540"/>
                  <a:pt x="3230102" y="1439222"/>
                </a:cubicBezTo>
                <a:cubicBezTo>
                  <a:pt x="3259075" y="1441071"/>
                  <a:pt x="3288530" y="1447667"/>
                  <a:pt x="3318086" y="1443459"/>
                </a:cubicBezTo>
                <a:cubicBezTo>
                  <a:pt x="3332210" y="1440823"/>
                  <a:pt x="3348124" y="1444000"/>
                  <a:pt x="3362731" y="1446111"/>
                </a:cubicBezTo>
                <a:cubicBezTo>
                  <a:pt x="3385890" y="1449751"/>
                  <a:pt x="3408223" y="1457073"/>
                  <a:pt x="3431381" y="1460713"/>
                </a:cubicBezTo>
                <a:cubicBezTo>
                  <a:pt x="3450857" y="1463528"/>
                  <a:pt x="3458562" y="1456746"/>
                  <a:pt x="3460069" y="1436203"/>
                </a:cubicBezTo>
                <a:cubicBezTo>
                  <a:pt x="3460773" y="1431334"/>
                  <a:pt x="3461235" y="1424091"/>
                  <a:pt x="3464434" y="1420168"/>
                </a:cubicBezTo>
                <a:cubicBezTo>
                  <a:pt x="3485396" y="1390449"/>
                  <a:pt x="3507423" y="1359423"/>
                  <a:pt x="3544442" y="1346061"/>
                </a:cubicBezTo>
                <a:cubicBezTo>
                  <a:pt x="3560578" y="1339621"/>
                  <a:pt x="3578142" y="1335434"/>
                  <a:pt x="3594519" y="1331368"/>
                </a:cubicBezTo>
                <a:cubicBezTo>
                  <a:pt x="3600454" y="1330764"/>
                  <a:pt x="3607455" y="1328852"/>
                  <a:pt x="3613633" y="1330622"/>
                </a:cubicBezTo>
                <a:cubicBezTo>
                  <a:pt x="3633230" y="1334624"/>
                  <a:pt x="3651760" y="1339934"/>
                  <a:pt x="3670291" y="1345245"/>
                </a:cubicBezTo>
                <a:cubicBezTo>
                  <a:pt x="3718519" y="1359526"/>
                  <a:pt x="3768517" y="1367628"/>
                  <a:pt x="3819340" y="1372050"/>
                </a:cubicBezTo>
                <a:cubicBezTo>
                  <a:pt x="3844750" y="1374261"/>
                  <a:pt x="3869095" y="1377779"/>
                  <a:pt x="3894507" y="1379990"/>
                </a:cubicBezTo>
                <a:cubicBezTo>
                  <a:pt x="3917423" y="1381256"/>
                  <a:pt x="3940461" y="1383709"/>
                  <a:pt x="3963256" y="1383787"/>
                </a:cubicBezTo>
                <a:cubicBezTo>
                  <a:pt x="3984864" y="1383986"/>
                  <a:pt x="4007298" y="1380503"/>
                  <a:pt x="4029148" y="1383076"/>
                </a:cubicBezTo>
                <a:cubicBezTo>
                  <a:pt x="4075222" y="1387983"/>
                  <a:pt x="4118339" y="1399185"/>
                  <a:pt x="4158038" y="1423928"/>
                </a:cubicBezTo>
                <a:cubicBezTo>
                  <a:pt x="4170875" y="1432216"/>
                  <a:pt x="4181580" y="1443120"/>
                  <a:pt x="4195241" y="1447727"/>
                </a:cubicBezTo>
                <a:cubicBezTo>
                  <a:pt x="4222805" y="1459312"/>
                  <a:pt x="4242787" y="1478868"/>
                  <a:pt x="4265020" y="1496993"/>
                </a:cubicBezTo>
                <a:cubicBezTo>
                  <a:pt x="4278099" y="1507655"/>
                  <a:pt x="4286671" y="1521175"/>
                  <a:pt x="4290857" y="1538738"/>
                </a:cubicBezTo>
                <a:cubicBezTo>
                  <a:pt x="4294802" y="1553929"/>
                  <a:pt x="4303374" y="1567449"/>
                  <a:pt x="4309693" y="1582396"/>
                </a:cubicBezTo>
                <a:cubicBezTo>
                  <a:pt x="4312913" y="1590465"/>
                  <a:pt x="4318628" y="1599478"/>
                  <a:pt x="4318287" y="1607907"/>
                </a:cubicBezTo>
                <a:cubicBezTo>
                  <a:pt x="4318592" y="1646256"/>
                  <a:pt x="4301312" y="1676799"/>
                  <a:pt x="4264293" y="1690161"/>
                </a:cubicBezTo>
                <a:cubicBezTo>
                  <a:pt x="4256225" y="1693382"/>
                  <a:pt x="4248158" y="1696601"/>
                  <a:pt x="4239848" y="1697447"/>
                </a:cubicBezTo>
                <a:cubicBezTo>
                  <a:pt x="4212668" y="1701413"/>
                  <a:pt x="4185727" y="1707754"/>
                  <a:pt x="4158184" y="1708157"/>
                </a:cubicBezTo>
                <a:cubicBezTo>
                  <a:pt x="4124584" y="1707980"/>
                  <a:pt x="4089193" y="1701988"/>
                  <a:pt x="4055231" y="1698248"/>
                </a:cubicBezTo>
                <a:cubicBezTo>
                  <a:pt x="4041932" y="1697203"/>
                  <a:pt x="4026500" y="1698774"/>
                  <a:pt x="4016279" y="1692619"/>
                </a:cubicBezTo>
                <a:cubicBezTo>
                  <a:pt x="3989418" y="1676163"/>
                  <a:pt x="3960567" y="1675502"/>
                  <a:pt x="3932418" y="1669971"/>
                </a:cubicBezTo>
                <a:cubicBezTo>
                  <a:pt x="3915316" y="1666915"/>
                  <a:pt x="3898697" y="1668606"/>
                  <a:pt x="3881837" y="1667924"/>
                </a:cubicBezTo>
                <a:cubicBezTo>
                  <a:pt x="3856547" y="1666899"/>
                  <a:pt x="3832565" y="1666942"/>
                  <a:pt x="3807274" y="1665918"/>
                </a:cubicBezTo>
                <a:cubicBezTo>
                  <a:pt x="3790413" y="1665236"/>
                  <a:pt x="3773553" y="1664553"/>
                  <a:pt x="3756693" y="1663871"/>
                </a:cubicBezTo>
                <a:cubicBezTo>
                  <a:pt x="3747075" y="1663650"/>
                  <a:pt x="3736151" y="1662364"/>
                  <a:pt x="3726655" y="1663331"/>
                </a:cubicBezTo>
                <a:cubicBezTo>
                  <a:pt x="3712410" y="1664781"/>
                  <a:pt x="3697924" y="1663855"/>
                  <a:pt x="3685349" y="1669932"/>
                </a:cubicBezTo>
                <a:cubicBezTo>
                  <a:pt x="3648572" y="1685669"/>
                  <a:pt x="3613665" y="1684425"/>
                  <a:pt x="3578615" y="1670003"/>
                </a:cubicBezTo>
                <a:cubicBezTo>
                  <a:pt x="3559842" y="1662319"/>
                  <a:pt x="3546785" y="1663648"/>
                  <a:pt x="3536365" y="1679101"/>
                </a:cubicBezTo>
                <a:cubicBezTo>
                  <a:pt x="3528549" y="1690691"/>
                  <a:pt x="3518118" y="1700148"/>
                  <a:pt x="3508504" y="1710271"/>
                </a:cubicBezTo>
                <a:lnTo>
                  <a:pt x="3490822" y="1737360"/>
                </a:lnTo>
                <a:lnTo>
                  <a:pt x="2654515" y="1737360"/>
                </a:lnTo>
                <a:lnTo>
                  <a:pt x="2574887" y="1659430"/>
                </a:lnTo>
                <a:cubicBezTo>
                  <a:pt x="2565611" y="1650779"/>
                  <a:pt x="2556698" y="1645691"/>
                  <a:pt x="2542937" y="1651889"/>
                </a:cubicBezTo>
                <a:cubicBezTo>
                  <a:pt x="2530362" y="1657965"/>
                  <a:pt x="2515052" y="1660723"/>
                  <a:pt x="2500928" y="1663361"/>
                </a:cubicBezTo>
                <a:cubicBezTo>
                  <a:pt x="2498554" y="1663602"/>
                  <a:pt x="2493806" y="1664085"/>
                  <a:pt x="2491190" y="1661952"/>
                </a:cubicBezTo>
                <a:cubicBezTo>
                  <a:pt x="2460647" y="1644672"/>
                  <a:pt x="2425739" y="1643428"/>
                  <a:pt x="2393425" y="1632325"/>
                </a:cubicBezTo>
                <a:cubicBezTo>
                  <a:pt x="2368597" y="1624058"/>
                  <a:pt x="2342703" y="1617098"/>
                  <a:pt x="2317875" y="1608832"/>
                </a:cubicBezTo>
                <a:cubicBezTo>
                  <a:pt x="2288056" y="1598674"/>
                  <a:pt x="2259062" y="1584836"/>
                  <a:pt x="2228179" y="1575985"/>
                </a:cubicBezTo>
                <a:cubicBezTo>
                  <a:pt x="2161299" y="1555207"/>
                  <a:pt x="2104478" y="1515416"/>
                  <a:pt x="2046710" y="1478119"/>
                </a:cubicBezTo>
                <a:cubicBezTo>
                  <a:pt x="2024840" y="1463555"/>
                  <a:pt x="2000835" y="1451606"/>
                  <a:pt x="1976711" y="1438469"/>
                </a:cubicBezTo>
                <a:cubicBezTo>
                  <a:pt x="1967918" y="1434568"/>
                  <a:pt x="1958542" y="1436721"/>
                  <a:pt x="1950838" y="1443503"/>
                </a:cubicBezTo>
                <a:cubicBezTo>
                  <a:pt x="1948706" y="1446117"/>
                  <a:pt x="1944320" y="1450162"/>
                  <a:pt x="1940879" y="1451711"/>
                </a:cubicBezTo>
                <a:cubicBezTo>
                  <a:pt x="1923919" y="1461834"/>
                  <a:pt x="1906717" y="1469581"/>
                  <a:pt x="1890945" y="1479582"/>
                </a:cubicBezTo>
                <a:cubicBezTo>
                  <a:pt x="1860586" y="1499463"/>
                  <a:pt x="1839262" y="1525620"/>
                  <a:pt x="1836006" y="1564331"/>
                </a:cubicBezTo>
                <a:cubicBezTo>
                  <a:pt x="1833312" y="1584993"/>
                  <a:pt x="1831804" y="1605536"/>
                  <a:pt x="1824120" y="1624309"/>
                </a:cubicBezTo>
                <a:lnTo>
                  <a:pt x="1776677" y="1737360"/>
                </a:lnTo>
                <a:lnTo>
                  <a:pt x="1030874" y="1737360"/>
                </a:lnTo>
                <a:lnTo>
                  <a:pt x="1030307" y="1684719"/>
                </a:lnTo>
                <a:cubicBezTo>
                  <a:pt x="1031209" y="1658241"/>
                  <a:pt x="1029739" y="1632005"/>
                  <a:pt x="1034324" y="1606352"/>
                </a:cubicBezTo>
                <a:cubicBezTo>
                  <a:pt x="1040437" y="1572149"/>
                  <a:pt x="1051420" y="1538648"/>
                  <a:pt x="1058719" y="1504324"/>
                </a:cubicBezTo>
                <a:cubicBezTo>
                  <a:pt x="1063205" y="1489475"/>
                  <a:pt x="1064009" y="1473802"/>
                  <a:pt x="1067186" y="1457887"/>
                </a:cubicBezTo>
                <a:cubicBezTo>
                  <a:pt x="1067768" y="1451830"/>
                  <a:pt x="1068352" y="1445775"/>
                  <a:pt x="1070243" y="1440785"/>
                </a:cubicBezTo>
                <a:cubicBezTo>
                  <a:pt x="1077927" y="1422012"/>
                  <a:pt x="1087985" y="1402999"/>
                  <a:pt x="1094360" y="1383160"/>
                </a:cubicBezTo>
                <a:cubicBezTo>
                  <a:pt x="1098967" y="1369499"/>
                  <a:pt x="1098704" y="1355134"/>
                  <a:pt x="1103310" y="1341471"/>
                </a:cubicBezTo>
                <a:cubicBezTo>
                  <a:pt x="1111698" y="1317831"/>
                  <a:pt x="1119965" y="1293002"/>
                  <a:pt x="1132155" y="1271372"/>
                </a:cubicBezTo>
                <a:cubicBezTo>
                  <a:pt x="1148369" y="1242137"/>
                  <a:pt x="1165890" y="1213967"/>
                  <a:pt x="1191260" y="1192197"/>
                </a:cubicBezTo>
                <a:cubicBezTo>
                  <a:pt x="1207857" y="1178514"/>
                  <a:pt x="1221718" y="1161511"/>
                  <a:pt x="1222983" y="1138595"/>
                </a:cubicBezTo>
                <a:cubicBezTo>
                  <a:pt x="1223929" y="1136099"/>
                  <a:pt x="1224874" y="1133604"/>
                  <a:pt x="1225820" y="1131109"/>
                </a:cubicBezTo>
                <a:cubicBezTo>
                  <a:pt x="1238252" y="1111854"/>
                  <a:pt x="1232999" y="1095598"/>
                  <a:pt x="1219437" y="1080188"/>
                </a:cubicBezTo>
                <a:cubicBezTo>
                  <a:pt x="1211348" y="1071416"/>
                  <a:pt x="1211690" y="1062985"/>
                  <a:pt x="1215592" y="1054193"/>
                </a:cubicBezTo>
                <a:cubicBezTo>
                  <a:pt x="1223639" y="1038982"/>
                  <a:pt x="1233234" y="1027211"/>
                  <a:pt x="1250798" y="1023024"/>
                </a:cubicBezTo>
                <a:cubicBezTo>
                  <a:pt x="1255547" y="1022541"/>
                  <a:pt x="1259932" y="1018497"/>
                  <a:pt x="1260756" y="1014816"/>
                </a:cubicBezTo>
                <a:cubicBezTo>
                  <a:pt x="1264055" y="1000087"/>
                  <a:pt x="1266046" y="984293"/>
                  <a:pt x="1269344" y="969565"/>
                </a:cubicBezTo>
                <a:cubicBezTo>
                  <a:pt x="1271576" y="956146"/>
                  <a:pt x="1269181" y="944395"/>
                  <a:pt x="1261916" y="931942"/>
                </a:cubicBezTo>
                <a:cubicBezTo>
                  <a:pt x="1257389" y="922809"/>
                  <a:pt x="1253565" y="908806"/>
                  <a:pt x="1256159" y="898947"/>
                </a:cubicBezTo>
                <a:cubicBezTo>
                  <a:pt x="1260041" y="878162"/>
                  <a:pt x="1268790" y="858082"/>
                  <a:pt x="1275046" y="837057"/>
                </a:cubicBezTo>
                <a:cubicBezTo>
                  <a:pt x="1280356" y="818526"/>
                  <a:pt x="1290656" y="801887"/>
                  <a:pt x="1284919" y="780882"/>
                </a:cubicBezTo>
                <a:cubicBezTo>
                  <a:pt x="1284798" y="779695"/>
                  <a:pt x="1284557" y="777321"/>
                  <a:pt x="1285624" y="776013"/>
                </a:cubicBezTo>
                <a:cubicBezTo>
                  <a:pt x="1290229" y="762351"/>
                  <a:pt x="1296143" y="749756"/>
                  <a:pt x="1298255" y="735148"/>
                </a:cubicBezTo>
                <a:cubicBezTo>
                  <a:pt x="1302357" y="704748"/>
                  <a:pt x="1306458" y="674346"/>
                  <a:pt x="1303317" y="643483"/>
                </a:cubicBezTo>
                <a:cubicBezTo>
                  <a:pt x="1297397" y="585318"/>
                  <a:pt x="1287793" y="526329"/>
                  <a:pt x="1288995" y="467438"/>
                </a:cubicBezTo>
                <a:cubicBezTo>
                  <a:pt x="1291164" y="418045"/>
                  <a:pt x="1283715" y="368430"/>
                  <a:pt x="1281015" y="318333"/>
                </a:cubicBezTo>
                <a:cubicBezTo>
                  <a:pt x="1280631" y="302780"/>
                  <a:pt x="1283930" y="288052"/>
                  <a:pt x="1285920" y="272258"/>
                </a:cubicBezTo>
                <a:cubicBezTo>
                  <a:pt x="1287911" y="256464"/>
                  <a:pt x="1292154" y="239241"/>
                  <a:pt x="1291771" y="223689"/>
                </a:cubicBezTo>
                <a:cubicBezTo>
                  <a:pt x="1290804" y="214193"/>
                  <a:pt x="1283902" y="205301"/>
                  <a:pt x="1280561" y="196046"/>
                </a:cubicBezTo>
                <a:cubicBezTo>
                  <a:pt x="1279133" y="193792"/>
                  <a:pt x="1277583" y="190352"/>
                  <a:pt x="1277220" y="186791"/>
                </a:cubicBezTo>
                <a:cubicBezTo>
                  <a:pt x="1278486" y="163874"/>
                  <a:pt x="1279872" y="142145"/>
                  <a:pt x="1281138" y="119229"/>
                </a:cubicBezTo>
                <a:cubicBezTo>
                  <a:pt x="1282403" y="96312"/>
                  <a:pt x="1286043" y="73155"/>
                  <a:pt x="1284934" y="50479"/>
                </a:cubicBezTo>
                <a:close/>
                <a:moveTo>
                  <a:pt x="126259" y="0"/>
                </a:moveTo>
                <a:lnTo>
                  <a:pt x="485754" y="0"/>
                </a:lnTo>
                <a:lnTo>
                  <a:pt x="480005" y="1682"/>
                </a:lnTo>
                <a:cubicBezTo>
                  <a:pt x="467067" y="4197"/>
                  <a:pt x="453789" y="15144"/>
                  <a:pt x="446568" y="26673"/>
                </a:cubicBezTo>
                <a:cubicBezTo>
                  <a:pt x="437334" y="42006"/>
                  <a:pt x="424177" y="54138"/>
                  <a:pt x="409592" y="64019"/>
                </a:cubicBezTo>
                <a:cubicBezTo>
                  <a:pt x="384927" y="80921"/>
                  <a:pt x="360020" y="95450"/>
                  <a:pt x="335355" y="112353"/>
                </a:cubicBezTo>
                <a:cubicBezTo>
                  <a:pt x="310690" y="129255"/>
                  <a:pt x="287332" y="147224"/>
                  <a:pt x="262546" y="162940"/>
                </a:cubicBezTo>
                <a:cubicBezTo>
                  <a:pt x="238827" y="177348"/>
                  <a:pt x="213679" y="189502"/>
                  <a:pt x="185772" y="186345"/>
                </a:cubicBezTo>
                <a:cubicBezTo>
                  <a:pt x="166295" y="183530"/>
                  <a:pt x="156338" y="191740"/>
                  <a:pt x="145675" y="204819"/>
                </a:cubicBezTo>
                <a:cubicBezTo>
                  <a:pt x="140465" y="212545"/>
                  <a:pt x="133001" y="221701"/>
                  <a:pt x="124933" y="224921"/>
                </a:cubicBezTo>
                <a:cubicBezTo>
                  <a:pt x="104050" y="231844"/>
                  <a:pt x="81859" y="237700"/>
                  <a:pt x="60349" y="226697"/>
                </a:cubicBezTo>
                <a:cubicBezTo>
                  <a:pt x="56548" y="224685"/>
                  <a:pt x="50370" y="222916"/>
                  <a:pt x="46930" y="224464"/>
                </a:cubicBezTo>
                <a:cubicBezTo>
                  <a:pt x="23672" y="231629"/>
                  <a:pt x="13671" y="215856"/>
                  <a:pt x="2604" y="201392"/>
                </a:cubicBezTo>
                <a:cubicBezTo>
                  <a:pt x="1176" y="199139"/>
                  <a:pt x="-616" y="193324"/>
                  <a:pt x="209" y="189642"/>
                </a:cubicBezTo>
                <a:cubicBezTo>
                  <a:pt x="3266" y="172540"/>
                  <a:pt x="8697" y="155197"/>
                  <a:pt x="11632" y="136907"/>
                </a:cubicBezTo>
                <a:cubicBezTo>
                  <a:pt x="17041" y="107572"/>
                  <a:pt x="28507" y="78821"/>
                  <a:pt x="22871" y="47012"/>
                </a:cubicBezTo>
                <a:cubicBezTo>
                  <a:pt x="19630" y="26953"/>
                  <a:pt x="38239" y="9467"/>
                  <a:pt x="58419" y="7413"/>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 xmlns:a16="http://schemas.microsoft.com/office/drawing/2014/main" id="{716D5C9D-EAE5-4817-A852-61C55F1242F2}"/>
              </a:ext>
            </a:extLst>
          </p:cNvPr>
          <p:cNvSpPr/>
          <p:nvPr/>
        </p:nvSpPr>
        <p:spPr>
          <a:xfrm>
            <a:off x="1154669" y="5042263"/>
            <a:ext cx="2643023" cy="1737360"/>
          </a:xfrm>
          <a:custGeom>
            <a:avLst/>
            <a:gdLst>
              <a:gd name="connsiteX0" fmla="*/ 370363 w 2643023"/>
              <a:gd name="connsiteY0" fmla="*/ 1467446 h 1737360"/>
              <a:gd name="connsiteX1" fmla="*/ 345010 w 2643023"/>
              <a:gd name="connsiteY1" fmla="*/ 1473175 h 1737360"/>
              <a:gd name="connsiteX2" fmla="*/ 315902 w 2643023"/>
              <a:gd name="connsiteY2" fmla="*/ 1528909 h 1737360"/>
              <a:gd name="connsiteX3" fmla="*/ 325541 w 2643023"/>
              <a:gd name="connsiteY3" fmla="*/ 1541121 h 1737360"/>
              <a:gd name="connsiteX4" fmla="*/ 391468 w 2643023"/>
              <a:gd name="connsiteY4" fmla="*/ 1493633 h 1737360"/>
              <a:gd name="connsiteX5" fmla="*/ 391568 w 2643023"/>
              <a:gd name="connsiteY5" fmla="*/ 1482828 h 1737360"/>
              <a:gd name="connsiteX6" fmla="*/ 370363 w 2643023"/>
              <a:gd name="connsiteY6" fmla="*/ 1467446 h 1737360"/>
              <a:gd name="connsiteX7" fmla="*/ 1806716 w 2643023"/>
              <a:gd name="connsiteY7" fmla="*/ 0 h 1737360"/>
              <a:gd name="connsiteX8" fmla="*/ 2643023 w 2643023"/>
              <a:gd name="connsiteY8" fmla="*/ 0 h 1737360"/>
              <a:gd name="connsiteX9" fmla="*/ 2637750 w 2643023"/>
              <a:gd name="connsiteY9" fmla="*/ 8079 h 1737360"/>
              <a:gd name="connsiteX10" fmla="*/ 2633243 w 2643023"/>
              <a:gd name="connsiteY10" fmla="*/ 10938 h 1737360"/>
              <a:gd name="connsiteX11" fmla="*/ 2552367 w 2643023"/>
              <a:gd name="connsiteY11" fmla="*/ 64744 h 1737360"/>
              <a:gd name="connsiteX12" fmla="*/ 2482132 w 2643023"/>
              <a:gd name="connsiteY12" fmla="*/ 93482 h 1737360"/>
              <a:gd name="connsiteX13" fmla="*/ 2467788 w 2643023"/>
              <a:gd name="connsiteY13" fmla="*/ 105736 h 1737360"/>
              <a:gd name="connsiteX14" fmla="*/ 2448574 w 2643023"/>
              <a:gd name="connsiteY14" fmla="*/ 117286 h 1737360"/>
              <a:gd name="connsiteX15" fmla="*/ 2413446 w 2643023"/>
              <a:gd name="connsiteY15" fmla="*/ 125659 h 1737360"/>
              <a:gd name="connsiteX16" fmla="*/ 2370535 w 2643023"/>
              <a:gd name="connsiteY16" fmla="*/ 163608 h 1737360"/>
              <a:gd name="connsiteX17" fmla="*/ 2293199 w 2643023"/>
              <a:gd name="connsiteY17" fmla="*/ 205062 h 1737360"/>
              <a:gd name="connsiteX18" fmla="*/ 2133168 w 2643023"/>
              <a:gd name="connsiteY18" fmla="*/ 211756 h 1737360"/>
              <a:gd name="connsiteX19" fmla="*/ 2054298 w 2643023"/>
              <a:gd name="connsiteY19" fmla="*/ 191000 h 1737360"/>
              <a:gd name="connsiteX20" fmla="*/ 1939709 w 2643023"/>
              <a:gd name="connsiteY20" fmla="*/ 113912 h 1737360"/>
              <a:gd name="connsiteX21" fmla="*/ 1813670 w 2643023"/>
              <a:gd name="connsiteY21" fmla="*/ 6806 h 1737360"/>
              <a:gd name="connsiteX22" fmla="*/ 183075 w 2643023"/>
              <a:gd name="connsiteY22" fmla="*/ 0 h 1737360"/>
              <a:gd name="connsiteX23" fmla="*/ 928878 w 2643023"/>
              <a:gd name="connsiteY23" fmla="*/ 0 h 1737360"/>
              <a:gd name="connsiteX24" fmla="*/ 911651 w 2643023"/>
              <a:gd name="connsiteY24" fmla="*/ 41050 h 1737360"/>
              <a:gd name="connsiteX25" fmla="*/ 872527 w 2643023"/>
              <a:gd name="connsiteY25" fmla="*/ 139780 h 1737360"/>
              <a:gd name="connsiteX26" fmla="*/ 857763 w 2643023"/>
              <a:gd name="connsiteY26" fmla="*/ 183261 h 1737360"/>
              <a:gd name="connsiteX27" fmla="*/ 772445 w 2643023"/>
              <a:gd name="connsiteY27" fmla="*/ 275899 h 1737360"/>
              <a:gd name="connsiteX28" fmla="*/ 706915 w 2643023"/>
              <a:gd name="connsiteY28" fmla="*/ 280170 h 1737360"/>
              <a:gd name="connsiteX29" fmla="*/ 598284 w 2643023"/>
              <a:gd name="connsiteY29" fmla="*/ 214469 h 1737360"/>
              <a:gd name="connsiteX30" fmla="*/ 564684 w 2643023"/>
              <a:gd name="connsiteY30" fmla="*/ 214291 h 1737360"/>
              <a:gd name="connsiteX31" fmla="*/ 550865 w 2643023"/>
              <a:gd name="connsiteY31" fmla="*/ 255276 h 1737360"/>
              <a:gd name="connsiteX32" fmla="*/ 570888 w 2643023"/>
              <a:gd name="connsiteY32" fmla="*/ 298813 h 1737360"/>
              <a:gd name="connsiteX33" fmla="*/ 569061 w 2643023"/>
              <a:gd name="connsiteY33" fmla="*/ 339777 h 1737360"/>
              <a:gd name="connsiteX34" fmla="*/ 565641 w 2643023"/>
              <a:gd name="connsiteY34" fmla="*/ 353318 h 1737360"/>
              <a:gd name="connsiteX35" fmla="*/ 578762 w 2643023"/>
              <a:gd name="connsiteY35" fmla="*/ 387963 h 1737360"/>
              <a:gd name="connsiteX36" fmla="*/ 579971 w 2643023"/>
              <a:gd name="connsiteY36" fmla="*/ 399834 h 1737360"/>
              <a:gd name="connsiteX37" fmla="*/ 585949 w 2643023"/>
              <a:gd name="connsiteY37" fmla="*/ 423212 h 1737360"/>
              <a:gd name="connsiteX38" fmla="*/ 598708 w 2643023"/>
              <a:gd name="connsiteY38" fmla="*/ 454295 h 1737360"/>
              <a:gd name="connsiteX39" fmla="*/ 603661 w 2643023"/>
              <a:gd name="connsiteY39" fmla="*/ 502963 h 1737360"/>
              <a:gd name="connsiteX40" fmla="*/ 661881 w 2643023"/>
              <a:gd name="connsiteY40" fmla="*/ 662548 h 1737360"/>
              <a:gd name="connsiteX41" fmla="*/ 682010 w 2643023"/>
              <a:gd name="connsiteY41" fmla="*/ 766040 h 1737360"/>
              <a:gd name="connsiteX42" fmla="*/ 670068 w 2643023"/>
              <a:gd name="connsiteY42" fmla="*/ 860805 h 1737360"/>
              <a:gd name="connsiteX43" fmla="*/ 657642 w 2643023"/>
              <a:gd name="connsiteY43" fmla="*/ 950823 h 1737360"/>
              <a:gd name="connsiteX44" fmla="*/ 661550 w 2643023"/>
              <a:gd name="connsiteY44" fmla="*/ 1012789 h 1737360"/>
              <a:gd name="connsiteX45" fmla="*/ 666945 w 2643023"/>
              <a:gd name="connsiteY45" fmla="*/ 1042224 h 1737360"/>
              <a:gd name="connsiteX46" fmla="*/ 681082 w 2643023"/>
              <a:gd name="connsiteY46" fmla="*/ 1181109 h 1737360"/>
              <a:gd name="connsiteX47" fmla="*/ 683719 w 2643023"/>
              <a:gd name="connsiteY47" fmla="*/ 1195232 h 1737360"/>
              <a:gd name="connsiteX48" fmla="*/ 702519 w 2643023"/>
              <a:gd name="connsiteY48" fmla="*/ 1285668 h 1737360"/>
              <a:gd name="connsiteX49" fmla="*/ 723451 w 2643023"/>
              <a:gd name="connsiteY49" fmla="*/ 1373488 h 1737360"/>
              <a:gd name="connsiteX50" fmla="*/ 745286 w 2643023"/>
              <a:gd name="connsiteY50" fmla="*/ 1434831 h 1737360"/>
              <a:gd name="connsiteX51" fmla="*/ 751122 w 2643023"/>
              <a:gd name="connsiteY51" fmla="*/ 1445032 h 1737360"/>
              <a:gd name="connsiteX52" fmla="*/ 757000 w 2643023"/>
              <a:gd name="connsiteY52" fmla="*/ 1479214 h 1737360"/>
              <a:gd name="connsiteX53" fmla="*/ 755955 w 2643023"/>
              <a:gd name="connsiteY53" fmla="*/ 1492514 h 1737360"/>
              <a:gd name="connsiteX54" fmla="*/ 785616 w 2643023"/>
              <a:gd name="connsiteY54" fmla="*/ 1548262 h 1737360"/>
              <a:gd name="connsiteX55" fmla="*/ 788133 w 2643023"/>
              <a:gd name="connsiteY55" fmla="*/ 1561199 h 1737360"/>
              <a:gd name="connsiteX56" fmla="*/ 773148 w 2643023"/>
              <a:gd name="connsiteY56" fmla="*/ 1614296 h 1737360"/>
              <a:gd name="connsiteX57" fmla="*/ 769004 w 2643023"/>
              <a:gd name="connsiteY57" fmla="*/ 1620714 h 1737360"/>
              <a:gd name="connsiteX58" fmla="*/ 696999 w 2643023"/>
              <a:gd name="connsiteY58" fmla="*/ 1655628 h 1737360"/>
              <a:gd name="connsiteX59" fmla="*/ 496005 w 2643023"/>
              <a:gd name="connsiteY59" fmla="*/ 1660495 h 1737360"/>
              <a:gd name="connsiteX60" fmla="*/ 449468 w 2643023"/>
              <a:gd name="connsiteY60" fmla="*/ 1662833 h 1737360"/>
              <a:gd name="connsiteX61" fmla="*/ 282421 w 2643023"/>
              <a:gd name="connsiteY61" fmla="*/ 1730208 h 1737360"/>
              <a:gd name="connsiteX62" fmla="*/ 274353 w 2643023"/>
              <a:gd name="connsiteY62" fmla="*/ 1733429 h 1737360"/>
              <a:gd name="connsiteX63" fmla="*/ 235733 w 2643023"/>
              <a:gd name="connsiteY63" fmla="*/ 1737360 h 1737360"/>
              <a:gd name="connsiteX64" fmla="*/ 66493 w 2643023"/>
              <a:gd name="connsiteY64" fmla="*/ 1737360 h 1737360"/>
              <a:gd name="connsiteX65" fmla="*/ 32374 w 2643023"/>
              <a:gd name="connsiteY65" fmla="*/ 1724477 h 1737360"/>
              <a:gd name="connsiteX66" fmla="*/ 480 w 2643023"/>
              <a:gd name="connsiteY66" fmla="*/ 1682149 h 1737360"/>
              <a:gd name="connsiteX67" fmla="*/ 3197 w 2643023"/>
              <a:gd name="connsiteY67" fmla="*/ 1673477 h 1737360"/>
              <a:gd name="connsiteX68" fmla="*/ 26533 w 2643023"/>
              <a:gd name="connsiteY68" fmla="*/ 1643517 h 1737360"/>
              <a:gd name="connsiteX69" fmla="*/ 97812 w 2643023"/>
              <a:gd name="connsiteY69" fmla="*/ 1601480 h 1737360"/>
              <a:gd name="connsiteX70" fmla="*/ 154549 w 2643023"/>
              <a:gd name="connsiteY70" fmla="*/ 1593306 h 1737360"/>
              <a:gd name="connsiteX71" fmla="*/ 217803 w 2643023"/>
              <a:gd name="connsiteY71" fmla="*/ 1578472 h 1737360"/>
              <a:gd name="connsiteX72" fmla="*/ 266813 w 2643023"/>
              <a:gd name="connsiteY72" fmla="*/ 1565088 h 1737360"/>
              <a:gd name="connsiteX73" fmla="*/ 299042 w 2643023"/>
              <a:gd name="connsiteY73" fmla="*/ 1528226 h 1737360"/>
              <a:gd name="connsiteX74" fmla="*/ 325555 w 2643023"/>
              <a:gd name="connsiteY74" fmla="*/ 1482351 h 1737360"/>
              <a:gd name="connsiteX75" fmla="*/ 353136 w 2643023"/>
              <a:gd name="connsiteY75" fmla="*/ 1435168 h 1737360"/>
              <a:gd name="connsiteX76" fmla="*/ 369513 w 2643023"/>
              <a:gd name="connsiteY76" fmla="*/ 1431102 h 1737360"/>
              <a:gd name="connsiteX77" fmla="*/ 380920 w 2643023"/>
              <a:gd name="connsiteY77" fmla="*/ 1437137 h 1737360"/>
              <a:gd name="connsiteX78" fmla="*/ 449443 w 2643023"/>
              <a:gd name="connsiteY78" fmla="*/ 1379791 h 1737360"/>
              <a:gd name="connsiteX79" fmla="*/ 454049 w 2643023"/>
              <a:gd name="connsiteY79" fmla="*/ 1366129 h 1737360"/>
              <a:gd name="connsiteX80" fmla="*/ 464186 w 2643023"/>
              <a:gd name="connsiteY80" fmla="*/ 1324319 h 1737360"/>
              <a:gd name="connsiteX81" fmla="*/ 454142 w 2643023"/>
              <a:gd name="connsiteY81" fmla="*/ 1284564 h 1737360"/>
              <a:gd name="connsiteX82" fmla="*/ 430835 w 2643023"/>
              <a:gd name="connsiteY82" fmla="*/ 1196985 h 1737360"/>
              <a:gd name="connsiteX83" fmla="*/ 411438 w 2643023"/>
              <a:gd name="connsiteY83" fmla="*/ 1171375 h 1737360"/>
              <a:gd name="connsiteX84" fmla="*/ 379807 w 2643023"/>
              <a:gd name="connsiteY84" fmla="*/ 1143411 h 1737360"/>
              <a:gd name="connsiteX85" fmla="*/ 320926 w 2643023"/>
              <a:gd name="connsiteY85" fmla="*/ 1012680 h 1737360"/>
              <a:gd name="connsiteX86" fmla="*/ 304222 w 2643023"/>
              <a:gd name="connsiteY86" fmla="*/ 966406 h 1737360"/>
              <a:gd name="connsiteX87" fmla="*/ 281037 w 2643023"/>
              <a:gd name="connsiteY87" fmla="*/ 880015 h 1737360"/>
              <a:gd name="connsiteX88" fmla="*/ 261213 w 2643023"/>
              <a:gd name="connsiteY88" fmla="*/ 814869 h 1737360"/>
              <a:gd name="connsiteX89" fmla="*/ 239939 w 2643023"/>
              <a:gd name="connsiteY89" fmla="*/ 735479 h 1737360"/>
              <a:gd name="connsiteX90" fmla="*/ 246977 w 2643023"/>
              <a:gd name="connsiteY90" fmla="*/ 686789 h 1737360"/>
              <a:gd name="connsiteX91" fmla="*/ 251221 w 2643023"/>
              <a:gd name="connsiteY91" fmla="*/ 669566 h 1737360"/>
              <a:gd name="connsiteX92" fmla="*/ 227850 w 2643023"/>
              <a:gd name="connsiteY92" fmla="*/ 546013 h 1737360"/>
              <a:gd name="connsiteX93" fmla="*/ 223203 w 2643023"/>
              <a:gd name="connsiteY93" fmla="*/ 535693 h 1737360"/>
              <a:gd name="connsiteX94" fmla="*/ 213180 w 2643023"/>
              <a:gd name="connsiteY94" fmla="*/ 507928 h 1737360"/>
              <a:gd name="connsiteX95" fmla="*/ 210180 w 2643023"/>
              <a:gd name="connsiteY95" fmla="*/ 490243 h 1737360"/>
              <a:gd name="connsiteX96" fmla="*/ 200074 w 2643023"/>
              <a:gd name="connsiteY96" fmla="*/ 414515 h 1737360"/>
              <a:gd name="connsiteX97" fmla="*/ 178622 w 2643023"/>
              <a:gd name="connsiteY97" fmla="*/ 368724 h 1737360"/>
              <a:gd name="connsiteX98" fmla="*/ 157633 w 2643023"/>
              <a:gd name="connsiteY98" fmla="*/ 315690 h 1737360"/>
              <a:gd name="connsiteX99" fmla="*/ 157464 w 2643023"/>
              <a:gd name="connsiteY99" fmla="*/ 219760 h 1737360"/>
              <a:gd name="connsiteX100" fmla="*/ 149667 w 2643023"/>
              <a:gd name="connsiteY100" fmla="*/ 107816 h 1737360"/>
              <a:gd name="connsiteX101" fmla="*/ 165596 w 2643023"/>
              <a:gd name="connsiteY101" fmla="*/ 52224 h 1737360"/>
              <a:gd name="connsiteX102" fmla="*/ 183217 w 2643023"/>
              <a:gd name="connsiteY102" fmla="*/ 1325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643023" h="1737360">
                <a:moveTo>
                  <a:pt x="370363" y="1467446"/>
                </a:moveTo>
                <a:cubicBezTo>
                  <a:pt x="360728" y="1465579"/>
                  <a:pt x="350402" y="1467229"/>
                  <a:pt x="345010" y="1473175"/>
                </a:cubicBezTo>
                <a:cubicBezTo>
                  <a:pt x="329842" y="1489111"/>
                  <a:pt x="318475" y="1507059"/>
                  <a:pt x="315902" y="1528909"/>
                </a:cubicBezTo>
                <a:cubicBezTo>
                  <a:pt x="315561" y="1537340"/>
                  <a:pt x="316165" y="1543274"/>
                  <a:pt x="325541" y="1541121"/>
                </a:cubicBezTo>
                <a:cubicBezTo>
                  <a:pt x="356283" y="1536792"/>
                  <a:pt x="375959" y="1517998"/>
                  <a:pt x="391468" y="1493633"/>
                </a:cubicBezTo>
                <a:cubicBezTo>
                  <a:pt x="392414" y="1491137"/>
                  <a:pt x="393117" y="1486269"/>
                  <a:pt x="391568" y="1482828"/>
                </a:cubicBezTo>
                <a:cubicBezTo>
                  <a:pt x="388942" y="1474700"/>
                  <a:pt x="379998" y="1469314"/>
                  <a:pt x="370363" y="1467446"/>
                </a:cubicBezTo>
                <a:close/>
                <a:moveTo>
                  <a:pt x="1806716" y="0"/>
                </a:moveTo>
                <a:lnTo>
                  <a:pt x="2643023" y="0"/>
                </a:lnTo>
                <a:lnTo>
                  <a:pt x="2637750" y="8079"/>
                </a:lnTo>
                <a:cubicBezTo>
                  <a:pt x="2636683" y="9388"/>
                  <a:pt x="2634309" y="9630"/>
                  <a:pt x="2633243" y="10938"/>
                </a:cubicBezTo>
                <a:cubicBezTo>
                  <a:pt x="2606325" y="29269"/>
                  <a:pt x="2579527" y="48787"/>
                  <a:pt x="2552367" y="64744"/>
                </a:cubicBezTo>
                <a:cubicBezTo>
                  <a:pt x="2530900" y="77723"/>
                  <a:pt x="2509797" y="94264"/>
                  <a:pt x="2482132" y="93482"/>
                </a:cubicBezTo>
                <a:cubicBezTo>
                  <a:pt x="2477384" y="93965"/>
                  <a:pt x="2469679" y="100746"/>
                  <a:pt x="2467788" y="105736"/>
                </a:cubicBezTo>
                <a:cubicBezTo>
                  <a:pt x="2465434" y="117969"/>
                  <a:pt x="2456884" y="116440"/>
                  <a:pt x="2448574" y="117286"/>
                </a:cubicBezTo>
                <a:cubicBezTo>
                  <a:pt x="2436704" y="118494"/>
                  <a:pt x="2423647" y="119823"/>
                  <a:pt x="2413446" y="125659"/>
                </a:cubicBezTo>
                <a:cubicBezTo>
                  <a:pt x="2397673" y="135659"/>
                  <a:pt x="2383572" y="150288"/>
                  <a:pt x="2370535" y="163608"/>
                </a:cubicBezTo>
                <a:cubicBezTo>
                  <a:pt x="2348848" y="186204"/>
                  <a:pt x="2326678" y="204053"/>
                  <a:pt x="2293199" y="205062"/>
                </a:cubicBezTo>
                <a:cubicBezTo>
                  <a:pt x="2239540" y="208125"/>
                  <a:pt x="2186727" y="219498"/>
                  <a:pt x="2133168" y="211756"/>
                </a:cubicBezTo>
                <a:cubicBezTo>
                  <a:pt x="2105262" y="208600"/>
                  <a:pt x="2077356" y="205443"/>
                  <a:pt x="2054298" y="191000"/>
                </a:cubicBezTo>
                <a:cubicBezTo>
                  <a:pt x="2014719" y="167442"/>
                  <a:pt x="1976208" y="142578"/>
                  <a:pt x="1939709" y="113912"/>
                </a:cubicBezTo>
                <a:cubicBezTo>
                  <a:pt x="1895483" y="80034"/>
                  <a:pt x="1854577" y="43420"/>
                  <a:pt x="1813670" y="6806"/>
                </a:cubicBezTo>
                <a:close/>
                <a:moveTo>
                  <a:pt x="183075" y="0"/>
                </a:moveTo>
                <a:lnTo>
                  <a:pt x="928878" y="0"/>
                </a:lnTo>
                <a:lnTo>
                  <a:pt x="911651" y="41050"/>
                </a:lnTo>
                <a:cubicBezTo>
                  <a:pt x="898174" y="73605"/>
                  <a:pt x="886004" y="107225"/>
                  <a:pt x="872527" y="139780"/>
                </a:cubicBezTo>
                <a:cubicBezTo>
                  <a:pt x="867921" y="153442"/>
                  <a:pt x="864744" y="169357"/>
                  <a:pt x="857763" y="183261"/>
                </a:cubicBezTo>
                <a:cubicBezTo>
                  <a:pt x="837647" y="221289"/>
                  <a:pt x="812299" y="255052"/>
                  <a:pt x="772445" y="275899"/>
                </a:cubicBezTo>
                <a:cubicBezTo>
                  <a:pt x="751924" y="286384"/>
                  <a:pt x="728545" y="292361"/>
                  <a:pt x="706915" y="280170"/>
                </a:cubicBezTo>
                <a:cubicBezTo>
                  <a:pt x="669954" y="258747"/>
                  <a:pt x="634179" y="237201"/>
                  <a:pt x="598284" y="214469"/>
                </a:cubicBezTo>
                <a:cubicBezTo>
                  <a:pt x="586754" y="207248"/>
                  <a:pt x="573455" y="206202"/>
                  <a:pt x="564684" y="214291"/>
                </a:cubicBezTo>
                <a:cubicBezTo>
                  <a:pt x="552592" y="225116"/>
                  <a:pt x="546217" y="244955"/>
                  <a:pt x="550865" y="255276"/>
                </a:cubicBezTo>
                <a:cubicBezTo>
                  <a:pt x="557184" y="270225"/>
                  <a:pt x="563503" y="285173"/>
                  <a:pt x="570888" y="298813"/>
                </a:cubicBezTo>
                <a:cubicBezTo>
                  <a:pt x="578394" y="313640"/>
                  <a:pt x="573667" y="326115"/>
                  <a:pt x="569061" y="339777"/>
                </a:cubicBezTo>
                <a:cubicBezTo>
                  <a:pt x="567049" y="343579"/>
                  <a:pt x="564093" y="349877"/>
                  <a:pt x="565641" y="353318"/>
                </a:cubicBezTo>
                <a:cubicBezTo>
                  <a:pt x="569224" y="364947"/>
                  <a:pt x="575180" y="376334"/>
                  <a:pt x="578762" y="387963"/>
                </a:cubicBezTo>
                <a:cubicBezTo>
                  <a:pt x="580313" y="391403"/>
                  <a:pt x="580796" y="396151"/>
                  <a:pt x="579971" y="399834"/>
                </a:cubicBezTo>
                <a:cubicBezTo>
                  <a:pt x="577377" y="409691"/>
                  <a:pt x="580355" y="415385"/>
                  <a:pt x="585949" y="423212"/>
                </a:cubicBezTo>
                <a:cubicBezTo>
                  <a:pt x="591664" y="432224"/>
                  <a:pt x="604501" y="440513"/>
                  <a:pt x="598708" y="454295"/>
                </a:cubicBezTo>
                <a:cubicBezTo>
                  <a:pt x="590903" y="471880"/>
                  <a:pt x="597342" y="488016"/>
                  <a:pt x="603661" y="502963"/>
                </a:cubicBezTo>
                <a:cubicBezTo>
                  <a:pt x="625717" y="554690"/>
                  <a:pt x="647894" y="607602"/>
                  <a:pt x="661881" y="662548"/>
                </a:cubicBezTo>
                <a:cubicBezTo>
                  <a:pt x="671321" y="696368"/>
                  <a:pt x="679573" y="730308"/>
                  <a:pt x="682010" y="766040"/>
                </a:cubicBezTo>
                <a:cubicBezTo>
                  <a:pt x="684086" y="798212"/>
                  <a:pt x="678918" y="829921"/>
                  <a:pt x="670068" y="860805"/>
                </a:cubicBezTo>
                <a:cubicBezTo>
                  <a:pt x="662285" y="890383"/>
                  <a:pt x="652005" y="919013"/>
                  <a:pt x="657642" y="950823"/>
                </a:cubicBezTo>
                <a:cubicBezTo>
                  <a:pt x="660883" y="970880"/>
                  <a:pt x="659497" y="992610"/>
                  <a:pt x="661550" y="1012789"/>
                </a:cubicBezTo>
                <a:cubicBezTo>
                  <a:pt x="662517" y="1022287"/>
                  <a:pt x="665979" y="1032728"/>
                  <a:pt x="666945" y="1042224"/>
                </a:cubicBezTo>
                <a:cubicBezTo>
                  <a:pt x="671657" y="1088519"/>
                  <a:pt x="676370" y="1134814"/>
                  <a:pt x="681082" y="1181109"/>
                </a:cubicBezTo>
                <a:cubicBezTo>
                  <a:pt x="681565" y="1185856"/>
                  <a:pt x="683236" y="1190484"/>
                  <a:pt x="683719" y="1195232"/>
                </a:cubicBezTo>
                <a:cubicBezTo>
                  <a:pt x="690301" y="1224546"/>
                  <a:pt x="695816" y="1255168"/>
                  <a:pt x="702519" y="1285668"/>
                </a:cubicBezTo>
                <a:cubicBezTo>
                  <a:pt x="709100" y="1314982"/>
                  <a:pt x="714495" y="1344417"/>
                  <a:pt x="723451" y="1373488"/>
                </a:cubicBezTo>
                <a:cubicBezTo>
                  <a:pt x="729187" y="1394492"/>
                  <a:pt x="744178" y="1412156"/>
                  <a:pt x="745286" y="1434831"/>
                </a:cubicBezTo>
                <a:cubicBezTo>
                  <a:pt x="745649" y="1438393"/>
                  <a:pt x="748506" y="1442898"/>
                  <a:pt x="751122" y="1445032"/>
                </a:cubicBezTo>
                <a:cubicBezTo>
                  <a:pt x="764080" y="1454506"/>
                  <a:pt x="759353" y="1466981"/>
                  <a:pt x="757000" y="1479214"/>
                </a:cubicBezTo>
                <a:cubicBezTo>
                  <a:pt x="756176" y="1482895"/>
                  <a:pt x="754406" y="1489073"/>
                  <a:pt x="755955" y="1492514"/>
                </a:cubicBezTo>
                <a:cubicBezTo>
                  <a:pt x="768572" y="1510418"/>
                  <a:pt x="782255" y="1527016"/>
                  <a:pt x="785616" y="1548262"/>
                </a:cubicBezTo>
                <a:cubicBezTo>
                  <a:pt x="785978" y="1551823"/>
                  <a:pt x="788957" y="1557517"/>
                  <a:pt x="788133" y="1561199"/>
                </a:cubicBezTo>
                <a:cubicBezTo>
                  <a:pt x="784009" y="1579608"/>
                  <a:pt x="778579" y="1596952"/>
                  <a:pt x="773148" y="1614296"/>
                </a:cubicBezTo>
                <a:cubicBezTo>
                  <a:pt x="772203" y="1616791"/>
                  <a:pt x="771257" y="1619286"/>
                  <a:pt x="769004" y="1620714"/>
                </a:cubicBezTo>
                <a:cubicBezTo>
                  <a:pt x="746592" y="1636188"/>
                  <a:pt x="726675" y="1652607"/>
                  <a:pt x="696999" y="1655628"/>
                </a:cubicBezTo>
                <a:cubicBezTo>
                  <a:pt x="630646" y="1663581"/>
                  <a:pt x="563225" y="1672843"/>
                  <a:pt x="496005" y="1660495"/>
                </a:cubicBezTo>
                <a:cubicBezTo>
                  <a:pt x="480090" y="1657319"/>
                  <a:pt x="464659" y="1658889"/>
                  <a:pt x="449468" y="1662833"/>
                </a:cubicBezTo>
                <a:cubicBezTo>
                  <a:pt x="391082" y="1678371"/>
                  <a:pt x="331148" y="1690468"/>
                  <a:pt x="282421" y="1730208"/>
                </a:cubicBezTo>
                <a:cubicBezTo>
                  <a:pt x="280168" y="1731638"/>
                  <a:pt x="276727" y="1733188"/>
                  <a:pt x="274353" y="1733429"/>
                </a:cubicBezTo>
                <a:lnTo>
                  <a:pt x="235733" y="1737360"/>
                </a:lnTo>
                <a:lnTo>
                  <a:pt x="66493" y="1737360"/>
                </a:lnTo>
                <a:lnTo>
                  <a:pt x="32374" y="1724477"/>
                </a:lnTo>
                <a:cubicBezTo>
                  <a:pt x="15613" y="1712990"/>
                  <a:pt x="10361" y="1696734"/>
                  <a:pt x="480" y="1682149"/>
                </a:cubicBezTo>
                <a:cubicBezTo>
                  <a:pt x="-948" y="1679894"/>
                  <a:pt x="1064" y="1676092"/>
                  <a:pt x="3197" y="1673477"/>
                </a:cubicBezTo>
                <a:cubicBezTo>
                  <a:pt x="10539" y="1663134"/>
                  <a:pt x="19189" y="1653858"/>
                  <a:pt x="26533" y="1643517"/>
                </a:cubicBezTo>
                <a:cubicBezTo>
                  <a:pt x="43230" y="1619029"/>
                  <a:pt x="68378" y="1606875"/>
                  <a:pt x="97812" y="1601480"/>
                </a:cubicBezTo>
                <a:cubicBezTo>
                  <a:pt x="116684" y="1598360"/>
                  <a:pt x="135677" y="1596427"/>
                  <a:pt x="154549" y="1593306"/>
                </a:cubicBezTo>
                <a:cubicBezTo>
                  <a:pt x="175674" y="1588758"/>
                  <a:pt x="196678" y="1583021"/>
                  <a:pt x="217803" y="1578472"/>
                </a:cubicBezTo>
                <a:cubicBezTo>
                  <a:pt x="234301" y="1575594"/>
                  <a:pt x="250678" y="1571528"/>
                  <a:pt x="266813" y="1565088"/>
                </a:cubicBezTo>
                <a:cubicBezTo>
                  <a:pt x="286390" y="1557100"/>
                  <a:pt x="297777" y="1551143"/>
                  <a:pt x="299042" y="1528226"/>
                </a:cubicBezTo>
                <a:cubicBezTo>
                  <a:pt x="300791" y="1510058"/>
                  <a:pt x="316322" y="1497683"/>
                  <a:pt x="325555" y="1482351"/>
                </a:cubicBezTo>
                <a:cubicBezTo>
                  <a:pt x="334789" y="1467019"/>
                  <a:pt x="345210" y="1451567"/>
                  <a:pt x="353136" y="1435168"/>
                </a:cubicBezTo>
                <a:cubicBezTo>
                  <a:pt x="358104" y="1425068"/>
                  <a:pt x="361665" y="1424706"/>
                  <a:pt x="369513" y="1431102"/>
                </a:cubicBezTo>
                <a:cubicBezTo>
                  <a:pt x="373435" y="1434301"/>
                  <a:pt x="377360" y="1437499"/>
                  <a:pt x="380920" y="1437137"/>
                </a:cubicBezTo>
                <a:cubicBezTo>
                  <a:pt x="413333" y="1437437"/>
                  <a:pt x="446066" y="1417314"/>
                  <a:pt x="449443" y="1379791"/>
                </a:cubicBezTo>
                <a:cubicBezTo>
                  <a:pt x="448959" y="1375042"/>
                  <a:pt x="450729" y="1368865"/>
                  <a:pt x="454049" y="1366129"/>
                </a:cubicBezTo>
                <a:cubicBezTo>
                  <a:pt x="466019" y="1354117"/>
                  <a:pt x="468130" y="1339509"/>
                  <a:pt x="464186" y="1324319"/>
                </a:cubicBezTo>
                <a:cubicBezTo>
                  <a:pt x="461669" y="1311384"/>
                  <a:pt x="457845" y="1297379"/>
                  <a:pt x="454142" y="1284564"/>
                </a:cubicBezTo>
                <a:cubicBezTo>
                  <a:pt x="446373" y="1255371"/>
                  <a:pt x="438604" y="1226178"/>
                  <a:pt x="430835" y="1196985"/>
                </a:cubicBezTo>
                <a:cubicBezTo>
                  <a:pt x="427253" y="1185356"/>
                  <a:pt x="424738" y="1172420"/>
                  <a:pt x="411438" y="1171375"/>
                </a:cubicBezTo>
                <a:cubicBezTo>
                  <a:pt x="392083" y="1169748"/>
                  <a:pt x="386006" y="1157173"/>
                  <a:pt x="379807" y="1143411"/>
                </a:cubicBezTo>
                <a:cubicBezTo>
                  <a:pt x="360971" y="1099754"/>
                  <a:pt x="339761" y="1056337"/>
                  <a:pt x="320926" y="1012680"/>
                </a:cubicBezTo>
                <a:cubicBezTo>
                  <a:pt x="313420" y="997853"/>
                  <a:pt x="308288" y="982783"/>
                  <a:pt x="304222" y="966406"/>
                </a:cubicBezTo>
                <a:cubicBezTo>
                  <a:pt x="295267" y="937333"/>
                  <a:pt x="288806" y="909208"/>
                  <a:pt x="281037" y="880015"/>
                </a:cubicBezTo>
                <a:cubicBezTo>
                  <a:pt x="275180" y="857824"/>
                  <a:pt x="267070" y="837060"/>
                  <a:pt x="261213" y="814869"/>
                </a:cubicBezTo>
                <a:cubicBezTo>
                  <a:pt x="253687" y="788051"/>
                  <a:pt x="248533" y="760990"/>
                  <a:pt x="239939" y="735479"/>
                </a:cubicBezTo>
                <a:cubicBezTo>
                  <a:pt x="233258" y="716969"/>
                  <a:pt x="235370" y="702362"/>
                  <a:pt x="246977" y="686789"/>
                </a:cubicBezTo>
                <a:cubicBezTo>
                  <a:pt x="250176" y="682864"/>
                  <a:pt x="250638" y="675622"/>
                  <a:pt x="251221" y="669566"/>
                </a:cubicBezTo>
                <a:cubicBezTo>
                  <a:pt x="251740" y="627535"/>
                  <a:pt x="234454" y="587318"/>
                  <a:pt x="227850" y="546013"/>
                </a:cubicBezTo>
                <a:cubicBezTo>
                  <a:pt x="226302" y="542573"/>
                  <a:pt x="224752" y="539133"/>
                  <a:pt x="223203" y="535693"/>
                </a:cubicBezTo>
                <a:cubicBezTo>
                  <a:pt x="219862" y="526438"/>
                  <a:pt x="216521" y="517183"/>
                  <a:pt x="213180" y="507928"/>
                </a:cubicBezTo>
                <a:cubicBezTo>
                  <a:pt x="211389" y="502113"/>
                  <a:pt x="210785" y="496179"/>
                  <a:pt x="210180" y="490243"/>
                </a:cubicBezTo>
                <a:cubicBezTo>
                  <a:pt x="206457" y="465436"/>
                  <a:pt x="203799" y="439321"/>
                  <a:pt x="200074" y="414515"/>
                </a:cubicBezTo>
                <a:cubicBezTo>
                  <a:pt x="197075" y="396829"/>
                  <a:pt x="189689" y="383189"/>
                  <a:pt x="178622" y="368724"/>
                </a:cubicBezTo>
                <a:cubicBezTo>
                  <a:pt x="167555" y="354259"/>
                  <a:pt x="158258" y="333617"/>
                  <a:pt x="157633" y="315690"/>
                </a:cubicBezTo>
                <a:cubicBezTo>
                  <a:pt x="155557" y="283520"/>
                  <a:pt x="160726" y="251810"/>
                  <a:pt x="157464" y="219760"/>
                </a:cubicBezTo>
                <a:cubicBezTo>
                  <a:pt x="153718" y="182962"/>
                  <a:pt x="146290" y="145339"/>
                  <a:pt x="149667" y="107816"/>
                </a:cubicBezTo>
                <a:cubicBezTo>
                  <a:pt x="151174" y="87273"/>
                  <a:pt x="154110" y="68984"/>
                  <a:pt x="165596" y="52224"/>
                </a:cubicBezTo>
                <a:cubicBezTo>
                  <a:pt x="172819" y="40695"/>
                  <a:pt x="180986" y="26670"/>
                  <a:pt x="183217" y="1325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 xmlns:a16="http://schemas.microsoft.com/office/drawing/2014/main" id="{6E533997-CD25-46C1-AEFB-2B4A5FF569A1}"/>
              </a:ext>
            </a:extLst>
          </p:cNvPr>
          <p:cNvSpPr>
            <a:spLocks noGrp="1"/>
          </p:cNvSpPr>
          <p:nvPr>
            <p:ph type="body" sz="quarter" idx="4294967295"/>
          </p:nvPr>
        </p:nvSpPr>
        <p:spPr>
          <a:xfrm>
            <a:off x="0" y="287338"/>
            <a:ext cx="12192000" cy="723900"/>
          </a:xfrm>
          <a:prstGeom prst="rect">
            <a:avLst/>
          </a:prstGeom>
        </p:spPr>
        <p:txBody>
          <a:bodyPr>
            <a:normAutofit fontScale="92500" lnSpcReduction="20000"/>
          </a:bodyPr>
          <a:lstStyle/>
          <a:p>
            <a:pPr marL="0" indent="0" algn="ctr">
              <a:buNone/>
            </a:pPr>
            <a:r>
              <a:rPr lang="en-US" sz="5400" dirty="0"/>
              <a:t>Kootenay Rovers FC</a:t>
            </a:r>
          </a:p>
        </p:txBody>
      </p:sp>
      <p:grpSp>
        <p:nvGrpSpPr>
          <p:cNvPr id="6" name="Group 5">
            <a:extLst>
              <a:ext uri="{FF2B5EF4-FFF2-40B4-BE49-F238E27FC236}">
                <a16:creationId xmlns="" xmlns:a16="http://schemas.microsoft.com/office/drawing/2014/main" id="{9673C969-99D0-4D37-93D6-D26BB8CB7F17}"/>
              </a:ext>
            </a:extLst>
          </p:cNvPr>
          <p:cNvGrpSpPr/>
          <p:nvPr/>
        </p:nvGrpSpPr>
        <p:grpSpPr>
          <a:xfrm>
            <a:off x="0" y="6368904"/>
            <a:ext cx="12280605" cy="489096"/>
            <a:chOff x="-10633" y="6411432"/>
            <a:chExt cx="11109042" cy="446567"/>
          </a:xfrm>
        </p:grpSpPr>
        <p:sp>
          <p:nvSpPr>
            <p:cNvPr id="7" name="Graphic 41">
              <a:extLst>
                <a:ext uri="{FF2B5EF4-FFF2-40B4-BE49-F238E27FC236}">
                  <a16:creationId xmlns="" xmlns:a16="http://schemas.microsoft.com/office/drawing/2014/main" id="{1CF89CC7-EFA3-465F-A5DC-512C3A53761A}"/>
                </a:ext>
              </a:extLst>
            </p:cNvPr>
            <p:cNvSpPr/>
            <p:nvPr userDrawn="1"/>
          </p:nvSpPr>
          <p:spPr>
            <a:xfrm>
              <a:off x="-10633" y="6411432"/>
              <a:ext cx="5608465" cy="446567"/>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8" name="Graphic 41">
              <a:extLst>
                <a:ext uri="{FF2B5EF4-FFF2-40B4-BE49-F238E27FC236}">
                  <a16:creationId xmlns="" xmlns:a16="http://schemas.microsoft.com/office/drawing/2014/main" id="{48DC5BD8-E975-4A5A-91C0-D0E899534888}"/>
                </a:ext>
              </a:extLst>
            </p:cNvPr>
            <p:cNvSpPr/>
            <p:nvPr userDrawn="1"/>
          </p:nvSpPr>
          <p:spPr>
            <a:xfrm>
              <a:off x="5489944" y="6411432"/>
              <a:ext cx="5608465" cy="446567"/>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2">
                <a:lumMod val="50000"/>
              </a:schemeClr>
            </a:solidFill>
            <a:ln w="9525" cap="flat">
              <a:noFill/>
              <a:prstDash val="solid"/>
              <a:miter/>
            </a:ln>
          </p:spPr>
          <p:txBody>
            <a:bodyPr rtlCol="0" anchor="ctr"/>
            <a:lstStyle/>
            <a:p>
              <a:endParaRPr lang="en-US" dirty="0"/>
            </a:p>
          </p:txBody>
        </p:sp>
      </p:grpSp>
      <p:sp>
        <p:nvSpPr>
          <p:cNvPr id="18" name="Freeform: Shape 17">
            <a:extLst>
              <a:ext uri="{FF2B5EF4-FFF2-40B4-BE49-F238E27FC236}">
                <a16:creationId xmlns="" xmlns:a16="http://schemas.microsoft.com/office/drawing/2014/main" id="{2B7C4390-FD6B-4B69-82FB-4A2EF0A2DDE5}"/>
              </a:ext>
            </a:extLst>
          </p:cNvPr>
          <p:cNvSpPr/>
          <p:nvPr/>
        </p:nvSpPr>
        <p:spPr>
          <a:xfrm>
            <a:off x="433129" y="1570473"/>
            <a:ext cx="3027332" cy="1734807"/>
          </a:xfrm>
          <a:custGeom>
            <a:avLst/>
            <a:gdLst>
              <a:gd name="connsiteX0" fmla="*/ 1821335 w 3027332"/>
              <a:gd name="connsiteY0" fmla="*/ 0 h 1734807"/>
              <a:gd name="connsiteX1" fmla="*/ 1849866 w 3027332"/>
              <a:gd name="connsiteY1" fmla="*/ 21083 h 1734807"/>
              <a:gd name="connsiteX2" fmla="*/ 1870188 w 3027332"/>
              <a:gd name="connsiteY2" fmla="*/ 32208 h 1734807"/>
              <a:gd name="connsiteX3" fmla="*/ 1898599 w 3027332"/>
              <a:gd name="connsiteY3" fmla="*/ 52103 h 1734807"/>
              <a:gd name="connsiteX4" fmla="*/ 1933328 w 3027332"/>
              <a:gd name="connsiteY4" fmla="*/ 86947 h 1734807"/>
              <a:gd name="connsiteX5" fmla="*/ 1955704 w 3027332"/>
              <a:gd name="connsiteY5" fmla="*/ 118251 h 1734807"/>
              <a:gd name="connsiteX6" fmla="*/ 1980781 w 3027332"/>
              <a:gd name="connsiteY6" fmla="*/ 199652 h 1734807"/>
              <a:gd name="connsiteX7" fmla="*/ 1992742 w 3027332"/>
              <a:gd name="connsiteY7" fmla="*/ 317171 h 1734807"/>
              <a:gd name="connsiteX8" fmla="*/ 1994313 w 3027332"/>
              <a:gd name="connsiteY8" fmla="*/ 332602 h 1734807"/>
              <a:gd name="connsiteX9" fmla="*/ 2007009 w 3027332"/>
              <a:gd name="connsiteY9" fmla="*/ 327712 h 1734807"/>
              <a:gd name="connsiteX10" fmla="*/ 2042783 w 3027332"/>
              <a:gd name="connsiteY10" fmla="*/ 349256 h 1734807"/>
              <a:gd name="connsiteX11" fmla="*/ 2044596 w 3027332"/>
              <a:gd name="connsiteY11" fmla="*/ 367063 h 1734807"/>
              <a:gd name="connsiteX12" fmla="*/ 2030776 w 3027332"/>
              <a:gd name="connsiteY12" fmla="*/ 408047 h 1734807"/>
              <a:gd name="connsiteX13" fmla="*/ 2013980 w 3027332"/>
              <a:gd name="connsiteY13" fmla="*/ 443338 h 1734807"/>
              <a:gd name="connsiteX14" fmla="*/ 1989741 w 3027332"/>
              <a:gd name="connsiteY14" fmla="*/ 499777 h 1734807"/>
              <a:gd name="connsiteX15" fmla="*/ 1979100 w 3027332"/>
              <a:gd name="connsiteY15" fmla="*/ 524846 h 1734807"/>
              <a:gd name="connsiteX16" fmla="*/ 1962929 w 3027332"/>
              <a:gd name="connsiteY16" fmla="*/ 578064 h 1734807"/>
              <a:gd name="connsiteX17" fmla="*/ 1954419 w 3027332"/>
              <a:gd name="connsiteY17" fmla="*/ 600518 h 1734807"/>
              <a:gd name="connsiteX18" fmla="*/ 1950702 w 3027332"/>
              <a:gd name="connsiteY18" fmla="*/ 646471 h 1734807"/>
              <a:gd name="connsiteX19" fmla="*/ 1949642 w 3027332"/>
              <a:gd name="connsiteY19" fmla="*/ 718540 h 1734807"/>
              <a:gd name="connsiteX20" fmla="*/ 1963588 w 3027332"/>
              <a:gd name="connsiteY20" fmla="*/ 749503 h 1734807"/>
              <a:gd name="connsiteX21" fmla="*/ 1974655 w 3027332"/>
              <a:gd name="connsiteY21" fmla="*/ 763968 h 1734807"/>
              <a:gd name="connsiteX22" fmla="*/ 1984514 w 3027332"/>
              <a:gd name="connsiteY22" fmla="*/ 766563 h 1734807"/>
              <a:gd name="connsiteX23" fmla="*/ 1986526 w 3027332"/>
              <a:gd name="connsiteY23" fmla="*/ 762760 h 1734807"/>
              <a:gd name="connsiteX24" fmla="*/ 1997593 w 3027332"/>
              <a:gd name="connsiteY24" fmla="*/ 777225 h 1734807"/>
              <a:gd name="connsiteX25" fmla="*/ 2053732 w 3027332"/>
              <a:gd name="connsiteY25" fmla="*/ 833877 h 1734807"/>
              <a:gd name="connsiteX26" fmla="*/ 2103530 w 3027332"/>
              <a:gd name="connsiteY26" fmla="*/ 863589 h 1734807"/>
              <a:gd name="connsiteX27" fmla="*/ 2129325 w 3027332"/>
              <a:gd name="connsiteY27" fmla="*/ 881353 h 1734807"/>
              <a:gd name="connsiteX28" fmla="*/ 2183751 w 3027332"/>
              <a:gd name="connsiteY28" fmla="*/ 909394 h 1734807"/>
              <a:gd name="connsiteX29" fmla="*/ 2269466 w 3027332"/>
              <a:gd name="connsiteY29" fmla="*/ 973829 h 1734807"/>
              <a:gd name="connsiteX30" fmla="*/ 2348158 w 3027332"/>
              <a:gd name="connsiteY30" fmla="*/ 1028185 h 1734807"/>
              <a:gd name="connsiteX31" fmla="*/ 2354336 w 3027332"/>
              <a:gd name="connsiteY31" fmla="*/ 1029955 h 1734807"/>
              <a:gd name="connsiteX32" fmla="*/ 2390957 w 3027332"/>
              <a:gd name="connsiteY32" fmla="*/ 1059809 h 1734807"/>
              <a:gd name="connsiteX33" fmla="*/ 2396188 w 3027332"/>
              <a:gd name="connsiteY33" fmla="*/ 1064074 h 1734807"/>
              <a:gd name="connsiteX34" fmla="*/ 2426411 w 3027332"/>
              <a:gd name="connsiteY34" fmla="*/ 1101776 h 1734807"/>
              <a:gd name="connsiteX35" fmla="*/ 2440939 w 3027332"/>
              <a:gd name="connsiteY35" fmla="*/ 1126683 h 1734807"/>
              <a:gd name="connsiteX36" fmla="*/ 2469129 w 3027332"/>
              <a:gd name="connsiteY36" fmla="*/ 1156196 h 1734807"/>
              <a:gd name="connsiteX37" fmla="*/ 2477580 w 3027332"/>
              <a:gd name="connsiteY37" fmla="*/ 1168528 h 1734807"/>
              <a:gd name="connsiteX38" fmla="*/ 2533236 w 3027332"/>
              <a:gd name="connsiteY38" fmla="*/ 1220432 h 1734807"/>
              <a:gd name="connsiteX39" fmla="*/ 2543238 w 3027332"/>
              <a:gd name="connsiteY39" fmla="*/ 1236204 h 1734807"/>
              <a:gd name="connsiteX40" fmla="*/ 2580099 w 3027332"/>
              <a:gd name="connsiteY40" fmla="*/ 1268433 h 1734807"/>
              <a:gd name="connsiteX41" fmla="*/ 2595935 w 3027332"/>
              <a:gd name="connsiteY41" fmla="*/ 1294406 h 1734807"/>
              <a:gd name="connsiteX42" fmla="*/ 2598694 w 3027332"/>
              <a:gd name="connsiteY42" fmla="*/ 1309717 h 1734807"/>
              <a:gd name="connsiteX43" fmla="*/ 2618674 w 3027332"/>
              <a:gd name="connsiteY43" fmla="*/ 1329271 h 1734807"/>
              <a:gd name="connsiteX44" fmla="*/ 2671053 w 3027332"/>
              <a:gd name="connsiteY44" fmla="*/ 1407894 h 1734807"/>
              <a:gd name="connsiteX45" fmla="*/ 2712784 w 3027332"/>
              <a:gd name="connsiteY45" fmla="*/ 1440826 h 1734807"/>
              <a:gd name="connsiteX46" fmla="*/ 2739062 w 3027332"/>
              <a:gd name="connsiteY46" fmla="*/ 1463337 h 1734807"/>
              <a:gd name="connsiteX47" fmla="*/ 2774396 w 3027332"/>
              <a:gd name="connsiteY47" fmla="*/ 1504117 h 1734807"/>
              <a:gd name="connsiteX48" fmla="*/ 2780594 w 3027332"/>
              <a:gd name="connsiteY48" fmla="*/ 1517878 h 1734807"/>
              <a:gd name="connsiteX49" fmla="*/ 2791220 w 3027332"/>
              <a:gd name="connsiteY49" fmla="*/ 1551577 h 1734807"/>
              <a:gd name="connsiteX50" fmla="*/ 2810255 w 3027332"/>
              <a:gd name="connsiteY50" fmla="*/ 1573627 h 1734807"/>
              <a:gd name="connsiteX51" fmla="*/ 2830114 w 3027332"/>
              <a:gd name="connsiteY51" fmla="*/ 1591995 h 1734807"/>
              <a:gd name="connsiteX52" fmla="*/ 2845930 w 3027332"/>
              <a:gd name="connsiteY52" fmla="*/ 1605976 h 1734807"/>
              <a:gd name="connsiteX53" fmla="*/ 2915851 w 3027332"/>
              <a:gd name="connsiteY53" fmla="*/ 1668421 h 1734807"/>
              <a:gd name="connsiteX54" fmla="*/ 3026857 w 3027332"/>
              <a:gd name="connsiteY54" fmla="*/ 1733880 h 1734807"/>
              <a:gd name="connsiteX55" fmla="*/ 3027332 w 3027332"/>
              <a:gd name="connsiteY55" fmla="*/ 1734431 h 1734807"/>
              <a:gd name="connsiteX56" fmla="*/ 2582589 w 3027332"/>
              <a:gd name="connsiteY56" fmla="*/ 1734431 h 1734807"/>
              <a:gd name="connsiteX57" fmla="*/ 2566781 w 3027332"/>
              <a:gd name="connsiteY57" fmla="*/ 1726739 h 1734807"/>
              <a:gd name="connsiteX58" fmla="*/ 2538534 w 3027332"/>
              <a:gd name="connsiteY58" fmla="*/ 1732013 h 1734807"/>
              <a:gd name="connsiteX59" fmla="*/ 2474391 w 3027332"/>
              <a:gd name="connsiteY59" fmla="*/ 1714555 h 1734807"/>
              <a:gd name="connsiteX60" fmla="*/ 2427606 w 3027332"/>
              <a:gd name="connsiteY60" fmla="*/ 1643758 h 1734807"/>
              <a:gd name="connsiteX61" fmla="*/ 2353101 w 3027332"/>
              <a:gd name="connsiteY61" fmla="*/ 1606966 h 1734807"/>
              <a:gd name="connsiteX62" fmla="*/ 2332920 w 3027332"/>
              <a:gd name="connsiteY62" fmla="*/ 1609020 h 1734807"/>
              <a:gd name="connsiteX63" fmla="*/ 2317973 w 3027332"/>
              <a:gd name="connsiteY63" fmla="*/ 1615339 h 1734807"/>
              <a:gd name="connsiteX64" fmla="*/ 2269772 w 3027332"/>
              <a:gd name="connsiteY64" fmla="*/ 1683810 h 1734807"/>
              <a:gd name="connsiteX65" fmla="*/ 2267418 w 3027332"/>
              <a:gd name="connsiteY65" fmla="*/ 1696043 h 1734807"/>
              <a:gd name="connsiteX66" fmla="*/ 2244454 w 3027332"/>
              <a:gd name="connsiteY66" fmla="*/ 1734431 h 1734807"/>
              <a:gd name="connsiteX67" fmla="*/ 1163561 w 3027332"/>
              <a:gd name="connsiteY67" fmla="*/ 1734431 h 1734807"/>
              <a:gd name="connsiteX68" fmla="*/ 1163863 w 3027332"/>
              <a:gd name="connsiteY68" fmla="*/ 1731312 h 1734807"/>
              <a:gd name="connsiteX69" fmla="*/ 1175466 w 3027332"/>
              <a:gd name="connsiteY69" fmla="*/ 1678859 h 1734807"/>
              <a:gd name="connsiteX70" fmla="*/ 1188496 w 3027332"/>
              <a:gd name="connsiteY70" fmla="*/ 1594777 h 1734807"/>
              <a:gd name="connsiteX71" fmla="*/ 1190002 w 3027332"/>
              <a:gd name="connsiteY71" fmla="*/ 1574236 h 1734807"/>
              <a:gd name="connsiteX72" fmla="*/ 1189235 w 3027332"/>
              <a:gd name="connsiteY72" fmla="*/ 1543131 h 1734807"/>
              <a:gd name="connsiteX73" fmla="*/ 1181466 w 3027332"/>
              <a:gd name="connsiteY73" fmla="*/ 1513937 h 1734807"/>
              <a:gd name="connsiteX74" fmla="*/ 1186955 w 3027332"/>
              <a:gd name="connsiteY74" fmla="*/ 1461808 h 1734807"/>
              <a:gd name="connsiteX75" fmla="*/ 1190032 w 3027332"/>
              <a:gd name="connsiteY75" fmla="*/ 1456697 h 1734807"/>
              <a:gd name="connsiteX76" fmla="*/ 1209466 w 3027332"/>
              <a:gd name="connsiteY76" fmla="*/ 1435529 h 1734807"/>
              <a:gd name="connsiteX77" fmla="*/ 1213227 w 3027332"/>
              <a:gd name="connsiteY77" fmla="*/ 1413558 h 1734807"/>
              <a:gd name="connsiteX78" fmla="*/ 1206161 w 3027332"/>
              <a:gd name="connsiteY78" fmla="*/ 1379496 h 1734807"/>
              <a:gd name="connsiteX79" fmla="*/ 1200482 w 3027332"/>
              <a:gd name="connsiteY79" fmla="*/ 1323705 h 1734807"/>
              <a:gd name="connsiteX80" fmla="*/ 1178590 w 3027332"/>
              <a:gd name="connsiteY80" fmla="*/ 1297150 h 1734807"/>
              <a:gd name="connsiteX81" fmla="*/ 1155894 w 3027332"/>
              <a:gd name="connsiteY81" fmla="*/ 1286266 h 1734807"/>
              <a:gd name="connsiteX82" fmla="*/ 1126097 w 3027332"/>
              <a:gd name="connsiteY82" fmla="*/ 1288100 h 1734807"/>
              <a:gd name="connsiteX83" fmla="*/ 1024117 w 3027332"/>
              <a:gd name="connsiteY83" fmla="*/ 1358448 h 1734807"/>
              <a:gd name="connsiteX84" fmla="*/ 1005267 w 3027332"/>
              <a:gd name="connsiteY84" fmla="*/ 1373559 h 1734807"/>
              <a:gd name="connsiteX85" fmla="*/ 976236 w 3027332"/>
              <a:gd name="connsiteY85" fmla="*/ 1406498 h 1734807"/>
              <a:gd name="connsiteX86" fmla="*/ 912684 w 3027332"/>
              <a:gd name="connsiteY86" fmla="*/ 1453744 h 1734807"/>
              <a:gd name="connsiteX87" fmla="*/ 873915 w 3027332"/>
              <a:gd name="connsiteY87" fmla="*/ 1485275 h 1734807"/>
              <a:gd name="connsiteX88" fmla="*/ 789962 w 3027332"/>
              <a:gd name="connsiteY88" fmla="*/ 1544192 h 1734807"/>
              <a:gd name="connsiteX89" fmla="*/ 690577 w 3027332"/>
              <a:gd name="connsiteY89" fmla="*/ 1604681 h 1734807"/>
              <a:gd name="connsiteX90" fmla="*/ 548798 w 3027332"/>
              <a:gd name="connsiteY90" fmla="*/ 1661090 h 1734807"/>
              <a:gd name="connsiteX91" fmla="*/ 454602 w 3027332"/>
              <a:gd name="connsiteY91" fmla="*/ 1701860 h 1734807"/>
              <a:gd name="connsiteX92" fmla="*/ 404846 w 3027332"/>
              <a:gd name="connsiteY92" fmla="*/ 1721167 h 1734807"/>
              <a:gd name="connsiteX93" fmla="*/ 359496 w 3027332"/>
              <a:gd name="connsiteY93" fmla="*/ 1734431 h 1734807"/>
              <a:gd name="connsiteX94" fmla="*/ 0 w 3027332"/>
              <a:gd name="connsiteY94" fmla="*/ 1734431 h 1734807"/>
              <a:gd name="connsiteX95" fmla="*/ 92290 w 3027332"/>
              <a:gd name="connsiteY95" fmla="*/ 1724346 h 1734807"/>
              <a:gd name="connsiteX96" fmla="*/ 172626 w 3027332"/>
              <a:gd name="connsiteY96" fmla="*/ 1700577 h 1734807"/>
              <a:gd name="connsiteX97" fmla="*/ 230627 w 3027332"/>
              <a:gd name="connsiteY97" fmla="*/ 1669488 h 1734807"/>
              <a:gd name="connsiteX98" fmla="*/ 263119 w 3027332"/>
              <a:gd name="connsiteY98" fmla="*/ 1646991 h 1734807"/>
              <a:gd name="connsiteX99" fmla="*/ 334598 w 3027332"/>
              <a:gd name="connsiteY99" fmla="*/ 1583346 h 1734807"/>
              <a:gd name="connsiteX100" fmla="*/ 378455 w 3027332"/>
              <a:gd name="connsiteY100" fmla="*/ 1542902 h 1734807"/>
              <a:gd name="connsiteX101" fmla="*/ 438668 w 3027332"/>
              <a:gd name="connsiteY101" fmla="*/ 1486400 h 1734807"/>
              <a:gd name="connsiteX102" fmla="*/ 503146 w 3027332"/>
              <a:gd name="connsiteY102" fmla="*/ 1424667 h 1734807"/>
              <a:gd name="connsiteX103" fmla="*/ 584221 w 3027332"/>
              <a:gd name="connsiteY103" fmla="*/ 1349252 h 1734807"/>
              <a:gd name="connsiteX104" fmla="*/ 659744 w 3027332"/>
              <a:gd name="connsiteY104" fmla="*/ 1289993 h 1734807"/>
              <a:gd name="connsiteX105" fmla="*/ 755328 w 3027332"/>
              <a:gd name="connsiteY105" fmla="*/ 1227493 h 1734807"/>
              <a:gd name="connsiteX106" fmla="*/ 827695 w 3027332"/>
              <a:gd name="connsiteY106" fmla="*/ 1196140 h 1734807"/>
              <a:gd name="connsiteX107" fmla="*/ 836708 w 3027332"/>
              <a:gd name="connsiteY107" fmla="*/ 1190426 h 1734807"/>
              <a:gd name="connsiteX108" fmla="*/ 903802 w 3027332"/>
              <a:gd name="connsiteY108" fmla="*/ 1130825 h 1734807"/>
              <a:gd name="connsiteX109" fmla="*/ 944560 w 3027332"/>
              <a:gd name="connsiteY109" fmla="*/ 1083500 h 1734807"/>
              <a:gd name="connsiteX110" fmla="*/ 987450 w 3027332"/>
              <a:gd name="connsiteY110" fmla="*/ 1033560 h 1734807"/>
              <a:gd name="connsiteX111" fmla="*/ 1058105 w 3027332"/>
              <a:gd name="connsiteY111" fmla="*/ 973597 h 1734807"/>
              <a:gd name="connsiteX112" fmla="*/ 1064722 w 3027332"/>
              <a:gd name="connsiteY112" fmla="*/ 956132 h 1734807"/>
              <a:gd name="connsiteX113" fmla="*/ 1078562 w 3027332"/>
              <a:gd name="connsiteY113" fmla="*/ 927138 h 1734807"/>
              <a:gd name="connsiteX114" fmla="*/ 1094918 w 3027332"/>
              <a:gd name="connsiteY114" fmla="*/ 911081 h 1734807"/>
              <a:gd name="connsiteX115" fmla="*/ 1192228 w 3027332"/>
              <a:gd name="connsiteY115" fmla="*/ 818422 h 1734807"/>
              <a:gd name="connsiteX116" fmla="*/ 1271193 w 3027332"/>
              <a:gd name="connsiteY116" fmla="*/ 757614 h 1734807"/>
              <a:gd name="connsiteX117" fmla="*/ 1356233 w 3027332"/>
              <a:gd name="connsiteY117" fmla="*/ 709379 h 1734807"/>
              <a:gd name="connsiteX118" fmla="*/ 1428118 w 3027332"/>
              <a:gd name="connsiteY118" fmla="*/ 673278 h 1734807"/>
              <a:gd name="connsiteX119" fmla="*/ 1457310 w 3027332"/>
              <a:gd name="connsiteY119" fmla="*/ 665509 h 1734807"/>
              <a:gd name="connsiteX120" fmla="*/ 1502240 w 3027332"/>
              <a:gd name="connsiteY120" fmla="*/ 694517 h 1734807"/>
              <a:gd name="connsiteX121" fmla="*/ 1536686 w 3027332"/>
              <a:gd name="connsiteY121" fmla="*/ 703005 h 1734807"/>
              <a:gd name="connsiteX122" fmla="*/ 1541313 w 3027332"/>
              <a:gd name="connsiteY122" fmla="*/ 701335 h 1734807"/>
              <a:gd name="connsiteX123" fmla="*/ 1549181 w 3027332"/>
              <a:gd name="connsiteY123" fmla="*/ 719724 h 1734807"/>
              <a:gd name="connsiteX124" fmla="*/ 1550810 w 3027332"/>
              <a:gd name="connsiteY124" fmla="*/ 700368 h 1734807"/>
              <a:gd name="connsiteX125" fmla="*/ 1549096 w 3027332"/>
              <a:gd name="connsiteY125" fmla="*/ 671758 h 1734807"/>
              <a:gd name="connsiteX126" fmla="*/ 1526636 w 3027332"/>
              <a:gd name="connsiteY126" fmla="*/ 592489 h 1734807"/>
              <a:gd name="connsiteX127" fmla="*/ 1521746 w 3027332"/>
              <a:gd name="connsiteY127" fmla="*/ 579793 h 1734807"/>
              <a:gd name="connsiteX128" fmla="*/ 1510473 w 3027332"/>
              <a:gd name="connsiteY128" fmla="*/ 516176 h 1734807"/>
              <a:gd name="connsiteX129" fmla="*/ 1493947 w 3027332"/>
              <a:gd name="connsiteY129" fmla="*/ 436303 h 1734807"/>
              <a:gd name="connsiteX130" fmla="*/ 1469518 w 3027332"/>
              <a:gd name="connsiteY130" fmla="*/ 384820 h 1734807"/>
              <a:gd name="connsiteX131" fmla="*/ 1468367 w 3027332"/>
              <a:gd name="connsiteY131" fmla="*/ 338162 h 1734807"/>
              <a:gd name="connsiteX132" fmla="*/ 1468466 w 3027332"/>
              <a:gd name="connsiteY132" fmla="*/ 327358 h 1734807"/>
              <a:gd name="connsiteX133" fmla="*/ 1465340 w 3027332"/>
              <a:gd name="connsiteY133" fmla="*/ 237725 h 1734807"/>
              <a:gd name="connsiteX134" fmla="*/ 1466869 w 3027332"/>
              <a:gd name="connsiteY134" fmla="*/ 229175 h 1734807"/>
              <a:gd name="connsiteX135" fmla="*/ 1479037 w 3027332"/>
              <a:gd name="connsiteY135" fmla="*/ 195553 h 1734807"/>
              <a:gd name="connsiteX136" fmla="*/ 1495152 w 3027332"/>
              <a:gd name="connsiteY136" fmla="*/ 177122 h 1734807"/>
              <a:gd name="connsiteX137" fmla="*/ 1509133 w 3027332"/>
              <a:gd name="connsiteY137" fmla="*/ 161307 h 1734807"/>
              <a:gd name="connsiteX138" fmla="*/ 1513718 w 3027332"/>
              <a:gd name="connsiteY138" fmla="*/ 135654 h 1734807"/>
              <a:gd name="connsiteX139" fmla="*/ 1513818 w 3027332"/>
              <a:gd name="connsiteY139" fmla="*/ 124849 h 1734807"/>
              <a:gd name="connsiteX140" fmla="*/ 1516895 w 3027332"/>
              <a:gd name="connsiteY140" fmla="*/ 119739 h 1734807"/>
              <a:gd name="connsiteX141" fmla="*/ 1553226 w 3027332"/>
              <a:gd name="connsiteY141" fmla="*/ 52476 h 1734807"/>
              <a:gd name="connsiteX142" fmla="*/ 1634123 w 3027332"/>
              <a:gd name="connsiteY142" fmla="*/ 10661 h 1734807"/>
              <a:gd name="connsiteX143" fmla="*/ 1680055 w 3027332"/>
              <a:gd name="connsiteY143" fmla="*/ 2387 h 1734807"/>
              <a:gd name="connsiteX144" fmla="*/ 1688607 w 3027332"/>
              <a:gd name="connsiteY144" fmla="*/ 3915 h 1734807"/>
              <a:gd name="connsiteX145" fmla="*/ 1699652 w 3027332"/>
              <a:gd name="connsiteY145" fmla="*/ 6389 h 1734807"/>
              <a:gd name="connsiteX146" fmla="*/ 1744177 w 3027332"/>
              <a:gd name="connsiteY146" fmla="*/ 7853 h 1734807"/>
              <a:gd name="connsiteX147" fmla="*/ 1757355 w 3027332"/>
              <a:gd name="connsiteY147" fmla="*/ 7712 h 1734807"/>
              <a:gd name="connsiteX148" fmla="*/ 1776469 w 3027332"/>
              <a:gd name="connsiteY148" fmla="*/ 6965 h 1734807"/>
              <a:gd name="connsiteX149" fmla="*/ 1821335 w 3027332"/>
              <a:gd name="connsiteY149" fmla="*/ 0 h 173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027332" h="1734807">
                <a:moveTo>
                  <a:pt x="1821335" y="0"/>
                </a:moveTo>
                <a:cubicBezTo>
                  <a:pt x="1831677" y="7343"/>
                  <a:pt x="1840832" y="14806"/>
                  <a:pt x="1849866" y="21083"/>
                </a:cubicBezTo>
                <a:cubicBezTo>
                  <a:pt x="1856285" y="25227"/>
                  <a:pt x="1863770" y="28063"/>
                  <a:pt x="1870188" y="32208"/>
                </a:cubicBezTo>
                <a:cubicBezTo>
                  <a:pt x="1879223" y="38484"/>
                  <a:pt x="1890631" y="44519"/>
                  <a:pt x="1898599" y="52103"/>
                </a:cubicBezTo>
                <a:cubicBezTo>
                  <a:pt x="1910612" y="64073"/>
                  <a:pt x="1919184" y="77593"/>
                  <a:pt x="1933328" y="86947"/>
                </a:cubicBezTo>
                <a:cubicBezTo>
                  <a:pt x="1943671" y="94290"/>
                  <a:pt x="1950935" y="106743"/>
                  <a:pt x="1955704" y="118251"/>
                </a:cubicBezTo>
                <a:cubicBezTo>
                  <a:pt x="1965606" y="144829"/>
                  <a:pt x="1973254" y="172834"/>
                  <a:pt x="1980781" y="199652"/>
                </a:cubicBezTo>
                <a:cubicBezTo>
                  <a:pt x="1991890" y="238101"/>
                  <a:pt x="1995877" y="277273"/>
                  <a:pt x="1992742" y="317171"/>
                </a:cubicBezTo>
                <a:cubicBezTo>
                  <a:pt x="1992039" y="322040"/>
                  <a:pt x="1993709" y="326667"/>
                  <a:pt x="1994313" y="332602"/>
                </a:cubicBezTo>
                <a:cubicBezTo>
                  <a:pt x="2000128" y="330811"/>
                  <a:pt x="2003567" y="329261"/>
                  <a:pt x="2007009" y="327712"/>
                </a:cubicBezTo>
                <a:cubicBezTo>
                  <a:pt x="2027771" y="319601"/>
                  <a:pt x="2040488" y="326703"/>
                  <a:pt x="2042783" y="349256"/>
                </a:cubicBezTo>
                <a:cubicBezTo>
                  <a:pt x="2043387" y="355192"/>
                  <a:pt x="2043991" y="361127"/>
                  <a:pt x="2044596" y="367063"/>
                </a:cubicBezTo>
                <a:cubicBezTo>
                  <a:pt x="2044979" y="382615"/>
                  <a:pt x="2041559" y="396156"/>
                  <a:pt x="2030776" y="408047"/>
                </a:cubicBezTo>
                <a:cubicBezTo>
                  <a:pt x="2022126" y="417324"/>
                  <a:pt x="2015146" y="431226"/>
                  <a:pt x="2013980" y="443338"/>
                </a:cubicBezTo>
                <a:cubicBezTo>
                  <a:pt x="2011407" y="465188"/>
                  <a:pt x="2007404" y="484785"/>
                  <a:pt x="1989741" y="499777"/>
                </a:cubicBezTo>
                <a:cubicBezTo>
                  <a:pt x="1982036" y="506557"/>
                  <a:pt x="1979199" y="514042"/>
                  <a:pt x="1979100" y="524846"/>
                </a:cubicBezTo>
                <a:cubicBezTo>
                  <a:pt x="1979846" y="543960"/>
                  <a:pt x="1976910" y="562249"/>
                  <a:pt x="1962929" y="578064"/>
                </a:cubicBezTo>
                <a:cubicBezTo>
                  <a:pt x="1957476" y="583416"/>
                  <a:pt x="1954762" y="592088"/>
                  <a:pt x="1954419" y="600518"/>
                </a:cubicBezTo>
                <a:cubicBezTo>
                  <a:pt x="1952309" y="615125"/>
                  <a:pt x="1954000" y="631744"/>
                  <a:pt x="1950702" y="646471"/>
                </a:cubicBezTo>
                <a:cubicBezTo>
                  <a:pt x="1944809" y="671058"/>
                  <a:pt x="1944851" y="695041"/>
                  <a:pt x="1949642" y="718540"/>
                </a:cubicBezTo>
                <a:cubicBezTo>
                  <a:pt x="1950729" y="729224"/>
                  <a:pt x="1957753" y="739303"/>
                  <a:pt x="1963588" y="749503"/>
                </a:cubicBezTo>
                <a:cubicBezTo>
                  <a:pt x="1966566" y="755196"/>
                  <a:pt x="1970610" y="759582"/>
                  <a:pt x="1974655" y="763968"/>
                </a:cubicBezTo>
                <a:cubicBezTo>
                  <a:pt x="1977271" y="766100"/>
                  <a:pt x="1980832" y="765738"/>
                  <a:pt x="1984514" y="766563"/>
                </a:cubicBezTo>
                <a:cubicBezTo>
                  <a:pt x="1985579" y="765255"/>
                  <a:pt x="1985459" y="764068"/>
                  <a:pt x="1986526" y="762760"/>
                </a:cubicBezTo>
                <a:cubicBezTo>
                  <a:pt x="1990569" y="767145"/>
                  <a:pt x="1993548" y="772840"/>
                  <a:pt x="1997593" y="777225"/>
                </a:cubicBezTo>
                <a:cubicBezTo>
                  <a:pt x="2014133" y="798329"/>
                  <a:pt x="2029606" y="820740"/>
                  <a:pt x="2053732" y="833877"/>
                </a:cubicBezTo>
                <a:cubicBezTo>
                  <a:pt x="2070250" y="842989"/>
                  <a:pt x="2086890" y="853289"/>
                  <a:pt x="2103530" y="863589"/>
                </a:cubicBezTo>
                <a:cubicBezTo>
                  <a:pt x="2112444" y="868679"/>
                  <a:pt x="2120412" y="876262"/>
                  <a:pt x="2129325" y="881353"/>
                </a:cubicBezTo>
                <a:cubicBezTo>
                  <a:pt x="2147031" y="890344"/>
                  <a:pt x="2166990" y="897907"/>
                  <a:pt x="2183751" y="909394"/>
                </a:cubicBezTo>
                <a:cubicBezTo>
                  <a:pt x="2213469" y="930356"/>
                  <a:pt x="2240935" y="952746"/>
                  <a:pt x="2269466" y="973829"/>
                </a:cubicBezTo>
                <a:cubicBezTo>
                  <a:pt x="2295382" y="992780"/>
                  <a:pt x="2321177" y="1010543"/>
                  <a:pt x="2348158" y="1028185"/>
                </a:cubicBezTo>
                <a:cubicBezTo>
                  <a:pt x="2349467" y="1029252"/>
                  <a:pt x="2351841" y="1029010"/>
                  <a:pt x="2354336" y="1029955"/>
                </a:cubicBezTo>
                <a:cubicBezTo>
                  <a:pt x="2370492" y="1035507"/>
                  <a:pt x="2384396" y="1042488"/>
                  <a:pt x="2390957" y="1059809"/>
                </a:cubicBezTo>
                <a:cubicBezTo>
                  <a:pt x="2391077" y="1060997"/>
                  <a:pt x="2393814" y="1064316"/>
                  <a:pt x="2396188" y="1064074"/>
                </a:cubicBezTo>
                <a:cubicBezTo>
                  <a:pt x="2418159" y="1067835"/>
                  <a:pt x="2425543" y="1081476"/>
                  <a:pt x="2426411" y="1101776"/>
                </a:cubicBezTo>
                <a:cubicBezTo>
                  <a:pt x="2426311" y="1112581"/>
                  <a:pt x="2430718" y="1120527"/>
                  <a:pt x="2440939" y="1126683"/>
                </a:cubicBezTo>
                <a:cubicBezTo>
                  <a:pt x="2452468" y="1133905"/>
                  <a:pt x="2459733" y="1146358"/>
                  <a:pt x="2469129" y="1156196"/>
                </a:cubicBezTo>
                <a:cubicBezTo>
                  <a:pt x="2473175" y="1160582"/>
                  <a:pt x="2473779" y="1166516"/>
                  <a:pt x="2477580" y="1168528"/>
                </a:cubicBezTo>
                <a:cubicBezTo>
                  <a:pt x="2498265" y="1183213"/>
                  <a:pt x="2520137" y="1197778"/>
                  <a:pt x="2533236" y="1220432"/>
                </a:cubicBezTo>
                <a:cubicBezTo>
                  <a:pt x="2536214" y="1226126"/>
                  <a:pt x="2540259" y="1230511"/>
                  <a:pt x="2543238" y="1236204"/>
                </a:cubicBezTo>
                <a:cubicBezTo>
                  <a:pt x="2552052" y="1252098"/>
                  <a:pt x="2562997" y="1265376"/>
                  <a:pt x="2580099" y="1268433"/>
                </a:cubicBezTo>
                <a:cubicBezTo>
                  <a:pt x="2602071" y="1272194"/>
                  <a:pt x="2603499" y="1274447"/>
                  <a:pt x="2595935" y="1294406"/>
                </a:cubicBezTo>
                <a:cubicBezTo>
                  <a:pt x="2594045" y="1299396"/>
                  <a:pt x="2588956" y="1308309"/>
                  <a:pt x="2598694" y="1309717"/>
                </a:cubicBezTo>
                <a:cubicBezTo>
                  <a:pt x="2610806" y="1310882"/>
                  <a:pt x="2615212" y="1318830"/>
                  <a:pt x="2618674" y="1329271"/>
                </a:cubicBezTo>
                <a:cubicBezTo>
                  <a:pt x="2627872" y="1360718"/>
                  <a:pt x="2641575" y="1389306"/>
                  <a:pt x="2671053" y="1407894"/>
                </a:cubicBezTo>
                <a:cubicBezTo>
                  <a:pt x="2686385" y="1417128"/>
                  <a:pt x="2699584" y="1428976"/>
                  <a:pt x="2712784" y="1440826"/>
                </a:cubicBezTo>
                <a:cubicBezTo>
                  <a:pt x="2721938" y="1448289"/>
                  <a:pt x="2730973" y="1454566"/>
                  <a:pt x="2739062" y="1463337"/>
                </a:cubicBezTo>
                <a:cubicBezTo>
                  <a:pt x="2751195" y="1476494"/>
                  <a:pt x="2763329" y="1489651"/>
                  <a:pt x="2774396" y="1504117"/>
                </a:cubicBezTo>
                <a:cubicBezTo>
                  <a:pt x="2777253" y="1508624"/>
                  <a:pt x="2781418" y="1514196"/>
                  <a:pt x="2780594" y="1517878"/>
                </a:cubicBezTo>
                <a:cubicBezTo>
                  <a:pt x="2776108" y="1532727"/>
                  <a:pt x="2770073" y="1544135"/>
                  <a:pt x="2791220" y="1551577"/>
                </a:cubicBezTo>
                <a:cubicBezTo>
                  <a:pt x="2798705" y="1554414"/>
                  <a:pt x="2803474" y="1565922"/>
                  <a:pt x="2810255" y="1573627"/>
                </a:cubicBezTo>
                <a:cubicBezTo>
                  <a:pt x="2815728" y="1580265"/>
                  <a:pt x="2823455" y="1585476"/>
                  <a:pt x="2830114" y="1591995"/>
                </a:cubicBezTo>
                <a:cubicBezTo>
                  <a:pt x="2835346" y="1596260"/>
                  <a:pt x="2844139" y="1600162"/>
                  <a:pt x="2845930" y="1605976"/>
                </a:cubicBezTo>
                <a:cubicBezTo>
                  <a:pt x="2856676" y="1640862"/>
                  <a:pt x="2884846" y="1658384"/>
                  <a:pt x="2915851" y="1668421"/>
                </a:cubicBezTo>
                <a:cubicBezTo>
                  <a:pt x="2959089" y="1680810"/>
                  <a:pt x="2996051" y="1702235"/>
                  <a:pt x="3026857" y="1733880"/>
                </a:cubicBezTo>
                <a:lnTo>
                  <a:pt x="3027332" y="1734431"/>
                </a:lnTo>
                <a:lnTo>
                  <a:pt x="2582589" y="1734431"/>
                </a:lnTo>
                <a:lnTo>
                  <a:pt x="2566781" y="1726739"/>
                </a:lnTo>
                <a:cubicBezTo>
                  <a:pt x="2557697" y="1725865"/>
                  <a:pt x="2548321" y="1728018"/>
                  <a:pt x="2538534" y="1732013"/>
                </a:cubicBezTo>
                <a:cubicBezTo>
                  <a:pt x="2520145" y="1739881"/>
                  <a:pt x="2485579" y="1730207"/>
                  <a:pt x="2474391" y="1714555"/>
                </a:cubicBezTo>
                <a:cubicBezTo>
                  <a:pt x="2458796" y="1690956"/>
                  <a:pt x="2444267" y="1666049"/>
                  <a:pt x="2427606" y="1643758"/>
                </a:cubicBezTo>
                <a:cubicBezTo>
                  <a:pt x="2409517" y="1619213"/>
                  <a:pt x="2389294" y="1597285"/>
                  <a:pt x="2353101" y="1606966"/>
                </a:cubicBezTo>
                <a:cubicBezTo>
                  <a:pt x="2346099" y="1608878"/>
                  <a:pt x="2339922" y="1607108"/>
                  <a:pt x="2332920" y="1609020"/>
                </a:cubicBezTo>
                <a:cubicBezTo>
                  <a:pt x="2327106" y="1610811"/>
                  <a:pt x="2321170" y="1611415"/>
                  <a:pt x="2317973" y="1615339"/>
                </a:cubicBezTo>
                <a:cubicBezTo>
                  <a:pt x="2299846" y="1637572"/>
                  <a:pt x="2278863" y="1655300"/>
                  <a:pt x="2269772" y="1683810"/>
                </a:cubicBezTo>
                <a:cubicBezTo>
                  <a:pt x="2268947" y="1687493"/>
                  <a:pt x="2269551" y="1693427"/>
                  <a:pt x="2267418" y="1696043"/>
                </a:cubicBezTo>
                <a:lnTo>
                  <a:pt x="2244454" y="1734431"/>
                </a:lnTo>
                <a:lnTo>
                  <a:pt x="1163561" y="1734431"/>
                </a:lnTo>
                <a:lnTo>
                  <a:pt x="1163863" y="1731312"/>
                </a:lnTo>
                <a:cubicBezTo>
                  <a:pt x="1167335" y="1713868"/>
                  <a:pt x="1171876" y="1696615"/>
                  <a:pt x="1175466" y="1678859"/>
                </a:cubicBezTo>
                <a:cubicBezTo>
                  <a:pt x="1180996" y="1650711"/>
                  <a:pt x="1184152" y="1622805"/>
                  <a:pt x="1188496" y="1594777"/>
                </a:cubicBezTo>
                <a:cubicBezTo>
                  <a:pt x="1189078" y="1588722"/>
                  <a:pt x="1189541" y="1581479"/>
                  <a:pt x="1190002" y="1574236"/>
                </a:cubicBezTo>
                <a:cubicBezTo>
                  <a:pt x="1190102" y="1563431"/>
                  <a:pt x="1196379" y="1554397"/>
                  <a:pt x="1189235" y="1543131"/>
                </a:cubicBezTo>
                <a:cubicBezTo>
                  <a:pt x="1183641" y="1535304"/>
                  <a:pt x="1181246" y="1523555"/>
                  <a:pt x="1181466" y="1513937"/>
                </a:cubicBezTo>
                <a:cubicBezTo>
                  <a:pt x="1182149" y="1497077"/>
                  <a:pt x="1185085" y="1478789"/>
                  <a:pt x="1186955" y="1461808"/>
                </a:cubicBezTo>
                <a:cubicBezTo>
                  <a:pt x="1186834" y="1460620"/>
                  <a:pt x="1188966" y="1458004"/>
                  <a:pt x="1190032" y="1456697"/>
                </a:cubicBezTo>
                <a:cubicBezTo>
                  <a:pt x="1196550" y="1450036"/>
                  <a:pt x="1204256" y="1443256"/>
                  <a:pt x="1209466" y="1435529"/>
                </a:cubicBezTo>
                <a:cubicBezTo>
                  <a:pt x="1213610" y="1429110"/>
                  <a:pt x="1213951" y="1420681"/>
                  <a:pt x="1213227" y="1413558"/>
                </a:cubicBezTo>
                <a:cubicBezTo>
                  <a:pt x="1212018" y="1401688"/>
                  <a:pt x="1207369" y="1391366"/>
                  <a:pt x="1206161" y="1379496"/>
                </a:cubicBezTo>
                <a:cubicBezTo>
                  <a:pt x="1204349" y="1361691"/>
                  <a:pt x="1202415" y="1342698"/>
                  <a:pt x="1200482" y="1323705"/>
                </a:cubicBezTo>
                <a:cubicBezTo>
                  <a:pt x="1199032" y="1309461"/>
                  <a:pt x="1192252" y="1301755"/>
                  <a:pt x="1178590" y="1297150"/>
                </a:cubicBezTo>
                <a:cubicBezTo>
                  <a:pt x="1170039" y="1295621"/>
                  <a:pt x="1162313" y="1290410"/>
                  <a:pt x="1155894" y="1286266"/>
                </a:cubicBezTo>
                <a:cubicBezTo>
                  <a:pt x="1144365" y="1279045"/>
                  <a:pt x="1137243" y="1279770"/>
                  <a:pt x="1126097" y="1288100"/>
                </a:cubicBezTo>
                <a:cubicBezTo>
                  <a:pt x="1092661" y="1313092"/>
                  <a:pt x="1057674" y="1334643"/>
                  <a:pt x="1024117" y="1358448"/>
                </a:cubicBezTo>
                <a:cubicBezTo>
                  <a:pt x="1017357" y="1362733"/>
                  <a:pt x="1010718" y="1368206"/>
                  <a:pt x="1005267" y="1373559"/>
                </a:cubicBezTo>
                <a:cubicBezTo>
                  <a:pt x="995549" y="1384142"/>
                  <a:pt x="987261" y="1396979"/>
                  <a:pt x="976236" y="1406498"/>
                </a:cubicBezTo>
                <a:cubicBezTo>
                  <a:pt x="956319" y="1422917"/>
                  <a:pt x="933787" y="1437204"/>
                  <a:pt x="912684" y="1453744"/>
                </a:cubicBezTo>
                <a:cubicBezTo>
                  <a:pt x="899285" y="1463503"/>
                  <a:pt x="887314" y="1475516"/>
                  <a:pt x="873915" y="1485275"/>
                </a:cubicBezTo>
                <a:cubicBezTo>
                  <a:pt x="845931" y="1504914"/>
                  <a:pt x="815209" y="1521234"/>
                  <a:pt x="789962" y="1544192"/>
                </a:cubicBezTo>
                <a:cubicBezTo>
                  <a:pt x="760448" y="1572383"/>
                  <a:pt x="724859" y="1587999"/>
                  <a:pt x="690577" y="1604681"/>
                </a:cubicBezTo>
                <a:cubicBezTo>
                  <a:pt x="644786" y="1626132"/>
                  <a:pt x="596018" y="1641891"/>
                  <a:pt x="548798" y="1661090"/>
                </a:cubicBezTo>
                <a:cubicBezTo>
                  <a:pt x="517715" y="1673848"/>
                  <a:pt x="485565" y="1687914"/>
                  <a:pt x="454602" y="1701860"/>
                </a:cubicBezTo>
                <a:cubicBezTo>
                  <a:pt x="437873" y="1708361"/>
                  <a:pt x="421471" y="1715127"/>
                  <a:pt x="404846" y="1721167"/>
                </a:cubicBezTo>
                <a:lnTo>
                  <a:pt x="359496" y="1734431"/>
                </a:lnTo>
                <a:lnTo>
                  <a:pt x="0" y="1734431"/>
                </a:lnTo>
                <a:lnTo>
                  <a:pt x="92290" y="1724346"/>
                </a:lnTo>
                <a:cubicBezTo>
                  <a:pt x="119472" y="1720380"/>
                  <a:pt x="147236" y="1710358"/>
                  <a:pt x="172626" y="1700577"/>
                </a:cubicBezTo>
                <a:cubicBezTo>
                  <a:pt x="192201" y="1692589"/>
                  <a:pt x="211415" y="1681038"/>
                  <a:pt x="230627" y="1669488"/>
                </a:cubicBezTo>
                <a:cubicBezTo>
                  <a:pt x="242014" y="1663531"/>
                  <a:pt x="253160" y="1655201"/>
                  <a:pt x="263119" y="1646991"/>
                </a:cubicBezTo>
                <a:cubicBezTo>
                  <a:pt x="287422" y="1626527"/>
                  <a:pt x="311604" y="1604876"/>
                  <a:pt x="334598" y="1583346"/>
                </a:cubicBezTo>
                <a:cubicBezTo>
                  <a:pt x="348943" y="1571092"/>
                  <a:pt x="364232" y="1556343"/>
                  <a:pt x="378455" y="1542902"/>
                </a:cubicBezTo>
                <a:cubicBezTo>
                  <a:pt x="398130" y="1524108"/>
                  <a:pt x="418993" y="1505194"/>
                  <a:pt x="438668" y="1486400"/>
                </a:cubicBezTo>
                <a:cubicBezTo>
                  <a:pt x="459409" y="1466299"/>
                  <a:pt x="481217" y="1444890"/>
                  <a:pt x="503146" y="1424667"/>
                </a:cubicBezTo>
                <a:cubicBezTo>
                  <a:pt x="530648" y="1400280"/>
                  <a:pt x="556720" y="1373639"/>
                  <a:pt x="584221" y="1349252"/>
                </a:cubicBezTo>
                <a:cubicBezTo>
                  <a:pt x="608523" y="1328789"/>
                  <a:pt x="635563" y="1311644"/>
                  <a:pt x="659744" y="1289993"/>
                </a:cubicBezTo>
                <a:cubicBezTo>
                  <a:pt x="688312" y="1264297"/>
                  <a:pt x="719616" y="1241922"/>
                  <a:pt x="755328" y="1227493"/>
                </a:cubicBezTo>
                <a:cubicBezTo>
                  <a:pt x="779530" y="1217834"/>
                  <a:pt x="803613" y="1206986"/>
                  <a:pt x="827695" y="1196140"/>
                </a:cubicBezTo>
                <a:cubicBezTo>
                  <a:pt x="831135" y="1194590"/>
                  <a:pt x="834575" y="1193041"/>
                  <a:pt x="836708" y="1190426"/>
                </a:cubicBezTo>
                <a:cubicBezTo>
                  <a:pt x="859824" y="1170082"/>
                  <a:pt x="881873" y="1151047"/>
                  <a:pt x="903802" y="1130825"/>
                </a:cubicBezTo>
                <a:cubicBezTo>
                  <a:pt x="919091" y="1116076"/>
                  <a:pt x="930578" y="1099316"/>
                  <a:pt x="944560" y="1083500"/>
                </a:cubicBezTo>
                <a:cubicBezTo>
                  <a:pt x="959608" y="1066376"/>
                  <a:pt x="972161" y="1048308"/>
                  <a:pt x="987450" y="1033560"/>
                </a:cubicBezTo>
                <a:cubicBezTo>
                  <a:pt x="1009258" y="1012150"/>
                  <a:pt x="1034989" y="993939"/>
                  <a:pt x="1058105" y="973597"/>
                </a:cubicBezTo>
                <a:cubicBezTo>
                  <a:pt x="1062612" y="970739"/>
                  <a:pt x="1065326" y="962067"/>
                  <a:pt x="1064722" y="956132"/>
                </a:cubicBezTo>
                <a:cubicBezTo>
                  <a:pt x="1063393" y="943074"/>
                  <a:pt x="1069790" y="935227"/>
                  <a:pt x="1078562" y="927138"/>
                </a:cubicBezTo>
                <a:cubicBezTo>
                  <a:pt x="1084014" y="921786"/>
                  <a:pt x="1090774" y="917500"/>
                  <a:pt x="1094918" y="911081"/>
                </a:cubicBezTo>
                <a:cubicBezTo>
                  <a:pt x="1122398" y="874702"/>
                  <a:pt x="1154043" y="843897"/>
                  <a:pt x="1192228" y="818422"/>
                </a:cubicBezTo>
                <a:cubicBezTo>
                  <a:pt x="1219146" y="800090"/>
                  <a:pt x="1243086" y="776065"/>
                  <a:pt x="1271193" y="757614"/>
                </a:cubicBezTo>
                <a:cubicBezTo>
                  <a:pt x="1298232" y="740469"/>
                  <a:pt x="1327887" y="725457"/>
                  <a:pt x="1356233" y="709379"/>
                </a:cubicBezTo>
                <a:cubicBezTo>
                  <a:pt x="1380074" y="696159"/>
                  <a:pt x="1404035" y="684125"/>
                  <a:pt x="1428118" y="673278"/>
                </a:cubicBezTo>
                <a:cubicBezTo>
                  <a:pt x="1437252" y="668750"/>
                  <a:pt x="1447693" y="665289"/>
                  <a:pt x="1457310" y="665509"/>
                </a:cubicBezTo>
                <a:cubicBezTo>
                  <a:pt x="1477732" y="665829"/>
                  <a:pt x="1493064" y="675063"/>
                  <a:pt x="1502240" y="694517"/>
                </a:cubicBezTo>
                <a:cubicBezTo>
                  <a:pt x="1511054" y="710411"/>
                  <a:pt x="1520913" y="713006"/>
                  <a:pt x="1536686" y="703005"/>
                </a:cubicBezTo>
                <a:cubicBezTo>
                  <a:pt x="1538939" y="701577"/>
                  <a:pt x="1540126" y="701456"/>
                  <a:pt x="1541313" y="701335"/>
                </a:cubicBezTo>
                <a:cubicBezTo>
                  <a:pt x="1544291" y="707028"/>
                  <a:pt x="1546082" y="712843"/>
                  <a:pt x="1549181" y="719724"/>
                </a:cubicBezTo>
                <a:cubicBezTo>
                  <a:pt x="1550709" y="711172"/>
                  <a:pt x="1551414" y="706303"/>
                  <a:pt x="1550810" y="700368"/>
                </a:cubicBezTo>
                <a:cubicBezTo>
                  <a:pt x="1551030" y="690751"/>
                  <a:pt x="1552316" y="679825"/>
                  <a:pt x="1549096" y="671758"/>
                </a:cubicBezTo>
                <a:cubicBezTo>
                  <a:pt x="1539316" y="646368"/>
                  <a:pt x="1525975" y="621341"/>
                  <a:pt x="1526636" y="592489"/>
                </a:cubicBezTo>
                <a:cubicBezTo>
                  <a:pt x="1526152" y="587741"/>
                  <a:pt x="1523416" y="584421"/>
                  <a:pt x="1521746" y="579793"/>
                </a:cubicBezTo>
                <a:cubicBezTo>
                  <a:pt x="1513635" y="559031"/>
                  <a:pt x="1508021" y="539214"/>
                  <a:pt x="1510473" y="516176"/>
                </a:cubicBezTo>
                <a:cubicBezTo>
                  <a:pt x="1513629" y="488271"/>
                  <a:pt x="1510971" y="462156"/>
                  <a:pt x="1493947" y="436303"/>
                </a:cubicBezTo>
                <a:cubicBezTo>
                  <a:pt x="1484068" y="421718"/>
                  <a:pt x="1477266" y="402021"/>
                  <a:pt x="1469518" y="384820"/>
                </a:cubicBezTo>
                <a:cubicBezTo>
                  <a:pt x="1464507" y="370938"/>
                  <a:pt x="1454385" y="353977"/>
                  <a:pt x="1468367" y="338162"/>
                </a:cubicBezTo>
                <a:cubicBezTo>
                  <a:pt x="1470500" y="335546"/>
                  <a:pt x="1468829" y="330919"/>
                  <a:pt x="1468466" y="327358"/>
                </a:cubicBezTo>
                <a:cubicBezTo>
                  <a:pt x="1467820" y="297440"/>
                  <a:pt x="1465987" y="267643"/>
                  <a:pt x="1465340" y="237725"/>
                </a:cubicBezTo>
                <a:cubicBezTo>
                  <a:pt x="1465099" y="235351"/>
                  <a:pt x="1464615" y="230603"/>
                  <a:pt x="1466869" y="229175"/>
                </a:cubicBezTo>
                <a:cubicBezTo>
                  <a:pt x="1476705" y="219777"/>
                  <a:pt x="1476685" y="207786"/>
                  <a:pt x="1479037" y="195553"/>
                </a:cubicBezTo>
                <a:cubicBezTo>
                  <a:pt x="1480565" y="187003"/>
                  <a:pt x="1483040" y="175956"/>
                  <a:pt x="1495152" y="177122"/>
                </a:cubicBezTo>
                <a:cubicBezTo>
                  <a:pt x="1507264" y="178288"/>
                  <a:pt x="1510341" y="173177"/>
                  <a:pt x="1509133" y="161307"/>
                </a:cubicBezTo>
                <a:cubicBezTo>
                  <a:pt x="1508287" y="152998"/>
                  <a:pt x="1512310" y="145392"/>
                  <a:pt x="1513718" y="135654"/>
                </a:cubicBezTo>
                <a:cubicBezTo>
                  <a:pt x="1511223" y="134708"/>
                  <a:pt x="1499111" y="133542"/>
                  <a:pt x="1513818" y="124849"/>
                </a:cubicBezTo>
                <a:cubicBezTo>
                  <a:pt x="1516192" y="124608"/>
                  <a:pt x="1517137" y="122113"/>
                  <a:pt x="1516895" y="119739"/>
                </a:cubicBezTo>
                <a:cubicBezTo>
                  <a:pt x="1517678" y="92075"/>
                  <a:pt x="1532364" y="71391"/>
                  <a:pt x="1553226" y="52476"/>
                </a:cubicBezTo>
                <a:cubicBezTo>
                  <a:pt x="1577407" y="30826"/>
                  <a:pt x="1605171" y="20804"/>
                  <a:pt x="1634123" y="10661"/>
                </a:cubicBezTo>
                <a:cubicBezTo>
                  <a:pt x="1649192" y="5528"/>
                  <a:pt x="1667139" y="16895"/>
                  <a:pt x="1680055" y="2387"/>
                </a:cubicBezTo>
                <a:cubicBezTo>
                  <a:pt x="1681122" y="1079"/>
                  <a:pt x="1686112" y="2970"/>
                  <a:pt x="1688607" y="3915"/>
                </a:cubicBezTo>
                <a:cubicBezTo>
                  <a:pt x="1692288" y="4740"/>
                  <a:pt x="1696212" y="7938"/>
                  <a:pt x="1699652" y="6389"/>
                </a:cubicBezTo>
                <a:cubicBezTo>
                  <a:pt x="1714601" y="70"/>
                  <a:pt x="1729570" y="5743"/>
                  <a:pt x="1744177" y="7853"/>
                </a:cubicBezTo>
                <a:cubicBezTo>
                  <a:pt x="1749046" y="8558"/>
                  <a:pt x="1752607" y="8195"/>
                  <a:pt x="1757355" y="7712"/>
                </a:cubicBezTo>
                <a:cubicBezTo>
                  <a:pt x="1764477" y="6987"/>
                  <a:pt x="1771479" y="5075"/>
                  <a:pt x="1776469" y="6965"/>
                </a:cubicBezTo>
                <a:cubicBezTo>
                  <a:pt x="1792867" y="14891"/>
                  <a:pt x="1806991" y="12254"/>
                  <a:pt x="1821335"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DE407DF1-5F2A-421A-A504-D0653807C2C2}"/>
              </a:ext>
            </a:extLst>
          </p:cNvPr>
          <p:cNvSpPr/>
          <p:nvPr/>
        </p:nvSpPr>
        <p:spPr>
          <a:xfrm>
            <a:off x="2120202" y="3304903"/>
            <a:ext cx="10071798" cy="1737360"/>
          </a:xfrm>
          <a:prstGeom prst="rect">
            <a:avLst/>
          </a:prstGeom>
          <a:solidFill>
            <a:schemeClr val="bg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 xmlns:a16="http://schemas.microsoft.com/office/drawing/2014/main" id="{F8AA71E0-8D38-4F6B-9783-B46B1636BAC3}"/>
              </a:ext>
            </a:extLst>
          </p:cNvPr>
          <p:cNvGrpSpPr/>
          <p:nvPr/>
        </p:nvGrpSpPr>
        <p:grpSpPr>
          <a:xfrm>
            <a:off x="5965663" y="3699144"/>
            <a:ext cx="5378924" cy="887323"/>
            <a:chOff x="2079598" y="4199174"/>
            <a:chExt cx="3303211" cy="887323"/>
          </a:xfrm>
        </p:grpSpPr>
        <p:sp>
          <p:nvSpPr>
            <p:cNvPr id="23" name="TextBox 22">
              <a:extLst>
                <a:ext uri="{FF2B5EF4-FFF2-40B4-BE49-F238E27FC236}">
                  <a16:creationId xmlns="" xmlns:a16="http://schemas.microsoft.com/office/drawing/2014/main" id="{FB8EA802-2AD1-4157-9B7C-AD2F7F86C3B6}"/>
                </a:ext>
              </a:extLst>
            </p:cNvPr>
            <p:cNvSpPr txBox="1"/>
            <p:nvPr/>
          </p:nvSpPr>
          <p:spPr>
            <a:xfrm>
              <a:off x="2098435" y="4501722"/>
              <a:ext cx="3255731" cy="584775"/>
            </a:xfrm>
            <a:prstGeom prst="rect">
              <a:avLst/>
            </a:prstGeom>
            <a:noFill/>
          </p:spPr>
          <p:txBody>
            <a:bodyPr wrap="square" rtlCol="0">
              <a:spAutoFit/>
            </a:bodyPr>
            <a:lstStyle/>
            <a:p>
              <a:r>
                <a:rPr lang="en-US" sz="1600" dirty="0"/>
                <a:t>To promote, develop, and facilitate the game of soccer for all players regardless of gender, age and ability.</a:t>
              </a:r>
              <a:endParaRPr lang="en-US" altLang="ko-KR" sz="1600" dirty="0">
                <a:solidFill>
                  <a:schemeClr val="tx1">
                    <a:lumMod val="75000"/>
                    <a:lumOff val="25000"/>
                  </a:schemeClr>
                </a:solidFill>
                <a:cs typeface="Arial" pitchFamily="34" charset="0"/>
              </a:endParaRPr>
            </a:p>
          </p:txBody>
        </p:sp>
        <p:sp>
          <p:nvSpPr>
            <p:cNvPr id="24" name="TextBox 23">
              <a:extLst>
                <a:ext uri="{FF2B5EF4-FFF2-40B4-BE49-F238E27FC236}">
                  <a16:creationId xmlns="" xmlns:a16="http://schemas.microsoft.com/office/drawing/2014/main" id="{EF7293B5-6B6A-4B03-B326-6CEABA684FF1}"/>
                </a:ext>
              </a:extLst>
            </p:cNvPr>
            <p:cNvSpPr txBox="1"/>
            <p:nvPr/>
          </p:nvSpPr>
          <p:spPr>
            <a:xfrm>
              <a:off x="2079598" y="4199174"/>
              <a:ext cx="3303211" cy="307777"/>
            </a:xfrm>
            <a:prstGeom prst="rect">
              <a:avLst/>
            </a:prstGeom>
            <a:noFill/>
          </p:spPr>
          <p:txBody>
            <a:bodyPr wrap="square" rtlCol="0">
              <a:spAutoFit/>
            </a:bodyPr>
            <a:lstStyle/>
            <a:p>
              <a:r>
                <a:rPr lang="en-CA" altLang="ko-KR" sz="1400" b="1" dirty="0">
                  <a:solidFill>
                    <a:schemeClr val="tx1">
                      <a:lumMod val="75000"/>
                      <a:lumOff val="25000"/>
                    </a:schemeClr>
                  </a:solidFill>
                  <a:cs typeface="Arial" pitchFamily="34" charset="0"/>
                </a:rPr>
                <a:t>Mission</a:t>
              </a:r>
              <a:endParaRPr lang="ko-KR" altLang="en-US" sz="1400" b="1" dirty="0">
                <a:solidFill>
                  <a:schemeClr val="tx1">
                    <a:lumMod val="75000"/>
                    <a:lumOff val="25000"/>
                  </a:schemeClr>
                </a:solidFill>
                <a:cs typeface="Arial" pitchFamily="34" charset="0"/>
              </a:endParaRPr>
            </a:p>
          </p:txBody>
        </p:sp>
      </p:grpSp>
      <p:grpSp>
        <p:nvGrpSpPr>
          <p:cNvPr id="25" name="Group 24">
            <a:extLst>
              <a:ext uri="{FF2B5EF4-FFF2-40B4-BE49-F238E27FC236}">
                <a16:creationId xmlns="" xmlns:a16="http://schemas.microsoft.com/office/drawing/2014/main" id="{14ABBD0D-2B92-47FB-AAA1-6D31894D9C90}"/>
              </a:ext>
            </a:extLst>
          </p:cNvPr>
          <p:cNvGrpSpPr/>
          <p:nvPr/>
        </p:nvGrpSpPr>
        <p:grpSpPr>
          <a:xfrm>
            <a:off x="5965663" y="1961784"/>
            <a:ext cx="5378924" cy="1133545"/>
            <a:chOff x="2079598" y="4199174"/>
            <a:chExt cx="3303211" cy="1133545"/>
          </a:xfrm>
        </p:grpSpPr>
        <p:sp>
          <p:nvSpPr>
            <p:cNvPr id="26" name="TextBox 25">
              <a:extLst>
                <a:ext uri="{FF2B5EF4-FFF2-40B4-BE49-F238E27FC236}">
                  <a16:creationId xmlns="" xmlns:a16="http://schemas.microsoft.com/office/drawing/2014/main" id="{254EFBC9-8E52-4E81-B483-33E97372548C}"/>
                </a:ext>
              </a:extLst>
            </p:cNvPr>
            <p:cNvSpPr txBox="1"/>
            <p:nvPr/>
          </p:nvSpPr>
          <p:spPr>
            <a:xfrm>
              <a:off x="2098435" y="4501722"/>
              <a:ext cx="3255731" cy="830997"/>
            </a:xfrm>
            <a:prstGeom prst="rect">
              <a:avLst/>
            </a:prstGeom>
            <a:noFill/>
          </p:spPr>
          <p:txBody>
            <a:bodyPr wrap="square" rtlCol="0">
              <a:spAutoFit/>
            </a:bodyPr>
            <a:lstStyle/>
            <a:p>
              <a:r>
                <a:rPr lang="en-US" sz="1600" dirty="0"/>
                <a:t>Build and grow the East Kootenays to a place where it is known as a soccer region within British Columbia and Canada.</a:t>
              </a:r>
              <a:endParaRPr lang="en-US" altLang="ko-KR" sz="1600" dirty="0">
                <a:solidFill>
                  <a:schemeClr val="tx1">
                    <a:lumMod val="75000"/>
                    <a:lumOff val="25000"/>
                  </a:schemeClr>
                </a:solidFill>
                <a:cs typeface="Arial" pitchFamily="34" charset="0"/>
              </a:endParaRPr>
            </a:p>
          </p:txBody>
        </p:sp>
        <p:sp>
          <p:nvSpPr>
            <p:cNvPr id="27" name="TextBox 26">
              <a:extLst>
                <a:ext uri="{FF2B5EF4-FFF2-40B4-BE49-F238E27FC236}">
                  <a16:creationId xmlns="" xmlns:a16="http://schemas.microsoft.com/office/drawing/2014/main" id="{299E898B-A662-4BD2-B09E-659F6CB09AA1}"/>
                </a:ext>
              </a:extLst>
            </p:cNvPr>
            <p:cNvSpPr txBox="1"/>
            <p:nvPr/>
          </p:nvSpPr>
          <p:spPr>
            <a:xfrm>
              <a:off x="2079598" y="4199174"/>
              <a:ext cx="3303211" cy="307777"/>
            </a:xfrm>
            <a:prstGeom prst="rect">
              <a:avLst/>
            </a:prstGeom>
            <a:noFill/>
          </p:spPr>
          <p:txBody>
            <a:bodyPr wrap="square" rtlCol="0">
              <a:spAutoFit/>
            </a:bodyPr>
            <a:lstStyle/>
            <a:p>
              <a:r>
                <a:rPr lang="en-CA" altLang="ko-KR" sz="1400" b="1" dirty="0">
                  <a:solidFill>
                    <a:schemeClr val="tx1">
                      <a:lumMod val="75000"/>
                      <a:lumOff val="25000"/>
                    </a:schemeClr>
                  </a:solidFill>
                  <a:cs typeface="Arial" pitchFamily="34" charset="0"/>
                </a:rPr>
                <a:t>Vision</a:t>
              </a:r>
              <a:endParaRPr lang="ko-KR" altLang="en-US" sz="1400" b="1" dirty="0">
                <a:solidFill>
                  <a:schemeClr val="tx1">
                    <a:lumMod val="75000"/>
                    <a:lumOff val="25000"/>
                  </a:schemeClr>
                </a:solidFill>
                <a:cs typeface="Arial" pitchFamily="34" charset="0"/>
              </a:endParaRPr>
            </a:p>
          </p:txBody>
        </p:sp>
      </p:grpSp>
      <p:grpSp>
        <p:nvGrpSpPr>
          <p:cNvPr id="28" name="Group 27">
            <a:extLst>
              <a:ext uri="{FF2B5EF4-FFF2-40B4-BE49-F238E27FC236}">
                <a16:creationId xmlns="" xmlns:a16="http://schemas.microsoft.com/office/drawing/2014/main" id="{4B42E889-3E5D-4D8D-BE3E-C728DE4DAFD1}"/>
              </a:ext>
            </a:extLst>
          </p:cNvPr>
          <p:cNvGrpSpPr/>
          <p:nvPr/>
        </p:nvGrpSpPr>
        <p:grpSpPr>
          <a:xfrm>
            <a:off x="5965663" y="5315928"/>
            <a:ext cx="5378924" cy="887323"/>
            <a:chOff x="2079598" y="4199174"/>
            <a:chExt cx="3303211" cy="887323"/>
          </a:xfrm>
        </p:grpSpPr>
        <p:sp>
          <p:nvSpPr>
            <p:cNvPr id="29" name="TextBox 28">
              <a:extLst>
                <a:ext uri="{FF2B5EF4-FFF2-40B4-BE49-F238E27FC236}">
                  <a16:creationId xmlns="" xmlns:a16="http://schemas.microsoft.com/office/drawing/2014/main" id="{7C6A8DB9-9C9C-4F53-8F6D-1DB98FC9CD3C}"/>
                </a:ext>
              </a:extLst>
            </p:cNvPr>
            <p:cNvSpPr txBox="1"/>
            <p:nvPr/>
          </p:nvSpPr>
          <p:spPr>
            <a:xfrm>
              <a:off x="2098435" y="4501722"/>
              <a:ext cx="3255731" cy="584775"/>
            </a:xfrm>
            <a:prstGeom prst="rect">
              <a:avLst/>
            </a:prstGeom>
            <a:noFill/>
          </p:spPr>
          <p:txBody>
            <a:bodyPr wrap="square" rtlCol="0">
              <a:spAutoFit/>
            </a:bodyPr>
            <a:lstStyle/>
            <a:p>
              <a:r>
                <a:rPr lang="en-CA" altLang="ko-KR" sz="1600" dirty="0">
                  <a:solidFill>
                    <a:schemeClr val="tx1">
                      <a:lumMod val="75000"/>
                      <a:lumOff val="25000"/>
                    </a:schemeClr>
                  </a:solidFill>
                  <a:cs typeface="Arial" pitchFamily="34" charset="0"/>
                </a:rPr>
                <a:t>As many as possible, for as long as possible, in the best environment possible…</a:t>
              </a:r>
              <a:endParaRPr lang="ko-KR" altLang="en-US" sz="1600" dirty="0">
                <a:solidFill>
                  <a:schemeClr val="tx1">
                    <a:lumMod val="75000"/>
                    <a:lumOff val="25000"/>
                  </a:schemeClr>
                </a:solidFill>
                <a:cs typeface="Arial" pitchFamily="34" charset="0"/>
              </a:endParaRPr>
            </a:p>
          </p:txBody>
        </p:sp>
        <p:sp>
          <p:nvSpPr>
            <p:cNvPr id="30" name="TextBox 29">
              <a:extLst>
                <a:ext uri="{FF2B5EF4-FFF2-40B4-BE49-F238E27FC236}">
                  <a16:creationId xmlns="" xmlns:a16="http://schemas.microsoft.com/office/drawing/2014/main" id="{E433F1F1-5BC6-45AC-A1D3-55F6612BF20D}"/>
                </a:ext>
              </a:extLst>
            </p:cNvPr>
            <p:cNvSpPr txBox="1"/>
            <p:nvPr/>
          </p:nvSpPr>
          <p:spPr>
            <a:xfrm>
              <a:off x="2079598" y="4199174"/>
              <a:ext cx="3303211" cy="307777"/>
            </a:xfrm>
            <a:prstGeom prst="rect">
              <a:avLst/>
            </a:prstGeom>
            <a:noFill/>
          </p:spPr>
          <p:txBody>
            <a:bodyPr wrap="square" rtlCol="0">
              <a:spAutoFit/>
            </a:bodyPr>
            <a:lstStyle/>
            <a:p>
              <a:r>
                <a:rPr lang="en-CA" altLang="ko-KR" sz="1400" b="1" dirty="0">
                  <a:solidFill>
                    <a:schemeClr val="tx1">
                      <a:lumMod val="75000"/>
                      <a:lumOff val="25000"/>
                    </a:schemeClr>
                  </a:solidFill>
                  <a:cs typeface="Arial" pitchFamily="34" charset="0"/>
                </a:rPr>
                <a:t>Philosophy </a:t>
              </a:r>
              <a:endParaRPr lang="ko-KR" altLang="en-US" sz="1400" b="1" dirty="0">
                <a:solidFill>
                  <a:schemeClr val="tx1">
                    <a:lumMod val="75000"/>
                    <a:lumOff val="25000"/>
                  </a:schemeClr>
                </a:solidFill>
                <a:cs typeface="Arial" pitchFamily="34" charset="0"/>
              </a:endParaRPr>
            </a:p>
          </p:txBody>
        </p:sp>
      </p:grpSp>
      <p:grpSp>
        <p:nvGrpSpPr>
          <p:cNvPr id="4" name="Group 3">
            <a:extLst>
              <a:ext uri="{FF2B5EF4-FFF2-40B4-BE49-F238E27FC236}">
                <a16:creationId xmlns="" xmlns:a16="http://schemas.microsoft.com/office/drawing/2014/main" id="{98C3D338-1389-3EF9-0828-4DA7B7A0C589}"/>
              </a:ext>
            </a:extLst>
          </p:cNvPr>
          <p:cNvGrpSpPr/>
          <p:nvPr/>
        </p:nvGrpSpPr>
        <p:grpSpPr>
          <a:xfrm>
            <a:off x="5138183" y="2174992"/>
            <a:ext cx="539913" cy="548966"/>
            <a:chOff x="6846896" y="2302630"/>
            <a:chExt cx="2407391" cy="2360032"/>
          </a:xfrm>
          <a:solidFill>
            <a:schemeClr val="tx1">
              <a:lumMod val="85000"/>
              <a:lumOff val="15000"/>
            </a:schemeClr>
          </a:solidFill>
        </p:grpSpPr>
        <p:sp>
          <p:nvSpPr>
            <p:cNvPr id="5" name="Oval 4">
              <a:extLst>
                <a:ext uri="{FF2B5EF4-FFF2-40B4-BE49-F238E27FC236}">
                  <a16:creationId xmlns="" xmlns:a16="http://schemas.microsoft.com/office/drawing/2014/main" id="{AB0686D1-3C2F-FA2C-BD32-CF4350C9CA40}"/>
                </a:ext>
              </a:extLst>
            </p:cNvPr>
            <p:cNvSpPr/>
            <p:nvPr/>
          </p:nvSpPr>
          <p:spPr>
            <a:xfrm>
              <a:off x="6858578" y="2310064"/>
              <a:ext cx="2376797" cy="2352598"/>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11">
              <a:extLst>
                <a:ext uri="{FF2B5EF4-FFF2-40B4-BE49-F238E27FC236}">
                  <a16:creationId xmlns="" xmlns:a16="http://schemas.microsoft.com/office/drawing/2014/main" id="{407AF34F-3782-25BD-3B9C-74387A97B03C}"/>
                </a:ext>
              </a:extLst>
            </p:cNvPr>
            <p:cNvSpPr/>
            <p:nvPr/>
          </p:nvSpPr>
          <p:spPr>
            <a:xfrm>
              <a:off x="7163010" y="3086576"/>
              <a:ext cx="533400" cy="219075"/>
            </a:xfrm>
            <a:custGeom>
              <a:avLst/>
              <a:gdLst>
                <a:gd name="connsiteX0" fmla="*/ 82508 w 533400"/>
                <a:gd name="connsiteY0" fmla="*/ 8096 h 219075"/>
                <a:gd name="connsiteX1" fmla="*/ 132990 w 533400"/>
                <a:gd name="connsiteY1" fmla="*/ 54769 h 219075"/>
                <a:gd name="connsiteX2" fmla="*/ 449220 w 533400"/>
                <a:gd name="connsiteY2" fmla="*/ 139541 h 219075"/>
                <a:gd name="connsiteX3" fmla="*/ 516848 w 533400"/>
                <a:gd name="connsiteY3" fmla="*/ 149066 h 219075"/>
                <a:gd name="connsiteX4" fmla="*/ 516848 w 533400"/>
                <a:gd name="connsiteY4" fmla="*/ 216694 h 219075"/>
                <a:gd name="connsiteX5" fmla="*/ 441600 w 533400"/>
                <a:gd name="connsiteY5" fmla="*/ 147161 h 219075"/>
                <a:gd name="connsiteX6" fmla="*/ 129180 w 533400"/>
                <a:gd name="connsiteY6" fmla="*/ 64294 h 219075"/>
                <a:gd name="connsiteX7" fmla="*/ 58695 w 533400"/>
                <a:gd name="connsiteY7" fmla="*/ 85249 h 219075"/>
                <a:gd name="connsiteX8" fmla="*/ 23453 w 533400"/>
                <a:gd name="connsiteY8" fmla="*/ 50006 h 219075"/>
                <a:gd name="connsiteX9" fmla="*/ 56790 w 533400"/>
                <a:gd name="connsiteY9" fmla="*/ 33814 h 219075"/>
                <a:gd name="connsiteX10" fmla="*/ 78698 w 533400"/>
                <a:gd name="connsiteY10" fmla="*/ 714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400" h="219075">
                  <a:moveTo>
                    <a:pt x="82508" y="8096"/>
                  </a:moveTo>
                  <a:cubicBezTo>
                    <a:pt x="82508" y="8096"/>
                    <a:pt x="93938" y="52864"/>
                    <a:pt x="132990" y="54769"/>
                  </a:cubicBezTo>
                  <a:cubicBezTo>
                    <a:pt x="172043" y="56674"/>
                    <a:pt x="347303" y="93821"/>
                    <a:pt x="449220" y="139541"/>
                  </a:cubicBezTo>
                  <a:cubicBezTo>
                    <a:pt x="449220" y="139541"/>
                    <a:pt x="488273" y="156686"/>
                    <a:pt x="516848" y="149066"/>
                  </a:cubicBezTo>
                  <a:cubicBezTo>
                    <a:pt x="545423" y="141446"/>
                    <a:pt x="516848" y="216694"/>
                    <a:pt x="516848" y="216694"/>
                  </a:cubicBezTo>
                  <a:cubicBezTo>
                    <a:pt x="516848" y="216694"/>
                    <a:pt x="527325" y="178594"/>
                    <a:pt x="441600" y="147161"/>
                  </a:cubicBezTo>
                  <a:cubicBezTo>
                    <a:pt x="367305" y="118586"/>
                    <a:pt x="278723" y="75724"/>
                    <a:pt x="129180" y="64294"/>
                  </a:cubicBezTo>
                  <a:cubicBezTo>
                    <a:pt x="109178" y="62389"/>
                    <a:pt x="82508" y="70009"/>
                    <a:pt x="58695" y="85249"/>
                  </a:cubicBezTo>
                  <a:cubicBezTo>
                    <a:pt x="-30840" y="141446"/>
                    <a:pt x="23453" y="50006"/>
                    <a:pt x="23453" y="50006"/>
                  </a:cubicBezTo>
                  <a:lnTo>
                    <a:pt x="56790" y="33814"/>
                  </a:lnTo>
                  <a:lnTo>
                    <a:pt x="78698" y="7144"/>
                  </a:lnTo>
                </a:path>
              </a:pathLst>
            </a:custGeom>
            <a:grpFill/>
            <a:ln w="9525" cap="flat">
              <a:noFill/>
              <a:prstDash val="solid"/>
              <a:miter/>
            </a:ln>
          </p:spPr>
          <p:txBody>
            <a:bodyPr rtlCol="0" anchor="ctr"/>
            <a:lstStyle/>
            <a:p>
              <a:endParaRPr lang="en-US"/>
            </a:p>
          </p:txBody>
        </p:sp>
        <p:sp>
          <p:nvSpPr>
            <p:cNvPr id="10" name="Freeform: Shape 12">
              <a:extLst>
                <a:ext uri="{FF2B5EF4-FFF2-40B4-BE49-F238E27FC236}">
                  <a16:creationId xmlns="" xmlns:a16="http://schemas.microsoft.com/office/drawing/2014/main" id="{3D1FD47B-1804-E45E-B6F9-B09F5CB552B0}"/>
                </a:ext>
              </a:extLst>
            </p:cNvPr>
            <p:cNvSpPr/>
            <p:nvPr/>
          </p:nvSpPr>
          <p:spPr>
            <a:xfrm>
              <a:off x="8437254" y="3084671"/>
              <a:ext cx="533400" cy="219075"/>
            </a:xfrm>
            <a:custGeom>
              <a:avLst/>
              <a:gdLst>
                <a:gd name="connsiteX0" fmla="*/ 454184 w 533400"/>
                <a:gd name="connsiteY0" fmla="*/ 7144 h 219075"/>
                <a:gd name="connsiteX1" fmla="*/ 403701 w 533400"/>
                <a:gd name="connsiteY1" fmla="*/ 53816 h 219075"/>
                <a:gd name="connsiteX2" fmla="*/ 87471 w 533400"/>
                <a:gd name="connsiteY2" fmla="*/ 138589 h 219075"/>
                <a:gd name="connsiteX3" fmla="*/ 19844 w 533400"/>
                <a:gd name="connsiteY3" fmla="*/ 148114 h 219075"/>
                <a:gd name="connsiteX4" fmla="*/ 19844 w 533400"/>
                <a:gd name="connsiteY4" fmla="*/ 215741 h 219075"/>
                <a:gd name="connsiteX5" fmla="*/ 95091 w 533400"/>
                <a:gd name="connsiteY5" fmla="*/ 146209 h 219075"/>
                <a:gd name="connsiteX6" fmla="*/ 406559 w 533400"/>
                <a:gd name="connsiteY6" fmla="*/ 64294 h 219075"/>
                <a:gd name="connsiteX7" fmla="*/ 477044 w 533400"/>
                <a:gd name="connsiteY7" fmla="*/ 85249 h 219075"/>
                <a:gd name="connsiteX8" fmla="*/ 512286 w 533400"/>
                <a:gd name="connsiteY8" fmla="*/ 50006 h 219075"/>
                <a:gd name="connsiteX9" fmla="*/ 478949 w 533400"/>
                <a:gd name="connsiteY9" fmla="*/ 33814 h 219075"/>
                <a:gd name="connsiteX10" fmla="*/ 457041 w 533400"/>
                <a:gd name="connsiteY10" fmla="*/ 714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400" h="219075">
                  <a:moveTo>
                    <a:pt x="454184" y="7144"/>
                  </a:moveTo>
                  <a:cubicBezTo>
                    <a:pt x="454184" y="7144"/>
                    <a:pt x="442754" y="51911"/>
                    <a:pt x="403701" y="53816"/>
                  </a:cubicBezTo>
                  <a:cubicBezTo>
                    <a:pt x="364649" y="55721"/>
                    <a:pt x="189389" y="92869"/>
                    <a:pt x="87471" y="138589"/>
                  </a:cubicBezTo>
                  <a:cubicBezTo>
                    <a:pt x="87471" y="138589"/>
                    <a:pt x="48419" y="155734"/>
                    <a:pt x="19844" y="148114"/>
                  </a:cubicBezTo>
                  <a:cubicBezTo>
                    <a:pt x="-8731" y="140494"/>
                    <a:pt x="19844" y="215741"/>
                    <a:pt x="19844" y="215741"/>
                  </a:cubicBezTo>
                  <a:cubicBezTo>
                    <a:pt x="19844" y="215741"/>
                    <a:pt x="9366" y="177641"/>
                    <a:pt x="95091" y="146209"/>
                  </a:cubicBezTo>
                  <a:cubicBezTo>
                    <a:pt x="169386" y="118586"/>
                    <a:pt x="257969" y="75724"/>
                    <a:pt x="406559" y="64294"/>
                  </a:cubicBezTo>
                  <a:cubicBezTo>
                    <a:pt x="426561" y="62389"/>
                    <a:pt x="453231" y="70009"/>
                    <a:pt x="477044" y="85249"/>
                  </a:cubicBezTo>
                  <a:cubicBezTo>
                    <a:pt x="566579" y="141446"/>
                    <a:pt x="512286" y="50006"/>
                    <a:pt x="512286" y="50006"/>
                  </a:cubicBezTo>
                  <a:lnTo>
                    <a:pt x="478949" y="33814"/>
                  </a:lnTo>
                  <a:lnTo>
                    <a:pt x="457041" y="7144"/>
                  </a:lnTo>
                </a:path>
              </a:pathLst>
            </a:custGeom>
            <a:grpFill/>
            <a:ln w="9525" cap="flat">
              <a:noFill/>
              <a:prstDash val="solid"/>
              <a:miter/>
            </a:ln>
          </p:spPr>
          <p:txBody>
            <a:bodyPr rtlCol="0" anchor="ctr"/>
            <a:lstStyle/>
            <a:p>
              <a:endParaRPr lang="en-US"/>
            </a:p>
          </p:txBody>
        </p:sp>
        <p:sp>
          <p:nvSpPr>
            <p:cNvPr id="11" name="Freeform: Shape 13">
              <a:extLst>
                <a:ext uri="{FF2B5EF4-FFF2-40B4-BE49-F238E27FC236}">
                  <a16:creationId xmlns="" xmlns:a16="http://schemas.microsoft.com/office/drawing/2014/main" id="{18F7D2A4-E6FA-B088-8A68-0493A9A54239}"/>
                </a:ext>
              </a:extLst>
            </p:cNvPr>
            <p:cNvSpPr/>
            <p:nvPr/>
          </p:nvSpPr>
          <p:spPr>
            <a:xfrm>
              <a:off x="6986914" y="3417981"/>
              <a:ext cx="295275" cy="638175"/>
            </a:xfrm>
            <a:custGeom>
              <a:avLst/>
              <a:gdLst>
                <a:gd name="connsiteX0" fmla="*/ 48101 w 295275"/>
                <a:gd name="connsiteY0" fmla="*/ 46261 h 638175"/>
                <a:gd name="connsiteX1" fmla="*/ 38576 w 295275"/>
                <a:gd name="connsiteY1" fmla="*/ 123413 h 638175"/>
                <a:gd name="connsiteX2" fmla="*/ 177641 w 295275"/>
                <a:gd name="connsiteY2" fmla="*/ 559658 h 638175"/>
                <a:gd name="connsiteX3" fmla="*/ 296704 w 295275"/>
                <a:gd name="connsiteY3" fmla="*/ 633953 h 638175"/>
                <a:gd name="connsiteX4" fmla="*/ 183356 w 295275"/>
                <a:gd name="connsiteY4" fmla="*/ 592043 h 638175"/>
                <a:gd name="connsiteX5" fmla="*/ 120491 w 295275"/>
                <a:gd name="connsiteY5" fmla="*/ 493936 h 638175"/>
                <a:gd name="connsiteX6" fmla="*/ 25241 w 295275"/>
                <a:gd name="connsiteY6" fmla="*/ 98648 h 638175"/>
                <a:gd name="connsiteX7" fmla="*/ 7144 w 295275"/>
                <a:gd name="connsiteY7" fmla="*/ 29116 h 638175"/>
                <a:gd name="connsiteX8" fmla="*/ 29051 w 295275"/>
                <a:gd name="connsiteY8" fmla="*/ 7208 h 638175"/>
                <a:gd name="connsiteX9" fmla="*/ 48101 w 295275"/>
                <a:gd name="connsiteY9" fmla="*/ 4626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638175">
                  <a:moveTo>
                    <a:pt x="48101" y="46261"/>
                  </a:moveTo>
                  <a:cubicBezTo>
                    <a:pt x="48101" y="46261"/>
                    <a:pt x="40481" y="56738"/>
                    <a:pt x="38576" y="123413"/>
                  </a:cubicBezTo>
                  <a:cubicBezTo>
                    <a:pt x="37624" y="191041"/>
                    <a:pt x="73819" y="462503"/>
                    <a:pt x="177641" y="559658"/>
                  </a:cubicBezTo>
                  <a:cubicBezTo>
                    <a:pt x="281464" y="656813"/>
                    <a:pt x="296704" y="633953"/>
                    <a:pt x="296704" y="633953"/>
                  </a:cubicBezTo>
                  <a:lnTo>
                    <a:pt x="183356" y="592043"/>
                  </a:lnTo>
                  <a:cubicBezTo>
                    <a:pt x="183356" y="592043"/>
                    <a:pt x="155734" y="556801"/>
                    <a:pt x="120491" y="493936"/>
                  </a:cubicBezTo>
                  <a:cubicBezTo>
                    <a:pt x="63341" y="390113"/>
                    <a:pt x="28099" y="206281"/>
                    <a:pt x="25241" y="98648"/>
                  </a:cubicBezTo>
                  <a:cubicBezTo>
                    <a:pt x="23336" y="-8984"/>
                    <a:pt x="7144" y="29116"/>
                    <a:pt x="7144" y="29116"/>
                  </a:cubicBezTo>
                  <a:cubicBezTo>
                    <a:pt x="7144" y="29116"/>
                    <a:pt x="25241" y="10066"/>
                    <a:pt x="29051" y="7208"/>
                  </a:cubicBezTo>
                  <a:cubicBezTo>
                    <a:pt x="33814" y="5303"/>
                    <a:pt x="48101" y="46261"/>
                    <a:pt x="48101" y="46261"/>
                  </a:cubicBezTo>
                </a:path>
              </a:pathLst>
            </a:custGeom>
            <a:grpFill/>
            <a:ln w="9525" cap="flat">
              <a:noFill/>
              <a:prstDash val="solid"/>
              <a:miter/>
            </a:ln>
          </p:spPr>
          <p:txBody>
            <a:bodyPr rtlCol="0" anchor="ctr"/>
            <a:lstStyle/>
            <a:p>
              <a:endParaRPr lang="en-US"/>
            </a:p>
          </p:txBody>
        </p:sp>
        <p:sp>
          <p:nvSpPr>
            <p:cNvPr id="12" name="Freeform: Shape 14">
              <a:extLst>
                <a:ext uri="{FF2B5EF4-FFF2-40B4-BE49-F238E27FC236}">
                  <a16:creationId xmlns="" xmlns:a16="http://schemas.microsoft.com/office/drawing/2014/main" id="{5048038E-A8F8-1690-70B0-248CBD545D9A}"/>
                </a:ext>
              </a:extLst>
            </p:cNvPr>
            <p:cNvSpPr/>
            <p:nvPr/>
          </p:nvSpPr>
          <p:spPr>
            <a:xfrm>
              <a:off x="8836669" y="3403739"/>
              <a:ext cx="295275" cy="638175"/>
            </a:xfrm>
            <a:custGeom>
              <a:avLst/>
              <a:gdLst>
                <a:gd name="connsiteX0" fmla="*/ 243364 w 295275"/>
                <a:gd name="connsiteY0" fmla="*/ 40501 h 638175"/>
                <a:gd name="connsiteX1" fmla="*/ 256699 w 295275"/>
                <a:gd name="connsiteY1" fmla="*/ 111938 h 638175"/>
                <a:gd name="connsiteX2" fmla="*/ 125254 w 295275"/>
                <a:gd name="connsiteY2" fmla="*/ 561518 h 638175"/>
                <a:gd name="connsiteX3" fmla="*/ 7144 w 295275"/>
                <a:gd name="connsiteY3" fmla="*/ 635813 h 638175"/>
                <a:gd name="connsiteX4" fmla="*/ 120491 w 295275"/>
                <a:gd name="connsiteY4" fmla="*/ 592951 h 638175"/>
                <a:gd name="connsiteX5" fmla="*/ 183356 w 295275"/>
                <a:gd name="connsiteY5" fmla="*/ 494843 h 638175"/>
                <a:gd name="connsiteX6" fmla="*/ 270986 w 295275"/>
                <a:gd name="connsiteY6" fmla="*/ 86221 h 638175"/>
                <a:gd name="connsiteX7" fmla="*/ 295751 w 295275"/>
                <a:gd name="connsiteY7" fmla="*/ 29071 h 638175"/>
                <a:gd name="connsiteX8" fmla="*/ 273844 w 295275"/>
                <a:gd name="connsiteY8" fmla="*/ 7163 h 638175"/>
                <a:gd name="connsiteX9" fmla="*/ 243364 w 295275"/>
                <a:gd name="connsiteY9" fmla="*/ 4050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638175">
                  <a:moveTo>
                    <a:pt x="243364" y="40501"/>
                  </a:moveTo>
                  <a:cubicBezTo>
                    <a:pt x="243364" y="40501"/>
                    <a:pt x="255746" y="45263"/>
                    <a:pt x="256699" y="111938"/>
                  </a:cubicBezTo>
                  <a:cubicBezTo>
                    <a:pt x="257651" y="179566"/>
                    <a:pt x="229076" y="464363"/>
                    <a:pt x="125254" y="561518"/>
                  </a:cubicBezTo>
                  <a:cubicBezTo>
                    <a:pt x="21431" y="658673"/>
                    <a:pt x="7144" y="635813"/>
                    <a:pt x="7144" y="635813"/>
                  </a:cubicBezTo>
                  <a:lnTo>
                    <a:pt x="120491" y="592951"/>
                  </a:lnTo>
                  <a:cubicBezTo>
                    <a:pt x="120491" y="592951"/>
                    <a:pt x="148114" y="557708"/>
                    <a:pt x="183356" y="494843"/>
                  </a:cubicBezTo>
                  <a:cubicBezTo>
                    <a:pt x="240506" y="391021"/>
                    <a:pt x="268129" y="193853"/>
                    <a:pt x="270986" y="86221"/>
                  </a:cubicBezTo>
                  <a:cubicBezTo>
                    <a:pt x="272891" y="-21412"/>
                    <a:pt x="295751" y="29071"/>
                    <a:pt x="295751" y="29071"/>
                  </a:cubicBezTo>
                  <a:cubicBezTo>
                    <a:pt x="295751" y="29071"/>
                    <a:pt x="277654" y="10021"/>
                    <a:pt x="273844" y="7163"/>
                  </a:cubicBezTo>
                  <a:cubicBezTo>
                    <a:pt x="269081" y="6211"/>
                    <a:pt x="243364" y="40501"/>
                    <a:pt x="243364" y="40501"/>
                  </a:cubicBezTo>
                </a:path>
              </a:pathLst>
            </a:custGeom>
            <a:grpFill/>
            <a:ln w="9525" cap="flat">
              <a:noFill/>
              <a:prstDash val="solid"/>
              <a:miter/>
            </a:ln>
          </p:spPr>
          <p:txBody>
            <a:bodyPr rtlCol="0" anchor="ctr"/>
            <a:lstStyle/>
            <a:p>
              <a:endParaRPr lang="en-US"/>
            </a:p>
          </p:txBody>
        </p:sp>
        <p:sp>
          <p:nvSpPr>
            <p:cNvPr id="15" name="Freeform: Shape 15">
              <a:extLst>
                <a:ext uri="{FF2B5EF4-FFF2-40B4-BE49-F238E27FC236}">
                  <a16:creationId xmlns="" xmlns:a16="http://schemas.microsoft.com/office/drawing/2014/main" id="{B1A37703-B6FB-A56E-66DD-227579CDF1C2}"/>
                </a:ext>
              </a:extLst>
            </p:cNvPr>
            <p:cNvSpPr/>
            <p:nvPr/>
          </p:nvSpPr>
          <p:spPr>
            <a:xfrm>
              <a:off x="7480347" y="3667601"/>
              <a:ext cx="390525" cy="552450"/>
            </a:xfrm>
            <a:custGeom>
              <a:avLst/>
              <a:gdLst>
                <a:gd name="connsiteX0" fmla="*/ 316668 w 390525"/>
                <a:gd name="connsiteY0" fmla="*/ 13811 h 552450"/>
                <a:gd name="connsiteX1" fmla="*/ 304285 w 390525"/>
                <a:gd name="connsiteY1" fmla="*/ 88106 h 552450"/>
                <a:gd name="connsiteX2" fmla="*/ 84258 w 390525"/>
                <a:gd name="connsiteY2" fmla="*/ 420529 h 552450"/>
                <a:gd name="connsiteX3" fmla="*/ 20440 w 390525"/>
                <a:gd name="connsiteY3" fmla="*/ 437674 h 552450"/>
                <a:gd name="connsiteX4" fmla="*/ 90925 w 390525"/>
                <a:gd name="connsiteY4" fmla="*/ 523399 h 552450"/>
                <a:gd name="connsiteX5" fmla="*/ 97593 w 390525"/>
                <a:gd name="connsiteY5" fmla="*/ 550069 h 552450"/>
                <a:gd name="connsiteX6" fmla="*/ 96640 w 390525"/>
                <a:gd name="connsiteY6" fmla="*/ 422434 h 552450"/>
                <a:gd name="connsiteX7" fmla="*/ 314763 w 390525"/>
                <a:gd name="connsiteY7" fmla="*/ 91916 h 552450"/>
                <a:gd name="connsiteX8" fmla="*/ 375723 w 390525"/>
                <a:gd name="connsiteY8" fmla="*/ 48101 h 552450"/>
                <a:gd name="connsiteX9" fmla="*/ 375723 w 390525"/>
                <a:gd name="connsiteY9" fmla="*/ 7144 h 552450"/>
                <a:gd name="connsiteX10" fmla="*/ 316668 w 390525"/>
                <a:gd name="connsiteY10" fmla="*/ 1381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525" h="552450">
                  <a:moveTo>
                    <a:pt x="316668" y="13811"/>
                  </a:moveTo>
                  <a:cubicBezTo>
                    <a:pt x="316668" y="13811"/>
                    <a:pt x="332860" y="38576"/>
                    <a:pt x="304285" y="88106"/>
                  </a:cubicBezTo>
                  <a:cubicBezTo>
                    <a:pt x="275710" y="137636"/>
                    <a:pt x="84258" y="420529"/>
                    <a:pt x="84258" y="420529"/>
                  </a:cubicBezTo>
                  <a:cubicBezTo>
                    <a:pt x="84258" y="420529"/>
                    <a:pt x="72828" y="438626"/>
                    <a:pt x="20440" y="437674"/>
                  </a:cubicBezTo>
                  <a:cubicBezTo>
                    <a:pt x="-31947" y="436721"/>
                    <a:pt x="87115" y="517684"/>
                    <a:pt x="90925" y="523399"/>
                  </a:cubicBezTo>
                  <a:cubicBezTo>
                    <a:pt x="95688" y="529114"/>
                    <a:pt x="97593" y="550069"/>
                    <a:pt x="97593" y="550069"/>
                  </a:cubicBezTo>
                  <a:cubicBezTo>
                    <a:pt x="97593" y="550069"/>
                    <a:pt x="76638" y="471011"/>
                    <a:pt x="96640" y="422434"/>
                  </a:cubicBezTo>
                  <a:cubicBezTo>
                    <a:pt x="116643" y="372904"/>
                    <a:pt x="314763" y="91916"/>
                    <a:pt x="314763" y="91916"/>
                  </a:cubicBezTo>
                  <a:cubicBezTo>
                    <a:pt x="314763" y="91916"/>
                    <a:pt x="338575" y="59531"/>
                    <a:pt x="375723" y="48101"/>
                  </a:cubicBezTo>
                  <a:cubicBezTo>
                    <a:pt x="411918" y="36671"/>
                    <a:pt x="375723" y="7144"/>
                    <a:pt x="375723" y="7144"/>
                  </a:cubicBezTo>
                  <a:lnTo>
                    <a:pt x="316668" y="13811"/>
                  </a:lnTo>
                  <a:close/>
                </a:path>
              </a:pathLst>
            </a:custGeom>
            <a:grpFill/>
            <a:ln w="9525" cap="flat">
              <a:noFill/>
              <a:prstDash val="solid"/>
              <a:miter/>
            </a:ln>
          </p:spPr>
          <p:txBody>
            <a:bodyPr rtlCol="0" anchor="ctr"/>
            <a:lstStyle/>
            <a:p>
              <a:endParaRPr lang="en-US"/>
            </a:p>
          </p:txBody>
        </p:sp>
        <p:sp>
          <p:nvSpPr>
            <p:cNvPr id="16" name="Freeform: Shape 16">
              <a:extLst>
                <a:ext uri="{FF2B5EF4-FFF2-40B4-BE49-F238E27FC236}">
                  <a16:creationId xmlns="" xmlns:a16="http://schemas.microsoft.com/office/drawing/2014/main" id="{64A04A3F-F09E-2A90-1E0E-3D65A56C1169}"/>
                </a:ext>
              </a:extLst>
            </p:cNvPr>
            <p:cNvSpPr/>
            <p:nvPr/>
          </p:nvSpPr>
          <p:spPr>
            <a:xfrm>
              <a:off x="8236700" y="3652361"/>
              <a:ext cx="390525" cy="552450"/>
            </a:xfrm>
            <a:custGeom>
              <a:avLst/>
              <a:gdLst>
                <a:gd name="connsiteX0" fmla="*/ 82285 w 390525"/>
                <a:gd name="connsiteY0" fmla="*/ 13811 h 552450"/>
                <a:gd name="connsiteX1" fmla="*/ 94668 w 390525"/>
                <a:gd name="connsiteY1" fmla="*/ 88106 h 552450"/>
                <a:gd name="connsiteX2" fmla="*/ 314695 w 390525"/>
                <a:gd name="connsiteY2" fmla="*/ 420529 h 552450"/>
                <a:gd name="connsiteX3" fmla="*/ 378513 w 390525"/>
                <a:gd name="connsiteY3" fmla="*/ 437674 h 552450"/>
                <a:gd name="connsiteX4" fmla="*/ 308028 w 390525"/>
                <a:gd name="connsiteY4" fmla="*/ 523399 h 552450"/>
                <a:gd name="connsiteX5" fmla="*/ 301360 w 390525"/>
                <a:gd name="connsiteY5" fmla="*/ 550069 h 552450"/>
                <a:gd name="connsiteX6" fmla="*/ 302313 w 390525"/>
                <a:gd name="connsiteY6" fmla="*/ 422434 h 552450"/>
                <a:gd name="connsiteX7" fmla="*/ 84190 w 390525"/>
                <a:gd name="connsiteY7" fmla="*/ 91916 h 552450"/>
                <a:gd name="connsiteX8" fmla="*/ 23230 w 390525"/>
                <a:gd name="connsiteY8" fmla="*/ 48101 h 552450"/>
                <a:gd name="connsiteX9" fmla="*/ 23230 w 390525"/>
                <a:gd name="connsiteY9" fmla="*/ 7144 h 552450"/>
                <a:gd name="connsiteX10" fmla="*/ 82285 w 390525"/>
                <a:gd name="connsiteY10" fmla="*/ 1381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525" h="552450">
                  <a:moveTo>
                    <a:pt x="82285" y="13811"/>
                  </a:moveTo>
                  <a:cubicBezTo>
                    <a:pt x="82285" y="13811"/>
                    <a:pt x="66093" y="38576"/>
                    <a:pt x="94668" y="88106"/>
                  </a:cubicBezTo>
                  <a:cubicBezTo>
                    <a:pt x="123243" y="137636"/>
                    <a:pt x="314695" y="420529"/>
                    <a:pt x="314695" y="420529"/>
                  </a:cubicBezTo>
                  <a:cubicBezTo>
                    <a:pt x="314695" y="420529"/>
                    <a:pt x="326125" y="438626"/>
                    <a:pt x="378513" y="437674"/>
                  </a:cubicBezTo>
                  <a:cubicBezTo>
                    <a:pt x="430900" y="436721"/>
                    <a:pt x="311838" y="517684"/>
                    <a:pt x="308028" y="523399"/>
                  </a:cubicBezTo>
                  <a:cubicBezTo>
                    <a:pt x="303265" y="529114"/>
                    <a:pt x="301360" y="550069"/>
                    <a:pt x="301360" y="550069"/>
                  </a:cubicBezTo>
                  <a:cubicBezTo>
                    <a:pt x="301360" y="550069"/>
                    <a:pt x="322315" y="471011"/>
                    <a:pt x="302313" y="422434"/>
                  </a:cubicBezTo>
                  <a:cubicBezTo>
                    <a:pt x="282310" y="372904"/>
                    <a:pt x="84190" y="91916"/>
                    <a:pt x="84190" y="91916"/>
                  </a:cubicBezTo>
                  <a:cubicBezTo>
                    <a:pt x="84190" y="91916"/>
                    <a:pt x="60378" y="59531"/>
                    <a:pt x="23230" y="48101"/>
                  </a:cubicBezTo>
                  <a:cubicBezTo>
                    <a:pt x="-12965" y="36671"/>
                    <a:pt x="23230" y="7144"/>
                    <a:pt x="23230" y="7144"/>
                  </a:cubicBezTo>
                  <a:lnTo>
                    <a:pt x="82285" y="13811"/>
                  </a:lnTo>
                  <a:close/>
                </a:path>
              </a:pathLst>
            </a:custGeom>
            <a:grpFill/>
            <a:ln w="9525" cap="flat">
              <a:noFill/>
              <a:prstDash val="solid"/>
              <a:miter/>
            </a:ln>
          </p:spPr>
          <p:txBody>
            <a:bodyPr rtlCol="0" anchor="ctr"/>
            <a:lstStyle/>
            <a:p>
              <a:endParaRPr lang="en-US"/>
            </a:p>
          </p:txBody>
        </p:sp>
        <p:sp>
          <p:nvSpPr>
            <p:cNvPr id="17" name="Freeform: Shape 17">
              <a:extLst>
                <a:ext uri="{FF2B5EF4-FFF2-40B4-BE49-F238E27FC236}">
                  <a16:creationId xmlns="" xmlns:a16="http://schemas.microsoft.com/office/drawing/2014/main" id="{85A4EE7F-30DF-A608-F3C4-6790ACEC1668}"/>
                </a:ext>
              </a:extLst>
            </p:cNvPr>
            <p:cNvSpPr/>
            <p:nvPr/>
          </p:nvSpPr>
          <p:spPr>
            <a:xfrm>
              <a:off x="7773679" y="4406741"/>
              <a:ext cx="600075" cy="95250"/>
            </a:xfrm>
            <a:custGeom>
              <a:avLst/>
              <a:gdLst>
                <a:gd name="connsiteX0" fmla="*/ 7144 w 600075"/>
                <a:gd name="connsiteY0" fmla="*/ 30956 h 95250"/>
                <a:gd name="connsiteX1" fmla="*/ 280511 w 600075"/>
                <a:gd name="connsiteY1" fmla="*/ 89059 h 95250"/>
                <a:gd name="connsiteX2" fmla="*/ 593884 w 600075"/>
                <a:gd name="connsiteY2" fmla="*/ 7144 h 95250"/>
                <a:gd name="connsiteX3" fmla="*/ 588169 w 600075"/>
                <a:gd name="connsiteY3" fmla="*/ 34766 h 95250"/>
                <a:gd name="connsiteX4" fmla="*/ 280511 w 600075"/>
                <a:gd name="connsiteY4" fmla="*/ 94774 h 95250"/>
                <a:gd name="connsiteX5" fmla="*/ 7144 w 600075"/>
                <a:gd name="connsiteY5" fmla="*/ 45244 h 95250"/>
                <a:gd name="connsiteX6" fmla="*/ 7144 w 600075"/>
                <a:gd name="connsiteY6" fmla="*/ 309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95250">
                  <a:moveTo>
                    <a:pt x="7144" y="30956"/>
                  </a:moveTo>
                  <a:cubicBezTo>
                    <a:pt x="7144" y="30956"/>
                    <a:pt x="31909" y="82391"/>
                    <a:pt x="280511" y="89059"/>
                  </a:cubicBezTo>
                  <a:cubicBezTo>
                    <a:pt x="529114" y="95726"/>
                    <a:pt x="593884" y="7144"/>
                    <a:pt x="593884" y="7144"/>
                  </a:cubicBezTo>
                  <a:lnTo>
                    <a:pt x="588169" y="34766"/>
                  </a:lnTo>
                  <a:cubicBezTo>
                    <a:pt x="588169" y="34766"/>
                    <a:pt x="519589" y="99536"/>
                    <a:pt x="280511" y="94774"/>
                  </a:cubicBezTo>
                  <a:cubicBezTo>
                    <a:pt x="52864" y="90011"/>
                    <a:pt x="7144" y="45244"/>
                    <a:pt x="7144" y="45244"/>
                  </a:cubicBezTo>
                  <a:lnTo>
                    <a:pt x="7144" y="30956"/>
                  </a:lnTo>
                  <a:close/>
                </a:path>
              </a:pathLst>
            </a:custGeom>
            <a:grpFill/>
            <a:ln w="9525" cap="flat">
              <a:noFill/>
              <a:prstDash val="solid"/>
              <a:miter/>
            </a:ln>
          </p:spPr>
          <p:txBody>
            <a:bodyPr rtlCol="0" anchor="ctr"/>
            <a:lstStyle/>
            <a:p>
              <a:endParaRPr lang="en-US"/>
            </a:p>
          </p:txBody>
        </p:sp>
        <p:sp>
          <p:nvSpPr>
            <p:cNvPr id="37" name="Freeform: Shape 18">
              <a:extLst>
                <a:ext uri="{FF2B5EF4-FFF2-40B4-BE49-F238E27FC236}">
                  <a16:creationId xmlns="" xmlns:a16="http://schemas.microsoft.com/office/drawing/2014/main" id="{2CDB7ED7-329E-DE64-B08F-6A4F80D86383}"/>
                </a:ext>
              </a:extLst>
            </p:cNvPr>
            <p:cNvSpPr/>
            <p:nvPr/>
          </p:nvSpPr>
          <p:spPr>
            <a:xfrm>
              <a:off x="7213609" y="2436971"/>
              <a:ext cx="523875" cy="381000"/>
            </a:xfrm>
            <a:custGeom>
              <a:avLst/>
              <a:gdLst>
                <a:gd name="connsiteX0" fmla="*/ 27146 w 523875"/>
                <a:gd name="connsiteY0" fmla="*/ 362426 h 381000"/>
                <a:gd name="connsiteX1" fmla="*/ 212884 w 523875"/>
                <a:gd name="connsiteY1" fmla="*/ 131921 h 381000"/>
                <a:gd name="connsiteX2" fmla="*/ 516731 w 523875"/>
                <a:gd name="connsiteY2" fmla="*/ 17621 h 381000"/>
                <a:gd name="connsiteX3" fmla="*/ 516731 w 523875"/>
                <a:gd name="connsiteY3" fmla="*/ 7144 h 381000"/>
                <a:gd name="connsiteX4" fmla="*/ 206216 w 523875"/>
                <a:gd name="connsiteY4" fmla="*/ 130969 h 381000"/>
                <a:gd name="connsiteX5" fmla="*/ 7144 w 523875"/>
                <a:gd name="connsiteY5" fmla="*/ 359569 h 381000"/>
                <a:gd name="connsiteX6" fmla="*/ 7144 w 523875"/>
                <a:gd name="connsiteY6" fmla="*/ 383381 h 381000"/>
                <a:gd name="connsiteX7" fmla="*/ 27146 w 523875"/>
                <a:gd name="connsiteY7" fmla="*/ 36242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381000">
                  <a:moveTo>
                    <a:pt x="27146" y="362426"/>
                  </a:moveTo>
                  <a:cubicBezTo>
                    <a:pt x="27146" y="362426"/>
                    <a:pt x="72866" y="230029"/>
                    <a:pt x="212884" y="131921"/>
                  </a:cubicBezTo>
                  <a:cubicBezTo>
                    <a:pt x="352901" y="33814"/>
                    <a:pt x="516731" y="17621"/>
                    <a:pt x="516731" y="17621"/>
                  </a:cubicBezTo>
                  <a:lnTo>
                    <a:pt x="516731" y="7144"/>
                  </a:lnTo>
                  <a:cubicBezTo>
                    <a:pt x="516731" y="7144"/>
                    <a:pt x="345281" y="27146"/>
                    <a:pt x="206216" y="130969"/>
                  </a:cubicBezTo>
                  <a:cubicBezTo>
                    <a:pt x="67151" y="235744"/>
                    <a:pt x="7144" y="359569"/>
                    <a:pt x="7144" y="359569"/>
                  </a:cubicBezTo>
                  <a:lnTo>
                    <a:pt x="7144" y="383381"/>
                  </a:lnTo>
                  <a:lnTo>
                    <a:pt x="27146" y="362426"/>
                  </a:lnTo>
                  <a:close/>
                </a:path>
              </a:pathLst>
            </a:custGeom>
            <a:grpFill/>
            <a:ln w="9525" cap="flat">
              <a:noFill/>
              <a:prstDash val="solid"/>
              <a:miter/>
            </a:ln>
          </p:spPr>
          <p:txBody>
            <a:bodyPr rtlCol="0" anchor="ctr"/>
            <a:lstStyle/>
            <a:p>
              <a:endParaRPr lang="en-US"/>
            </a:p>
          </p:txBody>
        </p:sp>
        <p:sp>
          <p:nvSpPr>
            <p:cNvPr id="38" name="Freeform: Shape 19">
              <a:extLst>
                <a:ext uri="{FF2B5EF4-FFF2-40B4-BE49-F238E27FC236}">
                  <a16:creationId xmlns="" xmlns:a16="http://schemas.microsoft.com/office/drawing/2014/main" id="{D08048B5-F50B-390E-5EF3-321ED7A85AEA}"/>
                </a:ext>
              </a:extLst>
            </p:cNvPr>
            <p:cNvSpPr/>
            <p:nvPr/>
          </p:nvSpPr>
          <p:spPr>
            <a:xfrm>
              <a:off x="8363276" y="2424588"/>
              <a:ext cx="523875" cy="381000"/>
            </a:xfrm>
            <a:custGeom>
              <a:avLst/>
              <a:gdLst>
                <a:gd name="connsiteX0" fmla="*/ 496729 w 523875"/>
                <a:gd name="connsiteY0" fmla="*/ 362426 h 381000"/>
                <a:gd name="connsiteX1" fmla="*/ 310991 w 523875"/>
                <a:gd name="connsiteY1" fmla="*/ 131921 h 381000"/>
                <a:gd name="connsiteX2" fmla="*/ 7144 w 523875"/>
                <a:gd name="connsiteY2" fmla="*/ 17621 h 381000"/>
                <a:gd name="connsiteX3" fmla="*/ 7144 w 523875"/>
                <a:gd name="connsiteY3" fmla="*/ 7144 h 381000"/>
                <a:gd name="connsiteX4" fmla="*/ 317659 w 523875"/>
                <a:gd name="connsiteY4" fmla="*/ 130969 h 381000"/>
                <a:gd name="connsiteX5" fmla="*/ 516731 w 523875"/>
                <a:gd name="connsiteY5" fmla="*/ 359569 h 381000"/>
                <a:gd name="connsiteX6" fmla="*/ 516731 w 523875"/>
                <a:gd name="connsiteY6" fmla="*/ 383381 h 381000"/>
                <a:gd name="connsiteX7" fmla="*/ 496729 w 523875"/>
                <a:gd name="connsiteY7" fmla="*/ 36242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381000">
                  <a:moveTo>
                    <a:pt x="496729" y="362426"/>
                  </a:moveTo>
                  <a:cubicBezTo>
                    <a:pt x="496729" y="362426"/>
                    <a:pt x="451009" y="230029"/>
                    <a:pt x="310991" y="131921"/>
                  </a:cubicBezTo>
                  <a:cubicBezTo>
                    <a:pt x="170974" y="33814"/>
                    <a:pt x="7144" y="17621"/>
                    <a:pt x="7144" y="17621"/>
                  </a:cubicBezTo>
                  <a:lnTo>
                    <a:pt x="7144" y="7144"/>
                  </a:lnTo>
                  <a:cubicBezTo>
                    <a:pt x="7144" y="7144"/>
                    <a:pt x="178594" y="27146"/>
                    <a:pt x="317659" y="130969"/>
                  </a:cubicBezTo>
                  <a:cubicBezTo>
                    <a:pt x="456724" y="235744"/>
                    <a:pt x="516731" y="359569"/>
                    <a:pt x="516731" y="359569"/>
                  </a:cubicBezTo>
                  <a:lnTo>
                    <a:pt x="516731" y="383381"/>
                  </a:lnTo>
                  <a:lnTo>
                    <a:pt x="496729" y="362426"/>
                  </a:lnTo>
                  <a:close/>
                </a:path>
              </a:pathLst>
            </a:custGeom>
            <a:grpFill/>
            <a:ln w="9525" cap="flat">
              <a:noFill/>
              <a:prstDash val="solid"/>
              <a:miter/>
            </a:ln>
          </p:spPr>
          <p:txBody>
            <a:bodyPr rtlCol="0" anchor="ctr"/>
            <a:lstStyle/>
            <a:p>
              <a:endParaRPr lang="en-US"/>
            </a:p>
          </p:txBody>
        </p:sp>
        <p:sp>
          <p:nvSpPr>
            <p:cNvPr id="39" name="Freeform: Shape 20">
              <a:extLst>
                <a:ext uri="{FF2B5EF4-FFF2-40B4-BE49-F238E27FC236}">
                  <a16:creationId xmlns="" xmlns:a16="http://schemas.microsoft.com/office/drawing/2014/main" id="{B48A19FD-054D-1F44-67D9-BAF2C31E22C5}"/>
                </a:ext>
              </a:extLst>
            </p:cNvPr>
            <p:cNvSpPr/>
            <p:nvPr/>
          </p:nvSpPr>
          <p:spPr>
            <a:xfrm>
              <a:off x="7997180" y="2522696"/>
              <a:ext cx="104775" cy="495300"/>
            </a:xfrm>
            <a:custGeom>
              <a:avLst/>
              <a:gdLst>
                <a:gd name="connsiteX0" fmla="*/ 41770 w 104775"/>
                <a:gd name="connsiteY0" fmla="*/ 30004 h 495300"/>
                <a:gd name="connsiteX1" fmla="*/ 44628 w 104775"/>
                <a:gd name="connsiteY1" fmla="*/ 30956 h 495300"/>
                <a:gd name="connsiteX2" fmla="*/ 69393 w 104775"/>
                <a:gd name="connsiteY2" fmla="*/ 72866 h 495300"/>
                <a:gd name="connsiteX3" fmla="*/ 57963 w 104775"/>
                <a:gd name="connsiteY3" fmla="*/ 428149 h 495300"/>
                <a:gd name="connsiteX4" fmla="*/ 17958 w 104775"/>
                <a:gd name="connsiteY4" fmla="*/ 478631 h 495300"/>
                <a:gd name="connsiteX5" fmla="*/ 65583 w 104775"/>
                <a:gd name="connsiteY5" fmla="*/ 488156 h 495300"/>
                <a:gd name="connsiteX6" fmla="*/ 92253 w 104775"/>
                <a:gd name="connsiteY6" fmla="*/ 474821 h 495300"/>
                <a:gd name="connsiteX7" fmla="*/ 65583 w 104775"/>
                <a:gd name="connsiteY7" fmla="*/ 427196 h 495300"/>
                <a:gd name="connsiteX8" fmla="*/ 77965 w 104775"/>
                <a:gd name="connsiteY8" fmla="*/ 68104 h 495300"/>
                <a:gd name="connsiteX9" fmla="*/ 104635 w 104775"/>
                <a:gd name="connsiteY9" fmla="*/ 13811 h 495300"/>
                <a:gd name="connsiteX10" fmla="*/ 58915 w 104775"/>
                <a:gd name="connsiteY10" fmla="*/ 7144 h 495300"/>
                <a:gd name="connsiteX11" fmla="*/ 41770 w 104775"/>
                <a:gd name="connsiteY11" fmla="*/ 3000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495300">
                  <a:moveTo>
                    <a:pt x="41770" y="30004"/>
                  </a:moveTo>
                  <a:cubicBezTo>
                    <a:pt x="41770" y="30004"/>
                    <a:pt x="42723" y="30004"/>
                    <a:pt x="44628" y="30956"/>
                  </a:cubicBezTo>
                  <a:cubicBezTo>
                    <a:pt x="51295" y="32861"/>
                    <a:pt x="67488" y="41434"/>
                    <a:pt x="69393" y="72866"/>
                  </a:cubicBezTo>
                  <a:cubicBezTo>
                    <a:pt x="72250" y="113824"/>
                    <a:pt x="57963" y="428149"/>
                    <a:pt x="57963" y="428149"/>
                  </a:cubicBezTo>
                  <a:cubicBezTo>
                    <a:pt x="57963" y="428149"/>
                    <a:pt x="57963" y="460534"/>
                    <a:pt x="17958" y="478631"/>
                  </a:cubicBezTo>
                  <a:cubicBezTo>
                    <a:pt x="-23000" y="495776"/>
                    <a:pt x="65583" y="488156"/>
                    <a:pt x="65583" y="488156"/>
                  </a:cubicBezTo>
                  <a:lnTo>
                    <a:pt x="92253" y="474821"/>
                  </a:lnTo>
                  <a:cubicBezTo>
                    <a:pt x="92253" y="474821"/>
                    <a:pt x="63678" y="445294"/>
                    <a:pt x="65583" y="427196"/>
                  </a:cubicBezTo>
                  <a:cubicBezTo>
                    <a:pt x="67488" y="410051"/>
                    <a:pt x="73203" y="101441"/>
                    <a:pt x="77965" y="68104"/>
                  </a:cubicBezTo>
                  <a:cubicBezTo>
                    <a:pt x="83680" y="21431"/>
                    <a:pt x="104635" y="13811"/>
                    <a:pt x="104635" y="13811"/>
                  </a:cubicBezTo>
                  <a:lnTo>
                    <a:pt x="58915" y="7144"/>
                  </a:lnTo>
                  <a:lnTo>
                    <a:pt x="41770" y="30004"/>
                  </a:lnTo>
                  <a:close/>
                </a:path>
              </a:pathLst>
            </a:custGeom>
            <a:grpFill/>
            <a:ln w="9525" cap="flat">
              <a:noFill/>
              <a:prstDash val="solid"/>
              <a:miter/>
            </a:ln>
          </p:spPr>
          <p:txBody>
            <a:bodyPr rtlCol="0" anchor="ctr"/>
            <a:lstStyle/>
            <a:p>
              <a:endParaRPr lang="en-US"/>
            </a:p>
          </p:txBody>
        </p:sp>
        <p:sp>
          <p:nvSpPr>
            <p:cNvPr id="40" name="Freeform: Shape 21">
              <a:extLst>
                <a:ext uri="{FF2B5EF4-FFF2-40B4-BE49-F238E27FC236}">
                  <a16:creationId xmlns="" xmlns:a16="http://schemas.microsoft.com/office/drawing/2014/main" id="{890CE93B-31EE-92F1-EDAE-C2B6C9E92D46}"/>
                </a:ext>
              </a:extLst>
            </p:cNvPr>
            <p:cNvSpPr/>
            <p:nvPr/>
          </p:nvSpPr>
          <p:spPr>
            <a:xfrm>
              <a:off x="7554604" y="4539138"/>
              <a:ext cx="76200" cy="95250"/>
            </a:xfrm>
            <a:custGeom>
              <a:avLst/>
              <a:gdLst>
                <a:gd name="connsiteX0" fmla="*/ 7144 w 76200"/>
                <a:gd name="connsiteY0" fmla="*/ 13811 h 95250"/>
                <a:gd name="connsiteX1" fmla="*/ 18574 w 76200"/>
                <a:gd name="connsiteY1" fmla="*/ 23336 h 95250"/>
                <a:gd name="connsiteX2" fmla="*/ 71914 w 76200"/>
                <a:gd name="connsiteY2" fmla="*/ 88106 h 95250"/>
                <a:gd name="connsiteX3" fmla="*/ 24289 w 76200"/>
                <a:gd name="connsiteY3" fmla="*/ 21431 h 95250"/>
                <a:gd name="connsiteX4" fmla="*/ 19526 w 76200"/>
                <a:gd name="connsiteY4" fmla="*/ 7144 h 95250"/>
                <a:gd name="connsiteX5" fmla="*/ 7144 w 76200"/>
                <a:gd name="connsiteY5" fmla="*/ 138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7144" y="13811"/>
                  </a:moveTo>
                  <a:cubicBezTo>
                    <a:pt x="7144" y="13811"/>
                    <a:pt x="13811" y="16669"/>
                    <a:pt x="18574" y="23336"/>
                  </a:cubicBezTo>
                  <a:cubicBezTo>
                    <a:pt x="23336" y="29051"/>
                    <a:pt x="48101" y="73819"/>
                    <a:pt x="71914" y="88106"/>
                  </a:cubicBezTo>
                  <a:cubicBezTo>
                    <a:pt x="71914" y="88106"/>
                    <a:pt x="40481" y="60484"/>
                    <a:pt x="24289" y="21431"/>
                  </a:cubicBezTo>
                  <a:lnTo>
                    <a:pt x="19526" y="7144"/>
                  </a:lnTo>
                  <a:lnTo>
                    <a:pt x="7144" y="13811"/>
                  </a:lnTo>
                  <a:close/>
                </a:path>
              </a:pathLst>
            </a:custGeom>
            <a:grpFill/>
            <a:ln w="9525" cap="flat">
              <a:noFill/>
              <a:prstDash val="solid"/>
              <a:miter/>
            </a:ln>
          </p:spPr>
          <p:txBody>
            <a:bodyPr rtlCol="0" anchor="ctr"/>
            <a:lstStyle/>
            <a:p>
              <a:endParaRPr lang="en-US"/>
            </a:p>
          </p:txBody>
        </p:sp>
        <p:sp>
          <p:nvSpPr>
            <p:cNvPr id="41" name="Freeform: Shape 22">
              <a:extLst>
                <a:ext uri="{FF2B5EF4-FFF2-40B4-BE49-F238E27FC236}">
                  <a16:creationId xmlns="" xmlns:a16="http://schemas.microsoft.com/office/drawing/2014/main" id="{44C19AAC-E066-0051-3CF2-31866E0E6BEB}"/>
                </a:ext>
              </a:extLst>
            </p:cNvPr>
            <p:cNvSpPr/>
            <p:nvPr/>
          </p:nvSpPr>
          <p:spPr>
            <a:xfrm>
              <a:off x="8489959" y="4535328"/>
              <a:ext cx="76200" cy="95250"/>
            </a:xfrm>
            <a:custGeom>
              <a:avLst/>
              <a:gdLst>
                <a:gd name="connsiteX0" fmla="*/ 71914 w 76200"/>
                <a:gd name="connsiteY0" fmla="*/ 13811 h 95250"/>
                <a:gd name="connsiteX1" fmla="*/ 60484 w 76200"/>
                <a:gd name="connsiteY1" fmla="*/ 23336 h 95250"/>
                <a:gd name="connsiteX2" fmla="*/ 7144 w 76200"/>
                <a:gd name="connsiteY2" fmla="*/ 88106 h 95250"/>
                <a:gd name="connsiteX3" fmla="*/ 54769 w 76200"/>
                <a:gd name="connsiteY3" fmla="*/ 21431 h 95250"/>
                <a:gd name="connsiteX4" fmla="*/ 59531 w 76200"/>
                <a:gd name="connsiteY4" fmla="*/ 7144 h 95250"/>
                <a:gd name="connsiteX5" fmla="*/ 71914 w 76200"/>
                <a:gd name="connsiteY5" fmla="*/ 138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71914" y="13811"/>
                  </a:moveTo>
                  <a:cubicBezTo>
                    <a:pt x="71914" y="13811"/>
                    <a:pt x="65246" y="16669"/>
                    <a:pt x="60484" y="23336"/>
                  </a:cubicBezTo>
                  <a:cubicBezTo>
                    <a:pt x="55721" y="29051"/>
                    <a:pt x="30956" y="73819"/>
                    <a:pt x="7144" y="88106"/>
                  </a:cubicBezTo>
                  <a:cubicBezTo>
                    <a:pt x="7144" y="88106"/>
                    <a:pt x="38576" y="60484"/>
                    <a:pt x="54769" y="21431"/>
                  </a:cubicBezTo>
                  <a:lnTo>
                    <a:pt x="59531" y="7144"/>
                  </a:lnTo>
                  <a:lnTo>
                    <a:pt x="71914" y="13811"/>
                  </a:lnTo>
                  <a:close/>
                </a:path>
              </a:pathLst>
            </a:custGeom>
            <a:grpFill/>
            <a:ln w="9525" cap="flat">
              <a:noFill/>
              <a:prstDash val="solid"/>
              <a:miter/>
            </a:ln>
          </p:spPr>
          <p:txBody>
            <a:bodyPr rtlCol="0" anchor="ctr"/>
            <a:lstStyle/>
            <a:p>
              <a:endParaRPr lang="en-US"/>
            </a:p>
          </p:txBody>
        </p:sp>
        <p:sp>
          <p:nvSpPr>
            <p:cNvPr id="42" name="Freeform: Shape 23">
              <a:extLst>
                <a:ext uri="{FF2B5EF4-FFF2-40B4-BE49-F238E27FC236}">
                  <a16:creationId xmlns="" xmlns:a16="http://schemas.microsoft.com/office/drawing/2014/main" id="{92E11A8F-0542-6225-E839-803866C94053}"/>
                </a:ext>
              </a:extLst>
            </p:cNvPr>
            <p:cNvSpPr/>
            <p:nvPr/>
          </p:nvSpPr>
          <p:spPr>
            <a:xfrm>
              <a:off x="7075496" y="4203858"/>
              <a:ext cx="114300" cy="57150"/>
            </a:xfrm>
            <a:custGeom>
              <a:avLst/>
              <a:gdLst>
                <a:gd name="connsiteX0" fmla="*/ 109061 w 114300"/>
                <a:gd name="connsiteY0" fmla="*/ 48101 h 57150"/>
                <a:gd name="connsiteX1" fmla="*/ 7144 w 114300"/>
                <a:gd name="connsiteY1" fmla="*/ 7144 h 57150"/>
                <a:gd name="connsiteX2" fmla="*/ 112871 w 114300"/>
                <a:gd name="connsiteY2" fmla="*/ 55721 h 57150"/>
                <a:gd name="connsiteX3" fmla="*/ 109061 w 114300"/>
                <a:gd name="connsiteY3" fmla="*/ 48101 h 57150"/>
              </a:gdLst>
              <a:ahLst/>
              <a:cxnLst>
                <a:cxn ang="0">
                  <a:pos x="connsiteX0" y="connsiteY0"/>
                </a:cxn>
                <a:cxn ang="0">
                  <a:pos x="connsiteX1" y="connsiteY1"/>
                </a:cxn>
                <a:cxn ang="0">
                  <a:pos x="connsiteX2" y="connsiteY2"/>
                </a:cxn>
                <a:cxn ang="0">
                  <a:pos x="connsiteX3" y="connsiteY3"/>
                </a:cxn>
              </a:cxnLst>
              <a:rect l="l" t="t" r="r" b="b"/>
              <a:pathLst>
                <a:path w="114300" h="57150">
                  <a:moveTo>
                    <a:pt x="109061" y="48101"/>
                  </a:moveTo>
                  <a:cubicBezTo>
                    <a:pt x="109061" y="48101"/>
                    <a:pt x="47149" y="47149"/>
                    <a:pt x="7144" y="7144"/>
                  </a:cubicBezTo>
                  <a:cubicBezTo>
                    <a:pt x="7144" y="7144"/>
                    <a:pt x="38576" y="50006"/>
                    <a:pt x="112871" y="55721"/>
                  </a:cubicBezTo>
                  <a:lnTo>
                    <a:pt x="109061" y="48101"/>
                  </a:lnTo>
                  <a:close/>
                </a:path>
              </a:pathLst>
            </a:custGeom>
            <a:grpFill/>
            <a:ln w="9525" cap="flat">
              <a:noFill/>
              <a:prstDash val="solid"/>
              <a:miter/>
            </a:ln>
          </p:spPr>
          <p:txBody>
            <a:bodyPr rtlCol="0" anchor="ctr"/>
            <a:lstStyle/>
            <a:p>
              <a:endParaRPr lang="en-US"/>
            </a:p>
          </p:txBody>
        </p:sp>
        <p:sp>
          <p:nvSpPr>
            <p:cNvPr id="43" name="Freeform: Shape 24">
              <a:extLst>
                <a:ext uri="{FF2B5EF4-FFF2-40B4-BE49-F238E27FC236}">
                  <a16:creationId xmlns="" xmlns:a16="http://schemas.microsoft.com/office/drawing/2014/main" id="{B577996D-4F40-34B0-E8A4-73F5D5D9E844}"/>
                </a:ext>
              </a:extLst>
            </p:cNvPr>
            <p:cNvSpPr/>
            <p:nvPr/>
          </p:nvSpPr>
          <p:spPr>
            <a:xfrm>
              <a:off x="8932871" y="4194333"/>
              <a:ext cx="104775" cy="57150"/>
            </a:xfrm>
            <a:custGeom>
              <a:avLst/>
              <a:gdLst>
                <a:gd name="connsiteX0" fmla="*/ 10954 w 104775"/>
                <a:gd name="connsiteY0" fmla="*/ 48101 h 57150"/>
                <a:gd name="connsiteX1" fmla="*/ 97631 w 104775"/>
                <a:gd name="connsiteY1" fmla="*/ 7144 h 57150"/>
                <a:gd name="connsiteX2" fmla="*/ 7144 w 104775"/>
                <a:gd name="connsiteY2" fmla="*/ 55721 h 57150"/>
                <a:gd name="connsiteX3" fmla="*/ 10954 w 104775"/>
                <a:gd name="connsiteY3" fmla="*/ 48101 h 57150"/>
              </a:gdLst>
              <a:ahLst/>
              <a:cxnLst>
                <a:cxn ang="0">
                  <a:pos x="connsiteX0" y="connsiteY0"/>
                </a:cxn>
                <a:cxn ang="0">
                  <a:pos x="connsiteX1" y="connsiteY1"/>
                </a:cxn>
                <a:cxn ang="0">
                  <a:pos x="connsiteX2" y="connsiteY2"/>
                </a:cxn>
                <a:cxn ang="0">
                  <a:pos x="connsiteX3" y="connsiteY3"/>
                </a:cxn>
              </a:cxnLst>
              <a:rect l="l" t="t" r="r" b="b"/>
              <a:pathLst>
                <a:path w="104775" h="57150">
                  <a:moveTo>
                    <a:pt x="10954" y="48101"/>
                  </a:moveTo>
                  <a:cubicBezTo>
                    <a:pt x="10954" y="48101"/>
                    <a:pt x="63341" y="47149"/>
                    <a:pt x="97631" y="7144"/>
                  </a:cubicBezTo>
                  <a:cubicBezTo>
                    <a:pt x="97631" y="7144"/>
                    <a:pt x="70961" y="50006"/>
                    <a:pt x="7144" y="55721"/>
                  </a:cubicBezTo>
                  <a:lnTo>
                    <a:pt x="10954" y="48101"/>
                  </a:lnTo>
                  <a:close/>
                </a:path>
              </a:pathLst>
            </a:custGeom>
            <a:grpFill/>
            <a:ln w="9525" cap="flat">
              <a:noFill/>
              <a:prstDash val="solid"/>
              <a:miter/>
            </a:ln>
          </p:spPr>
          <p:txBody>
            <a:bodyPr rtlCol="0" anchor="ctr"/>
            <a:lstStyle/>
            <a:p>
              <a:endParaRPr lang="en-US"/>
            </a:p>
          </p:txBody>
        </p:sp>
        <p:sp>
          <p:nvSpPr>
            <p:cNvPr id="44" name="Freeform: Shape 25">
              <a:extLst>
                <a:ext uri="{FF2B5EF4-FFF2-40B4-BE49-F238E27FC236}">
                  <a16:creationId xmlns="" xmlns:a16="http://schemas.microsoft.com/office/drawing/2014/main" id="{9249255A-4625-6BBD-D6DB-A8CD029E4446}"/>
                </a:ext>
              </a:extLst>
            </p:cNvPr>
            <p:cNvSpPr/>
            <p:nvPr/>
          </p:nvSpPr>
          <p:spPr>
            <a:xfrm>
              <a:off x="6846896" y="3349133"/>
              <a:ext cx="66675" cy="95250"/>
            </a:xfrm>
            <a:custGeom>
              <a:avLst/>
              <a:gdLst>
                <a:gd name="connsiteX0" fmla="*/ 59531 w 66675"/>
                <a:gd name="connsiteY0" fmla="*/ 16049 h 95250"/>
                <a:gd name="connsiteX1" fmla="*/ 7144 w 66675"/>
                <a:gd name="connsiteY1" fmla="*/ 93201 h 95250"/>
                <a:gd name="connsiteX2" fmla="*/ 9049 w 66675"/>
                <a:gd name="connsiteY2" fmla="*/ 64626 h 95250"/>
                <a:gd name="connsiteX3" fmla="*/ 59531 w 66675"/>
                <a:gd name="connsiteY3" fmla="*/ 9381 h 95250"/>
                <a:gd name="connsiteX4" fmla="*/ 59531 w 66675"/>
                <a:gd name="connsiteY4" fmla="*/ 1604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95250">
                  <a:moveTo>
                    <a:pt x="59531" y="16049"/>
                  </a:moveTo>
                  <a:cubicBezTo>
                    <a:pt x="59531" y="16049"/>
                    <a:pt x="15716" y="57959"/>
                    <a:pt x="7144" y="93201"/>
                  </a:cubicBezTo>
                  <a:lnTo>
                    <a:pt x="9049" y="64626"/>
                  </a:lnTo>
                  <a:cubicBezTo>
                    <a:pt x="9049" y="64626"/>
                    <a:pt x="42386" y="17001"/>
                    <a:pt x="59531" y="9381"/>
                  </a:cubicBezTo>
                  <a:cubicBezTo>
                    <a:pt x="75724" y="1761"/>
                    <a:pt x="59531" y="16049"/>
                    <a:pt x="59531" y="16049"/>
                  </a:cubicBezTo>
                </a:path>
              </a:pathLst>
            </a:custGeom>
            <a:grpFill/>
            <a:ln w="9525" cap="flat">
              <a:noFill/>
              <a:prstDash val="solid"/>
              <a:miter/>
            </a:ln>
          </p:spPr>
          <p:txBody>
            <a:bodyPr rtlCol="0" anchor="ctr"/>
            <a:lstStyle/>
            <a:p>
              <a:endParaRPr lang="en-US"/>
            </a:p>
          </p:txBody>
        </p:sp>
        <p:sp>
          <p:nvSpPr>
            <p:cNvPr id="45" name="Freeform: Shape 26">
              <a:extLst>
                <a:ext uri="{FF2B5EF4-FFF2-40B4-BE49-F238E27FC236}">
                  <a16:creationId xmlns="" xmlns:a16="http://schemas.microsoft.com/office/drawing/2014/main" id="{4CF247CB-4E90-7AAD-BE4B-268F2C49E28D}"/>
                </a:ext>
              </a:extLst>
            </p:cNvPr>
            <p:cNvSpPr/>
            <p:nvPr/>
          </p:nvSpPr>
          <p:spPr>
            <a:xfrm>
              <a:off x="7052818" y="2791301"/>
              <a:ext cx="28575" cy="85725"/>
            </a:xfrm>
            <a:custGeom>
              <a:avLst/>
              <a:gdLst>
                <a:gd name="connsiteX0" fmla="*/ 9820 w 28575"/>
                <a:gd name="connsiteY0" fmla="*/ 82391 h 85725"/>
                <a:gd name="connsiteX1" fmla="*/ 12677 w 28575"/>
                <a:gd name="connsiteY1" fmla="*/ 30004 h 85725"/>
                <a:gd name="connsiteX2" fmla="*/ 28870 w 28575"/>
                <a:gd name="connsiteY2" fmla="*/ 7144 h 85725"/>
                <a:gd name="connsiteX3" fmla="*/ 9820 w 28575"/>
                <a:gd name="connsiteY3" fmla="*/ 82391 h 85725"/>
              </a:gdLst>
              <a:ahLst/>
              <a:cxnLst>
                <a:cxn ang="0">
                  <a:pos x="connsiteX0" y="connsiteY0"/>
                </a:cxn>
                <a:cxn ang="0">
                  <a:pos x="connsiteX1" y="connsiteY1"/>
                </a:cxn>
                <a:cxn ang="0">
                  <a:pos x="connsiteX2" y="connsiteY2"/>
                </a:cxn>
                <a:cxn ang="0">
                  <a:pos x="connsiteX3" y="connsiteY3"/>
                </a:cxn>
              </a:cxnLst>
              <a:rect l="l" t="t" r="r" b="b"/>
              <a:pathLst>
                <a:path w="28575" h="85725">
                  <a:moveTo>
                    <a:pt x="9820" y="82391"/>
                  </a:moveTo>
                  <a:cubicBezTo>
                    <a:pt x="9820" y="82391"/>
                    <a:pt x="2200" y="51911"/>
                    <a:pt x="12677" y="30004"/>
                  </a:cubicBezTo>
                  <a:lnTo>
                    <a:pt x="28870" y="7144"/>
                  </a:lnTo>
                  <a:cubicBezTo>
                    <a:pt x="27917" y="7144"/>
                    <a:pt x="3152" y="51911"/>
                    <a:pt x="9820" y="82391"/>
                  </a:cubicBezTo>
                </a:path>
              </a:pathLst>
            </a:custGeom>
            <a:grpFill/>
            <a:ln w="9525" cap="flat">
              <a:noFill/>
              <a:prstDash val="solid"/>
              <a:miter/>
            </a:ln>
          </p:spPr>
          <p:txBody>
            <a:bodyPr rtlCol="0" anchor="ctr"/>
            <a:lstStyle/>
            <a:p>
              <a:endParaRPr lang="en-US"/>
            </a:p>
          </p:txBody>
        </p:sp>
        <p:sp>
          <p:nvSpPr>
            <p:cNvPr id="46" name="Freeform: Shape 27">
              <a:extLst>
                <a:ext uri="{FF2B5EF4-FFF2-40B4-BE49-F238E27FC236}">
                  <a16:creationId xmlns="" xmlns:a16="http://schemas.microsoft.com/office/drawing/2014/main" id="{C4B9B2D3-E434-93D0-A443-2BF5BB0D5697}"/>
                </a:ext>
              </a:extLst>
            </p:cNvPr>
            <p:cNvSpPr/>
            <p:nvPr/>
          </p:nvSpPr>
          <p:spPr>
            <a:xfrm>
              <a:off x="9187612" y="3347228"/>
              <a:ext cx="66675" cy="95250"/>
            </a:xfrm>
            <a:custGeom>
              <a:avLst/>
              <a:gdLst>
                <a:gd name="connsiteX0" fmla="*/ 14340 w 66675"/>
                <a:gd name="connsiteY0" fmla="*/ 16049 h 95250"/>
                <a:gd name="connsiteX1" fmla="*/ 66728 w 66675"/>
                <a:gd name="connsiteY1" fmla="*/ 93201 h 95250"/>
                <a:gd name="connsiteX2" fmla="*/ 64823 w 66675"/>
                <a:gd name="connsiteY2" fmla="*/ 64626 h 95250"/>
                <a:gd name="connsiteX3" fmla="*/ 14340 w 66675"/>
                <a:gd name="connsiteY3" fmla="*/ 9381 h 95250"/>
                <a:gd name="connsiteX4" fmla="*/ 14340 w 66675"/>
                <a:gd name="connsiteY4" fmla="*/ 1604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95250">
                  <a:moveTo>
                    <a:pt x="14340" y="16049"/>
                  </a:moveTo>
                  <a:cubicBezTo>
                    <a:pt x="14340" y="16049"/>
                    <a:pt x="58155" y="57959"/>
                    <a:pt x="66728" y="93201"/>
                  </a:cubicBezTo>
                  <a:lnTo>
                    <a:pt x="64823" y="64626"/>
                  </a:lnTo>
                  <a:cubicBezTo>
                    <a:pt x="64823" y="64626"/>
                    <a:pt x="31485" y="17001"/>
                    <a:pt x="14340" y="9381"/>
                  </a:cubicBezTo>
                  <a:cubicBezTo>
                    <a:pt x="-1852" y="1761"/>
                    <a:pt x="14340" y="16049"/>
                    <a:pt x="14340" y="16049"/>
                  </a:cubicBezTo>
                </a:path>
              </a:pathLst>
            </a:custGeom>
            <a:grpFill/>
            <a:ln w="9525" cap="flat">
              <a:noFill/>
              <a:prstDash val="solid"/>
              <a:miter/>
            </a:ln>
          </p:spPr>
          <p:txBody>
            <a:bodyPr rtlCol="0" anchor="ctr"/>
            <a:lstStyle/>
            <a:p>
              <a:endParaRPr lang="en-US"/>
            </a:p>
          </p:txBody>
        </p:sp>
        <p:sp>
          <p:nvSpPr>
            <p:cNvPr id="47" name="Freeform: Shape 28">
              <a:extLst>
                <a:ext uri="{FF2B5EF4-FFF2-40B4-BE49-F238E27FC236}">
                  <a16:creationId xmlns="" xmlns:a16="http://schemas.microsoft.com/office/drawing/2014/main" id="{79F87095-47CE-CA22-5230-8764DC0E1A19}"/>
                </a:ext>
              </a:extLst>
            </p:cNvPr>
            <p:cNvSpPr/>
            <p:nvPr/>
          </p:nvSpPr>
          <p:spPr>
            <a:xfrm>
              <a:off x="9019549" y="2790348"/>
              <a:ext cx="28575" cy="85725"/>
            </a:xfrm>
            <a:custGeom>
              <a:avLst/>
              <a:gdLst>
                <a:gd name="connsiteX0" fmla="*/ 26194 w 28575"/>
                <a:gd name="connsiteY0" fmla="*/ 82391 h 85725"/>
                <a:gd name="connsiteX1" fmla="*/ 23336 w 28575"/>
                <a:gd name="connsiteY1" fmla="*/ 30004 h 85725"/>
                <a:gd name="connsiteX2" fmla="*/ 7144 w 28575"/>
                <a:gd name="connsiteY2" fmla="*/ 7144 h 85725"/>
                <a:gd name="connsiteX3" fmla="*/ 26194 w 28575"/>
                <a:gd name="connsiteY3" fmla="*/ 82391 h 85725"/>
              </a:gdLst>
              <a:ahLst/>
              <a:cxnLst>
                <a:cxn ang="0">
                  <a:pos x="connsiteX0" y="connsiteY0"/>
                </a:cxn>
                <a:cxn ang="0">
                  <a:pos x="connsiteX1" y="connsiteY1"/>
                </a:cxn>
                <a:cxn ang="0">
                  <a:pos x="connsiteX2" y="connsiteY2"/>
                </a:cxn>
                <a:cxn ang="0">
                  <a:pos x="connsiteX3" y="connsiteY3"/>
                </a:cxn>
              </a:cxnLst>
              <a:rect l="l" t="t" r="r" b="b"/>
              <a:pathLst>
                <a:path w="28575" h="85725">
                  <a:moveTo>
                    <a:pt x="26194" y="82391"/>
                  </a:moveTo>
                  <a:cubicBezTo>
                    <a:pt x="26194" y="82391"/>
                    <a:pt x="33814" y="51911"/>
                    <a:pt x="23336" y="30004"/>
                  </a:cubicBezTo>
                  <a:lnTo>
                    <a:pt x="7144" y="7144"/>
                  </a:lnTo>
                  <a:cubicBezTo>
                    <a:pt x="8096" y="7144"/>
                    <a:pt x="32861" y="50959"/>
                    <a:pt x="26194" y="82391"/>
                  </a:cubicBezTo>
                </a:path>
              </a:pathLst>
            </a:custGeom>
            <a:grpFill/>
            <a:ln w="9525" cap="flat">
              <a:noFill/>
              <a:prstDash val="solid"/>
              <a:miter/>
            </a:ln>
          </p:spPr>
          <p:txBody>
            <a:bodyPr rtlCol="0" anchor="ctr"/>
            <a:lstStyle/>
            <a:p>
              <a:endParaRPr lang="en-US"/>
            </a:p>
          </p:txBody>
        </p:sp>
        <p:sp>
          <p:nvSpPr>
            <p:cNvPr id="48" name="Freeform: Shape 29">
              <a:extLst>
                <a:ext uri="{FF2B5EF4-FFF2-40B4-BE49-F238E27FC236}">
                  <a16:creationId xmlns="" xmlns:a16="http://schemas.microsoft.com/office/drawing/2014/main" id="{F54F025E-E141-E231-149B-5499B6F2DFA1}"/>
                </a:ext>
              </a:extLst>
            </p:cNvPr>
            <p:cNvSpPr/>
            <p:nvPr/>
          </p:nvSpPr>
          <p:spPr>
            <a:xfrm>
              <a:off x="7634614" y="2965608"/>
              <a:ext cx="838200" cy="771525"/>
            </a:xfrm>
            <a:custGeom>
              <a:avLst/>
              <a:gdLst>
                <a:gd name="connsiteX0" fmla="*/ 639604 w 838200"/>
                <a:gd name="connsiteY0" fmla="*/ 135731 h 771525"/>
                <a:gd name="connsiteX1" fmla="*/ 421481 w 838200"/>
                <a:gd name="connsiteY1" fmla="*/ 7144 h 771525"/>
                <a:gd name="connsiteX2" fmla="*/ 203359 w 838200"/>
                <a:gd name="connsiteY2" fmla="*/ 135731 h 771525"/>
                <a:gd name="connsiteX3" fmla="*/ 7144 w 838200"/>
                <a:gd name="connsiteY3" fmla="*/ 283369 h 771525"/>
                <a:gd name="connsiteX4" fmla="*/ 80486 w 838200"/>
                <a:gd name="connsiteY4" fmla="*/ 536734 h 771525"/>
                <a:gd name="connsiteX5" fmla="*/ 173831 w 838200"/>
                <a:gd name="connsiteY5" fmla="*/ 753904 h 771525"/>
                <a:gd name="connsiteX6" fmla="*/ 421481 w 838200"/>
                <a:gd name="connsiteY6" fmla="*/ 767239 h 771525"/>
                <a:gd name="connsiteX7" fmla="*/ 669131 w 838200"/>
                <a:gd name="connsiteY7" fmla="*/ 753904 h 771525"/>
                <a:gd name="connsiteX8" fmla="*/ 762476 w 838200"/>
                <a:gd name="connsiteY8" fmla="*/ 536734 h 771525"/>
                <a:gd name="connsiteX9" fmla="*/ 835819 w 838200"/>
                <a:gd name="connsiteY9" fmla="*/ 283369 h 771525"/>
                <a:gd name="connsiteX10" fmla="*/ 639604 w 838200"/>
                <a:gd name="connsiteY10" fmla="*/ 135731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200" h="771525">
                  <a:moveTo>
                    <a:pt x="639604" y="135731"/>
                  </a:moveTo>
                  <a:cubicBezTo>
                    <a:pt x="559594" y="83344"/>
                    <a:pt x="421481" y="7144"/>
                    <a:pt x="421481" y="7144"/>
                  </a:cubicBezTo>
                  <a:cubicBezTo>
                    <a:pt x="421481" y="7144"/>
                    <a:pt x="283369" y="84296"/>
                    <a:pt x="203359" y="135731"/>
                  </a:cubicBezTo>
                  <a:cubicBezTo>
                    <a:pt x="122396" y="188119"/>
                    <a:pt x="7144" y="283369"/>
                    <a:pt x="7144" y="283369"/>
                  </a:cubicBezTo>
                  <a:cubicBezTo>
                    <a:pt x="7144" y="283369"/>
                    <a:pt x="18574" y="361474"/>
                    <a:pt x="80486" y="536734"/>
                  </a:cubicBezTo>
                  <a:cubicBezTo>
                    <a:pt x="118586" y="646271"/>
                    <a:pt x="173831" y="753904"/>
                    <a:pt x="173831" y="753904"/>
                  </a:cubicBezTo>
                  <a:cubicBezTo>
                    <a:pt x="173831" y="753904"/>
                    <a:pt x="282416" y="767239"/>
                    <a:pt x="421481" y="767239"/>
                  </a:cubicBezTo>
                  <a:cubicBezTo>
                    <a:pt x="544354" y="767239"/>
                    <a:pt x="669131" y="753904"/>
                    <a:pt x="669131" y="753904"/>
                  </a:cubicBezTo>
                  <a:cubicBezTo>
                    <a:pt x="669131" y="753904"/>
                    <a:pt x="724376" y="646271"/>
                    <a:pt x="762476" y="536734"/>
                  </a:cubicBezTo>
                  <a:cubicBezTo>
                    <a:pt x="824389" y="360521"/>
                    <a:pt x="835819" y="283369"/>
                    <a:pt x="835819" y="283369"/>
                  </a:cubicBezTo>
                  <a:cubicBezTo>
                    <a:pt x="835819" y="283369"/>
                    <a:pt x="720566" y="188119"/>
                    <a:pt x="639604" y="135731"/>
                  </a:cubicBezTo>
                </a:path>
              </a:pathLst>
            </a:custGeom>
            <a:grpFill/>
            <a:ln w="9525" cap="flat">
              <a:noFill/>
              <a:prstDash val="solid"/>
              <a:miter/>
            </a:ln>
          </p:spPr>
          <p:txBody>
            <a:bodyPr rtlCol="0" anchor="ctr"/>
            <a:lstStyle/>
            <a:p>
              <a:endParaRPr lang="en-US"/>
            </a:p>
          </p:txBody>
        </p:sp>
        <p:sp>
          <p:nvSpPr>
            <p:cNvPr id="49" name="Freeform: Shape 30">
              <a:extLst>
                <a:ext uri="{FF2B5EF4-FFF2-40B4-BE49-F238E27FC236}">
                  <a16:creationId xmlns="" xmlns:a16="http://schemas.microsoft.com/office/drawing/2014/main" id="{0F3CC91D-2017-2E8F-C2FD-F088ACCA30A6}"/>
                </a:ext>
              </a:extLst>
            </p:cNvPr>
            <p:cNvSpPr/>
            <p:nvPr/>
          </p:nvSpPr>
          <p:spPr>
            <a:xfrm>
              <a:off x="6892616" y="2763611"/>
              <a:ext cx="371475" cy="742950"/>
            </a:xfrm>
            <a:custGeom>
              <a:avLst/>
              <a:gdLst>
                <a:gd name="connsiteX0" fmla="*/ 171926 w 371475"/>
                <a:gd name="connsiteY0" fmla="*/ 95793 h 742950"/>
                <a:gd name="connsiteX1" fmla="*/ 7144 w 371475"/>
                <a:gd name="connsiteY1" fmla="*/ 599666 h 742950"/>
                <a:gd name="connsiteX2" fmla="*/ 124301 w 371475"/>
                <a:gd name="connsiteY2" fmla="*/ 737778 h 742950"/>
                <a:gd name="connsiteX3" fmla="*/ 372904 w 371475"/>
                <a:gd name="connsiteY3" fmla="*/ 378686 h 742950"/>
                <a:gd name="connsiteX4" fmla="*/ 359569 w 371475"/>
                <a:gd name="connsiteY4" fmla="*/ 7211 h 742950"/>
                <a:gd name="connsiteX5" fmla="*/ 171926 w 371475"/>
                <a:gd name="connsiteY5" fmla="*/ 95793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742950">
                  <a:moveTo>
                    <a:pt x="171926" y="95793"/>
                  </a:moveTo>
                  <a:cubicBezTo>
                    <a:pt x="171926" y="95793"/>
                    <a:pt x="9049" y="348206"/>
                    <a:pt x="7144" y="599666"/>
                  </a:cubicBezTo>
                  <a:cubicBezTo>
                    <a:pt x="7144" y="599666"/>
                    <a:pt x="40481" y="712061"/>
                    <a:pt x="124301" y="737778"/>
                  </a:cubicBezTo>
                  <a:cubicBezTo>
                    <a:pt x="124301" y="737778"/>
                    <a:pt x="251936" y="452981"/>
                    <a:pt x="372904" y="378686"/>
                  </a:cubicBezTo>
                  <a:cubicBezTo>
                    <a:pt x="372904" y="378686"/>
                    <a:pt x="304324" y="175803"/>
                    <a:pt x="359569" y="7211"/>
                  </a:cubicBezTo>
                  <a:cubicBezTo>
                    <a:pt x="359569" y="7211"/>
                    <a:pt x="281464" y="1496"/>
                    <a:pt x="171926" y="95793"/>
                  </a:cubicBezTo>
                </a:path>
              </a:pathLst>
            </a:custGeom>
            <a:grpFill/>
            <a:ln w="9525" cap="flat">
              <a:noFill/>
              <a:prstDash val="solid"/>
              <a:miter/>
            </a:ln>
          </p:spPr>
          <p:txBody>
            <a:bodyPr rtlCol="0" anchor="ctr"/>
            <a:lstStyle/>
            <a:p>
              <a:endParaRPr lang="en-US"/>
            </a:p>
          </p:txBody>
        </p:sp>
        <p:sp>
          <p:nvSpPr>
            <p:cNvPr id="50" name="Freeform: Shape 31">
              <a:extLst>
                <a:ext uri="{FF2B5EF4-FFF2-40B4-BE49-F238E27FC236}">
                  <a16:creationId xmlns="" xmlns:a16="http://schemas.microsoft.com/office/drawing/2014/main" id="{856E1073-4F72-CE3C-45D3-CCCCAAB06024}"/>
                </a:ext>
              </a:extLst>
            </p:cNvPr>
            <p:cNvSpPr/>
            <p:nvPr/>
          </p:nvSpPr>
          <p:spPr>
            <a:xfrm>
              <a:off x="8837621" y="2763611"/>
              <a:ext cx="371475" cy="742950"/>
            </a:xfrm>
            <a:custGeom>
              <a:avLst/>
              <a:gdLst>
                <a:gd name="connsiteX0" fmla="*/ 208121 w 371475"/>
                <a:gd name="connsiteY0" fmla="*/ 95793 h 742950"/>
                <a:gd name="connsiteX1" fmla="*/ 372904 w 371475"/>
                <a:gd name="connsiteY1" fmla="*/ 599666 h 742950"/>
                <a:gd name="connsiteX2" fmla="*/ 255746 w 371475"/>
                <a:gd name="connsiteY2" fmla="*/ 737778 h 742950"/>
                <a:gd name="connsiteX3" fmla="*/ 7144 w 371475"/>
                <a:gd name="connsiteY3" fmla="*/ 378686 h 742950"/>
                <a:gd name="connsiteX4" fmla="*/ 20479 w 371475"/>
                <a:gd name="connsiteY4" fmla="*/ 7211 h 742950"/>
                <a:gd name="connsiteX5" fmla="*/ 208121 w 371475"/>
                <a:gd name="connsiteY5" fmla="*/ 95793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742950">
                  <a:moveTo>
                    <a:pt x="208121" y="95793"/>
                  </a:moveTo>
                  <a:cubicBezTo>
                    <a:pt x="208121" y="95793"/>
                    <a:pt x="370999" y="348206"/>
                    <a:pt x="372904" y="599666"/>
                  </a:cubicBezTo>
                  <a:cubicBezTo>
                    <a:pt x="372904" y="599666"/>
                    <a:pt x="339566" y="712061"/>
                    <a:pt x="255746" y="737778"/>
                  </a:cubicBezTo>
                  <a:cubicBezTo>
                    <a:pt x="255746" y="737778"/>
                    <a:pt x="128111" y="452981"/>
                    <a:pt x="7144" y="378686"/>
                  </a:cubicBezTo>
                  <a:cubicBezTo>
                    <a:pt x="7144" y="378686"/>
                    <a:pt x="75724" y="175803"/>
                    <a:pt x="20479" y="7211"/>
                  </a:cubicBezTo>
                  <a:cubicBezTo>
                    <a:pt x="20479" y="7211"/>
                    <a:pt x="98584" y="1496"/>
                    <a:pt x="208121" y="95793"/>
                  </a:cubicBezTo>
                </a:path>
              </a:pathLst>
            </a:custGeom>
            <a:grpFill/>
            <a:ln w="9525" cap="flat">
              <a:noFill/>
              <a:prstDash val="solid"/>
              <a:miter/>
            </a:ln>
          </p:spPr>
          <p:txBody>
            <a:bodyPr rtlCol="0" anchor="ctr"/>
            <a:lstStyle/>
            <a:p>
              <a:endParaRPr lang="en-US" dirty="0"/>
            </a:p>
          </p:txBody>
        </p:sp>
        <p:sp>
          <p:nvSpPr>
            <p:cNvPr id="51" name="Freeform: Shape 32">
              <a:extLst>
                <a:ext uri="{FF2B5EF4-FFF2-40B4-BE49-F238E27FC236}">
                  <a16:creationId xmlns="" xmlns:a16="http://schemas.microsoft.com/office/drawing/2014/main" id="{41A7490F-29D1-D034-D13C-3F2DDC3D1DC7}"/>
                </a:ext>
              </a:extLst>
            </p:cNvPr>
            <p:cNvSpPr/>
            <p:nvPr/>
          </p:nvSpPr>
          <p:spPr>
            <a:xfrm>
              <a:off x="7670809" y="2302630"/>
              <a:ext cx="781050" cy="266700"/>
            </a:xfrm>
            <a:custGeom>
              <a:avLst/>
              <a:gdLst>
                <a:gd name="connsiteX0" fmla="*/ 101441 w 781050"/>
                <a:gd name="connsiteY0" fmla="*/ 45282 h 266700"/>
                <a:gd name="connsiteX1" fmla="*/ 630079 w 781050"/>
                <a:gd name="connsiteY1" fmla="*/ 35757 h 266700"/>
                <a:gd name="connsiteX2" fmla="*/ 775811 w 781050"/>
                <a:gd name="connsiteY2" fmla="*/ 148152 h 266700"/>
                <a:gd name="connsiteX3" fmla="*/ 398621 w 781050"/>
                <a:gd name="connsiteY3" fmla="*/ 265310 h 266700"/>
                <a:gd name="connsiteX4" fmla="*/ 7144 w 781050"/>
                <a:gd name="connsiteY4" fmla="*/ 161487 h 266700"/>
                <a:gd name="connsiteX5" fmla="*/ 101441 w 781050"/>
                <a:gd name="connsiteY5" fmla="*/ 4528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050" h="266700">
                  <a:moveTo>
                    <a:pt x="101441" y="45282"/>
                  </a:moveTo>
                  <a:cubicBezTo>
                    <a:pt x="101441" y="45282"/>
                    <a:pt x="358616" y="-33775"/>
                    <a:pt x="630079" y="35757"/>
                  </a:cubicBezTo>
                  <a:cubicBezTo>
                    <a:pt x="630079" y="35757"/>
                    <a:pt x="729139" y="71000"/>
                    <a:pt x="775811" y="148152"/>
                  </a:cubicBezTo>
                  <a:cubicBezTo>
                    <a:pt x="775811" y="148152"/>
                    <a:pt x="531971" y="178632"/>
                    <a:pt x="398621" y="265310"/>
                  </a:cubicBezTo>
                  <a:cubicBezTo>
                    <a:pt x="398621" y="265310"/>
                    <a:pt x="220504" y="158630"/>
                    <a:pt x="7144" y="161487"/>
                  </a:cubicBezTo>
                  <a:cubicBezTo>
                    <a:pt x="7144" y="162440"/>
                    <a:pt x="16669" y="103385"/>
                    <a:pt x="101441" y="45282"/>
                  </a:cubicBezTo>
                </a:path>
              </a:pathLst>
            </a:custGeom>
            <a:grpFill/>
            <a:ln w="9525" cap="flat">
              <a:noFill/>
              <a:prstDash val="solid"/>
              <a:miter/>
            </a:ln>
          </p:spPr>
          <p:txBody>
            <a:bodyPr rtlCol="0" anchor="ctr"/>
            <a:lstStyle/>
            <a:p>
              <a:endParaRPr lang="en-US"/>
            </a:p>
          </p:txBody>
        </p:sp>
        <p:sp>
          <p:nvSpPr>
            <p:cNvPr id="52" name="Freeform: Shape 33">
              <a:extLst>
                <a:ext uri="{FF2B5EF4-FFF2-40B4-BE49-F238E27FC236}">
                  <a16:creationId xmlns="" xmlns:a16="http://schemas.microsoft.com/office/drawing/2014/main" id="{6BFF09BA-50F6-82A8-CAB2-14A27240973D}"/>
                </a:ext>
              </a:extLst>
            </p:cNvPr>
            <p:cNvSpPr/>
            <p:nvPr/>
          </p:nvSpPr>
          <p:spPr>
            <a:xfrm>
              <a:off x="7143099" y="3983831"/>
              <a:ext cx="676275" cy="581025"/>
            </a:xfrm>
            <a:custGeom>
              <a:avLst/>
              <a:gdLst>
                <a:gd name="connsiteX0" fmla="*/ 25266 w 676275"/>
                <a:gd name="connsiteY0" fmla="*/ 7144 h 581025"/>
                <a:gd name="connsiteX1" fmla="*/ 38601 w 676275"/>
                <a:gd name="connsiteY1" fmla="*/ 274796 h 581025"/>
                <a:gd name="connsiteX2" fmla="*/ 435793 w 676275"/>
                <a:gd name="connsiteY2" fmla="*/ 582454 h 581025"/>
                <a:gd name="connsiteX3" fmla="*/ 669156 w 676275"/>
                <a:gd name="connsiteY3" fmla="*/ 475774 h 581025"/>
                <a:gd name="connsiteX4" fmla="*/ 424363 w 676275"/>
                <a:gd name="connsiteY4" fmla="*/ 116681 h 581025"/>
                <a:gd name="connsiteX5" fmla="*/ 25266 w 676275"/>
                <a:gd name="connsiteY5" fmla="*/ 714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581025">
                  <a:moveTo>
                    <a:pt x="25266" y="7144"/>
                  </a:moveTo>
                  <a:cubicBezTo>
                    <a:pt x="25266" y="7144"/>
                    <a:pt x="-23312" y="113824"/>
                    <a:pt x="38601" y="274796"/>
                  </a:cubicBezTo>
                  <a:cubicBezTo>
                    <a:pt x="38601" y="274796"/>
                    <a:pt x="148138" y="465296"/>
                    <a:pt x="435793" y="582454"/>
                  </a:cubicBezTo>
                  <a:cubicBezTo>
                    <a:pt x="435793" y="582454"/>
                    <a:pt x="585336" y="569119"/>
                    <a:pt x="669156" y="475774"/>
                  </a:cubicBezTo>
                  <a:cubicBezTo>
                    <a:pt x="669156" y="475774"/>
                    <a:pt x="431983" y="238601"/>
                    <a:pt x="424363" y="116681"/>
                  </a:cubicBezTo>
                  <a:cubicBezTo>
                    <a:pt x="424363" y="116681"/>
                    <a:pt x="247198" y="131921"/>
                    <a:pt x="25266" y="7144"/>
                  </a:cubicBezTo>
                </a:path>
              </a:pathLst>
            </a:custGeom>
            <a:grpFill/>
            <a:ln w="9525" cap="flat">
              <a:noFill/>
              <a:prstDash val="solid"/>
              <a:miter/>
            </a:ln>
          </p:spPr>
          <p:txBody>
            <a:bodyPr rtlCol="0" anchor="ctr"/>
            <a:lstStyle/>
            <a:p>
              <a:endParaRPr lang="en-US"/>
            </a:p>
          </p:txBody>
        </p:sp>
        <p:sp>
          <p:nvSpPr>
            <p:cNvPr id="53" name="Freeform: Shape 34">
              <a:extLst>
                <a:ext uri="{FF2B5EF4-FFF2-40B4-BE49-F238E27FC236}">
                  <a16:creationId xmlns="" xmlns:a16="http://schemas.microsoft.com/office/drawing/2014/main" id="{F250D43E-EBAB-7BCA-E3A0-F7D84AA6CC4C}"/>
                </a:ext>
              </a:extLst>
            </p:cNvPr>
            <p:cNvSpPr/>
            <p:nvPr/>
          </p:nvSpPr>
          <p:spPr>
            <a:xfrm>
              <a:off x="8308984" y="3973353"/>
              <a:ext cx="676275" cy="581025"/>
            </a:xfrm>
            <a:custGeom>
              <a:avLst/>
              <a:gdLst>
                <a:gd name="connsiteX0" fmla="*/ 651034 w 676275"/>
                <a:gd name="connsiteY0" fmla="*/ 7144 h 581025"/>
                <a:gd name="connsiteX1" fmla="*/ 637699 w 676275"/>
                <a:gd name="connsiteY1" fmla="*/ 274796 h 581025"/>
                <a:gd name="connsiteX2" fmla="*/ 240506 w 676275"/>
                <a:gd name="connsiteY2" fmla="*/ 582454 h 581025"/>
                <a:gd name="connsiteX3" fmla="*/ 7144 w 676275"/>
                <a:gd name="connsiteY3" fmla="*/ 475774 h 581025"/>
                <a:gd name="connsiteX4" fmla="*/ 251936 w 676275"/>
                <a:gd name="connsiteY4" fmla="*/ 116681 h 581025"/>
                <a:gd name="connsiteX5" fmla="*/ 651034 w 676275"/>
                <a:gd name="connsiteY5" fmla="*/ 714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581025">
                  <a:moveTo>
                    <a:pt x="651034" y="7144"/>
                  </a:moveTo>
                  <a:cubicBezTo>
                    <a:pt x="651034" y="7144"/>
                    <a:pt x="699611" y="113824"/>
                    <a:pt x="637699" y="274796"/>
                  </a:cubicBezTo>
                  <a:cubicBezTo>
                    <a:pt x="637699" y="274796"/>
                    <a:pt x="528161" y="465296"/>
                    <a:pt x="240506" y="582454"/>
                  </a:cubicBezTo>
                  <a:cubicBezTo>
                    <a:pt x="240506" y="582454"/>
                    <a:pt x="90964" y="569119"/>
                    <a:pt x="7144" y="475774"/>
                  </a:cubicBezTo>
                  <a:cubicBezTo>
                    <a:pt x="7144" y="475774"/>
                    <a:pt x="244316" y="238601"/>
                    <a:pt x="251936" y="116681"/>
                  </a:cubicBezTo>
                  <a:cubicBezTo>
                    <a:pt x="251936" y="116681"/>
                    <a:pt x="429101" y="131921"/>
                    <a:pt x="651034" y="7144"/>
                  </a:cubicBezTo>
                </a:path>
              </a:pathLst>
            </a:custGeom>
            <a:grpFill/>
            <a:ln w="9525" cap="flat">
              <a:noFill/>
              <a:prstDash val="solid"/>
              <a:miter/>
            </a:ln>
          </p:spPr>
          <p:txBody>
            <a:bodyPr rtlCol="0" anchor="ctr"/>
            <a:lstStyle/>
            <a:p>
              <a:endParaRPr lang="en-US"/>
            </a:p>
          </p:txBody>
        </p:sp>
      </p:grpSp>
      <p:grpSp>
        <p:nvGrpSpPr>
          <p:cNvPr id="54" name="Group 53">
            <a:extLst>
              <a:ext uri="{FF2B5EF4-FFF2-40B4-BE49-F238E27FC236}">
                <a16:creationId xmlns="" xmlns:a16="http://schemas.microsoft.com/office/drawing/2014/main" id="{2F54ADF1-CAA8-C62F-15AB-7F8360F07B1D}"/>
              </a:ext>
            </a:extLst>
          </p:cNvPr>
          <p:cNvGrpSpPr/>
          <p:nvPr/>
        </p:nvGrpSpPr>
        <p:grpSpPr>
          <a:xfrm>
            <a:off x="5102282" y="3841452"/>
            <a:ext cx="539913" cy="548966"/>
            <a:chOff x="6846896" y="2302630"/>
            <a:chExt cx="2407391" cy="2360032"/>
          </a:xfrm>
          <a:solidFill>
            <a:schemeClr val="tx1">
              <a:lumMod val="85000"/>
              <a:lumOff val="15000"/>
            </a:schemeClr>
          </a:solidFill>
        </p:grpSpPr>
        <p:sp>
          <p:nvSpPr>
            <p:cNvPr id="55" name="Oval 54">
              <a:extLst>
                <a:ext uri="{FF2B5EF4-FFF2-40B4-BE49-F238E27FC236}">
                  <a16:creationId xmlns="" xmlns:a16="http://schemas.microsoft.com/office/drawing/2014/main" id="{D238428F-DB35-53F3-3C5C-9452935249B1}"/>
                </a:ext>
              </a:extLst>
            </p:cNvPr>
            <p:cNvSpPr/>
            <p:nvPr/>
          </p:nvSpPr>
          <p:spPr>
            <a:xfrm>
              <a:off x="6858578" y="2310064"/>
              <a:ext cx="2376797" cy="2352598"/>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11">
              <a:extLst>
                <a:ext uri="{FF2B5EF4-FFF2-40B4-BE49-F238E27FC236}">
                  <a16:creationId xmlns="" xmlns:a16="http://schemas.microsoft.com/office/drawing/2014/main" id="{47CE7A36-8C01-2924-6444-93CB3CC9CF46}"/>
                </a:ext>
              </a:extLst>
            </p:cNvPr>
            <p:cNvSpPr/>
            <p:nvPr/>
          </p:nvSpPr>
          <p:spPr>
            <a:xfrm>
              <a:off x="7163010" y="3086576"/>
              <a:ext cx="533400" cy="219075"/>
            </a:xfrm>
            <a:custGeom>
              <a:avLst/>
              <a:gdLst>
                <a:gd name="connsiteX0" fmla="*/ 82508 w 533400"/>
                <a:gd name="connsiteY0" fmla="*/ 8096 h 219075"/>
                <a:gd name="connsiteX1" fmla="*/ 132990 w 533400"/>
                <a:gd name="connsiteY1" fmla="*/ 54769 h 219075"/>
                <a:gd name="connsiteX2" fmla="*/ 449220 w 533400"/>
                <a:gd name="connsiteY2" fmla="*/ 139541 h 219075"/>
                <a:gd name="connsiteX3" fmla="*/ 516848 w 533400"/>
                <a:gd name="connsiteY3" fmla="*/ 149066 h 219075"/>
                <a:gd name="connsiteX4" fmla="*/ 516848 w 533400"/>
                <a:gd name="connsiteY4" fmla="*/ 216694 h 219075"/>
                <a:gd name="connsiteX5" fmla="*/ 441600 w 533400"/>
                <a:gd name="connsiteY5" fmla="*/ 147161 h 219075"/>
                <a:gd name="connsiteX6" fmla="*/ 129180 w 533400"/>
                <a:gd name="connsiteY6" fmla="*/ 64294 h 219075"/>
                <a:gd name="connsiteX7" fmla="*/ 58695 w 533400"/>
                <a:gd name="connsiteY7" fmla="*/ 85249 h 219075"/>
                <a:gd name="connsiteX8" fmla="*/ 23453 w 533400"/>
                <a:gd name="connsiteY8" fmla="*/ 50006 h 219075"/>
                <a:gd name="connsiteX9" fmla="*/ 56790 w 533400"/>
                <a:gd name="connsiteY9" fmla="*/ 33814 h 219075"/>
                <a:gd name="connsiteX10" fmla="*/ 78698 w 533400"/>
                <a:gd name="connsiteY10" fmla="*/ 714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400" h="219075">
                  <a:moveTo>
                    <a:pt x="82508" y="8096"/>
                  </a:moveTo>
                  <a:cubicBezTo>
                    <a:pt x="82508" y="8096"/>
                    <a:pt x="93938" y="52864"/>
                    <a:pt x="132990" y="54769"/>
                  </a:cubicBezTo>
                  <a:cubicBezTo>
                    <a:pt x="172043" y="56674"/>
                    <a:pt x="347303" y="93821"/>
                    <a:pt x="449220" y="139541"/>
                  </a:cubicBezTo>
                  <a:cubicBezTo>
                    <a:pt x="449220" y="139541"/>
                    <a:pt x="488273" y="156686"/>
                    <a:pt x="516848" y="149066"/>
                  </a:cubicBezTo>
                  <a:cubicBezTo>
                    <a:pt x="545423" y="141446"/>
                    <a:pt x="516848" y="216694"/>
                    <a:pt x="516848" y="216694"/>
                  </a:cubicBezTo>
                  <a:cubicBezTo>
                    <a:pt x="516848" y="216694"/>
                    <a:pt x="527325" y="178594"/>
                    <a:pt x="441600" y="147161"/>
                  </a:cubicBezTo>
                  <a:cubicBezTo>
                    <a:pt x="367305" y="118586"/>
                    <a:pt x="278723" y="75724"/>
                    <a:pt x="129180" y="64294"/>
                  </a:cubicBezTo>
                  <a:cubicBezTo>
                    <a:pt x="109178" y="62389"/>
                    <a:pt x="82508" y="70009"/>
                    <a:pt x="58695" y="85249"/>
                  </a:cubicBezTo>
                  <a:cubicBezTo>
                    <a:pt x="-30840" y="141446"/>
                    <a:pt x="23453" y="50006"/>
                    <a:pt x="23453" y="50006"/>
                  </a:cubicBezTo>
                  <a:lnTo>
                    <a:pt x="56790" y="33814"/>
                  </a:lnTo>
                  <a:lnTo>
                    <a:pt x="78698" y="7144"/>
                  </a:lnTo>
                </a:path>
              </a:pathLst>
            </a:custGeom>
            <a:grpFill/>
            <a:ln w="9525" cap="flat">
              <a:noFill/>
              <a:prstDash val="solid"/>
              <a:miter/>
            </a:ln>
          </p:spPr>
          <p:txBody>
            <a:bodyPr rtlCol="0" anchor="ctr"/>
            <a:lstStyle/>
            <a:p>
              <a:endParaRPr lang="en-US"/>
            </a:p>
          </p:txBody>
        </p:sp>
        <p:sp>
          <p:nvSpPr>
            <p:cNvPr id="57" name="Freeform: Shape 12">
              <a:extLst>
                <a:ext uri="{FF2B5EF4-FFF2-40B4-BE49-F238E27FC236}">
                  <a16:creationId xmlns="" xmlns:a16="http://schemas.microsoft.com/office/drawing/2014/main" id="{6A4CCCAB-DBF6-6A0E-2D6E-93D4EBDFB405}"/>
                </a:ext>
              </a:extLst>
            </p:cNvPr>
            <p:cNvSpPr/>
            <p:nvPr/>
          </p:nvSpPr>
          <p:spPr>
            <a:xfrm>
              <a:off x="8437254" y="3084671"/>
              <a:ext cx="533400" cy="219075"/>
            </a:xfrm>
            <a:custGeom>
              <a:avLst/>
              <a:gdLst>
                <a:gd name="connsiteX0" fmla="*/ 454184 w 533400"/>
                <a:gd name="connsiteY0" fmla="*/ 7144 h 219075"/>
                <a:gd name="connsiteX1" fmla="*/ 403701 w 533400"/>
                <a:gd name="connsiteY1" fmla="*/ 53816 h 219075"/>
                <a:gd name="connsiteX2" fmla="*/ 87471 w 533400"/>
                <a:gd name="connsiteY2" fmla="*/ 138589 h 219075"/>
                <a:gd name="connsiteX3" fmla="*/ 19844 w 533400"/>
                <a:gd name="connsiteY3" fmla="*/ 148114 h 219075"/>
                <a:gd name="connsiteX4" fmla="*/ 19844 w 533400"/>
                <a:gd name="connsiteY4" fmla="*/ 215741 h 219075"/>
                <a:gd name="connsiteX5" fmla="*/ 95091 w 533400"/>
                <a:gd name="connsiteY5" fmla="*/ 146209 h 219075"/>
                <a:gd name="connsiteX6" fmla="*/ 406559 w 533400"/>
                <a:gd name="connsiteY6" fmla="*/ 64294 h 219075"/>
                <a:gd name="connsiteX7" fmla="*/ 477044 w 533400"/>
                <a:gd name="connsiteY7" fmla="*/ 85249 h 219075"/>
                <a:gd name="connsiteX8" fmla="*/ 512286 w 533400"/>
                <a:gd name="connsiteY8" fmla="*/ 50006 h 219075"/>
                <a:gd name="connsiteX9" fmla="*/ 478949 w 533400"/>
                <a:gd name="connsiteY9" fmla="*/ 33814 h 219075"/>
                <a:gd name="connsiteX10" fmla="*/ 457041 w 533400"/>
                <a:gd name="connsiteY10" fmla="*/ 714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400" h="219075">
                  <a:moveTo>
                    <a:pt x="454184" y="7144"/>
                  </a:moveTo>
                  <a:cubicBezTo>
                    <a:pt x="454184" y="7144"/>
                    <a:pt x="442754" y="51911"/>
                    <a:pt x="403701" y="53816"/>
                  </a:cubicBezTo>
                  <a:cubicBezTo>
                    <a:pt x="364649" y="55721"/>
                    <a:pt x="189389" y="92869"/>
                    <a:pt x="87471" y="138589"/>
                  </a:cubicBezTo>
                  <a:cubicBezTo>
                    <a:pt x="87471" y="138589"/>
                    <a:pt x="48419" y="155734"/>
                    <a:pt x="19844" y="148114"/>
                  </a:cubicBezTo>
                  <a:cubicBezTo>
                    <a:pt x="-8731" y="140494"/>
                    <a:pt x="19844" y="215741"/>
                    <a:pt x="19844" y="215741"/>
                  </a:cubicBezTo>
                  <a:cubicBezTo>
                    <a:pt x="19844" y="215741"/>
                    <a:pt x="9366" y="177641"/>
                    <a:pt x="95091" y="146209"/>
                  </a:cubicBezTo>
                  <a:cubicBezTo>
                    <a:pt x="169386" y="118586"/>
                    <a:pt x="257969" y="75724"/>
                    <a:pt x="406559" y="64294"/>
                  </a:cubicBezTo>
                  <a:cubicBezTo>
                    <a:pt x="426561" y="62389"/>
                    <a:pt x="453231" y="70009"/>
                    <a:pt x="477044" y="85249"/>
                  </a:cubicBezTo>
                  <a:cubicBezTo>
                    <a:pt x="566579" y="141446"/>
                    <a:pt x="512286" y="50006"/>
                    <a:pt x="512286" y="50006"/>
                  </a:cubicBezTo>
                  <a:lnTo>
                    <a:pt x="478949" y="33814"/>
                  </a:lnTo>
                  <a:lnTo>
                    <a:pt x="457041" y="7144"/>
                  </a:lnTo>
                </a:path>
              </a:pathLst>
            </a:custGeom>
            <a:grpFill/>
            <a:ln w="9525" cap="flat">
              <a:noFill/>
              <a:prstDash val="solid"/>
              <a:miter/>
            </a:ln>
          </p:spPr>
          <p:txBody>
            <a:bodyPr rtlCol="0" anchor="ctr"/>
            <a:lstStyle/>
            <a:p>
              <a:endParaRPr lang="en-US"/>
            </a:p>
          </p:txBody>
        </p:sp>
        <p:sp>
          <p:nvSpPr>
            <p:cNvPr id="58" name="Freeform: Shape 13">
              <a:extLst>
                <a:ext uri="{FF2B5EF4-FFF2-40B4-BE49-F238E27FC236}">
                  <a16:creationId xmlns="" xmlns:a16="http://schemas.microsoft.com/office/drawing/2014/main" id="{14D69D90-C7E2-4B22-C124-3215800375C6}"/>
                </a:ext>
              </a:extLst>
            </p:cNvPr>
            <p:cNvSpPr/>
            <p:nvPr/>
          </p:nvSpPr>
          <p:spPr>
            <a:xfrm>
              <a:off x="6986914" y="3417981"/>
              <a:ext cx="295275" cy="638175"/>
            </a:xfrm>
            <a:custGeom>
              <a:avLst/>
              <a:gdLst>
                <a:gd name="connsiteX0" fmla="*/ 48101 w 295275"/>
                <a:gd name="connsiteY0" fmla="*/ 46261 h 638175"/>
                <a:gd name="connsiteX1" fmla="*/ 38576 w 295275"/>
                <a:gd name="connsiteY1" fmla="*/ 123413 h 638175"/>
                <a:gd name="connsiteX2" fmla="*/ 177641 w 295275"/>
                <a:gd name="connsiteY2" fmla="*/ 559658 h 638175"/>
                <a:gd name="connsiteX3" fmla="*/ 296704 w 295275"/>
                <a:gd name="connsiteY3" fmla="*/ 633953 h 638175"/>
                <a:gd name="connsiteX4" fmla="*/ 183356 w 295275"/>
                <a:gd name="connsiteY4" fmla="*/ 592043 h 638175"/>
                <a:gd name="connsiteX5" fmla="*/ 120491 w 295275"/>
                <a:gd name="connsiteY5" fmla="*/ 493936 h 638175"/>
                <a:gd name="connsiteX6" fmla="*/ 25241 w 295275"/>
                <a:gd name="connsiteY6" fmla="*/ 98648 h 638175"/>
                <a:gd name="connsiteX7" fmla="*/ 7144 w 295275"/>
                <a:gd name="connsiteY7" fmla="*/ 29116 h 638175"/>
                <a:gd name="connsiteX8" fmla="*/ 29051 w 295275"/>
                <a:gd name="connsiteY8" fmla="*/ 7208 h 638175"/>
                <a:gd name="connsiteX9" fmla="*/ 48101 w 295275"/>
                <a:gd name="connsiteY9" fmla="*/ 4626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638175">
                  <a:moveTo>
                    <a:pt x="48101" y="46261"/>
                  </a:moveTo>
                  <a:cubicBezTo>
                    <a:pt x="48101" y="46261"/>
                    <a:pt x="40481" y="56738"/>
                    <a:pt x="38576" y="123413"/>
                  </a:cubicBezTo>
                  <a:cubicBezTo>
                    <a:pt x="37624" y="191041"/>
                    <a:pt x="73819" y="462503"/>
                    <a:pt x="177641" y="559658"/>
                  </a:cubicBezTo>
                  <a:cubicBezTo>
                    <a:pt x="281464" y="656813"/>
                    <a:pt x="296704" y="633953"/>
                    <a:pt x="296704" y="633953"/>
                  </a:cubicBezTo>
                  <a:lnTo>
                    <a:pt x="183356" y="592043"/>
                  </a:lnTo>
                  <a:cubicBezTo>
                    <a:pt x="183356" y="592043"/>
                    <a:pt x="155734" y="556801"/>
                    <a:pt x="120491" y="493936"/>
                  </a:cubicBezTo>
                  <a:cubicBezTo>
                    <a:pt x="63341" y="390113"/>
                    <a:pt x="28099" y="206281"/>
                    <a:pt x="25241" y="98648"/>
                  </a:cubicBezTo>
                  <a:cubicBezTo>
                    <a:pt x="23336" y="-8984"/>
                    <a:pt x="7144" y="29116"/>
                    <a:pt x="7144" y="29116"/>
                  </a:cubicBezTo>
                  <a:cubicBezTo>
                    <a:pt x="7144" y="29116"/>
                    <a:pt x="25241" y="10066"/>
                    <a:pt x="29051" y="7208"/>
                  </a:cubicBezTo>
                  <a:cubicBezTo>
                    <a:pt x="33814" y="5303"/>
                    <a:pt x="48101" y="46261"/>
                    <a:pt x="48101" y="46261"/>
                  </a:cubicBezTo>
                </a:path>
              </a:pathLst>
            </a:custGeom>
            <a:grpFill/>
            <a:ln w="9525" cap="flat">
              <a:noFill/>
              <a:prstDash val="solid"/>
              <a:miter/>
            </a:ln>
          </p:spPr>
          <p:txBody>
            <a:bodyPr rtlCol="0" anchor="ctr"/>
            <a:lstStyle/>
            <a:p>
              <a:endParaRPr lang="en-US"/>
            </a:p>
          </p:txBody>
        </p:sp>
        <p:sp>
          <p:nvSpPr>
            <p:cNvPr id="59" name="Freeform: Shape 14">
              <a:extLst>
                <a:ext uri="{FF2B5EF4-FFF2-40B4-BE49-F238E27FC236}">
                  <a16:creationId xmlns="" xmlns:a16="http://schemas.microsoft.com/office/drawing/2014/main" id="{E6625E35-0660-3C90-46FA-1F0588DC906B}"/>
                </a:ext>
              </a:extLst>
            </p:cNvPr>
            <p:cNvSpPr/>
            <p:nvPr/>
          </p:nvSpPr>
          <p:spPr>
            <a:xfrm>
              <a:off x="8836669" y="3403739"/>
              <a:ext cx="295275" cy="638175"/>
            </a:xfrm>
            <a:custGeom>
              <a:avLst/>
              <a:gdLst>
                <a:gd name="connsiteX0" fmla="*/ 243364 w 295275"/>
                <a:gd name="connsiteY0" fmla="*/ 40501 h 638175"/>
                <a:gd name="connsiteX1" fmla="*/ 256699 w 295275"/>
                <a:gd name="connsiteY1" fmla="*/ 111938 h 638175"/>
                <a:gd name="connsiteX2" fmla="*/ 125254 w 295275"/>
                <a:gd name="connsiteY2" fmla="*/ 561518 h 638175"/>
                <a:gd name="connsiteX3" fmla="*/ 7144 w 295275"/>
                <a:gd name="connsiteY3" fmla="*/ 635813 h 638175"/>
                <a:gd name="connsiteX4" fmla="*/ 120491 w 295275"/>
                <a:gd name="connsiteY4" fmla="*/ 592951 h 638175"/>
                <a:gd name="connsiteX5" fmla="*/ 183356 w 295275"/>
                <a:gd name="connsiteY5" fmla="*/ 494843 h 638175"/>
                <a:gd name="connsiteX6" fmla="*/ 270986 w 295275"/>
                <a:gd name="connsiteY6" fmla="*/ 86221 h 638175"/>
                <a:gd name="connsiteX7" fmla="*/ 295751 w 295275"/>
                <a:gd name="connsiteY7" fmla="*/ 29071 h 638175"/>
                <a:gd name="connsiteX8" fmla="*/ 273844 w 295275"/>
                <a:gd name="connsiteY8" fmla="*/ 7163 h 638175"/>
                <a:gd name="connsiteX9" fmla="*/ 243364 w 295275"/>
                <a:gd name="connsiteY9" fmla="*/ 4050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638175">
                  <a:moveTo>
                    <a:pt x="243364" y="40501"/>
                  </a:moveTo>
                  <a:cubicBezTo>
                    <a:pt x="243364" y="40501"/>
                    <a:pt x="255746" y="45263"/>
                    <a:pt x="256699" y="111938"/>
                  </a:cubicBezTo>
                  <a:cubicBezTo>
                    <a:pt x="257651" y="179566"/>
                    <a:pt x="229076" y="464363"/>
                    <a:pt x="125254" y="561518"/>
                  </a:cubicBezTo>
                  <a:cubicBezTo>
                    <a:pt x="21431" y="658673"/>
                    <a:pt x="7144" y="635813"/>
                    <a:pt x="7144" y="635813"/>
                  </a:cubicBezTo>
                  <a:lnTo>
                    <a:pt x="120491" y="592951"/>
                  </a:lnTo>
                  <a:cubicBezTo>
                    <a:pt x="120491" y="592951"/>
                    <a:pt x="148114" y="557708"/>
                    <a:pt x="183356" y="494843"/>
                  </a:cubicBezTo>
                  <a:cubicBezTo>
                    <a:pt x="240506" y="391021"/>
                    <a:pt x="268129" y="193853"/>
                    <a:pt x="270986" y="86221"/>
                  </a:cubicBezTo>
                  <a:cubicBezTo>
                    <a:pt x="272891" y="-21412"/>
                    <a:pt x="295751" y="29071"/>
                    <a:pt x="295751" y="29071"/>
                  </a:cubicBezTo>
                  <a:cubicBezTo>
                    <a:pt x="295751" y="29071"/>
                    <a:pt x="277654" y="10021"/>
                    <a:pt x="273844" y="7163"/>
                  </a:cubicBezTo>
                  <a:cubicBezTo>
                    <a:pt x="269081" y="6211"/>
                    <a:pt x="243364" y="40501"/>
                    <a:pt x="243364" y="40501"/>
                  </a:cubicBezTo>
                </a:path>
              </a:pathLst>
            </a:custGeom>
            <a:grpFill/>
            <a:ln w="9525" cap="flat">
              <a:noFill/>
              <a:prstDash val="solid"/>
              <a:miter/>
            </a:ln>
          </p:spPr>
          <p:txBody>
            <a:bodyPr rtlCol="0" anchor="ctr"/>
            <a:lstStyle/>
            <a:p>
              <a:endParaRPr lang="en-US"/>
            </a:p>
          </p:txBody>
        </p:sp>
        <p:sp>
          <p:nvSpPr>
            <p:cNvPr id="60" name="Freeform: Shape 15">
              <a:extLst>
                <a:ext uri="{FF2B5EF4-FFF2-40B4-BE49-F238E27FC236}">
                  <a16:creationId xmlns="" xmlns:a16="http://schemas.microsoft.com/office/drawing/2014/main" id="{7B4781FF-7610-DF6C-4839-EA44B6E3879C}"/>
                </a:ext>
              </a:extLst>
            </p:cNvPr>
            <p:cNvSpPr/>
            <p:nvPr/>
          </p:nvSpPr>
          <p:spPr>
            <a:xfrm>
              <a:off x="7480347" y="3667601"/>
              <a:ext cx="390525" cy="552450"/>
            </a:xfrm>
            <a:custGeom>
              <a:avLst/>
              <a:gdLst>
                <a:gd name="connsiteX0" fmla="*/ 316668 w 390525"/>
                <a:gd name="connsiteY0" fmla="*/ 13811 h 552450"/>
                <a:gd name="connsiteX1" fmla="*/ 304285 w 390525"/>
                <a:gd name="connsiteY1" fmla="*/ 88106 h 552450"/>
                <a:gd name="connsiteX2" fmla="*/ 84258 w 390525"/>
                <a:gd name="connsiteY2" fmla="*/ 420529 h 552450"/>
                <a:gd name="connsiteX3" fmla="*/ 20440 w 390525"/>
                <a:gd name="connsiteY3" fmla="*/ 437674 h 552450"/>
                <a:gd name="connsiteX4" fmla="*/ 90925 w 390525"/>
                <a:gd name="connsiteY4" fmla="*/ 523399 h 552450"/>
                <a:gd name="connsiteX5" fmla="*/ 97593 w 390525"/>
                <a:gd name="connsiteY5" fmla="*/ 550069 h 552450"/>
                <a:gd name="connsiteX6" fmla="*/ 96640 w 390525"/>
                <a:gd name="connsiteY6" fmla="*/ 422434 h 552450"/>
                <a:gd name="connsiteX7" fmla="*/ 314763 w 390525"/>
                <a:gd name="connsiteY7" fmla="*/ 91916 h 552450"/>
                <a:gd name="connsiteX8" fmla="*/ 375723 w 390525"/>
                <a:gd name="connsiteY8" fmla="*/ 48101 h 552450"/>
                <a:gd name="connsiteX9" fmla="*/ 375723 w 390525"/>
                <a:gd name="connsiteY9" fmla="*/ 7144 h 552450"/>
                <a:gd name="connsiteX10" fmla="*/ 316668 w 390525"/>
                <a:gd name="connsiteY10" fmla="*/ 1381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525" h="552450">
                  <a:moveTo>
                    <a:pt x="316668" y="13811"/>
                  </a:moveTo>
                  <a:cubicBezTo>
                    <a:pt x="316668" y="13811"/>
                    <a:pt x="332860" y="38576"/>
                    <a:pt x="304285" y="88106"/>
                  </a:cubicBezTo>
                  <a:cubicBezTo>
                    <a:pt x="275710" y="137636"/>
                    <a:pt x="84258" y="420529"/>
                    <a:pt x="84258" y="420529"/>
                  </a:cubicBezTo>
                  <a:cubicBezTo>
                    <a:pt x="84258" y="420529"/>
                    <a:pt x="72828" y="438626"/>
                    <a:pt x="20440" y="437674"/>
                  </a:cubicBezTo>
                  <a:cubicBezTo>
                    <a:pt x="-31947" y="436721"/>
                    <a:pt x="87115" y="517684"/>
                    <a:pt x="90925" y="523399"/>
                  </a:cubicBezTo>
                  <a:cubicBezTo>
                    <a:pt x="95688" y="529114"/>
                    <a:pt x="97593" y="550069"/>
                    <a:pt x="97593" y="550069"/>
                  </a:cubicBezTo>
                  <a:cubicBezTo>
                    <a:pt x="97593" y="550069"/>
                    <a:pt x="76638" y="471011"/>
                    <a:pt x="96640" y="422434"/>
                  </a:cubicBezTo>
                  <a:cubicBezTo>
                    <a:pt x="116643" y="372904"/>
                    <a:pt x="314763" y="91916"/>
                    <a:pt x="314763" y="91916"/>
                  </a:cubicBezTo>
                  <a:cubicBezTo>
                    <a:pt x="314763" y="91916"/>
                    <a:pt x="338575" y="59531"/>
                    <a:pt x="375723" y="48101"/>
                  </a:cubicBezTo>
                  <a:cubicBezTo>
                    <a:pt x="411918" y="36671"/>
                    <a:pt x="375723" y="7144"/>
                    <a:pt x="375723" y="7144"/>
                  </a:cubicBezTo>
                  <a:lnTo>
                    <a:pt x="316668" y="13811"/>
                  </a:lnTo>
                  <a:close/>
                </a:path>
              </a:pathLst>
            </a:custGeom>
            <a:grpFill/>
            <a:ln w="9525" cap="flat">
              <a:noFill/>
              <a:prstDash val="solid"/>
              <a:miter/>
            </a:ln>
          </p:spPr>
          <p:txBody>
            <a:bodyPr rtlCol="0" anchor="ctr"/>
            <a:lstStyle/>
            <a:p>
              <a:endParaRPr lang="en-US"/>
            </a:p>
          </p:txBody>
        </p:sp>
        <p:sp>
          <p:nvSpPr>
            <p:cNvPr id="61" name="Freeform: Shape 16">
              <a:extLst>
                <a:ext uri="{FF2B5EF4-FFF2-40B4-BE49-F238E27FC236}">
                  <a16:creationId xmlns="" xmlns:a16="http://schemas.microsoft.com/office/drawing/2014/main" id="{E49444CF-322F-A19E-E771-E3B7C4433A1B}"/>
                </a:ext>
              </a:extLst>
            </p:cNvPr>
            <p:cNvSpPr/>
            <p:nvPr/>
          </p:nvSpPr>
          <p:spPr>
            <a:xfrm>
              <a:off x="8236700" y="3652361"/>
              <a:ext cx="390525" cy="552450"/>
            </a:xfrm>
            <a:custGeom>
              <a:avLst/>
              <a:gdLst>
                <a:gd name="connsiteX0" fmla="*/ 82285 w 390525"/>
                <a:gd name="connsiteY0" fmla="*/ 13811 h 552450"/>
                <a:gd name="connsiteX1" fmla="*/ 94668 w 390525"/>
                <a:gd name="connsiteY1" fmla="*/ 88106 h 552450"/>
                <a:gd name="connsiteX2" fmla="*/ 314695 w 390525"/>
                <a:gd name="connsiteY2" fmla="*/ 420529 h 552450"/>
                <a:gd name="connsiteX3" fmla="*/ 378513 w 390525"/>
                <a:gd name="connsiteY3" fmla="*/ 437674 h 552450"/>
                <a:gd name="connsiteX4" fmla="*/ 308028 w 390525"/>
                <a:gd name="connsiteY4" fmla="*/ 523399 h 552450"/>
                <a:gd name="connsiteX5" fmla="*/ 301360 w 390525"/>
                <a:gd name="connsiteY5" fmla="*/ 550069 h 552450"/>
                <a:gd name="connsiteX6" fmla="*/ 302313 w 390525"/>
                <a:gd name="connsiteY6" fmla="*/ 422434 h 552450"/>
                <a:gd name="connsiteX7" fmla="*/ 84190 w 390525"/>
                <a:gd name="connsiteY7" fmla="*/ 91916 h 552450"/>
                <a:gd name="connsiteX8" fmla="*/ 23230 w 390525"/>
                <a:gd name="connsiteY8" fmla="*/ 48101 h 552450"/>
                <a:gd name="connsiteX9" fmla="*/ 23230 w 390525"/>
                <a:gd name="connsiteY9" fmla="*/ 7144 h 552450"/>
                <a:gd name="connsiteX10" fmla="*/ 82285 w 390525"/>
                <a:gd name="connsiteY10" fmla="*/ 1381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525" h="552450">
                  <a:moveTo>
                    <a:pt x="82285" y="13811"/>
                  </a:moveTo>
                  <a:cubicBezTo>
                    <a:pt x="82285" y="13811"/>
                    <a:pt x="66093" y="38576"/>
                    <a:pt x="94668" y="88106"/>
                  </a:cubicBezTo>
                  <a:cubicBezTo>
                    <a:pt x="123243" y="137636"/>
                    <a:pt x="314695" y="420529"/>
                    <a:pt x="314695" y="420529"/>
                  </a:cubicBezTo>
                  <a:cubicBezTo>
                    <a:pt x="314695" y="420529"/>
                    <a:pt x="326125" y="438626"/>
                    <a:pt x="378513" y="437674"/>
                  </a:cubicBezTo>
                  <a:cubicBezTo>
                    <a:pt x="430900" y="436721"/>
                    <a:pt x="311838" y="517684"/>
                    <a:pt x="308028" y="523399"/>
                  </a:cubicBezTo>
                  <a:cubicBezTo>
                    <a:pt x="303265" y="529114"/>
                    <a:pt x="301360" y="550069"/>
                    <a:pt x="301360" y="550069"/>
                  </a:cubicBezTo>
                  <a:cubicBezTo>
                    <a:pt x="301360" y="550069"/>
                    <a:pt x="322315" y="471011"/>
                    <a:pt x="302313" y="422434"/>
                  </a:cubicBezTo>
                  <a:cubicBezTo>
                    <a:pt x="282310" y="372904"/>
                    <a:pt x="84190" y="91916"/>
                    <a:pt x="84190" y="91916"/>
                  </a:cubicBezTo>
                  <a:cubicBezTo>
                    <a:pt x="84190" y="91916"/>
                    <a:pt x="60378" y="59531"/>
                    <a:pt x="23230" y="48101"/>
                  </a:cubicBezTo>
                  <a:cubicBezTo>
                    <a:pt x="-12965" y="36671"/>
                    <a:pt x="23230" y="7144"/>
                    <a:pt x="23230" y="7144"/>
                  </a:cubicBezTo>
                  <a:lnTo>
                    <a:pt x="82285" y="13811"/>
                  </a:lnTo>
                  <a:close/>
                </a:path>
              </a:pathLst>
            </a:custGeom>
            <a:grpFill/>
            <a:ln w="9525" cap="flat">
              <a:noFill/>
              <a:prstDash val="solid"/>
              <a:miter/>
            </a:ln>
          </p:spPr>
          <p:txBody>
            <a:bodyPr rtlCol="0" anchor="ctr"/>
            <a:lstStyle/>
            <a:p>
              <a:endParaRPr lang="en-US"/>
            </a:p>
          </p:txBody>
        </p:sp>
        <p:sp>
          <p:nvSpPr>
            <p:cNvPr id="62" name="Freeform: Shape 17">
              <a:extLst>
                <a:ext uri="{FF2B5EF4-FFF2-40B4-BE49-F238E27FC236}">
                  <a16:creationId xmlns="" xmlns:a16="http://schemas.microsoft.com/office/drawing/2014/main" id="{8F45BEA3-426D-985D-5AEB-A036C0B67A9A}"/>
                </a:ext>
              </a:extLst>
            </p:cNvPr>
            <p:cNvSpPr/>
            <p:nvPr/>
          </p:nvSpPr>
          <p:spPr>
            <a:xfrm>
              <a:off x="7773679" y="4406741"/>
              <a:ext cx="600075" cy="95250"/>
            </a:xfrm>
            <a:custGeom>
              <a:avLst/>
              <a:gdLst>
                <a:gd name="connsiteX0" fmla="*/ 7144 w 600075"/>
                <a:gd name="connsiteY0" fmla="*/ 30956 h 95250"/>
                <a:gd name="connsiteX1" fmla="*/ 280511 w 600075"/>
                <a:gd name="connsiteY1" fmla="*/ 89059 h 95250"/>
                <a:gd name="connsiteX2" fmla="*/ 593884 w 600075"/>
                <a:gd name="connsiteY2" fmla="*/ 7144 h 95250"/>
                <a:gd name="connsiteX3" fmla="*/ 588169 w 600075"/>
                <a:gd name="connsiteY3" fmla="*/ 34766 h 95250"/>
                <a:gd name="connsiteX4" fmla="*/ 280511 w 600075"/>
                <a:gd name="connsiteY4" fmla="*/ 94774 h 95250"/>
                <a:gd name="connsiteX5" fmla="*/ 7144 w 600075"/>
                <a:gd name="connsiteY5" fmla="*/ 45244 h 95250"/>
                <a:gd name="connsiteX6" fmla="*/ 7144 w 600075"/>
                <a:gd name="connsiteY6" fmla="*/ 309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95250">
                  <a:moveTo>
                    <a:pt x="7144" y="30956"/>
                  </a:moveTo>
                  <a:cubicBezTo>
                    <a:pt x="7144" y="30956"/>
                    <a:pt x="31909" y="82391"/>
                    <a:pt x="280511" y="89059"/>
                  </a:cubicBezTo>
                  <a:cubicBezTo>
                    <a:pt x="529114" y="95726"/>
                    <a:pt x="593884" y="7144"/>
                    <a:pt x="593884" y="7144"/>
                  </a:cubicBezTo>
                  <a:lnTo>
                    <a:pt x="588169" y="34766"/>
                  </a:lnTo>
                  <a:cubicBezTo>
                    <a:pt x="588169" y="34766"/>
                    <a:pt x="519589" y="99536"/>
                    <a:pt x="280511" y="94774"/>
                  </a:cubicBezTo>
                  <a:cubicBezTo>
                    <a:pt x="52864" y="90011"/>
                    <a:pt x="7144" y="45244"/>
                    <a:pt x="7144" y="45244"/>
                  </a:cubicBezTo>
                  <a:lnTo>
                    <a:pt x="7144" y="30956"/>
                  </a:lnTo>
                  <a:close/>
                </a:path>
              </a:pathLst>
            </a:custGeom>
            <a:grpFill/>
            <a:ln w="9525" cap="flat">
              <a:noFill/>
              <a:prstDash val="solid"/>
              <a:miter/>
            </a:ln>
          </p:spPr>
          <p:txBody>
            <a:bodyPr rtlCol="0" anchor="ctr"/>
            <a:lstStyle/>
            <a:p>
              <a:endParaRPr lang="en-US"/>
            </a:p>
          </p:txBody>
        </p:sp>
        <p:sp>
          <p:nvSpPr>
            <p:cNvPr id="63" name="Freeform: Shape 18">
              <a:extLst>
                <a:ext uri="{FF2B5EF4-FFF2-40B4-BE49-F238E27FC236}">
                  <a16:creationId xmlns="" xmlns:a16="http://schemas.microsoft.com/office/drawing/2014/main" id="{00453CF5-3936-4FAC-8AD2-3235B31EFEAF}"/>
                </a:ext>
              </a:extLst>
            </p:cNvPr>
            <p:cNvSpPr/>
            <p:nvPr/>
          </p:nvSpPr>
          <p:spPr>
            <a:xfrm>
              <a:off x="7213609" y="2436971"/>
              <a:ext cx="523875" cy="381000"/>
            </a:xfrm>
            <a:custGeom>
              <a:avLst/>
              <a:gdLst>
                <a:gd name="connsiteX0" fmla="*/ 27146 w 523875"/>
                <a:gd name="connsiteY0" fmla="*/ 362426 h 381000"/>
                <a:gd name="connsiteX1" fmla="*/ 212884 w 523875"/>
                <a:gd name="connsiteY1" fmla="*/ 131921 h 381000"/>
                <a:gd name="connsiteX2" fmla="*/ 516731 w 523875"/>
                <a:gd name="connsiteY2" fmla="*/ 17621 h 381000"/>
                <a:gd name="connsiteX3" fmla="*/ 516731 w 523875"/>
                <a:gd name="connsiteY3" fmla="*/ 7144 h 381000"/>
                <a:gd name="connsiteX4" fmla="*/ 206216 w 523875"/>
                <a:gd name="connsiteY4" fmla="*/ 130969 h 381000"/>
                <a:gd name="connsiteX5" fmla="*/ 7144 w 523875"/>
                <a:gd name="connsiteY5" fmla="*/ 359569 h 381000"/>
                <a:gd name="connsiteX6" fmla="*/ 7144 w 523875"/>
                <a:gd name="connsiteY6" fmla="*/ 383381 h 381000"/>
                <a:gd name="connsiteX7" fmla="*/ 27146 w 523875"/>
                <a:gd name="connsiteY7" fmla="*/ 36242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381000">
                  <a:moveTo>
                    <a:pt x="27146" y="362426"/>
                  </a:moveTo>
                  <a:cubicBezTo>
                    <a:pt x="27146" y="362426"/>
                    <a:pt x="72866" y="230029"/>
                    <a:pt x="212884" y="131921"/>
                  </a:cubicBezTo>
                  <a:cubicBezTo>
                    <a:pt x="352901" y="33814"/>
                    <a:pt x="516731" y="17621"/>
                    <a:pt x="516731" y="17621"/>
                  </a:cubicBezTo>
                  <a:lnTo>
                    <a:pt x="516731" y="7144"/>
                  </a:lnTo>
                  <a:cubicBezTo>
                    <a:pt x="516731" y="7144"/>
                    <a:pt x="345281" y="27146"/>
                    <a:pt x="206216" y="130969"/>
                  </a:cubicBezTo>
                  <a:cubicBezTo>
                    <a:pt x="67151" y="235744"/>
                    <a:pt x="7144" y="359569"/>
                    <a:pt x="7144" y="359569"/>
                  </a:cubicBezTo>
                  <a:lnTo>
                    <a:pt x="7144" y="383381"/>
                  </a:lnTo>
                  <a:lnTo>
                    <a:pt x="27146" y="362426"/>
                  </a:lnTo>
                  <a:close/>
                </a:path>
              </a:pathLst>
            </a:custGeom>
            <a:grpFill/>
            <a:ln w="9525" cap="flat">
              <a:noFill/>
              <a:prstDash val="solid"/>
              <a:miter/>
            </a:ln>
          </p:spPr>
          <p:txBody>
            <a:bodyPr rtlCol="0" anchor="ctr"/>
            <a:lstStyle/>
            <a:p>
              <a:endParaRPr lang="en-US"/>
            </a:p>
          </p:txBody>
        </p:sp>
        <p:sp>
          <p:nvSpPr>
            <p:cNvPr id="64" name="Freeform: Shape 19">
              <a:extLst>
                <a:ext uri="{FF2B5EF4-FFF2-40B4-BE49-F238E27FC236}">
                  <a16:creationId xmlns="" xmlns:a16="http://schemas.microsoft.com/office/drawing/2014/main" id="{252BFC7F-5939-484B-1922-C69B42775AFB}"/>
                </a:ext>
              </a:extLst>
            </p:cNvPr>
            <p:cNvSpPr/>
            <p:nvPr/>
          </p:nvSpPr>
          <p:spPr>
            <a:xfrm>
              <a:off x="8363276" y="2424588"/>
              <a:ext cx="523875" cy="381000"/>
            </a:xfrm>
            <a:custGeom>
              <a:avLst/>
              <a:gdLst>
                <a:gd name="connsiteX0" fmla="*/ 496729 w 523875"/>
                <a:gd name="connsiteY0" fmla="*/ 362426 h 381000"/>
                <a:gd name="connsiteX1" fmla="*/ 310991 w 523875"/>
                <a:gd name="connsiteY1" fmla="*/ 131921 h 381000"/>
                <a:gd name="connsiteX2" fmla="*/ 7144 w 523875"/>
                <a:gd name="connsiteY2" fmla="*/ 17621 h 381000"/>
                <a:gd name="connsiteX3" fmla="*/ 7144 w 523875"/>
                <a:gd name="connsiteY3" fmla="*/ 7144 h 381000"/>
                <a:gd name="connsiteX4" fmla="*/ 317659 w 523875"/>
                <a:gd name="connsiteY4" fmla="*/ 130969 h 381000"/>
                <a:gd name="connsiteX5" fmla="*/ 516731 w 523875"/>
                <a:gd name="connsiteY5" fmla="*/ 359569 h 381000"/>
                <a:gd name="connsiteX6" fmla="*/ 516731 w 523875"/>
                <a:gd name="connsiteY6" fmla="*/ 383381 h 381000"/>
                <a:gd name="connsiteX7" fmla="*/ 496729 w 523875"/>
                <a:gd name="connsiteY7" fmla="*/ 36242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381000">
                  <a:moveTo>
                    <a:pt x="496729" y="362426"/>
                  </a:moveTo>
                  <a:cubicBezTo>
                    <a:pt x="496729" y="362426"/>
                    <a:pt x="451009" y="230029"/>
                    <a:pt x="310991" y="131921"/>
                  </a:cubicBezTo>
                  <a:cubicBezTo>
                    <a:pt x="170974" y="33814"/>
                    <a:pt x="7144" y="17621"/>
                    <a:pt x="7144" y="17621"/>
                  </a:cubicBezTo>
                  <a:lnTo>
                    <a:pt x="7144" y="7144"/>
                  </a:lnTo>
                  <a:cubicBezTo>
                    <a:pt x="7144" y="7144"/>
                    <a:pt x="178594" y="27146"/>
                    <a:pt x="317659" y="130969"/>
                  </a:cubicBezTo>
                  <a:cubicBezTo>
                    <a:pt x="456724" y="235744"/>
                    <a:pt x="516731" y="359569"/>
                    <a:pt x="516731" y="359569"/>
                  </a:cubicBezTo>
                  <a:lnTo>
                    <a:pt x="516731" y="383381"/>
                  </a:lnTo>
                  <a:lnTo>
                    <a:pt x="496729" y="362426"/>
                  </a:lnTo>
                  <a:close/>
                </a:path>
              </a:pathLst>
            </a:custGeom>
            <a:grpFill/>
            <a:ln w="9525" cap="flat">
              <a:noFill/>
              <a:prstDash val="solid"/>
              <a:miter/>
            </a:ln>
          </p:spPr>
          <p:txBody>
            <a:bodyPr rtlCol="0" anchor="ctr"/>
            <a:lstStyle/>
            <a:p>
              <a:endParaRPr lang="en-US"/>
            </a:p>
          </p:txBody>
        </p:sp>
        <p:sp>
          <p:nvSpPr>
            <p:cNvPr id="65" name="Freeform: Shape 20">
              <a:extLst>
                <a:ext uri="{FF2B5EF4-FFF2-40B4-BE49-F238E27FC236}">
                  <a16:creationId xmlns="" xmlns:a16="http://schemas.microsoft.com/office/drawing/2014/main" id="{12CF941D-715D-B493-98F2-A9C1B967E041}"/>
                </a:ext>
              </a:extLst>
            </p:cNvPr>
            <p:cNvSpPr/>
            <p:nvPr/>
          </p:nvSpPr>
          <p:spPr>
            <a:xfrm>
              <a:off x="7997180" y="2522696"/>
              <a:ext cx="104775" cy="495300"/>
            </a:xfrm>
            <a:custGeom>
              <a:avLst/>
              <a:gdLst>
                <a:gd name="connsiteX0" fmla="*/ 41770 w 104775"/>
                <a:gd name="connsiteY0" fmla="*/ 30004 h 495300"/>
                <a:gd name="connsiteX1" fmla="*/ 44628 w 104775"/>
                <a:gd name="connsiteY1" fmla="*/ 30956 h 495300"/>
                <a:gd name="connsiteX2" fmla="*/ 69393 w 104775"/>
                <a:gd name="connsiteY2" fmla="*/ 72866 h 495300"/>
                <a:gd name="connsiteX3" fmla="*/ 57963 w 104775"/>
                <a:gd name="connsiteY3" fmla="*/ 428149 h 495300"/>
                <a:gd name="connsiteX4" fmla="*/ 17958 w 104775"/>
                <a:gd name="connsiteY4" fmla="*/ 478631 h 495300"/>
                <a:gd name="connsiteX5" fmla="*/ 65583 w 104775"/>
                <a:gd name="connsiteY5" fmla="*/ 488156 h 495300"/>
                <a:gd name="connsiteX6" fmla="*/ 92253 w 104775"/>
                <a:gd name="connsiteY6" fmla="*/ 474821 h 495300"/>
                <a:gd name="connsiteX7" fmla="*/ 65583 w 104775"/>
                <a:gd name="connsiteY7" fmla="*/ 427196 h 495300"/>
                <a:gd name="connsiteX8" fmla="*/ 77965 w 104775"/>
                <a:gd name="connsiteY8" fmla="*/ 68104 h 495300"/>
                <a:gd name="connsiteX9" fmla="*/ 104635 w 104775"/>
                <a:gd name="connsiteY9" fmla="*/ 13811 h 495300"/>
                <a:gd name="connsiteX10" fmla="*/ 58915 w 104775"/>
                <a:gd name="connsiteY10" fmla="*/ 7144 h 495300"/>
                <a:gd name="connsiteX11" fmla="*/ 41770 w 104775"/>
                <a:gd name="connsiteY11" fmla="*/ 3000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495300">
                  <a:moveTo>
                    <a:pt x="41770" y="30004"/>
                  </a:moveTo>
                  <a:cubicBezTo>
                    <a:pt x="41770" y="30004"/>
                    <a:pt x="42723" y="30004"/>
                    <a:pt x="44628" y="30956"/>
                  </a:cubicBezTo>
                  <a:cubicBezTo>
                    <a:pt x="51295" y="32861"/>
                    <a:pt x="67488" y="41434"/>
                    <a:pt x="69393" y="72866"/>
                  </a:cubicBezTo>
                  <a:cubicBezTo>
                    <a:pt x="72250" y="113824"/>
                    <a:pt x="57963" y="428149"/>
                    <a:pt x="57963" y="428149"/>
                  </a:cubicBezTo>
                  <a:cubicBezTo>
                    <a:pt x="57963" y="428149"/>
                    <a:pt x="57963" y="460534"/>
                    <a:pt x="17958" y="478631"/>
                  </a:cubicBezTo>
                  <a:cubicBezTo>
                    <a:pt x="-23000" y="495776"/>
                    <a:pt x="65583" y="488156"/>
                    <a:pt x="65583" y="488156"/>
                  </a:cubicBezTo>
                  <a:lnTo>
                    <a:pt x="92253" y="474821"/>
                  </a:lnTo>
                  <a:cubicBezTo>
                    <a:pt x="92253" y="474821"/>
                    <a:pt x="63678" y="445294"/>
                    <a:pt x="65583" y="427196"/>
                  </a:cubicBezTo>
                  <a:cubicBezTo>
                    <a:pt x="67488" y="410051"/>
                    <a:pt x="73203" y="101441"/>
                    <a:pt x="77965" y="68104"/>
                  </a:cubicBezTo>
                  <a:cubicBezTo>
                    <a:pt x="83680" y="21431"/>
                    <a:pt x="104635" y="13811"/>
                    <a:pt x="104635" y="13811"/>
                  </a:cubicBezTo>
                  <a:lnTo>
                    <a:pt x="58915" y="7144"/>
                  </a:lnTo>
                  <a:lnTo>
                    <a:pt x="41770" y="30004"/>
                  </a:lnTo>
                  <a:close/>
                </a:path>
              </a:pathLst>
            </a:custGeom>
            <a:grpFill/>
            <a:ln w="9525" cap="flat">
              <a:noFill/>
              <a:prstDash val="solid"/>
              <a:miter/>
            </a:ln>
          </p:spPr>
          <p:txBody>
            <a:bodyPr rtlCol="0" anchor="ctr"/>
            <a:lstStyle/>
            <a:p>
              <a:endParaRPr lang="en-US"/>
            </a:p>
          </p:txBody>
        </p:sp>
        <p:sp>
          <p:nvSpPr>
            <p:cNvPr id="66" name="Freeform: Shape 21">
              <a:extLst>
                <a:ext uri="{FF2B5EF4-FFF2-40B4-BE49-F238E27FC236}">
                  <a16:creationId xmlns="" xmlns:a16="http://schemas.microsoft.com/office/drawing/2014/main" id="{78EF8AC8-851F-2519-7D20-7443078E0233}"/>
                </a:ext>
              </a:extLst>
            </p:cNvPr>
            <p:cNvSpPr/>
            <p:nvPr/>
          </p:nvSpPr>
          <p:spPr>
            <a:xfrm>
              <a:off x="7554604" y="4539138"/>
              <a:ext cx="76200" cy="95250"/>
            </a:xfrm>
            <a:custGeom>
              <a:avLst/>
              <a:gdLst>
                <a:gd name="connsiteX0" fmla="*/ 7144 w 76200"/>
                <a:gd name="connsiteY0" fmla="*/ 13811 h 95250"/>
                <a:gd name="connsiteX1" fmla="*/ 18574 w 76200"/>
                <a:gd name="connsiteY1" fmla="*/ 23336 h 95250"/>
                <a:gd name="connsiteX2" fmla="*/ 71914 w 76200"/>
                <a:gd name="connsiteY2" fmla="*/ 88106 h 95250"/>
                <a:gd name="connsiteX3" fmla="*/ 24289 w 76200"/>
                <a:gd name="connsiteY3" fmla="*/ 21431 h 95250"/>
                <a:gd name="connsiteX4" fmla="*/ 19526 w 76200"/>
                <a:gd name="connsiteY4" fmla="*/ 7144 h 95250"/>
                <a:gd name="connsiteX5" fmla="*/ 7144 w 76200"/>
                <a:gd name="connsiteY5" fmla="*/ 138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7144" y="13811"/>
                  </a:moveTo>
                  <a:cubicBezTo>
                    <a:pt x="7144" y="13811"/>
                    <a:pt x="13811" y="16669"/>
                    <a:pt x="18574" y="23336"/>
                  </a:cubicBezTo>
                  <a:cubicBezTo>
                    <a:pt x="23336" y="29051"/>
                    <a:pt x="48101" y="73819"/>
                    <a:pt x="71914" y="88106"/>
                  </a:cubicBezTo>
                  <a:cubicBezTo>
                    <a:pt x="71914" y="88106"/>
                    <a:pt x="40481" y="60484"/>
                    <a:pt x="24289" y="21431"/>
                  </a:cubicBezTo>
                  <a:lnTo>
                    <a:pt x="19526" y="7144"/>
                  </a:lnTo>
                  <a:lnTo>
                    <a:pt x="7144" y="13811"/>
                  </a:lnTo>
                  <a:close/>
                </a:path>
              </a:pathLst>
            </a:custGeom>
            <a:grpFill/>
            <a:ln w="9525" cap="flat">
              <a:noFill/>
              <a:prstDash val="solid"/>
              <a:miter/>
            </a:ln>
          </p:spPr>
          <p:txBody>
            <a:bodyPr rtlCol="0" anchor="ctr"/>
            <a:lstStyle/>
            <a:p>
              <a:endParaRPr lang="en-US"/>
            </a:p>
          </p:txBody>
        </p:sp>
        <p:sp>
          <p:nvSpPr>
            <p:cNvPr id="67" name="Freeform: Shape 22">
              <a:extLst>
                <a:ext uri="{FF2B5EF4-FFF2-40B4-BE49-F238E27FC236}">
                  <a16:creationId xmlns="" xmlns:a16="http://schemas.microsoft.com/office/drawing/2014/main" id="{F20CC886-A32E-4B86-CA65-841FF41F1BE3}"/>
                </a:ext>
              </a:extLst>
            </p:cNvPr>
            <p:cNvSpPr/>
            <p:nvPr/>
          </p:nvSpPr>
          <p:spPr>
            <a:xfrm>
              <a:off x="8489959" y="4535328"/>
              <a:ext cx="76200" cy="95250"/>
            </a:xfrm>
            <a:custGeom>
              <a:avLst/>
              <a:gdLst>
                <a:gd name="connsiteX0" fmla="*/ 71914 w 76200"/>
                <a:gd name="connsiteY0" fmla="*/ 13811 h 95250"/>
                <a:gd name="connsiteX1" fmla="*/ 60484 w 76200"/>
                <a:gd name="connsiteY1" fmla="*/ 23336 h 95250"/>
                <a:gd name="connsiteX2" fmla="*/ 7144 w 76200"/>
                <a:gd name="connsiteY2" fmla="*/ 88106 h 95250"/>
                <a:gd name="connsiteX3" fmla="*/ 54769 w 76200"/>
                <a:gd name="connsiteY3" fmla="*/ 21431 h 95250"/>
                <a:gd name="connsiteX4" fmla="*/ 59531 w 76200"/>
                <a:gd name="connsiteY4" fmla="*/ 7144 h 95250"/>
                <a:gd name="connsiteX5" fmla="*/ 71914 w 76200"/>
                <a:gd name="connsiteY5" fmla="*/ 138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71914" y="13811"/>
                  </a:moveTo>
                  <a:cubicBezTo>
                    <a:pt x="71914" y="13811"/>
                    <a:pt x="65246" y="16669"/>
                    <a:pt x="60484" y="23336"/>
                  </a:cubicBezTo>
                  <a:cubicBezTo>
                    <a:pt x="55721" y="29051"/>
                    <a:pt x="30956" y="73819"/>
                    <a:pt x="7144" y="88106"/>
                  </a:cubicBezTo>
                  <a:cubicBezTo>
                    <a:pt x="7144" y="88106"/>
                    <a:pt x="38576" y="60484"/>
                    <a:pt x="54769" y="21431"/>
                  </a:cubicBezTo>
                  <a:lnTo>
                    <a:pt x="59531" y="7144"/>
                  </a:lnTo>
                  <a:lnTo>
                    <a:pt x="71914" y="13811"/>
                  </a:lnTo>
                  <a:close/>
                </a:path>
              </a:pathLst>
            </a:custGeom>
            <a:grpFill/>
            <a:ln w="9525" cap="flat">
              <a:noFill/>
              <a:prstDash val="solid"/>
              <a:miter/>
            </a:ln>
          </p:spPr>
          <p:txBody>
            <a:bodyPr rtlCol="0" anchor="ctr"/>
            <a:lstStyle/>
            <a:p>
              <a:endParaRPr lang="en-US"/>
            </a:p>
          </p:txBody>
        </p:sp>
        <p:sp>
          <p:nvSpPr>
            <p:cNvPr id="68" name="Freeform: Shape 23">
              <a:extLst>
                <a:ext uri="{FF2B5EF4-FFF2-40B4-BE49-F238E27FC236}">
                  <a16:creationId xmlns="" xmlns:a16="http://schemas.microsoft.com/office/drawing/2014/main" id="{8305F9A5-F6B8-8C3C-1D18-198AB71CE0CF}"/>
                </a:ext>
              </a:extLst>
            </p:cNvPr>
            <p:cNvSpPr/>
            <p:nvPr/>
          </p:nvSpPr>
          <p:spPr>
            <a:xfrm>
              <a:off x="7075496" y="4203858"/>
              <a:ext cx="114300" cy="57150"/>
            </a:xfrm>
            <a:custGeom>
              <a:avLst/>
              <a:gdLst>
                <a:gd name="connsiteX0" fmla="*/ 109061 w 114300"/>
                <a:gd name="connsiteY0" fmla="*/ 48101 h 57150"/>
                <a:gd name="connsiteX1" fmla="*/ 7144 w 114300"/>
                <a:gd name="connsiteY1" fmla="*/ 7144 h 57150"/>
                <a:gd name="connsiteX2" fmla="*/ 112871 w 114300"/>
                <a:gd name="connsiteY2" fmla="*/ 55721 h 57150"/>
                <a:gd name="connsiteX3" fmla="*/ 109061 w 114300"/>
                <a:gd name="connsiteY3" fmla="*/ 48101 h 57150"/>
              </a:gdLst>
              <a:ahLst/>
              <a:cxnLst>
                <a:cxn ang="0">
                  <a:pos x="connsiteX0" y="connsiteY0"/>
                </a:cxn>
                <a:cxn ang="0">
                  <a:pos x="connsiteX1" y="connsiteY1"/>
                </a:cxn>
                <a:cxn ang="0">
                  <a:pos x="connsiteX2" y="connsiteY2"/>
                </a:cxn>
                <a:cxn ang="0">
                  <a:pos x="connsiteX3" y="connsiteY3"/>
                </a:cxn>
              </a:cxnLst>
              <a:rect l="l" t="t" r="r" b="b"/>
              <a:pathLst>
                <a:path w="114300" h="57150">
                  <a:moveTo>
                    <a:pt x="109061" y="48101"/>
                  </a:moveTo>
                  <a:cubicBezTo>
                    <a:pt x="109061" y="48101"/>
                    <a:pt x="47149" y="47149"/>
                    <a:pt x="7144" y="7144"/>
                  </a:cubicBezTo>
                  <a:cubicBezTo>
                    <a:pt x="7144" y="7144"/>
                    <a:pt x="38576" y="50006"/>
                    <a:pt x="112871" y="55721"/>
                  </a:cubicBezTo>
                  <a:lnTo>
                    <a:pt x="109061" y="48101"/>
                  </a:lnTo>
                  <a:close/>
                </a:path>
              </a:pathLst>
            </a:custGeom>
            <a:grpFill/>
            <a:ln w="9525" cap="flat">
              <a:noFill/>
              <a:prstDash val="solid"/>
              <a:miter/>
            </a:ln>
          </p:spPr>
          <p:txBody>
            <a:bodyPr rtlCol="0" anchor="ctr"/>
            <a:lstStyle/>
            <a:p>
              <a:endParaRPr lang="en-US"/>
            </a:p>
          </p:txBody>
        </p:sp>
        <p:sp>
          <p:nvSpPr>
            <p:cNvPr id="69" name="Freeform: Shape 24">
              <a:extLst>
                <a:ext uri="{FF2B5EF4-FFF2-40B4-BE49-F238E27FC236}">
                  <a16:creationId xmlns="" xmlns:a16="http://schemas.microsoft.com/office/drawing/2014/main" id="{47D71B5A-C2B6-0F79-4B60-B68FB3771D5E}"/>
                </a:ext>
              </a:extLst>
            </p:cNvPr>
            <p:cNvSpPr/>
            <p:nvPr/>
          </p:nvSpPr>
          <p:spPr>
            <a:xfrm>
              <a:off x="8932871" y="4194333"/>
              <a:ext cx="104775" cy="57150"/>
            </a:xfrm>
            <a:custGeom>
              <a:avLst/>
              <a:gdLst>
                <a:gd name="connsiteX0" fmla="*/ 10954 w 104775"/>
                <a:gd name="connsiteY0" fmla="*/ 48101 h 57150"/>
                <a:gd name="connsiteX1" fmla="*/ 97631 w 104775"/>
                <a:gd name="connsiteY1" fmla="*/ 7144 h 57150"/>
                <a:gd name="connsiteX2" fmla="*/ 7144 w 104775"/>
                <a:gd name="connsiteY2" fmla="*/ 55721 h 57150"/>
                <a:gd name="connsiteX3" fmla="*/ 10954 w 104775"/>
                <a:gd name="connsiteY3" fmla="*/ 48101 h 57150"/>
              </a:gdLst>
              <a:ahLst/>
              <a:cxnLst>
                <a:cxn ang="0">
                  <a:pos x="connsiteX0" y="connsiteY0"/>
                </a:cxn>
                <a:cxn ang="0">
                  <a:pos x="connsiteX1" y="connsiteY1"/>
                </a:cxn>
                <a:cxn ang="0">
                  <a:pos x="connsiteX2" y="connsiteY2"/>
                </a:cxn>
                <a:cxn ang="0">
                  <a:pos x="connsiteX3" y="connsiteY3"/>
                </a:cxn>
              </a:cxnLst>
              <a:rect l="l" t="t" r="r" b="b"/>
              <a:pathLst>
                <a:path w="104775" h="57150">
                  <a:moveTo>
                    <a:pt x="10954" y="48101"/>
                  </a:moveTo>
                  <a:cubicBezTo>
                    <a:pt x="10954" y="48101"/>
                    <a:pt x="63341" y="47149"/>
                    <a:pt x="97631" y="7144"/>
                  </a:cubicBezTo>
                  <a:cubicBezTo>
                    <a:pt x="97631" y="7144"/>
                    <a:pt x="70961" y="50006"/>
                    <a:pt x="7144" y="55721"/>
                  </a:cubicBezTo>
                  <a:lnTo>
                    <a:pt x="10954" y="48101"/>
                  </a:lnTo>
                  <a:close/>
                </a:path>
              </a:pathLst>
            </a:custGeom>
            <a:grpFill/>
            <a:ln w="9525" cap="flat">
              <a:noFill/>
              <a:prstDash val="solid"/>
              <a:miter/>
            </a:ln>
          </p:spPr>
          <p:txBody>
            <a:bodyPr rtlCol="0" anchor="ctr"/>
            <a:lstStyle/>
            <a:p>
              <a:endParaRPr lang="en-US"/>
            </a:p>
          </p:txBody>
        </p:sp>
        <p:sp>
          <p:nvSpPr>
            <p:cNvPr id="70" name="Freeform: Shape 25">
              <a:extLst>
                <a:ext uri="{FF2B5EF4-FFF2-40B4-BE49-F238E27FC236}">
                  <a16:creationId xmlns="" xmlns:a16="http://schemas.microsoft.com/office/drawing/2014/main" id="{2A8482CE-82BF-2574-DD22-753291FC5C02}"/>
                </a:ext>
              </a:extLst>
            </p:cNvPr>
            <p:cNvSpPr/>
            <p:nvPr/>
          </p:nvSpPr>
          <p:spPr>
            <a:xfrm>
              <a:off x="6846896" y="3349133"/>
              <a:ext cx="66675" cy="95250"/>
            </a:xfrm>
            <a:custGeom>
              <a:avLst/>
              <a:gdLst>
                <a:gd name="connsiteX0" fmla="*/ 59531 w 66675"/>
                <a:gd name="connsiteY0" fmla="*/ 16049 h 95250"/>
                <a:gd name="connsiteX1" fmla="*/ 7144 w 66675"/>
                <a:gd name="connsiteY1" fmla="*/ 93201 h 95250"/>
                <a:gd name="connsiteX2" fmla="*/ 9049 w 66675"/>
                <a:gd name="connsiteY2" fmla="*/ 64626 h 95250"/>
                <a:gd name="connsiteX3" fmla="*/ 59531 w 66675"/>
                <a:gd name="connsiteY3" fmla="*/ 9381 h 95250"/>
                <a:gd name="connsiteX4" fmla="*/ 59531 w 66675"/>
                <a:gd name="connsiteY4" fmla="*/ 1604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95250">
                  <a:moveTo>
                    <a:pt x="59531" y="16049"/>
                  </a:moveTo>
                  <a:cubicBezTo>
                    <a:pt x="59531" y="16049"/>
                    <a:pt x="15716" y="57959"/>
                    <a:pt x="7144" y="93201"/>
                  </a:cubicBezTo>
                  <a:lnTo>
                    <a:pt x="9049" y="64626"/>
                  </a:lnTo>
                  <a:cubicBezTo>
                    <a:pt x="9049" y="64626"/>
                    <a:pt x="42386" y="17001"/>
                    <a:pt x="59531" y="9381"/>
                  </a:cubicBezTo>
                  <a:cubicBezTo>
                    <a:pt x="75724" y="1761"/>
                    <a:pt x="59531" y="16049"/>
                    <a:pt x="59531" y="16049"/>
                  </a:cubicBezTo>
                </a:path>
              </a:pathLst>
            </a:custGeom>
            <a:grpFill/>
            <a:ln w="9525" cap="flat">
              <a:noFill/>
              <a:prstDash val="solid"/>
              <a:miter/>
            </a:ln>
          </p:spPr>
          <p:txBody>
            <a:bodyPr rtlCol="0" anchor="ctr"/>
            <a:lstStyle/>
            <a:p>
              <a:endParaRPr lang="en-US"/>
            </a:p>
          </p:txBody>
        </p:sp>
        <p:sp>
          <p:nvSpPr>
            <p:cNvPr id="71" name="Freeform: Shape 26">
              <a:extLst>
                <a:ext uri="{FF2B5EF4-FFF2-40B4-BE49-F238E27FC236}">
                  <a16:creationId xmlns="" xmlns:a16="http://schemas.microsoft.com/office/drawing/2014/main" id="{51EC5442-A5EA-5C7E-3771-D3DED0ADFA13}"/>
                </a:ext>
              </a:extLst>
            </p:cNvPr>
            <p:cNvSpPr/>
            <p:nvPr/>
          </p:nvSpPr>
          <p:spPr>
            <a:xfrm>
              <a:off x="7052818" y="2791301"/>
              <a:ext cx="28575" cy="85725"/>
            </a:xfrm>
            <a:custGeom>
              <a:avLst/>
              <a:gdLst>
                <a:gd name="connsiteX0" fmla="*/ 9820 w 28575"/>
                <a:gd name="connsiteY0" fmla="*/ 82391 h 85725"/>
                <a:gd name="connsiteX1" fmla="*/ 12677 w 28575"/>
                <a:gd name="connsiteY1" fmla="*/ 30004 h 85725"/>
                <a:gd name="connsiteX2" fmla="*/ 28870 w 28575"/>
                <a:gd name="connsiteY2" fmla="*/ 7144 h 85725"/>
                <a:gd name="connsiteX3" fmla="*/ 9820 w 28575"/>
                <a:gd name="connsiteY3" fmla="*/ 82391 h 85725"/>
              </a:gdLst>
              <a:ahLst/>
              <a:cxnLst>
                <a:cxn ang="0">
                  <a:pos x="connsiteX0" y="connsiteY0"/>
                </a:cxn>
                <a:cxn ang="0">
                  <a:pos x="connsiteX1" y="connsiteY1"/>
                </a:cxn>
                <a:cxn ang="0">
                  <a:pos x="connsiteX2" y="connsiteY2"/>
                </a:cxn>
                <a:cxn ang="0">
                  <a:pos x="connsiteX3" y="connsiteY3"/>
                </a:cxn>
              </a:cxnLst>
              <a:rect l="l" t="t" r="r" b="b"/>
              <a:pathLst>
                <a:path w="28575" h="85725">
                  <a:moveTo>
                    <a:pt x="9820" y="82391"/>
                  </a:moveTo>
                  <a:cubicBezTo>
                    <a:pt x="9820" y="82391"/>
                    <a:pt x="2200" y="51911"/>
                    <a:pt x="12677" y="30004"/>
                  </a:cubicBezTo>
                  <a:lnTo>
                    <a:pt x="28870" y="7144"/>
                  </a:lnTo>
                  <a:cubicBezTo>
                    <a:pt x="27917" y="7144"/>
                    <a:pt x="3152" y="51911"/>
                    <a:pt x="9820" y="82391"/>
                  </a:cubicBezTo>
                </a:path>
              </a:pathLst>
            </a:custGeom>
            <a:grpFill/>
            <a:ln w="9525" cap="flat">
              <a:noFill/>
              <a:prstDash val="solid"/>
              <a:miter/>
            </a:ln>
          </p:spPr>
          <p:txBody>
            <a:bodyPr rtlCol="0" anchor="ctr"/>
            <a:lstStyle/>
            <a:p>
              <a:endParaRPr lang="en-US"/>
            </a:p>
          </p:txBody>
        </p:sp>
        <p:sp>
          <p:nvSpPr>
            <p:cNvPr id="72" name="Freeform: Shape 27">
              <a:extLst>
                <a:ext uri="{FF2B5EF4-FFF2-40B4-BE49-F238E27FC236}">
                  <a16:creationId xmlns="" xmlns:a16="http://schemas.microsoft.com/office/drawing/2014/main" id="{E94F5BCB-7BD4-B0D2-CEC5-381A3C7CFA5C}"/>
                </a:ext>
              </a:extLst>
            </p:cNvPr>
            <p:cNvSpPr/>
            <p:nvPr/>
          </p:nvSpPr>
          <p:spPr>
            <a:xfrm>
              <a:off x="9187612" y="3347228"/>
              <a:ext cx="66675" cy="95250"/>
            </a:xfrm>
            <a:custGeom>
              <a:avLst/>
              <a:gdLst>
                <a:gd name="connsiteX0" fmla="*/ 14340 w 66675"/>
                <a:gd name="connsiteY0" fmla="*/ 16049 h 95250"/>
                <a:gd name="connsiteX1" fmla="*/ 66728 w 66675"/>
                <a:gd name="connsiteY1" fmla="*/ 93201 h 95250"/>
                <a:gd name="connsiteX2" fmla="*/ 64823 w 66675"/>
                <a:gd name="connsiteY2" fmla="*/ 64626 h 95250"/>
                <a:gd name="connsiteX3" fmla="*/ 14340 w 66675"/>
                <a:gd name="connsiteY3" fmla="*/ 9381 h 95250"/>
                <a:gd name="connsiteX4" fmla="*/ 14340 w 66675"/>
                <a:gd name="connsiteY4" fmla="*/ 1604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95250">
                  <a:moveTo>
                    <a:pt x="14340" y="16049"/>
                  </a:moveTo>
                  <a:cubicBezTo>
                    <a:pt x="14340" y="16049"/>
                    <a:pt x="58155" y="57959"/>
                    <a:pt x="66728" y="93201"/>
                  </a:cubicBezTo>
                  <a:lnTo>
                    <a:pt x="64823" y="64626"/>
                  </a:lnTo>
                  <a:cubicBezTo>
                    <a:pt x="64823" y="64626"/>
                    <a:pt x="31485" y="17001"/>
                    <a:pt x="14340" y="9381"/>
                  </a:cubicBezTo>
                  <a:cubicBezTo>
                    <a:pt x="-1852" y="1761"/>
                    <a:pt x="14340" y="16049"/>
                    <a:pt x="14340" y="16049"/>
                  </a:cubicBezTo>
                </a:path>
              </a:pathLst>
            </a:custGeom>
            <a:grpFill/>
            <a:ln w="9525" cap="flat">
              <a:noFill/>
              <a:prstDash val="solid"/>
              <a:miter/>
            </a:ln>
          </p:spPr>
          <p:txBody>
            <a:bodyPr rtlCol="0" anchor="ctr"/>
            <a:lstStyle/>
            <a:p>
              <a:endParaRPr lang="en-US"/>
            </a:p>
          </p:txBody>
        </p:sp>
        <p:sp>
          <p:nvSpPr>
            <p:cNvPr id="73" name="Freeform: Shape 28">
              <a:extLst>
                <a:ext uri="{FF2B5EF4-FFF2-40B4-BE49-F238E27FC236}">
                  <a16:creationId xmlns="" xmlns:a16="http://schemas.microsoft.com/office/drawing/2014/main" id="{2A78EE00-4C27-DDF4-E1FB-D7BB91A8BA9B}"/>
                </a:ext>
              </a:extLst>
            </p:cNvPr>
            <p:cNvSpPr/>
            <p:nvPr/>
          </p:nvSpPr>
          <p:spPr>
            <a:xfrm>
              <a:off x="9019549" y="2790348"/>
              <a:ext cx="28575" cy="85725"/>
            </a:xfrm>
            <a:custGeom>
              <a:avLst/>
              <a:gdLst>
                <a:gd name="connsiteX0" fmla="*/ 26194 w 28575"/>
                <a:gd name="connsiteY0" fmla="*/ 82391 h 85725"/>
                <a:gd name="connsiteX1" fmla="*/ 23336 w 28575"/>
                <a:gd name="connsiteY1" fmla="*/ 30004 h 85725"/>
                <a:gd name="connsiteX2" fmla="*/ 7144 w 28575"/>
                <a:gd name="connsiteY2" fmla="*/ 7144 h 85725"/>
                <a:gd name="connsiteX3" fmla="*/ 26194 w 28575"/>
                <a:gd name="connsiteY3" fmla="*/ 82391 h 85725"/>
              </a:gdLst>
              <a:ahLst/>
              <a:cxnLst>
                <a:cxn ang="0">
                  <a:pos x="connsiteX0" y="connsiteY0"/>
                </a:cxn>
                <a:cxn ang="0">
                  <a:pos x="connsiteX1" y="connsiteY1"/>
                </a:cxn>
                <a:cxn ang="0">
                  <a:pos x="connsiteX2" y="connsiteY2"/>
                </a:cxn>
                <a:cxn ang="0">
                  <a:pos x="connsiteX3" y="connsiteY3"/>
                </a:cxn>
              </a:cxnLst>
              <a:rect l="l" t="t" r="r" b="b"/>
              <a:pathLst>
                <a:path w="28575" h="85725">
                  <a:moveTo>
                    <a:pt x="26194" y="82391"/>
                  </a:moveTo>
                  <a:cubicBezTo>
                    <a:pt x="26194" y="82391"/>
                    <a:pt x="33814" y="51911"/>
                    <a:pt x="23336" y="30004"/>
                  </a:cubicBezTo>
                  <a:lnTo>
                    <a:pt x="7144" y="7144"/>
                  </a:lnTo>
                  <a:cubicBezTo>
                    <a:pt x="8096" y="7144"/>
                    <a:pt x="32861" y="50959"/>
                    <a:pt x="26194" y="82391"/>
                  </a:cubicBezTo>
                </a:path>
              </a:pathLst>
            </a:custGeom>
            <a:grpFill/>
            <a:ln w="9525" cap="flat">
              <a:noFill/>
              <a:prstDash val="solid"/>
              <a:miter/>
            </a:ln>
          </p:spPr>
          <p:txBody>
            <a:bodyPr rtlCol="0" anchor="ctr"/>
            <a:lstStyle/>
            <a:p>
              <a:endParaRPr lang="en-US"/>
            </a:p>
          </p:txBody>
        </p:sp>
        <p:sp>
          <p:nvSpPr>
            <p:cNvPr id="74" name="Freeform: Shape 29">
              <a:extLst>
                <a:ext uri="{FF2B5EF4-FFF2-40B4-BE49-F238E27FC236}">
                  <a16:creationId xmlns="" xmlns:a16="http://schemas.microsoft.com/office/drawing/2014/main" id="{04BBF5D9-F12C-DFE8-E242-8994C170D96F}"/>
                </a:ext>
              </a:extLst>
            </p:cNvPr>
            <p:cNvSpPr/>
            <p:nvPr/>
          </p:nvSpPr>
          <p:spPr>
            <a:xfrm>
              <a:off x="7634614" y="2965608"/>
              <a:ext cx="838200" cy="771525"/>
            </a:xfrm>
            <a:custGeom>
              <a:avLst/>
              <a:gdLst>
                <a:gd name="connsiteX0" fmla="*/ 639604 w 838200"/>
                <a:gd name="connsiteY0" fmla="*/ 135731 h 771525"/>
                <a:gd name="connsiteX1" fmla="*/ 421481 w 838200"/>
                <a:gd name="connsiteY1" fmla="*/ 7144 h 771525"/>
                <a:gd name="connsiteX2" fmla="*/ 203359 w 838200"/>
                <a:gd name="connsiteY2" fmla="*/ 135731 h 771525"/>
                <a:gd name="connsiteX3" fmla="*/ 7144 w 838200"/>
                <a:gd name="connsiteY3" fmla="*/ 283369 h 771525"/>
                <a:gd name="connsiteX4" fmla="*/ 80486 w 838200"/>
                <a:gd name="connsiteY4" fmla="*/ 536734 h 771525"/>
                <a:gd name="connsiteX5" fmla="*/ 173831 w 838200"/>
                <a:gd name="connsiteY5" fmla="*/ 753904 h 771525"/>
                <a:gd name="connsiteX6" fmla="*/ 421481 w 838200"/>
                <a:gd name="connsiteY6" fmla="*/ 767239 h 771525"/>
                <a:gd name="connsiteX7" fmla="*/ 669131 w 838200"/>
                <a:gd name="connsiteY7" fmla="*/ 753904 h 771525"/>
                <a:gd name="connsiteX8" fmla="*/ 762476 w 838200"/>
                <a:gd name="connsiteY8" fmla="*/ 536734 h 771525"/>
                <a:gd name="connsiteX9" fmla="*/ 835819 w 838200"/>
                <a:gd name="connsiteY9" fmla="*/ 283369 h 771525"/>
                <a:gd name="connsiteX10" fmla="*/ 639604 w 838200"/>
                <a:gd name="connsiteY10" fmla="*/ 135731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200" h="771525">
                  <a:moveTo>
                    <a:pt x="639604" y="135731"/>
                  </a:moveTo>
                  <a:cubicBezTo>
                    <a:pt x="559594" y="83344"/>
                    <a:pt x="421481" y="7144"/>
                    <a:pt x="421481" y="7144"/>
                  </a:cubicBezTo>
                  <a:cubicBezTo>
                    <a:pt x="421481" y="7144"/>
                    <a:pt x="283369" y="84296"/>
                    <a:pt x="203359" y="135731"/>
                  </a:cubicBezTo>
                  <a:cubicBezTo>
                    <a:pt x="122396" y="188119"/>
                    <a:pt x="7144" y="283369"/>
                    <a:pt x="7144" y="283369"/>
                  </a:cubicBezTo>
                  <a:cubicBezTo>
                    <a:pt x="7144" y="283369"/>
                    <a:pt x="18574" y="361474"/>
                    <a:pt x="80486" y="536734"/>
                  </a:cubicBezTo>
                  <a:cubicBezTo>
                    <a:pt x="118586" y="646271"/>
                    <a:pt x="173831" y="753904"/>
                    <a:pt x="173831" y="753904"/>
                  </a:cubicBezTo>
                  <a:cubicBezTo>
                    <a:pt x="173831" y="753904"/>
                    <a:pt x="282416" y="767239"/>
                    <a:pt x="421481" y="767239"/>
                  </a:cubicBezTo>
                  <a:cubicBezTo>
                    <a:pt x="544354" y="767239"/>
                    <a:pt x="669131" y="753904"/>
                    <a:pt x="669131" y="753904"/>
                  </a:cubicBezTo>
                  <a:cubicBezTo>
                    <a:pt x="669131" y="753904"/>
                    <a:pt x="724376" y="646271"/>
                    <a:pt x="762476" y="536734"/>
                  </a:cubicBezTo>
                  <a:cubicBezTo>
                    <a:pt x="824389" y="360521"/>
                    <a:pt x="835819" y="283369"/>
                    <a:pt x="835819" y="283369"/>
                  </a:cubicBezTo>
                  <a:cubicBezTo>
                    <a:pt x="835819" y="283369"/>
                    <a:pt x="720566" y="188119"/>
                    <a:pt x="639604" y="135731"/>
                  </a:cubicBezTo>
                </a:path>
              </a:pathLst>
            </a:custGeom>
            <a:grpFill/>
            <a:ln w="9525" cap="flat">
              <a:noFill/>
              <a:prstDash val="solid"/>
              <a:miter/>
            </a:ln>
          </p:spPr>
          <p:txBody>
            <a:bodyPr rtlCol="0" anchor="ctr"/>
            <a:lstStyle/>
            <a:p>
              <a:endParaRPr lang="en-US"/>
            </a:p>
          </p:txBody>
        </p:sp>
        <p:sp>
          <p:nvSpPr>
            <p:cNvPr id="75" name="Freeform: Shape 30">
              <a:extLst>
                <a:ext uri="{FF2B5EF4-FFF2-40B4-BE49-F238E27FC236}">
                  <a16:creationId xmlns="" xmlns:a16="http://schemas.microsoft.com/office/drawing/2014/main" id="{F746D4AF-2F9F-62D6-4B61-2CA905D918B5}"/>
                </a:ext>
              </a:extLst>
            </p:cNvPr>
            <p:cNvSpPr/>
            <p:nvPr/>
          </p:nvSpPr>
          <p:spPr>
            <a:xfrm>
              <a:off x="6892616" y="2763611"/>
              <a:ext cx="371475" cy="742950"/>
            </a:xfrm>
            <a:custGeom>
              <a:avLst/>
              <a:gdLst>
                <a:gd name="connsiteX0" fmla="*/ 171926 w 371475"/>
                <a:gd name="connsiteY0" fmla="*/ 95793 h 742950"/>
                <a:gd name="connsiteX1" fmla="*/ 7144 w 371475"/>
                <a:gd name="connsiteY1" fmla="*/ 599666 h 742950"/>
                <a:gd name="connsiteX2" fmla="*/ 124301 w 371475"/>
                <a:gd name="connsiteY2" fmla="*/ 737778 h 742950"/>
                <a:gd name="connsiteX3" fmla="*/ 372904 w 371475"/>
                <a:gd name="connsiteY3" fmla="*/ 378686 h 742950"/>
                <a:gd name="connsiteX4" fmla="*/ 359569 w 371475"/>
                <a:gd name="connsiteY4" fmla="*/ 7211 h 742950"/>
                <a:gd name="connsiteX5" fmla="*/ 171926 w 371475"/>
                <a:gd name="connsiteY5" fmla="*/ 95793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742950">
                  <a:moveTo>
                    <a:pt x="171926" y="95793"/>
                  </a:moveTo>
                  <a:cubicBezTo>
                    <a:pt x="171926" y="95793"/>
                    <a:pt x="9049" y="348206"/>
                    <a:pt x="7144" y="599666"/>
                  </a:cubicBezTo>
                  <a:cubicBezTo>
                    <a:pt x="7144" y="599666"/>
                    <a:pt x="40481" y="712061"/>
                    <a:pt x="124301" y="737778"/>
                  </a:cubicBezTo>
                  <a:cubicBezTo>
                    <a:pt x="124301" y="737778"/>
                    <a:pt x="251936" y="452981"/>
                    <a:pt x="372904" y="378686"/>
                  </a:cubicBezTo>
                  <a:cubicBezTo>
                    <a:pt x="372904" y="378686"/>
                    <a:pt x="304324" y="175803"/>
                    <a:pt x="359569" y="7211"/>
                  </a:cubicBezTo>
                  <a:cubicBezTo>
                    <a:pt x="359569" y="7211"/>
                    <a:pt x="281464" y="1496"/>
                    <a:pt x="171926" y="95793"/>
                  </a:cubicBezTo>
                </a:path>
              </a:pathLst>
            </a:custGeom>
            <a:grpFill/>
            <a:ln w="9525" cap="flat">
              <a:noFill/>
              <a:prstDash val="solid"/>
              <a:miter/>
            </a:ln>
          </p:spPr>
          <p:txBody>
            <a:bodyPr rtlCol="0" anchor="ctr"/>
            <a:lstStyle/>
            <a:p>
              <a:endParaRPr lang="en-US"/>
            </a:p>
          </p:txBody>
        </p:sp>
        <p:sp>
          <p:nvSpPr>
            <p:cNvPr id="76" name="Freeform: Shape 31">
              <a:extLst>
                <a:ext uri="{FF2B5EF4-FFF2-40B4-BE49-F238E27FC236}">
                  <a16:creationId xmlns="" xmlns:a16="http://schemas.microsoft.com/office/drawing/2014/main" id="{7ED118A4-A5E5-4373-B780-812029C5D66C}"/>
                </a:ext>
              </a:extLst>
            </p:cNvPr>
            <p:cNvSpPr/>
            <p:nvPr/>
          </p:nvSpPr>
          <p:spPr>
            <a:xfrm>
              <a:off x="8837621" y="2763611"/>
              <a:ext cx="371475" cy="742950"/>
            </a:xfrm>
            <a:custGeom>
              <a:avLst/>
              <a:gdLst>
                <a:gd name="connsiteX0" fmla="*/ 208121 w 371475"/>
                <a:gd name="connsiteY0" fmla="*/ 95793 h 742950"/>
                <a:gd name="connsiteX1" fmla="*/ 372904 w 371475"/>
                <a:gd name="connsiteY1" fmla="*/ 599666 h 742950"/>
                <a:gd name="connsiteX2" fmla="*/ 255746 w 371475"/>
                <a:gd name="connsiteY2" fmla="*/ 737778 h 742950"/>
                <a:gd name="connsiteX3" fmla="*/ 7144 w 371475"/>
                <a:gd name="connsiteY3" fmla="*/ 378686 h 742950"/>
                <a:gd name="connsiteX4" fmla="*/ 20479 w 371475"/>
                <a:gd name="connsiteY4" fmla="*/ 7211 h 742950"/>
                <a:gd name="connsiteX5" fmla="*/ 208121 w 371475"/>
                <a:gd name="connsiteY5" fmla="*/ 95793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742950">
                  <a:moveTo>
                    <a:pt x="208121" y="95793"/>
                  </a:moveTo>
                  <a:cubicBezTo>
                    <a:pt x="208121" y="95793"/>
                    <a:pt x="370999" y="348206"/>
                    <a:pt x="372904" y="599666"/>
                  </a:cubicBezTo>
                  <a:cubicBezTo>
                    <a:pt x="372904" y="599666"/>
                    <a:pt x="339566" y="712061"/>
                    <a:pt x="255746" y="737778"/>
                  </a:cubicBezTo>
                  <a:cubicBezTo>
                    <a:pt x="255746" y="737778"/>
                    <a:pt x="128111" y="452981"/>
                    <a:pt x="7144" y="378686"/>
                  </a:cubicBezTo>
                  <a:cubicBezTo>
                    <a:pt x="7144" y="378686"/>
                    <a:pt x="75724" y="175803"/>
                    <a:pt x="20479" y="7211"/>
                  </a:cubicBezTo>
                  <a:cubicBezTo>
                    <a:pt x="20479" y="7211"/>
                    <a:pt x="98584" y="1496"/>
                    <a:pt x="208121" y="95793"/>
                  </a:cubicBezTo>
                </a:path>
              </a:pathLst>
            </a:custGeom>
            <a:grpFill/>
            <a:ln w="9525" cap="flat">
              <a:noFill/>
              <a:prstDash val="solid"/>
              <a:miter/>
            </a:ln>
          </p:spPr>
          <p:txBody>
            <a:bodyPr rtlCol="0" anchor="ctr"/>
            <a:lstStyle/>
            <a:p>
              <a:endParaRPr lang="en-US" dirty="0"/>
            </a:p>
          </p:txBody>
        </p:sp>
        <p:sp>
          <p:nvSpPr>
            <p:cNvPr id="77" name="Freeform: Shape 32">
              <a:extLst>
                <a:ext uri="{FF2B5EF4-FFF2-40B4-BE49-F238E27FC236}">
                  <a16:creationId xmlns="" xmlns:a16="http://schemas.microsoft.com/office/drawing/2014/main" id="{A7D6BB3F-93E3-47A6-2814-8F2FCB62D755}"/>
                </a:ext>
              </a:extLst>
            </p:cNvPr>
            <p:cNvSpPr/>
            <p:nvPr/>
          </p:nvSpPr>
          <p:spPr>
            <a:xfrm>
              <a:off x="7670809" y="2302630"/>
              <a:ext cx="781050" cy="266700"/>
            </a:xfrm>
            <a:custGeom>
              <a:avLst/>
              <a:gdLst>
                <a:gd name="connsiteX0" fmla="*/ 101441 w 781050"/>
                <a:gd name="connsiteY0" fmla="*/ 45282 h 266700"/>
                <a:gd name="connsiteX1" fmla="*/ 630079 w 781050"/>
                <a:gd name="connsiteY1" fmla="*/ 35757 h 266700"/>
                <a:gd name="connsiteX2" fmla="*/ 775811 w 781050"/>
                <a:gd name="connsiteY2" fmla="*/ 148152 h 266700"/>
                <a:gd name="connsiteX3" fmla="*/ 398621 w 781050"/>
                <a:gd name="connsiteY3" fmla="*/ 265310 h 266700"/>
                <a:gd name="connsiteX4" fmla="*/ 7144 w 781050"/>
                <a:gd name="connsiteY4" fmla="*/ 161487 h 266700"/>
                <a:gd name="connsiteX5" fmla="*/ 101441 w 781050"/>
                <a:gd name="connsiteY5" fmla="*/ 4528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050" h="266700">
                  <a:moveTo>
                    <a:pt x="101441" y="45282"/>
                  </a:moveTo>
                  <a:cubicBezTo>
                    <a:pt x="101441" y="45282"/>
                    <a:pt x="358616" y="-33775"/>
                    <a:pt x="630079" y="35757"/>
                  </a:cubicBezTo>
                  <a:cubicBezTo>
                    <a:pt x="630079" y="35757"/>
                    <a:pt x="729139" y="71000"/>
                    <a:pt x="775811" y="148152"/>
                  </a:cubicBezTo>
                  <a:cubicBezTo>
                    <a:pt x="775811" y="148152"/>
                    <a:pt x="531971" y="178632"/>
                    <a:pt x="398621" y="265310"/>
                  </a:cubicBezTo>
                  <a:cubicBezTo>
                    <a:pt x="398621" y="265310"/>
                    <a:pt x="220504" y="158630"/>
                    <a:pt x="7144" y="161487"/>
                  </a:cubicBezTo>
                  <a:cubicBezTo>
                    <a:pt x="7144" y="162440"/>
                    <a:pt x="16669" y="103385"/>
                    <a:pt x="101441" y="45282"/>
                  </a:cubicBezTo>
                </a:path>
              </a:pathLst>
            </a:custGeom>
            <a:grpFill/>
            <a:ln w="9525" cap="flat">
              <a:noFill/>
              <a:prstDash val="solid"/>
              <a:miter/>
            </a:ln>
          </p:spPr>
          <p:txBody>
            <a:bodyPr rtlCol="0" anchor="ctr"/>
            <a:lstStyle/>
            <a:p>
              <a:endParaRPr lang="en-US"/>
            </a:p>
          </p:txBody>
        </p:sp>
        <p:sp>
          <p:nvSpPr>
            <p:cNvPr id="78" name="Freeform: Shape 33">
              <a:extLst>
                <a:ext uri="{FF2B5EF4-FFF2-40B4-BE49-F238E27FC236}">
                  <a16:creationId xmlns="" xmlns:a16="http://schemas.microsoft.com/office/drawing/2014/main" id="{C22FDD1C-01E3-89C0-B203-6FEAE32EAF6A}"/>
                </a:ext>
              </a:extLst>
            </p:cNvPr>
            <p:cNvSpPr/>
            <p:nvPr/>
          </p:nvSpPr>
          <p:spPr>
            <a:xfrm>
              <a:off x="7143099" y="3983831"/>
              <a:ext cx="676275" cy="581025"/>
            </a:xfrm>
            <a:custGeom>
              <a:avLst/>
              <a:gdLst>
                <a:gd name="connsiteX0" fmla="*/ 25266 w 676275"/>
                <a:gd name="connsiteY0" fmla="*/ 7144 h 581025"/>
                <a:gd name="connsiteX1" fmla="*/ 38601 w 676275"/>
                <a:gd name="connsiteY1" fmla="*/ 274796 h 581025"/>
                <a:gd name="connsiteX2" fmla="*/ 435793 w 676275"/>
                <a:gd name="connsiteY2" fmla="*/ 582454 h 581025"/>
                <a:gd name="connsiteX3" fmla="*/ 669156 w 676275"/>
                <a:gd name="connsiteY3" fmla="*/ 475774 h 581025"/>
                <a:gd name="connsiteX4" fmla="*/ 424363 w 676275"/>
                <a:gd name="connsiteY4" fmla="*/ 116681 h 581025"/>
                <a:gd name="connsiteX5" fmla="*/ 25266 w 676275"/>
                <a:gd name="connsiteY5" fmla="*/ 714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581025">
                  <a:moveTo>
                    <a:pt x="25266" y="7144"/>
                  </a:moveTo>
                  <a:cubicBezTo>
                    <a:pt x="25266" y="7144"/>
                    <a:pt x="-23312" y="113824"/>
                    <a:pt x="38601" y="274796"/>
                  </a:cubicBezTo>
                  <a:cubicBezTo>
                    <a:pt x="38601" y="274796"/>
                    <a:pt x="148138" y="465296"/>
                    <a:pt x="435793" y="582454"/>
                  </a:cubicBezTo>
                  <a:cubicBezTo>
                    <a:pt x="435793" y="582454"/>
                    <a:pt x="585336" y="569119"/>
                    <a:pt x="669156" y="475774"/>
                  </a:cubicBezTo>
                  <a:cubicBezTo>
                    <a:pt x="669156" y="475774"/>
                    <a:pt x="431983" y="238601"/>
                    <a:pt x="424363" y="116681"/>
                  </a:cubicBezTo>
                  <a:cubicBezTo>
                    <a:pt x="424363" y="116681"/>
                    <a:pt x="247198" y="131921"/>
                    <a:pt x="25266" y="7144"/>
                  </a:cubicBezTo>
                </a:path>
              </a:pathLst>
            </a:custGeom>
            <a:grpFill/>
            <a:ln w="9525" cap="flat">
              <a:noFill/>
              <a:prstDash val="solid"/>
              <a:miter/>
            </a:ln>
          </p:spPr>
          <p:txBody>
            <a:bodyPr rtlCol="0" anchor="ctr"/>
            <a:lstStyle/>
            <a:p>
              <a:endParaRPr lang="en-US"/>
            </a:p>
          </p:txBody>
        </p:sp>
        <p:sp>
          <p:nvSpPr>
            <p:cNvPr id="79" name="Freeform: Shape 34">
              <a:extLst>
                <a:ext uri="{FF2B5EF4-FFF2-40B4-BE49-F238E27FC236}">
                  <a16:creationId xmlns="" xmlns:a16="http://schemas.microsoft.com/office/drawing/2014/main" id="{F85CE327-51F2-4A9C-A29A-FFE3A5BECB07}"/>
                </a:ext>
              </a:extLst>
            </p:cNvPr>
            <p:cNvSpPr/>
            <p:nvPr/>
          </p:nvSpPr>
          <p:spPr>
            <a:xfrm>
              <a:off x="8308984" y="3973353"/>
              <a:ext cx="676275" cy="581025"/>
            </a:xfrm>
            <a:custGeom>
              <a:avLst/>
              <a:gdLst>
                <a:gd name="connsiteX0" fmla="*/ 651034 w 676275"/>
                <a:gd name="connsiteY0" fmla="*/ 7144 h 581025"/>
                <a:gd name="connsiteX1" fmla="*/ 637699 w 676275"/>
                <a:gd name="connsiteY1" fmla="*/ 274796 h 581025"/>
                <a:gd name="connsiteX2" fmla="*/ 240506 w 676275"/>
                <a:gd name="connsiteY2" fmla="*/ 582454 h 581025"/>
                <a:gd name="connsiteX3" fmla="*/ 7144 w 676275"/>
                <a:gd name="connsiteY3" fmla="*/ 475774 h 581025"/>
                <a:gd name="connsiteX4" fmla="*/ 251936 w 676275"/>
                <a:gd name="connsiteY4" fmla="*/ 116681 h 581025"/>
                <a:gd name="connsiteX5" fmla="*/ 651034 w 676275"/>
                <a:gd name="connsiteY5" fmla="*/ 714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581025">
                  <a:moveTo>
                    <a:pt x="651034" y="7144"/>
                  </a:moveTo>
                  <a:cubicBezTo>
                    <a:pt x="651034" y="7144"/>
                    <a:pt x="699611" y="113824"/>
                    <a:pt x="637699" y="274796"/>
                  </a:cubicBezTo>
                  <a:cubicBezTo>
                    <a:pt x="637699" y="274796"/>
                    <a:pt x="528161" y="465296"/>
                    <a:pt x="240506" y="582454"/>
                  </a:cubicBezTo>
                  <a:cubicBezTo>
                    <a:pt x="240506" y="582454"/>
                    <a:pt x="90964" y="569119"/>
                    <a:pt x="7144" y="475774"/>
                  </a:cubicBezTo>
                  <a:cubicBezTo>
                    <a:pt x="7144" y="475774"/>
                    <a:pt x="244316" y="238601"/>
                    <a:pt x="251936" y="116681"/>
                  </a:cubicBezTo>
                  <a:cubicBezTo>
                    <a:pt x="251936" y="116681"/>
                    <a:pt x="429101" y="131921"/>
                    <a:pt x="651034" y="7144"/>
                  </a:cubicBezTo>
                </a:path>
              </a:pathLst>
            </a:custGeom>
            <a:grpFill/>
            <a:ln w="9525" cap="flat">
              <a:noFill/>
              <a:prstDash val="solid"/>
              <a:miter/>
            </a:ln>
          </p:spPr>
          <p:txBody>
            <a:bodyPr rtlCol="0" anchor="ctr"/>
            <a:lstStyle/>
            <a:p>
              <a:endParaRPr lang="en-US"/>
            </a:p>
          </p:txBody>
        </p:sp>
      </p:grpSp>
      <p:grpSp>
        <p:nvGrpSpPr>
          <p:cNvPr id="80" name="Group 79">
            <a:extLst>
              <a:ext uri="{FF2B5EF4-FFF2-40B4-BE49-F238E27FC236}">
                <a16:creationId xmlns="" xmlns:a16="http://schemas.microsoft.com/office/drawing/2014/main" id="{E8F36FCD-367C-4524-06D8-01A43018932B}"/>
              </a:ext>
            </a:extLst>
          </p:cNvPr>
          <p:cNvGrpSpPr/>
          <p:nvPr/>
        </p:nvGrpSpPr>
        <p:grpSpPr>
          <a:xfrm>
            <a:off x="5091947" y="5321589"/>
            <a:ext cx="539913" cy="548966"/>
            <a:chOff x="6846896" y="2302630"/>
            <a:chExt cx="2407391" cy="2360032"/>
          </a:xfrm>
          <a:solidFill>
            <a:schemeClr val="tx1">
              <a:lumMod val="85000"/>
              <a:lumOff val="15000"/>
            </a:schemeClr>
          </a:solidFill>
        </p:grpSpPr>
        <p:sp>
          <p:nvSpPr>
            <p:cNvPr id="81" name="Oval 80">
              <a:extLst>
                <a:ext uri="{FF2B5EF4-FFF2-40B4-BE49-F238E27FC236}">
                  <a16:creationId xmlns="" xmlns:a16="http://schemas.microsoft.com/office/drawing/2014/main" id="{C3195116-9858-1B6B-063D-AEF911B6D771}"/>
                </a:ext>
              </a:extLst>
            </p:cNvPr>
            <p:cNvSpPr/>
            <p:nvPr/>
          </p:nvSpPr>
          <p:spPr>
            <a:xfrm>
              <a:off x="6858578" y="2310064"/>
              <a:ext cx="2376797" cy="2352598"/>
            </a:xfrm>
            <a:prstGeom prst="ellipse">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Shape 11">
              <a:extLst>
                <a:ext uri="{FF2B5EF4-FFF2-40B4-BE49-F238E27FC236}">
                  <a16:creationId xmlns="" xmlns:a16="http://schemas.microsoft.com/office/drawing/2014/main" id="{48C10938-8F9E-6E1F-34D9-734EB6F8923E}"/>
                </a:ext>
              </a:extLst>
            </p:cNvPr>
            <p:cNvSpPr/>
            <p:nvPr/>
          </p:nvSpPr>
          <p:spPr>
            <a:xfrm>
              <a:off x="7163010" y="3086576"/>
              <a:ext cx="533400" cy="219075"/>
            </a:xfrm>
            <a:custGeom>
              <a:avLst/>
              <a:gdLst>
                <a:gd name="connsiteX0" fmla="*/ 82508 w 533400"/>
                <a:gd name="connsiteY0" fmla="*/ 8096 h 219075"/>
                <a:gd name="connsiteX1" fmla="*/ 132990 w 533400"/>
                <a:gd name="connsiteY1" fmla="*/ 54769 h 219075"/>
                <a:gd name="connsiteX2" fmla="*/ 449220 w 533400"/>
                <a:gd name="connsiteY2" fmla="*/ 139541 h 219075"/>
                <a:gd name="connsiteX3" fmla="*/ 516848 w 533400"/>
                <a:gd name="connsiteY3" fmla="*/ 149066 h 219075"/>
                <a:gd name="connsiteX4" fmla="*/ 516848 w 533400"/>
                <a:gd name="connsiteY4" fmla="*/ 216694 h 219075"/>
                <a:gd name="connsiteX5" fmla="*/ 441600 w 533400"/>
                <a:gd name="connsiteY5" fmla="*/ 147161 h 219075"/>
                <a:gd name="connsiteX6" fmla="*/ 129180 w 533400"/>
                <a:gd name="connsiteY6" fmla="*/ 64294 h 219075"/>
                <a:gd name="connsiteX7" fmla="*/ 58695 w 533400"/>
                <a:gd name="connsiteY7" fmla="*/ 85249 h 219075"/>
                <a:gd name="connsiteX8" fmla="*/ 23453 w 533400"/>
                <a:gd name="connsiteY8" fmla="*/ 50006 h 219075"/>
                <a:gd name="connsiteX9" fmla="*/ 56790 w 533400"/>
                <a:gd name="connsiteY9" fmla="*/ 33814 h 219075"/>
                <a:gd name="connsiteX10" fmla="*/ 78698 w 533400"/>
                <a:gd name="connsiteY10" fmla="*/ 714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400" h="219075">
                  <a:moveTo>
                    <a:pt x="82508" y="8096"/>
                  </a:moveTo>
                  <a:cubicBezTo>
                    <a:pt x="82508" y="8096"/>
                    <a:pt x="93938" y="52864"/>
                    <a:pt x="132990" y="54769"/>
                  </a:cubicBezTo>
                  <a:cubicBezTo>
                    <a:pt x="172043" y="56674"/>
                    <a:pt x="347303" y="93821"/>
                    <a:pt x="449220" y="139541"/>
                  </a:cubicBezTo>
                  <a:cubicBezTo>
                    <a:pt x="449220" y="139541"/>
                    <a:pt x="488273" y="156686"/>
                    <a:pt x="516848" y="149066"/>
                  </a:cubicBezTo>
                  <a:cubicBezTo>
                    <a:pt x="545423" y="141446"/>
                    <a:pt x="516848" y="216694"/>
                    <a:pt x="516848" y="216694"/>
                  </a:cubicBezTo>
                  <a:cubicBezTo>
                    <a:pt x="516848" y="216694"/>
                    <a:pt x="527325" y="178594"/>
                    <a:pt x="441600" y="147161"/>
                  </a:cubicBezTo>
                  <a:cubicBezTo>
                    <a:pt x="367305" y="118586"/>
                    <a:pt x="278723" y="75724"/>
                    <a:pt x="129180" y="64294"/>
                  </a:cubicBezTo>
                  <a:cubicBezTo>
                    <a:pt x="109178" y="62389"/>
                    <a:pt x="82508" y="70009"/>
                    <a:pt x="58695" y="85249"/>
                  </a:cubicBezTo>
                  <a:cubicBezTo>
                    <a:pt x="-30840" y="141446"/>
                    <a:pt x="23453" y="50006"/>
                    <a:pt x="23453" y="50006"/>
                  </a:cubicBezTo>
                  <a:lnTo>
                    <a:pt x="56790" y="33814"/>
                  </a:lnTo>
                  <a:lnTo>
                    <a:pt x="78698" y="7144"/>
                  </a:lnTo>
                </a:path>
              </a:pathLst>
            </a:custGeom>
            <a:grpFill/>
            <a:ln w="9525" cap="flat">
              <a:noFill/>
              <a:prstDash val="solid"/>
              <a:miter/>
            </a:ln>
          </p:spPr>
          <p:txBody>
            <a:bodyPr rtlCol="0" anchor="ctr"/>
            <a:lstStyle/>
            <a:p>
              <a:endParaRPr lang="en-US"/>
            </a:p>
          </p:txBody>
        </p:sp>
        <p:sp>
          <p:nvSpPr>
            <p:cNvPr id="83" name="Freeform: Shape 12">
              <a:extLst>
                <a:ext uri="{FF2B5EF4-FFF2-40B4-BE49-F238E27FC236}">
                  <a16:creationId xmlns="" xmlns:a16="http://schemas.microsoft.com/office/drawing/2014/main" id="{16E15D74-9878-DAE3-4803-FC84E3AE7EB0}"/>
                </a:ext>
              </a:extLst>
            </p:cNvPr>
            <p:cNvSpPr/>
            <p:nvPr/>
          </p:nvSpPr>
          <p:spPr>
            <a:xfrm>
              <a:off x="8437254" y="3084671"/>
              <a:ext cx="533400" cy="219075"/>
            </a:xfrm>
            <a:custGeom>
              <a:avLst/>
              <a:gdLst>
                <a:gd name="connsiteX0" fmla="*/ 454184 w 533400"/>
                <a:gd name="connsiteY0" fmla="*/ 7144 h 219075"/>
                <a:gd name="connsiteX1" fmla="*/ 403701 w 533400"/>
                <a:gd name="connsiteY1" fmla="*/ 53816 h 219075"/>
                <a:gd name="connsiteX2" fmla="*/ 87471 w 533400"/>
                <a:gd name="connsiteY2" fmla="*/ 138589 h 219075"/>
                <a:gd name="connsiteX3" fmla="*/ 19844 w 533400"/>
                <a:gd name="connsiteY3" fmla="*/ 148114 h 219075"/>
                <a:gd name="connsiteX4" fmla="*/ 19844 w 533400"/>
                <a:gd name="connsiteY4" fmla="*/ 215741 h 219075"/>
                <a:gd name="connsiteX5" fmla="*/ 95091 w 533400"/>
                <a:gd name="connsiteY5" fmla="*/ 146209 h 219075"/>
                <a:gd name="connsiteX6" fmla="*/ 406559 w 533400"/>
                <a:gd name="connsiteY6" fmla="*/ 64294 h 219075"/>
                <a:gd name="connsiteX7" fmla="*/ 477044 w 533400"/>
                <a:gd name="connsiteY7" fmla="*/ 85249 h 219075"/>
                <a:gd name="connsiteX8" fmla="*/ 512286 w 533400"/>
                <a:gd name="connsiteY8" fmla="*/ 50006 h 219075"/>
                <a:gd name="connsiteX9" fmla="*/ 478949 w 533400"/>
                <a:gd name="connsiteY9" fmla="*/ 33814 h 219075"/>
                <a:gd name="connsiteX10" fmla="*/ 457041 w 533400"/>
                <a:gd name="connsiteY10" fmla="*/ 714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400" h="219075">
                  <a:moveTo>
                    <a:pt x="454184" y="7144"/>
                  </a:moveTo>
                  <a:cubicBezTo>
                    <a:pt x="454184" y="7144"/>
                    <a:pt x="442754" y="51911"/>
                    <a:pt x="403701" y="53816"/>
                  </a:cubicBezTo>
                  <a:cubicBezTo>
                    <a:pt x="364649" y="55721"/>
                    <a:pt x="189389" y="92869"/>
                    <a:pt x="87471" y="138589"/>
                  </a:cubicBezTo>
                  <a:cubicBezTo>
                    <a:pt x="87471" y="138589"/>
                    <a:pt x="48419" y="155734"/>
                    <a:pt x="19844" y="148114"/>
                  </a:cubicBezTo>
                  <a:cubicBezTo>
                    <a:pt x="-8731" y="140494"/>
                    <a:pt x="19844" y="215741"/>
                    <a:pt x="19844" y="215741"/>
                  </a:cubicBezTo>
                  <a:cubicBezTo>
                    <a:pt x="19844" y="215741"/>
                    <a:pt x="9366" y="177641"/>
                    <a:pt x="95091" y="146209"/>
                  </a:cubicBezTo>
                  <a:cubicBezTo>
                    <a:pt x="169386" y="118586"/>
                    <a:pt x="257969" y="75724"/>
                    <a:pt x="406559" y="64294"/>
                  </a:cubicBezTo>
                  <a:cubicBezTo>
                    <a:pt x="426561" y="62389"/>
                    <a:pt x="453231" y="70009"/>
                    <a:pt x="477044" y="85249"/>
                  </a:cubicBezTo>
                  <a:cubicBezTo>
                    <a:pt x="566579" y="141446"/>
                    <a:pt x="512286" y="50006"/>
                    <a:pt x="512286" y="50006"/>
                  </a:cubicBezTo>
                  <a:lnTo>
                    <a:pt x="478949" y="33814"/>
                  </a:lnTo>
                  <a:lnTo>
                    <a:pt x="457041" y="7144"/>
                  </a:lnTo>
                </a:path>
              </a:pathLst>
            </a:custGeom>
            <a:grpFill/>
            <a:ln w="9525" cap="flat">
              <a:noFill/>
              <a:prstDash val="solid"/>
              <a:miter/>
            </a:ln>
          </p:spPr>
          <p:txBody>
            <a:bodyPr rtlCol="0" anchor="ctr"/>
            <a:lstStyle/>
            <a:p>
              <a:endParaRPr lang="en-US"/>
            </a:p>
          </p:txBody>
        </p:sp>
        <p:sp>
          <p:nvSpPr>
            <p:cNvPr id="84" name="Freeform: Shape 13">
              <a:extLst>
                <a:ext uri="{FF2B5EF4-FFF2-40B4-BE49-F238E27FC236}">
                  <a16:creationId xmlns="" xmlns:a16="http://schemas.microsoft.com/office/drawing/2014/main" id="{7BE22A0D-2D5D-53A1-9394-1C77F8DC7ADB}"/>
                </a:ext>
              </a:extLst>
            </p:cNvPr>
            <p:cNvSpPr/>
            <p:nvPr/>
          </p:nvSpPr>
          <p:spPr>
            <a:xfrm>
              <a:off x="6986914" y="3417981"/>
              <a:ext cx="295275" cy="638175"/>
            </a:xfrm>
            <a:custGeom>
              <a:avLst/>
              <a:gdLst>
                <a:gd name="connsiteX0" fmla="*/ 48101 w 295275"/>
                <a:gd name="connsiteY0" fmla="*/ 46261 h 638175"/>
                <a:gd name="connsiteX1" fmla="*/ 38576 w 295275"/>
                <a:gd name="connsiteY1" fmla="*/ 123413 h 638175"/>
                <a:gd name="connsiteX2" fmla="*/ 177641 w 295275"/>
                <a:gd name="connsiteY2" fmla="*/ 559658 h 638175"/>
                <a:gd name="connsiteX3" fmla="*/ 296704 w 295275"/>
                <a:gd name="connsiteY3" fmla="*/ 633953 h 638175"/>
                <a:gd name="connsiteX4" fmla="*/ 183356 w 295275"/>
                <a:gd name="connsiteY4" fmla="*/ 592043 h 638175"/>
                <a:gd name="connsiteX5" fmla="*/ 120491 w 295275"/>
                <a:gd name="connsiteY5" fmla="*/ 493936 h 638175"/>
                <a:gd name="connsiteX6" fmla="*/ 25241 w 295275"/>
                <a:gd name="connsiteY6" fmla="*/ 98648 h 638175"/>
                <a:gd name="connsiteX7" fmla="*/ 7144 w 295275"/>
                <a:gd name="connsiteY7" fmla="*/ 29116 h 638175"/>
                <a:gd name="connsiteX8" fmla="*/ 29051 w 295275"/>
                <a:gd name="connsiteY8" fmla="*/ 7208 h 638175"/>
                <a:gd name="connsiteX9" fmla="*/ 48101 w 295275"/>
                <a:gd name="connsiteY9" fmla="*/ 4626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638175">
                  <a:moveTo>
                    <a:pt x="48101" y="46261"/>
                  </a:moveTo>
                  <a:cubicBezTo>
                    <a:pt x="48101" y="46261"/>
                    <a:pt x="40481" y="56738"/>
                    <a:pt x="38576" y="123413"/>
                  </a:cubicBezTo>
                  <a:cubicBezTo>
                    <a:pt x="37624" y="191041"/>
                    <a:pt x="73819" y="462503"/>
                    <a:pt x="177641" y="559658"/>
                  </a:cubicBezTo>
                  <a:cubicBezTo>
                    <a:pt x="281464" y="656813"/>
                    <a:pt x="296704" y="633953"/>
                    <a:pt x="296704" y="633953"/>
                  </a:cubicBezTo>
                  <a:lnTo>
                    <a:pt x="183356" y="592043"/>
                  </a:lnTo>
                  <a:cubicBezTo>
                    <a:pt x="183356" y="592043"/>
                    <a:pt x="155734" y="556801"/>
                    <a:pt x="120491" y="493936"/>
                  </a:cubicBezTo>
                  <a:cubicBezTo>
                    <a:pt x="63341" y="390113"/>
                    <a:pt x="28099" y="206281"/>
                    <a:pt x="25241" y="98648"/>
                  </a:cubicBezTo>
                  <a:cubicBezTo>
                    <a:pt x="23336" y="-8984"/>
                    <a:pt x="7144" y="29116"/>
                    <a:pt x="7144" y="29116"/>
                  </a:cubicBezTo>
                  <a:cubicBezTo>
                    <a:pt x="7144" y="29116"/>
                    <a:pt x="25241" y="10066"/>
                    <a:pt x="29051" y="7208"/>
                  </a:cubicBezTo>
                  <a:cubicBezTo>
                    <a:pt x="33814" y="5303"/>
                    <a:pt x="48101" y="46261"/>
                    <a:pt x="48101" y="46261"/>
                  </a:cubicBezTo>
                </a:path>
              </a:pathLst>
            </a:custGeom>
            <a:grpFill/>
            <a:ln w="9525" cap="flat">
              <a:noFill/>
              <a:prstDash val="solid"/>
              <a:miter/>
            </a:ln>
          </p:spPr>
          <p:txBody>
            <a:bodyPr rtlCol="0" anchor="ctr"/>
            <a:lstStyle/>
            <a:p>
              <a:endParaRPr lang="en-US"/>
            </a:p>
          </p:txBody>
        </p:sp>
        <p:sp>
          <p:nvSpPr>
            <p:cNvPr id="85" name="Freeform: Shape 14">
              <a:extLst>
                <a:ext uri="{FF2B5EF4-FFF2-40B4-BE49-F238E27FC236}">
                  <a16:creationId xmlns="" xmlns:a16="http://schemas.microsoft.com/office/drawing/2014/main" id="{7CCE0A6B-4EF4-42CE-618F-838C00BF74C3}"/>
                </a:ext>
              </a:extLst>
            </p:cNvPr>
            <p:cNvSpPr/>
            <p:nvPr/>
          </p:nvSpPr>
          <p:spPr>
            <a:xfrm>
              <a:off x="8836669" y="3403739"/>
              <a:ext cx="295275" cy="638175"/>
            </a:xfrm>
            <a:custGeom>
              <a:avLst/>
              <a:gdLst>
                <a:gd name="connsiteX0" fmla="*/ 243364 w 295275"/>
                <a:gd name="connsiteY0" fmla="*/ 40501 h 638175"/>
                <a:gd name="connsiteX1" fmla="*/ 256699 w 295275"/>
                <a:gd name="connsiteY1" fmla="*/ 111938 h 638175"/>
                <a:gd name="connsiteX2" fmla="*/ 125254 w 295275"/>
                <a:gd name="connsiteY2" fmla="*/ 561518 h 638175"/>
                <a:gd name="connsiteX3" fmla="*/ 7144 w 295275"/>
                <a:gd name="connsiteY3" fmla="*/ 635813 h 638175"/>
                <a:gd name="connsiteX4" fmla="*/ 120491 w 295275"/>
                <a:gd name="connsiteY4" fmla="*/ 592951 h 638175"/>
                <a:gd name="connsiteX5" fmla="*/ 183356 w 295275"/>
                <a:gd name="connsiteY5" fmla="*/ 494843 h 638175"/>
                <a:gd name="connsiteX6" fmla="*/ 270986 w 295275"/>
                <a:gd name="connsiteY6" fmla="*/ 86221 h 638175"/>
                <a:gd name="connsiteX7" fmla="*/ 295751 w 295275"/>
                <a:gd name="connsiteY7" fmla="*/ 29071 h 638175"/>
                <a:gd name="connsiteX8" fmla="*/ 273844 w 295275"/>
                <a:gd name="connsiteY8" fmla="*/ 7163 h 638175"/>
                <a:gd name="connsiteX9" fmla="*/ 243364 w 295275"/>
                <a:gd name="connsiteY9" fmla="*/ 40501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638175">
                  <a:moveTo>
                    <a:pt x="243364" y="40501"/>
                  </a:moveTo>
                  <a:cubicBezTo>
                    <a:pt x="243364" y="40501"/>
                    <a:pt x="255746" y="45263"/>
                    <a:pt x="256699" y="111938"/>
                  </a:cubicBezTo>
                  <a:cubicBezTo>
                    <a:pt x="257651" y="179566"/>
                    <a:pt x="229076" y="464363"/>
                    <a:pt x="125254" y="561518"/>
                  </a:cubicBezTo>
                  <a:cubicBezTo>
                    <a:pt x="21431" y="658673"/>
                    <a:pt x="7144" y="635813"/>
                    <a:pt x="7144" y="635813"/>
                  </a:cubicBezTo>
                  <a:lnTo>
                    <a:pt x="120491" y="592951"/>
                  </a:lnTo>
                  <a:cubicBezTo>
                    <a:pt x="120491" y="592951"/>
                    <a:pt x="148114" y="557708"/>
                    <a:pt x="183356" y="494843"/>
                  </a:cubicBezTo>
                  <a:cubicBezTo>
                    <a:pt x="240506" y="391021"/>
                    <a:pt x="268129" y="193853"/>
                    <a:pt x="270986" y="86221"/>
                  </a:cubicBezTo>
                  <a:cubicBezTo>
                    <a:pt x="272891" y="-21412"/>
                    <a:pt x="295751" y="29071"/>
                    <a:pt x="295751" y="29071"/>
                  </a:cubicBezTo>
                  <a:cubicBezTo>
                    <a:pt x="295751" y="29071"/>
                    <a:pt x="277654" y="10021"/>
                    <a:pt x="273844" y="7163"/>
                  </a:cubicBezTo>
                  <a:cubicBezTo>
                    <a:pt x="269081" y="6211"/>
                    <a:pt x="243364" y="40501"/>
                    <a:pt x="243364" y="40501"/>
                  </a:cubicBezTo>
                </a:path>
              </a:pathLst>
            </a:custGeom>
            <a:grpFill/>
            <a:ln w="9525" cap="flat">
              <a:noFill/>
              <a:prstDash val="solid"/>
              <a:miter/>
            </a:ln>
          </p:spPr>
          <p:txBody>
            <a:bodyPr rtlCol="0" anchor="ctr"/>
            <a:lstStyle/>
            <a:p>
              <a:endParaRPr lang="en-US"/>
            </a:p>
          </p:txBody>
        </p:sp>
        <p:sp>
          <p:nvSpPr>
            <p:cNvPr id="86" name="Freeform: Shape 15">
              <a:extLst>
                <a:ext uri="{FF2B5EF4-FFF2-40B4-BE49-F238E27FC236}">
                  <a16:creationId xmlns="" xmlns:a16="http://schemas.microsoft.com/office/drawing/2014/main" id="{303276B3-DD5B-5470-5C4D-087174D399BF}"/>
                </a:ext>
              </a:extLst>
            </p:cNvPr>
            <p:cNvSpPr/>
            <p:nvPr/>
          </p:nvSpPr>
          <p:spPr>
            <a:xfrm>
              <a:off x="7480347" y="3667601"/>
              <a:ext cx="390525" cy="552450"/>
            </a:xfrm>
            <a:custGeom>
              <a:avLst/>
              <a:gdLst>
                <a:gd name="connsiteX0" fmla="*/ 316668 w 390525"/>
                <a:gd name="connsiteY0" fmla="*/ 13811 h 552450"/>
                <a:gd name="connsiteX1" fmla="*/ 304285 w 390525"/>
                <a:gd name="connsiteY1" fmla="*/ 88106 h 552450"/>
                <a:gd name="connsiteX2" fmla="*/ 84258 w 390525"/>
                <a:gd name="connsiteY2" fmla="*/ 420529 h 552450"/>
                <a:gd name="connsiteX3" fmla="*/ 20440 w 390525"/>
                <a:gd name="connsiteY3" fmla="*/ 437674 h 552450"/>
                <a:gd name="connsiteX4" fmla="*/ 90925 w 390525"/>
                <a:gd name="connsiteY4" fmla="*/ 523399 h 552450"/>
                <a:gd name="connsiteX5" fmla="*/ 97593 w 390525"/>
                <a:gd name="connsiteY5" fmla="*/ 550069 h 552450"/>
                <a:gd name="connsiteX6" fmla="*/ 96640 w 390525"/>
                <a:gd name="connsiteY6" fmla="*/ 422434 h 552450"/>
                <a:gd name="connsiteX7" fmla="*/ 314763 w 390525"/>
                <a:gd name="connsiteY7" fmla="*/ 91916 h 552450"/>
                <a:gd name="connsiteX8" fmla="*/ 375723 w 390525"/>
                <a:gd name="connsiteY8" fmla="*/ 48101 h 552450"/>
                <a:gd name="connsiteX9" fmla="*/ 375723 w 390525"/>
                <a:gd name="connsiteY9" fmla="*/ 7144 h 552450"/>
                <a:gd name="connsiteX10" fmla="*/ 316668 w 390525"/>
                <a:gd name="connsiteY10" fmla="*/ 1381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525" h="552450">
                  <a:moveTo>
                    <a:pt x="316668" y="13811"/>
                  </a:moveTo>
                  <a:cubicBezTo>
                    <a:pt x="316668" y="13811"/>
                    <a:pt x="332860" y="38576"/>
                    <a:pt x="304285" y="88106"/>
                  </a:cubicBezTo>
                  <a:cubicBezTo>
                    <a:pt x="275710" y="137636"/>
                    <a:pt x="84258" y="420529"/>
                    <a:pt x="84258" y="420529"/>
                  </a:cubicBezTo>
                  <a:cubicBezTo>
                    <a:pt x="84258" y="420529"/>
                    <a:pt x="72828" y="438626"/>
                    <a:pt x="20440" y="437674"/>
                  </a:cubicBezTo>
                  <a:cubicBezTo>
                    <a:pt x="-31947" y="436721"/>
                    <a:pt x="87115" y="517684"/>
                    <a:pt x="90925" y="523399"/>
                  </a:cubicBezTo>
                  <a:cubicBezTo>
                    <a:pt x="95688" y="529114"/>
                    <a:pt x="97593" y="550069"/>
                    <a:pt x="97593" y="550069"/>
                  </a:cubicBezTo>
                  <a:cubicBezTo>
                    <a:pt x="97593" y="550069"/>
                    <a:pt x="76638" y="471011"/>
                    <a:pt x="96640" y="422434"/>
                  </a:cubicBezTo>
                  <a:cubicBezTo>
                    <a:pt x="116643" y="372904"/>
                    <a:pt x="314763" y="91916"/>
                    <a:pt x="314763" y="91916"/>
                  </a:cubicBezTo>
                  <a:cubicBezTo>
                    <a:pt x="314763" y="91916"/>
                    <a:pt x="338575" y="59531"/>
                    <a:pt x="375723" y="48101"/>
                  </a:cubicBezTo>
                  <a:cubicBezTo>
                    <a:pt x="411918" y="36671"/>
                    <a:pt x="375723" y="7144"/>
                    <a:pt x="375723" y="7144"/>
                  </a:cubicBezTo>
                  <a:lnTo>
                    <a:pt x="316668" y="13811"/>
                  </a:lnTo>
                  <a:close/>
                </a:path>
              </a:pathLst>
            </a:custGeom>
            <a:grpFill/>
            <a:ln w="9525" cap="flat">
              <a:noFill/>
              <a:prstDash val="solid"/>
              <a:miter/>
            </a:ln>
          </p:spPr>
          <p:txBody>
            <a:bodyPr rtlCol="0" anchor="ctr"/>
            <a:lstStyle/>
            <a:p>
              <a:endParaRPr lang="en-US"/>
            </a:p>
          </p:txBody>
        </p:sp>
        <p:sp>
          <p:nvSpPr>
            <p:cNvPr id="87" name="Freeform: Shape 16">
              <a:extLst>
                <a:ext uri="{FF2B5EF4-FFF2-40B4-BE49-F238E27FC236}">
                  <a16:creationId xmlns="" xmlns:a16="http://schemas.microsoft.com/office/drawing/2014/main" id="{B1C21CC2-A673-E291-4216-B314C35047BE}"/>
                </a:ext>
              </a:extLst>
            </p:cNvPr>
            <p:cNvSpPr/>
            <p:nvPr/>
          </p:nvSpPr>
          <p:spPr>
            <a:xfrm>
              <a:off x="8236700" y="3652361"/>
              <a:ext cx="390525" cy="552450"/>
            </a:xfrm>
            <a:custGeom>
              <a:avLst/>
              <a:gdLst>
                <a:gd name="connsiteX0" fmla="*/ 82285 w 390525"/>
                <a:gd name="connsiteY0" fmla="*/ 13811 h 552450"/>
                <a:gd name="connsiteX1" fmla="*/ 94668 w 390525"/>
                <a:gd name="connsiteY1" fmla="*/ 88106 h 552450"/>
                <a:gd name="connsiteX2" fmla="*/ 314695 w 390525"/>
                <a:gd name="connsiteY2" fmla="*/ 420529 h 552450"/>
                <a:gd name="connsiteX3" fmla="*/ 378513 w 390525"/>
                <a:gd name="connsiteY3" fmla="*/ 437674 h 552450"/>
                <a:gd name="connsiteX4" fmla="*/ 308028 w 390525"/>
                <a:gd name="connsiteY4" fmla="*/ 523399 h 552450"/>
                <a:gd name="connsiteX5" fmla="*/ 301360 w 390525"/>
                <a:gd name="connsiteY5" fmla="*/ 550069 h 552450"/>
                <a:gd name="connsiteX6" fmla="*/ 302313 w 390525"/>
                <a:gd name="connsiteY6" fmla="*/ 422434 h 552450"/>
                <a:gd name="connsiteX7" fmla="*/ 84190 w 390525"/>
                <a:gd name="connsiteY7" fmla="*/ 91916 h 552450"/>
                <a:gd name="connsiteX8" fmla="*/ 23230 w 390525"/>
                <a:gd name="connsiteY8" fmla="*/ 48101 h 552450"/>
                <a:gd name="connsiteX9" fmla="*/ 23230 w 390525"/>
                <a:gd name="connsiteY9" fmla="*/ 7144 h 552450"/>
                <a:gd name="connsiteX10" fmla="*/ 82285 w 390525"/>
                <a:gd name="connsiteY10" fmla="*/ 13811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0525" h="552450">
                  <a:moveTo>
                    <a:pt x="82285" y="13811"/>
                  </a:moveTo>
                  <a:cubicBezTo>
                    <a:pt x="82285" y="13811"/>
                    <a:pt x="66093" y="38576"/>
                    <a:pt x="94668" y="88106"/>
                  </a:cubicBezTo>
                  <a:cubicBezTo>
                    <a:pt x="123243" y="137636"/>
                    <a:pt x="314695" y="420529"/>
                    <a:pt x="314695" y="420529"/>
                  </a:cubicBezTo>
                  <a:cubicBezTo>
                    <a:pt x="314695" y="420529"/>
                    <a:pt x="326125" y="438626"/>
                    <a:pt x="378513" y="437674"/>
                  </a:cubicBezTo>
                  <a:cubicBezTo>
                    <a:pt x="430900" y="436721"/>
                    <a:pt x="311838" y="517684"/>
                    <a:pt x="308028" y="523399"/>
                  </a:cubicBezTo>
                  <a:cubicBezTo>
                    <a:pt x="303265" y="529114"/>
                    <a:pt x="301360" y="550069"/>
                    <a:pt x="301360" y="550069"/>
                  </a:cubicBezTo>
                  <a:cubicBezTo>
                    <a:pt x="301360" y="550069"/>
                    <a:pt x="322315" y="471011"/>
                    <a:pt x="302313" y="422434"/>
                  </a:cubicBezTo>
                  <a:cubicBezTo>
                    <a:pt x="282310" y="372904"/>
                    <a:pt x="84190" y="91916"/>
                    <a:pt x="84190" y="91916"/>
                  </a:cubicBezTo>
                  <a:cubicBezTo>
                    <a:pt x="84190" y="91916"/>
                    <a:pt x="60378" y="59531"/>
                    <a:pt x="23230" y="48101"/>
                  </a:cubicBezTo>
                  <a:cubicBezTo>
                    <a:pt x="-12965" y="36671"/>
                    <a:pt x="23230" y="7144"/>
                    <a:pt x="23230" y="7144"/>
                  </a:cubicBezTo>
                  <a:lnTo>
                    <a:pt x="82285" y="13811"/>
                  </a:lnTo>
                  <a:close/>
                </a:path>
              </a:pathLst>
            </a:custGeom>
            <a:grpFill/>
            <a:ln w="9525" cap="flat">
              <a:noFill/>
              <a:prstDash val="solid"/>
              <a:miter/>
            </a:ln>
          </p:spPr>
          <p:txBody>
            <a:bodyPr rtlCol="0" anchor="ctr"/>
            <a:lstStyle/>
            <a:p>
              <a:endParaRPr lang="en-US"/>
            </a:p>
          </p:txBody>
        </p:sp>
        <p:sp>
          <p:nvSpPr>
            <p:cNvPr id="88" name="Freeform: Shape 17">
              <a:extLst>
                <a:ext uri="{FF2B5EF4-FFF2-40B4-BE49-F238E27FC236}">
                  <a16:creationId xmlns="" xmlns:a16="http://schemas.microsoft.com/office/drawing/2014/main" id="{8BA10632-3BE1-55D0-1769-E82E96169C02}"/>
                </a:ext>
              </a:extLst>
            </p:cNvPr>
            <p:cNvSpPr/>
            <p:nvPr/>
          </p:nvSpPr>
          <p:spPr>
            <a:xfrm>
              <a:off x="7773679" y="4406741"/>
              <a:ext cx="600075" cy="95250"/>
            </a:xfrm>
            <a:custGeom>
              <a:avLst/>
              <a:gdLst>
                <a:gd name="connsiteX0" fmla="*/ 7144 w 600075"/>
                <a:gd name="connsiteY0" fmla="*/ 30956 h 95250"/>
                <a:gd name="connsiteX1" fmla="*/ 280511 w 600075"/>
                <a:gd name="connsiteY1" fmla="*/ 89059 h 95250"/>
                <a:gd name="connsiteX2" fmla="*/ 593884 w 600075"/>
                <a:gd name="connsiteY2" fmla="*/ 7144 h 95250"/>
                <a:gd name="connsiteX3" fmla="*/ 588169 w 600075"/>
                <a:gd name="connsiteY3" fmla="*/ 34766 h 95250"/>
                <a:gd name="connsiteX4" fmla="*/ 280511 w 600075"/>
                <a:gd name="connsiteY4" fmla="*/ 94774 h 95250"/>
                <a:gd name="connsiteX5" fmla="*/ 7144 w 600075"/>
                <a:gd name="connsiteY5" fmla="*/ 45244 h 95250"/>
                <a:gd name="connsiteX6" fmla="*/ 7144 w 600075"/>
                <a:gd name="connsiteY6" fmla="*/ 309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95250">
                  <a:moveTo>
                    <a:pt x="7144" y="30956"/>
                  </a:moveTo>
                  <a:cubicBezTo>
                    <a:pt x="7144" y="30956"/>
                    <a:pt x="31909" y="82391"/>
                    <a:pt x="280511" y="89059"/>
                  </a:cubicBezTo>
                  <a:cubicBezTo>
                    <a:pt x="529114" y="95726"/>
                    <a:pt x="593884" y="7144"/>
                    <a:pt x="593884" y="7144"/>
                  </a:cubicBezTo>
                  <a:lnTo>
                    <a:pt x="588169" y="34766"/>
                  </a:lnTo>
                  <a:cubicBezTo>
                    <a:pt x="588169" y="34766"/>
                    <a:pt x="519589" y="99536"/>
                    <a:pt x="280511" y="94774"/>
                  </a:cubicBezTo>
                  <a:cubicBezTo>
                    <a:pt x="52864" y="90011"/>
                    <a:pt x="7144" y="45244"/>
                    <a:pt x="7144" y="45244"/>
                  </a:cubicBezTo>
                  <a:lnTo>
                    <a:pt x="7144" y="30956"/>
                  </a:lnTo>
                  <a:close/>
                </a:path>
              </a:pathLst>
            </a:custGeom>
            <a:grpFill/>
            <a:ln w="9525" cap="flat">
              <a:noFill/>
              <a:prstDash val="solid"/>
              <a:miter/>
            </a:ln>
          </p:spPr>
          <p:txBody>
            <a:bodyPr rtlCol="0" anchor="ctr"/>
            <a:lstStyle/>
            <a:p>
              <a:endParaRPr lang="en-US"/>
            </a:p>
          </p:txBody>
        </p:sp>
        <p:sp>
          <p:nvSpPr>
            <p:cNvPr id="89" name="Freeform: Shape 18">
              <a:extLst>
                <a:ext uri="{FF2B5EF4-FFF2-40B4-BE49-F238E27FC236}">
                  <a16:creationId xmlns="" xmlns:a16="http://schemas.microsoft.com/office/drawing/2014/main" id="{AF13583E-0F44-B091-9CC1-1B3DFCF15463}"/>
                </a:ext>
              </a:extLst>
            </p:cNvPr>
            <p:cNvSpPr/>
            <p:nvPr/>
          </p:nvSpPr>
          <p:spPr>
            <a:xfrm>
              <a:off x="7213609" y="2436971"/>
              <a:ext cx="523875" cy="381000"/>
            </a:xfrm>
            <a:custGeom>
              <a:avLst/>
              <a:gdLst>
                <a:gd name="connsiteX0" fmla="*/ 27146 w 523875"/>
                <a:gd name="connsiteY0" fmla="*/ 362426 h 381000"/>
                <a:gd name="connsiteX1" fmla="*/ 212884 w 523875"/>
                <a:gd name="connsiteY1" fmla="*/ 131921 h 381000"/>
                <a:gd name="connsiteX2" fmla="*/ 516731 w 523875"/>
                <a:gd name="connsiteY2" fmla="*/ 17621 h 381000"/>
                <a:gd name="connsiteX3" fmla="*/ 516731 w 523875"/>
                <a:gd name="connsiteY3" fmla="*/ 7144 h 381000"/>
                <a:gd name="connsiteX4" fmla="*/ 206216 w 523875"/>
                <a:gd name="connsiteY4" fmla="*/ 130969 h 381000"/>
                <a:gd name="connsiteX5" fmla="*/ 7144 w 523875"/>
                <a:gd name="connsiteY5" fmla="*/ 359569 h 381000"/>
                <a:gd name="connsiteX6" fmla="*/ 7144 w 523875"/>
                <a:gd name="connsiteY6" fmla="*/ 383381 h 381000"/>
                <a:gd name="connsiteX7" fmla="*/ 27146 w 523875"/>
                <a:gd name="connsiteY7" fmla="*/ 36242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381000">
                  <a:moveTo>
                    <a:pt x="27146" y="362426"/>
                  </a:moveTo>
                  <a:cubicBezTo>
                    <a:pt x="27146" y="362426"/>
                    <a:pt x="72866" y="230029"/>
                    <a:pt x="212884" y="131921"/>
                  </a:cubicBezTo>
                  <a:cubicBezTo>
                    <a:pt x="352901" y="33814"/>
                    <a:pt x="516731" y="17621"/>
                    <a:pt x="516731" y="17621"/>
                  </a:cubicBezTo>
                  <a:lnTo>
                    <a:pt x="516731" y="7144"/>
                  </a:lnTo>
                  <a:cubicBezTo>
                    <a:pt x="516731" y="7144"/>
                    <a:pt x="345281" y="27146"/>
                    <a:pt x="206216" y="130969"/>
                  </a:cubicBezTo>
                  <a:cubicBezTo>
                    <a:pt x="67151" y="235744"/>
                    <a:pt x="7144" y="359569"/>
                    <a:pt x="7144" y="359569"/>
                  </a:cubicBezTo>
                  <a:lnTo>
                    <a:pt x="7144" y="383381"/>
                  </a:lnTo>
                  <a:lnTo>
                    <a:pt x="27146" y="362426"/>
                  </a:lnTo>
                  <a:close/>
                </a:path>
              </a:pathLst>
            </a:custGeom>
            <a:grpFill/>
            <a:ln w="9525" cap="flat">
              <a:noFill/>
              <a:prstDash val="solid"/>
              <a:miter/>
            </a:ln>
          </p:spPr>
          <p:txBody>
            <a:bodyPr rtlCol="0" anchor="ctr"/>
            <a:lstStyle/>
            <a:p>
              <a:endParaRPr lang="en-US"/>
            </a:p>
          </p:txBody>
        </p:sp>
        <p:sp>
          <p:nvSpPr>
            <p:cNvPr id="90" name="Freeform: Shape 19">
              <a:extLst>
                <a:ext uri="{FF2B5EF4-FFF2-40B4-BE49-F238E27FC236}">
                  <a16:creationId xmlns="" xmlns:a16="http://schemas.microsoft.com/office/drawing/2014/main" id="{098BC34D-BF50-DC35-0579-3184115AEEEF}"/>
                </a:ext>
              </a:extLst>
            </p:cNvPr>
            <p:cNvSpPr/>
            <p:nvPr/>
          </p:nvSpPr>
          <p:spPr>
            <a:xfrm>
              <a:off x="8363276" y="2424588"/>
              <a:ext cx="523875" cy="381000"/>
            </a:xfrm>
            <a:custGeom>
              <a:avLst/>
              <a:gdLst>
                <a:gd name="connsiteX0" fmla="*/ 496729 w 523875"/>
                <a:gd name="connsiteY0" fmla="*/ 362426 h 381000"/>
                <a:gd name="connsiteX1" fmla="*/ 310991 w 523875"/>
                <a:gd name="connsiteY1" fmla="*/ 131921 h 381000"/>
                <a:gd name="connsiteX2" fmla="*/ 7144 w 523875"/>
                <a:gd name="connsiteY2" fmla="*/ 17621 h 381000"/>
                <a:gd name="connsiteX3" fmla="*/ 7144 w 523875"/>
                <a:gd name="connsiteY3" fmla="*/ 7144 h 381000"/>
                <a:gd name="connsiteX4" fmla="*/ 317659 w 523875"/>
                <a:gd name="connsiteY4" fmla="*/ 130969 h 381000"/>
                <a:gd name="connsiteX5" fmla="*/ 516731 w 523875"/>
                <a:gd name="connsiteY5" fmla="*/ 359569 h 381000"/>
                <a:gd name="connsiteX6" fmla="*/ 516731 w 523875"/>
                <a:gd name="connsiteY6" fmla="*/ 383381 h 381000"/>
                <a:gd name="connsiteX7" fmla="*/ 496729 w 523875"/>
                <a:gd name="connsiteY7" fmla="*/ 36242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875" h="381000">
                  <a:moveTo>
                    <a:pt x="496729" y="362426"/>
                  </a:moveTo>
                  <a:cubicBezTo>
                    <a:pt x="496729" y="362426"/>
                    <a:pt x="451009" y="230029"/>
                    <a:pt x="310991" y="131921"/>
                  </a:cubicBezTo>
                  <a:cubicBezTo>
                    <a:pt x="170974" y="33814"/>
                    <a:pt x="7144" y="17621"/>
                    <a:pt x="7144" y="17621"/>
                  </a:cubicBezTo>
                  <a:lnTo>
                    <a:pt x="7144" y="7144"/>
                  </a:lnTo>
                  <a:cubicBezTo>
                    <a:pt x="7144" y="7144"/>
                    <a:pt x="178594" y="27146"/>
                    <a:pt x="317659" y="130969"/>
                  </a:cubicBezTo>
                  <a:cubicBezTo>
                    <a:pt x="456724" y="235744"/>
                    <a:pt x="516731" y="359569"/>
                    <a:pt x="516731" y="359569"/>
                  </a:cubicBezTo>
                  <a:lnTo>
                    <a:pt x="516731" y="383381"/>
                  </a:lnTo>
                  <a:lnTo>
                    <a:pt x="496729" y="362426"/>
                  </a:lnTo>
                  <a:close/>
                </a:path>
              </a:pathLst>
            </a:custGeom>
            <a:grpFill/>
            <a:ln w="9525" cap="flat">
              <a:noFill/>
              <a:prstDash val="solid"/>
              <a:miter/>
            </a:ln>
          </p:spPr>
          <p:txBody>
            <a:bodyPr rtlCol="0" anchor="ctr"/>
            <a:lstStyle/>
            <a:p>
              <a:endParaRPr lang="en-US"/>
            </a:p>
          </p:txBody>
        </p:sp>
        <p:sp>
          <p:nvSpPr>
            <p:cNvPr id="91" name="Freeform: Shape 20">
              <a:extLst>
                <a:ext uri="{FF2B5EF4-FFF2-40B4-BE49-F238E27FC236}">
                  <a16:creationId xmlns="" xmlns:a16="http://schemas.microsoft.com/office/drawing/2014/main" id="{0D46D925-BC79-3EDF-E59D-122572D87BF8}"/>
                </a:ext>
              </a:extLst>
            </p:cNvPr>
            <p:cNvSpPr/>
            <p:nvPr/>
          </p:nvSpPr>
          <p:spPr>
            <a:xfrm>
              <a:off x="7997180" y="2522696"/>
              <a:ext cx="104775" cy="495300"/>
            </a:xfrm>
            <a:custGeom>
              <a:avLst/>
              <a:gdLst>
                <a:gd name="connsiteX0" fmla="*/ 41770 w 104775"/>
                <a:gd name="connsiteY0" fmla="*/ 30004 h 495300"/>
                <a:gd name="connsiteX1" fmla="*/ 44628 w 104775"/>
                <a:gd name="connsiteY1" fmla="*/ 30956 h 495300"/>
                <a:gd name="connsiteX2" fmla="*/ 69393 w 104775"/>
                <a:gd name="connsiteY2" fmla="*/ 72866 h 495300"/>
                <a:gd name="connsiteX3" fmla="*/ 57963 w 104775"/>
                <a:gd name="connsiteY3" fmla="*/ 428149 h 495300"/>
                <a:gd name="connsiteX4" fmla="*/ 17958 w 104775"/>
                <a:gd name="connsiteY4" fmla="*/ 478631 h 495300"/>
                <a:gd name="connsiteX5" fmla="*/ 65583 w 104775"/>
                <a:gd name="connsiteY5" fmla="*/ 488156 h 495300"/>
                <a:gd name="connsiteX6" fmla="*/ 92253 w 104775"/>
                <a:gd name="connsiteY6" fmla="*/ 474821 h 495300"/>
                <a:gd name="connsiteX7" fmla="*/ 65583 w 104775"/>
                <a:gd name="connsiteY7" fmla="*/ 427196 h 495300"/>
                <a:gd name="connsiteX8" fmla="*/ 77965 w 104775"/>
                <a:gd name="connsiteY8" fmla="*/ 68104 h 495300"/>
                <a:gd name="connsiteX9" fmla="*/ 104635 w 104775"/>
                <a:gd name="connsiteY9" fmla="*/ 13811 h 495300"/>
                <a:gd name="connsiteX10" fmla="*/ 58915 w 104775"/>
                <a:gd name="connsiteY10" fmla="*/ 7144 h 495300"/>
                <a:gd name="connsiteX11" fmla="*/ 41770 w 104775"/>
                <a:gd name="connsiteY11" fmla="*/ 3000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495300">
                  <a:moveTo>
                    <a:pt x="41770" y="30004"/>
                  </a:moveTo>
                  <a:cubicBezTo>
                    <a:pt x="41770" y="30004"/>
                    <a:pt x="42723" y="30004"/>
                    <a:pt x="44628" y="30956"/>
                  </a:cubicBezTo>
                  <a:cubicBezTo>
                    <a:pt x="51295" y="32861"/>
                    <a:pt x="67488" y="41434"/>
                    <a:pt x="69393" y="72866"/>
                  </a:cubicBezTo>
                  <a:cubicBezTo>
                    <a:pt x="72250" y="113824"/>
                    <a:pt x="57963" y="428149"/>
                    <a:pt x="57963" y="428149"/>
                  </a:cubicBezTo>
                  <a:cubicBezTo>
                    <a:pt x="57963" y="428149"/>
                    <a:pt x="57963" y="460534"/>
                    <a:pt x="17958" y="478631"/>
                  </a:cubicBezTo>
                  <a:cubicBezTo>
                    <a:pt x="-23000" y="495776"/>
                    <a:pt x="65583" y="488156"/>
                    <a:pt x="65583" y="488156"/>
                  </a:cubicBezTo>
                  <a:lnTo>
                    <a:pt x="92253" y="474821"/>
                  </a:lnTo>
                  <a:cubicBezTo>
                    <a:pt x="92253" y="474821"/>
                    <a:pt x="63678" y="445294"/>
                    <a:pt x="65583" y="427196"/>
                  </a:cubicBezTo>
                  <a:cubicBezTo>
                    <a:pt x="67488" y="410051"/>
                    <a:pt x="73203" y="101441"/>
                    <a:pt x="77965" y="68104"/>
                  </a:cubicBezTo>
                  <a:cubicBezTo>
                    <a:pt x="83680" y="21431"/>
                    <a:pt x="104635" y="13811"/>
                    <a:pt x="104635" y="13811"/>
                  </a:cubicBezTo>
                  <a:lnTo>
                    <a:pt x="58915" y="7144"/>
                  </a:lnTo>
                  <a:lnTo>
                    <a:pt x="41770" y="30004"/>
                  </a:lnTo>
                  <a:close/>
                </a:path>
              </a:pathLst>
            </a:custGeom>
            <a:grpFill/>
            <a:ln w="9525" cap="flat">
              <a:noFill/>
              <a:prstDash val="solid"/>
              <a:miter/>
            </a:ln>
          </p:spPr>
          <p:txBody>
            <a:bodyPr rtlCol="0" anchor="ctr"/>
            <a:lstStyle/>
            <a:p>
              <a:endParaRPr lang="en-US"/>
            </a:p>
          </p:txBody>
        </p:sp>
        <p:sp>
          <p:nvSpPr>
            <p:cNvPr id="92" name="Freeform: Shape 21">
              <a:extLst>
                <a:ext uri="{FF2B5EF4-FFF2-40B4-BE49-F238E27FC236}">
                  <a16:creationId xmlns="" xmlns:a16="http://schemas.microsoft.com/office/drawing/2014/main" id="{B4692360-89C3-31B1-8048-893B630201E5}"/>
                </a:ext>
              </a:extLst>
            </p:cNvPr>
            <p:cNvSpPr/>
            <p:nvPr/>
          </p:nvSpPr>
          <p:spPr>
            <a:xfrm>
              <a:off x="7554604" y="4539138"/>
              <a:ext cx="76200" cy="95250"/>
            </a:xfrm>
            <a:custGeom>
              <a:avLst/>
              <a:gdLst>
                <a:gd name="connsiteX0" fmla="*/ 7144 w 76200"/>
                <a:gd name="connsiteY0" fmla="*/ 13811 h 95250"/>
                <a:gd name="connsiteX1" fmla="*/ 18574 w 76200"/>
                <a:gd name="connsiteY1" fmla="*/ 23336 h 95250"/>
                <a:gd name="connsiteX2" fmla="*/ 71914 w 76200"/>
                <a:gd name="connsiteY2" fmla="*/ 88106 h 95250"/>
                <a:gd name="connsiteX3" fmla="*/ 24289 w 76200"/>
                <a:gd name="connsiteY3" fmla="*/ 21431 h 95250"/>
                <a:gd name="connsiteX4" fmla="*/ 19526 w 76200"/>
                <a:gd name="connsiteY4" fmla="*/ 7144 h 95250"/>
                <a:gd name="connsiteX5" fmla="*/ 7144 w 76200"/>
                <a:gd name="connsiteY5" fmla="*/ 138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7144" y="13811"/>
                  </a:moveTo>
                  <a:cubicBezTo>
                    <a:pt x="7144" y="13811"/>
                    <a:pt x="13811" y="16669"/>
                    <a:pt x="18574" y="23336"/>
                  </a:cubicBezTo>
                  <a:cubicBezTo>
                    <a:pt x="23336" y="29051"/>
                    <a:pt x="48101" y="73819"/>
                    <a:pt x="71914" y="88106"/>
                  </a:cubicBezTo>
                  <a:cubicBezTo>
                    <a:pt x="71914" y="88106"/>
                    <a:pt x="40481" y="60484"/>
                    <a:pt x="24289" y="21431"/>
                  </a:cubicBezTo>
                  <a:lnTo>
                    <a:pt x="19526" y="7144"/>
                  </a:lnTo>
                  <a:lnTo>
                    <a:pt x="7144" y="13811"/>
                  </a:lnTo>
                  <a:close/>
                </a:path>
              </a:pathLst>
            </a:custGeom>
            <a:grpFill/>
            <a:ln w="9525" cap="flat">
              <a:noFill/>
              <a:prstDash val="solid"/>
              <a:miter/>
            </a:ln>
          </p:spPr>
          <p:txBody>
            <a:bodyPr rtlCol="0" anchor="ctr"/>
            <a:lstStyle/>
            <a:p>
              <a:endParaRPr lang="en-US"/>
            </a:p>
          </p:txBody>
        </p:sp>
        <p:sp>
          <p:nvSpPr>
            <p:cNvPr id="93" name="Freeform: Shape 22">
              <a:extLst>
                <a:ext uri="{FF2B5EF4-FFF2-40B4-BE49-F238E27FC236}">
                  <a16:creationId xmlns="" xmlns:a16="http://schemas.microsoft.com/office/drawing/2014/main" id="{E245C563-340F-A9D7-4FB1-E5B84DAA8F8B}"/>
                </a:ext>
              </a:extLst>
            </p:cNvPr>
            <p:cNvSpPr/>
            <p:nvPr/>
          </p:nvSpPr>
          <p:spPr>
            <a:xfrm>
              <a:off x="8489959" y="4535328"/>
              <a:ext cx="76200" cy="95250"/>
            </a:xfrm>
            <a:custGeom>
              <a:avLst/>
              <a:gdLst>
                <a:gd name="connsiteX0" fmla="*/ 71914 w 76200"/>
                <a:gd name="connsiteY0" fmla="*/ 13811 h 95250"/>
                <a:gd name="connsiteX1" fmla="*/ 60484 w 76200"/>
                <a:gd name="connsiteY1" fmla="*/ 23336 h 95250"/>
                <a:gd name="connsiteX2" fmla="*/ 7144 w 76200"/>
                <a:gd name="connsiteY2" fmla="*/ 88106 h 95250"/>
                <a:gd name="connsiteX3" fmla="*/ 54769 w 76200"/>
                <a:gd name="connsiteY3" fmla="*/ 21431 h 95250"/>
                <a:gd name="connsiteX4" fmla="*/ 59531 w 76200"/>
                <a:gd name="connsiteY4" fmla="*/ 7144 h 95250"/>
                <a:gd name="connsiteX5" fmla="*/ 71914 w 76200"/>
                <a:gd name="connsiteY5" fmla="*/ 138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95250">
                  <a:moveTo>
                    <a:pt x="71914" y="13811"/>
                  </a:moveTo>
                  <a:cubicBezTo>
                    <a:pt x="71914" y="13811"/>
                    <a:pt x="65246" y="16669"/>
                    <a:pt x="60484" y="23336"/>
                  </a:cubicBezTo>
                  <a:cubicBezTo>
                    <a:pt x="55721" y="29051"/>
                    <a:pt x="30956" y="73819"/>
                    <a:pt x="7144" y="88106"/>
                  </a:cubicBezTo>
                  <a:cubicBezTo>
                    <a:pt x="7144" y="88106"/>
                    <a:pt x="38576" y="60484"/>
                    <a:pt x="54769" y="21431"/>
                  </a:cubicBezTo>
                  <a:lnTo>
                    <a:pt x="59531" y="7144"/>
                  </a:lnTo>
                  <a:lnTo>
                    <a:pt x="71914" y="13811"/>
                  </a:lnTo>
                  <a:close/>
                </a:path>
              </a:pathLst>
            </a:custGeom>
            <a:grpFill/>
            <a:ln w="9525" cap="flat">
              <a:noFill/>
              <a:prstDash val="solid"/>
              <a:miter/>
            </a:ln>
          </p:spPr>
          <p:txBody>
            <a:bodyPr rtlCol="0" anchor="ctr"/>
            <a:lstStyle/>
            <a:p>
              <a:endParaRPr lang="en-US"/>
            </a:p>
          </p:txBody>
        </p:sp>
        <p:sp>
          <p:nvSpPr>
            <p:cNvPr id="94" name="Freeform: Shape 23">
              <a:extLst>
                <a:ext uri="{FF2B5EF4-FFF2-40B4-BE49-F238E27FC236}">
                  <a16:creationId xmlns="" xmlns:a16="http://schemas.microsoft.com/office/drawing/2014/main" id="{F93036B6-1186-4602-09C2-F3CF8344DC1E}"/>
                </a:ext>
              </a:extLst>
            </p:cNvPr>
            <p:cNvSpPr/>
            <p:nvPr/>
          </p:nvSpPr>
          <p:spPr>
            <a:xfrm>
              <a:off x="7075496" y="4203858"/>
              <a:ext cx="114300" cy="57150"/>
            </a:xfrm>
            <a:custGeom>
              <a:avLst/>
              <a:gdLst>
                <a:gd name="connsiteX0" fmla="*/ 109061 w 114300"/>
                <a:gd name="connsiteY0" fmla="*/ 48101 h 57150"/>
                <a:gd name="connsiteX1" fmla="*/ 7144 w 114300"/>
                <a:gd name="connsiteY1" fmla="*/ 7144 h 57150"/>
                <a:gd name="connsiteX2" fmla="*/ 112871 w 114300"/>
                <a:gd name="connsiteY2" fmla="*/ 55721 h 57150"/>
                <a:gd name="connsiteX3" fmla="*/ 109061 w 114300"/>
                <a:gd name="connsiteY3" fmla="*/ 48101 h 57150"/>
              </a:gdLst>
              <a:ahLst/>
              <a:cxnLst>
                <a:cxn ang="0">
                  <a:pos x="connsiteX0" y="connsiteY0"/>
                </a:cxn>
                <a:cxn ang="0">
                  <a:pos x="connsiteX1" y="connsiteY1"/>
                </a:cxn>
                <a:cxn ang="0">
                  <a:pos x="connsiteX2" y="connsiteY2"/>
                </a:cxn>
                <a:cxn ang="0">
                  <a:pos x="connsiteX3" y="connsiteY3"/>
                </a:cxn>
              </a:cxnLst>
              <a:rect l="l" t="t" r="r" b="b"/>
              <a:pathLst>
                <a:path w="114300" h="57150">
                  <a:moveTo>
                    <a:pt x="109061" y="48101"/>
                  </a:moveTo>
                  <a:cubicBezTo>
                    <a:pt x="109061" y="48101"/>
                    <a:pt x="47149" y="47149"/>
                    <a:pt x="7144" y="7144"/>
                  </a:cubicBezTo>
                  <a:cubicBezTo>
                    <a:pt x="7144" y="7144"/>
                    <a:pt x="38576" y="50006"/>
                    <a:pt x="112871" y="55721"/>
                  </a:cubicBezTo>
                  <a:lnTo>
                    <a:pt x="109061" y="48101"/>
                  </a:lnTo>
                  <a:close/>
                </a:path>
              </a:pathLst>
            </a:custGeom>
            <a:grpFill/>
            <a:ln w="9525" cap="flat">
              <a:noFill/>
              <a:prstDash val="solid"/>
              <a:miter/>
            </a:ln>
          </p:spPr>
          <p:txBody>
            <a:bodyPr rtlCol="0" anchor="ctr"/>
            <a:lstStyle/>
            <a:p>
              <a:endParaRPr lang="en-US"/>
            </a:p>
          </p:txBody>
        </p:sp>
        <p:sp>
          <p:nvSpPr>
            <p:cNvPr id="95" name="Freeform: Shape 24">
              <a:extLst>
                <a:ext uri="{FF2B5EF4-FFF2-40B4-BE49-F238E27FC236}">
                  <a16:creationId xmlns="" xmlns:a16="http://schemas.microsoft.com/office/drawing/2014/main" id="{CB50889E-EB43-75AD-A7B7-9E16A41455C4}"/>
                </a:ext>
              </a:extLst>
            </p:cNvPr>
            <p:cNvSpPr/>
            <p:nvPr/>
          </p:nvSpPr>
          <p:spPr>
            <a:xfrm>
              <a:off x="8932871" y="4194333"/>
              <a:ext cx="104775" cy="57150"/>
            </a:xfrm>
            <a:custGeom>
              <a:avLst/>
              <a:gdLst>
                <a:gd name="connsiteX0" fmla="*/ 10954 w 104775"/>
                <a:gd name="connsiteY0" fmla="*/ 48101 h 57150"/>
                <a:gd name="connsiteX1" fmla="*/ 97631 w 104775"/>
                <a:gd name="connsiteY1" fmla="*/ 7144 h 57150"/>
                <a:gd name="connsiteX2" fmla="*/ 7144 w 104775"/>
                <a:gd name="connsiteY2" fmla="*/ 55721 h 57150"/>
                <a:gd name="connsiteX3" fmla="*/ 10954 w 104775"/>
                <a:gd name="connsiteY3" fmla="*/ 48101 h 57150"/>
              </a:gdLst>
              <a:ahLst/>
              <a:cxnLst>
                <a:cxn ang="0">
                  <a:pos x="connsiteX0" y="connsiteY0"/>
                </a:cxn>
                <a:cxn ang="0">
                  <a:pos x="connsiteX1" y="connsiteY1"/>
                </a:cxn>
                <a:cxn ang="0">
                  <a:pos x="connsiteX2" y="connsiteY2"/>
                </a:cxn>
                <a:cxn ang="0">
                  <a:pos x="connsiteX3" y="connsiteY3"/>
                </a:cxn>
              </a:cxnLst>
              <a:rect l="l" t="t" r="r" b="b"/>
              <a:pathLst>
                <a:path w="104775" h="57150">
                  <a:moveTo>
                    <a:pt x="10954" y="48101"/>
                  </a:moveTo>
                  <a:cubicBezTo>
                    <a:pt x="10954" y="48101"/>
                    <a:pt x="63341" y="47149"/>
                    <a:pt x="97631" y="7144"/>
                  </a:cubicBezTo>
                  <a:cubicBezTo>
                    <a:pt x="97631" y="7144"/>
                    <a:pt x="70961" y="50006"/>
                    <a:pt x="7144" y="55721"/>
                  </a:cubicBezTo>
                  <a:lnTo>
                    <a:pt x="10954" y="48101"/>
                  </a:lnTo>
                  <a:close/>
                </a:path>
              </a:pathLst>
            </a:custGeom>
            <a:grpFill/>
            <a:ln w="9525" cap="flat">
              <a:noFill/>
              <a:prstDash val="solid"/>
              <a:miter/>
            </a:ln>
          </p:spPr>
          <p:txBody>
            <a:bodyPr rtlCol="0" anchor="ctr"/>
            <a:lstStyle/>
            <a:p>
              <a:endParaRPr lang="en-US"/>
            </a:p>
          </p:txBody>
        </p:sp>
        <p:sp>
          <p:nvSpPr>
            <p:cNvPr id="96" name="Freeform: Shape 25">
              <a:extLst>
                <a:ext uri="{FF2B5EF4-FFF2-40B4-BE49-F238E27FC236}">
                  <a16:creationId xmlns="" xmlns:a16="http://schemas.microsoft.com/office/drawing/2014/main" id="{1FC88DA0-EA84-702C-F19F-80EFF1E7CDC9}"/>
                </a:ext>
              </a:extLst>
            </p:cNvPr>
            <p:cNvSpPr/>
            <p:nvPr/>
          </p:nvSpPr>
          <p:spPr>
            <a:xfrm>
              <a:off x="6846896" y="3349133"/>
              <a:ext cx="66675" cy="95250"/>
            </a:xfrm>
            <a:custGeom>
              <a:avLst/>
              <a:gdLst>
                <a:gd name="connsiteX0" fmla="*/ 59531 w 66675"/>
                <a:gd name="connsiteY0" fmla="*/ 16049 h 95250"/>
                <a:gd name="connsiteX1" fmla="*/ 7144 w 66675"/>
                <a:gd name="connsiteY1" fmla="*/ 93201 h 95250"/>
                <a:gd name="connsiteX2" fmla="*/ 9049 w 66675"/>
                <a:gd name="connsiteY2" fmla="*/ 64626 h 95250"/>
                <a:gd name="connsiteX3" fmla="*/ 59531 w 66675"/>
                <a:gd name="connsiteY3" fmla="*/ 9381 h 95250"/>
                <a:gd name="connsiteX4" fmla="*/ 59531 w 66675"/>
                <a:gd name="connsiteY4" fmla="*/ 1604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95250">
                  <a:moveTo>
                    <a:pt x="59531" y="16049"/>
                  </a:moveTo>
                  <a:cubicBezTo>
                    <a:pt x="59531" y="16049"/>
                    <a:pt x="15716" y="57959"/>
                    <a:pt x="7144" y="93201"/>
                  </a:cubicBezTo>
                  <a:lnTo>
                    <a:pt x="9049" y="64626"/>
                  </a:lnTo>
                  <a:cubicBezTo>
                    <a:pt x="9049" y="64626"/>
                    <a:pt x="42386" y="17001"/>
                    <a:pt x="59531" y="9381"/>
                  </a:cubicBezTo>
                  <a:cubicBezTo>
                    <a:pt x="75724" y="1761"/>
                    <a:pt x="59531" y="16049"/>
                    <a:pt x="59531" y="16049"/>
                  </a:cubicBezTo>
                </a:path>
              </a:pathLst>
            </a:custGeom>
            <a:grpFill/>
            <a:ln w="9525" cap="flat">
              <a:noFill/>
              <a:prstDash val="solid"/>
              <a:miter/>
            </a:ln>
          </p:spPr>
          <p:txBody>
            <a:bodyPr rtlCol="0" anchor="ctr"/>
            <a:lstStyle/>
            <a:p>
              <a:endParaRPr lang="en-US"/>
            </a:p>
          </p:txBody>
        </p:sp>
        <p:sp>
          <p:nvSpPr>
            <p:cNvPr id="97" name="Freeform: Shape 26">
              <a:extLst>
                <a:ext uri="{FF2B5EF4-FFF2-40B4-BE49-F238E27FC236}">
                  <a16:creationId xmlns="" xmlns:a16="http://schemas.microsoft.com/office/drawing/2014/main" id="{E5279C27-AEEA-ECFD-8A72-0FC76BE0469B}"/>
                </a:ext>
              </a:extLst>
            </p:cNvPr>
            <p:cNvSpPr/>
            <p:nvPr/>
          </p:nvSpPr>
          <p:spPr>
            <a:xfrm>
              <a:off x="7052818" y="2791301"/>
              <a:ext cx="28575" cy="85725"/>
            </a:xfrm>
            <a:custGeom>
              <a:avLst/>
              <a:gdLst>
                <a:gd name="connsiteX0" fmla="*/ 9820 w 28575"/>
                <a:gd name="connsiteY0" fmla="*/ 82391 h 85725"/>
                <a:gd name="connsiteX1" fmla="*/ 12677 w 28575"/>
                <a:gd name="connsiteY1" fmla="*/ 30004 h 85725"/>
                <a:gd name="connsiteX2" fmla="*/ 28870 w 28575"/>
                <a:gd name="connsiteY2" fmla="*/ 7144 h 85725"/>
                <a:gd name="connsiteX3" fmla="*/ 9820 w 28575"/>
                <a:gd name="connsiteY3" fmla="*/ 82391 h 85725"/>
              </a:gdLst>
              <a:ahLst/>
              <a:cxnLst>
                <a:cxn ang="0">
                  <a:pos x="connsiteX0" y="connsiteY0"/>
                </a:cxn>
                <a:cxn ang="0">
                  <a:pos x="connsiteX1" y="connsiteY1"/>
                </a:cxn>
                <a:cxn ang="0">
                  <a:pos x="connsiteX2" y="connsiteY2"/>
                </a:cxn>
                <a:cxn ang="0">
                  <a:pos x="connsiteX3" y="connsiteY3"/>
                </a:cxn>
              </a:cxnLst>
              <a:rect l="l" t="t" r="r" b="b"/>
              <a:pathLst>
                <a:path w="28575" h="85725">
                  <a:moveTo>
                    <a:pt x="9820" y="82391"/>
                  </a:moveTo>
                  <a:cubicBezTo>
                    <a:pt x="9820" y="82391"/>
                    <a:pt x="2200" y="51911"/>
                    <a:pt x="12677" y="30004"/>
                  </a:cubicBezTo>
                  <a:lnTo>
                    <a:pt x="28870" y="7144"/>
                  </a:lnTo>
                  <a:cubicBezTo>
                    <a:pt x="27917" y="7144"/>
                    <a:pt x="3152" y="51911"/>
                    <a:pt x="9820" y="82391"/>
                  </a:cubicBezTo>
                </a:path>
              </a:pathLst>
            </a:custGeom>
            <a:grpFill/>
            <a:ln w="9525" cap="flat">
              <a:noFill/>
              <a:prstDash val="solid"/>
              <a:miter/>
            </a:ln>
          </p:spPr>
          <p:txBody>
            <a:bodyPr rtlCol="0" anchor="ctr"/>
            <a:lstStyle/>
            <a:p>
              <a:endParaRPr lang="en-US"/>
            </a:p>
          </p:txBody>
        </p:sp>
        <p:sp>
          <p:nvSpPr>
            <p:cNvPr id="98" name="Freeform: Shape 27">
              <a:extLst>
                <a:ext uri="{FF2B5EF4-FFF2-40B4-BE49-F238E27FC236}">
                  <a16:creationId xmlns="" xmlns:a16="http://schemas.microsoft.com/office/drawing/2014/main" id="{56F9105A-1E25-25F9-32C5-D514D35BF41E}"/>
                </a:ext>
              </a:extLst>
            </p:cNvPr>
            <p:cNvSpPr/>
            <p:nvPr/>
          </p:nvSpPr>
          <p:spPr>
            <a:xfrm>
              <a:off x="9187612" y="3347228"/>
              <a:ext cx="66675" cy="95250"/>
            </a:xfrm>
            <a:custGeom>
              <a:avLst/>
              <a:gdLst>
                <a:gd name="connsiteX0" fmla="*/ 14340 w 66675"/>
                <a:gd name="connsiteY0" fmla="*/ 16049 h 95250"/>
                <a:gd name="connsiteX1" fmla="*/ 66728 w 66675"/>
                <a:gd name="connsiteY1" fmla="*/ 93201 h 95250"/>
                <a:gd name="connsiteX2" fmla="*/ 64823 w 66675"/>
                <a:gd name="connsiteY2" fmla="*/ 64626 h 95250"/>
                <a:gd name="connsiteX3" fmla="*/ 14340 w 66675"/>
                <a:gd name="connsiteY3" fmla="*/ 9381 h 95250"/>
                <a:gd name="connsiteX4" fmla="*/ 14340 w 66675"/>
                <a:gd name="connsiteY4" fmla="*/ 1604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95250">
                  <a:moveTo>
                    <a:pt x="14340" y="16049"/>
                  </a:moveTo>
                  <a:cubicBezTo>
                    <a:pt x="14340" y="16049"/>
                    <a:pt x="58155" y="57959"/>
                    <a:pt x="66728" y="93201"/>
                  </a:cubicBezTo>
                  <a:lnTo>
                    <a:pt x="64823" y="64626"/>
                  </a:lnTo>
                  <a:cubicBezTo>
                    <a:pt x="64823" y="64626"/>
                    <a:pt x="31485" y="17001"/>
                    <a:pt x="14340" y="9381"/>
                  </a:cubicBezTo>
                  <a:cubicBezTo>
                    <a:pt x="-1852" y="1761"/>
                    <a:pt x="14340" y="16049"/>
                    <a:pt x="14340" y="16049"/>
                  </a:cubicBezTo>
                </a:path>
              </a:pathLst>
            </a:custGeom>
            <a:grpFill/>
            <a:ln w="9525" cap="flat">
              <a:noFill/>
              <a:prstDash val="solid"/>
              <a:miter/>
            </a:ln>
          </p:spPr>
          <p:txBody>
            <a:bodyPr rtlCol="0" anchor="ctr"/>
            <a:lstStyle/>
            <a:p>
              <a:endParaRPr lang="en-US"/>
            </a:p>
          </p:txBody>
        </p:sp>
        <p:sp>
          <p:nvSpPr>
            <p:cNvPr id="99" name="Freeform: Shape 28">
              <a:extLst>
                <a:ext uri="{FF2B5EF4-FFF2-40B4-BE49-F238E27FC236}">
                  <a16:creationId xmlns="" xmlns:a16="http://schemas.microsoft.com/office/drawing/2014/main" id="{7A9D69AA-BF01-D49A-7B92-F8FB493F682C}"/>
                </a:ext>
              </a:extLst>
            </p:cNvPr>
            <p:cNvSpPr/>
            <p:nvPr/>
          </p:nvSpPr>
          <p:spPr>
            <a:xfrm>
              <a:off x="9019549" y="2790348"/>
              <a:ext cx="28575" cy="85725"/>
            </a:xfrm>
            <a:custGeom>
              <a:avLst/>
              <a:gdLst>
                <a:gd name="connsiteX0" fmla="*/ 26194 w 28575"/>
                <a:gd name="connsiteY0" fmla="*/ 82391 h 85725"/>
                <a:gd name="connsiteX1" fmla="*/ 23336 w 28575"/>
                <a:gd name="connsiteY1" fmla="*/ 30004 h 85725"/>
                <a:gd name="connsiteX2" fmla="*/ 7144 w 28575"/>
                <a:gd name="connsiteY2" fmla="*/ 7144 h 85725"/>
                <a:gd name="connsiteX3" fmla="*/ 26194 w 28575"/>
                <a:gd name="connsiteY3" fmla="*/ 82391 h 85725"/>
              </a:gdLst>
              <a:ahLst/>
              <a:cxnLst>
                <a:cxn ang="0">
                  <a:pos x="connsiteX0" y="connsiteY0"/>
                </a:cxn>
                <a:cxn ang="0">
                  <a:pos x="connsiteX1" y="connsiteY1"/>
                </a:cxn>
                <a:cxn ang="0">
                  <a:pos x="connsiteX2" y="connsiteY2"/>
                </a:cxn>
                <a:cxn ang="0">
                  <a:pos x="connsiteX3" y="connsiteY3"/>
                </a:cxn>
              </a:cxnLst>
              <a:rect l="l" t="t" r="r" b="b"/>
              <a:pathLst>
                <a:path w="28575" h="85725">
                  <a:moveTo>
                    <a:pt x="26194" y="82391"/>
                  </a:moveTo>
                  <a:cubicBezTo>
                    <a:pt x="26194" y="82391"/>
                    <a:pt x="33814" y="51911"/>
                    <a:pt x="23336" y="30004"/>
                  </a:cubicBezTo>
                  <a:lnTo>
                    <a:pt x="7144" y="7144"/>
                  </a:lnTo>
                  <a:cubicBezTo>
                    <a:pt x="8096" y="7144"/>
                    <a:pt x="32861" y="50959"/>
                    <a:pt x="26194" y="82391"/>
                  </a:cubicBezTo>
                </a:path>
              </a:pathLst>
            </a:custGeom>
            <a:grpFill/>
            <a:ln w="9525" cap="flat">
              <a:noFill/>
              <a:prstDash val="solid"/>
              <a:miter/>
            </a:ln>
          </p:spPr>
          <p:txBody>
            <a:bodyPr rtlCol="0" anchor="ctr"/>
            <a:lstStyle/>
            <a:p>
              <a:endParaRPr lang="en-US"/>
            </a:p>
          </p:txBody>
        </p:sp>
        <p:sp>
          <p:nvSpPr>
            <p:cNvPr id="100" name="Freeform: Shape 29">
              <a:extLst>
                <a:ext uri="{FF2B5EF4-FFF2-40B4-BE49-F238E27FC236}">
                  <a16:creationId xmlns="" xmlns:a16="http://schemas.microsoft.com/office/drawing/2014/main" id="{2B8801E9-ADE2-898F-7834-641B1B5C06A4}"/>
                </a:ext>
              </a:extLst>
            </p:cNvPr>
            <p:cNvSpPr/>
            <p:nvPr/>
          </p:nvSpPr>
          <p:spPr>
            <a:xfrm>
              <a:off x="7634614" y="2965608"/>
              <a:ext cx="838200" cy="771525"/>
            </a:xfrm>
            <a:custGeom>
              <a:avLst/>
              <a:gdLst>
                <a:gd name="connsiteX0" fmla="*/ 639604 w 838200"/>
                <a:gd name="connsiteY0" fmla="*/ 135731 h 771525"/>
                <a:gd name="connsiteX1" fmla="*/ 421481 w 838200"/>
                <a:gd name="connsiteY1" fmla="*/ 7144 h 771525"/>
                <a:gd name="connsiteX2" fmla="*/ 203359 w 838200"/>
                <a:gd name="connsiteY2" fmla="*/ 135731 h 771525"/>
                <a:gd name="connsiteX3" fmla="*/ 7144 w 838200"/>
                <a:gd name="connsiteY3" fmla="*/ 283369 h 771525"/>
                <a:gd name="connsiteX4" fmla="*/ 80486 w 838200"/>
                <a:gd name="connsiteY4" fmla="*/ 536734 h 771525"/>
                <a:gd name="connsiteX5" fmla="*/ 173831 w 838200"/>
                <a:gd name="connsiteY5" fmla="*/ 753904 h 771525"/>
                <a:gd name="connsiteX6" fmla="*/ 421481 w 838200"/>
                <a:gd name="connsiteY6" fmla="*/ 767239 h 771525"/>
                <a:gd name="connsiteX7" fmla="*/ 669131 w 838200"/>
                <a:gd name="connsiteY7" fmla="*/ 753904 h 771525"/>
                <a:gd name="connsiteX8" fmla="*/ 762476 w 838200"/>
                <a:gd name="connsiteY8" fmla="*/ 536734 h 771525"/>
                <a:gd name="connsiteX9" fmla="*/ 835819 w 838200"/>
                <a:gd name="connsiteY9" fmla="*/ 283369 h 771525"/>
                <a:gd name="connsiteX10" fmla="*/ 639604 w 838200"/>
                <a:gd name="connsiteY10" fmla="*/ 135731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200" h="771525">
                  <a:moveTo>
                    <a:pt x="639604" y="135731"/>
                  </a:moveTo>
                  <a:cubicBezTo>
                    <a:pt x="559594" y="83344"/>
                    <a:pt x="421481" y="7144"/>
                    <a:pt x="421481" y="7144"/>
                  </a:cubicBezTo>
                  <a:cubicBezTo>
                    <a:pt x="421481" y="7144"/>
                    <a:pt x="283369" y="84296"/>
                    <a:pt x="203359" y="135731"/>
                  </a:cubicBezTo>
                  <a:cubicBezTo>
                    <a:pt x="122396" y="188119"/>
                    <a:pt x="7144" y="283369"/>
                    <a:pt x="7144" y="283369"/>
                  </a:cubicBezTo>
                  <a:cubicBezTo>
                    <a:pt x="7144" y="283369"/>
                    <a:pt x="18574" y="361474"/>
                    <a:pt x="80486" y="536734"/>
                  </a:cubicBezTo>
                  <a:cubicBezTo>
                    <a:pt x="118586" y="646271"/>
                    <a:pt x="173831" y="753904"/>
                    <a:pt x="173831" y="753904"/>
                  </a:cubicBezTo>
                  <a:cubicBezTo>
                    <a:pt x="173831" y="753904"/>
                    <a:pt x="282416" y="767239"/>
                    <a:pt x="421481" y="767239"/>
                  </a:cubicBezTo>
                  <a:cubicBezTo>
                    <a:pt x="544354" y="767239"/>
                    <a:pt x="669131" y="753904"/>
                    <a:pt x="669131" y="753904"/>
                  </a:cubicBezTo>
                  <a:cubicBezTo>
                    <a:pt x="669131" y="753904"/>
                    <a:pt x="724376" y="646271"/>
                    <a:pt x="762476" y="536734"/>
                  </a:cubicBezTo>
                  <a:cubicBezTo>
                    <a:pt x="824389" y="360521"/>
                    <a:pt x="835819" y="283369"/>
                    <a:pt x="835819" y="283369"/>
                  </a:cubicBezTo>
                  <a:cubicBezTo>
                    <a:pt x="835819" y="283369"/>
                    <a:pt x="720566" y="188119"/>
                    <a:pt x="639604" y="135731"/>
                  </a:cubicBezTo>
                </a:path>
              </a:pathLst>
            </a:custGeom>
            <a:grpFill/>
            <a:ln w="9525" cap="flat">
              <a:noFill/>
              <a:prstDash val="solid"/>
              <a:miter/>
            </a:ln>
          </p:spPr>
          <p:txBody>
            <a:bodyPr rtlCol="0" anchor="ctr"/>
            <a:lstStyle/>
            <a:p>
              <a:endParaRPr lang="en-US"/>
            </a:p>
          </p:txBody>
        </p:sp>
        <p:sp>
          <p:nvSpPr>
            <p:cNvPr id="101" name="Freeform: Shape 30">
              <a:extLst>
                <a:ext uri="{FF2B5EF4-FFF2-40B4-BE49-F238E27FC236}">
                  <a16:creationId xmlns="" xmlns:a16="http://schemas.microsoft.com/office/drawing/2014/main" id="{67105C84-1879-58E9-B934-7191A8D46499}"/>
                </a:ext>
              </a:extLst>
            </p:cNvPr>
            <p:cNvSpPr/>
            <p:nvPr/>
          </p:nvSpPr>
          <p:spPr>
            <a:xfrm>
              <a:off x="6892616" y="2763611"/>
              <a:ext cx="371475" cy="742950"/>
            </a:xfrm>
            <a:custGeom>
              <a:avLst/>
              <a:gdLst>
                <a:gd name="connsiteX0" fmla="*/ 171926 w 371475"/>
                <a:gd name="connsiteY0" fmla="*/ 95793 h 742950"/>
                <a:gd name="connsiteX1" fmla="*/ 7144 w 371475"/>
                <a:gd name="connsiteY1" fmla="*/ 599666 h 742950"/>
                <a:gd name="connsiteX2" fmla="*/ 124301 w 371475"/>
                <a:gd name="connsiteY2" fmla="*/ 737778 h 742950"/>
                <a:gd name="connsiteX3" fmla="*/ 372904 w 371475"/>
                <a:gd name="connsiteY3" fmla="*/ 378686 h 742950"/>
                <a:gd name="connsiteX4" fmla="*/ 359569 w 371475"/>
                <a:gd name="connsiteY4" fmla="*/ 7211 h 742950"/>
                <a:gd name="connsiteX5" fmla="*/ 171926 w 371475"/>
                <a:gd name="connsiteY5" fmla="*/ 95793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742950">
                  <a:moveTo>
                    <a:pt x="171926" y="95793"/>
                  </a:moveTo>
                  <a:cubicBezTo>
                    <a:pt x="171926" y="95793"/>
                    <a:pt x="9049" y="348206"/>
                    <a:pt x="7144" y="599666"/>
                  </a:cubicBezTo>
                  <a:cubicBezTo>
                    <a:pt x="7144" y="599666"/>
                    <a:pt x="40481" y="712061"/>
                    <a:pt x="124301" y="737778"/>
                  </a:cubicBezTo>
                  <a:cubicBezTo>
                    <a:pt x="124301" y="737778"/>
                    <a:pt x="251936" y="452981"/>
                    <a:pt x="372904" y="378686"/>
                  </a:cubicBezTo>
                  <a:cubicBezTo>
                    <a:pt x="372904" y="378686"/>
                    <a:pt x="304324" y="175803"/>
                    <a:pt x="359569" y="7211"/>
                  </a:cubicBezTo>
                  <a:cubicBezTo>
                    <a:pt x="359569" y="7211"/>
                    <a:pt x="281464" y="1496"/>
                    <a:pt x="171926" y="95793"/>
                  </a:cubicBezTo>
                </a:path>
              </a:pathLst>
            </a:custGeom>
            <a:grpFill/>
            <a:ln w="9525" cap="flat">
              <a:noFill/>
              <a:prstDash val="solid"/>
              <a:miter/>
            </a:ln>
          </p:spPr>
          <p:txBody>
            <a:bodyPr rtlCol="0" anchor="ctr"/>
            <a:lstStyle/>
            <a:p>
              <a:endParaRPr lang="en-US"/>
            </a:p>
          </p:txBody>
        </p:sp>
        <p:sp>
          <p:nvSpPr>
            <p:cNvPr id="102" name="Freeform: Shape 31">
              <a:extLst>
                <a:ext uri="{FF2B5EF4-FFF2-40B4-BE49-F238E27FC236}">
                  <a16:creationId xmlns="" xmlns:a16="http://schemas.microsoft.com/office/drawing/2014/main" id="{AACFD3C1-74EA-CCF6-9451-2302DDD4D572}"/>
                </a:ext>
              </a:extLst>
            </p:cNvPr>
            <p:cNvSpPr/>
            <p:nvPr/>
          </p:nvSpPr>
          <p:spPr>
            <a:xfrm>
              <a:off x="8837621" y="2763611"/>
              <a:ext cx="371475" cy="742950"/>
            </a:xfrm>
            <a:custGeom>
              <a:avLst/>
              <a:gdLst>
                <a:gd name="connsiteX0" fmla="*/ 208121 w 371475"/>
                <a:gd name="connsiteY0" fmla="*/ 95793 h 742950"/>
                <a:gd name="connsiteX1" fmla="*/ 372904 w 371475"/>
                <a:gd name="connsiteY1" fmla="*/ 599666 h 742950"/>
                <a:gd name="connsiteX2" fmla="*/ 255746 w 371475"/>
                <a:gd name="connsiteY2" fmla="*/ 737778 h 742950"/>
                <a:gd name="connsiteX3" fmla="*/ 7144 w 371475"/>
                <a:gd name="connsiteY3" fmla="*/ 378686 h 742950"/>
                <a:gd name="connsiteX4" fmla="*/ 20479 w 371475"/>
                <a:gd name="connsiteY4" fmla="*/ 7211 h 742950"/>
                <a:gd name="connsiteX5" fmla="*/ 208121 w 371475"/>
                <a:gd name="connsiteY5" fmla="*/ 95793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742950">
                  <a:moveTo>
                    <a:pt x="208121" y="95793"/>
                  </a:moveTo>
                  <a:cubicBezTo>
                    <a:pt x="208121" y="95793"/>
                    <a:pt x="370999" y="348206"/>
                    <a:pt x="372904" y="599666"/>
                  </a:cubicBezTo>
                  <a:cubicBezTo>
                    <a:pt x="372904" y="599666"/>
                    <a:pt x="339566" y="712061"/>
                    <a:pt x="255746" y="737778"/>
                  </a:cubicBezTo>
                  <a:cubicBezTo>
                    <a:pt x="255746" y="737778"/>
                    <a:pt x="128111" y="452981"/>
                    <a:pt x="7144" y="378686"/>
                  </a:cubicBezTo>
                  <a:cubicBezTo>
                    <a:pt x="7144" y="378686"/>
                    <a:pt x="75724" y="175803"/>
                    <a:pt x="20479" y="7211"/>
                  </a:cubicBezTo>
                  <a:cubicBezTo>
                    <a:pt x="20479" y="7211"/>
                    <a:pt x="98584" y="1496"/>
                    <a:pt x="208121" y="95793"/>
                  </a:cubicBezTo>
                </a:path>
              </a:pathLst>
            </a:custGeom>
            <a:grpFill/>
            <a:ln w="9525" cap="flat">
              <a:noFill/>
              <a:prstDash val="solid"/>
              <a:miter/>
            </a:ln>
          </p:spPr>
          <p:txBody>
            <a:bodyPr rtlCol="0" anchor="ctr"/>
            <a:lstStyle/>
            <a:p>
              <a:endParaRPr lang="en-US" dirty="0"/>
            </a:p>
          </p:txBody>
        </p:sp>
        <p:sp>
          <p:nvSpPr>
            <p:cNvPr id="103" name="Freeform: Shape 32">
              <a:extLst>
                <a:ext uri="{FF2B5EF4-FFF2-40B4-BE49-F238E27FC236}">
                  <a16:creationId xmlns="" xmlns:a16="http://schemas.microsoft.com/office/drawing/2014/main" id="{976998D0-F389-05DC-E1FC-14346E315191}"/>
                </a:ext>
              </a:extLst>
            </p:cNvPr>
            <p:cNvSpPr/>
            <p:nvPr/>
          </p:nvSpPr>
          <p:spPr>
            <a:xfrm>
              <a:off x="7670809" y="2302630"/>
              <a:ext cx="781050" cy="266700"/>
            </a:xfrm>
            <a:custGeom>
              <a:avLst/>
              <a:gdLst>
                <a:gd name="connsiteX0" fmla="*/ 101441 w 781050"/>
                <a:gd name="connsiteY0" fmla="*/ 45282 h 266700"/>
                <a:gd name="connsiteX1" fmla="*/ 630079 w 781050"/>
                <a:gd name="connsiteY1" fmla="*/ 35757 h 266700"/>
                <a:gd name="connsiteX2" fmla="*/ 775811 w 781050"/>
                <a:gd name="connsiteY2" fmla="*/ 148152 h 266700"/>
                <a:gd name="connsiteX3" fmla="*/ 398621 w 781050"/>
                <a:gd name="connsiteY3" fmla="*/ 265310 h 266700"/>
                <a:gd name="connsiteX4" fmla="*/ 7144 w 781050"/>
                <a:gd name="connsiteY4" fmla="*/ 161487 h 266700"/>
                <a:gd name="connsiteX5" fmla="*/ 101441 w 781050"/>
                <a:gd name="connsiteY5" fmla="*/ 45282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050" h="266700">
                  <a:moveTo>
                    <a:pt x="101441" y="45282"/>
                  </a:moveTo>
                  <a:cubicBezTo>
                    <a:pt x="101441" y="45282"/>
                    <a:pt x="358616" y="-33775"/>
                    <a:pt x="630079" y="35757"/>
                  </a:cubicBezTo>
                  <a:cubicBezTo>
                    <a:pt x="630079" y="35757"/>
                    <a:pt x="729139" y="71000"/>
                    <a:pt x="775811" y="148152"/>
                  </a:cubicBezTo>
                  <a:cubicBezTo>
                    <a:pt x="775811" y="148152"/>
                    <a:pt x="531971" y="178632"/>
                    <a:pt x="398621" y="265310"/>
                  </a:cubicBezTo>
                  <a:cubicBezTo>
                    <a:pt x="398621" y="265310"/>
                    <a:pt x="220504" y="158630"/>
                    <a:pt x="7144" y="161487"/>
                  </a:cubicBezTo>
                  <a:cubicBezTo>
                    <a:pt x="7144" y="162440"/>
                    <a:pt x="16669" y="103385"/>
                    <a:pt x="101441" y="45282"/>
                  </a:cubicBezTo>
                </a:path>
              </a:pathLst>
            </a:custGeom>
            <a:grpFill/>
            <a:ln w="9525" cap="flat">
              <a:noFill/>
              <a:prstDash val="solid"/>
              <a:miter/>
            </a:ln>
          </p:spPr>
          <p:txBody>
            <a:bodyPr rtlCol="0" anchor="ctr"/>
            <a:lstStyle/>
            <a:p>
              <a:endParaRPr lang="en-US"/>
            </a:p>
          </p:txBody>
        </p:sp>
        <p:sp>
          <p:nvSpPr>
            <p:cNvPr id="104" name="Freeform: Shape 33">
              <a:extLst>
                <a:ext uri="{FF2B5EF4-FFF2-40B4-BE49-F238E27FC236}">
                  <a16:creationId xmlns="" xmlns:a16="http://schemas.microsoft.com/office/drawing/2014/main" id="{B5531A26-1010-B147-92CA-311DC58CAAA6}"/>
                </a:ext>
              </a:extLst>
            </p:cNvPr>
            <p:cNvSpPr/>
            <p:nvPr/>
          </p:nvSpPr>
          <p:spPr>
            <a:xfrm>
              <a:off x="7143099" y="3983831"/>
              <a:ext cx="676275" cy="581025"/>
            </a:xfrm>
            <a:custGeom>
              <a:avLst/>
              <a:gdLst>
                <a:gd name="connsiteX0" fmla="*/ 25266 w 676275"/>
                <a:gd name="connsiteY0" fmla="*/ 7144 h 581025"/>
                <a:gd name="connsiteX1" fmla="*/ 38601 w 676275"/>
                <a:gd name="connsiteY1" fmla="*/ 274796 h 581025"/>
                <a:gd name="connsiteX2" fmla="*/ 435793 w 676275"/>
                <a:gd name="connsiteY2" fmla="*/ 582454 h 581025"/>
                <a:gd name="connsiteX3" fmla="*/ 669156 w 676275"/>
                <a:gd name="connsiteY3" fmla="*/ 475774 h 581025"/>
                <a:gd name="connsiteX4" fmla="*/ 424363 w 676275"/>
                <a:gd name="connsiteY4" fmla="*/ 116681 h 581025"/>
                <a:gd name="connsiteX5" fmla="*/ 25266 w 676275"/>
                <a:gd name="connsiteY5" fmla="*/ 714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581025">
                  <a:moveTo>
                    <a:pt x="25266" y="7144"/>
                  </a:moveTo>
                  <a:cubicBezTo>
                    <a:pt x="25266" y="7144"/>
                    <a:pt x="-23312" y="113824"/>
                    <a:pt x="38601" y="274796"/>
                  </a:cubicBezTo>
                  <a:cubicBezTo>
                    <a:pt x="38601" y="274796"/>
                    <a:pt x="148138" y="465296"/>
                    <a:pt x="435793" y="582454"/>
                  </a:cubicBezTo>
                  <a:cubicBezTo>
                    <a:pt x="435793" y="582454"/>
                    <a:pt x="585336" y="569119"/>
                    <a:pt x="669156" y="475774"/>
                  </a:cubicBezTo>
                  <a:cubicBezTo>
                    <a:pt x="669156" y="475774"/>
                    <a:pt x="431983" y="238601"/>
                    <a:pt x="424363" y="116681"/>
                  </a:cubicBezTo>
                  <a:cubicBezTo>
                    <a:pt x="424363" y="116681"/>
                    <a:pt x="247198" y="131921"/>
                    <a:pt x="25266" y="7144"/>
                  </a:cubicBezTo>
                </a:path>
              </a:pathLst>
            </a:custGeom>
            <a:grpFill/>
            <a:ln w="9525" cap="flat">
              <a:noFill/>
              <a:prstDash val="solid"/>
              <a:miter/>
            </a:ln>
          </p:spPr>
          <p:txBody>
            <a:bodyPr rtlCol="0" anchor="ctr"/>
            <a:lstStyle/>
            <a:p>
              <a:endParaRPr lang="en-US"/>
            </a:p>
          </p:txBody>
        </p:sp>
        <p:sp>
          <p:nvSpPr>
            <p:cNvPr id="105" name="Freeform: Shape 34">
              <a:extLst>
                <a:ext uri="{FF2B5EF4-FFF2-40B4-BE49-F238E27FC236}">
                  <a16:creationId xmlns="" xmlns:a16="http://schemas.microsoft.com/office/drawing/2014/main" id="{C475FD8A-4545-CC79-6F7D-D8876479B545}"/>
                </a:ext>
              </a:extLst>
            </p:cNvPr>
            <p:cNvSpPr/>
            <p:nvPr/>
          </p:nvSpPr>
          <p:spPr>
            <a:xfrm>
              <a:off x="8308984" y="3973353"/>
              <a:ext cx="676275" cy="581025"/>
            </a:xfrm>
            <a:custGeom>
              <a:avLst/>
              <a:gdLst>
                <a:gd name="connsiteX0" fmla="*/ 651034 w 676275"/>
                <a:gd name="connsiteY0" fmla="*/ 7144 h 581025"/>
                <a:gd name="connsiteX1" fmla="*/ 637699 w 676275"/>
                <a:gd name="connsiteY1" fmla="*/ 274796 h 581025"/>
                <a:gd name="connsiteX2" fmla="*/ 240506 w 676275"/>
                <a:gd name="connsiteY2" fmla="*/ 582454 h 581025"/>
                <a:gd name="connsiteX3" fmla="*/ 7144 w 676275"/>
                <a:gd name="connsiteY3" fmla="*/ 475774 h 581025"/>
                <a:gd name="connsiteX4" fmla="*/ 251936 w 676275"/>
                <a:gd name="connsiteY4" fmla="*/ 116681 h 581025"/>
                <a:gd name="connsiteX5" fmla="*/ 651034 w 676275"/>
                <a:gd name="connsiteY5" fmla="*/ 714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581025">
                  <a:moveTo>
                    <a:pt x="651034" y="7144"/>
                  </a:moveTo>
                  <a:cubicBezTo>
                    <a:pt x="651034" y="7144"/>
                    <a:pt x="699611" y="113824"/>
                    <a:pt x="637699" y="274796"/>
                  </a:cubicBezTo>
                  <a:cubicBezTo>
                    <a:pt x="637699" y="274796"/>
                    <a:pt x="528161" y="465296"/>
                    <a:pt x="240506" y="582454"/>
                  </a:cubicBezTo>
                  <a:cubicBezTo>
                    <a:pt x="240506" y="582454"/>
                    <a:pt x="90964" y="569119"/>
                    <a:pt x="7144" y="475774"/>
                  </a:cubicBezTo>
                  <a:cubicBezTo>
                    <a:pt x="7144" y="475774"/>
                    <a:pt x="244316" y="238601"/>
                    <a:pt x="251936" y="116681"/>
                  </a:cubicBezTo>
                  <a:cubicBezTo>
                    <a:pt x="251936" y="116681"/>
                    <a:pt x="429101" y="131921"/>
                    <a:pt x="651034" y="7144"/>
                  </a:cubicBezTo>
                </a:path>
              </a:pathLst>
            </a:custGeom>
            <a:grpFill/>
            <a:ln w="9525" cap="flat">
              <a:noFill/>
              <a:prstDash val="solid"/>
              <a:miter/>
            </a:ln>
          </p:spPr>
          <p:txBody>
            <a:bodyPr rtlCol="0" anchor="ctr"/>
            <a:lstStyle/>
            <a:p>
              <a:endParaRPr lang="en-US"/>
            </a:p>
          </p:txBody>
        </p:sp>
      </p:grpSp>
      <p:pic>
        <p:nvPicPr>
          <p:cNvPr id="3" name="Picture 2" descr="A logo for a football team&#10;&#10;Description automatically generated">
            <a:extLst>
              <a:ext uri="{FF2B5EF4-FFF2-40B4-BE49-F238E27FC236}">
                <a16:creationId xmlns="" xmlns:a16="http://schemas.microsoft.com/office/drawing/2014/main" id="{6E6C4AE2-90B8-53B2-ECAA-8FC279F5B7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3107290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48A2979-A456-4286-B8FC-8FF4C0C58EFD}"/>
              </a:ext>
            </a:extLst>
          </p:cNvPr>
          <p:cNvSpPr txBox="1"/>
          <p:nvPr/>
        </p:nvSpPr>
        <p:spPr>
          <a:xfrm>
            <a:off x="3054147" y="4406705"/>
            <a:ext cx="6123407" cy="830997"/>
          </a:xfrm>
          <a:prstGeom prst="rect">
            <a:avLst/>
          </a:prstGeom>
          <a:noFill/>
        </p:spPr>
        <p:txBody>
          <a:bodyPr wrap="square" rtlCol="0" anchor="ctr">
            <a:spAutoFit/>
          </a:bodyPr>
          <a:lstStyle/>
          <a:p>
            <a:pPr algn="ctr"/>
            <a:r>
              <a:rPr lang="en-CA" altLang="ko-KR" sz="4800" dirty="0">
                <a:solidFill>
                  <a:schemeClr val="tx1">
                    <a:lumMod val="85000"/>
                    <a:lumOff val="15000"/>
                  </a:schemeClr>
                </a:solidFill>
                <a:cs typeface="Arial" pitchFamily="34" charset="0"/>
              </a:rPr>
              <a:t>The </a:t>
            </a:r>
            <a:r>
              <a:rPr lang="en-CA" altLang="ko-KR" sz="4800" dirty="0" smtClean="0">
                <a:solidFill>
                  <a:schemeClr val="tx1">
                    <a:lumMod val="85000"/>
                    <a:lumOff val="15000"/>
                  </a:schemeClr>
                </a:solidFill>
                <a:cs typeface="Arial" pitchFamily="34" charset="0"/>
              </a:rPr>
              <a:t>Manager</a:t>
            </a:r>
            <a:endParaRPr lang="ko-KR" altLang="en-US" sz="4800" dirty="0">
              <a:solidFill>
                <a:schemeClr val="tx1">
                  <a:lumMod val="85000"/>
                  <a:lumOff val="15000"/>
                </a:schemeClr>
              </a:solidFill>
              <a:cs typeface="Arial" pitchFamily="34" charset="0"/>
            </a:endParaRPr>
          </a:p>
        </p:txBody>
      </p:sp>
      <p:pic>
        <p:nvPicPr>
          <p:cNvPr id="3" name="Picture 2" descr="A logo for a football team&#10;&#10;Description automatically generated">
            <a:extLst>
              <a:ext uri="{FF2B5EF4-FFF2-40B4-BE49-F238E27FC236}">
                <a16:creationId xmlns="" xmlns:a16="http://schemas.microsoft.com/office/drawing/2014/main" id="{C07EC0C6-DC7B-8A1B-8C2F-B699E90188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6402" y="2199626"/>
            <a:ext cx="1858896" cy="2207079"/>
          </a:xfrm>
          <a:prstGeom prst="rect">
            <a:avLst/>
          </a:prstGeom>
        </p:spPr>
      </p:pic>
    </p:spTree>
    <p:extLst>
      <p:ext uri="{BB962C8B-B14F-4D97-AF65-F5344CB8AC3E}">
        <p14:creationId xmlns:p14="http://schemas.microsoft.com/office/powerpoint/2010/main" val="26629732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80715" y="1828800"/>
            <a:ext cx="3212086" cy="3946032"/>
          </a:xfrm>
        </p:spPr>
        <p:txBody>
          <a:bodyPr/>
          <a:lstStyle/>
          <a:p>
            <a:r>
              <a:rPr lang="en-US" sz="2000" dirty="0"/>
              <a:t>Starts week of April </a:t>
            </a:r>
            <a:r>
              <a:rPr lang="en-US" sz="2000" dirty="0" smtClean="0"/>
              <a:t>7, 2025</a:t>
            </a:r>
            <a:endParaRPr lang="en-US" sz="2000" dirty="0"/>
          </a:p>
          <a:p>
            <a:r>
              <a:rPr lang="en-US" sz="2000" dirty="0"/>
              <a:t>Once weekly</a:t>
            </a:r>
          </a:p>
          <a:p>
            <a:r>
              <a:rPr lang="en-US" sz="2000" dirty="0"/>
              <a:t>Location: </a:t>
            </a:r>
            <a:endParaRPr lang="en-US" sz="2000" dirty="0" smtClean="0"/>
          </a:p>
          <a:p>
            <a:pPr lvl="1"/>
            <a:r>
              <a:rPr lang="en-US" dirty="0" smtClean="0"/>
              <a:t>New </a:t>
            </a:r>
            <a:r>
              <a:rPr lang="en-US" dirty="0"/>
              <a:t>Dawn Place </a:t>
            </a:r>
          </a:p>
          <a:p>
            <a:pPr lvl="1"/>
            <a:r>
              <a:rPr lang="en-US" dirty="0" smtClean="0"/>
              <a:t>17 </a:t>
            </a:r>
            <a:r>
              <a:rPr lang="en-US" dirty="0"/>
              <a:t>Ave S, </a:t>
            </a:r>
            <a:r>
              <a:rPr lang="en-US" dirty="0" err="1"/>
              <a:t>Cranbrook</a:t>
            </a:r>
            <a:r>
              <a:rPr lang="en-US" dirty="0"/>
              <a:t>, BC V1C 5A8</a:t>
            </a:r>
          </a:p>
          <a:p>
            <a:r>
              <a:rPr lang="en-US" sz="2000" dirty="0"/>
              <a:t>Arrive </a:t>
            </a:r>
            <a:r>
              <a:rPr lang="en-US" sz="2000" u="sng" dirty="0"/>
              <a:t>15 minutes early</a:t>
            </a:r>
            <a:endParaRPr lang="en-US" sz="2000" dirty="0"/>
          </a:p>
          <a:p>
            <a:endParaRPr lang="en-CA" u="sng"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726549422"/>
              </p:ext>
            </p:extLst>
          </p:nvPr>
        </p:nvGraphicFramePr>
        <p:xfrm>
          <a:off x="6114197" y="368475"/>
          <a:ext cx="5390866" cy="6182096"/>
        </p:xfrm>
        <a:graphic>
          <a:graphicData uri="http://schemas.openxmlformats.org/drawingml/2006/table">
            <a:tbl>
              <a:tblPr firstRow="1" bandRow="1">
                <a:tableStyleId>{5C22544A-7EE6-4342-B048-85BDC9FD1C3A}</a:tableStyleId>
              </a:tblPr>
              <a:tblGrid>
                <a:gridCol w="2678122">
                  <a:extLst>
                    <a:ext uri="{9D8B030D-6E8A-4147-A177-3AD203B41FA5}">
                      <a16:colId xmlns="" xmlns:a16="http://schemas.microsoft.com/office/drawing/2014/main" val="20000"/>
                    </a:ext>
                  </a:extLst>
                </a:gridCol>
                <a:gridCol w="2712744">
                  <a:extLst>
                    <a:ext uri="{9D8B030D-6E8A-4147-A177-3AD203B41FA5}">
                      <a16:colId xmlns="" xmlns:a16="http://schemas.microsoft.com/office/drawing/2014/main" val="20001"/>
                    </a:ext>
                  </a:extLst>
                </a:gridCol>
              </a:tblGrid>
              <a:tr h="429041">
                <a:tc>
                  <a:txBody>
                    <a:bodyPr/>
                    <a:lstStyle/>
                    <a:p>
                      <a:pPr>
                        <a:lnSpc>
                          <a:spcPct val="150000"/>
                        </a:lnSpc>
                      </a:pPr>
                      <a:r>
                        <a:rPr lang="en-US" sz="1400" dirty="0"/>
                        <a:t>Practice Time</a:t>
                      </a:r>
                      <a:endParaRPr lang="en-CA" sz="1400" dirty="0"/>
                    </a:p>
                  </a:txBody>
                  <a:tcPr/>
                </a:tc>
                <a:tc>
                  <a:txBody>
                    <a:bodyPr/>
                    <a:lstStyle/>
                    <a:p>
                      <a:pPr>
                        <a:lnSpc>
                          <a:spcPct val="150000"/>
                        </a:lnSpc>
                      </a:pPr>
                      <a:r>
                        <a:rPr lang="en-US" sz="1400" dirty="0"/>
                        <a:t>Team</a:t>
                      </a:r>
                      <a:endParaRPr lang="en-CA" sz="1400" dirty="0"/>
                    </a:p>
                  </a:txBody>
                  <a:tcPr/>
                </a:tc>
                <a:extLst>
                  <a:ext uri="{0D108BD9-81ED-4DB2-BD59-A6C34878D82A}">
                    <a16:rowId xmlns="" xmlns:a16="http://schemas.microsoft.com/office/drawing/2014/main" val="10000"/>
                  </a:ext>
                </a:extLst>
              </a:tr>
              <a:tr h="383537">
                <a:tc>
                  <a:txBody>
                    <a:bodyPr/>
                    <a:lstStyle/>
                    <a:p>
                      <a:pPr algn="l" rtl="0" fontAlgn="b">
                        <a:lnSpc>
                          <a:spcPct val="150000"/>
                        </a:lnSpc>
                      </a:pPr>
                      <a:r>
                        <a:rPr lang="en-CA" sz="1400" dirty="0">
                          <a:effectLst/>
                        </a:rPr>
                        <a:t>Monday 4:00-5:00pm</a:t>
                      </a:r>
                    </a:p>
                  </a:txBody>
                  <a:tcPr marL="28575" marR="28575" marT="19050" marB="19050" anchor="b"/>
                </a:tc>
                <a:tc>
                  <a:txBody>
                    <a:bodyPr/>
                    <a:lstStyle/>
                    <a:p>
                      <a:pPr algn="l" rtl="0" fontAlgn="b">
                        <a:lnSpc>
                          <a:spcPct val="150000"/>
                        </a:lnSpc>
                      </a:pPr>
                      <a:r>
                        <a:rPr lang="en-CA" sz="1400" dirty="0" smtClean="0">
                          <a:effectLst/>
                        </a:rPr>
                        <a:t>U9/10/11 </a:t>
                      </a:r>
                      <a:r>
                        <a:rPr lang="en-CA" sz="1400" dirty="0">
                          <a:effectLst/>
                        </a:rPr>
                        <a:t>Girls</a:t>
                      </a:r>
                    </a:p>
                  </a:txBody>
                  <a:tcPr marL="28575" marR="28575" marT="19050" marB="19050" anchor="b"/>
                </a:tc>
                <a:extLst>
                  <a:ext uri="{0D108BD9-81ED-4DB2-BD59-A6C34878D82A}">
                    <a16:rowId xmlns="" xmlns:a16="http://schemas.microsoft.com/office/drawing/2014/main" val="10001"/>
                  </a:ext>
                </a:extLst>
              </a:tr>
              <a:tr h="383537">
                <a:tc>
                  <a:txBody>
                    <a:bodyPr/>
                    <a:lstStyle/>
                    <a:p>
                      <a:pPr algn="l" rtl="0" fontAlgn="b">
                        <a:lnSpc>
                          <a:spcPct val="150000"/>
                        </a:lnSpc>
                      </a:pPr>
                      <a:r>
                        <a:rPr lang="en-CA" sz="1400" dirty="0">
                          <a:effectLst/>
                        </a:rPr>
                        <a:t>Monday 5:00-6:00pm</a:t>
                      </a:r>
                    </a:p>
                  </a:txBody>
                  <a:tcPr marL="28575" marR="28575" marT="19050" marB="19050" anchor="b"/>
                </a:tc>
                <a:tc>
                  <a:txBody>
                    <a:bodyPr/>
                    <a:lstStyle/>
                    <a:p>
                      <a:pPr algn="l" rtl="0" fontAlgn="b">
                        <a:lnSpc>
                          <a:spcPct val="150000"/>
                        </a:lnSpc>
                      </a:pPr>
                      <a:r>
                        <a:rPr lang="en-CA" sz="1400" dirty="0" smtClean="0">
                          <a:effectLst/>
                        </a:rPr>
                        <a:t>U12</a:t>
                      </a:r>
                      <a:r>
                        <a:rPr lang="en-CA" sz="1400" baseline="0" dirty="0" smtClean="0">
                          <a:effectLst/>
                        </a:rPr>
                        <a:t> – U13</a:t>
                      </a:r>
                      <a:r>
                        <a:rPr lang="en-CA" sz="1400" dirty="0" smtClean="0">
                          <a:effectLst/>
                        </a:rPr>
                        <a:t> </a:t>
                      </a:r>
                      <a:r>
                        <a:rPr lang="en-CA" sz="1400" dirty="0">
                          <a:effectLst/>
                        </a:rPr>
                        <a:t>Girls</a:t>
                      </a:r>
                    </a:p>
                  </a:txBody>
                  <a:tcPr marL="28575" marR="28575" marT="19050" marB="19050" anchor="b"/>
                </a:tc>
                <a:extLst>
                  <a:ext uri="{0D108BD9-81ED-4DB2-BD59-A6C34878D82A}">
                    <a16:rowId xmlns="" xmlns:a16="http://schemas.microsoft.com/office/drawing/2014/main" val="10009"/>
                  </a:ext>
                </a:extLst>
              </a:tr>
              <a:tr h="383537">
                <a:tc>
                  <a:txBody>
                    <a:bodyPr/>
                    <a:lstStyle/>
                    <a:p>
                      <a:pPr algn="l" rtl="0" fontAlgn="b">
                        <a:lnSpc>
                          <a:spcPct val="150000"/>
                        </a:lnSpc>
                      </a:pPr>
                      <a:r>
                        <a:rPr lang="en-CA" sz="1400" dirty="0">
                          <a:effectLst/>
                        </a:rPr>
                        <a:t>Monday 6:00-7:00pm</a:t>
                      </a:r>
                    </a:p>
                  </a:txBody>
                  <a:tcPr marL="28575" marR="28575" marT="19050" marB="19050" anchor="b"/>
                </a:tc>
                <a:tc>
                  <a:txBody>
                    <a:bodyPr/>
                    <a:lstStyle/>
                    <a:p>
                      <a:pPr algn="l" rtl="0" fontAlgn="b">
                        <a:lnSpc>
                          <a:spcPct val="150000"/>
                        </a:lnSpc>
                      </a:pPr>
                      <a:r>
                        <a:rPr lang="en-CA" sz="1400" dirty="0" smtClean="0">
                          <a:effectLst/>
                        </a:rPr>
                        <a:t>U14 Girls</a:t>
                      </a:r>
                      <a:endParaRPr lang="en-CA" sz="1400" dirty="0">
                        <a:effectLst/>
                      </a:endParaRPr>
                    </a:p>
                  </a:txBody>
                  <a:tcPr marL="28575" marR="28575" marT="19050" marB="19050" anchor="b"/>
                </a:tc>
                <a:extLst>
                  <a:ext uri="{0D108BD9-81ED-4DB2-BD59-A6C34878D82A}">
                    <a16:rowId xmlns="" xmlns:a16="http://schemas.microsoft.com/office/drawing/2014/main" val="10010"/>
                  </a:ext>
                </a:extLst>
              </a:tr>
              <a:tr h="383537">
                <a:tc>
                  <a:txBody>
                    <a:bodyPr/>
                    <a:lstStyle/>
                    <a:p>
                      <a:pPr algn="l" rtl="0" fontAlgn="b">
                        <a:lnSpc>
                          <a:spcPct val="150000"/>
                        </a:lnSpc>
                      </a:pPr>
                      <a:r>
                        <a:rPr lang="en-CA" sz="1400" dirty="0">
                          <a:effectLst/>
                        </a:rPr>
                        <a:t>Monday 7:00-8:00pm</a:t>
                      </a:r>
                    </a:p>
                  </a:txBody>
                  <a:tcPr marL="28575" marR="28575" marT="19050" marB="19050" anchor="b"/>
                </a:tc>
                <a:tc>
                  <a:txBody>
                    <a:bodyPr/>
                    <a:lstStyle/>
                    <a:p>
                      <a:pPr algn="l" rtl="0" fontAlgn="b">
                        <a:lnSpc>
                          <a:spcPct val="150000"/>
                        </a:lnSpc>
                      </a:pPr>
                      <a:r>
                        <a:rPr lang="en-CA" sz="1400" dirty="0" smtClean="0">
                          <a:effectLst/>
                        </a:rPr>
                        <a:t>U15 </a:t>
                      </a:r>
                      <a:r>
                        <a:rPr lang="en-CA" sz="1400" dirty="0">
                          <a:effectLst/>
                        </a:rPr>
                        <a:t>Girls</a:t>
                      </a:r>
                    </a:p>
                  </a:txBody>
                  <a:tcPr marL="28575" marR="28575" marT="19050" marB="19050" anchor="b"/>
                </a:tc>
                <a:extLst>
                  <a:ext uri="{0D108BD9-81ED-4DB2-BD59-A6C34878D82A}">
                    <a16:rowId xmlns="" xmlns:a16="http://schemas.microsoft.com/office/drawing/2014/main" val="10011"/>
                  </a:ext>
                </a:extLst>
              </a:tr>
              <a:tr h="383537">
                <a:tc>
                  <a:txBody>
                    <a:bodyPr/>
                    <a:lstStyle/>
                    <a:p>
                      <a:pPr algn="l" rtl="0" fontAlgn="b">
                        <a:lnSpc>
                          <a:spcPct val="150000"/>
                        </a:lnSpc>
                      </a:pPr>
                      <a:r>
                        <a:rPr lang="en-CA" sz="1400" dirty="0">
                          <a:effectLst/>
                        </a:rPr>
                        <a:t>Monday 8:00-9:00pm</a:t>
                      </a:r>
                    </a:p>
                  </a:txBody>
                  <a:tcPr marL="28575" marR="28575" marT="19050" marB="19050" anchor="b"/>
                </a:tc>
                <a:tc>
                  <a:txBody>
                    <a:bodyPr/>
                    <a:lstStyle/>
                    <a:p>
                      <a:pPr algn="l" rtl="0" fontAlgn="b">
                        <a:lnSpc>
                          <a:spcPct val="150000"/>
                        </a:lnSpc>
                      </a:pPr>
                      <a:r>
                        <a:rPr lang="en-CA" sz="1400" dirty="0" smtClean="0">
                          <a:effectLst/>
                        </a:rPr>
                        <a:t>U17/18 </a:t>
                      </a:r>
                      <a:r>
                        <a:rPr lang="en-CA" sz="1400" dirty="0">
                          <a:effectLst/>
                        </a:rPr>
                        <a:t>Girls</a:t>
                      </a:r>
                    </a:p>
                  </a:txBody>
                  <a:tcPr marL="0" marR="0" marT="19050" marB="19050" anchor="b"/>
                </a:tc>
                <a:extLst>
                  <a:ext uri="{0D108BD9-81ED-4DB2-BD59-A6C34878D82A}">
                    <a16:rowId xmlns="" xmlns:a16="http://schemas.microsoft.com/office/drawing/2014/main" val="10002"/>
                  </a:ext>
                </a:extLst>
              </a:tr>
              <a:tr h="383537">
                <a:tc>
                  <a:txBody>
                    <a:bodyPr/>
                    <a:lstStyle/>
                    <a:p>
                      <a:pPr algn="l" rtl="0" fontAlgn="b">
                        <a:lnSpc>
                          <a:spcPct val="150000"/>
                        </a:lnSpc>
                      </a:pPr>
                      <a:endParaRPr lang="en-CA" sz="1400" dirty="0">
                        <a:effectLst/>
                      </a:endParaRPr>
                    </a:p>
                  </a:txBody>
                  <a:tcPr marL="28575" marR="28575" marT="19050" marB="19050" anchor="b"/>
                </a:tc>
                <a:tc>
                  <a:txBody>
                    <a:bodyPr/>
                    <a:lstStyle/>
                    <a:p>
                      <a:pPr algn="l" rtl="0" fontAlgn="b">
                        <a:lnSpc>
                          <a:spcPct val="150000"/>
                        </a:lnSpc>
                      </a:pPr>
                      <a:endParaRPr lang="en-CA" sz="1400" dirty="0">
                        <a:effectLst/>
                      </a:endParaRPr>
                    </a:p>
                  </a:txBody>
                  <a:tcPr marL="28575" marR="28575" marT="19050" marB="19050" anchor="b"/>
                </a:tc>
                <a:extLst>
                  <a:ext uri="{0D108BD9-81ED-4DB2-BD59-A6C34878D82A}">
                    <a16:rowId xmlns="" xmlns:a16="http://schemas.microsoft.com/office/drawing/2014/main" val="10003"/>
                  </a:ext>
                </a:extLst>
              </a:tr>
              <a:tr h="383537">
                <a:tc>
                  <a:txBody>
                    <a:bodyPr/>
                    <a:lstStyle/>
                    <a:p>
                      <a:pPr algn="l" rtl="0" fontAlgn="b">
                        <a:lnSpc>
                          <a:spcPct val="150000"/>
                        </a:lnSpc>
                      </a:pPr>
                      <a:r>
                        <a:rPr lang="en-CA" sz="1400" dirty="0">
                          <a:effectLst/>
                        </a:rPr>
                        <a:t>Wednesday 4:00-5:00pm</a:t>
                      </a:r>
                    </a:p>
                  </a:txBody>
                  <a:tcPr marL="28575" marR="28575" marT="19050" marB="19050" anchor="b"/>
                </a:tc>
                <a:tc>
                  <a:txBody>
                    <a:bodyPr/>
                    <a:lstStyle/>
                    <a:p>
                      <a:pPr algn="l" rtl="0" fontAlgn="b">
                        <a:lnSpc>
                          <a:spcPct val="150000"/>
                        </a:lnSpc>
                      </a:pPr>
                      <a:r>
                        <a:rPr lang="en-CA" sz="1400" dirty="0">
                          <a:effectLst/>
                        </a:rPr>
                        <a:t>U9/10 Boys</a:t>
                      </a:r>
                    </a:p>
                  </a:txBody>
                  <a:tcPr marL="28575" marR="28575" marT="19050" marB="19050" anchor="b"/>
                </a:tc>
                <a:extLst>
                  <a:ext uri="{0D108BD9-81ED-4DB2-BD59-A6C34878D82A}">
                    <a16:rowId xmlns="" xmlns:a16="http://schemas.microsoft.com/office/drawing/2014/main" val="10004"/>
                  </a:ext>
                </a:extLst>
              </a:tr>
              <a:tr h="383537">
                <a:tc>
                  <a:txBody>
                    <a:bodyPr/>
                    <a:lstStyle/>
                    <a:p>
                      <a:pPr algn="l" rtl="0" fontAlgn="b">
                        <a:lnSpc>
                          <a:spcPct val="150000"/>
                        </a:lnSpc>
                      </a:pPr>
                      <a:r>
                        <a:rPr lang="en-CA" sz="1400" dirty="0">
                          <a:effectLst/>
                        </a:rPr>
                        <a:t>Wednesday 5:00-6:00pm</a:t>
                      </a:r>
                    </a:p>
                  </a:txBody>
                  <a:tcPr marL="28575" marR="28575" marT="19050" marB="19050" anchor="b"/>
                </a:tc>
                <a:tc>
                  <a:txBody>
                    <a:bodyPr/>
                    <a:lstStyle/>
                    <a:p>
                      <a:pPr algn="l" rtl="0" fontAlgn="b">
                        <a:lnSpc>
                          <a:spcPct val="150000"/>
                        </a:lnSpc>
                      </a:pPr>
                      <a:r>
                        <a:rPr lang="en-CA" sz="1400" dirty="0">
                          <a:effectLst/>
                        </a:rPr>
                        <a:t>U11 Boys</a:t>
                      </a:r>
                    </a:p>
                  </a:txBody>
                  <a:tcPr marL="28575" marR="28575" marT="19050" marB="19050" anchor="b"/>
                </a:tc>
                <a:extLst>
                  <a:ext uri="{0D108BD9-81ED-4DB2-BD59-A6C34878D82A}">
                    <a16:rowId xmlns="" xmlns:a16="http://schemas.microsoft.com/office/drawing/2014/main" val="10005"/>
                  </a:ext>
                </a:extLst>
              </a:tr>
              <a:tr h="383537">
                <a:tc>
                  <a:txBody>
                    <a:bodyPr/>
                    <a:lstStyle/>
                    <a:p>
                      <a:pPr algn="l" rtl="0" fontAlgn="b">
                        <a:lnSpc>
                          <a:spcPct val="150000"/>
                        </a:lnSpc>
                      </a:pPr>
                      <a:r>
                        <a:rPr lang="en-CA" sz="1400" dirty="0">
                          <a:effectLst/>
                        </a:rPr>
                        <a:t>Wednesday 6:00-7:00pm</a:t>
                      </a:r>
                    </a:p>
                  </a:txBody>
                  <a:tcPr marL="28575" marR="28575" marT="19050" marB="19050" anchor="b"/>
                </a:tc>
                <a:tc>
                  <a:txBody>
                    <a:bodyPr/>
                    <a:lstStyle/>
                    <a:p>
                      <a:pPr algn="l" rtl="0" fontAlgn="b">
                        <a:lnSpc>
                          <a:spcPct val="150000"/>
                        </a:lnSpc>
                      </a:pPr>
                      <a:r>
                        <a:rPr lang="en-CA" sz="1400" dirty="0" smtClean="0">
                          <a:effectLst/>
                        </a:rPr>
                        <a:t>U13 </a:t>
                      </a:r>
                      <a:r>
                        <a:rPr lang="en-CA" sz="1400" dirty="0">
                          <a:effectLst/>
                        </a:rPr>
                        <a:t>Boys</a:t>
                      </a:r>
                    </a:p>
                  </a:txBody>
                  <a:tcPr marL="28575" marR="28575" marT="19050" marB="19050" anchor="b"/>
                </a:tc>
                <a:extLst>
                  <a:ext uri="{0D108BD9-81ED-4DB2-BD59-A6C34878D82A}">
                    <a16:rowId xmlns="" xmlns:a16="http://schemas.microsoft.com/office/drawing/2014/main" val="10006"/>
                  </a:ext>
                </a:extLst>
              </a:tr>
              <a:tr h="383537">
                <a:tc>
                  <a:txBody>
                    <a:bodyPr/>
                    <a:lstStyle/>
                    <a:p>
                      <a:pPr algn="l" rtl="0" fontAlgn="b">
                        <a:lnSpc>
                          <a:spcPct val="150000"/>
                        </a:lnSpc>
                      </a:pPr>
                      <a:r>
                        <a:rPr lang="en-CA" sz="1400" dirty="0">
                          <a:effectLst/>
                        </a:rPr>
                        <a:t>Wednesday 7:00-8:00pm</a:t>
                      </a:r>
                    </a:p>
                  </a:txBody>
                  <a:tcPr marL="28575" marR="28575" marT="19050" marB="19050" anchor="b"/>
                </a:tc>
                <a:tc>
                  <a:txBody>
                    <a:bodyPr/>
                    <a:lstStyle/>
                    <a:p>
                      <a:pPr algn="l" rtl="0" fontAlgn="b">
                        <a:lnSpc>
                          <a:spcPct val="150000"/>
                        </a:lnSpc>
                      </a:pPr>
                      <a:r>
                        <a:rPr lang="en-CA" sz="1400" dirty="0" smtClean="0">
                          <a:effectLst/>
                        </a:rPr>
                        <a:t>U15 </a:t>
                      </a:r>
                      <a:r>
                        <a:rPr lang="en-CA" sz="1400" dirty="0">
                          <a:effectLst/>
                        </a:rPr>
                        <a:t>Boys</a:t>
                      </a:r>
                    </a:p>
                  </a:txBody>
                  <a:tcPr marL="28575" marR="28575" marT="19050" marB="19050" anchor="b"/>
                </a:tc>
                <a:extLst>
                  <a:ext uri="{0D108BD9-81ED-4DB2-BD59-A6C34878D82A}">
                    <a16:rowId xmlns="" xmlns:a16="http://schemas.microsoft.com/office/drawing/2014/main" val="10007"/>
                  </a:ext>
                </a:extLst>
              </a:tr>
              <a:tr h="383537">
                <a:tc>
                  <a:txBody>
                    <a:bodyPr/>
                    <a:lstStyle/>
                    <a:p>
                      <a:pPr algn="l" rtl="0" fontAlgn="b">
                        <a:lnSpc>
                          <a:spcPct val="150000"/>
                        </a:lnSpc>
                      </a:pPr>
                      <a:r>
                        <a:rPr lang="en-CA" sz="1400" dirty="0">
                          <a:effectLst/>
                        </a:rPr>
                        <a:t>Wednesday 8:00-9:00pm</a:t>
                      </a:r>
                    </a:p>
                  </a:txBody>
                  <a:tcPr marL="28575" marR="28575" marT="19050" marB="19050" anchor="b"/>
                </a:tc>
                <a:tc>
                  <a:txBody>
                    <a:bodyPr/>
                    <a:lstStyle/>
                    <a:p>
                      <a:pPr algn="l" rtl="0" fontAlgn="b">
                        <a:lnSpc>
                          <a:spcPct val="150000"/>
                        </a:lnSpc>
                      </a:pPr>
                      <a:r>
                        <a:rPr lang="en-CA" sz="1400" dirty="0" smtClean="0">
                          <a:effectLst/>
                        </a:rPr>
                        <a:t>U15/17 Boys</a:t>
                      </a:r>
                    </a:p>
                  </a:txBody>
                  <a:tcPr marL="0" marR="0" marT="19050" marB="19050" anchor="b"/>
                </a:tc>
                <a:extLst>
                  <a:ext uri="{0D108BD9-81ED-4DB2-BD59-A6C34878D82A}">
                    <a16:rowId xmlns="" xmlns:a16="http://schemas.microsoft.com/office/drawing/2014/main" val="10008"/>
                  </a:ext>
                </a:extLst>
              </a:tr>
              <a:tr h="383537">
                <a:tc>
                  <a:txBody>
                    <a:bodyPr/>
                    <a:lstStyle/>
                    <a:p>
                      <a:pPr algn="l" rtl="0" fontAlgn="b">
                        <a:lnSpc>
                          <a:spcPct val="150000"/>
                        </a:lnSpc>
                      </a:pPr>
                      <a:endParaRPr lang="en-CA" sz="1400" dirty="0">
                        <a:effectLst/>
                      </a:endParaRPr>
                    </a:p>
                  </a:txBody>
                  <a:tcPr marL="28575" marR="28575" marT="19050" marB="19050" anchor="b"/>
                </a:tc>
                <a:tc>
                  <a:txBody>
                    <a:bodyPr/>
                    <a:lstStyle/>
                    <a:p>
                      <a:pPr algn="l" rtl="0" fontAlgn="b">
                        <a:lnSpc>
                          <a:spcPct val="150000"/>
                        </a:lnSpc>
                      </a:pPr>
                      <a:endParaRPr lang="en-CA" sz="1400" dirty="0" smtClean="0">
                        <a:effectLst/>
                      </a:endParaRPr>
                    </a:p>
                  </a:txBody>
                  <a:tcPr marL="0" marR="0" marT="19050" marB="19050" anchor="b"/>
                </a:tc>
              </a:tr>
              <a:tr h="383537">
                <a:tc>
                  <a:txBody>
                    <a:bodyPr/>
                    <a:lstStyle/>
                    <a:p>
                      <a:pPr algn="l" rtl="0" fontAlgn="b">
                        <a:lnSpc>
                          <a:spcPct val="150000"/>
                        </a:lnSpc>
                      </a:pPr>
                      <a:r>
                        <a:rPr lang="en-US" sz="1400" dirty="0" smtClean="0">
                          <a:effectLst/>
                        </a:rPr>
                        <a:t>Friday 4:00-5:00pm</a:t>
                      </a:r>
                    </a:p>
                  </a:txBody>
                  <a:tcPr marL="28575" marR="28575" marT="19050" marB="19050" anchor="b"/>
                </a:tc>
                <a:tc>
                  <a:txBody>
                    <a:bodyPr/>
                    <a:lstStyle/>
                    <a:p>
                      <a:pPr algn="l" rtl="0" fontAlgn="b">
                        <a:lnSpc>
                          <a:spcPct val="150000"/>
                        </a:lnSpc>
                      </a:pPr>
                      <a:r>
                        <a:rPr lang="en-US" sz="1400" dirty="0" smtClean="0">
                          <a:effectLst/>
                        </a:rPr>
                        <a:t>U12 Boys</a:t>
                      </a:r>
                      <a:endParaRPr lang="en-CA" sz="1400" dirty="0" smtClean="0">
                        <a:effectLst/>
                      </a:endParaRPr>
                    </a:p>
                  </a:txBody>
                  <a:tcPr marL="0" marR="0" marT="19050" marB="19050" anchor="b"/>
                </a:tc>
              </a:tr>
              <a:tr h="383537">
                <a:tc>
                  <a:txBody>
                    <a:bodyPr/>
                    <a:lstStyle/>
                    <a:p>
                      <a:pPr algn="l" rtl="0" fontAlgn="b">
                        <a:lnSpc>
                          <a:spcPct val="150000"/>
                        </a:lnSpc>
                      </a:pPr>
                      <a:r>
                        <a:rPr lang="en-US" sz="1400" dirty="0" smtClean="0">
                          <a:effectLst/>
                        </a:rPr>
                        <a:t>Friday 5:00-6:00pm</a:t>
                      </a:r>
                      <a:endParaRPr lang="en-CA" sz="1400" dirty="0">
                        <a:effectLst/>
                      </a:endParaRPr>
                    </a:p>
                  </a:txBody>
                  <a:tcPr marL="28575" marR="28575" marT="19050" marB="19050" anchor="b"/>
                </a:tc>
                <a:tc>
                  <a:txBody>
                    <a:bodyPr/>
                    <a:lstStyle/>
                    <a:p>
                      <a:pPr algn="l" rtl="0" fontAlgn="b">
                        <a:lnSpc>
                          <a:spcPct val="150000"/>
                        </a:lnSpc>
                      </a:pPr>
                      <a:r>
                        <a:rPr lang="en-US" sz="1400" dirty="0" smtClean="0">
                          <a:effectLst/>
                        </a:rPr>
                        <a:t>U14 Boys</a:t>
                      </a:r>
                      <a:endParaRPr lang="en-CA" sz="1400" dirty="0" smtClean="0">
                        <a:effectLst/>
                      </a:endParaRPr>
                    </a:p>
                  </a:txBody>
                  <a:tcPr marL="0" marR="0" marT="19050" marB="19050" anchor="b"/>
                </a:tc>
              </a:tr>
              <a:tr h="383537">
                <a:tc>
                  <a:txBody>
                    <a:bodyPr/>
                    <a:lstStyle/>
                    <a:p>
                      <a:pPr algn="l" rtl="0" fontAlgn="b">
                        <a:lnSpc>
                          <a:spcPct val="150000"/>
                        </a:lnSpc>
                      </a:pPr>
                      <a:r>
                        <a:rPr lang="en-US" sz="1400" dirty="0" smtClean="0">
                          <a:effectLst/>
                        </a:rPr>
                        <a:t>Friday 6:00-7:00pm</a:t>
                      </a:r>
                      <a:endParaRPr lang="en-CA" sz="1400" dirty="0">
                        <a:effectLst/>
                      </a:endParaRPr>
                    </a:p>
                  </a:txBody>
                  <a:tcPr marL="28575" marR="28575" marT="19050" marB="19050" anchor="b"/>
                </a:tc>
                <a:tc>
                  <a:txBody>
                    <a:bodyPr/>
                    <a:lstStyle/>
                    <a:p>
                      <a:pPr algn="l" rtl="0" fontAlgn="b">
                        <a:lnSpc>
                          <a:spcPct val="150000"/>
                        </a:lnSpc>
                      </a:pPr>
                      <a:r>
                        <a:rPr lang="en-US" sz="1400" dirty="0" smtClean="0">
                          <a:effectLst/>
                        </a:rPr>
                        <a:t>U117/18</a:t>
                      </a:r>
                      <a:r>
                        <a:rPr lang="en-US" sz="1400" baseline="0" dirty="0" smtClean="0">
                          <a:effectLst/>
                        </a:rPr>
                        <a:t> Boys</a:t>
                      </a:r>
                      <a:endParaRPr lang="en-CA" sz="1400" dirty="0" smtClean="0">
                        <a:effectLst/>
                      </a:endParaRPr>
                    </a:p>
                  </a:txBody>
                  <a:tcPr marL="0" marR="0" marT="19050" marB="19050" anchor="b"/>
                </a:tc>
              </a:tr>
            </a:tbl>
          </a:graphicData>
        </a:graphic>
      </p:graphicFrame>
      <p:pic>
        <p:nvPicPr>
          <p:cNvPr id="3080" name="Picture 8" descr="Clock Free Clip Art Images｜Illus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964" y="5078411"/>
            <a:ext cx="1779588" cy="177958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77334" y="609600"/>
            <a:ext cx="4563406" cy="12192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Early Season Indoor Sessions</a:t>
            </a:r>
            <a:endParaRPr lang="en-CA" dirty="0"/>
          </a:p>
        </p:txBody>
      </p:sp>
    </p:spTree>
    <p:extLst>
      <p:ext uri="{BB962C8B-B14F-4D97-AF65-F5344CB8AC3E}">
        <p14:creationId xmlns:p14="http://schemas.microsoft.com/office/powerpoint/2010/main" val="2338206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Outdoor</a:t>
            </a:r>
            <a:br>
              <a:rPr lang="en-US" dirty="0"/>
            </a:br>
            <a:r>
              <a:rPr lang="en-US" dirty="0"/>
              <a:t>Sessions</a:t>
            </a:r>
            <a:endParaRPr lang="en-CA" dirty="0"/>
          </a:p>
        </p:txBody>
      </p:sp>
      <p:sp>
        <p:nvSpPr>
          <p:cNvPr id="14" name="Content Placeholder 13"/>
          <p:cNvSpPr>
            <a:spLocks noGrp="1"/>
          </p:cNvSpPr>
          <p:nvPr>
            <p:ph idx="1"/>
          </p:nvPr>
        </p:nvSpPr>
        <p:spPr>
          <a:xfrm>
            <a:off x="253263" y="2147246"/>
            <a:ext cx="3203641" cy="3831481"/>
          </a:xfrm>
        </p:spPr>
        <p:txBody>
          <a:bodyPr/>
          <a:lstStyle/>
          <a:p>
            <a:r>
              <a:rPr lang="en-US" dirty="0"/>
              <a:t>Starts when the city opens the fields for use</a:t>
            </a:r>
          </a:p>
          <a:p>
            <a:r>
              <a:rPr lang="en-US" dirty="0"/>
              <a:t>Location: Moir Park </a:t>
            </a:r>
          </a:p>
          <a:p>
            <a:pPr lvl="1"/>
            <a:r>
              <a:rPr lang="en-US" dirty="0"/>
              <a:t>520 </a:t>
            </a:r>
            <a:r>
              <a:rPr lang="en-US" sz="1800" dirty="0"/>
              <a:t>Industrial</a:t>
            </a:r>
            <a:r>
              <a:rPr lang="en-US" dirty="0"/>
              <a:t> Road G, </a:t>
            </a:r>
            <a:r>
              <a:rPr lang="en-US" dirty="0" err="1"/>
              <a:t>Cranbrook</a:t>
            </a:r>
            <a:r>
              <a:rPr lang="en-US" dirty="0"/>
              <a:t>, BC V1C 6R4</a:t>
            </a:r>
          </a:p>
          <a:p>
            <a:r>
              <a:rPr lang="en-US" dirty="0"/>
              <a:t>Twice weekly on Mondays and Wednesdays </a:t>
            </a:r>
            <a:endParaRPr lang="en-CA" dirty="0"/>
          </a:p>
        </p:txBody>
      </p:sp>
      <p:pic>
        <p:nvPicPr>
          <p:cNvPr id="5" name="Picture 4"/>
          <p:cNvPicPr>
            <a:picLocks noChangeAspect="1"/>
          </p:cNvPicPr>
          <p:nvPr/>
        </p:nvPicPr>
        <p:blipFill rotWithShape="1">
          <a:blip r:embed="rId2"/>
          <a:srcRect l="14260" t="28722" r="45387" b="7397"/>
          <a:stretch/>
        </p:blipFill>
        <p:spPr>
          <a:xfrm>
            <a:off x="3618964" y="431342"/>
            <a:ext cx="6851560" cy="6098247"/>
          </a:xfrm>
          <a:prstGeom prst="rect">
            <a:avLst/>
          </a:prstGeom>
        </p:spPr>
      </p:pic>
      <p:sp>
        <p:nvSpPr>
          <p:cNvPr id="6" name="TextBox 5"/>
          <p:cNvSpPr txBox="1"/>
          <p:nvPr/>
        </p:nvSpPr>
        <p:spPr>
          <a:xfrm>
            <a:off x="5241701" y="1561068"/>
            <a:ext cx="1197735" cy="369332"/>
          </a:xfrm>
          <a:prstGeom prst="rect">
            <a:avLst/>
          </a:prstGeom>
          <a:noFill/>
        </p:spPr>
        <p:txBody>
          <a:bodyPr wrap="square" rtlCol="0">
            <a:spAutoFit/>
          </a:bodyPr>
          <a:lstStyle/>
          <a:p>
            <a:r>
              <a:rPr lang="en-US" dirty="0">
                <a:solidFill>
                  <a:schemeClr val="bg1"/>
                </a:solidFill>
              </a:rPr>
              <a:t>Upper Far</a:t>
            </a:r>
            <a:endParaRPr lang="en-CA" dirty="0">
              <a:solidFill>
                <a:schemeClr val="bg1"/>
              </a:solidFill>
            </a:endParaRPr>
          </a:p>
        </p:txBody>
      </p:sp>
      <p:sp>
        <p:nvSpPr>
          <p:cNvPr id="8" name="TextBox 7"/>
          <p:cNvSpPr txBox="1"/>
          <p:nvPr/>
        </p:nvSpPr>
        <p:spPr>
          <a:xfrm>
            <a:off x="5241700" y="3295799"/>
            <a:ext cx="1481072" cy="369332"/>
          </a:xfrm>
          <a:prstGeom prst="rect">
            <a:avLst/>
          </a:prstGeom>
          <a:noFill/>
        </p:spPr>
        <p:txBody>
          <a:bodyPr wrap="square" rtlCol="0">
            <a:spAutoFit/>
          </a:bodyPr>
          <a:lstStyle/>
          <a:p>
            <a:r>
              <a:rPr lang="en-US" dirty="0">
                <a:solidFill>
                  <a:schemeClr val="bg1"/>
                </a:solidFill>
              </a:rPr>
              <a:t>Upper Close</a:t>
            </a:r>
            <a:endParaRPr lang="en-CA" dirty="0">
              <a:solidFill>
                <a:schemeClr val="bg1"/>
              </a:solidFill>
            </a:endParaRPr>
          </a:p>
        </p:txBody>
      </p:sp>
      <p:sp>
        <p:nvSpPr>
          <p:cNvPr id="9" name="TextBox 8"/>
          <p:cNvSpPr txBox="1"/>
          <p:nvPr/>
        </p:nvSpPr>
        <p:spPr>
          <a:xfrm>
            <a:off x="7673662" y="1633367"/>
            <a:ext cx="1329884" cy="369332"/>
          </a:xfrm>
          <a:prstGeom prst="rect">
            <a:avLst/>
          </a:prstGeom>
          <a:noFill/>
        </p:spPr>
        <p:txBody>
          <a:bodyPr wrap="square" rtlCol="0">
            <a:spAutoFit/>
          </a:bodyPr>
          <a:lstStyle/>
          <a:p>
            <a:r>
              <a:rPr lang="en-US" dirty="0">
                <a:solidFill>
                  <a:schemeClr val="bg1"/>
                </a:solidFill>
              </a:rPr>
              <a:t>Lower Far</a:t>
            </a:r>
            <a:endParaRPr lang="en-CA" dirty="0">
              <a:solidFill>
                <a:schemeClr val="bg1"/>
              </a:solidFill>
            </a:endParaRPr>
          </a:p>
        </p:txBody>
      </p:sp>
      <p:sp>
        <p:nvSpPr>
          <p:cNvPr id="10" name="TextBox 9"/>
          <p:cNvSpPr txBox="1"/>
          <p:nvPr/>
        </p:nvSpPr>
        <p:spPr>
          <a:xfrm>
            <a:off x="7673661" y="3451262"/>
            <a:ext cx="1650643" cy="369332"/>
          </a:xfrm>
          <a:prstGeom prst="rect">
            <a:avLst/>
          </a:prstGeom>
          <a:noFill/>
        </p:spPr>
        <p:txBody>
          <a:bodyPr wrap="square" rtlCol="0">
            <a:spAutoFit/>
          </a:bodyPr>
          <a:lstStyle/>
          <a:p>
            <a:r>
              <a:rPr lang="en-US" dirty="0">
                <a:solidFill>
                  <a:schemeClr val="bg1"/>
                </a:solidFill>
              </a:rPr>
              <a:t>Lower </a:t>
            </a:r>
            <a:r>
              <a:rPr lang="en-US" dirty="0" err="1">
                <a:solidFill>
                  <a:schemeClr val="bg1"/>
                </a:solidFill>
              </a:rPr>
              <a:t>CLose</a:t>
            </a:r>
            <a:endParaRPr lang="en-CA" dirty="0">
              <a:solidFill>
                <a:schemeClr val="bg1"/>
              </a:solidFill>
            </a:endParaRPr>
          </a:p>
        </p:txBody>
      </p:sp>
      <p:sp>
        <p:nvSpPr>
          <p:cNvPr id="11" name="TextBox 10"/>
          <p:cNvSpPr txBox="1"/>
          <p:nvPr/>
        </p:nvSpPr>
        <p:spPr>
          <a:xfrm>
            <a:off x="5085008" y="5796070"/>
            <a:ext cx="1197735" cy="369332"/>
          </a:xfrm>
          <a:prstGeom prst="rect">
            <a:avLst/>
          </a:prstGeom>
          <a:noFill/>
        </p:spPr>
        <p:txBody>
          <a:bodyPr wrap="square" rtlCol="0">
            <a:spAutoFit/>
          </a:bodyPr>
          <a:lstStyle/>
          <a:p>
            <a:r>
              <a:rPr lang="en-US" dirty="0">
                <a:solidFill>
                  <a:schemeClr val="bg1"/>
                </a:solidFill>
              </a:rPr>
              <a:t>Football</a:t>
            </a:r>
            <a:endParaRPr lang="en-CA" dirty="0">
              <a:solidFill>
                <a:schemeClr val="bg1"/>
              </a:solidFill>
            </a:endParaRPr>
          </a:p>
        </p:txBody>
      </p:sp>
      <p:sp>
        <p:nvSpPr>
          <p:cNvPr id="12" name="TextBox 11"/>
          <p:cNvSpPr txBox="1"/>
          <p:nvPr/>
        </p:nvSpPr>
        <p:spPr>
          <a:xfrm>
            <a:off x="6875171" y="5952901"/>
            <a:ext cx="1197735" cy="369332"/>
          </a:xfrm>
          <a:prstGeom prst="rect">
            <a:avLst/>
          </a:prstGeom>
          <a:noFill/>
        </p:spPr>
        <p:txBody>
          <a:bodyPr wrap="square" rtlCol="0">
            <a:spAutoFit/>
          </a:bodyPr>
          <a:lstStyle/>
          <a:p>
            <a:r>
              <a:rPr lang="en-US" dirty="0">
                <a:solidFill>
                  <a:schemeClr val="bg1"/>
                </a:solidFill>
              </a:rPr>
              <a:t>Parking</a:t>
            </a:r>
            <a:endParaRPr lang="en-CA" dirty="0">
              <a:solidFill>
                <a:schemeClr val="bg1"/>
              </a:solidFill>
            </a:endParaRPr>
          </a:p>
        </p:txBody>
      </p:sp>
      <p:sp>
        <p:nvSpPr>
          <p:cNvPr id="13" name="TextBox 12"/>
          <p:cNvSpPr txBox="1"/>
          <p:nvPr/>
        </p:nvSpPr>
        <p:spPr>
          <a:xfrm>
            <a:off x="8126569" y="4962590"/>
            <a:ext cx="1442434" cy="369332"/>
          </a:xfrm>
          <a:prstGeom prst="rect">
            <a:avLst/>
          </a:prstGeom>
          <a:noFill/>
        </p:spPr>
        <p:txBody>
          <a:bodyPr wrap="square" rtlCol="0">
            <a:spAutoFit/>
          </a:bodyPr>
          <a:lstStyle/>
          <a:p>
            <a:r>
              <a:rPr lang="en-US" dirty="0">
                <a:solidFill>
                  <a:schemeClr val="bg1"/>
                </a:solidFill>
              </a:rPr>
              <a:t>Washrooms</a:t>
            </a:r>
            <a:endParaRPr lang="en-CA" dirty="0">
              <a:solidFill>
                <a:schemeClr val="bg1"/>
              </a:solidFill>
            </a:endParaRPr>
          </a:p>
        </p:txBody>
      </p:sp>
    </p:spTree>
    <p:extLst>
      <p:ext uri="{BB962C8B-B14F-4D97-AF65-F5344CB8AC3E}">
        <p14:creationId xmlns:p14="http://schemas.microsoft.com/office/powerpoint/2010/main" val="9612499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8546" y="1398729"/>
            <a:ext cx="7308985" cy="1212592"/>
          </a:xfrm>
        </p:spPr>
        <p:txBody>
          <a:bodyPr/>
          <a:lstStyle/>
          <a:p>
            <a:r>
              <a:rPr lang="en-US" b="1" dirty="0"/>
              <a:t>Practices:</a:t>
            </a:r>
            <a:r>
              <a:rPr lang="en-US" dirty="0"/>
              <a:t> </a:t>
            </a:r>
            <a:r>
              <a:rPr lang="en-US" u="sng" dirty="0"/>
              <a:t>15 minutes early</a:t>
            </a:r>
            <a:endParaRPr lang="en-US" dirty="0"/>
          </a:p>
          <a:p>
            <a:r>
              <a:rPr lang="en-US" b="1" dirty="0"/>
              <a:t>Games:</a:t>
            </a:r>
            <a:r>
              <a:rPr lang="en-US" dirty="0"/>
              <a:t> </a:t>
            </a:r>
            <a:r>
              <a:rPr lang="en-US" u="sng" dirty="0"/>
              <a:t>30 to 60 minutes early *Coach to determine</a:t>
            </a:r>
            <a:endParaRPr lang="en-CA" u="sng"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570628173"/>
              </p:ext>
            </p:extLst>
          </p:nvPr>
        </p:nvGraphicFramePr>
        <p:xfrm>
          <a:off x="548546" y="2348246"/>
          <a:ext cx="8895704" cy="4433080"/>
        </p:xfrm>
        <a:graphic>
          <a:graphicData uri="http://schemas.openxmlformats.org/drawingml/2006/table">
            <a:tbl>
              <a:tblPr firstRow="1" bandRow="1">
                <a:tableStyleId>{5C22544A-7EE6-4342-B048-85BDC9FD1C3A}</a:tableStyleId>
              </a:tblPr>
              <a:tblGrid>
                <a:gridCol w="2426666">
                  <a:extLst>
                    <a:ext uri="{9D8B030D-6E8A-4147-A177-3AD203B41FA5}">
                      <a16:colId xmlns="" xmlns:a16="http://schemas.microsoft.com/office/drawing/2014/main" val="20000"/>
                    </a:ext>
                  </a:extLst>
                </a:gridCol>
                <a:gridCol w="2715904">
                  <a:extLst>
                    <a:ext uri="{9D8B030D-6E8A-4147-A177-3AD203B41FA5}">
                      <a16:colId xmlns="" xmlns:a16="http://schemas.microsoft.com/office/drawing/2014/main" val="20001"/>
                    </a:ext>
                  </a:extLst>
                </a:gridCol>
                <a:gridCol w="1876567">
                  <a:extLst>
                    <a:ext uri="{9D8B030D-6E8A-4147-A177-3AD203B41FA5}">
                      <a16:colId xmlns="" xmlns:a16="http://schemas.microsoft.com/office/drawing/2014/main" val="20002"/>
                    </a:ext>
                  </a:extLst>
                </a:gridCol>
                <a:gridCol w="393950"/>
                <a:gridCol w="1482617"/>
              </a:tblGrid>
              <a:tr h="443308">
                <a:tc>
                  <a:txBody>
                    <a:bodyPr/>
                    <a:lstStyle/>
                    <a:p>
                      <a:r>
                        <a:rPr lang="en-US" dirty="0"/>
                        <a:t>Practice Time</a:t>
                      </a:r>
                      <a:endParaRPr lang="en-CA" dirty="0"/>
                    </a:p>
                  </a:txBody>
                  <a:tcPr/>
                </a:tc>
                <a:tc>
                  <a:txBody>
                    <a:bodyPr/>
                    <a:lstStyle/>
                    <a:p>
                      <a:r>
                        <a:rPr lang="en-US" dirty="0"/>
                        <a:t>Field Moir Park</a:t>
                      </a:r>
                      <a:endParaRPr lang="en-CA" dirty="0"/>
                    </a:p>
                  </a:txBody>
                  <a:tcPr/>
                </a:tc>
                <a:tc gridSpan="3">
                  <a:txBody>
                    <a:bodyPr/>
                    <a:lstStyle/>
                    <a:p>
                      <a:r>
                        <a:rPr lang="en-US" dirty="0"/>
                        <a:t>Team</a:t>
                      </a:r>
                      <a:endParaRPr lang="en-CA" dirty="0"/>
                    </a:p>
                  </a:txBody>
                  <a:tcPr/>
                </a:tc>
                <a:tc hMerge="1">
                  <a:txBody>
                    <a:bodyPr/>
                    <a:lstStyle/>
                    <a:p>
                      <a:endParaRPr lang="en-CA"/>
                    </a:p>
                  </a:txBody>
                  <a:tcPr/>
                </a:tc>
                <a:tc hMerge="1">
                  <a:txBody>
                    <a:bodyPr/>
                    <a:lstStyle/>
                    <a:p>
                      <a:endParaRPr lang="en-CA"/>
                    </a:p>
                  </a:txBody>
                  <a:tcPr/>
                </a:tc>
                <a:extLst>
                  <a:ext uri="{0D108BD9-81ED-4DB2-BD59-A6C34878D82A}">
                    <a16:rowId xmlns="" xmlns:a16="http://schemas.microsoft.com/office/drawing/2014/main" val="10000"/>
                  </a:ext>
                </a:extLst>
              </a:tr>
              <a:tr h="443308">
                <a:tc>
                  <a:txBody>
                    <a:bodyPr/>
                    <a:lstStyle/>
                    <a:p>
                      <a:r>
                        <a:rPr lang="en-US" dirty="0"/>
                        <a:t>5:00-6:30pm</a:t>
                      </a:r>
                      <a:endParaRPr lang="en-CA" sz="1100" dirty="0"/>
                    </a:p>
                  </a:txBody>
                  <a:tcPr/>
                </a:tc>
                <a:tc>
                  <a:txBody>
                    <a:bodyPr/>
                    <a:lstStyle/>
                    <a:p>
                      <a:r>
                        <a:rPr lang="en-US" dirty="0" smtClean="0"/>
                        <a:t>Upper FAR</a:t>
                      </a:r>
                      <a:endParaRPr lang="en-CA" dirty="0"/>
                    </a:p>
                  </a:txBody>
                  <a:tcPr/>
                </a:tc>
                <a:tc gridSpan="2">
                  <a:txBody>
                    <a:bodyPr/>
                    <a:lstStyle/>
                    <a:p>
                      <a:r>
                        <a:rPr lang="en-US" dirty="0" smtClean="0"/>
                        <a:t>U13 Girls</a:t>
                      </a:r>
                      <a:endParaRPr lang="en-CA" dirty="0"/>
                    </a:p>
                  </a:txBody>
                  <a:tcPr/>
                </a:tc>
                <a:tc hMerge="1">
                  <a:txBody>
                    <a:bodyPr/>
                    <a:lstStyle/>
                    <a:p>
                      <a:endParaRPr lang="en-CA"/>
                    </a:p>
                  </a:txBody>
                  <a:tcPr/>
                </a:tc>
                <a:tc>
                  <a:txBody>
                    <a:bodyPr/>
                    <a:lstStyle/>
                    <a:p>
                      <a:r>
                        <a:rPr lang="en-US" dirty="0" smtClean="0"/>
                        <a:t>U11 Boys</a:t>
                      </a:r>
                      <a:endParaRPr lang="en-CA" dirty="0"/>
                    </a:p>
                  </a:txBody>
                  <a:tcPr/>
                </a:tc>
                <a:extLst>
                  <a:ext uri="{0D108BD9-81ED-4DB2-BD59-A6C34878D82A}">
                    <a16:rowId xmlns="" xmlns:a16="http://schemas.microsoft.com/office/drawing/2014/main" val="10001"/>
                  </a:ext>
                </a:extLst>
              </a:tr>
              <a:tr h="443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5:00-6:30pm </a:t>
                      </a:r>
                      <a:endParaRPr lang="en-CA" sz="1100" dirty="0"/>
                    </a:p>
                  </a:txBody>
                  <a:tcPr/>
                </a:tc>
                <a:tc>
                  <a:txBody>
                    <a:bodyPr/>
                    <a:lstStyle/>
                    <a:p>
                      <a:r>
                        <a:rPr lang="en-US" dirty="0" smtClean="0"/>
                        <a:t>Upper CLOSE</a:t>
                      </a:r>
                      <a:endParaRPr lang="en-CA" dirty="0"/>
                    </a:p>
                  </a:txBody>
                  <a:tcPr/>
                </a:tc>
                <a:tc gridSpan="2">
                  <a:txBody>
                    <a:bodyPr/>
                    <a:lstStyle/>
                    <a:p>
                      <a:r>
                        <a:rPr lang="en-US" dirty="0" smtClean="0"/>
                        <a:t>U13 Boys</a:t>
                      </a:r>
                      <a:endParaRPr lang="en-CA" dirty="0"/>
                    </a:p>
                  </a:txBody>
                  <a:tcPr/>
                </a:tc>
                <a:tc hMerge="1">
                  <a:txBody>
                    <a:bodyPr/>
                    <a:lstStyle/>
                    <a:p>
                      <a:endParaRPr lang="en-CA"/>
                    </a:p>
                  </a:txBody>
                  <a:tcPr/>
                </a:tc>
                <a:tc>
                  <a:txBody>
                    <a:bodyPr/>
                    <a:lstStyle/>
                    <a:p>
                      <a:r>
                        <a:rPr lang="en-US" dirty="0" smtClean="0"/>
                        <a:t>U12 Boys</a:t>
                      </a:r>
                      <a:endParaRPr lang="en-CA" dirty="0"/>
                    </a:p>
                  </a:txBody>
                  <a:tcPr/>
                </a:tc>
                <a:extLst>
                  <a:ext uri="{0D108BD9-81ED-4DB2-BD59-A6C34878D82A}">
                    <a16:rowId xmlns="" xmlns:a16="http://schemas.microsoft.com/office/drawing/2014/main" val="10002"/>
                  </a:ext>
                </a:extLst>
              </a:tr>
              <a:tr h="443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5:00-6:30pm</a:t>
                      </a:r>
                      <a:endParaRPr lang="en-CA" dirty="0"/>
                    </a:p>
                  </a:txBody>
                  <a:tcPr/>
                </a:tc>
                <a:tc>
                  <a:txBody>
                    <a:bodyPr/>
                    <a:lstStyle/>
                    <a:p>
                      <a:r>
                        <a:rPr lang="en-US" dirty="0" smtClean="0"/>
                        <a:t>Lower</a:t>
                      </a:r>
                      <a:r>
                        <a:rPr lang="en-US" baseline="0" dirty="0" smtClean="0"/>
                        <a:t> FAR</a:t>
                      </a:r>
                      <a:endParaRPr lang="en-CA" dirty="0"/>
                    </a:p>
                  </a:txBody>
                  <a:tcPr/>
                </a:tc>
                <a:tc gridSpan="2">
                  <a:txBody>
                    <a:bodyPr/>
                    <a:lstStyle/>
                    <a:p>
                      <a:r>
                        <a:rPr lang="en-US" dirty="0" smtClean="0"/>
                        <a:t>U9/10/11 Girls</a:t>
                      </a:r>
                      <a:endParaRPr lang="en-CA" dirty="0"/>
                    </a:p>
                  </a:txBody>
                  <a:tcPr/>
                </a:tc>
                <a:tc hMerge="1">
                  <a:txBody>
                    <a:bodyPr/>
                    <a:lstStyle/>
                    <a:p>
                      <a:endParaRPr lang="en-CA"/>
                    </a:p>
                  </a:txBody>
                  <a:tcPr/>
                </a:tc>
                <a:tc>
                  <a:txBody>
                    <a:bodyPr/>
                    <a:lstStyle/>
                    <a:p>
                      <a:r>
                        <a:rPr lang="en-US" dirty="0" smtClean="0"/>
                        <a:t>U12 Girls</a:t>
                      </a:r>
                      <a:endParaRPr lang="en-CA" dirty="0"/>
                    </a:p>
                  </a:txBody>
                  <a:tcPr/>
                </a:tc>
                <a:extLst>
                  <a:ext uri="{0D108BD9-81ED-4DB2-BD59-A6C34878D82A}">
                    <a16:rowId xmlns="" xmlns:a16="http://schemas.microsoft.com/office/drawing/2014/main" val="10003"/>
                  </a:ext>
                </a:extLst>
              </a:tr>
              <a:tr h="443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5:00-6:30pm</a:t>
                      </a:r>
                      <a:endParaRPr lang="en-CA" sz="1800" dirty="0"/>
                    </a:p>
                  </a:txBody>
                  <a:tcPr/>
                </a:tc>
                <a:tc>
                  <a:txBody>
                    <a:bodyPr/>
                    <a:lstStyle/>
                    <a:p>
                      <a:r>
                        <a:rPr lang="en-US" dirty="0" smtClean="0"/>
                        <a:t>Lower</a:t>
                      </a:r>
                      <a:r>
                        <a:rPr lang="en-US" baseline="0" dirty="0" smtClean="0"/>
                        <a:t> CLOSE</a:t>
                      </a:r>
                      <a:endParaRPr lang="en-CA" dirty="0"/>
                    </a:p>
                  </a:txBody>
                  <a:tcPr/>
                </a:tc>
                <a:tc gridSpan="2">
                  <a:txBody>
                    <a:bodyPr/>
                    <a:lstStyle/>
                    <a:p>
                      <a:r>
                        <a:rPr lang="en-US" dirty="0" smtClean="0"/>
                        <a:t>U9/10 Boys</a:t>
                      </a:r>
                      <a:endParaRPr lang="en-CA" dirty="0"/>
                    </a:p>
                  </a:txBody>
                  <a:tcPr/>
                </a:tc>
                <a:tc hMerge="1">
                  <a:txBody>
                    <a:bodyPr/>
                    <a:lstStyle/>
                    <a:p>
                      <a:endParaRPr lang="en-CA"/>
                    </a:p>
                  </a:txBody>
                  <a:tcPr/>
                </a:tc>
                <a:tc>
                  <a:txBody>
                    <a:bodyPr/>
                    <a:lstStyle/>
                    <a:p>
                      <a:endParaRPr lang="en-CA" dirty="0"/>
                    </a:p>
                  </a:txBody>
                  <a:tcPr/>
                </a:tc>
                <a:extLst>
                  <a:ext uri="{0D108BD9-81ED-4DB2-BD59-A6C34878D82A}">
                    <a16:rowId xmlns="" xmlns:a16="http://schemas.microsoft.com/office/drawing/2014/main" val="10004"/>
                  </a:ext>
                </a:extLst>
              </a:tr>
              <a:tr h="443308">
                <a:tc>
                  <a:txBody>
                    <a:bodyPr/>
                    <a:lstStyle/>
                    <a:p>
                      <a:endParaRPr lang="en-CA" dirty="0"/>
                    </a:p>
                  </a:txBody>
                  <a:tcPr/>
                </a:tc>
                <a:tc>
                  <a:txBody>
                    <a:bodyPr/>
                    <a:lstStyle/>
                    <a:p>
                      <a:endParaRPr lang="en-CA" dirty="0"/>
                    </a:p>
                  </a:txBody>
                  <a:tcPr/>
                </a:tc>
                <a:tc gridSpan="3">
                  <a:txBody>
                    <a:bodyPr/>
                    <a:lstStyle/>
                    <a:p>
                      <a:endParaRPr lang="en-CA" dirty="0"/>
                    </a:p>
                  </a:txBody>
                  <a:tcPr/>
                </a:tc>
                <a:tc hMerge="1">
                  <a:txBody>
                    <a:bodyPr/>
                    <a:lstStyle/>
                    <a:p>
                      <a:endParaRPr lang="en-CA"/>
                    </a:p>
                  </a:txBody>
                  <a:tcPr/>
                </a:tc>
                <a:tc hMerge="1">
                  <a:txBody>
                    <a:bodyPr/>
                    <a:lstStyle/>
                    <a:p>
                      <a:endParaRPr lang="en-CA"/>
                    </a:p>
                  </a:txBody>
                  <a:tcPr/>
                </a:tc>
              </a:tr>
              <a:tr h="443308">
                <a:tc>
                  <a:txBody>
                    <a:bodyPr/>
                    <a:lstStyle/>
                    <a:p>
                      <a:r>
                        <a:rPr lang="en-US" dirty="0"/>
                        <a:t>6:30-8:00pm</a:t>
                      </a:r>
                      <a:endParaRPr lang="en-CA" dirty="0"/>
                    </a:p>
                  </a:txBody>
                  <a:tcPr/>
                </a:tc>
                <a:tc>
                  <a:txBody>
                    <a:bodyPr/>
                    <a:lstStyle/>
                    <a:p>
                      <a:r>
                        <a:rPr lang="en-US" dirty="0" smtClean="0"/>
                        <a:t>Upper FAR</a:t>
                      </a:r>
                      <a:endParaRPr lang="en-CA" dirty="0"/>
                    </a:p>
                  </a:txBody>
                  <a:tcPr/>
                </a:tc>
                <a:tc>
                  <a:txBody>
                    <a:bodyPr/>
                    <a:lstStyle/>
                    <a:p>
                      <a:r>
                        <a:rPr lang="en-US" dirty="0" smtClean="0"/>
                        <a:t>U15 Girls</a:t>
                      </a:r>
                      <a:endParaRPr lang="en-CA" dirty="0"/>
                    </a:p>
                  </a:txBody>
                  <a:tcPr/>
                </a:tc>
                <a:tc gridSpan="2">
                  <a:txBody>
                    <a:bodyPr/>
                    <a:lstStyle/>
                    <a:p>
                      <a:r>
                        <a:rPr lang="en-US" dirty="0" smtClean="0"/>
                        <a:t>U14 Girls</a:t>
                      </a:r>
                      <a:endParaRPr lang="en-CA" dirty="0"/>
                    </a:p>
                  </a:txBody>
                  <a:tcPr/>
                </a:tc>
                <a:tc hMerge="1">
                  <a:txBody>
                    <a:bodyPr/>
                    <a:lstStyle/>
                    <a:p>
                      <a:endParaRPr lang="en-CA"/>
                    </a:p>
                  </a:txBody>
                  <a:tcPr/>
                </a:tc>
                <a:extLst>
                  <a:ext uri="{0D108BD9-81ED-4DB2-BD59-A6C34878D82A}">
                    <a16:rowId xmlns="" xmlns:a16="http://schemas.microsoft.com/office/drawing/2014/main" val="10005"/>
                  </a:ext>
                </a:extLst>
              </a:tr>
              <a:tr h="443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6:30-8:00pm</a:t>
                      </a:r>
                      <a:endParaRPr lang="en-CA" dirty="0"/>
                    </a:p>
                  </a:txBody>
                  <a:tcPr/>
                </a:tc>
                <a:tc>
                  <a:txBody>
                    <a:bodyPr/>
                    <a:lstStyle/>
                    <a:p>
                      <a:r>
                        <a:rPr lang="en-US" dirty="0" smtClean="0"/>
                        <a:t>Upper CLOSE</a:t>
                      </a:r>
                      <a:endParaRPr lang="en-CA" dirty="0"/>
                    </a:p>
                  </a:txBody>
                  <a:tcPr/>
                </a:tc>
                <a:tc>
                  <a:txBody>
                    <a:bodyPr/>
                    <a:lstStyle/>
                    <a:p>
                      <a:r>
                        <a:rPr lang="en-US" dirty="0" smtClean="0"/>
                        <a:t>U17/18 Girls</a:t>
                      </a:r>
                      <a:endParaRPr lang="en-CA" dirty="0"/>
                    </a:p>
                  </a:txBody>
                  <a:tcPr/>
                </a:tc>
                <a:tc gridSpan="2">
                  <a:txBody>
                    <a:bodyPr/>
                    <a:lstStyle/>
                    <a:p>
                      <a:endParaRPr lang="en-CA" dirty="0"/>
                    </a:p>
                  </a:txBody>
                  <a:tcPr/>
                </a:tc>
                <a:tc hMerge="1">
                  <a:txBody>
                    <a:bodyPr/>
                    <a:lstStyle/>
                    <a:p>
                      <a:endParaRPr lang="en-CA"/>
                    </a:p>
                  </a:txBody>
                  <a:tcPr/>
                </a:tc>
                <a:extLst>
                  <a:ext uri="{0D108BD9-81ED-4DB2-BD59-A6C34878D82A}">
                    <a16:rowId xmlns="" xmlns:a16="http://schemas.microsoft.com/office/drawing/2014/main" val="10006"/>
                  </a:ext>
                </a:extLst>
              </a:tr>
              <a:tr h="443308">
                <a:tc>
                  <a:txBody>
                    <a:bodyPr/>
                    <a:lstStyle/>
                    <a:p>
                      <a:r>
                        <a:rPr lang="en-US" dirty="0"/>
                        <a:t>6:30-8:00pm</a:t>
                      </a:r>
                      <a:endParaRPr lang="en-CA" dirty="0"/>
                    </a:p>
                  </a:txBody>
                  <a:tcPr/>
                </a:tc>
                <a:tc>
                  <a:txBody>
                    <a:bodyPr/>
                    <a:lstStyle/>
                    <a:p>
                      <a:r>
                        <a:rPr lang="en-US" dirty="0" smtClean="0"/>
                        <a:t>Lower</a:t>
                      </a:r>
                      <a:r>
                        <a:rPr lang="en-US" baseline="0" dirty="0" smtClean="0"/>
                        <a:t> FAR</a:t>
                      </a:r>
                      <a:endParaRPr lang="en-CA" dirty="0"/>
                    </a:p>
                  </a:txBody>
                  <a:tcPr/>
                </a:tc>
                <a:tc>
                  <a:txBody>
                    <a:bodyPr/>
                    <a:lstStyle/>
                    <a:p>
                      <a:r>
                        <a:rPr lang="en-US" dirty="0" smtClean="0"/>
                        <a:t>U18 Boys</a:t>
                      </a:r>
                      <a:endParaRPr lang="en-CA" dirty="0"/>
                    </a:p>
                  </a:txBody>
                  <a:tcPr/>
                </a:tc>
                <a:tc gridSpan="2">
                  <a:txBody>
                    <a:bodyPr/>
                    <a:lstStyle/>
                    <a:p>
                      <a:r>
                        <a:rPr lang="en-US" dirty="0" smtClean="0"/>
                        <a:t>U14 Boys</a:t>
                      </a:r>
                      <a:endParaRPr lang="en-CA" dirty="0"/>
                    </a:p>
                  </a:txBody>
                  <a:tcPr/>
                </a:tc>
                <a:tc hMerge="1">
                  <a:txBody>
                    <a:bodyPr/>
                    <a:lstStyle/>
                    <a:p>
                      <a:endParaRPr lang="en-CA"/>
                    </a:p>
                  </a:txBody>
                  <a:tcPr/>
                </a:tc>
                <a:extLst>
                  <a:ext uri="{0D108BD9-81ED-4DB2-BD59-A6C34878D82A}">
                    <a16:rowId xmlns="" xmlns:a16="http://schemas.microsoft.com/office/drawing/2014/main" val="10007"/>
                  </a:ext>
                </a:extLst>
              </a:tr>
              <a:tr h="4433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6:30-8:00pm</a:t>
                      </a:r>
                      <a:endParaRPr lang="en-CA" dirty="0"/>
                    </a:p>
                  </a:txBody>
                  <a:tcPr/>
                </a:tc>
                <a:tc>
                  <a:txBody>
                    <a:bodyPr/>
                    <a:lstStyle/>
                    <a:p>
                      <a:r>
                        <a:rPr lang="en-US" dirty="0" smtClean="0"/>
                        <a:t>Lower</a:t>
                      </a:r>
                      <a:r>
                        <a:rPr lang="en-US" baseline="0" dirty="0" smtClean="0"/>
                        <a:t> CLOSE</a:t>
                      </a:r>
                      <a:endParaRPr lang="en-CA" dirty="0"/>
                    </a:p>
                  </a:txBody>
                  <a:tcPr/>
                </a:tc>
                <a:tc>
                  <a:txBody>
                    <a:bodyPr/>
                    <a:lstStyle/>
                    <a:p>
                      <a:r>
                        <a:rPr lang="en-US" dirty="0" smtClean="0"/>
                        <a:t>U15 Boys</a:t>
                      </a:r>
                      <a:endParaRPr lang="en-CA" dirty="0"/>
                    </a:p>
                  </a:txBody>
                  <a:tcPr/>
                </a:tc>
                <a:tc gridSpan="2">
                  <a:txBody>
                    <a:bodyPr/>
                    <a:lstStyle/>
                    <a:p>
                      <a:r>
                        <a:rPr lang="en-US" dirty="0" smtClean="0"/>
                        <a:t>U16/17 Boys</a:t>
                      </a:r>
                      <a:endParaRPr lang="en-CA" dirty="0"/>
                    </a:p>
                  </a:txBody>
                  <a:tcPr/>
                </a:tc>
                <a:tc hMerge="1">
                  <a:txBody>
                    <a:bodyPr/>
                    <a:lstStyle/>
                    <a:p>
                      <a:endParaRPr lang="en-CA"/>
                    </a:p>
                  </a:txBody>
                  <a:tcPr/>
                </a:tc>
                <a:extLst>
                  <a:ext uri="{0D108BD9-81ED-4DB2-BD59-A6C34878D82A}">
                    <a16:rowId xmlns="" xmlns:a16="http://schemas.microsoft.com/office/drawing/2014/main" val="10008"/>
                  </a:ext>
                </a:extLst>
              </a:tr>
            </a:tbl>
          </a:graphicData>
        </a:graphic>
      </p:graphicFrame>
      <p:pic>
        <p:nvPicPr>
          <p:cNvPr id="3080" name="Picture 8" descr="Clock Free Clip Art Images｜Illus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024" y="381000"/>
            <a:ext cx="1779588" cy="177958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Schedule</a:t>
            </a:r>
            <a:endParaRPr lang="en-CA" dirty="0"/>
          </a:p>
        </p:txBody>
      </p:sp>
    </p:spTree>
    <p:extLst>
      <p:ext uri="{BB962C8B-B14F-4D97-AF65-F5344CB8AC3E}">
        <p14:creationId xmlns:p14="http://schemas.microsoft.com/office/powerpoint/2010/main" val="5427136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393" y="1809336"/>
            <a:ext cx="9445460" cy="4793464"/>
          </a:xfrm>
        </p:spPr>
        <p:txBody>
          <a:bodyPr>
            <a:normAutofit/>
          </a:bodyPr>
          <a:lstStyle/>
          <a:p>
            <a:pPr marL="457200" lvl="1" indent="0">
              <a:buNone/>
            </a:pPr>
            <a:endParaRPr lang="en-US" sz="2000" dirty="0"/>
          </a:p>
          <a:p>
            <a:r>
              <a:rPr lang="en-US" sz="2000" b="1" dirty="0"/>
              <a:t>Parent </a:t>
            </a:r>
            <a:r>
              <a:rPr lang="en-US" sz="2000" b="1" dirty="0" smtClean="0"/>
              <a:t>Volunteers for Home Tournament</a:t>
            </a:r>
            <a:endParaRPr lang="en-US" sz="2000" dirty="0"/>
          </a:p>
          <a:p>
            <a:pPr lvl="1"/>
            <a:r>
              <a:rPr lang="en-US" sz="1800" dirty="0"/>
              <a:t>Each team </a:t>
            </a:r>
            <a:r>
              <a:rPr lang="en-US" sz="1800" dirty="0">
                <a:solidFill>
                  <a:schemeClr val="tx1"/>
                </a:solidFill>
              </a:rPr>
              <a:t>needs </a:t>
            </a:r>
            <a:r>
              <a:rPr lang="en-US" sz="1800" u="sng" dirty="0">
                <a:solidFill>
                  <a:schemeClr val="tx1"/>
                </a:solidFill>
              </a:rPr>
              <a:t>2 parents to represent the team </a:t>
            </a:r>
            <a:r>
              <a:rPr lang="en-US" sz="1800" dirty="0">
                <a:solidFill>
                  <a:schemeClr val="tx1"/>
                </a:solidFill>
              </a:rPr>
              <a:t>as lead volunteers </a:t>
            </a:r>
            <a:r>
              <a:rPr lang="en-US" sz="1800" dirty="0"/>
              <a:t>for our local tournament, Kootenay Rovers Classic</a:t>
            </a:r>
          </a:p>
          <a:p>
            <a:pPr lvl="1"/>
            <a:r>
              <a:rPr lang="en-US" sz="1800" u="sng" dirty="0">
                <a:solidFill>
                  <a:schemeClr val="tx1"/>
                </a:solidFill>
              </a:rPr>
              <a:t>ALL Parents will have volunteer obligations during the </a:t>
            </a:r>
            <a:r>
              <a:rPr lang="en-US" sz="1800" u="sng" dirty="0" smtClean="0">
                <a:solidFill>
                  <a:schemeClr val="tx1"/>
                </a:solidFill>
              </a:rPr>
              <a:t>tournament</a:t>
            </a:r>
          </a:p>
          <a:p>
            <a:pPr lvl="1"/>
            <a:r>
              <a:rPr lang="en-US" sz="1800" dirty="0" smtClean="0">
                <a:solidFill>
                  <a:schemeClr val="tx1"/>
                </a:solidFill>
              </a:rPr>
              <a:t>Please send the contact information for these 2 parents to Carolyn and Natalie our wonderful Tournament organizers!</a:t>
            </a:r>
          </a:p>
          <a:p>
            <a:pPr lvl="2"/>
            <a:r>
              <a:rPr lang="en-US" sz="1800" dirty="0" smtClean="0">
                <a:solidFill>
                  <a:schemeClr val="tx1"/>
                </a:solidFill>
                <a:hlinkClick r:id="rId2"/>
              </a:rPr>
              <a:t>Kesasoccer.tournamentchair@gmail.com</a:t>
            </a:r>
            <a:endParaRPr lang="en-US" sz="1800" dirty="0" smtClean="0">
              <a:solidFill>
                <a:schemeClr val="tx1"/>
              </a:solidFill>
            </a:endParaRPr>
          </a:p>
          <a:p>
            <a:pPr lvl="2"/>
            <a:r>
              <a:rPr lang="en-US" sz="1800" dirty="0" smtClean="0">
                <a:solidFill>
                  <a:schemeClr val="tx1"/>
                </a:solidFill>
                <a:hlinkClick r:id="rId3"/>
              </a:rPr>
              <a:t>Kesasoccer.tournamentcochair@gmail.com</a:t>
            </a:r>
            <a:endParaRPr lang="en-US" sz="1800" dirty="0" smtClean="0">
              <a:solidFill>
                <a:schemeClr val="tx1"/>
              </a:solidFill>
            </a:endParaRPr>
          </a:p>
          <a:p>
            <a:pPr lvl="2"/>
            <a:endParaRPr lang="en-US" sz="1800" dirty="0">
              <a:solidFill>
                <a:schemeClr val="tx1"/>
              </a:solidFill>
            </a:endParaRPr>
          </a:p>
          <a:p>
            <a:endParaRPr lang="en-US" sz="2000" dirty="0">
              <a:solidFill>
                <a:schemeClr val="tx1"/>
              </a:solidFill>
            </a:endParaRPr>
          </a:p>
          <a:p>
            <a:endParaRPr lang="en-CA" sz="2000" dirty="0"/>
          </a:p>
        </p:txBody>
      </p:sp>
      <p:pic>
        <p:nvPicPr>
          <p:cNvPr id="8194" name="Picture 2" descr="Commitment Vector Clip Art Royalty Free. 9,658 Commitment clipart vector  EPS illustrations and images available to search from thousands of stock  illustration designers."/>
          <p:cNvPicPr>
            <a:picLocks noChangeAspect="1" noChangeArrowheads="1"/>
          </p:cNvPicPr>
          <p:nvPr/>
        </p:nvPicPr>
        <p:blipFill rotWithShape="1">
          <a:blip r:embed="rId4">
            <a:extLst>
              <a:ext uri="{28A0092B-C50C-407E-A947-70E740481C1C}">
                <a14:useLocalDpi xmlns:a14="http://schemas.microsoft.com/office/drawing/2010/main" val="0"/>
              </a:ext>
            </a:extLst>
          </a:blip>
          <a:srcRect b="12008"/>
          <a:stretch/>
        </p:blipFill>
        <p:spPr bwMode="auto">
          <a:xfrm>
            <a:off x="5585254" y="205581"/>
            <a:ext cx="2276489" cy="16791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for a football team&#10;&#10;Description automatically generated">
            <a:extLst>
              <a:ext uri="{FF2B5EF4-FFF2-40B4-BE49-F238E27FC236}">
                <a16:creationId xmlns="" xmlns:a16="http://schemas.microsoft.com/office/drawing/2014/main" id="{66134A66-9FE9-8336-795F-958BFCE1B9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6281" y="4965628"/>
            <a:ext cx="1442434" cy="1712611"/>
          </a:xfrm>
          <a:prstGeom prst="rect">
            <a:avLst/>
          </a:prstGeom>
        </p:spPr>
      </p:pic>
      <p:sp>
        <p:nvSpPr>
          <p:cNvPr id="4" name="Title 3"/>
          <p:cNvSpPr>
            <a:spLocks noGrp="1"/>
          </p:cNvSpPr>
          <p:nvPr>
            <p:ph type="title"/>
          </p:nvPr>
        </p:nvSpPr>
        <p:spPr/>
        <p:txBody>
          <a:bodyPr/>
          <a:lstStyle/>
          <a:p>
            <a:r>
              <a:rPr lang="en-US" dirty="0" smtClean="0"/>
              <a:t>Volunteers</a:t>
            </a:r>
            <a:endParaRPr lang="en-CA" dirty="0"/>
          </a:p>
        </p:txBody>
      </p:sp>
    </p:spTree>
    <p:extLst>
      <p:ext uri="{BB962C8B-B14F-4D97-AF65-F5344CB8AC3E}">
        <p14:creationId xmlns:p14="http://schemas.microsoft.com/office/powerpoint/2010/main" val="14783303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ootball Championship Clipart Hd PNG, Soccer Award Vector Football Ball  Golden Cup For Sport Promotion Tournament Championship Flyer Design  Football Club Academy Invitation Element Illustration, Award Clipart,  Vector, Illustration PNG Image For"/>
          <p:cNvPicPr>
            <a:picLocks noChangeAspect="1" noChangeArrowheads="1"/>
          </p:cNvPicPr>
          <p:nvPr/>
        </p:nvPicPr>
        <p:blipFill rotWithShape="1">
          <a:blip r:embed="rId2">
            <a:extLst>
              <a:ext uri="{28A0092B-C50C-407E-A947-70E740481C1C}">
                <a14:useLocalDpi xmlns:a14="http://schemas.microsoft.com/office/drawing/2010/main" val="0"/>
              </a:ext>
            </a:extLst>
          </a:blip>
          <a:srcRect l="10245" t="12201" r="8756" b="2522"/>
          <a:stretch/>
        </p:blipFill>
        <p:spPr bwMode="auto">
          <a:xfrm>
            <a:off x="6654627" y="198523"/>
            <a:ext cx="2619375" cy="27577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for a football team&#10;&#10;Description automatically generated">
            <a:extLst>
              <a:ext uri="{FF2B5EF4-FFF2-40B4-BE49-F238E27FC236}">
                <a16:creationId xmlns="" xmlns:a16="http://schemas.microsoft.com/office/drawing/2014/main" id="{66134A66-9FE9-8336-795F-958BFCE1B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6281" y="4965628"/>
            <a:ext cx="1442434" cy="1712611"/>
          </a:xfrm>
          <a:prstGeom prst="rect">
            <a:avLst/>
          </a:prstGeom>
        </p:spPr>
      </p:pic>
      <p:sp>
        <p:nvSpPr>
          <p:cNvPr id="4" name="Title 3"/>
          <p:cNvSpPr>
            <a:spLocks noGrp="1"/>
          </p:cNvSpPr>
          <p:nvPr>
            <p:ph type="title"/>
          </p:nvPr>
        </p:nvSpPr>
        <p:spPr/>
        <p:txBody>
          <a:bodyPr/>
          <a:lstStyle/>
          <a:p>
            <a:r>
              <a:rPr lang="en-US" dirty="0"/>
              <a:t>Tournaments &amp; Games</a:t>
            </a:r>
            <a:endParaRPr lang="en-CA" dirty="0"/>
          </a:p>
        </p:txBody>
      </p:sp>
      <p:sp>
        <p:nvSpPr>
          <p:cNvPr id="8" name="Content Placeholder 7"/>
          <p:cNvSpPr>
            <a:spLocks noGrp="1"/>
          </p:cNvSpPr>
          <p:nvPr>
            <p:ph idx="1"/>
          </p:nvPr>
        </p:nvSpPr>
        <p:spPr>
          <a:xfrm>
            <a:off x="677333" y="1709828"/>
            <a:ext cx="9123489" cy="4968411"/>
          </a:xfrm>
        </p:spPr>
        <p:txBody>
          <a:bodyPr>
            <a:normAutofit fontScale="92500" lnSpcReduction="10000"/>
          </a:bodyPr>
          <a:lstStyle/>
          <a:p>
            <a:r>
              <a:rPr lang="en-US" sz="2400" dirty="0"/>
              <a:t>Nelson May </a:t>
            </a:r>
            <a:r>
              <a:rPr lang="en-US" sz="2400" dirty="0" smtClean="0"/>
              <a:t>9-11</a:t>
            </a:r>
            <a:endParaRPr lang="en-US" sz="2400" dirty="0"/>
          </a:p>
          <a:p>
            <a:r>
              <a:rPr lang="en-US" sz="2400" dirty="0" smtClean="0"/>
              <a:t>Calgary May 16-18</a:t>
            </a:r>
            <a:endParaRPr lang="en-US" sz="2400" dirty="0"/>
          </a:p>
          <a:p>
            <a:r>
              <a:rPr lang="en-US" sz="2400" dirty="0" err="1"/>
              <a:t>Cranbrook</a:t>
            </a:r>
            <a:r>
              <a:rPr lang="en-US" sz="2400" dirty="0"/>
              <a:t>/Kimberley June </a:t>
            </a:r>
            <a:r>
              <a:rPr lang="en-US" sz="2400" dirty="0" smtClean="0"/>
              <a:t>13-15</a:t>
            </a:r>
            <a:endParaRPr lang="en-US" sz="2400" dirty="0"/>
          </a:p>
          <a:p>
            <a:r>
              <a:rPr lang="en-US" sz="2400" dirty="0" smtClean="0"/>
              <a:t>Play </a:t>
            </a:r>
            <a:r>
              <a:rPr lang="en-US" sz="2400" dirty="0"/>
              <a:t>Downs </a:t>
            </a:r>
            <a:r>
              <a:rPr lang="en-US" sz="2400" dirty="0" err="1" smtClean="0"/>
              <a:t>Cranbrook</a:t>
            </a:r>
            <a:r>
              <a:rPr lang="en-US" sz="2400" dirty="0" smtClean="0"/>
              <a:t> (U14-18) May 31-June1</a:t>
            </a:r>
            <a:endParaRPr lang="en-US" sz="2400" dirty="0"/>
          </a:p>
          <a:p>
            <a:r>
              <a:rPr lang="en-US" sz="2400" dirty="0"/>
              <a:t>Kamloops Provincials (U14-18) July </a:t>
            </a:r>
            <a:r>
              <a:rPr lang="en-US" sz="2400" dirty="0" smtClean="0"/>
              <a:t>10-13</a:t>
            </a:r>
            <a:endParaRPr lang="en-US" sz="2400" dirty="0"/>
          </a:p>
          <a:p>
            <a:r>
              <a:rPr lang="en-US" sz="2400" dirty="0"/>
              <a:t>Others</a:t>
            </a:r>
          </a:p>
          <a:p>
            <a:pPr lvl="1"/>
            <a:r>
              <a:rPr lang="en-US" sz="2200" dirty="0"/>
              <a:t>Additional tournaments will vary between teams </a:t>
            </a:r>
            <a:r>
              <a:rPr lang="en-US" sz="2200" dirty="0" smtClean="0"/>
              <a:t>(list online)</a:t>
            </a:r>
          </a:p>
          <a:p>
            <a:pPr lvl="1"/>
            <a:r>
              <a:rPr lang="en-US" sz="2200" dirty="0" err="1" smtClean="0"/>
              <a:t>Airdrie</a:t>
            </a:r>
            <a:r>
              <a:rPr lang="en-US" sz="2200" dirty="0" smtClean="0"/>
              <a:t>, </a:t>
            </a:r>
            <a:r>
              <a:rPr lang="en-US" sz="2200" dirty="0" err="1" smtClean="0"/>
              <a:t>Invermere</a:t>
            </a:r>
            <a:r>
              <a:rPr lang="en-US" sz="2200" dirty="0" smtClean="0"/>
              <a:t>, Creston, etc.</a:t>
            </a:r>
            <a:endParaRPr lang="en-US" sz="2200" dirty="0"/>
          </a:p>
          <a:p>
            <a:pPr lvl="1"/>
            <a:r>
              <a:rPr lang="en-US" sz="2200" dirty="0"/>
              <a:t>Support local clubs!</a:t>
            </a:r>
            <a:endParaRPr lang="en-US" sz="2400" dirty="0"/>
          </a:p>
          <a:p>
            <a:r>
              <a:rPr lang="en-US" sz="2400" dirty="0"/>
              <a:t>Games with local teams encouraged</a:t>
            </a:r>
          </a:p>
          <a:p>
            <a:pPr lvl="1"/>
            <a:r>
              <a:rPr lang="en-US" sz="2200" dirty="0"/>
              <a:t>Not all age groups will have the same availability of other teams to play</a:t>
            </a:r>
          </a:p>
          <a:p>
            <a:endParaRPr lang="en-CA" dirty="0"/>
          </a:p>
        </p:txBody>
      </p:sp>
    </p:spTree>
    <p:extLst>
      <p:ext uri="{BB962C8B-B14F-4D97-AF65-F5344CB8AC3E}">
        <p14:creationId xmlns:p14="http://schemas.microsoft.com/office/powerpoint/2010/main" val="2944136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543679"/>
            <a:ext cx="8180063" cy="4843473"/>
          </a:xfrm>
        </p:spPr>
        <p:txBody>
          <a:bodyPr>
            <a:normAutofit/>
          </a:bodyPr>
          <a:lstStyle/>
          <a:p>
            <a:r>
              <a:rPr lang="en-US" dirty="0"/>
              <a:t>Expected to arrive by the </a:t>
            </a:r>
            <a:r>
              <a:rPr lang="en-US" b="1" u="sng" dirty="0"/>
              <a:t>end of April</a:t>
            </a:r>
          </a:p>
          <a:p>
            <a:r>
              <a:rPr lang="en-US" dirty="0"/>
              <a:t>If ordered late, they may not arrive </a:t>
            </a:r>
            <a:r>
              <a:rPr lang="en-US" dirty="0" smtClean="0"/>
              <a:t>until </a:t>
            </a:r>
            <a:r>
              <a:rPr lang="en-US" dirty="0"/>
              <a:t>May (approx. 8 weeks turn around time)</a:t>
            </a:r>
          </a:p>
          <a:p>
            <a:r>
              <a:rPr lang="en-US" dirty="0"/>
              <a:t>For the link to order and for information on purchasing or reselling used kits ($150), please email </a:t>
            </a:r>
            <a:r>
              <a:rPr lang="en-US" dirty="0" smtClean="0">
                <a:hlinkClick r:id="rId2"/>
              </a:rPr>
              <a:t>kootenayeastsoccer@gmail.com</a:t>
            </a:r>
            <a:endParaRPr lang="en-US" dirty="0" smtClean="0"/>
          </a:p>
          <a:p>
            <a:r>
              <a:rPr lang="en-US" dirty="0" smtClean="0"/>
              <a:t>New vendor/Brand = </a:t>
            </a:r>
            <a:r>
              <a:rPr lang="en-US" dirty="0" err="1" smtClean="0"/>
              <a:t>Eletto</a:t>
            </a:r>
            <a:r>
              <a:rPr lang="en-US" dirty="0" smtClean="0"/>
              <a:t> (local rep)</a:t>
            </a:r>
          </a:p>
          <a:p>
            <a:r>
              <a:rPr lang="en-US" dirty="0" smtClean="0"/>
              <a:t>Should look the same as </a:t>
            </a:r>
            <a:r>
              <a:rPr lang="en-US" dirty="0" err="1" smtClean="0"/>
              <a:t>Inaria</a:t>
            </a:r>
            <a:r>
              <a:rPr lang="en-US" dirty="0" smtClean="0"/>
              <a:t> except new logo</a:t>
            </a:r>
            <a:endParaRPr lang="en-US" dirty="0"/>
          </a:p>
          <a:p>
            <a:r>
              <a:rPr lang="en-US" dirty="0" smtClean="0"/>
              <a:t>Online Store: </a:t>
            </a:r>
            <a:r>
              <a:rPr lang="en-CA" dirty="0">
                <a:hlinkClick r:id="rId3"/>
              </a:rPr>
              <a:t>https://www.mysoccerclubstore.com/en/kesa</a:t>
            </a:r>
            <a:endParaRPr lang="en-US" dirty="0" smtClean="0"/>
          </a:p>
          <a:p>
            <a:r>
              <a:rPr lang="en-US" dirty="0" smtClean="0"/>
              <a:t>Hope to have surplus of socks and some replacement items that can be </a:t>
            </a:r>
            <a:r>
              <a:rPr lang="en-US" smtClean="0"/>
              <a:t>purchased locally</a:t>
            </a:r>
            <a:endParaRPr lang="en-US" dirty="0"/>
          </a:p>
          <a:p>
            <a:r>
              <a:rPr lang="en-US" dirty="0" smtClean="0"/>
              <a:t>Sponsorship </a:t>
            </a:r>
            <a:r>
              <a:rPr lang="en-US" dirty="0"/>
              <a:t>(House Jerseys only)</a:t>
            </a:r>
          </a:p>
        </p:txBody>
      </p:sp>
      <p:pic>
        <p:nvPicPr>
          <p:cNvPr id="2052" name="Picture 4" descr="https://assetly.ordermygear.com/assets/8d947dec142c0dbe7b9e41c08c29dec8a083556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0808" y="3484065"/>
            <a:ext cx="2744143" cy="27441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assetly.ordermygear.com/assets/0738cbfc0f28a2c56e5c65c77eb0b234ebbdb7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7611" y="408015"/>
            <a:ext cx="2817340" cy="28173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Uniforms</a:t>
            </a:r>
            <a:endParaRPr lang="en-CA" dirty="0"/>
          </a:p>
        </p:txBody>
      </p:sp>
    </p:spTree>
    <p:extLst>
      <p:ext uri="{BB962C8B-B14F-4D97-AF65-F5344CB8AC3E}">
        <p14:creationId xmlns:p14="http://schemas.microsoft.com/office/powerpoint/2010/main" val="5184923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571224"/>
            <a:ext cx="5839377" cy="4958366"/>
          </a:xfrm>
        </p:spPr>
        <p:txBody>
          <a:bodyPr>
            <a:normAutofit/>
          </a:bodyPr>
          <a:lstStyle/>
          <a:p>
            <a:r>
              <a:rPr lang="en-US" dirty="0" err="1" smtClean="0"/>
              <a:t>TeamSnap</a:t>
            </a:r>
            <a:endParaRPr lang="en-US" dirty="0"/>
          </a:p>
          <a:p>
            <a:pPr lvl="1"/>
            <a:r>
              <a:rPr lang="en-US" dirty="0"/>
              <a:t>Schedules and availability</a:t>
            </a:r>
          </a:p>
          <a:p>
            <a:pPr lvl="1"/>
            <a:r>
              <a:rPr lang="en-US" dirty="0"/>
              <a:t>Rosters and contact information</a:t>
            </a:r>
          </a:p>
          <a:p>
            <a:pPr lvl="1"/>
            <a:r>
              <a:rPr lang="en-US" dirty="0"/>
              <a:t>Team Chat and </a:t>
            </a:r>
            <a:r>
              <a:rPr lang="en-US" dirty="0" smtClean="0"/>
              <a:t>Emails</a:t>
            </a:r>
          </a:p>
          <a:p>
            <a:r>
              <a:rPr lang="en-US" dirty="0" smtClean="0"/>
              <a:t>Invites have been sent</a:t>
            </a:r>
          </a:p>
          <a:p>
            <a:r>
              <a:rPr lang="en-US" dirty="0" smtClean="0"/>
              <a:t>Please </a:t>
            </a:r>
            <a:r>
              <a:rPr lang="en-US" dirty="0"/>
              <a:t>ensure correct contact information, birthdate, jersey number, etc</a:t>
            </a:r>
            <a:r>
              <a:rPr lang="en-US" dirty="0" smtClean="0"/>
              <a:t>.</a:t>
            </a:r>
          </a:p>
          <a:p>
            <a:r>
              <a:rPr lang="en-US" dirty="0" smtClean="0"/>
              <a:t>Please add photos to help coaches learn names</a:t>
            </a:r>
          </a:p>
          <a:p>
            <a:r>
              <a:rPr lang="en-US" dirty="0" smtClean="0"/>
              <a:t>For </a:t>
            </a:r>
            <a:r>
              <a:rPr lang="en-US" dirty="0"/>
              <a:t>older players, they can also be added with their personal email</a:t>
            </a:r>
          </a:p>
          <a:p>
            <a:r>
              <a:rPr lang="en-US" dirty="0"/>
              <a:t>Account can be accessed on the APP or online</a:t>
            </a:r>
          </a:p>
          <a:p>
            <a:r>
              <a:rPr lang="en-US" dirty="0" smtClean="0"/>
              <a:t>Notifications ON</a:t>
            </a:r>
            <a:endParaRPr lang="en-US" dirty="0"/>
          </a:p>
          <a:p>
            <a:r>
              <a:rPr lang="en-US" dirty="0"/>
              <a:t>How to videos on line, support link in email</a:t>
            </a:r>
            <a:endParaRPr lang="en-CA" dirty="0"/>
          </a:p>
        </p:txBody>
      </p:sp>
      <p:pic>
        <p:nvPicPr>
          <p:cNvPr id="2058" name="Picture 10" descr="TeamSnap – Banff Minor Hoc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833" y="1930400"/>
            <a:ext cx="5100337" cy="260971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Youth Sports Team, Club &amp; League Management App | TeamSn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215" y="229986"/>
            <a:ext cx="3571875" cy="12858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for a football team&#10;&#10;Description automatically generated">
            <a:extLst>
              <a:ext uri="{FF2B5EF4-FFF2-40B4-BE49-F238E27FC236}">
                <a16:creationId xmlns="" xmlns:a16="http://schemas.microsoft.com/office/drawing/2014/main" id="{66134A66-9FE9-8336-795F-958BFCE1B9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6281" y="4965628"/>
            <a:ext cx="1442434" cy="1712611"/>
          </a:xfrm>
          <a:prstGeom prst="rect">
            <a:avLst/>
          </a:prstGeom>
        </p:spPr>
      </p:pic>
      <p:sp>
        <p:nvSpPr>
          <p:cNvPr id="7" name="Title 6"/>
          <p:cNvSpPr>
            <a:spLocks noGrp="1"/>
          </p:cNvSpPr>
          <p:nvPr>
            <p:ph type="title"/>
          </p:nvPr>
        </p:nvSpPr>
        <p:spPr/>
        <p:txBody>
          <a:bodyPr/>
          <a:lstStyle/>
          <a:p>
            <a:r>
              <a:rPr lang="en-US" dirty="0" err="1"/>
              <a:t>TeamSnap</a:t>
            </a:r>
            <a:r>
              <a:rPr lang="en-US" dirty="0"/>
              <a:t> App</a:t>
            </a:r>
            <a:endParaRPr lang="en-CA" dirty="0"/>
          </a:p>
        </p:txBody>
      </p:sp>
    </p:spTree>
    <p:extLst>
      <p:ext uri="{BB962C8B-B14F-4D97-AF65-F5344CB8AC3E}">
        <p14:creationId xmlns:p14="http://schemas.microsoft.com/office/powerpoint/2010/main" val="13388036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4757"/>
            <a:ext cx="8596668" cy="1320800"/>
          </a:xfrm>
        </p:spPr>
        <p:txBody>
          <a:bodyPr/>
          <a:lstStyle/>
          <a:p>
            <a:r>
              <a:rPr lang="en-US" dirty="0"/>
              <a:t>Reminders</a:t>
            </a:r>
            <a:endParaRPr lang="en-CA" dirty="0"/>
          </a:p>
        </p:txBody>
      </p:sp>
      <p:sp>
        <p:nvSpPr>
          <p:cNvPr id="3" name="Content Placeholder 2"/>
          <p:cNvSpPr>
            <a:spLocks noGrp="1"/>
          </p:cNvSpPr>
          <p:nvPr>
            <p:ph idx="1"/>
          </p:nvPr>
        </p:nvSpPr>
        <p:spPr>
          <a:xfrm>
            <a:off x="677334" y="1270000"/>
            <a:ext cx="8596668" cy="5087155"/>
          </a:xfrm>
        </p:spPr>
        <p:txBody>
          <a:bodyPr>
            <a:normAutofit fontScale="92500" lnSpcReduction="10000"/>
          </a:bodyPr>
          <a:lstStyle/>
          <a:p>
            <a:r>
              <a:rPr lang="en-US" b="1" dirty="0"/>
              <a:t>Field Set up </a:t>
            </a:r>
            <a:r>
              <a:rPr lang="en-US" dirty="0"/>
              <a:t>at Moir Park – </a:t>
            </a:r>
            <a:r>
              <a:rPr lang="en-US" dirty="0" smtClean="0"/>
              <a:t>Sunday, April 13 @ 10am to 2pm *if weather and city permits</a:t>
            </a:r>
            <a:endParaRPr lang="en-US" dirty="0"/>
          </a:p>
          <a:p>
            <a:pPr lvl="1"/>
            <a:r>
              <a:rPr lang="en-US" dirty="0"/>
              <a:t>Apply netting to goal </a:t>
            </a:r>
            <a:r>
              <a:rPr lang="en-US" dirty="0" smtClean="0"/>
              <a:t>posts</a:t>
            </a:r>
            <a:r>
              <a:rPr lang="en-US" dirty="0"/>
              <a:t>, Move nets onto each field </a:t>
            </a:r>
            <a:endParaRPr lang="en-US" dirty="0" smtClean="0"/>
          </a:p>
          <a:p>
            <a:pPr lvl="1"/>
            <a:r>
              <a:rPr lang="en-US" dirty="0" smtClean="0"/>
              <a:t>Filling and sorting balls, prep team bags, check and label tents and benches, etc.</a:t>
            </a:r>
            <a:endParaRPr lang="en-US" dirty="0"/>
          </a:p>
          <a:p>
            <a:r>
              <a:rPr lang="en-US" b="1" dirty="0" smtClean="0"/>
              <a:t>Team </a:t>
            </a:r>
            <a:r>
              <a:rPr lang="en-US" b="1" dirty="0"/>
              <a:t>Meetings </a:t>
            </a:r>
            <a:r>
              <a:rPr lang="en-US" dirty="0" smtClean="0"/>
              <a:t>– First 15min of the first practice (April 7, 9 or 11)</a:t>
            </a:r>
            <a:endParaRPr lang="en-US" dirty="0"/>
          </a:p>
          <a:p>
            <a:pPr lvl="1"/>
            <a:r>
              <a:rPr lang="en-US" dirty="0"/>
              <a:t>Held over the first weeks of </a:t>
            </a:r>
            <a:r>
              <a:rPr lang="en-US" dirty="0" smtClean="0"/>
              <a:t>practice</a:t>
            </a:r>
            <a:endParaRPr lang="en-US" dirty="0"/>
          </a:p>
          <a:p>
            <a:pPr lvl="1"/>
            <a:r>
              <a:rPr lang="en-US" dirty="0"/>
              <a:t>Managers, coaches, parents, technical director and board member to be in attendance</a:t>
            </a:r>
          </a:p>
          <a:p>
            <a:r>
              <a:rPr lang="en-US" b="1" dirty="0"/>
              <a:t>Summer Schedule </a:t>
            </a:r>
            <a:r>
              <a:rPr lang="en-US" dirty="0"/>
              <a:t>– </a:t>
            </a:r>
            <a:r>
              <a:rPr lang="en-US" dirty="0" smtClean="0"/>
              <a:t>TBA</a:t>
            </a:r>
          </a:p>
          <a:p>
            <a:pPr lvl="1"/>
            <a:r>
              <a:rPr lang="en-US" dirty="0"/>
              <a:t>Varies between teams (regular practices April-June and Sept, reduced practices over the summer)</a:t>
            </a:r>
          </a:p>
          <a:p>
            <a:pPr lvl="1"/>
            <a:endParaRPr lang="en-US" dirty="0" smtClean="0"/>
          </a:p>
          <a:p>
            <a:r>
              <a:rPr lang="en-US" b="1" dirty="0" smtClean="0"/>
              <a:t>Ref Course</a:t>
            </a:r>
            <a:r>
              <a:rPr lang="en-US" dirty="0" smtClean="0"/>
              <a:t> April 12 **Encourage U14+ players to sign up!!</a:t>
            </a:r>
          </a:p>
          <a:p>
            <a:r>
              <a:rPr lang="en-US" b="1" dirty="0" smtClean="0"/>
              <a:t>Coach Courses </a:t>
            </a:r>
            <a:r>
              <a:rPr lang="en-US" dirty="0" smtClean="0"/>
              <a:t>May 3 **Encourage U14+ players to help coach HOUSE teams!!</a:t>
            </a:r>
            <a:endParaRPr lang="en-US" dirty="0"/>
          </a:p>
          <a:p>
            <a:r>
              <a:rPr lang="en-US" b="1" dirty="0" smtClean="0"/>
              <a:t>KESA </a:t>
            </a:r>
            <a:r>
              <a:rPr lang="en-US" b="1" dirty="0"/>
              <a:t>Scholarships </a:t>
            </a:r>
            <a:r>
              <a:rPr lang="en-US" dirty="0"/>
              <a:t>$1000 (details online, deadline is April 1)</a:t>
            </a:r>
          </a:p>
          <a:p>
            <a:pPr lvl="1"/>
            <a:r>
              <a:rPr lang="en-US" dirty="0">
                <a:hlinkClick r:id="rId2"/>
              </a:rPr>
              <a:t>http://www.kootenayeastsoccer.com/content/kesa-scholarship</a:t>
            </a:r>
            <a:r>
              <a:rPr lang="en-US" dirty="0"/>
              <a:t> </a:t>
            </a:r>
          </a:p>
          <a:p>
            <a:endParaRPr lang="en-CA" dirty="0"/>
          </a:p>
        </p:txBody>
      </p:sp>
      <p:pic>
        <p:nvPicPr>
          <p:cNvPr id="4" name="Picture 3" descr="A logo for a football team&#10;&#10;Description automatically generated">
            <a:extLst>
              <a:ext uri="{FF2B5EF4-FFF2-40B4-BE49-F238E27FC236}">
                <a16:creationId xmlns="" xmlns:a16="http://schemas.microsoft.com/office/drawing/2014/main" id="{66134A66-9FE9-8336-795F-958BFCE1B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6281" y="4965628"/>
            <a:ext cx="1442434" cy="1712611"/>
          </a:xfrm>
          <a:prstGeom prst="rect">
            <a:avLst/>
          </a:prstGeom>
        </p:spPr>
      </p:pic>
      <p:pic>
        <p:nvPicPr>
          <p:cNvPr id="5" name="Picture 2" descr="Parent Meeting Clipart Parents Meeting Presentations - Meeting Parents  Clipart, HD Png Download , Transparent Png Image - PNGi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4002" y="162652"/>
            <a:ext cx="1752741" cy="175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66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Communication</a:t>
            </a:r>
            <a:endParaRPr lang="en-CA" dirty="0"/>
          </a:p>
        </p:txBody>
      </p:sp>
      <p:sp>
        <p:nvSpPr>
          <p:cNvPr id="6" name="Content Placeholder 5"/>
          <p:cNvSpPr>
            <a:spLocks noGrp="1"/>
          </p:cNvSpPr>
          <p:nvPr>
            <p:ph idx="1"/>
          </p:nvPr>
        </p:nvSpPr>
        <p:spPr>
          <a:xfrm>
            <a:off x="677334" y="1665027"/>
            <a:ext cx="8596668" cy="4376335"/>
          </a:xfrm>
        </p:spPr>
        <p:txBody>
          <a:bodyPr>
            <a:normAutofit lnSpcReduction="10000"/>
          </a:bodyPr>
          <a:lstStyle/>
          <a:p>
            <a:r>
              <a:rPr lang="en-US" dirty="0"/>
              <a:t>If concerns arise, please bring them forward as soon as possible</a:t>
            </a:r>
          </a:p>
          <a:p>
            <a:pPr lvl="1"/>
            <a:r>
              <a:rPr lang="en-US" dirty="0"/>
              <a:t>If we don’t know that there is an issue, we can’t work towards a solution!</a:t>
            </a:r>
          </a:p>
          <a:p>
            <a:r>
              <a:rPr lang="en-US" dirty="0"/>
              <a:t>Parents encouraged to Email managers directly and they will send questions to </a:t>
            </a:r>
            <a:r>
              <a:rPr lang="en-US" dirty="0" smtClean="0"/>
              <a:t>appropriate person, ex. Rep/Development </a:t>
            </a:r>
            <a:r>
              <a:rPr lang="en-US" dirty="0"/>
              <a:t>Chair for further information</a:t>
            </a:r>
          </a:p>
          <a:p>
            <a:endParaRPr lang="en-US" dirty="0"/>
          </a:p>
          <a:p>
            <a:r>
              <a:rPr lang="en-US" dirty="0"/>
              <a:t>Board meetings</a:t>
            </a:r>
          </a:p>
          <a:p>
            <a:pPr lvl="1"/>
            <a:r>
              <a:rPr lang="en-US" dirty="0"/>
              <a:t>Everyone welcome</a:t>
            </a:r>
            <a:r>
              <a:rPr lang="en-US" dirty="0" smtClean="0"/>
              <a:t>!</a:t>
            </a:r>
          </a:p>
          <a:p>
            <a:pPr lvl="1"/>
            <a:r>
              <a:rPr lang="en-US" dirty="0" smtClean="0"/>
              <a:t>Monthly meetings</a:t>
            </a:r>
          </a:p>
          <a:p>
            <a:pPr lvl="1"/>
            <a:r>
              <a:rPr lang="en-US" dirty="0" smtClean="0"/>
              <a:t>Minutes posted online</a:t>
            </a:r>
            <a:endParaRPr lang="en-US" dirty="0"/>
          </a:p>
          <a:p>
            <a:r>
              <a:rPr lang="en-US" dirty="0"/>
              <a:t>Resources</a:t>
            </a:r>
          </a:p>
          <a:p>
            <a:pPr lvl="1"/>
            <a:r>
              <a:rPr lang="en-US" dirty="0"/>
              <a:t>KESA Website </a:t>
            </a:r>
            <a:r>
              <a:rPr lang="en-US" dirty="0">
                <a:hlinkClick r:id="rId2"/>
              </a:rPr>
              <a:t>http://www.kootenayeastsoccer.com/</a:t>
            </a:r>
            <a:r>
              <a:rPr lang="en-US" dirty="0"/>
              <a:t> </a:t>
            </a:r>
          </a:p>
          <a:p>
            <a:pPr lvl="1"/>
            <a:r>
              <a:rPr lang="en-US" dirty="0"/>
              <a:t>BC Soccer Association </a:t>
            </a:r>
            <a:r>
              <a:rPr lang="en-US" dirty="0">
                <a:hlinkClick r:id="rId3"/>
              </a:rPr>
              <a:t>https://www.bcsoccer.net/</a:t>
            </a:r>
            <a:r>
              <a:rPr lang="en-US" dirty="0"/>
              <a:t> </a:t>
            </a:r>
          </a:p>
          <a:p>
            <a:endParaRPr lang="en-CA" dirty="0"/>
          </a:p>
        </p:txBody>
      </p:sp>
      <p:pic>
        <p:nvPicPr>
          <p:cNvPr id="7" name="Picture 6" descr="A logo for a football team&#10;&#10;Description automatically generated">
            <a:extLst>
              <a:ext uri="{FF2B5EF4-FFF2-40B4-BE49-F238E27FC236}">
                <a16:creationId xmlns="" xmlns:a16="http://schemas.microsoft.com/office/drawing/2014/main" id="{66134A66-9FE9-8336-795F-958BFCE1B9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6281" y="4965628"/>
            <a:ext cx="1442434" cy="1712611"/>
          </a:xfrm>
          <a:prstGeom prst="rect">
            <a:avLst/>
          </a:prstGeom>
        </p:spPr>
      </p:pic>
      <p:sp>
        <p:nvSpPr>
          <p:cNvPr id="8" name="AutoShape 2" descr="131,300+ Announcement Message Stock Illustrations, Royalty-Free Vector  Graphics &amp; Clip Art - iStock | Announcement message vector, Announcement  message sketch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8" name="Picture 6" descr="216 free clipart megaphone announcement | Public domain vecto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9258" y="160338"/>
            <a:ext cx="1711861" cy="131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060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89D505D2-0367-4159-A7B8-00369257FC4D}"/>
              </a:ext>
            </a:extLst>
          </p:cNvPr>
          <p:cNvSpPr>
            <a:spLocks noGrp="1"/>
          </p:cNvSpPr>
          <p:nvPr>
            <p:ph type="body" sz="quarter" idx="10"/>
          </p:nvPr>
        </p:nvSpPr>
        <p:spPr/>
        <p:txBody>
          <a:bodyPr>
            <a:normAutofit fontScale="92500" lnSpcReduction="20000"/>
          </a:bodyPr>
          <a:lstStyle/>
          <a:p>
            <a:r>
              <a:rPr lang="en-US" dirty="0"/>
              <a:t>Our Programs</a:t>
            </a:r>
          </a:p>
        </p:txBody>
      </p:sp>
      <p:sp>
        <p:nvSpPr>
          <p:cNvPr id="4" name="Regular Pentagon 7">
            <a:extLst>
              <a:ext uri="{FF2B5EF4-FFF2-40B4-BE49-F238E27FC236}">
                <a16:creationId xmlns="" xmlns:a16="http://schemas.microsoft.com/office/drawing/2014/main" id="{DC6C713B-DE05-4BF8-88C2-449B918214F1}"/>
              </a:ext>
            </a:extLst>
          </p:cNvPr>
          <p:cNvSpPr/>
          <p:nvPr/>
        </p:nvSpPr>
        <p:spPr>
          <a:xfrm>
            <a:off x="5375984" y="2417585"/>
            <a:ext cx="1440030" cy="1371457"/>
          </a:xfrm>
          <a:prstGeom prst="pentagon">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 name="Down Arrow 2">
            <a:extLst>
              <a:ext uri="{FF2B5EF4-FFF2-40B4-BE49-F238E27FC236}">
                <a16:creationId xmlns="" xmlns:a16="http://schemas.microsoft.com/office/drawing/2014/main" id="{00B8BCFF-2A14-4867-B8E0-26C9CF0AF3E6}"/>
              </a:ext>
            </a:extLst>
          </p:cNvPr>
          <p:cNvSpPr/>
          <p:nvPr/>
        </p:nvSpPr>
        <p:spPr>
          <a:xfrm rot="10800000">
            <a:off x="4471176" y="4008456"/>
            <a:ext cx="3231250" cy="1728049"/>
          </a:xfrm>
          <a:custGeom>
            <a:avLst/>
            <a:gdLst/>
            <a:ahLst/>
            <a:cxnLst/>
            <a:rect l="l" t="t" r="r" b="b"/>
            <a:pathLst>
              <a:path w="3231250" h="1728049">
                <a:moveTo>
                  <a:pt x="1603656" y="1728049"/>
                </a:moveTo>
                <a:lnTo>
                  <a:pt x="1361340" y="1485733"/>
                </a:lnTo>
                <a:lnTo>
                  <a:pt x="1482498" y="1485733"/>
                </a:lnTo>
                <a:lnTo>
                  <a:pt x="1482498" y="1238845"/>
                </a:lnTo>
                <a:lnTo>
                  <a:pt x="1519544" y="1238845"/>
                </a:lnTo>
                <a:cubicBezTo>
                  <a:pt x="1344853" y="1227816"/>
                  <a:pt x="1172648" y="1177063"/>
                  <a:pt x="1015740" y="1087892"/>
                </a:cubicBezTo>
                <a:lnTo>
                  <a:pt x="817941" y="1309456"/>
                </a:lnTo>
                <a:lnTo>
                  <a:pt x="908322" y="1390143"/>
                </a:lnTo>
                <a:lnTo>
                  <a:pt x="566184" y="1409531"/>
                </a:lnTo>
                <a:lnTo>
                  <a:pt x="546797" y="1067393"/>
                </a:lnTo>
                <a:lnTo>
                  <a:pt x="637178" y="1148080"/>
                </a:lnTo>
                <a:lnTo>
                  <a:pt x="815894" y="947893"/>
                </a:lnTo>
                <a:cubicBezTo>
                  <a:pt x="680789" y="835606"/>
                  <a:pt x="574092" y="695026"/>
                  <a:pt x="502445" y="537233"/>
                </a:cubicBezTo>
                <a:lnTo>
                  <a:pt x="503893" y="542638"/>
                </a:lnTo>
                <a:lnTo>
                  <a:pt x="265418" y="606537"/>
                </a:lnTo>
                <a:lnTo>
                  <a:pt x="296776" y="723567"/>
                </a:lnTo>
                <a:lnTo>
                  <a:pt x="0" y="552223"/>
                </a:lnTo>
                <a:lnTo>
                  <a:pt x="171344" y="255448"/>
                </a:lnTo>
                <a:lnTo>
                  <a:pt x="202702" y="372478"/>
                </a:lnTo>
                <a:lnTo>
                  <a:pt x="420370" y="314153"/>
                </a:lnTo>
                <a:cubicBezTo>
                  <a:pt x="394191" y="212871"/>
                  <a:pt x="381279" y="107363"/>
                  <a:pt x="382349" y="0"/>
                </a:cubicBezTo>
                <a:lnTo>
                  <a:pt x="668774" y="2854"/>
                </a:lnTo>
                <a:cubicBezTo>
                  <a:pt x="665395" y="342077"/>
                  <a:pt x="843838" y="657162"/>
                  <a:pt x="1136496" y="828730"/>
                </a:cubicBezTo>
                <a:cubicBezTo>
                  <a:pt x="1429154" y="1000297"/>
                  <a:pt x="1791255" y="1002101"/>
                  <a:pt x="2085607" y="833457"/>
                </a:cubicBezTo>
                <a:cubicBezTo>
                  <a:pt x="2379959" y="664813"/>
                  <a:pt x="2561533" y="351521"/>
                  <a:pt x="2561533" y="12281"/>
                </a:cubicBezTo>
                <a:lnTo>
                  <a:pt x="2847972" y="12281"/>
                </a:lnTo>
                <a:cubicBezTo>
                  <a:pt x="2847972" y="115358"/>
                  <a:pt x="2835103" y="216597"/>
                  <a:pt x="2809305" y="313731"/>
                </a:cubicBezTo>
                <a:lnTo>
                  <a:pt x="3028549" y="372478"/>
                </a:lnTo>
                <a:lnTo>
                  <a:pt x="3059907" y="255448"/>
                </a:lnTo>
                <a:lnTo>
                  <a:pt x="3231250" y="552223"/>
                </a:lnTo>
                <a:lnTo>
                  <a:pt x="2934475" y="723567"/>
                </a:lnTo>
                <a:lnTo>
                  <a:pt x="2965833" y="606537"/>
                </a:lnTo>
                <a:lnTo>
                  <a:pt x="2727358" y="542638"/>
                </a:lnTo>
                <a:lnTo>
                  <a:pt x="2729738" y="533756"/>
                </a:lnTo>
                <a:cubicBezTo>
                  <a:pt x="2653953" y="701088"/>
                  <a:pt x="2539292" y="849337"/>
                  <a:pt x="2393713" y="965698"/>
                </a:cubicBezTo>
                <a:lnTo>
                  <a:pt x="2549092" y="1121077"/>
                </a:lnTo>
                <a:lnTo>
                  <a:pt x="2634763" y="1035405"/>
                </a:lnTo>
                <a:lnTo>
                  <a:pt x="2634763" y="1378092"/>
                </a:lnTo>
                <a:lnTo>
                  <a:pt x="2292077" y="1378092"/>
                </a:lnTo>
                <a:lnTo>
                  <a:pt x="2377748" y="1292420"/>
                </a:lnTo>
                <a:lnTo>
                  <a:pt x="2187215" y="1101886"/>
                </a:lnTo>
                <a:cubicBezTo>
                  <a:pt x="2038736" y="1182335"/>
                  <a:pt x="1877130" y="1228109"/>
                  <a:pt x="1713346" y="1238845"/>
                </a:cubicBezTo>
                <a:lnTo>
                  <a:pt x="1724814" y="1238845"/>
                </a:lnTo>
                <a:lnTo>
                  <a:pt x="1724814" y="1485733"/>
                </a:lnTo>
                <a:lnTo>
                  <a:pt x="1845972" y="148573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Regular Pentagon 9">
            <a:extLst>
              <a:ext uri="{FF2B5EF4-FFF2-40B4-BE49-F238E27FC236}">
                <a16:creationId xmlns="" xmlns:a16="http://schemas.microsoft.com/office/drawing/2014/main" id="{8681C5E9-1C44-4B5A-82AD-75C4F60D426F}"/>
              </a:ext>
            </a:extLst>
          </p:cNvPr>
          <p:cNvSpPr/>
          <p:nvPr/>
        </p:nvSpPr>
        <p:spPr>
          <a:xfrm rot="2400500">
            <a:off x="7047930" y="2977417"/>
            <a:ext cx="1440030" cy="1371457"/>
          </a:xfrm>
          <a:prstGeom prst="pentagon">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Regular Pentagon 10">
            <a:extLst>
              <a:ext uri="{FF2B5EF4-FFF2-40B4-BE49-F238E27FC236}">
                <a16:creationId xmlns="" xmlns:a16="http://schemas.microsoft.com/office/drawing/2014/main" id="{AE4453C3-E8A6-42C8-AAEB-01237B358AE2}"/>
              </a:ext>
            </a:extLst>
          </p:cNvPr>
          <p:cNvSpPr/>
          <p:nvPr/>
        </p:nvSpPr>
        <p:spPr>
          <a:xfrm rot="4800000">
            <a:off x="7960020" y="4401614"/>
            <a:ext cx="1440030" cy="1371457"/>
          </a:xfrm>
          <a:prstGeom prst="pentagon">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Regular Pentagon 11">
            <a:extLst>
              <a:ext uri="{FF2B5EF4-FFF2-40B4-BE49-F238E27FC236}">
                <a16:creationId xmlns="" xmlns:a16="http://schemas.microsoft.com/office/drawing/2014/main" id="{E605DC5E-3B0C-4433-B172-2D91A66A06D4}"/>
              </a:ext>
            </a:extLst>
          </p:cNvPr>
          <p:cNvSpPr/>
          <p:nvPr/>
        </p:nvSpPr>
        <p:spPr>
          <a:xfrm rot="19199500" flipH="1">
            <a:off x="3704040" y="2977417"/>
            <a:ext cx="1440030" cy="1371457"/>
          </a:xfrm>
          <a:prstGeom prst="pentagon">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Regular Pentagon 12">
            <a:extLst>
              <a:ext uri="{FF2B5EF4-FFF2-40B4-BE49-F238E27FC236}">
                <a16:creationId xmlns="" xmlns:a16="http://schemas.microsoft.com/office/drawing/2014/main" id="{9768B231-2BE9-4152-B85E-283D7D4F6F81}"/>
              </a:ext>
            </a:extLst>
          </p:cNvPr>
          <p:cNvSpPr/>
          <p:nvPr/>
        </p:nvSpPr>
        <p:spPr>
          <a:xfrm rot="16800000" flipH="1">
            <a:off x="2791950" y="4401614"/>
            <a:ext cx="1440030" cy="1371457"/>
          </a:xfrm>
          <a:prstGeom prst="pentagon">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0" name="Group 9">
            <a:extLst>
              <a:ext uri="{FF2B5EF4-FFF2-40B4-BE49-F238E27FC236}">
                <a16:creationId xmlns="" xmlns:a16="http://schemas.microsoft.com/office/drawing/2014/main" id="{DBC90918-2561-4380-A8E2-50933A280F37}"/>
              </a:ext>
            </a:extLst>
          </p:cNvPr>
          <p:cNvGrpSpPr/>
          <p:nvPr/>
        </p:nvGrpSpPr>
        <p:grpSpPr>
          <a:xfrm>
            <a:off x="1772574" y="2386980"/>
            <a:ext cx="2021542" cy="1061842"/>
            <a:chOff x="2079598" y="4270877"/>
            <a:chExt cx="2053645" cy="1061842"/>
          </a:xfrm>
        </p:grpSpPr>
        <p:sp>
          <p:nvSpPr>
            <p:cNvPr id="11" name="TextBox 10">
              <a:extLst>
                <a:ext uri="{FF2B5EF4-FFF2-40B4-BE49-F238E27FC236}">
                  <a16:creationId xmlns="" xmlns:a16="http://schemas.microsoft.com/office/drawing/2014/main" id="{768F429C-B5D3-4882-8FBF-3B20D37245F7}"/>
                </a:ext>
              </a:extLst>
            </p:cNvPr>
            <p:cNvSpPr txBox="1"/>
            <p:nvPr/>
          </p:nvSpPr>
          <p:spPr>
            <a:xfrm>
              <a:off x="2098433" y="4501722"/>
              <a:ext cx="2024124" cy="830997"/>
            </a:xfrm>
            <a:prstGeom prst="rect">
              <a:avLst/>
            </a:prstGeom>
            <a:noFill/>
          </p:spPr>
          <p:txBody>
            <a:bodyPr wrap="square" rtlCol="0">
              <a:spAutoFit/>
            </a:bodyPr>
            <a:lstStyle/>
            <a:p>
              <a:pPr algn="r"/>
              <a:r>
                <a:rPr lang="en-US" altLang="ko-KR" sz="1200" dirty="0">
                  <a:solidFill>
                    <a:schemeClr val="tx1">
                      <a:lumMod val="65000"/>
                      <a:lumOff val="35000"/>
                    </a:schemeClr>
                  </a:solidFill>
                </a:rPr>
                <a:t>Every session delivered allows players to learn under situations that are game realistic.</a:t>
              </a:r>
            </a:p>
          </p:txBody>
        </p:sp>
        <p:sp>
          <p:nvSpPr>
            <p:cNvPr id="12" name="TextBox 11">
              <a:extLst>
                <a:ext uri="{FF2B5EF4-FFF2-40B4-BE49-F238E27FC236}">
                  <a16:creationId xmlns="" xmlns:a16="http://schemas.microsoft.com/office/drawing/2014/main" id="{565A7189-1685-41E8-ACE1-E0B3104EF57A}"/>
                </a:ext>
              </a:extLst>
            </p:cNvPr>
            <p:cNvSpPr txBox="1"/>
            <p:nvPr/>
          </p:nvSpPr>
          <p:spPr>
            <a:xfrm>
              <a:off x="2079598" y="4270877"/>
              <a:ext cx="2053645" cy="307777"/>
            </a:xfrm>
            <a:prstGeom prst="rect">
              <a:avLst/>
            </a:prstGeom>
            <a:noFill/>
          </p:spPr>
          <p:txBody>
            <a:bodyPr wrap="square" rtlCol="0">
              <a:spAutoFit/>
            </a:bodyPr>
            <a:lstStyle/>
            <a:p>
              <a:pPr algn="r"/>
              <a:r>
                <a:rPr lang="en-CA" altLang="ko-KR" sz="1400" b="1" dirty="0">
                  <a:solidFill>
                    <a:schemeClr val="tx1">
                      <a:lumMod val="75000"/>
                      <a:lumOff val="25000"/>
                    </a:schemeClr>
                  </a:solidFill>
                  <a:cs typeface="Arial" pitchFamily="34" charset="0"/>
                </a:rPr>
                <a:t>Sessions = the game</a:t>
              </a:r>
              <a:endParaRPr lang="ko-KR" altLang="en-US" sz="1400" b="1" dirty="0">
                <a:solidFill>
                  <a:schemeClr val="tx1">
                    <a:lumMod val="75000"/>
                    <a:lumOff val="25000"/>
                  </a:schemeClr>
                </a:solidFill>
                <a:cs typeface="Arial" pitchFamily="34" charset="0"/>
              </a:endParaRPr>
            </a:p>
          </p:txBody>
        </p:sp>
      </p:grpSp>
      <p:grpSp>
        <p:nvGrpSpPr>
          <p:cNvPr id="13" name="Group 12">
            <a:extLst>
              <a:ext uri="{FF2B5EF4-FFF2-40B4-BE49-F238E27FC236}">
                <a16:creationId xmlns="" xmlns:a16="http://schemas.microsoft.com/office/drawing/2014/main" id="{CF94A2E2-DE3D-4130-8CAA-B352EE27D165}"/>
              </a:ext>
            </a:extLst>
          </p:cNvPr>
          <p:cNvGrpSpPr/>
          <p:nvPr/>
        </p:nvGrpSpPr>
        <p:grpSpPr>
          <a:xfrm>
            <a:off x="710124" y="4525176"/>
            <a:ext cx="2021542" cy="877176"/>
            <a:chOff x="2079598" y="4270877"/>
            <a:chExt cx="2053645" cy="877176"/>
          </a:xfrm>
        </p:grpSpPr>
        <p:sp>
          <p:nvSpPr>
            <p:cNvPr id="14" name="TextBox 13">
              <a:extLst>
                <a:ext uri="{FF2B5EF4-FFF2-40B4-BE49-F238E27FC236}">
                  <a16:creationId xmlns="" xmlns:a16="http://schemas.microsoft.com/office/drawing/2014/main" id="{98F0E9DD-8765-4BA1-898B-928F7F474EDE}"/>
                </a:ext>
              </a:extLst>
            </p:cNvPr>
            <p:cNvSpPr txBox="1"/>
            <p:nvPr/>
          </p:nvSpPr>
          <p:spPr>
            <a:xfrm>
              <a:off x="2098434" y="4501722"/>
              <a:ext cx="2024124" cy="646331"/>
            </a:xfrm>
            <a:prstGeom prst="rect">
              <a:avLst/>
            </a:prstGeom>
            <a:noFill/>
          </p:spPr>
          <p:txBody>
            <a:bodyPr wrap="square" rtlCol="0">
              <a:spAutoFit/>
            </a:bodyPr>
            <a:lstStyle/>
            <a:p>
              <a:pPr algn="r"/>
              <a:r>
                <a:rPr lang="en-US" altLang="ko-KR" sz="1200" dirty="0">
                  <a:solidFill>
                    <a:schemeClr val="tx1">
                      <a:lumMod val="65000"/>
                      <a:lumOff val="35000"/>
                    </a:schemeClr>
                  </a:solidFill>
                </a:rPr>
                <a:t>Players are moving 75-80% of the time at a session and everyone is involved.</a:t>
              </a:r>
            </a:p>
          </p:txBody>
        </p:sp>
        <p:sp>
          <p:nvSpPr>
            <p:cNvPr id="15" name="TextBox 14">
              <a:extLst>
                <a:ext uri="{FF2B5EF4-FFF2-40B4-BE49-F238E27FC236}">
                  <a16:creationId xmlns="" xmlns:a16="http://schemas.microsoft.com/office/drawing/2014/main" id="{EB96FEB4-6FB4-4752-AFBE-2FA2B05C88EC}"/>
                </a:ext>
              </a:extLst>
            </p:cNvPr>
            <p:cNvSpPr txBox="1"/>
            <p:nvPr/>
          </p:nvSpPr>
          <p:spPr>
            <a:xfrm>
              <a:off x="2079598" y="4270877"/>
              <a:ext cx="2053645" cy="307777"/>
            </a:xfrm>
            <a:prstGeom prst="rect">
              <a:avLst/>
            </a:prstGeom>
            <a:noFill/>
          </p:spPr>
          <p:txBody>
            <a:bodyPr wrap="square" rtlCol="0">
              <a:spAutoFit/>
            </a:bodyPr>
            <a:lstStyle/>
            <a:p>
              <a:pPr algn="r"/>
              <a:r>
                <a:rPr lang="en-CA" altLang="ko-KR" sz="1400" b="1" dirty="0">
                  <a:solidFill>
                    <a:schemeClr val="tx1">
                      <a:lumMod val="75000"/>
                      <a:lumOff val="25000"/>
                    </a:schemeClr>
                  </a:solidFill>
                  <a:cs typeface="Arial" pitchFamily="34" charset="0"/>
                </a:rPr>
                <a:t>Training is Active</a:t>
              </a:r>
              <a:endParaRPr lang="ko-KR" altLang="en-US" sz="1400" b="1" dirty="0">
                <a:solidFill>
                  <a:schemeClr val="tx1">
                    <a:lumMod val="75000"/>
                    <a:lumOff val="25000"/>
                  </a:schemeClr>
                </a:solidFill>
                <a:cs typeface="Arial" pitchFamily="34" charset="0"/>
              </a:endParaRPr>
            </a:p>
          </p:txBody>
        </p:sp>
      </p:grpSp>
      <p:grpSp>
        <p:nvGrpSpPr>
          <p:cNvPr id="16" name="Group 15">
            <a:extLst>
              <a:ext uri="{FF2B5EF4-FFF2-40B4-BE49-F238E27FC236}">
                <a16:creationId xmlns="" xmlns:a16="http://schemas.microsoft.com/office/drawing/2014/main" id="{7A1AE2BD-B895-462C-B943-1370389DAE65}"/>
              </a:ext>
            </a:extLst>
          </p:cNvPr>
          <p:cNvGrpSpPr/>
          <p:nvPr/>
        </p:nvGrpSpPr>
        <p:grpSpPr>
          <a:xfrm>
            <a:off x="8415534" y="2386980"/>
            <a:ext cx="2018302" cy="1061842"/>
            <a:chOff x="2079598" y="4270877"/>
            <a:chExt cx="2053645" cy="1061842"/>
          </a:xfrm>
        </p:grpSpPr>
        <p:sp>
          <p:nvSpPr>
            <p:cNvPr id="17" name="TextBox 16">
              <a:extLst>
                <a:ext uri="{FF2B5EF4-FFF2-40B4-BE49-F238E27FC236}">
                  <a16:creationId xmlns="" xmlns:a16="http://schemas.microsoft.com/office/drawing/2014/main" id="{B84A9771-6373-4C0F-9861-65F7DC3DEA95}"/>
                </a:ext>
              </a:extLst>
            </p:cNvPr>
            <p:cNvSpPr txBox="1"/>
            <p:nvPr/>
          </p:nvSpPr>
          <p:spPr>
            <a:xfrm>
              <a:off x="2098433" y="4501722"/>
              <a:ext cx="2024124" cy="830997"/>
            </a:xfrm>
            <a:prstGeom prst="rect">
              <a:avLst/>
            </a:prstGeom>
            <a:noFill/>
          </p:spPr>
          <p:txBody>
            <a:bodyPr wrap="square" rtlCol="0">
              <a:spAutoFit/>
            </a:bodyPr>
            <a:lstStyle/>
            <a:p>
              <a:r>
                <a:rPr lang="en-US" altLang="ko-KR" sz="1200" dirty="0">
                  <a:solidFill>
                    <a:schemeClr val="tx1">
                      <a:lumMod val="65000"/>
                      <a:lumOff val="35000"/>
                    </a:schemeClr>
                  </a:solidFill>
                </a:rPr>
                <a:t>Our environment is inclusive for all. Love for soccer and physical activity is paramount. </a:t>
              </a:r>
            </a:p>
          </p:txBody>
        </p:sp>
        <p:sp>
          <p:nvSpPr>
            <p:cNvPr id="18" name="TextBox 17">
              <a:extLst>
                <a:ext uri="{FF2B5EF4-FFF2-40B4-BE49-F238E27FC236}">
                  <a16:creationId xmlns="" xmlns:a16="http://schemas.microsoft.com/office/drawing/2014/main" id="{EEBD1AA6-0BCF-46F4-B0C8-C47D058697E4}"/>
                </a:ext>
              </a:extLst>
            </p:cNvPr>
            <p:cNvSpPr txBox="1"/>
            <p:nvPr/>
          </p:nvSpPr>
          <p:spPr>
            <a:xfrm>
              <a:off x="2079598" y="4270877"/>
              <a:ext cx="2053645" cy="307777"/>
            </a:xfrm>
            <a:prstGeom prst="rect">
              <a:avLst/>
            </a:prstGeom>
            <a:noFill/>
          </p:spPr>
          <p:txBody>
            <a:bodyPr wrap="square" rtlCol="0">
              <a:spAutoFit/>
            </a:bodyPr>
            <a:lstStyle/>
            <a:p>
              <a:r>
                <a:rPr lang="en-CA" altLang="ko-KR" sz="1400" b="1" dirty="0">
                  <a:solidFill>
                    <a:schemeClr val="tx1">
                      <a:lumMod val="75000"/>
                      <a:lumOff val="25000"/>
                    </a:schemeClr>
                  </a:solidFill>
                  <a:cs typeface="Arial" pitchFamily="34" charset="0"/>
                </a:rPr>
                <a:t>Everyone can play</a:t>
              </a:r>
              <a:endParaRPr lang="ko-KR" altLang="en-US" sz="1400" b="1" dirty="0">
                <a:solidFill>
                  <a:schemeClr val="tx1">
                    <a:lumMod val="75000"/>
                    <a:lumOff val="25000"/>
                  </a:schemeClr>
                </a:solidFill>
                <a:cs typeface="Arial" pitchFamily="34" charset="0"/>
              </a:endParaRPr>
            </a:p>
          </p:txBody>
        </p:sp>
      </p:grpSp>
      <p:grpSp>
        <p:nvGrpSpPr>
          <p:cNvPr id="19" name="Group 18">
            <a:extLst>
              <a:ext uri="{FF2B5EF4-FFF2-40B4-BE49-F238E27FC236}">
                <a16:creationId xmlns="" xmlns:a16="http://schemas.microsoft.com/office/drawing/2014/main" id="{C7130F79-7E24-4CA7-AA8A-5044EE3C5BFF}"/>
              </a:ext>
            </a:extLst>
          </p:cNvPr>
          <p:cNvGrpSpPr/>
          <p:nvPr/>
        </p:nvGrpSpPr>
        <p:grpSpPr>
          <a:xfrm>
            <a:off x="9470062" y="4525176"/>
            <a:ext cx="2018302" cy="877176"/>
            <a:chOff x="2079598" y="4270877"/>
            <a:chExt cx="2053645" cy="877176"/>
          </a:xfrm>
        </p:grpSpPr>
        <p:sp>
          <p:nvSpPr>
            <p:cNvPr id="20" name="TextBox 19">
              <a:extLst>
                <a:ext uri="{FF2B5EF4-FFF2-40B4-BE49-F238E27FC236}">
                  <a16:creationId xmlns="" xmlns:a16="http://schemas.microsoft.com/office/drawing/2014/main" id="{A6BC2563-1079-4632-85F8-0AD3569428FD}"/>
                </a:ext>
              </a:extLst>
            </p:cNvPr>
            <p:cNvSpPr txBox="1"/>
            <p:nvPr/>
          </p:nvSpPr>
          <p:spPr>
            <a:xfrm>
              <a:off x="2098433" y="4501722"/>
              <a:ext cx="2024124" cy="646331"/>
            </a:xfrm>
            <a:prstGeom prst="rect">
              <a:avLst/>
            </a:prstGeom>
            <a:noFill/>
          </p:spPr>
          <p:txBody>
            <a:bodyPr wrap="square" rtlCol="0">
              <a:spAutoFit/>
            </a:bodyPr>
            <a:lstStyle/>
            <a:p>
              <a:r>
                <a:rPr lang="en-US" altLang="ko-KR" sz="1200" dirty="0">
                  <a:solidFill>
                    <a:schemeClr val="tx1">
                      <a:lumMod val="65000"/>
                      <a:lumOff val="35000"/>
                    </a:schemeClr>
                  </a:solidFill>
                </a:rPr>
                <a:t>This is a space where players get to enjoy the game they love! </a:t>
              </a:r>
            </a:p>
          </p:txBody>
        </p:sp>
        <p:sp>
          <p:nvSpPr>
            <p:cNvPr id="21" name="TextBox 20">
              <a:extLst>
                <a:ext uri="{FF2B5EF4-FFF2-40B4-BE49-F238E27FC236}">
                  <a16:creationId xmlns="" xmlns:a16="http://schemas.microsoft.com/office/drawing/2014/main" id="{40D791F5-57D8-4ECB-A7D7-AF17A3946CC8}"/>
                </a:ext>
              </a:extLst>
            </p:cNvPr>
            <p:cNvSpPr txBox="1"/>
            <p:nvPr/>
          </p:nvSpPr>
          <p:spPr>
            <a:xfrm>
              <a:off x="2079598" y="4270877"/>
              <a:ext cx="2053645" cy="307777"/>
            </a:xfrm>
            <a:prstGeom prst="rect">
              <a:avLst/>
            </a:prstGeom>
            <a:noFill/>
          </p:spPr>
          <p:txBody>
            <a:bodyPr wrap="square" rtlCol="0">
              <a:spAutoFit/>
            </a:bodyPr>
            <a:lstStyle/>
            <a:p>
              <a:r>
                <a:rPr lang="en-CA" altLang="ko-KR" sz="1400" b="1" dirty="0">
                  <a:solidFill>
                    <a:schemeClr val="tx1">
                      <a:lumMod val="75000"/>
                      <a:lumOff val="25000"/>
                    </a:schemeClr>
                  </a:solidFill>
                  <a:cs typeface="Arial" pitchFamily="34" charset="0"/>
                </a:rPr>
                <a:t>Enjoyment is priority!</a:t>
              </a:r>
              <a:endParaRPr lang="ko-KR" altLang="en-US" sz="1400" b="1" dirty="0">
                <a:solidFill>
                  <a:schemeClr val="tx1">
                    <a:lumMod val="75000"/>
                    <a:lumOff val="25000"/>
                  </a:schemeClr>
                </a:solidFill>
                <a:cs typeface="Arial" pitchFamily="34" charset="0"/>
              </a:endParaRPr>
            </a:p>
          </p:txBody>
        </p:sp>
      </p:grpSp>
      <p:grpSp>
        <p:nvGrpSpPr>
          <p:cNvPr id="22" name="Group 21">
            <a:extLst>
              <a:ext uri="{FF2B5EF4-FFF2-40B4-BE49-F238E27FC236}">
                <a16:creationId xmlns="" xmlns:a16="http://schemas.microsoft.com/office/drawing/2014/main" id="{1C0B0992-2698-445E-BB83-B920A38FC656}"/>
              </a:ext>
            </a:extLst>
          </p:cNvPr>
          <p:cNvGrpSpPr/>
          <p:nvPr/>
        </p:nvGrpSpPr>
        <p:grpSpPr>
          <a:xfrm>
            <a:off x="4545222" y="1391117"/>
            <a:ext cx="3114439" cy="871880"/>
            <a:chOff x="-537128" y="1114177"/>
            <a:chExt cx="3722722" cy="871880"/>
          </a:xfrm>
        </p:grpSpPr>
        <p:sp>
          <p:nvSpPr>
            <p:cNvPr id="23" name="TextBox 22">
              <a:extLst>
                <a:ext uri="{FF2B5EF4-FFF2-40B4-BE49-F238E27FC236}">
                  <a16:creationId xmlns="" xmlns:a16="http://schemas.microsoft.com/office/drawing/2014/main" id="{4617B9F2-948B-4416-A40A-5E3723290A0A}"/>
                </a:ext>
              </a:extLst>
            </p:cNvPr>
            <p:cNvSpPr txBox="1"/>
            <p:nvPr/>
          </p:nvSpPr>
          <p:spPr>
            <a:xfrm>
              <a:off x="-537128" y="1114177"/>
              <a:ext cx="3721254" cy="307777"/>
            </a:xfrm>
            <a:prstGeom prst="rect">
              <a:avLst/>
            </a:prstGeom>
            <a:noFill/>
          </p:spPr>
          <p:txBody>
            <a:bodyPr wrap="square" rtlCol="0" anchor="ctr">
              <a:spAutoFit/>
            </a:bodyPr>
            <a:lstStyle/>
            <a:p>
              <a:pPr algn="ctr"/>
              <a:r>
                <a:rPr lang="en-CA" altLang="ko-KR" sz="1400" b="1" dirty="0">
                  <a:solidFill>
                    <a:schemeClr val="tx1">
                      <a:lumMod val="75000"/>
                      <a:lumOff val="25000"/>
                    </a:schemeClr>
                  </a:solidFill>
                  <a:cs typeface="Arial" pitchFamily="34" charset="0"/>
                </a:rPr>
                <a:t>Players are where they can learn</a:t>
              </a:r>
              <a:endParaRPr lang="ko-KR" altLang="en-US" sz="1400" b="1" dirty="0">
                <a:solidFill>
                  <a:schemeClr val="tx1">
                    <a:lumMod val="75000"/>
                    <a:lumOff val="25000"/>
                  </a:schemeClr>
                </a:solidFill>
                <a:cs typeface="Arial" pitchFamily="34" charset="0"/>
              </a:endParaRPr>
            </a:p>
          </p:txBody>
        </p:sp>
        <p:sp>
          <p:nvSpPr>
            <p:cNvPr id="24" name="TextBox 23">
              <a:extLst>
                <a:ext uri="{FF2B5EF4-FFF2-40B4-BE49-F238E27FC236}">
                  <a16:creationId xmlns="" xmlns:a16="http://schemas.microsoft.com/office/drawing/2014/main" id="{C4622A96-3037-436B-8A8C-43BBBFBB431B}"/>
                </a:ext>
              </a:extLst>
            </p:cNvPr>
            <p:cNvSpPr txBox="1"/>
            <p:nvPr/>
          </p:nvSpPr>
          <p:spPr>
            <a:xfrm>
              <a:off x="-522129" y="1339726"/>
              <a:ext cx="3707723" cy="646331"/>
            </a:xfrm>
            <a:prstGeom prst="rect">
              <a:avLst/>
            </a:prstGeom>
            <a:noFill/>
          </p:spPr>
          <p:txBody>
            <a:bodyPr wrap="square" rtlCol="0">
              <a:spAutoFit/>
            </a:bodyPr>
            <a:lstStyle/>
            <a:p>
              <a:pPr algn="ctr"/>
              <a:r>
                <a:rPr lang="en-US" altLang="ko-KR" sz="1200" dirty="0">
                  <a:solidFill>
                    <a:schemeClr val="tx1">
                      <a:lumMod val="65000"/>
                      <a:lumOff val="35000"/>
                    </a:schemeClr>
                  </a:solidFill>
                </a:rPr>
                <a:t>Players are placed in environments where the can experience a good balance of challenges and success. </a:t>
              </a:r>
            </a:p>
          </p:txBody>
        </p:sp>
      </p:grpSp>
      <p:grpSp>
        <p:nvGrpSpPr>
          <p:cNvPr id="25" name="Group 24">
            <a:extLst>
              <a:ext uri="{FF2B5EF4-FFF2-40B4-BE49-F238E27FC236}">
                <a16:creationId xmlns="" xmlns:a16="http://schemas.microsoft.com/office/drawing/2014/main" id="{0A181EE0-164B-4ECE-AF60-3D9A40075181}"/>
              </a:ext>
            </a:extLst>
          </p:cNvPr>
          <p:cNvGrpSpPr/>
          <p:nvPr/>
        </p:nvGrpSpPr>
        <p:grpSpPr>
          <a:xfrm>
            <a:off x="5489734" y="2745132"/>
            <a:ext cx="1217907" cy="559972"/>
            <a:chOff x="3233964" y="1888430"/>
            <a:chExt cx="1544813" cy="559972"/>
          </a:xfrm>
          <a:noFill/>
        </p:grpSpPr>
        <p:sp>
          <p:nvSpPr>
            <p:cNvPr id="26" name="TextBox 25">
              <a:extLst>
                <a:ext uri="{FF2B5EF4-FFF2-40B4-BE49-F238E27FC236}">
                  <a16:creationId xmlns="" xmlns:a16="http://schemas.microsoft.com/office/drawing/2014/main" id="{82D5216E-FFE2-40CF-A6B4-E1B31492E0BF}"/>
                </a:ext>
              </a:extLst>
            </p:cNvPr>
            <p:cNvSpPr txBox="1"/>
            <p:nvPr/>
          </p:nvSpPr>
          <p:spPr>
            <a:xfrm>
              <a:off x="3233964" y="1888430"/>
              <a:ext cx="1535288" cy="307777"/>
            </a:xfrm>
            <a:prstGeom prst="rect">
              <a:avLst/>
            </a:prstGeom>
            <a:grpFill/>
          </p:spPr>
          <p:txBody>
            <a:bodyPr wrap="square" rtlCol="0">
              <a:spAutoFit/>
            </a:bodyPr>
            <a:lstStyle/>
            <a:p>
              <a:pPr algn="ctr"/>
              <a:endParaRPr lang="ko-KR" altLang="en-US" sz="1400" b="1" dirty="0">
                <a:solidFill>
                  <a:schemeClr val="bg1"/>
                </a:solidFill>
                <a:cs typeface="Arial" pitchFamily="34" charset="0"/>
              </a:endParaRPr>
            </a:p>
          </p:txBody>
        </p:sp>
        <p:sp>
          <p:nvSpPr>
            <p:cNvPr id="27" name="TextBox 26">
              <a:extLst>
                <a:ext uri="{FF2B5EF4-FFF2-40B4-BE49-F238E27FC236}">
                  <a16:creationId xmlns="" xmlns:a16="http://schemas.microsoft.com/office/drawing/2014/main" id="{F4246A17-6C16-4E2C-9FA6-B754815B5E61}"/>
                </a:ext>
              </a:extLst>
            </p:cNvPr>
            <p:cNvSpPr txBox="1"/>
            <p:nvPr/>
          </p:nvSpPr>
          <p:spPr>
            <a:xfrm>
              <a:off x="3243489" y="2171403"/>
              <a:ext cx="1535288" cy="276999"/>
            </a:xfrm>
            <a:prstGeom prst="rect">
              <a:avLst/>
            </a:prstGeom>
            <a:grpFill/>
          </p:spPr>
          <p:txBody>
            <a:bodyPr wrap="square" rtlCol="0">
              <a:spAutoFit/>
            </a:bodyPr>
            <a:lstStyle/>
            <a:p>
              <a:pPr algn="ctr"/>
              <a:r>
                <a:rPr lang="en-US" altLang="ko-KR" sz="1200" dirty="0">
                  <a:solidFill>
                    <a:schemeClr val="bg1"/>
                  </a:solidFill>
                  <a:cs typeface="Arial" pitchFamily="34" charset="0"/>
                </a:rPr>
                <a:t>Meaningful</a:t>
              </a:r>
            </a:p>
          </p:txBody>
        </p:sp>
      </p:grpSp>
      <p:grpSp>
        <p:nvGrpSpPr>
          <p:cNvPr id="28" name="Group 27">
            <a:extLst>
              <a:ext uri="{FF2B5EF4-FFF2-40B4-BE49-F238E27FC236}">
                <a16:creationId xmlns="" xmlns:a16="http://schemas.microsoft.com/office/drawing/2014/main" id="{77C67077-E43D-4D9A-A828-E1A42589709F}"/>
              </a:ext>
            </a:extLst>
          </p:cNvPr>
          <p:cNvGrpSpPr/>
          <p:nvPr/>
        </p:nvGrpSpPr>
        <p:grpSpPr>
          <a:xfrm>
            <a:off x="3848852" y="3224342"/>
            <a:ext cx="1217907" cy="559972"/>
            <a:chOff x="3233964" y="1888430"/>
            <a:chExt cx="1544813" cy="559972"/>
          </a:xfrm>
          <a:noFill/>
        </p:grpSpPr>
        <p:sp>
          <p:nvSpPr>
            <p:cNvPr id="29" name="TextBox 28">
              <a:extLst>
                <a:ext uri="{FF2B5EF4-FFF2-40B4-BE49-F238E27FC236}">
                  <a16:creationId xmlns="" xmlns:a16="http://schemas.microsoft.com/office/drawing/2014/main" id="{695F902F-0A6E-4003-A9F7-FA24780A3BF0}"/>
                </a:ext>
              </a:extLst>
            </p:cNvPr>
            <p:cNvSpPr txBox="1"/>
            <p:nvPr/>
          </p:nvSpPr>
          <p:spPr>
            <a:xfrm>
              <a:off x="3233964" y="1888430"/>
              <a:ext cx="1535288" cy="307777"/>
            </a:xfrm>
            <a:prstGeom prst="rect">
              <a:avLst/>
            </a:prstGeom>
            <a:grpFill/>
          </p:spPr>
          <p:txBody>
            <a:bodyPr wrap="square" rtlCol="0">
              <a:spAutoFit/>
            </a:bodyPr>
            <a:lstStyle/>
            <a:p>
              <a:pPr algn="ctr"/>
              <a:endParaRPr lang="ko-KR" altLang="en-US" sz="1400" b="1" dirty="0">
                <a:solidFill>
                  <a:schemeClr val="bg1"/>
                </a:solidFill>
                <a:cs typeface="Arial" pitchFamily="34" charset="0"/>
              </a:endParaRPr>
            </a:p>
          </p:txBody>
        </p:sp>
        <p:sp>
          <p:nvSpPr>
            <p:cNvPr id="30" name="TextBox 29">
              <a:extLst>
                <a:ext uri="{FF2B5EF4-FFF2-40B4-BE49-F238E27FC236}">
                  <a16:creationId xmlns="" xmlns:a16="http://schemas.microsoft.com/office/drawing/2014/main" id="{06C07411-31B8-47F0-8171-97EDF05BD0D1}"/>
                </a:ext>
              </a:extLst>
            </p:cNvPr>
            <p:cNvSpPr txBox="1"/>
            <p:nvPr/>
          </p:nvSpPr>
          <p:spPr>
            <a:xfrm>
              <a:off x="3243489" y="2171403"/>
              <a:ext cx="1535288" cy="276999"/>
            </a:xfrm>
            <a:prstGeom prst="rect">
              <a:avLst/>
            </a:prstGeom>
            <a:grpFill/>
          </p:spPr>
          <p:txBody>
            <a:bodyPr wrap="square" rtlCol="0">
              <a:spAutoFit/>
            </a:bodyPr>
            <a:lstStyle/>
            <a:p>
              <a:pPr algn="ctr"/>
              <a:r>
                <a:rPr lang="en-CA" altLang="ko-KR" sz="1200" dirty="0">
                  <a:solidFill>
                    <a:schemeClr val="bg1"/>
                  </a:solidFill>
                  <a:cs typeface="Arial" pitchFamily="34" charset="0"/>
                </a:rPr>
                <a:t>Realistic</a:t>
              </a:r>
              <a:endParaRPr lang="ko-KR" altLang="en-US" sz="1200" dirty="0">
                <a:solidFill>
                  <a:schemeClr val="bg1"/>
                </a:solidFill>
                <a:cs typeface="Arial" pitchFamily="34" charset="0"/>
              </a:endParaRPr>
            </a:p>
          </p:txBody>
        </p:sp>
      </p:grpSp>
      <p:grpSp>
        <p:nvGrpSpPr>
          <p:cNvPr id="31" name="Group 30">
            <a:extLst>
              <a:ext uri="{FF2B5EF4-FFF2-40B4-BE49-F238E27FC236}">
                <a16:creationId xmlns="" xmlns:a16="http://schemas.microsoft.com/office/drawing/2014/main" id="{8DF5D13A-F3DF-4A77-AA14-3E5CECF72EE3}"/>
              </a:ext>
            </a:extLst>
          </p:cNvPr>
          <p:cNvGrpSpPr/>
          <p:nvPr/>
        </p:nvGrpSpPr>
        <p:grpSpPr>
          <a:xfrm>
            <a:off x="2987856" y="4632876"/>
            <a:ext cx="1217907" cy="559972"/>
            <a:chOff x="3233964" y="1888430"/>
            <a:chExt cx="1544813" cy="559972"/>
          </a:xfrm>
          <a:noFill/>
        </p:grpSpPr>
        <p:sp>
          <p:nvSpPr>
            <p:cNvPr id="32" name="TextBox 31">
              <a:extLst>
                <a:ext uri="{FF2B5EF4-FFF2-40B4-BE49-F238E27FC236}">
                  <a16:creationId xmlns="" xmlns:a16="http://schemas.microsoft.com/office/drawing/2014/main" id="{8164DF74-FD3C-45F6-966F-CB378CE4871B}"/>
                </a:ext>
              </a:extLst>
            </p:cNvPr>
            <p:cNvSpPr txBox="1"/>
            <p:nvPr/>
          </p:nvSpPr>
          <p:spPr>
            <a:xfrm>
              <a:off x="3233964" y="1888430"/>
              <a:ext cx="1535288" cy="307777"/>
            </a:xfrm>
            <a:prstGeom prst="rect">
              <a:avLst/>
            </a:prstGeom>
            <a:grpFill/>
          </p:spPr>
          <p:txBody>
            <a:bodyPr wrap="square" rtlCol="0">
              <a:spAutoFit/>
            </a:bodyPr>
            <a:lstStyle/>
            <a:p>
              <a:pPr algn="ctr"/>
              <a:endParaRPr lang="ko-KR" altLang="en-US" sz="1400" b="1" dirty="0">
                <a:solidFill>
                  <a:schemeClr val="bg1"/>
                </a:solidFill>
                <a:cs typeface="Arial" pitchFamily="34" charset="0"/>
              </a:endParaRPr>
            </a:p>
          </p:txBody>
        </p:sp>
        <p:sp>
          <p:nvSpPr>
            <p:cNvPr id="33" name="TextBox 32">
              <a:extLst>
                <a:ext uri="{FF2B5EF4-FFF2-40B4-BE49-F238E27FC236}">
                  <a16:creationId xmlns="" xmlns:a16="http://schemas.microsoft.com/office/drawing/2014/main" id="{3EC4DB65-EB5B-4995-BAE8-E75526A9F964}"/>
                </a:ext>
              </a:extLst>
            </p:cNvPr>
            <p:cNvSpPr txBox="1"/>
            <p:nvPr/>
          </p:nvSpPr>
          <p:spPr>
            <a:xfrm>
              <a:off x="3243489" y="2171403"/>
              <a:ext cx="1535288" cy="276999"/>
            </a:xfrm>
            <a:prstGeom prst="rect">
              <a:avLst/>
            </a:prstGeom>
            <a:grpFill/>
          </p:spPr>
          <p:txBody>
            <a:bodyPr wrap="square" rtlCol="0">
              <a:spAutoFit/>
            </a:bodyPr>
            <a:lstStyle/>
            <a:p>
              <a:pPr algn="ctr"/>
              <a:r>
                <a:rPr lang="en-CA" altLang="ko-KR" sz="1200" dirty="0">
                  <a:solidFill>
                    <a:schemeClr val="bg1"/>
                  </a:solidFill>
                  <a:cs typeface="Arial" pitchFamily="34" charset="0"/>
                </a:rPr>
                <a:t>Engaging</a:t>
              </a:r>
              <a:endParaRPr lang="ko-KR" altLang="en-US" sz="1200" dirty="0">
                <a:solidFill>
                  <a:schemeClr val="bg1"/>
                </a:solidFill>
                <a:cs typeface="Arial" pitchFamily="34" charset="0"/>
              </a:endParaRPr>
            </a:p>
          </p:txBody>
        </p:sp>
      </p:grpSp>
      <p:grpSp>
        <p:nvGrpSpPr>
          <p:cNvPr id="34" name="Group 33">
            <a:extLst>
              <a:ext uri="{FF2B5EF4-FFF2-40B4-BE49-F238E27FC236}">
                <a16:creationId xmlns="" xmlns:a16="http://schemas.microsoft.com/office/drawing/2014/main" id="{1A04715E-988A-4DDB-938D-8B5FC3445EDA}"/>
              </a:ext>
            </a:extLst>
          </p:cNvPr>
          <p:cNvGrpSpPr/>
          <p:nvPr/>
        </p:nvGrpSpPr>
        <p:grpSpPr>
          <a:xfrm>
            <a:off x="7120527" y="3224342"/>
            <a:ext cx="1217907" cy="559972"/>
            <a:chOff x="3233964" y="1888430"/>
            <a:chExt cx="1544813" cy="559972"/>
          </a:xfrm>
          <a:noFill/>
        </p:grpSpPr>
        <p:sp>
          <p:nvSpPr>
            <p:cNvPr id="35" name="TextBox 34">
              <a:extLst>
                <a:ext uri="{FF2B5EF4-FFF2-40B4-BE49-F238E27FC236}">
                  <a16:creationId xmlns="" xmlns:a16="http://schemas.microsoft.com/office/drawing/2014/main" id="{F9128F76-B917-4A34-B771-6BB3FE65B35B}"/>
                </a:ext>
              </a:extLst>
            </p:cNvPr>
            <p:cNvSpPr txBox="1"/>
            <p:nvPr/>
          </p:nvSpPr>
          <p:spPr>
            <a:xfrm>
              <a:off x="3233964" y="1888430"/>
              <a:ext cx="1535288" cy="307777"/>
            </a:xfrm>
            <a:prstGeom prst="rect">
              <a:avLst/>
            </a:prstGeom>
            <a:grpFill/>
          </p:spPr>
          <p:txBody>
            <a:bodyPr wrap="square" rtlCol="0">
              <a:spAutoFit/>
            </a:bodyPr>
            <a:lstStyle/>
            <a:p>
              <a:pPr algn="ctr"/>
              <a:endParaRPr lang="ko-KR" altLang="en-US" sz="1400" b="1" dirty="0">
                <a:solidFill>
                  <a:schemeClr val="bg1"/>
                </a:solidFill>
                <a:cs typeface="Arial" pitchFamily="34" charset="0"/>
              </a:endParaRPr>
            </a:p>
          </p:txBody>
        </p:sp>
        <p:sp>
          <p:nvSpPr>
            <p:cNvPr id="36" name="TextBox 35">
              <a:extLst>
                <a:ext uri="{FF2B5EF4-FFF2-40B4-BE49-F238E27FC236}">
                  <a16:creationId xmlns="" xmlns:a16="http://schemas.microsoft.com/office/drawing/2014/main" id="{358B21EB-0259-40CB-A0C1-0F438B533888}"/>
                </a:ext>
              </a:extLst>
            </p:cNvPr>
            <p:cNvSpPr txBox="1"/>
            <p:nvPr/>
          </p:nvSpPr>
          <p:spPr>
            <a:xfrm>
              <a:off x="3243489" y="2171403"/>
              <a:ext cx="1535288" cy="276999"/>
            </a:xfrm>
            <a:prstGeom prst="rect">
              <a:avLst/>
            </a:prstGeom>
            <a:grpFill/>
          </p:spPr>
          <p:txBody>
            <a:bodyPr wrap="square" rtlCol="0">
              <a:spAutoFit/>
            </a:bodyPr>
            <a:lstStyle/>
            <a:p>
              <a:pPr algn="ctr"/>
              <a:r>
                <a:rPr lang="en-CA" altLang="ko-KR" sz="1200" dirty="0">
                  <a:solidFill>
                    <a:schemeClr val="bg1"/>
                  </a:solidFill>
                  <a:cs typeface="Arial" pitchFamily="34" charset="0"/>
                </a:rPr>
                <a:t>Accessible</a:t>
              </a:r>
              <a:endParaRPr lang="ko-KR" altLang="en-US" sz="1200" dirty="0">
                <a:solidFill>
                  <a:schemeClr val="bg1"/>
                </a:solidFill>
                <a:cs typeface="Arial" pitchFamily="34" charset="0"/>
              </a:endParaRPr>
            </a:p>
          </p:txBody>
        </p:sp>
      </p:grpSp>
      <p:grpSp>
        <p:nvGrpSpPr>
          <p:cNvPr id="37" name="Group 36">
            <a:extLst>
              <a:ext uri="{FF2B5EF4-FFF2-40B4-BE49-F238E27FC236}">
                <a16:creationId xmlns="" xmlns:a16="http://schemas.microsoft.com/office/drawing/2014/main" id="{681DE414-DF25-40BF-8147-3B0132C07781}"/>
              </a:ext>
            </a:extLst>
          </p:cNvPr>
          <p:cNvGrpSpPr/>
          <p:nvPr/>
        </p:nvGrpSpPr>
        <p:grpSpPr>
          <a:xfrm>
            <a:off x="7970623" y="4632876"/>
            <a:ext cx="1217907" cy="559972"/>
            <a:chOff x="3233964" y="1888430"/>
            <a:chExt cx="1544813" cy="559972"/>
          </a:xfrm>
          <a:noFill/>
        </p:grpSpPr>
        <p:sp>
          <p:nvSpPr>
            <p:cNvPr id="38" name="TextBox 37">
              <a:extLst>
                <a:ext uri="{FF2B5EF4-FFF2-40B4-BE49-F238E27FC236}">
                  <a16:creationId xmlns="" xmlns:a16="http://schemas.microsoft.com/office/drawing/2014/main" id="{8F11BA3D-5FC1-4FAA-B83D-066C16DF2C88}"/>
                </a:ext>
              </a:extLst>
            </p:cNvPr>
            <p:cNvSpPr txBox="1"/>
            <p:nvPr/>
          </p:nvSpPr>
          <p:spPr>
            <a:xfrm>
              <a:off x="3233964" y="1888430"/>
              <a:ext cx="1535288" cy="307777"/>
            </a:xfrm>
            <a:prstGeom prst="rect">
              <a:avLst/>
            </a:prstGeom>
            <a:grpFill/>
          </p:spPr>
          <p:txBody>
            <a:bodyPr wrap="square" rtlCol="0">
              <a:spAutoFit/>
            </a:bodyPr>
            <a:lstStyle/>
            <a:p>
              <a:pPr algn="ctr"/>
              <a:endParaRPr lang="ko-KR" altLang="en-US" sz="1400" b="1" dirty="0">
                <a:solidFill>
                  <a:schemeClr val="bg1"/>
                </a:solidFill>
                <a:cs typeface="Arial" pitchFamily="34" charset="0"/>
              </a:endParaRPr>
            </a:p>
          </p:txBody>
        </p:sp>
        <p:sp>
          <p:nvSpPr>
            <p:cNvPr id="39" name="TextBox 38">
              <a:extLst>
                <a:ext uri="{FF2B5EF4-FFF2-40B4-BE49-F238E27FC236}">
                  <a16:creationId xmlns="" xmlns:a16="http://schemas.microsoft.com/office/drawing/2014/main" id="{A8904676-B89B-42CF-8BF3-2949C9B10295}"/>
                </a:ext>
              </a:extLst>
            </p:cNvPr>
            <p:cNvSpPr txBox="1"/>
            <p:nvPr/>
          </p:nvSpPr>
          <p:spPr>
            <a:xfrm>
              <a:off x="3243489" y="2171403"/>
              <a:ext cx="1535288" cy="276999"/>
            </a:xfrm>
            <a:prstGeom prst="rect">
              <a:avLst/>
            </a:prstGeom>
            <a:grpFill/>
          </p:spPr>
          <p:txBody>
            <a:bodyPr wrap="square" rtlCol="0">
              <a:spAutoFit/>
            </a:bodyPr>
            <a:lstStyle/>
            <a:p>
              <a:pPr algn="ctr"/>
              <a:r>
                <a:rPr lang="en-US" altLang="ko-KR" sz="1200" dirty="0">
                  <a:solidFill>
                    <a:schemeClr val="bg1"/>
                  </a:solidFill>
                  <a:cs typeface="Arial" pitchFamily="34" charset="0"/>
                </a:rPr>
                <a:t>Fun </a:t>
              </a:r>
              <a:endParaRPr lang="ko-KR" altLang="en-US" sz="1200" dirty="0">
                <a:solidFill>
                  <a:schemeClr val="bg1"/>
                </a:solidFill>
                <a:cs typeface="Arial" pitchFamily="34" charset="0"/>
              </a:endParaRPr>
            </a:p>
          </p:txBody>
        </p:sp>
      </p:grpSp>
      <p:sp>
        <p:nvSpPr>
          <p:cNvPr id="42" name="Chord 14">
            <a:extLst>
              <a:ext uri="{FF2B5EF4-FFF2-40B4-BE49-F238E27FC236}">
                <a16:creationId xmlns="" xmlns:a16="http://schemas.microsoft.com/office/drawing/2014/main" id="{95662361-1A24-40C1-834E-BFF6540629C2}"/>
              </a:ext>
            </a:extLst>
          </p:cNvPr>
          <p:cNvSpPr/>
          <p:nvPr/>
        </p:nvSpPr>
        <p:spPr>
          <a:xfrm>
            <a:off x="5838613" y="5089597"/>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 name="Graphic 41">
            <a:extLst>
              <a:ext uri="{FF2B5EF4-FFF2-40B4-BE49-F238E27FC236}">
                <a16:creationId xmlns="" xmlns:a16="http://schemas.microsoft.com/office/drawing/2014/main" id="{7764E6B7-9A4D-EF3B-7539-5E784A063FAE}"/>
              </a:ext>
            </a:extLst>
          </p:cNvPr>
          <p:cNvSpPr/>
          <p:nvPr/>
        </p:nvSpPr>
        <p:spPr>
          <a:xfrm>
            <a:off x="-49705" y="6180066"/>
            <a:ext cx="12304294" cy="700161"/>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2">
              <a:lumMod val="75000"/>
            </a:schemeClr>
          </a:solidFill>
          <a:ln w="9525" cap="flat">
            <a:noFill/>
            <a:prstDash val="solid"/>
            <a:miter/>
          </a:ln>
        </p:spPr>
        <p:txBody>
          <a:bodyPr rtlCol="0" anchor="ctr"/>
          <a:lstStyle/>
          <a:p>
            <a:endParaRPr lang="en-US" dirty="0"/>
          </a:p>
        </p:txBody>
      </p:sp>
      <p:pic>
        <p:nvPicPr>
          <p:cNvPr id="41" name="Picture 40" descr="A logo for a football team&#10;&#10;Description automatically generated">
            <a:extLst>
              <a:ext uri="{FF2B5EF4-FFF2-40B4-BE49-F238E27FC236}">
                <a16:creationId xmlns="" xmlns:a16="http://schemas.microsoft.com/office/drawing/2014/main" id="{20AD7278-C520-B22F-1DA3-DAD6BB8C4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605" y="78377"/>
            <a:ext cx="905383" cy="1074966"/>
          </a:xfrm>
          <a:prstGeom prst="rect">
            <a:avLst/>
          </a:prstGeom>
        </p:spPr>
      </p:pic>
    </p:spTree>
    <p:extLst>
      <p:ext uri="{BB962C8B-B14F-4D97-AF65-F5344CB8AC3E}">
        <p14:creationId xmlns:p14="http://schemas.microsoft.com/office/powerpoint/2010/main" val="8489112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ising Question Marks Silhouette Clip Art Free PNG Image｜Illusto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364"/>
          <a:stretch/>
        </p:blipFill>
        <p:spPr bwMode="auto">
          <a:xfrm>
            <a:off x="3437352" y="1859963"/>
            <a:ext cx="3389154" cy="310566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ctr"/>
            <a:r>
              <a:rPr lang="en-US" dirty="0"/>
              <a:t>Questions</a:t>
            </a:r>
            <a:endParaRPr lang="en-CA" dirty="0"/>
          </a:p>
        </p:txBody>
      </p:sp>
      <p:pic>
        <p:nvPicPr>
          <p:cNvPr id="7" name="Picture 6" descr="A logo for a football team&#10;&#10;Description automatically generated">
            <a:extLst>
              <a:ext uri="{FF2B5EF4-FFF2-40B4-BE49-F238E27FC236}">
                <a16:creationId xmlns="" xmlns:a16="http://schemas.microsoft.com/office/drawing/2014/main" id="{66134A66-9FE9-8336-795F-958BFCE1B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6281" y="4965628"/>
            <a:ext cx="1442434" cy="1712611"/>
          </a:xfrm>
          <a:prstGeom prst="rect">
            <a:avLst/>
          </a:prstGeom>
        </p:spPr>
      </p:pic>
      <p:sp>
        <p:nvSpPr>
          <p:cNvPr id="5" name="Title 3"/>
          <p:cNvSpPr txBox="1">
            <a:spLocks/>
          </p:cNvSpPr>
          <p:nvPr/>
        </p:nvSpPr>
        <p:spPr>
          <a:xfrm>
            <a:off x="791097" y="535743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Kootenayeastsoccer@gmail.com</a:t>
            </a:r>
            <a:endParaRPr lang="en-CA" dirty="0"/>
          </a:p>
        </p:txBody>
      </p:sp>
    </p:spTree>
    <p:extLst>
      <p:ext uri="{BB962C8B-B14F-4D97-AF65-F5344CB8AC3E}">
        <p14:creationId xmlns:p14="http://schemas.microsoft.com/office/powerpoint/2010/main" val="1363633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smtClean="0"/>
              <a:t>Player Pathway</a:t>
            </a:r>
            <a:endParaRPr lang="en-CA" dirty="0"/>
          </a:p>
        </p:txBody>
      </p:sp>
      <p:pic>
        <p:nvPicPr>
          <p:cNvPr id="4" name="Picture 3"/>
          <p:cNvPicPr>
            <a:picLocks noChangeAspect="1"/>
          </p:cNvPicPr>
          <p:nvPr/>
        </p:nvPicPr>
        <p:blipFill>
          <a:blip r:embed="rId3"/>
          <a:stretch>
            <a:fillRect/>
          </a:stretch>
        </p:blipFill>
        <p:spPr>
          <a:xfrm>
            <a:off x="354829" y="1292589"/>
            <a:ext cx="10596530" cy="4671483"/>
          </a:xfrm>
          <a:prstGeom prst="rect">
            <a:avLst/>
          </a:prstGeom>
        </p:spPr>
      </p:pic>
    </p:spTree>
    <p:extLst>
      <p:ext uri="{BB962C8B-B14F-4D97-AF65-F5344CB8AC3E}">
        <p14:creationId xmlns:p14="http://schemas.microsoft.com/office/powerpoint/2010/main" val="2628311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253" y="309349"/>
            <a:ext cx="8835156" cy="714233"/>
          </a:xfrm>
        </p:spPr>
        <p:txBody>
          <a:bodyPr>
            <a:normAutofit/>
          </a:bodyPr>
          <a:lstStyle/>
          <a:p>
            <a:r>
              <a:rPr lang="en-US" dirty="0"/>
              <a:t>KESA </a:t>
            </a:r>
            <a:r>
              <a:rPr lang="en-US" dirty="0" smtClean="0"/>
              <a:t>Board</a:t>
            </a:r>
            <a:endParaRPr lang="en-CA" dirty="0"/>
          </a:p>
        </p:txBody>
      </p:sp>
      <p:sp>
        <p:nvSpPr>
          <p:cNvPr id="2" name="Text Placeholder 1"/>
          <p:cNvSpPr>
            <a:spLocks noGrp="1"/>
          </p:cNvSpPr>
          <p:nvPr>
            <p:ph idx="1"/>
          </p:nvPr>
        </p:nvSpPr>
        <p:spPr>
          <a:xfrm>
            <a:off x="499912" y="1023582"/>
            <a:ext cx="11005151" cy="5575110"/>
          </a:xfrm>
        </p:spPr>
        <p:txBody>
          <a:bodyPr>
            <a:noAutofit/>
          </a:bodyPr>
          <a:lstStyle/>
          <a:p>
            <a:r>
              <a:rPr lang="en-CA" sz="1300" b="1" dirty="0" smtClean="0"/>
              <a:t>KESA </a:t>
            </a:r>
            <a:r>
              <a:rPr lang="en-CA" sz="1300" b="1" dirty="0"/>
              <a:t>President</a:t>
            </a:r>
            <a:r>
              <a:rPr lang="en-CA" sz="1300" dirty="0"/>
              <a:t>                                                               </a:t>
            </a:r>
            <a:r>
              <a:rPr lang="en-CA" sz="1300" b="1" dirty="0" smtClean="0"/>
              <a:t>Rima </a:t>
            </a:r>
            <a:r>
              <a:rPr lang="en-CA" sz="1300" b="1" dirty="0" err="1" smtClean="0"/>
              <a:t>Amaechi</a:t>
            </a:r>
            <a:r>
              <a:rPr lang="en-CA" sz="1300" b="1" dirty="0" smtClean="0"/>
              <a:t>   </a:t>
            </a:r>
            <a:r>
              <a:rPr lang="en-CA" sz="1300" dirty="0" smtClean="0">
                <a:hlinkClick r:id="rId3"/>
              </a:rPr>
              <a:t>kesasoccer.president@gmail.com</a:t>
            </a:r>
            <a:endParaRPr lang="en-CA" sz="1300" dirty="0"/>
          </a:p>
          <a:p>
            <a:r>
              <a:rPr lang="en-CA" sz="1300" b="1" dirty="0"/>
              <a:t>Vice President/Disciplinary/REP/DEV Chair</a:t>
            </a:r>
            <a:r>
              <a:rPr lang="en-CA" sz="1300" dirty="0"/>
              <a:t>                  </a:t>
            </a:r>
            <a:r>
              <a:rPr lang="en-CA" sz="1300" dirty="0" smtClean="0"/>
              <a:t>  </a:t>
            </a:r>
            <a:r>
              <a:rPr lang="en-CA" sz="1300" dirty="0"/>
              <a:t> </a:t>
            </a:r>
            <a:r>
              <a:rPr lang="en-CA" sz="1300" b="1" dirty="0"/>
              <a:t>Sally </a:t>
            </a:r>
            <a:r>
              <a:rPr lang="en-CA" sz="1300" b="1" dirty="0" smtClean="0"/>
              <a:t>Paddock</a:t>
            </a:r>
            <a:r>
              <a:rPr lang="en-CA" sz="1300" dirty="0"/>
              <a:t> </a:t>
            </a:r>
            <a:r>
              <a:rPr lang="en-CA" sz="1300" dirty="0" smtClean="0"/>
              <a:t>  </a:t>
            </a:r>
            <a:r>
              <a:rPr lang="en-CA" sz="1300" dirty="0" smtClean="0">
                <a:hlinkClick r:id="rId4"/>
              </a:rPr>
              <a:t>kesasoccer.vicepresident@gmail.com</a:t>
            </a:r>
            <a:endParaRPr lang="en-CA" sz="1300" dirty="0"/>
          </a:p>
          <a:p>
            <a:r>
              <a:rPr lang="en-CA" sz="1300" b="1" dirty="0"/>
              <a:t>Referee Chair     </a:t>
            </a:r>
            <a:r>
              <a:rPr lang="en-CA" sz="1300" dirty="0"/>
              <a:t>                                                            </a:t>
            </a:r>
            <a:r>
              <a:rPr lang="en-CA" sz="1300" b="1" dirty="0" smtClean="0"/>
              <a:t>Sergio Spadafora</a:t>
            </a:r>
            <a:r>
              <a:rPr lang="en-CA" sz="1300" b="1" dirty="0"/>
              <a:t> </a:t>
            </a:r>
            <a:r>
              <a:rPr lang="en-CA" sz="1300" b="1" dirty="0" smtClean="0"/>
              <a:t>  </a:t>
            </a:r>
            <a:r>
              <a:rPr lang="en-CA" sz="1300" dirty="0" smtClean="0">
                <a:hlinkClick r:id="rId5"/>
              </a:rPr>
              <a:t>SergioS@kootenayeastsoccer.com</a:t>
            </a:r>
            <a:r>
              <a:rPr lang="en-CA" sz="1300" dirty="0"/>
              <a:t>                              </a:t>
            </a:r>
          </a:p>
          <a:p>
            <a:r>
              <a:rPr lang="en-CA" sz="1300" b="1" dirty="0"/>
              <a:t>REP/Development Chair</a:t>
            </a:r>
            <a:r>
              <a:rPr lang="en-CA" sz="1300" dirty="0"/>
              <a:t>                                                 </a:t>
            </a:r>
            <a:r>
              <a:rPr lang="en-CA" sz="1300" b="1" dirty="0" smtClean="0"/>
              <a:t>Terra Wilson</a:t>
            </a:r>
            <a:r>
              <a:rPr lang="en-CA" sz="1300" b="1" dirty="0"/>
              <a:t> </a:t>
            </a:r>
            <a:r>
              <a:rPr lang="en-CA" sz="1300" b="1" dirty="0" smtClean="0"/>
              <a:t>  </a:t>
            </a:r>
            <a:r>
              <a:rPr lang="en-CA" sz="1300" dirty="0" smtClean="0">
                <a:hlinkClick r:id="rId6"/>
              </a:rPr>
              <a:t>kesasoccer.repdevchair@gmail.com</a:t>
            </a:r>
            <a:endParaRPr lang="en-CA" sz="1300" dirty="0"/>
          </a:p>
          <a:p>
            <a:r>
              <a:rPr lang="en-CA" sz="1300" b="1" dirty="0"/>
              <a:t>House Chair</a:t>
            </a:r>
            <a:r>
              <a:rPr lang="en-CA" sz="1300" dirty="0"/>
              <a:t>                                                                    </a:t>
            </a:r>
            <a:r>
              <a:rPr lang="en-CA" sz="1300" b="1" dirty="0" smtClean="0"/>
              <a:t>Chuck Downie   </a:t>
            </a:r>
            <a:r>
              <a:rPr lang="en-CA" sz="1300" dirty="0" smtClean="0">
                <a:hlinkClick r:id="rId7"/>
              </a:rPr>
              <a:t>chuckd@kootenayeastsoccer.com</a:t>
            </a:r>
            <a:endParaRPr lang="en-CA" sz="1300" dirty="0"/>
          </a:p>
          <a:p>
            <a:r>
              <a:rPr lang="en-CA" sz="1300" b="1" dirty="0"/>
              <a:t>House Co Chair                                                               </a:t>
            </a:r>
            <a:r>
              <a:rPr lang="en-CA" sz="1300" b="1" dirty="0" err="1" smtClean="0"/>
              <a:t>Renae</a:t>
            </a:r>
            <a:r>
              <a:rPr lang="en-CA" sz="1300" b="1" dirty="0" smtClean="0"/>
              <a:t> Peters   </a:t>
            </a:r>
            <a:r>
              <a:rPr lang="en-CA" sz="1300" dirty="0" smtClean="0">
                <a:hlinkClick r:id="rId8"/>
              </a:rPr>
              <a:t>kesasoccer.housecochair@gmail.com</a:t>
            </a:r>
            <a:endParaRPr lang="en-CA" sz="1300" dirty="0" smtClean="0"/>
          </a:p>
          <a:p>
            <a:r>
              <a:rPr lang="en-CA" sz="1300" i="1" dirty="0"/>
              <a:t>Concession will be a sub committee during Spring House program and KESA Rovers Classic Tournament </a:t>
            </a:r>
            <a:endParaRPr lang="en-CA" sz="1300" dirty="0"/>
          </a:p>
          <a:p>
            <a:r>
              <a:rPr lang="en-CA" sz="1300" b="1" dirty="0"/>
              <a:t>Sponsorship Chair</a:t>
            </a:r>
            <a:r>
              <a:rPr lang="en-CA" sz="1300" dirty="0"/>
              <a:t>                                                           </a:t>
            </a:r>
            <a:r>
              <a:rPr lang="en-CA" sz="1300" b="1" dirty="0" smtClean="0"/>
              <a:t>Scott Tracey</a:t>
            </a:r>
            <a:r>
              <a:rPr lang="en-CA" sz="1300" b="1" dirty="0"/>
              <a:t> </a:t>
            </a:r>
            <a:r>
              <a:rPr lang="en-CA" sz="1300" b="1" dirty="0" smtClean="0"/>
              <a:t> </a:t>
            </a:r>
            <a:r>
              <a:rPr lang="en-CA" sz="1300" dirty="0" smtClean="0"/>
              <a:t> </a:t>
            </a:r>
            <a:r>
              <a:rPr lang="en-CA" sz="1300" dirty="0" smtClean="0">
                <a:hlinkClick r:id="rId9"/>
              </a:rPr>
              <a:t>ScottT@kootenayeastsoccer.com</a:t>
            </a:r>
            <a:r>
              <a:rPr lang="en-CA" sz="1300" dirty="0"/>
              <a:t>                          </a:t>
            </a:r>
          </a:p>
          <a:p>
            <a:r>
              <a:rPr lang="en-CA" sz="1300" b="1" dirty="0"/>
              <a:t>Public Relations Chair</a:t>
            </a:r>
            <a:r>
              <a:rPr lang="en-CA" sz="1300" dirty="0"/>
              <a:t>                                                     </a:t>
            </a:r>
            <a:r>
              <a:rPr lang="en-CA" sz="1300" b="1" dirty="0" smtClean="0"/>
              <a:t>Crystal Meyers   </a:t>
            </a:r>
            <a:r>
              <a:rPr lang="en-CA" sz="1300" dirty="0" smtClean="0">
                <a:hlinkClick r:id="rId10"/>
              </a:rPr>
              <a:t>kesasoccer.publicrelationschair@gmail.com</a:t>
            </a:r>
            <a:endParaRPr lang="en-CA" sz="1300" dirty="0"/>
          </a:p>
          <a:p>
            <a:r>
              <a:rPr lang="en-CA" sz="1300" b="1" dirty="0"/>
              <a:t>Adult League Chair                </a:t>
            </a:r>
            <a:r>
              <a:rPr lang="en-CA" sz="1300" dirty="0"/>
              <a:t>                                          </a:t>
            </a:r>
            <a:r>
              <a:rPr lang="en-CA" sz="1300" b="1" dirty="0" smtClean="0"/>
              <a:t>Connor McCormack</a:t>
            </a:r>
            <a:r>
              <a:rPr lang="en-CA" sz="1300" dirty="0"/>
              <a:t> </a:t>
            </a:r>
            <a:r>
              <a:rPr lang="en-CA" sz="1300" dirty="0" smtClean="0"/>
              <a:t>  </a:t>
            </a:r>
            <a:r>
              <a:rPr lang="en-CA" sz="1300" dirty="0" smtClean="0">
                <a:hlinkClick r:id="rId11"/>
              </a:rPr>
              <a:t>connorM@kootenayeastsoccer.com</a:t>
            </a:r>
            <a:endParaRPr lang="en-CA" sz="1300" dirty="0"/>
          </a:p>
          <a:p>
            <a:r>
              <a:rPr lang="en-CA" sz="1300" b="1" dirty="0"/>
              <a:t>Equipment/Lining Chair             </a:t>
            </a:r>
            <a:r>
              <a:rPr lang="en-CA" sz="1300" dirty="0"/>
              <a:t>                                      </a:t>
            </a:r>
            <a:r>
              <a:rPr lang="en-CA" sz="1300" b="1" dirty="0" smtClean="0"/>
              <a:t>David Gibson   </a:t>
            </a:r>
            <a:r>
              <a:rPr lang="en-CA" sz="1300" dirty="0" smtClean="0">
                <a:hlinkClick r:id="rId12"/>
              </a:rPr>
              <a:t>kesasoccer.equipmentliningchair@gmail.com</a:t>
            </a:r>
            <a:r>
              <a:rPr lang="en-CA" sz="1300" dirty="0"/>
              <a:t>                  </a:t>
            </a:r>
          </a:p>
          <a:p>
            <a:r>
              <a:rPr lang="en-CA" sz="1300" b="1" dirty="0" smtClean="0"/>
              <a:t>Tournament </a:t>
            </a:r>
            <a:r>
              <a:rPr lang="en-CA" sz="1300" b="1" dirty="0"/>
              <a:t>Chair  </a:t>
            </a:r>
            <a:r>
              <a:rPr lang="en-CA" sz="1300" dirty="0"/>
              <a:t>                                                          </a:t>
            </a:r>
            <a:r>
              <a:rPr lang="en-CA" sz="1300" b="1" dirty="0" smtClean="0"/>
              <a:t>Carolyn </a:t>
            </a:r>
            <a:r>
              <a:rPr lang="en-CA" sz="1300" b="1" dirty="0" err="1" smtClean="0"/>
              <a:t>Thibeault</a:t>
            </a:r>
            <a:r>
              <a:rPr lang="en-CA" sz="1300" dirty="0"/>
              <a:t> </a:t>
            </a:r>
            <a:r>
              <a:rPr lang="en-CA" sz="1300" dirty="0" smtClean="0"/>
              <a:t>  </a:t>
            </a:r>
            <a:r>
              <a:rPr lang="en-CA" sz="1300" dirty="0" smtClean="0">
                <a:hlinkClick r:id="rId13"/>
              </a:rPr>
              <a:t>kesasoccer.tournamentchair@gmail.com</a:t>
            </a:r>
            <a:endParaRPr lang="en-CA" sz="1300" dirty="0"/>
          </a:p>
          <a:p>
            <a:r>
              <a:rPr lang="en-CA" sz="1300" b="1" dirty="0"/>
              <a:t>Tournament Co Chair</a:t>
            </a:r>
            <a:r>
              <a:rPr lang="en-CA" sz="1300" dirty="0"/>
              <a:t>                                                       </a:t>
            </a:r>
            <a:r>
              <a:rPr lang="en-CA" sz="1300" b="1" dirty="0" smtClean="0"/>
              <a:t>Natalie Brons</a:t>
            </a:r>
            <a:r>
              <a:rPr lang="en-CA" sz="1300" dirty="0"/>
              <a:t> </a:t>
            </a:r>
            <a:r>
              <a:rPr lang="en-CA" sz="1300" dirty="0" smtClean="0"/>
              <a:t>  </a:t>
            </a:r>
            <a:r>
              <a:rPr lang="en-CA" sz="1300" dirty="0" smtClean="0">
                <a:hlinkClick r:id="rId14"/>
              </a:rPr>
              <a:t>kesasoccer.tournamentcochair@gmail.com</a:t>
            </a:r>
            <a:endParaRPr lang="en-CA" sz="1300" dirty="0"/>
          </a:p>
          <a:p>
            <a:r>
              <a:rPr lang="en-CA" sz="1300" b="1" dirty="0"/>
              <a:t>Treasurer                                                                         </a:t>
            </a:r>
            <a:r>
              <a:rPr lang="en-CA" sz="1300" b="1" dirty="0" smtClean="0"/>
              <a:t>Gary McPherson</a:t>
            </a:r>
          </a:p>
          <a:p>
            <a:endParaRPr lang="en-CA" sz="1300" dirty="0"/>
          </a:p>
          <a:p>
            <a:r>
              <a:rPr lang="en-CA" sz="1300" i="1" u="sng" dirty="0" smtClean="0"/>
              <a:t>Non-Board </a:t>
            </a:r>
            <a:r>
              <a:rPr lang="en-CA" sz="1300" i="1" u="sng" dirty="0"/>
              <a:t>Positions</a:t>
            </a:r>
            <a:endParaRPr lang="en-CA" sz="1300" dirty="0"/>
          </a:p>
          <a:p>
            <a:r>
              <a:rPr lang="en-CA" sz="1300" i="1" dirty="0"/>
              <a:t>Administrator</a:t>
            </a:r>
            <a:r>
              <a:rPr lang="en-CA" sz="1300" dirty="0"/>
              <a:t>                                 </a:t>
            </a:r>
            <a:r>
              <a:rPr lang="en-CA" sz="1300" dirty="0" smtClean="0"/>
              <a:t>                                   Leah Welch</a:t>
            </a:r>
            <a:r>
              <a:rPr lang="en-CA" sz="1300" dirty="0"/>
              <a:t> </a:t>
            </a:r>
            <a:r>
              <a:rPr lang="en-CA" sz="1300" dirty="0" smtClean="0"/>
              <a:t>  </a:t>
            </a:r>
            <a:r>
              <a:rPr lang="en-CA" sz="1300" dirty="0" smtClean="0">
                <a:hlinkClick r:id="rId15"/>
              </a:rPr>
              <a:t>kootenayeastsoccer@gmail.com</a:t>
            </a:r>
            <a:r>
              <a:rPr lang="en-CA" sz="1300" dirty="0"/>
              <a:t> </a:t>
            </a:r>
          </a:p>
          <a:p>
            <a:pPr marL="0" indent="0">
              <a:buNone/>
            </a:pPr>
            <a:endParaRPr lang="en-CA" sz="1300" dirty="0"/>
          </a:p>
        </p:txBody>
      </p:sp>
      <p:pic>
        <p:nvPicPr>
          <p:cNvPr id="8" name="Picture 7" descr="A logo for a football team&#10;&#10;Description automatically generated">
            <a:extLst>
              <a:ext uri="{FF2B5EF4-FFF2-40B4-BE49-F238E27FC236}">
                <a16:creationId xmlns="" xmlns:a16="http://schemas.microsoft.com/office/drawing/2014/main" id="{33B3A48C-B087-D5E5-7E9E-A16B5DA1AAA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881115" y="5335425"/>
            <a:ext cx="1247896" cy="1481635"/>
          </a:xfrm>
          <a:prstGeom prst="rect">
            <a:avLst/>
          </a:prstGeom>
        </p:spPr>
      </p:pic>
    </p:spTree>
    <p:extLst>
      <p:ext uri="{BB962C8B-B14F-4D97-AF65-F5344CB8AC3E}">
        <p14:creationId xmlns:p14="http://schemas.microsoft.com/office/powerpoint/2010/main" val="668295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Vacancy!</a:t>
            </a:r>
            <a:endParaRPr lang="en-CA" dirty="0"/>
          </a:p>
        </p:txBody>
      </p:sp>
      <p:sp>
        <p:nvSpPr>
          <p:cNvPr id="5" name="TextBox 4"/>
          <p:cNvSpPr txBox="1"/>
          <p:nvPr/>
        </p:nvSpPr>
        <p:spPr>
          <a:xfrm>
            <a:off x="677334" y="2306468"/>
            <a:ext cx="8158216" cy="4124206"/>
          </a:xfrm>
          <a:prstGeom prst="rect">
            <a:avLst/>
          </a:prstGeom>
          <a:solidFill>
            <a:schemeClr val="bg1"/>
          </a:solidFill>
          <a:ln w="57150">
            <a:solidFill>
              <a:schemeClr val="accent2"/>
            </a:solidFill>
          </a:ln>
        </p:spPr>
        <p:txBody>
          <a:bodyPr wrap="square" rtlCol="0">
            <a:spAutoFit/>
          </a:bodyPr>
          <a:lstStyle/>
          <a:p>
            <a:r>
              <a:rPr lang="en-US" dirty="0" smtClean="0"/>
              <a:t>One Position Still to be filled!</a:t>
            </a:r>
          </a:p>
          <a:p>
            <a:r>
              <a:rPr lang="en-US" dirty="0"/>
              <a:t>KESA is actively seeking to appoint an </a:t>
            </a:r>
            <a:r>
              <a:rPr lang="en-US" sz="2800" dirty="0">
                <a:solidFill>
                  <a:schemeClr val="accent1"/>
                </a:solidFill>
              </a:rPr>
              <a:t>Indoor Facility </a:t>
            </a:r>
            <a:r>
              <a:rPr lang="en-US" sz="2800" dirty="0" smtClean="0">
                <a:solidFill>
                  <a:schemeClr val="accent1"/>
                </a:solidFill>
              </a:rPr>
              <a:t>Chair</a:t>
            </a:r>
          </a:p>
          <a:p>
            <a:endParaRPr lang="en-US" dirty="0" smtClean="0"/>
          </a:p>
          <a:p>
            <a:r>
              <a:rPr lang="en-US" i="1" dirty="0" smtClean="0">
                <a:latin typeface="Arial" panose="020B0604020202020204" pitchFamily="34" charset="0"/>
                <a:cs typeface="Arial" panose="020B0604020202020204" pitchFamily="34" charset="0"/>
              </a:rPr>
              <a:t>Responsibilities </a:t>
            </a:r>
            <a:r>
              <a:rPr lang="en-US" i="1" dirty="0">
                <a:latin typeface="Arial" panose="020B0604020202020204" pitchFamily="34" charset="0"/>
                <a:cs typeface="Arial" panose="020B0604020202020204" pitchFamily="34" charset="0"/>
              </a:rPr>
              <a:t>encompass managing the opening and closing of the Dome for new users, demonstrating the batting cage procedures, overseeing the removal and reinstallation of fences during certain seasons, coordinating/completing line painting within the Dome, managing the janitorial contract, managing the dome maintenance contract and schedule, managing the maintenance of the snow blower for snow removal contracts, addressing/completing any repairs, and setting the heating system weekly, both online and in person for significant issues. </a:t>
            </a:r>
            <a:endParaRPr lang="en-US" i="1" dirty="0" smtClean="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further details, please contact </a:t>
            </a:r>
            <a:r>
              <a:rPr lang="en-US" dirty="0" smtClean="0">
                <a:hlinkClick r:id="rId2"/>
              </a:rPr>
              <a:t>kootenayeastsoccer@gmail.com</a:t>
            </a:r>
            <a:endParaRPr lang="en-US" dirty="0" smtClean="0"/>
          </a:p>
          <a:p>
            <a:endParaRPr lang="en-US" dirty="0" smtClean="0"/>
          </a:p>
        </p:txBody>
      </p:sp>
      <p:pic>
        <p:nvPicPr>
          <p:cNvPr id="6" name="Picture 2" descr="May be an image of blimp, snowplow and si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2484" y="305115"/>
            <a:ext cx="4686237" cy="16252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for a football team&#10;&#10;Description automatically generated">
            <a:extLst>
              <a:ext uri="{FF2B5EF4-FFF2-40B4-BE49-F238E27FC236}">
                <a16:creationId xmlns="" xmlns:a16="http://schemas.microsoft.com/office/drawing/2014/main" id="{33B3A48C-B087-D5E5-7E9E-A16B5DA1AA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8486" y="5317325"/>
            <a:ext cx="1297622" cy="1540675"/>
          </a:xfrm>
          <a:prstGeom prst="rect">
            <a:avLst/>
          </a:prstGeom>
        </p:spPr>
      </p:pic>
    </p:spTree>
    <p:extLst>
      <p:ext uri="{BB962C8B-B14F-4D97-AF65-F5344CB8AC3E}">
        <p14:creationId xmlns:p14="http://schemas.microsoft.com/office/powerpoint/2010/main" val="111422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48A2979-A456-4286-B8FC-8FF4C0C58EFD}"/>
              </a:ext>
            </a:extLst>
          </p:cNvPr>
          <p:cNvSpPr txBox="1"/>
          <p:nvPr/>
        </p:nvSpPr>
        <p:spPr>
          <a:xfrm>
            <a:off x="3034296" y="4406705"/>
            <a:ext cx="6123407" cy="830997"/>
          </a:xfrm>
          <a:prstGeom prst="rect">
            <a:avLst/>
          </a:prstGeom>
          <a:noFill/>
        </p:spPr>
        <p:txBody>
          <a:bodyPr wrap="square" rtlCol="0" anchor="ctr">
            <a:spAutoFit/>
          </a:bodyPr>
          <a:lstStyle/>
          <a:p>
            <a:pPr algn="ctr"/>
            <a:r>
              <a:rPr lang="en-CA" altLang="ko-KR" sz="4800" dirty="0" smtClean="0">
                <a:solidFill>
                  <a:schemeClr val="tx1">
                    <a:lumMod val="85000"/>
                    <a:lumOff val="15000"/>
                  </a:schemeClr>
                </a:solidFill>
                <a:cs typeface="Arial" pitchFamily="34" charset="0"/>
              </a:rPr>
              <a:t>2025 </a:t>
            </a:r>
            <a:r>
              <a:rPr lang="en-CA" altLang="ko-KR" sz="4800" dirty="0">
                <a:solidFill>
                  <a:schemeClr val="tx1">
                    <a:lumMod val="85000"/>
                    <a:lumOff val="15000"/>
                  </a:schemeClr>
                </a:solidFill>
                <a:cs typeface="Arial" pitchFamily="34" charset="0"/>
              </a:rPr>
              <a:t>Year In Review</a:t>
            </a:r>
            <a:endParaRPr lang="ko-KR" altLang="en-US" sz="4800" dirty="0">
              <a:solidFill>
                <a:schemeClr val="tx1">
                  <a:lumMod val="85000"/>
                  <a:lumOff val="15000"/>
                </a:schemeClr>
              </a:solidFill>
              <a:cs typeface="Arial" pitchFamily="34" charset="0"/>
            </a:endParaRPr>
          </a:p>
        </p:txBody>
      </p:sp>
      <p:pic>
        <p:nvPicPr>
          <p:cNvPr id="3" name="Picture 2" descr="A logo for a football team&#10;&#10;Description automatically generated">
            <a:extLst>
              <a:ext uri="{FF2B5EF4-FFF2-40B4-BE49-F238E27FC236}">
                <a16:creationId xmlns="" xmlns:a16="http://schemas.microsoft.com/office/drawing/2014/main" id="{33B3A48C-B087-D5E5-7E9E-A16B5DA1A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552" y="2199626"/>
            <a:ext cx="1858896" cy="2207079"/>
          </a:xfrm>
          <a:prstGeom prst="rect">
            <a:avLst/>
          </a:prstGeom>
        </p:spPr>
      </p:pic>
    </p:spTree>
    <p:extLst>
      <p:ext uri="{BB962C8B-B14F-4D97-AF65-F5344CB8AC3E}">
        <p14:creationId xmlns:p14="http://schemas.microsoft.com/office/powerpoint/2010/main" val="3971883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2087</TotalTime>
  <Words>4669</Words>
  <Application>Microsoft Office PowerPoint</Application>
  <PresentationFormat>Widescreen</PresentationFormat>
  <Paragraphs>466</Paragraphs>
  <Slides>50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맑은 고딕</vt:lpstr>
      <vt:lpstr>Arial</vt:lpstr>
      <vt:lpstr>Calibri</vt:lpstr>
      <vt:lpstr>Cambria Math</vt:lpstr>
      <vt:lpstr>HY그래픽M</vt:lpstr>
      <vt:lpstr>Trebuchet MS</vt:lpstr>
      <vt:lpstr>Wingdings 3</vt:lpstr>
      <vt:lpstr>Facet</vt:lpstr>
      <vt:lpstr>PowerPoint Presentation</vt:lpstr>
      <vt:lpstr>Agenda</vt:lpstr>
      <vt:lpstr>PowerPoint Presentation</vt:lpstr>
      <vt:lpstr>PowerPoint Presentation</vt:lpstr>
      <vt:lpstr>PowerPoint Presentation</vt:lpstr>
      <vt:lpstr>PowerPoint Presentation</vt:lpstr>
      <vt:lpstr>KESA Board</vt:lpstr>
      <vt:lpstr>Vacancy!</vt:lpstr>
      <vt:lpstr>PowerPoint Presentation</vt:lpstr>
      <vt:lpstr>Progress!</vt:lpstr>
      <vt:lpstr>Coach Development</vt:lpstr>
      <vt:lpstr>Canada Soccer Club Licensing- Member Association Level 1</vt:lpstr>
      <vt:lpstr>PowerPoint Presentation</vt:lpstr>
      <vt:lpstr>PowerPoint Presentation</vt:lpstr>
      <vt:lpstr>PowerPoint Presentation</vt:lpstr>
      <vt:lpstr>PowerPoint Presentation</vt:lpstr>
      <vt:lpstr>PLAYER EXPECTATIONS SPORTSMANSHIP:</vt:lpstr>
      <vt:lpstr>Fair Play Code for Players</vt:lpstr>
      <vt:lpstr>Player Expectations</vt:lpstr>
      <vt:lpstr>PowerPoint Presentation</vt:lpstr>
      <vt:lpstr>PowerPoint Presentation</vt:lpstr>
      <vt:lpstr>PowerPoint Presentation</vt:lpstr>
      <vt:lpstr>Coaches</vt:lpstr>
      <vt:lpstr>Coaches Code of Conduct</vt:lpstr>
      <vt:lpstr>PowerPoint Presentation</vt:lpstr>
      <vt:lpstr>PowerPoint Presentation</vt:lpstr>
      <vt:lpstr>KESA Parent Expectations</vt:lpstr>
      <vt:lpstr>Parent Expectations</vt:lpstr>
      <vt:lpstr>Fair Play Code for Parents</vt:lpstr>
      <vt:lpstr>PowerPoint Presentation</vt:lpstr>
      <vt:lpstr>Rovers FC Program</vt:lpstr>
      <vt:lpstr>Rovers Reality (2025)</vt:lpstr>
      <vt:lpstr>Team Selection Process</vt:lpstr>
      <vt:lpstr>Guidelines for Roster Formation</vt:lpstr>
      <vt:lpstr>Final Roster Formation Procedure </vt:lpstr>
      <vt:lpstr>Play Up/Down Policy</vt:lpstr>
      <vt:lpstr>Play Up/Down Policy: Procedure</vt:lpstr>
      <vt:lpstr>Playing Up/ Down Considerations</vt:lpstr>
      <vt:lpstr>District Teams Policy</vt:lpstr>
      <vt:lpstr>PowerPoint Presentation</vt:lpstr>
      <vt:lpstr>PowerPoint Presentation</vt:lpstr>
      <vt:lpstr>Outdoor Sessions</vt:lpstr>
      <vt:lpstr>Schedule</vt:lpstr>
      <vt:lpstr>Volunteers</vt:lpstr>
      <vt:lpstr>Tournaments &amp; Games</vt:lpstr>
      <vt:lpstr>Uniforms</vt:lpstr>
      <vt:lpstr>TeamSnap App</vt:lpstr>
      <vt:lpstr>Reminders</vt:lpstr>
      <vt:lpstr>Communication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KESA Rep/Development Parent Meeting</dc:title>
  <dc:creator>Terra</dc:creator>
  <cp:lastModifiedBy>Terra</cp:lastModifiedBy>
  <cp:revision>66</cp:revision>
  <dcterms:created xsi:type="dcterms:W3CDTF">2023-04-18T05:17:17Z</dcterms:created>
  <dcterms:modified xsi:type="dcterms:W3CDTF">2025-03-31T04:07:42Z</dcterms:modified>
</cp:coreProperties>
</file>