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8" r:id="rId5"/>
  </p:sldMasterIdLst>
  <p:notesMasterIdLst>
    <p:notesMasterId r:id="rId23"/>
  </p:notesMasterIdLst>
  <p:sldIdLst>
    <p:sldId id="256" r:id="rId6"/>
    <p:sldId id="293" r:id="rId7"/>
    <p:sldId id="258" r:id="rId8"/>
    <p:sldId id="277" r:id="rId9"/>
    <p:sldId id="296" r:id="rId10"/>
    <p:sldId id="291" r:id="rId11"/>
    <p:sldId id="280" r:id="rId12"/>
    <p:sldId id="285" r:id="rId13"/>
    <p:sldId id="284" r:id="rId14"/>
    <p:sldId id="257" r:id="rId15"/>
    <p:sldId id="263" r:id="rId16"/>
    <p:sldId id="298" r:id="rId17"/>
    <p:sldId id="267" r:id="rId18"/>
    <p:sldId id="265" r:id="rId19"/>
    <p:sldId id="292" r:id="rId20"/>
    <p:sldId id="299" r:id="rId21"/>
    <p:sldId id="264" r:id="rId2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1498"/>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ank Spadavecchia" userId="42ea2d12688fceb1" providerId="LiveId" clId="{19B99AE4-82FA-48F4-90D2-164B59F63D55}"/>
    <pc:docChg chg="custSel delSld modSld">
      <pc:chgData name="Frank Spadavecchia" userId="42ea2d12688fceb1" providerId="LiveId" clId="{19B99AE4-82FA-48F4-90D2-164B59F63D55}" dt="2023-08-03T17:06:54.286" v="287" actId="20577"/>
      <pc:docMkLst>
        <pc:docMk/>
      </pc:docMkLst>
      <pc:sldChg chg="modSp mod">
        <pc:chgData name="Frank Spadavecchia" userId="42ea2d12688fceb1" providerId="LiveId" clId="{19B99AE4-82FA-48F4-90D2-164B59F63D55}" dt="2023-08-02T16:13:22.806" v="30" actId="27636"/>
        <pc:sldMkLst>
          <pc:docMk/>
          <pc:sldMk cId="2004891465" sldId="264"/>
        </pc:sldMkLst>
        <pc:spChg chg="mod">
          <ac:chgData name="Frank Spadavecchia" userId="42ea2d12688fceb1" providerId="LiveId" clId="{19B99AE4-82FA-48F4-90D2-164B59F63D55}" dt="2023-08-02T16:13:22.806" v="30" actId="27636"/>
          <ac:spMkLst>
            <pc:docMk/>
            <pc:sldMk cId="2004891465" sldId="264"/>
            <ac:spMk id="3" creationId="{00000000-0000-0000-0000-000000000000}"/>
          </ac:spMkLst>
        </pc:spChg>
      </pc:sldChg>
      <pc:sldChg chg="modSp del mod">
        <pc:chgData name="Frank Spadavecchia" userId="42ea2d12688fceb1" providerId="LiveId" clId="{19B99AE4-82FA-48F4-90D2-164B59F63D55}" dt="2023-08-03T17:06:15.532" v="267" actId="2696"/>
        <pc:sldMkLst>
          <pc:docMk/>
          <pc:sldMk cId="3876617844" sldId="266"/>
        </pc:sldMkLst>
        <pc:spChg chg="mod">
          <ac:chgData name="Frank Spadavecchia" userId="42ea2d12688fceb1" providerId="LiveId" clId="{19B99AE4-82FA-48F4-90D2-164B59F63D55}" dt="2023-08-02T16:14:11.852" v="50" actId="20577"/>
          <ac:spMkLst>
            <pc:docMk/>
            <pc:sldMk cId="3876617844" sldId="266"/>
            <ac:spMk id="2" creationId="{00000000-0000-0000-0000-000000000000}"/>
          </ac:spMkLst>
        </pc:spChg>
        <pc:spChg chg="mod">
          <ac:chgData name="Frank Spadavecchia" userId="42ea2d12688fceb1" providerId="LiveId" clId="{19B99AE4-82FA-48F4-90D2-164B59F63D55}" dt="2023-08-02T16:14:54.587" v="60" actId="27636"/>
          <ac:spMkLst>
            <pc:docMk/>
            <pc:sldMk cId="3876617844" sldId="266"/>
            <ac:spMk id="3" creationId="{00000000-0000-0000-0000-000000000000}"/>
          </ac:spMkLst>
        </pc:spChg>
      </pc:sldChg>
      <pc:sldChg chg="modSp mod">
        <pc:chgData name="Frank Spadavecchia" userId="42ea2d12688fceb1" providerId="LiveId" clId="{19B99AE4-82FA-48F4-90D2-164B59F63D55}" dt="2023-08-02T16:21:50.348" v="258" actId="20577"/>
        <pc:sldMkLst>
          <pc:docMk/>
          <pc:sldMk cId="2482728582" sldId="280"/>
        </pc:sldMkLst>
        <pc:spChg chg="mod">
          <ac:chgData name="Frank Spadavecchia" userId="42ea2d12688fceb1" providerId="LiveId" clId="{19B99AE4-82FA-48F4-90D2-164B59F63D55}" dt="2023-08-02T16:21:50.348" v="258" actId="20577"/>
          <ac:spMkLst>
            <pc:docMk/>
            <pc:sldMk cId="2482728582" sldId="280"/>
            <ac:spMk id="8" creationId="{530AB189-EDE0-48B0-A0F5-BA4680BEBFA7}"/>
          </ac:spMkLst>
        </pc:spChg>
        <pc:spChg chg="mod">
          <ac:chgData name="Frank Spadavecchia" userId="42ea2d12688fceb1" providerId="LiveId" clId="{19B99AE4-82FA-48F4-90D2-164B59F63D55}" dt="2023-08-02T16:21:06.772" v="251" actId="20577"/>
          <ac:spMkLst>
            <pc:docMk/>
            <pc:sldMk cId="2482728582" sldId="280"/>
            <ac:spMk id="14" creationId="{3321FA82-89CA-4D15-B8D7-C08D783A5B38}"/>
          </ac:spMkLst>
        </pc:spChg>
      </pc:sldChg>
      <pc:sldChg chg="modSp mod">
        <pc:chgData name="Frank Spadavecchia" userId="42ea2d12688fceb1" providerId="LiveId" clId="{19B99AE4-82FA-48F4-90D2-164B59F63D55}" dt="2023-08-02T16:22:17.754" v="260" actId="20577"/>
        <pc:sldMkLst>
          <pc:docMk/>
          <pc:sldMk cId="3912401489" sldId="291"/>
        </pc:sldMkLst>
        <pc:spChg chg="mod">
          <ac:chgData name="Frank Spadavecchia" userId="42ea2d12688fceb1" providerId="LiveId" clId="{19B99AE4-82FA-48F4-90D2-164B59F63D55}" dt="2023-08-02T16:22:17.754" v="260" actId="20577"/>
          <ac:spMkLst>
            <pc:docMk/>
            <pc:sldMk cId="3912401489" sldId="291"/>
            <ac:spMk id="10" creationId="{CEB9795B-0B49-4752-8E9D-54ABFF5C309A}"/>
          </ac:spMkLst>
        </pc:spChg>
      </pc:sldChg>
      <pc:sldChg chg="modSp mod">
        <pc:chgData name="Frank Spadavecchia" userId="42ea2d12688fceb1" providerId="LiveId" clId="{19B99AE4-82FA-48F4-90D2-164B59F63D55}" dt="2023-08-02T16:16:23.962" v="146" actId="20577"/>
        <pc:sldMkLst>
          <pc:docMk/>
          <pc:sldMk cId="4098733307" sldId="292"/>
        </pc:sldMkLst>
        <pc:spChg chg="mod">
          <ac:chgData name="Frank Spadavecchia" userId="42ea2d12688fceb1" providerId="LiveId" clId="{19B99AE4-82FA-48F4-90D2-164B59F63D55}" dt="2023-08-02T16:15:47.976" v="106" actId="20577"/>
          <ac:spMkLst>
            <pc:docMk/>
            <pc:sldMk cId="4098733307" sldId="292"/>
            <ac:spMk id="2" creationId="{00000000-0000-0000-0000-000000000000}"/>
          </ac:spMkLst>
        </pc:spChg>
        <pc:spChg chg="mod">
          <ac:chgData name="Frank Spadavecchia" userId="42ea2d12688fceb1" providerId="LiveId" clId="{19B99AE4-82FA-48F4-90D2-164B59F63D55}" dt="2023-08-02T16:16:23.962" v="146" actId="20577"/>
          <ac:spMkLst>
            <pc:docMk/>
            <pc:sldMk cId="4098733307" sldId="292"/>
            <ac:spMk id="8" creationId="{209FFD00-F104-4C13-B068-52C69E4EBEA4}"/>
          </ac:spMkLst>
        </pc:spChg>
      </pc:sldChg>
      <pc:sldChg chg="modSp mod">
        <pc:chgData name="Frank Spadavecchia" userId="42ea2d12688fceb1" providerId="LiveId" clId="{19B99AE4-82FA-48F4-90D2-164B59F63D55}" dt="2023-08-02T16:26:04.445" v="266" actId="20577"/>
        <pc:sldMkLst>
          <pc:docMk/>
          <pc:sldMk cId="65254649" sldId="293"/>
        </pc:sldMkLst>
        <pc:spChg chg="mod">
          <ac:chgData name="Frank Spadavecchia" userId="42ea2d12688fceb1" providerId="LiveId" clId="{19B99AE4-82FA-48F4-90D2-164B59F63D55}" dt="2023-08-02T16:26:04.445" v="266" actId="20577"/>
          <ac:spMkLst>
            <pc:docMk/>
            <pc:sldMk cId="65254649" sldId="293"/>
            <ac:spMk id="10" creationId="{C4EEED6D-2EFE-4FF3-9BDC-33AAD3CB708C}"/>
          </ac:spMkLst>
        </pc:spChg>
      </pc:sldChg>
      <pc:sldChg chg="modSp mod">
        <pc:chgData name="Frank Spadavecchia" userId="42ea2d12688fceb1" providerId="LiveId" clId="{19B99AE4-82FA-48F4-90D2-164B59F63D55}" dt="2023-08-02T16:19:15.613" v="167" actId="2166"/>
        <pc:sldMkLst>
          <pc:docMk/>
          <pc:sldMk cId="3585545552" sldId="298"/>
        </pc:sldMkLst>
        <pc:graphicFrameChg chg="modGraphic">
          <ac:chgData name="Frank Spadavecchia" userId="42ea2d12688fceb1" providerId="LiveId" clId="{19B99AE4-82FA-48F4-90D2-164B59F63D55}" dt="2023-08-02T16:19:15.613" v="167" actId="2166"/>
          <ac:graphicFrameMkLst>
            <pc:docMk/>
            <pc:sldMk cId="3585545552" sldId="298"/>
            <ac:graphicFrameMk id="4" creationId="{00000000-0000-0000-0000-000000000000}"/>
          </ac:graphicFrameMkLst>
        </pc:graphicFrameChg>
      </pc:sldChg>
      <pc:sldChg chg="addSp delSp modSp mod">
        <pc:chgData name="Frank Spadavecchia" userId="42ea2d12688fceb1" providerId="LiveId" clId="{19B99AE4-82FA-48F4-90D2-164B59F63D55}" dt="2023-08-03T17:06:54.286" v="287" actId="20577"/>
        <pc:sldMkLst>
          <pc:docMk/>
          <pc:sldMk cId="2773720310" sldId="299"/>
        </pc:sldMkLst>
        <pc:spChg chg="mod">
          <ac:chgData name="Frank Spadavecchia" userId="42ea2d12688fceb1" providerId="LiveId" clId="{19B99AE4-82FA-48F4-90D2-164B59F63D55}" dt="2023-08-03T17:06:54.286" v="287" actId="20577"/>
          <ac:spMkLst>
            <pc:docMk/>
            <pc:sldMk cId="2773720310" sldId="299"/>
            <ac:spMk id="2" creationId="{00000000-0000-0000-0000-000000000000}"/>
          </ac:spMkLst>
        </pc:spChg>
        <pc:spChg chg="mod">
          <ac:chgData name="Frank Spadavecchia" userId="42ea2d12688fceb1" providerId="LiveId" clId="{19B99AE4-82FA-48F4-90D2-164B59F63D55}" dt="2023-08-02T16:09:26.331" v="4" actId="6549"/>
          <ac:spMkLst>
            <pc:docMk/>
            <pc:sldMk cId="2773720310" sldId="299"/>
            <ac:spMk id="3" creationId="{00000000-0000-0000-0000-000000000000}"/>
          </ac:spMkLst>
        </pc:spChg>
        <pc:spChg chg="mod">
          <ac:chgData name="Frank Spadavecchia" userId="42ea2d12688fceb1" providerId="LiveId" clId="{19B99AE4-82FA-48F4-90D2-164B59F63D55}" dt="2023-08-02T16:09:29.703" v="6" actId="6549"/>
          <ac:spMkLst>
            <pc:docMk/>
            <pc:sldMk cId="2773720310" sldId="299"/>
            <ac:spMk id="4" creationId="{00000000-0000-0000-0000-000000000000}"/>
          </ac:spMkLst>
        </pc:spChg>
        <pc:spChg chg="add mod">
          <ac:chgData name="Frank Spadavecchia" userId="42ea2d12688fceb1" providerId="LiveId" clId="{19B99AE4-82FA-48F4-90D2-164B59F63D55}" dt="2023-08-02T16:09:54.204" v="9" actId="1076"/>
          <ac:spMkLst>
            <pc:docMk/>
            <pc:sldMk cId="2773720310" sldId="299"/>
            <ac:spMk id="5" creationId="{28C5EA08-4248-4055-E94B-E3E96D97E53A}"/>
          </ac:spMkLst>
        </pc:spChg>
        <pc:spChg chg="add mod">
          <ac:chgData name="Frank Spadavecchia" userId="42ea2d12688fceb1" providerId="LiveId" clId="{19B99AE4-82FA-48F4-90D2-164B59F63D55}" dt="2023-08-02T16:09:56.291" v="10" actId="1076"/>
          <ac:spMkLst>
            <pc:docMk/>
            <pc:sldMk cId="2773720310" sldId="299"/>
            <ac:spMk id="7" creationId="{D5D3D0FB-4A98-3341-0575-4FC739FBC630}"/>
          </ac:spMkLst>
        </pc:spChg>
        <pc:spChg chg="del mod">
          <ac:chgData name="Frank Spadavecchia" userId="42ea2d12688fceb1" providerId="LiveId" clId="{19B99AE4-82FA-48F4-90D2-164B59F63D55}" dt="2023-08-02T16:10:01.188" v="12"/>
          <ac:spMkLst>
            <pc:docMk/>
            <pc:sldMk cId="2773720310" sldId="299"/>
            <ac:spMk id="8" creationId="{ED99FEB7-0A0C-4B25-961C-863D415B93C4}"/>
          </ac:spMkLst>
        </pc:spChg>
        <pc:spChg chg="del mod">
          <ac:chgData name="Frank Spadavecchia" userId="42ea2d12688fceb1" providerId="LiveId" clId="{19B99AE4-82FA-48F4-90D2-164B59F63D55}" dt="2023-08-02T16:10:01.188" v="14"/>
          <ac:spMkLst>
            <pc:docMk/>
            <pc:sldMk cId="2773720310" sldId="299"/>
            <ac:spMk id="10" creationId="{786F6B63-B4CF-45DB-9D16-B8A078CE6228}"/>
          </ac:spMkLst>
        </pc:spChg>
        <pc:spChg chg="add mod">
          <ac:chgData name="Frank Spadavecchia" userId="42ea2d12688fceb1" providerId="LiveId" clId="{19B99AE4-82FA-48F4-90D2-164B59F63D55}" dt="2023-08-02T16:10:08.918" v="16" actId="1076"/>
          <ac:spMkLst>
            <pc:docMk/>
            <pc:sldMk cId="2773720310" sldId="299"/>
            <ac:spMk id="11" creationId="{1B58B262-B73F-A232-CAC3-8FA2AB8657DE}"/>
          </ac:spMkLst>
        </pc:spChg>
        <pc:spChg chg="add mod">
          <ac:chgData name="Frank Spadavecchia" userId="42ea2d12688fceb1" providerId="LiveId" clId="{19B99AE4-82FA-48F4-90D2-164B59F63D55}" dt="2023-08-02T16:10:21.818" v="18" actId="1076"/>
          <ac:spMkLst>
            <pc:docMk/>
            <pc:sldMk cId="2773720310" sldId="299"/>
            <ac:spMk id="12" creationId="{051A4DB0-8BD3-50BF-7DE6-64F903F2326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B593940-9A28-4D6F-A824-67F2734B5930}" type="datetimeFigureOut">
              <a:rPr lang="en-CA" smtClean="0"/>
              <a:t>2023-08-03</a:t>
            </a:fld>
            <a:endParaRPr lang="en-CA"/>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CA"/>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CA"/>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4ED9ADC-ECB4-4618-B73C-2F870381A5B0}" type="slidenum">
              <a:rPr lang="en-CA" smtClean="0"/>
              <a:t>‹#›</a:t>
            </a:fld>
            <a:endParaRPr lang="en-CA"/>
          </a:p>
        </p:txBody>
      </p:sp>
    </p:spTree>
    <p:extLst>
      <p:ext uri="{BB962C8B-B14F-4D97-AF65-F5344CB8AC3E}">
        <p14:creationId xmlns:p14="http://schemas.microsoft.com/office/powerpoint/2010/main" val="40210819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04ED9ADC-ECB4-4618-B73C-2F870381A5B0}" type="slidenum">
              <a:rPr lang="en-CA" smtClean="0"/>
              <a:t>16</a:t>
            </a:fld>
            <a:endParaRPr lang="en-CA" dirty="0"/>
          </a:p>
        </p:txBody>
      </p:sp>
    </p:spTree>
    <p:extLst>
      <p:ext uri="{BB962C8B-B14F-4D97-AF65-F5344CB8AC3E}">
        <p14:creationId xmlns:p14="http://schemas.microsoft.com/office/powerpoint/2010/main" val="578340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553AD04-EC88-438A-8241-5126BB92753F}" type="datetimeFigureOut">
              <a:rPr lang="en-CA" smtClean="0"/>
              <a:t>2023-08-03</a:t>
            </a:fld>
            <a:endParaRPr lang="en-CA"/>
          </a:p>
        </p:txBody>
      </p:sp>
      <p:sp>
        <p:nvSpPr>
          <p:cNvPr id="5" name="Footer Placeholder 4"/>
          <p:cNvSpPr>
            <a:spLocks noGrp="1"/>
          </p:cNvSpPr>
          <p:nvPr>
            <p:ph type="ftr" sz="quarter" idx="11"/>
          </p:nvPr>
        </p:nvSpPr>
        <p:spPr>
          <a:xfrm>
            <a:off x="5332412" y="5883275"/>
            <a:ext cx="4324044" cy="365125"/>
          </a:xfrm>
        </p:spPr>
        <p:txBody>
          <a:bodyPr/>
          <a:lstStyle/>
          <a:p>
            <a:endParaRPr lang="en-CA"/>
          </a:p>
        </p:txBody>
      </p:sp>
      <p:sp>
        <p:nvSpPr>
          <p:cNvPr id="6" name="Slide Number Placeholder 5"/>
          <p:cNvSpPr>
            <a:spLocks noGrp="1"/>
          </p:cNvSpPr>
          <p:nvPr>
            <p:ph type="sldNum" sz="quarter" idx="12"/>
          </p:nvPr>
        </p:nvSpPr>
        <p:spPr/>
        <p:txBody>
          <a:bodyPr/>
          <a:lstStyle/>
          <a:p>
            <a:fld id="{7E46B05E-88EF-481A-AC92-4138D4496EFC}" type="slidenum">
              <a:rPr lang="en-CA" smtClean="0"/>
              <a:t>‹#›</a:t>
            </a:fld>
            <a:endParaRPr lang="en-CA"/>
          </a:p>
        </p:txBody>
      </p:sp>
    </p:spTree>
    <p:extLst>
      <p:ext uri="{BB962C8B-B14F-4D97-AF65-F5344CB8AC3E}">
        <p14:creationId xmlns:p14="http://schemas.microsoft.com/office/powerpoint/2010/main" val="415149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553AD04-EC88-438A-8241-5126BB92753F}" type="datetimeFigureOut">
              <a:rPr lang="en-CA" smtClean="0"/>
              <a:t>2023-08-03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7E46B05E-88EF-481A-AC92-4138D4496EFC}" type="slidenum">
              <a:rPr lang="en-CA" smtClean="0"/>
              <a:t>‹#›</a:t>
            </a:fld>
            <a:endParaRPr lang="en-CA"/>
          </a:p>
        </p:txBody>
      </p:sp>
    </p:spTree>
    <p:extLst>
      <p:ext uri="{BB962C8B-B14F-4D97-AF65-F5344CB8AC3E}">
        <p14:creationId xmlns:p14="http://schemas.microsoft.com/office/powerpoint/2010/main" val="4223626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553AD04-EC88-438A-8241-5126BB92753F}" type="datetimeFigureOut">
              <a:rPr lang="en-CA" smtClean="0"/>
              <a:t>2023-08-03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E46B05E-88EF-481A-AC92-4138D4496EFC}" type="slidenum">
              <a:rPr lang="en-CA" smtClean="0"/>
              <a:t>‹#›</a:t>
            </a:fld>
            <a:endParaRPr lang="en-CA"/>
          </a:p>
        </p:txBody>
      </p:sp>
    </p:spTree>
    <p:extLst>
      <p:ext uri="{BB962C8B-B14F-4D97-AF65-F5344CB8AC3E}">
        <p14:creationId xmlns:p14="http://schemas.microsoft.com/office/powerpoint/2010/main" val="39740995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553AD04-EC88-438A-8241-5126BB92753F}" type="datetimeFigureOut">
              <a:rPr lang="en-CA" smtClean="0"/>
              <a:t>2023-08-03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E46B05E-88EF-481A-AC92-4138D4496EFC}" type="slidenum">
              <a:rPr lang="en-CA" smtClean="0"/>
              <a:t>‹#›</a:t>
            </a:fld>
            <a:endParaRPr lang="en-CA"/>
          </a:p>
        </p:txBody>
      </p:sp>
    </p:spTree>
    <p:extLst>
      <p:ext uri="{BB962C8B-B14F-4D97-AF65-F5344CB8AC3E}">
        <p14:creationId xmlns:p14="http://schemas.microsoft.com/office/powerpoint/2010/main" val="1438288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553AD04-EC88-438A-8241-5126BB92753F}" type="datetimeFigureOut">
              <a:rPr lang="en-CA" smtClean="0"/>
              <a:t>2023-08-03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E46B05E-88EF-481A-AC92-4138D4496EFC}" type="slidenum">
              <a:rPr lang="en-CA" smtClean="0"/>
              <a:t>‹#›</a:t>
            </a:fld>
            <a:endParaRPr lang="en-CA"/>
          </a:p>
        </p:txBody>
      </p:sp>
    </p:spTree>
    <p:extLst>
      <p:ext uri="{BB962C8B-B14F-4D97-AF65-F5344CB8AC3E}">
        <p14:creationId xmlns:p14="http://schemas.microsoft.com/office/powerpoint/2010/main" val="39496043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553AD04-EC88-438A-8241-5126BB92753F}" type="datetimeFigureOut">
              <a:rPr lang="en-CA" smtClean="0"/>
              <a:t>2023-08-03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E46B05E-88EF-481A-AC92-4138D4496EFC}" type="slidenum">
              <a:rPr lang="en-CA" smtClean="0"/>
              <a:t>‹#›</a:t>
            </a:fld>
            <a:endParaRPr lang="en-CA"/>
          </a:p>
        </p:txBody>
      </p:sp>
    </p:spTree>
    <p:extLst>
      <p:ext uri="{BB962C8B-B14F-4D97-AF65-F5344CB8AC3E}">
        <p14:creationId xmlns:p14="http://schemas.microsoft.com/office/powerpoint/2010/main" val="42226967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553AD04-EC88-438A-8241-5126BB92753F}" type="datetimeFigureOut">
              <a:rPr lang="en-CA" smtClean="0"/>
              <a:t>2023-08-03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E46B05E-88EF-481A-AC92-4138D4496EFC}" type="slidenum">
              <a:rPr lang="en-CA" smtClean="0"/>
              <a:t>‹#›</a:t>
            </a:fld>
            <a:endParaRPr lang="en-CA"/>
          </a:p>
        </p:txBody>
      </p:sp>
    </p:spTree>
    <p:extLst>
      <p:ext uri="{BB962C8B-B14F-4D97-AF65-F5344CB8AC3E}">
        <p14:creationId xmlns:p14="http://schemas.microsoft.com/office/powerpoint/2010/main" val="19743352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553AD04-EC88-438A-8241-5126BB92753F}" type="datetimeFigureOut">
              <a:rPr lang="en-CA" smtClean="0"/>
              <a:t>2023-08-03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E46B05E-88EF-481A-AC92-4138D4496EFC}" type="slidenum">
              <a:rPr lang="en-CA" smtClean="0"/>
              <a:t>‹#›</a:t>
            </a:fld>
            <a:endParaRPr lang="en-CA"/>
          </a:p>
        </p:txBody>
      </p:sp>
    </p:spTree>
    <p:extLst>
      <p:ext uri="{BB962C8B-B14F-4D97-AF65-F5344CB8AC3E}">
        <p14:creationId xmlns:p14="http://schemas.microsoft.com/office/powerpoint/2010/main" val="41840316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553AD04-EC88-438A-8241-5126BB92753F}" type="datetimeFigureOut">
              <a:rPr lang="en-CA" smtClean="0"/>
              <a:t>2023-08-03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E46B05E-88EF-481A-AC92-4138D4496EFC}" type="slidenum">
              <a:rPr lang="en-CA" smtClean="0"/>
              <a:t>‹#›</a:t>
            </a:fld>
            <a:endParaRPr lang="en-CA"/>
          </a:p>
        </p:txBody>
      </p:sp>
    </p:spTree>
    <p:extLst>
      <p:ext uri="{BB962C8B-B14F-4D97-AF65-F5344CB8AC3E}">
        <p14:creationId xmlns:p14="http://schemas.microsoft.com/office/powerpoint/2010/main" val="39293122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s - Lef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7E2FD68-9DA7-304F-B14C-E1D3AF04C438}" type="datetimeFigureOut">
              <a:rPr lang="en-US" smtClean="0"/>
              <a:t>8/3/2023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B91D85-7590-BA48-937E-256ACCA2BFC9}" type="slidenum">
              <a:rPr lang="en-US" smtClean="0"/>
              <a:t>‹#›</a:t>
            </a:fld>
            <a:endParaRPr lang="en-US"/>
          </a:p>
        </p:txBody>
      </p:sp>
      <p:sp>
        <p:nvSpPr>
          <p:cNvPr id="6" name="Content Placeholder 6"/>
          <p:cNvSpPr>
            <a:spLocks noGrp="1"/>
          </p:cNvSpPr>
          <p:nvPr>
            <p:ph sz="quarter" idx="13"/>
          </p:nvPr>
        </p:nvSpPr>
        <p:spPr>
          <a:xfrm>
            <a:off x="838200" y="1797052"/>
            <a:ext cx="5481320" cy="44238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5"/>
          <p:cNvSpPr>
            <a:spLocks noGrp="1"/>
          </p:cNvSpPr>
          <p:nvPr>
            <p:ph type="title"/>
          </p:nvPr>
        </p:nvSpPr>
        <p:spPr>
          <a:xfrm>
            <a:off x="838200" y="366185"/>
            <a:ext cx="5481320" cy="1325033"/>
          </a:xfrm>
        </p:spPr>
        <p:txBody>
          <a:bodyPr/>
          <a:lstStyle/>
          <a:p>
            <a:r>
              <a:rPr lang="en-US"/>
              <a:t>Click to edit</a:t>
            </a:r>
          </a:p>
        </p:txBody>
      </p:sp>
      <p:sp>
        <p:nvSpPr>
          <p:cNvPr id="8" name="Picture Placeholder 8"/>
          <p:cNvSpPr>
            <a:spLocks noGrp="1"/>
          </p:cNvSpPr>
          <p:nvPr>
            <p:ph type="pic" sz="quarter" idx="14"/>
          </p:nvPr>
        </p:nvSpPr>
        <p:spPr>
          <a:xfrm>
            <a:off x="6590453" y="0"/>
            <a:ext cx="5601547" cy="6858000"/>
          </a:xfrm>
        </p:spPr>
        <p:txBody>
          <a:bodyPr/>
          <a:lstStyle/>
          <a:p>
            <a:endParaRPr lang="en-US"/>
          </a:p>
        </p:txBody>
      </p:sp>
    </p:spTree>
    <p:extLst>
      <p:ext uri="{BB962C8B-B14F-4D97-AF65-F5344CB8AC3E}">
        <p14:creationId xmlns:p14="http://schemas.microsoft.com/office/powerpoint/2010/main" val="3558221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7E2FD68-9DA7-304F-B14C-E1D3AF04C438}" type="datetimeFigureOut">
              <a:rPr lang="en-US" smtClean="0"/>
              <a:t>8/3/2023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B91D85-7590-BA48-937E-256ACCA2BFC9}" type="slidenum">
              <a:rPr lang="en-US" smtClean="0"/>
              <a:t>‹#›</a:t>
            </a:fld>
            <a:endParaRPr lang="en-US"/>
          </a:p>
        </p:txBody>
      </p:sp>
      <p:sp>
        <p:nvSpPr>
          <p:cNvPr id="7" name="Content Placeholder 6"/>
          <p:cNvSpPr>
            <a:spLocks noGrp="1"/>
          </p:cNvSpPr>
          <p:nvPr>
            <p:ph sz="quarter" idx="13"/>
          </p:nvPr>
        </p:nvSpPr>
        <p:spPr>
          <a:xfrm>
            <a:off x="838200" y="1797051"/>
            <a:ext cx="10515600" cy="39835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52311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553AD04-EC88-438A-8241-5126BB92753F}" type="datetimeFigureOut">
              <a:rPr lang="en-CA" smtClean="0"/>
              <a:t>2023-08-03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10951856" y="5867131"/>
            <a:ext cx="551167" cy="365125"/>
          </a:xfrm>
        </p:spPr>
        <p:txBody>
          <a:bodyPr/>
          <a:lstStyle/>
          <a:p>
            <a:fld id="{7E46B05E-88EF-481A-AC92-4138D4496EFC}" type="slidenum">
              <a:rPr lang="en-CA" smtClean="0"/>
              <a:t>‹#›</a:t>
            </a:fld>
            <a:endParaRPr lang="en-CA"/>
          </a:p>
        </p:txBody>
      </p:sp>
    </p:spTree>
    <p:extLst>
      <p:ext uri="{BB962C8B-B14F-4D97-AF65-F5344CB8AC3E}">
        <p14:creationId xmlns:p14="http://schemas.microsoft.com/office/powerpoint/2010/main" val="2627027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s - Centr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1833"/>
            <a:ext cx="9144000" cy="2387600"/>
          </a:xfrm>
        </p:spPr>
        <p:txBody>
          <a:bodyPr anchor="b"/>
          <a:lstStyle>
            <a:lvl1pPr algn="ctr">
              <a:defRPr sz="8000"/>
            </a:lvl1pPr>
          </a:lstStyle>
          <a:p>
            <a:r>
              <a:rPr lang="en-US"/>
              <a:t>Click to edit Master title style</a:t>
            </a:r>
          </a:p>
        </p:txBody>
      </p:sp>
      <p:sp>
        <p:nvSpPr>
          <p:cNvPr id="3" name="Subtitle 2"/>
          <p:cNvSpPr>
            <a:spLocks noGrp="1"/>
          </p:cNvSpPr>
          <p:nvPr>
            <p:ph type="subTitle" idx="1"/>
          </p:nvPr>
        </p:nvSpPr>
        <p:spPr>
          <a:xfrm>
            <a:off x="1524000" y="3602568"/>
            <a:ext cx="9144000" cy="1655233"/>
          </a:xfr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p>
        </p:txBody>
      </p:sp>
      <p:sp>
        <p:nvSpPr>
          <p:cNvPr id="4" name="Date Placeholder 3"/>
          <p:cNvSpPr>
            <a:spLocks noGrp="1"/>
          </p:cNvSpPr>
          <p:nvPr>
            <p:ph type="dt" sz="half" idx="10"/>
          </p:nvPr>
        </p:nvSpPr>
        <p:spPr/>
        <p:txBody>
          <a:bodyPr/>
          <a:lstStyle/>
          <a:p>
            <a:fld id="{27E2FD68-9DA7-304F-B14C-E1D3AF04C438}"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B91D85-7590-BA48-937E-256ACCA2BFC9}" type="slidenum">
              <a:rPr lang="en-US" smtClean="0"/>
              <a:t>‹#›</a:t>
            </a:fld>
            <a:endParaRPr lang="en-US"/>
          </a:p>
        </p:txBody>
      </p:sp>
    </p:spTree>
    <p:extLst>
      <p:ext uri="{BB962C8B-B14F-4D97-AF65-F5344CB8AC3E}">
        <p14:creationId xmlns:p14="http://schemas.microsoft.com/office/powerpoint/2010/main" val="22921744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E2FD68-9DA7-304F-B14C-E1D3AF04C438}" type="datetimeFigureOut">
              <a:rPr lang="en-US" smtClean="0"/>
              <a:t>8/3/2023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B91D85-7590-BA48-937E-256ACCA2BFC9}" type="slidenum">
              <a:rPr lang="en-US" smtClean="0"/>
              <a:t>‹#›</a:t>
            </a:fld>
            <a:endParaRPr lang="en-US"/>
          </a:p>
        </p:txBody>
      </p:sp>
    </p:spTree>
    <p:extLst>
      <p:ext uri="{BB962C8B-B14F-4D97-AF65-F5344CB8AC3E}">
        <p14:creationId xmlns:p14="http://schemas.microsoft.com/office/powerpoint/2010/main" val="16118076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8" name="Picture 7" descr="WCFCMLSLogo_cmyk.png"/>
          <p:cNvPicPr>
            <a:picLocks noChangeAspect="1"/>
          </p:cNvPicPr>
          <p:nvPr userDrawn="1"/>
        </p:nvPicPr>
        <p:blipFill>
          <a:blip r:embed="rId2"/>
          <a:stretch>
            <a:fillRect/>
          </a:stretch>
        </p:blipFill>
        <p:spPr>
          <a:xfrm>
            <a:off x="119743" y="74273"/>
            <a:ext cx="752505" cy="981641"/>
          </a:xfrm>
          <a:prstGeom prst="rect">
            <a:avLst/>
          </a:prstGeom>
        </p:spPr>
      </p:pic>
    </p:spTree>
    <p:extLst>
      <p:ext uri="{BB962C8B-B14F-4D97-AF65-F5344CB8AC3E}">
        <p14:creationId xmlns:p14="http://schemas.microsoft.com/office/powerpoint/2010/main" val="3322348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553AD04-EC88-438A-8241-5126BB92753F}" type="datetimeFigureOut">
              <a:rPr lang="en-CA" smtClean="0"/>
              <a:t>2023-08-03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E46B05E-88EF-481A-AC92-4138D4496EFC}" type="slidenum">
              <a:rPr lang="en-CA" smtClean="0"/>
              <a:t>‹#›</a:t>
            </a:fld>
            <a:endParaRPr lang="en-CA"/>
          </a:p>
        </p:txBody>
      </p:sp>
    </p:spTree>
    <p:extLst>
      <p:ext uri="{BB962C8B-B14F-4D97-AF65-F5344CB8AC3E}">
        <p14:creationId xmlns:p14="http://schemas.microsoft.com/office/powerpoint/2010/main" val="1145269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553AD04-EC88-438A-8241-5126BB92753F}" type="datetimeFigureOut">
              <a:rPr lang="en-CA" smtClean="0"/>
              <a:t>2023-08-03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7E46B05E-88EF-481A-AC92-4138D4496EFC}" type="slidenum">
              <a:rPr lang="en-CA" smtClean="0"/>
              <a:t>‹#›</a:t>
            </a:fld>
            <a:endParaRPr lang="en-CA"/>
          </a:p>
        </p:txBody>
      </p:sp>
    </p:spTree>
    <p:extLst>
      <p:ext uri="{BB962C8B-B14F-4D97-AF65-F5344CB8AC3E}">
        <p14:creationId xmlns:p14="http://schemas.microsoft.com/office/powerpoint/2010/main" val="2532049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553AD04-EC88-438A-8241-5126BB92753F}" type="datetimeFigureOut">
              <a:rPr lang="en-CA" smtClean="0"/>
              <a:t>2023-08-03</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7E46B05E-88EF-481A-AC92-4138D4496EFC}" type="slidenum">
              <a:rPr lang="en-CA" smtClean="0"/>
              <a:t>‹#›</a:t>
            </a:fld>
            <a:endParaRPr lang="en-CA"/>
          </a:p>
        </p:txBody>
      </p:sp>
    </p:spTree>
    <p:extLst>
      <p:ext uri="{BB962C8B-B14F-4D97-AF65-F5344CB8AC3E}">
        <p14:creationId xmlns:p14="http://schemas.microsoft.com/office/powerpoint/2010/main" val="3485255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553AD04-EC88-438A-8241-5126BB92753F}" type="datetimeFigureOut">
              <a:rPr lang="en-CA" smtClean="0"/>
              <a:t>2023-08-03</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7E46B05E-88EF-481A-AC92-4138D4496EFC}" type="slidenum">
              <a:rPr lang="en-CA" smtClean="0"/>
              <a:t>‹#›</a:t>
            </a:fld>
            <a:endParaRPr lang="en-CA"/>
          </a:p>
        </p:txBody>
      </p:sp>
    </p:spTree>
    <p:extLst>
      <p:ext uri="{BB962C8B-B14F-4D97-AF65-F5344CB8AC3E}">
        <p14:creationId xmlns:p14="http://schemas.microsoft.com/office/powerpoint/2010/main" val="924992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53AD04-EC88-438A-8241-5126BB92753F}" type="datetimeFigureOut">
              <a:rPr lang="en-CA" smtClean="0"/>
              <a:t>2023-08-03</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7E46B05E-88EF-481A-AC92-4138D4496EFC}" type="slidenum">
              <a:rPr lang="en-CA" smtClean="0"/>
              <a:t>‹#›</a:t>
            </a:fld>
            <a:endParaRPr lang="en-CA"/>
          </a:p>
        </p:txBody>
      </p:sp>
    </p:spTree>
    <p:extLst>
      <p:ext uri="{BB962C8B-B14F-4D97-AF65-F5344CB8AC3E}">
        <p14:creationId xmlns:p14="http://schemas.microsoft.com/office/powerpoint/2010/main" val="15878182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553AD04-EC88-438A-8241-5126BB92753F}" type="datetimeFigureOut">
              <a:rPr lang="en-CA" smtClean="0"/>
              <a:t>2023-08-03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7E46B05E-88EF-481A-AC92-4138D4496EFC}" type="slidenum">
              <a:rPr lang="en-CA" smtClean="0"/>
              <a:t>‹#›</a:t>
            </a:fld>
            <a:endParaRPr lang="en-CA"/>
          </a:p>
        </p:txBody>
      </p:sp>
    </p:spTree>
    <p:extLst>
      <p:ext uri="{BB962C8B-B14F-4D97-AF65-F5344CB8AC3E}">
        <p14:creationId xmlns:p14="http://schemas.microsoft.com/office/powerpoint/2010/main" val="10482798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553AD04-EC88-438A-8241-5126BB92753F}" type="datetimeFigureOut">
              <a:rPr lang="en-CA" smtClean="0"/>
              <a:t>2023-08-03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7E46B05E-88EF-481A-AC92-4138D4496EFC}" type="slidenum">
              <a:rPr lang="en-CA" smtClean="0"/>
              <a:t>‹#›</a:t>
            </a:fld>
            <a:endParaRPr lang="en-CA"/>
          </a:p>
        </p:txBody>
      </p:sp>
    </p:spTree>
    <p:extLst>
      <p:ext uri="{BB962C8B-B14F-4D97-AF65-F5344CB8AC3E}">
        <p14:creationId xmlns:p14="http://schemas.microsoft.com/office/powerpoint/2010/main" val="34240597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20.xml"/><Relationship Id="rId7" Type="http://schemas.openxmlformats.org/officeDocument/2006/relationships/image" Target="../media/image2.jpeg"/><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theme" Target="../theme/theme2.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553AD04-EC88-438A-8241-5126BB92753F}" type="datetimeFigureOut">
              <a:rPr lang="en-CA" smtClean="0"/>
              <a:t>2023-08-03</a:t>
            </a:fld>
            <a:endParaRPr lang="en-CA"/>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CA"/>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E46B05E-88EF-481A-AC92-4138D4496EFC}" type="slidenum">
              <a:rPr lang="en-CA" smtClean="0"/>
              <a:t>‹#›</a:t>
            </a:fld>
            <a:endParaRPr lang="en-CA"/>
          </a:p>
        </p:txBody>
      </p:sp>
    </p:spTree>
    <p:extLst>
      <p:ext uri="{BB962C8B-B14F-4D97-AF65-F5344CB8AC3E}">
        <p14:creationId xmlns:p14="http://schemas.microsoft.com/office/powerpoint/2010/main" val="17552187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6185"/>
            <a:ext cx="10515600" cy="132503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6684"/>
            <a:ext cx="10515600" cy="434974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1"/>
            <a:ext cx="2743200" cy="366183"/>
          </a:xfrm>
          <a:prstGeom prst="rect">
            <a:avLst/>
          </a:prstGeom>
        </p:spPr>
        <p:txBody>
          <a:bodyPr vert="horz" lIns="91440" tIns="45720" rIns="91440" bIns="45720" rtlCol="0" anchor="ctr"/>
          <a:lstStyle>
            <a:lvl1pPr algn="l">
              <a:defRPr sz="1600">
                <a:solidFill>
                  <a:schemeClr val="tx1">
                    <a:tint val="75000"/>
                  </a:schemeClr>
                </a:solidFill>
              </a:defRPr>
            </a:lvl1pPr>
          </a:lstStyle>
          <a:p>
            <a:fld id="{27E2FD68-9DA7-304F-B14C-E1D3AF04C438}" type="datetimeFigureOut">
              <a:rPr lang="en-US" smtClean="0"/>
              <a:t>8/3/2023</a:t>
            </a:fld>
            <a:endParaRPr lang="en-US"/>
          </a:p>
        </p:txBody>
      </p:sp>
      <p:sp>
        <p:nvSpPr>
          <p:cNvPr id="5" name="Footer Placeholder 4"/>
          <p:cNvSpPr>
            <a:spLocks noGrp="1"/>
          </p:cNvSpPr>
          <p:nvPr>
            <p:ph type="ftr" sz="quarter" idx="3"/>
          </p:nvPr>
        </p:nvSpPr>
        <p:spPr>
          <a:xfrm>
            <a:off x="4038600" y="6356351"/>
            <a:ext cx="4114800" cy="366183"/>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1"/>
            <a:ext cx="2743200" cy="366183"/>
          </a:xfrm>
          <a:prstGeom prst="rect">
            <a:avLst/>
          </a:prstGeom>
        </p:spPr>
        <p:txBody>
          <a:bodyPr vert="horz" lIns="91440" tIns="45720" rIns="91440" bIns="45720" rtlCol="0" anchor="ctr"/>
          <a:lstStyle>
            <a:lvl1pPr algn="r">
              <a:defRPr sz="1600">
                <a:solidFill>
                  <a:schemeClr val="tx1">
                    <a:tint val="75000"/>
                  </a:schemeClr>
                </a:solidFill>
              </a:defRPr>
            </a:lvl1pPr>
          </a:lstStyle>
          <a:p>
            <a:fld id="{1AB91D85-7590-BA48-937E-256ACCA2BFC9}" type="slidenum">
              <a:rPr lang="en-US" smtClean="0"/>
              <a:t>‹#›</a:t>
            </a:fld>
            <a:endParaRPr lang="en-US"/>
          </a:p>
        </p:txBody>
      </p:sp>
      <p:pic>
        <p:nvPicPr>
          <p:cNvPr id="9" name="Picture 8">
            <a:extLst>
              <a:ext uri="{FF2B5EF4-FFF2-40B4-BE49-F238E27FC236}">
                <a16:creationId xmlns:a16="http://schemas.microsoft.com/office/drawing/2014/main" id="{0086B6FF-C4BB-C74D-9249-4692ED5B9A1D}"/>
              </a:ext>
            </a:extLst>
          </p:cNvPr>
          <p:cNvPicPr>
            <a:picLocks noChangeAspect="1"/>
          </p:cNvPicPr>
          <p:nvPr userDrawn="1"/>
        </p:nvPicPr>
        <p:blipFill>
          <a:blip r:embed="rId8"/>
          <a:stretch>
            <a:fillRect/>
          </a:stretch>
        </p:blipFill>
        <p:spPr>
          <a:xfrm>
            <a:off x="0" y="0"/>
            <a:ext cx="12192000" cy="6858000"/>
          </a:xfrm>
          <a:prstGeom prst="rect">
            <a:avLst/>
          </a:prstGeom>
        </p:spPr>
      </p:pic>
    </p:spTree>
    <p:extLst>
      <p:ext uri="{BB962C8B-B14F-4D97-AF65-F5344CB8AC3E}">
        <p14:creationId xmlns:p14="http://schemas.microsoft.com/office/powerpoint/2010/main" val="2593989090"/>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Lst>
  <p:txStyles>
    <p:titleStyle>
      <a:lvl1pPr algn="l" defTabSz="1219170" rtl="0" eaLnBrk="1" latinLnBrk="0" hangingPunct="1">
        <a:lnSpc>
          <a:spcPct val="90000"/>
        </a:lnSpc>
        <a:spcBef>
          <a:spcPct val="0"/>
        </a:spcBef>
        <a:buNone/>
        <a:defRPr sz="5867" b="0" i="0" kern="1200">
          <a:solidFill>
            <a:srgbClr val="001945"/>
          </a:solidFill>
          <a:latin typeface="Avenir LT Com 65 Medium" charset="0"/>
          <a:ea typeface="Avenir LT Com 65 Medium" charset="0"/>
          <a:cs typeface="Avenir LT Com 65 Medium" charset="0"/>
        </a:defRPr>
      </a:lvl1pPr>
    </p:titleStyle>
    <p:bodyStyle>
      <a:lvl1pPr marL="304792" indent="-304792" algn="l" defTabSz="1219170" rtl="0" eaLnBrk="1" latinLnBrk="0" hangingPunct="1">
        <a:lnSpc>
          <a:spcPct val="90000"/>
        </a:lnSpc>
        <a:spcBef>
          <a:spcPts val="1333"/>
        </a:spcBef>
        <a:buFont typeface="Arial"/>
        <a:buChar char="•"/>
        <a:defRPr sz="3733" b="0" i="0" kern="1200">
          <a:solidFill>
            <a:srgbClr val="001945"/>
          </a:solidFill>
          <a:latin typeface="Avenir LT Com 55 Roman" charset="0"/>
          <a:ea typeface="Avenir LT Com 55 Roman" charset="0"/>
          <a:cs typeface="Avenir LT Com 55 Roman" charset="0"/>
        </a:defRPr>
      </a:lvl1pPr>
      <a:lvl2pPr marL="914377" indent="-304792" algn="l" defTabSz="1219170" rtl="0" eaLnBrk="1" latinLnBrk="0" hangingPunct="1">
        <a:lnSpc>
          <a:spcPct val="90000"/>
        </a:lnSpc>
        <a:spcBef>
          <a:spcPts val="667"/>
        </a:spcBef>
        <a:buFont typeface="Arial"/>
        <a:buChar char="•"/>
        <a:defRPr sz="3200" b="0" i="0" kern="1200">
          <a:solidFill>
            <a:srgbClr val="001945"/>
          </a:solidFill>
          <a:latin typeface="Avenir LT Com 55 Roman" charset="0"/>
          <a:ea typeface="Avenir LT Com 55 Roman" charset="0"/>
          <a:cs typeface="Avenir LT Com 55 Roman" charset="0"/>
        </a:defRPr>
      </a:lvl2pPr>
      <a:lvl3pPr marL="1523962" indent="-304792" algn="l" defTabSz="1219170" rtl="0" eaLnBrk="1" latinLnBrk="0" hangingPunct="1">
        <a:lnSpc>
          <a:spcPct val="90000"/>
        </a:lnSpc>
        <a:spcBef>
          <a:spcPts val="667"/>
        </a:spcBef>
        <a:buFont typeface="Arial"/>
        <a:buChar char="•"/>
        <a:defRPr sz="2667" b="0" i="0" kern="1200">
          <a:solidFill>
            <a:srgbClr val="001945"/>
          </a:solidFill>
          <a:latin typeface="Avenir LT Com 55 Roman" charset="0"/>
          <a:ea typeface="Avenir LT Com 55 Roman" charset="0"/>
          <a:cs typeface="Avenir LT Com 55 Roman" charset="0"/>
        </a:defRPr>
      </a:lvl3pPr>
      <a:lvl4pPr marL="2133547" indent="-304792" algn="l" defTabSz="1219170" rtl="0" eaLnBrk="1" latinLnBrk="0" hangingPunct="1">
        <a:lnSpc>
          <a:spcPct val="90000"/>
        </a:lnSpc>
        <a:spcBef>
          <a:spcPts val="667"/>
        </a:spcBef>
        <a:buFont typeface="Arial"/>
        <a:buChar char="•"/>
        <a:defRPr sz="2400" b="0" i="0" kern="1200">
          <a:solidFill>
            <a:srgbClr val="001945"/>
          </a:solidFill>
          <a:latin typeface="Avenir LT Com 55 Roman" charset="0"/>
          <a:ea typeface="Avenir LT Com 55 Roman" charset="0"/>
          <a:cs typeface="Avenir LT Com 55 Roman" charset="0"/>
        </a:defRPr>
      </a:lvl4pPr>
      <a:lvl5pPr marL="2743131" indent="-304792" algn="l" defTabSz="1219170" rtl="0" eaLnBrk="1" latinLnBrk="0" hangingPunct="1">
        <a:lnSpc>
          <a:spcPct val="90000"/>
        </a:lnSpc>
        <a:spcBef>
          <a:spcPts val="667"/>
        </a:spcBef>
        <a:buFont typeface="Arial"/>
        <a:buChar char="•"/>
        <a:defRPr sz="2400" b="0" i="0" kern="1200">
          <a:solidFill>
            <a:srgbClr val="001945"/>
          </a:solidFill>
          <a:latin typeface="Avenir LT Com 55 Roman" charset="0"/>
          <a:ea typeface="Avenir LT Com 55 Roman" charset="0"/>
          <a:cs typeface="Avenir LT Com 55 Roman" charset="0"/>
        </a:defRPr>
      </a:lvl5pPr>
      <a:lvl6pPr marL="3352716"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8.png"/><Relationship Id="rId1" Type="http://schemas.openxmlformats.org/officeDocument/2006/relationships/slideLayout" Target="../slideLayouts/slideLayout22.xml"/><Relationship Id="rId4" Type="http://schemas.openxmlformats.org/officeDocument/2006/relationships/hyperlink" Target="mailto:gpinto@whitecapsfc.com"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s://jumpstart.canadiantire.ca/" TargetMode="External"/><Relationship Id="rId2" Type="http://schemas.openxmlformats.org/officeDocument/2006/relationships/hyperlink" Target="https://kidsportcanada.ca/" TargetMode="External"/><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2.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0999" y="1965563"/>
            <a:ext cx="3810000" cy="3810000"/>
          </a:xfrm>
          <a:prstGeom prst="rect">
            <a:avLst/>
          </a:prstGeom>
        </p:spPr>
      </p:pic>
      <p:sp>
        <p:nvSpPr>
          <p:cNvPr id="2" name="Rectangle 1"/>
          <p:cNvSpPr/>
          <p:nvPr/>
        </p:nvSpPr>
        <p:spPr>
          <a:xfrm>
            <a:off x="3650672" y="584716"/>
            <a:ext cx="5040567" cy="830997"/>
          </a:xfrm>
          <a:prstGeom prst="rect">
            <a:avLst/>
          </a:prstGeom>
        </p:spPr>
        <p:txBody>
          <a:bodyPr wrap="square">
            <a:spAutoFit/>
          </a:bodyPr>
          <a:lstStyle/>
          <a:p>
            <a:pPr algn="ctr"/>
            <a:r>
              <a:rPr lang="en-CA" sz="2400" dirty="0">
                <a:solidFill>
                  <a:srgbClr val="00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LFC Indoor Program</a:t>
            </a:r>
          </a:p>
          <a:p>
            <a:pPr algn="ctr"/>
            <a:r>
              <a:rPr lang="en-CA" sz="2400" dirty="0">
                <a:solidFill>
                  <a:srgbClr val="00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2023-2024</a:t>
            </a:r>
          </a:p>
        </p:txBody>
      </p:sp>
    </p:spTree>
    <p:extLst>
      <p:ext uri="{BB962C8B-B14F-4D97-AF65-F5344CB8AC3E}">
        <p14:creationId xmlns:p14="http://schemas.microsoft.com/office/powerpoint/2010/main" val="39010969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1991657946"/>
              </p:ext>
            </p:extLst>
          </p:nvPr>
        </p:nvGraphicFramePr>
        <p:xfrm>
          <a:off x="3458071" y="2024038"/>
          <a:ext cx="6071190" cy="2184560"/>
        </p:xfrm>
        <a:graphic>
          <a:graphicData uri="http://schemas.openxmlformats.org/drawingml/2006/table">
            <a:tbl>
              <a:tblPr firstRow="1" firstCol="1" bandRow="1">
                <a:tableStyleId>{5C22544A-7EE6-4342-B048-85BDC9FD1C3A}</a:tableStyleId>
              </a:tblPr>
              <a:tblGrid>
                <a:gridCol w="2023730">
                  <a:extLst>
                    <a:ext uri="{9D8B030D-6E8A-4147-A177-3AD203B41FA5}">
                      <a16:colId xmlns:a16="http://schemas.microsoft.com/office/drawing/2014/main" val="20000"/>
                    </a:ext>
                  </a:extLst>
                </a:gridCol>
                <a:gridCol w="2023730">
                  <a:extLst>
                    <a:ext uri="{9D8B030D-6E8A-4147-A177-3AD203B41FA5}">
                      <a16:colId xmlns:a16="http://schemas.microsoft.com/office/drawing/2014/main" val="20001"/>
                    </a:ext>
                  </a:extLst>
                </a:gridCol>
                <a:gridCol w="2023730">
                  <a:extLst>
                    <a:ext uri="{9D8B030D-6E8A-4147-A177-3AD203B41FA5}">
                      <a16:colId xmlns:a16="http://schemas.microsoft.com/office/drawing/2014/main" val="20002"/>
                    </a:ext>
                  </a:extLst>
                </a:gridCol>
              </a:tblGrid>
              <a:tr h="312080">
                <a:tc>
                  <a:txBody>
                    <a:bodyPr/>
                    <a:lstStyle/>
                    <a:p>
                      <a:pPr marL="577850" marR="1905" indent="-6350" algn="ctr">
                        <a:lnSpc>
                          <a:spcPct val="107000"/>
                        </a:lnSpc>
                        <a:spcAft>
                          <a:spcPts val="0"/>
                        </a:spcAft>
                      </a:pPr>
                      <a:r>
                        <a:rPr lang="en-CA" sz="1000">
                          <a:effectLst/>
                          <a:latin typeface="Calibri" panose="020F0502020204030204" pitchFamily="34" charset="0"/>
                          <a:cs typeface="Calibri" panose="020F0502020204030204" pitchFamily="34" charset="0"/>
                        </a:rPr>
                        <a:t>Age Group </a:t>
                      </a:r>
                      <a:endParaRPr lang="en-CA" sz="1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73025" marR="73025" marT="52705" marB="0"/>
                </a:tc>
                <a:tc>
                  <a:txBody>
                    <a:bodyPr/>
                    <a:lstStyle/>
                    <a:p>
                      <a:pPr marL="1905" indent="-6350" algn="ctr">
                        <a:lnSpc>
                          <a:spcPct val="107000"/>
                        </a:lnSpc>
                        <a:spcAft>
                          <a:spcPts val="0"/>
                        </a:spcAft>
                      </a:pPr>
                      <a:r>
                        <a:rPr lang="en-CA" sz="1000">
                          <a:effectLst/>
                          <a:latin typeface="Calibri" panose="020F0502020204030204" pitchFamily="34" charset="0"/>
                          <a:cs typeface="Calibri" panose="020F0502020204030204" pitchFamily="34" charset="0"/>
                        </a:rPr>
                        <a:t>Year of Birth </a:t>
                      </a:r>
                      <a:endParaRPr lang="en-CA" sz="1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73025" marR="73025" marT="52705" marB="0">
                    <a:solidFill>
                      <a:schemeClr val="tx2">
                        <a:lumMod val="75000"/>
                      </a:schemeClr>
                    </a:solidFill>
                  </a:tcPr>
                </a:tc>
                <a:tc>
                  <a:txBody>
                    <a:bodyPr/>
                    <a:lstStyle/>
                    <a:p>
                      <a:pPr marL="1905" indent="-6350" algn="ctr">
                        <a:lnSpc>
                          <a:spcPct val="107000"/>
                        </a:lnSpc>
                        <a:spcAft>
                          <a:spcPts val="0"/>
                        </a:spcAft>
                      </a:pPr>
                      <a:r>
                        <a:rPr lang="en-CA" sz="1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Indoor Provincial</a:t>
                      </a:r>
                      <a:r>
                        <a:rPr lang="en-CA" sz="1000" b="1" baseline="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Competitions</a:t>
                      </a:r>
                      <a:endParaRPr lang="en-CA" sz="1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73025" marR="73025" marT="52705" marB="0">
                    <a:solidFill>
                      <a:schemeClr val="tx2">
                        <a:lumMod val="75000"/>
                      </a:schemeClr>
                    </a:solidFill>
                  </a:tcPr>
                </a:tc>
                <a:extLst>
                  <a:ext uri="{0D108BD9-81ED-4DB2-BD59-A6C34878D82A}">
                    <a16:rowId xmlns:a16="http://schemas.microsoft.com/office/drawing/2014/main" val="10000"/>
                  </a:ext>
                </a:extLst>
              </a:tr>
              <a:tr h="312080">
                <a:tc>
                  <a:txBody>
                    <a:bodyPr/>
                    <a:lstStyle/>
                    <a:p>
                      <a:pPr marL="577850" marR="3175" indent="-6350" algn="ctr">
                        <a:lnSpc>
                          <a:spcPct val="107000"/>
                        </a:lnSpc>
                        <a:spcAft>
                          <a:spcPts val="0"/>
                        </a:spcAft>
                      </a:pPr>
                      <a:r>
                        <a:rPr lang="en-CA" sz="1000" dirty="0">
                          <a:effectLst/>
                          <a:latin typeface="Calibri" panose="020F0502020204030204" pitchFamily="34" charset="0"/>
                          <a:cs typeface="Calibri" panose="020F0502020204030204" pitchFamily="34" charset="0"/>
                        </a:rPr>
                        <a:t>U10  </a:t>
                      </a:r>
                      <a:endParaRPr lang="en-CA" sz="1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73025" marR="73025" marT="52705" marB="0">
                    <a:solidFill>
                      <a:schemeClr val="accent1">
                        <a:lumMod val="75000"/>
                      </a:schemeClr>
                    </a:solidFill>
                  </a:tcPr>
                </a:tc>
                <a:tc>
                  <a:txBody>
                    <a:bodyPr/>
                    <a:lstStyle/>
                    <a:p>
                      <a:pPr marL="635" indent="-6350" algn="ctr">
                        <a:lnSpc>
                          <a:spcPct val="107000"/>
                        </a:lnSpc>
                        <a:spcAft>
                          <a:spcPts val="0"/>
                        </a:spcAft>
                      </a:pPr>
                      <a:r>
                        <a:rPr lang="en-CA" sz="1000" dirty="0">
                          <a:effectLst/>
                          <a:latin typeface="Calibri" panose="020F0502020204030204" pitchFamily="34" charset="0"/>
                          <a:cs typeface="Calibri" panose="020F0502020204030204" pitchFamily="34" charset="0"/>
                        </a:rPr>
                        <a:t>2014</a:t>
                      </a:r>
                      <a:endParaRPr lang="en-CA" sz="1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73025" marR="73025" marT="52705" marB="0"/>
                </a:tc>
                <a:tc>
                  <a:txBody>
                    <a:bodyPr/>
                    <a:lstStyle/>
                    <a:p>
                      <a:pPr marL="635" indent="-6350" algn="ctr">
                        <a:lnSpc>
                          <a:spcPct val="107000"/>
                        </a:lnSpc>
                        <a:spcAft>
                          <a:spcPts val="0"/>
                        </a:spcAft>
                      </a:pPr>
                      <a:r>
                        <a:rPr lang="en-CA" sz="1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No</a:t>
                      </a:r>
                    </a:p>
                  </a:txBody>
                  <a:tcPr marL="73025" marR="73025" marT="52705" marB="0"/>
                </a:tc>
                <a:extLst>
                  <a:ext uri="{0D108BD9-81ED-4DB2-BD59-A6C34878D82A}">
                    <a16:rowId xmlns:a16="http://schemas.microsoft.com/office/drawing/2014/main" val="10002"/>
                  </a:ext>
                </a:extLst>
              </a:tr>
              <a:tr h="312080">
                <a:tc>
                  <a:txBody>
                    <a:bodyPr/>
                    <a:lstStyle/>
                    <a:p>
                      <a:pPr marL="577850" marR="3175" indent="-6350" algn="ctr">
                        <a:lnSpc>
                          <a:spcPct val="107000"/>
                        </a:lnSpc>
                        <a:spcAft>
                          <a:spcPts val="0"/>
                        </a:spcAft>
                      </a:pPr>
                      <a:r>
                        <a:rPr lang="en-CA" sz="1000">
                          <a:effectLst/>
                          <a:latin typeface="Calibri" panose="020F0502020204030204" pitchFamily="34" charset="0"/>
                          <a:cs typeface="Calibri" panose="020F0502020204030204" pitchFamily="34" charset="0"/>
                        </a:rPr>
                        <a:t>U11</a:t>
                      </a:r>
                      <a:endParaRPr lang="en-CA" sz="1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73025" marR="73025" marT="52705" marB="0" anchor="ctr">
                    <a:solidFill>
                      <a:schemeClr val="accent1">
                        <a:lumMod val="75000"/>
                      </a:schemeClr>
                    </a:solidFill>
                  </a:tcPr>
                </a:tc>
                <a:tc>
                  <a:txBody>
                    <a:bodyPr/>
                    <a:lstStyle/>
                    <a:p>
                      <a:pPr marL="635" indent="-6350" algn="ctr">
                        <a:lnSpc>
                          <a:spcPct val="107000"/>
                        </a:lnSpc>
                        <a:spcAft>
                          <a:spcPts val="0"/>
                        </a:spcAft>
                      </a:pPr>
                      <a:r>
                        <a:rPr lang="en-CA" sz="1000" dirty="0">
                          <a:effectLst/>
                          <a:latin typeface="Calibri" panose="020F0502020204030204" pitchFamily="34" charset="0"/>
                          <a:cs typeface="Calibri" panose="020F0502020204030204" pitchFamily="34" charset="0"/>
                        </a:rPr>
                        <a:t>2013</a:t>
                      </a:r>
                      <a:endParaRPr lang="en-CA" sz="1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73025" marR="73025" marT="52705" marB="0" anchor="ctr"/>
                </a:tc>
                <a:tc>
                  <a:txBody>
                    <a:bodyPr/>
                    <a:lstStyle/>
                    <a:p>
                      <a:pPr marL="635" indent="-6350" algn="ctr">
                        <a:lnSpc>
                          <a:spcPct val="107000"/>
                        </a:lnSpc>
                        <a:spcAft>
                          <a:spcPts val="0"/>
                        </a:spcAft>
                      </a:pPr>
                      <a:r>
                        <a:rPr lang="en-CA" sz="1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No</a:t>
                      </a:r>
                    </a:p>
                  </a:txBody>
                  <a:tcPr marL="73025" marR="73025" marT="52705" marB="0" anchor="ctr"/>
                </a:tc>
                <a:extLst>
                  <a:ext uri="{0D108BD9-81ED-4DB2-BD59-A6C34878D82A}">
                    <a16:rowId xmlns:a16="http://schemas.microsoft.com/office/drawing/2014/main" val="10003"/>
                  </a:ext>
                </a:extLst>
              </a:tr>
              <a:tr h="312080">
                <a:tc>
                  <a:txBody>
                    <a:bodyPr/>
                    <a:lstStyle/>
                    <a:p>
                      <a:pPr marL="577850" marR="3175" indent="-6350" algn="ctr">
                        <a:lnSpc>
                          <a:spcPct val="107000"/>
                        </a:lnSpc>
                        <a:spcAft>
                          <a:spcPts val="0"/>
                        </a:spcAft>
                      </a:pPr>
                      <a:r>
                        <a:rPr lang="en-CA" sz="1000">
                          <a:effectLst/>
                          <a:latin typeface="Calibri" panose="020F0502020204030204" pitchFamily="34" charset="0"/>
                          <a:cs typeface="Calibri" panose="020F0502020204030204" pitchFamily="34" charset="0"/>
                        </a:rPr>
                        <a:t>U12 </a:t>
                      </a:r>
                      <a:endParaRPr lang="en-CA" sz="1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73025" marR="73025" marT="52705" marB="0" anchor="ctr">
                    <a:solidFill>
                      <a:schemeClr val="accent1">
                        <a:lumMod val="75000"/>
                      </a:schemeClr>
                    </a:solidFill>
                  </a:tcPr>
                </a:tc>
                <a:tc>
                  <a:txBody>
                    <a:bodyPr/>
                    <a:lstStyle/>
                    <a:p>
                      <a:pPr marL="635" indent="-6350" algn="ctr">
                        <a:lnSpc>
                          <a:spcPct val="107000"/>
                        </a:lnSpc>
                        <a:spcAft>
                          <a:spcPts val="0"/>
                        </a:spcAft>
                      </a:pPr>
                      <a:r>
                        <a:rPr lang="en-CA" sz="1000" dirty="0">
                          <a:effectLst/>
                          <a:latin typeface="Calibri" panose="020F0502020204030204" pitchFamily="34" charset="0"/>
                          <a:cs typeface="Calibri" panose="020F0502020204030204" pitchFamily="34" charset="0"/>
                        </a:rPr>
                        <a:t>2012</a:t>
                      </a:r>
                      <a:endParaRPr lang="en-CA" sz="1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73025" marR="73025" marT="52705" marB="0" anchor="ctr"/>
                </a:tc>
                <a:tc>
                  <a:txBody>
                    <a:bodyPr/>
                    <a:lstStyle/>
                    <a:p>
                      <a:pPr marL="635" indent="-6350" algn="ctr">
                        <a:lnSpc>
                          <a:spcPct val="107000"/>
                        </a:lnSpc>
                        <a:spcAft>
                          <a:spcPts val="0"/>
                        </a:spcAft>
                      </a:pPr>
                      <a:r>
                        <a:rPr lang="en-CA" sz="1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No</a:t>
                      </a:r>
                    </a:p>
                  </a:txBody>
                  <a:tcPr marL="73025" marR="73025" marT="52705" marB="0" anchor="ctr"/>
                </a:tc>
                <a:extLst>
                  <a:ext uri="{0D108BD9-81ED-4DB2-BD59-A6C34878D82A}">
                    <a16:rowId xmlns:a16="http://schemas.microsoft.com/office/drawing/2014/main" val="10004"/>
                  </a:ext>
                </a:extLst>
              </a:tr>
              <a:tr h="312080">
                <a:tc>
                  <a:txBody>
                    <a:bodyPr/>
                    <a:lstStyle/>
                    <a:p>
                      <a:pPr marL="577850" marR="3175" indent="-6350" algn="ctr">
                        <a:lnSpc>
                          <a:spcPct val="107000"/>
                        </a:lnSpc>
                        <a:spcAft>
                          <a:spcPts val="0"/>
                        </a:spcAft>
                      </a:pPr>
                      <a:r>
                        <a:rPr lang="en-CA" sz="1000">
                          <a:effectLst/>
                          <a:latin typeface="Calibri" panose="020F0502020204030204" pitchFamily="34" charset="0"/>
                          <a:cs typeface="Calibri" panose="020F0502020204030204" pitchFamily="34" charset="0"/>
                        </a:rPr>
                        <a:t>U13</a:t>
                      </a:r>
                      <a:endParaRPr lang="en-CA" sz="1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73025" marR="73025" marT="52705" marB="0">
                    <a:solidFill>
                      <a:schemeClr val="accent1">
                        <a:lumMod val="75000"/>
                      </a:schemeClr>
                    </a:solidFill>
                  </a:tcPr>
                </a:tc>
                <a:tc>
                  <a:txBody>
                    <a:bodyPr/>
                    <a:lstStyle/>
                    <a:p>
                      <a:pPr marL="635" indent="-6350" algn="ctr">
                        <a:lnSpc>
                          <a:spcPct val="107000"/>
                        </a:lnSpc>
                        <a:spcAft>
                          <a:spcPts val="0"/>
                        </a:spcAft>
                      </a:pPr>
                      <a:r>
                        <a:rPr lang="en-CA" sz="1000" dirty="0">
                          <a:effectLst/>
                          <a:latin typeface="Calibri" panose="020F0502020204030204" pitchFamily="34" charset="0"/>
                          <a:cs typeface="Calibri" panose="020F0502020204030204" pitchFamily="34" charset="0"/>
                        </a:rPr>
                        <a:t>2011</a:t>
                      </a:r>
                      <a:endParaRPr lang="en-CA" sz="1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73025" marR="73025" marT="52705" marB="0"/>
                </a:tc>
                <a:tc>
                  <a:txBody>
                    <a:bodyPr/>
                    <a:lstStyle/>
                    <a:p>
                      <a:pPr marL="635" indent="-6350" algn="ctr">
                        <a:lnSpc>
                          <a:spcPct val="107000"/>
                        </a:lnSpc>
                        <a:spcAft>
                          <a:spcPts val="0"/>
                        </a:spcAft>
                      </a:pPr>
                      <a:r>
                        <a:rPr lang="en-CA" sz="1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U13 T1,</a:t>
                      </a:r>
                      <a:r>
                        <a:rPr lang="en-CA" sz="1000" b="1" baseline="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T2</a:t>
                      </a:r>
                      <a:endParaRPr lang="en-CA" sz="1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73025" marR="73025" marT="52705" marB="0"/>
                </a:tc>
                <a:extLst>
                  <a:ext uri="{0D108BD9-81ED-4DB2-BD59-A6C34878D82A}">
                    <a16:rowId xmlns:a16="http://schemas.microsoft.com/office/drawing/2014/main" val="10005"/>
                  </a:ext>
                </a:extLst>
              </a:tr>
              <a:tr h="312080">
                <a:tc>
                  <a:txBody>
                    <a:bodyPr/>
                    <a:lstStyle/>
                    <a:p>
                      <a:pPr marL="577850" marR="3175" indent="-6350" algn="ctr">
                        <a:lnSpc>
                          <a:spcPct val="107000"/>
                        </a:lnSpc>
                        <a:spcAft>
                          <a:spcPts val="0"/>
                        </a:spcAft>
                      </a:pPr>
                      <a:r>
                        <a:rPr lang="en-CA" sz="1000">
                          <a:effectLst/>
                          <a:latin typeface="Calibri" panose="020F0502020204030204" pitchFamily="34" charset="0"/>
                          <a:cs typeface="Calibri" panose="020F0502020204030204" pitchFamily="34" charset="0"/>
                        </a:rPr>
                        <a:t>U15 </a:t>
                      </a:r>
                      <a:endParaRPr lang="en-CA" sz="1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73025" marR="73025" marT="52705" marB="0" anchor="ctr">
                    <a:solidFill>
                      <a:schemeClr val="accent1">
                        <a:lumMod val="75000"/>
                      </a:schemeClr>
                    </a:solidFill>
                  </a:tcPr>
                </a:tc>
                <a:tc>
                  <a:txBody>
                    <a:bodyPr/>
                    <a:lstStyle/>
                    <a:p>
                      <a:pPr marL="635" indent="-6350" algn="ctr">
                        <a:lnSpc>
                          <a:spcPct val="107000"/>
                        </a:lnSpc>
                        <a:spcAft>
                          <a:spcPts val="0"/>
                        </a:spcAft>
                      </a:pPr>
                      <a:r>
                        <a:rPr lang="en-CA" sz="1000" dirty="0">
                          <a:effectLst/>
                          <a:latin typeface="Calibri" panose="020F0502020204030204" pitchFamily="34" charset="0"/>
                          <a:cs typeface="Calibri" panose="020F0502020204030204" pitchFamily="34" charset="0"/>
                        </a:rPr>
                        <a:t>2009 &amp; 2010</a:t>
                      </a:r>
                      <a:endParaRPr lang="en-CA" sz="1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73025" marR="73025" marT="52705" marB="0" anchor="ctr"/>
                </a:tc>
                <a:tc>
                  <a:txBody>
                    <a:bodyPr/>
                    <a:lstStyle/>
                    <a:p>
                      <a:pPr marL="635" indent="-6350" algn="ctr">
                        <a:lnSpc>
                          <a:spcPct val="107000"/>
                        </a:lnSpc>
                        <a:spcAft>
                          <a:spcPts val="0"/>
                        </a:spcAft>
                      </a:pPr>
                      <a:r>
                        <a:rPr lang="en-CA" sz="1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U15</a:t>
                      </a:r>
                      <a:r>
                        <a:rPr lang="en-CA" sz="1000" b="1" baseline="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T1, T2</a:t>
                      </a:r>
                    </a:p>
                  </a:txBody>
                  <a:tcPr marL="73025" marR="73025" marT="52705" marB="0" anchor="ctr"/>
                </a:tc>
                <a:extLst>
                  <a:ext uri="{0D108BD9-81ED-4DB2-BD59-A6C34878D82A}">
                    <a16:rowId xmlns:a16="http://schemas.microsoft.com/office/drawing/2014/main" val="10006"/>
                  </a:ext>
                </a:extLst>
              </a:tr>
              <a:tr h="312080">
                <a:tc>
                  <a:txBody>
                    <a:bodyPr/>
                    <a:lstStyle/>
                    <a:p>
                      <a:pPr marL="577850" marR="3175" indent="-6350" algn="ctr">
                        <a:lnSpc>
                          <a:spcPct val="107000"/>
                        </a:lnSpc>
                        <a:spcAft>
                          <a:spcPts val="0"/>
                        </a:spcAft>
                      </a:pPr>
                      <a:r>
                        <a:rPr lang="en-CA" sz="1000">
                          <a:effectLst/>
                          <a:latin typeface="Calibri" panose="020F0502020204030204" pitchFamily="34" charset="0"/>
                          <a:cs typeface="Calibri" panose="020F0502020204030204" pitchFamily="34" charset="0"/>
                        </a:rPr>
                        <a:t>U17</a:t>
                      </a:r>
                      <a:endParaRPr lang="en-CA" sz="1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73025" marR="73025" marT="52705" marB="0">
                    <a:solidFill>
                      <a:schemeClr val="accent1">
                        <a:lumMod val="75000"/>
                      </a:schemeClr>
                    </a:solidFill>
                  </a:tcPr>
                </a:tc>
                <a:tc>
                  <a:txBody>
                    <a:bodyPr/>
                    <a:lstStyle/>
                    <a:p>
                      <a:pPr marL="635" indent="-6350" algn="ctr">
                        <a:lnSpc>
                          <a:spcPct val="107000"/>
                        </a:lnSpc>
                        <a:spcAft>
                          <a:spcPts val="0"/>
                        </a:spcAft>
                      </a:pPr>
                      <a:r>
                        <a:rPr lang="en-CA" sz="1000" dirty="0">
                          <a:effectLst/>
                          <a:latin typeface="Calibri" panose="020F0502020204030204" pitchFamily="34" charset="0"/>
                          <a:cs typeface="Calibri" panose="020F0502020204030204" pitchFamily="34" charset="0"/>
                        </a:rPr>
                        <a:t>2007</a:t>
                      </a:r>
                      <a:r>
                        <a:rPr lang="en-CA" sz="1000" baseline="0" dirty="0">
                          <a:effectLst/>
                          <a:latin typeface="Calibri" panose="020F0502020204030204" pitchFamily="34" charset="0"/>
                          <a:cs typeface="Calibri" panose="020F0502020204030204" pitchFamily="34" charset="0"/>
                        </a:rPr>
                        <a:t> &amp; 2008</a:t>
                      </a:r>
                      <a:endParaRPr lang="en-CA" sz="1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73025" marR="73025" marT="52705" marB="0"/>
                </a:tc>
                <a:tc>
                  <a:txBody>
                    <a:bodyPr/>
                    <a:lstStyle/>
                    <a:p>
                      <a:pPr marL="635" indent="-6350" algn="ctr">
                        <a:lnSpc>
                          <a:spcPct val="107000"/>
                        </a:lnSpc>
                        <a:spcAft>
                          <a:spcPts val="0"/>
                        </a:spcAft>
                      </a:pPr>
                      <a:r>
                        <a:rPr lang="en-CA" sz="1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U17 T1, </a:t>
                      </a:r>
                      <a:r>
                        <a:rPr lang="en-CA" sz="1000" b="1" baseline="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T2</a:t>
                      </a:r>
                      <a:endParaRPr lang="en-CA" sz="1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73025" marR="73025" marT="52705" marB="0"/>
                </a:tc>
                <a:extLst>
                  <a:ext uri="{0D108BD9-81ED-4DB2-BD59-A6C34878D82A}">
                    <a16:rowId xmlns:a16="http://schemas.microsoft.com/office/drawing/2014/main" val="10007"/>
                  </a:ext>
                </a:extLst>
              </a:tr>
            </a:tbl>
          </a:graphicData>
        </a:graphic>
      </p:graphicFrame>
      <p:sp>
        <p:nvSpPr>
          <p:cNvPr id="2" name="Content Placeholder 1"/>
          <p:cNvSpPr>
            <a:spLocks noGrp="1"/>
          </p:cNvSpPr>
          <p:nvPr>
            <p:ph idx="1"/>
          </p:nvPr>
        </p:nvSpPr>
        <p:spPr>
          <a:xfrm>
            <a:off x="1551214" y="1"/>
            <a:ext cx="10640786" cy="1080654"/>
          </a:xfrm>
        </p:spPr>
        <p:txBody>
          <a:bodyPr>
            <a:normAutofit/>
          </a:bodyPr>
          <a:lstStyle/>
          <a:p>
            <a:pPr marL="457200" lvl="1" indent="0" algn="ctr">
              <a:buNone/>
            </a:pPr>
            <a:r>
              <a:rPr lang="en-CA" sz="3600" b="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Age Groups</a:t>
            </a:r>
          </a:p>
        </p:txBody>
      </p:sp>
      <p:pic>
        <p:nvPicPr>
          <p:cNvPr id="8" name="Content Placeholder 3">
            <a:extLst>
              <a:ext uri="{FF2B5EF4-FFF2-40B4-BE49-F238E27FC236}">
                <a16:creationId xmlns:a16="http://schemas.microsoft.com/office/drawing/2014/main" id="{29B1E5E4-68FA-42B8-A326-EF25CA4AB18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6190" y="4382943"/>
            <a:ext cx="1325563" cy="1325563"/>
          </a:xfrm>
          <a:prstGeom prst="rect">
            <a:avLst/>
          </a:prstGeom>
        </p:spPr>
      </p:pic>
    </p:spTree>
    <p:extLst>
      <p:ext uri="{BB962C8B-B14F-4D97-AF65-F5344CB8AC3E}">
        <p14:creationId xmlns:p14="http://schemas.microsoft.com/office/powerpoint/2010/main" val="27516247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8557" y="0"/>
            <a:ext cx="10685280" cy="1574393"/>
          </a:xfrm>
        </p:spPr>
        <p:txBody>
          <a:bodyPr/>
          <a:lstStyle/>
          <a:p>
            <a:r>
              <a:rPr lang="en-CA" altLang="en-US" sz="3600" b="1">
                <a:ln>
                  <a:noFill/>
                </a:ln>
                <a:solidFill>
                  <a:srgbClr val="00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THE BRIDGE </a:t>
            </a:r>
            <a:br>
              <a:rPr lang="en-CA" altLang="en-US" b="1">
                <a:ln>
                  <a:noFill/>
                </a:ln>
                <a:solidFill>
                  <a:srgbClr val="00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br>
            <a:r>
              <a:rPr lang="en-CA" altLang="en-US" sz="2800" b="1">
                <a:ln>
                  <a:noFill/>
                </a:ln>
                <a:solidFill>
                  <a:srgbClr val="00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SPORTS THERAPY AND TRAINING</a:t>
            </a:r>
            <a:endParaRPr lang="en-CA" sz="2800">
              <a:latin typeface="Calibri" panose="020F0502020204030204" pitchFamily="34" charset="0"/>
              <a:cs typeface="Calibri" panose="020F0502020204030204" pitchFamily="34" charset="0"/>
            </a:endParaRPr>
          </a:p>
        </p:txBody>
      </p:sp>
      <p:sp>
        <p:nvSpPr>
          <p:cNvPr id="7" name="Content Placeholder 6">
            <a:extLst>
              <a:ext uri="{FF2B5EF4-FFF2-40B4-BE49-F238E27FC236}">
                <a16:creationId xmlns:a16="http://schemas.microsoft.com/office/drawing/2014/main" id="{20BE1A6C-9CB1-4072-A8D5-55C25E48C3EF}"/>
              </a:ext>
            </a:extLst>
          </p:cNvPr>
          <p:cNvSpPr>
            <a:spLocks noGrp="1"/>
          </p:cNvSpPr>
          <p:nvPr>
            <p:ph idx="1"/>
          </p:nvPr>
        </p:nvSpPr>
        <p:spPr>
          <a:xfrm>
            <a:off x="2361460" y="1349406"/>
            <a:ext cx="9064101" cy="3941685"/>
          </a:xfrm>
        </p:spPr>
        <p:txBody>
          <a:bodyPr>
            <a:normAutofit/>
          </a:bodyPr>
          <a:lstStyle/>
          <a:p>
            <a:pPr marL="0" indent="0" algn="l">
              <a:buNone/>
            </a:pPr>
            <a:r>
              <a:rPr lang="en-US" sz="1600" b="0" i="0" u="none" strike="noStrike" baseline="0" dirty="0">
                <a:latin typeface="Calibri" panose="020F0502020204030204" pitchFamily="34" charset="0"/>
                <a:cs typeface="Calibri" panose="020F0502020204030204" pitchFamily="34" charset="0"/>
              </a:rPr>
              <a:t>We have partnered up with The Bridge Sports </a:t>
            </a:r>
            <a:r>
              <a:rPr lang="en-US" sz="1600" dirty="0">
                <a:latin typeface="Calibri" panose="020F0502020204030204" pitchFamily="34" charset="0"/>
                <a:cs typeface="Calibri" panose="020F0502020204030204" pitchFamily="34" charset="0"/>
              </a:rPr>
              <a:t>Therapy and Training to provide us with a program</a:t>
            </a:r>
            <a:r>
              <a:rPr lang="en-US" sz="1600" b="0" i="0" u="none" strike="noStrike" baseline="0" dirty="0">
                <a:latin typeface="Calibri" panose="020F0502020204030204" pitchFamily="34" charset="0"/>
                <a:cs typeface="Calibri" panose="020F0502020204030204" pitchFamily="34" charset="0"/>
              </a:rPr>
              <a:t> on improving performance, preventing injury and providing injury care as needed to our club. </a:t>
            </a:r>
          </a:p>
          <a:p>
            <a:pPr marL="0" indent="0" algn="l">
              <a:buNone/>
            </a:pPr>
            <a:r>
              <a:rPr lang="en-US" sz="1600" b="0" i="0" u="none" strike="noStrike" baseline="0" dirty="0">
                <a:latin typeface="Calibri" panose="020F0502020204030204" pitchFamily="34" charset="0"/>
                <a:cs typeface="Calibri" panose="020F0502020204030204" pitchFamily="34" charset="0"/>
              </a:rPr>
              <a:t>Depending on the team’s age, needs and ideal training location, they will design a specific program to help LFC athletes improve their movement quality, strength, power, speed, agility </a:t>
            </a:r>
            <a:r>
              <a:rPr lang="en-CA" sz="1600" b="0" i="0" u="none" strike="noStrike" baseline="0" dirty="0">
                <a:latin typeface="Calibri" panose="020F0502020204030204" pitchFamily="34" charset="0"/>
                <a:cs typeface="Calibri" panose="020F0502020204030204" pitchFamily="34" charset="0"/>
              </a:rPr>
              <a:t>and quickness. </a:t>
            </a:r>
          </a:p>
          <a:p>
            <a:pPr marL="0" indent="0" algn="l">
              <a:buNone/>
            </a:pPr>
            <a:r>
              <a:rPr lang="en-US" sz="1600" b="0" i="0" u="none" strike="noStrike" baseline="0" dirty="0">
                <a:latin typeface="Calibri" panose="020F0502020204030204" pitchFamily="34" charset="0"/>
                <a:cs typeface="Calibri" panose="020F0502020204030204" pitchFamily="34" charset="0"/>
              </a:rPr>
              <a:t>They have a new 7,600 square foot location in east Lethbridge (its just off of Highway 2 and 43 Street) and houses physiotherapy, chiropractic (future), and massage therapists in conjunction with a state-of-the-art performance training </a:t>
            </a:r>
            <a:r>
              <a:rPr lang="en-US" sz="1600" b="0" i="0" u="none" strike="noStrike" baseline="0" dirty="0" err="1">
                <a:latin typeface="Calibri" panose="020F0502020204030204" pitchFamily="34" charset="0"/>
                <a:cs typeface="Calibri" panose="020F0502020204030204" pitchFamily="34" charset="0"/>
              </a:rPr>
              <a:t>centre</a:t>
            </a:r>
            <a:r>
              <a:rPr lang="en-US" sz="1600" b="0" i="0" u="none" strike="noStrike" baseline="0" dirty="0">
                <a:latin typeface="Calibri" panose="020F0502020204030204" pitchFamily="34" charset="0"/>
                <a:cs typeface="Calibri" panose="020F0502020204030204" pitchFamily="34" charset="0"/>
              </a:rPr>
              <a:t> and highly trained performance staff. </a:t>
            </a:r>
          </a:p>
          <a:p>
            <a:pPr marL="0" indent="0" algn="l">
              <a:buNone/>
            </a:pPr>
            <a:r>
              <a:rPr lang="en-US" sz="1600" b="0" i="0" u="none" strike="noStrike" baseline="0" dirty="0">
                <a:latin typeface="Calibri" panose="020F0502020204030204" pitchFamily="34" charset="0"/>
                <a:cs typeface="Calibri" panose="020F0502020204030204" pitchFamily="34" charset="0"/>
              </a:rPr>
              <a:t>We are excited to offer this program to our teams as it is our intention to provide quality, comprehensive treatment and training to our athletes for injury prevention, efficient treatment and overall performance gains. </a:t>
            </a:r>
          </a:p>
        </p:txBody>
      </p:sp>
      <p:pic>
        <p:nvPicPr>
          <p:cNvPr id="12" name="Picture 2" descr="Physiotherapy, chiropractic, massage, and training specialists in Sherwood Park &amp; South Edmonton.">
            <a:extLst>
              <a:ext uri="{FF2B5EF4-FFF2-40B4-BE49-F238E27FC236}">
                <a16:creationId xmlns:a16="http://schemas.microsoft.com/office/drawing/2014/main" id="{B32EB70B-80A3-4386-A46A-E282947F51A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14515" y="5210175"/>
            <a:ext cx="2986643" cy="1063992"/>
          </a:xfrm>
          <a:prstGeom prst="rect">
            <a:avLst/>
          </a:prstGeom>
          <a:noFill/>
          <a:extLst>
            <a:ext uri="{909E8E84-426E-40DD-AFC4-6F175D3DCCD1}">
              <a14:hiddenFill xmlns:a14="http://schemas.microsoft.com/office/drawing/2010/main">
                <a:solidFill>
                  <a:srgbClr val="FFFFFF"/>
                </a:solidFill>
              </a14:hiddenFill>
            </a:ext>
          </a:extLst>
        </p:spPr>
      </p:pic>
      <p:pic>
        <p:nvPicPr>
          <p:cNvPr id="8" name="Content Placeholder 3">
            <a:extLst>
              <a:ext uri="{FF2B5EF4-FFF2-40B4-BE49-F238E27FC236}">
                <a16:creationId xmlns:a16="http://schemas.microsoft.com/office/drawing/2014/main" id="{B4936EAF-7C3D-4C7E-8A5D-BDB2479902F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190" y="4382943"/>
            <a:ext cx="1325563" cy="1325563"/>
          </a:xfrm>
          <a:prstGeom prst="rect">
            <a:avLst/>
          </a:prstGeom>
        </p:spPr>
      </p:pic>
    </p:spTree>
    <p:extLst>
      <p:ext uri="{BB962C8B-B14F-4D97-AF65-F5344CB8AC3E}">
        <p14:creationId xmlns:p14="http://schemas.microsoft.com/office/powerpoint/2010/main" val="17731050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2099" y="0"/>
            <a:ext cx="10641737" cy="1147357"/>
          </a:xfrm>
        </p:spPr>
        <p:txBody>
          <a:bodyPr>
            <a:normAutofit/>
          </a:bodyPr>
          <a:lstStyle/>
          <a:p>
            <a:r>
              <a:rPr lang="en-CA" altLang="en-US" sz="3600" b="1" dirty="0">
                <a:ln>
                  <a:noFill/>
                </a:ln>
                <a:solidFill>
                  <a:srgbClr val="000000"/>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Player Fees</a:t>
            </a:r>
            <a:endParaRPr lang="en-CA" sz="3600" dirty="0">
              <a:latin typeface="Calibri" panose="020F0502020204030204" pitchFamily="34" charset="0"/>
              <a:cs typeface="Calibri" panose="020F050202020403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99854760"/>
              </p:ext>
            </p:extLst>
          </p:nvPr>
        </p:nvGraphicFramePr>
        <p:xfrm>
          <a:off x="3679721" y="2473871"/>
          <a:ext cx="3685034" cy="3183592"/>
        </p:xfrm>
        <a:graphic>
          <a:graphicData uri="http://schemas.openxmlformats.org/drawingml/2006/table">
            <a:tbl>
              <a:tblPr firstRow="1" firstCol="1" bandRow="1">
                <a:tableStyleId>{5C22544A-7EE6-4342-B048-85BDC9FD1C3A}</a:tableStyleId>
              </a:tblPr>
              <a:tblGrid>
                <a:gridCol w="1404831">
                  <a:extLst>
                    <a:ext uri="{9D8B030D-6E8A-4147-A177-3AD203B41FA5}">
                      <a16:colId xmlns:a16="http://schemas.microsoft.com/office/drawing/2014/main" val="20000"/>
                    </a:ext>
                  </a:extLst>
                </a:gridCol>
                <a:gridCol w="1217396">
                  <a:extLst>
                    <a:ext uri="{9D8B030D-6E8A-4147-A177-3AD203B41FA5}">
                      <a16:colId xmlns:a16="http://schemas.microsoft.com/office/drawing/2014/main" val="20001"/>
                    </a:ext>
                  </a:extLst>
                </a:gridCol>
                <a:gridCol w="1062807">
                  <a:extLst>
                    <a:ext uri="{9D8B030D-6E8A-4147-A177-3AD203B41FA5}">
                      <a16:colId xmlns:a16="http://schemas.microsoft.com/office/drawing/2014/main" val="2846925470"/>
                    </a:ext>
                  </a:extLst>
                </a:gridCol>
              </a:tblGrid>
              <a:tr h="920062">
                <a:tc>
                  <a:txBody>
                    <a:bodyPr/>
                    <a:lstStyle/>
                    <a:p>
                      <a:pPr marL="577850" marR="4445" indent="-6350" algn="ctr">
                        <a:lnSpc>
                          <a:spcPct val="107000"/>
                        </a:lnSpc>
                        <a:spcAft>
                          <a:spcPts val="0"/>
                        </a:spcAft>
                      </a:pPr>
                      <a:r>
                        <a:rPr lang="en-CA" sz="1000" dirty="0">
                          <a:effectLst/>
                          <a:latin typeface="Calibri" panose="020F0502020204030204" pitchFamily="34" charset="0"/>
                          <a:cs typeface="Calibri" panose="020F0502020204030204" pitchFamily="34" charset="0"/>
                        </a:rPr>
                        <a:t>Age Group</a:t>
                      </a:r>
                      <a:endParaRPr lang="en-CA" sz="1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6176" marR="66176" marT="47762" marB="0" anchor="ctr"/>
                </a:tc>
                <a:tc>
                  <a:txBody>
                    <a:bodyPr/>
                    <a:lstStyle/>
                    <a:p>
                      <a:pPr marL="635" indent="-6350" algn="ctr">
                        <a:lnSpc>
                          <a:spcPct val="107000"/>
                        </a:lnSpc>
                        <a:spcAft>
                          <a:spcPts val="0"/>
                        </a:spcAft>
                      </a:pPr>
                      <a:r>
                        <a:rPr lang="en-CA" sz="1000" dirty="0">
                          <a:effectLst/>
                          <a:latin typeface="Calibri" panose="020F0502020204030204" pitchFamily="34" charset="0"/>
                          <a:cs typeface="Calibri" panose="020F0502020204030204" pitchFamily="34" charset="0"/>
                        </a:rPr>
                        <a:t>INDOOR 2023-2024 LFC FEE</a:t>
                      </a:r>
                      <a:endParaRPr lang="en-CA" sz="1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6176" marR="66176" marT="47762" marB="0" anchor="ctr"/>
                </a:tc>
                <a:tc>
                  <a:txBody>
                    <a:bodyPr/>
                    <a:lstStyle/>
                    <a:p>
                      <a:pPr marL="635" indent="-6350" algn="ctr">
                        <a:lnSpc>
                          <a:spcPct val="107000"/>
                        </a:lnSpc>
                        <a:spcAft>
                          <a:spcPts val="0"/>
                        </a:spcAft>
                      </a:pPr>
                      <a:r>
                        <a:rPr lang="en-CA" sz="10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BRIDGE</a:t>
                      </a:r>
                    </a:p>
                    <a:p>
                      <a:pPr marL="635" indent="-6350" algn="ctr">
                        <a:lnSpc>
                          <a:spcPct val="107000"/>
                        </a:lnSpc>
                        <a:spcAft>
                          <a:spcPts val="0"/>
                        </a:spcAft>
                      </a:pPr>
                      <a:r>
                        <a:rPr lang="en-CA" sz="10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(10 Sessions)</a:t>
                      </a:r>
                    </a:p>
                  </a:txBody>
                  <a:tcPr marL="66176" marR="66176" marT="47762" marB="0" anchor="ctr"/>
                </a:tc>
                <a:extLst>
                  <a:ext uri="{0D108BD9-81ED-4DB2-BD59-A6C34878D82A}">
                    <a16:rowId xmlns:a16="http://schemas.microsoft.com/office/drawing/2014/main" val="10000"/>
                  </a:ext>
                </a:extLst>
              </a:tr>
              <a:tr h="360213">
                <a:tc>
                  <a:txBody>
                    <a:bodyPr/>
                    <a:lstStyle/>
                    <a:p>
                      <a:pPr marL="577850" marR="1270" indent="-6350" algn="ctr">
                        <a:lnSpc>
                          <a:spcPct val="107000"/>
                        </a:lnSpc>
                        <a:spcAft>
                          <a:spcPts val="0"/>
                        </a:spcAft>
                      </a:pPr>
                      <a:r>
                        <a:rPr lang="en-CA" sz="1000" baseline="0" dirty="0">
                          <a:effectLst/>
                          <a:latin typeface="Calibri" panose="020F0502020204030204" pitchFamily="34" charset="0"/>
                          <a:cs typeface="Calibri" panose="020F0502020204030204" pitchFamily="34" charset="0"/>
                        </a:rPr>
                        <a:t>U10</a:t>
                      </a:r>
                      <a:endParaRPr lang="en-CA" sz="1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6176" marR="66176" marT="47762" marB="0" anchor="ctr"/>
                </a:tc>
                <a:tc>
                  <a:txBody>
                    <a:bodyPr/>
                    <a:lstStyle/>
                    <a:p>
                      <a:pPr marL="1905" indent="-6350" algn="ctr">
                        <a:lnSpc>
                          <a:spcPct val="107000"/>
                        </a:lnSpc>
                        <a:spcAft>
                          <a:spcPts val="0"/>
                        </a:spcAft>
                      </a:pPr>
                      <a:r>
                        <a:rPr lang="en-CA" sz="10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TBD</a:t>
                      </a:r>
                    </a:p>
                  </a:txBody>
                  <a:tcPr marL="66176" marR="66176" marT="47762" marB="0" anchor="ctr"/>
                </a:tc>
                <a:tc>
                  <a:txBody>
                    <a:bodyPr/>
                    <a:lstStyle/>
                    <a:p>
                      <a:pPr marL="5080" marR="0" lvl="0" indent="-6350" algn="ctr" defTabSz="457200" rtl="0" eaLnBrk="1" fontAlgn="auto" latinLnBrk="0" hangingPunct="1">
                        <a:lnSpc>
                          <a:spcPct val="107000"/>
                        </a:lnSpc>
                        <a:spcBef>
                          <a:spcPts val="0"/>
                        </a:spcBef>
                        <a:spcAft>
                          <a:spcPts val="0"/>
                        </a:spcAft>
                        <a:buClrTx/>
                        <a:buSzTx/>
                        <a:buFontTx/>
                        <a:buNone/>
                        <a:tabLst/>
                        <a:defRPr/>
                      </a:pPr>
                      <a:r>
                        <a:rPr lang="en-CA" sz="1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N/A</a:t>
                      </a:r>
                    </a:p>
                  </a:txBody>
                  <a:tcPr marL="66176" marR="66176" marT="47762" marB="0" anchor="ctr"/>
                </a:tc>
                <a:extLst>
                  <a:ext uri="{0D108BD9-81ED-4DB2-BD59-A6C34878D82A}">
                    <a16:rowId xmlns:a16="http://schemas.microsoft.com/office/drawing/2014/main" val="10001"/>
                  </a:ext>
                </a:extLst>
              </a:tr>
              <a:tr h="360213">
                <a:tc>
                  <a:txBody>
                    <a:bodyPr/>
                    <a:lstStyle/>
                    <a:p>
                      <a:pPr marL="577850" marR="1270" indent="-6350" algn="ctr">
                        <a:lnSpc>
                          <a:spcPct val="107000"/>
                        </a:lnSpc>
                        <a:spcAft>
                          <a:spcPts val="0"/>
                        </a:spcAft>
                      </a:pPr>
                      <a:r>
                        <a:rPr lang="en-CA" sz="1000" dirty="0">
                          <a:effectLst/>
                          <a:latin typeface="Calibri" panose="020F0502020204030204" pitchFamily="34" charset="0"/>
                          <a:cs typeface="Calibri" panose="020F0502020204030204" pitchFamily="34" charset="0"/>
                        </a:rPr>
                        <a:t>U11 </a:t>
                      </a:r>
                      <a:endParaRPr lang="en-CA" sz="1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6176" marR="66176" marT="47762" marB="0" anchor="ctr"/>
                </a:tc>
                <a:tc>
                  <a:txBody>
                    <a:bodyPr/>
                    <a:lstStyle/>
                    <a:p>
                      <a:pPr marL="1905" indent="-6350" algn="ctr">
                        <a:lnSpc>
                          <a:spcPct val="107000"/>
                        </a:lnSpc>
                        <a:spcAft>
                          <a:spcPts val="0"/>
                        </a:spcAft>
                      </a:pPr>
                      <a:r>
                        <a:rPr lang="en-CA" sz="10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TBD</a:t>
                      </a:r>
                    </a:p>
                  </a:txBody>
                  <a:tcPr marL="66176" marR="66176" marT="47762" marB="0" anchor="ctr"/>
                </a:tc>
                <a:tc>
                  <a:txBody>
                    <a:bodyPr/>
                    <a:lstStyle/>
                    <a:p>
                      <a:pPr marL="5080" marR="0" lvl="0" indent="-6350" algn="ctr" defTabSz="457200" rtl="0" eaLnBrk="1" fontAlgn="auto" latinLnBrk="0" hangingPunct="1">
                        <a:lnSpc>
                          <a:spcPct val="107000"/>
                        </a:lnSpc>
                        <a:spcBef>
                          <a:spcPts val="0"/>
                        </a:spcBef>
                        <a:spcAft>
                          <a:spcPts val="0"/>
                        </a:spcAft>
                        <a:buClrTx/>
                        <a:buSzTx/>
                        <a:buFontTx/>
                        <a:buNone/>
                        <a:tabLst/>
                        <a:defRPr/>
                      </a:pPr>
                      <a:r>
                        <a:rPr lang="en-CA" sz="1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N/A</a:t>
                      </a:r>
                    </a:p>
                  </a:txBody>
                  <a:tcPr marL="66176" marR="66176" marT="47762" marB="0" anchor="ctr"/>
                </a:tc>
                <a:extLst>
                  <a:ext uri="{0D108BD9-81ED-4DB2-BD59-A6C34878D82A}">
                    <a16:rowId xmlns:a16="http://schemas.microsoft.com/office/drawing/2014/main" val="10002"/>
                  </a:ext>
                </a:extLst>
              </a:tr>
              <a:tr h="360213">
                <a:tc>
                  <a:txBody>
                    <a:bodyPr/>
                    <a:lstStyle/>
                    <a:p>
                      <a:pPr marL="577850" marR="1270" indent="-6350" algn="ctr">
                        <a:lnSpc>
                          <a:spcPct val="107000"/>
                        </a:lnSpc>
                        <a:spcAft>
                          <a:spcPts val="0"/>
                        </a:spcAft>
                      </a:pPr>
                      <a:r>
                        <a:rPr lang="en-CA" sz="1000" dirty="0">
                          <a:effectLst/>
                          <a:latin typeface="Calibri" panose="020F0502020204030204" pitchFamily="34" charset="0"/>
                          <a:cs typeface="Calibri" panose="020F0502020204030204" pitchFamily="34" charset="0"/>
                        </a:rPr>
                        <a:t>U12</a:t>
                      </a:r>
                      <a:r>
                        <a:rPr lang="en-CA" sz="1000" baseline="0" dirty="0">
                          <a:effectLst/>
                          <a:latin typeface="Calibri" panose="020F0502020204030204" pitchFamily="34" charset="0"/>
                          <a:cs typeface="Calibri" panose="020F0502020204030204" pitchFamily="34" charset="0"/>
                        </a:rPr>
                        <a:t> </a:t>
                      </a:r>
                      <a:endParaRPr lang="en-CA" sz="1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txBody>
                  <a:tcPr marL="66176" marR="66176" marT="47762" marB="0" anchor="ctr"/>
                </a:tc>
                <a:tc>
                  <a:txBody>
                    <a:bodyPr/>
                    <a:lstStyle/>
                    <a:p>
                      <a:pPr marL="1905" indent="-6350" algn="ctr">
                        <a:lnSpc>
                          <a:spcPct val="107000"/>
                        </a:lnSpc>
                        <a:spcAft>
                          <a:spcPts val="0"/>
                        </a:spcAft>
                      </a:pPr>
                      <a:r>
                        <a:rPr lang="en-CA" sz="10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TBD</a:t>
                      </a:r>
                    </a:p>
                  </a:txBody>
                  <a:tcPr marL="66176" marR="66176" marT="47762" marB="0" anchor="ctr"/>
                </a:tc>
                <a:tc>
                  <a:txBody>
                    <a:bodyPr/>
                    <a:lstStyle/>
                    <a:p>
                      <a:pPr marL="5080" marR="0" lvl="0" indent="-6350" algn="ctr" defTabSz="457200" rtl="0" eaLnBrk="1" fontAlgn="auto" latinLnBrk="0" hangingPunct="1">
                        <a:lnSpc>
                          <a:spcPct val="107000"/>
                        </a:lnSpc>
                        <a:spcBef>
                          <a:spcPts val="0"/>
                        </a:spcBef>
                        <a:spcAft>
                          <a:spcPts val="0"/>
                        </a:spcAft>
                        <a:buClrTx/>
                        <a:buSzTx/>
                        <a:buFontTx/>
                        <a:buNone/>
                        <a:tabLst/>
                        <a:defRPr/>
                      </a:pPr>
                      <a:r>
                        <a:rPr lang="en-CA" sz="1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N/A</a:t>
                      </a:r>
                    </a:p>
                  </a:txBody>
                  <a:tcPr marL="66176" marR="66176" marT="47762" marB="0" anchor="ctr"/>
                </a:tc>
                <a:extLst>
                  <a:ext uri="{0D108BD9-81ED-4DB2-BD59-A6C34878D82A}">
                    <a16:rowId xmlns:a16="http://schemas.microsoft.com/office/drawing/2014/main" val="10003"/>
                  </a:ext>
                </a:extLst>
              </a:tr>
              <a:tr h="401656">
                <a:tc>
                  <a:txBody>
                    <a:bodyPr/>
                    <a:lstStyle/>
                    <a:p>
                      <a:pPr marL="577850" marR="1270" indent="-6350" algn="ctr">
                        <a:lnSpc>
                          <a:spcPct val="107000"/>
                        </a:lnSpc>
                        <a:spcAft>
                          <a:spcPts val="0"/>
                        </a:spcAft>
                      </a:pPr>
                      <a:r>
                        <a:rPr lang="en-CA" sz="1000" baseline="0" dirty="0">
                          <a:effectLst/>
                          <a:latin typeface="Calibri" panose="020F0502020204030204" pitchFamily="34" charset="0"/>
                          <a:cs typeface="Calibri" panose="020F0502020204030204" pitchFamily="34" charset="0"/>
                        </a:rPr>
                        <a:t>U13</a:t>
                      </a:r>
                    </a:p>
                  </a:txBody>
                  <a:tcPr marL="66176" marR="66176" marT="47762" marB="0" anchor="ctr"/>
                </a:tc>
                <a:tc>
                  <a:txBody>
                    <a:bodyPr/>
                    <a:lstStyle/>
                    <a:p>
                      <a:pPr marL="1905" marR="0" lvl="0" indent="-6350" algn="ctr" defTabSz="457200" rtl="0" eaLnBrk="1" fontAlgn="auto" latinLnBrk="0" hangingPunct="1">
                        <a:lnSpc>
                          <a:spcPct val="107000"/>
                        </a:lnSpc>
                        <a:spcBef>
                          <a:spcPts val="0"/>
                        </a:spcBef>
                        <a:spcAft>
                          <a:spcPts val="0"/>
                        </a:spcAft>
                        <a:buClrTx/>
                        <a:buSzTx/>
                        <a:buFontTx/>
                        <a:buNone/>
                        <a:tabLst/>
                        <a:defRPr/>
                      </a:pPr>
                      <a:r>
                        <a:rPr lang="en-CA" sz="10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TBD</a:t>
                      </a:r>
                    </a:p>
                  </a:txBody>
                  <a:tcPr marL="66176" marR="66176" marT="47762" marB="0" anchor="ctr"/>
                </a:tc>
                <a:tc>
                  <a:txBody>
                    <a:bodyPr/>
                    <a:lstStyle/>
                    <a:p>
                      <a:pPr marL="5080" marR="0" lvl="0" indent="-6350" algn="ctr" defTabSz="457200" rtl="0" eaLnBrk="1" fontAlgn="auto" latinLnBrk="0" hangingPunct="1">
                        <a:lnSpc>
                          <a:spcPct val="107000"/>
                        </a:lnSpc>
                        <a:spcBef>
                          <a:spcPts val="0"/>
                        </a:spcBef>
                        <a:spcAft>
                          <a:spcPts val="0"/>
                        </a:spcAft>
                        <a:buClrTx/>
                        <a:buSzTx/>
                        <a:buFontTx/>
                        <a:buNone/>
                        <a:tabLst/>
                        <a:defRPr/>
                      </a:pPr>
                      <a:r>
                        <a:rPr lang="en-CA" sz="1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TBD</a:t>
                      </a:r>
                    </a:p>
                  </a:txBody>
                  <a:tcPr marL="66176" marR="66176" marT="47762" marB="0" anchor="ctr"/>
                </a:tc>
                <a:extLst>
                  <a:ext uri="{0D108BD9-81ED-4DB2-BD59-A6C34878D82A}">
                    <a16:rowId xmlns:a16="http://schemas.microsoft.com/office/drawing/2014/main" val="4092575529"/>
                  </a:ext>
                </a:extLst>
              </a:tr>
              <a:tr h="399495">
                <a:tc>
                  <a:txBody>
                    <a:bodyPr/>
                    <a:lstStyle/>
                    <a:p>
                      <a:pPr marL="577850" marR="1270" indent="-6350" algn="ctr">
                        <a:lnSpc>
                          <a:spcPct val="107000"/>
                        </a:lnSpc>
                        <a:spcAft>
                          <a:spcPts val="0"/>
                        </a:spcAft>
                      </a:pPr>
                      <a:r>
                        <a:rPr lang="en-CA" sz="1000" baseline="0" dirty="0">
                          <a:effectLst/>
                          <a:latin typeface="Calibri" panose="020F0502020204030204" pitchFamily="34" charset="0"/>
                          <a:cs typeface="Calibri" panose="020F0502020204030204" pitchFamily="34" charset="0"/>
                        </a:rPr>
                        <a:t>U15</a:t>
                      </a:r>
                    </a:p>
                  </a:txBody>
                  <a:tcPr marL="66176" marR="66176" marT="47762" marB="0" anchor="ctr"/>
                </a:tc>
                <a:tc>
                  <a:txBody>
                    <a:bodyPr/>
                    <a:lstStyle/>
                    <a:p>
                      <a:pPr marL="1905" indent="-6350" algn="ctr">
                        <a:lnSpc>
                          <a:spcPct val="107000"/>
                        </a:lnSpc>
                        <a:spcAft>
                          <a:spcPts val="0"/>
                        </a:spcAft>
                      </a:pPr>
                      <a:r>
                        <a:rPr lang="en-CA" sz="10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TBD</a:t>
                      </a:r>
                    </a:p>
                  </a:txBody>
                  <a:tcPr marL="66176" marR="66176" marT="47762" marB="0" anchor="ctr"/>
                </a:tc>
                <a:tc>
                  <a:txBody>
                    <a:bodyPr/>
                    <a:lstStyle/>
                    <a:p>
                      <a:pPr marL="5080" marR="0" lvl="0" indent="-6350" algn="ctr" defTabSz="457200" rtl="0" eaLnBrk="1" fontAlgn="auto" latinLnBrk="0" hangingPunct="1">
                        <a:lnSpc>
                          <a:spcPct val="107000"/>
                        </a:lnSpc>
                        <a:spcBef>
                          <a:spcPts val="0"/>
                        </a:spcBef>
                        <a:spcAft>
                          <a:spcPts val="0"/>
                        </a:spcAft>
                        <a:buClrTx/>
                        <a:buSzTx/>
                        <a:buFontTx/>
                        <a:buNone/>
                        <a:tabLst/>
                        <a:defRPr/>
                      </a:pPr>
                      <a:r>
                        <a:rPr lang="en-CA" sz="1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TBD</a:t>
                      </a:r>
                    </a:p>
                  </a:txBody>
                  <a:tcPr marL="66176" marR="66176" marT="47762" marB="0" anchor="ctr"/>
                </a:tc>
                <a:extLst>
                  <a:ext uri="{0D108BD9-81ED-4DB2-BD59-A6C34878D82A}">
                    <a16:rowId xmlns:a16="http://schemas.microsoft.com/office/drawing/2014/main" val="2900837189"/>
                  </a:ext>
                </a:extLst>
              </a:tr>
              <a:tr h="381740">
                <a:tc>
                  <a:txBody>
                    <a:bodyPr/>
                    <a:lstStyle/>
                    <a:p>
                      <a:pPr marL="577850" marR="1270" indent="-6350" algn="ctr">
                        <a:lnSpc>
                          <a:spcPct val="107000"/>
                        </a:lnSpc>
                        <a:spcAft>
                          <a:spcPts val="0"/>
                        </a:spcAft>
                      </a:pPr>
                      <a:r>
                        <a:rPr lang="en-CA" sz="1000" baseline="0" dirty="0">
                          <a:effectLst/>
                          <a:latin typeface="Calibri" panose="020F0502020204030204" pitchFamily="34" charset="0"/>
                          <a:cs typeface="Calibri" panose="020F0502020204030204" pitchFamily="34" charset="0"/>
                        </a:rPr>
                        <a:t>U17</a:t>
                      </a:r>
                    </a:p>
                  </a:txBody>
                  <a:tcPr marL="66176" marR="66176" marT="47762" marB="0" anchor="ctr"/>
                </a:tc>
                <a:tc>
                  <a:txBody>
                    <a:bodyPr/>
                    <a:lstStyle/>
                    <a:p>
                      <a:pPr marL="1905" indent="-6350" algn="ctr">
                        <a:lnSpc>
                          <a:spcPct val="107000"/>
                        </a:lnSpc>
                        <a:spcAft>
                          <a:spcPts val="0"/>
                        </a:spcAft>
                      </a:pPr>
                      <a:r>
                        <a:rPr lang="en-CA" sz="10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TBD</a:t>
                      </a:r>
                    </a:p>
                  </a:txBody>
                  <a:tcPr marL="66176" marR="66176" marT="47762" marB="0" anchor="ctr"/>
                </a:tc>
                <a:tc>
                  <a:txBody>
                    <a:bodyPr/>
                    <a:lstStyle/>
                    <a:p>
                      <a:pPr marL="5080" marR="0" lvl="0" indent="-6350" algn="ctr" defTabSz="457200" rtl="0" eaLnBrk="1" fontAlgn="auto" latinLnBrk="0" hangingPunct="1">
                        <a:lnSpc>
                          <a:spcPct val="107000"/>
                        </a:lnSpc>
                        <a:spcBef>
                          <a:spcPts val="0"/>
                        </a:spcBef>
                        <a:spcAft>
                          <a:spcPts val="0"/>
                        </a:spcAft>
                        <a:buClrTx/>
                        <a:buSzTx/>
                        <a:buFontTx/>
                        <a:buNone/>
                        <a:tabLst/>
                        <a:defRPr/>
                      </a:pPr>
                      <a:r>
                        <a:rPr lang="en-CA" sz="1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TBD</a:t>
                      </a:r>
                    </a:p>
                  </a:txBody>
                  <a:tcPr marL="66176" marR="66176" marT="47762" marB="0" anchor="ctr"/>
                </a:tc>
                <a:extLst>
                  <a:ext uri="{0D108BD9-81ED-4DB2-BD59-A6C34878D82A}">
                    <a16:rowId xmlns:a16="http://schemas.microsoft.com/office/drawing/2014/main" val="10004"/>
                  </a:ext>
                </a:extLst>
              </a:tr>
            </a:tbl>
          </a:graphicData>
        </a:graphic>
      </p:graphicFrame>
      <p:sp>
        <p:nvSpPr>
          <p:cNvPr id="5" name="Rectangle 1"/>
          <p:cNvSpPr>
            <a:spLocks noChangeArrowheads="1"/>
          </p:cNvSpPr>
          <p:nvPr/>
        </p:nvSpPr>
        <p:spPr bwMode="auto">
          <a:xfrm>
            <a:off x="1965373" y="1106557"/>
            <a:ext cx="9462976" cy="12003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CA" altLang="en-US" sz="12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Each player must pay an initial registration fee to the LSA, these payments may be made at the LSA Office located at the Soccer Centre building.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CA" altLang="en-US" sz="1200" b="1" i="1"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CA" altLang="en-US" sz="1200" b="1" i="1"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Failure to complete payments before deadlines will result in player suspensions. If suspended, a player will not be permitted to practice or compete in any games with the LFC or house league until payment is made.</a:t>
            </a:r>
            <a:endParaRPr kumimoji="0" lang="en-CA" altLang="en-US" sz="9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CA" altLang="en-US" sz="1200" b="1" i="1"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kumimoji="0" lang="en-CA" altLang="en-US" sz="9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CA" altLang="en-US" sz="1200" b="1" i="1"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Note: Any tournament in addition to the outlined program must come to the board for approval and will be at the team’s expense.  </a:t>
            </a:r>
            <a:endParaRPr kumimoji="0" lang="en-CA" altLang="en-U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pic>
        <p:nvPicPr>
          <p:cNvPr id="7" name="Content Placeholder 3">
            <a:extLst>
              <a:ext uri="{FF2B5EF4-FFF2-40B4-BE49-F238E27FC236}">
                <a16:creationId xmlns:a16="http://schemas.microsoft.com/office/drawing/2014/main" id="{5B8DD95A-FE38-46F2-B1B4-B7E38621882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6190" y="4382943"/>
            <a:ext cx="1325563" cy="1325563"/>
          </a:xfrm>
          <a:prstGeom prst="rect">
            <a:avLst/>
          </a:prstGeom>
        </p:spPr>
      </p:pic>
    </p:spTree>
    <p:extLst>
      <p:ext uri="{BB962C8B-B14F-4D97-AF65-F5344CB8AC3E}">
        <p14:creationId xmlns:p14="http://schemas.microsoft.com/office/powerpoint/2010/main" val="35855455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952864" y="0"/>
            <a:ext cx="6286273" cy="1025525"/>
          </a:xfrm>
        </p:spPr>
        <p:txBody>
          <a:bodyPr>
            <a:normAutofit/>
          </a:bodyPr>
          <a:lstStyle/>
          <a:p>
            <a:r>
              <a:rPr lang="en-CA" sz="36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Lethbridge Whitecaps Academy</a:t>
            </a:r>
            <a:r>
              <a:rPr lang="en-CA" sz="3600" dirty="0"/>
              <a:t>	</a:t>
            </a:r>
          </a:p>
        </p:txBody>
      </p:sp>
      <p:sp>
        <p:nvSpPr>
          <p:cNvPr id="3" name="Content Placeholder 2"/>
          <p:cNvSpPr>
            <a:spLocks noGrp="1"/>
          </p:cNvSpPr>
          <p:nvPr>
            <p:ph idx="4294967295"/>
          </p:nvPr>
        </p:nvSpPr>
        <p:spPr>
          <a:xfrm>
            <a:off x="1104901" y="4624844"/>
            <a:ext cx="8333014" cy="1001724"/>
          </a:xfrm>
        </p:spPr>
        <p:txBody>
          <a:bodyPr>
            <a:noAutofit/>
          </a:bodyPr>
          <a:lstStyle/>
          <a:p>
            <a:pPr marL="0" indent="0" algn="just">
              <a:lnSpc>
                <a:spcPct val="100000"/>
              </a:lnSpc>
              <a:spcBef>
                <a:spcPts val="0"/>
              </a:spcBef>
              <a:buNone/>
            </a:pPr>
            <a:r>
              <a:rPr lang="en-US" sz="1500" dirty="0">
                <a:latin typeface="Calibri" panose="020F0502020204030204" pitchFamily="34" charset="0"/>
                <a:cs typeface="Calibri" panose="020F0502020204030204" pitchFamily="34" charset="0"/>
              </a:rPr>
              <a:t>Supported by Whitecaps Manager of Collegiate Transition Ryan Clark, the Lethbridge ‘Caps to College’ (C2C) program provides both players who have graduated from Whitecaps FC Full-time programs and additional invited players with the best opportunity to play in college and university with Whitecaps head coaching staff and college transition experts</a:t>
            </a:r>
            <a:r>
              <a:rPr lang="en-CA" sz="1500" dirty="0">
                <a:latin typeface="Calibri" panose="020F0502020204030204" pitchFamily="34" charset="0"/>
                <a:cs typeface="Calibri" panose="020F0502020204030204" pitchFamily="34" charset="0"/>
              </a:rPr>
              <a:t>.</a:t>
            </a:r>
          </a:p>
        </p:txBody>
      </p:sp>
      <p:pic>
        <p:nvPicPr>
          <p:cNvPr id="9" name="Picture 8" descr="Logo, company name&#10;&#10;Description automatically generated">
            <a:extLst>
              <a:ext uri="{FF2B5EF4-FFF2-40B4-BE49-F238E27FC236}">
                <a16:creationId xmlns:a16="http://schemas.microsoft.com/office/drawing/2014/main" id="{43FFAB5C-17F1-4432-9AB3-DA264DF374A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04292" y="16412"/>
            <a:ext cx="987708" cy="1009113"/>
          </a:xfrm>
          <a:prstGeom prst="rect">
            <a:avLst/>
          </a:prstGeom>
        </p:spPr>
      </p:pic>
      <p:pic>
        <p:nvPicPr>
          <p:cNvPr id="10" name="Content Placeholder 3">
            <a:extLst>
              <a:ext uri="{FF2B5EF4-FFF2-40B4-BE49-F238E27FC236}">
                <a16:creationId xmlns:a16="http://schemas.microsoft.com/office/drawing/2014/main" id="{9097CEE0-04D0-449B-A4F6-BF9A997718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405" y="4576153"/>
            <a:ext cx="1001724" cy="1001724"/>
          </a:xfrm>
          <a:prstGeom prst="rect">
            <a:avLst/>
          </a:prstGeom>
        </p:spPr>
      </p:pic>
      <p:sp>
        <p:nvSpPr>
          <p:cNvPr id="5" name="TextBox 4">
            <a:extLst>
              <a:ext uri="{FF2B5EF4-FFF2-40B4-BE49-F238E27FC236}">
                <a16:creationId xmlns:a16="http://schemas.microsoft.com/office/drawing/2014/main" id="{F03203AE-BBCD-442C-9358-E0F5B4D451C2}"/>
              </a:ext>
            </a:extLst>
          </p:cNvPr>
          <p:cNvSpPr txBox="1"/>
          <p:nvPr/>
        </p:nvSpPr>
        <p:spPr>
          <a:xfrm>
            <a:off x="2645227" y="5780314"/>
            <a:ext cx="4288973" cy="591444"/>
          </a:xfrm>
          <a:prstGeom prst="rect">
            <a:avLst/>
          </a:prstGeom>
          <a:noFill/>
        </p:spPr>
        <p:txBody>
          <a:bodyPr wrap="square" rtlCol="0">
            <a:spAutoFit/>
          </a:bodyPr>
          <a:lstStyle/>
          <a:p>
            <a:pPr marL="0" marR="0" lvl="0" indent="0" algn="l" defTabSz="1219170" rtl="0" eaLnBrk="1" fontAlgn="auto" latinLnBrk="0" hangingPunct="1">
              <a:lnSpc>
                <a:spcPct val="90000"/>
              </a:lnSpc>
              <a:spcBef>
                <a:spcPts val="1333"/>
              </a:spcBef>
              <a:spcAft>
                <a:spcPts val="0"/>
              </a:spcAft>
              <a:buClrTx/>
              <a:buSzTx/>
              <a:buFont typeface="Arial"/>
              <a:buNone/>
              <a:tabLst/>
              <a:defRPr/>
            </a:pPr>
            <a:r>
              <a:rPr kumimoji="0" lang="en-CA" sz="1200" b="0" i="0" u="none" strike="noStrike" kern="120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rPr>
              <a:t>People wishing further information please contact:</a:t>
            </a:r>
          </a:p>
          <a:p>
            <a:pPr marL="0" marR="0" lvl="0" indent="0" algn="l" defTabSz="1219170" rtl="0" eaLnBrk="1" fontAlgn="auto" latinLnBrk="0" hangingPunct="1">
              <a:lnSpc>
                <a:spcPct val="90000"/>
              </a:lnSpc>
              <a:spcBef>
                <a:spcPts val="1333"/>
              </a:spcBef>
              <a:spcAft>
                <a:spcPts val="0"/>
              </a:spcAft>
              <a:buClrTx/>
              <a:buSzTx/>
              <a:buFont typeface="Arial"/>
              <a:buNone/>
              <a:tabLst/>
              <a:defRPr/>
            </a:pPr>
            <a:r>
              <a:rPr kumimoji="0" lang="en-CA" sz="1200" b="0" i="0" u="none" strike="noStrike" kern="120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rPr>
              <a:t>LSA Technical Director Sam Heap</a:t>
            </a:r>
            <a:r>
              <a:rPr kumimoji="0" lang="en-CA" sz="1200" b="1" i="1"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Times New Roman" panose="02020603050405020304" pitchFamily="18" charset="0"/>
              </a:rPr>
              <a:t>(</a:t>
            </a:r>
            <a:r>
              <a:rPr lang="en-CA" sz="1200" b="1" i="1"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sheap</a:t>
            </a:r>
            <a:r>
              <a:rPr kumimoji="0" lang="en-CA" sz="1200" b="1" i="1"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@whitecapsfc.com</a:t>
            </a:r>
            <a:r>
              <a:rPr kumimoji="0" lang="en-CA" sz="1200" b="0" i="1"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Times New Roman" panose="02020603050405020304" pitchFamily="18" charset="0"/>
              </a:rPr>
              <a:t>)</a:t>
            </a:r>
            <a:endParaRPr lang="en-CA" dirty="0">
              <a:solidFill>
                <a:schemeClr val="bg1"/>
              </a:solidFill>
            </a:endParaRPr>
          </a:p>
        </p:txBody>
      </p:sp>
      <p:sp>
        <p:nvSpPr>
          <p:cNvPr id="19" name="TextBox 18">
            <a:extLst>
              <a:ext uri="{FF2B5EF4-FFF2-40B4-BE49-F238E27FC236}">
                <a16:creationId xmlns:a16="http://schemas.microsoft.com/office/drawing/2014/main" id="{09066A97-077A-460B-8245-0D7BEC956779}"/>
              </a:ext>
            </a:extLst>
          </p:cNvPr>
          <p:cNvSpPr txBox="1"/>
          <p:nvPr/>
        </p:nvSpPr>
        <p:spPr>
          <a:xfrm>
            <a:off x="1083128" y="971093"/>
            <a:ext cx="10918371" cy="553998"/>
          </a:xfrm>
          <a:prstGeom prst="rect">
            <a:avLst/>
          </a:prstGeom>
          <a:noFill/>
        </p:spPr>
        <p:txBody>
          <a:bodyPr wrap="square">
            <a:spAutoFit/>
          </a:bodyPr>
          <a:lstStyle/>
          <a:p>
            <a:pPr marL="0" indent="0" algn="just">
              <a:lnSpc>
                <a:spcPct val="100000"/>
              </a:lnSpc>
              <a:spcBef>
                <a:spcPts val="0"/>
              </a:spcBef>
              <a:buNone/>
            </a:pPr>
            <a:r>
              <a:rPr lang="en-CA" sz="1500" dirty="0">
                <a:solidFill>
                  <a:srgbClr val="001945"/>
                </a:solidFill>
                <a:latin typeface="Calibri" panose="020F0502020204030204" pitchFamily="34" charset="0"/>
                <a:cs typeface="Calibri" panose="020F0502020204030204" pitchFamily="34" charset="0"/>
              </a:rPr>
              <a:t>LSA are a proud technical partner with the Vancouver Whitecaps Football Club. Through our partnership we are able to offer the Lethbridge Whitecaps Academy and Caps to College programs.</a:t>
            </a:r>
          </a:p>
        </p:txBody>
      </p:sp>
      <p:sp>
        <p:nvSpPr>
          <p:cNvPr id="21" name="TextBox 20">
            <a:extLst>
              <a:ext uri="{FF2B5EF4-FFF2-40B4-BE49-F238E27FC236}">
                <a16:creationId xmlns:a16="http://schemas.microsoft.com/office/drawing/2014/main" id="{9AFCD7CB-0A7D-47F3-B523-40EA80ED9646}"/>
              </a:ext>
            </a:extLst>
          </p:cNvPr>
          <p:cNvSpPr txBox="1"/>
          <p:nvPr/>
        </p:nvSpPr>
        <p:spPr>
          <a:xfrm>
            <a:off x="1088570" y="1555595"/>
            <a:ext cx="10912929" cy="784830"/>
          </a:xfrm>
          <a:prstGeom prst="rect">
            <a:avLst/>
          </a:prstGeom>
          <a:noFill/>
        </p:spPr>
        <p:txBody>
          <a:bodyPr wrap="square">
            <a:spAutoFit/>
          </a:bodyPr>
          <a:lstStyle/>
          <a:p>
            <a:pPr algn="just"/>
            <a:r>
              <a:rPr lang="en-US" sz="1500" dirty="0">
                <a:solidFill>
                  <a:srgbClr val="001945"/>
                </a:solidFill>
                <a:latin typeface="Calibri" panose="020F0502020204030204" pitchFamily="34" charset="0"/>
                <a:cs typeface="Calibri" panose="020F0502020204030204" pitchFamily="34" charset="0"/>
              </a:rPr>
              <a:t>This is a step on the pathway to Boys MLS Prospects and the Girls Rex Prospects. BMO Academy players earn opportunities to showcase their talent, including events like the High-Potential Player (HPP) program. BMO Academy players also have the opportunity to be invited to the Prospects program training in Vancouver and a connection to the clubs Girls Elite and Boys MLS academies in Vancouver.</a:t>
            </a:r>
            <a:endParaRPr lang="en-CA" sz="1500" dirty="0">
              <a:solidFill>
                <a:srgbClr val="001945"/>
              </a:solidFill>
              <a:latin typeface="Calibri" panose="020F0502020204030204" pitchFamily="34" charset="0"/>
              <a:cs typeface="Calibri" panose="020F0502020204030204" pitchFamily="34" charset="0"/>
            </a:endParaRPr>
          </a:p>
        </p:txBody>
      </p:sp>
      <p:sp>
        <p:nvSpPr>
          <p:cNvPr id="23" name="TextBox 22">
            <a:extLst>
              <a:ext uri="{FF2B5EF4-FFF2-40B4-BE49-F238E27FC236}">
                <a16:creationId xmlns:a16="http://schemas.microsoft.com/office/drawing/2014/main" id="{FE19D499-A47D-4087-AA50-D3BECB779768}"/>
              </a:ext>
            </a:extLst>
          </p:cNvPr>
          <p:cNvSpPr txBox="1"/>
          <p:nvPr/>
        </p:nvSpPr>
        <p:spPr>
          <a:xfrm>
            <a:off x="1083127" y="2378526"/>
            <a:ext cx="10978243" cy="1246495"/>
          </a:xfrm>
          <a:prstGeom prst="rect">
            <a:avLst/>
          </a:prstGeom>
          <a:noFill/>
        </p:spPr>
        <p:txBody>
          <a:bodyPr wrap="square">
            <a:spAutoFit/>
          </a:bodyPr>
          <a:lstStyle/>
          <a:p>
            <a:pPr algn="just" defTabSz="1219170"/>
            <a:r>
              <a:rPr lang="en-CA" sz="1500" i="1" u="sng" dirty="0">
                <a:solidFill>
                  <a:srgbClr val="001945"/>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BMO Academy</a:t>
            </a:r>
          </a:p>
          <a:p>
            <a:pPr marL="0" indent="0" algn="just">
              <a:spcBef>
                <a:spcPts val="0"/>
              </a:spcBef>
              <a:buNone/>
            </a:pPr>
            <a:r>
              <a:rPr lang="en-CA" sz="1500" dirty="0">
                <a:solidFill>
                  <a:srgbClr val="001945"/>
                </a:solidFill>
                <a:latin typeface="Calibri" panose="020F0502020204030204" pitchFamily="34" charset="0"/>
                <a:cs typeface="Calibri" panose="020F0502020204030204" pitchFamily="34" charset="0"/>
              </a:rPr>
              <a:t>The BMO Academy is for players aged between 9 years old and 14 years old. The focus of all sessions is providing supplementary individual training to enhance and maximize the players development. </a:t>
            </a:r>
          </a:p>
          <a:p>
            <a:pPr marL="0" indent="0" algn="just">
              <a:spcBef>
                <a:spcPts val="0"/>
              </a:spcBef>
              <a:buNone/>
            </a:pPr>
            <a:r>
              <a:rPr lang="en-CA" sz="1500" dirty="0">
                <a:solidFill>
                  <a:srgbClr val="001945"/>
                </a:solidFill>
                <a:latin typeface="Calibri" panose="020F0502020204030204" pitchFamily="34" charset="0"/>
                <a:cs typeface="Calibri" panose="020F0502020204030204" pitchFamily="34" charset="0"/>
              </a:rPr>
              <a:t>All sessions are conducted by nationally qualified staff and follow ‘The Whitecaps Way’ curriculum used throughout all Whitecaps Academy Centres.</a:t>
            </a:r>
          </a:p>
        </p:txBody>
      </p:sp>
      <p:sp>
        <p:nvSpPr>
          <p:cNvPr id="25" name="TextBox 24">
            <a:extLst>
              <a:ext uri="{FF2B5EF4-FFF2-40B4-BE49-F238E27FC236}">
                <a16:creationId xmlns:a16="http://schemas.microsoft.com/office/drawing/2014/main" id="{78E30674-03B8-43EA-B7FA-4EC3498E6A87}"/>
              </a:ext>
            </a:extLst>
          </p:cNvPr>
          <p:cNvSpPr txBox="1"/>
          <p:nvPr/>
        </p:nvSpPr>
        <p:spPr>
          <a:xfrm>
            <a:off x="1083127" y="3635111"/>
            <a:ext cx="9748159" cy="1015663"/>
          </a:xfrm>
          <a:prstGeom prst="rect">
            <a:avLst/>
          </a:prstGeom>
          <a:noFill/>
        </p:spPr>
        <p:txBody>
          <a:bodyPr wrap="square">
            <a:spAutoFit/>
          </a:bodyPr>
          <a:lstStyle/>
          <a:p>
            <a:pPr indent="0" algn="just" defTabSz="1219170">
              <a:lnSpc>
                <a:spcPct val="100000"/>
              </a:lnSpc>
              <a:spcBef>
                <a:spcPts val="0"/>
              </a:spcBef>
              <a:buNone/>
            </a:pPr>
            <a:r>
              <a:rPr lang="en-CA" sz="1500" i="1" u="sng" dirty="0">
                <a:solidFill>
                  <a:srgbClr val="001945"/>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Caps To College (C2C)</a:t>
            </a:r>
          </a:p>
          <a:p>
            <a:pPr marL="0" indent="0" algn="just">
              <a:lnSpc>
                <a:spcPct val="100000"/>
              </a:lnSpc>
              <a:spcBef>
                <a:spcPts val="0"/>
              </a:spcBef>
              <a:buNone/>
            </a:pPr>
            <a:r>
              <a:rPr lang="en-CA" sz="1500" dirty="0">
                <a:solidFill>
                  <a:srgbClr val="001945"/>
                </a:solidFill>
                <a:latin typeface="Calibri" panose="020F0502020204030204" pitchFamily="34" charset="0"/>
                <a:cs typeface="Calibri" panose="020F0502020204030204" pitchFamily="34" charset="0"/>
              </a:rPr>
              <a:t>The C2C program is for players aged 15+ wishing to continue their soccer careers into collegiate environment and beyond. As well as working on the technical aspects of the players game, this program also works on soccer education, fitness, self-promotion &amp; recruitment.</a:t>
            </a:r>
          </a:p>
        </p:txBody>
      </p:sp>
    </p:spTree>
    <p:extLst>
      <p:ext uri="{BB962C8B-B14F-4D97-AF65-F5344CB8AC3E}">
        <p14:creationId xmlns:p14="http://schemas.microsoft.com/office/powerpoint/2010/main" val="20631834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6656" y="1"/>
            <a:ext cx="10635343" cy="1325563"/>
          </a:xfrm>
        </p:spPr>
        <p:txBody>
          <a:bodyPr>
            <a:normAutofit/>
          </a:bodyPr>
          <a:lstStyle/>
          <a:p>
            <a:r>
              <a:rPr lang="en-CA" sz="3600" b="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Club Fundraising</a:t>
            </a:r>
            <a:endParaRPr lang="en-CA" sz="360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2273087" y="1125682"/>
            <a:ext cx="9102723" cy="4606636"/>
          </a:xfrm>
        </p:spPr>
        <p:txBody>
          <a:bodyPr>
            <a:normAutofit/>
          </a:bodyPr>
          <a:lstStyle/>
          <a:p>
            <a:r>
              <a:rPr lang="en-CA" dirty="0">
                <a:latin typeface="Calibri" panose="020F0502020204030204" pitchFamily="34" charset="0"/>
                <a:cs typeface="Calibri" panose="020F0502020204030204" pitchFamily="34" charset="0"/>
              </a:rPr>
              <a:t>Lethbridge FC is a non-profit organization with fundraising being required for the financial operation of the club.  The club mandates that every player/family be committed to fundraising policies and participation in these activities is expected from everyone.</a:t>
            </a:r>
          </a:p>
          <a:p>
            <a:pPr marL="0" indent="0">
              <a:buNone/>
            </a:pPr>
            <a:endParaRPr lang="en-CA" b="1" dirty="0">
              <a:latin typeface="Calibri" panose="020F0502020204030204" pitchFamily="34" charset="0"/>
              <a:cs typeface="Calibri" panose="020F0502020204030204" pitchFamily="34" charset="0"/>
            </a:endParaRPr>
          </a:p>
          <a:p>
            <a:r>
              <a:rPr lang="en-CA" dirty="0">
                <a:latin typeface="Calibri" panose="020F0502020204030204" pitchFamily="34" charset="0"/>
                <a:cs typeface="Calibri" panose="020F0502020204030204" pitchFamily="34" charset="0"/>
              </a:rPr>
              <a:t>We are working on different fundraising opportunities to help keep costs down for all members of the Lethbridge Football Club.   We will be asking all Parents, players and coaches to participate with Club Fundraisers brought forth from the club during indoor season.</a:t>
            </a:r>
            <a:endParaRPr lang="en-CA" b="1" dirty="0"/>
          </a:p>
          <a:p>
            <a:endParaRPr lang="en-CA" dirty="0"/>
          </a:p>
        </p:txBody>
      </p:sp>
      <p:pic>
        <p:nvPicPr>
          <p:cNvPr id="5" name="Content Placeholder 3">
            <a:extLst>
              <a:ext uri="{FF2B5EF4-FFF2-40B4-BE49-F238E27FC236}">
                <a16:creationId xmlns:a16="http://schemas.microsoft.com/office/drawing/2014/main" id="{7ADD0123-3A66-4F9F-9462-B26F1F8FE33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6190" y="4382943"/>
            <a:ext cx="1325563" cy="1325563"/>
          </a:xfrm>
          <a:prstGeom prst="rect">
            <a:avLst/>
          </a:prstGeom>
        </p:spPr>
      </p:pic>
    </p:spTree>
    <p:extLst>
      <p:ext uri="{BB962C8B-B14F-4D97-AF65-F5344CB8AC3E}">
        <p14:creationId xmlns:p14="http://schemas.microsoft.com/office/powerpoint/2010/main" val="9348052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9314" y="0"/>
            <a:ext cx="10602685" cy="1121377"/>
          </a:xfrm>
        </p:spPr>
        <p:txBody>
          <a:bodyPr>
            <a:normAutofit/>
          </a:bodyPr>
          <a:lstStyle/>
          <a:p>
            <a:r>
              <a:rPr lang="en-CA" sz="36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LFC Evaluations/ Tryouts- Outline</a:t>
            </a:r>
            <a:endParaRPr lang="en-CA" sz="3600" dirty="0">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209FFD00-F104-4C13-B068-52C69E4EBEA4}"/>
              </a:ext>
            </a:extLst>
          </p:cNvPr>
          <p:cNvSpPr txBox="1"/>
          <p:nvPr/>
        </p:nvSpPr>
        <p:spPr>
          <a:xfrm>
            <a:off x="2334985" y="1251205"/>
            <a:ext cx="9443357" cy="4401205"/>
          </a:xfrm>
          <a:prstGeom prst="rect">
            <a:avLst/>
          </a:prstGeom>
          <a:noFill/>
        </p:spPr>
        <p:txBody>
          <a:bodyPr wrap="square">
            <a:spAutoFit/>
          </a:bodyPr>
          <a:lstStyle/>
          <a:p>
            <a:pPr algn="l"/>
            <a:r>
              <a:rPr lang="en-US" sz="2000" b="1" i="1" u="sng" dirty="0">
                <a:solidFill>
                  <a:srgbClr val="000000"/>
                </a:solidFill>
                <a:effectLst/>
                <a:latin typeface="Calibri" panose="020F0502020204030204" pitchFamily="34" charset="0"/>
                <a:cs typeface="Calibri" panose="020F0502020204030204" pitchFamily="34" charset="0"/>
              </a:rPr>
              <a:t>Evaluation Sessions</a:t>
            </a:r>
            <a:r>
              <a:rPr lang="en-US" sz="2000" b="0" i="0" dirty="0">
                <a:solidFill>
                  <a:srgbClr val="000000"/>
                </a:solidFill>
                <a:effectLst/>
                <a:latin typeface="Calibri" panose="020F0502020204030204" pitchFamily="34" charset="0"/>
                <a:cs typeface="Calibri" panose="020F0502020204030204" pitchFamily="34" charset="0"/>
              </a:rPr>
              <a:t> are for players in all LFC age groups</a:t>
            </a:r>
            <a:r>
              <a:rPr lang="en-US" sz="2000" dirty="0">
                <a:solidFill>
                  <a:srgbClr val="000000"/>
                </a:solidFill>
                <a:latin typeface="Calibri" panose="020F0502020204030204" pitchFamily="34" charset="0"/>
                <a:cs typeface="Calibri" panose="020F0502020204030204" pitchFamily="34" charset="0"/>
              </a:rPr>
              <a:t>.</a:t>
            </a:r>
            <a:r>
              <a:rPr lang="en-US" sz="2000" b="0" i="0" dirty="0">
                <a:solidFill>
                  <a:srgbClr val="000000"/>
                </a:solidFill>
                <a:effectLst/>
                <a:latin typeface="Calibri" panose="020F0502020204030204" pitchFamily="34" charset="0"/>
                <a:cs typeface="Calibri" panose="020F0502020204030204" pitchFamily="34" charset="0"/>
              </a:rPr>
              <a:t> </a:t>
            </a:r>
          </a:p>
          <a:p>
            <a:pPr algn="l"/>
            <a:endParaRPr lang="en-US" sz="2000" dirty="0">
              <a:solidFill>
                <a:srgbClr val="000000"/>
              </a:solidFill>
              <a:latin typeface="Calibri" panose="020F0502020204030204" pitchFamily="34" charset="0"/>
              <a:cs typeface="Calibri" panose="020F0502020204030204" pitchFamily="34" charset="0"/>
            </a:endParaRPr>
          </a:p>
          <a:p>
            <a:pPr algn="l"/>
            <a:r>
              <a:rPr lang="en-US" sz="2000" dirty="0">
                <a:solidFill>
                  <a:srgbClr val="000000"/>
                </a:solidFill>
                <a:latin typeface="Calibri" panose="020F0502020204030204" pitchFamily="34" charset="0"/>
                <a:cs typeface="Calibri" panose="020F0502020204030204" pitchFamily="34" charset="0"/>
              </a:rPr>
              <a:t>D</a:t>
            </a:r>
            <a:r>
              <a:rPr lang="en-US" sz="2000" b="0" i="0" dirty="0">
                <a:solidFill>
                  <a:srgbClr val="000000"/>
                </a:solidFill>
                <a:effectLst/>
                <a:latin typeface="Calibri" panose="020F0502020204030204" pitchFamily="34" charset="0"/>
                <a:cs typeface="Calibri" panose="020F0502020204030204" pitchFamily="34" charset="0"/>
              </a:rPr>
              <a:t>uring these sessions players are asked to show they have the necessary ability to join a competitive soccer program. </a:t>
            </a:r>
          </a:p>
          <a:p>
            <a:pPr algn="l"/>
            <a:endParaRPr lang="en-US" sz="2000" dirty="0">
              <a:solidFill>
                <a:srgbClr val="000000"/>
              </a:solidFill>
              <a:latin typeface="Calibri" panose="020F0502020204030204" pitchFamily="34" charset="0"/>
              <a:cs typeface="Calibri" panose="020F0502020204030204" pitchFamily="34" charset="0"/>
            </a:endParaRPr>
          </a:p>
          <a:p>
            <a:pPr algn="l"/>
            <a:r>
              <a:rPr lang="en-US" sz="2000" dirty="0">
                <a:solidFill>
                  <a:srgbClr val="000000"/>
                </a:solidFill>
                <a:latin typeface="Calibri" panose="020F0502020204030204" pitchFamily="34" charset="0"/>
                <a:cs typeface="Calibri" panose="020F0502020204030204" pitchFamily="34" charset="0"/>
              </a:rPr>
              <a:t>From these evaluation sessions (and from information we have on the players throughout the previous seasons) we can place players in the environment we believe suits their current development path, whether that be regards tiering, LFC or LSA House.</a:t>
            </a:r>
          </a:p>
          <a:p>
            <a:pPr algn="l"/>
            <a:endParaRPr lang="en-US" sz="2000" dirty="0">
              <a:solidFill>
                <a:srgbClr val="000000"/>
              </a:solidFill>
              <a:latin typeface="Calibri" panose="020F0502020204030204" pitchFamily="34" charset="0"/>
              <a:cs typeface="Calibri" panose="020F0502020204030204" pitchFamily="34" charset="0"/>
            </a:endParaRPr>
          </a:p>
          <a:p>
            <a:pPr algn="l"/>
            <a:r>
              <a:rPr lang="en-US" sz="2000" dirty="0">
                <a:solidFill>
                  <a:srgbClr val="000000"/>
                </a:solidFill>
                <a:latin typeface="Calibri" panose="020F0502020204030204" pitchFamily="34" charset="0"/>
                <a:cs typeface="Calibri" panose="020F0502020204030204" pitchFamily="34" charset="0"/>
              </a:rPr>
              <a:t>Squads will be made up of players deemed to be in similar ability level and placed in a tier appropriate to that.</a:t>
            </a:r>
          </a:p>
          <a:p>
            <a:pPr algn="l"/>
            <a:endParaRPr lang="en-US" sz="2000" dirty="0">
              <a:solidFill>
                <a:srgbClr val="000000"/>
              </a:solidFill>
              <a:latin typeface="Calibri" panose="020F0502020204030204" pitchFamily="34" charset="0"/>
              <a:cs typeface="Calibri" panose="020F0502020204030204" pitchFamily="34" charset="0"/>
            </a:endParaRPr>
          </a:p>
          <a:p>
            <a:pPr algn="l"/>
            <a:r>
              <a:rPr lang="en-US" sz="2000" dirty="0">
                <a:solidFill>
                  <a:srgbClr val="000000"/>
                </a:solidFill>
                <a:latin typeface="Calibri" panose="020F0502020204030204" pitchFamily="34" charset="0"/>
                <a:cs typeface="Calibri" panose="020F0502020204030204" pitchFamily="34" charset="0"/>
              </a:rPr>
              <a:t>Players that are not selected to the LFC program will automatically be placed in our LSA House program. </a:t>
            </a:r>
            <a:endParaRPr lang="en-US" dirty="0">
              <a:solidFill>
                <a:srgbClr val="000000"/>
              </a:solidFill>
              <a:latin typeface="Calibri" panose="020F0502020204030204" pitchFamily="34" charset="0"/>
              <a:cs typeface="Calibri" panose="020F0502020204030204" pitchFamily="34" charset="0"/>
            </a:endParaRPr>
          </a:p>
        </p:txBody>
      </p:sp>
      <p:pic>
        <p:nvPicPr>
          <p:cNvPr id="5" name="Content Placeholder 3">
            <a:extLst>
              <a:ext uri="{FF2B5EF4-FFF2-40B4-BE49-F238E27FC236}">
                <a16:creationId xmlns:a16="http://schemas.microsoft.com/office/drawing/2014/main" id="{6B52458A-572B-4DDB-AD45-F433A2C74B6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6190" y="4382943"/>
            <a:ext cx="1325563" cy="1325563"/>
          </a:xfrm>
          <a:prstGeom prst="rect">
            <a:avLst/>
          </a:prstGeom>
        </p:spPr>
      </p:pic>
    </p:spTree>
    <p:extLst>
      <p:ext uri="{BB962C8B-B14F-4D97-AF65-F5344CB8AC3E}">
        <p14:creationId xmlns:p14="http://schemas.microsoft.com/office/powerpoint/2010/main" val="40987333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1086" y="1"/>
            <a:ext cx="10580914" cy="1325563"/>
          </a:xfrm>
        </p:spPr>
        <p:txBody>
          <a:bodyPr>
            <a:noAutofit/>
          </a:bodyPr>
          <a:lstStyle/>
          <a:p>
            <a:r>
              <a:rPr lang="en-CA" sz="36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Evaluation Schedule</a:t>
            </a:r>
            <a:br>
              <a:rPr lang="en-CA" sz="24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CA" sz="2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Will take place at Servus Sports Centre</a:t>
            </a:r>
          </a:p>
        </p:txBody>
      </p:sp>
      <p:sp>
        <p:nvSpPr>
          <p:cNvPr id="3" name="Content Placeholder 2"/>
          <p:cNvSpPr>
            <a:spLocks noGrp="1"/>
          </p:cNvSpPr>
          <p:nvPr>
            <p:ph sz="half" idx="1"/>
          </p:nvPr>
        </p:nvSpPr>
        <p:spPr>
          <a:xfrm>
            <a:off x="1773885" y="1442923"/>
            <a:ext cx="5115288" cy="4831419"/>
          </a:xfrm>
        </p:spPr>
        <p:txBody>
          <a:bodyPr>
            <a:normAutofit/>
          </a:bodyPr>
          <a:lstStyle/>
          <a:p>
            <a:pPr marL="0" indent="0">
              <a:buNone/>
            </a:pPr>
            <a:r>
              <a:rPr lang="en-US" sz="1200" dirty="0">
                <a:solidFill>
                  <a:srgbClr val="000000"/>
                </a:solidFill>
                <a:latin typeface="Calibri" panose="020F0502020204030204" pitchFamily="34" charset="0"/>
                <a:cs typeface="Calibri" panose="020F0502020204030204" pitchFamily="34" charset="0"/>
              </a:rPr>
              <a:t>	</a:t>
            </a:r>
            <a:r>
              <a:rPr lang="en-CA" sz="1200" dirty="0">
                <a:solidFill>
                  <a:srgbClr val="000000"/>
                </a:solidFill>
                <a:latin typeface="Calibri" panose="020F0502020204030204" pitchFamily="34" charset="0"/>
                <a:cs typeface="Calibri" panose="020F0502020204030204" pitchFamily="34" charset="0"/>
              </a:rPr>
              <a:t>•</a:t>
            </a:r>
            <a:endParaRPr lang="en-CA" dirty="0"/>
          </a:p>
        </p:txBody>
      </p:sp>
      <p:sp>
        <p:nvSpPr>
          <p:cNvPr id="4" name="Content Placeholder 3"/>
          <p:cNvSpPr>
            <a:spLocks noGrp="1"/>
          </p:cNvSpPr>
          <p:nvPr>
            <p:ph sz="half" idx="2"/>
          </p:nvPr>
        </p:nvSpPr>
        <p:spPr>
          <a:xfrm>
            <a:off x="6660573" y="1596355"/>
            <a:ext cx="5101936" cy="4806516"/>
          </a:xfrm>
        </p:spPr>
        <p:txBody>
          <a:bodyPr>
            <a:normAutofit/>
          </a:bodyPr>
          <a:lstStyle/>
          <a:p>
            <a:pPr marL="0" indent="0">
              <a:buNone/>
            </a:pPr>
            <a:r>
              <a:rPr lang="en-CA" sz="1200" dirty="0"/>
              <a:t>	</a:t>
            </a:r>
            <a:r>
              <a:rPr lang="en-CA" sz="1200" dirty="0">
                <a:solidFill>
                  <a:srgbClr val="000000"/>
                </a:solidFill>
              </a:rPr>
              <a:t>		</a:t>
            </a:r>
            <a:endParaRPr lang="en-CA" dirty="0">
              <a:solidFill>
                <a:srgbClr val="000000"/>
              </a:solidFill>
            </a:endParaRPr>
          </a:p>
        </p:txBody>
      </p:sp>
      <p:sp>
        <p:nvSpPr>
          <p:cNvPr id="6" name="TextBox 5">
            <a:extLst>
              <a:ext uri="{FF2B5EF4-FFF2-40B4-BE49-F238E27FC236}">
                <a16:creationId xmlns:a16="http://schemas.microsoft.com/office/drawing/2014/main" id="{90ABBBEE-3BAC-431F-8077-2257A25FB40F}"/>
              </a:ext>
            </a:extLst>
          </p:cNvPr>
          <p:cNvSpPr txBox="1"/>
          <p:nvPr/>
        </p:nvSpPr>
        <p:spPr>
          <a:xfrm>
            <a:off x="0" y="6178264"/>
            <a:ext cx="12192000" cy="369332"/>
          </a:xfrm>
          <a:prstGeom prst="rect">
            <a:avLst/>
          </a:prstGeom>
          <a:noFill/>
        </p:spPr>
        <p:txBody>
          <a:bodyPr wrap="square" rtlCol="0">
            <a:spAutoFit/>
          </a:bodyPr>
          <a:lstStyle/>
          <a:p>
            <a:pPr algn="ctr"/>
            <a:r>
              <a:rPr lang="en-CA" b="1" i="1" u="sng" dirty="0">
                <a:latin typeface="Calibri" panose="020F0502020204030204" pitchFamily="34" charset="0"/>
                <a:cs typeface="Calibri" panose="020F0502020204030204" pitchFamily="34" charset="0"/>
              </a:rPr>
              <a:t>LFC season to start on October 2023</a:t>
            </a:r>
          </a:p>
        </p:txBody>
      </p:sp>
      <p:pic>
        <p:nvPicPr>
          <p:cNvPr id="9" name="Content Placeholder 3">
            <a:extLst>
              <a:ext uri="{FF2B5EF4-FFF2-40B4-BE49-F238E27FC236}">
                <a16:creationId xmlns:a16="http://schemas.microsoft.com/office/drawing/2014/main" id="{938FE4FC-F75E-4100-A174-570338B1381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190" y="4382943"/>
            <a:ext cx="1325563" cy="1325563"/>
          </a:xfrm>
          <a:prstGeom prst="rect">
            <a:avLst/>
          </a:prstGeom>
        </p:spPr>
      </p:pic>
      <p:sp>
        <p:nvSpPr>
          <p:cNvPr id="5" name="TextBox 4">
            <a:extLst>
              <a:ext uri="{FF2B5EF4-FFF2-40B4-BE49-F238E27FC236}">
                <a16:creationId xmlns:a16="http://schemas.microsoft.com/office/drawing/2014/main" id="{28C5EA08-4248-4055-E94B-E3E96D97E53A}"/>
              </a:ext>
            </a:extLst>
          </p:cNvPr>
          <p:cNvSpPr txBox="1"/>
          <p:nvPr/>
        </p:nvSpPr>
        <p:spPr>
          <a:xfrm>
            <a:off x="2006873" y="1442923"/>
            <a:ext cx="4649312" cy="646331"/>
          </a:xfrm>
          <a:prstGeom prst="rect">
            <a:avLst/>
          </a:prstGeom>
          <a:noFill/>
        </p:spPr>
        <p:txBody>
          <a:bodyPr wrap="square">
            <a:spAutoFit/>
          </a:bodyPr>
          <a:lstStyle/>
          <a:p>
            <a:pPr algn="l"/>
            <a:r>
              <a:rPr lang="en-CA" b="1" i="0" dirty="0">
                <a:solidFill>
                  <a:srgbClr val="000000"/>
                </a:solidFill>
                <a:effectLst/>
                <a:latin typeface="Calibri" panose="020F0502020204030204" pitchFamily="34" charset="0"/>
                <a:cs typeface="Calibri" panose="020F0502020204030204" pitchFamily="34" charset="0"/>
              </a:rPr>
              <a:t>SCHEDULE</a:t>
            </a:r>
            <a:endParaRPr lang="en-CA" b="0" i="0" dirty="0">
              <a:solidFill>
                <a:srgbClr val="666666"/>
              </a:solidFill>
              <a:effectLst/>
              <a:latin typeface="Calibri" panose="020F0502020204030204" pitchFamily="34" charset="0"/>
              <a:cs typeface="Calibri" panose="020F0502020204030204" pitchFamily="34" charset="0"/>
            </a:endParaRPr>
          </a:p>
          <a:p>
            <a:pPr algn="l"/>
            <a:r>
              <a:rPr lang="en-CA" dirty="0">
                <a:solidFill>
                  <a:srgbClr val="000000"/>
                </a:solidFill>
                <a:latin typeface="Calibri" panose="020F0502020204030204" pitchFamily="34" charset="0"/>
                <a:cs typeface="Calibri" panose="020F0502020204030204" pitchFamily="34" charset="0"/>
              </a:rPr>
              <a:t>U10</a:t>
            </a:r>
            <a:r>
              <a:rPr lang="en-CA" b="0" i="0" dirty="0">
                <a:solidFill>
                  <a:srgbClr val="000000"/>
                </a:solidFill>
                <a:effectLst/>
                <a:latin typeface="Calibri" panose="020F0502020204030204" pitchFamily="34" charset="0"/>
                <a:cs typeface="Calibri" panose="020F0502020204030204" pitchFamily="34" charset="0"/>
              </a:rPr>
              <a:t>-U12 Boys &amp; Girls EVALUATION SESSIONS</a:t>
            </a:r>
            <a:endParaRPr lang="en-CA" b="0" i="0" dirty="0">
              <a:solidFill>
                <a:srgbClr val="666666"/>
              </a:solidFill>
              <a:effectLst/>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D5D3D0FB-4A98-3341-0575-4FC739FBC630}"/>
              </a:ext>
            </a:extLst>
          </p:cNvPr>
          <p:cNvSpPr txBox="1"/>
          <p:nvPr/>
        </p:nvSpPr>
        <p:spPr>
          <a:xfrm>
            <a:off x="7234173" y="1442923"/>
            <a:ext cx="4649312" cy="646331"/>
          </a:xfrm>
          <a:prstGeom prst="rect">
            <a:avLst/>
          </a:prstGeom>
          <a:noFill/>
        </p:spPr>
        <p:txBody>
          <a:bodyPr wrap="square">
            <a:spAutoFit/>
          </a:bodyPr>
          <a:lstStyle/>
          <a:p>
            <a:pPr algn="l"/>
            <a:r>
              <a:rPr lang="en-CA" b="1" i="0" dirty="0">
                <a:solidFill>
                  <a:srgbClr val="000000"/>
                </a:solidFill>
                <a:effectLst/>
                <a:latin typeface="Calibri" panose="020F0502020204030204" pitchFamily="34" charset="0"/>
                <a:cs typeface="Calibri" panose="020F0502020204030204" pitchFamily="34" charset="0"/>
              </a:rPr>
              <a:t>SCHEDULE</a:t>
            </a:r>
            <a:endParaRPr lang="en-CA" b="0" i="0" dirty="0">
              <a:solidFill>
                <a:srgbClr val="666666"/>
              </a:solidFill>
              <a:effectLst/>
              <a:latin typeface="Calibri" panose="020F0502020204030204" pitchFamily="34" charset="0"/>
              <a:cs typeface="Calibri" panose="020F0502020204030204" pitchFamily="34" charset="0"/>
            </a:endParaRPr>
          </a:p>
          <a:p>
            <a:pPr algn="l"/>
            <a:r>
              <a:rPr lang="en-CA" dirty="0">
                <a:solidFill>
                  <a:srgbClr val="000000"/>
                </a:solidFill>
                <a:latin typeface="Calibri" panose="020F0502020204030204" pitchFamily="34" charset="0"/>
                <a:cs typeface="Calibri" panose="020F0502020204030204" pitchFamily="34" charset="0"/>
              </a:rPr>
              <a:t>U13-U17 Boys &amp; Girls EVALUATION SESSIONS</a:t>
            </a:r>
            <a:endParaRPr lang="en-CA" b="0" i="0" dirty="0">
              <a:solidFill>
                <a:srgbClr val="666666"/>
              </a:solidFill>
              <a:effectLst/>
              <a:latin typeface="Calibri" panose="020F0502020204030204" pitchFamily="34" charset="0"/>
              <a:cs typeface="Calibri" panose="020F0502020204030204" pitchFamily="34" charset="0"/>
            </a:endParaRPr>
          </a:p>
        </p:txBody>
      </p:sp>
      <p:sp>
        <p:nvSpPr>
          <p:cNvPr id="11" name="Content Placeholder 2">
            <a:extLst>
              <a:ext uri="{FF2B5EF4-FFF2-40B4-BE49-F238E27FC236}">
                <a16:creationId xmlns:a16="http://schemas.microsoft.com/office/drawing/2014/main" id="{1B58B262-B73F-A232-CAC3-8FA2AB8657DE}"/>
              </a:ext>
            </a:extLst>
          </p:cNvPr>
          <p:cNvSpPr txBox="1">
            <a:spLocks/>
          </p:cNvSpPr>
          <p:nvPr/>
        </p:nvSpPr>
        <p:spPr>
          <a:xfrm>
            <a:off x="2049842" y="1254389"/>
            <a:ext cx="4649312" cy="4806516"/>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200" kern="1200" cap="none">
                <a:solidFill>
                  <a:schemeClr val="tx1"/>
                </a:solidFill>
                <a:effectLst/>
                <a:latin typeface="+mn-lt"/>
                <a:ea typeface="+mn-ea"/>
                <a:cs typeface="+mn-cs"/>
              </a:defRPr>
            </a:lvl9pPr>
          </a:lstStyle>
          <a:p>
            <a:pPr marL="0" indent="0">
              <a:buFont typeface="Arial"/>
              <a:buNone/>
            </a:pPr>
            <a:r>
              <a:rPr lang="en-US" sz="1200">
                <a:solidFill>
                  <a:srgbClr val="000000"/>
                </a:solidFill>
                <a:latin typeface="Calibri" panose="020F0502020204030204" pitchFamily="34" charset="0"/>
                <a:cs typeface="Calibri" panose="020F0502020204030204" pitchFamily="34" charset="0"/>
              </a:rPr>
              <a:t>	</a:t>
            </a:r>
            <a:r>
              <a:rPr lang="en-CA" sz="1200">
                <a:solidFill>
                  <a:srgbClr val="000000"/>
                </a:solidFill>
                <a:latin typeface="Calibri" panose="020F0502020204030204" pitchFamily="34" charset="0"/>
                <a:cs typeface="Calibri" panose="020F0502020204030204" pitchFamily="34" charset="0"/>
              </a:rPr>
              <a:t>• </a:t>
            </a:r>
            <a:r>
              <a:rPr lang="en-CA" sz="1200" b="1">
                <a:solidFill>
                  <a:srgbClr val="000000"/>
                </a:solidFill>
                <a:latin typeface="Calibri" panose="020F0502020204030204" pitchFamily="34" charset="0"/>
                <a:cs typeface="Calibri" panose="020F0502020204030204" pitchFamily="34" charset="0"/>
              </a:rPr>
              <a:t>U10 Boys and Girls (2014) </a:t>
            </a:r>
          </a:p>
          <a:p>
            <a:pPr>
              <a:buFont typeface="Arial" panose="020B0604020202020204" pitchFamily="34" charset="0"/>
              <a:buChar char="•"/>
            </a:pPr>
            <a:r>
              <a:rPr lang="en-US" sz="1200">
                <a:solidFill>
                  <a:srgbClr val="000000"/>
                </a:solidFill>
                <a:latin typeface="Calibri" panose="020F0502020204030204" pitchFamily="34" charset="0"/>
                <a:cs typeface="Calibri" panose="020F0502020204030204" pitchFamily="34" charset="0"/>
              </a:rPr>
              <a:t>Boys - September 11 and September 12 (5:00 -6:00pm Both days)</a:t>
            </a:r>
          </a:p>
          <a:p>
            <a:r>
              <a:rPr lang="en-US" sz="1200">
                <a:solidFill>
                  <a:srgbClr val="000000"/>
                </a:solidFill>
                <a:latin typeface="Calibri" panose="020F0502020204030204" pitchFamily="34" charset="0"/>
                <a:cs typeface="Calibri" panose="020F0502020204030204" pitchFamily="34" charset="0"/>
              </a:rPr>
              <a:t>Girls - September 11 and September 12 (6:15 – 7:15pm Both Days)</a:t>
            </a:r>
          </a:p>
          <a:p>
            <a:pPr marL="0" indent="0">
              <a:buFont typeface="Arial"/>
              <a:buNone/>
            </a:pPr>
            <a:r>
              <a:rPr lang="en-CA" sz="1200">
                <a:solidFill>
                  <a:srgbClr val="000000"/>
                </a:solidFill>
                <a:latin typeface="Calibri" panose="020F0502020204030204" pitchFamily="34" charset="0"/>
                <a:cs typeface="Calibri" panose="020F0502020204030204" pitchFamily="34" charset="0"/>
              </a:rPr>
              <a:t>	• </a:t>
            </a:r>
            <a:r>
              <a:rPr lang="en-CA" sz="1200" b="1">
                <a:solidFill>
                  <a:srgbClr val="000000"/>
                </a:solidFill>
                <a:latin typeface="Calibri" panose="020F0502020204030204" pitchFamily="34" charset="0"/>
                <a:cs typeface="Calibri" panose="020F0502020204030204" pitchFamily="34" charset="0"/>
              </a:rPr>
              <a:t>U11 Boys and Girls (2013) </a:t>
            </a:r>
          </a:p>
          <a:p>
            <a:r>
              <a:rPr lang="en-US" sz="1200">
                <a:solidFill>
                  <a:srgbClr val="000000"/>
                </a:solidFill>
                <a:latin typeface="Calibri" panose="020F0502020204030204" pitchFamily="34" charset="0"/>
                <a:cs typeface="Calibri" panose="020F0502020204030204" pitchFamily="34" charset="0"/>
              </a:rPr>
              <a:t>Boys - September 13 and September 14 (6:15 – 7:15pm Both Days)</a:t>
            </a:r>
            <a:endParaRPr lang="en-CA" sz="1200">
              <a:solidFill>
                <a:srgbClr val="000000"/>
              </a:solidFill>
              <a:latin typeface="Calibri" panose="020F0502020204030204" pitchFamily="34" charset="0"/>
              <a:cs typeface="Calibri" panose="020F0502020204030204" pitchFamily="34" charset="0"/>
            </a:endParaRPr>
          </a:p>
          <a:p>
            <a:r>
              <a:rPr lang="en-US" sz="1200">
                <a:solidFill>
                  <a:srgbClr val="000000"/>
                </a:solidFill>
                <a:latin typeface="Calibri" panose="020F0502020204030204" pitchFamily="34" charset="0"/>
                <a:cs typeface="Calibri" panose="020F0502020204030204" pitchFamily="34" charset="0"/>
              </a:rPr>
              <a:t>Girls - September 13 and September 14 (5:00 – 6:00pm Both Days)</a:t>
            </a:r>
          </a:p>
          <a:p>
            <a:pPr marL="0" indent="0">
              <a:buFont typeface="Arial"/>
              <a:buNone/>
            </a:pPr>
            <a:r>
              <a:rPr lang="en-CA" sz="1200">
                <a:solidFill>
                  <a:srgbClr val="000000"/>
                </a:solidFill>
                <a:latin typeface="Calibri" panose="020F0502020204030204" pitchFamily="34" charset="0"/>
                <a:cs typeface="Calibri" panose="020F0502020204030204" pitchFamily="34" charset="0"/>
              </a:rPr>
              <a:t>	• </a:t>
            </a:r>
            <a:r>
              <a:rPr lang="en-CA" sz="1200" b="1">
                <a:solidFill>
                  <a:srgbClr val="000000"/>
                </a:solidFill>
                <a:latin typeface="Calibri" panose="020F0502020204030204" pitchFamily="34" charset="0"/>
                <a:cs typeface="Calibri" panose="020F0502020204030204" pitchFamily="34" charset="0"/>
              </a:rPr>
              <a:t>U12 Boys and Girls (2012) </a:t>
            </a:r>
          </a:p>
          <a:p>
            <a:r>
              <a:rPr lang="en-US" sz="1200">
                <a:solidFill>
                  <a:srgbClr val="000000"/>
                </a:solidFill>
                <a:latin typeface="Calibri" panose="020F0502020204030204" pitchFamily="34" charset="0"/>
                <a:cs typeface="Calibri" panose="020F0502020204030204" pitchFamily="34" charset="0"/>
              </a:rPr>
              <a:t>Boys - September 13 and September 14 (7:30 – 8:30pm Both Days)</a:t>
            </a:r>
          </a:p>
          <a:p>
            <a:r>
              <a:rPr lang="en-US" sz="1200">
                <a:solidFill>
                  <a:srgbClr val="000000"/>
                </a:solidFill>
                <a:latin typeface="Calibri" panose="020F0502020204030204" pitchFamily="34" charset="0"/>
                <a:cs typeface="Calibri" panose="020F0502020204030204" pitchFamily="34" charset="0"/>
              </a:rPr>
              <a:t>Girls – September 11 and September 12 (7:30 – 8:30pm Both Days) </a:t>
            </a:r>
            <a:endParaRPr lang="en-CA" sz="1200">
              <a:solidFill>
                <a:srgbClr val="000000"/>
              </a:solidFill>
              <a:latin typeface="Calibri" panose="020F0502020204030204" pitchFamily="34" charset="0"/>
              <a:cs typeface="Calibri" panose="020F0502020204030204" pitchFamily="34" charset="0"/>
            </a:endParaRPr>
          </a:p>
          <a:p>
            <a:pPr marL="0" indent="0">
              <a:buFont typeface="Arial"/>
              <a:buNone/>
            </a:pPr>
            <a:endParaRPr lang="en-CA" dirty="0"/>
          </a:p>
        </p:txBody>
      </p:sp>
      <p:sp>
        <p:nvSpPr>
          <p:cNvPr id="12" name="Content Placeholder 3">
            <a:extLst>
              <a:ext uri="{FF2B5EF4-FFF2-40B4-BE49-F238E27FC236}">
                <a16:creationId xmlns:a16="http://schemas.microsoft.com/office/drawing/2014/main" id="{051A4DB0-8BD3-50BF-7DE6-64F903F23264}"/>
              </a:ext>
            </a:extLst>
          </p:cNvPr>
          <p:cNvSpPr txBox="1">
            <a:spLocks/>
          </p:cNvSpPr>
          <p:nvPr/>
        </p:nvSpPr>
        <p:spPr>
          <a:xfrm>
            <a:off x="6901543" y="1254389"/>
            <a:ext cx="5101936" cy="4806516"/>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200" kern="1200" cap="none">
                <a:solidFill>
                  <a:schemeClr val="tx1"/>
                </a:solidFill>
                <a:effectLst/>
                <a:latin typeface="+mn-lt"/>
                <a:ea typeface="+mn-ea"/>
                <a:cs typeface="+mn-cs"/>
              </a:defRPr>
            </a:lvl9pPr>
          </a:lstStyle>
          <a:p>
            <a:pPr marL="0" indent="0">
              <a:buFont typeface="Arial"/>
              <a:buNone/>
            </a:pPr>
            <a:r>
              <a:rPr lang="en-CA" sz="1200">
                <a:solidFill>
                  <a:srgbClr val="000000"/>
                </a:solidFill>
                <a:latin typeface="Calibri" panose="020F0502020204030204" pitchFamily="34" charset="0"/>
                <a:cs typeface="Calibri" panose="020F0502020204030204" pitchFamily="34" charset="0"/>
              </a:rPr>
              <a:t>	• </a:t>
            </a:r>
            <a:r>
              <a:rPr lang="en-CA" sz="1200" b="1">
                <a:solidFill>
                  <a:srgbClr val="000000"/>
                </a:solidFill>
                <a:latin typeface="Calibri" panose="020F0502020204030204" pitchFamily="34" charset="0"/>
                <a:cs typeface="Calibri" panose="020F0502020204030204" pitchFamily="34" charset="0"/>
              </a:rPr>
              <a:t>U13 Boys and Girls (2011) </a:t>
            </a:r>
          </a:p>
          <a:p>
            <a:r>
              <a:rPr lang="en-CA" sz="1200">
                <a:solidFill>
                  <a:srgbClr val="000000"/>
                </a:solidFill>
                <a:latin typeface="Calibri" panose="020F0502020204030204" pitchFamily="34" charset="0"/>
                <a:cs typeface="Calibri" panose="020F0502020204030204" pitchFamily="34" charset="0"/>
              </a:rPr>
              <a:t> Boys – September 20 and September 21 (5:00 – 6:00pm Both Days)</a:t>
            </a:r>
          </a:p>
          <a:p>
            <a:r>
              <a:rPr lang="en-CA" sz="1200">
                <a:solidFill>
                  <a:srgbClr val="000000"/>
                </a:solidFill>
                <a:latin typeface="Calibri" panose="020F0502020204030204" pitchFamily="34" charset="0"/>
                <a:cs typeface="Calibri" panose="020F0502020204030204" pitchFamily="34" charset="0"/>
              </a:rPr>
              <a:t> Girls – September 18 and September 19 (5:00 – 6:00pm Both Days)</a:t>
            </a:r>
          </a:p>
          <a:p>
            <a:pPr marL="0" indent="0">
              <a:buFont typeface="Arial"/>
              <a:buNone/>
            </a:pPr>
            <a:r>
              <a:rPr lang="en-CA" sz="1200">
                <a:solidFill>
                  <a:srgbClr val="000000"/>
                </a:solidFill>
                <a:latin typeface="Calibri" panose="020F0502020204030204" pitchFamily="34" charset="0"/>
                <a:cs typeface="Calibri" panose="020F0502020204030204" pitchFamily="34" charset="0"/>
              </a:rPr>
              <a:t>	• </a:t>
            </a:r>
            <a:r>
              <a:rPr lang="en-CA" sz="1200" b="1">
                <a:solidFill>
                  <a:srgbClr val="000000"/>
                </a:solidFill>
                <a:latin typeface="Calibri" panose="020F0502020204030204" pitchFamily="34" charset="0"/>
                <a:cs typeface="Calibri" panose="020F0502020204030204" pitchFamily="34" charset="0"/>
              </a:rPr>
              <a:t>U15 (2009 &amp; 2010) </a:t>
            </a:r>
          </a:p>
          <a:p>
            <a:r>
              <a:rPr lang="en-CA" sz="1200">
                <a:solidFill>
                  <a:srgbClr val="000000"/>
                </a:solidFill>
                <a:latin typeface="Calibri" panose="020F0502020204030204" pitchFamily="34" charset="0"/>
                <a:cs typeface="Calibri" panose="020F0502020204030204" pitchFamily="34" charset="0"/>
              </a:rPr>
              <a:t>Boys – September 18 and September 19 (7:30 – 8:30pm Both Days)</a:t>
            </a:r>
          </a:p>
          <a:p>
            <a:r>
              <a:rPr lang="en-CA" sz="1200">
                <a:solidFill>
                  <a:srgbClr val="000000"/>
                </a:solidFill>
                <a:latin typeface="Calibri" panose="020F0502020204030204" pitchFamily="34" charset="0"/>
                <a:cs typeface="Calibri" panose="020F0502020204030204" pitchFamily="34" charset="0"/>
              </a:rPr>
              <a:t>Girls – September 18 and September 19 (6:15 – 7:15pm Both Days)</a:t>
            </a:r>
          </a:p>
          <a:p>
            <a:pPr marL="0" indent="0">
              <a:buFont typeface="Arial"/>
              <a:buNone/>
            </a:pPr>
            <a:r>
              <a:rPr lang="en-CA" sz="1200">
                <a:solidFill>
                  <a:srgbClr val="000000"/>
                </a:solidFill>
                <a:latin typeface="Calibri" panose="020F0502020204030204" pitchFamily="34" charset="0"/>
                <a:cs typeface="Calibri" panose="020F0502020204030204" pitchFamily="34" charset="0"/>
              </a:rPr>
              <a:t>	• </a:t>
            </a:r>
            <a:r>
              <a:rPr lang="en-CA" sz="1200" b="1">
                <a:solidFill>
                  <a:srgbClr val="000000"/>
                </a:solidFill>
                <a:latin typeface="Calibri" panose="020F0502020204030204" pitchFamily="34" charset="0"/>
                <a:cs typeface="Calibri" panose="020F0502020204030204" pitchFamily="34" charset="0"/>
              </a:rPr>
              <a:t>U17 (2007 &amp; 2008) </a:t>
            </a:r>
          </a:p>
          <a:p>
            <a:r>
              <a:rPr lang="en-CA" sz="1200">
                <a:solidFill>
                  <a:srgbClr val="000000"/>
                </a:solidFill>
                <a:latin typeface="Calibri" panose="020F0502020204030204" pitchFamily="34" charset="0"/>
                <a:cs typeface="Calibri" panose="020F0502020204030204" pitchFamily="34" charset="0"/>
              </a:rPr>
              <a:t>Boys – September 20 and September 21 (7:30 – 8:30pm Both Days)</a:t>
            </a:r>
          </a:p>
          <a:p>
            <a:r>
              <a:rPr lang="en-CA" sz="1200">
                <a:solidFill>
                  <a:srgbClr val="000000"/>
                </a:solidFill>
                <a:latin typeface="Calibri" panose="020F0502020204030204" pitchFamily="34" charset="0"/>
                <a:cs typeface="Calibri" panose="020F0502020204030204" pitchFamily="34" charset="0"/>
              </a:rPr>
              <a:t>Girls – September 20 and September 21 (6:15 – 7:15pm Both Days)</a:t>
            </a:r>
            <a:endParaRPr lang="en-CA" sz="1200">
              <a:solidFill>
                <a:srgbClr val="000000"/>
              </a:solidFill>
            </a:endParaRPr>
          </a:p>
          <a:p>
            <a:pPr marL="0" indent="0">
              <a:buFont typeface="Arial"/>
              <a:buNone/>
            </a:pPr>
            <a:r>
              <a:rPr lang="en-CA" sz="1200">
                <a:solidFill>
                  <a:srgbClr val="000000"/>
                </a:solidFill>
              </a:rPr>
              <a:t>		</a:t>
            </a:r>
            <a:endParaRPr lang="en-CA" dirty="0">
              <a:solidFill>
                <a:srgbClr val="000000"/>
              </a:solidFill>
            </a:endParaRPr>
          </a:p>
        </p:txBody>
      </p:sp>
    </p:spTree>
    <p:extLst>
      <p:ext uri="{BB962C8B-B14F-4D97-AF65-F5344CB8AC3E}">
        <p14:creationId xmlns:p14="http://schemas.microsoft.com/office/powerpoint/2010/main" val="27737203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5256" y="0"/>
            <a:ext cx="10576743" cy="1156421"/>
          </a:xfrm>
        </p:spPr>
        <p:txBody>
          <a:bodyPr/>
          <a:lstStyle/>
          <a:p>
            <a:r>
              <a:rPr lang="en-CA" b="1" dirty="0">
                <a:latin typeface="Calibri" panose="020F0502020204030204" pitchFamily="34" charset="0"/>
                <a:cs typeface="Calibri" panose="020F0502020204030204" pitchFamily="34" charset="0"/>
              </a:rPr>
              <a:t>   </a:t>
            </a:r>
            <a:r>
              <a:rPr lang="en-CA" b="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Kidsport</a:t>
            </a:r>
            <a:r>
              <a:rPr lang="en-CA"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 Canadian Tire Jumpstart Funding  </a:t>
            </a:r>
            <a:endParaRPr lang="en-CA"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2254827" y="1205345"/>
            <a:ext cx="9040091" cy="5444030"/>
          </a:xfrm>
        </p:spPr>
        <p:txBody>
          <a:bodyPr>
            <a:normAutofit fontScale="85000" lnSpcReduction="20000"/>
          </a:bodyPr>
          <a:lstStyle/>
          <a:p>
            <a:pPr marL="0" indent="0">
              <a:buNone/>
            </a:pPr>
            <a:endParaRPr lang="en-CA" dirty="0">
              <a:latin typeface="Abadi" panose="020B0604020104020204" pitchFamily="34" charset="0"/>
            </a:endParaRPr>
          </a:p>
          <a:p>
            <a:pPr marL="0" indent="0">
              <a:buNone/>
            </a:pPr>
            <a:r>
              <a:rPr lang="en-CA" dirty="0">
                <a:latin typeface="Calibri" panose="020F0502020204030204" pitchFamily="34" charset="0"/>
                <a:cs typeface="Calibri" panose="020F0502020204030204" pitchFamily="34" charset="0"/>
              </a:rPr>
              <a:t>KidSport is a national not-for-profit organization that provides financial assistance for registration fees and equipment to kids aged 18 and under. </a:t>
            </a:r>
          </a:p>
          <a:p>
            <a:pPr marL="0" indent="0">
              <a:buNone/>
            </a:pPr>
            <a:r>
              <a:rPr lang="en-CA" dirty="0">
                <a:latin typeface="Calibri" panose="020F0502020204030204" pitchFamily="34" charset="0"/>
                <a:cs typeface="Calibri" panose="020F0502020204030204" pitchFamily="34" charset="0"/>
              </a:rPr>
              <a:t>KidSport Lethbridge &amp; Taber provides financial support up to $300 per child, per calendar year towards sport registration fees.</a:t>
            </a:r>
            <a:endParaRPr lang="en-CA" b="1" dirty="0">
              <a:latin typeface="Calibri" panose="020F0502020204030204" pitchFamily="34" charset="0"/>
              <a:cs typeface="Calibri" panose="020F0502020204030204" pitchFamily="34" charset="0"/>
            </a:endParaRPr>
          </a:p>
          <a:p>
            <a:pPr marL="0" indent="0">
              <a:buNone/>
            </a:pPr>
            <a:endParaRPr lang="en-US" dirty="0">
              <a:latin typeface="Calibri" panose="020F0502020204030204" pitchFamily="34" charset="0"/>
              <a:cs typeface="Calibri" panose="020F0502020204030204" pitchFamily="34" charset="0"/>
            </a:endParaRPr>
          </a:p>
          <a:p>
            <a:pPr marL="0" indent="0">
              <a:buNone/>
            </a:pPr>
            <a:r>
              <a:rPr lang="en-US" dirty="0">
                <a:latin typeface="Calibri" panose="020F0502020204030204" pitchFamily="34" charset="0"/>
                <a:cs typeface="Calibri" panose="020F0502020204030204" pitchFamily="34" charset="0"/>
              </a:rPr>
              <a:t>Canadian Tire Jumpstart Charities is a registered charity dedicated to removing financial barriers so kids across Canada have the opportunity to get off the sidelines and get into the game. Jumpstart’s core purpose is to enrich the lives of kids in need through sports and physical activity. </a:t>
            </a:r>
          </a:p>
          <a:p>
            <a:pPr marL="0" indent="0">
              <a:buNone/>
            </a:pPr>
            <a:endParaRPr lang="en-CA" dirty="0">
              <a:latin typeface="Calibri" panose="020F0502020204030204" pitchFamily="34" charset="0"/>
              <a:cs typeface="Calibri" panose="020F0502020204030204" pitchFamily="34" charset="0"/>
            </a:endParaRPr>
          </a:p>
          <a:p>
            <a:pPr marL="0" indent="0">
              <a:buNone/>
            </a:pPr>
            <a:r>
              <a:rPr lang="en-CA" dirty="0">
                <a:latin typeface="Calibri" panose="020F0502020204030204" pitchFamily="34" charset="0"/>
                <a:cs typeface="Calibri" panose="020F0502020204030204" pitchFamily="34" charset="0"/>
              </a:rPr>
              <a:t>Arrangements for applications to KidSport and Jumpstart can be made through the funding organizations websites. </a:t>
            </a:r>
            <a:r>
              <a:rPr lang="en-CA" dirty="0">
                <a:latin typeface="Calibri" panose="020F0502020204030204" pitchFamily="34" charset="0"/>
                <a:cs typeface="Calibri" panose="020F0502020204030204" pitchFamily="34" charset="0"/>
                <a:hlinkClick r:id="rId2"/>
              </a:rPr>
              <a:t>https://kidsportcanada.ca/</a:t>
            </a:r>
            <a:r>
              <a:rPr lang="en-CA" dirty="0">
                <a:latin typeface="Calibri" panose="020F0502020204030204" pitchFamily="34" charset="0"/>
                <a:cs typeface="Calibri" panose="020F0502020204030204" pitchFamily="34" charset="0"/>
              </a:rPr>
              <a:t> or </a:t>
            </a:r>
            <a:r>
              <a:rPr lang="en-CA" dirty="0">
                <a:latin typeface="Calibri" panose="020F0502020204030204" pitchFamily="34" charset="0"/>
                <a:cs typeface="Calibri" panose="020F0502020204030204" pitchFamily="34" charset="0"/>
                <a:hlinkClick r:id="rId3"/>
              </a:rPr>
              <a:t>https://jumpstart.canadiantire. /</a:t>
            </a:r>
            <a:endParaRPr lang="en-CA" dirty="0">
              <a:latin typeface="Calibri" panose="020F0502020204030204" pitchFamily="34" charset="0"/>
              <a:cs typeface="Calibri" panose="020F0502020204030204" pitchFamily="34" charset="0"/>
            </a:endParaRPr>
          </a:p>
          <a:p>
            <a:pPr marL="0" indent="0">
              <a:buNone/>
            </a:pPr>
            <a:endParaRPr lang="en-CA" dirty="0">
              <a:latin typeface="Calibri" panose="020F0502020204030204" pitchFamily="34" charset="0"/>
              <a:cs typeface="Calibri" panose="020F0502020204030204" pitchFamily="34" charset="0"/>
            </a:endParaRPr>
          </a:p>
          <a:p>
            <a:pPr marL="0" indent="0">
              <a:buNone/>
            </a:pPr>
            <a:r>
              <a:rPr lang="en-CA" dirty="0">
                <a:latin typeface="Calibri" panose="020F0502020204030204" pitchFamily="34" charset="0"/>
                <a:cs typeface="Calibri" panose="020F0502020204030204" pitchFamily="34" charset="0"/>
              </a:rPr>
              <a:t> </a:t>
            </a:r>
            <a:endParaRPr lang="en-CA" b="1" dirty="0">
              <a:latin typeface="Calibri" panose="020F0502020204030204" pitchFamily="34" charset="0"/>
              <a:cs typeface="Calibri" panose="020F0502020204030204" pitchFamily="34" charset="0"/>
            </a:endParaRPr>
          </a:p>
          <a:p>
            <a:pPr marL="0" indent="0">
              <a:buNone/>
            </a:pPr>
            <a:endParaRPr lang="en-CA" dirty="0"/>
          </a:p>
        </p:txBody>
      </p:sp>
      <p:pic>
        <p:nvPicPr>
          <p:cNvPr id="5" name="Content Placeholder 3">
            <a:extLst>
              <a:ext uri="{FF2B5EF4-FFF2-40B4-BE49-F238E27FC236}">
                <a16:creationId xmlns:a16="http://schemas.microsoft.com/office/drawing/2014/main" id="{9133043B-3C3D-454A-AEB2-09ACA2D800D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6190" y="4382943"/>
            <a:ext cx="1325563" cy="1325563"/>
          </a:xfrm>
          <a:prstGeom prst="rect">
            <a:avLst/>
          </a:prstGeom>
        </p:spPr>
      </p:pic>
    </p:spTree>
    <p:extLst>
      <p:ext uri="{BB962C8B-B14F-4D97-AF65-F5344CB8AC3E}">
        <p14:creationId xmlns:p14="http://schemas.microsoft.com/office/powerpoint/2010/main" val="20048914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A77176A-77E4-4098-99DA-0C463726C816}"/>
              </a:ext>
            </a:extLst>
          </p:cNvPr>
          <p:cNvSpPr/>
          <p:nvPr/>
        </p:nvSpPr>
        <p:spPr>
          <a:xfrm>
            <a:off x="5334739" y="6060397"/>
            <a:ext cx="1809562" cy="771358"/>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Timbits</a:t>
            </a:r>
          </a:p>
          <a:p>
            <a:pPr algn="ctr"/>
            <a:r>
              <a:rPr lang="en-CA" b="1" dirty="0">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U4, U5, U6</a:t>
            </a:r>
          </a:p>
        </p:txBody>
      </p:sp>
      <p:sp>
        <p:nvSpPr>
          <p:cNvPr id="7" name="Rectangle 6">
            <a:extLst>
              <a:ext uri="{FF2B5EF4-FFF2-40B4-BE49-F238E27FC236}">
                <a16:creationId xmlns:a16="http://schemas.microsoft.com/office/drawing/2014/main" id="{A88BDF42-5BA5-4093-9C97-C339EFA32FE0}"/>
              </a:ext>
            </a:extLst>
          </p:cNvPr>
          <p:cNvSpPr/>
          <p:nvPr/>
        </p:nvSpPr>
        <p:spPr>
          <a:xfrm>
            <a:off x="7390842" y="920885"/>
            <a:ext cx="1979721" cy="3474393"/>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LSA House</a:t>
            </a:r>
          </a:p>
          <a:p>
            <a:pPr algn="ctr"/>
            <a:r>
              <a:rPr lang="en-CA" b="1" dirty="0">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U11, U13, U15 &amp; U18</a:t>
            </a:r>
          </a:p>
        </p:txBody>
      </p:sp>
      <p:sp>
        <p:nvSpPr>
          <p:cNvPr id="8" name="Rectangle 7">
            <a:extLst>
              <a:ext uri="{FF2B5EF4-FFF2-40B4-BE49-F238E27FC236}">
                <a16:creationId xmlns:a16="http://schemas.microsoft.com/office/drawing/2014/main" id="{97438C0B-2AFE-4A78-A45E-9216124C77A1}"/>
              </a:ext>
            </a:extLst>
          </p:cNvPr>
          <p:cNvSpPr/>
          <p:nvPr/>
        </p:nvSpPr>
        <p:spPr>
          <a:xfrm>
            <a:off x="3524224" y="2894914"/>
            <a:ext cx="1979721" cy="1500364"/>
          </a:xfrm>
          <a:prstGeom prst="rect">
            <a:avLst/>
          </a:prstGeom>
          <a:solidFill>
            <a:schemeClr val="accent1">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dirty="0">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LFC Developmental</a:t>
            </a:r>
          </a:p>
          <a:p>
            <a:pPr algn="ctr"/>
            <a:r>
              <a:rPr lang="en-CA" sz="1600" b="1" dirty="0">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U10, U11 &amp; U12</a:t>
            </a:r>
          </a:p>
        </p:txBody>
      </p:sp>
      <p:sp>
        <p:nvSpPr>
          <p:cNvPr id="9" name="Rectangle 8">
            <a:extLst>
              <a:ext uri="{FF2B5EF4-FFF2-40B4-BE49-F238E27FC236}">
                <a16:creationId xmlns:a16="http://schemas.microsoft.com/office/drawing/2014/main" id="{0EC8A308-65DD-4BA9-954D-6844587B33E6}"/>
              </a:ext>
            </a:extLst>
          </p:cNvPr>
          <p:cNvSpPr/>
          <p:nvPr/>
        </p:nvSpPr>
        <p:spPr>
          <a:xfrm>
            <a:off x="5283693" y="4658254"/>
            <a:ext cx="1889464" cy="843378"/>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LSA House</a:t>
            </a:r>
          </a:p>
          <a:p>
            <a:pPr algn="ctr"/>
            <a:r>
              <a:rPr lang="en-CA" b="1" dirty="0">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U7 &amp; U9</a:t>
            </a:r>
          </a:p>
        </p:txBody>
      </p:sp>
      <p:sp>
        <p:nvSpPr>
          <p:cNvPr id="10" name="Rectangle 9">
            <a:extLst>
              <a:ext uri="{FF2B5EF4-FFF2-40B4-BE49-F238E27FC236}">
                <a16:creationId xmlns:a16="http://schemas.microsoft.com/office/drawing/2014/main" id="{C4EEED6D-2EFE-4FF3-9BDC-33AAD3CB708C}"/>
              </a:ext>
            </a:extLst>
          </p:cNvPr>
          <p:cNvSpPr/>
          <p:nvPr/>
        </p:nvSpPr>
        <p:spPr>
          <a:xfrm>
            <a:off x="3502589" y="921603"/>
            <a:ext cx="1979721" cy="1380717"/>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LFC Competitive</a:t>
            </a:r>
          </a:p>
          <a:p>
            <a:pPr algn="ctr"/>
            <a:r>
              <a:rPr lang="en-CA" b="1" dirty="0">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U13, U15, U17</a:t>
            </a:r>
          </a:p>
        </p:txBody>
      </p:sp>
      <p:sp>
        <p:nvSpPr>
          <p:cNvPr id="12" name="Rectangle 11">
            <a:extLst>
              <a:ext uri="{FF2B5EF4-FFF2-40B4-BE49-F238E27FC236}">
                <a16:creationId xmlns:a16="http://schemas.microsoft.com/office/drawing/2014/main" id="{8984E8F8-045E-48CA-9473-24016C215857}"/>
              </a:ext>
            </a:extLst>
          </p:cNvPr>
          <p:cNvSpPr/>
          <p:nvPr/>
        </p:nvSpPr>
        <p:spPr>
          <a:xfrm>
            <a:off x="5348054" y="93302"/>
            <a:ext cx="1782932" cy="646331"/>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solidFill>
                  <a:srgbClr val="161498"/>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Senior Soccer</a:t>
            </a:r>
          </a:p>
          <a:p>
            <a:pPr algn="ctr"/>
            <a:r>
              <a:rPr lang="en-CA" b="1" dirty="0">
                <a:solidFill>
                  <a:srgbClr val="161498"/>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&amp; AMSL</a:t>
            </a:r>
          </a:p>
        </p:txBody>
      </p:sp>
      <p:cxnSp>
        <p:nvCxnSpPr>
          <p:cNvPr id="27" name="Straight Arrow Connector 26">
            <a:extLst>
              <a:ext uri="{FF2B5EF4-FFF2-40B4-BE49-F238E27FC236}">
                <a16:creationId xmlns:a16="http://schemas.microsoft.com/office/drawing/2014/main" id="{A6E59250-4B42-418D-AB44-FDE98BA07DEE}"/>
              </a:ext>
            </a:extLst>
          </p:cNvPr>
          <p:cNvCxnSpPr>
            <a:cxnSpLocks/>
          </p:cNvCxnSpPr>
          <p:nvPr/>
        </p:nvCxnSpPr>
        <p:spPr>
          <a:xfrm flipV="1">
            <a:off x="7298872" y="4464779"/>
            <a:ext cx="1052425" cy="615164"/>
          </a:xfrm>
          <a:prstGeom prst="straightConnector1">
            <a:avLst/>
          </a:prstGeom>
          <a:ln w="76200">
            <a:solidFill>
              <a:srgbClr val="161498"/>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6E10166A-0F37-48D3-A891-158DCFE591B0}"/>
              </a:ext>
            </a:extLst>
          </p:cNvPr>
          <p:cNvCxnSpPr>
            <a:cxnSpLocks/>
          </p:cNvCxnSpPr>
          <p:nvPr/>
        </p:nvCxnSpPr>
        <p:spPr>
          <a:xfrm flipV="1">
            <a:off x="4459655" y="2401706"/>
            <a:ext cx="0" cy="361765"/>
          </a:xfrm>
          <a:prstGeom prst="straightConnector1">
            <a:avLst/>
          </a:prstGeom>
          <a:ln w="76200">
            <a:solidFill>
              <a:srgbClr val="161498"/>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7588E1AF-BF07-4660-93B7-BD1F1B40AA0A}"/>
              </a:ext>
            </a:extLst>
          </p:cNvPr>
          <p:cNvCxnSpPr>
            <a:cxnSpLocks/>
          </p:cNvCxnSpPr>
          <p:nvPr/>
        </p:nvCxnSpPr>
        <p:spPr>
          <a:xfrm flipV="1">
            <a:off x="6283911" y="5524132"/>
            <a:ext cx="0" cy="459418"/>
          </a:xfrm>
          <a:prstGeom prst="straightConnector1">
            <a:avLst/>
          </a:prstGeom>
          <a:ln w="76200">
            <a:solidFill>
              <a:srgbClr val="161498"/>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E3FACB8B-6DAC-467D-87EF-6778B94E7970}"/>
              </a:ext>
            </a:extLst>
          </p:cNvPr>
          <p:cNvCxnSpPr>
            <a:cxnSpLocks/>
          </p:cNvCxnSpPr>
          <p:nvPr/>
        </p:nvCxnSpPr>
        <p:spPr>
          <a:xfrm flipV="1">
            <a:off x="4231685" y="363986"/>
            <a:ext cx="1052008" cy="467045"/>
          </a:xfrm>
          <a:prstGeom prst="straightConnector1">
            <a:avLst/>
          </a:prstGeom>
          <a:ln w="76200">
            <a:solidFill>
              <a:srgbClr val="161498"/>
            </a:solidFill>
            <a:tailEnd type="triangle"/>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55981482-785F-412A-B487-7AFEB3B4CC19}"/>
              </a:ext>
            </a:extLst>
          </p:cNvPr>
          <p:cNvSpPr txBox="1"/>
          <p:nvPr/>
        </p:nvSpPr>
        <p:spPr>
          <a:xfrm>
            <a:off x="9714576" y="1967358"/>
            <a:ext cx="2235325" cy="1384995"/>
          </a:xfrm>
          <a:prstGeom prst="rect">
            <a:avLst/>
          </a:prstGeom>
          <a:noFill/>
        </p:spPr>
        <p:txBody>
          <a:bodyPr wrap="square" rtlCol="0">
            <a:spAutoFit/>
          </a:bodyPr>
          <a:lstStyle/>
          <a:p>
            <a:r>
              <a:rPr lang="en-CA" sz="1200" b="1" u="sng"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LSA House</a:t>
            </a:r>
          </a:p>
          <a:p>
            <a:pPr marL="171450" indent="-171450">
              <a:buFont typeface="Arial" panose="020B0604020202020204" pitchFamily="34" charset="0"/>
              <a:buChar char="•"/>
            </a:pPr>
            <a:r>
              <a:rPr lang="en-CA" sz="1200" dirty="0">
                <a:latin typeface="Calibri" panose="020F0502020204030204" pitchFamily="34" charset="0"/>
                <a:cs typeface="Calibri" panose="020F0502020204030204" pitchFamily="34" charset="0"/>
              </a:rPr>
              <a:t>Recreational Environment</a:t>
            </a:r>
          </a:p>
          <a:p>
            <a:pPr marL="171450" indent="-171450">
              <a:buFont typeface="Arial" panose="020B0604020202020204" pitchFamily="34" charset="0"/>
              <a:buChar char="•"/>
            </a:pPr>
            <a:r>
              <a:rPr lang="en-CA" sz="1200" dirty="0">
                <a:latin typeface="Calibri" panose="020F0502020204030204" pitchFamily="34" charset="0"/>
                <a:cs typeface="Calibri" panose="020F0502020204030204" pitchFamily="34" charset="0"/>
              </a:rPr>
              <a:t>High Percentage of sessions involve a scrimmage</a:t>
            </a:r>
          </a:p>
          <a:p>
            <a:pPr marL="171450" indent="-171450">
              <a:buFont typeface="Arial" panose="020B0604020202020204" pitchFamily="34" charset="0"/>
              <a:buChar char="•"/>
            </a:pPr>
            <a:r>
              <a:rPr lang="en-CA" sz="1200" dirty="0">
                <a:latin typeface="Calibri" panose="020F0502020204030204" pitchFamily="34" charset="0"/>
                <a:cs typeface="Calibri" panose="020F0502020204030204" pitchFamily="34" charset="0"/>
              </a:rPr>
              <a:t>No league standings</a:t>
            </a:r>
          </a:p>
          <a:p>
            <a:pPr marL="171450" indent="-171450">
              <a:buFont typeface="Arial" panose="020B0604020202020204" pitchFamily="34" charset="0"/>
              <a:buChar char="•"/>
            </a:pPr>
            <a:r>
              <a:rPr lang="en-CA" sz="1200" dirty="0">
                <a:latin typeface="Calibri" panose="020F0502020204030204" pitchFamily="34" charset="0"/>
                <a:cs typeface="Calibri" panose="020F0502020204030204" pitchFamily="34" charset="0"/>
              </a:rPr>
              <a:t>All players welcome to attend, no selection process</a:t>
            </a:r>
            <a:endParaRPr lang="en-CA" sz="1200" dirty="0"/>
          </a:p>
        </p:txBody>
      </p:sp>
      <p:sp>
        <p:nvSpPr>
          <p:cNvPr id="71" name="TextBox 70">
            <a:extLst>
              <a:ext uri="{FF2B5EF4-FFF2-40B4-BE49-F238E27FC236}">
                <a16:creationId xmlns:a16="http://schemas.microsoft.com/office/drawing/2014/main" id="{38E24B4F-C6DE-4777-8CCE-A73185022B49}"/>
              </a:ext>
            </a:extLst>
          </p:cNvPr>
          <p:cNvSpPr txBox="1"/>
          <p:nvPr/>
        </p:nvSpPr>
        <p:spPr>
          <a:xfrm>
            <a:off x="1300468" y="3044931"/>
            <a:ext cx="2216271" cy="1200329"/>
          </a:xfrm>
          <a:prstGeom prst="rect">
            <a:avLst/>
          </a:prstGeom>
          <a:noFill/>
        </p:spPr>
        <p:txBody>
          <a:bodyPr wrap="square" rtlCol="0">
            <a:spAutoFit/>
          </a:bodyPr>
          <a:lstStyle/>
          <a:p>
            <a:r>
              <a:rPr lang="en-CA" sz="1200" b="1" u="sng"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LFC Grassroots</a:t>
            </a:r>
          </a:p>
          <a:p>
            <a:pPr marL="171450" indent="-171450">
              <a:buFont typeface="Arial" panose="020B0604020202020204" pitchFamily="34" charset="0"/>
              <a:buChar char="•"/>
            </a:pPr>
            <a:r>
              <a:rPr lang="en-CA" sz="1200" dirty="0">
                <a:latin typeface="Calibri" panose="020F0502020204030204" pitchFamily="34" charset="0"/>
                <a:cs typeface="Calibri" panose="020F0502020204030204" pitchFamily="34" charset="0"/>
              </a:rPr>
              <a:t>Player Centred Philosophy</a:t>
            </a:r>
          </a:p>
          <a:p>
            <a:pPr marL="171450" indent="-171450">
              <a:buFont typeface="Arial" panose="020B0604020202020204" pitchFamily="34" charset="0"/>
              <a:buChar char="•"/>
            </a:pPr>
            <a:r>
              <a:rPr lang="en-US" sz="1200" dirty="0">
                <a:latin typeface="Calibri" panose="020F0502020204030204" pitchFamily="34" charset="0"/>
                <a:cs typeface="Calibri" panose="020F0502020204030204" pitchFamily="34" charset="0"/>
              </a:rPr>
              <a:t>Our emphasis is player development and not results</a:t>
            </a:r>
          </a:p>
          <a:p>
            <a:pPr marL="171450" indent="-171450">
              <a:buFont typeface="Arial" panose="020B0604020202020204" pitchFamily="34" charset="0"/>
              <a:buChar char="•"/>
            </a:pPr>
            <a:r>
              <a:rPr lang="en-CA" sz="1200" dirty="0">
                <a:latin typeface="Calibri" panose="020F0502020204030204" pitchFamily="34" charset="0"/>
                <a:cs typeface="Calibri" panose="020F0502020204030204" pitchFamily="34" charset="0"/>
              </a:rPr>
              <a:t>Travelling Tournaments </a:t>
            </a:r>
          </a:p>
          <a:p>
            <a:pPr marL="171450" indent="-171450">
              <a:buFont typeface="Arial" panose="020B0604020202020204" pitchFamily="34" charset="0"/>
              <a:buChar char="•"/>
            </a:pPr>
            <a:r>
              <a:rPr lang="en-US" sz="1200" dirty="0">
                <a:latin typeface="Calibri" panose="020F0502020204030204" pitchFamily="34" charset="0"/>
                <a:cs typeface="Calibri" panose="020F0502020204030204" pitchFamily="34" charset="0"/>
              </a:rPr>
              <a:t>Selection based </a:t>
            </a:r>
          </a:p>
        </p:txBody>
      </p:sp>
      <p:pic>
        <p:nvPicPr>
          <p:cNvPr id="26" name="Content Placeholder 3">
            <a:extLst>
              <a:ext uri="{FF2B5EF4-FFF2-40B4-BE49-F238E27FC236}">
                <a16:creationId xmlns:a16="http://schemas.microsoft.com/office/drawing/2014/main" id="{9EFCFF25-0A08-4CD6-A67A-D44254284E6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7851" y="4742849"/>
            <a:ext cx="1325563" cy="1325563"/>
          </a:xfrm>
          <a:prstGeom prst="rect">
            <a:avLst/>
          </a:prstGeom>
        </p:spPr>
      </p:pic>
      <p:cxnSp>
        <p:nvCxnSpPr>
          <p:cNvPr id="28" name="Straight Arrow Connector 27">
            <a:extLst>
              <a:ext uri="{FF2B5EF4-FFF2-40B4-BE49-F238E27FC236}">
                <a16:creationId xmlns:a16="http://schemas.microsoft.com/office/drawing/2014/main" id="{DAD55105-8EEC-4EF8-BC21-4A19ED7C7B9C}"/>
              </a:ext>
            </a:extLst>
          </p:cNvPr>
          <p:cNvCxnSpPr>
            <a:cxnSpLocks/>
          </p:cNvCxnSpPr>
          <p:nvPr/>
        </p:nvCxnSpPr>
        <p:spPr>
          <a:xfrm flipH="1">
            <a:off x="5612688" y="3623510"/>
            <a:ext cx="1644063" cy="0"/>
          </a:xfrm>
          <a:prstGeom prst="straightConnector1">
            <a:avLst/>
          </a:prstGeom>
          <a:ln w="76200">
            <a:solidFill>
              <a:srgbClr val="161498"/>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70061C28-5544-423E-BA8A-65922D11F03E}"/>
              </a:ext>
            </a:extLst>
          </p:cNvPr>
          <p:cNvCxnSpPr>
            <a:cxnSpLocks/>
          </p:cNvCxnSpPr>
          <p:nvPr/>
        </p:nvCxnSpPr>
        <p:spPr>
          <a:xfrm flipH="1">
            <a:off x="5566583" y="1611961"/>
            <a:ext cx="1736272" cy="0"/>
          </a:xfrm>
          <a:prstGeom prst="straightConnector1">
            <a:avLst/>
          </a:prstGeom>
          <a:ln w="76200">
            <a:solidFill>
              <a:srgbClr val="161498"/>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496BC83A-44A7-4CFC-910D-D2F1D89DD4C1}"/>
              </a:ext>
            </a:extLst>
          </p:cNvPr>
          <p:cNvSpPr txBox="1"/>
          <p:nvPr/>
        </p:nvSpPr>
        <p:spPr>
          <a:xfrm>
            <a:off x="1381389" y="1101991"/>
            <a:ext cx="2194425" cy="1200329"/>
          </a:xfrm>
          <a:prstGeom prst="rect">
            <a:avLst/>
          </a:prstGeom>
          <a:noFill/>
        </p:spPr>
        <p:txBody>
          <a:bodyPr wrap="square" rtlCol="0">
            <a:spAutoFit/>
          </a:bodyPr>
          <a:lstStyle/>
          <a:p>
            <a:r>
              <a:rPr lang="en-CA" sz="1200" b="1" u="sng"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LFC Competitive</a:t>
            </a:r>
          </a:p>
          <a:p>
            <a:pPr marL="171450" indent="-171450">
              <a:buFont typeface="Arial" panose="020B0604020202020204" pitchFamily="34" charset="0"/>
              <a:buChar char="•"/>
            </a:pPr>
            <a:r>
              <a:rPr lang="en-CA" sz="1200" dirty="0">
                <a:latin typeface="Calibri" panose="020F0502020204030204" pitchFamily="34" charset="0"/>
                <a:cs typeface="Calibri" panose="020F0502020204030204" pitchFamily="34" charset="0"/>
              </a:rPr>
              <a:t>Competitive Environment</a:t>
            </a:r>
          </a:p>
          <a:p>
            <a:pPr marL="171450" indent="-171450">
              <a:buFont typeface="Arial" panose="020B0604020202020204" pitchFamily="34" charset="0"/>
              <a:buChar char="•"/>
            </a:pPr>
            <a:r>
              <a:rPr lang="en-CA" sz="1200" dirty="0">
                <a:latin typeface="Calibri" panose="020F0502020204030204" pitchFamily="34" charset="0"/>
                <a:cs typeface="Calibri" panose="020F0502020204030204" pitchFamily="34" charset="0"/>
              </a:rPr>
              <a:t>High Emphasis on Technical &amp; Tactical Development </a:t>
            </a:r>
          </a:p>
          <a:p>
            <a:pPr marL="171450" indent="-171450">
              <a:buFont typeface="Arial" panose="020B0604020202020204" pitchFamily="34" charset="0"/>
              <a:buChar char="•"/>
            </a:pPr>
            <a:r>
              <a:rPr lang="en-CA" sz="1200" dirty="0">
                <a:latin typeface="Calibri" panose="020F0502020204030204" pitchFamily="34" charset="0"/>
                <a:cs typeface="Calibri" panose="020F0502020204030204" pitchFamily="34" charset="0"/>
              </a:rPr>
              <a:t>Travelling Tournaments </a:t>
            </a:r>
          </a:p>
          <a:p>
            <a:pPr marL="171450" indent="-171450">
              <a:buFont typeface="Arial" panose="020B0604020202020204" pitchFamily="34" charset="0"/>
              <a:buChar char="•"/>
            </a:pPr>
            <a:r>
              <a:rPr lang="en-CA" sz="1200" dirty="0">
                <a:latin typeface="Calibri" panose="020F0502020204030204" pitchFamily="34" charset="0"/>
                <a:cs typeface="Calibri" panose="020F0502020204030204" pitchFamily="34" charset="0"/>
              </a:rPr>
              <a:t>Selection based</a:t>
            </a:r>
          </a:p>
        </p:txBody>
      </p:sp>
      <p:sp>
        <p:nvSpPr>
          <p:cNvPr id="37" name="TextBox 36">
            <a:extLst>
              <a:ext uri="{FF2B5EF4-FFF2-40B4-BE49-F238E27FC236}">
                <a16:creationId xmlns:a16="http://schemas.microsoft.com/office/drawing/2014/main" id="{4B37F588-A335-4A0E-8934-E64A721041E7}"/>
              </a:ext>
            </a:extLst>
          </p:cNvPr>
          <p:cNvSpPr txBox="1"/>
          <p:nvPr/>
        </p:nvSpPr>
        <p:spPr>
          <a:xfrm>
            <a:off x="7255276" y="5251716"/>
            <a:ext cx="3339133" cy="1169551"/>
          </a:xfrm>
          <a:prstGeom prst="rect">
            <a:avLst/>
          </a:prstGeom>
          <a:noFill/>
        </p:spPr>
        <p:txBody>
          <a:bodyPr wrap="square" rtlCol="0">
            <a:spAutoFit/>
          </a:bodyPr>
          <a:lstStyle/>
          <a:p>
            <a:pPr algn="ctr"/>
            <a:r>
              <a:rPr lang="en-CA" sz="1400" b="1" u="sng"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Timbits to U9</a:t>
            </a:r>
          </a:p>
          <a:p>
            <a:pPr marL="171450" indent="-171450">
              <a:buFont typeface="Arial" panose="020B0604020202020204" pitchFamily="34" charset="0"/>
              <a:buChar char="•"/>
            </a:pPr>
            <a:r>
              <a:rPr lang="en-CA" sz="1400" dirty="0">
                <a:latin typeface="Calibri" panose="020F0502020204030204" pitchFamily="34" charset="0"/>
                <a:cs typeface="Calibri" panose="020F0502020204030204" pitchFamily="34" charset="0"/>
              </a:rPr>
              <a:t>Total Player Development,</a:t>
            </a:r>
          </a:p>
          <a:p>
            <a:pPr marL="171450" indent="-171450">
              <a:buFont typeface="Arial" panose="020B0604020202020204" pitchFamily="34" charset="0"/>
              <a:buChar char="•"/>
            </a:pPr>
            <a:r>
              <a:rPr lang="en-US" sz="1400" dirty="0">
                <a:latin typeface="Calibri" panose="020F0502020204030204" pitchFamily="34" charset="0"/>
                <a:cs typeface="Calibri" panose="020F0502020204030204" pitchFamily="34" charset="0"/>
              </a:rPr>
              <a:t>Introduction to the game of soccer</a:t>
            </a:r>
          </a:p>
          <a:p>
            <a:pPr marL="171450" indent="-171450">
              <a:buFont typeface="Arial" panose="020B0604020202020204" pitchFamily="34" charset="0"/>
              <a:buChar char="•"/>
            </a:pPr>
            <a:r>
              <a:rPr lang="en-CA" sz="1400" dirty="0">
                <a:latin typeface="Calibri" panose="020F0502020204030204" pitchFamily="34" charset="0"/>
                <a:cs typeface="Calibri" panose="020F0502020204030204" pitchFamily="34" charset="0"/>
              </a:rPr>
              <a:t>Learn to love the ball,</a:t>
            </a:r>
          </a:p>
          <a:p>
            <a:pPr marL="171450" indent="-171450">
              <a:buFont typeface="Arial" panose="020B0604020202020204" pitchFamily="34" charset="0"/>
              <a:buChar char="•"/>
            </a:pPr>
            <a:r>
              <a:rPr lang="en-US" sz="1400" dirty="0">
                <a:latin typeface="Calibri" panose="020F0502020204030204" pitchFamily="34" charset="0"/>
                <a:cs typeface="Calibri" panose="020F0502020204030204" pitchFamily="34" charset="0"/>
              </a:rPr>
              <a:t>All players welcome to join our program.</a:t>
            </a:r>
          </a:p>
        </p:txBody>
      </p:sp>
      <p:cxnSp>
        <p:nvCxnSpPr>
          <p:cNvPr id="38" name="Straight Arrow Connector 37">
            <a:extLst>
              <a:ext uri="{FF2B5EF4-FFF2-40B4-BE49-F238E27FC236}">
                <a16:creationId xmlns:a16="http://schemas.microsoft.com/office/drawing/2014/main" id="{C4A70D89-8C5F-4F71-808F-D2C57AE15356}"/>
              </a:ext>
            </a:extLst>
          </p:cNvPr>
          <p:cNvCxnSpPr>
            <a:cxnSpLocks/>
          </p:cNvCxnSpPr>
          <p:nvPr/>
        </p:nvCxnSpPr>
        <p:spPr>
          <a:xfrm flipH="1" flipV="1">
            <a:off x="7256751" y="363986"/>
            <a:ext cx="1052008" cy="467045"/>
          </a:xfrm>
          <a:prstGeom prst="straightConnector1">
            <a:avLst/>
          </a:prstGeom>
          <a:ln w="76200">
            <a:solidFill>
              <a:srgbClr val="161498"/>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D1B35A68-F4A1-4DCE-A42C-0FBF43D20901}"/>
              </a:ext>
            </a:extLst>
          </p:cNvPr>
          <p:cNvCxnSpPr>
            <a:cxnSpLocks/>
          </p:cNvCxnSpPr>
          <p:nvPr/>
        </p:nvCxnSpPr>
        <p:spPr>
          <a:xfrm flipH="1" flipV="1">
            <a:off x="4092287" y="4464779"/>
            <a:ext cx="1052425" cy="615164"/>
          </a:xfrm>
          <a:prstGeom prst="straightConnector1">
            <a:avLst/>
          </a:prstGeom>
          <a:ln w="76200">
            <a:solidFill>
              <a:srgbClr val="161498"/>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2546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1753" y="1149494"/>
            <a:ext cx="9705937" cy="5532435"/>
          </a:xfrm>
        </p:spPr>
        <p:txBody>
          <a:bodyPr>
            <a:normAutofit lnSpcReduction="10000"/>
          </a:bodyPr>
          <a:lstStyle/>
          <a:p>
            <a:r>
              <a:rPr lang="en-US" sz="1600" dirty="0">
                <a:latin typeface="Calibri" panose="020F0502020204030204" pitchFamily="34" charset="0"/>
                <a:cs typeface="Calibri" panose="020F0502020204030204" pitchFamily="34" charset="0"/>
              </a:rPr>
              <a:t>We want our players to enjoy their time with us while being challenged in a positive coaching environment and improve themselves as players and young children as they travel through the different stages of their development.</a:t>
            </a:r>
          </a:p>
          <a:p>
            <a:r>
              <a:rPr lang="en-CA" sz="1600" dirty="0">
                <a:latin typeface="Calibri" panose="020F0502020204030204" pitchFamily="34" charset="0"/>
                <a:cs typeface="Calibri" panose="020F0502020204030204" pitchFamily="34" charset="0"/>
              </a:rPr>
              <a:t>All developmental LFC coaches are CSA certified and undertake training with the LSA Technical Director in order to be able to deliver the best sessions for developing players.  </a:t>
            </a:r>
          </a:p>
          <a:p>
            <a:r>
              <a:rPr lang="en-CA" sz="1600" dirty="0">
                <a:latin typeface="Calibri" panose="020F0502020204030204" pitchFamily="34" charset="0"/>
                <a:cs typeface="Calibri" panose="020F0502020204030204" pitchFamily="34" charset="0"/>
              </a:rPr>
              <a:t>Parents looking for more of a recreational gameplay environment are asked to register in the LSA House Program.</a:t>
            </a:r>
          </a:p>
          <a:p>
            <a:r>
              <a:rPr lang="en-US" sz="1600" dirty="0">
                <a:latin typeface="Calibri" panose="020F0502020204030204" pitchFamily="34" charset="0"/>
                <a:cs typeface="Calibri" panose="020F0502020204030204" pitchFamily="34" charset="0"/>
              </a:rPr>
              <a:t>Our philosophy is player centric, meaning:</a:t>
            </a:r>
          </a:p>
          <a:p>
            <a:pPr lvl="1"/>
            <a:r>
              <a:rPr lang="en-US" sz="1400" dirty="0">
                <a:latin typeface="Calibri" panose="020F0502020204030204" pitchFamily="34" charset="0"/>
                <a:cs typeface="Calibri" panose="020F0502020204030204" pitchFamily="34" charset="0"/>
              </a:rPr>
              <a:t>Our emphasis is player development and not results;</a:t>
            </a:r>
          </a:p>
          <a:p>
            <a:pPr lvl="1"/>
            <a:r>
              <a:rPr lang="en-US" sz="1400" dirty="0">
                <a:latin typeface="Calibri" panose="020F0502020204030204" pitchFamily="34" charset="0"/>
                <a:cs typeface="Calibri" panose="020F0502020204030204" pitchFamily="34" charset="0"/>
              </a:rPr>
              <a:t>Advancement + development of individual player; team as vehicle only.</a:t>
            </a:r>
          </a:p>
          <a:p>
            <a:pPr lvl="1"/>
            <a:r>
              <a:rPr lang="en-US" sz="1400" dirty="0">
                <a:latin typeface="Calibri" panose="020F0502020204030204" pitchFamily="34" charset="0"/>
                <a:cs typeface="Calibri" panose="020F0502020204030204" pitchFamily="34" charset="0"/>
              </a:rPr>
              <a:t>Emphasis on process in games, including training games.</a:t>
            </a:r>
          </a:p>
          <a:p>
            <a:pPr lvl="1"/>
            <a:r>
              <a:rPr lang="en-US" sz="1400" dirty="0">
                <a:latin typeface="Calibri" panose="020F0502020204030204" pitchFamily="34" charset="0"/>
                <a:cs typeface="Calibri" panose="020F0502020204030204" pitchFamily="34" charset="0"/>
              </a:rPr>
              <a:t>No compromise on playing style, encouraging positive solutions &amp; freedom to play.</a:t>
            </a:r>
          </a:p>
          <a:p>
            <a:r>
              <a:rPr lang="en-US" sz="1600" dirty="0">
                <a:latin typeface="Calibri" panose="020F0502020204030204" pitchFamily="34" charset="0"/>
                <a:cs typeface="Calibri" panose="020F0502020204030204" pitchFamily="34" charset="0"/>
              </a:rPr>
              <a:t>All teams work from a tailored curriculum provided by our partner Vancouver Whitecaps FC that will provide players with fun, energetic and challenging sessions.</a:t>
            </a:r>
          </a:p>
          <a:p>
            <a:r>
              <a:rPr lang="en-US" sz="1600" dirty="0">
                <a:latin typeface="Calibri" panose="020F0502020204030204" pitchFamily="34" charset="0"/>
                <a:cs typeface="Calibri" panose="020F0502020204030204" pitchFamily="34" charset="0"/>
              </a:rPr>
              <a:t>At these ages, the primary focus is on developing confident, passionate and ‘game-changers’. This lays the foundation for them to progress in their journey towards maximizing their potential.</a:t>
            </a:r>
          </a:p>
          <a:p>
            <a:r>
              <a:rPr lang="en-US" sz="1600" dirty="0">
                <a:latin typeface="Calibri" panose="020F0502020204030204" pitchFamily="34" charset="0"/>
                <a:cs typeface="Calibri" panose="020F0502020204030204" pitchFamily="34" charset="0"/>
              </a:rPr>
              <a:t>Our focus will be on delivering the curriculum to work across the four-corner development model - Technical, Tactical, Athletic Development and Mental aspects of the game that are appropriate for these age groups.</a:t>
            </a:r>
          </a:p>
        </p:txBody>
      </p:sp>
      <p:sp>
        <p:nvSpPr>
          <p:cNvPr id="14" name="Title 1">
            <a:extLst>
              <a:ext uri="{FF2B5EF4-FFF2-40B4-BE49-F238E27FC236}">
                <a16:creationId xmlns:a16="http://schemas.microsoft.com/office/drawing/2014/main" id="{7390A82C-31F2-4CAC-A1BC-B21D54294A91}"/>
              </a:ext>
            </a:extLst>
          </p:cNvPr>
          <p:cNvSpPr txBox="1">
            <a:spLocks/>
          </p:cNvSpPr>
          <p:nvPr/>
        </p:nvSpPr>
        <p:spPr>
          <a:xfrm>
            <a:off x="1611086" y="1"/>
            <a:ext cx="10598670" cy="1325563"/>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CA" sz="36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LFC Development (Grassroots)</a:t>
            </a:r>
            <a:br>
              <a:rPr lang="en-CA" sz="36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CA" sz="2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U10 (2014), U11 (2013) &amp; U12 (2012) </a:t>
            </a:r>
            <a:endParaRPr lang="en-CA"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16" name="Content Placeholder 3">
            <a:extLst>
              <a:ext uri="{FF2B5EF4-FFF2-40B4-BE49-F238E27FC236}">
                <a16:creationId xmlns:a16="http://schemas.microsoft.com/office/drawing/2014/main" id="{62C6FB15-CB9F-44DA-9CB2-53CF65C802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6190" y="4382943"/>
            <a:ext cx="1325563" cy="1325563"/>
          </a:xfrm>
          <a:prstGeom prst="rect">
            <a:avLst/>
          </a:prstGeom>
        </p:spPr>
      </p:pic>
    </p:spTree>
    <p:extLst>
      <p:ext uri="{BB962C8B-B14F-4D97-AF65-F5344CB8AC3E}">
        <p14:creationId xmlns:p14="http://schemas.microsoft.com/office/powerpoint/2010/main" val="19785243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1D7C40E-6C11-4C58-BFFE-3423B2F44D8A}"/>
              </a:ext>
            </a:extLst>
          </p:cNvPr>
          <p:cNvSpPr>
            <a:spLocks noGrp="1"/>
          </p:cNvSpPr>
          <p:nvPr>
            <p:ph type="title"/>
          </p:nvPr>
        </p:nvSpPr>
        <p:spPr>
          <a:xfrm>
            <a:off x="1611086" y="1"/>
            <a:ext cx="10598670" cy="1325563"/>
          </a:xfrm>
        </p:spPr>
        <p:txBody>
          <a:bodyPr>
            <a:normAutofit/>
          </a:bodyPr>
          <a:lstStyle/>
          <a:p>
            <a:r>
              <a:rPr lang="en-CA" sz="36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LFC Development (Grassroots)</a:t>
            </a:r>
            <a:br>
              <a:rPr lang="en-CA" sz="36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CA" sz="2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U10 (2014), U11 (2013) &amp; U12 (2012) </a:t>
            </a:r>
            <a:endParaRPr lang="en-CA"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17" name="Content Placeholder 2">
            <a:extLst>
              <a:ext uri="{FF2B5EF4-FFF2-40B4-BE49-F238E27FC236}">
                <a16:creationId xmlns:a16="http://schemas.microsoft.com/office/drawing/2014/main" id="{0A97C3E9-99F8-4B90-9027-4CFC4A684D68}"/>
              </a:ext>
            </a:extLst>
          </p:cNvPr>
          <p:cNvSpPr>
            <a:spLocks noGrp="1"/>
          </p:cNvSpPr>
          <p:nvPr>
            <p:ph idx="1"/>
          </p:nvPr>
        </p:nvSpPr>
        <p:spPr>
          <a:xfrm>
            <a:off x="2355435" y="1194935"/>
            <a:ext cx="9705937" cy="5532435"/>
          </a:xfrm>
        </p:spPr>
        <p:txBody>
          <a:bodyPr>
            <a:normAutofit fontScale="92500"/>
          </a:bodyPr>
          <a:lstStyle/>
          <a:p>
            <a:pPr>
              <a:lnSpc>
                <a:spcPct val="150000"/>
              </a:lnSpc>
            </a:pPr>
            <a:r>
              <a:rPr lang="en-US" sz="1600" dirty="0">
                <a:latin typeface="Calibri" panose="020F0502020204030204" pitchFamily="34" charset="0"/>
                <a:cs typeface="Calibri" panose="020F0502020204030204" pitchFamily="34" charset="0"/>
              </a:rPr>
              <a:t>The LFC Development Program provides year-round training and games for committed players. </a:t>
            </a:r>
          </a:p>
          <a:p>
            <a:pPr>
              <a:lnSpc>
                <a:spcPct val="150000"/>
              </a:lnSpc>
            </a:pPr>
            <a:r>
              <a:rPr lang="en-US" sz="1600" dirty="0">
                <a:latin typeface="Calibri" panose="020F0502020204030204" pitchFamily="34" charset="0"/>
                <a:cs typeface="Calibri" panose="020F0502020204030204" pitchFamily="34" charset="0"/>
              </a:rPr>
              <a:t>The program serves players aged U10 to U12.</a:t>
            </a:r>
          </a:p>
          <a:p>
            <a:pPr>
              <a:lnSpc>
                <a:spcPct val="150000"/>
              </a:lnSpc>
            </a:pPr>
            <a:r>
              <a:rPr lang="en-US" sz="1600" dirty="0">
                <a:latin typeface="Calibri" panose="020F0502020204030204" pitchFamily="34" charset="0"/>
                <a:cs typeface="Calibri" panose="020F0502020204030204" pitchFamily="34" charset="0"/>
              </a:rPr>
              <a:t>Teams play to a tailored curriculum that will provide players with a fun, energetic and competitive environment focused on individual player development.  At these ages, the primary focus is to develop technical, confident and passionate young soccer players.  </a:t>
            </a:r>
          </a:p>
          <a:p>
            <a:pPr>
              <a:lnSpc>
                <a:spcPct val="150000"/>
              </a:lnSpc>
            </a:pPr>
            <a:r>
              <a:rPr lang="en-US" sz="1600" dirty="0">
                <a:latin typeface="Calibri" panose="020F0502020204030204" pitchFamily="34" charset="0"/>
                <a:cs typeface="Calibri" panose="020F0502020204030204" pitchFamily="34" charset="0"/>
              </a:rPr>
              <a:t>While we fully understand how ‘winning’ can positively affect player development, it is a by-product of a solid technical-tactical base and of a club’s player development philosophy.</a:t>
            </a:r>
          </a:p>
          <a:p>
            <a:pPr>
              <a:lnSpc>
                <a:spcPct val="150000"/>
              </a:lnSpc>
            </a:pPr>
            <a:r>
              <a:rPr lang="en-US" sz="1600" dirty="0">
                <a:latin typeface="Calibri" panose="020F0502020204030204" pitchFamily="34" charset="0"/>
                <a:cs typeface="Calibri" panose="020F0502020204030204" pitchFamily="34" charset="0"/>
              </a:rPr>
              <a:t>Depending on circumstances, age groups can be made up of either tiered teams or of a player pool system. Both provide our coaching staff the opportunity to move players throughout the year to allow maximum opportunity and ensure players are placed in the right environment to maximize their development. Players can be split and moved through the course of the season based on ability, attitude, commitment to the game and what LFC think is best for the player’s development. </a:t>
            </a:r>
          </a:p>
          <a:p>
            <a:pPr>
              <a:lnSpc>
                <a:spcPct val="150000"/>
              </a:lnSpc>
            </a:pPr>
            <a:r>
              <a:rPr lang="en-US" sz="1600" dirty="0">
                <a:latin typeface="Calibri" panose="020F0502020204030204" pitchFamily="34" charset="0"/>
                <a:cs typeface="Calibri" panose="020F0502020204030204" pitchFamily="34" charset="0"/>
              </a:rPr>
              <a:t>Our emphasis is player-centric with development as the number one priority. We focus on the technical, tactical, physical and psychological development of individual players on a pathway towards maximizing their full potential.</a:t>
            </a:r>
          </a:p>
        </p:txBody>
      </p:sp>
      <p:pic>
        <p:nvPicPr>
          <p:cNvPr id="18" name="Content Placeholder 3">
            <a:extLst>
              <a:ext uri="{FF2B5EF4-FFF2-40B4-BE49-F238E27FC236}">
                <a16:creationId xmlns:a16="http://schemas.microsoft.com/office/drawing/2014/main" id="{6FE71482-78DF-4829-8C66-E9E39D6807D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6190" y="4382943"/>
            <a:ext cx="1325563" cy="1325563"/>
          </a:xfrm>
          <a:prstGeom prst="rect">
            <a:avLst/>
          </a:prstGeom>
        </p:spPr>
      </p:pic>
    </p:spTree>
    <p:extLst>
      <p:ext uri="{BB962C8B-B14F-4D97-AF65-F5344CB8AC3E}">
        <p14:creationId xmlns:p14="http://schemas.microsoft.com/office/powerpoint/2010/main" val="12798195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7854" y="1325565"/>
            <a:ext cx="9564659" cy="5532435"/>
          </a:xfrm>
        </p:spPr>
        <p:txBody>
          <a:bodyPr>
            <a:normAutofit/>
          </a:bodyPr>
          <a:lstStyle/>
          <a:p>
            <a:r>
              <a:rPr lang="en-CA" sz="1500" dirty="0">
                <a:latin typeface="Calibri" panose="020F0502020204030204" pitchFamily="34" charset="0"/>
                <a:cs typeface="Calibri" panose="020F0502020204030204" pitchFamily="34" charset="0"/>
              </a:rPr>
              <a:t>Most gamedays for LFC Development teams will be during tournaments and any exhibition games;</a:t>
            </a:r>
          </a:p>
          <a:p>
            <a:r>
              <a:rPr lang="en-US" sz="1500" dirty="0">
                <a:latin typeface="Calibri" panose="020F0502020204030204" pitchFamily="34" charset="0"/>
                <a:cs typeface="Calibri" panose="020F0502020204030204" pitchFamily="34" charset="0"/>
              </a:rPr>
              <a:t>Long Term Player Development (LTPD) Matrix - No scores, no standings;</a:t>
            </a:r>
            <a:endParaRPr lang="en-CA" sz="1500" dirty="0">
              <a:latin typeface="Calibri" panose="020F0502020204030204" pitchFamily="34" charset="0"/>
              <a:cs typeface="Calibri" panose="020F0502020204030204" pitchFamily="34" charset="0"/>
            </a:endParaRPr>
          </a:p>
          <a:p>
            <a:r>
              <a:rPr lang="en-US" sz="1500" dirty="0">
                <a:latin typeface="Calibri" panose="020F0502020204030204" pitchFamily="34" charset="0"/>
                <a:cs typeface="Calibri" panose="020F0502020204030204" pitchFamily="34" charset="0"/>
              </a:rPr>
              <a:t>Program kicks off in October 2023;</a:t>
            </a:r>
          </a:p>
          <a:p>
            <a:r>
              <a:rPr lang="en-US" sz="1500" dirty="0">
                <a:latin typeface="Calibri" panose="020F0502020204030204" pitchFamily="34" charset="0"/>
                <a:cs typeface="Calibri" panose="020F0502020204030204" pitchFamily="34" charset="0"/>
              </a:rPr>
              <a:t>4 sessions with The Bridge to work on biomechanics and soccer movement;</a:t>
            </a:r>
          </a:p>
          <a:p>
            <a:r>
              <a:rPr lang="en-US" sz="1500" dirty="0">
                <a:latin typeface="Calibri" panose="020F0502020204030204" pitchFamily="34" charset="0"/>
                <a:cs typeface="Calibri" panose="020F0502020204030204" pitchFamily="34" charset="0"/>
              </a:rPr>
              <a:t>Coaching Qualifications - Minimum certifications required by the Canada Soccer:</a:t>
            </a:r>
          </a:p>
          <a:p>
            <a:pPr lvl="1"/>
            <a:r>
              <a:rPr lang="en-US" sz="1400" dirty="0">
                <a:latin typeface="Calibri" panose="020F0502020204030204" pitchFamily="34" charset="0"/>
                <a:cs typeface="Calibri" panose="020F0502020204030204" pitchFamily="34" charset="0"/>
              </a:rPr>
              <a:t>Fundamentals or Learn to Train Certification</a:t>
            </a:r>
          </a:p>
          <a:p>
            <a:pPr lvl="1"/>
            <a:r>
              <a:rPr lang="en-US" sz="1400" dirty="0">
                <a:latin typeface="Calibri" panose="020F0502020204030204" pitchFamily="34" charset="0"/>
                <a:cs typeface="Calibri" panose="020F0502020204030204" pitchFamily="34" charset="0"/>
              </a:rPr>
              <a:t>Game Leader</a:t>
            </a:r>
          </a:p>
          <a:p>
            <a:pPr lvl="1"/>
            <a:r>
              <a:rPr lang="en-US" sz="1400" dirty="0">
                <a:latin typeface="Calibri" panose="020F0502020204030204" pitchFamily="34" charset="0"/>
                <a:cs typeface="Calibri" panose="020F0502020204030204" pitchFamily="34" charset="0"/>
              </a:rPr>
              <a:t>Respect in Sport</a:t>
            </a:r>
          </a:p>
          <a:p>
            <a:pPr lvl="1"/>
            <a:r>
              <a:rPr lang="en-US" sz="1400" dirty="0">
                <a:latin typeface="Calibri" panose="020F0502020204030204" pitchFamily="34" charset="0"/>
                <a:cs typeface="Calibri" panose="020F0502020204030204" pitchFamily="34" charset="0"/>
              </a:rPr>
              <a:t>Making Ethical Decisions</a:t>
            </a:r>
          </a:p>
          <a:p>
            <a:pPr lvl="1"/>
            <a:r>
              <a:rPr lang="en-US" sz="1400" dirty="0">
                <a:latin typeface="Calibri" panose="020F0502020204030204" pitchFamily="34" charset="0"/>
                <a:cs typeface="Calibri" panose="020F0502020204030204" pitchFamily="34" charset="0"/>
              </a:rPr>
              <a:t>Making Headway</a:t>
            </a:r>
          </a:p>
          <a:p>
            <a:r>
              <a:rPr lang="en-US" sz="1500" dirty="0">
                <a:latin typeface="Calibri" panose="020F0502020204030204" pitchFamily="34" charset="0"/>
                <a:cs typeface="Calibri" panose="020F0502020204030204" pitchFamily="34" charset="0"/>
              </a:rPr>
              <a:t>Coach Evaluation/Feedback (on going)</a:t>
            </a:r>
          </a:p>
          <a:p>
            <a:pPr lvl="1"/>
            <a:r>
              <a:rPr lang="en-US" sz="1400" dirty="0">
                <a:latin typeface="Calibri" panose="020F0502020204030204" pitchFamily="34" charset="0"/>
                <a:cs typeface="Calibri" panose="020F0502020204030204" pitchFamily="34" charset="0"/>
              </a:rPr>
              <a:t>Age Group Head Coach evaluated by Technical Director</a:t>
            </a:r>
          </a:p>
          <a:p>
            <a:r>
              <a:rPr lang="en-CA" sz="1500" dirty="0">
                <a:latin typeface="Calibri" panose="020F0502020204030204" pitchFamily="34" charset="0"/>
                <a:cs typeface="Calibri" panose="020F0502020204030204" pitchFamily="34" charset="0"/>
              </a:rPr>
              <a:t>2 APPROVED TOURNAMENTS: </a:t>
            </a:r>
            <a:endParaRPr lang="en-CA" sz="1500" b="1" dirty="0">
              <a:latin typeface="Calibri" panose="020F0502020204030204" pitchFamily="34" charset="0"/>
              <a:cs typeface="Calibri" panose="020F0502020204030204" pitchFamily="34" charset="0"/>
            </a:endParaRPr>
          </a:p>
          <a:p>
            <a:pPr lvl="1"/>
            <a:r>
              <a:rPr lang="en-CA" sz="1500" dirty="0">
                <a:latin typeface="Calibri" panose="020F0502020204030204" pitchFamily="34" charset="0"/>
                <a:cs typeface="Calibri" panose="020F0502020204030204" pitchFamily="34" charset="0"/>
              </a:rPr>
              <a:t>Out of town tournament to be approved by the Technical Director</a:t>
            </a:r>
            <a:endParaRPr lang="en-CA" sz="1500" dirty="0"/>
          </a:p>
        </p:txBody>
      </p:sp>
      <p:sp>
        <p:nvSpPr>
          <p:cNvPr id="9" name="Title 1">
            <a:extLst>
              <a:ext uri="{FF2B5EF4-FFF2-40B4-BE49-F238E27FC236}">
                <a16:creationId xmlns:a16="http://schemas.microsoft.com/office/drawing/2014/main" id="{6C8001B7-4445-450B-B5BB-444B1DAA4775}"/>
              </a:ext>
            </a:extLst>
          </p:cNvPr>
          <p:cNvSpPr txBox="1">
            <a:spLocks/>
          </p:cNvSpPr>
          <p:nvPr/>
        </p:nvSpPr>
        <p:spPr>
          <a:xfrm>
            <a:off x="1478971" y="287407"/>
            <a:ext cx="10597243" cy="1038158"/>
          </a:xfrm>
          <a:prstGeom prst="rect">
            <a:avLst/>
          </a:prstGeom>
          <a:effectLst/>
        </p:spPr>
        <p:txBody>
          <a:bodyPr vert="horz" lIns="91440" tIns="45720" rIns="91440" bIns="45720" rtlCol="0" anchor="ctr">
            <a:normAutofit lnSpcReduction="10000"/>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b="1" dirty="0">
                <a:effectLst>
                  <a:outerShdw blurRad="38100" dist="38100" dir="2700000" algn="tl">
                    <a:srgbClr val="000000">
                      <a:alpha val="43137"/>
                    </a:srgbClr>
                  </a:outerShdw>
                </a:effectLst>
                <a:latin typeface="Abadi" panose="020B0604020104020204" pitchFamily="34" charset="0"/>
              </a:rPr>
              <a:t>LFC Development (Grassroots) Program Outline</a:t>
            </a:r>
            <a:br>
              <a:rPr lang="en-US" b="1" dirty="0">
                <a:effectLst>
                  <a:outerShdw blurRad="38100" dist="38100" dir="2700000" algn="tl">
                    <a:srgbClr val="000000">
                      <a:alpha val="43137"/>
                    </a:srgbClr>
                  </a:outerShdw>
                </a:effectLst>
                <a:latin typeface="Abadi" panose="020B0604020104020204" pitchFamily="34" charset="0"/>
              </a:rPr>
            </a:br>
            <a:r>
              <a:rPr lang="en-US" sz="2800" b="1" dirty="0">
                <a:effectLst>
                  <a:outerShdw blurRad="38100" dist="38100" dir="2700000" algn="tl">
                    <a:srgbClr val="000000">
                      <a:alpha val="43137"/>
                    </a:srgbClr>
                  </a:outerShdw>
                </a:effectLst>
                <a:latin typeface="Abadi" panose="020B0604020104020204" pitchFamily="34" charset="0"/>
              </a:rPr>
              <a:t>(U10-U12)</a:t>
            </a:r>
            <a:endParaRPr lang="en-US" sz="3200" dirty="0"/>
          </a:p>
        </p:txBody>
      </p:sp>
      <p:pic>
        <p:nvPicPr>
          <p:cNvPr id="11" name="Content Placeholder 3">
            <a:extLst>
              <a:ext uri="{FF2B5EF4-FFF2-40B4-BE49-F238E27FC236}">
                <a16:creationId xmlns:a16="http://schemas.microsoft.com/office/drawing/2014/main" id="{6D3A7453-0048-48B6-BAF7-A53E4782068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6190" y="4382943"/>
            <a:ext cx="1325563" cy="1325563"/>
          </a:xfrm>
          <a:prstGeom prst="rect">
            <a:avLst/>
          </a:prstGeom>
        </p:spPr>
      </p:pic>
    </p:spTree>
    <p:extLst>
      <p:ext uri="{BB962C8B-B14F-4D97-AF65-F5344CB8AC3E}">
        <p14:creationId xmlns:p14="http://schemas.microsoft.com/office/powerpoint/2010/main" val="1007269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D8E02C8-D365-414A-96B2-521A3657A6A2}"/>
              </a:ext>
            </a:extLst>
          </p:cNvPr>
          <p:cNvSpPr txBox="1">
            <a:spLocks/>
          </p:cNvSpPr>
          <p:nvPr/>
        </p:nvSpPr>
        <p:spPr>
          <a:xfrm>
            <a:off x="1371600" y="177533"/>
            <a:ext cx="10624456" cy="1038158"/>
          </a:xfrm>
          <a:prstGeom prst="rect">
            <a:avLst/>
          </a:prstGeom>
          <a:effectLst/>
        </p:spPr>
        <p:txBody>
          <a:bodyPr vert="horz" lIns="91440" tIns="45720" rIns="91440" bIns="45720" rtlCol="0" anchor="ctr">
            <a:normAutofit lnSpcReduction="10000"/>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b="1" dirty="0">
                <a:effectLst>
                  <a:outerShdw blurRad="38100" dist="38100" dir="2700000" algn="tl">
                    <a:srgbClr val="000000">
                      <a:alpha val="43137"/>
                    </a:srgbClr>
                  </a:outerShdw>
                </a:effectLst>
                <a:latin typeface="Abadi" panose="020B0604020104020204" pitchFamily="34" charset="0"/>
              </a:rPr>
              <a:t>LFC </a:t>
            </a:r>
            <a:br>
              <a:rPr lang="en-US" b="1" dirty="0">
                <a:effectLst>
                  <a:outerShdw blurRad="38100" dist="38100" dir="2700000" algn="tl">
                    <a:srgbClr val="000000">
                      <a:alpha val="43137"/>
                    </a:srgbClr>
                  </a:outerShdw>
                </a:effectLst>
                <a:latin typeface="Abadi" panose="020B0604020104020204" pitchFamily="34" charset="0"/>
              </a:rPr>
            </a:br>
            <a:r>
              <a:rPr lang="en-US" sz="2800" b="1" dirty="0">
                <a:effectLst>
                  <a:outerShdw blurRad="38100" dist="38100" dir="2700000" algn="tl">
                    <a:srgbClr val="000000">
                      <a:alpha val="43137"/>
                    </a:srgbClr>
                  </a:outerShdw>
                </a:effectLst>
                <a:latin typeface="Abadi" panose="020B0604020104020204" pitchFamily="34" charset="0"/>
              </a:rPr>
              <a:t>(U13+)</a:t>
            </a:r>
            <a:endParaRPr lang="en-US" sz="3200" dirty="0"/>
          </a:p>
        </p:txBody>
      </p:sp>
      <p:sp>
        <p:nvSpPr>
          <p:cNvPr id="10" name="Content Placeholder 2">
            <a:extLst>
              <a:ext uri="{FF2B5EF4-FFF2-40B4-BE49-F238E27FC236}">
                <a16:creationId xmlns:a16="http://schemas.microsoft.com/office/drawing/2014/main" id="{CEB9795B-0B49-4752-8E9D-54ABFF5C309A}"/>
              </a:ext>
            </a:extLst>
          </p:cNvPr>
          <p:cNvSpPr>
            <a:spLocks noGrp="1"/>
          </p:cNvSpPr>
          <p:nvPr>
            <p:ph idx="1"/>
          </p:nvPr>
        </p:nvSpPr>
        <p:spPr>
          <a:xfrm>
            <a:off x="2141753" y="1215691"/>
            <a:ext cx="9963161" cy="5708506"/>
          </a:xfrm>
        </p:spPr>
        <p:txBody>
          <a:bodyPr>
            <a:normAutofit lnSpcReduction="10000"/>
          </a:bodyPr>
          <a:lstStyle/>
          <a:p>
            <a:pPr>
              <a:lnSpc>
                <a:spcPct val="150000"/>
              </a:lnSpc>
            </a:pPr>
            <a:r>
              <a:rPr lang="en-US" sz="1500" dirty="0">
                <a:latin typeface="Calibri" panose="020F0502020204030204" pitchFamily="34" charset="0"/>
                <a:cs typeface="Calibri" panose="020F0502020204030204" pitchFamily="34" charset="0"/>
              </a:rPr>
              <a:t>The LFC Competitive Program provides year-round training and games for players aged 13-19 who aspire to play competitive soccer beyond youth.</a:t>
            </a:r>
          </a:p>
          <a:p>
            <a:pPr>
              <a:lnSpc>
                <a:spcPct val="150000"/>
              </a:lnSpc>
            </a:pPr>
            <a:r>
              <a:rPr lang="en-US" sz="1500" dirty="0">
                <a:latin typeface="Calibri" panose="020F0502020204030204" pitchFamily="34" charset="0"/>
                <a:cs typeface="Calibri" panose="020F0502020204030204" pitchFamily="34" charset="0"/>
              </a:rPr>
              <a:t>The LFC teams are made up of squads who compete in certain tiers. Players are selected onto teams based on ability, attitude, commitment to the game and what LFC think is best for the player’s long-term development.  </a:t>
            </a:r>
          </a:p>
          <a:p>
            <a:pPr>
              <a:lnSpc>
                <a:spcPct val="150000"/>
              </a:lnSpc>
            </a:pPr>
            <a:r>
              <a:rPr lang="en-US" sz="1600" dirty="0">
                <a:latin typeface="Calibri" panose="020F0502020204030204" pitchFamily="34" charset="0"/>
                <a:cs typeface="Calibri" panose="020F0502020204030204" pitchFamily="34" charset="0"/>
              </a:rPr>
              <a:t>Each team will follow curriculum based on the four pillars of the game, technical, tactical, physical and psychological. Where fit the LFC Staff (Coach &amp; TD) reserve the right to move players to other squads or tiers accordingly throughout the season.</a:t>
            </a:r>
          </a:p>
          <a:p>
            <a:pPr>
              <a:lnSpc>
                <a:spcPct val="150000"/>
              </a:lnSpc>
            </a:pPr>
            <a:r>
              <a:rPr lang="en-US" sz="1600" dirty="0">
                <a:latin typeface="Calibri" panose="020F0502020204030204" pitchFamily="34" charset="0"/>
                <a:cs typeface="Calibri" panose="020F0502020204030204" pitchFamily="34" charset="0"/>
              </a:rPr>
              <a:t>Our emphasis is player-centric with development the number one priority. We focus on the technical, tactical, physical and psychological development of individual players on a pathway towards maximizing their full potential. </a:t>
            </a:r>
          </a:p>
          <a:p>
            <a:pPr>
              <a:lnSpc>
                <a:spcPct val="150000"/>
              </a:lnSpc>
            </a:pPr>
            <a:r>
              <a:rPr lang="en-US" sz="1600" dirty="0">
                <a:latin typeface="Calibri" panose="020F0502020204030204" pitchFamily="34" charset="0"/>
                <a:cs typeface="Calibri" panose="020F0502020204030204" pitchFamily="34" charset="0"/>
              </a:rPr>
              <a:t>Teams in the U10 - U13 will be by birth year. U15 – U17 age groups will be formed in accordance to ASA guidelines, example below:</a:t>
            </a:r>
          </a:p>
          <a:p>
            <a:pPr lvl="1">
              <a:lnSpc>
                <a:spcPct val="150000"/>
              </a:lnSpc>
            </a:pPr>
            <a:r>
              <a:rPr lang="en-US" sz="1400" dirty="0">
                <a:latin typeface="Calibri" panose="020F0502020204030204" pitchFamily="34" charset="0"/>
                <a:cs typeface="Calibri" panose="020F0502020204030204" pitchFamily="34" charset="0"/>
              </a:rPr>
              <a:t>U13 (2011)</a:t>
            </a:r>
          </a:p>
          <a:p>
            <a:pPr lvl="1">
              <a:lnSpc>
                <a:spcPct val="150000"/>
              </a:lnSpc>
            </a:pPr>
            <a:r>
              <a:rPr lang="en-US" sz="1400" dirty="0">
                <a:latin typeface="Calibri" panose="020F0502020204030204" pitchFamily="34" charset="0"/>
                <a:cs typeface="Calibri" panose="020F0502020204030204" pitchFamily="34" charset="0"/>
              </a:rPr>
              <a:t>U15 (2009 &amp; 2010)</a:t>
            </a:r>
          </a:p>
          <a:p>
            <a:pPr lvl="1">
              <a:lnSpc>
                <a:spcPct val="150000"/>
              </a:lnSpc>
            </a:pPr>
            <a:r>
              <a:rPr lang="en-US" sz="1400" dirty="0">
                <a:latin typeface="Calibri" panose="020F0502020204030204" pitchFamily="34" charset="0"/>
                <a:cs typeface="Calibri" panose="020F0502020204030204" pitchFamily="34" charset="0"/>
              </a:rPr>
              <a:t>U17 (2007 &amp; 2008)</a:t>
            </a:r>
          </a:p>
        </p:txBody>
      </p:sp>
      <p:pic>
        <p:nvPicPr>
          <p:cNvPr id="5" name="Content Placeholder 3">
            <a:extLst>
              <a:ext uri="{FF2B5EF4-FFF2-40B4-BE49-F238E27FC236}">
                <a16:creationId xmlns:a16="http://schemas.microsoft.com/office/drawing/2014/main" id="{07855D32-3DF2-4799-968D-C72DD60299D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6190" y="4382943"/>
            <a:ext cx="1325563" cy="1325563"/>
          </a:xfrm>
          <a:prstGeom prst="rect">
            <a:avLst/>
          </a:prstGeom>
        </p:spPr>
      </p:pic>
    </p:spTree>
    <p:extLst>
      <p:ext uri="{BB962C8B-B14F-4D97-AF65-F5344CB8AC3E}">
        <p14:creationId xmlns:p14="http://schemas.microsoft.com/office/powerpoint/2010/main" val="39124014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a:extLst>
              <a:ext uri="{FF2B5EF4-FFF2-40B4-BE49-F238E27FC236}">
                <a16:creationId xmlns:a16="http://schemas.microsoft.com/office/drawing/2014/main" id="{BB8B9DC8-915B-473C-90B3-9AC56D3C9C7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6190" y="4382943"/>
            <a:ext cx="1325563" cy="1325563"/>
          </a:xfrm>
          <a:prstGeom prst="rect">
            <a:avLst/>
          </a:prstGeom>
        </p:spPr>
      </p:pic>
      <p:sp>
        <p:nvSpPr>
          <p:cNvPr id="8" name="Title 1">
            <a:extLst>
              <a:ext uri="{FF2B5EF4-FFF2-40B4-BE49-F238E27FC236}">
                <a16:creationId xmlns:a16="http://schemas.microsoft.com/office/drawing/2014/main" id="{530AB189-EDE0-48B0-A0F5-BA4680BEBFA7}"/>
              </a:ext>
            </a:extLst>
          </p:cNvPr>
          <p:cNvSpPr txBox="1">
            <a:spLocks/>
          </p:cNvSpPr>
          <p:nvPr/>
        </p:nvSpPr>
        <p:spPr>
          <a:xfrm>
            <a:off x="1316992" y="196003"/>
            <a:ext cx="10624456" cy="1038158"/>
          </a:xfrm>
          <a:prstGeom prst="rect">
            <a:avLst/>
          </a:prstGeom>
          <a:effectLst/>
        </p:spPr>
        <p:txBody>
          <a:bodyPr vert="horz" lIns="91440" tIns="45720" rIns="91440" bIns="45720" rtlCol="0" anchor="ctr">
            <a:normAutofit lnSpcReduction="10000"/>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b="1" dirty="0">
                <a:effectLst>
                  <a:outerShdw blurRad="38100" dist="38100" dir="2700000" algn="tl">
                    <a:srgbClr val="000000">
                      <a:alpha val="43137"/>
                    </a:srgbClr>
                  </a:outerShdw>
                </a:effectLst>
                <a:latin typeface="Abadi" panose="020B0604020104020204" pitchFamily="34" charset="0"/>
              </a:rPr>
              <a:t>LFC Program Outline</a:t>
            </a:r>
            <a:br>
              <a:rPr lang="en-US" b="1" dirty="0">
                <a:effectLst>
                  <a:outerShdw blurRad="38100" dist="38100" dir="2700000" algn="tl">
                    <a:srgbClr val="000000">
                      <a:alpha val="43137"/>
                    </a:srgbClr>
                  </a:outerShdw>
                </a:effectLst>
                <a:latin typeface="Abadi" panose="020B0604020104020204" pitchFamily="34" charset="0"/>
              </a:rPr>
            </a:br>
            <a:r>
              <a:rPr lang="en-CA" sz="28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U13 (2011), U15 (09/2010), U17 (07/08)</a:t>
            </a:r>
            <a:endParaRPr lang="en-US" sz="3200" dirty="0"/>
          </a:p>
        </p:txBody>
      </p:sp>
      <p:sp>
        <p:nvSpPr>
          <p:cNvPr id="14" name="Content Placeholder 2">
            <a:extLst>
              <a:ext uri="{FF2B5EF4-FFF2-40B4-BE49-F238E27FC236}">
                <a16:creationId xmlns:a16="http://schemas.microsoft.com/office/drawing/2014/main" id="{3321FA82-89CA-4D15-B8D7-C08D783A5B38}"/>
              </a:ext>
            </a:extLst>
          </p:cNvPr>
          <p:cNvSpPr txBox="1">
            <a:spLocks/>
          </p:cNvSpPr>
          <p:nvPr/>
        </p:nvSpPr>
        <p:spPr>
          <a:xfrm>
            <a:off x="2374908" y="1872343"/>
            <a:ext cx="9009726" cy="4270575"/>
          </a:xfrm>
          <a:prstGeom prst="rect">
            <a:avLst/>
          </a:prstGeom>
        </p:spPr>
        <p:txBody>
          <a:bodyPr vert="horz" lIns="91440" tIns="45720" rIns="91440" bIns="45720" rtlCol="0" anchor="ctr">
            <a:normAutofit lnSpcReduction="10000"/>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r>
              <a:rPr lang="en-US" sz="1800" dirty="0">
                <a:latin typeface="Calibri" panose="020F0502020204030204" pitchFamily="34" charset="0"/>
                <a:cs typeface="Calibri" panose="020F0502020204030204" pitchFamily="34" charset="0"/>
              </a:rPr>
              <a:t>Program kicks off in October 2023;</a:t>
            </a:r>
          </a:p>
          <a:p>
            <a:r>
              <a:rPr lang="en-US" sz="1800" dirty="0">
                <a:latin typeface="Calibri" panose="020F0502020204030204" pitchFamily="34" charset="0"/>
                <a:cs typeface="Calibri" panose="020F0502020204030204" pitchFamily="34" charset="0"/>
              </a:rPr>
              <a:t>All teams will be made of up to 16 players.</a:t>
            </a:r>
          </a:p>
          <a:p>
            <a:r>
              <a:rPr lang="en-CA" sz="1800" dirty="0">
                <a:latin typeface="Calibri" panose="020F0502020204030204" pitchFamily="34" charset="0"/>
                <a:cs typeface="Calibri" panose="020F0502020204030204" pitchFamily="34" charset="0"/>
              </a:rPr>
              <a:t>All LFC Competitive Coaches are CSA certified and undertake training with the LSA Technical Director;</a:t>
            </a:r>
          </a:p>
          <a:p>
            <a:r>
              <a:rPr lang="en-US" sz="1800" dirty="0">
                <a:latin typeface="Calibri" panose="020F0502020204030204" pitchFamily="34" charset="0"/>
                <a:cs typeface="Calibri" panose="020F0502020204030204" pitchFamily="34" charset="0"/>
              </a:rPr>
              <a:t>Coach Evaluation/Feedback (on going);</a:t>
            </a:r>
          </a:p>
          <a:p>
            <a:pPr lvl="1"/>
            <a:r>
              <a:rPr lang="en-US" sz="1800" dirty="0">
                <a:latin typeface="Calibri" panose="020F0502020204030204" pitchFamily="34" charset="0"/>
                <a:cs typeface="Calibri" panose="020F0502020204030204" pitchFamily="34" charset="0"/>
              </a:rPr>
              <a:t>Age Group Head Coach evaluated by Technical Director</a:t>
            </a:r>
          </a:p>
          <a:p>
            <a:r>
              <a:rPr lang="en-CA" sz="1800" dirty="0">
                <a:latin typeface="Calibri" panose="020F0502020204030204" pitchFamily="34" charset="0"/>
                <a:cs typeface="Calibri" panose="020F0502020204030204" pitchFamily="34" charset="0"/>
              </a:rPr>
              <a:t>10 Sessions with The Bridge Sports Therapy and Training – Strength &amp; Conditioning</a:t>
            </a:r>
          </a:p>
          <a:p>
            <a:r>
              <a:rPr lang="en-CA" sz="1800" dirty="0">
                <a:latin typeface="Calibri" panose="020F0502020204030204" pitchFamily="34" charset="0"/>
                <a:cs typeface="Calibri" panose="020F0502020204030204" pitchFamily="34" charset="0"/>
              </a:rPr>
              <a:t>LFC Evaluations/ Tryouts will be in September 23 – See page 17 for dates and times</a:t>
            </a:r>
          </a:p>
          <a:p>
            <a:r>
              <a:rPr lang="en-CA" sz="1800" dirty="0">
                <a:latin typeface="Calibri" panose="020F0502020204030204" pitchFamily="34" charset="0"/>
                <a:cs typeface="Calibri" panose="020F0502020204030204" pitchFamily="34" charset="0"/>
              </a:rPr>
              <a:t>2 APPROVED TOURNAMENTS: </a:t>
            </a:r>
            <a:endParaRPr lang="en-CA" sz="1800" b="1" dirty="0">
              <a:latin typeface="Calibri" panose="020F0502020204030204" pitchFamily="34" charset="0"/>
              <a:cs typeface="Calibri" panose="020F0502020204030204" pitchFamily="34" charset="0"/>
            </a:endParaRPr>
          </a:p>
          <a:p>
            <a:pPr lvl="1"/>
            <a:r>
              <a:rPr lang="en-CA" sz="1800" dirty="0">
                <a:latin typeface="Calibri" panose="020F0502020204030204" pitchFamily="34" charset="0"/>
                <a:cs typeface="Calibri" panose="020F0502020204030204" pitchFamily="34" charset="0"/>
              </a:rPr>
              <a:t>Out of town tournament to be approved by the Technical Director</a:t>
            </a:r>
          </a:p>
          <a:p>
            <a:pPr lvl="1"/>
            <a:r>
              <a:rPr lang="en-CA" sz="1800" dirty="0">
                <a:latin typeface="Calibri" panose="020F0502020204030204" pitchFamily="34" charset="0"/>
                <a:cs typeface="Calibri" panose="020F0502020204030204" pitchFamily="34" charset="0"/>
              </a:rPr>
              <a:t>Possible Local Tournament</a:t>
            </a:r>
            <a:endParaRPr lang="en-CA" sz="1800" dirty="0"/>
          </a:p>
        </p:txBody>
      </p:sp>
      <p:pic>
        <p:nvPicPr>
          <p:cNvPr id="15" name="Picture 2" descr="Physiotherapy, chiropractic, massage, and training specialists in Sherwood Park &amp; South Edmonton.">
            <a:extLst>
              <a:ext uri="{FF2B5EF4-FFF2-40B4-BE49-F238E27FC236}">
                <a16:creationId xmlns:a16="http://schemas.microsoft.com/office/drawing/2014/main" id="{C7A39BCC-7F99-4674-AB62-B548D2A8654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48126" y="4007630"/>
            <a:ext cx="1493322" cy="5319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27285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7543" y="0"/>
            <a:ext cx="10624456" cy="1325563"/>
          </a:xfrm>
        </p:spPr>
        <p:txBody>
          <a:bodyPr>
            <a:normAutofit/>
          </a:bodyPr>
          <a:lstStyle/>
          <a:p>
            <a:r>
              <a:rPr lang="en-CA" sz="3600" b="1" dirty="0">
                <a:effectLst>
                  <a:outerShdw blurRad="38100" dist="38100" dir="2700000" algn="tl">
                    <a:srgbClr val="000000">
                      <a:alpha val="43137"/>
                    </a:srgbClr>
                  </a:outerShdw>
                </a:effectLst>
                <a:latin typeface="Abadi" panose="020B0604020104020204" pitchFamily="34" charset="0"/>
              </a:rPr>
              <a:t>LFC Values</a:t>
            </a:r>
            <a:endParaRPr lang="en-CA" sz="3600" dirty="0"/>
          </a:p>
        </p:txBody>
      </p:sp>
      <p:sp>
        <p:nvSpPr>
          <p:cNvPr id="3" name="Content Placeholder 2"/>
          <p:cNvSpPr>
            <a:spLocks noGrp="1"/>
          </p:cNvSpPr>
          <p:nvPr>
            <p:ph idx="1"/>
          </p:nvPr>
        </p:nvSpPr>
        <p:spPr>
          <a:xfrm>
            <a:off x="2274073" y="1524436"/>
            <a:ext cx="9227127" cy="4683169"/>
          </a:xfrm>
        </p:spPr>
        <p:txBody>
          <a:bodyPr>
            <a:normAutofit fontScale="77500" lnSpcReduction="20000"/>
          </a:bodyPr>
          <a:lstStyle/>
          <a:p>
            <a:pPr marL="0" indent="0">
              <a:buNone/>
            </a:pPr>
            <a:r>
              <a:rPr lang="en-CA" dirty="0">
                <a:latin typeface="Calibri" panose="020F0502020204030204" pitchFamily="34" charset="0"/>
                <a:cs typeface="Calibri" panose="020F0502020204030204" pitchFamily="34" charset="0"/>
              </a:rPr>
              <a:t>Every player, coach and manager in LFC is to adhere to the non-playing ‘LFC Values’. These are a set of non-negotiables that allows us to build a culture of respect to ourselves, others and our environment.</a:t>
            </a:r>
          </a:p>
          <a:p>
            <a:pPr marL="0" indent="0">
              <a:buNone/>
            </a:pPr>
            <a:endParaRPr lang="en-CA" dirty="0">
              <a:latin typeface="Calibri" panose="020F0502020204030204" pitchFamily="34" charset="0"/>
              <a:cs typeface="Calibri" panose="020F0502020204030204" pitchFamily="34" charset="0"/>
            </a:endParaRPr>
          </a:p>
          <a:p>
            <a:pPr marL="0" indent="0">
              <a:buNone/>
            </a:pPr>
            <a:r>
              <a:rPr lang="en-CA" dirty="0">
                <a:latin typeface="Calibri" panose="020F0502020204030204" pitchFamily="34" charset="0"/>
                <a:cs typeface="Calibri" panose="020F0502020204030204" pitchFamily="34" charset="0"/>
              </a:rPr>
              <a:t>When as a team or individual at a training facility, tournament venue, hotel or restaurant:</a:t>
            </a:r>
          </a:p>
          <a:p>
            <a:pPr>
              <a:buFontTx/>
              <a:buChar char="-"/>
            </a:pPr>
            <a:r>
              <a:rPr lang="en-CA" dirty="0">
                <a:latin typeface="Calibri" panose="020F0502020204030204" pitchFamily="34" charset="0"/>
                <a:cs typeface="Calibri" panose="020F0502020204030204" pitchFamily="34" charset="0"/>
              </a:rPr>
              <a:t>Appropriate LFC clothing only,</a:t>
            </a:r>
          </a:p>
          <a:p>
            <a:pPr>
              <a:buFontTx/>
              <a:buChar char="-"/>
            </a:pPr>
            <a:r>
              <a:rPr lang="en-CA" dirty="0">
                <a:latin typeface="Calibri" panose="020F0502020204030204" pitchFamily="34" charset="0"/>
                <a:cs typeface="Calibri" panose="020F0502020204030204" pitchFamily="34" charset="0"/>
              </a:rPr>
              <a:t>Clean up after ourselves (dressing rooms &amp; benches),</a:t>
            </a:r>
          </a:p>
          <a:p>
            <a:pPr>
              <a:buFontTx/>
              <a:buChar char="-"/>
            </a:pPr>
            <a:r>
              <a:rPr lang="en-CA" dirty="0">
                <a:latin typeface="Calibri" panose="020F0502020204030204" pitchFamily="34" charset="0"/>
                <a:cs typeface="Calibri" panose="020F0502020204030204" pitchFamily="34" charset="0"/>
              </a:rPr>
              <a:t>Show good manners and respect at all times (hold doors open for other </a:t>
            </a:r>
            <a:r>
              <a:rPr lang="en-CA" dirty="0" err="1">
                <a:latin typeface="Calibri" panose="020F0502020204030204" pitchFamily="34" charset="0"/>
                <a:cs typeface="Calibri" panose="020F0502020204030204" pitchFamily="34" charset="0"/>
              </a:rPr>
              <a:t>etc</a:t>
            </a:r>
            <a:r>
              <a:rPr lang="en-CA" dirty="0">
                <a:latin typeface="Calibri" panose="020F0502020204030204" pitchFamily="34" charset="0"/>
                <a:cs typeface="Calibri" panose="020F0502020204030204" pitchFamily="34" charset="0"/>
              </a:rPr>
              <a:t>),</a:t>
            </a:r>
          </a:p>
          <a:p>
            <a:pPr>
              <a:buFontTx/>
              <a:buChar char="-"/>
            </a:pPr>
            <a:r>
              <a:rPr lang="en-CA" dirty="0">
                <a:latin typeface="Calibri" panose="020F0502020204030204" pitchFamily="34" charset="0"/>
                <a:cs typeface="Calibri" panose="020F0502020204030204" pitchFamily="34" charset="0"/>
              </a:rPr>
              <a:t>Respect all officials, committee members, teams, referees &amp; spectators,</a:t>
            </a:r>
          </a:p>
          <a:p>
            <a:pPr>
              <a:buFontTx/>
              <a:buChar char="-"/>
            </a:pPr>
            <a:r>
              <a:rPr lang="en-CA" dirty="0">
                <a:latin typeface="Calibri" panose="020F0502020204030204" pitchFamily="34" charset="0"/>
                <a:cs typeface="Calibri" panose="020F0502020204030204" pitchFamily="34" charset="0"/>
              </a:rPr>
              <a:t>No phones/game devices allowed at meal times, players are asked to sit with teammates.</a:t>
            </a:r>
          </a:p>
          <a:p>
            <a:pPr marL="0" indent="0">
              <a:buNone/>
            </a:pPr>
            <a:endParaRPr lang="en-CA" dirty="0">
              <a:latin typeface="Calibri" panose="020F0502020204030204" pitchFamily="34" charset="0"/>
              <a:cs typeface="Calibri" panose="020F0502020204030204" pitchFamily="34" charset="0"/>
            </a:endParaRPr>
          </a:p>
          <a:p>
            <a:pPr marL="0" indent="0">
              <a:buNone/>
            </a:pPr>
            <a:r>
              <a:rPr lang="en-CA" dirty="0">
                <a:latin typeface="Calibri" panose="020F0502020204030204" pitchFamily="34" charset="0"/>
                <a:cs typeface="Calibri" panose="020F0502020204030204" pitchFamily="34" charset="0"/>
              </a:rPr>
              <a:t>We should all be proud to represent LSA, LFC &amp; the City of Lethbridge</a:t>
            </a:r>
          </a:p>
          <a:p>
            <a:pPr>
              <a:buFontTx/>
              <a:buChar char="-"/>
            </a:pPr>
            <a:endParaRPr lang="en-CA" b="1" dirty="0"/>
          </a:p>
        </p:txBody>
      </p:sp>
      <p:pic>
        <p:nvPicPr>
          <p:cNvPr id="5" name="Content Placeholder 3">
            <a:extLst>
              <a:ext uri="{FF2B5EF4-FFF2-40B4-BE49-F238E27FC236}">
                <a16:creationId xmlns:a16="http://schemas.microsoft.com/office/drawing/2014/main" id="{6312F0AB-6673-4FEB-B32C-8683506FB0E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6190" y="4382943"/>
            <a:ext cx="1325563" cy="1325563"/>
          </a:xfrm>
          <a:prstGeom prst="rect">
            <a:avLst/>
          </a:prstGeom>
        </p:spPr>
      </p:pic>
    </p:spTree>
    <p:extLst>
      <p:ext uri="{BB962C8B-B14F-4D97-AF65-F5344CB8AC3E}">
        <p14:creationId xmlns:p14="http://schemas.microsoft.com/office/powerpoint/2010/main" val="41407866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E061889-AC79-46D1-9076-31CE5CA947BD}"/>
              </a:ext>
            </a:extLst>
          </p:cNvPr>
          <p:cNvSpPr>
            <a:spLocks noGrp="1"/>
          </p:cNvSpPr>
          <p:nvPr>
            <p:ph idx="1"/>
          </p:nvPr>
        </p:nvSpPr>
        <p:spPr>
          <a:xfrm>
            <a:off x="2603947" y="1612065"/>
            <a:ext cx="8810653" cy="4481745"/>
          </a:xfrm>
        </p:spPr>
        <p:txBody>
          <a:bodyPr>
            <a:normAutofit/>
          </a:bodyPr>
          <a:lstStyle/>
          <a:p>
            <a:r>
              <a:rPr lang="en-US" sz="2000" dirty="0">
                <a:latin typeface="Calibri" panose="020F0502020204030204" pitchFamily="34" charset="0"/>
                <a:ea typeface="Calibri" panose="020F0502020204030204" pitchFamily="34" charset="0"/>
                <a:cs typeface="Calibri" panose="020F0502020204030204" pitchFamily="34" charset="0"/>
              </a:rPr>
              <a:t>Practice days will be Tuesdays or Thursdays &amp; Sundays;</a:t>
            </a:r>
          </a:p>
          <a:p>
            <a:r>
              <a:rPr lang="en-US" sz="2000" dirty="0">
                <a:latin typeface="Calibri" panose="020F0502020204030204" pitchFamily="34" charset="0"/>
                <a:ea typeface="Calibri" panose="020F0502020204030204" pitchFamily="34" charset="0"/>
                <a:cs typeface="Calibri" panose="020F0502020204030204" pitchFamily="34" charset="0"/>
              </a:rPr>
              <a:t>All sessions ran at the Servus Sports Centre;</a:t>
            </a:r>
          </a:p>
          <a:p>
            <a:r>
              <a:rPr lang="en-US" sz="2000" dirty="0">
                <a:latin typeface="Calibri" panose="020F0502020204030204" pitchFamily="34" charset="0"/>
                <a:ea typeface="Calibri" panose="020F0502020204030204" pitchFamily="34" charset="0"/>
                <a:cs typeface="Calibri" panose="020F0502020204030204" pitchFamily="34" charset="0"/>
              </a:rPr>
              <a:t>All sessions will be ran by certified LFC coaches, following VWFC curriculum &amp; will be overseen by our Technical Director;</a:t>
            </a:r>
          </a:p>
          <a:p>
            <a:r>
              <a:rPr lang="en-US" sz="2000" dirty="0">
                <a:latin typeface="Calibri" panose="020F0502020204030204" pitchFamily="34" charset="0"/>
                <a:ea typeface="Calibri" panose="020F0502020204030204" pitchFamily="34" charset="0"/>
                <a:cs typeface="Calibri" panose="020F0502020204030204" pitchFamily="34" charset="0"/>
              </a:rPr>
              <a:t>All LFC teams will be allowed 2 home exhibition games/ season with referees provided;</a:t>
            </a:r>
          </a:p>
          <a:p>
            <a:r>
              <a:rPr lang="en-US" sz="2000" dirty="0">
                <a:latin typeface="Calibri" panose="020F0502020204030204" pitchFamily="34" charset="0"/>
                <a:ea typeface="Calibri" panose="020F0502020204030204" pitchFamily="34" charset="0"/>
                <a:cs typeface="Calibri" panose="020F0502020204030204" pitchFamily="34" charset="0"/>
              </a:rPr>
              <a:t>All equipment will be provided for use by LSA;</a:t>
            </a:r>
          </a:p>
          <a:p>
            <a:r>
              <a:rPr lang="en-US" sz="2000" dirty="0">
                <a:latin typeface="Calibri" panose="020F0502020204030204" pitchFamily="34" charset="0"/>
                <a:ea typeface="Calibri" panose="020F0502020204030204" pitchFamily="34" charset="0"/>
                <a:cs typeface="Calibri" panose="020F0502020204030204" pitchFamily="34" charset="0"/>
              </a:rPr>
              <a:t>All coaches and players must wear their LFC attire for sessions.</a:t>
            </a:r>
          </a:p>
          <a:p>
            <a:pPr marL="0" indent="0">
              <a:buNone/>
            </a:pPr>
            <a:endParaRPr lang="en-US" sz="2000" dirty="0">
              <a:latin typeface="Calibri" panose="020F0502020204030204" pitchFamily="34" charset="0"/>
              <a:cs typeface="Calibri" panose="020F0502020204030204" pitchFamily="34" charset="0"/>
            </a:endParaRPr>
          </a:p>
          <a:p>
            <a:pPr marL="0" indent="0">
              <a:buNone/>
            </a:pPr>
            <a:endParaRPr lang="en-CA" sz="2000" b="1" dirty="0">
              <a:latin typeface="Calibri" panose="020F0502020204030204" pitchFamily="34" charset="0"/>
              <a:cs typeface="Calibri" panose="020F0502020204030204" pitchFamily="34" charset="0"/>
            </a:endParaRPr>
          </a:p>
          <a:p>
            <a:endParaRPr lang="en-US" sz="2000" dirty="0">
              <a:latin typeface="Calibri" panose="020F0502020204030204" pitchFamily="34" charset="0"/>
              <a:cs typeface="Calibri" panose="020F0502020204030204" pitchFamily="34" charset="0"/>
            </a:endParaRPr>
          </a:p>
          <a:p>
            <a:pPr marL="0" indent="0">
              <a:buNone/>
            </a:pPr>
            <a:endParaRPr lang="en-CA" dirty="0"/>
          </a:p>
        </p:txBody>
      </p:sp>
      <p:sp>
        <p:nvSpPr>
          <p:cNvPr id="4" name="Title 1">
            <a:extLst>
              <a:ext uri="{FF2B5EF4-FFF2-40B4-BE49-F238E27FC236}">
                <a16:creationId xmlns:a16="http://schemas.microsoft.com/office/drawing/2014/main" id="{25F96DE7-2696-47E4-8DFD-CD45609F55FD}"/>
              </a:ext>
            </a:extLst>
          </p:cNvPr>
          <p:cNvSpPr txBox="1">
            <a:spLocks/>
          </p:cNvSpPr>
          <p:nvPr/>
        </p:nvSpPr>
        <p:spPr>
          <a:xfrm>
            <a:off x="1572986" y="0"/>
            <a:ext cx="10619013" cy="1013254"/>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LFC Practices</a:t>
            </a:r>
            <a:r>
              <a:rPr lang="en-US" sz="3600" dirty="0">
                <a:latin typeface="Calibri" panose="020F0502020204030204" pitchFamily="34" charset="0"/>
                <a:cs typeface="Calibri" panose="020F0502020204030204" pitchFamily="34" charset="0"/>
              </a:rPr>
              <a:t>		</a:t>
            </a:r>
          </a:p>
        </p:txBody>
      </p:sp>
      <p:sp>
        <p:nvSpPr>
          <p:cNvPr id="6" name="TextBox 5">
            <a:extLst>
              <a:ext uri="{FF2B5EF4-FFF2-40B4-BE49-F238E27FC236}">
                <a16:creationId xmlns:a16="http://schemas.microsoft.com/office/drawing/2014/main" id="{FAC12823-176A-4F39-AAA8-60C62BEB596C}"/>
              </a:ext>
            </a:extLst>
          </p:cNvPr>
          <p:cNvSpPr txBox="1"/>
          <p:nvPr/>
        </p:nvSpPr>
        <p:spPr>
          <a:xfrm>
            <a:off x="674703" y="3429000"/>
            <a:ext cx="1207363" cy="1560250"/>
          </a:xfrm>
          <a:prstGeom prst="rect">
            <a:avLst/>
          </a:prstGeom>
          <a:noFill/>
        </p:spPr>
        <p:txBody>
          <a:bodyPr wrap="square" rtlCol="0">
            <a:spAutoFit/>
          </a:bodyPr>
          <a:lstStyle/>
          <a:p>
            <a:endParaRPr lang="en-CA"/>
          </a:p>
        </p:txBody>
      </p:sp>
      <p:pic>
        <p:nvPicPr>
          <p:cNvPr id="7" name="Content Placeholder 3">
            <a:extLst>
              <a:ext uri="{FF2B5EF4-FFF2-40B4-BE49-F238E27FC236}">
                <a16:creationId xmlns:a16="http://schemas.microsoft.com/office/drawing/2014/main" id="{2380DD2D-D94E-4813-9862-2BACBF15E24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7443" y="4326468"/>
            <a:ext cx="1325563" cy="1325563"/>
          </a:xfrm>
          <a:prstGeom prst="rect">
            <a:avLst/>
          </a:prstGeom>
        </p:spPr>
      </p:pic>
    </p:spTree>
    <p:extLst>
      <p:ext uri="{BB962C8B-B14F-4D97-AF65-F5344CB8AC3E}">
        <p14:creationId xmlns:p14="http://schemas.microsoft.com/office/powerpoint/2010/main" val="113711846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Custom 14">
      <a:dk1>
        <a:srgbClr val="000000"/>
      </a:dk1>
      <a:lt1>
        <a:srgbClr val="FFFFFF"/>
      </a:lt1>
      <a:dk2>
        <a:srgbClr val="FFFFFF"/>
      </a:dk2>
      <a:lt2>
        <a:srgbClr val="FFFFFF"/>
      </a:lt2>
      <a:accent1>
        <a:srgbClr val="073763"/>
      </a:accent1>
      <a:accent2>
        <a:srgbClr val="009DD9"/>
      </a:accent2>
      <a:accent3>
        <a:srgbClr val="0BD0D9"/>
      </a:accent3>
      <a:accent4>
        <a:srgbClr val="10CF9B"/>
      </a:accent4>
      <a:accent5>
        <a:srgbClr val="7CCA62"/>
      </a:accent5>
      <a:accent6>
        <a:srgbClr val="A5C249"/>
      </a:accent6>
      <a:hlink>
        <a:srgbClr val="100A00"/>
      </a:hlink>
      <a:folHlink>
        <a:srgbClr val="85DFD0"/>
      </a:folHlink>
    </a:clrScheme>
    <a:fontScheme name="Parallax">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2 Peopl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4262026DEDCC74381F9DC7A7C273084" ma:contentTypeVersion="10" ma:contentTypeDescription="Create a new document." ma:contentTypeScope="" ma:versionID="9cb60e569da246b282a68dee299e51d1">
  <xsd:schema xmlns:xsd="http://www.w3.org/2001/XMLSchema" xmlns:xs="http://www.w3.org/2001/XMLSchema" xmlns:p="http://schemas.microsoft.com/office/2006/metadata/properties" xmlns:ns3="641ecf9e-5c28-48c3-901c-c9c72e7841e0" targetNamespace="http://schemas.microsoft.com/office/2006/metadata/properties" ma:root="true" ma:fieldsID="b3116848b9d6dec4bb1df19c4baa020a" ns3:_="">
    <xsd:import namespace="641ecf9e-5c28-48c3-901c-c9c72e7841e0"/>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Location" minOccurs="0"/>
                <xsd:element ref="ns3:MediaServiceOCR"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1ecf9e-5c28-48c3-901c-c9c72e7841e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0431743-E555-444E-A464-1C206CB38F72}">
  <ds:schemaRefs>
    <ds:schemaRef ds:uri="641ecf9e-5c28-48c3-901c-c9c72e7841e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E1FBC2A5-9B99-46CA-9118-4B553B2B6984}">
  <ds:schemaRefs>
    <ds:schemaRef ds:uri="641ecf9e-5c28-48c3-901c-c9c72e7841e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1D3C6DB6-020F-4DCC-A7E5-60B1B351E12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TM03457496[[fn=Parallax]]</Template>
  <TotalTime>720</TotalTime>
  <Words>2489</Words>
  <Application>Microsoft Office PowerPoint</Application>
  <PresentationFormat>Widescreen</PresentationFormat>
  <Paragraphs>226</Paragraphs>
  <Slides>17</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17</vt:i4>
      </vt:variant>
    </vt:vector>
  </HeadingPairs>
  <TitlesOfParts>
    <vt:vector size="25" baseType="lpstr">
      <vt:lpstr>Abadi</vt:lpstr>
      <vt:lpstr>Arial</vt:lpstr>
      <vt:lpstr>Avenir LT Com 55 Roman</vt:lpstr>
      <vt:lpstr>Avenir LT Com 65 Medium</vt:lpstr>
      <vt:lpstr>Calibri</vt:lpstr>
      <vt:lpstr>Corbel</vt:lpstr>
      <vt:lpstr>Parallax</vt:lpstr>
      <vt:lpstr>2 People</vt:lpstr>
      <vt:lpstr>PowerPoint Presentation</vt:lpstr>
      <vt:lpstr>PowerPoint Presentation</vt:lpstr>
      <vt:lpstr>PowerPoint Presentation</vt:lpstr>
      <vt:lpstr>LFC Development (Grassroots) U10 (2014), U11 (2013) &amp; U12 (2012) </vt:lpstr>
      <vt:lpstr>PowerPoint Presentation</vt:lpstr>
      <vt:lpstr>PowerPoint Presentation</vt:lpstr>
      <vt:lpstr>PowerPoint Presentation</vt:lpstr>
      <vt:lpstr>LFC Values</vt:lpstr>
      <vt:lpstr>PowerPoint Presentation</vt:lpstr>
      <vt:lpstr>PowerPoint Presentation</vt:lpstr>
      <vt:lpstr>THE BRIDGE  SPORTS THERAPY AND TRAINING</vt:lpstr>
      <vt:lpstr>Player Fees</vt:lpstr>
      <vt:lpstr>Lethbridge Whitecaps Academy </vt:lpstr>
      <vt:lpstr>Club Fundraising</vt:lpstr>
      <vt:lpstr>LFC Evaluations/ Tryouts- Outline</vt:lpstr>
      <vt:lpstr>Evaluation Schedule Will take place at Servus Sports Centre</vt:lpstr>
      <vt:lpstr>   Kidsport / Canadian Tire Jumpstart Funding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Frank Spadavecchia</dc:creator>
  <cp:lastModifiedBy>Frank Spadavecchia</cp:lastModifiedBy>
  <cp:revision>12</cp:revision>
  <cp:lastPrinted>2021-07-28T20:43:49Z</cp:lastPrinted>
  <dcterms:created xsi:type="dcterms:W3CDTF">2017-05-05T22:43:41Z</dcterms:created>
  <dcterms:modified xsi:type="dcterms:W3CDTF">2023-08-03T17:07:04Z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0x010100E4262026DEDCC74381F9DC7A7C273084</vt:lpwstr>
  </property>
</Properties>
</file>