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8" r:id="rId4"/>
    <p:sldId id="271" r:id="rId5"/>
    <p:sldId id="282" r:id="rId6"/>
    <p:sldId id="272" r:id="rId7"/>
    <p:sldId id="273" r:id="rId8"/>
    <p:sldId id="274" r:id="rId9"/>
    <p:sldId id="275" r:id="rId10"/>
    <p:sldId id="276" r:id="rId11"/>
    <p:sldId id="277" r:id="rId12"/>
    <p:sldId id="281" r:id="rId13"/>
    <p:sldId id="278" r:id="rId14"/>
    <p:sldId id="279" r:id="rId15"/>
    <p:sldId id="280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rbel" panose="020B0503020204020204" pitchFamily="34" charset="0"/>
      <p:regular r:id="rId22"/>
      <p:bold r:id="rId23"/>
      <p:italic r:id="rId24"/>
      <p:boldItalic r:id="rId25"/>
    </p:embeddedFont>
    <p:embeddedFont>
      <p:font typeface="Franklin Gothic Heavy" panose="020B0903020102020204" pitchFamily="34" charset="0"/>
      <p:regular r:id="rId26"/>
      <p:italic r:id="rId27"/>
    </p:embeddedFont>
    <p:embeddedFont>
      <p:font typeface="Gill Sans" panose="020B0604020202020204" charset="0"/>
      <p:regular r:id="rId28"/>
      <p:bold r:id="rId29"/>
    </p:embeddedFont>
    <p:embeddedFont>
      <p:font typeface="Noto Sans Symbols" panose="020B0604020202020204" charset="0"/>
      <p:regular r:id="rId30"/>
      <p:bold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5" roundtripDataSignature="AMtx7mhtj8cA70vw+cpJquwt8PreqnrIG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la helm" initials="" lastIdx="3" clrIdx="0"/>
  <p:cmAuthor id="1" name="Karla helm" initials="Kh" lastIdx="1" clrIdx="1">
    <p:extLst>
      <p:ext uri="{19B8F6BF-5375-455C-9EA6-DF929625EA0E}">
        <p15:presenceInfo xmlns:p15="http://schemas.microsoft.com/office/powerpoint/2012/main" userId="58e1bf362984df2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15EDE4-368E-4820-B0D1-461A700557C9}" v="5" dt="2023-10-06T19:49:02.978"/>
  </p1510:revLst>
</p1510:revInfo>
</file>

<file path=ppt/tableStyles.xml><?xml version="1.0" encoding="utf-8"?>
<a:tblStyleLst xmlns:a="http://schemas.openxmlformats.org/drawingml/2006/main" def="{A0D4E81E-638B-4756-A98E-B4378D5A9A26}">
  <a:tblStyle styleId="{A0D4E81E-638B-4756-A98E-B4378D5A9A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FBA6D17-1623-4B85-934E-70015727689A}" styleName="Table_1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F0E7"/>
          </a:solidFill>
        </a:fill>
      </a:tcStyle>
    </a:wholeTbl>
    <a:band1H>
      <a:tcTxStyle/>
      <a:tcStyle>
        <a:tcBdr/>
        <a:fill>
          <a:solidFill>
            <a:srgbClr val="FAE0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AE0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38774E3-3145-4D39-B5E6-9439BC9F3D4A}" styleName="Table_2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8E7"/>
          </a:solidFill>
        </a:fill>
      </a:tcStyle>
    </a:wholeTbl>
    <a:band1H>
      <a:tcTxStyle/>
      <a:tcStyle>
        <a:tcBdr/>
        <a:fill>
          <a:solidFill>
            <a:srgbClr val="CBCF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CF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6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75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82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78" Type="http://schemas.openxmlformats.org/officeDocument/2006/relationships/viewProps" Target="viewProps.xml"/><Relationship Id="rId8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air Scott" userId="c313b028-5073-4603-819f-122a88f8d8cc" providerId="ADAL" clId="{0C15EDE4-368E-4820-B0D1-461A700557C9}"/>
    <pc:docChg chg="undo custSel modSld">
      <pc:chgData name="Blair Scott" userId="c313b028-5073-4603-819f-122a88f8d8cc" providerId="ADAL" clId="{0C15EDE4-368E-4820-B0D1-461A700557C9}" dt="2023-10-06T19:49:33.273" v="281" actId="20577"/>
      <pc:docMkLst>
        <pc:docMk/>
      </pc:docMkLst>
      <pc:sldChg chg="modSp mod">
        <pc:chgData name="Blair Scott" userId="c313b028-5073-4603-819f-122a88f8d8cc" providerId="ADAL" clId="{0C15EDE4-368E-4820-B0D1-461A700557C9}" dt="2023-10-05T22:02:30.992" v="223" actId="113"/>
        <pc:sldMkLst>
          <pc:docMk/>
          <pc:sldMk cId="1900431786" sldId="274"/>
        </pc:sldMkLst>
        <pc:spChg chg="mod">
          <ac:chgData name="Blair Scott" userId="c313b028-5073-4603-819f-122a88f8d8cc" providerId="ADAL" clId="{0C15EDE4-368E-4820-B0D1-461A700557C9}" dt="2023-10-05T21:59:12.567" v="131" actId="20577"/>
          <ac:spMkLst>
            <pc:docMk/>
            <pc:sldMk cId="1900431786" sldId="274"/>
            <ac:spMk id="2" creationId="{EFBC62CA-F0C8-D37F-B83C-9216ED398AFF}"/>
          </ac:spMkLst>
        </pc:spChg>
        <pc:spChg chg="mod">
          <ac:chgData name="Blair Scott" userId="c313b028-5073-4603-819f-122a88f8d8cc" providerId="ADAL" clId="{0C15EDE4-368E-4820-B0D1-461A700557C9}" dt="2023-10-05T22:02:30.992" v="223" actId="113"/>
          <ac:spMkLst>
            <pc:docMk/>
            <pc:sldMk cId="1900431786" sldId="274"/>
            <ac:spMk id="3" creationId="{FB193DDD-1AB6-A066-F5DB-415851819728}"/>
          </ac:spMkLst>
        </pc:spChg>
      </pc:sldChg>
      <pc:sldChg chg="delSp modSp mod">
        <pc:chgData name="Blair Scott" userId="c313b028-5073-4603-819f-122a88f8d8cc" providerId="ADAL" clId="{0C15EDE4-368E-4820-B0D1-461A700557C9}" dt="2023-10-06T19:49:33.273" v="281" actId="20577"/>
        <pc:sldMkLst>
          <pc:docMk/>
          <pc:sldMk cId="1807561688" sldId="277"/>
        </pc:sldMkLst>
        <pc:spChg chg="mod">
          <ac:chgData name="Blair Scott" userId="c313b028-5073-4603-819f-122a88f8d8cc" providerId="ADAL" clId="{0C15EDE4-368E-4820-B0D1-461A700557C9}" dt="2023-10-06T19:49:33.273" v="281" actId="20577"/>
          <ac:spMkLst>
            <pc:docMk/>
            <pc:sldMk cId="1807561688" sldId="277"/>
            <ac:spMk id="8" creationId="{7132662F-475E-BFAD-4495-87021F69C4E8}"/>
          </ac:spMkLst>
        </pc:spChg>
        <pc:picChg chg="del">
          <ac:chgData name="Blair Scott" userId="c313b028-5073-4603-819f-122a88f8d8cc" providerId="ADAL" clId="{0C15EDE4-368E-4820-B0D1-461A700557C9}" dt="2023-10-06T19:48:51.404" v="228" actId="478"/>
          <ac:picMkLst>
            <pc:docMk/>
            <pc:sldMk cId="1807561688" sldId="277"/>
            <ac:picMk id="1044" creationId="{9B29A3BD-D56F-ED12-EB5A-769C3C6B690F}"/>
          </ac:picMkLst>
        </pc:picChg>
        <pc:picChg chg="mod">
          <ac:chgData name="Blair Scott" userId="c313b028-5073-4603-819f-122a88f8d8cc" providerId="ADAL" clId="{0C15EDE4-368E-4820-B0D1-461A700557C9}" dt="2023-10-06T19:49:02.977" v="231" actId="1076"/>
          <ac:picMkLst>
            <pc:docMk/>
            <pc:sldMk cId="1807561688" sldId="277"/>
            <ac:picMk id="1050" creationId="{35DEC365-066B-19EC-1673-39A0F3666E7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6570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4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54"/>
          <p:cNvSpPr txBox="1"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4"/>
          <p:cNvSpPr txBox="1"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2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4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49A6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4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49A6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4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349A6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349A6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349A6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349A6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349A6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349A6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349A6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349A6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349A6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7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7"/>
          <p:cNvSpPr txBox="1"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7"/>
          <p:cNvSpPr txBox="1">
            <a:spLocks noGrp="1"/>
          </p:cNvSpPr>
          <p:nvPr>
            <p:ph type="body" idx="1"/>
          </p:nvPr>
        </p:nvSpPr>
        <p:spPr>
          <a:xfrm rot="5400000">
            <a:off x="2760671" y="48524"/>
            <a:ext cx="3630794" cy="7989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/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86" name="Google Shape;86;p67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7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67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8"/>
          <p:cNvSpPr/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8"/>
          <p:cNvSpPr txBox="1">
            <a:spLocks noGrp="1"/>
          </p:cNvSpPr>
          <p:nvPr>
            <p:ph type="title"/>
          </p:nvPr>
        </p:nvSpPr>
        <p:spPr>
          <a:xfrm rot="5400000">
            <a:off x="4789425" y="2515700"/>
            <a:ext cx="5183073" cy="1503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68"/>
          <p:cNvSpPr txBox="1">
            <a:spLocks noGrp="1"/>
          </p:cNvSpPr>
          <p:nvPr>
            <p:ph type="body" idx="1"/>
          </p:nvPr>
        </p:nvSpPr>
        <p:spPr>
          <a:xfrm rot="5400000">
            <a:off x="950760" y="306157"/>
            <a:ext cx="5183073" cy="5922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93" name="Google Shape;93;p68"/>
          <p:cNvSpPr txBox="1">
            <a:spLocks noGrp="1"/>
          </p:cNvSpPr>
          <p:nvPr>
            <p:ph type="dt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49A6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8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68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rgbClr val="349A6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rgbClr val="349A6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rgbClr val="349A6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rgbClr val="349A6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rgbClr val="349A6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rgbClr val="349A6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rgbClr val="349A6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rgbClr val="349A6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rgbClr val="349A6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5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5"/>
          <p:cNvSpPr txBox="1"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5"/>
          <p:cNvSpPr txBox="1"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29" name="Google Shape;29;p55"/>
          <p:cNvSpPr txBox="1">
            <a:spLocks noGrp="1"/>
          </p:cNvSpPr>
          <p:nvPr>
            <p:ph type="ftr" idx="11"/>
          </p:nvPr>
        </p:nvSpPr>
        <p:spPr>
          <a:xfrm>
            <a:off x="581192" y="635829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5"/>
          <p:cNvSpPr txBox="1">
            <a:spLocks noGrp="1"/>
          </p:cNvSpPr>
          <p:nvPr>
            <p:ph type="dt" idx="10"/>
          </p:nvPr>
        </p:nvSpPr>
        <p:spPr>
          <a:xfrm>
            <a:off x="5523948" y="635449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1" name="Google Shape;31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00477" y="5558870"/>
            <a:ext cx="1158243" cy="1151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0"/>
          <p:cNvSpPr/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0"/>
          <p:cNvSpPr txBox="1"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 b="0" cap="none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0"/>
          <p:cNvSpPr txBox="1"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60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49A6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0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49A6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0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rgbClr val="349A6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rgbClr val="349A6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rgbClr val="349A6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rgbClr val="349A6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rgbClr val="349A6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rgbClr val="349A6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rgbClr val="349A6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rgbClr val="349A6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rgbClr val="349A6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1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1"/>
          <p:cNvSpPr txBox="1"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1"/>
          <p:cNvSpPr txBox="1">
            <a:spLocks noGrp="1"/>
          </p:cNvSpPr>
          <p:nvPr>
            <p:ph type="body" idx="1"/>
          </p:nvPr>
        </p:nvSpPr>
        <p:spPr>
          <a:xfrm>
            <a:off x="581192" y="2228002"/>
            <a:ext cx="3899527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3" name="Google Shape;43;p61"/>
          <p:cNvSpPr txBox="1">
            <a:spLocks noGrp="1"/>
          </p:cNvSpPr>
          <p:nvPr>
            <p:ph type="body" idx="2"/>
          </p:nvPr>
        </p:nvSpPr>
        <p:spPr>
          <a:xfrm>
            <a:off x="4663282" y="2228003"/>
            <a:ext cx="3907662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4" name="Google Shape;44;p61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1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1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2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2"/>
          <p:cNvSpPr txBox="1"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2"/>
          <p:cNvSpPr txBox="1"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62"/>
          <p:cNvSpPr txBox="1">
            <a:spLocks noGrp="1"/>
          </p:cNvSpPr>
          <p:nvPr>
            <p:ph type="body" idx="2"/>
          </p:nvPr>
        </p:nvSpPr>
        <p:spPr>
          <a:xfrm>
            <a:off x="581192" y="2926051"/>
            <a:ext cx="3899527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2" name="Google Shape;52;p62"/>
          <p:cNvSpPr txBox="1">
            <a:spLocks noGrp="1"/>
          </p:cNvSpPr>
          <p:nvPr>
            <p:ph type="body" idx="3"/>
          </p:nvPr>
        </p:nvSpPr>
        <p:spPr>
          <a:xfrm>
            <a:off x="4969308" y="2228003"/>
            <a:ext cx="360163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62"/>
          <p:cNvSpPr txBox="1">
            <a:spLocks noGrp="1"/>
          </p:cNvSpPr>
          <p:nvPr>
            <p:ph type="body" idx="4"/>
          </p:nvPr>
        </p:nvSpPr>
        <p:spPr>
          <a:xfrm>
            <a:off x="4663282" y="2926051"/>
            <a:ext cx="3907662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4" name="Google Shape;54;p62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2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2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3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63"/>
          <p:cNvSpPr txBox="1"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3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3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3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4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4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4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5"/>
          <p:cNvSpPr/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65"/>
          <p:cNvSpPr txBox="1"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49A65"/>
              </a:buClr>
              <a:buSzPts val="2000"/>
              <a:buFont typeface="Gill Sans"/>
              <a:buNone/>
              <a:defRPr sz="2000" b="0">
                <a:solidFill>
                  <a:srgbClr val="349A6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5"/>
          <p:cNvSpPr txBox="1">
            <a:spLocks noGrp="1"/>
          </p:cNvSpPr>
          <p:nvPr>
            <p:ph type="body" idx="1"/>
          </p:nvPr>
        </p:nvSpPr>
        <p:spPr>
          <a:xfrm>
            <a:off x="446399" y="601200"/>
            <a:ext cx="8240400" cy="4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5440" algn="l"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marL="1371600" lvl="2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marL="1828800" lvl="3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marL="2286000" lvl="4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marL="2743200" lvl="5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marL="3200400" lvl="6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marL="3657600" lvl="7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marL="4114800" lvl="8" indent="-310388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65"/>
          <p:cNvSpPr txBox="1">
            <a:spLocks noGrp="1"/>
          </p:cNvSpPr>
          <p:nvPr>
            <p:ph type="body" idx="2"/>
          </p:nvPr>
        </p:nvSpPr>
        <p:spPr>
          <a:xfrm>
            <a:off x="4305617" y="5262295"/>
            <a:ext cx="4265327" cy="68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65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49A6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5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49A6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5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rgbClr val="349A6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rgbClr val="349A6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rgbClr val="349A6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rgbClr val="349A6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rgbClr val="349A6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rgbClr val="349A6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rgbClr val="349A6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rgbClr val="349A6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rgbClr val="349A6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6"/>
          <p:cNvSpPr txBox="1"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sz="2400" b="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6"/>
          <p:cNvSpPr>
            <a:spLocks noGrp="1"/>
          </p:cNvSpPr>
          <p:nvPr>
            <p:ph type="pic" idx="2"/>
          </p:nvPr>
        </p:nvSpPr>
        <p:spPr>
          <a:xfrm>
            <a:off x="448093" y="599725"/>
            <a:ext cx="8238706" cy="3557252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66"/>
          <p:cNvSpPr txBox="1">
            <a:spLocks noGrp="1"/>
          </p:cNvSpPr>
          <p:nvPr>
            <p:ph type="body" idx="1"/>
          </p:nvPr>
        </p:nvSpPr>
        <p:spPr>
          <a:xfrm>
            <a:off x="581192" y="5260126"/>
            <a:ext cx="7989752" cy="59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66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6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6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 txBox="1"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53"/>
          <p:cNvSpPr txBox="1"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3375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22072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10388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703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53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53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Google Shape;14;p53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53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53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53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"/>
          <p:cNvSpPr txBox="1">
            <a:spLocks noGrp="1"/>
          </p:cNvSpPr>
          <p:nvPr>
            <p:ph type="ctrTitle"/>
          </p:nvPr>
        </p:nvSpPr>
        <p:spPr>
          <a:xfrm>
            <a:off x="533400" y="381000"/>
            <a:ext cx="7924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ill Sans"/>
              <a:buNone/>
            </a:pPr>
            <a:r>
              <a:rPr lang="en-US" sz="4000"/>
              <a:t>OMHA COACH MEETING</a:t>
            </a:r>
            <a:br>
              <a:rPr lang="en-US"/>
            </a:br>
            <a:endParaRPr/>
          </a:p>
        </p:txBody>
      </p:sp>
      <p:pic>
        <p:nvPicPr>
          <p:cNvPr id="277" name="Google Shape;27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4534" y="1652451"/>
            <a:ext cx="3853931" cy="3829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4" descr="Hockey Alberta | Positive Experiences For All Players">
            <a:extLst>
              <a:ext uri="{FF2B5EF4-FFF2-40B4-BE49-F238E27FC236}">
                <a16:creationId xmlns:a16="http://schemas.microsoft.com/office/drawing/2014/main" id="{43598E41-0384-BA1E-64D9-629F95B41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969" y="1652451"/>
            <a:ext cx="1173260" cy="117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D96BF-2597-A610-FDCC-AC13A3C4A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AFFILIATION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1D2AF-F900-7EF6-659B-0071E91D14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3444" indent="0">
              <a:buNone/>
            </a:pPr>
            <a:r>
              <a:rPr lang="en-CA" sz="2800" b="1">
                <a:effectLst/>
                <a:latin typeface="Corbel" panose="020B0503020204020204" pitchFamily="34" charset="0"/>
              </a:rPr>
              <a:t>Affiliation of Players </a:t>
            </a:r>
          </a:p>
          <a:p>
            <a:pPr marL="123444" indent="0">
              <a:buNone/>
            </a:pPr>
            <a:endParaRPr lang="en-CA">
              <a:effectLst/>
            </a:endParaRPr>
          </a:p>
          <a:p>
            <a:pPr marL="123444" indent="0">
              <a:buNone/>
            </a:pPr>
            <a:r>
              <a:rPr lang="en-CA" sz="1800">
                <a:solidFill>
                  <a:srgbClr val="668426"/>
                </a:solidFill>
                <a:effectLst/>
                <a:latin typeface="Wingdings" pitchFamily="2" charset="2"/>
              </a:rPr>
              <a:t>▪ </a:t>
            </a:r>
            <a:r>
              <a:rPr lang="en-CA" sz="1800">
                <a:effectLst/>
                <a:latin typeface="Calibri" panose="020F0502020204030204" pitchFamily="34" charset="0"/>
              </a:rPr>
              <a:t>OMHA Affiliation Procedure – </a:t>
            </a:r>
            <a:r>
              <a:rPr lang="en-CA" sz="1800" b="1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website </a:t>
            </a:r>
          </a:p>
          <a:p>
            <a:pPr marL="123444" indent="0">
              <a:buNone/>
            </a:pPr>
            <a:r>
              <a:rPr lang="en-CA" sz="1800">
                <a:solidFill>
                  <a:srgbClr val="668426"/>
                </a:solidFill>
                <a:effectLst/>
                <a:latin typeface="Wingdings" pitchFamily="2" charset="2"/>
              </a:rPr>
              <a:t>▪ </a:t>
            </a:r>
            <a:r>
              <a:rPr lang="en-CA" sz="1800">
                <a:effectLst/>
                <a:latin typeface="Calibri" panose="020F0502020204030204" pitchFamily="34" charset="0"/>
              </a:rPr>
              <a:t>Dec 15 – Hockey AB</a:t>
            </a:r>
            <a:br>
              <a:rPr lang="en-CA" sz="1800">
                <a:effectLst/>
                <a:latin typeface="Calibri" panose="020F0502020204030204" pitchFamily="34" charset="0"/>
              </a:rPr>
            </a:br>
            <a:r>
              <a:rPr lang="en-CA" sz="1800">
                <a:solidFill>
                  <a:srgbClr val="668426"/>
                </a:solidFill>
                <a:effectLst/>
                <a:latin typeface="Wingdings" pitchFamily="2" charset="2"/>
              </a:rPr>
              <a:t>▪ </a:t>
            </a:r>
            <a:r>
              <a:rPr lang="en-CA" sz="1800">
                <a:effectLst/>
                <a:latin typeface="Calibri" panose="020F0502020204030204" pitchFamily="34" charset="0"/>
              </a:rPr>
              <a:t>Player/Goalie request</a:t>
            </a:r>
            <a:br>
              <a:rPr lang="en-CA" sz="1800">
                <a:effectLst/>
                <a:latin typeface="Calibri" panose="020F0502020204030204" pitchFamily="34" charset="0"/>
              </a:rPr>
            </a:br>
            <a:r>
              <a:rPr lang="en-CA" sz="1800">
                <a:solidFill>
                  <a:srgbClr val="668426"/>
                </a:solidFill>
                <a:effectLst/>
                <a:latin typeface="Wingdings" pitchFamily="2" charset="2"/>
              </a:rPr>
              <a:t>▪ </a:t>
            </a:r>
            <a:r>
              <a:rPr lang="en-CA" sz="1800">
                <a:effectLst/>
                <a:latin typeface="Calibri" panose="020F0502020204030204" pitchFamily="34" charset="0"/>
              </a:rPr>
              <a:t>Team Roster can not grow </a:t>
            </a:r>
            <a:endParaRPr lang="en-CA">
              <a:effectLst/>
            </a:endParaRPr>
          </a:p>
          <a:p>
            <a:pPr marL="123444" indent="0">
              <a:buNone/>
            </a:pPr>
            <a:r>
              <a:rPr lang="en-CA" sz="1800">
                <a:solidFill>
                  <a:srgbClr val="668426"/>
                </a:solidFill>
                <a:effectLst/>
                <a:latin typeface="Wingdings" pitchFamily="2" charset="2"/>
              </a:rPr>
              <a:t>▪ </a:t>
            </a:r>
            <a:r>
              <a:rPr lang="en-CA" sz="1800" b="1">
                <a:effectLst/>
                <a:latin typeface="Calibri" panose="020F0502020204030204" pitchFamily="34" charset="0"/>
              </a:rPr>
              <a:t>Goalies – Emergency based only</a:t>
            </a:r>
            <a:br>
              <a:rPr lang="en-CA" sz="1800" b="1">
                <a:effectLst/>
                <a:latin typeface="Calibri" panose="020F0502020204030204" pitchFamily="34" charset="0"/>
              </a:rPr>
            </a:br>
            <a:r>
              <a:rPr lang="en-CA" sz="1800">
                <a:solidFill>
                  <a:srgbClr val="668426"/>
                </a:solidFill>
                <a:effectLst/>
                <a:latin typeface="Wingdings" pitchFamily="2" charset="2"/>
              </a:rPr>
              <a:t>▪ </a:t>
            </a:r>
            <a:r>
              <a:rPr lang="en-CA" sz="1800">
                <a:effectLst/>
                <a:latin typeface="Calibri" panose="020F0502020204030204" pitchFamily="34" charset="0"/>
              </a:rPr>
              <a:t>Emergency call up </a:t>
            </a:r>
            <a:r>
              <a:rPr lang="en-CA" sz="180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MUST </a:t>
            </a:r>
            <a:r>
              <a:rPr lang="en-CA" sz="1800">
                <a:effectLst/>
                <a:latin typeface="Calibri" panose="020F0502020204030204" pitchFamily="34" charset="0"/>
              </a:rPr>
              <a:t>play</a:t>
            </a:r>
            <a:br>
              <a:rPr lang="en-CA" sz="1800">
                <a:effectLst/>
                <a:latin typeface="Calibri" panose="020F0502020204030204" pitchFamily="34" charset="0"/>
              </a:rPr>
            </a:br>
            <a:r>
              <a:rPr lang="en-CA" sz="1800">
                <a:solidFill>
                  <a:srgbClr val="668426"/>
                </a:solidFill>
                <a:effectLst/>
                <a:latin typeface="Wingdings" pitchFamily="2" charset="2"/>
              </a:rPr>
              <a:t>▪ </a:t>
            </a:r>
            <a:r>
              <a:rPr lang="en-CA" sz="1800" b="1">
                <a:effectLst/>
                <a:latin typeface="Calibri" panose="020F0502020204030204" pitchFamily="34" charset="0"/>
              </a:rPr>
              <a:t>Bring to </a:t>
            </a:r>
            <a:r>
              <a:rPr lang="en-CA" sz="1800" b="1" u="sng">
                <a:effectLst/>
                <a:latin typeface="Calibri" panose="020F0502020204030204" pitchFamily="34" charset="0"/>
              </a:rPr>
              <a:t>Jamie Steer’s</a:t>
            </a:r>
            <a:r>
              <a:rPr lang="en-CA" sz="1800" b="1">
                <a:effectLst/>
                <a:latin typeface="Calibri" panose="020F0502020204030204" pitchFamily="34" charset="0"/>
              </a:rPr>
              <a:t>  attention when you need one </a:t>
            </a:r>
            <a:endParaRPr lang="en-CA">
              <a:effectLst/>
            </a:endParaRPr>
          </a:p>
          <a:p>
            <a:endParaRPr lang="en-US"/>
          </a:p>
        </p:txBody>
      </p:sp>
      <p:pic>
        <p:nvPicPr>
          <p:cNvPr id="4" name="Picture 4" descr="Hockey Alberta | Positive Experiences For All Players">
            <a:extLst>
              <a:ext uri="{FF2B5EF4-FFF2-40B4-BE49-F238E27FC236}">
                <a16:creationId xmlns:a16="http://schemas.microsoft.com/office/drawing/2014/main" id="{86B98585-FDD0-E2BF-97AC-9CCF68AE9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70" y="5506172"/>
            <a:ext cx="1328708" cy="132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076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254F3-15BE-14E2-2859-74F6BCBE3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400" b="1">
                <a:effectLst/>
                <a:latin typeface="Corbel" panose="020B0503020204020204" pitchFamily="34" charset="0"/>
              </a:rPr>
              <a:t>Officials </a:t>
            </a:r>
            <a:br>
              <a:rPr lang="en-CA" sz="3200">
                <a:effectLst/>
              </a:rPr>
            </a:br>
            <a:endParaRPr lang="en-US" sz="3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32662F-475E-BFAD-4495-87021F69C4E8}"/>
              </a:ext>
            </a:extLst>
          </p:cNvPr>
          <p:cNvSpPr txBox="1"/>
          <p:nvPr/>
        </p:nvSpPr>
        <p:spPr>
          <a:xfrm>
            <a:off x="420624" y="2109216"/>
            <a:ext cx="83027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800" dirty="0">
              <a:latin typeface="Calibri" panose="020F0502020204030204" pitchFamily="34" charset="0"/>
            </a:endParaRPr>
          </a:p>
          <a:p>
            <a:r>
              <a:rPr lang="en-CA" sz="1800" b="1" dirty="0">
                <a:effectLst/>
                <a:latin typeface="Calibri" panose="020F0502020204030204" pitchFamily="34" charset="0"/>
              </a:rPr>
              <a:t>Rule Changes – we will identify to Coaches/Team Staff  following meeting on Oct 18</a:t>
            </a:r>
            <a:r>
              <a:rPr lang="en-CA" sz="1800" b="1" baseline="30000" dirty="0">
                <a:effectLst/>
                <a:latin typeface="Calibri" panose="020F0502020204030204" pitchFamily="34" charset="0"/>
              </a:rPr>
              <a:t>th</a:t>
            </a:r>
            <a:r>
              <a:rPr lang="en-CA" sz="1800" b="1" dirty="0">
                <a:effectLst/>
                <a:latin typeface="Calibri" panose="020F0502020204030204" pitchFamily="34" charset="0"/>
              </a:rPr>
              <a:t>, 2023</a:t>
            </a:r>
            <a:endParaRPr lang="en-CA" sz="2400" dirty="0">
              <a:effectLst/>
            </a:endParaRPr>
          </a:p>
          <a:p>
            <a:endParaRPr lang="en-CA" sz="18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>
                <a:effectLst/>
                <a:latin typeface="Calibri" panose="020F0502020204030204" pitchFamily="34" charset="0"/>
              </a:rPr>
              <a:t>NO Managers allowed in score keepers box </a:t>
            </a:r>
          </a:p>
          <a:p>
            <a:endParaRPr lang="en-CA" sz="1800" dirty="0">
              <a:effectLst/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>
                <a:effectLst/>
                <a:latin typeface="Calibri" panose="020F0502020204030204" pitchFamily="34" charset="0"/>
              </a:rPr>
              <a:t>U7 – no officials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8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>
                <a:effectLst/>
                <a:latin typeface="Calibri" panose="020F0502020204030204" pitchFamily="34" charset="0"/>
              </a:rPr>
              <a:t>U9 – New officials</a:t>
            </a:r>
            <a:r>
              <a:rPr lang="en-CA" sz="1800" dirty="0">
                <a:latin typeface="Calibri" panose="020F0502020204030204" pitchFamily="34" charset="0"/>
              </a:rPr>
              <a:t>/limited </a:t>
            </a:r>
            <a:r>
              <a:rPr lang="en-CA" sz="1800" dirty="0" err="1">
                <a:latin typeface="Calibri" panose="020F0502020204030204" pitchFamily="34" charset="0"/>
              </a:rPr>
              <a:t>involvment</a:t>
            </a:r>
            <a:endParaRPr lang="en-CA" sz="1800" dirty="0">
              <a:effectLst/>
              <a:latin typeface="Calibri" panose="020F0502020204030204" pitchFamily="34" charset="0"/>
            </a:endParaRPr>
          </a:p>
          <a:p>
            <a:br>
              <a:rPr lang="en-CA" sz="1800" dirty="0">
                <a:effectLst/>
                <a:latin typeface="Calibri" panose="020F0502020204030204" pitchFamily="34" charset="0"/>
              </a:rPr>
            </a:br>
            <a:r>
              <a:rPr lang="en-CA" sz="1800" dirty="0">
                <a:solidFill>
                  <a:srgbClr val="668426"/>
                </a:solidFill>
                <a:effectLst/>
                <a:latin typeface="Wingdings" pitchFamily="2" charset="2"/>
              </a:rPr>
              <a:t>▪ </a:t>
            </a:r>
            <a:r>
              <a:rPr lang="en-CA" sz="1800" dirty="0">
                <a:effectLst/>
                <a:latin typeface="Calibri" panose="020F0502020204030204" pitchFamily="34" charset="0"/>
              </a:rPr>
              <a:t>U11/U13 House - on ice officials, new to officiating, up to 4 on the ice at a   time </a:t>
            </a:r>
          </a:p>
          <a:p>
            <a:endParaRPr lang="en-CA" sz="1800" dirty="0">
              <a:solidFill>
                <a:srgbClr val="668426"/>
              </a:solidFill>
              <a:latin typeface="Calibri" panose="020F0502020204030204" pitchFamily="34" charset="0"/>
            </a:endParaRPr>
          </a:p>
          <a:p>
            <a:r>
              <a:rPr lang="en-CA" sz="1800" dirty="0">
                <a:solidFill>
                  <a:srgbClr val="668426"/>
                </a:solidFill>
                <a:effectLst/>
                <a:latin typeface="Wingdings" pitchFamily="2" charset="2"/>
              </a:rPr>
              <a:t>▪ </a:t>
            </a:r>
            <a:r>
              <a:rPr lang="en-CA" sz="1800" dirty="0">
                <a:effectLst/>
                <a:latin typeface="Calibri" panose="020F0502020204030204" pitchFamily="34" charset="0"/>
              </a:rPr>
              <a:t>CAHL/RMFHL/RHL – as per league guidelines </a:t>
            </a:r>
            <a:endParaRPr lang="en-CA" sz="2400" dirty="0">
              <a:effectLst/>
            </a:endParaRPr>
          </a:p>
          <a:p>
            <a:endParaRPr lang="en-CA" sz="1800" dirty="0">
              <a:effectLst/>
              <a:latin typeface="Calibri" panose="020F0502020204030204" pitchFamily="34" charset="0"/>
            </a:endParaRPr>
          </a:p>
          <a:p>
            <a:endParaRPr lang="en-CA" sz="1800" dirty="0">
              <a:latin typeface="Calibri" panose="020F0502020204030204" pitchFamily="34" charset="0"/>
            </a:endParaRPr>
          </a:p>
          <a:p>
            <a:endParaRPr lang="en-CA" sz="1800" dirty="0">
              <a:effectLst/>
              <a:latin typeface="Calibri" panose="020F0502020204030204" pitchFamily="34" charset="0"/>
            </a:endParaRPr>
          </a:p>
          <a:p>
            <a:br>
              <a:rPr lang="en-CA" sz="1800" dirty="0">
                <a:effectLst/>
                <a:latin typeface="Calibri" panose="020F0502020204030204" pitchFamily="34" charset="0"/>
              </a:rPr>
            </a:br>
            <a:endParaRPr lang="en-CA" dirty="0">
              <a:effectLst/>
            </a:endParaRPr>
          </a:p>
        </p:txBody>
      </p:sp>
      <p:pic>
        <p:nvPicPr>
          <p:cNvPr id="1040" name="Picture 16" descr="page9image2226608">
            <a:extLst>
              <a:ext uri="{FF2B5EF4-FFF2-40B4-BE49-F238E27FC236}">
                <a16:creationId xmlns:a16="http://schemas.microsoft.com/office/drawing/2014/main" id="{A9C7217D-50DD-B8EF-4862-373B70CC5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826093"/>
            <a:ext cx="38227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News and Events | Hockey Alberta | Officials Committee">
            <a:extLst>
              <a:ext uri="{FF2B5EF4-FFF2-40B4-BE49-F238E27FC236}">
                <a16:creationId xmlns:a16="http://schemas.microsoft.com/office/drawing/2014/main" id="{35DEC365-066B-19EC-1673-39A0F3666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1" y="3516426"/>
            <a:ext cx="3075550" cy="96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page9image2226608">
            <a:extLst>
              <a:ext uri="{FF2B5EF4-FFF2-40B4-BE49-F238E27FC236}">
                <a16:creationId xmlns:a16="http://schemas.microsoft.com/office/drawing/2014/main" id="{32C8D4A4-7838-3287-E17F-0547AD352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227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561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BAF0D-BF4B-B717-ACCE-931B6B93D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NECK GUARDS</a:t>
            </a:r>
          </a:p>
        </p:txBody>
      </p:sp>
      <p:pic>
        <p:nvPicPr>
          <p:cNvPr id="8196" name="Picture 4" descr="Bauer Youth NG NLP7 Core Neck Guard Collar, Black, Shin Guards - Amazon  Canada">
            <a:extLst>
              <a:ext uri="{FF2B5EF4-FFF2-40B4-BE49-F238E27FC236}">
                <a16:creationId xmlns:a16="http://schemas.microsoft.com/office/drawing/2014/main" id="{B0953262-2902-26FD-254D-D92660342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908" y="2093171"/>
            <a:ext cx="33909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CM 600 Cut Resistant Hockey Neck Guard">
            <a:extLst>
              <a:ext uri="{FF2B5EF4-FFF2-40B4-BE49-F238E27FC236}">
                <a16:creationId xmlns:a16="http://schemas.microsoft.com/office/drawing/2014/main" id="{9330C49C-B89A-1EFC-84B4-D1729313E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4242816"/>
            <a:ext cx="2139696" cy="213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Bauer NG NLP8 Core Bib hockey neck guard - kids">
            <a:extLst>
              <a:ext uri="{FF2B5EF4-FFF2-40B4-BE49-F238E27FC236}">
                <a16:creationId xmlns:a16="http://schemas.microsoft.com/office/drawing/2014/main" id="{E5F5B104-69C5-5A01-2F0A-AE1556272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375" y="4815840"/>
            <a:ext cx="1919478" cy="191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98CDC4-3CBD-E0F1-D73E-DBF8CCC7BA5A}"/>
              </a:ext>
            </a:extLst>
          </p:cNvPr>
          <p:cNvSpPr txBox="1"/>
          <p:nvPr/>
        </p:nvSpPr>
        <p:spPr>
          <a:xfrm>
            <a:off x="390144" y="2231136"/>
            <a:ext cx="4901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Players will be asked to leave the ice.</a:t>
            </a:r>
          </a:p>
          <a:p>
            <a:endParaRPr lang="en-US"/>
          </a:p>
          <a:p>
            <a:r>
              <a:rPr lang="en-US" sz="1800" b="1">
                <a:solidFill>
                  <a:schemeClr val="bg2"/>
                </a:solidFill>
              </a:rPr>
              <a:t>No player can hit the ice unless they have a neck guard.  Coaches will be suspended per ORA</a:t>
            </a:r>
          </a:p>
        </p:txBody>
      </p:sp>
    </p:spTree>
    <p:extLst>
      <p:ext uri="{BB962C8B-B14F-4D97-AF65-F5344CB8AC3E}">
        <p14:creationId xmlns:p14="http://schemas.microsoft.com/office/powerpoint/2010/main" val="375930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825F9-444F-82E8-CC04-22166B27E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COACH SUPPORT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0851D-254E-5583-ACB9-4F9E485AD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1881554"/>
            <a:ext cx="7989752" cy="4747846"/>
          </a:xfrm>
        </p:spPr>
        <p:txBody>
          <a:bodyPr>
            <a:normAutofit/>
          </a:bodyPr>
          <a:lstStyle/>
          <a:p>
            <a:pPr marL="123444" indent="0">
              <a:buNone/>
            </a:pPr>
            <a:r>
              <a:rPr lang="en-CA" sz="1800" b="1">
                <a:effectLst/>
                <a:latin typeface="Corbel" panose="020B0503020204020204" pitchFamily="34" charset="0"/>
              </a:rPr>
              <a:t>Coach Mentoring </a:t>
            </a:r>
            <a:endParaRPr lang="en-CA">
              <a:effectLst/>
            </a:endParaRPr>
          </a:p>
          <a:p>
            <a:pPr marL="123444" indent="0">
              <a:buNone/>
            </a:pPr>
            <a:r>
              <a:rPr lang="en-CA" sz="1800">
                <a:solidFill>
                  <a:srgbClr val="668426"/>
                </a:solidFill>
                <a:effectLst/>
                <a:latin typeface="ArialMT"/>
              </a:rPr>
              <a:t>	• </a:t>
            </a:r>
            <a:r>
              <a:rPr lang="en-CA" sz="1800" b="1">
                <a:effectLst/>
                <a:latin typeface="Corbel" panose="020B0503020204020204" pitchFamily="34" charset="0"/>
              </a:rPr>
              <a:t>Internal Resources: </a:t>
            </a:r>
            <a:endParaRPr lang="en-CA">
              <a:effectLst/>
            </a:endParaRPr>
          </a:p>
          <a:p>
            <a:pPr marL="123444" indent="0">
              <a:buNone/>
            </a:pPr>
            <a:r>
              <a:rPr lang="en-CA" sz="1800">
                <a:solidFill>
                  <a:srgbClr val="668426"/>
                </a:solidFill>
                <a:effectLst/>
                <a:latin typeface="ArialMT"/>
              </a:rPr>
              <a:t>	• </a:t>
            </a:r>
            <a:r>
              <a:rPr lang="en-CA" sz="1800">
                <a:effectLst/>
                <a:latin typeface="Corbel" panose="020B0503020204020204" pitchFamily="34" charset="0"/>
              </a:rPr>
              <a:t>Jamie Steer–Operations </a:t>
            </a:r>
            <a:r>
              <a:rPr lang="en-CA">
                <a:latin typeface="Corbel" panose="020B0503020204020204" pitchFamily="34" charset="0"/>
              </a:rPr>
              <a:t>C</a:t>
            </a:r>
            <a:r>
              <a:rPr lang="en-CA" sz="1800">
                <a:effectLst/>
                <a:latin typeface="Corbel" panose="020B0503020204020204" pitchFamily="34" charset="0"/>
              </a:rPr>
              <a:t>oordinator, AAA </a:t>
            </a:r>
            <a:r>
              <a:rPr lang="en-CA">
                <a:latin typeface="Corbel" panose="020B0503020204020204" pitchFamily="34" charset="0"/>
              </a:rPr>
              <a:t>C</a:t>
            </a:r>
            <a:r>
              <a:rPr lang="en-CA" sz="1800">
                <a:effectLst/>
                <a:latin typeface="Corbel" panose="020B0503020204020204" pitchFamily="34" charset="0"/>
              </a:rPr>
              <a:t>oach, HA evaluator </a:t>
            </a:r>
            <a:endParaRPr lang="en-CA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1800">
                <a:solidFill>
                  <a:srgbClr val="668426"/>
                </a:solidFill>
                <a:effectLst/>
                <a:latin typeface="Corbel" panose="020B0503020204020204" pitchFamily="34" charset="0"/>
              </a:rPr>
              <a:t>OMHA Development Groups </a:t>
            </a:r>
            <a:endParaRPr lang="en-CA" sz="1800">
              <a:solidFill>
                <a:srgbClr val="668426"/>
              </a:solidFill>
              <a:effectLst/>
              <a:latin typeface="Aria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1800">
                <a:solidFill>
                  <a:srgbClr val="668426"/>
                </a:solidFill>
                <a:effectLst/>
                <a:latin typeface="Corbel" panose="020B0503020204020204" pitchFamily="34" charset="0"/>
              </a:rPr>
              <a:t>OOAA Coaches–reach out for access to OOAA coaching staffs </a:t>
            </a:r>
            <a:endParaRPr lang="en-CA" sz="1800">
              <a:solidFill>
                <a:srgbClr val="668426"/>
              </a:solidFill>
              <a:effectLst/>
              <a:latin typeface="Aria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1800">
                <a:solidFill>
                  <a:srgbClr val="668426"/>
                </a:solidFill>
                <a:effectLst/>
                <a:latin typeface="Corbel" panose="020B0503020204020204" pitchFamily="34" charset="0"/>
              </a:rPr>
              <a:t>Coach Talks  to be setup this year</a:t>
            </a:r>
            <a:endParaRPr lang="en-CA" sz="1800">
              <a:solidFill>
                <a:srgbClr val="668426"/>
              </a:solidFill>
              <a:effectLst/>
              <a:latin typeface="Aria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1800">
                <a:solidFill>
                  <a:srgbClr val="668426"/>
                </a:solidFill>
                <a:effectLst/>
                <a:latin typeface="Corbel" panose="020B0503020204020204" pitchFamily="34" charset="0"/>
              </a:rPr>
              <a:t>Use each other – Div Directors and Exec Team can help with introductions</a:t>
            </a:r>
            <a:endParaRPr lang="en-CA" sz="1800">
              <a:solidFill>
                <a:srgbClr val="668426"/>
              </a:solidFill>
              <a:effectLst/>
              <a:latin typeface="Aria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1800" u="sng">
                <a:solidFill>
                  <a:srgbClr val="668426"/>
                </a:solidFill>
                <a:effectLst/>
                <a:latin typeface="Corbel" panose="020B0503020204020204" pitchFamily="34" charset="0"/>
              </a:rPr>
              <a:t>External Resources</a:t>
            </a:r>
            <a:r>
              <a:rPr lang="en-CA" sz="1800">
                <a:solidFill>
                  <a:srgbClr val="668426"/>
                </a:solidFill>
                <a:effectLst/>
                <a:latin typeface="Corbel" panose="020B0503020204020204" pitchFamily="34" charset="0"/>
              </a:rPr>
              <a:t>:</a:t>
            </a:r>
            <a:endParaRPr lang="en-CA" sz="1800">
              <a:solidFill>
                <a:srgbClr val="668426"/>
              </a:solidFill>
              <a:effectLst/>
              <a:latin typeface="ArialMT"/>
            </a:endParaRPr>
          </a:p>
          <a:p>
            <a:pPr marL="123444" indent="0">
              <a:buNone/>
            </a:pPr>
            <a:r>
              <a:rPr lang="en-CA" sz="1800">
                <a:solidFill>
                  <a:srgbClr val="668426"/>
                </a:solidFill>
                <a:effectLst/>
                <a:latin typeface="ArialMT"/>
              </a:rPr>
              <a:t> </a:t>
            </a:r>
            <a:r>
              <a:rPr lang="en-CA" sz="1800">
                <a:effectLst/>
                <a:latin typeface="Corbel" panose="020B0503020204020204" pitchFamily="34" charset="0"/>
              </a:rPr>
              <a:t>If you need anything, please reach out to our Development Groups for help</a:t>
            </a:r>
          </a:p>
          <a:p>
            <a:pPr marL="123444" indent="0">
              <a:buNone/>
            </a:pPr>
            <a:r>
              <a:rPr lang="en-CA" sz="1800">
                <a:solidFill>
                  <a:srgbClr val="668426"/>
                </a:solidFill>
                <a:effectLst/>
                <a:latin typeface="ArialMT"/>
              </a:rPr>
              <a:t>• </a:t>
            </a:r>
            <a:r>
              <a:rPr lang="en-CA" sz="1800">
                <a:effectLst/>
                <a:latin typeface="Corbel" panose="020B0503020204020204" pitchFamily="34" charset="0"/>
              </a:rPr>
              <a:t>Practice plans </a:t>
            </a:r>
          </a:p>
          <a:p>
            <a:pPr marL="123444" indent="0">
              <a:buNone/>
            </a:pPr>
            <a:r>
              <a:rPr lang="en-CA" sz="1800">
                <a:solidFill>
                  <a:srgbClr val="668426"/>
                </a:solidFill>
                <a:effectLst/>
                <a:latin typeface="ArialMT"/>
              </a:rPr>
              <a:t>• </a:t>
            </a:r>
            <a:r>
              <a:rPr lang="en-CA" sz="1800">
                <a:effectLst/>
                <a:latin typeface="Corbel" panose="020B0503020204020204" pitchFamily="34" charset="0"/>
              </a:rPr>
              <a:t>Drills</a:t>
            </a:r>
            <a:br>
              <a:rPr lang="en-CA" sz="1800">
                <a:effectLst/>
                <a:latin typeface="Corbel" panose="020B0503020204020204" pitchFamily="34" charset="0"/>
              </a:rPr>
            </a:br>
            <a:r>
              <a:rPr lang="en-CA" sz="1800">
                <a:solidFill>
                  <a:srgbClr val="668426"/>
                </a:solidFill>
                <a:effectLst/>
                <a:latin typeface="ArialMT"/>
              </a:rPr>
              <a:t>• </a:t>
            </a:r>
            <a:r>
              <a:rPr lang="en-CA" sz="1800">
                <a:effectLst/>
                <a:latin typeface="Corbel" panose="020B0503020204020204" pitchFamily="34" charset="0"/>
              </a:rPr>
              <a:t>Courses</a:t>
            </a:r>
            <a:br>
              <a:rPr lang="en-CA" sz="1800">
                <a:effectLst/>
                <a:latin typeface="Corbel" panose="020B0503020204020204" pitchFamily="34" charset="0"/>
              </a:rPr>
            </a:br>
            <a:r>
              <a:rPr lang="en-CA" sz="1800">
                <a:solidFill>
                  <a:srgbClr val="668426"/>
                </a:solidFill>
                <a:effectLst/>
                <a:latin typeface="ArialMT"/>
              </a:rPr>
              <a:t>• </a:t>
            </a:r>
            <a:r>
              <a:rPr lang="en-CA" sz="1800">
                <a:effectLst/>
                <a:latin typeface="Corbel" panose="020B0503020204020204" pitchFamily="34" charset="0"/>
              </a:rPr>
              <a:t>Etc. </a:t>
            </a:r>
            <a:endParaRPr lang="en-CA">
              <a:effectLst/>
            </a:endParaRPr>
          </a:p>
          <a:p>
            <a:endParaRPr lang="en-US"/>
          </a:p>
        </p:txBody>
      </p:sp>
      <p:pic>
        <p:nvPicPr>
          <p:cNvPr id="11266" name="Picture 2" descr="Why Coaching? - Quality Service Contractors">
            <a:extLst>
              <a:ext uri="{FF2B5EF4-FFF2-40B4-BE49-F238E27FC236}">
                <a16:creationId xmlns:a16="http://schemas.microsoft.com/office/drawing/2014/main" id="{A37B15B9-F7AA-12B3-015B-92ED324A5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38" y="5321536"/>
            <a:ext cx="4795502" cy="130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297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8DCD7-AEA9-26B3-6407-E00E63C6A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Driving Policy Players</a:t>
            </a:r>
          </a:p>
        </p:txBody>
      </p:sp>
      <p:pic>
        <p:nvPicPr>
          <p:cNvPr id="2049" name="Picture 1" descr="page11image2223072">
            <a:extLst>
              <a:ext uri="{FF2B5EF4-FFF2-40B4-BE49-F238E27FC236}">
                <a16:creationId xmlns:a16="http://schemas.microsoft.com/office/drawing/2014/main" id="{2EB99211-83DF-8C5D-441F-D5391E0BF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128" y="617476"/>
            <a:ext cx="4876800" cy="62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CCE76F-13BB-6ED7-1F9D-65BC67218D6C}"/>
              </a:ext>
            </a:extLst>
          </p:cNvPr>
          <p:cNvSpPr txBox="1"/>
          <p:nvPr/>
        </p:nvSpPr>
        <p:spPr>
          <a:xfrm>
            <a:off x="426720" y="2984227"/>
            <a:ext cx="2267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On the OMNH website</a:t>
            </a:r>
          </a:p>
          <a:p>
            <a:endParaRPr lang="en-US"/>
          </a:p>
          <a:p>
            <a:r>
              <a:rPr lang="en-US"/>
              <a:t>U18 Coaches must review</a:t>
            </a:r>
          </a:p>
          <a:p>
            <a:endParaRPr lang="en-US"/>
          </a:p>
        </p:txBody>
      </p:sp>
      <p:pic>
        <p:nvPicPr>
          <p:cNvPr id="2051" name="Picture 3" descr="Nothing like spotting someone in full hockey equipment cruising down the  highway - Article - Bardown">
            <a:extLst>
              <a:ext uri="{FF2B5EF4-FFF2-40B4-BE49-F238E27FC236}">
                <a16:creationId xmlns:a16="http://schemas.microsoft.com/office/drawing/2014/main" id="{4D971673-BC31-7AF4-897C-0CC3CDBE4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2" y="4084320"/>
            <a:ext cx="3537480" cy="198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907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002AC-C763-F759-7F3B-6C0B0E32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/>
              <a:t>QUESTIONS ?</a:t>
            </a:r>
          </a:p>
        </p:txBody>
      </p:sp>
      <p:pic>
        <p:nvPicPr>
          <p:cNvPr id="3074" name="Picture 2" descr="News &gt; Is 'rep' hockey right for my hockey player? President Letter Part 2  (Grand Valley Minor Hockey)">
            <a:extLst>
              <a:ext uri="{FF2B5EF4-FFF2-40B4-BE49-F238E27FC236}">
                <a16:creationId xmlns:a16="http://schemas.microsoft.com/office/drawing/2014/main" id="{5FFC33A3-9485-5EE3-FECB-924BD4A4F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094" y="2282013"/>
            <a:ext cx="2462784" cy="274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ckey Alberta | Positive Experiences For All Players">
            <a:extLst>
              <a:ext uri="{FF2B5EF4-FFF2-40B4-BE49-F238E27FC236}">
                <a16:creationId xmlns:a16="http://schemas.microsoft.com/office/drawing/2014/main" id="{5FB28CBC-7532-36CA-E609-DFB42DD3F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52" y="5533505"/>
            <a:ext cx="1274042" cy="127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ockey Canada - Wikipedia">
            <a:extLst>
              <a:ext uri="{FF2B5EF4-FFF2-40B4-BE49-F238E27FC236}">
                <a16:creationId xmlns:a16="http://schemas.microsoft.com/office/drawing/2014/main" id="{79513DD5-CC59-3066-EB97-FCBEB13F0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05" y="5376672"/>
            <a:ext cx="1362110" cy="127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page9image2226608">
            <a:extLst>
              <a:ext uri="{FF2B5EF4-FFF2-40B4-BE49-F238E27FC236}">
                <a16:creationId xmlns:a16="http://schemas.microsoft.com/office/drawing/2014/main" id="{10C52689-0076-F405-6B56-30EF95E33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924" y="5749014"/>
            <a:ext cx="38227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58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96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br>
              <a:rPr lang="en-US"/>
            </a:br>
            <a:endParaRPr/>
          </a:p>
        </p:txBody>
      </p:sp>
      <p:sp>
        <p:nvSpPr>
          <p:cNvPr id="284" name="Google Shape;284;p2"/>
          <p:cNvSpPr txBox="1">
            <a:spLocks noGrp="1"/>
          </p:cNvSpPr>
          <p:nvPr>
            <p:ph type="body" idx="1"/>
          </p:nvPr>
        </p:nvSpPr>
        <p:spPr>
          <a:xfrm>
            <a:off x="2221992" y="2114400"/>
            <a:ext cx="7772400" cy="42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94424" indent="0">
              <a:spcBef>
                <a:spcPts val="0"/>
              </a:spcBef>
              <a:buSzPct val="100000"/>
              <a:buNone/>
            </a:pPr>
            <a:r>
              <a:rPr lang="en-CA" sz="1800">
                <a:solidFill>
                  <a:srgbClr val="668426"/>
                </a:solidFill>
                <a:effectLst/>
                <a:latin typeface="Wingdings" pitchFamily="2" charset="2"/>
              </a:rPr>
              <a:t>▪ </a:t>
            </a:r>
            <a:r>
              <a:rPr lang="en-CA" sz="1800">
                <a:solidFill>
                  <a:srgbClr val="006600"/>
                </a:solidFill>
                <a:effectLst/>
                <a:latin typeface="Calibri" panose="020F0502020204030204" pitchFamily="34" charset="0"/>
              </a:rPr>
              <a:t>Player Health &amp; Wellness</a:t>
            </a:r>
            <a:br>
              <a:rPr lang="en-CA" sz="1800">
                <a:solidFill>
                  <a:srgbClr val="006600"/>
                </a:solidFill>
                <a:effectLst/>
                <a:latin typeface="Calibri" panose="020F0502020204030204" pitchFamily="34" charset="0"/>
              </a:rPr>
            </a:br>
            <a:r>
              <a:rPr lang="en-CA" sz="1800">
                <a:solidFill>
                  <a:srgbClr val="006600"/>
                </a:solidFill>
                <a:effectLst/>
                <a:latin typeface="Wingdings" pitchFamily="2" charset="2"/>
              </a:rPr>
              <a:t>▪ </a:t>
            </a:r>
            <a:r>
              <a:rPr lang="en-CA" sz="1800">
                <a:solidFill>
                  <a:srgbClr val="006600"/>
                </a:solidFill>
                <a:effectLst/>
                <a:latin typeface="Calibri" panose="020F0502020204030204" pitchFamily="34" charset="0"/>
              </a:rPr>
              <a:t>Hard Truths of Coaching – Hockey Canada / Hockey Alberta</a:t>
            </a:r>
          </a:p>
          <a:p>
            <a:pPr marL="394424" indent="0">
              <a:spcBef>
                <a:spcPts val="0"/>
              </a:spcBef>
              <a:buSzPct val="100000"/>
              <a:buNone/>
            </a:pPr>
            <a:r>
              <a:rPr lang="en-CA" sz="1800">
                <a:solidFill>
                  <a:srgbClr val="006600"/>
                </a:solidFill>
                <a:effectLst/>
                <a:latin typeface="Wingdings" pitchFamily="2" charset="2"/>
              </a:rPr>
              <a:t>▪ </a:t>
            </a:r>
            <a:r>
              <a:rPr lang="en-CA" sz="1800">
                <a:solidFill>
                  <a:srgbClr val="006600"/>
                </a:solidFill>
                <a:effectLst/>
                <a:latin typeface="Calibri" panose="020F0502020204030204" pitchFamily="34" charset="0"/>
              </a:rPr>
              <a:t>Coach Responsibilities – Expectations</a:t>
            </a:r>
            <a:br>
              <a:rPr lang="en-CA" sz="1800">
                <a:solidFill>
                  <a:srgbClr val="006600"/>
                </a:solidFill>
                <a:effectLst/>
                <a:latin typeface="Calibri" panose="020F0502020204030204" pitchFamily="34" charset="0"/>
              </a:rPr>
            </a:br>
            <a:r>
              <a:rPr lang="en-CA" sz="1800">
                <a:solidFill>
                  <a:srgbClr val="006600"/>
                </a:solidFill>
                <a:effectLst/>
                <a:latin typeface="Wingdings" pitchFamily="2" charset="2"/>
              </a:rPr>
              <a:t>▪ </a:t>
            </a:r>
            <a:r>
              <a:rPr lang="en-CA" sz="1800">
                <a:solidFill>
                  <a:srgbClr val="006600"/>
                </a:solidFill>
                <a:effectLst/>
                <a:latin typeface="Calibri" panose="020F0502020204030204" pitchFamily="34" charset="0"/>
              </a:rPr>
              <a:t>Player </a:t>
            </a:r>
            <a:r>
              <a:rPr lang="en-CA">
                <a:solidFill>
                  <a:srgbClr val="006600"/>
                </a:solidFill>
                <a:latin typeface="Calibri" panose="020F0502020204030204" pitchFamily="34" charset="0"/>
              </a:rPr>
              <a:t>Development</a:t>
            </a:r>
            <a:br>
              <a:rPr lang="en-CA" sz="1800">
                <a:solidFill>
                  <a:srgbClr val="006600"/>
                </a:solidFill>
                <a:effectLst/>
                <a:latin typeface="Calibri" panose="020F0502020204030204" pitchFamily="34" charset="0"/>
              </a:rPr>
            </a:br>
            <a:r>
              <a:rPr lang="en-CA" sz="1800">
                <a:solidFill>
                  <a:srgbClr val="006600"/>
                </a:solidFill>
                <a:effectLst/>
                <a:latin typeface="Wingdings" pitchFamily="2" charset="2"/>
              </a:rPr>
              <a:t>▪ </a:t>
            </a:r>
            <a:r>
              <a:rPr lang="en-CA" sz="1800">
                <a:solidFill>
                  <a:srgbClr val="006600"/>
                </a:solidFill>
                <a:effectLst/>
                <a:latin typeface="Calibri" panose="020F0502020204030204" pitchFamily="34" charset="0"/>
              </a:rPr>
              <a:t>Affiliation</a:t>
            </a:r>
            <a:br>
              <a:rPr lang="en-CA" sz="1800">
                <a:solidFill>
                  <a:srgbClr val="006600"/>
                </a:solidFill>
                <a:effectLst/>
                <a:latin typeface="Calibri" panose="020F0502020204030204" pitchFamily="34" charset="0"/>
              </a:rPr>
            </a:br>
            <a:r>
              <a:rPr lang="en-CA" sz="1800">
                <a:solidFill>
                  <a:srgbClr val="006600"/>
                </a:solidFill>
                <a:effectLst/>
                <a:latin typeface="Wingdings" pitchFamily="2" charset="2"/>
              </a:rPr>
              <a:t>▪ </a:t>
            </a:r>
            <a:r>
              <a:rPr lang="en-CA" sz="1800">
                <a:solidFill>
                  <a:srgbClr val="0066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Officials/Equipment</a:t>
            </a:r>
          </a:p>
          <a:p>
            <a:pPr marL="394424" indent="0">
              <a:spcBef>
                <a:spcPts val="0"/>
              </a:spcBef>
              <a:buSzPct val="100000"/>
              <a:buNone/>
            </a:pPr>
            <a:r>
              <a:rPr lang="en-CA" sz="1800">
                <a:solidFill>
                  <a:srgbClr val="006600"/>
                </a:solidFill>
                <a:effectLst/>
                <a:latin typeface="Wingdings" pitchFamily="2" charset="2"/>
              </a:rPr>
              <a:t>▪ </a:t>
            </a:r>
            <a:r>
              <a:rPr lang="en-CA" sz="1800">
                <a:solidFill>
                  <a:srgbClr val="006600"/>
                </a:solidFill>
                <a:effectLst/>
                <a:latin typeface="Calibri" panose="020F0502020204030204" pitchFamily="34" charset="0"/>
              </a:rPr>
              <a:t>Coach Support</a:t>
            </a:r>
            <a:br>
              <a:rPr lang="en-CA" sz="1800">
                <a:solidFill>
                  <a:srgbClr val="006600"/>
                </a:solidFill>
                <a:effectLst/>
                <a:latin typeface="Calibri" panose="020F0502020204030204" pitchFamily="34" charset="0"/>
              </a:rPr>
            </a:br>
            <a:r>
              <a:rPr lang="en-CA" sz="1800">
                <a:solidFill>
                  <a:srgbClr val="006600"/>
                </a:solidFill>
                <a:effectLst/>
                <a:latin typeface="Wingdings" pitchFamily="2" charset="2"/>
              </a:rPr>
              <a:t>▪ </a:t>
            </a:r>
            <a:r>
              <a:rPr lang="en-CA" sz="1800">
                <a:solidFill>
                  <a:srgbClr val="006600"/>
                </a:solidFill>
                <a:effectLst/>
                <a:latin typeface="Calibri" panose="020F0502020204030204" pitchFamily="34" charset="0"/>
              </a:rPr>
              <a:t>Driving Policy</a:t>
            </a:r>
            <a:br>
              <a:rPr lang="en-CA" sz="1800">
                <a:solidFill>
                  <a:srgbClr val="006600"/>
                </a:solidFill>
                <a:effectLst/>
                <a:latin typeface="Calibri" panose="020F0502020204030204" pitchFamily="34" charset="0"/>
              </a:rPr>
            </a:br>
            <a:r>
              <a:rPr lang="en-CA" sz="1800">
                <a:solidFill>
                  <a:srgbClr val="006600"/>
                </a:solidFill>
                <a:effectLst/>
                <a:latin typeface="Wingdings" pitchFamily="2" charset="2"/>
              </a:rPr>
              <a:t>▪ </a:t>
            </a:r>
            <a:r>
              <a:rPr lang="en-CA" sz="1800">
                <a:solidFill>
                  <a:srgbClr val="006600"/>
                </a:solidFill>
                <a:effectLst/>
                <a:latin typeface="Calibri" panose="020F0502020204030204" pitchFamily="34" charset="0"/>
              </a:rPr>
              <a:t>Questions </a:t>
            </a:r>
            <a:endParaRPr lang="en-CA" sz="1400">
              <a:solidFill>
                <a:srgbClr val="006600"/>
              </a:solidFill>
              <a:effectLst/>
            </a:endParaRPr>
          </a:p>
          <a:p>
            <a:pPr marL="394424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sz="1400"/>
          </a:p>
        </p:txBody>
      </p:sp>
      <p:sp>
        <p:nvSpPr>
          <p:cNvPr id="285" name="Google Shape;285;p2"/>
          <p:cNvSpPr txBox="1">
            <a:spLocks noGrp="1"/>
          </p:cNvSpPr>
          <p:nvPr>
            <p:ph type="sldNum" idx="4294967295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A520"/>
              </a:buClr>
              <a:buSzPts val="900"/>
              <a:buFont typeface="Gill Sans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F2A520"/>
                </a:solidFill>
                <a:latin typeface="Gill Sans"/>
                <a:ea typeface="Gill Sans"/>
                <a:cs typeface="Gill Sans"/>
                <a:sym typeface="Gill Sans"/>
              </a:rPr>
              <a:t>2</a:t>
            </a:fld>
            <a:endParaRPr sz="900" b="0" i="0" u="none" strike="noStrike" cap="none">
              <a:solidFill>
                <a:srgbClr val="F2A52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6" name="Google Shape;286;p2"/>
          <p:cNvSpPr txBox="1"/>
          <p:nvPr/>
        </p:nvSpPr>
        <p:spPr>
          <a:xfrm>
            <a:off x="1371600" y="908844"/>
            <a:ext cx="6400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ill Sans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AGENDA</a:t>
            </a:r>
            <a:endParaRPr/>
          </a:p>
        </p:txBody>
      </p:sp>
      <p:sp>
        <p:nvSpPr>
          <p:cNvPr id="287" name="Google Shape;287;p2"/>
          <p:cNvSpPr txBox="1">
            <a:spLocks noGrp="1"/>
          </p:cNvSpPr>
          <p:nvPr>
            <p:ph type="dt" idx="10"/>
          </p:nvPr>
        </p:nvSpPr>
        <p:spPr>
          <a:xfrm>
            <a:off x="5486400" y="635829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A520"/>
              </a:buClr>
              <a:buSzPts val="900"/>
              <a:buFont typeface="Gill Sans"/>
              <a:buNone/>
            </a:pPr>
            <a:r>
              <a:rPr lang="en-US" sz="1200">
                <a:latin typeface="Franklin Gothic Heavy" panose="020B0903020102020204" pitchFamily="34" charset="0"/>
              </a:rPr>
              <a:t>Thursday October 5, 2023</a:t>
            </a:r>
            <a:endParaRPr sz="1200">
              <a:latin typeface="Franklin Gothic Heavy" panose="020B0903020102020204" pitchFamily="34" charset="0"/>
            </a:endParaRPr>
          </a:p>
        </p:txBody>
      </p:sp>
      <p:sp>
        <p:nvSpPr>
          <p:cNvPr id="288" name="Google Shape;288;p2"/>
          <p:cNvSpPr txBox="1">
            <a:spLocks noGrp="1"/>
          </p:cNvSpPr>
          <p:nvPr>
            <p:ph type="ftr" idx="11"/>
          </p:nvPr>
        </p:nvSpPr>
        <p:spPr>
          <a:xfrm>
            <a:off x="581192" y="635829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A520"/>
              </a:buClr>
              <a:buSzPts val="900"/>
              <a:buFont typeface="Gill Sans"/>
              <a:buNone/>
            </a:pPr>
            <a:r>
              <a:rPr lang="en-US" sz="900" b="0" i="0" u="none" strike="noStrike" cap="none">
                <a:solidFill>
                  <a:srgbClr val="F2A520"/>
                </a:solidFill>
                <a:latin typeface="Franklin Gothic Heavy" panose="020B0903020102020204" pitchFamily="34" charset="0"/>
                <a:sym typeface="Gill Sans"/>
              </a:rPr>
              <a:t>OMHA COACH MEETING</a:t>
            </a:r>
            <a:endParaRPr sz="900" b="0" i="0" u="none" strike="noStrike" cap="none">
              <a:solidFill>
                <a:srgbClr val="F2A520"/>
              </a:solidFill>
              <a:latin typeface="Franklin Gothic Heavy" panose="020B0903020102020204" pitchFamily="34" charset="0"/>
              <a:sym typeface="Gill Sans"/>
            </a:endParaRPr>
          </a:p>
        </p:txBody>
      </p:sp>
      <p:pic>
        <p:nvPicPr>
          <p:cNvPr id="2" name="Picture 4" descr="Hockey Alberta | Positive Experiences For All Players">
            <a:extLst>
              <a:ext uri="{FF2B5EF4-FFF2-40B4-BE49-F238E27FC236}">
                <a16:creationId xmlns:a16="http://schemas.microsoft.com/office/drawing/2014/main" id="{253008F7-EE0A-1F47-21EE-B56E29354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150776"/>
            <a:ext cx="1173260" cy="117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EAD27F75-921E-9E5C-50C1-A1D502BE4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33" y="2778720"/>
            <a:ext cx="2557854" cy="25453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96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br>
              <a:rPr lang="en-US"/>
            </a:br>
            <a:endParaRPr/>
          </a:p>
        </p:txBody>
      </p:sp>
      <p:sp>
        <p:nvSpPr>
          <p:cNvPr id="376" name="Google Shape;376;p6"/>
          <p:cNvSpPr txBox="1">
            <a:spLocks noGrp="1"/>
          </p:cNvSpPr>
          <p:nvPr>
            <p:ph type="body" idx="1"/>
          </p:nvPr>
        </p:nvSpPr>
        <p:spPr>
          <a:xfrm>
            <a:off x="581192" y="2473013"/>
            <a:ext cx="7772400" cy="366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3444" indent="0">
              <a:buNone/>
            </a:pPr>
            <a:r>
              <a:rPr lang="en-CA" sz="1800" b="1">
                <a:effectLst/>
                <a:latin typeface="Corbel" panose="020B0503020204020204" pitchFamily="34" charset="0"/>
              </a:rPr>
              <a:t>Player Health &amp; Wellness </a:t>
            </a:r>
            <a:endParaRPr lang="en-CA">
              <a:effectLst/>
            </a:endParaRPr>
          </a:p>
          <a:p>
            <a:r>
              <a:rPr lang="en-CA" sz="1800">
                <a:effectLst/>
                <a:latin typeface="Corbel" panose="020B0503020204020204" pitchFamily="34" charset="0"/>
              </a:rPr>
              <a:t>Safety Coach – (in place of paid trainer)</a:t>
            </a:r>
            <a:br>
              <a:rPr lang="en-CA" sz="1800">
                <a:effectLst/>
                <a:latin typeface="Corbel" panose="020B0503020204020204" pitchFamily="34" charset="0"/>
              </a:rPr>
            </a:br>
            <a:r>
              <a:rPr lang="en-CA" sz="1800">
                <a:effectLst/>
                <a:latin typeface="Corbel" panose="020B0503020204020204" pitchFamily="34" charset="0"/>
              </a:rPr>
              <a:t>- First on site for any and all injuries</a:t>
            </a:r>
            <a:br>
              <a:rPr lang="en-CA" sz="1800">
                <a:effectLst/>
                <a:latin typeface="Corbel" panose="020B0503020204020204" pitchFamily="34" charset="0"/>
              </a:rPr>
            </a:br>
            <a:r>
              <a:rPr lang="en-CA" sz="1800">
                <a:effectLst/>
                <a:latin typeface="Corbel" panose="020B0503020204020204" pitchFamily="34" charset="0"/>
              </a:rPr>
              <a:t>- First step to the Emergency Response Plan</a:t>
            </a:r>
            <a:br>
              <a:rPr lang="en-CA" sz="1800">
                <a:effectLst/>
                <a:latin typeface="Corbel" panose="020B0503020204020204" pitchFamily="34" charset="0"/>
              </a:rPr>
            </a:br>
            <a:r>
              <a:rPr lang="en-CA" sz="1800">
                <a:effectLst/>
                <a:latin typeface="Corbel" panose="020B0503020204020204" pitchFamily="34" charset="0"/>
              </a:rPr>
              <a:t>- Responsibility to the player to make sure that they are cleared to return </a:t>
            </a:r>
            <a:endParaRPr lang="en-CA">
              <a:effectLst/>
            </a:endParaRPr>
          </a:p>
          <a:p>
            <a:r>
              <a:rPr lang="en-CA" sz="1800">
                <a:effectLst/>
                <a:latin typeface="Corbel" panose="020B0503020204020204" pitchFamily="34" charset="0"/>
              </a:rPr>
              <a:t>Emergency Response Plan</a:t>
            </a:r>
            <a:br>
              <a:rPr lang="en-CA" sz="1800">
                <a:effectLst/>
                <a:latin typeface="Corbel" panose="020B0503020204020204" pitchFamily="34" charset="0"/>
              </a:rPr>
            </a:br>
            <a:r>
              <a:rPr lang="en-CA" sz="1800">
                <a:effectLst/>
                <a:latin typeface="Corbel" panose="020B0503020204020204" pitchFamily="34" charset="0"/>
              </a:rPr>
              <a:t>- Charge Person – one in control directing personnel - Call Person – the one to call 911 </a:t>
            </a:r>
            <a:endParaRPr lang="en-CA">
              <a:effectLst/>
            </a:endParaRPr>
          </a:p>
          <a:p>
            <a:r>
              <a:rPr lang="en-CA" sz="1800">
                <a:effectLst/>
                <a:latin typeface="Corbel" panose="020B0503020204020204" pitchFamily="34" charset="0"/>
              </a:rPr>
              <a:t>-All teams should have one with the address of each rink you are playing at and the closest emergency venue </a:t>
            </a:r>
            <a:endParaRPr lang="en-CA">
              <a:effectLst/>
            </a:endParaRPr>
          </a:p>
        </p:txBody>
      </p:sp>
      <p:sp>
        <p:nvSpPr>
          <p:cNvPr id="377" name="Google Shape;377;p6"/>
          <p:cNvSpPr txBox="1">
            <a:spLocks noGrp="1"/>
          </p:cNvSpPr>
          <p:nvPr>
            <p:ph type="sldNum" idx="4294967295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A520"/>
              </a:buClr>
              <a:buSzPts val="900"/>
              <a:buFont typeface="Gill Sans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F2A520"/>
                </a:solidFill>
                <a:latin typeface="Gill Sans"/>
                <a:ea typeface="Gill Sans"/>
                <a:cs typeface="Gill Sans"/>
                <a:sym typeface="Gill Sans"/>
              </a:rPr>
              <a:t>3</a:t>
            </a:fld>
            <a:endParaRPr sz="900" b="0" i="0" u="none" strike="noStrike" cap="none">
              <a:solidFill>
                <a:srgbClr val="F2A52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78" name="Google Shape;378;p6"/>
          <p:cNvSpPr txBox="1"/>
          <p:nvPr/>
        </p:nvSpPr>
        <p:spPr>
          <a:xfrm>
            <a:off x="581192" y="908844"/>
            <a:ext cx="79897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ill Sans"/>
              <a:buNone/>
            </a:pPr>
            <a:r>
              <a:rPr lang="en-US" sz="2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OMHA SAFETY PROGRAM </a:t>
            </a:r>
            <a:endParaRPr sz="24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79" name="Google Shape;379;p6"/>
          <p:cNvSpPr txBox="1">
            <a:spLocks noGrp="1"/>
          </p:cNvSpPr>
          <p:nvPr>
            <p:ph type="ftr" idx="11"/>
          </p:nvPr>
        </p:nvSpPr>
        <p:spPr>
          <a:xfrm>
            <a:off x="581192" y="635829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A520"/>
              </a:buClr>
              <a:buSzPts val="900"/>
              <a:buFont typeface="Gill Sans"/>
              <a:buNone/>
            </a:pPr>
            <a:r>
              <a:rPr lang="en-US" sz="900" b="0" i="0" u="none" strike="noStrike" cap="none">
                <a:solidFill>
                  <a:srgbClr val="F2A520"/>
                </a:solidFill>
                <a:latin typeface="Gill Sans"/>
                <a:ea typeface="Gill Sans"/>
                <a:cs typeface="Gill Sans"/>
                <a:sym typeface="Gill Sans"/>
              </a:rPr>
              <a:t>OMHA </a:t>
            </a:r>
            <a:r>
              <a:rPr lang="en-US">
                <a:solidFill>
                  <a:srgbClr val="F2A520"/>
                </a:solidFill>
              </a:rPr>
              <a:t>COACH </a:t>
            </a:r>
            <a:r>
              <a:rPr lang="en-US" sz="900" b="0" i="0" u="none" strike="noStrike" cap="none">
                <a:solidFill>
                  <a:srgbClr val="F2A520"/>
                </a:solidFill>
                <a:latin typeface="Gill Sans"/>
                <a:ea typeface="Gill Sans"/>
                <a:cs typeface="Gill Sans"/>
                <a:sym typeface="Gill Sans"/>
              </a:rPr>
              <a:t>MEETING</a:t>
            </a:r>
            <a:endParaRPr sz="900" b="0" i="0" u="none" strike="noStrike" cap="none">
              <a:solidFill>
                <a:srgbClr val="F2A52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0" name="Google Shape;380;p6"/>
          <p:cNvSpPr txBox="1">
            <a:spLocks noGrp="1"/>
          </p:cNvSpPr>
          <p:nvPr>
            <p:ph type="dt" idx="10"/>
          </p:nvPr>
        </p:nvSpPr>
        <p:spPr>
          <a:xfrm>
            <a:off x="5486400" y="635829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A520"/>
              </a:buClr>
              <a:buSzPts val="900"/>
              <a:buFont typeface="Gill Sans"/>
              <a:buNone/>
            </a:pPr>
            <a:endParaRPr/>
          </a:p>
        </p:txBody>
      </p:sp>
      <p:pic>
        <p:nvPicPr>
          <p:cNvPr id="3" name="Picture 2" descr="A child wearing a helmet and a protective mask&#10;&#10;Description automatically generated">
            <a:extLst>
              <a:ext uri="{FF2B5EF4-FFF2-40B4-BE49-F238E27FC236}">
                <a16:creationId xmlns:a16="http://schemas.microsoft.com/office/drawing/2014/main" id="{8DD8E070-A561-12B1-CAF9-5E118EFEB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375" y="1960344"/>
            <a:ext cx="1547929" cy="20388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9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96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br>
              <a:rPr lang="en-US"/>
            </a:br>
            <a:endParaRPr/>
          </a:p>
        </p:txBody>
      </p:sp>
      <p:sp>
        <p:nvSpPr>
          <p:cNvPr id="408" name="Google Shape;408;p9"/>
          <p:cNvSpPr txBox="1">
            <a:spLocks noGrp="1"/>
          </p:cNvSpPr>
          <p:nvPr>
            <p:ph type="body" idx="1"/>
          </p:nvPr>
        </p:nvSpPr>
        <p:spPr>
          <a:xfrm>
            <a:off x="685800" y="2148351"/>
            <a:ext cx="7772400" cy="272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CA" sz="18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Player Health &amp; Wellness </a:t>
            </a:r>
            <a:endParaRPr lang="en-CA" sz="140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18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Head Check – Bantam and Midget levels</a:t>
            </a:r>
            <a:br>
              <a:rPr lang="en-CA" sz="18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CA" sz="1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Coach and 1 assistant coach (Safety Coach) to take the online course</a:t>
            </a:r>
            <a:br>
              <a:rPr lang="en-CA" sz="180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CA" sz="1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Reporting database and communication tool between all parties involved </a:t>
            </a:r>
            <a:endParaRPr lang="en-CA" sz="140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" lvl="0" indent="0" algn="l" rtl="0">
              <a:spcBef>
                <a:spcPts val="0"/>
              </a:spcBef>
              <a:spcAft>
                <a:spcPts val="0"/>
              </a:spcAft>
              <a:buSzPct val="91999"/>
              <a:buNone/>
            </a:pPr>
            <a:endParaRPr sz="1400"/>
          </a:p>
        </p:txBody>
      </p:sp>
      <p:sp>
        <p:nvSpPr>
          <p:cNvPr id="409" name="Google Shape;409;p9"/>
          <p:cNvSpPr txBox="1">
            <a:spLocks noGrp="1"/>
          </p:cNvSpPr>
          <p:nvPr>
            <p:ph type="sldNum" idx="4294967295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A520"/>
              </a:buClr>
              <a:buSzPts val="900"/>
              <a:buFont typeface="Gill Sans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F2A520"/>
                </a:solidFill>
                <a:latin typeface="Gill Sans"/>
                <a:ea typeface="Gill Sans"/>
                <a:cs typeface="Gill Sans"/>
                <a:sym typeface="Gill Sans"/>
              </a:rPr>
              <a:t>4</a:t>
            </a:fld>
            <a:endParaRPr sz="900" b="0" i="0" u="none" strike="noStrike" cap="none">
              <a:solidFill>
                <a:srgbClr val="F2A52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10" name="Google Shape;410;p9"/>
          <p:cNvSpPr txBox="1"/>
          <p:nvPr/>
        </p:nvSpPr>
        <p:spPr>
          <a:xfrm>
            <a:off x="581192" y="908844"/>
            <a:ext cx="79897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ill Sans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OMHA SAFETY PROGRAM</a:t>
            </a:r>
            <a:endParaRPr sz="24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11" name="Google Shape;411;p9"/>
          <p:cNvSpPr txBox="1">
            <a:spLocks noGrp="1"/>
          </p:cNvSpPr>
          <p:nvPr>
            <p:ph type="ftr" idx="11"/>
          </p:nvPr>
        </p:nvSpPr>
        <p:spPr>
          <a:xfrm>
            <a:off x="581192" y="635829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A520"/>
              </a:buClr>
              <a:buSzPts val="900"/>
              <a:buFont typeface="Gill Sans"/>
              <a:buNone/>
            </a:pPr>
            <a:r>
              <a:rPr lang="en-US" sz="900" b="0" i="0" u="none" strike="noStrike" cap="none">
                <a:solidFill>
                  <a:srgbClr val="F2A520"/>
                </a:solidFill>
                <a:latin typeface="Gill Sans"/>
                <a:ea typeface="Gill Sans"/>
                <a:cs typeface="Gill Sans"/>
                <a:sym typeface="Gill Sans"/>
              </a:rPr>
              <a:t>OMHA </a:t>
            </a:r>
            <a:r>
              <a:rPr lang="en-US">
                <a:solidFill>
                  <a:srgbClr val="F2A520"/>
                </a:solidFill>
              </a:rPr>
              <a:t>COACH</a:t>
            </a:r>
            <a:r>
              <a:rPr lang="en-US" sz="900" b="0" i="0" u="none" strike="noStrike" cap="none">
                <a:solidFill>
                  <a:srgbClr val="F2A520"/>
                </a:solidFill>
                <a:latin typeface="Gill Sans"/>
                <a:ea typeface="Gill Sans"/>
                <a:cs typeface="Gill Sans"/>
                <a:sym typeface="Gill Sans"/>
              </a:rPr>
              <a:t> MEETING</a:t>
            </a:r>
            <a:endParaRPr sz="900" b="0" i="0" u="none" strike="noStrike" cap="none">
              <a:solidFill>
                <a:srgbClr val="F2A52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12" name="Google Shape;412;p9"/>
          <p:cNvSpPr txBox="1">
            <a:spLocks noGrp="1"/>
          </p:cNvSpPr>
          <p:nvPr>
            <p:ph type="dt" idx="10"/>
          </p:nvPr>
        </p:nvSpPr>
        <p:spPr>
          <a:xfrm>
            <a:off x="5486400" y="635829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A520"/>
              </a:buClr>
              <a:buSzPts val="900"/>
              <a:buFont typeface="Gill Sans"/>
              <a:buNone/>
            </a:pPr>
            <a:r>
              <a:rPr lang="en-CA"/>
              <a:t>2023</a:t>
            </a:r>
            <a:endParaRPr/>
          </a:p>
        </p:txBody>
      </p:sp>
      <p:pic>
        <p:nvPicPr>
          <p:cNvPr id="12290" name="Picture 2" descr="The importance of Safety Culture in the success of IT - OwlPoint">
            <a:extLst>
              <a:ext uri="{FF2B5EF4-FFF2-40B4-BE49-F238E27FC236}">
                <a16:creationId xmlns:a16="http://schemas.microsoft.com/office/drawing/2014/main" id="{61CFB36C-2AAB-6B3A-F49C-82846B973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4" y="5017481"/>
            <a:ext cx="2112982" cy="138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72F71-D8AE-FFA5-AA0D-DB2F19C88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HOCKEY CANADA &amp; HOCKEY ALBERTA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C57A9-FA15-CDEB-95C2-3738DB3CF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2264579"/>
            <a:ext cx="7989752" cy="3630795"/>
          </a:xfrm>
        </p:spPr>
        <p:txBody>
          <a:bodyPr/>
          <a:lstStyle/>
          <a:p>
            <a:pPr marL="123444" indent="0">
              <a:buNone/>
            </a:pPr>
            <a:br>
              <a:rPr lang="en-CA" sz="1800">
                <a:effectLst/>
                <a:latin typeface="Calibri" panose="020F0502020204030204" pitchFamily="34" charset="0"/>
              </a:rPr>
            </a:br>
            <a:endParaRPr lang="en-CA" sz="1800">
              <a:effectLst/>
              <a:latin typeface="Calibri" panose="020F0502020204030204" pitchFamily="34" charset="0"/>
            </a:endParaRPr>
          </a:p>
          <a:p>
            <a:endParaRPr lang="en-CA">
              <a:latin typeface="Calibri" panose="020F0502020204030204" pitchFamily="34" charset="0"/>
            </a:endParaRPr>
          </a:p>
          <a:p>
            <a:endParaRPr lang="en-CA" sz="1800">
              <a:effectLst/>
              <a:latin typeface="Calibri" panose="020F0502020204030204" pitchFamily="34" charset="0"/>
            </a:endParaRPr>
          </a:p>
          <a:p>
            <a:pPr marL="123444" indent="0">
              <a:buNone/>
            </a:pPr>
            <a:endParaRPr lang="en-CA">
              <a:effectLst/>
            </a:endParaRPr>
          </a:p>
          <a:p>
            <a:endParaRPr lang="en-US"/>
          </a:p>
        </p:txBody>
      </p:sp>
      <p:pic>
        <p:nvPicPr>
          <p:cNvPr id="4" name="Picture 4" descr="Hockey Alberta | Positive Experiences For All Players">
            <a:extLst>
              <a:ext uri="{FF2B5EF4-FFF2-40B4-BE49-F238E27FC236}">
                <a16:creationId xmlns:a16="http://schemas.microsoft.com/office/drawing/2014/main" id="{B7BE4B77-DFD5-152F-456F-B45DC03BA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" y="5609694"/>
            <a:ext cx="1121664" cy="112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FD81F6-443D-B32D-0A5B-9D6E909A62D5}"/>
              </a:ext>
            </a:extLst>
          </p:cNvPr>
          <p:cNvSpPr txBox="1"/>
          <p:nvPr/>
        </p:nvSpPr>
        <p:spPr>
          <a:xfrm>
            <a:off x="1231392" y="2285707"/>
            <a:ext cx="72420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Maltreatment cases increased regarding Code and Conduct over 75% last season </a:t>
            </a:r>
          </a:p>
          <a:p>
            <a:endParaRPr lang="en-US" sz="2800"/>
          </a:p>
          <a:p>
            <a:r>
              <a:rPr lang="en-US" sz="2800"/>
              <a:t>With ongoing investigations within </a:t>
            </a:r>
            <a:r>
              <a:rPr lang="en-US" sz="2800" b="1">
                <a:solidFill>
                  <a:srgbClr val="C00000"/>
                </a:solidFill>
              </a:rPr>
              <a:t>Hockey Canada</a:t>
            </a:r>
            <a:r>
              <a:rPr lang="en-US" sz="2800"/>
              <a:t>, they are clamping down releasing players, coaches and staff more than they ever have.  </a:t>
            </a:r>
          </a:p>
          <a:p>
            <a:endParaRPr lang="en-US"/>
          </a:p>
        </p:txBody>
      </p:sp>
      <p:pic>
        <p:nvPicPr>
          <p:cNvPr id="10242" name="Picture 2" descr="Hockey Canada - Wikipedia">
            <a:extLst>
              <a:ext uri="{FF2B5EF4-FFF2-40B4-BE49-F238E27FC236}">
                <a16:creationId xmlns:a16="http://schemas.microsoft.com/office/drawing/2014/main" id="{1A589E4A-6FDF-4C6A-169F-C1495C950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24" y="4985646"/>
            <a:ext cx="1851151" cy="173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947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8AD93B6-03B1-AA17-D84B-721F71415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354" y="2751992"/>
            <a:ext cx="5144641" cy="28505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C72F71-D8AE-FFA5-AA0D-DB2F19C88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HOCKEY CANADA &amp; HOCKEY ALBERTA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C57A9-FA15-CDEB-95C2-3738DB3CF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102" y="1770803"/>
            <a:ext cx="3612736" cy="5271834"/>
          </a:xfrm>
        </p:spPr>
        <p:txBody>
          <a:bodyPr>
            <a:normAutofit/>
          </a:bodyPr>
          <a:lstStyle/>
          <a:p>
            <a:pPr marL="123444" indent="0">
              <a:buNone/>
            </a:pPr>
            <a:r>
              <a:rPr lang="en-CA" sz="1800" b="1">
                <a:effectLst/>
                <a:latin typeface="Corbel" panose="020B0503020204020204" pitchFamily="34" charset="0"/>
              </a:rPr>
              <a:t>Hockey Canada / Hockey </a:t>
            </a:r>
            <a:r>
              <a:rPr lang="en-CA" b="1">
                <a:latin typeface="Corbel" panose="020B0503020204020204" pitchFamily="34" charset="0"/>
              </a:rPr>
              <a:t>A</a:t>
            </a:r>
            <a:r>
              <a:rPr lang="en-CA" sz="1800" b="1">
                <a:effectLst/>
                <a:latin typeface="Corbel" panose="020B0503020204020204" pitchFamily="34" charset="0"/>
              </a:rPr>
              <a:t>lberta</a:t>
            </a:r>
            <a:br>
              <a:rPr lang="en-CA" sz="1800">
                <a:effectLst/>
                <a:latin typeface="Calibri" panose="020F0502020204030204" pitchFamily="34" charset="0"/>
              </a:rPr>
            </a:br>
            <a:r>
              <a:rPr lang="en-CA" sz="1800">
                <a:effectLst/>
                <a:latin typeface="Calibri" panose="020F0502020204030204" pitchFamily="34" charset="0"/>
              </a:rPr>
              <a:t>- Respect in Sport – Activity Leader</a:t>
            </a:r>
          </a:p>
          <a:p>
            <a:pPr marL="123444" indent="0">
              <a:buNone/>
            </a:pPr>
            <a:r>
              <a:rPr lang="en-CA">
                <a:latin typeface="Calibri" panose="020F0502020204030204" pitchFamily="34" charset="0"/>
              </a:rPr>
              <a:t>- Coach 1 </a:t>
            </a:r>
            <a:r>
              <a:rPr lang="en-CA" sz="1200" b="1">
                <a:latin typeface="Calibri" panose="020F0502020204030204" pitchFamily="34" charset="0"/>
              </a:rPr>
              <a:t>(U7/U9)</a:t>
            </a:r>
            <a:r>
              <a:rPr lang="en-CA">
                <a:latin typeface="Calibri" panose="020F0502020204030204" pitchFamily="34" charset="0"/>
              </a:rPr>
              <a:t> or Coach 2 </a:t>
            </a:r>
            <a:r>
              <a:rPr lang="en-CA" sz="1200" b="1">
                <a:latin typeface="Calibri" panose="020F0502020204030204" pitchFamily="34" charset="0"/>
              </a:rPr>
              <a:t>(U11+)</a:t>
            </a:r>
          </a:p>
          <a:p>
            <a:pPr marL="123444" indent="0">
              <a:buNone/>
            </a:pPr>
            <a:r>
              <a:rPr lang="en-CA">
                <a:latin typeface="Calibri" panose="020F0502020204030204" pitchFamily="34" charset="0"/>
              </a:rPr>
              <a:t>- Hockey Alberta Safety Clinic  </a:t>
            </a:r>
            <a:endParaRPr lang="en-CA" sz="1800">
              <a:effectLst/>
              <a:latin typeface="Calibri" panose="020F0502020204030204" pitchFamily="34" charset="0"/>
            </a:endParaRPr>
          </a:p>
          <a:p>
            <a:pPr marL="123444" indent="0">
              <a:buNone/>
            </a:pPr>
            <a:r>
              <a:rPr lang="en-CA">
                <a:latin typeface="Calibri" panose="020F0502020204030204" pitchFamily="34" charset="0"/>
              </a:rPr>
              <a:t>- </a:t>
            </a:r>
            <a:r>
              <a:rPr lang="en-CA">
                <a:effectLst/>
                <a:latin typeface="Calibri" panose="020F0502020204030204" pitchFamily="34" charset="0"/>
              </a:rPr>
              <a:t>Checking Skills Clinic – U11+ </a:t>
            </a:r>
          </a:p>
          <a:p>
            <a:pPr marL="123444" indent="0">
              <a:buNone/>
            </a:pPr>
            <a:endParaRPr lang="en-CA" sz="1800">
              <a:effectLst/>
              <a:latin typeface="Calibri" panose="020F0502020204030204" pitchFamily="34" charset="0"/>
            </a:endParaRPr>
          </a:p>
          <a:p>
            <a:r>
              <a:rPr lang="en-CA" sz="1800">
                <a:effectLst/>
                <a:latin typeface="Calibri" panose="020F0502020204030204" pitchFamily="34" charset="0"/>
              </a:rPr>
              <a:t>Suspensions </a:t>
            </a:r>
          </a:p>
          <a:p>
            <a:r>
              <a:rPr lang="en-CA">
                <a:latin typeface="Calibri" panose="020F0502020204030204" pitchFamily="34" charset="0"/>
              </a:rPr>
              <a:t>Affiliation</a:t>
            </a:r>
          </a:p>
          <a:p>
            <a:endParaRPr lang="en-CA" sz="1800">
              <a:effectLst/>
              <a:latin typeface="Calibri" panose="020F0502020204030204" pitchFamily="34" charset="0"/>
            </a:endParaRPr>
          </a:p>
          <a:p>
            <a:pPr marL="123444" indent="0">
              <a:buNone/>
            </a:pPr>
            <a:endParaRPr lang="en-CA">
              <a:effectLst/>
            </a:endParaRPr>
          </a:p>
          <a:p>
            <a:endParaRPr lang="en-US"/>
          </a:p>
        </p:txBody>
      </p:sp>
      <p:pic>
        <p:nvPicPr>
          <p:cNvPr id="4" name="Picture 4" descr="Hockey Alberta | Positive Experiences For All Players">
            <a:extLst>
              <a:ext uri="{FF2B5EF4-FFF2-40B4-BE49-F238E27FC236}">
                <a16:creationId xmlns:a16="http://schemas.microsoft.com/office/drawing/2014/main" id="{B7BE4B77-DFD5-152F-456F-B45DC03BA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09" y="5465958"/>
            <a:ext cx="1194964" cy="119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ockey Canada - Wikipedia">
            <a:extLst>
              <a:ext uri="{FF2B5EF4-FFF2-40B4-BE49-F238E27FC236}">
                <a16:creationId xmlns:a16="http://schemas.microsoft.com/office/drawing/2014/main" id="{20CAAD6D-6264-0006-C86A-D58EE9DDE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553" y="4592887"/>
            <a:ext cx="748475" cy="70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12D2CF-110C-3A88-3851-0C4A6E17FC05}"/>
              </a:ext>
            </a:extLst>
          </p:cNvPr>
          <p:cNvSpPr txBox="1"/>
          <p:nvPr/>
        </p:nvSpPr>
        <p:spPr>
          <a:xfrm>
            <a:off x="1778552" y="5888230"/>
            <a:ext cx="60114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3444" indent="0">
              <a:buNone/>
            </a:pPr>
            <a:r>
              <a:rPr lang="en-CA" sz="1300" b="1" i="1">
                <a:latin typeface="Calibri" panose="020F0502020204030204" pitchFamily="34" charset="0"/>
              </a:rPr>
              <a:t>Players can not belong to another league (HSL. PHL, JPHL, ect.)  while carded and insured through Hockey Alberta and Hockey Canada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9447F9-37EC-7554-1CFF-DBF9C8D45E11}"/>
              </a:ext>
            </a:extLst>
          </p:cNvPr>
          <p:cNvSpPr/>
          <p:nvPr/>
        </p:nvSpPr>
        <p:spPr>
          <a:xfrm>
            <a:off x="4848957" y="2751992"/>
            <a:ext cx="624254" cy="84406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F8468F4-91AA-9303-5E41-F05BFB057CCB}"/>
              </a:ext>
            </a:extLst>
          </p:cNvPr>
          <p:cNvSpPr/>
          <p:nvPr/>
        </p:nvSpPr>
        <p:spPr>
          <a:xfrm>
            <a:off x="6875584" y="2697121"/>
            <a:ext cx="914400" cy="24786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7488C45-242F-A68C-08A4-E053463446F1}"/>
              </a:ext>
            </a:extLst>
          </p:cNvPr>
          <p:cNvSpPr/>
          <p:nvPr/>
        </p:nvSpPr>
        <p:spPr>
          <a:xfrm>
            <a:off x="8135165" y="2751992"/>
            <a:ext cx="844062" cy="24786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4906145-AFA2-F741-6460-B2AB3530DCEF}"/>
              </a:ext>
            </a:extLst>
          </p:cNvPr>
          <p:cNvSpPr/>
          <p:nvPr/>
        </p:nvSpPr>
        <p:spPr>
          <a:xfrm>
            <a:off x="5384510" y="2751992"/>
            <a:ext cx="624254" cy="117605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12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2145E-575F-0BB8-9AC9-0C3973C84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COACH RESPONSIBILITY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73680-3C10-1179-1ED8-02680367D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106" y="2101362"/>
            <a:ext cx="8704386" cy="4978939"/>
          </a:xfrm>
        </p:spPr>
        <p:txBody>
          <a:bodyPr>
            <a:normAutofit/>
          </a:bodyPr>
          <a:lstStyle/>
          <a:p>
            <a:pPr marL="123444" indent="0">
              <a:buNone/>
            </a:pPr>
            <a:endParaRPr lang="en-CA" sz="1800" b="1">
              <a:effectLst/>
              <a:latin typeface="Corbel" panose="020B0503020204020204" pitchFamily="34" charset="0"/>
            </a:endParaRPr>
          </a:p>
          <a:p>
            <a:pPr marL="123444" indent="0">
              <a:buNone/>
            </a:pPr>
            <a:r>
              <a:rPr lang="en-CA" sz="1800" b="1">
                <a:effectLst/>
                <a:latin typeface="Corbel" panose="020B0503020204020204" pitchFamily="34" charset="0"/>
              </a:rPr>
              <a:t>Responsibility as an OMHA Coach </a:t>
            </a:r>
            <a:endParaRPr lang="en-CA">
              <a:effectLst/>
            </a:endParaRPr>
          </a:p>
          <a:p>
            <a:r>
              <a:rPr lang="en-CA" sz="1800">
                <a:solidFill>
                  <a:srgbClr val="668426"/>
                </a:solidFill>
                <a:effectLst/>
                <a:latin typeface="Wingdings" pitchFamily="2" charset="2"/>
              </a:rPr>
              <a:t>▪ </a:t>
            </a:r>
            <a:r>
              <a:rPr lang="en-CA" sz="1800">
                <a:effectLst/>
                <a:latin typeface="Calibri" panose="020F0502020204030204" pitchFamily="34" charset="0"/>
              </a:rPr>
              <a:t>Head Coach</a:t>
            </a:r>
            <a:br>
              <a:rPr lang="en-CA" sz="1800">
                <a:effectLst/>
                <a:latin typeface="Calibri" panose="020F0502020204030204" pitchFamily="34" charset="0"/>
              </a:rPr>
            </a:br>
            <a:r>
              <a:rPr lang="en-CA" sz="1800">
                <a:effectLst/>
                <a:latin typeface="Calibri" panose="020F0502020204030204" pitchFamily="34" charset="0"/>
              </a:rPr>
              <a:t>	</a:t>
            </a:r>
            <a:r>
              <a:rPr lang="en-CA" sz="1800">
                <a:solidFill>
                  <a:srgbClr val="668426"/>
                </a:solidFill>
                <a:effectLst/>
                <a:latin typeface="Wingdings" pitchFamily="2" charset="2"/>
              </a:rPr>
              <a:t>▪ </a:t>
            </a:r>
            <a:r>
              <a:rPr lang="en-CA" sz="1800">
                <a:effectLst/>
                <a:latin typeface="Calibri" panose="020F0502020204030204" pitchFamily="34" charset="0"/>
              </a:rPr>
              <a:t>Coach Qualifications – One month left to get it done (Nov. 15th) </a:t>
            </a:r>
            <a:endParaRPr lang="en-CA">
              <a:effectLst/>
            </a:endParaRPr>
          </a:p>
          <a:p>
            <a:pPr marL="123444" indent="0">
              <a:buNone/>
            </a:pPr>
            <a:r>
              <a:rPr lang="en-CA" sz="1800">
                <a:solidFill>
                  <a:srgbClr val="668426"/>
                </a:solidFill>
                <a:effectLst/>
                <a:latin typeface="Wingdings" pitchFamily="2" charset="2"/>
              </a:rPr>
              <a:t>	▪ </a:t>
            </a:r>
            <a:r>
              <a:rPr lang="en-CA" sz="1800">
                <a:effectLst/>
                <a:latin typeface="Calibri" panose="020F0502020204030204" pitchFamily="34" charset="0"/>
              </a:rPr>
              <a:t>Register online today</a:t>
            </a:r>
            <a:br>
              <a:rPr lang="en-CA" sz="1800">
                <a:effectLst/>
                <a:latin typeface="Calibri" panose="020F0502020204030204" pitchFamily="34" charset="0"/>
              </a:rPr>
            </a:br>
            <a:r>
              <a:rPr lang="en-CA" sz="1800">
                <a:effectLst/>
                <a:latin typeface="Calibri" panose="020F0502020204030204" pitchFamily="34" charset="0"/>
              </a:rPr>
              <a:t>	</a:t>
            </a:r>
            <a:r>
              <a:rPr lang="en-CA" sz="1800">
                <a:solidFill>
                  <a:srgbClr val="668426"/>
                </a:solidFill>
                <a:effectLst/>
                <a:latin typeface="Wingdings" pitchFamily="2" charset="2"/>
              </a:rPr>
              <a:t>▪ </a:t>
            </a:r>
            <a:r>
              <a:rPr lang="en-CA" sz="1800">
                <a:effectLst/>
                <a:latin typeface="Calibri" panose="020F0502020204030204" pitchFamily="34" charset="0"/>
              </a:rPr>
              <a:t>Team Staffing – key rolls : Manager, Safety Coach, AC’s </a:t>
            </a:r>
            <a:endParaRPr lang="en-CA">
              <a:effectLst/>
            </a:endParaRPr>
          </a:p>
          <a:p>
            <a:pPr marL="123444" indent="0">
              <a:buNone/>
            </a:pPr>
            <a:r>
              <a:rPr lang="en-CA" sz="1800">
                <a:solidFill>
                  <a:srgbClr val="668426"/>
                </a:solidFill>
                <a:effectLst/>
                <a:latin typeface="Wingdings" pitchFamily="2" charset="2"/>
              </a:rPr>
              <a:t>	▪ </a:t>
            </a:r>
            <a:r>
              <a:rPr lang="en-CA" sz="1800">
                <a:effectLst/>
                <a:latin typeface="Calibri" panose="020F0502020204030204" pitchFamily="34" charset="0"/>
              </a:rPr>
              <a:t>Team Finances – Budget for the team, stay on track, within REASON </a:t>
            </a:r>
          </a:p>
          <a:p>
            <a:pPr marL="123444" indent="0">
              <a:buNone/>
            </a:pPr>
            <a:r>
              <a:rPr lang="en-CA" sz="1800">
                <a:solidFill>
                  <a:srgbClr val="668426"/>
                </a:solidFill>
                <a:effectLst/>
                <a:latin typeface="Wingdings" pitchFamily="2" charset="2"/>
              </a:rPr>
              <a:t>	▪ </a:t>
            </a:r>
            <a:r>
              <a:rPr lang="en-CA" sz="1800">
                <a:effectLst/>
                <a:latin typeface="Calibri" panose="020F0502020204030204" pitchFamily="34" charset="0"/>
              </a:rPr>
              <a:t>Fair Play Policy</a:t>
            </a:r>
            <a:endParaRPr lang="en-CA">
              <a:effectLst/>
            </a:endParaRPr>
          </a:p>
          <a:p>
            <a:pPr marL="123444" indent="0">
              <a:buNone/>
            </a:pPr>
            <a:r>
              <a:rPr lang="en-CA" sz="1800">
                <a:solidFill>
                  <a:srgbClr val="668426"/>
                </a:solidFill>
                <a:effectLst/>
                <a:latin typeface="Wingdings" pitchFamily="2" charset="2"/>
              </a:rPr>
              <a:t>	▪ </a:t>
            </a:r>
            <a:r>
              <a:rPr lang="en-CA" sz="1800">
                <a:effectLst/>
                <a:latin typeface="Calibri" panose="020F0502020204030204" pitchFamily="34" charset="0"/>
              </a:rPr>
              <a:t>Players  - Individual skill, individual tactics, team tactics, Systems </a:t>
            </a:r>
          </a:p>
          <a:p>
            <a:pPr marL="123444" indent="0">
              <a:buNone/>
            </a:pPr>
            <a:endParaRPr lang="en-CA" sz="1800" b="1">
              <a:effectLst/>
              <a:latin typeface="Calibri" panose="020F0502020204030204" pitchFamily="34" charset="0"/>
            </a:endParaRPr>
          </a:p>
          <a:p>
            <a:pPr marL="123444" indent="0">
              <a:buNone/>
            </a:pPr>
            <a:r>
              <a:rPr lang="en-CA" sz="1800" b="1">
                <a:effectLst/>
                <a:latin typeface="Calibri" panose="020F0502020204030204" pitchFamily="34" charset="0"/>
              </a:rPr>
              <a:t>Development – Fun and Challenging, MAKE PLAYERS BETTER </a:t>
            </a:r>
          </a:p>
          <a:p>
            <a:pPr marL="123444" indent="0">
              <a:buNone/>
            </a:pPr>
            <a:endParaRPr lang="en-CA" sz="1800">
              <a:effectLst/>
              <a:latin typeface="Calibri" panose="020F0502020204030204" pitchFamily="34" charset="0"/>
            </a:endParaRPr>
          </a:p>
          <a:p>
            <a:pPr marL="123444" indent="0">
              <a:buNone/>
            </a:pPr>
            <a:r>
              <a:rPr lang="en-CA">
                <a:solidFill>
                  <a:srgbClr val="668426"/>
                </a:solidFill>
                <a:latin typeface="Calibri" panose="020F0502020204030204" pitchFamily="34" charset="0"/>
              </a:rPr>
              <a:t>	</a:t>
            </a:r>
            <a:r>
              <a:rPr lang="en-CA" sz="1800">
                <a:effectLst/>
                <a:latin typeface="Calibri" panose="020F0502020204030204" pitchFamily="34" charset="0"/>
              </a:rPr>
              <a:t>The use of  the Edge Boss tools, but PLEASE  put them away.</a:t>
            </a:r>
          </a:p>
          <a:p>
            <a:pPr marL="123444" indent="0">
              <a:buNone/>
            </a:pPr>
            <a:br>
              <a:rPr lang="en-CA" sz="1800">
                <a:effectLst/>
                <a:latin typeface="Calibri" panose="020F0502020204030204" pitchFamily="34" charset="0"/>
              </a:rPr>
            </a:br>
            <a:endParaRPr lang="en-US"/>
          </a:p>
        </p:txBody>
      </p:sp>
      <p:pic>
        <p:nvPicPr>
          <p:cNvPr id="13314" name="Picture 2" descr="The Role of Being A Youth Soccer Coach - Part 3">
            <a:extLst>
              <a:ext uri="{FF2B5EF4-FFF2-40B4-BE49-F238E27FC236}">
                <a16:creationId xmlns:a16="http://schemas.microsoft.com/office/drawing/2014/main" id="{1C6AE69F-73C7-AF69-37D7-87CA08390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77" y="1900431"/>
            <a:ext cx="1688123" cy="127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211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C62CA-F0C8-D37F-B83C-9216ED398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COACH RESPONSIBILITY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93DDD-1AB6-A066-F5DB-415851819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4207966"/>
          </a:xfrm>
        </p:spPr>
        <p:txBody>
          <a:bodyPr>
            <a:normAutofit/>
          </a:bodyPr>
          <a:lstStyle/>
          <a:p>
            <a:pPr marL="1495044" lvl="3" indent="0">
              <a:buNone/>
            </a:pPr>
            <a:r>
              <a:rPr lang="en-CA" sz="3000">
                <a:effectLst/>
                <a:latin typeface="Calibri" panose="020F0502020204030204" pitchFamily="34" charset="0"/>
              </a:rPr>
              <a:t>       GOALIES MATTER! </a:t>
            </a:r>
            <a:br>
              <a:rPr lang="en-CA">
                <a:effectLst/>
                <a:latin typeface="Calibri" panose="020F0502020204030204" pitchFamily="34" charset="0"/>
              </a:rPr>
            </a:br>
            <a:r>
              <a:rPr lang="en-CA">
                <a:effectLst/>
                <a:latin typeface="Calibri" panose="020F0502020204030204" pitchFamily="34" charset="0"/>
              </a:rPr>
              <a:t>	</a:t>
            </a:r>
            <a:r>
              <a:rPr lang="en-CA" sz="2000">
                <a:effectLst/>
                <a:latin typeface="Calibri" panose="020F0502020204030204" pitchFamily="34" charset="0"/>
              </a:rPr>
              <a:t>DON’T FORGET THESE </a:t>
            </a:r>
            <a:r>
              <a:rPr lang="en-CA" sz="2000">
                <a:latin typeface="Calibri" panose="020F0502020204030204" pitchFamily="34" charset="0"/>
              </a:rPr>
              <a:t>A</a:t>
            </a:r>
            <a:r>
              <a:rPr lang="en-CA" sz="2000">
                <a:effectLst/>
                <a:latin typeface="Calibri" panose="020F0502020204030204" pitchFamily="34" charset="0"/>
              </a:rPr>
              <a:t>THLETES </a:t>
            </a:r>
          </a:p>
          <a:p>
            <a:pPr>
              <a:buFont typeface="Wingdings" panose="05000000000000000000" pitchFamily="2" charset="2"/>
              <a:buChar char=" "/>
            </a:pPr>
            <a:endParaRPr lang="en-CA">
              <a:effectLst/>
            </a:endParaRPr>
          </a:p>
          <a:p>
            <a:pPr marL="123444" indent="0">
              <a:buNone/>
            </a:pPr>
            <a:r>
              <a:rPr lang="en-CA" sz="1800">
                <a:solidFill>
                  <a:srgbClr val="668426"/>
                </a:solidFill>
                <a:effectLst/>
                <a:latin typeface="Wingdings" pitchFamily="2" charset="2"/>
              </a:rPr>
              <a:t>▪ </a:t>
            </a:r>
            <a:r>
              <a:rPr lang="en-CA" sz="1800">
                <a:effectLst/>
                <a:latin typeface="Calibri" panose="020F0502020204030204" pitchFamily="34" charset="0"/>
              </a:rPr>
              <a:t>Jarret Finney – goaltending coach for Association</a:t>
            </a:r>
            <a:br>
              <a:rPr lang="en-CA" sz="1800">
                <a:effectLst/>
                <a:latin typeface="Calibri" panose="020F0502020204030204" pitchFamily="34" charset="0"/>
              </a:rPr>
            </a:br>
            <a:r>
              <a:rPr lang="en-CA" sz="1800">
                <a:solidFill>
                  <a:srgbClr val="668426"/>
                </a:solidFill>
                <a:effectLst/>
                <a:latin typeface="Wingdings" pitchFamily="2" charset="2"/>
              </a:rPr>
              <a:t>▪ </a:t>
            </a:r>
            <a:r>
              <a:rPr lang="en-CA" sz="1800">
                <a:effectLst/>
                <a:latin typeface="Calibri" panose="020F0502020204030204" pitchFamily="34" charset="0"/>
              </a:rPr>
              <a:t>Geoff Rollins– VP Player Development </a:t>
            </a:r>
            <a:endParaRPr lang="en-CA" sz="1800">
              <a:solidFill>
                <a:srgbClr val="668426"/>
              </a:solidFill>
              <a:effectLst/>
              <a:latin typeface="Wingdings" pitchFamily="2" charset="2"/>
            </a:endParaRPr>
          </a:p>
          <a:p>
            <a:pPr marL="123444" indent="0">
              <a:buNone/>
            </a:pPr>
            <a:r>
              <a:rPr lang="en-CA" sz="1800">
                <a:solidFill>
                  <a:srgbClr val="668426"/>
                </a:solidFill>
                <a:effectLst/>
                <a:latin typeface="Wingdings" pitchFamily="2" charset="2"/>
              </a:rPr>
              <a:t>▪ </a:t>
            </a:r>
            <a:r>
              <a:rPr lang="en-CA" sz="1800">
                <a:effectLst/>
                <a:latin typeface="Calibri" panose="020F0502020204030204" pitchFamily="34" charset="0"/>
              </a:rPr>
              <a:t>Hockey Alberta - Goalie Development Page (Visit it) </a:t>
            </a:r>
          </a:p>
          <a:p>
            <a:pPr marL="123444" indent="0">
              <a:buNone/>
            </a:pPr>
            <a:endParaRPr lang="en-CA">
              <a:latin typeface="Calibri" panose="020F0502020204030204" pitchFamily="34" charset="0"/>
            </a:endParaRPr>
          </a:p>
          <a:p>
            <a:pPr marL="123444" indent="0">
              <a:buNone/>
            </a:pPr>
            <a:r>
              <a:rPr lang="en-CA" b="1">
                <a:latin typeface="Calibri" panose="020F0502020204030204" pitchFamily="34" charset="0"/>
              </a:rPr>
              <a:t>SUNDAY NIGHT Goalie Clinic </a:t>
            </a:r>
            <a:r>
              <a:rPr lang="en-CA">
                <a:latin typeface="Calibri" panose="020F0502020204030204" pitchFamily="34" charset="0"/>
              </a:rPr>
              <a:t>– Starts in November &amp; put on by HA</a:t>
            </a:r>
          </a:p>
          <a:p>
            <a:pPr marL="123444" indent="0">
              <a:buNone/>
            </a:pPr>
            <a:r>
              <a:rPr lang="en-US" sz="1000" b="0" i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clinics run from November 5- February 11</a:t>
            </a:r>
            <a:r>
              <a:rPr lang="en-US" sz="1000" b="0" i="1" baseline="3000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</a:t>
            </a:r>
            <a:r>
              <a:rPr lang="en-US" sz="1000" b="0" i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sz="1000" i="1">
                <a:solidFill>
                  <a:srgbClr val="000000"/>
                </a:solidFill>
                <a:latin typeface="Verdana" panose="020B0604030504040204" pitchFamily="34" charset="0"/>
              </a:rPr>
              <a:t>No clinics on</a:t>
            </a:r>
            <a:r>
              <a:rPr lang="en-US" sz="1000" b="0" i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November 12th, December 24th and December 31st.</a:t>
            </a:r>
          </a:p>
          <a:p>
            <a:pPr marL="123444" indent="0">
              <a:buNone/>
            </a:pPr>
            <a:endParaRPr lang="en-CA" sz="1000" i="1">
              <a:effectLst/>
              <a:latin typeface="Calibri" panose="020F0502020204030204" pitchFamily="34" charset="0"/>
            </a:endParaRPr>
          </a:p>
          <a:p>
            <a:pPr marL="123444" indent="0">
              <a:buNone/>
            </a:pPr>
            <a:r>
              <a:rPr lang="en-CA" sz="1800">
                <a:solidFill>
                  <a:srgbClr val="668426"/>
                </a:solidFill>
                <a:effectLst/>
                <a:latin typeface="Wingdings" pitchFamily="2" charset="2"/>
              </a:rPr>
              <a:t>▪ </a:t>
            </a:r>
            <a:r>
              <a:rPr lang="en-CA" sz="1800">
                <a:effectLst/>
                <a:latin typeface="Calibri" panose="020F0502020204030204" pitchFamily="34" charset="0"/>
              </a:rPr>
              <a:t>Bus Travel Policy – </a:t>
            </a:r>
            <a:r>
              <a:rPr lang="en-CA" sz="1800" b="1">
                <a:effectLst/>
                <a:latin typeface="Calibri" panose="020F0502020204030204" pitchFamily="34" charset="0"/>
              </a:rPr>
              <a:t>Manager</a:t>
            </a:r>
            <a:r>
              <a:rPr lang="en-CA" sz="1800">
                <a:effectLst/>
                <a:latin typeface="Calibri" panose="020F0502020204030204" pitchFamily="34" charset="0"/>
              </a:rPr>
              <a:t> will be aware of this (Trip Roster) </a:t>
            </a:r>
          </a:p>
          <a:p>
            <a:pPr marL="123444" indent="0">
              <a:buNone/>
            </a:pPr>
            <a:r>
              <a:rPr lang="en-CA" sz="1800">
                <a:solidFill>
                  <a:srgbClr val="668426"/>
                </a:solidFill>
                <a:effectLst/>
                <a:latin typeface="Wingdings" pitchFamily="2" charset="2"/>
              </a:rPr>
              <a:t>▪ </a:t>
            </a:r>
            <a:r>
              <a:rPr lang="en-CA" sz="1800">
                <a:effectLst/>
                <a:latin typeface="Calibri" panose="020F0502020204030204" pitchFamily="34" charset="0"/>
              </a:rPr>
              <a:t>Jersey Management – Jersey Parents please </a:t>
            </a:r>
            <a:endParaRPr lang="en-CA">
              <a:effectLst/>
            </a:endParaRPr>
          </a:p>
          <a:p>
            <a:pPr marL="123444" indent="0">
              <a:buNone/>
            </a:pPr>
            <a:endParaRPr lang="en-US"/>
          </a:p>
        </p:txBody>
      </p:sp>
      <p:pic>
        <p:nvPicPr>
          <p:cNvPr id="14338" name="Picture 2" descr="Hockey Coach Voice Funny Sport Sayings' Unisex Baseball T-Shirt |  Spreadshirt">
            <a:extLst>
              <a:ext uri="{FF2B5EF4-FFF2-40B4-BE49-F238E27FC236}">
                <a16:creationId xmlns:a16="http://schemas.microsoft.com/office/drawing/2014/main" id="{E3EBAF4B-D0F7-9906-B221-40C493E51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352" y="2441956"/>
            <a:ext cx="1974088" cy="197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431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3F33B-4536-DAA4-C40E-976FAD240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B5041-3664-4071-9951-38637DAE5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2000" b="1">
                <a:effectLst/>
                <a:latin typeface="Corbel" panose="020B0503020204020204" pitchFamily="34" charset="0"/>
              </a:rPr>
              <a:t>OMHA Player Development Groups</a:t>
            </a:r>
            <a:endParaRPr lang="en-CA" sz="200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1800">
                <a:solidFill>
                  <a:srgbClr val="668426"/>
                </a:solidFill>
                <a:effectLst/>
                <a:latin typeface="Wingdings" pitchFamily="2" charset="2"/>
              </a:rPr>
              <a:t>▪  </a:t>
            </a:r>
            <a:r>
              <a:rPr lang="en-CA" sz="1800">
                <a:effectLst/>
                <a:latin typeface="Calibri" panose="020F0502020204030204" pitchFamily="34" charset="0"/>
              </a:rPr>
              <a:t>C2C Hockey Development</a:t>
            </a:r>
            <a:endParaRPr lang="en-CA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1800">
                <a:solidFill>
                  <a:srgbClr val="668426"/>
                </a:solidFill>
                <a:effectLst/>
                <a:latin typeface="Wingdings" pitchFamily="2" charset="2"/>
              </a:rPr>
              <a:t>▪  </a:t>
            </a:r>
            <a:r>
              <a:rPr lang="en-CA" sz="1800">
                <a:effectLst/>
                <a:latin typeface="Calibri" panose="020F0502020204030204" pitchFamily="34" charset="0"/>
              </a:rPr>
              <a:t>Hi-Tek Hockey </a:t>
            </a:r>
            <a:endParaRPr lang="en-CA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1800">
                <a:solidFill>
                  <a:srgbClr val="668426"/>
                </a:solidFill>
                <a:effectLst/>
                <a:latin typeface="Wingdings" pitchFamily="2" charset="2"/>
              </a:rPr>
              <a:t>▪  </a:t>
            </a:r>
            <a:r>
              <a:rPr lang="en-CA" sz="1800">
                <a:effectLst/>
                <a:latin typeface="Calibri" panose="020F0502020204030204" pitchFamily="34" charset="0"/>
              </a:rPr>
              <a:t>K&amp;M Hockey Development– </a:t>
            </a:r>
            <a:r>
              <a:rPr lang="en-CA" sz="1800" b="1">
                <a:effectLst/>
                <a:latin typeface="Calibri" panose="020F0502020204030204" pitchFamily="34" charset="0"/>
              </a:rPr>
              <a:t>Kris Foucault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1800">
                <a:solidFill>
                  <a:srgbClr val="668426"/>
                </a:solidFill>
                <a:effectLst/>
                <a:latin typeface="Wingdings" pitchFamily="2" charset="2"/>
              </a:rPr>
              <a:t>▪  </a:t>
            </a:r>
            <a:r>
              <a:rPr lang="en-CA">
                <a:latin typeface="Calibri" panose="020F0502020204030204" pitchFamily="34" charset="0"/>
              </a:rPr>
              <a:t>DMSG – </a:t>
            </a:r>
            <a:r>
              <a:rPr lang="en-CA" b="1">
                <a:latin typeface="Calibri" panose="020F0502020204030204" pitchFamily="34" charset="0"/>
              </a:rPr>
              <a:t>Dave Marcoux </a:t>
            </a:r>
            <a:r>
              <a:rPr lang="en-CA">
                <a:latin typeface="Calibri" panose="020F0502020204030204" pitchFamily="34" charset="0"/>
              </a:rPr>
              <a:t>School of Goaltending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1800">
                <a:solidFill>
                  <a:srgbClr val="668426"/>
                </a:solidFill>
                <a:effectLst/>
                <a:latin typeface="Wingdings" pitchFamily="2" charset="2"/>
              </a:rPr>
              <a:t>▪  </a:t>
            </a:r>
            <a:r>
              <a:rPr lang="en-CA">
                <a:latin typeface="Calibri" panose="020F0502020204030204" pitchFamily="34" charset="0"/>
              </a:rPr>
              <a:t>Evolution Goaltending - </a:t>
            </a:r>
            <a:r>
              <a:rPr lang="en-CA" b="1">
                <a:latin typeface="Calibri" panose="020F0502020204030204" pitchFamily="34" charset="0"/>
              </a:rPr>
              <a:t>Nicolas De-Gaetano</a:t>
            </a:r>
            <a:endParaRPr lang="en-CA" b="1">
              <a:effectLst/>
            </a:endParaRPr>
          </a:p>
          <a:p>
            <a:pPr marL="457200" marR="0" lvl="0" indent="-333756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2A520"/>
              </a:buClr>
              <a:buSzPts val="1656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668426"/>
                </a:solidFill>
                <a:effectLst/>
                <a:uLnTx/>
                <a:uFillTx/>
                <a:latin typeface="Wingdings" pitchFamily="2" charset="2"/>
                <a:sym typeface="Gill Sans"/>
              </a:rPr>
              <a:t>▪  </a:t>
            </a: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1B4F35"/>
                </a:solidFill>
                <a:effectLst/>
                <a:uLnTx/>
                <a:uFillTx/>
                <a:latin typeface="Calibri" panose="020F0502020204030204" pitchFamily="34" charset="0"/>
                <a:sym typeface="Gill Sans"/>
              </a:rPr>
              <a:t>Score Hockey Range - </a:t>
            </a:r>
            <a:r>
              <a:rPr kumimoji="0" lang="en-CA" sz="1800" b="1" i="0" u="none" strike="noStrike" kern="0" cap="none" spc="0" normalizeH="0" baseline="0" noProof="0">
                <a:ln>
                  <a:noFill/>
                </a:ln>
                <a:solidFill>
                  <a:srgbClr val="1B4F35"/>
                </a:solidFill>
                <a:effectLst/>
                <a:uLnTx/>
                <a:uFillTx/>
                <a:latin typeface="Calibri" panose="020F0502020204030204" pitchFamily="34" charset="0"/>
                <a:sym typeface="Gill Sans"/>
              </a:rPr>
              <a:t>Matt Kinch</a:t>
            </a:r>
            <a:endParaRPr lang="en-CA" b="1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1800">
                <a:solidFill>
                  <a:srgbClr val="668426"/>
                </a:solidFill>
                <a:effectLst/>
                <a:latin typeface="Wingdings" pitchFamily="2" charset="2"/>
              </a:rPr>
              <a:t>▪  </a:t>
            </a:r>
            <a:r>
              <a:rPr lang="en-CA" sz="1800">
                <a:effectLst/>
                <a:latin typeface="Calibri" panose="020F0502020204030204" pitchFamily="34" charset="0"/>
              </a:rPr>
              <a:t>On The Edge Power skating – </a:t>
            </a:r>
            <a:r>
              <a:rPr lang="en-CA" sz="1800" b="1">
                <a:effectLst/>
                <a:latin typeface="Calibri" panose="020F0502020204030204" pitchFamily="34" charset="0"/>
              </a:rPr>
              <a:t>Jamie Slaney </a:t>
            </a:r>
            <a:r>
              <a:rPr lang="en-CA" sz="1800">
                <a:effectLst/>
                <a:latin typeface="Calibri" panose="020F0502020204030204" pitchFamily="34" charset="0"/>
              </a:rPr>
              <a:t>All Divisions </a:t>
            </a:r>
            <a:endParaRPr lang="en-CA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1800">
                <a:solidFill>
                  <a:srgbClr val="668426"/>
                </a:solidFill>
                <a:effectLst/>
                <a:latin typeface="Wingdings" pitchFamily="2" charset="2"/>
              </a:rPr>
              <a:t>▪  </a:t>
            </a:r>
            <a:r>
              <a:rPr lang="en-CA" sz="1800" b="1">
                <a:effectLst/>
                <a:latin typeface="Calibri" panose="020F0502020204030204" pitchFamily="34" charset="0"/>
              </a:rPr>
              <a:t>Pam Hurst </a:t>
            </a:r>
            <a:r>
              <a:rPr lang="en-CA" sz="1800">
                <a:effectLst/>
                <a:latin typeface="Calibri" panose="020F0502020204030204" pitchFamily="34" charset="0"/>
              </a:rPr>
              <a:t>Power skating – All Divisions </a:t>
            </a:r>
            <a:endParaRPr lang="en-CA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1800">
                <a:solidFill>
                  <a:srgbClr val="668426"/>
                </a:solidFill>
                <a:effectLst/>
                <a:latin typeface="Wingdings" pitchFamily="2" charset="2"/>
              </a:rPr>
              <a:t>▪  </a:t>
            </a:r>
            <a:r>
              <a:rPr lang="en-CA" sz="1800">
                <a:effectLst/>
                <a:latin typeface="Calibri" panose="020F0502020204030204" pitchFamily="34" charset="0"/>
              </a:rPr>
              <a:t>Built Strong Athletics – </a:t>
            </a:r>
            <a:r>
              <a:rPr lang="en-CA" sz="1800" b="1">
                <a:effectLst/>
                <a:latin typeface="Calibri" panose="020F0502020204030204" pitchFamily="34" charset="0"/>
              </a:rPr>
              <a:t>Jill Mathews &amp; Sherrie Smith</a:t>
            </a:r>
            <a:endParaRPr lang="en-CA" b="1">
              <a:effectLst/>
            </a:endParaRPr>
          </a:p>
        </p:txBody>
      </p:sp>
      <p:pic>
        <p:nvPicPr>
          <p:cNvPr id="15362" name="Picture 2" descr="Online Coach Professional Development | Hockey Alberta">
            <a:extLst>
              <a:ext uri="{FF2B5EF4-FFF2-40B4-BE49-F238E27FC236}">
                <a16:creationId xmlns:a16="http://schemas.microsoft.com/office/drawing/2014/main" id="{1D793B6C-F8DC-D107-1DF5-663828783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328" y="1963904"/>
            <a:ext cx="3400806" cy="13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5354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7">
      <a:dk1>
        <a:srgbClr val="000000"/>
      </a:dk1>
      <a:lt1>
        <a:srgbClr val="FFFFFF"/>
      </a:lt1>
      <a:dk2>
        <a:srgbClr val="1B4F35"/>
      </a:dk2>
      <a:lt2>
        <a:srgbClr val="EBEBEB"/>
      </a:lt2>
      <a:accent1>
        <a:srgbClr val="1B4F35"/>
      </a:accent1>
      <a:accent2>
        <a:srgbClr val="F2A520"/>
      </a:accent2>
      <a:accent3>
        <a:srgbClr val="038542"/>
      </a:accent3>
      <a:accent4>
        <a:srgbClr val="969FA7"/>
      </a:accent4>
      <a:accent5>
        <a:srgbClr val="66B1CE"/>
      </a:accent5>
      <a:accent6>
        <a:srgbClr val="40619D"/>
      </a:accent6>
      <a:hlink>
        <a:srgbClr val="F2A520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853</Words>
  <Application>Microsoft Office PowerPoint</Application>
  <PresentationFormat>On-screen Show (4:3)</PresentationFormat>
  <Paragraphs>124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Noto Sans Symbols</vt:lpstr>
      <vt:lpstr>ArialMT</vt:lpstr>
      <vt:lpstr>Calibri</vt:lpstr>
      <vt:lpstr>Arial</vt:lpstr>
      <vt:lpstr>Wingdings</vt:lpstr>
      <vt:lpstr>Verdana</vt:lpstr>
      <vt:lpstr>Franklin Gothic Heavy</vt:lpstr>
      <vt:lpstr>Gill Sans</vt:lpstr>
      <vt:lpstr>Corbel</vt:lpstr>
      <vt:lpstr>Dividend</vt:lpstr>
      <vt:lpstr>OMHA COACH MEETING </vt:lpstr>
      <vt:lpstr> </vt:lpstr>
      <vt:lpstr> </vt:lpstr>
      <vt:lpstr> </vt:lpstr>
      <vt:lpstr>HOCKEY CANADA &amp; HOCKEY ALBERTA</vt:lpstr>
      <vt:lpstr>HOCKEY CANADA &amp; HOCKEY ALBERTA</vt:lpstr>
      <vt:lpstr>COACH RESPONSIBILITY</vt:lpstr>
      <vt:lpstr>COACH RESPONSIBILITY </vt:lpstr>
      <vt:lpstr>DEVELOPMENT</vt:lpstr>
      <vt:lpstr>AFFILIATION</vt:lpstr>
      <vt:lpstr>Officials  </vt:lpstr>
      <vt:lpstr>NECK GUARDS</vt:lpstr>
      <vt:lpstr>COACH SUPPORT</vt:lpstr>
      <vt:lpstr>Driving Policy Players</vt:lpstr>
      <vt:lpstr>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OMHA ANNUAL GENERAL MEETING</dc:title>
  <dc:creator>Karla Helm</dc:creator>
  <cp:lastModifiedBy>Blair Scott</cp:lastModifiedBy>
  <cp:revision>1</cp:revision>
  <dcterms:created xsi:type="dcterms:W3CDTF">2013-10-13T20:31:20Z</dcterms:created>
  <dcterms:modified xsi:type="dcterms:W3CDTF">2023-10-06T19:49:47Z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0x010100BBFFA697DF06F74E97CA20834C938C12</vt:lpwstr>
  </property>
</Properties>
</file>