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61" r:id="rId3"/>
    <p:sldId id="268" r:id="rId4"/>
    <p:sldId id="269" r:id="rId5"/>
    <p:sldId id="266" r:id="rId6"/>
    <p:sldId id="276" r:id="rId7"/>
    <p:sldId id="272" r:id="rId8"/>
    <p:sldId id="287" r:id="rId9"/>
    <p:sldId id="270" r:id="rId10"/>
    <p:sldId id="288" r:id="rId11"/>
    <p:sldId id="292" r:id="rId12"/>
    <p:sldId id="293" r:id="rId13"/>
    <p:sldId id="294" r:id="rId14"/>
    <p:sldId id="262" r:id="rId15"/>
    <p:sldId id="264" r:id="rId16"/>
    <p:sldId id="263" r:id="rId17"/>
    <p:sldId id="273" r:id="rId18"/>
    <p:sldId id="275" r:id="rId19"/>
    <p:sldId id="277" r:id="rId20"/>
    <p:sldId id="278" r:id="rId21"/>
    <p:sldId id="279" r:id="rId22"/>
    <p:sldId id="280" r:id="rId23"/>
    <p:sldId id="281" r:id="rId24"/>
    <p:sldId id="282" r:id="rId25"/>
    <p:sldId id="283" r:id="rId26"/>
    <p:sldId id="284" r:id="rId27"/>
    <p:sldId id="295" r:id="rId28"/>
    <p:sldId id="285" r:id="rId29"/>
    <p:sldId id="286" r:id="rId30"/>
  </p:sldIdLst>
  <p:sldSz cx="9144000" cy="6858000" type="screen4x3"/>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Lauritsen" initials="KL" lastIdx="1" clrIdx="0">
    <p:extLst>
      <p:ext uri="{19B8F6BF-5375-455C-9EA6-DF929625EA0E}">
        <p15:presenceInfo xmlns:p15="http://schemas.microsoft.com/office/powerpoint/2012/main" userId="S::klauritsen@ptwenergy.com::96fd1efa-0830-4af1-9eae-66e35f1645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CC"/>
          </a:solidFill>
        </a:fill>
      </a:tcStyle>
    </a:wholeTbl>
    <a:band2H>
      <a:tcTxStyle/>
      <a:tcStyle>
        <a:tcBdr/>
        <a:fill>
          <a:solidFill>
            <a:srgbClr val="E7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CC"/>
          </a:solidFill>
        </a:fill>
      </a:tcStyle>
    </a:wholeTbl>
    <a:band2H>
      <a:tcTxStyle/>
      <a:tcStyle>
        <a:tcBdr/>
        <a:fill>
          <a:solidFill>
            <a:srgbClr val="E7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8CD"/>
          </a:solidFill>
        </a:fill>
      </a:tcStyle>
    </a:wholeTbl>
    <a:band2H>
      <a:tcTxStyle/>
      <a:tcStyle>
        <a:tcBdr/>
        <a:fill>
          <a:solidFill>
            <a:srgbClr val="E6ED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1DE"/>
          </a:solidFill>
        </a:fill>
      </a:tcStyle>
    </a:wholeTbl>
    <a:band2H>
      <a:tcTxStyle/>
      <a:tcStyle>
        <a:tcBdr/>
        <a:fill>
          <a:solidFill>
            <a:srgbClr val="E8EA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81"/>
  </p:normalViewPr>
  <p:slideViewPr>
    <p:cSldViewPr snapToGrid="0">
      <p:cViewPr varScale="1">
        <p:scale>
          <a:sx n="85" d="100"/>
          <a:sy n="85" d="100"/>
        </p:scale>
        <p:origin x="9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204913" y="704850"/>
            <a:ext cx="4692650" cy="3519488"/>
          </a:xfrm>
          <a:prstGeom prst="rect">
            <a:avLst/>
          </a:prstGeom>
        </p:spPr>
        <p:txBody>
          <a:bodyPr lIns="94229" tIns="47114" rIns="94229" bIns="47114"/>
          <a:lstStyle/>
          <a:p>
            <a:endParaRPr dirty="0"/>
          </a:p>
        </p:txBody>
      </p:sp>
      <p:sp>
        <p:nvSpPr>
          <p:cNvPr id="152" name="Shape 152"/>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val="1801743581"/>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5" name="Google Shape;19;p2"/>
          <p:cNvSpPr/>
          <p:nvPr/>
        </p:nvSpPr>
        <p:spPr>
          <a:xfrm>
            <a:off x="448091" y="147574"/>
            <a:ext cx="8240108" cy="6242990"/>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pPr algn="ctr">
              <a:defRPr sz="2800"/>
            </a:pPr>
            <a:endParaRPr dirty="0"/>
          </a:p>
          <a:p>
            <a:pPr algn="ctr">
              <a:defRPr sz="2800"/>
            </a:pPr>
            <a:endParaRPr dirty="0"/>
          </a:p>
          <a:p>
            <a:pPr algn="ctr">
              <a:defRPr sz="2800"/>
            </a:pPr>
            <a:endParaRPr dirty="0"/>
          </a:p>
          <a:p>
            <a:pPr algn="ctr">
              <a:defRPr sz="2800"/>
            </a:pPr>
            <a:endParaRPr dirty="0"/>
          </a:p>
          <a:p>
            <a:pPr algn="ctr">
              <a:defRPr sz="2800">
                <a:solidFill>
                  <a:srgbClr val="FFFFFF"/>
                </a:solidFill>
                <a:latin typeface="Arial Unicode MS"/>
                <a:ea typeface="Arial Unicode MS"/>
                <a:cs typeface="Arial Unicode MS"/>
                <a:sym typeface="Arial Unicode MS"/>
              </a:defRPr>
            </a:pPr>
            <a:r>
              <a:rPr dirty="0"/>
              <a:t>Okotoks Oilers Athletic Association</a:t>
            </a:r>
          </a:p>
          <a:p>
            <a:pPr algn="ctr">
              <a:defRPr sz="2800">
                <a:solidFill>
                  <a:srgbClr val="FFFFFF"/>
                </a:solidFill>
                <a:latin typeface="Arial Unicode MS"/>
                <a:ea typeface="Arial Unicode MS"/>
                <a:cs typeface="Arial Unicode MS"/>
                <a:sym typeface="Arial Unicode MS"/>
              </a:defRPr>
            </a:pPr>
            <a:r>
              <a:rPr dirty="0"/>
              <a:t>2020 - 2021 </a:t>
            </a:r>
          </a:p>
        </p:txBody>
      </p:sp>
      <p:pic>
        <p:nvPicPr>
          <p:cNvPr id="16" name="OOAA large.png" descr="OOAA large.png"/>
          <p:cNvPicPr>
            <a:picLocks noChangeAspect="1"/>
          </p:cNvPicPr>
          <p:nvPr/>
        </p:nvPicPr>
        <p:blipFill>
          <a:blip r:embed="rId2"/>
          <a:stretch>
            <a:fillRect/>
          </a:stretch>
        </p:blipFill>
        <p:spPr>
          <a:xfrm>
            <a:off x="1391523" y="648870"/>
            <a:ext cx="2480892" cy="2364599"/>
          </a:xfrm>
          <a:prstGeom prst="rect">
            <a:avLst/>
          </a:prstGeom>
          <a:ln w="12700">
            <a:miter lim="400000"/>
          </a:ln>
        </p:spPr>
      </p:pic>
      <p:pic>
        <p:nvPicPr>
          <p:cNvPr id="17" name="Raiders logo 1.png" descr="Raiders logo 1.png"/>
          <p:cNvPicPr>
            <a:picLocks noChangeAspect="1"/>
          </p:cNvPicPr>
          <p:nvPr/>
        </p:nvPicPr>
        <p:blipFill>
          <a:blip r:embed="rId3"/>
          <a:stretch>
            <a:fillRect/>
          </a:stretch>
        </p:blipFill>
        <p:spPr>
          <a:xfrm>
            <a:off x="5154834" y="854944"/>
            <a:ext cx="2391560" cy="2364599"/>
          </a:xfrm>
          <a:prstGeom prst="rect">
            <a:avLst/>
          </a:prstGeom>
          <a:ln w="12700">
            <a:miter lim="400000"/>
          </a:ln>
        </p:spPr>
      </p:pic>
      <p:sp>
        <p:nvSpPr>
          <p:cNvPr id="1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sp>
        <p:nvSpPr>
          <p:cNvPr id="126"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27"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28"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29"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130"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131" name="Body Level One…"/>
          <p:cNvSpPr txBox="1">
            <a:spLocks noGrp="1"/>
          </p:cNvSpPr>
          <p:nvPr>
            <p:ph type="body" idx="1"/>
          </p:nvPr>
        </p:nvSpPr>
        <p:spPr>
          <a:xfrm rot="5400000">
            <a:off x="2760671" y="48524"/>
            <a:ext cx="3630794" cy="7989752"/>
          </a:xfrm>
          <a:prstGeom prst="rect">
            <a:avLst/>
          </a:prstGeom>
        </p:spPr>
        <p:txBody>
          <a:bodyPr anchor="t"/>
          <a:lstStyle>
            <a:lvl1pPr indent="-333756">
              <a:spcBef>
                <a:spcPts val="300"/>
              </a:spcBef>
              <a:buSzPts val="1800"/>
              <a:defRPr sz="1800"/>
            </a:lvl1pPr>
            <a:lvl2pPr marL="954658" indent="-362330">
              <a:spcBef>
                <a:spcPts val="300"/>
              </a:spcBef>
              <a:buSzPts val="1800"/>
              <a:defRPr sz="1800"/>
            </a:lvl2pPr>
            <a:lvl3pPr marL="1460281" indent="-399070">
              <a:spcBef>
                <a:spcPts val="300"/>
              </a:spcBef>
              <a:buSzPts val="1800"/>
              <a:defRPr sz="1800"/>
            </a:lvl3pPr>
            <a:lvl4pPr marL="1978150" indent="-448054">
              <a:spcBef>
                <a:spcPts val="300"/>
              </a:spcBef>
              <a:buSzPts val="1800"/>
              <a:defRPr sz="1800"/>
            </a:lvl4pPr>
            <a:lvl5pPr marL="2435351" indent="-448055">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sp>
        <p:nvSpPr>
          <p:cNvPr id="139"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40"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41"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42" name="Google Shape;90;p12"/>
          <p:cNvSpPr/>
          <p:nvPr/>
        </p:nvSpPr>
        <p:spPr>
          <a:xfrm>
            <a:off x="6629399" y="599724"/>
            <a:ext cx="2057402" cy="5816953"/>
          </a:xfrm>
          <a:prstGeom prst="rect">
            <a:avLst/>
          </a:prstGeom>
          <a:solidFill>
            <a:schemeClr val="accent1"/>
          </a:solidFill>
          <a:ln w="12700">
            <a:miter lim="400000"/>
          </a:ln>
        </p:spPr>
        <p:txBody>
          <a:bodyPr lIns="45718" tIns="45718" rIns="45718" bIns="45718" anchor="ctr"/>
          <a:lstStyle/>
          <a:p>
            <a:endParaRPr dirty="0"/>
          </a:p>
        </p:txBody>
      </p:sp>
      <p:sp>
        <p:nvSpPr>
          <p:cNvPr id="143" name="Title Text"/>
          <p:cNvSpPr txBox="1">
            <a:spLocks noGrp="1"/>
          </p:cNvSpPr>
          <p:nvPr>
            <p:ph type="title"/>
          </p:nvPr>
        </p:nvSpPr>
        <p:spPr>
          <a:xfrm rot="5400000">
            <a:off x="4789425" y="2515698"/>
            <a:ext cx="5183075" cy="1503126"/>
          </a:xfrm>
          <a:prstGeom prst="rect">
            <a:avLst/>
          </a:prstGeom>
        </p:spPr>
        <p:txBody>
          <a:bodyPr anchor="b"/>
          <a:lstStyle>
            <a:lvl1pPr>
              <a:defRPr sz="2800">
                <a:solidFill>
                  <a:srgbClr val="FFFFFF"/>
                </a:solidFill>
              </a:defRPr>
            </a:lvl1pPr>
          </a:lstStyle>
          <a:p>
            <a:r>
              <a:t>Title Text</a:t>
            </a:r>
          </a:p>
        </p:txBody>
      </p:sp>
      <p:sp>
        <p:nvSpPr>
          <p:cNvPr id="144" name="Body Level One…"/>
          <p:cNvSpPr txBox="1">
            <a:spLocks noGrp="1"/>
          </p:cNvSpPr>
          <p:nvPr>
            <p:ph type="body" idx="1"/>
          </p:nvPr>
        </p:nvSpPr>
        <p:spPr>
          <a:xfrm rot="5400000">
            <a:off x="950759" y="306155"/>
            <a:ext cx="5183076" cy="5922212"/>
          </a:xfrm>
          <a:prstGeom prst="rect">
            <a:avLst/>
          </a:prstGeom>
        </p:spPr>
        <p:txBody>
          <a:bodyPr anchor="t"/>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25" name="Google Shape;26;p3"/>
          <p:cNvSpPr/>
          <p:nvPr/>
        </p:nvSpPr>
        <p:spPr>
          <a:xfrm>
            <a:off x="402593" y="157881"/>
            <a:ext cx="8142859" cy="658390"/>
          </a:xfrm>
          <a:prstGeom prst="rect">
            <a:avLst/>
          </a:prstGeom>
          <a:solidFill>
            <a:schemeClr val="accent1"/>
          </a:solidFill>
          <a:ln w="12700">
            <a:miter lim="400000"/>
          </a:ln>
        </p:spPr>
        <p:txBody>
          <a:bodyPr lIns="45718" tIns="45718" rIns="45718" bIns="45718" anchor="ctr"/>
          <a:lstStyle/>
          <a:p>
            <a:endParaRPr dirty="0"/>
          </a:p>
        </p:txBody>
      </p:sp>
      <p:sp>
        <p:nvSpPr>
          <p:cNvPr id="26" name="Title Text"/>
          <p:cNvSpPr txBox="1">
            <a:spLocks noGrp="1"/>
          </p:cNvSpPr>
          <p:nvPr>
            <p:ph type="title"/>
          </p:nvPr>
        </p:nvSpPr>
        <p:spPr>
          <a:xfrm>
            <a:off x="577123" y="1084340"/>
            <a:ext cx="7989754" cy="1083332"/>
          </a:xfrm>
          <a:prstGeom prst="rect">
            <a:avLst/>
          </a:prstGeom>
        </p:spPr>
        <p:txBody>
          <a:bodyPr/>
          <a:lstStyle>
            <a:lvl1pPr>
              <a:defRPr sz="2800">
                <a:solidFill>
                  <a:srgbClr val="FFFFFF"/>
                </a:solidFill>
              </a:defRPr>
            </a:lvl1pPr>
          </a:lstStyle>
          <a:p>
            <a:r>
              <a:t>Title Text</a:t>
            </a:r>
          </a:p>
        </p:txBody>
      </p:sp>
      <p:sp>
        <p:nvSpPr>
          <p:cNvPr id="27" name="Body Level One…"/>
          <p:cNvSpPr txBox="1">
            <a:spLocks noGrp="1"/>
          </p:cNvSpPr>
          <p:nvPr>
            <p:ph type="body" idx="1"/>
          </p:nvPr>
        </p:nvSpPr>
        <p:spPr>
          <a:xfrm>
            <a:off x="581190" y="2228001"/>
            <a:ext cx="7989754" cy="3630798"/>
          </a:xfrm>
          <a:prstGeom prst="rect">
            <a:avLst/>
          </a:prstGeom>
        </p:spPr>
        <p:txBody>
          <a:bodyPr/>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pic>
        <p:nvPicPr>
          <p:cNvPr id="28" name="OOAA large.png" descr="OOAA large.png"/>
          <p:cNvPicPr>
            <a:picLocks noChangeAspect="1"/>
          </p:cNvPicPr>
          <p:nvPr/>
        </p:nvPicPr>
        <p:blipFill>
          <a:blip r:embed="rId2"/>
          <a:stretch>
            <a:fillRect/>
          </a:stretch>
        </p:blipFill>
        <p:spPr>
          <a:xfrm>
            <a:off x="96332" y="153358"/>
            <a:ext cx="1136610" cy="1083331"/>
          </a:xfrm>
          <a:prstGeom prst="rect">
            <a:avLst/>
          </a:prstGeom>
          <a:ln w="12700">
            <a:miter lim="400000"/>
          </a:ln>
        </p:spPr>
      </p:pic>
      <p:sp>
        <p:nvSpPr>
          <p:cNvPr id="29" name="Text"/>
          <p:cNvSpPr txBox="1"/>
          <p:nvPr/>
        </p:nvSpPr>
        <p:spPr>
          <a:xfrm>
            <a:off x="2085879" y="1721864"/>
            <a:ext cx="127001" cy="492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endParaRPr dirty="0"/>
          </a:p>
        </p:txBody>
      </p:sp>
      <p:pic>
        <p:nvPicPr>
          <p:cNvPr id="30" name="Raiders logo 1.png" descr="Raiders logo 1.png"/>
          <p:cNvPicPr>
            <a:picLocks noChangeAspect="1"/>
          </p:cNvPicPr>
          <p:nvPr/>
        </p:nvPicPr>
        <p:blipFill>
          <a:blip r:embed="rId3"/>
          <a:stretch>
            <a:fillRect/>
          </a:stretch>
        </p:blipFill>
        <p:spPr>
          <a:xfrm>
            <a:off x="7575682" y="76206"/>
            <a:ext cx="1251748" cy="1237635"/>
          </a:xfrm>
          <a:prstGeom prst="rect">
            <a:avLst/>
          </a:prstGeom>
          <a:ln w="12700">
            <a:miter lim="400000"/>
          </a:ln>
        </p:spPr>
      </p:pic>
      <p:sp>
        <p:nvSpPr>
          <p:cNvPr id="31" name="Slide Number"/>
          <p:cNvSpPr txBox="1">
            <a:spLocks noGrp="1"/>
          </p:cNvSpPr>
          <p:nvPr>
            <p:ph type="sldNum" sz="quarter" idx="2"/>
          </p:nvPr>
        </p:nvSpPr>
        <p:spPr>
          <a:xfrm>
            <a:off x="6334802" y="6247151"/>
            <a:ext cx="218399" cy="218399"/>
          </a:xfrm>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38"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39"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40"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41" name="Google Shape;33;p4"/>
          <p:cNvSpPr/>
          <p:nvPr/>
        </p:nvSpPr>
        <p:spPr>
          <a:xfrm>
            <a:off x="452645" y="5141972"/>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42" name="Title Text"/>
          <p:cNvSpPr txBox="1">
            <a:spLocks noGrp="1"/>
          </p:cNvSpPr>
          <p:nvPr>
            <p:ph type="title"/>
          </p:nvPr>
        </p:nvSpPr>
        <p:spPr>
          <a:xfrm>
            <a:off x="581193" y="3036572"/>
            <a:ext cx="7989752" cy="1504845"/>
          </a:xfrm>
          <a:prstGeom prst="rect">
            <a:avLst/>
          </a:prstGeom>
        </p:spPr>
        <p:txBody>
          <a:bodyPr anchor="b"/>
          <a:lstStyle>
            <a:lvl1pPr>
              <a:defRPr sz="3600">
                <a:solidFill>
                  <a:schemeClr val="accent1"/>
                </a:solidFill>
              </a:defRPr>
            </a:lvl1pPr>
          </a:lstStyle>
          <a:p>
            <a:r>
              <a:t>Title Text</a:t>
            </a:r>
          </a:p>
        </p:txBody>
      </p:sp>
      <p:sp>
        <p:nvSpPr>
          <p:cNvPr id="43" name="Body Level One…"/>
          <p:cNvSpPr txBox="1">
            <a:spLocks noGrp="1"/>
          </p:cNvSpPr>
          <p:nvPr>
            <p:ph type="body" sz="quarter" idx="1"/>
          </p:nvPr>
        </p:nvSpPr>
        <p:spPr>
          <a:xfrm>
            <a:off x="581193" y="4541415"/>
            <a:ext cx="7989752" cy="600558"/>
          </a:xfrm>
          <a:prstGeom prst="rect">
            <a:avLst/>
          </a:prstGeom>
        </p:spPr>
        <p:txBody>
          <a:bodyPr anchor="t"/>
          <a:lstStyle>
            <a:lvl1pPr marL="0" indent="228600">
              <a:spcBef>
                <a:spcPts val="300"/>
              </a:spcBef>
              <a:buClrTx/>
              <a:buSzTx/>
              <a:buFontTx/>
              <a:buNone/>
              <a:defRPr sz="1800">
                <a:solidFill>
                  <a:schemeClr val="accent2"/>
                </a:solidFill>
              </a:defRPr>
            </a:lvl1pPr>
            <a:lvl2pPr marL="0" indent="228600">
              <a:spcBef>
                <a:spcPts val="300"/>
              </a:spcBef>
              <a:buClrTx/>
              <a:buSzTx/>
              <a:buFontTx/>
              <a:buNone/>
              <a:defRPr sz="1800">
                <a:solidFill>
                  <a:schemeClr val="accent2"/>
                </a:solidFill>
              </a:defRPr>
            </a:lvl2pPr>
            <a:lvl3pPr marL="0" indent="228600">
              <a:spcBef>
                <a:spcPts val="300"/>
              </a:spcBef>
              <a:buClrTx/>
              <a:buSzTx/>
              <a:buFontTx/>
              <a:buNone/>
              <a:defRPr sz="1800">
                <a:solidFill>
                  <a:schemeClr val="accent2"/>
                </a:solidFill>
              </a:defRPr>
            </a:lvl3pPr>
            <a:lvl4pPr marL="0" indent="228600">
              <a:spcBef>
                <a:spcPts val="300"/>
              </a:spcBef>
              <a:buClrTx/>
              <a:buSzTx/>
              <a:buFontTx/>
              <a:buNone/>
              <a:defRPr sz="1800">
                <a:solidFill>
                  <a:schemeClr val="accent2"/>
                </a:solidFill>
              </a:defRPr>
            </a:lvl4pPr>
            <a:lvl5pPr marL="0" indent="228600">
              <a:spcBef>
                <a:spcPts val="300"/>
              </a:spcBef>
              <a:buClrTx/>
              <a:buSzTx/>
              <a:buFontTx/>
              <a:buNone/>
              <a:defRPr sz="18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sp>
        <p:nvSpPr>
          <p:cNvPr id="51"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52"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53"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54"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55"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56" name="Body Level One…"/>
          <p:cNvSpPr txBox="1">
            <a:spLocks noGrp="1"/>
          </p:cNvSpPr>
          <p:nvPr>
            <p:ph type="body" sz="half" idx="1"/>
          </p:nvPr>
        </p:nvSpPr>
        <p:spPr>
          <a:xfrm>
            <a:off x="581190" y="2228001"/>
            <a:ext cx="3899531" cy="3633049"/>
          </a:xfrm>
          <a:prstGeom prst="rect">
            <a:avLst/>
          </a:prstGeom>
        </p:spPr>
        <p:txBody>
          <a:bodyPr/>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57" name="Google Shape;43;p5"/>
          <p:cNvSpPr txBox="1">
            <a:spLocks noGrp="1"/>
          </p:cNvSpPr>
          <p:nvPr>
            <p:ph type="body" sz="half" idx="21"/>
          </p:nvPr>
        </p:nvSpPr>
        <p:spPr>
          <a:xfrm>
            <a:off x="4663280" y="2228001"/>
            <a:ext cx="3907664" cy="3633048"/>
          </a:xfrm>
          <a:prstGeom prst="rect">
            <a:avLst/>
          </a:prstGeom>
        </p:spPr>
        <p:txBody>
          <a:bodyPr/>
          <a:lstStyle/>
          <a:p>
            <a:pPr indent="-333756">
              <a:spcBef>
                <a:spcPts val="300"/>
              </a:spcBef>
              <a:buSzPts val="1800"/>
              <a:defRPr sz="1800"/>
            </a:pPr>
            <a:endParaRPr/>
          </a:p>
        </p:txBody>
      </p:sp>
      <p:sp>
        <p:nvSpPr>
          <p:cNvPr id="58"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sp>
        <p:nvSpPr>
          <p:cNvPr id="65"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66"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67"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68"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69"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70" name="Body Level One…"/>
          <p:cNvSpPr txBox="1">
            <a:spLocks noGrp="1"/>
          </p:cNvSpPr>
          <p:nvPr>
            <p:ph type="body" sz="quarter" idx="1"/>
          </p:nvPr>
        </p:nvSpPr>
        <p:spPr>
          <a:xfrm>
            <a:off x="887219" y="2228001"/>
            <a:ext cx="3593501" cy="576264"/>
          </a:xfrm>
          <a:prstGeom prst="rect">
            <a:avLst/>
          </a:prstGeom>
        </p:spPr>
        <p:txBody>
          <a:bodyPr anchor="b"/>
          <a:lstStyle>
            <a:lvl1pPr marL="0" indent="228600">
              <a:buClrTx/>
              <a:buSzTx/>
              <a:buFontTx/>
              <a:buNone/>
              <a:defRPr sz="2200">
                <a:solidFill>
                  <a:schemeClr val="accent2"/>
                </a:solidFill>
              </a:defRPr>
            </a:lvl1pPr>
            <a:lvl2pPr marL="0" indent="228600">
              <a:buClrTx/>
              <a:buSzTx/>
              <a:buFontTx/>
              <a:buNone/>
              <a:defRPr sz="2200">
                <a:solidFill>
                  <a:schemeClr val="accent2"/>
                </a:solidFill>
              </a:defRPr>
            </a:lvl2pPr>
            <a:lvl3pPr marL="0" indent="228600">
              <a:buClrTx/>
              <a:buSzTx/>
              <a:buFontTx/>
              <a:buNone/>
              <a:defRPr sz="2200">
                <a:solidFill>
                  <a:schemeClr val="accent2"/>
                </a:solidFill>
              </a:defRPr>
            </a:lvl3pPr>
            <a:lvl4pPr marL="0" indent="228600">
              <a:buClrTx/>
              <a:buSzTx/>
              <a:buFontTx/>
              <a:buNone/>
              <a:defRPr sz="2200">
                <a:solidFill>
                  <a:schemeClr val="accent2"/>
                </a:solidFill>
              </a:defRPr>
            </a:lvl4pPr>
            <a:lvl5pPr marL="0" indent="228600">
              <a:buClrTx/>
              <a:buSzTx/>
              <a:buFontTx/>
              <a:buNone/>
              <a:defRPr sz="22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71" name="Google Shape;51;p6"/>
          <p:cNvSpPr txBox="1">
            <a:spLocks noGrp="1"/>
          </p:cNvSpPr>
          <p:nvPr>
            <p:ph type="body" sz="quarter" idx="21"/>
          </p:nvPr>
        </p:nvSpPr>
        <p:spPr>
          <a:xfrm>
            <a:off x="581190" y="2926050"/>
            <a:ext cx="3899530" cy="2935002"/>
          </a:xfrm>
          <a:prstGeom prst="rect">
            <a:avLst/>
          </a:prstGeom>
        </p:spPr>
        <p:txBody>
          <a:bodyPr anchor="t"/>
          <a:lstStyle/>
          <a:p>
            <a:pPr indent="-333756">
              <a:spcBef>
                <a:spcPts val="300"/>
              </a:spcBef>
              <a:buSzPts val="1800"/>
              <a:defRPr sz="1800"/>
            </a:pPr>
            <a:endParaRPr/>
          </a:p>
        </p:txBody>
      </p:sp>
      <p:sp>
        <p:nvSpPr>
          <p:cNvPr id="72" name="Google Shape;52;p6"/>
          <p:cNvSpPr txBox="1">
            <a:spLocks noGrp="1"/>
          </p:cNvSpPr>
          <p:nvPr>
            <p:ph type="body" sz="quarter" idx="22"/>
          </p:nvPr>
        </p:nvSpPr>
        <p:spPr>
          <a:xfrm>
            <a:off x="4969307" y="2228001"/>
            <a:ext cx="3601635" cy="576264"/>
          </a:xfrm>
          <a:prstGeom prst="rect">
            <a:avLst/>
          </a:prstGeom>
        </p:spPr>
        <p:txBody>
          <a:bodyPr anchor="b"/>
          <a:lstStyle/>
          <a:p>
            <a:pPr indent="-333756">
              <a:spcBef>
                <a:spcPts val="300"/>
              </a:spcBef>
              <a:buSzPts val="1800"/>
              <a:defRPr sz="1800"/>
            </a:pPr>
            <a:endParaRPr/>
          </a:p>
        </p:txBody>
      </p:sp>
      <p:sp>
        <p:nvSpPr>
          <p:cNvPr id="73" name="Google Shape;53;p6"/>
          <p:cNvSpPr txBox="1">
            <a:spLocks noGrp="1"/>
          </p:cNvSpPr>
          <p:nvPr>
            <p:ph type="body" sz="quarter" idx="23"/>
          </p:nvPr>
        </p:nvSpPr>
        <p:spPr>
          <a:xfrm>
            <a:off x="4663280" y="2926050"/>
            <a:ext cx="3907664" cy="2935002"/>
          </a:xfrm>
          <a:prstGeom prst="rect">
            <a:avLst/>
          </a:prstGeom>
        </p:spPr>
        <p:txBody>
          <a:bodyPr anchor="t"/>
          <a:lstStyle/>
          <a:p>
            <a:pPr indent="-333756">
              <a:spcBef>
                <a:spcPts val="300"/>
              </a:spcBef>
              <a:buSzPts val="1800"/>
              <a:defRPr sz="1800"/>
            </a:pPr>
            <a:endParaRPr/>
          </a:p>
        </p:txBody>
      </p:sp>
      <p:sp>
        <p:nvSpPr>
          <p:cNvPr id="74"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81"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82"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83"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84"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85"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86"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93"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94"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95"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96"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Google Shape;71;p9"/>
          <p:cNvSpPr txBox="1">
            <a:spLocks noGrp="1"/>
          </p:cNvSpPr>
          <p:nvPr>
            <p:ph type="body" sz="quarter" idx="21"/>
          </p:nvPr>
        </p:nvSpPr>
        <p:spPr>
          <a:xfrm>
            <a:off x="4305617" y="5262295"/>
            <a:ext cx="4265327" cy="689517"/>
          </a:xfrm>
          <a:prstGeom prst="rect">
            <a:avLst/>
          </a:prstGeom>
        </p:spPr>
        <p:txBody>
          <a:bodyPr/>
          <a:lstStyle/>
          <a:p>
            <a:pPr indent="-333756">
              <a:spcBef>
                <a:spcPts val="300"/>
              </a:spcBef>
              <a:buSzPts val="1800"/>
              <a:defRPr sz="1800"/>
            </a:pPr>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sp>
        <p:nvSpPr>
          <p:cNvPr id="113"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14"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15"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16" name="Title Text"/>
          <p:cNvSpPr txBox="1">
            <a:spLocks noGrp="1"/>
          </p:cNvSpPr>
          <p:nvPr>
            <p:ph type="title"/>
          </p:nvPr>
        </p:nvSpPr>
        <p:spPr>
          <a:xfrm>
            <a:off x="581190" y="4693389"/>
            <a:ext cx="7989754" cy="566740"/>
          </a:xfrm>
          <a:prstGeom prst="rect">
            <a:avLst/>
          </a:prstGeom>
        </p:spPr>
        <p:txBody>
          <a:bodyPr anchor="b"/>
          <a:lstStyle>
            <a:lvl1pPr>
              <a:defRPr sz="2400">
                <a:solidFill>
                  <a:schemeClr val="accent1"/>
                </a:solidFill>
              </a:defRPr>
            </a:lvl1pPr>
          </a:lstStyle>
          <a:p>
            <a:r>
              <a:t>Title Text</a:t>
            </a:r>
          </a:p>
        </p:txBody>
      </p:sp>
      <p:sp>
        <p:nvSpPr>
          <p:cNvPr id="117" name="Google Shape;77;p10"/>
          <p:cNvSpPr>
            <a:spLocks noGrp="1"/>
          </p:cNvSpPr>
          <p:nvPr>
            <p:ph type="pic" idx="21"/>
          </p:nvPr>
        </p:nvSpPr>
        <p:spPr>
          <a:xfrm>
            <a:off x="448091" y="599725"/>
            <a:ext cx="8238709" cy="3557252"/>
          </a:xfrm>
          <a:prstGeom prst="rect">
            <a:avLst/>
          </a:prstGeom>
        </p:spPr>
        <p:txBody>
          <a:bodyPr lIns="91439" tIns="45719" rIns="91439" bIns="45719" anchor="t">
            <a:noAutofit/>
          </a:bodyPr>
          <a:lstStyle/>
          <a:p>
            <a:endParaRPr dirty="0"/>
          </a:p>
        </p:txBody>
      </p:sp>
      <p:sp>
        <p:nvSpPr>
          <p:cNvPr id="118" name="Body Level One…"/>
          <p:cNvSpPr txBox="1">
            <a:spLocks noGrp="1"/>
          </p:cNvSpPr>
          <p:nvPr>
            <p:ph type="body" sz="quarter" idx="1"/>
          </p:nvPr>
        </p:nvSpPr>
        <p:spPr>
          <a:xfrm>
            <a:off x="581190" y="5260125"/>
            <a:ext cx="7989754" cy="598673"/>
          </a:xfrm>
          <a:prstGeom prst="rect">
            <a:avLst/>
          </a:prstGeom>
        </p:spPr>
        <p:txBody>
          <a:bodyPr/>
          <a:lstStyle>
            <a:lvl1pPr marL="0" indent="228600">
              <a:spcBef>
                <a:spcPts val="200"/>
              </a:spcBef>
              <a:buClrTx/>
              <a:buSzTx/>
              <a:buFontTx/>
              <a:buNone/>
              <a:defRPr sz="1200"/>
            </a:lvl1pPr>
            <a:lvl2pPr marL="0" indent="228600">
              <a:spcBef>
                <a:spcPts val="200"/>
              </a:spcBef>
              <a:buClrTx/>
              <a:buSzTx/>
              <a:buFontTx/>
              <a:buNone/>
              <a:defRPr sz="1200"/>
            </a:lvl2pPr>
            <a:lvl3pPr marL="0" indent="228600">
              <a:spcBef>
                <a:spcPts val="200"/>
              </a:spcBef>
              <a:buClrTx/>
              <a:buSzTx/>
              <a:buFontTx/>
              <a:buNone/>
              <a:defRPr sz="1200"/>
            </a:lvl3pPr>
            <a:lvl4pPr marL="0" indent="228600">
              <a:spcBef>
                <a:spcPts val="200"/>
              </a:spcBef>
              <a:buClrTx/>
              <a:buSzTx/>
              <a:buFontTx/>
              <a:buNone/>
              <a:defRPr sz="1200"/>
            </a:lvl4pPr>
            <a:lvl5pPr marL="0" indent="228600">
              <a:spcBef>
                <a:spcPts val="200"/>
              </a:spcBef>
              <a:buClrTx/>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3"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4"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5" name="Google Shape;68;p9"/>
          <p:cNvSpPr/>
          <p:nvPr/>
        </p:nvSpPr>
        <p:spPr>
          <a:xfrm>
            <a:off x="452645" y="5141972"/>
            <a:ext cx="8238708" cy="1274704"/>
          </a:xfrm>
          <a:prstGeom prst="rect">
            <a:avLst/>
          </a:prstGeom>
          <a:solidFill>
            <a:schemeClr val="accent1"/>
          </a:solidFill>
          <a:ln w="12700">
            <a:miter lim="400000"/>
          </a:ln>
        </p:spPr>
        <p:txBody>
          <a:bodyPr lIns="45718" tIns="45718" rIns="45718" bIns="45718" anchor="ctr"/>
          <a:lstStyle/>
          <a:p>
            <a:endParaRPr dirty="0"/>
          </a:p>
        </p:txBody>
      </p:sp>
      <p:sp>
        <p:nvSpPr>
          <p:cNvPr id="6" name="Title Text"/>
          <p:cNvSpPr txBox="1">
            <a:spLocks noGrp="1"/>
          </p:cNvSpPr>
          <p:nvPr>
            <p:ph type="title"/>
          </p:nvPr>
        </p:nvSpPr>
        <p:spPr>
          <a:xfrm>
            <a:off x="581352" y="5262295"/>
            <a:ext cx="3536625" cy="689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Title Text</a:t>
            </a:r>
          </a:p>
        </p:txBody>
      </p:sp>
      <p:sp>
        <p:nvSpPr>
          <p:cNvPr id="7" name="Body Level One…"/>
          <p:cNvSpPr txBox="1">
            <a:spLocks noGrp="1"/>
          </p:cNvSpPr>
          <p:nvPr>
            <p:ph type="body" idx="1"/>
          </p:nvPr>
        </p:nvSpPr>
        <p:spPr>
          <a:xfrm>
            <a:off x="446399" y="601199"/>
            <a:ext cx="8240401" cy="4204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352545" y="6029499"/>
            <a:ext cx="218399" cy="218399"/>
          </a:xfrm>
          <a:prstGeom prst="rect">
            <a:avLst/>
          </a:prstGeom>
          <a:ln w="12700">
            <a:miter lim="400000"/>
          </a:ln>
        </p:spPr>
        <p:txBody>
          <a:bodyPr wrap="none" lIns="45699" tIns="45699" rIns="45699" bIns="45699" anchor="ctr">
            <a:spAutoFit/>
          </a:bodyPr>
          <a:lstStyle>
            <a:lvl1pPr algn="r">
              <a:defRPr sz="900">
                <a:solidFill>
                  <a:srgbClr val="349A65"/>
                </a:solidFill>
                <a:latin typeface="Gill Sans"/>
                <a:ea typeface="Gill Sans"/>
                <a:cs typeface="Gill Sans"/>
                <a:sym typeface="Gill Sans"/>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9pPr>
    </p:titleStyle>
    <p:bodyStyle>
      <a:lvl1pPr marL="457200" marR="0" indent="-345440"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1pPr>
      <a:lvl2pPr marL="951483" marR="0" indent="-370838"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2pPr>
      <a:lvl3pPr marL="1452116" marR="0" indent="-402588"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3pPr>
      <a:lvl4pPr marL="1961823" marR="0" indent="-443411"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4pPr>
      <a:lvl5pPr marL="2419023" marR="0" indent="-443411"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5pPr>
      <a:lvl6pPr marL="2942335" marR="0" indent="-497839"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6pPr>
      <a:lvl7pPr marL="3399535" marR="0" indent="-497839"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7pPr>
      <a:lvl8pPr marL="3856734" marR="0" indent="-497837"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8pPr>
      <a:lvl9pPr marL="4313934" marR="0" indent="-497837"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ooaaoilerhockey.ca/page/show/6197865-board-meeting-igm-agm-minutes-and-financials-minu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42894-978B-4519-A673-3C64502E4B7B}"/>
              </a:ext>
            </a:extLst>
          </p:cNvPr>
          <p:cNvSpPr txBox="1"/>
          <p:nvPr/>
        </p:nvSpPr>
        <p:spPr>
          <a:xfrm>
            <a:off x="1681993" y="4102216"/>
            <a:ext cx="5780014" cy="12003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n-lt"/>
                <a:ea typeface="+mn-ea"/>
                <a:cs typeface="+mn-cs"/>
                <a:sym typeface="Arial"/>
              </a:rPr>
              <a:t>2022</a:t>
            </a:r>
            <a:r>
              <a:rPr kumimoji="0" lang="en-US" sz="2400" b="0" i="0" u="none" strike="noStrike" cap="none" spc="0" normalizeH="0" dirty="0">
                <a:ln>
                  <a:noFill/>
                </a:ln>
                <a:solidFill>
                  <a:schemeClr val="bg1"/>
                </a:solidFill>
                <a:effectLst/>
                <a:uFillTx/>
                <a:latin typeface="+mn-lt"/>
                <a:ea typeface="+mn-ea"/>
                <a:cs typeface="+mn-cs"/>
                <a:sym typeface="Arial"/>
              </a:rPr>
              <a:t> Interim General Meeting</a:t>
            </a:r>
            <a:r>
              <a:rPr kumimoji="0" lang="en-US" sz="2400" b="0" i="0" u="none" strike="noStrike" cap="none" spc="0" normalizeH="0" baseline="0" dirty="0">
                <a:ln>
                  <a:noFill/>
                </a:ln>
                <a:solidFill>
                  <a:schemeClr val="bg1"/>
                </a:solidFill>
                <a:effectLst/>
                <a:uFillTx/>
                <a:latin typeface="+mn-lt"/>
                <a:ea typeface="+mn-ea"/>
                <a:cs typeface="+mn-cs"/>
                <a:sym typeface="Arial"/>
              </a:rPr>
              <a:t> (IGM)</a:t>
            </a:r>
          </a:p>
          <a:p>
            <a:pPr marL="0" marR="0" indent="0" algn="ctr" defTabSz="914400" rtl="0" fontAlgn="auto" latinLnBrk="0" hangingPunct="0">
              <a:lnSpc>
                <a:spcPct val="100000"/>
              </a:lnSpc>
              <a:spcBef>
                <a:spcPts val="0"/>
              </a:spcBef>
              <a:spcAft>
                <a:spcPts val="0"/>
              </a:spcAft>
              <a:buClrTx/>
              <a:buSzTx/>
              <a:buFontTx/>
              <a:buNone/>
              <a:tabLst/>
            </a:pPr>
            <a:r>
              <a:rPr lang="en-US" sz="2400" dirty="0">
                <a:solidFill>
                  <a:schemeClr val="bg1"/>
                </a:solidFill>
              </a:rPr>
              <a:t>Tuesday November 22nd, 2022</a:t>
            </a:r>
          </a:p>
          <a:p>
            <a:pPr marL="0" marR="0" indent="0" algn="ctr" defTabSz="914400" rtl="0" fontAlgn="auto" latinLnBrk="0" hangingPunct="0">
              <a:lnSpc>
                <a:spcPct val="100000"/>
              </a:lnSpc>
              <a:spcBef>
                <a:spcPts val="0"/>
              </a:spcBef>
              <a:spcAft>
                <a:spcPts val="0"/>
              </a:spcAft>
              <a:buClrTx/>
              <a:buSzTx/>
              <a:buFontTx/>
              <a:buNone/>
              <a:tabLst/>
            </a:pPr>
            <a:r>
              <a:rPr lang="en-US" sz="2400" dirty="0">
                <a:solidFill>
                  <a:schemeClr val="bg1"/>
                </a:solidFill>
              </a:rPr>
              <a:t>8 </a:t>
            </a:r>
            <a:r>
              <a:rPr kumimoji="0" lang="en-US" sz="2400" b="0" i="0" u="none" strike="noStrike" cap="none" spc="0" normalizeH="0" baseline="0" dirty="0">
                <a:ln>
                  <a:noFill/>
                </a:ln>
                <a:solidFill>
                  <a:schemeClr val="bg1"/>
                </a:solidFill>
                <a:effectLst/>
                <a:uFillTx/>
                <a:latin typeface="+mn-lt"/>
                <a:ea typeface="+mn-ea"/>
                <a:cs typeface="+mn-cs"/>
                <a:sym typeface="Arial"/>
              </a:rPr>
              <a:t>pm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68AB-1D4E-B8D6-D5F1-614E4849B780}"/>
              </a:ext>
            </a:extLst>
          </p:cNvPr>
          <p:cNvSpPr>
            <a:spLocks noGrp="1"/>
          </p:cNvSpPr>
          <p:nvPr>
            <p:ph type="title"/>
          </p:nvPr>
        </p:nvSpPr>
        <p:spPr/>
        <p:txBody>
          <a:bodyPr/>
          <a:lstStyle/>
          <a:p>
            <a:pPr algn="ctr"/>
            <a:endParaRPr lang="en-CA" dirty="0"/>
          </a:p>
        </p:txBody>
      </p:sp>
      <p:sp>
        <p:nvSpPr>
          <p:cNvPr id="3" name="Text Placeholder 2">
            <a:extLst>
              <a:ext uri="{FF2B5EF4-FFF2-40B4-BE49-F238E27FC236}">
                <a16:creationId xmlns:a16="http://schemas.microsoft.com/office/drawing/2014/main" id="{8F98897A-336E-9A03-93B4-D5A71233A625}"/>
              </a:ext>
            </a:extLst>
          </p:cNvPr>
          <p:cNvSpPr>
            <a:spLocks noGrp="1"/>
          </p:cNvSpPr>
          <p:nvPr>
            <p:ph type="body" idx="1"/>
          </p:nvPr>
        </p:nvSpPr>
        <p:spPr>
          <a:xfrm>
            <a:off x="581190" y="1840295"/>
            <a:ext cx="7989754" cy="4808862"/>
          </a:xfrm>
        </p:spPr>
        <p:txBody>
          <a:bodyPr>
            <a:normAutofit/>
          </a:bodyPr>
          <a:lstStyle/>
          <a:p>
            <a:pPr marL="123444" indent="0" algn="ctr">
              <a:buNone/>
            </a:pPr>
            <a:endParaRPr lang="en-CA" sz="3600" u="sng" dirty="0">
              <a:solidFill>
                <a:schemeClr val="tx1"/>
              </a:solidFill>
            </a:endParaRPr>
          </a:p>
        </p:txBody>
      </p:sp>
      <p:pic>
        <p:nvPicPr>
          <p:cNvPr id="6" name="Picture 5">
            <a:extLst>
              <a:ext uri="{FF2B5EF4-FFF2-40B4-BE49-F238E27FC236}">
                <a16:creationId xmlns:a16="http://schemas.microsoft.com/office/drawing/2014/main" id="{985215F8-BA89-1E22-7565-35F8919D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066" y="1084340"/>
            <a:ext cx="6524977" cy="5773660"/>
          </a:xfrm>
          <a:prstGeom prst="rect">
            <a:avLst/>
          </a:prstGeom>
        </p:spPr>
      </p:pic>
    </p:spTree>
    <p:extLst>
      <p:ext uri="{BB962C8B-B14F-4D97-AF65-F5344CB8AC3E}">
        <p14:creationId xmlns:p14="http://schemas.microsoft.com/office/powerpoint/2010/main" val="24929596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36B1-637B-5020-9C49-A48558209BF2}"/>
              </a:ext>
            </a:extLst>
          </p:cNvPr>
          <p:cNvSpPr>
            <a:spLocks noGrp="1"/>
          </p:cNvSpPr>
          <p:nvPr>
            <p:ph type="title"/>
          </p:nvPr>
        </p:nvSpPr>
        <p:spPr>
          <a:xfrm>
            <a:off x="577123" y="1084340"/>
            <a:ext cx="7989754" cy="45719"/>
          </a:xfrm>
        </p:spPr>
        <p:txBody>
          <a:bodyPr>
            <a:normAutofit fontScale="90000"/>
          </a:bodyPr>
          <a:lstStyle/>
          <a:p>
            <a:endParaRPr lang="en-CA" dirty="0"/>
          </a:p>
        </p:txBody>
      </p:sp>
      <p:sp>
        <p:nvSpPr>
          <p:cNvPr id="3" name="Text Placeholder 2">
            <a:extLst>
              <a:ext uri="{FF2B5EF4-FFF2-40B4-BE49-F238E27FC236}">
                <a16:creationId xmlns:a16="http://schemas.microsoft.com/office/drawing/2014/main" id="{92541AAD-831C-E687-A94B-7A2A14756828}"/>
              </a:ext>
            </a:extLst>
          </p:cNvPr>
          <p:cNvSpPr>
            <a:spLocks noGrp="1"/>
          </p:cNvSpPr>
          <p:nvPr>
            <p:ph type="body" idx="1"/>
          </p:nvPr>
        </p:nvSpPr>
        <p:spPr>
          <a:xfrm>
            <a:off x="581190" y="1130059"/>
            <a:ext cx="7989754" cy="4728740"/>
          </a:xfrm>
        </p:spPr>
        <p:txBody>
          <a:bodyPr/>
          <a:lstStyle/>
          <a:p>
            <a:endParaRPr lang="en-CA" dirty="0"/>
          </a:p>
        </p:txBody>
      </p:sp>
      <p:pic>
        <p:nvPicPr>
          <p:cNvPr id="5" name="Picture 4">
            <a:extLst>
              <a:ext uri="{FF2B5EF4-FFF2-40B4-BE49-F238E27FC236}">
                <a16:creationId xmlns:a16="http://schemas.microsoft.com/office/drawing/2014/main" id="{65743C7A-86C6-F6BC-1FEA-C2A02AA14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27" y="2165901"/>
            <a:ext cx="7268589" cy="2210108"/>
          </a:xfrm>
          <a:prstGeom prst="rect">
            <a:avLst/>
          </a:prstGeom>
        </p:spPr>
      </p:pic>
    </p:spTree>
    <p:extLst>
      <p:ext uri="{BB962C8B-B14F-4D97-AF65-F5344CB8AC3E}">
        <p14:creationId xmlns:p14="http://schemas.microsoft.com/office/powerpoint/2010/main" val="35054897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36B1-637B-5020-9C49-A48558209BF2}"/>
              </a:ext>
            </a:extLst>
          </p:cNvPr>
          <p:cNvSpPr>
            <a:spLocks noGrp="1"/>
          </p:cNvSpPr>
          <p:nvPr>
            <p:ph type="title"/>
          </p:nvPr>
        </p:nvSpPr>
        <p:spPr>
          <a:xfrm>
            <a:off x="577123" y="1084340"/>
            <a:ext cx="7989754" cy="45719"/>
          </a:xfrm>
        </p:spPr>
        <p:txBody>
          <a:bodyPr>
            <a:normAutofit fontScale="90000"/>
          </a:bodyPr>
          <a:lstStyle/>
          <a:p>
            <a:endParaRPr lang="en-CA" dirty="0"/>
          </a:p>
        </p:txBody>
      </p:sp>
      <p:sp>
        <p:nvSpPr>
          <p:cNvPr id="3" name="Text Placeholder 2">
            <a:extLst>
              <a:ext uri="{FF2B5EF4-FFF2-40B4-BE49-F238E27FC236}">
                <a16:creationId xmlns:a16="http://schemas.microsoft.com/office/drawing/2014/main" id="{92541AAD-831C-E687-A94B-7A2A14756828}"/>
              </a:ext>
            </a:extLst>
          </p:cNvPr>
          <p:cNvSpPr>
            <a:spLocks noGrp="1"/>
          </p:cNvSpPr>
          <p:nvPr>
            <p:ph type="body" idx="1"/>
          </p:nvPr>
        </p:nvSpPr>
        <p:spPr>
          <a:xfrm>
            <a:off x="581190" y="1130059"/>
            <a:ext cx="7989754" cy="4728740"/>
          </a:xfrm>
        </p:spPr>
        <p:txBody>
          <a:bodyPr>
            <a:normAutofit/>
          </a:bodyPr>
          <a:lstStyle/>
          <a:p>
            <a:pPr marL="123444" indent="0" algn="ctr">
              <a:buNone/>
            </a:pPr>
            <a:r>
              <a:rPr lang="en-CA" sz="4000" b="1" dirty="0"/>
              <a:t>Q and A Financial Statements related</a:t>
            </a:r>
          </a:p>
        </p:txBody>
      </p:sp>
    </p:spTree>
    <p:extLst>
      <p:ext uri="{BB962C8B-B14F-4D97-AF65-F5344CB8AC3E}">
        <p14:creationId xmlns:p14="http://schemas.microsoft.com/office/powerpoint/2010/main" val="36492757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36B1-637B-5020-9C49-A48558209BF2}"/>
              </a:ext>
            </a:extLst>
          </p:cNvPr>
          <p:cNvSpPr>
            <a:spLocks noGrp="1"/>
          </p:cNvSpPr>
          <p:nvPr>
            <p:ph type="title"/>
          </p:nvPr>
        </p:nvSpPr>
        <p:spPr>
          <a:xfrm>
            <a:off x="577123" y="1084340"/>
            <a:ext cx="7989754" cy="45719"/>
          </a:xfrm>
        </p:spPr>
        <p:txBody>
          <a:bodyPr>
            <a:normAutofit fontScale="90000"/>
          </a:bodyPr>
          <a:lstStyle/>
          <a:p>
            <a:endParaRPr lang="en-CA" dirty="0"/>
          </a:p>
        </p:txBody>
      </p:sp>
      <p:sp>
        <p:nvSpPr>
          <p:cNvPr id="3" name="Text Placeholder 2">
            <a:extLst>
              <a:ext uri="{FF2B5EF4-FFF2-40B4-BE49-F238E27FC236}">
                <a16:creationId xmlns:a16="http://schemas.microsoft.com/office/drawing/2014/main" id="{92541AAD-831C-E687-A94B-7A2A14756828}"/>
              </a:ext>
            </a:extLst>
          </p:cNvPr>
          <p:cNvSpPr>
            <a:spLocks noGrp="1"/>
          </p:cNvSpPr>
          <p:nvPr>
            <p:ph type="body" idx="1"/>
          </p:nvPr>
        </p:nvSpPr>
        <p:spPr>
          <a:xfrm>
            <a:off x="581190" y="1130059"/>
            <a:ext cx="7989754" cy="4728740"/>
          </a:xfrm>
        </p:spPr>
        <p:txBody>
          <a:bodyPr/>
          <a:lstStyle/>
          <a:p>
            <a:pPr marL="123444" indent="0" algn="ctr">
              <a:buClr>
                <a:schemeClr val="accent1"/>
              </a:buClr>
              <a:buNone/>
            </a:pPr>
            <a:endParaRPr lang="en-US" sz="3200" b="1" dirty="0">
              <a:solidFill>
                <a:schemeClr val="tx1"/>
              </a:solidFill>
            </a:endParaRPr>
          </a:p>
          <a:p>
            <a:pPr marL="123444" indent="0">
              <a:buClr>
                <a:schemeClr val="accent1"/>
              </a:buClr>
              <a:buSzPct val="100000"/>
              <a:buNone/>
            </a:pPr>
            <a:r>
              <a:rPr lang="en-US" dirty="0">
                <a:solidFill>
                  <a:schemeClr val="tx1"/>
                </a:solidFill>
              </a:rPr>
              <a:t>Motion 1</a:t>
            </a:r>
          </a:p>
          <a:p>
            <a:pPr>
              <a:buClr>
                <a:schemeClr val="accent1"/>
              </a:buClr>
              <a:buSzPct val="100000"/>
              <a:buFont typeface="Wingdings" panose="05000000000000000000" pitchFamily="2" charset="2"/>
              <a:buChar char="§"/>
            </a:pPr>
            <a:r>
              <a:rPr lang="en-US" dirty="0">
                <a:solidFill>
                  <a:schemeClr val="tx1"/>
                </a:solidFill>
              </a:rPr>
              <a:t>	 </a:t>
            </a:r>
            <a:r>
              <a:rPr lang="en-US" b="0" i="0" dirty="0">
                <a:solidFill>
                  <a:schemeClr val="tx1"/>
                </a:solidFill>
                <a:effectLst/>
              </a:rPr>
              <a:t>Move to approve the OOAA Financial statements as presented dated </a:t>
            </a:r>
            <a:r>
              <a:rPr lang="en-US" b="0" i="0" u="none" strike="noStrike" dirty="0">
                <a:solidFill>
                  <a:schemeClr val="tx1"/>
                </a:solidFill>
                <a:effectLst/>
              </a:rPr>
              <a:t>May 	31</a:t>
            </a:r>
            <a:r>
              <a:rPr lang="en-US" b="0" i="0" baseline="30000" dirty="0">
                <a:solidFill>
                  <a:schemeClr val="tx1"/>
                </a:solidFill>
                <a:effectLst/>
              </a:rPr>
              <a:t>st</a:t>
            </a:r>
            <a:r>
              <a:rPr lang="en-US" b="0" i="0" dirty="0">
                <a:solidFill>
                  <a:schemeClr val="tx1"/>
                </a:solidFill>
                <a:effectLst/>
              </a:rPr>
              <a:t> 2022.</a:t>
            </a:r>
          </a:p>
          <a:p>
            <a:pPr>
              <a:buClr>
                <a:schemeClr val="accent1"/>
              </a:buClr>
              <a:buSzPct val="100000"/>
              <a:buFont typeface="Wingdings" panose="05000000000000000000" pitchFamily="2" charset="2"/>
              <a:buChar char="§"/>
            </a:pPr>
            <a:endParaRPr lang="en-US" dirty="0">
              <a:solidFill>
                <a:schemeClr val="tx1"/>
              </a:solidFill>
            </a:endParaRPr>
          </a:p>
          <a:p>
            <a:pPr lvl="2">
              <a:buClr>
                <a:schemeClr val="accent1"/>
              </a:buClr>
              <a:buSzPct val="100000"/>
              <a:buFont typeface="Wingdings" panose="05000000000000000000" pitchFamily="2" charset="2"/>
              <a:buChar char="§"/>
            </a:pPr>
            <a:r>
              <a:rPr lang="en-US" dirty="0">
                <a:solidFill>
                  <a:schemeClr val="tx1"/>
                </a:solidFill>
              </a:rPr>
              <a:t>Second to the Motion</a:t>
            </a:r>
          </a:p>
          <a:p>
            <a:pPr lvl="2">
              <a:buClr>
                <a:schemeClr val="accent1"/>
              </a:buClr>
              <a:buSzPct val="100000"/>
              <a:buFont typeface="Wingdings" panose="05000000000000000000" pitchFamily="2" charset="2"/>
              <a:buChar char="§"/>
            </a:pPr>
            <a:r>
              <a:rPr lang="en-US" dirty="0">
                <a:solidFill>
                  <a:schemeClr val="tx1"/>
                </a:solidFill>
              </a:rPr>
              <a:t>Vote</a:t>
            </a:r>
          </a:p>
          <a:p>
            <a:pPr lvl="2">
              <a:buClr>
                <a:schemeClr val="accent1"/>
              </a:buClr>
              <a:buSzPct val="100000"/>
              <a:buFont typeface="Wingdings" panose="05000000000000000000" pitchFamily="2" charset="2"/>
              <a:buChar char="§"/>
            </a:pPr>
            <a:endParaRPr lang="en-US" dirty="0">
              <a:solidFill>
                <a:schemeClr val="tx1"/>
              </a:solidFill>
            </a:endParaRPr>
          </a:p>
          <a:p>
            <a:pPr marL="123444" indent="0">
              <a:buClr>
                <a:schemeClr val="accent1"/>
              </a:buClr>
              <a:buSzPct val="100000"/>
              <a:buNone/>
            </a:pPr>
            <a:r>
              <a:rPr lang="en-US" dirty="0">
                <a:solidFill>
                  <a:schemeClr val="tx1"/>
                </a:solidFill>
              </a:rPr>
              <a:t>Motion 2 </a:t>
            </a:r>
            <a:br>
              <a:rPr lang="en-US" dirty="0">
                <a:solidFill>
                  <a:schemeClr val="tx1"/>
                </a:solidFill>
              </a:rPr>
            </a:br>
            <a:r>
              <a:rPr lang="en-US" dirty="0">
                <a:solidFill>
                  <a:schemeClr val="tx1"/>
                </a:solidFill>
              </a:rPr>
              <a:t>	</a:t>
            </a:r>
            <a:r>
              <a:rPr lang="en-US" b="0" i="0" dirty="0">
                <a:solidFill>
                  <a:schemeClr val="tx1"/>
                </a:solidFill>
                <a:effectLst/>
              </a:rPr>
              <a:t>Move to approve the appointment of an Internal audit committee “IAC” by the 	OOAA Board in accordance with section 14.3 of OOAA Bylaws</a:t>
            </a:r>
            <a:endParaRPr lang="en-US" dirty="0">
              <a:solidFill>
                <a:schemeClr val="tx1"/>
              </a:solidFill>
            </a:endParaRPr>
          </a:p>
          <a:p>
            <a:pPr lvl="2">
              <a:buClr>
                <a:schemeClr val="accent1"/>
              </a:buClr>
              <a:buSzPct val="100000"/>
              <a:buFont typeface="Wingdings" panose="05000000000000000000" pitchFamily="2" charset="2"/>
              <a:buChar char="§"/>
            </a:pPr>
            <a:r>
              <a:rPr lang="en-US" dirty="0">
                <a:solidFill>
                  <a:schemeClr val="tx1"/>
                </a:solidFill>
              </a:rPr>
              <a:t>Second to the Motion </a:t>
            </a:r>
          </a:p>
          <a:p>
            <a:pPr lvl="2">
              <a:buClr>
                <a:schemeClr val="accent1"/>
              </a:buClr>
              <a:buSzPct val="100000"/>
              <a:buFont typeface="Wingdings" panose="05000000000000000000" pitchFamily="2" charset="2"/>
              <a:buChar char="§"/>
            </a:pPr>
            <a:r>
              <a:rPr lang="en-US" dirty="0">
                <a:solidFill>
                  <a:schemeClr val="tx1"/>
                </a:solidFill>
              </a:rPr>
              <a:t>Vote</a:t>
            </a:r>
          </a:p>
          <a:p>
            <a:pPr marL="123444" indent="0">
              <a:buNone/>
            </a:pPr>
            <a:endParaRPr lang="en-CA" dirty="0"/>
          </a:p>
        </p:txBody>
      </p:sp>
    </p:spTree>
    <p:extLst>
      <p:ext uri="{BB962C8B-B14F-4D97-AF65-F5344CB8AC3E}">
        <p14:creationId xmlns:p14="http://schemas.microsoft.com/office/powerpoint/2010/main" val="30677554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1"/>
                </a:solidFill>
              </a:rPr>
              <a:t>Coach Development- Mike Bara</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252533" y="1670757"/>
            <a:ext cx="8123423" cy="5187244"/>
          </a:xfrm>
        </p:spPr>
        <p:txBody>
          <a:bodyPr>
            <a:normAutofit fontScale="77500" lnSpcReduction="20000"/>
          </a:bodyPr>
          <a:lstStyle/>
          <a:p>
            <a:pPr>
              <a:buClr>
                <a:schemeClr val="accent1"/>
              </a:buClr>
              <a:buSzPct val="100000"/>
              <a:buFont typeface="Wingdings" panose="05000000000000000000" pitchFamily="2" charset="2"/>
              <a:buChar char="§"/>
            </a:pPr>
            <a:r>
              <a:rPr lang="en-CA" sz="2100" b="1" dirty="0">
                <a:solidFill>
                  <a:schemeClr val="tx1"/>
                </a:solidFill>
              </a:rPr>
              <a:t>2022-23 Coaching Staff</a:t>
            </a:r>
          </a:p>
          <a:p>
            <a:pPr lvl="1">
              <a:buClr>
                <a:schemeClr val="accent1"/>
              </a:buClr>
              <a:buSzPct val="100000"/>
              <a:buFont typeface="Wingdings" panose="05000000000000000000" pitchFamily="2" charset="2"/>
              <a:buChar char="§"/>
            </a:pPr>
            <a:r>
              <a:rPr lang="en-CA" sz="2100" dirty="0">
                <a:solidFill>
                  <a:schemeClr val="tx1"/>
                </a:solidFill>
              </a:rPr>
              <a:t>Per OOAA Policy, 4 coaches returned upon approval by the board</a:t>
            </a:r>
          </a:p>
          <a:p>
            <a:pPr lvl="2">
              <a:buClr>
                <a:schemeClr val="accent1"/>
              </a:buClr>
              <a:buSzPct val="100000"/>
              <a:buFont typeface="Wingdings" panose="05000000000000000000" pitchFamily="2" charset="2"/>
              <a:buChar char="§"/>
            </a:pPr>
            <a:r>
              <a:rPr lang="en-CA" sz="2100" dirty="0">
                <a:solidFill>
                  <a:schemeClr val="tx1"/>
                </a:solidFill>
              </a:rPr>
              <a:t>Amanda MacLeod since resigned and accepted the Head Coach position with the SAIT Trojans 	</a:t>
            </a:r>
          </a:p>
          <a:p>
            <a:pPr lvl="1">
              <a:buClr>
                <a:schemeClr val="accent1"/>
              </a:buClr>
              <a:buSzPct val="100000"/>
              <a:buFont typeface="Wingdings" panose="05000000000000000000" pitchFamily="2" charset="2"/>
              <a:buChar char="§"/>
            </a:pPr>
            <a:r>
              <a:rPr lang="en-CA" sz="2100" dirty="0">
                <a:solidFill>
                  <a:schemeClr val="tx1"/>
                </a:solidFill>
              </a:rPr>
              <a:t>7 new head coaches are in place at U13 A F, U13 AA M, U15 AA F, U16 AA M, U18 AA F, U18 AA M, U18 AAA F		</a:t>
            </a:r>
          </a:p>
          <a:p>
            <a:pPr lvl="2" indent="-375474">
              <a:buClr>
                <a:schemeClr val="accent1"/>
              </a:buClr>
              <a:buSzPct val="100000"/>
              <a:buFont typeface="Wingdings" panose="05000000000000000000" pitchFamily="2" charset="2"/>
              <a:buChar char="§"/>
              <a:defRPr/>
            </a:pPr>
            <a:r>
              <a:rPr lang="en-CA" sz="2100" dirty="0">
                <a:solidFill>
                  <a:schemeClr val="tx1"/>
                </a:solidFill>
              </a:rPr>
              <a:t>21-22 U16 AA HC Gabe Amyotte, is now an Associated Head coach with the U17 AAA Oilers</a:t>
            </a:r>
          </a:p>
          <a:p>
            <a:pPr>
              <a:buClr>
                <a:schemeClr val="accent1"/>
              </a:buClr>
              <a:buSzPct val="100000"/>
              <a:buFont typeface="Wingdings" panose="05000000000000000000" pitchFamily="2" charset="2"/>
              <a:buChar char="§"/>
            </a:pPr>
            <a:endParaRPr lang="en-CA" sz="2100" dirty="0">
              <a:solidFill>
                <a:schemeClr val="tx1"/>
              </a:solidFill>
            </a:endParaRPr>
          </a:p>
          <a:p>
            <a:pPr>
              <a:buClr>
                <a:schemeClr val="accent1"/>
              </a:buClr>
              <a:buSzPct val="100000"/>
              <a:buFont typeface="Wingdings" panose="05000000000000000000" pitchFamily="2" charset="2"/>
              <a:buChar char="§"/>
            </a:pPr>
            <a:r>
              <a:rPr lang="en-CA" sz="2100" b="1" dirty="0">
                <a:solidFill>
                  <a:schemeClr val="tx1"/>
                </a:solidFill>
              </a:rPr>
              <a:t>2022-23 Coaching Education</a:t>
            </a:r>
            <a:r>
              <a:rPr lang="en-CA" sz="2100" dirty="0">
                <a:solidFill>
                  <a:schemeClr val="tx1"/>
                </a:solidFill>
              </a:rPr>
              <a:t> 						</a:t>
            </a:r>
          </a:p>
          <a:p>
            <a:pPr lvl="1">
              <a:buClr>
                <a:schemeClr val="accent1"/>
              </a:buClr>
              <a:buSzPct val="100000"/>
              <a:buFont typeface="Wingdings" panose="05000000000000000000" pitchFamily="2" charset="2"/>
              <a:buChar char="§"/>
            </a:pPr>
            <a:r>
              <a:rPr lang="en-CA" sz="2100" dirty="0">
                <a:solidFill>
                  <a:schemeClr val="tx1"/>
                </a:solidFill>
              </a:rPr>
              <a:t>Certified 3 Head Coaches, two at Development 1 and one High Performance 1 </a:t>
            </a:r>
          </a:p>
          <a:p>
            <a:pPr lvl="1">
              <a:buClr>
                <a:schemeClr val="accent1"/>
              </a:buClr>
              <a:buSzPct val="100000"/>
              <a:buFont typeface="Wingdings" panose="05000000000000000000" pitchFamily="2" charset="2"/>
              <a:buChar char="§"/>
            </a:pPr>
            <a:r>
              <a:rPr lang="en-CA" sz="2100" dirty="0">
                <a:solidFill>
                  <a:schemeClr val="tx1"/>
                </a:solidFill>
              </a:rPr>
              <a:t>Trained 11 Head and Assistant Coaches, 10 at Development 1 and one at High Performance 1</a:t>
            </a:r>
          </a:p>
          <a:p>
            <a:pPr lvl="2">
              <a:buClr>
                <a:schemeClr val="accent1"/>
              </a:buClr>
              <a:buSzPct val="100000"/>
              <a:buFont typeface="Wingdings" panose="05000000000000000000" pitchFamily="2" charset="2"/>
              <a:buChar char="§"/>
            </a:pPr>
            <a:r>
              <a:rPr lang="en-CA" sz="2100" dirty="0">
                <a:solidFill>
                  <a:schemeClr val="tx1"/>
                </a:solidFill>
              </a:rPr>
              <a:t>Assistant coaches were required to complete Development 1 training this year, as per Director of Coach Development, the Executive and Board</a:t>
            </a:r>
          </a:p>
          <a:p>
            <a:pPr lvl="2">
              <a:buClr>
                <a:schemeClr val="accent1"/>
              </a:buClr>
              <a:buSzPct val="100000"/>
              <a:buFont typeface="Wingdings" panose="05000000000000000000" pitchFamily="2" charset="2"/>
              <a:buChar char="§"/>
            </a:pPr>
            <a:r>
              <a:rPr lang="en-CA" sz="2100" dirty="0">
                <a:solidFill>
                  <a:schemeClr val="tx1"/>
                </a:solidFill>
              </a:rPr>
              <a:t>In partnership with Hockey Alberta, Director of Coach Development will complete their required field evaluations (11 total) before the end of the 22-23 season		</a:t>
            </a:r>
          </a:p>
          <a:p>
            <a:pPr>
              <a:buClr>
                <a:schemeClr val="accent1"/>
              </a:buClr>
              <a:buSzPct val="100000"/>
              <a:buFont typeface="Wingdings" panose="05000000000000000000" pitchFamily="2" charset="2"/>
              <a:buChar char="§"/>
            </a:pPr>
            <a:r>
              <a:rPr lang="en-CA" sz="2100" b="1" dirty="0">
                <a:solidFill>
                  <a:schemeClr val="tx1"/>
                </a:solidFill>
              </a:rPr>
              <a:t>2022-23 Skill Program</a:t>
            </a:r>
            <a:r>
              <a:rPr lang="en-CA" sz="2100" dirty="0">
                <a:solidFill>
                  <a:schemeClr val="tx1"/>
                </a:solidFill>
              </a:rPr>
              <a:t>					</a:t>
            </a:r>
          </a:p>
          <a:p>
            <a:pPr lvl="1">
              <a:buClr>
                <a:schemeClr val="accent1"/>
              </a:buClr>
              <a:buSzPct val="100000"/>
              <a:buFont typeface="Wingdings" panose="05000000000000000000" pitchFamily="2" charset="2"/>
              <a:buChar char="§"/>
            </a:pPr>
            <a:r>
              <a:rPr lang="en-CA" sz="2100" dirty="0">
                <a:solidFill>
                  <a:schemeClr val="tx1"/>
                </a:solidFill>
              </a:rPr>
              <a:t>Delivered by Village Sports (Global)</a:t>
            </a:r>
          </a:p>
          <a:p>
            <a:pPr lvl="2">
              <a:buClr>
                <a:schemeClr val="accent1"/>
              </a:buClr>
              <a:buSzPct val="100000"/>
              <a:buFont typeface="Wingdings" panose="05000000000000000000" pitchFamily="2" charset="2"/>
              <a:buChar char="§"/>
            </a:pPr>
            <a:r>
              <a:rPr lang="en-CA" sz="2100" dirty="0">
                <a:solidFill>
                  <a:schemeClr val="tx1"/>
                </a:solidFill>
              </a:rPr>
              <a:t>All AAA programs to receive 5 sessions, AA programs receive 7</a:t>
            </a:r>
          </a:p>
          <a:p>
            <a:pPr marL="956118" marR="0" lvl="1" indent="-375474" algn="l" defTabSz="914400" rtl="0" eaLnBrk="1" fontAlgn="auto" latinLnBrk="0" hangingPunct="1">
              <a:lnSpc>
                <a:spcPct val="100000"/>
              </a:lnSpc>
              <a:spcBef>
                <a:spcPts val="300"/>
              </a:spcBef>
              <a:spcAft>
                <a:spcPts val="0"/>
              </a:spcAft>
              <a:buClrTx/>
              <a:buSzPts val="1800"/>
              <a:buFont typeface="Arial" panose="020B0604020202020204" pitchFamily="34" charset="0"/>
              <a:buChar char="•"/>
              <a:tabLst/>
              <a:defRPr/>
            </a:pPr>
            <a:endParaRPr lang="en-CA" sz="1400" dirty="0">
              <a:solidFill>
                <a:srgbClr val="1B4F35"/>
              </a:solidFill>
            </a:endParaRPr>
          </a:p>
        </p:txBody>
      </p:sp>
    </p:spTree>
    <p:extLst>
      <p:ext uri="{BB962C8B-B14F-4D97-AF65-F5344CB8AC3E}">
        <p14:creationId xmlns:p14="http://schemas.microsoft.com/office/powerpoint/2010/main" val="15635568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1"/>
                </a:solidFill>
              </a:rPr>
              <a:t>ICE SCHEDULER- JAMIE STEER</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4263242"/>
          </a:xfrm>
        </p:spPr>
        <p:txBody>
          <a:bodyPr>
            <a:normAutofit/>
          </a:bodyPr>
          <a:lstStyle/>
          <a:p>
            <a:pPr>
              <a:spcAft>
                <a:spcPts val="0"/>
              </a:spcAft>
              <a:buClr>
                <a:schemeClr val="accent1"/>
              </a:buClr>
              <a:buSzPct val="100000"/>
              <a:buFont typeface="Wingdings" panose="05000000000000000000" pitchFamily="2" charset="2"/>
              <a:buChar char="§"/>
            </a:pPr>
            <a:r>
              <a:rPr lang="en-US" sz="1600" b="0" i="0" dirty="0">
                <a:solidFill>
                  <a:schemeClr val="tx1"/>
                </a:solidFill>
                <a:effectLst/>
                <a:cs typeface="Calibri" panose="020F0502020204030204" pitchFamily="34" charset="0"/>
              </a:rPr>
              <a:t>League schedules all done and practice schedule done until X mas break.</a:t>
            </a:r>
          </a:p>
          <a:p>
            <a:pPr>
              <a:spcAft>
                <a:spcPts val="0"/>
              </a:spcAft>
              <a:buClr>
                <a:schemeClr val="accent1"/>
              </a:buClr>
              <a:buSzPct val="100000"/>
              <a:buFont typeface="Wingdings" panose="05000000000000000000" pitchFamily="2" charset="2"/>
              <a:buChar char="§"/>
            </a:pPr>
            <a:r>
              <a:rPr lang="en-US" sz="1600" b="0" i="0" dirty="0">
                <a:solidFill>
                  <a:schemeClr val="tx1"/>
                </a:solidFill>
                <a:effectLst/>
                <a:cs typeface="Calibri" panose="020F0502020204030204" pitchFamily="34" charset="0"/>
              </a:rPr>
              <a:t>Teams are responsible for renting their own ice when and where they want it over the X mas break.</a:t>
            </a:r>
          </a:p>
          <a:p>
            <a:pPr>
              <a:spcAft>
                <a:spcPts val="0"/>
              </a:spcAft>
              <a:buClr>
                <a:schemeClr val="accent1"/>
              </a:buClr>
              <a:buSzPct val="100000"/>
              <a:buFont typeface="Wingdings" panose="05000000000000000000" pitchFamily="2" charset="2"/>
              <a:buChar char="§"/>
            </a:pPr>
            <a:r>
              <a:rPr lang="en-US" sz="1600" b="0" i="0" dirty="0">
                <a:solidFill>
                  <a:schemeClr val="tx1"/>
                </a:solidFill>
                <a:effectLst/>
                <a:cs typeface="Calibri" panose="020F0502020204030204" pitchFamily="34" charset="0"/>
              </a:rPr>
              <a:t>Normal practices will resume </a:t>
            </a:r>
            <a:r>
              <a:rPr lang="en-US" sz="1600" b="0" i="0" u="none" strike="noStrike" dirty="0">
                <a:solidFill>
                  <a:schemeClr val="tx1"/>
                </a:solidFill>
                <a:effectLst/>
                <a:cs typeface="Calibri" panose="020F0502020204030204" pitchFamily="34" charset="0"/>
              </a:rPr>
              <a:t>January 2</a:t>
            </a:r>
            <a:r>
              <a:rPr lang="en-US" sz="1600" b="0" i="0" baseline="30000" dirty="0">
                <a:solidFill>
                  <a:schemeClr val="tx1"/>
                </a:solidFill>
                <a:effectLst/>
                <a:cs typeface="Calibri" panose="020F0502020204030204" pitchFamily="34" charset="0"/>
              </a:rPr>
              <a:t>nd</a:t>
            </a:r>
            <a:r>
              <a:rPr lang="en-US" sz="1600" b="0" i="0" dirty="0">
                <a:solidFill>
                  <a:schemeClr val="tx1"/>
                </a:solidFill>
                <a:effectLst/>
                <a:cs typeface="Calibri" panose="020F0502020204030204" pitchFamily="34" charset="0"/>
              </a:rPr>
              <a:t> and the schedule for January and February will be released before we hit break.</a:t>
            </a:r>
          </a:p>
          <a:p>
            <a:pPr>
              <a:spcAft>
                <a:spcPts val="0"/>
              </a:spcAft>
              <a:buClr>
                <a:schemeClr val="accent1"/>
              </a:buClr>
              <a:buSzPct val="100000"/>
              <a:buFont typeface="Wingdings" panose="05000000000000000000" pitchFamily="2" charset="2"/>
              <a:buChar char="§"/>
            </a:pPr>
            <a:r>
              <a:rPr lang="en-US" sz="1600" b="0" i="0" dirty="0">
                <a:solidFill>
                  <a:schemeClr val="tx1"/>
                </a:solidFill>
                <a:effectLst/>
                <a:cs typeface="Calibri" panose="020F0502020204030204" pitchFamily="34" charset="0"/>
              </a:rPr>
              <a:t>Still working with Dan to get some ice support from our sister communities. This is something that should happen hosting as many of their players that we do</a:t>
            </a:r>
          </a:p>
          <a:p>
            <a:pPr marL="123444" indent="0">
              <a:buClrTx/>
              <a:buNone/>
            </a:pPr>
            <a:endParaRPr lang="en-US" sz="1400" dirty="0"/>
          </a:p>
        </p:txBody>
      </p:sp>
    </p:spTree>
    <p:extLst>
      <p:ext uri="{BB962C8B-B14F-4D97-AF65-F5344CB8AC3E}">
        <p14:creationId xmlns:p14="http://schemas.microsoft.com/office/powerpoint/2010/main" val="11137482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1"/>
                </a:solidFill>
              </a:rPr>
              <a:t>REGISTRAR- LINDSAY GRAW</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4263242"/>
          </a:xfrm>
        </p:spPr>
        <p:txBody>
          <a:bodyPr>
            <a:normAutofit/>
          </a:bodyPr>
          <a:lstStyle/>
          <a:p>
            <a:pPr marL="68580" indent="0" hangingPunct="0">
              <a:buNone/>
            </a:pPr>
            <a:r>
              <a:rPr lang="en-US" sz="2400" dirty="0"/>
              <a:t>Registration numbers </a:t>
            </a:r>
          </a:p>
          <a:p>
            <a:pPr marL="68580" indent="0" hangingPunct="0">
              <a:buNone/>
            </a:pPr>
            <a:endParaRPr lang="en-US" sz="2000" dirty="0"/>
          </a:p>
          <a:p>
            <a:pPr marL="411480" indent="-342900" hangingPunct="0">
              <a:buClr>
                <a:schemeClr val="accent1"/>
              </a:buClr>
              <a:buSzPct val="100000"/>
              <a:buFont typeface="Wingdings" panose="05000000000000000000" pitchFamily="2" charset="2"/>
              <a:buChar char="§"/>
            </a:pPr>
            <a:r>
              <a:rPr lang="en-US" sz="2000" dirty="0">
                <a:solidFill>
                  <a:schemeClr val="tx1"/>
                </a:solidFill>
              </a:rPr>
              <a:t>1</a:t>
            </a:r>
            <a:r>
              <a:rPr lang="en-US" sz="2000" baseline="30000" dirty="0">
                <a:solidFill>
                  <a:schemeClr val="tx1"/>
                </a:solidFill>
              </a:rPr>
              <a:t>st</a:t>
            </a:r>
            <a:r>
              <a:rPr lang="en-US" sz="2000" dirty="0">
                <a:solidFill>
                  <a:schemeClr val="tx1"/>
                </a:solidFill>
              </a:rPr>
              <a:t> year of Showcase, total registered 234</a:t>
            </a:r>
          </a:p>
          <a:p>
            <a:pPr marL="411480" indent="-342900" hangingPunct="0">
              <a:buClr>
                <a:schemeClr val="accent1"/>
              </a:buClr>
              <a:buSzPct val="100000"/>
              <a:buFont typeface="Wingdings" panose="05000000000000000000" pitchFamily="2" charset="2"/>
              <a:buChar char="§"/>
            </a:pPr>
            <a:r>
              <a:rPr lang="en-US" sz="2000" dirty="0">
                <a:solidFill>
                  <a:schemeClr val="tx1"/>
                </a:solidFill>
              </a:rPr>
              <a:t>Total registered for tryouts 677. This is up 70 players from last year</a:t>
            </a:r>
          </a:p>
          <a:p>
            <a:pPr marL="411480" indent="-342900" hangingPunct="0"/>
            <a:endParaRPr lang="en-US" sz="2400" dirty="0"/>
          </a:p>
          <a:p>
            <a:pPr marL="123444" indent="0">
              <a:buClrTx/>
              <a:buNone/>
            </a:pPr>
            <a:r>
              <a:rPr kumimoji="0" lang="en-CA" sz="1400" b="0" i="0" u="none" strike="noStrike" kern="0" cap="none" spc="0" normalizeH="0" baseline="0" noProof="0" dirty="0">
                <a:ln>
                  <a:noFill/>
                </a:ln>
                <a:solidFill>
                  <a:srgbClr val="1B4F35"/>
                </a:solidFill>
                <a:effectLst/>
                <a:uLnTx/>
                <a:uFillTx/>
                <a:latin typeface="Gill Sans"/>
                <a:sym typeface="Gill Sans"/>
              </a:rPr>
              <a:t>		</a:t>
            </a:r>
            <a:endParaRPr lang="en-CA" sz="1400" dirty="0"/>
          </a:p>
        </p:txBody>
      </p:sp>
    </p:spTree>
    <p:extLst>
      <p:ext uri="{BB962C8B-B14F-4D97-AF65-F5344CB8AC3E}">
        <p14:creationId xmlns:p14="http://schemas.microsoft.com/office/powerpoint/2010/main" val="16644947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37BE-A969-9DAE-F758-8EDCC009A16F}"/>
              </a:ext>
            </a:extLst>
          </p:cNvPr>
          <p:cNvSpPr>
            <a:spLocks noGrp="1"/>
          </p:cNvSpPr>
          <p:nvPr>
            <p:ph type="title"/>
          </p:nvPr>
        </p:nvSpPr>
        <p:spPr/>
        <p:txBody>
          <a:bodyPr/>
          <a:lstStyle/>
          <a:p>
            <a:pPr algn="ctr"/>
            <a:r>
              <a:rPr lang="en-US" b="1" dirty="0">
                <a:solidFill>
                  <a:schemeClr val="accent1"/>
                </a:solidFill>
              </a:rPr>
              <a:t>SAFETY- ORINDA MCCANN</a:t>
            </a:r>
            <a:endParaRPr lang="en-CA" dirty="0"/>
          </a:p>
        </p:txBody>
      </p:sp>
      <p:sp>
        <p:nvSpPr>
          <p:cNvPr id="3" name="Text Placeholder 2">
            <a:extLst>
              <a:ext uri="{FF2B5EF4-FFF2-40B4-BE49-F238E27FC236}">
                <a16:creationId xmlns:a16="http://schemas.microsoft.com/office/drawing/2014/main" id="{7374CA9A-40BF-8204-C693-9E29721FD036}"/>
              </a:ext>
            </a:extLst>
          </p:cNvPr>
          <p:cNvSpPr>
            <a:spLocks noGrp="1"/>
          </p:cNvSpPr>
          <p:nvPr>
            <p:ph type="body" idx="1"/>
          </p:nvPr>
        </p:nvSpPr>
        <p:spPr/>
        <p:txBody>
          <a:bodyPr>
            <a:normAutofit/>
          </a:bodyPr>
          <a:lstStyle/>
          <a:p>
            <a:pPr>
              <a:buClr>
                <a:schemeClr val="accent1"/>
              </a:buClr>
              <a:buFont typeface="Wingdings" panose="05000000000000000000" pitchFamily="2" charset="2"/>
              <a:buChar char="§"/>
            </a:pPr>
            <a:r>
              <a:rPr lang="en-US" sz="2000" dirty="0">
                <a:solidFill>
                  <a:schemeClr val="tx1"/>
                </a:solidFill>
              </a:rPr>
              <a:t>All 11 teams have Athletic Therapists</a:t>
            </a:r>
          </a:p>
          <a:p>
            <a:pPr>
              <a:buClr>
                <a:schemeClr val="accent1"/>
              </a:buClr>
              <a:buFont typeface="Wingdings" panose="05000000000000000000" pitchFamily="2" charset="2"/>
              <a:buChar char="§"/>
            </a:pPr>
            <a:r>
              <a:rPr lang="en-US" sz="2000" dirty="0">
                <a:solidFill>
                  <a:schemeClr val="tx1"/>
                </a:solidFill>
              </a:rPr>
              <a:t>Athletic Therapists supplied by 2 companies: </a:t>
            </a:r>
          </a:p>
          <a:p>
            <a:pPr lvl="1">
              <a:buClr>
                <a:schemeClr val="accent1"/>
              </a:buClr>
              <a:buFont typeface="Wingdings" panose="05000000000000000000" pitchFamily="2" charset="2"/>
              <a:buChar char="§"/>
            </a:pPr>
            <a:r>
              <a:rPr lang="en-US" sz="2000" dirty="0" err="1">
                <a:solidFill>
                  <a:schemeClr val="tx1"/>
                </a:solidFill>
              </a:rPr>
              <a:t>Prosport</a:t>
            </a:r>
            <a:r>
              <a:rPr lang="en-US" sz="2000" dirty="0">
                <a:solidFill>
                  <a:schemeClr val="tx1"/>
                </a:solidFill>
              </a:rPr>
              <a:t> Therapy</a:t>
            </a:r>
            <a:endParaRPr lang="en-CA" sz="2000" dirty="0">
              <a:solidFill>
                <a:schemeClr val="tx1"/>
              </a:solidFill>
            </a:endParaRPr>
          </a:p>
          <a:p>
            <a:pPr lvl="1">
              <a:buClr>
                <a:schemeClr val="accent1"/>
              </a:buClr>
              <a:buFont typeface="Wingdings" panose="05000000000000000000" pitchFamily="2" charset="2"/>
              <a:buChar char="§"/>
            </a:pPr>
            <a:r>
              <a:rPr lang="en-CA" sz="2000" dirty="0">
                <a:solidFill>
                  <a:schemeClr val="tx1"/>
                </a:solidFill>
              </a:rPr>
              <a:t>Baseline Therapy</a:t>
            </a:r>
          </a:p>
          <a:p>
            <a:pPr lvl="1">
              <a:buClr>
                <a:schemeClr val="accent1"/>
              </a:buClr>
              <a:buFont typeface="Wingdings" panose="05000000000000000000" pitchFamily="2" charset="2"/>
              <a:buChar char="§"/>
            </a:pPr>
            <a:endParaRPr lang="en-CA" sz="2000" dirty="0">
              <a:solidFill>
                <a:schemeClr val="tx1"/>
              </a:solidFill>
            </a:endParaRPr>
          </a:p>
          <a:p>
            <a:pPr lvl="1">
              <a:buClr>
                <a:schemeClr val="accent1"/>
              </a:buClr>
              <a:buFont typeface="Wingdings" panose="05000000000000000000" pitchFamily="2" charset="2"/>
              <a:buChar char="§"/>
            </a:pPr>
            <a:r>
              <a:rPr lang="en-CA" sz="2000" dirty="0">
                <a:solidFill>
                  <a:schemeClr val="tx1"/>
                </a:solidFill>
              </a:rPr>
              <a:t>Head Check Health used by all teams for concussion management and baseline concussion testing</a:t>
            </a:r>
          </a:p>
        </p:txBody>
      </p:sp>
    </p:spTree>
    <p:extLst>
      <p:ext uri="{BB962C8B-B14F-4D97-AF65-F5344CB8AC3E}">
        <p14:creationId xmlns:p14="http://schemas.microsoft.com/office/powerpoint/2010/main" val="19958050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U13A Raiders and U13AA Oilers- Jason Marshall</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l">
              <a:buClr>
                <a:schemeClr val="accent1"/>
              </a:buClr>
              <a:buNone/>
            </a:pPr>
            <a:r>
              <a:rPr lang="en-US" b="1" i="0" dirty="0">
                <a:solidFill>
                  <a:srgbClr val="000000"/>
                </a:solidFill>
                <a:effectLst/>
              </a:rPr>
              <a:t>U13AA Oilers</a:t>
            </a:r>
          </a:p>
          <a:p>
            <a:pPr algn="l">
              <a:buClr>
                <a:schemeClr val="accent1"/>
              </a:buClr>
              <a:buFont typeface="Wingdings" panose="05000000000000000000" pitchFamily="2" charset="2"/>
              <a:buChar char="§"/>
            </a:pPr>
            <a:r>
              <a:rPr lang="en-US" b="0" i="0" dirty="0">
                <a:solidFill>
                  <a:srgbClr val="000000"/>
                </a:solidFill>
                <a:effectLst/>
              </a:rPr>
              <a:t>Very successful first tournament. Was in the running to win the “A” side.  </a:t>
            </a:r>
          </a:p>
          <a:p>
            <a:pPr algn="l">
              <a:buClr>
                <a:schemeClr val="accent1"/>
              </a:buClr>
              <a:buFont typeface="Wingdings" panose="05000000000000000000" pitchFamily="2" charset="2"/>
              <a:buChar char="§"/>
            </a:pPr>
            <a:r>
              <a:rPr lang="en-US" b="0" i="0" dirty="0">
                <a:solidFill>
                  <a:srgbClr val="000000"/>
                </a:solidFill>
                <a:effectLst/>
              </a:rPr>
              <a:t>8 / 9 games into season and are middle of pack and team seems to be progressing. Played the top team in division twice already. </a:t>
            </a:r>
          </a:p>
          <a:p>
            <a:pPr marL="123444" indent="0" algn="l">
              <a:buClr>
                <a:schemeClr val="accent1"/>
              </a:buClr>
              <a:buNone/>
            </a:pPr>
            <a:br>
              <a:rPr lang="en-US" b="0" i="0" dirty="0">
                <a:solidFill>
                  <a:srgbClr val="000000"/>
                </a:solidFill>
                <a:effectLst/>
              </a:rPr>
            </a:br>
            <a:endParaRPr lang="en-US" b="0" i="0" dirty="0">
              <a:solidFill>
                <a:srgbClr val="000000"/>
              </a:solidFill>
              <a:effectLst/>
            </a:endParaRPr>
          </a:p>
          <a:p>
            <a:pPr marL="123444" indent="0" algn="l">
              <a:buClr>
                <a:schemeClr val="accent1"/>
              </a:buClr>
              <a:buNone/>
            </a:pPr>
            <a:r>
              <a:rPr lang="en-US" b="1" i="0" dirty="0">
                <a:solidFill>
                  <a:srgbClr val="000000"/>
                </a:solidFill>
                <a:effectLst/>
              </a:rPr>
              <a:t>U13A Raiders</a:t>
            </a:r>
          </a:p>
          <a:p>
            <a:pPr algn="l">
              <a:buClr>
                <a:schemeClr val="accent1"/>
              </a:buClr>
              <a:buFont typeface="Wingdings" panose="05000000000000000000" pitchFamily="2" charset="2"/>
              <a:buChar char="§"/>
            </a:pPr>
            <a:r>
              <a:rPr lang="en-US" b="0" i="0" dirty="0">
                <a:solidFill>
                  <a:srgbClr val="000000"/>
                </a:solidFill>
                <a:effectLst/>
              </a:rPr>
              <a:t>Tiering rounds have finished and looks to be competitive in tier 3. That’s what’s proposed (asked to be placed with the teams that were competitive with. (I will send update once I hear from tiering meeting where they ended up. </a:t>
            </a:r>
          </a:p>
          <a:p>
            <a:pPr algn="l">
              <a:buClr>
                <a:schemeClr val="accent1"/>
              </a:buClr>
              <a:buFont typeface="Wingdings" panose="05000000000000000000" pitchFamily="2" charset="2"/>
              <a:buChar char="§"/>
            </a:pPr>
            <a:r>
              <a:rPr lang="en-US" b="0" i="0" dirty="0">
                <a:solidFill>
                  <a:srgbClr val="000000"/>
                </a:solidFill>
                <a:effectLst/>
              </a:rPr>
              <a:t>Alberta hockey is starting the process of making associations aware of having u13A females league   Joining AFHL. </a:t>
            </a:r>
          </a:p>
          <a:p>
            <a:endParaRPr lang="en-CA" dirty="0"/>
          </a:p>
        </p:txBody>
      </p:sp>
    </p:spTree>
    <p:extLst>
      <p:ext uri="{BB962C8B-B14F-4D97-AF65-F5344CB8AC3E}">
        <p14:creationId xmlns:p14="http://schemas.microsoft.com/office/powerpoint/2010/main" val="3029218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U15AA Raiders- Carolyn Berven</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l">
              <a:buNone/>
            </a:pPr>
            <a:r>
              <a:rPr lang="en-CA" b="1" i="0" dirty="0">
                <a:solidFill>
                  <a:schemeClr val="tx1"/>
                </a:solidFill>
                <a:effectLst/>
              </a:rPr>
              <a:t>U15 Raiders</a:t>
            </a:r>
          </a:p>
          <a:p>
            <a:pPr marL="123444" indent="0" algn="l">
              <a:buNone/>
            </a:pPr>
            <a:r>
              <a:rPr lang="en-CA" b="0" i="0" dirty="0">
                <a:solidFill>
                  <a:schemeClr val="tx1"/>
                </a:solidFill>
                <a:effectLst/>
              </a:rPr>
              <a:t>HC- Keegan Thompson</a:t>
            </a:r>
          </a:p>
          <a:p>
            <a:pPr marL="123444" indent="0" algn="l">
              <a:buNone/>
            </a:pPr>
            <a:r>
              <a:rPr lang="en-CA" b="0" i="0" dirty="0">
                <a:solidFill>
                  <a:schemeClr val="tx1"/>
                </a:solidFill>
                <a:effectLst/>
              </a:rPr>
              <a:t>AC- Jenna Beaton  ( 6th year coaching Okotoks)</a:t>
            </a:r>
          </a:p>
          <a:p>
            <a:pPr marL="123444" indent="0" algn="l">
              <a:buNone/>
            </a:pPr>
            <a:r>
              <a:rPr lang="en-CA" b="0" i="0" dirty="0">
                <a:solidFill>
                  <a:schemeClr val="tx1"/>
                </a:solidFill>
                <a:effectLst/>
              </a:rPr>
              <a:t>AC - Kennedy Moore  ( 2nd season coaching Okotoks) </a:t>
            </a:r>
          </a:p>
          <a:p>
            <a:pPr marL="123444" indent="0" algn="l">
              <a:buNone/>
            </a:pPr>
            <a:r>
              <a:rPr lang="en-CA" b="0" i="0" dirty="0">
                <a:solidFill>
                  <a:schemeClr val="tx1"/>
                </a:solidFill>
                <a:effectLst/>
              </a:rPr>
              <a:t>AC - Scott Lyons</a:t>
            </a:r>
          </a:p>
          <a:p>
            <a:pPr marL="123444" indent="0" algn="l">
              <a:buNone/>
            </a:pPr>
            <a:r>
              <a:rPr lang="en-CA" b="0" i="0" dirty="0">
                <a:solidFill>
                  <a:schemeClr val="tx1"/>
                </a:solidFill>
                <a:effectLst/>
              </a:rPr>
              <a:t>AC - Devin McDonald </a:t>
            </a:r>
          </a:p>
          <a:p>
            <a:pPr marL="123444" indent="0">
              <a:buNone/>
            </a:pPr>
            <a:br>
              <a:rPr lang="en-CA" b="0" i="0" dirty="0">
                <a:solidFill>
                  <a:schemeClr val="tx1"/>
                </a:solidFill>
                <a:effectLst/>
              </a:rPr>
            </a:br>
            <a:endParaRPr lang="en-CA" b="0" i="0" dirty="0">
              <a:solidFill>
                <a:schemeClr val="tx1"/>
              </a:solidFill>
              <a:effectLst/>
            </a:endParaRPr>
          </a:p>
          <a:p>
            <a:pPr algn="l">
              <a:buClr>
                <a:schemeClr val="accent1"/>
              </a:buClr>
              <a:buFont typeface="Wingdings" panose="05000000000000000000" pitchFamily="2" charset="2"/>
              <a:buChar char="§"/>
            </a:pPr>
            <a:r>
              <a:rPr lang="en-CA" b="0" i="0" dirty="0">
                <a:solidFill>
                  <a:schemeClr val="tx1"/>
                </a:solidFill>
                <a:effectLst/>
              </a:rPr>
              <a:t>Record : 6 games 3 W 3 L</a:t>
            </a:r>
          </a:p>
          <a:p>
            <a:pPr algn="l">
              <a:buClr>
                <a:schemeClr val="accent1"/>
              </a:buClr>
              <a:buFont typeface="Wingdings" panose="05000000000000000000" pitchFamily="2" charset="2"/>
              <a:buChar char="§"/>
            </a:pPr>
            <a:r>
              <a:rPr lang="en-CA" b="0" i="0" dirty="0">
                <a:solidFill>
                  <a:schemeClr val="tx1"/>
                </a:solidFill>
                <a:effectLst/>
              </a:rPr>
              <a:t>Sitting 4th of 6th teams in south</a:t>
            </a:r>
          </a:p>
          <a:p>
            <a:pPr algn="l">
              <a:buClr>
                <a:schemeClr val="accent1"/>
              </a:buClr>
              <a:buFont typeface="Wingdings" panose="05000000000000000000" pitchFamily="2" charset="2"/>
              <a:buChar char="§"/>
            </a:pPr>
            <a:r>
              <a:rPr lang="en-CA" b="0" i="0" dirty="0">
                <a:solidFill>
                  <a:schemeClr val="tx1"/>
                </a:solidFill>
                <a:effectLst/>
              </a:rPr>
              <a:t>Team won Nova Female Hockey Tournament Vernon BC </a:t>
            </a:r>
            <a:r>
              <a:rPr lang="en-CA" b="0" i="0" u="none" strike="noStrike" dirty="0">
                <a:solidFill>
                  <a:schemeClr val="tx1"/>
                </a:solidFill>
                <a:effectLst/>
              </a:rPr>
              <a:t>Nov 13th</a:t>
            </a:r>
            <a:r>
              <a:rPr lang="en-CA" b="0" i="0" dirty="0">
                <a:solidFill>
                  <a:schemeClr val="tx1"/>
                </a:solidFill>
                <a:effectLst/>
              </a:rPr>
              <a:t> weekend</a:t>
            </a:r>
          </a:p>
          <a:p>
            <a:endParaRPr lang="en-CA" dirty="0"/>
          </a:p>
        </p:txBody>
      </p:sp>
    </p:spTree>
    <p:extLst>
      <p:ext uri="{BB962C8B-B14F-4D97-AF65-F5344CB8AC3E}">
        <p14:creationId xmlns:p14="http://schemas.microsoft.com/office/powerpoint/2010/main" val="14192311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1"/>
                </a:solidFill>
              </a:rPr>
              <a:t>OOAA IGM Agenda</a:t>
            </a:r>
            <a:endParaRPr lang="en-US" sz="2000" b="1" dirty="0">
              <a:solidFill>
                <a:schemeClr val="accent1"/>
              </a:solidFill>
            </a:endParaRP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1020577" y="1767870"/>
            <a:ext cx="8123423" cy="4263242"/>
          </a:xfrm>
        </p:spPr>
        <p:txBody>
          <a:bodyPr>
            <a:normAutofit/>
          </a:bodyPr>
          <a:lstStyle/>
          <a:p>
            <a:pPr marL="712787" indent="-342900" hangingPunct="0">
              <a:buClr>
                <a:schemeClr val="accent1"/>
              </a:buClr>
              <a:buSzPct val="100000"/>
              <a:buFont typeface="Wingdings" panose="05000000000000000000" pitchFamily="2" charset="2"/>
              <a:buChar char="§"/>
            </a:pPr>
            <a:r>
              <a:rPr lang="en-US" sz="2400" dirty="0">
                <a:solidFill>
                  <a:schemeClr val="tx1"/>
                </a:solidFill>
              </a:rPr>
              <a:t>Roll Call of Officers and Directors</a:t>
            </a:r>
          </a:p>
          <a:p>
            <a:pPr marL="712787" indent="-342900" hangingPunct="0">
              <a:buClr>
                <a:schemeClr val="accent1"/>
              </a:buClr>
              <a:buSzPct val="100000"/>
              <a:buFont typeface="Wingdings" panose="05000000000000000000" pitchFamily="2" charset="2"/>
              <a:buChar char="§"/>
            </a:pPr>
            <a:r>
              <a:rPr lang="en-US" sz="2400" dirty="0">
                <a:solidFill>
                  <a:schemeClr val="tx1"/>
                </a:solidFill>
              </a:rPr>
              <a:t>Review of 2021 AGM Minutes</a:t>
            </a:r>
          </a:p>
          <a:p>
            <a:pPr marL="712787" indent="-342900" hangingPunct="0">
              <a:buClr>
                <a:schemeClr val="accent1"/>
              </a:buClr>
              <a:buSzPct val="100000"/>
              <a:buFont typeface="Wingdings" panose="05000000000000000000" pitchFamily="2" charset="2"/>
              <a:buChar char="§"/>
            </a:pPr>
            <a:r>
              <a:rPr lang="en-US" sz="2400" dirty="0">
                <a:solidFill>
                  <a:schemeClr val="tx1"/>
                </a:solidFill>
              </a:rPr>
              <a:t>Executive Reports/Financial Reports</a:t>
            </a:r>
          </a:p>
          <a:p>
            <a:pPr marL="712787" indent="-342900" hangingPunct="0">
              <a:buClr>
                <a:schemeClr val="accent1"/>
              </a:buClr>
              <a:buSzPct val="100000"/>
              <a:buFont typeface="Wingdings" panose="05000000000000000000" pitchFamily="2" charset="2"/>
              <a:buChar char="§"/>
            </a:pPr>
            <a:r>
              <a:rPr lang="en-US" sz="2400" dirty="0">
                <a:solidFill>
                  <a:schemeClr val="tx1"/>
                </a:solidFill>
              </a:rPr>
              <a:t>Ice Schedulers Report</a:t>
            </a:r>
          </a:p>
          <a:p>
            <a:pPr marL="712787" indent="-342900" hangingPunct="0">
              <a:buClr>
                <a:schemeClr val="accent1"/>
              </a:buClr>
              <a:buSzPct val="100000"/>
              <a:buFont typeface="Wingdings" panose="05000000000000000000" pitchFamily="2" charset="2"/>
              <a:buChar char="§"/>
            </a:pPr>
            <a:r>
              <a:rPr lang="en-US" sz="2400" dirty="0">
                <a:solidFill>
                  <a:schemeClr val="tx1"/>
                </a:solidFill>
              </a:rPr>
              <a:t>Coach Director Report</a:t>
            </a:r>
          </a:p>
          <a:p>
            <a:pPr marL="712787" indent="-342900" hangingPunct="0">
              <a:buClr>
                <a:schemeClr val="accent1"/>
              </a:buClr>
              <a:buSzPct val="100000"/>
              <a:buFont typeface="Wingdings" panose="05000000000000000000" pitchFamily="2" charset="2"/>
              <a:buChar char="§"/>
            </a:pPr>
            <a:r>
              <a:rPr lang="en-US" sz="2400" dirty="0">
                <a:solidFill>
                  <a:schemeClr val="tx1"/>
                </a:solidFill>
              </a:rPr>
              <a:t>Division Directors Reports</a:t>
            </a:r>
          </a:p>
          <a:p>
            <a:pPr marL="712787" indent="-342900" hangingPunct="0">
              <a:buClr>
                <a:schemeClr val="accent1"/>
              </a:buClr>
              <a:buSzPct val="100000"/>
              <a:buFont typeface="Wingdings" panose="05000000000000000000" pitchFamily="2" charset="2"/>
              <a:buChar char="§"/>
            </a:pPr>
            <a:r>
              <a:rPr lang="en-US" sz="2400" dirty="0">
                <a:solidFill>
                  <a:schemeClr val="tx1"/>
                </a:solidFill>
              </a:rPr>
              <a:t>Q and A</a:t>
            </a:r>
          </a:p>
          <a:p>
            <a:pPr marL="712787" indent="-342900" hangingPunct="0">
              <a:buClr>
                <a:schemeClr val="accent1"/>
              </a:buClr>
              <a:buSzPct val="100000"/>
              <a:buFont typeface="Wingdings" panose="05000000000000000000" pitchFamily="2" charset="2"/>
              <a:buChar char="§"/>
            </a:pPr>
            <a:r>
              <a:rPr lang="en-US" sz="2400" dirty="0">
                <a:solidFill>
                  <a:schemeClr val="tx1"/>
                </a:solidFill>
              </a:rPr>
              <a:t>Adjournment</a:t>
            </a:r>
          </a:p>
          <a:p>
            <a:pPr>
              <a:buClrTx/>
              <a:buFont typeface="Arial" panose="020B0604020202020204" pitchFamily="34" charset="0"/>
              <a:buChar char="•"/>
            </a:pPr>
            <a:endParaRPr lang="en-CA" sz="1400" dirty="0"/>
          </a:p>
        </p:txBody>
      </p:sp>
    </p:spTree>
    <p:extLst>
      <p:ext uri="{BB962C8B-B14F-4D97-AF65-F5344CB8AC3E}">
        <p14:creationId xmlns:p14="http://schemas.microsoft.com/office/powerpoint/2010/main" val="16106742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U15AA Oilers- Michelle Barratt</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algn="l">
              <a:buClr>
                <a:schemeClr val="accent1"/>
              </a:buClr>
              <a:buSzPct val="100000"/>
              <a:buFont typeface="Wingdings" panose="05000000000000000000" pitchFamily="2" charset="2"/>
              <a:buChar char="§"/>
            </a:pPr>
            <a:r>
              <a:rPr lang="en-US" sz="2000" b="0" i="0" dirty="0">
                <a:solidFill>
                  <a:schemeClr val="tx1"/>
                </a:solidFill>
                <a:effectLst/>
              </a:rPr>
              <a:t>1st in south in SCAHL at 10-2 *as of </a:t>
            </a:r>
            <a:r>
              <a:rPr lang="en-US" sz="2000" b="0" i="0" u="none" strike="noStrike" dirty="0">
                <a:solidFill>
                  <a:schemeClr val="tx1"/>
                </a:solidFill>
                <a:effectLst/>
              </a:rPr>
              <a:t>Nov 17th</a:t>
            </a:r>
            <a:endParaRPr lang="en-US" sz="2000" b="0" i="0" dirty="0">
              <a:solidFill>
                <a:schemeClr val="tx1"/>
              </a:solidFill>
              <a:effectLst/>
            </a:endParaRPr>
          </a:p>
          <a:p>
            <a:pPr algn="l">
              <a:buClr>
                <a:schemeClr val="accent1"/>
              </a:buClr>
              <a:buSzPct val="100000"/>
              <a:buFont typeface="Wingdings" panose="05000000000000000000" pitchFamily="2" charset="2"/>
              <a:buChar char="§"/>
            </a:pPr>
            <a:r>
              <a:rPr lang="en-US" sz="2000" b="0" i="0" dirty="0">
                <a:solidFill>
                  <a:schemeClr val="tx1"/>
                </a:solidFill>
                <a:effectLst/>
              </a:rPr>
              <a:t>Played in the Graham </a:t>
            </a:r>
            <a:r>
              <a:rPr lang="en-US" sz="2000" b="0" i="0" dirty="0" err="1">
                <a:solidFill>
                  <a:schemeClr val="tx1"/>
                </a:solidFill>
                <a:effectLst/>
              </a:rPr>
              <a:t>Tuer</a:t>
            </a:r>
            <a:r>
              <a:rPr lang="en-US" sz="2000" b="0" i="0" dirty="0">
                <a:solidFill>
                  <a:schemeClr val="tx1"/>
                </a:solidFill>
                <a:effectLst/>
              </a:rPr>
              <a:t> Challenge in Regina - did not win a lot of games but played very well, would go back to that tournament </a:t>
            </a:r>
          </a:p>
          <a:p>
            <a:pPr algn="l">
              <a:buClr>
                <a:schemeClr val="accent1"/>
              </a:buClr>
              <a:buSzPct val="100000"/>
              <a:buFont typeface="Wingdings" panose="05000000000000000000" pitchFamily="2" charset="2"/>
              <a:buChar char="§"/>
            </a:pPr>
            <a:br>
              <a:rPr lang="en-US" sz="2000" b="0" i="0" dirty="0">
                <a:solidFill>
                  <a:schemeClr val="tx1"/>
                </a:solidFill>
                <a:effectLst/>
              </a:rPr>
            </a:br>
            <a:r>
              <a:rPr lang="en-US" sz="2000" b="0" i="0" dirty="0">
                <a:solidFill>
                  <a:schemeClr val="tx1"/>
                </a:solidFill>
                <a:effectLst/>
              </a:rPr>
              <a:t>Community Projects - will be getting the players out to do various community service projects</a:t>
            </a:r>
          </a:p>
          <a:p>
            <a:pPr algn="l">
              <a:buClr>
                <a:schemeClr val="accent1"/>
              </a:buClr>
              <a:buSzPct val="100000"/>
              <a:buFont typeface="Wingdings" panose="05000000000000000000" pitchFamily="2" charset="2"/>
              <a:buChar char="§"/>
            </a:pPr>
            <a:br>
              <a:rPr lang="en-US" sz="2000" b="0" i="0" dirty="0">
                <a:solidFill>
                  <a:schemeClr val="tx1"/>
                </a:solidFill>
                <a:effectLst/>
              </a:rPr>
            </a:br>
            <a:r>
              <a:rPr lang="en-US" sz="2000" b="0" i="0" dirty="0">
                <a:solidFill>
                  <a:schemeClr val="tx1"/>
                </a:solidFill>
                <a:effectLst/>
              </a:rPr>
              <a:t>Had expressed interest in hosting the SCAHL playoffs but there is a lack of ice in Okotoks that weekend. </a:t>
            </a:r>
          </a:p>
          <a:p>
            <a:pPr marL="123444" indent="0">
              <a:buNone/>
            </a:pPr>
            <a:endParaRPr lang="en-CA" dirty="0"/>
          </a:p>
        </p:txBody>
      </p:sp>
    </p:spTree>
    <p:extLst>
      <p:ext uri="{BB962C8B-B14F-4D97-AF65-F5344CB8AC3E}">
        <p14:creationId xmlns:p14="http://schemas.microsoft.com/office/powerpoint/2010/main" val="32387343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U15AAA Oilers- Michelle Barratt</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4715138"/>
          </a:xfrm>
        </p:spPr>
        <p:txBody>
          <a:bodyPr>
            <a:normAutofit fontScale="92500" lnSpcReduction="10000"/>
          </a:bodyPr>
          <a:lstStyle/>
          <a:p>
            <a:pPr algn="l">
              <a:buClr>
                <a:schemeClr val="accent1"/>
              </a:buClr>
              <a:buSzPct val="100000"/>
              <a:buFont typeface="Wingdings" panose="05000000000000000000" pitchFamily="2" charset="2"/>
              <a:buChar char="§"/>
            </a:pPr>
            <a:r>
              <a:rPr lang="en-US" sz="2100" b="0" i="0" dirty="0">
                <a:solidFill>
                  <a:schemeClr val="tx1"/>
                </a:solidFill>
                <a:effectLst/>
              </a:rPr>
              <a:t>3rd in the south In AEHL at 7-1-3 *as of </a:t>
            </a:r>
            <a:r>
              <a:rPr lang="en-US" sz="2100" b="0" i="0" u="none" strike="noStrike" dirty="0">
                <a:solidFill>
                  <a:schemeClr val="tx1"/>
                </a:solidFill>
                <a:effectLst/>
              </a:rPr>
              <a:t>Nov 17th</a:t>
            </a:r>
            <a:endParaRPr lang="en-US" sz="2100" b="0" i="0" dirty="0">
              <a:solidFill>
                <a:schemeClr val="tx1"/>
              </a:solidFill>
              <a:effectLst/>
            </a:endParaRPr>
          </a:p>
          <a:p>
            <a:pPr algn="l">
              <a:buClr>
                <a:schemeClr val="accent1"/>
              </a:buClr>
              <a:buSzPct val="100000"/>
              <a:buFont typeface="Wingdings" panose="05000000000000000000" pitchFamily="2" charset="2"/>
              <a:buChar char="§"/>
            </a:pPr>
            <a:r>
              <a:rPr lang="en-US" sz="2100" b="0" i="0" dirty="0">
                <a:solidFill>
                  <a:schemeClr val="tx1"/>
                </a:solidFill>
                <a:effectLst/>
              </a:rPr>
              <a:t>Won the B division in OT at the Rocky Mountain Classic</a:t>
            </a:r>
          </a:p>
          <a:p>
            <a:pPr algn="l">
              <a:buClr>
                <a:schemeClr val="accent1"/>
              </a:buClr>
              <a:buSzPct val="100000"/>
              <a:buFont typeface="Wingdings" panose="05000000000000000000" pitchFamily="2" charset="2"/>
              <a:buChar char="§"/>
            </a:pPr>
            <a:r>
              <a:rPr lang="en-US" sz="2100" b="0" i="0" dirty="0">
                <a:solidFill>
                  <a:schemeClr val="tx1"/>
                </a:solidFill>
                <a:effectLst/>
              </a:rPr>
              <a:t>Working on having a game in Chestermere as part of showcasing players from the draw zone</a:t>
            </a:r>
          </a:p>
          <a:p>
            <a:pPr marL="123444" indent="0" algn="l">
              <a:buClr>
                <a:schemeClr val="accent1"/>
              </a:buClr>
              <a:buSzPct val="100000"/>
              <a:buNone/>
            </a:pPr>
            <a:endParaRPr lang="en-US" sz="2100" b="0" i="0" dirty="0">
              <a:solidFill>
                <a:schemeClr val="tx1"/>
              </a:solidFill>
              <a:effectLst/>
            </a:endParaRPr>
          </a:p>
          <a:p>
            <a:pPr algn="l">
              <a:buClr>
                <a:schemeClr val="accent1"/>
              </a:buClr>
              <a:buSzPct val="100000"/>
              <a:buFont typeface="Wingdings" panose="05000000000000000000" pitchFamily="2" charset="2"/>
              <a:buChar char="§"/>
            </a:pPr>
            <a:r>
              <a:rPr lang="en-US" sz="2100" b="0" i="0" dirty="0">
                <a:solidFill>
                  <a:schemeClr val="tx1"/>
                </a:solidFill>
                <a:effectLst/>
              </a:rPr>
              <a:t>Community Projects - adopted a senior for the holidays, they are working with the hospice and will be doing a food drive for the foodbank. They will continue to have the OMHA U7 player of the game at their home games.</a:t>
            </a:r>
          </a:p>
          <a:p>
            <a:pPr marL="123444" indent="0" algn="l">
              <a:buClr>
                <a:schemeClr val="accent1"/>
              </a:buClr>
              <a:buSzPct val="100000"/>
              <a:buNone/>
            </a:pPr>
            <a:br>
              <a:rPr lang="en-US" sz="2100" b="0" i="0" dirty="0">
                <a:solidFill>
                  <a:schemeClr val="tx1"/>
                </a:solidFill>
                <a:effectLst/>
              </a:rPr>
            </a:br>
            <a:endParaRPr lang="en-US" sz="2100" b="0" i="0" dirty="0">
              <a:solidFill>
                <a:schemeClr val="tx1"/>
              </a:solidFill>
              <a:effectLst/>
            </a:endParaRPr>
          </a:p>
          <a:p>
            <a:pPr algn="l">
              <a:buClr>
                <a:schemeClr val="accent1"/>
              </a:buClr>
              <a:buSzPct val="100000"/>
              <a:buFont typeface="Wingdings" panose="05000000000000000000" pitchFamily="2" charset="2"/>
              <a:buChar char="§"/>
            </a:pPr>
            <a:r>
              <a:rPr lang="en-US" sz="2100" b="0" i="0" dirty="0">
                <a:solidFill>
                  <a:schemeClr val="tx1"/>
                </a:solidFill>
                <a:effectLst/>
              </a:rPr>
              <a:t>Team Development - Coach Daron communicates weekly with the players school principals regarding student marks, homework and assignments as well as general behavior.  If there is an issue the team offers a time for the athlete to make it right on their own and if they can't, they work with the athlete to offer support. This will help players learn time management and helps prepare them for the daytime programming.</a:t>
            </a:r>
          </a:p>
          <a:p>
            <a:pPr marL="123444" indent="0">
              <a:buNone/>
            </a:pPr>
            <a:endParaRPr lang="en-CA" dirty="0"/>
          </a:p>
        </p:txBody>
      </p:sp>
    </p:spTree>
    <p:extLst>
      <p:ext uri="{BB962C8B-B14F-4D97-AF65-F5344CB8AC3E}">
        <p14:creationId xmlns:p14="http://schemas.microsoft.com/office/powerpoint/2010/main" val="22659203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U16AA Oilers- Sheena Fox</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buClr>
                <a:schemeClr val="accent1"/>
              </a:buClr>
              <a:buSzPct val="100000"/>
              <a:buNone/>
            </a:pPr>
            <a:r>
              <a:rPr lang="en-CA" sz="2000" dirty="0">
                <a:solidFill>
                  <a:schemeClr val="tx1"/>
                </a:solidFill>
              </a:rPr>
              <a:t>Standings</a:t>
            </a:r>
          </a:p>
          <a:p>
            <a:pPr>
              <a:buClr>
                <a:schemeClr val="accent1"/>
              </a:buClr>
              <a:buSzPct val="100000"/>
              <a:buFont typeface="Wingdings" panose="05000000000000000000" pitchFamily="2" charset="2"/>
              <a:buChar char="§"/>
            </a:pPr>
            <a:r>
              <a:rPr lang="en-CA" sz="2000" dirty="0">
                <a:solidFill>
                  <a:schemeClr val="tx1"/>
                </a:solidFill>
              </a:rPr>
              <a:t>Sitting in 5</a:t>
            </a:r>
            <a:r>
              <a:rPr lang="en-CA" sz="2000" baseline="30000" dirty="0">
                <a:solidFill>
                  <a:schemeClr val="tx1"/>
                </a:solidFill>
              </a:rPr>
              <a:t>th</a:t>
            </a:r>
            <a:r>
              <a:rPr lang="en-CA" sz="2000" dirty="0">
                <a:solidFill>
                  <a:schemeClr val="tx1"/>
                </a:solidFill>
              </a:rPr>
              <a:t> in SCAHL with a 2-6-1 record</a:t>
            </a:r>
          </a:p>
          <a:p>
            <a:pPr>
              <a:buClr>
                <a:schemeClr val="accent1"/>
              </a:buClr>
              <a:buSzPct val="100000"/>
              <a:buFont typeface="Wingdings" panose="05000000000000000000" pitchFamily="2" charset="2"/>
              <a:buChar char="§"/>
            </a:pPr>
            <a:endParaRPr lang="en-CA" sz="2000" dirty="0">
              <a:solidFill>
                <a:schemeClr val="tx1"/>
              </a:solidFill>
            </a:endParaRPr>
          </a:p>
          <a:p>
            <a:pPr>
              <a:buClr>
                <a:schemeClr val="accent1"/>
              </a:buClr>
              <a:buSzPct val="100000"/>
              <a:buFont typeface="Wingdings" panose="05000000000000000000" pitchFamily="2" charset="2"/>
              <a:buChar char="§"/>
            </a:pPr>
            <a:r>
              <a:rPr lang="en-CA" sz="2000" dirty="0">
                <a:solidFill>
                  <a:schemeClr val="tx1"/>
                </a:solidFill>
              </a:rPr>
              <a:t>Silver in Edmonton tournament, November 11</a:t>
            </a:r>
            <a:r>
              <a:rPr lang="en-CA" sz="2000" baseline="30000" dirty="0">
                <a:solidFill>
                  <a:schemeClr val="tx1"/>
                </a:solidFill>
              </a:rPr>
              <a:t>th</a:t>
            </a:r>
            <a:r>
              <a:rPr lang="en-CA" sz="2000" dirty="0">
                <a:solidFill>
                  <a:schemeClr val="tx1"/>
                </a:solidFill>
              </a:rPr>
              <a:t> weekend</a:t>
            </a:r>
          </a:p>
          <a:p>
            <a:pPr>
              <a:buClr>
                <a:schemeClr val="accent1"/>
              </a:buClr>
              <a:buSzPct val="100000"/>
              <a:buFont typeface="Wingdings" panose="05000000000000000000" pitchFamily="2" charset="2"/>
              <a:buChar char="§"/>
            </a:pPr>
            <a:endParaRPr lang="en-CA" sz="2000" dirty="0">
              <a:solidFill>
                <a:schemeClr val="tx1"/>
              </a:solidFill>
            </a:endParaRPr>
          </a:p>
          <a:p>
            <a:pPr>
              <a:buClr>
                <a:schemeClr val="accent1"/>
              </a:buClr>
              <a:buSzPct val="100000"/>
              <a:buFont typeface="Wingdings" panose="05000000000000000000" pitchFamily="2" charset="2"/>
              <a:buChar char="§"/>
            </a:pPr>
            <a:r>
              <a:rPr lang="en-CA" sz="2000" dirty="0">
                <a:solidFill>
                  <a:schemeClr val="tx1"/>
                </a:solidFill>
              </a:rPr>
              <a:t>Hosting a tournament in February. Hoping to profit 10k</a:t>
            </a:r>
          </a:p>
        </p:txBody>
      </p:sp>
    </p:spTree>
    <p:extLst>
      <p:ext uri="{BB962C8B-B14F-4D97-AF65-F5344CB8AC3E}">
        <p14:creationId xmlns:p14="http://schemas.microsoft.com/office/powerpoint/2010/main" val="38412623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U17AAA Oilers- Bruce Layte</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buClr>
                <a:schemeClr val="accent1"/>
              </a:buClr>
              <a:buSzPct val="100000"/>
              <a:buNone/>
            </a:pPr>
            <a:r>
              <a:rPr lang="en-US" sz="2000" dirty="0">
                <a:solidFill>
                  <a:schemeClr val="tx1"/>
                </a:solidFill>
              </a:rPr>
              <a:t>HC- Kyle Finch</a:t>
            </a:r>
          </a:p>
          <a:p>
            <a:pPr marL="123444" indent="0">
              <a:buClr>
                <a:schemeClr val="accent1"/>
              </a:buClr>
              <a:buSzPct val="100000"/>
              <a:buNone/>
            </a:pPr>
            <a:r>
              <a:rPr lang="en-US" sz="2000" dirty="0">
                <a:solidFill>
                  <a:schemeClr val="tx1"/>
                </a:solidFill>
              </a:rPr>
              <a:t>Manager- Shannon Hefferan</a:t>
            </a:r>
          </a:p>
          <a:p>
            <a:pPr marL="123444" indent="0">
              <a:buClr>
                <a:schemeClr val="accent1"/>
              </a:buClr>
              <a:buSzPct val="100000"/>
              <a:buNone/>
            </a:pPr>
            <a:endParaRPr lang="en-US" sz="2000" dirty="0">
              <a:solidFill>
                <a:schemeClr val="tx1"/>
              </a:solidFill>
            </a:endParaRPr>
          </a:p>
          <a:p>
            <a:pPr>
              <a:buClr>
                <a:schemeClr val="accent1"/>
              </a:buClr>
              <a:buSzPct val="100000"/>
              <a:buFont typeface="Wingdings" panose="05000000000000000000" pitchFamily="2" charset="2"/>
              <a:buChar char="§"/>
            </a:pPr>
            <a:r>
              <a:rPr lang="en-US" sz="2000" dirty="0">
                <a:solidFill>
                  <a:schemeClr val="tx1"/>
                </a:solidFill>
              </a:rPr>
              <a:t>Regular season record after 10GP 8-3-0</a:t>
            </a:r>
          </a:p>
          <a:p>
            <a:pPr>
              <a:buClr>
                <a:schemeClr val="accent1"/>
              </a:buClr>
              <a:buSzPct val="100000"/>
              <a:buFont typeface="Wingdings" panose="05000000000000000000" pitchFamily="2" charset="2"/>
              <a:buChar char="§"/>
            </a:pPr>
            <a:endParaRPr lang="en-US" sz="2000" dirty="0">
              <a:solidFill>
                <a:schemeClr val="tx1"/>
              </a:solidFill>
            </a:endParaRPr>
          </a:p>
          <a:p>
            <a:pPr>
              <a:buClr>
                <a:schemeClr val="accent1"/>
              </a:buClr>
              <a:buSzPct val="100000"/>
              <a:buFont typeface="Wingdings" panose="05000000000000000000" pitchFamily="2" charset="2"/>
              <a:buChar char="§"/>
            </a:pPr>
            <a:r>
              <a:rPr lang="en-US" sz="2000" dirty="0">
                <a:solidFill>
                  <a:schemeClr val="tx1"/>
                </a:solidFill>
              </a:rPr>
              <a:t>Tied for 2</a:t>
            </a:r>
            <a:r>
              <a:rPr lang="en-US" sz="2000" baseline="30000" dirty="0">
                <a:solidFill>
                  <a:schemeClr val="tx1"/>
                </a:solidFill>
              </a:rPr>
              <a:t>nd</a:t>
            </a:r>
            <a:r>
              <a:rPr lang="en-US" sz="2000" dirty="0">
                <a:solidFill>
                  <a:schemeClr val="tx1"/>
                </a:solidFill>
              </a:rPr>
              <a:t> in the South Division</a:t>
            </a:r>
          </a:p>
          <a:p>
            <a:pPr>
              <a:buClr>
                <a:schemeClr val="accent1"/>
              </a:buClr>
              <a:buSzPct val="100000"/>
              <a:buFont typeface="Wingdings" panose="05000000000000000000" pitchFamily="2" charset="2"/>
              <a:buChar char="§"/>
            </a:pPr>
            <a:endParaRPr lang="en-US" sz="2000" dirty="0">
              <a:solidFill>
                <a:schemeClr val="tx1"/>
              </a:solidFill>
            </a:endParaRPr>
          </a:p>
          <a:p>
            <a:pPr>
              <a:buClr>
                <a:schemeClr val="accent1"/>
              </a:buClr>
              <a:buSzPct val="100000"/>
              <a:buFont typeface="Wingdings" panose="05000000000000000000" pitchFamily="2" charset="2"/>
              <a:buChar char="§"/>
            </a:pPr>
            <a:r>
              <a:rPr lang="en-US" sz="2000" dirty="0">
                <a:solidFill>
                  <a:schemeClr val="tx1"/>
                </a:solidFill>
              </a:rPr>
              <a:t>Attended the Logan Boulet memorial Tournament in Lethbridge in October and finished 2nd</a:t>
            </a:r>
            <a:endParaRPr lang="en-CA" sz="2000" dirty="0">
              <a:solidFill>
                <a:schemeClr val="tx1"/>
              </a:solidFill>
            </a:endParaRPr>
          </a:p>
        </p:txBody>
      </p:sp>
    </p:spTree>
    <p:extLst>
      <p:ext uri="{BB962C8B-B14F-4D97-AF65-F5344CB8AC3E}">
        <p14:creationId xmlns:p14="http://schemas.microsoft.com/office/powerpoint/2010/main" val="189607673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U18AA Oilers- Bruce Layte</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buClr>
                <a:schemeClr val="accent1"/>
              </a:buClr>
              <a:buSzPct val="100000"/>
              <a:buNone/>
            </a:pPr>
            <a:r>
              <a:rPr lang="en-US" sz="2000" dirty="0">
                <a:solidFill>
                  <a:schemeClr val="tx1"/>
                </a:solidFill>
              </a:rPr>
              <a:t>HC- Nick Purves</a:t>
            </a:r>
          </a:p>
          <a:p>
            <a:pPr marL="123444" indent="0">
              <a:buClr>
                <a:schemeClr val="accent1"/>
              </a:buClr>
              <a:buSzPct val="100000"/>
              <a:buNone/>
            </a:pPr>
            <a:r>
              <a:rPr lang="en-US" sz="2000" dirty="0">
                <a:solidFill>
                  <a:schemeClr val="tx1"/>
                </a:solidFill>
              </a:rPr>
              <a:t>Manager- Karla Wingate</a:t>
            </a:r>
          </a:p>
          <a:p>
            <a:pPr marL="123444" indent="0">
              <a:buClr>
                <a:schemeClr val="accent1"/>
              </a:buClr>
              <a:buSzPct val="100000"/>
              <a:buNone/>
            </a:pPr>
            <a:endParaRPr lang="en-US" sz="2000" dirty="0">
              <a:solidFill>
                <a:schemeClr val="tx1"/>
              </a:solidFill>
            </a:endParaRPr>
          </a:p>
          <a:p>
            <a:pPr>
              <a:buClr>
                <a:schemeClr val="accent1"/>
              </a:buClr>
              <a:buSzPct val="100000"/>
              <a:buFont typeface="Wingdings" panose="05000000000000000000" pitchFamily="2" charset="2"/>
              <a:buChar char="§"/>
            </a:pPr>
            <a:r>
              <a:rPr lang="en-US" sz="2000" dirty="0">
                <a:solidFill>
                  <a:schemeClr val="tx1"/>
                </a:solidFill>
              </a:rPr>
              <a:t>Record after 9 GP 2-6-1</a:t>
            </a:r>
          </a:p>
          <a:p>
            <a:pPr>
              <a:buClr>
                <a:schemeClr val="accent1"/>
              </a:buClr>
              <a:buSzPct val="100000"/>
              <a:buFont typeface="Wingdings" panose="05000000000000000000" pitchFamily="2" charset="2"/>
              <a:buChar char="§"/>
            </a:pPr>
            <a:endParaRPr lang="en-US" sz="2000" dirty="0">
              <a:solidFill>
                <a:schemeClr val="tx1"/>
              </a:solidFill>
            </a:endParaRPr>
          </a:p>
          <a:p>
            <a:pPr>
              <a:buClr>
                <a:schemeClr val="accent1"/>
              </a:buClr>
              <a:buSzPct val="100000"/>
              <a:buFont typeface="Wingdings" panose="05000000000000000000" pitchFamily="2" charset="2"/>
              <a:buChar char="§"/>
            </a:pPr>
            <a:r>
              <a:rPr lang="en-US" sz="2000" dirty="0">
                <a:solidFill>
                  <a:schemeClr val="tx1"/>
                </a:solidFill>
              </a:rPr>
              <a:t>Very competitive and close games</a:t>
            </a:r>
          </a:p>
          <a:p>
            <a:pPr>
              <a:buClr>
                <a:schemeClr val="accent1"/>
              </a:buClr>
              <a:buSzPct val="100000"/>
              <a:buFont typeface="Wingdings" panose="05000000000000000000" pitchFamily="2" charset="2"/>
              <a:buChar char="§"/>
            </a:pPr>
            <a:endParaRPr lang="en-US" sz="2000" dirty="0">
              <a:solidFill>
                <a:schemeClr val="tx1"/>
              </a:solidFill>
            </a:endParaRPr>
          </a:p>
          <a:p>
            <a:pPr>
              <a:buClr>
                <a:schemeClr val="accent1"/>
              </a:buClr>
              <a:buSzPct val="100000"/>
              <a:buFont typeface="Wingdings" panose="05000000000000000000" pitchFamily="2" charset="2"/>
              <a:buChar char="§"/>
            </a:pPr>
            <a:r>
              <a:rPr lang="en-US" sz="2000" dirty="0">
                <a:solidFill>
                  <a:schemeClr val="tx1"/>
                </a:solidFill>
              </a:rPr>
              <a:t>Attending first tournament November 24-27th</a:t>
            </a:r>
            <a:endParaRPr lang="en-CA" sz="2000" dirty="0">
              <a:solidFill>
                <a:schemeClr val="tx1"/>
              </a:solidFill>
            </a:endParaRPr>
          </a:p>
        </p:txBody>
      </p:sp>
    </p:spTree>
    <p:extLst>
      <p:ext uri="{BB962C8B-B14F-4D97-AF65-F5344CB8AC3E}">
        <p14:creationId xmlns:p14="http://schemas.microsoft.com/office/powerpoint/2010/main" val="42772452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U18AA Raiders- Nicki Simard</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algn="l">
              <a:buClr>
                <a:schemeClr val="accent1"/>
              </a:buClr>
              <a:buSzPct val="100000"/>
              <a:buFont typeface="Wingdings" panose="05000000000000000000" pitchFamily="2" charset="2"/>
              <a:buChar char="§"/>
            </a:pPr>
            <a:r>
              <a:rPr lang="en-US" sz="2000" b="0" i="0" dirty="0">
                <a:solidFill>
                  <a:schemeClr val="tx1"/>
                </a:solidFill>
                <a:effectLst/>
              </a:rPr>
              <a:t>They are getting ready for our show case which starts </a:t>
            </a:r>
            <a:r>
              <a:rPr lang="en-US" sz="2000" b="0" i="0" u="none" strike="noStrike" dirty="0">
                <a:solidFill>
                  <a:schemeClr val="tx1"/>
                </a:solidFill>
                <a:effectLst/>
              </a:rPr>
              <a:t>December 2</a:t>
            </a:r>
            <a:r>
              <a:rPr lang="en-US" sz="2000" b="0" i="0" dirty="0">
                <a:solidFill>
                  <a:schemeClr val="tx1"/>
                </a:solidFill>
                <a:effectLst/>
              </a:rPr>
              <a:t>-4</a:t>
            </a:r>
            <a:br>
              <a:rPr lang="en-US" sz="2000" b="0" i="0" dirty="0">
                <a:solidFill>
                  <a:schemeClr val="tx1"/>
                </a:solidFill>
                <a:effectLst/>
              </a:rPr>
            </a:br>
            <a:endParaRPr lang="en-US" sz="2000" b="0" i="0" dirty="0">
              <a:solidFill>
                <a:schemeClr val="tx1"/>
              </a:solidFill>
              <a:effectLst/>
            </a:endParaRPr>
          </a:p>
          <a:p>
            <a:pPr algn="l">
              <a:buClr>
                <a:schemeClr val="accent1"/>
              </a:buClr>
              <a:buSzPct val="100000"/>
              <a:buFont typeface="Wingdings" panose="05000000000000000000" pitchFamily="2" charset="2"/>
              <a:buChar char="§"/>
            </a:pPr>
            <a:r>
              <a:rPr lang="en-US" sz="2000" b="0" i="0" dirty="0">
                <a:solidFill>
                  <a:schemeClr val="tx1"/>
                </a:solidFill>
                <a:effectLst/>
              </a:rPr>
              <a:t>They are third place in the South division  With and over all record of 6-3</a:t>
            </a:r>
            <a:br>
              <a:rPr lang="en-US" sz="2000" b="0" i="0" dirty="0">
                <a:solidFill>
                  <a:schemeClr val="tx1"/>
                </a:solidFill>
                <a:effectLst/>
              </a:rPr>
            </a:br>
            <a:endParaRPr lang="en-US" sz="2000" b="0" i="0" dirty="0">
              <a:solidFill>
                <a:schemeClr val="tx1"/>
              </a:solidFill>
              <a:effectLst/>
            </a:endParaRPr>
          </a:p>
          <a:p>
            <a:pPr algn="l">
              <a:buClr>
                <a:schemeClr val="accent1"/>
              </a:buClr>
              <a:buSzPct val="100000"/>
              <a:buFont typeface="Wingdings" panose="05000000000000000000" pitchFamily="2" charset="2"/>
              <a:buChar char="§"/>
            </a:pPr>
            <a:r>
              <a:rPr lang="en-US" sz="2000" b="0" i="0" dirty="0">
                <a:solidFill>
                  <a:schemeClr val="tx1"/>
                </a:solidFill>
                <a:effectLst/>
              </a:rPr>
              <a:t> The players are mentoring and attending practices of atom and peewee female teams. </a:t>
            </a:r>
          </a:p>
          <a:p>
            <a:pPr marL="123444" indent="0" algn="l">
              <a:buClr>
                <a:schemeClr val="accent1"/>
              </a:buClr>
              <a:buSzPct val="100000"/>
              <a:buNone/>
            </a:pPr>
            <a:endParaRPr lang="en-US" sz="2000" b="0" i="0" dirty="0">
              <a:solidFill>
                <a:schemeClr val="tx1"/>
              </a:solidFill>
              <a:effectLst/>
            </a:endParaRPr>
          </a:p>
          <a:p>
            <a:pPr algn="l">
              <a:buClr>
                <a:schemeClr val="accent1"/>
              </a:buClr>
              <a:buSzPct val="100000"/>
              <a:buFont typeface="Wingdings" panose="05000000000000000000" pitchFamily="2" charset="2"/>
              <a:buChar char="§"/>
            </a:pPr>
            <a:r>
              <a:rPr lang="en-US" sz="2000" b="0" i="0" dirty="0">
                <a:solidFill>
                  <a:schemeClr val="tx1"/>
                </a:solidFill>
                <a:effectLst/>
              </a:rPr>
              <a:t>Mindfulness Coach Sarah, provides two team sessions a month and is at practice once a week providing support.  Once the year is done we will look to see how this consistent weekly support has impacted the team. </a:t>
            </a:r>
          </a:p>
          <a:p>
            <a:pPr marL="123444" indent="0">
              <a:buClr>
                <a:schemeClr val="accent1"/>
              </a:buClr>
              <a:buSzPct val="100000"/>
              <a:buNone/>
            </a:pPr>
            <a:endParaRPr lang="en-CA" sz="1600" dirty="0">
              <a:solidFill>
                <a:schemeClr val="tx1"/>
              </a:solidFill>
            </a:endParaRPr>
          </a:p>
        </p:txBody>
      </p:sp>
    </p:spTree>
    <p:extLst>
      <p:ext uri="{BB962C8B-B14F-4D97-AF65-F5344CB8AC3E}">
        <p14:creationId xmlns:p14="http://schemas.microsoft.com/office/powerpoint/2010/main" val="132630037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U18AAA Raiders- Nicki Simard</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lnSpcReduction="10000"/>
          </a:bodyPr>
          <a:lstStyle/>
          <a:p>
            <a:pPr algn="l">
              <a:buClr>
                <a:schemeClr val="accent1"/>
              </a:buClr>
              <a:buSzPct val="100000"/>
              <a:buFont typeface="Wingdings" panose="05000000000000000000" pitchFamily="2" charset="2"/>
              <a:buChar char="§"/>
            </a:pPr>
            <a:r>
              <a:rPr lang="en-CA" sz="2000" b="1" i="0" dirty="0">
                <a:solidFill>
                  <a:schemeClr val="tx1"/>
                </a:solidFill>
                <a:effectLst/>
              </a:rPr>
              <a:t>U18AAA Raiders</a:t>
            </a:r>
          </a:p>
          <a:p>
            <a:pPr algn="l">
              <a:buClr>
                <a:schemeClr val="accent1"/>
              </a:buClr>
              <a:buSzPct val="100000"/>
              <a:buFont typeface="Wingdings" panose="05000000000000000000" pitchFamily="2" charset="2"/>
              <a:buChar char="§"/>
            </a:pPr>
            <a:r>
              <a:rPr lang="en-CA" sz="2000" b="0" i="0" dirty="0">
                <a:solidFill>
                  <a:schemeClr val="tx1"/>
                </a:solidFill>
                <a:effectLst/>
              </a:rPr>
              <a:t>HC- David Addison</a:t>
            </a:r>
          </a:p>
          <a:p>
            <a:pPr algn="l">
              <a:buClr>
                <a:schemeClr val="accent1"/>
              </a:buClr>
              <a:buSzPct val="100000"/>
              <a:buFont typeface="Wingdings" panose="05000000000000000000" pitchFamily="2" charset="2"/>
              <a:buChar char="§"/>
            </a:pPr>
            <a:r>
              <a:rPr lang="en-CA" sz="2000" b="0" i="0" dirty="0">
                <a:solidFill>
                  <a:schemeClr val="tx1"/>
                </a:solidFill>
                <a:effectLst/>
              </a:rPr>
              <a:t>AC- Malia Snyder</a:t>
            </a:r>
          </a:p>
          <a:p>
            <a:pPr algn="l">
              <a:buClr>
                <a:schemeClr val="accent1"/>
              </a:buClr>
              <a:buSzPct val="100000"/>
              <a:buFont typeface="Wingdings" panose="05000000000000000000" pitchFamily="2" charset="2"/>
              <a:buChar char="§"/>
            </a:pPr>
            <a:r>
              <a:rPr lang="en-CA" sz="2000" b="0" i="0" dirty="0">
                <a:solidFill>
                  <a:schemeClr val="tx1"/>
                </a:solidFill>
                <a:effectLst/>
              </a:rPr>
              <a:t>AC - </a:t>
            </a:r>
            <a:r>
              <a:rPr lang="en-CA" sz="2000" b="0" i="0" dirty="0" err="1">
                <a:solidFill>
                  <a:schemeClr val="tx1"/>
                </a:solidFill>
                <a:effectLst/>
              </a:rPr>
              <a:t>Marlène</a:t>
            </a:r>
            <a:r>
              <a:rPr lang="en-CA" sz="2000" b="0" i="0" dirty="0">
                <a:solidFill>
                  <a:schemeClr val="tx1"/>
                </a:solidFill>
                <a:effectLst/>
              </a:rPr>
              <a:t> Boissonnault</a:t>
            </a:r>
            <a:br>
              <a:rPr lang="en-US" sz="2000" b="0" i="0" dirty="0">
                <a:solidFill>
                  <a:schemeClr val="tx1"/>
                </a:solidFill>
                <a:effectLst/>
              </a:rPr>
            </a:br>
            <a:endParaRPr lang="en-US" sz="2000" b="0" i="0" dirty="0">
              <a:solidFill>
                <a:schemeClr val="tx1"/>
              </a:solidFill>
              <a:effectLst/>
            </a:endParaRPr>
          </a:p>
          <a:p>
            <a:pPr algn="l">
              <a:buClr>
                <a:schemeClr val="accent1"/>
              </a:buClr>
              <a:buSzPct val="100000"/>
              <a:buFont typeface="Wingdings" panose="05000000000000000000" pitchFamily="2" charset="2"/>
              <a:buChar char="§"/>
            </a:pPr>
            <a:r>
              <a:rPr lang="en-US" sz="2000" b="0" i="0" dirty="0">
                <a:solidFill>
                  <a:schemeClr val="tx1"/>
                </a:solidFill>
                <a:effectLst/>
              </a:rPr>
              <a:t>The Raiders received an invite to the “Mandy” The Largest female U18AAA tournament in Western Canada in Notre Dame Saskatchewan based on their early record this season. </a:t>
            </a:r>
          </a:p>
          <a:p>
            <a:pPr algn="l">
              <a:buClr>
                <a:schemeClr val="accent1"/>
              </a:buClr>
              <a:buSzPct val="100000"/>
              <a:buFont typeface="Wingdings" panose="05000000000000000000" pitchFamily="2" charset="2"/>
              <a:buChar char="§"/>
            </a:pPr>
            <a:endParaRPr lang="en-US" sz="2000" b="0" i="0" dirty="0">
              <a:solidFill>
                <a:schemeClr val="tx1"/>
              </a:solidFill>
              <a:effectLst/>
            </a:endParaRPr>
          </a:p>
          <a:p>
            <a:pPr algn="l">
              <a:buClr>
                <a:schemeClr val="accent1"/>
              </a:buClr>
              <a:buSzPct val="100000"/>
              <a:buFont typeface="Wingdings" panose="05000000000000000000" pitchFamily="2" charset="2"/>
              <a:buChar char="§"/>
            </a:pPr>
            <a:r>
              <a:rPr lang="en-US" sz="2000" b="0" i="0" dirty="0">
                <a:solidFill>
                  <a:schemeClr val="tx1"/>
                </a:solidFill>
                <a:effectLst/>
              </a:rPr>
              <a:t>Raiders have had a busy start to the season.  The players will start their mentorship program with grassroots teams in January.  </a:t>
            </a:r>
          </a:p>
          <a:p>
            <a:pPr marL="123444" indent="0">
              <a:buClr>
                <a:schemeClr val="accent1"/>
              </a:buClr>
              <a:buSzPct val="100000"/>
              <a:buNone/>
            </a:pPr>
            <a:endParaRPr lang="en-CA" sz="1600" dirty="0">
              <a:solidFill>
                <a:schemeClr val="tx1"/>
              </a:solidFill>
            </a:endParaRPr>
          </a:p>
        </p:txBody>
      </p:sp>
    </p:spTree>
    <p:extLst>
      <p:ext uri="{BB962C8B-B14F-4D97-AF65-F5344CB8AC3E}">
        <p14:creationId xmlns:p14="http://schemas.microsoft.com/office/powerpoint/2010/main" val="30688076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U18AAAA Bowmark- Rob Ellis</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algn="l">
              <a:buClr>
                <a:schemeClr val="accent1"/>
              </a:buClr>
              <a:buSzPct val="100000"/>
              <a:buFont typeface="Wingdings" panose="05000000000000000000" pitchFamily="2" charset="2"/>
              <a:buChar char="§"/>
            </a:pPr>
            <a:r>
              <a:rPr lang="en-CA" b="1" i="0" dirty="0">
                <a:solidFill>
                  <a:schemeClr val="tx1"/>
                </a:solidFill>
                <a:effectLst/>
              </a:rPr>
              <a:t>U18AAA </a:t>
            </a:r>
            <a:r>
              <a:rPr lang="en-CA" b="1" dirty="0">
                <a:solidFill>
                  <a:schemeClr val="tx1"/>
                </a:solidFill>
              </a:rPr>
              <a:t>Oilers</a:t>
            </a:r>
            <a:endParaRPr lang="en-CA" b="1" i="0" dirty="0">
              <a:solidFill>
                <a:schemeClr val="tx1"/>
              </a:solidFill>
              <a:effectLst/>
            </a:endParaRPr>
          </a:p>
          <a:p>
            <a:pPr algn="l">
              <a:buClr>
                <a:schemeClr val="accent1"/>
              </a:buClr>
              <a:buSzPct val="100000"/>
              <a:buFont typeface="Wingdings" panose="05000000000000000000" pitchFamily="2" charset="2"/>
              <a:buChar char="§"/>
            </a:pPr>
            <a:r>
              <a:rPr lang="en-CA" b="0" i="0" dirty="0">
                <a:solidFill>
                  <a:schemeClr val="tx1"/>
                </a:solidFill>
                <a:effectLst/>
              </a:rPr>
              <a:t>HC- </a:t>
            </a:r>
            <a:r>
              <a:rPr lang="en-CA" dirty="0">
                <a:solidFill>
                  <a:schemeClr val="tx1"/>
                </a:solidFill>
              </a:rPr>
              <a:t>Chris Beston</a:t>
            </a:r>
            <a:endParaRPr lang="en-CA" b="0" i="0" dirty="0">
              <a:solidFill>
                <a:schemeClr val="tx1"/>
              </a:solidFill>
              <a:effectLst/>
            </a:endParaRPr>
          </a:p>
          <a:p>
            <a:pPr algn="l">
              <a:buClr>
                <a:schemeClr val="accent1"/>
              </a:buClr>
              <a:buSzPct val="100000"/>
              <a:buFont typeface="Wingdings" panose="05000000000000000000" pitchFamily="2" charset="2"/>
              <a:buChar char="§"/>
            </a:pPr>
            <a:r>
              <a:rPr lang="en-CA" b="0" i="0" dirty="0">
                <a:solidFill>
                  <a:schemeClr val="tx1"/>
                </a:solidFill>
                <a:effectLst/>
              </a:rPr>
              <a:t>AC- Lars Pettersen</a:t>
            </a:r>
          </a:p>
          <a:p>
            <a:pPr algn="l">
              <a:buClr>
                <a:schemeClr val="accent1"/>
              </a:buClr>
              <a:buSzPct val="100000"/>
              <a:buFont typeface="Wingdings" panose="05000000000000000000" pitchFamily="2" charset="2"/>
              <a:buChar char="§"/>
            </a:pPr>
            <a:r>
              <a:rPr lang="en-CA" b="0" i="0" dirty="0">
                <a:solidFill>
                  <a:schemeClr val="tx1"/>
                </a:solidFill>
                <a:effectLst/>
              </a:rPr>
              <a:t>AC- Rolf Pettersen</a:t>
            </a:r>
          </a:p>
          <a:p>
            <a:pPr algn="l">
              <a:buClr>
                <a:schemeClr val="accent1"/>
              </a:buClr>
              <a:buSzPct val="100000"/>
              <a:buFont typeface="Wingdings" panose="05000000000000000000" pitchFamily="2" charset="2"/>
              <a:buChar char="§"/>
            </a:pPr>
            <a:r>
              <a:rPr lang="en-CA" b="0" i="0" dirty="0">
                <a:solidFill>
                  <a:schemeClr val="tx1"/>
                </a:solidFill>
                <a:effectLst/>
              </a:rPr>
              <a:t>AC –Lindy Greig</a:t>
            </a:r>
            <a:br>
              <a:rPr lang="en-US" b="0" i="0" dirty="0">
                <a:solidFill>
                  <a:schemeClr val="tx1"/>
                </a:solidFill>
                <a:effectLst/>
              </a:rPr>
            </a:br>
            <a:endParaRPr lang="en-US" b="0" i="0" dirty="0">
              <a:solidFill>
                <a:schemeClr val="tx1"/>
              </a:solidFill>
              <a:effectLst/>
            </a:endParaRPr>
          </a:p>
          <a:p>
            <a:pPr algn="l">
              <a:buClr>
                <a:schemeClr val="accent1"/>
              </a:buClr>
              <a:buSzPct val="100000"/>
              <a:buFont typeface="Wingdings" panose="05000000000000000000" pitchFamily="2" charset="2"/>
              <a:buChar char="§"/>
            </a:pPr>
            <a:r>
              <a:rPr lang="en-US" b="0" i="0" dirty="0">
                <a:solidFill>
                  <a:schemeClr val="tx1"/>
                </a:solidFill>
                <a:effectLst/>
              </a:rPr>
              <a:t>Team is currently in 4</a:t>
            </a:r>
            <a:r>
              <a:rPr lang="en-US" b="0" i="0" baseline="30000" dirty="0">
                <a:solidFill>
                  <a:schemeClr val="tx1"/>
                </a:solidFill>
                <a:effectLst/>
              </a:rPr>
              <a:t>th</a:t>
            </a:r>
            <a:r>
              <a:rPr lang="en-US" b="0" i="0" dirty="0">
                <a:solidFill>
                  <a:schemeClr val="tx1"/>
                </a:solidFill>
                <a:effectLst/>
              </a:rPr>
              <a:t> position in the South Division with a 7-5-1-1 record</a:t>
            </a:r>
          </a:p>
          <a:p>
            <a:pPr>
              <a:buClr>
                <a:schemeClr val="accent1"/>
              </a:buClr>
              <a:buSzPct val="100000"/>
              <a:buFont typeface="Wingdings" panose="05000000000000000000" pitchFamily="2" charset="2"/>
              <a:buChar char="§"/>
            </a:pPr>
            <a:r>
              <a:rPr lang="en-CA" dirty="0">
                <a:solidFill>
                  <a:schemeClr val="tx1"/>
                </a:solidFill>
              </a:rPr>
              <a:t>Team is preparing for the Circle K Classic (formerly Mac’s) starting December 27</a:t>
            </a:r>
            <a:r>
              <a:rPr lang="en-CA" baseline="30000" dirty="0">
                <a:solidFill>
                  <a:schemeClr val="tx1"/>
                </a:solidFill>
              </a:rPr>
              <a:t>th</a:t>
            </a:r>
            <a:endParaRPr lang="en-CA" dirty="0">
              <a:solidFill>
                <a:schemeClr val="tx1"/>
              </a:solidFill>
            </a:endParaRPr>
          </a:p>
          <a:p>
            <a:pPr>
              <a:buClr>
                <a:schemeClr val="accent1"/>
              </a:buClr>
              <a:buSzPct val="100000"/>
              <a:buFont typeface="Wingdings" panose="05000000000000000000" pitchFamily="2" charset="2"/>
              <a:buChar char="§"/>
            </a:pPr>
            <a:r>
              <a:rPr lang="en-CA" dirty="0">
                <a:solidFill>
                  <a:schemeClr val="tx1"/>
                </a:solidFill>
              </a:rPr>
              <a:t>Thanks to all of the volunteers that have stepped forward to help at the Circle K</a:t>
            </a:r>
          </a:p>
        </p:txBody>
      </p:sp>
    </p:spTree>
    <p:extLst>
      <p:ext uri="{BB962C8B-B14F-4D97-AF65-F5344CB8AC3E}">
        <p14:creationId xmlns:p14="http://schemas.microsoft.com/office/powerpoint/2010/main" val="34128477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endParaRPr lang="en-CA" sz="2000"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ctr">
              <a:buClr>
                <a:schemeClr val="accent1"/>
              </a:buClr>
              <a:buSzPct val="100000"/>
              <a:buNone/>
            </a:pPr>
            <a:r>
              <a:rPr lang="en-CA" sz="6000" b="1" dirty="0">
                <a:solidFill>
                  <a:schemeClr val="tx1"/>
                </a:solidFill>
              </a:rPr>
              <a:t>Q and A</a:t>
            </a:r>
          </a:p>
        </p:txBody>
      </p:sp>
    </p:spTree>
    <p:extLst>
      <p:ext uri="{BB962C8B-B14F-4D97-AF65-F5344CB8AC3E}">
        <p14:creationId xmlns:p14="http://schemas.microsoft.com/office/powerpoint/2010/main" val="343360781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endParaRPr lang="en-CA" sz="2000"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ctr">
              <a:buClr>
                <a:schemeClr val="accent1"/>
              </a:buClr>
              <a:buSzPct val="100000"/>
              <a:buNone/>
            </a:pPr>
            <a:r>
              <a:rPr lang="en-CA" sz="6000" b="1" dirty="0">
                <a:solidFill>
                  <a:schemeClr val="tx1"/>
                </a:solidFill>
              </a:rPr>
              <a:t>Adjourn</a:t>
            </a:r>
          </a:p>
        </p:txBody>
      </p:sp>
    </p:spTree>
    <p:extLst>
      <p:ext uri="{BB962C8B-B14F-4D97-AF65-F5344CB8AC3E}">
        <p14:creationId xmlns:p14="http://schemas.microsoft.com/office/powerpoint/2010/main" val="943976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AB10-48DA-AD19-85E0-777BA3AFBC14}"/>
              </a:ext>
            </a:extLst>
          </p:cNvPr>
          <p:cNvSpPr>
            <a:spLocks noGrp="1"/>
          </p:cNvSpPr>
          <p:nvPr>
            <p:ph type="title"/>
          </p:nvPr>
        </p:nvSpPr>
        <p:spPr/>
        <p:txBody>
          <a:bodyPr/>
          <a:lstStyle/>
          <a:p>
            <a:r>
              <a:rPr lang="en-CA" dirty="0"/>
              <a:t>Review o</a:t>
            </a:r>
          </a:p>
        </p:txBody>
      </p:sp>
      <p:sp>
        <p:nvSpPr>
          <p:cNvPr id="3" name="Text Placeholder 2">
            <a:extLst>
              <a:ext uri="{FF2B5EF4-FFF2-40B4-BE49-F238E27FC236}">
                <a16:creationId xmlns:a16="http://schemas.microsoft.com/office/drawing/2014/main" id="{7A103AEB-B5AF-E137-FC9A-4F6AE899D41D}"/>
              </a:ext>
            </a:extLst>
          </p:cNvPr>
          <p:cNvSpPr>
            <a:spLocks noGrp="1"/>
          </p:cNvSpPr>
          <p:nvPr>
            <p:ph type="body" idx="1"/>
          </p:nvPr>
        </p:nvSpPr>
        <p:spPr>
          <a:xfrm>
            <a:off x="383822" y="738950"/>
            <a:ext cx="9098844" cy="5034710"/>
          </a:xfrm>
        </p:spPr>
        <p:txBody>
          <a:bodyPr/>
          <a:lstStyle/>
          <a:p>
            <a:pPr marL="123444" indent="0" algn="ctr">
              <a:buNone/>
            </a:pPr>
            <a:r>
              <a:rPr lang="en-CA" sz="2000" b="1" dirty="0"/>
              <a:t>2021 OOAA AGM MINUTES</a:t>
            </a:r>
          </a:p>
          <a:p>
            <a:pPr algn="ctr">
              <a:buClr>
                <a:schemeClr val="accent1"/>
              </a:buClr>
              <a:buSzPct val="100000"/>
              <a:buFont typeface="Wingdings" panose="05000000000000000000" pitchFamily="2" charset="2"/>
              <a:buChar char="§"/>
            </a:pPr>
            <a:endParaRPr lang="en-CA" sz="2000" b="1" dirty="0"/>
          </a:p>
          <a:p>
            <a:pPr>
              <a:buClr>
                <a:schemeClr val="accent1"/>
              </a:buClr>
              <a:buSzPct val="100000"/>
              <a:buFont typeface="Wingdings" panose="05000000000000000000" pitchFamily="2" charset="2"/>
              <a:buChar char="§"/>
            </a:pPr>
            <a:r>
              <a:rPr lang="en-CA" sz="2000" dirty="0">
                <a:solidFill>
                  <a:schemeClr val="tx1"/>
                </a:solidFill>
              </a:rPr>
              <a:t>Please refer to the AGM minutes posted to the OOAA website under meeting minutes.</a:t>
            </a:r>
          </a:p>
          <a:p>
            <a:pPr>
              <a:buClr>
                <a:schemeClr val="accent1"/>
              </a:buClr>
              <a:buSzPct val="100000"/>
              <a:buFont typeface="Wingdings" panose="05000000000000000000" pitchFamily="2" charset="2"/>
              <a:buChar char="§"/>
            </a:pPr>
            <a:r>
              <a:rPr lang="en-US" sz="2000" dirty="0">
                <a:solidFill>
                  <a:schemeClr val="tx1"/>
                </a:solidFill>
                <a:hlinkClick r:id="rId2">
                  <a:extLst>
                    <a:ext uri="{A12FA001-AC4F-418D-AE19-62706E023703}">
                      <ahyp:hlinkClr xmlns:ahyp="http://schemas.microsoft.com/office/drawing/2018/hyperlinkcolor" val="tx"/>
                    </a:ext>
                  </a:extLst>
                </a:hlinkClick>
              </a:rPr>
              <a:t>Board Meeting/IGM/AGM minutes and Financials Minutes (ooaaoilerhockey.ca)</a:t>
            </a:r>
            <a:endParaRPr lang="en-CA" sz="2000" dirty="0">
              <a:solidFill>
                <a:schemeClr val="tx1"/>
              </a:solidFill>
            </a:endParaRPr>
          </a:p>
        </p:txBody>
      </p:sp>
    </p:spTree>
    <p:extLst>
      <p:ext uri="{BB962C8B-B14F-4D97-AF65-F5344CB8AC3E}">
        <p14:creationId xmlns:p14="http://schemas.microsoft.com/office/powerpoint/2010/main" val="5479734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8A92F9-BC8F-19F6-B661-CD9A319B354B}"/>
              </a:ext>
            </a:extLst>
          </p:cNvPr>
          <p:cNvSpPr>
            <a:spLocks noGrp="1"/>
          </p:cNvSpPr>
          <p:nvPr>
            <p:ph type="title"/>
          </p:nvPr>
        </p:nvSpPr>
        <p:spPr/>
        <p:txBody>
          <a:bodyPr/>
          <a:lstStyle/>
          <a:p>
            <a:r>
              <a:rPr lang="en-CA" dirty="0"/>
              <a:t>222</a:t>
            </a:r>
          </a:p>
        </p:txBody>
      </p:sp>
      <p:sp>
        <p:nvSpPr>
          <p:cNvPr id="3" name="Text Placeholder 2">
            <a:extLst>
              <a:ext uri="{FF2B5EF4-FFF2-40B4-BE49-F238E27FC236}">
                <a16:creationId xmlns:a16="http://schemas.microsoft.com/office/drawing/2014/main" id="{EFAE3640-FE94-FBDD-12DA-2F2204D980B7}"/>
              </a:ext>
            </a:extLst>
          </p:cNvPr>
          <p:cNvSpPr>
            <a:spLocks noGrp="1"/>
          </p:cNvSpPr>
          <p:nvPr>
            <p:ph type="body" idx="1"/>
          </p:nvPr>
        </p:nvSpPr>
        <p:spPr/>
        <p:txBody>
          <a:bodyPr>
            <a:normAutofit lnSpcReduction="10000"/>
          </a:bodyPr>
          <a:lstStyle/>
          <a:p>
            <a:pPr marL="123444" indent="0" algn="ctr">
              <a:buNone/>
            </a:pPr>
            <a:r>
              <a:rPr lang="en-US" sz="2000" b="1" dirty="0"/>
              <a:t>2021 OOAA AGM MINUTES </a:t>
            </a:r>
          </a:p>
          <a:p>
            <a:pPr marL="123444" indent="0" algn="ctr">
              <a:buNone/>
            </a:pPr>
            <a:endParaRPr lang="en-US" sz="3200" b="1" dirty="0"/>
          </a:p>
          <a:p>
            <a:pPr>
              <a:buClr>
                <a:schemeClr val="accent1"/>
              </a:buClr>
              <a:buSzPct val="100000"/>
              <a:buFont typeface="Wingdings" panose="05000000000000000000" pitchFamily="2" charset="2"/>
              <a:buChar char="§"/>
            </a:pPr>
            <a:r>
              <a:rPr lang="en-US" sz="2000" dirty="0">
                <a:solidFill>
                  <a:schemeClr val="tx1"/>
                </a:solidFill>
              </a:rPr>
              <a:t>Motion 1 - to dispense with the formal reading of the minutes since they have been posted on the OOAA website for all meeting Attendees to review</a:t>
            </a:r>
          </a:p>
          <a:p>
            <a:pPr lvl="2">
              <a:buClr>
                <a:schemeClr val="accent1"/>
              </a:buClr>
              <a:buSzPct val="100000"/>
              <a:buFont typeface="Wingdings" panose="05000000000000000000" pitchFamily="2" charset="2"/>
              <a:buChar char="§"/>
            </a:pPr>
            <a:r>
              <a:rPr lang="en-US" sz="2000" dirty="0">
                <a:solidFill>
                  <a:schemeClr val="tx1"/>
                </a:solidFill>
              </a:rPr>
              <a:t>Second to the Motion</a:t>
            </a:r>
          </a:p>
          <a:p>
            <a:pPr lvl="2">
              <a:buClr>
                <a:schemeClr val="accent1"/>
              </a:buClr>
              <a:buSzPct val="100000"/>
              <a:buFont typeface="Wingdings" panose="05000000000000000000" pitchFamily="2" charset="2"/>
              <a:buChar char="§"/>
            </a:pPr>
            <a:r>
              <a:rPr lang="en-US" sz="2000" dirty="0">
                <a:solidFill>
                  <a:schemeClr val="tx1"/>
                </a:solidFill>
              </a:rPr>
              <a:t>Vote</a:t>
            </a:r>
          </a:p>
          <a:p>
            <a:pPr lvl="2">
              <a:buClr>
                <a:schemeClr val="accent1"/>
              </a:buClr>
              <a:buSzPct val="100000"/>
              <a:buFont typeface="Wingdings" panose="05000000000000000000" pitchFamily="2" charset="2"/>
              <a:buChar char="§"/>
            </a:pPr>
            <a:endParaRPr lang="en-US" sz="2000" dirty="0">
              <a:solidFill>
                <a:schemeClr val="tx1"/>
              </a:solidFill>
            </a:endParaRPr>
          </a:p>
          <a:p>
            <a:pPr>
              <a:buClr>
                <a:schemeClr val="accent1"/>
              </a:buClr>
              <a:buSzPct val="100000"/>
              <a:buFont typeface="Wingdings" panose="05000000000000000000" pitchFamily="2" charset="2"/>
              <a:buChar char="§"/>
            </a:pPr>
            <a:r>
              <a:rPr lang="en-US" sz="2000" dirty="0">
                <a:solidFill>
                  <a:schemeClr val="tx1"/>
                </a:solidFill>
              </a:rPr>
              <a:t>Motion 2 - to approve the minutes of the 2022 AGM </a:t>
            </a:r>
          </a:p>
          <a:p>
            <a:pPr lvl="2">
              <a:buClr>
                <a:schemeClr val="accent1"/>
              </a:buClr>
              <a:buSzPct val="100000"/>
              <a:buFont typeface="Wingdings" panose="05000000000000000000" pitchFamily="2" charset="2"/>
              <a:buChar char="§"/>
            </a:pPr>
            <a:r>
              <a:rPr lang="en-US" sz="2000" dirty="0">
                <a:solidFill>
                  <a:schemeClr val="tx1"/>
                </a:solidFill>
              </a:rPr>
              <a:t>Second to the Motion </a:t>
            </a:r>
          </a:p>
          <a:p>
            <a:pPr lvl="2">
              <a:buClr>
                <a:schemeClr val="accent1"/>
              </a:buClr>
              <a:buSzPct val="100000"/>
              <a:buFont typeface="Wingdings" panose="05000000000000000000" pitchFamily="2" charset="2"/>
              <a:buChar char="§"/>
            </a:pPr>
            <a:r>
              <a:rPr lang="en-US" sz="2000" dirty="0">
                <a:solidFill>
                  <a:schemeClr val="tx1"/>
                </a:solidFill>
              </a:rPr>
              <a:t>Vote</a:t>
            </a:r>
          </a:p>
          <a:p>
            <a:endParaRPr lang="en-CA" dirty="0"/>
          </a:p>
        </p:txBody>
      </p:sp>
    </p:spTree>
    <p:extLst>
      <p:ext uri="{BB962C8B-B14F-4D97-AF65-F5344CB8AC3E}">
        <p14:creationId xmlns:p14="http://schemas.microsoft.com/office/powerpoint/2010/main" val="4675950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491D-5C37-480C-88D3-52283C01E97E}"/>
              </a:ext>
            </a:extLst>
          </p:cNvPr>
          <p:cNvSpPr>
            <a:spLocks noGrp="1"/>
          </p:cNvSpPr>
          <p:nvPr>
            <p:ph type="title"/>
          </p:nvPr>
        </p:nvSpPr>
        <p:spPr>
          <a:xfrm>
            <a:off x="2860848" y="844642"/>
            <a:ext cx="3422304" cy="1083332"/>
          </a:xfrm>
        </p:spPr>
        <p:txBody>
          <a:bodyPr>
            <a:normAutofit/>
          </a:bodyPr>
          <a:lstStyle/>
          <a:p>
            <a:r>
              <a:rPr lang="en-US" b="1">
                <a:solidFill>
                  <a:schemeClr val="accent1"/>
                </a:solidFill>
              </a:rPr>
              <a:t>OOAA IGM 2022 </a:t>
            </a:r>
            <a:r>
              <a:rPr lang="en-US" b="1" dirty="0">
                <a:solidFill>
                  <a:schemeClr val="accent1"/>
                </a:solidFill>
              </a:rPr>
              <a:t>President Report  </a:t>
            </a:r>
          </a:p>
        </p:txBody>
      </p:sp>
      <p:sp>
        <p:nvSpPr>
          <p:cNvPr id="4" name="TextBox 3">
            <a:extLst>
              <a:ext uri="{FF2B5EF4-FFF2-40B4-BE49-F238E27FC236}">
                <a16:creationId xmlns:a16="http://schemas.microsoft.com/office/drawing/2014/main" id="{AD8F6491-22CF-49CD-A15E-3578E1A65B00}"/>
              </a:ext>
            </a:extLst>
          </p:cNvPr>
          <p:cNvSpPr txBox="1"/>
          <p:nvPr/>
        </p:nvSpPr>
        <p:spPr>
          <a:xfrm>
            <a:off x="577123" y="2029323"/>
            <a:ext cx="8078605" cy="48320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Storage project completed Oct 4</a:t>
            </a:r>
            <a:r>
              <a:rPr lang="en-US" sz="1800" baseline="30000" dirty="0">
                <a:solidFill>
                  <a:schemeClr val="tx1"/>
                </a:solidFill>
                <a:latin typeface="Gill Sans"/>
              </a:rPr>
              <a:t>th</a:t>
            </a:r>
            <a:r>
              <a:rPr lang="en-US" sz="1800" dirty="0">
                <a:solidFill>
                  <a:schemeClr val="tx1"/>
                </a:solidFill>
                <a:latin typeface="Gill Sans"/>
              </a:rPr>
              <a:t> with installation of rain gutters</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kumimoji="0" lang="en-US" sz="1800" b="0" i="0" u="none" strike="noStrike" cap="none" spc="0" normalizeH="0" baseline="0" dirty="0">
                <a:ln>
                  <a:noFill/>
                </a:ln>
                <a:solidFill>
                  <a:schemeClr val="tx1"/>
                </a:solidFill>
                <a:effectLst/>
                <a:uFillTx/>
                <a:latin typeface="Gill Sans"/>
                <a:sym typeface="Arial"/>
              </a:rPr>
              <a:t>Internal hardware, se</a:t>
            </a:r>
            <a:r>
              <a:rPr lang="en-US" sz="1800" dirty="0">
                <a:solidFill>
                  <a:schemeClr val="tx1"/>
                </a:solidFill>
                <a:latin typeface="Gill Sans"/>
              </a:rPr>
              <a:t>curity system, sealing of roof, concrete sidewalk, fencing c/w gate completed outside scope of original agreement</a:t>
            </a:r>
            <a:endParaRPr kumimoji="0" lang="en-US" sz="1800" b="0" i="0" u="none" strike="noStrike" cap="none" spc="0" normalizeH="0" baseline="0" dirty="0">
              <a:ln>
                <a:noFill/>
              </a:ln>
              <a:solidFill>
                <a:schemeClr val="tx1"/>
              </a:solidFill>
              <a:effectLst/>
              <a:uFillTx/>
              <a:latin typeface="Gill Sans"/>
              <a:sym typeface="Arial"/>
            </a:endParaRP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Project completed on budget</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kumimoji="0" lang="en-US" sz="1800" b="0" i="0" u="none" strike="noStrike" cap="none" spc="0" normalizeH="0" baseline="0" dirty="0">
                <a:ln>
                  <a:noFill/>
                </a:ln>
                <a:solidFill>
                  <a:schemeClr val="tx1"/>
                </a:solidFill>
                <a:effectLst/>
                <a:uFillTx/>
                <a:latin typeface="Gill Sans"/>
                <a:sym typeface="Arial"/>
              </a:rPr>
              <a:t>Successfully worked with Okotoks Oilers on Ethernet connections in Gold and green for stable streaming of hockey TV </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Working with Oilers for Video Board for OOAA Home games</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Academic Credit discussion with leadership at comp.</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Town approved retrofit of Dressing rm#1 at Centennial Green</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Budget of up to 32K approved – Bama Contracting commenced Oct 19th</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Intent is to assign OOAA teams dressing room #1 when possible</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Town to review and then discuss similar approach to retrofit dressing at Murray Arena in similar fashion</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Team equipment deposit review </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Volunteer commitment review  </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800" dirty="0">
                <a:solidFill>
                  <a:schemeClr val="tx1"/>
                </a:solidFill>
                <a:latin typeface="Gill Sans"/>
              </a:rPr>
              <a:t>Thank you to all the volunteers who make it happen for OOAA</a:t>
            </a:r>
          </a:p>
          <a:p>
            <a:pPr marR="0" algn="l" defTabSz="914400" rtl="0" fontAlgn="auto" latinLnBrk="0" hangingPunct="0">
              <a:lnSpc>
                <a:spcPct val="100000"/>
              </a:lnSpc>
              <a:spcBef>
                <a:spcPts val="0"/>
              </a:spcBef>
              <a:spcAft>
                <a:spcPts val="0"/>
              </a:spcAft>
              <a:buClrTx/>
              <a:buSzTx/>
              <a:tabLst/>
            </a:pPr>
            <a:endParaRPr lang="en-US" sz="2000" dirty="0">
              <a:solidFill>
                <a:schemeClr val="tx1"/>
              </a:solidFill>
            </a:endParaRPr>
          </a:p>
        </p:txBody>
      </p:sp>
    </p:spTree>
    <p:extLst>
      <p:ext uri="{BB962C8B-B14F-4D97-AF65-F5344CB8AC3E}">
        <p14:creationId xmlns:p14="http://schemas.microsoft.com/office/powerpoint/2010/main" val="39398827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ctice Ice Current  verses Future Potential">
            <a:extLst>
              <a:ext uri="{FF2B5EF4-FFF2-40B4-BE49-F238E27FC236}">
                <a16:creationId xmlns:a16="http://schemas.microsoft.com/office/drawing/2014/main" id="{0863E36A-0327-E2A8-9A9B-511E7040AE4F}"/>
              </a:ext>
            </a:extLst>
          </p:cNvPr>
          <p:cNvSpPr txBox="1">
            <a:spLocks noGrp="1"/>
          </p:cNvSpPr>
          <p:nvPr>
            <p:ph type="title"/>
          </p:nvPr>
        </p:nvSpPr>
        <p:spPr>
          <a:xfrm>
            <a:off x="577850" y="1387075"/>
            <a:ext cx="7988300" cy="477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u="sng">
                <a:latin typeface="Arial Unicode MS"/>
                <a:ea typeface="Arial Unicode MS"/>
                <a:cs typeface="Arial Unicode MS"/>
                <a:sym typeface="Arial Unicode MS"/>
              </a:defRPr>
            </a:lvl1pPr>
          </a:lstStyle>
          <a:p>
            <a:pPr algn="ctr"/>
            <a:r>
              <a:rPr dirty="0">
                <a:solidFill>
                  <a:schemeClr val="accent1"/>
                </a:solidFill>
              </a:rPr>
              <a:t>Practice Ice Current  verses Future Potential</a:t>
            </a:r>
          </a:p>
        </p:txBody>
      </p:sp>
      <p:sp>
        <p:nvSpPr>
          <p:cNvPr id="5" name="Practice Ice Current  verses Future Potential">
            <a:extLst>
              <a:ext uri="{FF2B5EF4-FFF2-40B4-BE49-F238E27FC236}">
                <a16:creationId xmlns:a16="http://schemas.microsoft.com/office/drawing/2014/main" id="{47BFC869-2506-3107-B028-A92C8570B89B}"/>
              </a:ext>
            </a:extLst>
          </p:cNvPr>
          <p:cNvSpPr txBox="1">
            <a:spLocks noGrp="1"/>
          </p:cNvSpPr>
          <p:nvPr>
            <p:ph type="body" idx="1"/>
          </p:nvPr>
        </p:nvSpPr>
        <p:spPr>
          <a:xfrm>
            <a:off x="577851" y="5125060"/>
            <a:ext cx="7988300" cy="2308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500" u="sng">
                <a:latin typeface="Arial Unicode MS"/>
                <a:ea typeface="Arial Unicode MS"/>
                <a:cs typeface="Arial Unicode MS"/>
                <a:sym typeface="Arial Unicode MS"/>
              </a:defRPr>
            </a:lvl1pPr>
          </a:lstStyle>
          <a:p>
            <a:pPr marL="0" marR="0" indent="0" algn="l" defTabSz="914400" rtl="0" fontAlgn="auto" latinLnBrk="0" hangingPunct="0">
              <a:lnSpc>
                <a:spcPct val="100000"/>
              </a:lnSpc>
              <a:spcBef>
                <a:spcPts val="0"/>
              </a:spcBef>
              <a:spcAft>
                <a:spcPts val="0"/>
              </a:spcAft>
              <a:buClrTx/>
              <a:buSzTx/>
              <a:buFontTx/>
              <a:buNone/>
              <a:tabLst/>
            </a:pPr>
            <a:endParaRPr lang="en-US" sz="1400" b="1" dirty="0">
              <a:solidFill>
                <a:schemeClr val="accent1"/>
              </a:solidFill>
            </a:endParaRPr>
          </a:p>
          <a:p>
            <a:pPr marL="123444" indent="0">
              <a:buNone/>
            </a:pPr>
            <a:endParaRPr lang="en-US" sz="1400" b="1" dirty="0"/>
          </a:p>
          <a:p>
            <a:pPr marL="123444" indent="0">
              <a:buNone/>
            </a:pPr>
            <a:endParaRPr lang="en-US" sz="1400" b="1" dirty="0">
              <a:solidFill>
                <a:schemeClr val="accent1"/>
              </a:solidFill>
            </a:endParaRPr>
          </a:p>
          <a:p>
            <a:pPr marL="123444" indent="0">
              <a:buNone/>
            </a:pPr>
            <a:endParaRPr lang="en-US" sz="1400" b="1" dirty="0"/>
          </a:p>
          <a:p>
            <a:pPr marL="0" marR="0" indent="0" algn="l" defTabSz="914400" rtl="0" fontAlgn="auto" latinLnBrk="0" hangingPunct="0">
              <a:lnSpc>
                <a:spcPct val="100000"/>
              </a:lnSpc>
              <a:spcBef>
                <a:spcPts val="0"/>
              </a:spcBef>
              <a:spcAft>
                <a:spcPts val="0"/>
              </a:spcAft>
              <a:buClrTx/>
              <a:buSzTx/>
              <a:buFontTx/>
              <a:buNone/>
              <a:tabLst/>
            </a:pPr>
            <a:r>
              <a:rPr lang="en-US" sz="1400" b="1" dirty="0">
                <a:solidFill>
                  <a:schemeClr val="accent1"/>
                </a:solidFill>
              </a:rPr>
              <a:t>Assumes 1.25 hour practices and a 30 Week Schedule</a:t>
            </a:r>
          </a:p>
          <a:p>
            <a:pPr marL="0" marR="0" indent="0" algn="l" defTabSz="914400" rtl="0" fontAlgn="auto" latinLnBrk="0" hangingPunct="0">
              <a:lnSpc>
                <a:spcPct val="100000"/>
              </a:lnSpc>
              <a:spcBef>
                <a:spcPts val="0"/>
              </a:spcBef>
              <a:spcAft>
                <a:spcPts val="0"/>
              </a:spcAft>
              <a:buClrTx/>
              <a:buSzTx/>
              <a:buFontTx/>
              <a:buNone/>
              <a:tabLst/>
            </a:pPr>
            <a:r>
              <a:rPr lang="en-US" sz="1400" b="1" dirty="0">
                <a:solidFill>
                  <a:schemeClr val="accent1"/>
                </a:solidFill>
              </a:rPr>
              <a:t>**Exceptions:   U15AAF and U18AAF 2 x 1.5 </a:t>
            </a:r>
            <a:r>
              <a:rPr lang="en-US" sz="1400" b="1" dirty="0" err="1">
                <a:solidFill>
                  <a:schemeClr val="accent1"/>
                </a:solidFill>
              </a:rPr>
              <a:t>hrs</a:t>
            </a:r>
            <a:r>
              <a:rPr lang="en-US" sz="1400" b="1" dirty="0">
                <a:solidFill>
                  <a:schemeClr val="accent1"/>
                </a:solidFill>
              </a:rPr>
              <a:t> / week plus 1.0 / 2nd week</a:t>
            </a:r>
          </a:p>
          <a:p>
            <a:pPr marL="0" marR="0" indent="0" algn="l" defTabSz="914400" rtl="0" fontAlgn="auto" latinLnBrk="0" hangingPunct="0">
              <a:lnSpc>
                <a:spcPct val="100000"/>
              </a:lnSpc>
              <a:spcBef>
                <a:spcPts val="0"/>
              </a:spcBef>
              <a:spcAft>
                <a:spcPts val="0"/>
              </a:spcAft>
              <a:buClrTx/>
              <a:buSzTx/>
              <a:buFontTx/>
              <a:buNone/>
              <a:tabLst/>
            </a:pPr>
            <a:endParaRPr lang="en-US" b="1" dirty="0">
              <a:solidFill>
                <a:schemeClr val="accent1"/>
              </a:solidFill>
            </a:endParaRPr>
          </a:p>
          <a:p>
            <a:pPr marL="123444" indent="0" algn="ctr">
              <a:buNone/>
            </a:pPr>
            <a:endParaRPr lang="en-CA" dirty="0">
              <a:solidFill>
                <a:schemeClr val="accent1"/>
              </a:solidFill>
            </a:endParaRPr>
          </a:p>
        </p:txBody>
      </p:sp>
      <p:graphicFrame>
        <p:nvGraphicFramePr>
          <p:cNvPr id="7" name="Table 6">
            <a:extLst>
              <a:ext uri="{FF2B5EF4-FFF2-40B4-BE49-F238E27FC236}">
                <a16:creationId xmlns:a16="http://schemas.microsoft.com/office/drawing/2014/main" id="{1BF5983B-E00E-EDE6-203C-4EC6C9F29994}"/>
              </a:ext>
            </a:extLst>
          </p:cNvPr>
          <p:cNvGraphicFramePr>
            <a:graphicFrameLocks noGrp="1"/>
          </p:cNvGraphicFramePr>
          <p:nvPr>
            <p:extLst>
              <p:ext uri="{D42A27DB-BD31-4B8C-83A1-F6EECF244321}">
                <p14:modId xmlns:p14="http://schemas.microsoft.com/office/powerpoint/2010/main" val="2661445258"/>
              </p:ext>
            </p:extLst>
          </p:nvPr>
        </p:nvGraphicFramePr>
        <p:xfrm>
          <a:off x="259644" y="2314222"/>
          <a:ext cx="8306507" cy="3349263"/>
        </p:xfrm>
        <a:graphic>
          <a:graphicData uri="http://schemas.openxmlformats.org/drawingml/2006/table">
            <a:tbl>
              <a:tblPr firstRow="1" bandRow="1">
                <a:tableStyleId>{5940675A-B579-460E-94D1-54222C63F5DA}</a:tableStyleId>
              </a:tblPr>
              <a:tblGrid>
                <a:gridCol w="2121966">
                  <a:extLst>
                    <a:ext uri="{9D8B030D-6E8A-4147-A177-3AD203B41FA5}">
                      <a16:colId xmlns:a16="http://schemas.microsoft.com/office/drawing/2014/main" val="1662537721"/>
                    </a:ext>
                  </a:extLst>
                </a:gridCol>
                <a:gridCol w="1274858">
                  <a:extLst>
                    <a:ext uri="{9D8B030D-6E8A-4147-A177-3AD203B41FA5}">
                      <a16:colId xmlns:a16="http://schemas.microsoft.com/office/drawing/2014/main" val="2224501473"/>
                    </a:ext>
                  </a:extLst>
                </a:gridCol>
                <a:gridCol w="1676189">
                  <a:extLst>
                    <a:ext uri="{9D8B030D-6E8A-4147-A177-3AD203B41FA5}">
                      <a16:colId xmlns:a16="http://schemas.microsoft.com/office/drawing/2014/main" val="929766598"/>
                    </a:ext>
                  </a:extLst>
                </a:gridCol>
                <a:gridCol w="1827311">
                  <a:extLst>
                    <a:ext uri="{9D8B030D-6E8A-4147-A177-3AD203B41FA5}">
                      <a16:colId xmlns:a16="http://schemas.microsoft.com/office/drawing/2014/main" val="3165961795"/>
                    </a:ext>
                  </a:extLst>
                </a:gridCol>
                <a:gridCol w="1406183">
                  <a:extLst>
                    <a:ext uri="{9D8B030D-6E8A-4147-A177-3AD203B41FA5}">
                      <a16:colId xmlns:a16="http://schemas.microsoft.com/office/drawing/2014/main" val="1339122011"/>
                    </a:ext>
                  </a:extLst>
                </a:gridCol>
              </a:tblGrid>
              <a:tr h="470715">
                <a:tc>
                  <a:txBody>
                    <a:bodyPr/>
                    <a:lstStyle/>
                    <a:p>
                      <a:pPr algn="ctr"/>
                      <a:r>
                        <a:rPr lang="en-US" sz="1400" b="1" dirty="0">
                          <a:solidFill>
                            <a:schemeClr val="accent1"/>
                          </a:solidFill>
                          <a:latin typeface="+mj-lt"/>
                        </a:rPr>
                        <a:t>TEAMS</a:t>
                      </a:r>
                    </a:p>
                  </a:txBody>
                  <a:tcPr/>
                </a:tc>
                <a:tc>
                  <a:txBody>
                    <a:bodyPr/>
                    <a:lstStyle/>
                    <a:p>
                      <a:pPr algn="ctr"/>
                      <a:r>
                        <a:rPr lang="en-US" sz="1400" b="1" dirty="0">
                          <a:solidFill>
                            <a:schemeClr val="accent1"/>
                          </a:solidFill>
                          <a:latin typeface="+mj-lt"/>
                        </a:rPr>
                        <a:t>20/21</a:t>
                      </a:r>
                    </a:p>
                  </a:txBody>
                  <a:tcPr/>
                </a:tc>
                <a:tc>
                  <a:txBody>
                    <a:bodyPr/>
                    <a:lstStyle/>
                    <a:p>
                      <a:pPr algn="ctr"/>
                      <a:r>
                        <a:rPr lang="en-US" sz="1400" b="1" dirty="0">
                          <a:solidFill>
                            <a:schemeClr val="accent1"/>
                          </a:solidFill>
                          <a:latin typeface="+mj-lt"/>
                        </a:rPr>
                        <a:t>21/22</a:t>
                      </a:r>
                    </a:p>
                  </a:txBody>
                  <a:tcPr/>
                </a:tc>
                <a:tc>
                  <a:txBody>
                    <a:bodyPr/>
                    <a:lstStyle/>
                    <a:p>
                      <a:pPr algn="ctr"/>
                      <a:r>
                        <a:rPr lang="en-US" sz="1400" b="1" dirty="0">
                          <a:solidFill>
                            <a:schemeClr val="accent1"/>
                          </a:solidFill>
                          <a:latin typeface="+mj-lt"/>
                        </a:rPr>
                        <a:t>22/23</a:t>
                      </a:r>
                    </a:p>
                  </a:txBody>
                  <a:tcPr/>
                </a:tc>
                <a:tc>
                  <a:txBody>
                    <a:bodyPr/>
                    <a:lstStyle/>
                    <a:p>
                      <a:pPr algn="ctr"/>
                      <a:r>
                        <a:rPr lang="en-US" sz="1400" b="1" dirty="0">
                          <a:solidFill>
                            <a:schemeClr val="accent1"/>
                          </a:solidFill>
                          <a:latin typeface="+mj-lt"/>
                        </a:rPr>
                        <a:t>Net Impact/Year</a:t>
                      </a:r>
                    </a:p>
                  </a:txBody>
                  <a:tcPr/>
                </a:tc>
                <a:extLst>
                  <a:ext uri="{0D108BD9-81ED-4DB2-BD59-A6C34878D82A}">
                    <a16:rowId xmlns:a16="http://schemas.microsoft.com/office/drawing/2014/main" val="265767819"/>
                  </a:ext>
                </a:extLst>
              </a:tr>
              <a:tr h="697503">
                <a:tc>
                  <a:txBody>
                    <a:bodyPr/>
                    <a:lstStyle/>
                    <a:p>
                      <a:pPr algn="ctr"/>
                      <a:r>
                        <a:rPr lang="en-US" sz="1400" dirty="0">
                          <a:solidFill>
                            <a:schemeClr val="accent1"/>
                          </a:solidFill>
                          <a:latin typeface="+mj-lt"/>
                        </a:rPr>
                        <a:t>U13, U15, U16 now U18</a:t>
                      </a:r>
                      <a:endParaRPr lang="en-US" sz="1400" dirty="0">
                        <a:solidFill>
                          <a:srgbClr val="FF0000"/>
                        </a:solidFill>
                        <a:latin typeface="+mj-lt"/>
                      </a:endParaRPr>
                    </a:p>
                  </a:txBody>
                  <a:tcPr/>
                </a:tc>
                <a:tc>
                  <a:txBody>
                    <a:bodyPr/>
                    <a:lstStyle/>
                    <a:p>
                      <a:pPr algn="ctr"/>
                      <a:r>
                        <a:rPr lang="en-US" sz="1400" dirty="0">
                          <a:solidFill>
                            <a:schemeClr val="accent1"/>
                          </a:solidFill>
                          <a:latin typeface="+mj-lt"/>
                        </a:rPr>
                        <a:t>2 X week</a:t>
                      </a:r>
                    </a:p>
                  </a:txBody>
                  <a:tcPr/>
                </a:tc>
                <a:tc>
                  <a:txBody>
                    <a:bodyPr/>
                    <a:lstStyle/>
                    <a:p>
                      <a:pPr algn="ctr"/>
                      <a:r>
                        <a:rPr lang="en-US" sz="1400" dirty="0">
                          <a:solidFill>
                            <a:srgbClr val="FF0000"/>
                          </a:solidFill>
                          <a:latin typeface="+mj-lt"/>
                        </a:rPr>
                        <a:t>2.5 X week</a:t>
                      </a:r>
                    </a:p>
                  </a:txBody>
                  <a:tcPr/>
                </a:tc>
                <a:tc>
                  <a:txBody>
                    <a:bodyPr/>
                    <a:lstStyle/>
                    <a:p>
                      <a:pPr algn="ctr"/>
                      <a:r>
                        <a:rPr lang="en-US" sz="1400" dirty="0">
                          <a:solidFill>
                            <a:srgbClr val="FF0000"/>
                          </a:solidFill>
                          <a:latin typeface="+mj-lt"/>
                        </a:rPr>
                        <a:t>2.5 X week</a:t>
                      </a:r>
                    </a:p>
                  </a:txBody>
                  <a:tcPr/>
                </a:tc>
                <a:tc>
                  <a:txBody>
                    <a:bodyPr/>
                    <a:lstStyle/>
                    <a:p>
                      <a:pPr algn="ctr"/>
                      <a:r>
                        <a:rPr lang="en-US" sz="1400" dirty="0">
                          <a:solidFill>
                            <a:schemeClr val="accent1"/>
                          </a:solidFill>
                          <a:latin typeface="+mj-lt"/>
                        </a:rPr>
                        <a:t>18.75 HRS</a:t>
                      </a:r>
                    </a:p>
                  </a:txBody>
                  <a:tcPr/>
                </a:tc>
                <a:extLst>
                  <a:ext uri="{0D108BD9-81ED-4DB2-BD59-A6C34878D82A}">
                    <a16:rowId xmlns:a16="http://schemas.microsoft.com/office/drawing/2014/main" val="1587112974"/>
                  </a:ext>
                </a:extLst>
              </a:tr>
              <a:tr h="290626">
                <a:tc>
                  <a:txBody>
                    <a:bodyPr/>
                    <a:lstStyle/>
                    <a:p>
                      <a:pPr algn="ctr"/>
                      <a:r>
                        <a:rPr lang="en-US" sz="1400" dirty="0">
                          <a:solidFill>
                            <a:schemeClr val="accent1"/>
                          </a:solidFill>
                          <a:latin typeface="+mj-lt"/>
                        </a:rPr>
                        <a:t>U13A (F)</a:t>
                      </a:r>
                    </a:p>
                  </a:txBody>
                  <a:tcPr/>
                </a:tc>
                <a:tc>
                  <a:txBody>
                    <a:bodyPr/>
                    <a:lstStyle/>
                    <a:p>
                      <a:pPr algn="ctr"/>
                      <a:r>
                        <a:rPr lang="en-US" sz="1400" dirty="0">
                          <a:solidFill>
                            <a:schemeClr val="accent1"/>
                          </a:solidFill>
                          <a:latin typeface="+mj-lt"/>
                        </a:rPr>
                        <a:t>2 X week</a:t>
                      </a:r>
                    </a:p>
                  </a:txBody>
                  <a:tcPr/>
                </a:tc>
                <a:tc>
                  <a:txBody>
                    <a:bodyPr/>
                    <a:lstStyle/>
                    <a:p>
                      <a:pPr algn="ctr"/>
                      <a:r>
                        <a:rPr lang="en-US" sz="1400" dirty="0">
                          <a:solidFill>
                            <a:srgbClr val="FF0000"/>
                          </a:solidFill>
                          <a:latin typeface="+mj-lt"/>
                        </a:rPr>
                        <a:t>2.5 X week</a:t>
                      </a:r>
                    </a:p>
                  </a:txBody>
                  <a:tcPr/>
                </a:tc>
                <a:tc>
                  <a:txBody>
                    <a:bodyPr/>
                    <a:lstStyle/>
                    <a:p>
                      <a:pPr algn="ctr"/>
                      <a:r>
                        <a:rPr lang="en-US" sz="1400" dirty="0">
                          <a:solidFill>
                            <a:srgbClr val="FF0000"/>
                          </a:solidFill>
                          <a:latin typeface="+mj-lt"/>
                        </a:rPr>
                        <a:t>2.5 X week</a:t>
                      </a:r>
                    </a:p>
                  </a:txBody>
                  <a:tcPr/>
                </a:tc>
                <a:tc>
                  <a:txBody>
                    <a:bodyPr/>
                    <a:lstStyle/>
                    <a:p>
                      <a:pPr algn="ctr"/>
                      <a:r>
                        <a:rPr lang="en-US" sz="1400">
                          <a:solidFill>
                            <a:schemeClr val="accent1"/>
                          </a:solidFill>
                          <a:latin typeface="+mj-lt"/>
                        </a:rPr>
                        <a:t>33.75 </a:t>
                      </a:r>
                      <a:r>
                        <a:rPr lang="en-US" sz="1400" dirty="0">
                          <a:solidFill>
                            <a:schemeClr val="accent1"/>
                          </a:solidFill>
                          <a:latin typeface="+mj-lt"/>
                        </a:rPr>
                        <a:t>HRS</a:t>
                      </a:r>
                    </a:p>
                  </a:txBody>
                  <a:tcPr/>
                </a:tc>
                <a:extLst>
                  <a:ext uri="{0D108BD9-81ED-4DB2-BD59-A6C34878D82A}">
                    <a16:rowId xmlns:a16="http://schemas.microsoft.com/office/drawing/2014/main" val="4170341023"/>
                  </a:ext>
                </a:extLst>
              </a:tr>
              <a:tr h="290626">
                <a:tc>
                  <a:txBody>
                    <a:bodyPr/>
                    <a:lstStyle/>
                    <a:p>
                      <a:pPr algn="ctr"/>
                      <a:r>
                        <a:rPr lang="en-US" sz="1400" dirty="0">
                          <a:solidFill>
                            <a:schemeClr val="accent1"/>
                          </a:solidFill>
                          <a:latin typeface="+mj-lt"/>
                        </a:rPr>
                        <a:t>U15 AA (F)</a:t>
                      </a:r>
                    </a:p>
                  </a:txBody>
                  <a:tcPr/>
                </a:tc>
                <a:tc>
                  <a:txBody>
                    <a:bodyPr/>
                    <a:lstStyle/>
                    <a:p>
                      <a:pPr algn="ctr"/>
                      <a:r>
                        <a:rPr lang="en-US" sz="1400" dirty="0">
                          <a:solidFill>
                            <a:schemeClr val="accent1"/>
                          </a:solidFill>
                          <a:latin typeface="+mj-lt"/>
                        </a:rPr>
                        <a:t>2 X week</a:t>
                      </a:r>
                    </a:p>
                  </a:txBody>
                  <a:tcPr/>
                </a:tc>
                <a:tc>
                  <a:txBody>
                    <a:bodyPr/>
                    <a:lstStyle/>
                    <a:p>
                      <a:pPr algn="ctr"/>
                      <a:r>
                        <a:rPr lang="en-US" sz="1400" dirty="0">
                          <a:solidFill>
                            <a:schemeClr val="accent1"/>
                          </a:solidFill>
                          <a:latin typeface="+mj-lt"/>
                        </a:rPr>
                        <a:t>3 X week</a:t>
                      </a:r>
                    </a:p>
                  </a:txBody>
                  <a:tcPr/>
                </a:tc>
                <a:tc>
                  <a:txBody>
                    <a:bodyPr/>
                    <a:lstStyle/>
                    <a:p>
                      <a:pPr algn="ctr"/>
                      <a:r>
                        <a:rPr lang="en-US" sz="1400" dirty="0">
                          <a:solidFill>
                            <a:srgbClr val="FF0000"/>
                          </a:solidFill>
                          <a:latin typeface="+mj-lt"/>
                        </a:rPr>
                        <a:t>2.5 X week**</a:t>
                      </a:r>
                    </a:p>
                  </a:txBody>
                  <a:tcPr/>
                </a:tc>
                <a:tc>
                  <a:txBody>
                    <a:bodyPr/>
                    <a:lstStyle/>
                    <a:p>
                      <a:pPr algn="ctr"/>
                      <a:r>
                        <a:rPr lang="en-US" sz="1400" dirty="0">
                          <a:solidFill>
                            <a:schemeClr val="accent1"/>
                          </a:solidFill>
                          <a:latin typeface="+mj-lt"/>
                        </a:rPr>
                        <a:t>30 HRS</a:t>
                      </a:r>
                    </a:p>
                  </a:txBody>
                  <a:tcPr/>
                </a:tc>
                <a:extLst>
                  <a:ext uri="{0D108BD9-81ED-4DB2-BD59-A6C34878D82A}">
                    <a16:rowId xmlns:a16="http://schemas.microsoft.com/office/drawing/2014/main" val="1001054354"/>
                  </a:ext>
                </a:extLst>
              </a:tr>
              <a:tr h="290626">
                <a:tc>
                  <a:txBody>
                    <a:bodyPr/>
                    <a:lstStyle/>
                    <a:p>
                      <a:pPr algn="ctr"/>
                      <a:r>
                        <a:rPr lang="en-US" sz="1400" dirty="0">
                          <a:solidFill>
                            <a:schemeClr val="accent1"/>
                          </a:solidFill>
                          <a:latin typeface="+mj-lt"/>
                        </a:rPr>
                        <a:t>U15 AAA</a:t>
                      </a:r>
                    </a:p>
                  </a:txBody>
                  <a:tcPr/>
                </a:tc>
                <a:tc>
                  <a:txBody>
                    <a:bodyPr/>
                    <a:lstStyle/>
                    <a:p>
                      <a:pPr algn="ctr"/>
                      <a:r>
                        <a:rPr lang="en-US" sz="1400" dirty="0">
                          <a:solidFill>
                            <a:schemeClr val="accent1"/>
                          </a:solidFill>
                          <a:latin typeface="+mj-lt"/>
                        </a:rPr>
                        <a:t>2.5 X week</a:t>
                      </a:r>
                    </a:p>
                  </a:txBody>
                  <a:tcPr/>
                </a:tc>
                <a:tc>
                  <a:txBody>
                    <a:bodyPr/>
                    <a:lstStyle/>
                    <a:p>
                      <a:pPr algn="ctr"/>
                      <a:r>
                        <a:rPr lang="en-US" sz="1400" dirty="0">
                          <a:solidFill>
                            <a:srgbClr val="FF0000"/>
                          </a:solidFill>
                          <a:latin typeface="+mj-lt"/>
                        </a:rPr>
                        <a:t>3 X week</a:t>
                      </a:r>
                    </a:p>
                  </a:txBody>
                  <a:tcPr/>
                </a:tc>
                <a:tc>
                  <a:txBody>
                    <a:bodyPr/>
                    <a:lstStyle/>
                    <a:p>
                      <a:pPr algn="ctr"/>
                      <a:r>
                        <a:rPr lang="en-US" sz="1400" dirty="0">
                          <a:solidFill>
                            <a:schemeClr val="accent1"/>
                          </a:solidFill>
                          <a:latin typeface="+mj-lt"/>
                        </a:rPr>
                        <a:t> </a:t>
                      </a:r>
                      <a:r>
                        <a:rPr lang="en-US" sz="1400" dirty="0">
                          <a:solidFill>
                            <a:srgbClr val="FF0000"/>
                          </a:solidFill>
                          <a:latin typeface="+mj-lt"/>
                        </a:rPr>
                        <a:t>3 X week</a:t>
                      </a:r>
                    </a:p>
                  </a:txBody>
                  <a:tcPr/>
                </a:tc>
                <a:tc>
                  <a:txBody>
                    <a:bodyPr/>
                    <a:lstStyle/>
                    <a:p>
                      <a:pPr algn="ctr"/>
                      <a:r>
                        <a:rPr lang="en-US" sz="1400" dirty="0">
                          <a:solidFill>
                            <a:schemeClr val="accent1"/>
                          </a:solidFill>
                          <a:latin typeface="+mj-lt"/>
                        </a:rPr>
                        <a:t>18.75 HRS</a:t>
                      </a:r>
                    </a:p>
                  </a:txBody>
                  <a:tcPr/>
                </a:tc>
                <a:extLst>
                  <a:ext uri="{0D108BD9-81ED-4DB2-BD59-A6C34878D82A}">
                    <a16:rowId xmlns:a16="http://schemas.microsoft.com/office/drawing/2014/main" val="1265533376"/>
                  </a:ext>
                </a:extLst>
              </a:tr>
              <a:tr h="290626">
                <a:tc>
                  <a:txBody>
                    <a:bodyPr/>
                    <a:lstStyle/>
                    <a:p>
                      <a:pPr algn="ctr"/>
                      <a:r>
                        <a:rPr lang="en-US" sz="1400" dirty="0">
                          <a:solidFill>
                            <a:schemeClr val="accent1"/>
                          </a:solidFill>
                          <a:latin typeface="+mj-lt"/>
                        </a:rPr>
                        <a:t>U18 AA (F)</a:t>
                      </a:r>
                    </a:p>
                  </a:txBody>
                  <a:tcPr/>
                </a:tc>
                <a:tc>
                  <a:txBody>
                    <a:bodyPr/>
                    <a:lstStyle/>
                    <a:p>
                      <a:pPr algn="ctr"/>
                      <a:r>
                        <a:rPr lang="en-US" sz="1400" dirty="0">
                          <a:solidFill>
                            <a:schemeClr val="accent1"/>
                          </a:solidFill>
                          <a:latin typeface="+mj-lt"/>
                        </a:rPr>
                        <a:t>2 X week</a:t>
                      </a:r>
                    </a:p>
                  </a:txBody>
                  <a:tcPr/>
                </a:tc>
                <a:tc>
                  <a:txBody>
                    <a:bodyPr/>
                    <a:lstStyle/>
                    <a:p>
                      <a:pPr algn="ctr"/>
                      <a:r>
                        <a:rPr lang="en-US" sz="1400" dirty="0">
                          <a:solidFill>
                            <a:schemeClr val="accent1"/>
                          </a:solidFill>
                          <a:latin typeface="+mj-lt"/>
                        </a:rPr>
                        <a:t>3 X week</a:t>
                      </a:r>
                    </a:p>
                  </a:txBody>
                  <a:tcPr/>
                </a:tc>
                <a:tc>
                  <a:txBody>
                    <a:bodyPr/>
                    <a:lstStyle/>
                    <a:p>
                      <a:pPr algn="ctr"/>
                      <a:r>
                        <a:rPr lang="en-US" sz="1400" dirty="0">
                          <a:solidFill>
                            <a:srgbClr val="FF0000"/>
                          </a:solidFill>
                          <a:latin typeface="+mj-lt"/>
                        </a:rPr>
                        <a:t>2.5 X week**</a:t>
                      </a:r>
                    </a:p>
                  </a:txBody>
                  <a:tcPr/>
                </a:tc>
                <a:tc>
                  <a:txBody>
                    <a:bodyPr/>
                    <a:lstStyle/>
                    <a:p>
                      <a:pPr algn="ctr"/>
                      <a:r>
                        <a:rPr lang="en-US" sz="1400" dirty="0">
                          <a:solidFill>
                            <a:schemeClr val="accent1"/>
                          </a:solidFill>
                          <a:latin typeface="+mj-lt"/>
                        </a:rPr>
                        <a:t>30 HRS</a:t>
                      </a:r>
                    </a:p>
                  </a:txBody>
                  <a:tcPr/>
                </a:tc>
                <a:extLst>
                  <a:ext uri="{0D108BD9-81ED-4DB2-BD59-A6C34878D82A}">
                    <a16:rowId xmlns:a16="http://schemas.microsoft.com/office/drawing/2014/main" val="3134003194"/>
                  </a:ext>
                </a:extLst>
              </a:tr>
              <a:tr h="290626">
                <a:tc>
                  <a:txBody>
                    <a:bodyPr/>
                    <a:lstStyle/>
                    <a:p>
                      <a:pPr algn="ctr"/>
                      <a:r>
                        <a:rPr lang="en-US" sz="1400" dirty="0">
                          <a:solidFill>
                            <a:schemeClr val="accent1"/>
                          </a:solidFill>
                          <a:latin typeface="+mj-lt"/>
                        </a:rPr>
                        <a:t>U18 AAA (F)</a:t>
                      </a:r>
                    </a:p>
                  </a:txBody>
                  <a:tcPr/>
                </a:tc>
                <a:tc>
                  <a:txBody>
                    <a:bodyPr/>
                    <a:lstStyle/>
                    <a:p>
                      <a:pPr algn="ctr"/>
                      <a:r>
                        <a:rPr lang="en-US" sz="1400" dirty="0">
                          <a:solidFill>
                            <a:schemeClr val="accent1"/>
                          </a:solidFill>
                          <a:latin typeface="+mj-lt"/>
                        </a:rPr>
                        <a:t>2.5 X week</a:t>
                      </a:r>
                    </a:p>
                  </a:txBody>
                  <a:tcPr/>
                </a:tc>
                <a:tc>
                  <a:txBody>
                    <a:bodyPr/>
                    <a:lstStyle/>
                    <a:p>
                      <a:pPr algn="ctr"/>
                      <a:r>
                        <a:rPr lang="en-US" sz="1400" dirty="0">
                          <a:solidFill>
                            <a:schemeClr val="accent1"/>
                          </a:solidFill>
                          <a:latin typeface="+mj-lt"/>
                        </a:rPr>
                        <a:t>Up to 4 X week</a:t>
                      </a:r>
                    </a:p>
                  </a:txBody>
                  <a:tcPr/>
                </a:tc>
                <a:tc>
                  <a:txBody>
                    <a:bodyPr/>
                    <a:lstStyle/>
                    <a:p>
                      <a:pPr algn="ctr"/>
                      <a:r>
                        <a:rPr lang="en-US" sz="1400" dirty="0">
                          <a:solidFill>
                            <a:schemeClr val="accent1"/>
                          </a:solidFill>
                          <a:latin typeface="+mj-lt"/>
                        </a:rPr>
                        <a:t>Same</a:t>
                      </a:r>
                    </a:p>
                  </a:txBody>
                  <a:tcPr/>
                </a:tc>
                <a:tc>
                  <a:txBody>
                    <a:bodyPr/>
                    <a:lstStyle/>
                    <a:p>
                      <a:pPr algn="ctr"/>
                      <a:r>
                        <a:rPr lang="en-US" sz="1400" dirty="0">
                          <a:solidFill>
                            <a:schemeClr val="accent1"/>
                          </a:solidFill>
                          <a:latin typeface="+mj-lt"/>
                        </a:rPr>
                        <a:t>56.25 HRS</a:t>
                      </a:r>
                    </a:p>
                  </a:txBody>
                  <a:tcPr/>
                </a:tc>
                <a:extLst>
                  <a:ext uri="{0D108BD9-81ED-4DB2-BD59-A6C34878D82A}">
                    <a16:rowId xmlns:a16="http://schemas.microsoft.com/office/drawing/2014/main" val="1964800909"/>
                  </a:ext>
                </a:extLst>
              </a:tr>
              <a:tr h="290626">
                <a:tc>
                  <a:txBody>
                    <a:bodyPr/>
                    <a:lstStyle/>
                    <a:p>
                      <a:pPr algn="ctr"/>
                      <a:r>
                        <a:rPr lang="en-US" sz="1400">
                          <a:solidFill>
                            <a:schemeClr val="accent1"/>
                          </a:solidFill>
                          <a:latin typeface="+mj-lt"/>
                        </a:rPr>
                        <a:t>U17</a:t>
                      </a:r>
                      <a:r>
                        <a:rPr lang="en-US" sz="1400" baseline="0">
                          <a:solidFill>
                            <a:schemeClr val="accent1"/>
                          </a:solidFill>
                          <a:latin typeface="+mj-lt"/>
                        </a:rPr>
                        <a:t> AAA (U16AAA)</a:t>
                      </a:r>
                      <a:endParaRPr lang="en-US" sz="1400" dirty="0">
                        <a:solidFill>
                          <a:schemeClr val="accent1"/>
                        </a:solidFill>
                        <a:latin typeface="+mj-lt"/>
                      </a:endParaRPr>
                    </a:p>
                  </a:txBody>
                  <a:tcPr/>
                </a:tc>
                <a:tc>
                  <a:txBody>
                    <a:bodyPr/>
                    <a:lstStyle/>
                    <a:p>
                      <a:pPr algn="ctr"/>
                      <a:r>
                        <a:rPr lang="en-US" sz="1400" dirty="0">
                          <a:solidFill>
                            <a:schemeClr val="accent1"/>
                          </a:solidFill>
                          <a:latin typeface="+mj-lt"/>
                        </a:rPr>
                        <a:t>2.0 x week</a:t>
                      </a:r>
                    </a:p>
                  </a:txBody>
                  <a:tcPr/>
                </a:tc>
                <a:tc>
                  <a:txBody>
                    <a:bodyPr/>
                    <a:lstStyle/>
                    <a:p>
                      <a:pPr algn="ctr"/>
                      <a:r>
                        <a:rPr lang="en-US" sz="1400" dirty="0">
                          <a:solidFill>
                            <a:schemeClr val="accent1"/>
                          </a:solidFill>
                          <a:latin typeface="+mj-lt"/>
                        </a:rPr>
                        <a:t>3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rgbClr val="FF0000"/>
                          </a:solidFill>
                          <a:uFillTx/>
                          <a:latin typeface="+mn-lt"/>
                          <a:ea typeface="+mn-ea"/>
                          <a:cs typeface="+mn-cs"/>
                          <a:sym typeface="Gill Sans"/>
                        </a:rPr>
                        <a:t>Up to 4 X week</a:t>
                      </a:r>
                    </a:p>
                  </a:txBody>
                  <a:tcPr/>
                </a:tc>
                <a:tc>
                  <a:txBody>
                    <a:bodyPr/>
                    <a:lstStyle/>
                    <a:p>
                      <a:pPr algn="ctr"/>
                      <a:r>
                        <a:rPr lang="en-US" sz="1400" dirty="0">
                          <a:solidFill>
                            <a:schemeClr val="accent1"/>
                          </a:solidFill>
                          <a:latin typeface="+mj-lt"/>
                        </a:rPr>
                        <a:t>Up to 75 HRS</a:t>
                      </a:r>
                    </a:p>
                  </a:txBody>
                  <a:tcPr/>
                </a:tc>
                <a:extLst>
                  <a:ext uri="{0D108BD9-81ED-4DB2-BD59-A6C34878D82A}">
                    <a16:rowId xmlns:a16="http://schemas.microsoft.com/office/drawing/2014/main" val="3454612802"/>
                  </a:ext>
                </a:extLst>
              </a:tr>
              <a:tr h="290626">
                <a:tc>
                  <a:txBody>
                    <a:bodyPr/>
                    <a:lstStyle/>
                    <a:p>
                      <a:pPr algn="ctr"/>
                      <a:r>
                        <a:rPr lang="en-US" sz="1400" dirty="0">
                          <a:solidFill>
                            <a:schemeClr val="accent1"/>
                          </a:solidFill>
                          <a:latin typeface="+mj-lt"/>
                        </a:rPr>
                        <a:t>U18 AAA Bow Mark</a:t>
                      </a:r>
                    </a:p>
                  </a:txBody>
                  <a:tcPr/>
                </a:tc>
                <a:tc>
                  <a:txBody>
                    <a:bodyPr/>
                    <a:lstStyle/>
                    <a:p>
                      <a:pPr algn="ctr"/>
                      <a:r>
                        <a:rPr lang="en-US" sz="1400" dirty="0">
                          <a:solidFill>
                            <a:schemeClr val="accent1"/>
                          </a:solidFill>
                          <a:latin typeface="+mj-lt"/>
                        </a:rPr>
                        <a:t>4 X week</a:t>
                      </a:r>
                    </a:p>
                  </a:txBody>
                  <a:tcPr/>
                </a:tc>
                <a:tc>
                  <a:txBody>
                    <a:bodyPr/>
                    <a:lstStyle/>
                    <a:p>
                      <a:pPr algn="ctr"/>
                      <a:r>
                        <a:rPr lang="en-US" sz="1400" dirty="0">
                          <a:solidFill>
                            <a:schemeClr val="accent1"/>
                          </a:solidFill>
                          <a:latin typeface="+mj-lt"/>
                        </a:rPr>
                        <a:t>Up to 4 X week</a:t>
                      </a:r>
                    </a:p>
                  </a:txBody>
                  <a:tcPr/>
                </a:tc>
                <a:tc>
                  <a:txBody>
                    <a:bodyPr/>
                    <a:lstStyle/>
                    <a:p>
                      <a:pPr algn="ctr"/>
                      <a:r>
                        <a:rPr lang="en-US" sz="1400" dirty="0">
                          <a:solidFill>
                            <a:schemeClr val="accent1"/>
                          </a:solidFill>
                          <a:latin typeface="+mj-lt"/>
                        </a:rPr>
                        <a:t>Same</a:t>
                      </a:r>
                    </a:p>
                  </a:txBody>
                  <a:tcPr/>
                </a:tc>
                <a:tc>
                  <a:txBody>
                    <a:bodyPr/>
                    <a:lstStyle/>
                    <a:p>
                      <a:pPr algn="ctr"/>
                      <a:r>
                        <a:rPr lang="en-US" sz="1400" dirty="0">
                          <a:solidFill>
                            <a:schemeClr val="accent1"/>
                          </a:solidFill>
                          <a:latin typeface="+mj-lt"/>
                        </a:rPr>
                        <a:t>Same</a:t>
                      </a:r>
                    </a:p>
                  </a:txBody>
                  <a:tcPr/>
                </a:tc>
                <a:extLst>
                  <a:ext uri="{0D108BD9-81ED-4DB2-BD59-A6C34878D82A}">
                    <a16:rowId xmlns:a16="http://schemas.microsoft.com/office/drawing/2014/main" val="453122300"/>
                  </a:ext>
                </a:extLst>
              </a:tr>
            </a:tbl>
          </a:graphicData>
        </a:graphic>
      </p:graphicFrame>
    </p:spTree>
    <p:extLst>
      <p:ext uri="{BB962C8B-B14F-4D97-AF65-F5344CB8AC3E}">
        <p14:creationId xmlns:p14="http://schemas.microsoft.com/office/powerpoint/2010/main" val="30721531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183C-9D72-763B-ABF6-3DE3CD861473}"/>
              </a:ext>
            </a:extLst>
          </p:cNvPr>
          <p:cNvSpPr>
            <a:spLocks noGrp="1"/>
          </p:cNvSpPr>
          <p:nvPr>
            <p:ph type="title"/>
          </p:nvPr>
        </p:nvSpPr>
        <p:spPr/>
        <p:txBody>
          <a:bodyPr/>
          <a:lstStyle/>
          <a:p>
            <a:pPr algn="ctr"/>
            <a:r>
              <a:rPr lang="en-US" b="1" dirty="0">
                <a:solidFill>
                  <a:schemeClr val="accent1"/>
                </a:solidFill>
              </a:rPr>
              <a:t>OMHA Presidents Report- Geoff Stewart</a:t>
            </a:r>
            <a:endParaRPr lang="en-CA" dirty="0"/>
          </a:p>
        </p:txBody>
      </p:sp>
      <p:sp>
        <p:nvSpPr>
          <p:cNvPr id="3" name="Text Placeholder 2">
            <a:extLst>
              <a:ext uri="{FF2B5EF4-FFF2-40B4-BE49-F238E27FC236}">
                <a16:creationId xmlns:a16="http://schemas.microsoft.com/office/drawing/2014/main" id="{D74DB29B-1715-39F2-8D09-6260B9E1B30E}"/>
              </a:ext>
            </a:extLst>
          </p:cNvPr>
          <p:cNvSpPr>
            <a:spLocks noGrp="1"/>
          </p:cNvSpPr>
          <p:nvPr>
            <p:ph type="body" idx="1"/>
          </p:nvPr>
        </p:nvSpPr>
        <p:spPr/>
        <p:txBody>
          <a:bodyPr/>
          <a:lstStyle/>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2000" dirty="0">
                <a:solidFill>
                  <a:schemeClr val="tx1"/>
                </a:solidFill>
              </a:rPr>
              <a:t>OMHA IGM- Accounting delay, we will announce 3 weeks prior</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2000" dirty="0">
                <a:solidFill>
                  <a:schemeClr val="tx1"/>
                </a:solidFill>
                <a:latin typeface="Gill Sans"/>
              </a:rPr>
              <a:t>PHL- Okotoks arena expansion</a:t>
            </a:r>
          </a:p>
          <a:p>
            <a:pPr marL="123444" indent="0">
              <a:buNone/>
            </a:pPr>
            <a:endParaRPr lang="en-CA" dirty="0"/>
          </a:p>
        </p:txBody>
      </p:sp>
    </p:spTree>
    <p:extLst>
      <p:ext uri="{BB962C8B-B14F-4D97-AF65-F5344CB8AC3E}">
        <p14:creationId xmlns:p14="http://schemas.microsoft.com/office/powerpoint/2010/main" val="31068147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183C-9D72-763B-ABF6-3DE3CD861473}"/>
              </a:ext>
            </a:extLst>
          </p:cNvPr>
          <p:cNvSpPr>
            <a:spLocks noGrp="1"/>
          </p:cNvSpPr>
          <p:nvPr>
            <p:ph type="title"/>
          </p:nvPr>
        </p:nvSpPr>
        <p:spPr/>
        <p:txBody>
          <a:bodyPr/>
          <a:lstStyle/>
          <a:p>
            <a:pPr algn="ctr"/>
            <a:r>
              <a:rPr lang="en-US" b="1" dirty="0">
                <a:solidFill>
                  <a:schemeClr val="accent1"/>
                </a:solidFill>
              </a:rPr>
              <a:t>VP Report- Rob Ellis</a:t>
            </a:r>
            <a:endParaRPr lang="en-CA" dirty="0"/>
          </a:p>
        </p:txBody>
      </p:sp>
      <p:sp>
        <p:nvSpPr>
          <p:cNvPr id="3" name="Text Placeholder 2">
            <a:extLst>
              <a:ext uri="{FF2B5EF4-FFF2-40B4-BE49-F238E27FC236}">
                <a16:creationId xmlns:a16="http://schemas.microsoft.com/office/drawing/2014/main" id="{D74DB29B-1715-39F2-8D09-6260B9E1B30E}"/>
              </a:ext>
            </a:extLst>
          </p:cNvPr>
          <p:cNvSpPr>
            <a:spLocks noGrp="1"/>
          </p:cNvSpPr>
          <p:nvPr>
            <p:ph type="body" idx="1"/>
          </p:nvPr>
        </p:nvSpPr>
        <p:spPr/>
        <p:txBody>
          <a:bodyPr>
            <a:normAutofit fontScale="92500" lnSpcReduction="20000"/>
          </a:bodyPr>
          <a:lstStyle/>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900" dirty="0">
                <a:solidFill>
                  <a:schemeClr val="tx1"/>
                </a:solidFill>
                <a:latin typeface="Gill Sans"/>
              </a:rPr>
              <a:t>AFHL Franchise application for U13AA team to be submitted Dec 15</a:t>
            </a:r>
            <a:r>
              <a:rPr lang="en-US" sz="1900" baseline="30000" dirty="0">
                <a:solidFill>
                  <a:schemeClr val="tx1"/>
                </a:solidFill>
                <a:latin typeface="Gill Sans"/>
              </a:rPr>
              <a:t>th</a:t>
            </a:r>
            <a:endParaRPr lang="en-US" sz="1900" dirty="0">
              <a:solidFill>
                <a:schemeClr val="tx1"/>
              </a:solidFill>
              <a:latin typeface="Gill Sans"/>
            </a:endParaRPr>
          </a:p>
          <a:p>
            <a:pPr marL="784668" lvl="1" indent="-285750" hangingPunct="0">
              <a:spcBef>
                <a:spcPts val="0"/>
              </a:spcBef>
              <a:buClr>
                <a:schemeClr val="accent1"/>
              </a:buClr>
              <a:buSzTx/>
              <a:buFont typeface="Wingdings" panose="05000000000000000000" pitchFamily="2" charset="2"/>
              <a:buChar char="§"/>
            </a:pPr>
            <a:r>
              <a:rPr lang="en-US" sz="1900" dirty="0">
                <a:solidFill>
                  <a:schemeClr val="tx1"/>
                </a:solidFill>
                <a:latin typeface="Gill Sans"/>
              </a:rPr>
              <a:t>Will need ice support of  draw zones association as a condition of application to AFHL </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endParaRPr lang="en-US" sz="19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900" dirty="0">
                <a:solidFill>
                  <a:schemeClr val="tx1"/>
                </a:solidFill>
                <a:latin typeface="Gill Sans"/>
              </a:rPr>
              <a:t>Male Elite Committee – lots of support from draw zone associations</a:t>
            </a:r>
          </a:p>
          <a:p>
            <a:pPr marL="784668" lvl="1" indent="-285750" hangingPunct="0">
              <a:spcBef>
                <a:spcPts val="0"/>
              </a:spcBef>
              <a:buClr>
                <a:schemeClr val="accent1"/>
              </a:buClr>
              <a:buSzTx/>
              <a:buFont typeface="Wingdings" panose="05000000000000000000" pitchFamily="2" charset="2"/>
              <a:buChar char="§"/>
            </a:pPr>
            <a:r>
              <a:rPr lang="en-US" sz="1900" dirty="0">
                <a:solidFill>
                  <a:schemeClr val="tx1"/>
                </a:solidFill>
                <a:latin typeface="Gill Sans"/>
              </a:rPr>
              <a:t>U15AAA home game in Chestermere, U17AAA home game in Strathmore </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endParaRPr lang="en-US" sz="19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900" dirty="0">
                <a:solidFill>
                  <a:schemeClr val="tx1"/>
                </a:solidFill>
                <a:latin typeface="Gill Sans"/>
              </a:rPr>
              <a:t>Volunteer commitment policy review </a:t>
            </a:r>
          </a:p>
          <a:p>
            <a:pPr marL="784668" lvl="1" indent="-285750" hangingPunct="0">
              <a:spcBef>
                <a:spcPts val="0"/>
              </a:spcBef>
              <a:buClr>
                <a:schemeClr val="accent1"/>
              </a:buClr>
              <a:buSzTx/>
              <a:buFont typeface="Wingdings" panose="05000000000000000000" pitchFamily="2" charset="2"/>
              <a:buChar char="§"/>
            </a:pPr>
            <a:r>
              <a:rPr lang="en-US" sz="1900" dirty="0">
                <a:solidFill>
                  <a:schemeClr val="tx1"/>
                </a:solidFill>
                <a:latin typeface="Gill Sans"/>
              </a:rPr>
              <a:t>NWCAA Mandates for both RMC and Macs </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endParaRPr lang="en-US" sz="19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900" dirty="0">
                <a:solidFill>
                  <a:schemeClr val="tx1"/>
                </a:solidFill>
                <a:latin typeface="Gill Sans"/>
              </a:rPr>
              <a:t>Equipment deposit policy review</a:t>
            </a:r>
          </a:p>
          <a:p>
            <a:pPr marL="784668" lvl="1" indent="-285750" hangingPunct="0">
              <a:spcBef>
                <a:spcPts val="0"/>
              </a:spcBef>
              <a:buClr>
                <a:schemeClr val="accent1"/>
              </a:buClr>
              <a:buSzTx/>
              <a:buFont typeface="Wingdings" panose="05000000000000000000" pitchFamily="2" charset="2"/>
              <a:buChar char="§"/>
            </a:pPr>
            <a:r>
              <a:rPr lang="en-US" sz="1900" dirty="0">
                <a:solidFill>
                  <a:schemeClr val="tx1"/>
                </a:solidFill>
                <a:latin typeface="Gill Sans"/>
              </a:rPr>
              <a:t>NWCAA mandates 600.00 deposit / player </a:t>
            </a:r>
          </a:p>
          <a:p>
            <a:pPr marL="784668" lvl="1" indent="-285750" hangingPunct="0">
              <a:spcBef>
                <a:spcPts val="0"/>
              </a:spcBef>
              <a:buClr>
                <a:schemeClr val="accent1"/>
              </a:buClr>
              <a:buSzTx/>
              <a:buFont typeface="Wingdings" panose="05000000000000000000" pitchFamily="2" charset="2"/>
              <a:buChar char="§"/>
            </a:pPr>
            <a:r>
              <a:rPr lang="en-US" sz="1900" dirty="0">
                <a:solidFill>
                  <a:schemeClr val="tx1"/>
                </a:solidFill>
                <a:latin typeface="Gill Sans"/>
              </a:rPr>
              <a:t>Currently OOAA is 1000.00/team</a:t>
            </a: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endParaRPr lang="en-US" sz="19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
                <a:schemeClr val="accent1"/>
              </a:buClr>
              <a:buSzTx/>
              <a:buFont typeface="Wingdings" panose="05000000000000000000" pitchFamily="2" charset="2"/>
              <a:buChar char="§"/>
              <a:tabLst/>
            </a:pPr>
            <a:r>
              <a:rPr lang="en-US" sz="1900" dirty="0">
                <a:solidFill>
                  <a:schemeClr val="tx1"/>
                </a:solidFill>
                <a:latin typeface="Gill Sans"/>
              </a:rPr>
              <a:t>Goalie committee to bring forth recommendations regarding skills / support etc  </a:t>
            </a:r>
          </a:p>
          <a:p>
            <a:endParaRPr lang="en-CA" dirty="0"/>
          </a:p>
        </p:txBody>
      </p:sp>
    </p:spTree>
    <p:extLst>
      <p:ext uri="{BB962C8B-B14F-4D97-AF65-F5344CB8AC3E}">
        <p14:creationId xmlns:p14="http://schemas.microsoft.com/office/powerpoint/2010/main" val="3424148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68AB-1D4E-B8D6-D5F1-614E4849B780}"/>
              </a:ext>
            </a:extLst>
          </p:cNvPr>
          <p:cNvSpPr>
            <a:spLocks noGrp="1"/>
          </p:cNvSpPr>
          <p:nvPr>
            <p:ph type="title"/>
          </p:nvPr>
        </p:nvSpPr>
        <p:spPr>
          <a:xfrm flipV="1">
            <a:off x="577123" y="1038578"/>
            <a:ext cx="7989754" cy="45762"/>
          </a:xfrm>
        </p:spPr>
        <p:txBody>
          <a:bodyPr>
            <a:normAutofit fontScale="90000"/>
          </a:bodyPr>
          <a:lstStyle/>
          <a:p>
            <a:pPr algn="ctr"/>
            <a:endParaRPr lang="en-CA" dirty="0"/>
          </a:p>
        </p:txBody>
      </p:sp>
      <p:sp>
        <p:nvSpPr>
          <p:cNvPr id="3" name="Text Placeholder 2">
            <a:extLst>
              <a:ext uri="{FF2B5EF4-FFF2-40B4-BE49-F238E27FC236}">
                <a16:creationId xmlns:a16="http://schemas.microsoft.com/office/drawing/2014/main" id="{8F98897A-336E-9A03-93B4-D5A71233A625}"/>
              </a:ext>
            </a:extLst>
          </p:cNvPr>
          <p:cNvSpPr>
            <a:spLocks noGrp="1"/>
          </p:cNvSpPr>
          <p:nvPr>
            <p:ph type="body" idx="1"/>
          </p:nvPr>
        </p:nvSpPr>
        <p:spPr>
          <a:xfrm>
            <a:off x="581190" y="1084340"/>
            <a:ext cx="7989754" cy="5621260"/>
          </a:xfrm>
        </p:spPr>
        <p:txBody>
          <a:bodyPr>
            <a:normAutofit/>
          </a:bodyPr>
          <a:lstStyle/>
          <a:p>
            <a:pPr marL="123444" indent="0" algn="ctr">
              <a:buNone/>
            </a:pPr>
            <a:endParaRPr lang="en-CA" sz="3600" u="sng" dirty="0">
              <a:solidFill>
                <a:schemeClr val="tx1"/>
              </a:solidFill>
            </a:endParaRPr>
          </a:p>
        </p:txBody>
      </p:sp>
      <p:pic>
        <p:nvPicPr>
          <p:cNvPr id="6" name="Picture 5">
            <a:extLst>
              <a:ext uri="{FF2B5EF4-FFF2-40B4-BE49-F238E27FC236}">
                <a16:creationId xmlns:a16="http://schemas.microsoft.com/office/drawing/2014/main" id="{AFE1ED02-530E-3124-83F2-E54BE315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680" y="809259"/>
            <a:ext cx="5658640" cy="5896341"/>
          </a:xfrm>
          <a:prstGeom prst="rect">
            <a:avLst/>
          </a:prstGeom>
        </p:spPr>
      </p:pic>
    </p:spTree>
    <p:extLst>
      <p:ext uri="{BB962C8B-B14F-4D97-AF65-F5344CB8AC3E}">
        <p14:creationId xmlns:p14="http://schemas.microsoft.com/office/powerpoint/2010/main" val="4101343523"/>
      </p:ext>
    </p:extLst>
  </p:cSld>
  <p:clrMapOvr>
    <a:masterClrMapping/>
  </p:clrMapOvr>
  <p:transition spd="med"/>
</p:sld>
</file>

<file path=ppt/theme/theme1.xml><?xml version="1.0" encoding="utf-8"?>
<a:theme xmlns:a="http://schemas.openxmlformats.org/drawingml/2006/main" name="Dividend">
  <a:themeElements>
    <a:clrScheme name="Dividend">
      <a:dk1>
        <a:srgbClr val="000000"/>
      </a:dk1>
      <a:lt1>
        <a:srgbClr val="FFFFFF"/>
      </a:lt1>
      <a:dk2>
        <a:srgbClr val="A7A7A7"/>
      </a:dk2>
      <a:lt2>
        <a:srgbClr val="535353"/>
      </a:lt2>
      <a:accent1>
        <a:srgbClr val="1B4F35"/>
      </a:accent1>
      <a:accent2>
        <a:srgbClr val="F2A520"/>
      </a:accent2>
      <a:accent3>
        <a:srgbClr val="038542"/>
      </a:accent3>
      <a:accent4>
        <a:srgbClr val="969FA7"/>
      </a:accent4>
      <a:accent5>
        <a:srgbClr val="66B1CE"/>
      </a:accent5>
      <a:accent6>
        <a:srgbClr val="40619D"/>
      </a:accent6>
      <a:hlink>
        <a:srgbClr val="0000FF"/>
      </a:hlink>
      <a:folHlink>
        <a:srgbClr val="FF00FF"/>
      </a:folHlink>
    </a:clrScheme>
    <a:fontScheme name="Dividend">
      <a:majorFont>
        <a:latin typeface="Helvetica"/>
        <a:ea typeface="Helvetica"/>
        <a:cs typeface="Helvetica"/>
      </a:majorFont>
      <a:minorFont>
        <a:latin typeface="Arial"/>
        <a:ea typeface="Arial"/>
        <a:cs typeface="Arial"/>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A7A7A7"/>
      </a:dk2>
      <a:lt2>
        <a:srgbClr val="535353"/>
      </a:lt2>
      <a:accent1>
        <a:srgbClr val="1B4F35"/>
      </a:accent1>
      <a:accent2>
        <a:srgbClr val="F2A520"/>
      </a:accent2>
      <a:accent3>
        <a:srgbClr val="038542"/>
      </a:accent3>
      <a:accent4>
        <a:srgbClr val="969FA7"/>
      </a:accent4>
      <a:accent5>
        <a:srgbClr val="66B1CE"/>
      </a:accent5>
      <a:accent6>
        <a:srgbClr val="40619D"/>
      </a:accent6>
      <a:hlink>
        <a:srgbClr val="0000FF"/>
      </a:hlink>
      <a:folHlink>
        <a:srgbClr val="FF00FF"/>
      </a:folHlink>
    </a:clrScheme>
    <a:fontScheme name="Dividend">
      <a:majorFont>
        <a:latin typeface="Helvetica"/>
        <a:ea typeface="Helvetica"/>
        <a:cs typeface="Helvetica"/>
      </a:majorFont>
      <a:minorFont>
        <a:latin typeface="Arial"/>
        <a:ea typeface="Arial"/>
        <a:cs typeface="Arial"/>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8916</TotalTime>
  <Words>1735</Words>
  <Application>Microsoft Office PowerPoint</Application>
  <PresentationFormat>On-screen Show (4:3)</PresentationFormat>
  <Paragraphs>238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Unicode MS</vt:lpstr>
      <vt:lpstr>Gill Sans</vt:lpstr>
      <vt:lpstr>Helvetica</vt:lpstr>
      <vt:lpstr>Wingdings</vt:lpstr>
      <vt:lpstr>Dividend</vt:lpstr>
      <vt:lpstr>PowerPoint Presentation</vt:lpstr>
      <vt:lpstr>OOAA IGM Agenda</vt:lpstr>
      <vt:lpstr>Review o</vt:lpstr>
      <vt:lpstr>222</vt:lpstr>
      <vt:lpstr>OOAA IGM 2022 President Report  </vt:lpstr>
      <vt:lpstr>Practice Ice Current  verses Future Potential</vt:lpstr>
      <vt:lpstr>OMHA Presidents Report- Geoff Stewart</vt:lpstr>
      <vt:lpstr>VP Report- Rob Ellis</vt:lpstr>
      <vt:lpstr>PowerPoint Presentation</vt:lpstr>
      <vt:lpstr>PowerPoint Presentation</vt:lpstr>
      <vt:lpstr>PowerPoint Presentation</vt:lpstr>
      <vt:lpstr>PowerPoint Presentation</vt:lpstr>
      <vt:lpstr>PowerPoint Presentation</vt:lpstr>
      <vt:lpstr>Coach Development- Mike Bara</vt:lpstr>
      <vt:lpstr>ICE SCHEDULER- JAMIE STEER</vt:lpstr>
      <vt:lpstr>REGISTRAR- LINDSAY GRAW</vt:lpstr>
      <vt:lpstr>SAFETY- ORINDA MCCANN</vt:lpstr>
      <vt:lpstr>U13A Raiders and U13AA Oilers- Jason Marshall</vt:lpstr>
      <vt:lpstr>U15AA Raiders- Carolyn Berven</vt:lpstr>
      <vt:lpstr>U15AA Oilers- Michelle Barratt</vt:lpstr>
      <vt:lpstr>U15AAA Oilers- Michelle Barratt</vt:lpstr>
      <vt:lpstr>U16AA Oilers- Sheena Fox</vt:lpstr>
      <vt:lpstr>U17AAA Oilers- Bruce Layte</vt:lpstr>
      <vt:lpstr>U18AA Oilers- Bruce Layte</vt:lpstr>
      <vt:lpstr>U18AA Raiders- Nicki Simard</vt:lpstr>
      <vt:lpstr>U18AAA Raiders- Nicki Simard</vt:lpstr>
      <vt:lpstr>U18AAAA Bowmark- Rob Ellis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Lindsay Graw</cp:lastModifiedBy>
  <cp:revision>114</cp:revision>
  <cp:lastPrinted>2021-03-03T16:33:41Z</cp:lastPrinted>
  <dcterms:modified xsi:type="dcterms:W3CDTF">2022-11-23T13:48:17Z</dcterms:modified>
</cp:coreProperties>
</file>