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61" r:id="rId3"/>
    <p:sldId id="365" r:id="rId4"/>
    <p:sldId id="266" r:id="rId5"/>
    <p:sldId id="354" r:id="rId6"/>
    <p:sldId id="337" r:id="rId7"/>
    <p:sldId id="339" r:id="rId8"/>
    <p:sldId id="362" r:id="rId9"/>
    <p:sldId id="325" r:id="rId10"/>
    <p:sldId id="352" r:id="rId11"/>
    <p:sldId id="360" r:id="rId12"/>
    <p:sldId id="270" r:id="rId13"/>
    <p:sldId id="350" r:id="rId14"/>
    <p:sldId id="269" r:id="rId15"/>
    <p:sldId id="334" r:id="rId16"/>
    <p:sldId id="327" r:id="rId17"/>
    <p:sldId id="331" r:id="rId18"/>
    <p:sldId id="347" r:id="rId19"/>
    <p:sldId id="351" r:id="rId20"/>
    <p:sldId id="326" r:id="rId21"/>
    <p:sldId id="343" r:id="rId22"/>
    <p:sldId id="344" r:id="rId23"/>
    <p:sldId id="348" r:id="rId24"/>
    <p:sldId id="345" r:id="rId25"/>
    <p:sldId id="346" r:id="rId26"/>
    <p:sldId id="355" r:id="rId27"/>
    <p:sldId id="357" r:id="rId28"/>
    <p:sldId id="349" r:id="rId29"/>
    <p:sldId id="358" r:id="rId30"/>
    <p:sldId id="359" r:id="rId31"/>
    <p:sldId id="264" r:id="rId32"/>
    <p:sldId id="340" r:id="rId33"/>
    <p:sldId id="361" r:id="rId34"/>
    <p:sldId id="363" r:id="rId35"/>
    <p:sldId id="341" r:id="rId36"/>
    <p:sldId id="364" r:id="rId37"/>
  </p:sldIdLst>
  <p:sldSz cx="9144000" cy="6858000" type="screen4x3"/>
  <p:notesSz cx="7102475" cy="93884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Lauritsen" initials="KL" lastIdx="1" clrIdx="0">
    <p:extLst>
      <p:ext uri="{19B8F6BF-5375-455C-9EA6-DF929625EA0E}">
        <p15:presenceInfo xmlns:p15="http://schemas.microsoft.com/office/powerpoint/2012/main" userId="S::klauritsen@ptwenergy.com::96fd1efa-0830-4af1-9eae-66e35f16452e" providerId="AD"/>
      </p:ext>
    </p:extLst>
  </p:cmAuthor>
  <p:cmAuthor id="2" name="Lindsay Graw" initials="LG" lastIdx="1" clrIdx="1">
    <p:extLst>
      <p:ext uri="{19B8F6BF-5375-455C-9EA6-DF929625EA0E}">
        <p15:presenceInfo xmlns:p15="http://schemas.microsoft.com/office/powerpoint/2012/main" userId="8dcfc3bee37b0b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FCC"/>
          </a:solidFill>
        </a:fill>
      </a:tcStyle>
    </a:wholeTbl>
    <a:band2H>
      <a:tcTxStyle/>
      <a:tcStyle>
        <a:tcBdr/>
        <a:fill>
          <a:solidFill>
            <a:srgbClr val="E7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FCC"/>
          </a:solidFill>
        </a:fill>
      </a:tcStyle>
    </a:wholeTbl>
    <a:band2H>
      <a:tcTxStyle/>
      <a:tcStyle>
        <a:tcBdr/>
        <a:fill>
          <a:solidFill>
            <a:srgbClr val="E7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8CD"/>
          </a:solidFill>
        </a:fill>
      </a:tcStyle>
    </a:wholeTbl>
    <a:band2H>
      <a:tcTxStyle/>
      <a:tcStyle>
        <a:tcBdr/>
        <a:fill>
          <a:solidFill>
            <a:srgbClr val="E6ED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1DE"/>
          </a:solidFill>
        </a:fill>
      </a:tcStyle>
    </a:wholeTbl>
    <a:band2H>
      <a:tcTxStyle/>
      <a:tcStyle>
        <a:tcBdr/>
        <a:fill>
          <a:solidFill>
            <a:srgbClr val="E8EA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4681"/>
  </p:normalViewPr>
  <p:slideViewPr>
    <p:cSldViewPr snapToGrid="0">
      <p:cViewPr varScale="1">
        <p:scale>
          <a:sx n="84" d="100"/>
          <a:sy n="84" d="100"/>
        </p:scale>
        <p:origin x="87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1204913" y="704850"/>
            <a:ext cx="4692650" cy="3519488"/>
          </a:xfrm>
          <a:prstGeom prst="rect">
            <a:avLst/>
          </a:prstGeom>
        </p:spPr>
        <p:txBody>
          <a:bodyPr lIns="94218" tIns="47108" rIns="94218" bIns="47108"/>
          <a:lstStyle/>
          <a:p>
            <a:endParaRPr dirty="0"/>
          </a:p>
        </p:txBody>
      </p:sp>
      <p:sp>
        <p:nvSpPr>
          <p:cNvPr id="152" name="Shape 152"/>
          <p:cNvSpPr>
            <a:spLocks noGrp="1"/>
          </p:cNvSpPr>
          <p:nvPr>
            <p:ph type="body" sz="quarter" idx="1"/>
          </p:nvPr>
        </p:nvSpPr>
        <p:spPr>
          <a:xfrm>
            <a:off x="946997" y="4459526"/>
            <a:ext cx="5208482" cy="4224814"/>
          </a:xfrm>
          <a:prstGeom prst="rect">
            <a:avLst/>
          </a:prstGeom>
        </p:spPr>
        <p:txBody>
          <a:bodyPr lIns="94218" tIns="47108" rIns="94218" bIns="47108"/>
          <a:lstStyle/>
          <a:p>
            <a:endParaRPr/>
          </a:p>
        </p:txBody>
      </p:sp>
    </p:spTree>
    <p:extLst>
      <p:ext uri="{BB962C8B-B14F-4D97-AF65-F5344CB8AC3E}">
        <p14:creationId xmlns:p14="http://schemas.microsoft.com/office/powerpoint/2010/main" val="1801743581"/>
      </p:ext>
    </p:extLst>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5" name="Google Shape;19;p2"/>
          <p:cNvSpPr/>
          <p:nvPr/>
        </p:nvSpPr>
        <p:spPr>
          <a:xfrm>
            <a:off x="448091" y="147574"/>
            <a:ext cx="8240108" cy="6242990"/>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pPr algn="ctr">
              <a:defRPr sz="2800"/>
            </a:pPr>
            <a:endParaRPr dirty="0"/>
          </a:p>
          <a:p>
            <a:pPr algn="ctr">
              <a:defRPr sz="2800"/>
            </a:pPr>
            <a:endParaRPr dirty="0"/>
          </a:p>
          <a:p>
            <a:pPr algn="ctr">
              <a:defRPr sz="2800"/>
            </a:pPr>
            <a:endParaRPr dirty="0"/>
          </a:p>
          <a:p>
            <a:pPr algn="ctr">
              <a:defRPr sz="2800"/>
            </a:pPr>
            <a:endParaRPr dirty="0"/>
          </a:p>
          <a:p>
            <a:pPr algn="ctr">
              <a:defRPr sz="2800">
                <a:solidFill>
                  <a:srgbClr val="FFFFFF"/>
                </a:solidFill>
                <a:latin typeface="Arial Unicode MS"/>
                <a:ea typeface="Arial Unicode MS"/>
                <a:cs typeface="Arial Unicode MS"/>
                <a:sym typeface="Arial Unicode MS"/>
              </a:defRPr>
            </a:pPr>
            <a:r>
              <a:rPr dirty="0"/>
              <a:t>Okotoks Oilers Athletic Association</a:t>
            </a:r>
          </a:p>
          <a:p>
            <a:pPr algn="ctr">
              <a:defRPr sz="2800">
                <a:solidFill>
                  <a:srgbClr val="FFFFFF"/>
                </a:solidFill>
                <a:latin typeface="Arial Unicode MS"/>
                <a:ea typeface="Arial Unicode MS"/>
                <a:cs typeface="Arial Unicode MS"/>
                <a:sym typeface="Arial Unicode MS"/>
              </a:defRPr>
            </a:pPr>
            <a:r>
              <a:rPr dirty="0"/>
              <a:t>2020 - 2021 </a:t>
            </a:r>
          </a:p>
        </p:txBody>
      </p:sp>
      <p:pic>
        <p:nvPicPr>
          <p:cNvPr id="16" name="OOAA large.png" descr="OOAA large.png"/>
          <p:cNvPicPr>
            <a:picLocks noChangeAspect="1"/>
          </p:cNvPicPr>
          <p:nvPr/>
        </p:nvPicPr>
        <p:blipFill>
          <a:blip r:embed="rId2"/>
          <a:stretch>
            <a:fillRect/>
          </a:stretch>
        </p:blipFill>
        <p:spPr>
          <a:xfrm>
            <a:off x="1391523" y="648870"/>
            <a:ext cx="2480892" cy="2364599"/>
          </a:xfrm>
          <a:prstGeom prst="rect">
            <a:avLst/>
          </a:prstGeom>
          <a:ln w="12700">
            <a:miter lim="400000"/>
          </a:ln>
        </p:spPr>
      </p:pic>
      <p:pic>
        <p:nvPicPr>
          <p:cNvPr id="17" name="Raiders logo 1.png" descr="Raiders logo 1.png"/>
          <p:cNvPicPr>
            <a:picLocks noChangeAspect="1"/>
          </p:cNvPicPr>
          <p:nvPr/>
        </p:nvPicPr>
        <p:blipFill>
          <a:blip r:embed="rId3"/>
          <a:stretch>
            <a:fillRect/>
          </a:stretch>
        </p:blipFill>
        <p:spPr>
          <a:xfrm>
            <a:off x="5154834" y="854944"/>
            <a:ext cx="2391560" cy="2364599"/>
          </a:xfrm>
          <a:prstGeom prst="rect">
            <a:avLst/>
          </a:prstGeom>
          <a:ln w="12700">
            <a:miter lim="400000"/>
          </a:ln>
        </p:spPr>
      </p:pic>
      <p:sp>
        <p:nvSpPr>
          <p:cNvPr id="1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VERTICAL_TEXT">
    <p:spTree>
      <p:nvGrpSpPr>
        <p:cNvPr id="1" name=""/>
        <p:cNvGrpSpPr/>
        <p:nvPr/>
      </p:nvGrpSpPr>
      <p:grpSpPr>
        <a:xfrm>
          <a:off x="0" y="0"/>
          <a:ext cx="0" cy="0"/>
          <a:chOff x="0" y="0"/>
          <a:chExt cx="0" cy="0"/>
        </a:xfrm>
      </p:grpSpPr>
      <p:sp>
        <p:nvSpPr>
          <p:cNvPr id="126"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127"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128"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129" name="Google Shape;58;p7"/>
          <p:cNvSpPr/>
          <p:nvPr/>
        </p:nvSpPr>
        <p:spPr>
          <a:xfrm>
            <a:off x="448091" y="599725"/>
            <a:ext cx="8238708" cy="1258829"/>
          </a:xfrm>
          <a:prstGeom prst="rect">
            <a:avLst/>
          </a:prstGeom>
          <a:solidFill>
            <a:schemeClr val="accent1"/>
          </a:solidFill>
          <a:ln w="12700">
            <a:miter lim="400000"/>
          </a:ln>
        </p:spPr>
        <p:txBody>
          <a:bodyPr lIns="45718" tIns="45718" rIns="45718" bIns="45718" anchor="ctr"/>
          <a:lstStyle/>
          <a:p>
            <a:endParaRPr dirty="0"/>
          </a:p>
        </p:txBody>
      </p:sp>
      <p:sp>
        <p:nvSpPr>
          <p:cNvPr id="130" name="Title Text"/>
          <p:cNvSpPr txBox="1">
            <a:spLocks noGrp="1"/>
          </p:cNvSpPr>
          <p:nvPr>
            <p:ph type="title"/>
          </p:nvPr>
        </p:nvSpPr>
        <p:spPr>
          <a:xfrm>
            <a:off x="581190" y="687473"/>
            <a:ext cx="7989754" cy="1083331"/>
          </a:xfrm>
          <a:prstGeom prst="rect">
            <a:avLst/>
          </a:prstGeom>
        </p:spPr>
        <p:txBody>
          <a:bodyPr anchor="b"/>
          <a:lstStyle>
            <a:lvl1pPr>
              <a:defRPr sz="2800">
                <a:solidFill>
                  <a:srgbClr val="FFFFFF"/>
                </a:solidFill>
              </a:defRPr>
            </a:lvl1pPr>
          </a:lstStyle>
          <a:p>
            <a:r>
              <a:t>Title Text</a:t>
            </a:r>
          </a:p>
        </p:txBody>
      </p:sp>
      <p:sp>
        <p:nvSpPr>
          <p:cNvPr id="131" name="Body Level One…"/>
          <p:cNvSpPr txBox="1">
            <a:spLocks noGrp="1"/>
          </p:cNvSpPr>
          <p:nvPr>
            <p:ph type="body" idx="1"/>
          </p:nvPr>
        </p:nvSpPr>
        <p:spPr>
          <a:xfrm rot="5400000">
            <a:off x="2760671" y="48524"/>
            <a:ext cx="3630794" cy="7989752"/>
          </a:xfrm>
          <a:prstGeom prst="rect">
            <a:avLst/>
          </a:prstGeom>
        </p:spPr>
        <p:txBody>
          <a:bodyPr anchor="t"/>
          <a:lstStyle>
            <a:lvl1pPr indent="-333756">
              <a:spcBef>
                <a:spcPts val="300"/>
              </a:spcBef>
              <a:buSzPts val="1800"/>
              <a:defRPr sz="1800"/>
            </a:lvl1pPr>
            <a:lvl2pPr marL="954658" indent="-362330">
              <a:spcBef>
                <a:spcPts val="300"/>
              </a:spcBef>
              <a:buSzPts val="1800"/>
              <a:defRPr sz="1800"/>
            </a:lvl2pPr>
            <a:lvl3pPr marL="1460281" indent="-399070">
              <a:spcBef>
                <a:spcPts val="300"/>
              </a:spcBef>
              <a:buSzPts val="1800"/>
              <a:defRPr sz="1800"/>
            </a:lvl3pPr>
            <a:lvl4pPr marL="1978150" indent="-448054">
              <a:spcBef>
                <a:spcPts val="300"/>
              </a:spcBef>
              <a:buSzPts val="1800"/>
              <a:defRPr sz="1800"/>
            </a:lvl4pPr>
            <a:lvl5pPr marL="2435351" indent="-448055">
              <a:spcBef>
                <a:spcPts val="300"/>
              </a:spcBef>
              <a:buSzPts val="1800"/>
              <a:defRPr sz="1800"/>
            </a:lvl5pPr>
          </a:lstStyle>
          <a:p>
            <a:r>
              <a:t>Body Level One</a:t>
            </a:r>
          </a:p>
          <a:p>
            <a:pPr lvl="1"/>
            <a:r>
              <a:t>Body Level Two</a:t>
            </a:r>
          </a:p>
          <a:p>
            <a:pPr lvl="2"/>
            <a:r>
              <a:t>Body Level Three</a:t>
            </a:r>
          </a:p>
          <a:p>
            <a:pPr lvl="3"/>
            <a:r>
              <a:t>Body Level Four</a:t>
            </a:r>
          </a:p>
          <a:p>
            <a:pPr lvl="4"/>
            <a:r>
              <a:t>Body Level Five</a:t>
            </a:r>
          </a:p>
        </p:txBody>
      </p:sp>
      <p:sp>
        <p:nvSpPr>
          <p:cNvPr id="132" name="Slide Number"/>
          <p:cNvSpPr txBox="1">
            <a:spLocks noGrp="1"/>
          </p:cNvSpPr>
          <p:nvPr>
            <p:ph type="sldNum" sz="quarter" idx="2"/>
          </p:nvPr>
        </p:nvSpPr>
        <p:spPr>
          <a:prstGeom prst="rect">
            <a:avLst/>
          </a:prstGeom>
        </p:spPr>
        <p:txBody>
          <a:bodyPr/>
          <a:lstStyle>
            <a:lvl1pPr>
              <a:defRPr>
                <a:solidFill>
                  <a:schemeClr val="accent2"/>
                </a:solidFill>
              </a:defRPr>
            </a:lvl1p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_TITLE_AND_VERTICAL_TEXT">
    <p:spTree>
      <p:nvGrpSpPr>
        <p:cNvPr id="1" name=""/>
        <p:cNvGrpSpPr/>
        <p:nvPr/>
      </p:nvGrpSpPr>
      <p:grpSpPr>
        <a:xfrm>
          <a:off x="0" y="0"/>
          <a:ext cx="0" cy="0"/>
          <a:chOff x="0" y="0"/>
          <a:chExt cx="0" cy="0"/>
        </a:xfrm>
      </p:grpSpPr>
      <p:sp>
        <p:nvSpPr>
          <p:cNvPr id="139"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140"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141"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142" name="Google Shape;90;p12"/>
          <p:cNvSpPr/>
          <p:nvPr/>
        </p:nvSpPr>
        <p:spPr>
          <a:xfrm>
            <a:off x="6629399" y="599724"/>
            <a:ext cx="2057402" cy="5816953"/>
          </a:xfrm>
          <a:prstGeom prst="rect">
            <a:avLst/>
          </a:prstGeom>
          <a:solidFill>
            <a:schemeClr val="accent1"/>
          </a:solidFill>
          <a:ln w="12700">
            <a:miter lim="400000"/>
          </a:ln>
        </p:spPr>
        <p:txBody>
          <a:bodyPr lIns="45718" tIns="45718" rIns="45718" bIns="45718" anchor="ctr"/>
          <a:lstStyle/>
          <a:p>
            <a:endParaRPr dirty="0"/>
          </a:p>
        </p:txBody>
      </p:sp>
      <p:sp>
        <p:nvSpPr>
          <p:cNvPr id="143" name="Title Text"/>
          <p:cNvSpPr txBox="1">
            <a:spLocks noGrp="1"/>
          </p:cNvSpPr>
          <p:nvPr>
            <p:ph type="title"/>
          </p:nvPr>
        </p:nvSpPr>
        <p:spPr>
          <a:xfrm rot="5400000">
            <a:off x="4789425" y="2515698"/>
            <a:ext cx="5183075" cy="1503126"/>
          </a:xfrm>
          <a:prstGeom prst="rect">
            <a:avLst/>
          </a:prstGeom>
        </p:spPr>
        <p:txBody>
          <a:bodyPr anchor="b"/>
          <a:lstStyle>
            <a:lvl1pPr>
              <a:defRPr sz="2800">
                <a:solidFill>
                  <a:srgbClr val="FFFFFF"/>
                </a:solidFill>
              </a:defRPr>
            </a:lvl1pPr>
          </a:lstStyle>
          <a:p>
            <a:r>
              <a:t>Title Text</a:t>
            </a:r>
          </a:p>
        </p:txBody>
      </p:sp>
      <p:sp>
        <p:nvSpPr>
          <p:cNvPr id="144" name="Body Level One…"/>
          <p:cNvSpPr txBox="1">
            <a:spLocks noGrp="1"/>
          </p:cNvSpPr>
          <p:nvPr>
            <p:ph type="body" idx="1"/>
          </p:nvPr>
        </p:nvSpPr>
        <p:spPr>
          <a:xfrm rot="5400000">
            <a:off x="950759" y="306155"/>
            <a:ext cx="5183076" cy="5922212"/>
          </a:xfrm>
          <a:prstGeom prst="rect">
            <a:avLst/>
          </a:prstGeom>
        </p:spPr>
        <p:txBody>
          <a:bodyPr anchor="t"/>
          <a:lstStyle>
            <a:lvl1pPr indent="-333756">
              <a:spcBef>
                <a:spcPts val="300"/>
              </a:spcBef>
              <a:buSzPts val="1800"/>
              <a:defRPr sz="1800"/>
            </a:lvl1pPr>
            <a:lvl2pPr marL="956118" indent="-375474">
              <a:spcBef>
                <a:spcPts val="300"/>
              </a:spcBef>
              <a:buSzPts val="1800"/>
              <a:defRPr sz="1800"/>
            </a:lvl2pPr>
            <a:lvl3pPr marL="1466958" indent="-429114">
              <a:spcBef>
                <a:spcPts val="300"/>
              </a:spcBef>
              <a:buSzPts val="1800"/>
              <a:defRPr sz="1800"/>
            </a:lvl3pPr>
            <a:lvl4pPr marL="1995677" indent="-500633">
              <a:spcBef>
                <a:spcPts val="300"/>
              </a:spcBef>
              <a:buSzPts val="1800"/>
              <a:defRPr sz="1800"/>
            </a:lvl4pPr>
            <a:lvl5pPr marL="2452877" indent="-500633">
              <a:spcBef>
                <a:spcPts val="300"/>
              </a:spcBef>
              <a:buSzPts val="1800"/>
              <a:defRPr sz="1800"/>
            </a:lvl5pPr>
          </a:lstStyle>
          <a:p>
            <a:r>
              <a:t>Body Level One</a:t>
            </a:r>
          </a:p>
          <a:p>
            <a:pPr lvl="1"/>
            <a:r>
              <a:t>Body Level Two</a:t>
            </a:r>
          </a:p>
          <a:p>
            <a:pPr lvl="2"/>
            <a:r>
              <a:t>Body Level Three</a:t>
            </a:r>
          </a:p>
          <a:p>
            <a:pPr lvl="3"/>
            <a:r>
              <a:t>Body Level Four</a:t>
            </a:r>
          </a:p>
          <a:p>
            <a:pPr lvl="4"/>
            <a:r>
              <a:t>Body Level Five</a:t>
            </a:r>
          </a:p>
        </p:txBody>
      </p:sp>
      <p:sp>
        <p:nvSpPr>
          <p:cNvPr id="14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OBJECT">
    <p:spTree>
      <p:nvGrpSpPr>
        <p:cNvPr id="1" name=""/>
        <p:cNvGrpSpPr/>
        <p:nvPr/>
      </p:nvGrpSpPr>
      <p:grpSpPr>
        <a:xfrm>
          <a:off x="0" y="0"/>
          <a:ext cx="0" cy="0"/>
          <a:chOff x="0" y="0"/>
          <a:chExt cx="0" cy="0"/>
        </a:xfrm>
      </p:grpSpPr>
      <p:sp>
        <p:nvSpPr>
          <p:cNvPr id="25" name="Google Shape;26;p3"/>
          <p:cNvSpPr/>
          <p:nvPr/>
        </p:nvSpPr>
        <p:spPr>
          <a:xfrm>
            <a:off x="402593" y="157881"/>
            <a:ext cx="8142859" cy="658390"/>
          </a:xfrm>
          <a:prstGeom prst="rect">
            <a:avLst/>
          </a:prstGeom>
          <a:solidFill>
            <a:schemeClr val="accent1"/>
          </a:solidFill>
          <a:ln w="12700">
            <a:miter lim="400000"/>
          </a:ln>
        </p:spPr>
        <p:txBody>
          <a:bodyPr lIns="45718" tIns="45718" rIns="45718" bIns="45718" anchor="ctr"/>
          <a:lstStyle/>
          <a:p>
            <a:endParaRPr dirty="0"/>
          </a:p>
        </p:txBody>
      </p:sp>
      <p:sp>
        <p:nvSpPr>
          <p:cNvPr id="26" name="Title Text"/>
          <p:cNvSpPr txBox="1">
            <a:spLocks noGrp="1"/>
          </p:cNvSpPr>
          <p:nvPr>
            <p:ph type="title"/>
          </p:nvPr>
        </p:nvSpPr>
        <p:spPr>
          <a:xfrm>
            <a:off x="577123" y="1084340"/>
            <a:ext cx="7989754" cy="1083332"/>
          </a:xfrm>
          <a:prstGeom prst="rect">
            <a:avLst/>
          </a:prstGeom>
        </p:spPr>
        <p:txBody>
          <a:bodyPr/>
          <a:lstStyle>
            <a:lvl1pPr>
              <a:defRPr sz="2800">
                <a:solidFill>
                  <a:srgbClr val="FFFFFF"/>
                </a:solidFill>
              </a:defRPr>
            </a:lvl1pPr>
          </a:lstStyle>
          <a:p>
            <a:r>
              <a:t>Title Text</a:t>
            </a:r>
          </a:p>
        </p:txBody>
      </p:sp>
      <p:sp>
        <p:nvSpPr>
          <p:cNvPr id="27" name="Body Level One…"/>
          <p:cNvSpPr txBox="1">
            <a:spLocks noGrp="1"/>
          </p:cNvSpPr>
          <p:nvPr>
            <p:ph type="body" idx="1"/>
          </p:nvPr>
        </p:nvSpPr>
        <p:spPr>
          <a:xfrm>
            <a:off x="581190" y="2228001"/>
            <a:ext cx="7989754" cy="3630798"/>
          </a:xfrm>
          <a:prstGeom prst="rect">
            <a:avLst/>
          </a:prstGeom>
        </p:spPr>
        <p:txBody>
          <a:bodyPr/>
          <a:lstStyle>
            <a:lvl1pPr indent="-333756">
              <a:spcBef>
                <a:spcPts val="300"/>
              </a:spcBef>
              <a:buSzPts val="1800"/>
              <a:defRPr sz="1800"/>
            </a:lvl1pPr>
            <a:lvl2pPr marL="956118" indent="-375474">
              <a:spcBef>
                <a:spcPts val="300"/>
              </a:spcBef>
              <a:buSzPts val="1800"/>
              <a:defRPr sz="1800"/>
            </a:lvl2pPr>
            <a:lvl3pPr marL="1466958" indent="-429114">
              <a:spcBef>
                <a:spcPts val="300"/>
              </a:spcBef>
              <a:buSzPts val="1800"/>
              <a:defRPr sz="1800"/>
            </a:lvl3pPr>
            <a:lvl4pPr marL="1995677" indent="-500633">
              <a:spcBef>
                <a:spcPts val="300"/>
              </a:spcBef>
              <a:buSzPts val="1800"/>
              <a:defRPr sz="1800"/>
            </a:lvl4pPr>
            <a:lvl5pPr marL="2452877" indent="-500633">
              <a:spcBef>
                <a:spcPts val="300"/>
              </a:spcBef>
              <a:buSzPts val="1800"/>
              <a:defRPr sz="1800"/>
            </a:lvl5pPr>
          </a:lstStyle>
          <a:p>
            <a:r>
              <a:t>Body Level One</a:t>
            </a:r>
          </a:p>
          <a:p>
            <a:pPr lvl="1"/>
            <a:r>
              <a:t>Body Level Two</a:t>
            </a:r>
          </a:p>
          <a:p>
            <a:pPr lvl="2"/>
            <a:r>
              <a:t>Body Level Three</a:t>
            </a:r>
          </a:p>
          <a:p>
            <a:pPr lvl="3"/>
            <a:r>
              <a:t>Body Level Four</a:t>
            </a:r>
          </a:p>
          <a:p>
            <a:pPr lvl="4"/>
            <a:r>
              <a:t>Body Level Five</a:t>
            </a:r>
          </a:p>
        </p:txBody>
      </p:sp>
      <p:pic>
        <p:nvPicPr>
          <p:cNvPr id="28" name="OOAA large.png" descr="OOAA large.png"/>
          <p:cNvPicPr>
            <a:picLocks noChangeAspect="1"/>
          </p:cNvPicPr>
          <p:nvPr/>
        </p:nvPicPr>
        <p:blipFill>
          <a:blip r:embed="rId2"/>
          <a:stretch>
            <a:fillRect/>
          </a:stretch>
        </p:blipFill>
        <p:spPr>
          <a:xfrm>
            <a:off x="96332" y="153358"/>
            <a:ext cx="1136610" cy="1083331"/>
          </a:xfrm>
          <a:prstGeom prst="rect">
            <a:avLst/>
          </a:prstGeom>
          <a:ln w="12700">
            <a:miter lim="400000"/>
          </a:ln>
        </p:spPr>
      </p:pic>
      <p:sp>
        <p:nvSpPr>
          <p:cNvPr id="29" name="Text"/>
          <p:cNvSpPr txBox="1"/>
          <p:nvPr/>
        </p:nvSpPr>
        <p:spPr>
          <a:xfrm>
            <a:off x="2085879" y="1721864"/>
            <a:ext cx="127001" cy="492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endParaRPr dirty="0"/>
          </a:p>
        </p:txBody>
      </p:sp>
      <p:pic>
        <p:nvPicPr>
          <p:cNvPr id="30" name="Raiders logo 1.png" descr="Raiders logo 1.png"/>
          <p:cNvPicPr>
            <a:picLocks noChangeAspect="1"/>
          </p:cNvPicPr>
          <p:nvPr/>
        </p:nvPicPr>
        <p:blipFill>
          <a:blip r:embed="rId3"/>
          <a:stretch>
            <a:fillRect/>
          </a:stretch>
        </p:blipFill>
        <p:spPr>
          <a:xfrm>
            <a:off x="7575682" y="76206"/>
            <a:ext cx="1251748" cy="1237635"/>
          </a:xfrm>
          <a:prstGeom prst="rect">
            <a:avLst/>
          </a:prstGeom>
          <a:ln w="12700">
            <a:miter lim="400000"/>
          </a:ln>
        </p:spPr>
      </p:pic>
      <p:sp>
        <p:nvSpPr>
          <p:cNvPr id="31" name="Slide Number"/>
          <p:cNvSpPr txBox="1">
            <a:spLocks noGrp="1"/>
          </p:cNvSpPr>
          <p:nvPr>
            <p:ph type="sldNum" sz="quarter" idx="2"/>
          </p:nvPr>
        </p:nvSpPr>
        <p:spPr>
          <a:xfrm>
            <a:off x="6334802" y="6247151"/>
            <a:ext cx="218399" cy="218399"/>
          </a:xfrm>
          <a:prstGeom prst="rect">
            <a:avLst/>
          </a:prstGeom>
        </p:spPr>
        <p:txBody>
          <a:bodyPr/>
          <a:lstStyle>
            <a:lvl1pPr>
              <a:defRPr>
                <a:solidFill>
                  <a:schemeClr val="accent2"/>
                </a:solidFill>
              </a:defRPr>
            </a:lvl1p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38"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39"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40"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41" name="Google Shape;33;p4"/>
          <p:cNvSpPr/>
          <p:nvPr/>
        </p:nvSpPr>
        <p:spPr>
          <a:xfrm>
            <a:off x="452645" y="5141972"/>
            <a:ext cx="8238708" cy="1258829"/>
          </a:xfrm>
          <a:prstGeom prst="rect">
            <a:avLst/>
          </a:prstGeom>
          <a:solidFill>
            <a:schemeClr val="accent1"/>
          </a:solidFill>
          <a:ln w="12700">
            <a:miter lim="400000"/>
          </a:ln>
        </p:spPr>
        <p:txBody>
          <a:bodyPr lIns="45718" tIns="45718" rIns="45718" bIns="45718" anchor="ctr"/>
          <a:lstStyle/>
          <a:p>
            <a:endParaRPr dirty="0"/>
          </a:p>
        </p:txBody>
      </p:sp>
      <p:sp>
        <p:nvSpPr>
          <p:cNvPr id="42" name="Title Text"/>
          <p:cNvSpPr txBox="1">
            <a:spLocks noGrp="1"/>
          </p:cNvSpPr>
          <p:nvPr>
            <p:ph type="title"/>
          </p:nvPr>
        </p:nvSpPr>
        <p:spPr>
          <a:xfrm>
            <a:off x="581193" y="3036572"/>
            <a:ext cx="7989752" cy="1504845"/>
          </a:xfrm>
          <a:prstGeom prst="rect">
            <a:avLst/>
          </a:prstGeom>
        </p:spPr>
        <p:txBody>
          <a:bodyPr anchor="b"/>
          <a:lstStyle>
            <a:lvl1pPr>
              <a:defRPr sz="3600">
                <a:solidFill>
                  <a:schemeClr val="accent1"/>
                </a:solidFill>
              </a:defRPr>
            </a:lvl1pPr>
          </a:lstStyle>
          <a:p>
            <a:r>
              <a:t>Title Text</a:t>
            </a:r>
          </a:p>
        </p:txBody>
      </p:sp>
      <p:sp>
        <p:nvSpPr>
          <p:cNvPr id="43" name="Body Level One…"/>
          <p:cNvSpPr txBox="1">
            <a:spLocks noGrp="1"/>
          </p:cNvSpPr>
          <p:nvPr>
            <p:ph type="body" sz="quarter" idx="1"/>
          </p:nvPr>
        </p:nvSpPr>
        <p:spPr>
          <a:xfrm>
            <a:off x="581193" y="4541415"/>
            <a:ext cx="7989752" cy="600558"/>
          </a:xfrm>
          <a:prstGeom prst="rect">
            <a:avLst/>
          </a:prstGeom>
        </p:spPr>
        <p:txBody>
          <a:bodyPr anchor="t"/>
          <a:lstStyle>
            <a:lvl1pPr marL="0" indent="228600">
              <a:spcBef>
                <a:spcPts val="300"/>
              </a:spcBef>
              <a:buClrTx/>
              <a:buSzTx/>
              <a:buFontTx/>
              <a:buNone/>
              <a:defRPr sz="1800">
                <a:solidFill>
                  <a:schemeClr val="accent2"/>
                </a:solidFill>
              </a:defRPr>
            </a:lvl1pPr>
            <a:lvl2pPr marL="0" indent="228600">
              <a:spcBef>
                <a:spcPts val="300"/>
              </a:spcBef>
              <a:buClrTx/>
              <a:buSzTx/>
              <a:buFontTx/>
              <a:buNone/>
              <a:defRPr sz="1800">
                <a:solidFill>
                  <a:schemeClr val="accent2"/>
                </a:solidFill>
              </a:defRPr>
            </a:lvl2pPr>
            <a:lvl3pPr marL="0" indent="228600">
              <a:spcBef>
                <a:spcPts val="300"/>
              </a:spcBef>
              <a:buClrTx/>
              <a:buSzTx/>
              <a:buFontTx/>
              <a:buNone/>
              <a:defRPr sz="1800">
                <a:solidFill>
                  <a:schemeClr val="accent2"/>
                </a:solidFill>
              </a:defRPr>
            </a:lvl3pPr>
            <a:lvl4pPr marL="0" indent="228600">
              <a:spcBef>
                <a:spcPts val="300"/>
              </a:spcBef>
              <a:buClrTx/>
              <a:buSzTx/>
              <a:buFontTx/>
              <a:buNone/>
              <a:defRPr sz="1800">
                <a:solidFill>
                  <a:schemeClr val="accent2"/>
                </a:solidFill>
              </a:defRPr>
            </a:lvl4pPr>
            <a:lvl5pPr marL="0" indent="228600">
              <a:spcBef>
                <a:spcPts val="300"/>
              </a:spcBef>
              <a:buClrTx/>
              <a:buSzTx/>
              <a:buFontTx/>
              <a:buNone/>
              <a:defRPr sz="1800">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_OBJECTS">
    <p:spTree>
      <p:nvGrpSpPr>
        <p:cNvPr id="1" name=""/>
        <p:cNvGrpSpPr/>
        <p:nvPr/>
      </p:nvGrpSpPr>
      <p:grpSpPr>
        <a:xfrm>
          <a:off x="0" y="0"/>
          <a:ext cx="0" cy="0"/>
          <a:chOff x="0" y="0"/>
          <a:chExt cx="0" cy="0"/>
        </a:xfrm>
      </p:grpSpPr>
      <p:sp>
        <p:nvSpPr>
          <p:cNvPr id="51"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52"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53"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54" name="Google Shape;58;p7"/>
          <p:cNvSpPr/>
          <p:nvPr/>
        </p:nvSpPr>
        <p:spPr>
          <a:xfrm>
            <a:off x="448091" y="599725"/>
            <a:ext cx="8238708" cy="1258829"/>
          </a:xfrm>
          <a:prstGeom prst="rect">
            <a:avLst/>
          </a:prstGeom>
          <a:solidFill>
            <a:schemeClr val="accent1"/>
          </a:solidFill>
          <a:ln w="12700">
            <a:miter lim="400000"/>
          </a:ln>
        </p:spPr>
        <p:txBody>
          <a:bodyPr lIns="45718" tIns="45718" rIns="45718" bIns="45718" anchor="ctr"/>
          <a:lstStyle/>
          <a:p>
            <a:endParaRPr dirty="0"/>
          </a:p>
        </p:txBody>
      </p:sp>
      <p:sp>
        <p:nvSpPr>
          <p:cNvPr id="55" name="Title Text"/>
          <p:cNvSpPr txBox="1">
            <a:spLocks noGrp="1"/>
          </p:cNvSpPr>
          <p:nvPr>
            <p:ph type="title"/>
          </p:nvPr>
        </p:nvSpPr>
        <p:spPr>
          <a:xfrm>
            <a:off x="581190" y="687473"/>
            <a:ext cx="7989754" cy="1083331"/>
          </a:xfrm>
          <a:prstGeom prst="rect">
            <a:avLst/>
          </a:prstGeom>
        </p:spPr>
        <p:txBody>
          <a:bodyPr anchor="b"/>
          <a:lstStyle>
            <a:lvl1pPr>
              <a:defRPr sz="2800">
                <a:solidFill>
                  <a:srgbClr val="FFFFFF"/>
                </a:solidFill>
              </a:defRPr>
            </a:lvl1pPr>
          </a:lstStyle>
          <a:p>
            <a:r>
              <a:t>Title Text</a:t>
            </a:r>
          </a:p>
        </p:txBody>
      </p:sp>
      <p:sp>
        <p:nvSpPr>
          <p:cNvPr id="56" name="Body Level One…"/>
          <p:cNvSpPr txBox="1">
            <a:spLocks noGrp="1"/>
          </p:cNvSpPr>
          <p:nvPr>
            <p:ph type="body" sz="half" idx="1"/>
          </p:nvPr>
        </p:nvSpPr>
        <p:spPr>
          <a:xfrm>
            <a:off x="581190" y="2228001"/>
            <a:ext cx="3899531" cy="3633049"/>
          </a:xfrm>
          <a:prstGeom prst="rect">
            <a:avLst/>
          </a:prstGeom>
        </p:spPr>
        <p:txBody>
          <a:bodyPr/>
          <a:lstStyle>
            <a:lvl1pPr indent="-333756">
              <a:spcBef>
                <a:spcPts val="300"/>
              </a:spcBef>
              <a:buSzPts val="1800"/>
              <a:defRPr sz="1800"/>
            </a:lvl1pPr>
            <a:lvl2pPr marL="956118" indent="-375474">
              <a:spcBef>
                <a:spcPts val="300"/>
              </a:spcBef>
              <a:buSzPts val="1800"/>
              <a:defRPr sz="1800"/>
            </a:lvl2pPr>
            <a:lvl3pPr marL="1466958" indent="-429114">
              <a:spcBef>
                <a:spcPts val="300"/>
              </a:spcBef>
              <a:buSzPts val="1800"/>
              <a:defRPr sz="1800"/>
            </a:lvl3pPr>
            <a:lvl4pPr marL="1995677" indent="-500633">
              <a:spcBef>
                <a:spcPts val="300"/>
              </a:spcBef>
              <a:buSzPts val="1800"/>
              <a:defRPr sz="1800"/>
            </a:lvl4pPr>
            <a:lvl5pPr marL="2452877" indent="-500633">
              <a:spcBef>
                <a:spcPts val="300"/>
              </a:spcBef>
              <a:buSzPts val="1800"/>
              <a:defRPr sz="1800"/>
            </a:lvl5pPr>
          </a:lstStyle>
          <a:p>
            <a:r>
              <a:t>Body Level One</a:t>
            </a:r>
          </a:p>
          <a:p>
            <a:pPr lvl="1"/>
            <a:r>
              <a:t>Body Level Two</a:t>
            </a:r>
          </a:p>
          <a:p>
            <a:pPr lvl="2"/>
            <a:r>
              <a:t>Body Level Three</a:t>
            </a:r>
          </a:p>
          <a:p>
            <a:pPr lvl="3"/>
            <a:r>
              <a:t>Body Level Four</a:t>
            </a:r>
          </a:p>
          <a:p>
            <a:pPr lvl="4"/>
            <a:r>
              <a:t>Body Level Five</a:t>
            </a:r>
          </a:p>
        </p:txBody>
      </p:sp>
      <p:sp>
        <p:nvSpPr>
          <p:cNvPr id="57" name="Google Shape;43;p5"/>
          <p:cNvSpPr txBox="1">
            <a:spLocks noGrp="1"/>
          </p:cNvSpPr>
          <p:nvPr>
            <p:ph type="body" sz="half" idx="21"/>
          </p:nvPr>
        </p:nvSpPr>
        <p:spPr>
          <a:xfrm>
            <a:off x="4663280" y="2228001"/>
            <a:ext cx="3907664" cy="3633048"/>
          </a:xfrm>
          <a:prstGeom prst="rect">
            <a:avLst/>
          </a:prstGeom>
        </p:spPr>
        <p:txBody>
          <a:bodyPr/>
          <a:lstStyle/>
          <a:p>
            <a:pPr indent="-333756">
              <a:spcBef>
                <a:spcPts val="300"/>
              </a:spcBef>
              <a:buSzPts val="1800"/>
              <a:defRPr sz="1800"/>
            </a:pPr>
            <a:endParaRPr/>
          </a:p>
        </p:txBody>
      </p:sp>
      <p:sp>
        <p:nvSpPr>
          <p:cNvPr id="58" name="Slide Number"/>
          <p:cNvSpPr txBox="1">
            <a:spLocks noGrp="1"/>
          </p:cNvSpPr>
          <p:nvPr>
            <p:ph type="sldNum" sz="quarter" idx="2"/>
          </p:nvPr>
        </p:nvSpPr>
        <p:spPr>
          <a:prstGeom prst="rect">
            <a:avLst/>
          </a:prstGeom>
        </p:spPr>
        <p:txBody>
          <a:bodyPr/>
          <a:lstStyle>
            <a:lvl1pPr>
              <a:defRPr>
                <a:solidFill>
                  <a:schemeClr val="accent2"/>
                </a:solidFill>
              </a:defRPr>
            </a:lvl1p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WO_OBJECTS_WITH_TEXT">
    <p:spTree>
      <p:nvGrpSpPr>
        <p:cNvPr id="1" name=""/>
        <p:cNvGrpSpPr/>
        <p:nvPr/>
      </p:nvGrpSpPr>
      <p:grpSpPr>
        <a:xfrm>
          <a:off x="0" y="0"/>
          <a:ext cx="0" cy="0"/>
          <a:chOff x="0" y="0"/>
          <a:chExt cx="0" cy="0"/>
        </a:xfrm>
      </p:grpSpPr>
      <p:sp>
        <p:nvSpPr>
          <p:cNvPr id="65"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66"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67"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68" name="Google Shape;58;p7"/>
          <p:cNvSpPr/>
          <p:nvPr/>
        </p:nvSpPr>
        <p:spPr>
          <a:xfrm>
            <a:off x="448091" y="599725"/>
            <a:ext cx="8238708" cy="1258829"/>
          </a:xfrm>
          <a:prstGeom prst="rect">
            <a:avLst/>
          </a:prstGeom>
          <a:solidFill>
            <a:schemeClr val="accent1"/>
          </a:solidFill>
          <a:ln w="12700">
            <a:miter lim="400000"/>
          </a:ln>
        </p:spPr>
        <p:txBody>
          <a:bodyPr lIns="45718" tIns="45718" rIns="45718" bIns="45718" anchor="ctr"/>
          <a:lstStyle/>
          <a:p>
            <a:endParaRPr dirty="0"/>
          </a:p>
        </p:txBody>
      </p:sp>
      <p:sp>
        <p:nvSpPr>
          <p:cNvPr id="69" name="Title Text"/>
          <p:cNvSpPr txBox="1">
            <a:spLocks noGrp="1"/>
          </p:cNvSpPr>
          <p:nvPr>
            <p:ph type="title"/>
          </p:nvPr>
        </p:nvSpPr>
        <p:spPr>
          <a:xfrm>
            <a:off x="581190" y="687473"/>
            <a:ext cx="7989754" cy="1083331"/>
          </a:xfrm>
          <a:prstGeom prst="rect">
            <a:avLst/>
          </a:prstGeom>
        </p:spPr>
        <p:txBody>
          <a:bodyPr anchor="b"/>
          <a:lstStyle>
            <a:lvl1pPr>
              <a:defRPr sz="2800">
                <a:solidFill>
                  <a:srgbClr val="FFFFFF"/>
                </a:solidFill>
              </a:defRPr>
            </a:lvl1pPr>
          </a:lstStyle>
          <a:p>
            <a:r>
              <a:t>Title Text</a:t>
            </a:r>
          </a:p>
        </p:txBody>
      </p:sp>
      <p:sp>
        <p:nvSpPr>
          <p:cNvPr id="70" name="Body Level One…"/>
          <p:cNvSpPr txBox="1">
            <a:spLocks noGrp="1"/>
          </p:cNvSpPr>
          <p:nvPr>
            <p:ph type="body" sz="quarter" idx="1"/>
          </p:nvPr>
        </p:nvSpPr>
        <p:spPr>
          <a:xfrm>
            <a:off x="887219" y="2228001"/>
            <a:ext cx="3593501" cy="576264"/>
          </a:xfrm>
          <a:prstGeom prst="rect">
            <a:avLst/>
          </a:prstGeom>
        </p:spPr>
        <p:txBody>
          <a:bodyPr anchor="b"/>
          <a:lstStyle>
            <a:lvl1pPr marL="0" indent="228600">
              <a:buClrTx/>
              <a:buSzTx/>
              <a:buFontTx/>
              <a:buNone/>
              <a:defRPr sz="2200">
                <a:solidFill>
                  <a:schemeClr val="accent2"/>
                </a:solidFill>
              </a:defRPr>
            </a:lvl1pPr>
            <a:lvl2pPr marL="0" indent="228600">
              <a:buClrTx/>
              <a:buSzTx/>
              <a:buFontTx/>
              <a:buNone/>
              <a:defRPr sz="2200">
                <a:solidFill>
                  <a:schemeClr val="accent2"/>
                </a:solidFill>
              </a:defRPr>
            </a:lvl2pPr>
            <a:lvl3pPr marL="0" indent="228600">
              <a:buClrTx/>
              <a:buSzTx/>
              <a:buFontTx/>
              <a:buNone/>
              <a:defRPr sz="2200">
                <a:solidFill>
                  <a:schemeClr val="accent2"/>
                </a:solidFill>
              </a:defRPr>
            </a:lvl3pPr>
            <a:lvl4pPr marL="0" indent="228600">
              <a:buClrTx/>
              <a:buSzTx/>
              <a:buFontTx/>
              <a:buNone/>
              <a:defRPr sz="2200">
                <a:solidFill>
                  <a:schemeClr val="accent2"/>
                </a:solidFill>
              </a:defRPr>
            </a:lvl4pPr>
            <a:lvl5pPr marL="0" indent="228600">
              <a:buClrTx/>
              <a:buSzTx/>
              <a:buFontTx/>
              <a:buNone/>
              <a:defRPr sz="2200">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sp>
        <p:nvSpPr>
          <p:cNvPr id="71" name="Google Shape;51;p6"/>
          <p:cNvSpPr txBox="1">
            <a:spLocks noGrp="1"/>
          </p:cNvSpPr>
          <p:nvPr>
            <p:ph type="body" sz="quarter" idx="21"/>
          </p:nvPr>
        </p:nvSpPr>
        <p:spPr>
          <a:xfrm>
            <a:off x="581190" y="2926050"/>
            <a:ext cx="3899530" cy="2935002"/>
          </a:xfrm>
          <a:prstGeom prst="rect">
            <a:avLst/>
          </a:prstGeom>
        </p:spPr>
        <p:txBody>
          <a:bodyPr anchor="t"/>
          <a:lstStyle/>
          <a:p>
            <a:pPr indent="-333756">
              <a:spcBef>
                <a:spcPts val="300"/>
              </a:spcBef>
              <a:buSzPts val="1800"/>
              <a:defRPr sz="1800"/>
            </a:pPr>
            <a:endParaRPr/>
          </a:p>
        </p:txBody>
      </p:sp>
      <p:sp>
        <p:nvSpPr>
          <p:cNvPr id="72" name="Google Shape;52;p6"/>
          <p:cNvSpPr txBox="1">
            <a:spLocks noGrp="1"/>
          </p:cNvSpPr>
          <p:nvPr>
            <p:ph type="body" sz="quarter" idx="22"/>
          </p:nvPr>
        </p:nvSpPr>
        <p:spPr>
          <a:xfrm>
            <a:off x="4969307" y="2228001"/>
            <a:ext cx="3601635" cy="576264"/>
          </a:xfrm>
          <a:prstGeom prst="rect">
            <a:avLst/>
          </a:prstGeom>
        </p:spPr>
        <p:txBody>
          <a:bodyPr anchor="b"/>
          <a:lstStyle/>
          <a:p>
            <a:pPr indent="-333756">
              <a:spcBef>
                <a:spcPts val="300"/>
              </a:spcBef>
              <a:buSzPts val="1800"/>
              <a:defRPr sz="1800"/>
            </a:pPr>
            <a:endParaRPr/>
          </a:p>
        </p:txBody>
      </p:sp>
      <p:sp>
        <p:nvSpPr>
          <p:cNvPr id="73" name="Google Shape;53;p6"/>
          <p:cNvSpPr txBox="1">
            <a:spLocks noGrp="1"/>
          </p:cNvSpPr>
          <p:nvPr>
            <p:ph type="body" sz="quarter" idx="23"/>
          </p:nvPr>
        </p:nvSpPr>
        <p:spPr>
          <a:xfrm>
            <a:off x="4663280" y="2926050"/>
            <a:ext cx="3907664" cy="2935002"/>
          </a:xfrm>
          <a:prstGeom prst="rect">
            <a:avLst/>
          </a:prstGeom>
        </p:spPr>
        <p:txBody>
          <a:bodyPr anchor="t"/>
          <a:lstStyle/>
          <a:p>
            <a:pPr indent="-333756">
              <a:spcBef>
                <a:spcPts val="300"/>
              </a:spcBef>
              <a:buSzPts val="1800"/>
              <a:defRPr sz="1800"/>
            </a:pPr>
            <a:endParaRPr/>
          </a:p>
        </p:txBody>
      </p:sp>
      <p:sp>
        <p:nvSpPr>
          <p:cNvPr id="74" name="Slide Number"/>
          <p:cNvSpPr txBox="1">
            <a:spLocks noGrp="1"/>
          </p:cNvSpPr>
          <p:nvPr>
            <p:ph type="sldNum" sz="quarter" idx="2"/>
          </p:nvPr>
        </p:nvSpPr>
        <p:spPr>
          <a:prstGeom prst="rect">
            <a:avLst/>
          </a:prstGeom>
        </p:spPr>
        <p:txBody>
          <a:bodyPr/>
          <a:lstStyle>
            <a:lvl1pPr>
              <a:defRPr>
                <a:solidFill>
                  <a:schemeClr val="accent2"/>
                </a:solidFill>
              </a:defRPr>
            </a:lvl1p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81"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82"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83"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84" name="Google Shape;58;p7"/>
          <p:cNvSpPr/>
          <p:nvPr/>
        </p:nvSpPr>
        <p:spPr>
          <a:xfrm>
            <a:off x="448091" y="599725"/>
            <a:ext cx="8238708" cy="1258829"/>
          </a:xfrm>
          <a:prstGeom prst="rect">
            <a:avLst/>
          </a:prstGeom>
          <a:solidFill>
            <a:schemeClr val="accent1"/>
          </a:solidFill>
          <a:ln w="12700">
            <a:miter lim="400000"/>
          </a:ln>
        </p:spPr>
        <p:txBody>
          <a:bodyPr lIns="45718" tIns="45718" rIns="45718" bIns="45718" anchor="ctr"/>
          <a:lstStyle/>
          <a:p>
            <a:endParaRPr dirty="0"/>
          </a:p>
        </p:txBody>
      </p:sp>
      <p:sp>
        <p:nvSpPr>
          <p:cNvPr id="85" name="Title Text"/>
          <p:cNvSpPr txBox="1">
            <a:spLocks noGrp="1"/>
          </p:cNvSpPr>
          <p:nvPr>
            <p:ph type="title"/>
          </p:nvPr>
        </p:nvSpPr>
        <p:spPr>
          <a:xfrm>
            <a:off x="581190" y="687473"/>
            <a:ext cx="7989754" cy="1083331"/>
          </a:xfrm>
          <a:prstGeom prst="rect">
            <a:avLst/>
          </a:prstGeom>
        </p:spPr>
        <p:txBody>
          <a:bodyPr anchor="b"/>
          <a:lstStyle>
            <a:lvl1pPr>
              <a:defRPr sz="2800">
                <a:solidFill>
                  <a:srgbClr val="FFFFFF"/>
                </a:solidFill>
              </a:defRPr>
            </a:lvl1pPr>
          </a:lstStyle>
          <a:p>
            <a:r>
              <a:t>Title Text</a:t>
            </a:r>
          </a:p>
        </p:txBody>
      </p:sp>
      <p:sp>
        <p:nvSpPr>
          <p:cNvPr id="86" name="Slide Number"/>
          <p:cNvSpPr txBox="1">
            <a:spLocks noGrp="1"/>
          </p:cNvSpPr>
          <p:nvPr>
            <p:ph type="sldNum" sz="quarter" idx="2"/>
          </p:nvPr>
        </p:nvSpPr>
        <p:spPr>
          <a:prstGeom prst="rect">
            <a:avLst/>
          </a:prstGeom>
        </p:spPr>
        <p:txBody>
          <a:bodyPr/>
          <a:lstStyle>
            <a:lvl1pPr>
              <a:defRPr>
                <a:solidFill>
                  <a:schemeClr val="accent2"/>
                </a:solidFill>
              </a:defRPr>
            </a:lvl1p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93"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94"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95"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96" name="Slide Number"/>
          <p:cNvSpPr txBox="1">
            <a:spLocks noGrp="1"/>
          </p:cNvSpPr>
          <p:nvPr>
            <p:ph type="sldNum" sz="quarter" idx="2"/>
          </p:nvPr>
        </p:nvSpPr>
        <p:spPr>
          <a:prstGeom prst="rect">
            <a:avLst/>
          </a:prstGeom>
        </p:spPr>
        <p:txBody>
          <a:bodyPr/>
          <a:lstStyle>
            <a:lvl1pPr>
              <a:defRPr>
                <a:solidFill>
                  <a:schemeClr val="accent2"/>
                </a:solidFill>
              </a:defRPr>
            </a:lvl1p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BJECT_WITH_CAPTION_TEXT">
    <p:spTree>
      <p:nvGrpSpPr>
        <p:cNvPr id="1" name=""/>
        <p:cNvGrpSpPr/>
        <p:nvPr/>
      </p:nvGrpSpPr>
      <p:grpSpPr>
        <a:xfrm>
          <a:off x="0" y="0"/>
          <a:ext cx="0" cy="0"/>
          <a:chOff x="0" y="0"/>
          <a:chExt cx="0" cy="0"/>
        </a:xfrm>
      </p:grpSpPr>
      <p:sp>
        <p:nvSpPr>
          <p:cNvPr id="103" name="Title Text"/>
          <p:cNvSpPr txBox="1">
            <a:spLocks noGrp="1"/>
          </p:cNvSpPr>
          <p:nvPr>
            <p:ph type="title"/>
          </p:nvPr>
        </p:nvSpPr>
        <p:spPr>
          <a:prstGeom prst="rect">
            <a:avLst/>
          </a:prstGeom>
        </p:spPr>
        <p:txBody>
          <a:bodyPr/>
          <a:lstStyle/>
          <a:p>
            <a:r>
              <a:t>Title Text</a:t>
            </a:r>
          </a:p>
        </p:txBody>
      </p:sp>
      <p:sp>
        <p:nvSpPr>
          <p:cNvPr id="10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5" name="Google Shape;71;p9"/>
          <p:cNvSpPr txBox="1">
            <a:spLocks noGrp="1"/>
          </p:cNvSpPr>
          <p:nvPr>
            <p:ph type="body" sz="quarter" idx="21"/>
          </p:nvPr>
        </p:nvSpPr>
        <p:spPr>
          <a:xfrm>
            <a:off x="4305617" y="5262295"/>
            <a:ext cx="4265327" cy="689517"/>
          </a:xfrm>
          <a:prstGeom prst="rect">
            <a:avLst/>
          </a:prstGeom>
        </p:spPr>
        <p:txBody>
          <a:bodyPr/>
          <a:lstStyle/>
          <a:p>
            <a:pPr indent="-333756">
              <a:spcBef>
                <a:spcPts val="300"/>
              </a:spcBef>
              <a:buSzPts val="1800"/>
              <a:defRPr sz="1800"/>
            </a:pPr>
            <a:endParaRP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_WITH_CAPTION_TEXT">
    <p:spTree>
      <p:nvGrpSpPr>
        <p:cNvPr id="1" name=""/>
        <p:cNvGrpSpPr/>
        <p:nvPr/>
      </p:nvGrpSpPr>
      <p:grpSpPr>
        <a:xfrm>
          <a:off x="0" y="0"/>
          <a:ext cx="0" cy="0"/>
          <a:chOff x="0" y="0"/>
          <a:chExt cx="0" cy="0"/>
        </a:xfrm>
      </p:grpSpPr>
      <p:sp>
        <p:nvSpPr>
          <p:cNvPr id="113"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114"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115"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116" name="Title Text"/>
          <p:cNvSpPr txBox="1">
            <a:spLocks noGrp="1"/>
          </p:cNvSpPr>
          <p:nvPr>
            <p:ph type="title"/>
          </p:nvPr>
        </p:nvSpPr>
        <p:spPr>
          <a:xfrm>
            <a:off x="581190" y="4693389"/>
            <a:ext cx="7989754" cy="566740"/>
          </a:xfrm>
          <a:prstGeom prst="rect">
            <a:avLst/>
          </a:prstGeom>
        </p:spPr>
        <p:txBody>
          <a:bodyPr anchor="b"/>
          <a:lstStyle>
            <a:lvl1pPr>
              <a:defRPr sz="2400">
                <a:solidFill>
                  <a:schemeClr val="accent1"/>
                </a:solidFill>
              </a:defRPr>
            </a:lvl1pPr>
          </a:lstStyle>
          <a:p>
            <a:r>
              <a:t>Title Text</a:t>
            </a:r>
          </a:p>
        </p:txBody>
      </p:sp>
      <p:sp>
        <p:nvSpPr>
          <p:cNvPr id="117" name="Google Shape;77;p10"/>
          <p:cNvSpPr>
            <a:spLocks noGrp="1"/>
          </p:cNvSpPr>
          <p:nvPr>
            <p:ph type="pic" idx="21"/>
          </p:nvPr>
        </p:nvSpPr>
        <p:spPr>
          <a:xfrm>
            <a:off x="448091" y="599725"/>
            <a:ext cx="8238709" cy="3557252"/>
          </a:xfrm>
          <a:prstGeom prst="rect">
            <a:avLst/>
          </a:prstGeom>
        </p:spPr>
        <p:txBody>
          <a:bodyPr lIns="91439" tIns="45719" rIns="91439" bIns="45719" anchor="t">
            <a:noAutofit/>
          </a:bodyPr>
          <a:lstStyle/>
          <a:p>
            <a:endParaRPr dirty="0"/>
          </a:p>
        </p:txBody>
      </p:sp>
      <p:sp>
        <p:nvSpPr>
          <p:cNvPr id="118" name="Body Level One…"/>
          <p:cNvSpPr txBox="1">
            <a:spLocks noGrp="1"/>
          </p:cNvSpPr>
          <p:nvPr>
            <p:ph type="body" sz="quarter" idx="1"/>
          </p:nvPr>
        </p:nvSpPr>
        <p:spPr>
          <a:xfrm>
            <a:off x="581190" y="5260125"/>
            <a:ext cx="7989754" cy="598673"/>
          </a:xfrm>
          <a:prstGeom prst="rect">
            <a:avLst/>
          </a:prstGeom>
        </p:spPr>
        <p:txBody>
          <a:bodyPr/>
          <a:lstStyle>
            <a:lvl1pPr marL="0" indent="228600">
              <a:spcBef>
                <a:spcPts val="200"/>
              </a:spcBef>
              <a:buClrTx/>
              <a:buSzTx/>
              <a:buFontTx/>
              <a:buNone/>
              <a:defRPr sz="1200"/>
            </a:lvl1pPr>
            <a:lvl2pPr marL="0" indent="228600">
              <a:spcBef>
                <a:spcPts val="200"/>
              </a:spcBef>
              <a:buClrTx/>
              <a:buSzTx/>
              <a:buFontTx/>
              <a:buNone/>
              <a:defRPr sz="1200"/>
            </a:lvl2pPr>
            <a:lvl3pPr marL="0" indent="228600">
              <a:spcBef>
                <a:spcPts val="200"/>
              </a:spcBef>
              <a:buClrTx/>
              <a:buSzTx/>
              <a:buFontTx/>
              <a:buNone/>
              <a:defRPr sz="1200"/>
            </a:lvl3pPr>
            <a:lvl4pPr marL="0" indent="228600">
              <a:spcBef>
                <a:spcPts val="200"/>
              </a:spcBef>
              <a:buClrTx/>
              <a:buSzTx/>
              <a:buFontTx/>
              <a:buNone/>
              <a:defRPr sz="1200"/>
            </a:lvl4pPr>
            <a:lvl5pPr marL="0" indent="228600">
              <a:spcBef>
                <a:spcPts val="200"/>
              </a:spcBef>
              <a:buClrTx/>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lvl1pPr>
              <a:defRPr>
                <a:solidFill>
                  <a:schemeClr val="accent2"/>
                </a:solidFill>
              </a:defRPr>
            </a:lvl1p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3"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4"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5" name="Google Shape;68;p9"/>
          <p:cNvSpPr/>
          <p:nvPr/>
        </p:nvSpPr>
        <p:spPr>
          <a:xfrm>
            <a:off x="452645" y="5141972"/>
            <a:ext cx="8238708" cy="1274704"/>
          </a:xfrm>
          <a:prstGeom prst="rect">
            <a:avLst/>
          </a:prstGeom>
          <a:solidFill>
            <a:schemeClr val="accent1"/>
          </a:solidFill>
          <a:ln w="12700">
            <a:miter lim="400000"/>
          </a:ln>
        </p:spPr>
        <p:txBody>
          <a:bodyPr lIns="45718" tIns="45718" rIns="45718" bIns="45718" anchor="ctr"/>
          <a:lstStyle/>
          <a:p>
            <a:endParaRPr dirty="0"/>
          </a:p>
        </p:txBody>
      </p:sp>
      <p:sp>
        <p:nvSpPr>
          <p:cNvPr id="6" name="Title Text"/>
          <p:cNvSpPr txBox="1">
            <a:spLocks noGrp="1"/>
          </p:cNvSpPr>
          <p:nvPr>
            <p:ph type="title"/>
          </p:nvPr>
        </p:nvSpPr>
        <p:spPr>
          <a:xfrm>
            <a:off x="581352" y="5262295"/>
            <a:ext cx="3536625" cy="689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ctr">
            <a:normAutofit/>
          </a:bodyPr>
          <a:lstStyle/>
          <a:p>
            <a:r>
              <a:t>Title Text</a:t>
            </a:r>
          </a:p>
        </p:txBody>
      </p:sp>
      <p:sp>
        <p:nvSpPr>
          <p:cNvPr id="7" name="Body Level One…"/>
          <p:cNvSpPr txBox="1">
            <a:spLocks noGrp="1"/>
          </p:cNvSpPr>
          <p:nvPr>
            <p:ph type="body" idx="1"/>
          </p:nvPr>
        </p:nvSpPr>
        <p:spPr>
          <a:xfrm>
            <a:off x="446399" y="601199"/>
            <a:ext cx="8240401" cy="4204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ctr">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8352545" y="6029499"/>
            <a:ext cx="218399" cy="218399"/>
          </a:xfrm>
          <a:prstGeom prst="rect">
            <a:avLst/>
          </a:prstGeom>
          <a:ln w="12700">
            <a:miter lim="400000"/>
          </a:ln>
        </p:spPr>
        <p:txBody>
          <a:bodyPr wrap="none" lIns="45699" tIns="45699" rIns="45699" bIns="45699" anchor="ctr">
            <a:spAutoFit/>
          </a:bodyPr>
          <a:lstStyle>
            <a:lvl1pPr algn="r">
              <a:defRPr sz="900">
                <a:solidFill>
                  <a:srgbClr val="349A65"/>
                </a:solidFill>
                <a:latin typeface="Gill Sans"/>
                <a:ea typeface="Gill Sans"/>
                <a:cs typeface="Gill Sans"/>
                <a:sym typeface="Gill Sans"/>
              </a:defRPr>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1pPr>
      <a:lvl2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2pPr>
      <a:lvl3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3pPr>
      <a:lvl4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4pPr>
      <a:lvl5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5pPr>
      <a:lvl6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6pPr>
      <a:lvl7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7pPr>
      <a:lvl8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8pPr>
      <a:lvl9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9pPr>
    </p:titleStyle>
    <p:bodyStyle>
      <a:lvl1pPr marL="457200" marR="0" indent="-345440"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1pPr>
      <a:lvl2pPr marL="951483" marR="0" indent="-370838"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2pPr>
      <a:lvl3pPr marL="1452116" marR="0" indent="-402588"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3pPr>
      <a:lvl4pPr marL="1961823" marR="0" indent="-443411"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4pPr>
      <a:lvl5pPr marL="2419023" marR="0" indent="-443411"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5pPr>
      <a:lvl6pPr marL="2942335" marR="0" indent="-497839"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6pPr>
      <a:lvl7pPr marL="3399535" marR="0" indent="-497839"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7pPr>
      <a:lvl8pPr marL="3856734" marR="0" indent="-497837"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8pPr>
      <a:lvl9pPr marL="4313934" marR="0" indent="-497837"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9pPr>
    </p:bodyStyle>
    <p:otherStyle>
      <a:lvl1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cdn1.sportngin.com/attachments/document/af67-2821531/OOAA_draft_financials_May_31__2022.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rellis@okotokshockey.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942894-978B-4519-A673-3C64502E4B7B}"/>
              </a:ext>
            </a:extLst>
          </p:cNvPr>
          <p:cNvSpPr txBox="1"/>
          <p:nvPr/>
        </p:nvSpPr>
        <p:spPr>
          <a:xfrm>
            <a:off x="1681993" y="4102216"/>
            <a:ext cx="5780014" cy="1200325"/>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mn-lt"/>
                <a:ea typeface="+mn-ea"/>
                <a:cs typeface="+mn-cs"/>
                <a:sym typeface="Arial"/>
              </a:rPr>
              <a:t>2023</a:t>
            </a:r>
            <a:r>
              <a:rPr kumimoji="0" lang="en-US" sz="2400" b="0" i="0" u="none" strike="noStrike" cap="none" spc="0" normalizeH="0" dirty="0">
                <a:ln>
                  <a:noFill/>
                </a:ln>
                <a:solidFill>
                  <a:schemeClr val="bg1"/>
                </a:solidFill>
                <a:effectLst/>
                <a:uFillTx/>
                <a:latin typeface="+mn-lt"/>
                <a:ea typeface="+mn-ea"/>
                <a:cs typeface="+mn-cs"/>
                <a:sym typeface="Arial"/>
              </a:rPr>
              <a:t> </a:t>
            </a:r>
            <a:r>
              <a:rPr lang="en-US" sz="2400" dirty="0">
                <a:solidFill>
                  <a:schemeClr val="bg1"/>
                </a:solidFill>
              </a:rPr>
              <a:t>Annual</a:t>
            </a:r>
            <a:r>
              <a:rPr kumimoji="0" lang="en-US" sz="2400" b="0" i="0" u="none" strike="noStrike" cap="none" spc="0" normalizeH="0" dirty="0">
                <a:ln>
                  <a:noFill/>
                </a:ln>
                <a:solidFill>
                  <a:schemeClr val="bg1"/>
                </a:solidFill>
                <a:effectLst/>
                <a:uFillTx/>
                <a:latin typeface="+mn-lt"/>
                <a:ea typeface="+mn-ea"/>
                <a:cs typeface="+mn-cs"/>
                <a:sym typeface="Arial"/>
              </a:rPr>
              <a:t> General Meeting</a:t>
            </a:r>
            <a:r>
              <a:rPr kumimoji="0" lang="en-US" sz="2400" b="0" i="0" u="none" strike="noStrike" cap="none" spc="0" normalizeH="0" baseline="0" dirty="0">
                <a:ln>
                  <a:noFill/>
                </a:ln>
                <a:solidFill>
                  <a:schemeClr val="bg1"/>
                </a:solidFill>
                <a:effectLst/>
                <a:uFillTx/>
                <a:latin typeface="+mn-lt"/>
                <a:ea typeface="+mn-ea"/>
                <a:cs typeface="+mn-cs"/>
                <a:sym typeface="Arial"/>
              </a:rPr>
              <a:t> (AGM)</a:t>
            </a:r>
          </a:p>
          <a:p>
            <a:pPr marL="0" marR="0" indent="0" algn="ctr" defTabSz="914400" rtl="0" fontAlgn="auto" latinLnBrk="0" hangingPunct="0">
              <a:lnSpc>
                <a:spcPct val="100000"/>
              </a:lnSpc>
              <a:spcBef>
                <a:spcPts val="0"/>
              </a:spcBef>
              <a:spcAft>
                <a:spcPts val="0"/>
              </a:spcAft>
              <a:buClrTx/>
              <a:buSzTx/>
              <a:buFontTx/>
              <a:buNone/>
              <a:tabLst/>
            </a:pPr>
            <a:r>
              <a:rPr lang="en-US" sz="2400" dirty="0">
                <a:solidFill>
                  <a:schemeClr val="bg1"/>
                </a:solidFill>
              </a:rPr>
              <a:t>Wednesday June 21st</a:t>
            </a:r>
          </a:p>
          <a:p>
            <a:pPr marL="0" marR="0" indent="0" algn="ctr"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mn-lt"/>
                <a:ea typeface="+mn-ea"/>
                <a:cs typeface="+mn-cs"/>
                <a:sym typeface="Arial"/>
              </a:rPr>
              <a:t>7 pm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B393-7992-0479-0166-2FE884F52E10}"/>
              </a:ext>
            </a:extLst>
          </p:cNvPr>
          <p:cNvSpPr>
            <a:spLocks noGrp="1"/>
          </p:cNvSpPr>
          <p:nvPr>
            <p:ph type="title"/>
          </p:nvPr>
        </p:nvSpPr>
        <p:spPr/>
        <p:txBody>
          <a:bodyPr/>
          <a:lstStyle/>
          <a:p>
            <a:pPr algn="ctr"/>
            <a:r>
              <a:rPr lang="en-US" b="1" dirty="0">
                <a:solidFill>
                  <a:schemeClr val="accent3">
                    <a:lumMod val="75000"/>
                  </a:schemeClr>
                </a:solidFill>
              </a:rPr>
              <a:t>AAA Daytime Practice Schedule</a:t>
            </a:r>
            <a:br>
              <a:rPr lang="en-US" b="1" dirty="0">
                <a:solidFill>
                  <a:schemeClr val="accent3">
                    <a:lumMod val="75000"/>
                  </a:schemeClr>
                </a:solidFill>
              </a:rPr>
            </a:br>
            <a:r>
              <a:rPr lang="en-US" sz="1800" b="1" dirty="0">
                <a:solidFill>
                  <a:schemeClr val="accent3">
                    <a:lumMod val="75000"/>
                  </a:schemeClr>
                </a:solidFill>
              </a:rPr>
              <a:t>Dan Laplante</a:t>
            </a:r>
            <a:endParaRPr lang="en-CA" sz="1800" dirty="0">
              <a:solidFill>
                <a:schemeClr val="accent3">
                  <a:lumMod val="75000"/>
                </a:schemeClr>
              </a:solidFill>
            </a:endParaRPr>
          </a:p>
        </p:txBody>
      </p:sp>
      <p:sp>
        <p:nvSpPr>
          <p:cNvPr id="3" name="Text Placeholder 2">
            <a:extLst>
              <a:ext uri="{FF2B5EF4-FFF2-40B4-BE49-F238E27FC236}">
                <a16:creationId xmlns:a16="http://schemas.microsoft.com/office/drawing/2014/main" id="{EFDB766B-97F8-91DA-AF25-54FB544F951D}"/>
              </a:ext>
            </a:extLst>
          </p:cNvPr>
          <p:cNvSpPr>
            <a:spLocks noGrp="1"/>
          </p:cNvSpPr>
          <p:nvPr>
            <p:ph type="body" idx="1"/>
          </p:nvPr>
        </p:nvSpPr>
        <p:spPr/>
        <p:txBody>
          <a:bodyPr>
            <a:normAutofit lnSpcReduction="10000"/>
          </a:bodyPr>
          <a:lstStyle/>
          <a:p>
            <a:pPr marL="123444" indent="0">
              <a:buClrTx/>
              <a:buNone/>
            </a:pPr>
            <a:r>
              <a:rPr lang="en-US" b="1" u="sng" dirty="0">
                <a:solidFill>
                  <a:schemeClr val="accent3">
                    <a:lumMod val="75000"/>
                  </a:schemeClr>
                </a:solidFill>
                <a:effectLst/>
              </a:rPr>
              <a:t>U18AAA Bowmark</a:t>
            </a:r>
            <a:endParaRPr lang="en-US" b="1" dirty="0">
              <a:solidFill>
                <a:schemeClr val="accent3">
                  <a:lumMod val="75000"/>
                </a:schemeClr>
              </a:solidFill>
            </a:endParaRPr>
          </a:p>
          <a:p>
            <a:pPr>
              <a:buClrTx/>
              <a:buFont typeface="Arial" panose="020B0604020202020204" pitchFamily="34" charset="0"/>
              <a:buChar char="•"/>
            </a:pPr>
            <a:r>
              <a:rPr lang="en-US" b="1" dirty="0">
                <a:solidFill>
                  <a:schemeClr val="accent3">
                    <a:lumMod val="75000"/>
                  </a:schemeClr>
                </a:solidFill>
              </a:rPr>
              <a:t>Tuesday and Thursday development sessions-</a:t>
            </a:r>
            <a:r>
              <a:rPr lang="en-US" b="1" dirty="0" err="1">
                <a:solidFill>
                  <a:schemeClr val="accent3">
                    <a:lumMod val="75000"/>
                  </a:schemeClr>
                </a:solidFill>
              </a:rPr>
              <a:t>Pason</a:t>
            </a:r>
            <a:r>
              <a:rPr lang="en-US" b="1" dirty="0">
                <a:solidFill>
                  <a:schemeClr val="accent3">
                    <a:lumMod val="75000"/>
                  </a:schemeClr>
                </a:solidFill>
              </a:rPr>
              <a:t> Green from 11:00am-12:15pm</a:t>
            </a:r>
          </a:p>
          <a:p>
            <a:pPr>
              <a:buClrTx/>
              <a:buFont typeface="Arial" panose="020B0604020202020204" pitchFamily="34" charset="0"/>
              <a:buChar char="•"/>
            </a:pPr>
            <a:r>
              <a:rPr lang="en-US" b="1" dirty="0">
                <a:solidFill>
                  <a:schemeClr val="accent3">
                    <a:lumMod val="75000"/>
                  </a:schemeClr>
                </a:solidFill>
              </a:rPr>
              <a:t>Wednesday and Friday- </a:t>
            </a:r>
            <a:r>
              <a:rPr lang="en-US" b="1" dirty="0" err="1">
                <a:solidFill>
                  <a:schemeClr val="accent3">
                    <a:lumMod val="75000"/>
                  </a:schemeClr>
                </a:solidFill>
              </a:rPr>
              <a:t>Pason</a:t>
            </a:r>
            <a:r>
              <a:rPr lang="en-US" b="1" dirty="0">
                <a:solidFill>
                  <a:schemeClr val="accent3">
                    <a:lumMod val="75000"/>
                  </a:schemeClr>
                </a:solidFill>
              </a:rPr>
              <a:t> Green from 7:15AM to 8:30AM </a:t>
            </a:r>
          </a:p>
          <a:p>
            <a:pPr>
              <a:buClrTx/>
              <a:buFont typeface="Arial" panose="020B0604020202020204" pitchFamily="34" charset="0"/>
              <a:buChar char="•"/>
            </a:pPr>
            <a:endParaRPr lang="en-US" b="1" u="sng" dirty="0">
              <a:solidFill>
                <a:schemeClr val="accent3">
                  <a:lumMod val="75000"/>
                </a:schemeClr>
              </a:solidFill>
              <a:effectLst/>
            </a:endParaRPr>
          </a:p>
          <a:p>
            <a:pPr marL="123444" indent="0">
              <a:buClrTx/>
              <a:buNone/>
            </a:pPr>
            <a:r>
              <a:rPr lang="en-US" b="1" u="sng" dirty="0">
                <a:solidFill>
                  <a:schemeClr val="accent3">
                    <a:lumMod val="75000"/>
                  </a:schemeClr>
                </a:solidFill>
                <a:effectLst/>
              </a:rPr>
              <a:t>U17AAA Oilers</a:t>
            </a:r>
            <a:endParaRPr lang="en-US" b="1" dirty="0">
              <a:solidFill>
                <a:schemeClr val="accent3">
                  <a:lumMod val="75000"/>
                </a:schemeClr>
              </a:solidFill>
            </a:endParaRPr>
          </a:p>
          <a:p>
            <a:pPr>
              <a:buClrTx/>
              <a:buFont typeface="Arial" panose="020B0604020202020204" pitchFamily="34" charset="0"/>
              <a:buChar char="•"/>
            </a:pPr>
            <a:r>
              <a:rPr lang="en-US" b="1" dirty="0">
                <a:solidFill>
                  <a:schemeClr val="accent3">
                    <a:lumMod val="75000"/>
                  </a:schemeClr>
                </a:solidFill>
              </a:rPr>
              <a:t>Tuesday and Thursday development sessions- </a:t>
            </a:r>
            <a:r>
              <a:rPr lang="en-US" b="1" dirty="0" err="1">
                <a:solidFill>
                  <a:schemeClr val="accent3">
                    <a:lumMod val="75000"/>
                  </a:schemeClr>
                </a:solidFill>
              </a:rPr>
              <a:t>Pason</a:t>
            </a:r>
            <a:r>
              <a:rPr lang="en-US" b="1" dirty="0">
                <a:solidFill>
                  <a:schemeClr val="accent3">
                    <a:lumMod val="75000"/>
                  </a:schemeClr>
                </a:solidFill>
              </a:rPr>
              <a:t> Gold 10:45am-12:00pm</a:t>
            </a:r>
          </a:p>
          <a:p>
            <a:pPr>
              <a:buClrTx/>
              <a:buFont typeface="Arial" panose="020B0604020202020204" pitchFamily="34" charset="0"/>
              <a:buChar char="•"/>
            </a:pPr>
            <a:r>
              <a:rPr lang="en-US" b="1" dirty="0">
                <a:solidFill>
                  <a:schemeClr val="accent3">
                    <a:lumMod val="75000"/>
                  </a:schemeClr>
                </a:solidFill>
              </a:rPr>
              <a:t>Wednesday and Friday - </a:t>
            </a:r>
            <a:r>
              <a:rPr lang="en-US" b="1" dirty="0" err="1">
                <a:solidFill>
                  <a:schemeClr val="accent3">
                    <a:lumMod val="75000"/>
                  </a:schemeClr>
                </a:solidFill>
              </a:rPr>
              <a:t>Pason</a:t>
            </a:r>
            <a:r>
              <a:rPr lang="en-US" b="1" dirty="0">
                <a:solidFill>
                  <a:schemeClr val="accent3">
                    <a:lumMod val="75000"/>
                  </a:schemeClr>
                </a:solidFill>
              </a:rPr>
              <a:t> Gold from 7:00AM to 8:15AM </a:t>
            </a:r>
          </a:p>
          <a:p>
            <a:pPr>
              <a:buClrTx/>
              <a:buFont typeface="Arial" panose="020B0604020202020204" pitchFamily="34" charset="0"/>
              <a:buChar char="•"/>
            </a:pPr>
            <a:endParaRPr lang="en-US" b="1" u="sng" dirty="0">
              <a:solidFill>
                <a:schemeClr val="accent3">
                  <a:lumMod val="75000"/>
                </a:schemeClr>
              </a:solidFill>
              <a:effectLst/>
            </a:endParaRPr>
          </a:p>
          <a:p>
            <a:pPr marL="123444" indent="0">
              <a:buClrTx/>
              <a:buNone/>
            </a:pPr>
            <a:r>
              <a:rPr lang="en-US" b="1" u="sng" dirty="0">
                <a:solidFill>
                  <a:schemeClr val="accent3">
                    <a:lumMod val="75000"/>
                  </a:schemeClr>
                </a:solidFill>
                <a:effectLst/>
              </a:rPr>
              <a:t>U18AAA Raiders</a:t>
            </a:r>
            <a:endParaRPr lang="en-US" b="1" dirty="0">
              <a:solidFill>
                <a:schemeClr val="accent3">
                  <a:lumMod val="75000"/>
                </a:schemeClr>
              </a:solidFill>
            </a:endParaRPr>
          </a:p>
          <a:p>
            <a:pPr>
              <a:buClrTx/>
              <a:buFont typeface="Arial" panose="020B0604020202020204" pitchFamily="34" charset="0"/>
              <a:buChar char="•"/>
            </a:pPr>
            <a:r>
              <a:rPr lang="en-US" b="1" dirty="0">
                <a:solidFill>
                  <a:schemeClr val="accent3">
                    <a:lumMod val="75000"/>
                  </a:schemeClr>
                </a:solidFill>
              </a:rPr>
              <a:t>Tuesday and Thursday - </a:t>
            </a:r>
            <a:r>
              <a:rPr lang="en-US" b="1" dirty="0" err="1">
                <a:solidFill>
                  <a:schemeClr val="accent3">
                    <a:lumMod val="75000"/>
                  </a:schemeClr>
                </a:solidFill>
              </a:rPr>
              <a:t>Pason</a:t>
            </a:r>
            <a:r>
              <a:rPr lang="en-US" b="1" dirty="0">
                <a:solidFill>
                  <a:schemeClr val="accent3">
                    <a:lumMod val="75000"/>
                  </a:schemeClr>
                </a:solidFill>
              </a:rPr>
              <a:t> Gold from 12:15pm-1:30pm</a:t>
            </a:r>
          </a:p>
          <a:p>
            <a:pPr>
              <a:buClrTx/>
              <a:buFont typeface="Arial" panose="020B0604020202020204" pitchFamily="34" charset="0"/>
              <a:buChar char="•"/>
            </a:pPr>
            <a:r>
              <a:rPr lang="en-US" b="1" dirty="0">
                <a:solidFill>
                  <a:schemeClr val="accent3">
                    <a:lumMod val="75000"/>
                  </a:schemeClr>
                </a:solidFill>
              </a:rPr>
              <a:t>Wednesday and Friday – </a:t>
            </a:r>
            <a:r>
              <a:rPr lang="en-US" b="1" dirty="0" err="1">
                <a:solidFill>
                  <a:schemeClr val="accent3">
                    <a:lumMod val="75000"/>
                  </a:schemeClr>
                </a:solidFill>
              </a:rPr>
              <a:t>Pason</a:t>
            </a:r>
            <a:r>
              <a:rPr lang="en-US" b="1" dirty="0">
                <a:solidFill>
                  <a:schemeClr val="accent3">
                    <a:lumMod val="75000"/>
                  </a:schemeClr>
                </a:solidFill>
              </a:rPr>
              <a:t> Gold form 2:45PM to 4:00PM </a:t>
            </a:r>
          </a:p>
          <a:p>
            <a:endParaRPr lang="en-CA" dirty="0"/>
          </a:p>
        </p:txBody>
      </p:sp>
    </p:spTree>
    <p:extLst>
      <p:ext uri="{BB962C8B-B14F-4D97-AF65-F5344CB8AC3E}">
        <p14:creationId xmlns:p14="http://schemas.microsoft.com/office/powerpoint/2010/main" val="298351911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B393-7992-0479-0166-2FE884F52E10}"/>
              </a:ext>
            </a:extLst>
          </p:cNvPr>
          <p:cNvSpPr>
            <a:spLocks noGrp="1"/>
          </p:cNvSpPr>
          <p:nvPr>
            <p:ph type="title"/>
          </p:nvPr>
        </p:nvSpPr>
        <p:spPr/>
        <p:txBody>
          <a:bodyPr/>
          <a:lstStyle/>
          <a:p>
            <a:pPr algn="ctr"/>
            <a:r>
              <a:rPr lang="en-US" b="1" dirty="0">
                <a:solidFill>
                  <a:schemeClr val="accent3">
                    <a:lumMod val="75000"/>
                  </a:schemeClr>
                </a:solidFill>
              </a:rPr>
              <a:t>New for 2023-2024</a:t>
            </a:r>
            <a:br>
              <a:rPr lang="en-US" b="1" dirty="0">
                <a:solidFill>
                  <a:schemeClr val="accent3">
                    <a:lumMod val="75000"/>
                  </a:schemeClr>
                </a:solidFill>
              </a:rPr>
            </a:br>
            <a:r>
              <a:rPr lang="en-US" sz="1800" b="1" dirty="0">
                <a:solidFill>
                  <a:schemeClr val="accent3">
                    <a:lumMod val="75000"/>
                  </a:schemeClr>
                </a:solidFill>
              </a:rPr>
              <a:t>Lindsay Graw</a:t>
            </a:r>
            <a:endParaRPr lang="en-CA" sz="1800" dirty="0">
              <a:solidFill>
                <a:schemeClr val="accent3">
                  <a:lumMod val="75000"/>
                </a:schemeClr>
              </a:solidFill>
            </a:endParaRPr>
          </a:p>
        </p:txBody>
      </p:sp>
      <p:sp>
        <p:nvSpPr>
          <p:cNvPr id="3" name="Text Placeholder 2">
            <a:extLst>
              <a:ext uri="{FF2B5EF4-FFF2-40B4-BE49-F238E27FC236}">
                <a16:creationId xmlns:a16="http://schemas.microsoft.com/office/drawing/2014/main" id="{EFDB766B-97F8-91DA-AF25-54FB544F951D}"/>
              </a:ext>
            </a:extLst>
          </p:cNvPr>
          <p:cNvSpPr>
            <a:spLocks noGrp="1"/>
          </p:cNvSpPr>
          <p:nvPr>
            <p:ph type="body" idx="1"/>
          </p:nvPr>
        </p:nvSpPr>
        <p:spPr>
          <a:xfrm>
            <a:off x="581190" y="2228001"/>
            <a:ext cx="7989754" cy="2902139"/>
          </a:xfrm>
        </p:spPr>
        <p:txBody>
          <a:bodyPr>
            <a:noAutofit/>
          </a:bodyPr>
          <a:lstStyle/>
          <a:p>
            <a:pPr>
              <a:buClr>
                <a:schemeClr val="accent1">
                  <a:lumMod val="75000"/>
                </a:schemeClr>
              </a:buClr>
              <a:buFont typeface="Arial" panose="020B0604020202020204" pitchFamily="34" charset="0"/>
              <a:buChar char="•"/>
            </a:pPr>
            <a:r>
              <a:rPr lang="en-CA" b="1" dirty="0">
                <a:solidFill>
                  <a:schemeClr val="accent3">
                    <a:lumMod val="75000"/>
                  </a:schemeClr>
                </a:solidFill>
              </a:rPr>
              <a:t>The U16AA and U18AA tryouts will be combined for the first 3 skates.</a:t>
            </a:r>
          </a:p>
          <a:p>
            <a:pPr>
              <a:buClr>
                <a:schemeClr val="accent1">
                  <a:lumMod val="75000"/>
                </a:schemeClr>
              </a:buClr>
              <a:buFont typeface="Arial" panose="020B0604020202020204" pitchFamily="34" charset="0"/>
              <a:buChar char="•"/>
            </a:pPr>
            <a:r>
              <a:rPr lang="en-CA" b="1" dirty="0">
                <a:solidFill>
                  <a:schemeClr val="accent3">
                    <a:lumMod val="75000"/>
                  </a:schemeClr>
                </a:solidFill>
              </a:rPr>
              <a:t>This allows 2008 born players to tryout for U18AA and if released not miss out on the opportunity to tryout for U16AA</a:t>
            </a:r>
          </a:p>
          <a:p>
            <a:pPr>
              <a:buClr>
                <a:schemeClr val="accent1">
                  <a:lumMod val="75000"/>
                </a:schemeClr>
              </a:buClr>
              <a:buFont typeface="Arial" panose="020B0604020202020204" pitchFamily="34" charset="0"/>
              <a:buChar char="•"/>
            </a:pPr>
            <a:r>
              <a:rPr lang="en-CA" b="1" dirty="0">
                <a:solidFill>
                  <a:schemeClr val="accent3">
                    <a:lumMod val="75000"/>
                  </a:schemeClr>
                </a:solidFill>
              </a:rPr>
              <a:t>Okotoks 2008 players will have the option of not participating in the U18AA/U16AA skates if they do not have a desire to be selected for U18AA</a:t>
            </a:r>
          </a:p>
          <a:p>
            <a:pPr>
              <a:buClr>
                <a:schemeClr val="accent1">
                  <a:lumMod val="75000"/>
                </a:schemeClr>
              </a:buClr>
              <a:buFont typeface="Arial" panose="020B0604020202020204" pitchFamily="34" charset="0"/>
              <a:buChar char="•"/>
            </a:pPr>
            <a:r>
              <a:rPr lang="en-CA" b="1" dirty="0">
                <a:solidFill>
                  <a:schemeClr val="accent3">
                    <a:lumMod val="75000"/>
                  </a:schemeClr>
                </a:solidFill>
              </a:rPr>
              <a:t>OOAA has rolled out a new website. The association has moved over to RAMP</a:t>
            </a:r>
          </a:p>
          <a:p>
            <a:pPr>
              <a:buClr>
                <a:schemeClr val="accent1">
                  <a:lumMod val="75000"/>
                </a:schemeClr>
              </a:buClr>
              <a:buFont typeface="Arial" panose="020B0604020202020204" pitchFamily="34" charset="0"/>
              <a:buChar char="•"/>
            </a:pPr>
            <a:r>
              <a:rPr lang="en-CA" b="1" dirty="0">
                <a:solidFill>
                  <a:schemeClr val="accent3">
                    <a:lumMod val="75000"/>
                  </a:schemeClr>
                </a:solidFill>
              </a:rPr>
              <a:t>Thank you Kari Meyer for your work on this project.</a:t>
            </a:r>
          </a:p>
        </p:txBody>
      </p:sp>
    </p:spTree>
    <p:extLst>
      <p:ext uri="{BB962C8B-B14F-4D97-AF65-F5344CB8AC3E}">
        <p14:creationId xmlns:p14="http://schemas.microsoft.com/office/powerpoint/2010/main" val="35692463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A5C4-42E8-D04E-9FF4-D649B5FF1678}"/>
              </a:ext>
            </a:extLst>
          </p:cNvPr>
          <p:cNvSpPr>
            <a:spLocks noGrp="1"/>
          </p:cNvSpPr>
          <p:nvPr>
            <p:ph type="title"/>
          </p:nvPr>
        </p:nvSpPr>
        <p:spPr>
          <a:xfrm>
            <a:off x="532958" y="826888"/>
            <a:ext cx="7989754" cy="1083332"/>
          </a:xfrm>
        </p:spPr>
        <p:txBody>
          <a:bodyPr>
            <a:normAutofit/>
          </a:bodyPr>
          <a:lstStyle/>
          <a:p>
            <a:pPr algn="ctr"/>
            <a:r>
              <a:rPr lang="en-US" b="1" dirty="0">
                <a:solidFill>
                  <a:schemeClr val="accent3">
                    <a:lumMod val="75000"/>
                  </a:schemeClr>
                </a:solidFill>
              </a:rPr>
              <a:t>REGISTRATION FEES</a:t>
            </a:r>
            <a:br>
              <a:rPr lang="en-US" b="1" dirty="0">
                <a:solidFill>
                  <a:schemeClr val="accent3">
                    <a:lumMod val="75000"/>
                  </a:schemeClr>
                </a:solidFill>
              </a:rPr>
            </a:br>
            <a:endParaRPr lang="en-US" sz="1600" b="1" dirty="0">
              <a:solidFill>
                <a:schemeClr val="accent3">
                  <a:lumMod val="75000"/>
                </a:schemeClr>
              </a:solidFill>
            </a:endParaRPr>
          </a:p>
        </p:txBody>
      </p:sp>
      <p:sp>
        <p:nvSpPr>
          <p:cNvPr id="3" name="Text Placeholder 2">
            <a:extLst>
              <a:ext uri="{FF2B5EF4-FFF2-40B4-BE49-F238E27FC236}">
                <a16:creationId xmlns:a16="http://schemas.microsoft.com/office/drawing/2014/main" id="{8DF9A4D6-CB4C-0A43-8E82-C1245CE75350}"/>
              </a:ext>
            </a:extLst>
          </p:cNvPr>
          <p:cNvSpPr>
            <a:spLocks noGrp="1"/>
          </p:cNvSpPr>
          <p:nvPr>
            <p:ph type="body" idx="1"/>
          </p:nvPr>
        </p:nvSpPr>
        <p:spPr>
          <a:xfrm>
            <a:off x="332454" y="1692369"/>
            <a:ext cx="8123423" cy="4263242"/>
          </a:xfrm>
        </p:spPr>
        <p:txBody>
          <a:bodyPr>
            <a:normAutofit fontScale="92500" lnSpcReduction="20000"/>
          </a:bodyPr>
          <a:lstStyle/>
          <a:p>
            <a:pPr>
              <a:buClrTx/>
              <a:buFont typeface="Arial" panose="020B0604020202020204" pitchFamily="34" charset="0"/>
              <a:buChar char="•"/>
            </a:pPr>
            <a:endParaRPr lang="en-CA" sz="1700" b="1" dirty="0">
              <a:solidFill>
                <a:schemeClr val="accent3">
                  <a:lumMod val="75000"/>
                </a:schemeClr>
              </a:solidFill>
            </a:endParaRPr>
          </a:p>
          <a:p>
            <a:pPr>
              <a:buClrTx/>
              <a:buFont typeface="Arial" panose="020B0604020202020204" pitchFamily="34" charset="0"/>
              <a:buChar char="•"/>
            </a:pPr>
            <a:endParaRPr lang="en-CA" sz="1700" b="1" dirty="0">
              <a:solidFill>
                <a:schemeClr val="accent3">
                  <a:lumMod val="75000"/>
                </a:schemeClr>
              </a:solidFill>
            </a:endParaRPr>
          </a:p>
          <a:p>
            <a:pPr>
              <a:buClrTx/>
              <a:buFont typeface="Arial" panose="020B0604020202020204" pitchFamily="34" charset="0"/>
              <a:buChar char="•"/>
            </a:pPr>
            <a:r>
              <a:rPr lang="en-CA" sz="1700" b="1" dirty="0">
                <a:solidFill>
                  <a:schemeClr val="accent3">
                    <a:lumMod val="75000"/>
                  </a:schemeClr>
                </a:solidFill>
              </a:rPr>
              <a:t>Conditioning Camps $250.00</a:t>
            </a:r>
          </a:p>
          <a:p>
            <a:pPr>
              <a:buClrTx/>
              <a:buFont typeface="Arial" panose="020B0604020202020204" pitchFamily="34" charset="0"/>
              <a:buChar char="•"/>
            </a:pPr>
            <a:r>
              <a:rPr lang="en-CA" sz="1700" b="1" dirty="0">
                <a:solidFill>
                  <a:schemeClr val="accent3">
                    <a:lumMod val="75000"/>
                  </a:schemeClr>
                </a:solidFill>
              </a:rPr>
              <a:t>Checking Clinic $125.00</a:t>
            </a:r>
          </a:p>
          <a:p>
            <a:pPr>
              <a:buClrTx/>
              <a:buFont typeface="Arial" panose="020B0604020202020204" pitchFamily="34" charset="0"/>
              <a:buChar char="•"/>
            </a:pPr>
            <a:r>
              <a:rPr lang="en-CA" sz="1700" b="1" dirty="0">
                <a:solidFill>
                  <a:schemeClr val="accent3">
                    <a:lumMod val="75000"/>
                  </a:schemeClr>
                </a:solidFill>
              </a:rPr>
              <a:t>Tryout fees</a:t>
            </a:r>
          </a:p>
          <a:p>
            <a:pPr lvl="1">
              <a:buClrTx/>
              <a:buFont typeface="Arial" panose="020B0604020202020204" pitchFamily="34" charset="0"/>
              <a:buChar char="•"/>
            </a:pPr>
            <a:r>
              <a:rPr lang="en-CA" sz="1700" b="1" dirty="0">
                <a:solidFill>
                  <a:schemeClr val="accent3">
                    <a:lumMod val="75000"/>
                  </a:schemeClr>
                </a:solidFill>
              </a:rPr>
              <a:t>1</a:t>
            </a:r>
            <a:r>
              <a:rPr lang="en-CA" sz="1700" b="1" baseline="30000" dirty="0">
                <a:solidFill>
                  <a:schemeClr val="accent3">
                    <a:lumMod val="75000"/>
                  </a:schemeClr>
                </a:solidFill>
              </a:rPr>
              <a:t>st</a:t>
            </a:r>
            <a:r>
              <a:rPr lang="en-CA" sz="1700" b="1" dirty="0">
                <a:solidFill>
                  <a:schemeClr val="accent3">
                    <a:lumMod val="75000"/>
                  </a:schemeClr>
                </a:solidFill>
              </a:rPr>
              <a:t> year U15AAA and 1</a:t>
            </a:r>
            <a:r>
              <a:rPr lang="en-CA" sz="1700" b="1" baseline="30000" dirty="0">
                <a:solidFill>
                  <a:schemeClr val="accent3">
                    <a:lumMod val="75000"/>
                  </a:schemeClr>
                </a:solidFill>
              </a:rPr>
              <a:t>st</a:t>
            </a:r>
            <a:r>
              <a:rPr lang="en-CA" sz="1700" b="1" dirty="0">
                <a:solidFill>
                  <a:schemeClr val="accent3">
                    <a:lumMod val="75000"/>
                  </a:schemeClr>
                </a:solidFill>
              </a:rPr>
              <a:t> year U17AAA/U18AAA $150.00</a:t>
            </a:r>
          </a:p>
          <a:p>
            <a:pPr lvl="1">
              <a:buClrTx/>
              <a:buFont typeface="Arial" panose="020B0604020202020204" pitchFamily="34" charset="0"/>
              <a:buChar char="•"/>
            </a:pPr>
            <a:r>
              <a:rPr lang="en-CA" sz="1700" b="1" dirty="0">
                <a:solidFill>
                  <a:schemeClr val="accent3">
                    <a:lumMod val="75000"/>
                  </a:schemeClr>
                </a:solidFill>
              </a:rPr>
              <a:t>AA teams Male and Female $300.00</a:t>
            </a:r>
          </a:p>
          <a:p>
            <a:pPr lvl="1">
              <a:buClrTx/>
              <a:buFont typeface="Arial" panose="020B0604020202020204" pitchFamily="34" charset="0"/>
              <a:buChar char="•"/>
            </a:pPr>
            <a:r>
              <a:rPr lang="en-CA" sz="1700" b="1" dirty="0">
                <a:solidFill>
                  <a:schemeClr val="accent3">
                    <a:lumMod val="75000"/>
                  </a:schemeClr>
                </a:solidFill>
              </a:rPr>
              <a:t>AAA teams Male and Female $350.00</a:t>
            </a:r>
          </a:p>
          <a:p>
            <a:pPr marL="580644" lvl="1" indent="0">
              <a:buClrTx/>
              <a:buNone/>
            </a:pPr>
            <a:endParaRPr lang="en-CA" sz="1700" b="1" dirty="0">
              <a:solidFill>
                <a:schemeClr val="accent3">
                  <a:lumMod val="75000"/>
                </a:schemeClr>
              </a:solidFill>
            </a:endParaRPr>
          </a:p>
          <a:p>
            <a:pPr marL="580644" lvl="1" indent="0">
              <a:buClrTx/>
              <a:buNone/>
            </a:pPr>
            <a:r>
              <a:rPr lang="en-CA" sz="1700" b="1" dirty="0">
                <a:solidFill>
                  <a:schemeClr val="accent3">
                    <a:lumMod val="75000"/>
                  </a:schemeClr>
                </a:solidFill>
              </a:rPr>
              <a:t>*Tryout fees include jerseys, ice, trainers, referees, potential for green and white game, practices before final roster if applicable*</a:t>
            </a:r>
          </a:p>
          <a:p>
            <a:pPr marL="580644" lvl="1" indent="0">
              <a:buClrTx/>
              <a:buNone/>
            </a:pPr>
            <a:endParaRPr lang="en-CA" sz="1700" b="1" dirty="0">
              <a:solidFill>
                <a:schemeClr val="accent3">
                  <a:lumMod val="75000"/>
                </a:schemeClr>
              </a:solidFill>
            </a:endParaRPr>
          </a:p>
          <a:p>
            <a:pPr marL="580644" lvl="1" indent="0">
              <a:buClrTx/>
              <a:buNone/>
            </a:pPr>
            <a:r>
              <a:rPr lang="en-CA" sz="1700" b="1" dirty="0">
                <a:solidFill>
                  <a:schemeClr val="accent3">
                    <a:lumMod val="75000"/>
                  </a:schemeClr>
                </a:solidFill>
              </a:rPr>
              <a:t>Please only register for your players 1</a:t>
            </a:r>
            <a:r>
              <a:rPr lang="en-CA" sz="1700" b="1" baseline="30000" dirty="0">
                <a:solidFill>
                  <a:schemeClr val="accent3">
                    <a:lumMod val="75000"/>
                  </a:schemeClr>
                </a:solidFill>
              </a:rPr>
              <a:t>st</a:t>
            </a:r>
            <a:r>
              <a:rPr lang="en-CA" sz="1700" b="1" dirty="0">
                <a:solidFill>
                  <a:schemeClr val="accent3">
                    <a:lumMod val="75000"/>
                  </a:schemeClr>
                </a:solidFill>
              </a:rPr>
              <a:t> tryout. If they are released from AAA you can then register for the AA</a:t>
            </a:r>
          </a:p>
          <a:p>
            <a:pPr marL="580644" lvl="1" indent="0">
              <a:buClrTx/>
              <a:buNone/>
            </a:pPr>
            <a:endParaRPr lang="en-CA" sz="1700" b="1" dirty="0">
              <a:solidFill>
                <a:schemeClr val="accent3">
                  <a:lumMod val="75000"/>
                </a:schemeClr>
              </a:solidFill>
            </a:endParaRPr>
          </a:p>
          <a:p>
            <a:pPr marL="580644" lvl="1" indent="0">
              <a:buClrTx/>
              <a:buNone/>
            </a:pPr>
            <a:r>
              <a:rPr lang="en-CA" sz="1700" b="1" dirty="0">
                <a:solidFill>
                  <a:schemeClr val="accent3">
                    <a:lumMod val="75000"/>
                  </a:schemeClr>
                </a:solidFill>
              </a:rPr>
              <a:t>Players do not have to tryout for AAA if they do not want to. In this case please register for AA as your 1</a:t>
            </a:r>
            <a:r>
              <a:rPr lang="en-CA" sz="1700" b="1" baseline="30000" dirty="0">
                <a:solidFill>
                  <a:schemeClr val="accent3">
                    <a:lumMod val="75000"/>
                  </a:schemeClr>
                </a:solidFill>
              </a:rPr>
              <a:t>st</a:t>
            </a:r>
            <a:r>
              <a:rPr lang="en-CA" sz="1700" b="1" dirty="0">
                <a:solidFill>
                  <a:schemeClr val="accent3">
                    <a:lumMod val="75000"/>
                  </a:schemeClr>
                </a:solidFill>
              </a:rPr>
              <a:t> tryout.</a:t>
            </a:r>
          </a:p>
          <a:p>
            <a:pPr>
              <a:buClrTx/>
              <a:buFont typeface="Arial" panose="020B0604020202020204" pitchFamily="34" charset="0"/>
              <a:buChar char="•"/>
            </a:pPr>
            <a:endParaRPr lang="en-CA" sz="1400" dirty="0"/>
          </a:p>
          <a:p>
            <a:pPr marL="123444" indent="0">
              <a:buClrTx/>
              <a:buNone/>
            </a:pPr>
            <a:endParaRPr lang="en-CA" sz="1400" dirty="0"/>
          </a:p>
          <a:p>
            <a:pPr marL="123444" indent="0">
              <a:buClrTx/>
              <a:buNone/>
            </a:pPr>
            <a:endParaRPr lang="en-CA" sz="1400" dirty="0"/>
          </a:p>
        </p:txBody>
      </p:sp>
    </p:spTree>
    <p:extLst>
      <p:ext uri="{BB962C8B-B14F-4D97-AF65-F5344CB8AC3E}">
        <p14:creationId xmlns:p14="http://schemas.microsoft.com/office/powerpoint/2010/main" val="55744792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A5C4-42E8-D04E-9FF4-D649B5FF1678}"/>
              </a:ext>
            </a:extLst>
          </p:cNvPr>
          <p:cNvSpPr>
            <a:spLocks noGrp="1"/>
          </p:cNvSpPr>
          <p:nvPr>
            <p:ph type="title"/>
          </p:nvPr>
        </p:nvSpPr>
        <p:spPr>
          <a:xfrm>
            <a:off x="532958" y="826888"/>
            <a:ext cx="7989754" cy="1083332"/>
          </a:xfrm>
        </p:spPr>
        <p:txBody>
          <a:bodyPr>
            <a:normAutofit/>
          </a:bodyPr>
          <a:lstStyle/>
          <a:p>
            <a:pPr algn="ctr"/>
            <a:r>
              <a:rPr lang="en-US" b="1" dirty="0">
                <a:solidFill>
                  <a:schemeClr val="accent3">
                    <a:lumMod val="75000"/>
                  </a:schemeClr>
                </a:solidFill>
              </a:rPr>
              <a:t>Team Formation Fees</a:t>
            </a:r>
          </a:p>
        </p:txBody>
      </p:sp>
      <p:sp>
        <p:nvSpPr>
          <p:cNvPr id="3" name="Text Placeholder 2">
            <a:extLst>
              <a:ext uri="{FF2B5EF4-FFF2-40B4-BE49-F238E27FC236}">
                <a16:creationId xmlns:a16="http://schemas.microsoft.com/office/drawing/2014/main" id="{8DF9A4D6-CB4C-0A43-8E82-C1245CE75350}"/>
              </a:ext>
            </a:extLst>
          </p:cNvPr>
          <p:cNvSpPr>
            <a:spLocks noGrp="1"/>
          </p:cNvSpPr>
          <p:nvPr>
            <p:ph type="body" idx="1"/>
          </p:nvPr>
        </p:nvSpPr>
        <p:spPr>
          <a:xfrm>
            <a:off x="332454" y="1692369"/>
            <a:ext cx="8123423" cy="4263242"/>
          </a:xfrm>
        </p:spPr>
        <p:txBody>
          <a:bodyPr>
            <a:normAutofit/>
          </a:bodyPr>
          <a:lstStyle/>
          <a:p>
            <a:pPr marL="123444" indent="0">
              <a:buClrTx/>
              <a:buNone/>
            </a:pPr>
            <a:endParaRPr lang="en-CA" b="1" dirty="0"/>
          </a:p>
          <a:p>
            <a:pPr>
              <a:buClrTx/>
              <a:buFont typeface="Arial" panose="020B0604020202020204" pitchFamily="34" charset="0"/>
              <a:buChar char="•"/>
            </a:pPr>
            <a:endParaRPr lang="en-CA" b="1" dirty="0"/>
          </a:p>
          <a:p>
            <a:pPr>
              <a:buClrTx/>
              <a:buFont typeface="Arial" panose="020B0604020202020204" pitchFamily="34" charset="0"/>
              <a:buChar char="•"/>
            </a:pPr>
            <a:r>
              <a:rPr lang="en-CA" b="1" dirty="0">
                <a:solidFill>
                  <a:schemeClr val="accent3">
                    <a:lumMod val="75000"/>
                  </a:schemeClr>
                </a:solidFill>
              </a:rPr>
              <a:t>The fees vary between each team based on how many ice times the teams receive before final team formation.</a:t>
            </a:r>
          </a:p>
          <a:p>
            <a:pPr>
              <a:buClrTx/>
              <a:buFont typeface="Arial" panose="020B0604020202020204" pitchFamily="34" charset="0"/>
              <a:buChar char="•"/>
            </a:pPr>
            <a:endParaRPr lang="en-CA" b="1" dirty="0">
              <a:solidFill>
                <a:schemeClr val="accent3">
                  <a:lumMod val="75000"/>
                </a:schemeClr>
              </a:solidFill>
            </a:endParaRPr>
          </a:p>
          <a:p>
            <a:pPr>
              <a:buClrTx/>
              <a:buFont typeface="Arial" panose="020B0604020202020204" pitchFamily="34" charset="0"/>
              <a:buChar char="•"/>
            </a:pPr>
            <a:r>
              <a:rPr lang="en-CA" b="1" dirty="0">
                <a:solidFill>
                  <a:schemeClr val="accent3">
                    <a:lumMod val="75000"/>
                  </a:schemeClr>
                </a:solidFill>
              </a:rPr>
              <a:t>Items that are covered under team formation fees are:</a:t>
            </a:r>
          </a:p>
          <a:p>
            <a:pPr>
              <a:buClrTx/>
              <a:buFont typeface="Arial" panose="020B0604020202020204" pitchFamily="34" charset="0"/>
              <a:buChar char="•"/>
            </a:pPr>
            <a:r>
              <a:rPr lang="en-CA" b="1" dirty="0">
                <a:solidFill>
                  <a:schemeClr val="accent3">
                    <a:lumMod val="75000"/>
                  </a:schemeClr>
                </a:solidFill>
              </a:rPr>
              <a:t>All practices</a:t>
            </a:r>
          </a:p>
          <a:p>
            <a:pPr>
              <a:buClrTx/>
              <a:buFont typeface="Arial" panose="020B0604020202020204" pitchFamily="34" charset="0"/>
              <a:buChar char="•"/>
            </a:pPr>
            <a:r>
              <a:rPr lang="en-CA" b="1" dirty="0">
                <a:solidFill>
                  <a:schemeClr val="accent3">
                    <a:lumMod val="75000"/>
                  </a:schemeClr>
                </a:solidFill>
              </a:rPr>
              <a:t>Exhibition games</a:t>
            </a:r>
          </a:p>
          <a:p>
            <a:pPr>
              <a:buClrTx/>
              <a:buFont typeface="Arial" panose="020B0604020202020204" pitchFamily="34" charset="0"/>
              <a:buChar char="•"/>
            </a:pPr>
            <a:r>
              <a:rPr lang="en-CA" b="1" dirty="0">
                <a:solidFill>
                  <a:schemeClr val="accent3">
                    <a:lumMod val="75000"/>
                  </a:schemeClr>
                </a:solidFill>
              </a:rPr>
              <a:t>Tournament entry fees </a:t>
            </a:r>
          </a:p>
          <a:p>
            <a:pPr>
              <a:buClrTx/>
              <a:buFont typeface="Arial" panose="020B0604020202020204" pitchFamily="34" charset="0"/>
              <a:buChar char="•"/>
            </a:pPr>
            <a:r>
              <a:rPr lang="en-CA" b="1" dirty="0">
                <a:solidFill>
                  <a:schemeClr val="accent3">
                    <a:lumMod val="75000"/>
                  </a:schemeClr>
                </a:solidFill>
              </a:rPr>
              <a:t>Trainer fees</a:t>
            </a:r>
          </a:p>
          <a:p>
            <a:pPr>
              <a:buClrTx/>
              <a:buFont typeface="Arial" panose="020B0604020202020204" pitchFamily="34" charset="0"/>
              <a:buChar char="•"/>
            </a:pPr>
            <a:r>
              <a:rPr lang="en-CA" b="1" dirty="0">
                <a:solidFill>
                  <a:schemeClr val="accent3">
                    <a:lumMod val="75000"/>
                  </a:schemeClr>
                </a:solidFill>
              </a:rPr>
              <a:t>Referees if required are included</a:t>
            </a:r>
          </a:p>
          <a:p>
            <a:pPr>
              <a:buClrTx/>
              <a:buFont typeface="Arial" panose="020B0604020202020204" pitchFamily="34" charset="0"/>
              <a:buChar char="•"/>
            </a:pPr>
            <a:r>
              <a:rPr lang="en-CA" b="1" dirty="0">
                <a:solidFill>
                  <a:schemeClr val="accent3">
                    <a:lumMod val="75000"/>
                  </a:schemeClr>
                </a:solidFill>
              </a:rPr>
              <a:t>Any additional oversized roster events</a:t>
            </a:r>
          </a:p>
          <a:p>
            <a:pPr>
              <a:buClrTx/>
              <a:buFont typeface="Arial" panose="020B0604020202020204" pitchFamily="34" charset="0"/>
              <a:buChar char="•"/>
            </a:pPr>
            <a:endParaRPr lang="en-CA" b="1" dirty="0"/>
          </a:p>
          <a:p>
            <a:pPr>
              <a:buClrTx/>
              <a:buFont typeface="Arial" panose="020B0604020202020204" pitchFamily="34" charset="0"/>
              <a:buChar char="•"/>
            </a:pPr>
            <a:endParaRPr lang="en-CA" b="1" dirty="0"/>
          </a:p>
          <a:p>
            <a:pPr>
              <a:buClrTx/>
              <a:buFont typeface="Arial" panose="020B0604020202020204" pitchFamily="34" charset="0"/>
              <a:buChar char="•"/>
            </a:pPr>
            <a:endParaRPr lang="en-CA" sz="1400" dirty="0"/>
          </a:p>
          <a:p>
            <a:pPr marL="123444" indent="0">
              <a:buClrTx/>
              <a:buNone/>
            </a:pPr>
            <a:endParaRPr lang="en-CA" sz="1400" dirty="0"/>
          </a:p>
          <a:p>
            <a:pPr marL="123444" indent="0">
              <a:buClrTx/>
              <a:buNone/>
            </a:pPr>
            <a:endParaRPr lang="en-CA" sz="1400" dirty="0"/>
          </a:p>
        </p:txBody>
      </p:sp>
    </p:spTree>
    <p:extLst>
      <p:ext uri="{BB962C8B-B14F-4D97-AF65-F5344CB8AC3E}">
        <p14:creationId xmlns:p14="http://schemas.microsoft.com/office/powerpoint/2010/main" val="239151124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A5C4-42E8-D04E-9FF4-D649B5FF1678}"/>
              </a:ext>
            </a:extLst>
          </p:cNvPr>
          <p:cNvSpPr>
            <a:spLocks noGrp="1"/>
          </p:cNvSpPr>
          <p:nvPr>
            <p:ph type="title"/>
          </p:nvPr>
        </p:nvSpPr>
        <p:spPr>
          <a:xfrm>
            <a:off x="532958" y="826888"/>
            <a:ext cx="7989754" cy="1083332"/>
          </a:xfrm>
        </p:spPr>
        <p:txBody>
          <a:bodyPr>
            <a:normAutofit/>
          </a:bodyPr>
          <a:lstStyle/>
          <a:p>
            <a:pPr algn="ctr"/>
            <a:r>
              <a:rPr lang="en-US" b="1" dirty="0">
                <a:solidFill>
                  <a:schemeClr val="accent3">
                    <a:lumMod val="75000"/>
                  </a:schemeClr>
                </a:solidFill>
              </a:rPr>
              <a:t>Ice Scheduling- Jamie Steer</a:t>
            </a:r>
          </a:p>
        </p:txBody>
      </p:sp>
      <p:sp>
        <p:nvSpPr>
          <p:cNvPr id="3" name="Text Placeholder 2">
            <a:extLst>
              <a:ext uri="{FF2B5EF4-FFF2-40B4-BE49-F238E27FC236}">
                <a16:creationId xmlns:a16="http://schemas.microsoft.com/office/drawing/2014/main" id="{8DF9A4D6-CB4C-0A43-8E82-C1245CE75350}"/>
              </a:ext>
            </a:extLst>
          </p:cNvPr>
          <p:cNvSpPr>
            <a:spLocks noGrp="1"/>
          </p:cNvSpPr>
          <p:nvPr>
            <p:ph type="body" idx="1"/>
          </p:nvPr>
        </p:nvSpPr>
        <p:spPr>
          <a:xfrm>
            <a:off x="332454" y="1692369"/>
            <a:ext cx="8123423" cy="4263242"/>
          </a:xfrm>
        </p:spPr>
        <p:txBody>
          <a:bodyPr>
            <a:normAutofit/>
          </a:bodyPr>
          <a:lstStyle/>
          <a:p>
            <a:pPr>
              <a:buClrTx/>
              <a:buFont typeface="Arial" panose="020B0604020202020204" pitchFamily="34" charset="0"/>
              <a:buChar char="•"/>
            </a:pPr>
            <a:r>
              <a:rPr lang="en-CA" sz="1600" b="1" dirty="0">
                <a:solidFill>
                  <a:schemeClr val="accent3">
                    <a:lumMod val="75000"/>
                  </a:schemeClr>
                </a:solidFill>
              </a:rPr>
              <a:t>Jamie is entering 4th season as OOAA ice scheduler. </a:t>
            </a:r>
          </a:p>
          <a:p>
            <a:pPr>
              <a:buClrTx/>
              <a:buFont typeface="Arial" panose="020B0604020202020204" pitchFamily="34" charset="0"/>
              <a:buChar char="•"/>
            </a:pPr>
            <a:r>
              <a:rPr lang="en-CA" sz="1600" b="1" dirty="0">
                <a:solidFill>
                  <a:schemeClr val="accent3">
                    <a:lumMod val="75000"/>
                  </a:schemeClr>
                </a:solidFill>
              </a:rPr>
              <a:t>Ice scheduling for next season is started and currently working through September with our main arenas (SSSR and the 3 town arenas, Centennial Green/Gold and Murray)</a:t>
            </a:r>
          </a:p>
          <a:p>
            <a:pPr>
              <a:buClrTx/>
              <a:buFont typeface="Arial" panose="020B0604020202020204" pitchFamily="34" charset="0"/>
              <a:buChar char="•"/>
            </a:pPr>
            <a:r>
              <a:rPr lang="en-CA" sz="1600" b="1" dirty="0">
                <a:solidFill>
                  <a:schemeClr val="accent3">
                    <a:lumMod val="75000"/>
                  </a:schemeClr>
                </a:solidFill>
              </a:rPr>
              <a:t>AEHL/AFHL Game scheduling will be commencing shortly as they are looking for ice as soon as we can submit it. </a:t>
            </a:r>
          </a:p>
          <a:p>
            <a:pPr>
              <a:buClrTx/>
              <a:buFont typeface="Arial" panose="020B0604020202020204" pitchFamily="34" charset="0"/>
              <a:buChar char="•"/>
            </a:pPr>
            <a:r>
              <a:rPr lang="en-CA" sz="1600" b="1" dirty="0">
                <a:solidFill>
                  <a:schemeClr val="accent3">
                    <a:lumMod val="75000"/>
                  </a:schemeClr>
                </a:solidFill>
              </a:rPr>
              <a:t>Full Conditioning and evaluation schedule has not officially been released but the dates are </a:t>
            </a:r>
          </a:p>
          <a:p>
            <a:pPr>
              <a:buClrTx/>
              <a:buFont typeface="Arial" panose="020B0604020202020204" pitchFamily="34" charset="0"/>
              <a:buChar char="•"/>
            </a:pPr>
            <a:r>
              <a:rPr lang="en-CA" sz="1600" b="1" dirty="0">
                <a:solidFill>
                  <a:schemeClr val="accent3">
                    <a:lumMod val="75000"/>
                  </a:schemeClr>
                </a:solidFill>
              </a:rPr>
              <a:t>U15 Checking clinic August 14</a:t>
            </a:r>
            <a:r>
              <a:rPr lang="en-CA" sz="1600" b="1" baseline="30000" dirty="0">
                <a:solidFill>
                  <a:schemeClr val="accent3">
                    <a:lumMod val="75000"/>
                  </a:schemeClr>
                </a:solidFill>
              </a:rPr>
              <a:t>th</a:t>
            </a:r>
            <a:r>
              <a:rPr lang="en-CA" sz="1600" b="1" dirty="0">
                <a:solidFill>
                  <a:schemeClr val="accent3">
                    <a:lumMod val="75000"/>
                  </a:schemeClr>
                </a:solidFill>
              </a:rPr>
              <a:t> and 15</a:t>
            </a:r>
            <a:r>
              <a:rPr lang="en-CA" sz="1600" b="1" baseline="30000" dirty="0">
                <a:solidFill>
                  <a:schemeClr val="accent3">
                    <a:lumMod val="75000"/>
                  </a:schemeClr>
                </a:solidFill>
              </a:rPr>
              <a:t>th</a:t>
            </a:r>
            <a:r>
              <a:rPr lang="en-CA" sz="1600" b="1" dirty="0">
                <a:solidFill>
                  <a:schemeClr val="accent3">
                    <a:lumMod val="75000"/>
                  </a:schemeClr>
                </a:solidFill>
              </a:rPr>
              <a:t> </a:t>
            </a:r>
          </a:p>
          <a:p>
            <a:pPr>
              <a:buClrTx/>
              <a:buFont typeface="Arial" panose="020B0604020202020204" pitchFamily="34" charset="0"/>
              <a:buChar char="•"/>
            </a:pPr>
            <a:r>
              <a:rPr lang="en-CA" sz="1600" b="1" dirty="0">
                <a:solidFill>
                  <a:schemeClr val="accent3">
                    <a:lumMod val="75000"/>
                  </a:schemeClr>
                </a:solidFill>
              </a:rPr>
              <a:t>Conditioning Camps August 17</a:t>
            </a:r>
            <a:r>
              <a:rPr lang="en-CA" sz="1600" b="1" baseline="30000" dirty="0">
                <a:solidFill>
                  <a:schemeClr val="accent3">
                    <a:lumMod val="75000"/>
                  </a:schemeClr>
                </a:solidFill>
              </a:rPr>
              <a:t>th</a:t>
            </a:r>
            <a:r>
              <a:rPr lang="en-CA" sz="1600" b="1" dirty="0">
                <a:solidFill>
                  <a:schemeClr val="accent3">
                    <a:lumMod val="75000"/>
                  </a:schemeClr>
                </a:solidFill>
              </a:rPr>
              <a:t> to 30</a:t>
            </a:r>
            <a:r>
              <a:rPr lang="en-CA" sz="1600" b="1" baseline="30000" dirty="0">
                <a:solidFill>
                  <a:schemeClr val="accent3">
                    <a:lumMod val="75000"/>
                  </a:schemeClr>
                </a:solidFill>
              </a:rPr>
              <a:t>th</a:t>
            </a:r>
            <a:r>
              <a:rPr lang="en-CA" sz="1600" b="1" dirty="0">
                <a:solidFill>
                  <a:schemeClr val="accent3">
                    <a:lumMod val="75000"/>
                  </a:schemeClr>
                </a:solidFill>
              </a:rPr>
              <a:t> </a:t>
            </a:r>
          </a:p>
          <a:p>
            <a:pPr>
              <a:buClrTx/>
              <a:buFont typeface="Arial" panose="020B0604020202020204" pitchFamily="34" charset="0"/>
              <a:buChar char="•"/>
            </a:pPr>
            <a:r>
              <a:rPr lang="en-CA" sz="1600" b="1" dirty="0">
                <a:solidFill>
                  <a:schemeClr val="accent3">
                    <a:lumMod val="75000"/>
                  </a:schemeClr>
                </a:solidFill>
              </a:rPr>
              <a:t>Evaluations Starting August 23rd and going until September 25</a:t>
            </a:r>
            <a:r>
              <a:rPr lang="en-CA" sz="1600" b="1" baseline="30000" dirty="0">
                <a:solidFill>
                  <a:schemeClr val="accent3">
                    <a:lumMod val="75000"/>
                  </a:schemeClr>
                </a:solidFill>
              </a:rPr>
              <a:t>th</a:t>
            </a:r>
            <a:r>
              <a:rPr lang="en-CA" sz="1600" b="1" dirty="0">
                <a:solidFill>
                  <a:schemeClr val="accent3">
                    <a:lumMod val="75000"/>
                  </a:schemeClr>
                </a:solidFill>
              </a:rPr>
              <a:t> (tentatively). U18/U16 AA Mixed can sometimes delay this finish.</a:t>
            </a:r>
          </a:p>
          <a:p>
            <a:pPr>
              <a:buClrTx/>
              <a:buFont typeface="Arial" panose="020B0604020202020204" pitchFamily="34" charset="0"/>
              <a:buChar char="•"/>
            </a:pPr>
            <a:r>
              <a:rPr lang="en-CA" sz="1600" b="1" dirty="0">
                <a:solidFill>
                  <a:schemeClr val="accent3">
                    <a:lumMod val="75000"/>
                  </a:schemeClr>
                </a:solidFill>
              </a:rPr>
              <a:t>Hosting exhibition tourneys for U15 AAA September 10</a:t>
            </a:r>
            <a:r>
              <a:rPr lang="en-CA" sz="1600" b="1" baseline="30000" dirty="0">
                <a:solidFill>
                  <a:schemeClr val="accent3">
                    <a:lumMod val="75000"/>
                  </a:schemeClr>
                </a:solidFill>
              </a:rPr>
              <a:t>th</a:t>
            </a:r>
            <a:r>
              <a:rPr lang="en-CA" sz="1600" b="1" dirty="0">
                <a:solidFill>
                  <a:schemeClr val="accent3">
                    <a:lumMod val="75000"/>
                  </a:schemeClr>
                </a:solidFill>
              </a:rPr>
              <a:t> and 11</a:t>
            </a:r>
            <a:r>
              <a:rPr lang="en-CA" sz="1600" b="1" baseline="30000" dirty="0">
                <a:solidFill>
                  <a:schemeClr val="accent3">
                    <a:lumMod val="75000"/>
                  </a:schemeClr>
                </a:solidFill>
              </a:rPr>
              <a:t>th</a:t>
            </a:r>
            <a:r>
              <a:rPr lang="en-CA" sz="1600" b="1" dirty="0">
                <a:solidFill>
                  <a:schemeClr val="accent3">
                    <a:lumMod val="75000"/>
                  </a:schemeClr>
                </a:solidFill>
              </a:rPr>
              <a:t>  </a:t>
            </a:r>
          </a:p>
          <a:p>
            <a:pPr>
              <a:buClrTx/>
              <a:buFont typeface="Arial" panose="020B0604020202020204" pitchFamily="34" charset="0"/>
              <a:buChar char="•"/>
            </a:pPr>
            <a:r>
              <a:rPr lang="en-CA" sz="1600" b="1" dirty="0">
                <a:solidFill>
                  <a:schemeClr val="accent3">
                    <a:lumMod val="75000"/>
                  </a:schemeClr>
                </a:solidFill>
              </a:rPr>
              <a:t>Hosting exhibition tourneys for U18 AAA and possibly September 12</a:t>
            </a:r>
            <a:r>
              <a:rPr lang="en-CA" sz="1600" b="1" baseline="30000" dirty="0">
                <a:solidFill>
                  <a:schemeClr val="accent3">
                    <a:lumMod val="75000"/>
                  </a:schemeClr>
                </a:solidFill>
              </a:rPr>
              <a:t>th</a:t>
            </a:r>
            <a:r>
              <a:rPr lang="en-CA" sz="1600" b="1" dirty="0">
                <a:solidFill>
                  <a:schemeClr val="accent3">
                    <a:lumMod val="75000"/>
                  </a:schemeClr>
                </a:solidFill>
              </a:rPr>
              <a:t> to 14</a:t>
            </a:r>
            <a:r>
              <a:rPr lang="en-CA" sz="1600" b="1" baseline="30000" dirty="0">
                <a:solidFill>
                  <a:schemeClr val="accent3">
                    <a:lumMod val="75000"/>
                  </a:schemeClr>
                </a:solidFill>
              </a:rPr>
              <a:t>th</a:t>
            </a:r>
            <a:r>
              <a:rPr lang="en-CA" sz="1600" b="1" dirty="0">
                <a:solidFill>
                  <a:schemeClr val="accent3">
                    <a:lumMod val="75000"/>
                  </a:schemeClr>
                </a:solidFill>
              </a:rPr>
              <a:t> </a:t>
            </a:r>
          </a:p>
          <a:p>
            <a:pPr>
              <a:buClrTx/>
              <a:buFont typeface="Arial" panose="020B0604020202020204" pitchFamily="34" charset="0"/>
              <a:buChar char="•"/>
            </a:pPr>
            <a:r>
              <a:rPr lang="en-CA" sz="1600" b="1" dirty="0">
                <a:solidFill>
                  <a:schemeClr val="accent3">
                    <a:lumMod val="75000"/>
                  </a:schemeClr>
                </a:solidFill>
              </a:rPr>
              <a:t>Hoping to host U13 AA female the weekend of the 15</a:t>
            </a:r>
            <a:r>
              <a:rPr lang="en-CA" sz="1600" b="1" baseline="30000" dirty="0">
                <a:solidFill>
                  <a:schemeClr val="accent3">
                    <a:lumMod val="75000"/>
                  </a:schemeClr>
                </a:solidFill>
              </a:rPr>
              <a:t>th</a:t>
            </a:r>
            <a:r>
              <a:rPr lang="en-CA" sz="1600" b="1" dirty="0">
                <a:solidFill>
                  <a:schemeClr val="accent3">
                    <a:lumMod val="75000"/>
                  </a:schemeClr>
                </a:solidFill>
              </a:rPr>
              <a:t> to 17</a:t>
            </a:r>
            <a:r>
              <a:rPr lang="en-CA" sz="1600" b="1" baseline="30000" dirty="0">
                <a:solidFill>
                  <a:schemeClr val="accent3">
                    <a:lumMod val="75000"/>
                  </a:schemeClr>
                </a:solidFill>
              </a:rPr>
              <a:t>th</a:t>
            </a:r>
            <a:r>
              <a:rPr lang="en-CA" sz="1600" b="1" dirty="0">
                <a:solidFill>
                  <a:schemeClr val="accent3">
                    <a:lumMod val="75000"/>
                  </a:schemeClr>
                </a:solidFill>
              </a:rPr>
              <a:t> </a:t>
            </a:r>
          </a:p>
          <a:p>
            <a:pPr>
              <a:buClrTx/>
              <a:buFont typeface="Arial" panose="020B0604020202020204" pitchFamily="34" charset="0"/>
              <a:buChar char="•"/>
            </a:pPr>
            <a:endParaRPr lang="en-CA" sz="1400" dirty="0"/>
          </a:p>
        </p:txBody>
      </p:sp>
    </p:spTree>
    <p:extLst>
      <p:ext uri="{BB962C8B-B14F-4D97-AF65-F5344CB8AC3E}">
        <p14:creationId xmlns:p14="http://schemas.microsoft.com/office/powerpoint/2010/main" val="60285300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608DE-55F8-58F0-EDAD-72FE361771D6}"/>
              </a:ext>
            </a:extLst>
          </p:cNvPr>
          <p:cNvSpPr>
            <a:spLocks noGrp="1"/>
          </p:cNvSpPr>
          <p:nvPr>
            <p:ph type="title"/>
          </p:nvPr>
        </p:nvSpPr>
        <p:spPr/>
        <p:txBody>
          <a:bodyPr/>
          <a:lstStyle/>
          <a:p>
            <a:pPr algn="ctr"/>
            <a:r>
              <a:rPr lang="en-CA" b="1" dirty="0">
                <a:solidFill>
                  <a:schemeClr val="accent3">
                    <a:lumMod val="75000"/>
                  </a:schemeClr>
                </a:solidFill>
              </a:rPr>
              <a:t>Health and Safety</a:t>
            </a:r>
          </a:p>
        </p:txBody>
      </p:sp>
      <p:sp>
        <p:nvSpPr>
          <p:cNvPr id="3" name="Text Placeholder 2">
            <a:extLst>
              <a:ext uri="{FF2B5EF4-FFF2-40B4-BE49-F238E27FC236}">
                <a16:creationId xmlns:a16="http://schemas.microsoft.com/office/drawing/2014/main" id="{0CD1428A-B03F-0716-A84F-9093B5BDD9FA}"/>
              </a:ext>
            </a:extLst>
          </p:cNvPr>
          <p:cNvSpPr>
            <a:spLocks noGrp="1"/>
          </p:cNvSpPr>
          <p:nvPr>
            <p:ph type="body" idx="1"/>
          </p:nvPr>
        </p:nvSpPr>
        <p:spPr>
          <a:xfrm>
            <a:off x="581190" y="2005070"/>
            <a:ext cx="7989754" cy="4852930"/>
          </a:xfrm>
        </p:spPr>
        <p:txBody>
          <a:bodyPr>
            <a:normAutofit fontScale="55000" lnSpcReduction="20000"/>
          </a:bodyPr>
          <a:lstStyle/>
          <a:p>
            <a:pPr indent="-457200" fontAlgn="base">
              <a:spcBef>
                <a:spcPts val="0"/>
              </a:spcBef>
              <a:buClrTx/>
              <a:buFont typeface="Arial" panose="020B0604020202020204" pitchFamily="34" charset="0"/>
              <a:buChar char="•"/>
            </a:pPr>
            <a:r>
              <a:rPr lang="en-US" sz="2900" b="1" i="0" u="none" strike="noStrike" dirty="0">
                <a:solidFill>
                  <a:schemeClr val="accent3">
                    <a:lumMod val="75000"/>
                  </a:schemeClr>
                </a:solidFill>
                <a:effectLst/>
              </a:rPr>
              <a:t>Second season for OOAA to implement safety program.</a:t>
            </a:r>
          </a:p>
          <a:p>
            <a:pPr indent="-457200" fontAlgn="base">
              <a:spcBef>
                <a:spcPts val="0"/>
              </a:spcBef>
              <a:buClrTx/>
              <a:buFont typeface="Arial" panose="020B0604020202020204" pitchFamily="34" charset="0"/>
              <a:buChar char="•"/>
            </a:pPr>
            <a:br>
              <a:rPr lang="en-US" sz="2900" b="1" dirty="0">
                <a:solidFill>
                  <a:schemeClr val="accent3">
                    <a:lumMod val="75000"/>
                  </a:schemeClr>
                </a:solidFill>
                <a:effectLst/>
              </a:rPr>
            </a:br>
            <a:r>
              <a:rPr lang="en-US" sz="2900" b="1" i="0" u="none" strike="noStrike" dirty="0">
                <a:solidFill>
                  <a:schemeClr val="accent3">
                    <a:lumMod val="75000"/>
                  </a:schemeClr>
                </a:solidFill>
                <a:effectLst/>
              </a:rPr>
              <a:t>All teams assigned an Athletic Therapist</a:t>
            </a:r>
          </a:p>
          <a:p>
            <a:pPr indent="-457200" fontAlgn="base">
              <a:spcBef>
                <a:spcPts val="0"/>
              </a:spcBef>
              <a:buClrTx/>
              <a:buFont typeface="Arial" panose="020B0604020202020204" pitchFamily="34" charset="0"/>
              <a:buChar char="•"/>
            </a:pPr>
            <a:br>
              <a:rPr lang="en-US" sz="2900" b="1" dirty="0">
                <a:solidFill>
                  <a:schemeClr val="accent3">
                    <a:lumMod val="75000"/>
                  </a:schemeClr>
                </a:solidFill>
                <a:effectLst/>
              </a:rPr>
            </a:br>
            <a:r>
              <a:rPr lang="en-US" sz="2900" b="1" i="0" u="none" strike="noStrike" dirty="0">
                <a:solidFill>
                  <a:schemeClr val="accent3">
                    <a:lumMod val="75000"/>
                  </a:schemeClr>
                </a:solidFill>
                <a:effectLst/>
              </a:rPr>
              <a:t>OOAA Hired 2 local Athletic Therapy companies to oversee all 12 teams.  All AT’s and both companies had constant communication with Orinda McCann and Raeanne Tangedal to assure all Hockey Canada Safety guidelines were met.  </a:t>
            </a:r>
          </a:p>
          <a:p>
            <a:pPr indent="-457200">
              <a:spcBef>
                <a:spcPts val="0"/>
              </a:spcBef>
              <a:buClrTx/>
              <a:buFont typeface="Arial" panose="020B0604020202020204" pitchFamily="34" charset="0"/>
              <a:buChar char="•"/>
            </a:pPr>
            <a:r>
              <a:rPr lang="en-US" sz="2900" b="1" i="0" u="none" strike="noStrike" dirty="0">
                <a:solidFill>
                  <a:schemeClr val="accent3">
                    <a:lumMod val="75000"/>
                  </a:schemeClr>
                </a:solidFill>
                <a:effectLst/>
              </a:rPr>
              <a:t>Baseline Athletic Therapy - Laura Redgate</a:t>
            </a:r>
            <a:endParaRPr lang="en-US" sz="2900" b="1" dirty="0">
              <a:solidFill>
                <a:schemeClr val="accent3">
                  <a:lumMod val="75000"/>
                </a:schemeClr>
              </a:solidFill>
              <a:effectLst/>
            </a:endParaRPr>
          </a:p>
          <a:p>
            <a:pPr indent="-457200">
              <a:spcBef>
                <a:spcPts val="0"/>
              </a:spcBef>
              <a:buClrTx/>
              <a:buFont typeface="Arial" panose="020B0604020202020204" pitchFamily="34" charset="0"/>
              <a:buChar char="•"/>
            </a:pPr>
            <a:r>
              <a:rPr lang="en-US" sz="2900" b="1" i="0" u="none" strike="noStrike" dirty="0">
                <a:solidFill>
                  <a:schemeClr val="accent3">
                    <a:lumMod val="75000"/>
                  </a:schemeClr>
                </a:solidFill>
                <a:effectLst/>
              </a:rPr>
              <a:t>ProSport Therapy - Savannah Blakely</a:t>
            </a:r>
            <a:endParaRPr lang="en-US" sz="2900" b="1" dirty="0">
              <a:solidFill>
                <a:schemeClr val="accent3">
                  <a:lumMod val="75000"/>
                </a:schemeClr>
              </a:solidFill>
              <a:effectLst/>
            </a:endParaRPr>
          </a:p>
          <a:p>
            <a:pPr indent="-457200" fontAlgn="base">
              <a:spcBef>
                <a:spcPts val="0"/>
              </a:spcBef>
              <a:buClrTx/>
              <a:buFont typeface="Arial" panose="020B0604020202020204" pitchFamily="34" charset="0"/>
              <a:buChar char="•"/>
            </a:pPr>
            <a:br>
              <a:rPr lang="en-US" sz="2900" b="1" dirty="0">
                <a:solidFill>
                  <a:schemeClr val="accent3">
                    <a:lumMod val="75000"/>
                  </a:schemeClr>
                </a:solidFill>
                <a:effectLst/>
              </a:rPr>
            </a:br>
            <a:r>
              <a:rPr lang="en-US" sz="2900" b="1" i="0" u="none" strike="noStrike" dirty="0">
                <a:solidFill>
                  <a:schemeClr val="accent3">
                    <a:lumMod val="75000"/>
                  </a:schemeClr>
                </a:solidFill>
                <a:effectLst/>
              </a:rPr>
              <a:t>What does an Athletic therapist do? They are musculoskeletal specialists that are sports first aid responders and CPR trained; highly trained in concussion management; qualified to access, treat and provide supportive taping and bracing techniques, that allow to  make safe decisions on returning athletes to the ice. </a:t>
            </a:r>
          </a:p>
          <a:p>
            <a:pPr indent="-457200" fontAlgn="base">
              <a:spcBef>
                <a:spcPts val="0"/>
              </a:spcBef>
              <a:buClrTx/>
              <a:buFont typeface="Arial" panose="020B0604020202020204" pitchFamily="34" charset="0"/>
              <a:buChar char="•"/>
            </a:pPr>
            <a:endParaRPr lang="en-US" sz="2900" b="1" dirty="0">
              <a:solidFill>
                <a:schemeClr val="accent3">
                  <a:lumMod val="75000"/>
                </a:schemeClr>
              </a:solidFill>
            </a:endParaRPr>
          </a:p>
          <a:p>
            <a:pPr indent="-457200" fontAlgn="base">
              <a:spcBef>
                <a:spcPts val="0"/>
              </a:spcBef>
              <a:buClrTx/>
              <a:buFont typeface="Arial" panose="020B0604020202020204" pitchFamily="34" charset="0"/>
              <a:buChar char="•"/>
            </a:pPr>
            <a:r>
              <a:rPr lang="en-US" sz="2900" b="1" i="0" u="none" strike="noStrike" dirty="0" err="1">
                <a:solidFill>
                  <a:schemeClr val="accent3">
                    <a:lumMod val="75000"/>
                  </a:schemeClr>
                </a:solidFill>
                <a:effectLst/>
              </a:rPr>
              <a:t>HeadCheck</a:t>
            </a:r>
            <a:r>
              <a:rPr lang="en-US" sz="2900" b="1" i="0" u="none" strike="noStrike" dirty="0">
                <a:solidFill>
                  <a:schemeClr val="accent3">
                    <a:lumMod val="75000"/>
                  </a:schemeClr>
                </a:solidFill>
                <a:effectLst/>
              </a:rPr>
              <a:t> Health used for concussion management tool.  All AT’s trained in it. </a:t>
            </a:r>
          </a:p>
          <a:p>
            <a:pPr marL="0" indent="0" fontAlgn="base">
              <a:spcBef>
                <a:spcPts val="0"/>
              </a:spcBef>
              <a:buClrTx/>
              <a:buNone/>
            </a:pPr>
            <a:r>
              <a:rPr lang="en-US" sz="2900" b="1" dirty="0">
                <a:solidFill>
                  <a:schemeClr val="accent3">
                    <a:lumMod val="75000"/>
                  </a:schemeClr>
                </a:solidFill>
                <a:effectLst/>
              </a:rPr>
              <a:t>	</a:t>
            </a:r>
            <a:br>
              <a:rPr lang="en-US" sz="2900" b="1" dirty="0">
                <a:solidFill>
                  <a:schemeClr val="accent3">
                    <a:lumMod val="75000"/>
                  </a:schemeClr>
                </a:solidFill>
                <a:effectLst/>
              </a:rPr>
            </a:br>
            <a:r>
              <a:rPr lang="en-US" sz="2900" b="1" i="0" u="none" strike="noStrike" dirty="0">
                <a:solidFill>
                  <a:schemeClr val="accent3">
                    <a:lumMod val="75000"/>
                  </a:schemeClr>
                </a:solidFill>
                <a:effectLst/>
              </a:rPr>
              <a:t>Mindful Wellbeing: Amy Snyder</a:t>
            </a:r>
          </a:p>
          <a:p>
            <a:pPr>
              <a:spcBef>
                <a:spcPts val="0"/>
              </a:spcBef>
              <a:buClrTx/>
              <a:buFont typeface="Arial" panose="020B0604020202020204" pitchFamily="34" charset="0"/>
              <a:buChar char="•"/>
            </a:pPr>
            <a:r>
              <a:rPr lang="en-US" sz="2900" b="1" i="0" u="none" strike="noStrike" dirty="0">
                <a:solidFill>
                  <a:schemeClr val="accent3">
                    <a:lumMod val="75000"/>
                  </a:schemeClr>
                </a:solidFill>
                <a:effectLst/>
              </a:rPr>
              <a:t>  Program expanded for 2023-2024 season</a:t>
            </a:r>
            <a:endParaRPr lang="en-US" sz="2900" b="1" dirty="0">
              <a:solidFill>
                <a:schemeClr val="accent3">
                  <a:lumMod val="75000"/>
                </a:schemeClr>
              </a:solidFill>
              <a:effectLst/>
            </a:endParaRPr>
          </a:p>
          <a:p>
            <a:pPr marL="123444" indent="0">
              <a:buNone/>
            </a:pPr>
            <a:br>
              <a:rPr lang="en-US" dirty="0"/>
            </a:br>
            <a:br>
              <a:rPr lang="en-US" dirty="0"/>
            </a:br>
            <a:endParaRPr lang="en-CA" dirty="0"/>
          </a:p>
        </p:txBody>
      </p:sp>
    </p:spTree>
    <p:extLst>
      <p:ext uri="{BB962C8B-B14F-4D97-AF65-F5344CB8AC3E}">
        <p14:creationId xmlns:p14="http://schemas.microsoft.com/office/powerpoint/2010/main" val="239346632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A5C4-42E8-D04E-9FF4-D649B5FF1678}"/>
              </a:ext>
            </a:extLst>
          </p:cNvPr>
          <p:cNvSpPr>
            <a:spLocks noGrp="1"/>
          </p:cNvSpPr>
          <p:nvPr>
            <p:ph type="title"/>
          </p:nvPr>
        </p:nvSpPr>
        <p:spPr>
          <a:xfrm>
            <a:off x="532958" y="826888"/>
            <a:ext cx="7989754" cy="1083332"/>
          </a:xfrm>
        </p:spPr>
        <p:txBody>
          <a:bodyPr>
            <a:normAutofit/>
          </a:bodyPr>
          <a:lstStyle/>
          <a:p>
            <a:pPr algn="ctr"/>
            <a:r>
              <a:rPr lang="en-US" b="1" dirty="0">
                <a:solidFill>
                  <a:schemeClr val="accent3">
                    <a:lumMod val="75000"/>
                  </a:schemeClr>
                </a:solidFill>
              </a:rPr>
              <a:t>Equipment Update – Diane Bjornson</a:t>
            </a:r>
          </a:p>
        </p:txBody>
      </p:sp>
      <p:sp>
        <p:nvSpPr>
          <p:cNvPr id="4" name="TextBox 3">
            <a:extLst>
              <a:ext uri="{FF2B5EF4-FFF2-40B4-BE49-F238E27FC236}">
                <a16:creationId xmlns:a16="http://schemas.microsoft.com/office/drawing/2014/main" id="{45E94A03-B415-4511-83E5-D7F4DA18C708}"/>
              </a:ext>
            </a:extLst>
          </p:cNvPr>
          <p:cNvSpPr txBox="1"/>
          <p:nvPr/>
        </p:nvSpPr>
        <p:spPr>
          <a:xfrm>
            <a:off x="532958" y="2228295"/>
            <a:ext cx="7776987" cy="2554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l">
              <a:buFont typeface="Arial" panose="020B0604020202020204" pitchFamily="34" charset="0"/>
              <a:buChar char="•"/>
            </a:pPr>
            <a:r>
              <a:rPr lang="en-US" sz="1800" b="1" i="0" dirty="0">
                <a:solidFill>
                  <a:schemeClr val="accent3">
                    <a:lumMod val="75000"/>
                  </a:schemeClr>
                </a:solidFill>
                <a:effectLst/>
                <a:latin typeface="Gill Sans"/>
              </a:rPr>
              <a:t>Inventory moved to new storage space</a:t>
            </a:r>
          </a:p>
          <a:p>
            <a:pPr algn="l">
              <a:buFont typeface="Arial" panose="020B0604020202020204" pitchFamily="34" charset="0"/>
              <a:buChar char="•"/>
            </a:pPr>
            <a:r>
              <a:rPr lang="en-US" sz="1800" b="1" i="0" dirty="0">
                <a:solidFill>
                  <a:schemeClr val="accent3">
                    <a:lumMod val="75000"/>
                  </a:schemeClr>
                </a:solidFill>
                <a:effectLst/>
                <a:latin typeface="Gill Sans"/>
              </a:rPr>
              <a:t>2023/2024 season inventory order placed</a:t>
            </a:r>
          </a:p>
          <a:p>
            <a:pPr algn="l">
              <a:buFont typeface="Arial" panose="020B0604020202020204" pitchFamily="34" charset="0"/>
              <a:buChar char="•"/>
            </a:pPr>
            <a:r>
              <a:rPr lang="en-US" sz="1800" b="1" i="0" dirty="0">
                <a:solidFill>
                  <a:schemeClr val="accent3">
                    <a:lumMod val="75000"/>
                  </a:schemeClr>
                </a:solidFill>
                <a:effectLst/>
                <a:latin typeface="Gill Sans"/>
              </a:rPr>
              <a:t>Price increase on some inventory/services (bags, jersey cresting &amp; custom green jerseys)</a:t>
            </a:r>
          </a:p>
          <a:p>
            <a:pPr algn="l">
              <a:buFont typeface="Arial" panose="020B0604020202020204" pitchFamily="34" charset="0"/>
              <a:buChar char="•"/>
            </a:pPr>
            <a:r>
              <a:rPr lang="en-US" sz="1800" b="1" i="0" dirty="0">
                <a:solidFill>
                  <a:schemeClr val="accent3">
                    <a:lumMod val="75000"/>
                  </a:schemeClr>
                </a:solidFill>
                <a:effectLst/>
                <a:latin typeface="Gill Sans"/>
              </a:rPr>
              <a:t>2023/2023 season - all inventory for socks &amp; bags will be billed to team (including individual player requests throughout the season) </a:t>
            </a:r>
          </a:p>
          <a:p>
            <a:pPr algn="l">
              <a:buFont typeface="Arial" panose="020B0604020202020204" pitchFamily="34" charset="0"/>
              <a:buChar char="•"/>
            </a:pPr>
            <a:r>
              <a:rPr lang="en-US" sz="1800" b="1" i="0" dirty="0">
                <a:solidFill>
                  <a:schemeClr val="accent3">
                    <a:lumMod val="75000"/>
                  </a:schemeClr>
                </a:solidFill>
                <a:effectLst/>
                <a:latin typeface="Gill Sans"/>
              </a:rPr>
              <a:t>Retiring player jersey purchase program to be implemented 2023/2024 season</a:t>
            </a:r>
          </a:p>
          <a:p>
            <a:pPr algn="l">
              <a:buFont typeface="Arial" panose="020B0604020202020204" pitchFamily="34" charset="0"/>
              <a:buChar char="•"/>
            </a:pPr>
            <a:r>
              <a:rPr lang="en-US" sz="1800" b="1" i="0" dirty="0">
                <a:solidFill>
                  <a:schemeClr val="accent3">
                    <a:lumMod val="75000"/>
                  </a:schemeClr>
                </a:solidFill>
                <a:effectLst/>
                <a:latin typeface="Gill Sans"/>
              </a:rPr>
              <a:t>Old jerseys available for purchase (where 3 sets exist) at a reduced price</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681D2C03-F137-74B0-9794-22F694C9A3B7}"/>
              </a:ext>
            </a:extLst>
          </p:cNvPr>
          <p:cNvSpPr txBox="1"/>
          <p:nvPr/>
        </p:nvSpPr>
        <p:spPr>
          <a:xfrm>
            <a:off x="2286000" y="3277866"/>
            <a:ext cx="457200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b="0" dirty="0">
                <a:effectLst/>
              </a:rPr>
              <a:t> </a:t>
            </a:r>
            <a:endParaRPr lang="en-CA" dirty="0"/>
          </a:p>
        </p:txBody>
      </p:sp>
      <p:sp>
        <p:nvSpPr>
          <p:cNvPr id="7" name="TextBox 6">
            <a:extLst>
              <a:ext uri="{FF2B5EF4-FFF2-40B4-BE49-F238E27FC236}">
                <a16:creationId xmlns:a16="http://schemas.microsoft.com/office/drawing/2014/main" id="{482060AC-C8B2-9276-5FBA-B7CD4E99B8DE}"/>
              </a:ext>
            </a:extLst>
          </p:cNvPr>
          <p:cNvSpPr txBox="1"/>
          <p:nvPr/>
        </p:nvSpPr>
        <p:spPr>
          <a:xfrm>
            <a:off x="2286000" y="3275112"/>
            <a:ext cx="457200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b="0" dirty="0">
                <a:effectLst/>
              </a:rPr>
              <a:t> </a:t>
            </a:r>
            <a:endParaRPr lang="en-CA" dirty="0"/>
          </a:p>
        </p:txBody>
      </p:sp>
      <p:sp>
        <p:nvSpPr>
          <p:cNvPr id="9" name="TextBox 8">
            <a:extLst>
              <a:ext uri="{FF2B5EF4-FFF2-40B4-BE49-F238E27FC236}">
                <a16:creationId xmlns:a16="http://schemas.microsoft.com/office/drawing/2014/main" id="{C1E425AE-7CFF-76DC-16E3-FED9B370EF2A}"/>
              </a:ext>
            </a:extLst>
          </p:cNvPr>
          <p:cNvSpPr txBox="1"/>
          <p:nvPr/>
        </p:nvSpPr>
        <p:spPr>
          <a:xfrm>
            <a:off x="2286000" y="3275112"/>
            <a:ext cx="457200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b="0" dirty="0">
                <a:effectLst/>
              </a:rPr>
              <a:t> </a:t>
            </a:r>
            <a:endParaRPr lang="en-CA" dirty="0"/>
          </a:p>
        </p:txBody>
      </p:sp>
    </p:spTree>
    <p:extLst>
      <p:ext uri="{BB962C8B-B14F-4D97-AF65-F5344CB8AC3E}">
        <p14:creationId xmlns:p14="http://schemas.microsoft.com/office/powerpoint/2010/main" val="291689421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D0B23-5E68-29E3-EFCC-E18543E77839}"/>
              </a:ext>
            </a:extLst>
          </p:cNvPr>
          <p:cNvSpPr>
            <a:spLocks noGrp="1"/>
          </p:cNvSpPr>
          <p:nvPr>
            <p:ph type="title"/>
          </p:nvPr>
        </p:nvSpPr>
        <p:spPr/>
        <p:txBody>
          <a:bodyPr/>
          <a:lstStyle/>
          <a:p>
            <a:pPr algn="ctr"/>
            <a:r>
              <a:rPr lang="en-CA" b="1" dirty="0">
                <a:solidFill>
                  <a:schemeClr val="accent3">
                    <a:lumMod val="75000"/>
                  </a:schemeClr>
                </a:solidFill>
              </a:rPr>
              <a:t>U18AAA Oilers</a:t>
            </a:r>
          </a:p>
        </p:txBody>
      </p:sp>
      <p:sp>
        <p:nvSpPr>
          <p:cNvPr id="3" name="Text Placeholder 2">
            <a:extLst>
              <a:ext uri="{FF2B5EF4-FFF2-40B4-BE49-F238E27FC236}">
                <a16:creationId xmlns:a16="http://schemas.microsoft.com/office/drawing/2014/main" id="{8F61C33E-0761-8CB6-2129-2FDB4B9A844B}"/>
              </a:ext>
            </a:extLst>
          </p:cNvPr>
          <p:cNvSpPr>
            <a:spLocks noGrp="1"/>
          </p:cNvSpPr>
          <p:nvPr>
            <p:ph type="body" idx="1"/>
          </p:nvPr>
        </p:nvSpPr>
        <p:spPr>
          <a:xfrm>
            <a:off x="581190" y="2228001"/>
            <a:ext cx="7989754" cy="2816965"/>
          </a:xfrm>
        </p:spPr>
        <p:txBody>
          <a:bodyPr/>
          <a:lstStyle/>
          <a:p>
            <a:pPr>
              <a:buClr>
                <a:schemeClr val="accent3">
                  <a:lumMod val="75000"/>
                </a:schemeClr>
              </a:buClr>
              <a:buFont typeface="Arial" panose="020B0604020202020204" pitchFamily="34" charset="0"/>
              <a:buChar char="•"/>
            </a:pPr>
            <a:r>
              <a:rPr lang="en-US" sz="1800" b="1" i="0" dirty="0">
                <a:solidFill>
                  <a:schemeClr val="accent3">
                    <a:lumMod val="75000"/>
                  </a:schemeClr>
                </a:solidFill>
                <a:effectLst/>
              </a:rPr>
              <a:t>Finished 4th in AEHL U18AAA South Division</a:t>
            </a:r>
          </a:p>
          <a:p>
            <a:pPr>
              <a:buClr>
                <a:schemeClr val="accent3">
                  <a:lumMod val="75000"/>
                </a:schemeClr>
              </a:buClr>
              <a:buFont typeface="Arial" panose="020B0604020202020204" pitchFamily="34" charset="0"/>
              <a:buChar char="•"/>
            </a:pPr>
            <a:r>
              <a:rPr lang="en-US" sz="1800" b="1" i="0" dirty="0">
                <a:solidFill>
                  <a:schemeClr val="accent3">
                    <a:lumMod val="75000"/>
                  </a:schemeClr>
                </a:solidFill>
                <a:effectLst/>
              </a:rPr>
              <a:t>First playoff series victory in franchise history</a:t>
            </a:r>
          </a:p>
          <a:p>
            <a:pPr>
              <a:buClr>
                <a:schemeClr val="accent3">
                  <a:lumMod val="75000"/>
                </a:schemeClr>
              </a:buClr>
              <a:buFont typeface="Arial" panose="020B0604020202020204" pitchFamily="34" charset="0"/>
              <a:buChar char="•"/>
            </a:pPr>
            <a:r>
              <a:rPr lang="en-US" sz="1800" b="1" i="0" dirty="0">
                <a:solidFill>
                  <a:schemeClr val="accent3">
                    <a:lumMod val="75000"/>
                  </a:schemeClr>
                </a:solidFill>
                <a:effectLst/>
              </a:rPr>
              <a:t>HC Chris Beston returning for third season</a:t>
            </a:r>
          </a:p>
          <a:p>
            <a:pPr>
              <a:buClr>
                <a:schemeClr val="accent3">
                  <a:lumMod val="75000"/>
                </a:schemeClr>
              </a:buClr>
              <a:buFont typeface="Arial" panose="020B0604020202020204" pitchFamily="34" charset="0"/>
              <a:buChar char="•"/>
            </a:pPr>
            <a:r>
              <a:rPr lang="en-US" b="1" dirty="0">
                <a:solidFill>
                  <a:schemeClr val="accent3">
                    <a:lumMod val="75000"/>
                  </a:schemeClr>
                </a:solidFill>
              </a:rPr>
              <a:t>Team committed to the Calgary Canucks Jr. A U18AAA Invitational in Sept, 2023</a:t>
            </a:r>
          </a:p>
          <a:p>
            <a:pPr>
              <a:buClr>
                <a:schemeClr val="accent3">
                  <a:lumMod val="75000"/>
                </a:schemeClr>
              </a:buClr>
              <a:buFont typeface="Arial" panose="020B0604020202020204" pitchFamily="34" charset="0"/>
              <a:buChar char="•"/>
            </a:pPr>
            <a:r>
              <a:rPr lang="en-US" sz="1800" b="1" i="0" dirty="0">
                <a:solidFill>
                  <a:schemeClr val="accent3">
                    <a:lumMod val="75000"/>
                  </a:schemeClr>
                </a:solidFill>
                <a:effectLst/>
              </a:rPr>
              <a:t>Team committed to Island Classic Tournament in Victoria in Nov, 2023</a:t>
            </a:r>
          </a:p>
          <a:p>
            <a:pPr>
              <a:buClr>
                <a:schemeClr val="accent3">
                  <a:lumMod val="75000"/>
                </a:schemeClr>
              </a:buClr>
              <a:buFont typeface="Arial" panose="020B0604020202020204" pitchFamily="34" charset="0"/>
              <a:buChar char="•"/>
            </a:pPr>
            <a:endParaRPr lang="en-US" sz="1800" b="1" i="0" dirty="0">
              <a:solidFill>
                <a:schemeClr val="accent3">
                  <a:lumMod val="75000"/>
                </a:schemeClr>
              </a:solidFill>
              <a:effectLst/>
            </a:endParaRPr>
          </a:p>
          <a:p>
            <a:pPr>
              <a:buClr>
                <a:schemeClr val="accent3">
                  <a:lumMod val="50000"/>
                </a:schemeClr>
              </a:buClr>
              <a:buFont typeface="Arial" panose="020B0604020202020204" pitchFamily="34" charset="0"/>
              <a:buChar char="•"/>
            </a:pPr>
            <a:endParaRPr lang="en-CA" dirty="0"/>
          </a:p>
        </p:txBody>
      </p:sp>
    </p:spTree>
    <p:extLst>
      <p:ext uri="{BB962C8B-B14F-4D97-AF65-F5344CB8AC3E}">
        <p14:creationId xmlns:p14="http://schemas.microsoft.com/office/powerpoint/2010/main" val="214309488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U18 AA Oilers"/>
          <p:cNvSpPr txBox="1">
            <a:spLocks noGrp="1"/>
          </p:cNvSpPr>
          <p:nvPr>
            <p:ph type="title"/>
          </p:nvPr>
        </p:nvSpPr>
        <p:spPr>
          <a:prstGeom prst="rect">
            <a:avLst/>
          </a:prstGeom>
        </p:spPr>
        <p:txBody>
          <a:bodyPr>
            <a:normAutofit/>
          </a:bodyPr>
          <a:lstStyle>
            <a:lvl1pPr algn="ctr">
              <a:defRPr sz="3600">
                <a:solidFill>
                  <a:schemeClr val="accent1"/>
                </a:solidFill>
              </a:defRPr>
            </a:lvl1pPr>
          </a:lstStyle>
          <a:p>
            <a:r>
              <a:rPr sz="2800" b="1" dirty="0">
                <a:solidFill>
                  <a:schemeClr val="accent3">
                    <a:lumMod val="75000"/>
                  </a:schemeClr>
                </a:solidFill>
              </a:rPr>
              <a:t>U18AA Oilers</a:t>
            </a:r>
          </a:p>
        </p:txBody>
      </p:sp>
      <p:sp>
        <p:nvSpPr>
          <p:cNvPr id="164" name="Head Coach Applications still open for U18AA…"/>
          <p:cNvSpPr txBox="1">
            <a:spLocks noGrp="1"/>
          </p:cNvSpPr>
          <p:nvPr>
            <p:ph type="body" idx="1"/>
          </p:nvPr>
        </p:nvSpPr>
        <p:spPr>
          <a:xfrm>
            <a:off x="581190" y="1668780"/>
            <a:ext cx="7989754" cy="4190019"/>
          </a:xfrm>
          <a:prstGeom prst="rect">
            <a:avLst/>
          </a:prstGeom>
        </p:spPr>
        <p:txBody>
          <a:bodyPr>
            <a:noAutofit/>
          </a:bodyPr>
          <a:lstStyle/>
          <a:p>
            <a:pPr lvl="1">
              <a:buClr>
                <a:schemeClr val="accent1"/>
              </a:buClr>
              <a:buSzPts val="2000"/>
              <a:buFont typeface="Arial" panose="020B0604020202020204" pitchFamily="34" charset="0"/>
              <a:buChar char="•"/>
              <a:defRPr sz="2000"/>
            </a:pPr>
            <a:r>
              <a:rPr lang="en-US" b="1" dirty="0">
                <a:solidFill>
                  <a:schemeClr val="accent3">
                    <a:lumMod val="75000"/>
                  </a:schemeClr>
                </a:solidFill>
              </a:rPr>
              <a:t>Head coach for 2022-23 season was Nick Purves. Manager was Karla Wingate</a:t>
            </a:r>
          </a:p>
          <a:p>
            <a:pPr lvl="1">
              <a:buClr>
                <a:schemeClr val="accent1"/>
              </a:buClr>
              <a:buSzPts val="2000"/>
              <a:buFont typeface="Arial" panose="020B0604020202020204" pitchFamily="34" charset="0"/>
              <a:buChar char="•"/>
              <a:defRPr sz="2000"/>
            </a:pPr>
            <a:r>
              <a:rPr lang="en-US" b="1" dirty="0">
                <a:solidFill>
                  <a:schemeClr val="accent3">
                    <a:lumMod val="75000"/>
                  </a:schemeClr>
                </a:solidFill>
              </a:rPr>
              <a:t>2022-23 season started slowly for the U18AA Oilers going 4-9-2 prior to Christmas. They went 15-2-2 to finish the season and took 1</a:t>
            </a:r>
            <a:r>
              <a:rPr lang="en-US" b="1" baseline="30000" dirty="0">
                <a:solidFill>
                  <a:schemeClr val="accent3">
                    <a:lumMod val="75000"/>
                  </a:schemeClr>
                </a:solidFill>
              </a:rPr>
              <a:t>st</a:t>
            </a:r>
            <a:r>
              <a:rPr lang="en-US" b="1" dirty="0">
                <a:solidFill>
                  <a:schemeClr val="accent3">
                    <a:lumMod val="75000"/>
                  </a:schemeClr>
                </a:solidFill>
              </a:rPr>
              <a:t> in the league. </a:t>
            </a:r>
          </a:p>
          <a:p>
            <a:pPr lvl="1">
              <a:buClr>
                <a:schemeClr val="accent1"/>
              </a:buClr>
              <a:buSzPts val="2000"/>
              <a:buFont typeface="Arial" panose="020B0604020202020204" pitchFamily="34" charset="0"/>
              <a:buChar char="•"/>
              <a:defRPr sz="2000"/>
            </a:pPr>
            <a:r>
              <a:rPr lang="en-US" b="1" dirty="0">
                <a:solidFill>
                  <a:schemeClr val="accent3">
                    <a:lumMod val="75000"/>
                  </a:schemeClr>
                </a:solidFill>
              </a:rPr>
              <a:t>Had a disappointing playoff tournament going 1-2 and making it past the round robin.</a:t>
            </a:r>
          </a:p>
          <a:p>
            <a:pPr lvl="1">
              <a:buClr>
                <a:schemeClr val="accent1"/>
              </a:buClr>
              <a:buSzPts val="2000"/>
              <a:buFont typeface="Arial" panose="020B0604020202020204" pitchFamily="34" charset="0"/>
              <a:buChar char="•"/>
              <a:defRPr sz="2000"/>
            </a:pPr>
            <a:r>
              <a:rPr lang="en-US" b="1" dirty="0">
                <a:solidFill>
                  <a:schemeClr val="accent3">
                    <a:lumMod val="75000"/>
                  </a:schemeClr>
                </a:solidFill>
              </a:rPr>
              <a:t>9 players aged out with most looking to continue their hockey careers in Jr A or Jr B next season.</a:t>
            </a:r>
            <a:endParaRPr b="1" dirty="0">
              <a:solidFill>
                <a:schemeClr val="accent3">
                  <a:lumMod val="75000"/>
                </a:schemeClr>
              </a:solidFill>
            </a:endParaRPr>
          </a:p>
        </p:txBody>
      </p:sp>
    </p:spTree>
    <p:extLst>
      <p:ext uri="{BB962C8B-B14F-4D97-AF65-F5344CB8AC3E}">
        <p14:creationId xmlns:p14="http://schemas.microsoft.com/office/powerpoint/2010/main" val="258810860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A5C4-42E8-D04E-9FF4-D649B5FF1678}"/>
              </a:ext>
            </a:extLst>
          </p:cNvPr>
          <p:cNvSpPr>
            <a:spLocks noGrp="1"/>
          </p:cNvSpPr>
          <p:nvPr>
            <p:ph type="title"/>
          </p:nvPr>
        </p:nvSpPr>
        <p:spPr>
          <a:xfrm>
            <a:off x="532958" y="826888"/>
            <a:ext cx="7989754" cy="1083332"/>
          </a:xfrm>
        </p:spPr>
        <p:txBody>
          <a:bodyPr>
            <a:normAutofit/>
          </a:bodyPr>
          <a:lstStyle/>
          <a:p>
            <a:pPr algn="ctr"/>
            <a:r>
              <a:rPr lang="en-US" b="1" dirty="0">
                <a:solidFill>
                  <a:schemeClr val="accent3">
                    <a:lumMod val="75000"/>
                  </a:schemeClr>
                </a:solidFill>
              </a:rPr>
              <a:t>U17AAA Oilers</a:t>
            </a:r>
          </a:p>
        </p:txBody>
      </p:sp>
      <p:sp>
        <p:nvSpPr>
          <p:cNvPr id="3" name="Text Placeholder 2">
            <a:extLst>
              <a:ext uri="{FF2B5EF4-FFF2-40B4-BE49-F238E27FC236}">
                <a16:creationId xmlns:a16="http://schemas.microsoft.com/office/drawing/2014/main" id="{8DF9A4D6-CB4C-0A43-8E82-C1245CE75350}"/>
              </a:ext>
            </a:extLst>
          </p:cNvPr>
          <p:cNvSpPr>
            <a:spLocks noGrp="1"/>
          </p:cNvSpPr>
          <p:nvPr>
            <p:ph type="body" idx="1"/>
          </p:nvPr>
        </p:nvSpPr>
        <p:spPr>
          <a:xfrm>
            <a:off x="332454" y="1692369"/>
            <a:ext cx="8123423" cy="2891061"/>
          </a:xfrm>
        </p:spPr>
        <p:txBody>
          <a:bodyPr>
            <a:noAutofit/>
          </a:bodyPr>
          <a:lstStyle/>
          <a:p>
            <a:pPr lvl="1">
              <a:buClrTx/>
              <a:buFont typeface="Arial" panose="020B0604020202020204" pitchFamily="34" charset="0"/>
              <a:buChar char="•"/>
            </a:pPr>
            <a:endParaRPr lang="en-CA" b="1" dirty="0">
              <a:solidFill>
                <a:schemeClr val="accent3">
                  <a:lumMod val="75000"/>
                </a:schemeClr>
              </a:solidFill>
            </a:endParaRPr>
          </a:p>
          <a:p>
            <a:pPr lvl="1">
              <a:buClrTx/>
              <a:buFont typeface="Arial" panose="020B0604020202020204" pitchFamily="34" charset="0"/>
              <a:buChar char="•"/>
            </a:pPr>
            <a:endParaRPr lang="en-CA" b="1" dirty="0">
              <a:solidFill>
                <a:schemeClr val="accent3">
                  <a:lumMod val="75000"/>
                </a:schemeClr>
              </a:solidFill>
            </a:endParaRPr>
          </a:p>
          <a:p>
            <a:pPr lvl="1">
              <a:buClrTx/>
              <a:buFont typeface="Arial" panose="020B0604020202020204" pitchFamily="34" charset="0"/>
              <a:buChar char="•"/>
            </a:pPr>
            <a:r>
              <a:rPr lang="en-CA" b="1" dirty="0">
                <a:solidFill>
                  <a:schemeClr val="accent3">
                    <a:lumMod val="75000"/>
                  </a:schemeClr>
                </a:solidFill>
              </a:rPr>
              <a:t>Okotoks Oiler U17AAA were the 2022/23 U17AAA provincial champions under head coach Kyle Finch and manager Shannon Hefferan.</a:t>
            </a:r>
          </a:p>
          <a:p>
            <a:pPr lvl="1">
              <a:buClrTx/>
              <a:buFont typeface="Arial" panose="020B0604020202020204" pitchFamily="34" charset="0"/>
              <a:buChar char="•"/>
            </a:pPr>
            <a:r>
              <a:rPr lang="en-CA" b="1" dirty="0">
                <a:solidFill>
                  <a:schemeClr val="accent3">
                    <a:lumMod val="75000"/>
                  </a:schemeClr>
                </a:solidFill>
              </a:rPr>
              <a:t>Team finished regular season, 4</a:t>
            </a:r>
            <a:r>
              <a:rPr lang="en-CA" b="1" baseline="30000" dirty="0">
                <a:solidFill>
                  <a:schemeClr val="accent3">
                    <a:lumMod val="75000"/>
                  </a:schemeClr>
                </a:solidFill>
              </a:rPr>
              <a:t>th </a:t>
            </a:r>
            <a:r>
              <a:rPr lang="en-CA" b="1" dirty="0">
                <a:solidFill>
                  <a:schemeClr val="accent3">
                    <a:lumMod val="75000"/>
                  </a:schemeClr>
                </a:solidFill>
              </a:rPr>
              <a:t> in the south division. </a:t>
            </a:r>
          </a:p>
          <a:p>
            <a:pPr lvl="1">
              <a:buClrTx/>
              <a:buFont typeface="Arial" panose="020B0604020202020204" pitchFamily="34" charset="0"/>
              <a:buChar char="•"/>
            </a:pPr>
            <a:r>
              <a:rPr lang="en-CA" b="1" dirty="0">
                <a:solidFill>
                  <a:schemeClr val="accent3">
                    <a:lumMod val="75000"/>
                  </a:schemeClr>
                </a:solidFill>
              </a:rPr>
              <a:t>Head coach for 2023/24 season – Ken </a:t>
            </a:r>
            <a:r>
              <a:rPr lang="en-CA" b="1" dirty="0" err="1">
                <a:solidFill>
                  <a:schemeClr val="accent3">
                    <a:lumMod val="75000"/>
                  </a:schemeClr>
                </a:solidFill>
              </a:rPr>
              <a:t>Plaquin</a:t>
            </a:r>
            <a:endParaRPr lang="en-CA" b="1" dirty="0">
              <a:solidFill>
                <a:schemeClr val="accent3">
                  <a:lumMod val="75000"/>
                </a:schemeClr>
              </a:solidFill>
            </a:endParaRPr>
          </a:p>
          <a:p>
            <a:pPr lvl="1">
              <a:buClrTx/>
              <a:buFont typeface="Arial" panose="020B0604020202020204" pitchFamily="34" charset="0"/>
              <a:buChar char="•"/>
            </a:pPr>
            <a:r>
              <a:rPr lang="en-CA" b="1" dirty="0">
                <a:solidFill>
                  <a:schemeClr val="accent3">
                    <a:lumMod val="75000"/>
                  </a:schemeClr>
                </a:solidFill>
              </a:rPr>
              <a:t>U17AAA season begins October 6, 2023 with a 34 game regular season schedule.</a:t>
            </a:r>
          </a:p>
          <a:p>
            <a:pPr lvl="1">
              <a:buClrTx/>
              <a:buFont typeface="Arial" panose="020B0604020202020204" pitchFamily="34" charset="0"/>
              <a:buChar char="•"/>
            </a:pPr>
            <a:r>
              <a:rPr lang="en-CA" b="1" dirty="0">
                <a:solidFill>
                  <a:schemeClr val="accent3">
                    <a:lumMod val="75000"/>
                  </a:schemeClr>
                </a:solidFill>
              </a:rPr>
              <a:t>AEHL U17 AAA Showcase with be December 1-3, 2023</a:t>
            </a:r>
          </a:p>
          <a:p>
            <a:pPr lvl="1">
              <a:buClrTx/>
              <a:buFont typeface="Arial" panose="020B0604020202020204" pitchFamily="34" charset="0"/>
              <a:buChar char="•"/>
            </a:pPr>
            <a:r>
              <a:rPr lang="en-CA" b="1" dirty="0">
                <a:solidFill>
                  <a:schemeClr val="accent3">
                    <a:lumMod val="75000"/>
                  </a:schemeClr>
                </a:solidFill>
              </a:rPr>
              <a:t>Provincial Championship is April 4-7, 2024</a:t>
            </a:r>
          </a:p>
          <a:p>
            <a:pPr lvl="1">
              <a:buClrTx/>
              <a:buFont typeface="Arial" panose="020B0604020202020204" pitchFamily="34" charset="0"/>
              <a:buChar char="•"/>
            </a:pPr>
            <a:r>
              <a:rPr lang="en-CA" b="1" dirty="0">
                <a:solidFill>
                  <a:schemeClr val="accent3">
                    <a:lumMod val="75000"/>
                  </a:schemeClr>
                </a:solidFill>
              </a:rPr>
              <a:t>Team was accepted into the Logan Boulet in Lethbridge October 2022</a:t>
            </a:r>
            <a:r>
              <a:rPr lang="en-CA" b="1" baseline="30000" dirty="0">
                <a:solidFill>
                  <a:schemeClr val="accent3">
                    <a:lumMod val="75000"/>
                  </a:schemeClr>
                </a:solidFill>
              </a:rPr>
              <a:t>nd</a:t>
            </a:r>
            <a:r>
              <a:rPr lang="en-CA" b="1" dirty="0">
                <a:solidFill>
                  <a:schemeClr val="accent3">
                    <a:lumMod val="75000"/>
                  </a:schemeClr>
                </a:solidFill>
              </a:rPr>
              <a:t> and the CHA Winter Classic in Calgary January 25</a:t>
            </a:r>
            <a:r>
              <a:rPr lang="en-CA" b="1" baseline="30000" dirty="0">
                <a:solidFill>
                  <a:schemeClr val="accent3">
                    <a:lumMod val="75000"/>
                  </a:schemeClr>
                </a:solidFill>
              </a:rPr>
              <a:t>th</a:t>
            </a:r>
            <a:r>
              <a:rPr lang="en-CA" b="1" dirty="0">
                <a:solidFill>
                  <a:schemeClr val="accent3">
                    <a:lumMod val="75000"/>
                  </a:schemeClr>
                </a:solidFill>
              </a:rPr>
              <a:t> – 28</a:t>
            </a:r>
            <a:r>
              <a:rPr lang="en-CA" b="1" baseline="30000" dirty="0">
                <a:solidFill>
                  <a:schemeClr val="accent3">
                    <a:lumMod val="75000"/>
                  </a:schemeClr>
                </a:solidFill>
              </a:rPr>
              <a:t>th. </a:t>
            </a:r>
            <a:r>
              <a:rPr lang="en-CA" b="1" dirty="0">
                <a:solidFill>
                  <a:schemeClr val="accent3">
                    <a:lumMod val="75000"/>
                  </a:schemeClr>
                </a:solidFill>
              </a:rPr>
              <a:t>2024 </a:t>
            </a:r>
          </a:p>
        </p:txBody>
      </p:sp>
    </p:spTree>
    <p:extLst>
      <p:ext uri="{BB962C8B-B14F-4D97-AF65-F5344CB8AC3E}">
        <p14:creationId xmlns:p14="http://schemas.microsoft.com/office/powerpoint/2010/main" val="5540659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A5C4-42E8-D04E-9FF4-D649B5FF1678}"/>
              </a:ext>
            </a:extLst>
          </p:cNvPr>
          <p:cNvSpPr>
            <a:spLocks noGrp="1"/>
          </p:cNvSpPr>
          <p:nvPr>
            <p:ph type="title"/>
          </p:nvPr>
        </p:nvSpPr>
        <p:spPr>
          <a:xfrm>
            <a:off x="532958" y="826888"/>
            <a:ext cx="7989754" cy="1083332"/>
          </a:xfrm>
        </p:spPr>
        <p:txBody>
          <a:bodyPr>
            <a:normAutofit/>
          </a:bodyPr>
          <a:lstStyle/>
          <a:p>
            <a:pPr algn="ctr"/>
            <a:r>
              <a:rPr lang="en-US" b="1" dirty="0">
                <a:solidFill>
                  <a:schemeClr val="accent3">
                    <a:lumMod val="75000"/>
                  </a:schemeClr>
                </a:solidFill>
              </a:rPr>
              <a:t>OOAA AGM Agenda</a:t>
            </a:r>
            <a:endParaRPr lang="en-US" sz="2000" b="1" dirty="0">
              <a:solidFill>
                <a:schemeClr val="accent3">
                  <a:lumMod val="75000"/>
                </a:schemeClr>
              </a:solidFill>
            </a:endParaRPr>
          </a:p>
        </p:txBody>
      </p:sp>
      <p:sp>
        <p:nvSpPr>
          <p:cNvPr id="3" name="Text Placeholder 2">
            <a:extLst>
              <a:ext uri="{FF2B5EF4-FFF2-40B4-BE49-F238E27FC236}">
                <a16:creationId xmlns:a16="http://schemas.microsoft.com/office/drawing/2014/main" id="{8DF9A4D6-CB4C-0A43-8E82-C1245CE75350}"/>
              </a:ext>
            </a:extLst>
          </p:cNvPr>
          <p:cNvSpPr>
            <a:spLocks noGrp="1"/>
          </p:cNvSpPr>
          <p:nvPr>
            <p:ph type="body" idx="1"/>
          </p:nvPr>
        </p:nvSpPr>
        <p:spPr>
          <a:xfrm>
            <a:off x="510288" y="1566638"/>
            <a:ext cx="8123423" cy="4868451"/>
          </a:xfrm>
        </p:spPr>
        <p:txBody>
          <a:bodyPr>
            <a:noAutofit/>
          </a:bodyPr>
          <a:lstStyle/>
          <a:p>
            <a:pPr>
              <a:buClrTx/>
              <a:buFont typeface="Arial" panose="020B0604020202020204" pitchFamily="34" charset="0"/>
              <a:buChar char="•"/>
            </a:pPr>
            <a:r>
              <a:rPr lang="en-CA" sz="1600" b="1" dirty="0">
                <a:solidFill>
                  <a:schemeClr val="accent3">
                    <a:lumMod val="75000"/>
                  </a:schemeClr>
                </a:solidFill>
              </a:rPr>
              <a:t>Call to Order and Attendance				</a:t>
            </a:r>
          </a:p>
          <a:p>
            <a:pPr>
              <a:buClrTx/>
              <a:buFont typeface="Arial" panose="020B0604020202020204" pitchFamily="34" charset="0"/>
              <a:buChar char="•"/>
            </a:pPr>
            <a:r>
              <a:rPr lang="en-CA" sz="1600" b="1" dirty="0">
                <a:solidFill>
                  <a:schemeClr val="accent3">
                    <a:lumMod val="75000"/>
                  </a:schemeClr>
                </a:solidFill>
              </a:rPr>
              <a:t>Approval of the Feb 2023 IGM Minutes</a:t>
            </a:r>
          </a:p>
          <a:p>
            <a:pPr>
              <a:buClrTx/>
              <a:buFont typeface="Arial" panose="020B0604020202020204" pitchFamily="34" charset="0"/>
              <a:buChar char="•"/>
            </a:pPr>
            <a:r>
              <a:rPr lang="en-CA" sz="1600" b="1" dirty="0">
                <a:solidFill>
                  <a:schemeClr val="accent3">
                    <a:lumMod val="75000"/>
                  </a:schemeClr>
                </a:solidFill>
              </a:rPr>
              <a:t>Welcome and Executive Reports</a:t>
            </a:r>
          </a:p>
          <a:p>
            <a:pPr lvl="1">
              <a:buClrTx/>
              <a:buFont typeface="Arial" panose="020B0604020202020204" pitchFamily="34" charset="0"/>
              <a:buChar char="•"/>
            </a:pPr>
            <a:r>
              <a:rPr lang="en-CA" sz="1600" b="1" dirty="0">
                <a:solidFill>
                  <a:schemeClr val="accent3">
                    <a:lumMod val="75000"/>
                  </a:schemeClr>
                </a:solidFill>
              </a:rPr>
              <a:t>President - Dan  Laplante</a:t>
            </a:r>
          </a:p>
          <a:p>
            <a:pPr lvl="1">
              <a:buClrTx/>
              <a:buFont typeface="Arial" panose="020B0604020202020204" pitchFamily="34" charset="0"/>
              <a:buChar char="•"/>
            </a:pPr>
            <a:r>
              <a:rPr lang="en-CA" sz="1600" b="1" dirty="0">
                <a:solidFill>
                  <a:schemeClr val="accent3">
                    <a:lumMod val="75000"/>
                  </a:schemeClr>
                </a:solidFill>
              </a:rPr>
              <a:t>VP – Rob Ellis</a:t>
            </a:r>
          </a:p>
          <a:p>
            <a:pPr lvl="1">
              <a:buClrTx/>
              <a:buFont typeface="Arial" panose="020B0604020202020204" pitchFamily="34" charset="0"/>
              <a:buChar char="•"/>
            </a:pPr>
            <a:r>
              <a:rPr lang="en-CA" sz="1600" b="1" dirty="0">
                <a:solidFill>
                  <a:schemeClr val="accent3">
                    <a:lumMod val="75000"/>
                  </a:schemeClr>
                </a:solidFill>
              </a:rPr>
              <a:t>Treasurer – Kathleen Dengler</a:t>
            </a:r>
          </a:p>
          <a:p>
            <a:pPr lvl="1">
              <a:buClrTx/>
              <a:buFont typeface="Arial" panose="020B0604020202020204" pitchFamily="34" charset="0"/>
              <a:buChar char="•"/>
            </a:pPr>
            <a:r>
              <a:rPr lang="en-CA" sz="1600" b="1" dirty="0">
                <a:solidFill>
                  <a:schemeClr val="accent3">
                    <a:lumMod val="75000"/>
                  </a:schemeClr>
                </a:solidFill>
              </a:rPr>
              <a:t>OMHA President – Geoff Stewart</a:t>
            </a:r>
          </a:p>
          <a:p>
            <a:pPr>
              <a:buClrTx/>
              <a:buFont typeface="Arial" panose="020B0604020202020204" pitchFamily="34" charset="0"/>
              <a:buChar char="•"/>
            </a:pPr>
            <a:r>
              <a:rPr lang="en-CA" sz="1600" b="1" dirty="0">
                <a:solidFill>
                  <a:schemeClr val="accent3">
                    <a:lumMod val="75000"/>
                  </a:schemeClr>
                </a:solidFill>
              </a:rPr>
              <a:t>Daytime practice schedule</a:t>
            </a:r>
          </a:p>
          <a:p>
            <a:pPr>
              <a:buClrTx/>
              <a:buFont typeface="Arial" panose="020B0604020202020204" pitchFamily="34" charset="0"/>
              <a:buChar char="•"/>
            </a:pPr>
            <a:r>
              <a:rPr lang="en-CA" sz="1600" b="1" dirty="0">
                <a:solidFill>
                  <a:schemeClr val="accent3">
                    <a:lumMod val="75000"/>
                  </a:schemeClr>
                </a:solidFill>
              </a:rPr>
              <a:t>New for 2023-2024</a:t>
            </a:r>
          </a:p>
          <a:p>
            <a:pPr>
              <a:buClrTx/>
              <a:buFont typeface="Arial" panose="020B0604020202020204" pitchFamily="34" charset="0"/>
              <a:buChar char="•"/>
            </a:pPr>
            <a:r>
              <a:rPr lang="en-CA" sz="1600" b="1" dirty="0">
                <a:solidFill>
                  <a:schemeClr val="accent3">
                    <a:lumMod val="75000"/>
                  </a:schemeClr>
                </a:solidFill>
              </a:rPr>
              <a:t>Fees for 2023-2024</a:t>
            </a:r>
          </a:p>
          <a:p>
            <a:pPr>
              <a:buClrTx/>
              <a:buFont typeface="Arial" panose="020B0604020202020204" pitchFamily="34" charset="0"/>
              <a:buChar char="•"/>
            </a:pPr>
            <a:r>
              <a:rPr lang="en-CA" sz="1600" b="1" dirty="0">
                <a:solidFill>
                  <a:schemeClr val="accent3">
                    <a:lumMod val="75000"/>
                  </a:schemeClr>
                </a:solidFill>
              </a:rPr>
              <a:t>Ice Scheduler update</a:t>
            </a:r>
            <a:endParaRPr kumimoji="0" lang="en-CA" sz="1600" b="1" i="0" u="none" strike="noStrike" kern="0" cap="none" spc="0" normalizeH="0" noProof="0" dirty="0">
              <a:ln>
                <a:noFill/>
              </a:ln>
              <a:solidFill>
                <a:schemeClr val="accent3">
                  <a:lumMod val="75000"/>
                </a:schemeClr>
              </a:solidFill>
              <a:effectLst/>
              <a:uLnTx/>
              <a:uFillTx/>
              <a:latin typeface="Gill Sans"/>
              <a:sym typeface="Gill Sans"/>
            </a:endParaRPr>
          </a:p>
          <a:p>
            <a:pPr>
              <a:buClrTx/>
              <a:buFont typeface="Arial" panose="020B0604020202020204" pitchFamily="34" charset="0"/>
              <a:buChar char="•"/>
            </a:pPr>
            <a:r>
              <a:rPr lang="en-CA" sz="1600" b="1" dirty="0">
                <a:solidFill>
                  <a:schemeClr val="accent3">
                    <a:lumMod val="75000"/>
                  </a:schemeClr>
                </a:solidFill>
              </a:rPr>
              <a:t>Health and Safety </a:t>
            </a:r>
          </a:p>
          <a:p>
            <a:pPr>
              <a:buClrTx/>
              <a:buFont typeface="Arial" panose="020B0604020202020204" pitchFamily="34" charset="0"/>
              <a:buChar char="•"/>
            </a:pPr>
            <a:r>
              <a:rPr lang="en-CA" sz="1600" b="1" dirty="0">
                <a:solidFill>
                  <a:schemeClr val="accent3">
                    <a:lumMod val="75000"/>
                  </a:schemeClr>
                </a:solidFill>
              </a:rPr>
              <a:t>Equipment update</a:t>
            </a:r>
          </a:p>
          <a:p>
            <a:pPr>
              <a:buClrTx/>
              <a:buFont typeface="Arial" panose="020B0604020202020204" pitchFamily="34" charset="0"/>
              <a:buChar char="•"/>
            </a:pPr>
            <a:r>
              <a:rPr lang="en-CA" sz="1600" b="1" dirty="0">
                <a:solidFill>
                  <a:schemeClr val="accent3">
                    <a:lumMod val="75000"/>
                  </a:schemeClr>
                </a:solidFill>
              </a:rPr>
              <a:t>Divisional Director reports submitted</a:t>
            </a:r>
          </a:p>
          <a:p>
            <a:pPr>
              <a:buClrTx/>
              <a:buFont typeface="Arial" panose="020B0604020202020204" pitchFamily="34" charset="0"/>
              <a:buChar char="•"/>
            </a:pPr>
            <a:r>
              <a:rPr lang="en-CA" sz="1600" b="1" dirty="0">
                <a:solidFill>
                  <a:schemeClr val="accent3">
                    <a:lumMod val="75000"/>
                  </a:schemeClr>
                </a:solidFill>
              </a:rPr>
              <a:t>Election/ New board announcement</a:t>
            </a:r>
            <a:endParaRPr lang="en-CA" sz="1600" b="1" baseline="0" dirty="0">
              <a:solidFill>
                <a:schemeClr val="accent3">
                  <a:lumMod val="75000"/>
                </a:schemeClr>
              </a:solidFill>
            </a:endParaRPr>
          </a:p>
          <a:p>
            <a:pPr>
              <a:buClrTx/>
              <a:buFont typeface="Arial" panose="020B0604020202020204" pitchFamily="34" charset="0"/>
              <a:buChar char="•"/>
            </a:pPr>
            <a:r>
              <a:rPr lang="en-CA" sz="1600" b="1" dirty="0">
                <a:solidFill>
                  <a:schemeClr val="accent3">
                    <a:lumMod val="75000"/>
                  </a:schemeClr>
                </a:solidFill>
              </a:rPr>
              <a:t>Q/A </a:t>
            </a:r>
          </a:p>
          <a:p>
            <a:pPr>
              <a:buClrTx/>
              <a:buFont typeface="Arial" panose="020B0604020202020204" pitchFamily="34" charset="0"/>
              <a:buChar char="•"/>
            </a:pPr>
            <a:r>
              <a:rPr lang="en-CA" sz="1600" b="1" dirty="0">
                <a:solidFill>
                  <a:schemeClr val="accent3">
                    <a:lumMod val="75000"/>
                  </a:schemeClr>
                </a:solidFill>
              </a:rPr>
              <a:t>Adjournment</a:t>
            </a:r>
          </a:p>
        </p:txBody>
      </p:sp>
    </p:spTree>
    <p:extLst>
      <p:ext uri="{BB962C8B-B14F-4D97-AF65-F5344CB8AC3E}">
        <p14:creationId xmlns:p14="http://schemas.microsoft.com/office/powerpoint/2010/main" val="161067427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A5C4-42E8-D04E-9FF4-D649B5FF1678}"/>
              </a:ext>
            </a:extLst>
          </p:cNvPr>
          <p:cNvSpPr>
            <a:spLocks noGrp="1"/>
          </p:cNvSpPr>
          <p:nvPr>
            <p:ph type="title"/>
          </p:nvPr>
        </p:nvSpPr>
        <p:spPr>
          <a:xfrm>
            <a:off x="532958" y="826888"/>
            <a:ext cx="7989754" cy="1083332"/>
          </a:xfrm>
        </p:spPr>
        <p:txBody>
          <a:bodyPr>
            <a:normAutofit/>
          </a:bodyPr>
          <a:lstStyle/>
          <a:p>
            <a:pPr algn="ctr"/>
            <a:r>
              <a:rPr lang="en-US" b="1" dirty="0">
                <a:solidFill>
                  <a:schemeClr val="accent3">
                    <a:lumMod val="75000"/>
                  </a:schemeClr>
                </a:solidFill>
              </a:rPr>
              <a:t>U16AA Oilers</a:t>
            </a:r>
          </a:p>
        </p:txBody>
      </p:sp>
      <p:sp>
        <p:nvSpPr>
          <p:cNvPr id="3" name="Text Placeholder 2">
            <a:extLst>
              <a:ext uri="{FF2B5EF4-FFF2-40B4-BE49-F238E27FC236}">
                <a16:creationId xmlns:a16="http://schemas.microsoft.com/office/drawing/2014/main" id="{8DF9A4D6-CB4C-0A43-8E82-C1245CE75350}"/>
              </a:ext>
            </a:extLst>
          </p:cNvPr>
          <p:cNvSpPr>
            <a:spLocks noGrp="1"/>
          </p:cNvSpPr>
          <p:nvPr>
            <p:ph type="body" idx="1"/>
          </p:nvPr>
        </p:nvSpPr>
        <p:spPr>
          <a:xfrm>
            <a:off x="332454" y="1692369"/>
            <a:ext cx="8123423" cy="2993931"/>
          </a:xfrm>
        </p:spPr>
        <p:txBody>
          <a:bodyPr>
            <a:normAutofit/>
          </a:bodyPr>
          <a:lstStyle/>
          <a:p>
            <a:pPr algn="l">
              <a:buClr>
                <a:schemeClr val="accent3">
                  <a:lumMod val="75000"/>
                </a:schemeClr>
              </a:buClr>
              <a:buFont typeface="Arial" panose="020B0604020202020204" pitchFamily="34" charset="0"/>
              <a:buChar char="•"/>
            </a:pPr>
            <a:r>
              <a:rPr lang="en-US" b="1" i="0" dirty="0">
                <a:solidFill>
                  <a:schemeClr val="accent3">
                    <a:lumMod val="75000"/>
                  </a:schemeClr>
                </a:solidFill>
                <a:effectLst/>
              </a:rPr>
              <a:t>U16AA finished the season 4th with a record of 12-17-7 (regular and playoffs)</a:t>
            </a:r>
            <a:endParaRPr lang="en-US" b="1" dirty="0">
              <a:solidFill>
                <a:schemeClr val="accent3">
                  <a:lumMod val="75000"/>
                </a:schemeClr>
              </a:solidFill>
            </a:endParaRPr>
          </a:p>
          <a:p>
            <a:pPr algn="l">
              <a:buClr>
                <a:schemeClr val="accent3">
                  <a:lumMod val="75000"/>
                </a:schemeClr>
              </a:buClr>
              <a:buFont typeface="Arial" panose="020B0604020202020204" pitchFamily="34" charset="0"/>
              <a:buChar char="•"/>
            </a:pPr>
            <a:r>
              <a:rPr lang="en-US" b="1" i="0" dirty="0">
                <a:solidFill>
                  <a:schemeClr val="accent3">
                    <a:lumMod val="75000"/>
                  </a:schemeClr>
                </a:solidFill>
                <a:effectLst/>
              </a:rPr>
              <a:t>The highlight for the team would have been the tournament they hosted for a fundraiser.  The tournament was a huge success and the team generated ~$12,000.00 and also won Gold!!</a:t>
            </a:r>
          </a:p>
          <a:p>
            <a:pPr algn="l">
              <a:buClr>
                <a:schemeClr val="accent3">
                  <a:lumMod val="75000"/>
                </a:schemeClr>
              </a:buClr>
              <a:buFont typeface="Arial" panose="020B0604020202020204" pitchFamily="34" charset="0"/>
              <a:buChar char="•"/>
            </a:pPr>
            <a:r>
              <a:rPr lang="en-US" b="1" i="0" dirty="0">
                <a:solidFill>
                  <a:schemeClr val="accent3">
                    <a:lumMod val="75000"/>
                  </a:schemeClr>
                </a:solidFill>
                <a:effectLst/>
              </a:rPr>
              <a:t>The team received a ton of positive feedback from the teams that attended!</a:t>
            </a:r>
          </a:p>
          <a:p>
            <a:pPr>
              <a:buClrTx/>
              <a:buFont typeface="Arial" panose="020B0604020202020204" pitchFamily="34" charset="0"/>
              <a:buChar char="•"/>
            </a:pPr>
            <a:endParaRPr lang="en-CA" sz="1400" dirty="0"/>
          </a:p>
        </p:txBody>
      </p:sp>
    </p:spTree>
    <p:extLst>
      <p:ext uri="{BB962C8B-B14F-4D97-AF65-F5344CB8AC3E}">
        <p14:creationId xmlns:p14="http://schemas.microsoft.com/office/powerpoint/2010/main" val="422550526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D0B23-5E68-29E3-EFCC-E18543E77839}"/>
              </a:ext>
            </a:extLst>
          </p:cNvPr>
          <p:cNvSpPr>
            <a:spLocks noGrp="1"/>
          </p:cNvSpPr>
          <p:nvPr>
            <p:ph type="title"/>
          </p:nvPr>
        </p:nvSpPr>
        <p:spPr/>
        <p:txBody>
          <a:bodyPr/>
          <a:lstStyle/>
          <a:p>
            <a:pPr algn="ctr"/>
            <a:r>
              <a:rPr lang="en-CA" b="1" dirty="0">
                <a:solidFill>
                  <a:schemeClr val="accent3">
                    <a:lumMod val="75000"/>
                  </a:schemeClr>
                </a:solidFill>
              </a:rPr>
              <a:t>U15AAA Oilers</a:t>
            </a:r>
          </a:p>
        </p:txBody>
      </p:sp>
      <p:sp>
        <p:nvSpPr>
          <p:cNvPr id="3" name="Text Placeholder 2">
            <a:extLst>
              <a:ext uri="{FF2B5EF4-FFF2-40B4-BE49-F238E27FC236}">
                <a16:creationId xmlns:a16="http://schemas.microsoft.com/office/drawing/2014/main" id="{8F61C33E-0761-8CB6-2129-2FDB4B9A844B}"/>
              </a:ext>
            </a:extLst>
          </p:cNvPr>
          <p:cNvSpPr>
            <a:spLocks noGrp="1"/>
          </p:cNvSpPr>
          <p:nvPr>
            <p:ph type="body" idx="1"/>
          </p:nvPr>
        </p:nvSpPr>
        <p:spPr>
          <a:xfrm>
            <a:off x="581190" y="2228001"/>
            <a:ext cx="7989754" cy="2816965"/>
          </a:xfrm>
        </p:spPr>
        <p:txBody>
          <a:bodyPr>
            <a:normAutofit fontScale="92500" lnSpcReduction="10000"/>
          </a:bodyPr>
          <a:lstStyle/>
          <a:p>
            <a:pPr>
              <a:buClr>
                <a:schemeClr val="accent3">
                  <a:lumMod val="50000"/>
                </a:schemeClr>
              </a:buClr>
              <a:buFont typeface="Arial" panose="020B0604020202020204" pitchFamily="34" charset="0"/>
              <a:buChar char="•"/>
            </a:pPr>
            <a:r>
              <a:rPr lang="en-CA" sz="1900" b="1" dirty="0">
                <a:solidFill>
                  <a:schemeClr val="accent3">
                    <a:lumMod val="75000"/>
                  </a:schemeClr>
                </a:solidFill>
              </a:rPr>
              <a:t>Coaching Staff, led by HC Jamie Steer, returning for 4th Season</a:t>
            </a:r>
          </a:p>
          <a:p>
            <a:pPr>
              <a:buClr>
                <a:schemeClr val="accent3">
                  <a:lumMod val="50000"/>
                </a:schemeClr>
              </a:buClr>
              <a:buFont typeface="Arial" panose="020B0604020202020204" pitchFamily="34" charset="0"/>
              <a:buChar char="•"/>
            </a:pPr>
            <a:r>
              <a:rPr lang="en-CA" sz="1900" b="1" dirty="0">
                <a:solidFill>
                  <a:schemeClr val="accent3">
                    <a:lumMod val="75000"/>
                  </a:schemeClr>
                </a:solidFill>
              </a:rPr>
              <a:t>Hosted a very successful Provincial Championships</a:t>
            </a:r>
          </a:p>
          <a:p>
            <a:pPr>
              <a:buClr>
                <a:schemeClr val="accent3">
                  <a:lumMod val="50000"/>
                </a:schemeClr>
              </a:buClr>
              <a:buFont typeface="Arial" panose="020B0604020202020204" pitchFamily="34" charset="0"/>
              <a:buChar char="•"/>
            </a:pPr>
            <a:r>
              <a:rPr lang="en-CA" sz="1900" b="1" dirty="0">
                <a:solidFill>
                  <a:schemeClr val="accent3">
                    <a:lumMod val="75000"/>
                  </a:schemeClr>
                </a:solidFill>
              </a:rPr>
              <a:t>Earned their way to provincials and finished 3</a:t>
            </a:r>
            <a:r>
              <a:rPr lang="en-CA" sz="1900" b="1" baseline="30000" dirty="0">
                <a:solidFill>
                  <a:schemeClr val="accent3">
                    <a:lumMod val="75000"/>
                  </a:schemeClr>
                </a:solidFill>
              </a:rPr>
              <a:t>rd</a:t>
            </a:r>
            <a:r>
              <a:rPr lang="en-CA" sz="1900" b="1" dirty="0">
                <a:solidFill>
                  <a:schemeClr val="accent3">
                    <a:lumMod val="75000"/>
                  </a:schemeClr>
                </a:solidFill>
              </a:rPr>
              <a:t> in the province</a:t>
            </a:r>
          </a:p>
          <a:p>
            <a:pPr>
              <a:buClr>
                <a:schemeClr val="accent3">
                  <a:lumMod val="50000"/>
                </a:schemeClr>
              </a:buClr>
              <a:buFont typeface="Arial" panose="020B0604020202020204" pitchFamily="34" charset="0"/>
              <a:buChar char="•"/>
            </a:pPr>
            <a:r>
              <a:rPr lang="en-CA" sz="1900" b="1" dirty="0">
                <a:solidFill>
                  <a:schemeClr val="accent3">
                    <a:lumMod val="75000"/>
                  </a:schemeClr>
                </a:solidFill>
              </a:rPr>
              <a:t>Played in RMC, Okanagan, and Western Canadian Crown tournaments</a:t>
            </a:r>
          </a:p>
          <a:p>
            <a:pPr>
              <a:buClr>
                <a:schemeClr val="accent3">
                  <a:lumMod val="50000"/>
                </a:schemeClr>
              </a:buClr>
              <a:buFont typeface="Arial" panose="020B0604020202020204" pitchFamily="34" charset="0"/>
              <a:buChar char="•"/>
            </a:pPr>
            <a:r>
              <a:rPr lang="en-CA" sz="1900" b="1" dirty="0">
                <a:solidFill>
                  <a:schemeClr val="accent3">
                    <a:lumMod val="75000"/>
                  </a:schemeClr>
                </a:solidFill>
              </a:rPr>
              <a:t>U15AAA preseason tourney Sept 9</a:t>
            </a:r>
            <a:r>
              <a:rPr lang="en-CA" sz="1900" b="1" baseline="30000" dirty="0">
                <a:solidFill>
                  <a:schemeClr val="accent3">
                    <a:lumMod val="75000"/>
                  </a:schemeClr>
                </a:solidFill>
              </a:rPr>
              <a:t>th</a:t>
            </a:r>
            <a:r>
              <a:rPr lang="en-CA" sz="1900" b="1" dirty="0">
                <a:solidFill>
                  <a:schemeClr val="accent3">
                    <a:lumMod val="75000"/>
                  </a:schemeClr>
                </a:solidFill>
              </a:rPr>
              <a:t> and 10th in Okotoks</a:t>
            </a:r>
          </a:p>
          <a:p>
            <a:pPr>
              <a:buClr>
                <a:schemeClr val="accent3">
                  <a:lumMod val="50000"/>
                </a:schemeClr>
              </a:buClr>
              <a:buFont typeface="Arial" panose="020B0604020202020204" pitchFamily="34" charset="0"/>
              <a:buChar char="•"/>
            </a:pPr>
            <a:r>
              <a:rPr lang="en-CA" sz="1900" b="1" dirty="0">
                <a:solidFill>
                  <a:schemeClr val="accent3">
                    <a:lumMod val="75000"/>
                  </a:schemeClr>
                </a:solidFill>
              </a:rPr>
              <a:t>Entered into Rebels U15AAA Fall Classic (new in red deer),  Rocky Mountain Classic and John Reid Memorial</a:t>
            </a:r>
          </a:p>
          <a:p>
            <a:pPr>
              <a:buClr>
                <a:schemeClr val="accent3">
                  <a:lumMod val="50000"/>
                </a:schemeClr>
              </a:buClr>
              <a:buFont typeface="Arial" panose="020B0604020202020204" pitchFamily="34" charset="0"/>
              <a:buChar char="•"/>
            </a:pPr>
            <a:r>
              <a:rPr lang="en-CA" sz="1900" b="1" dirty="0">
                <a:solidFill>
                  <a:schemeClr val="accent3">
                    <a:lumMod val="75000"/>
                  </a:schemeClr>
                </a:solidFill>
              </a:rPr>
              <a:t>6 players were drafted in the 2023  WHL Prospects Draft</a:t>
            </a:r>
          </a:p>
          <a:p>
            <a:pPr>
              <a:buClr>
                <a:schemeClr val="accent3">
                  <a:lumMod val="50000"/>
                </a:schemeClr>
              </a:buClr>
              <a:buFont typeface="Arial" panose="020B0604020202020204" pitchFamily="34" charset="0"/>
              <a:buChar char="•"/>
            </a:pPr>
            <a:r>
              <a:rPr lang="en-CA" sz="1900" b="1" dirty="0">
                <a:solidFill>
                  <a:schemeClr val="accent3">
                    <a:lumMod val="75000"/>
                  </a:schemeClr>
                </a:solidFill>
              </a:rPr>
              <a:t>AEHL awards – Carter Esler – 2</a:t>
            </a:r>
            <a:r>
              <a:rPr lang="en-CA" sz="1900" b="1" baseline="30000" dirty="0">
                <a:solidFill>
                  <a:schemeClr val="accent3">
                    <a:lumMod val="75000"/>
                  </a:schemeClr>
                </a:solidFill>
              </a:rPr>
              <a:t>nd</a:t>
            </a:r>
            <a:r>
              <a:rPr lang="en-CA" sz="1900" b="1" dirty="0">
                <a:solidFill>
                  <a:schemeClr val="accent3">
                    <a:lumMod val="75000"/>
                  </a:schemeClr>
                </a:solidFill>
              </a:rPr>
              <a:t> All Star Team</a:t>
            </a:r>
          </a:p>
          <a:p>
            <a:pPr>
              <a:buClr>
                <a:schemeClr val="accent3">
                  <a:lumMod val="50000"/>
                </a:schemeClr>
              </a:buClr>
              <a:buFont typeface="Arial" panose="020B0604020202020204" pitchFamily="34" charset="0"/>
              <a:buChar char="•"/>
            </a:pPr>
            <a:endParaRPr lang="en-CA" dirty="0"/>
          </a:p>
        </p:txBody>
      </p:sp>
    </p:spTree>
    <p:extLst>
      <p:ext uri="{BB962C8B-B14F-4D97-AF65-F5344CB8AC3E}">
        <p14:creationId xmlns:p14="http://schemas.microsoft.com/office/powerpoint/2010/main" val="158719384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D0B23-5E68-29E3-EFCC-E18543E77839}"/>
              </a:ext>
            </a:extLst>
          </p:cNvPr>
          <p:cNvSpPr>
            <a:spLocks noGrp="1"/>
          </p:cNvSpPr>
          <p:nvPr>
            <p:ph type="title"/>
          </p:nvPr>
        </p:nvSpPr>
        <p:spPr/>
        <p:txBody>
          <a:bodyPr/>
          <a:lstStyle/>
          <a:p>
            <a:pPr algn="ctr"/>
            <a:r>
              <a:rPr lang="en-CA" b="1" dirty="0">
                <a:solidFill>
                  <a:schemeClr val="accent3">
                    <a:lumMod val="50000"/>
                  </a:schemeClr>
                </a:solidFill>
              </a:rPr>
              <a:t>U15AA Oilers</a:t>
            </a:r>
            <a:br>
              <a:rPr lang="en-CA" dirty="0">
                <a:solidFill>
                  <a:schemeClr val="accent3">
                    <a:lumMod val="50000"/>
                  </a:schemeClr>
                </a:solidFill>
              </a:rPr>
            </a:br>
            <a:endParaRPr lang="en-CA" dirty="0">
              <a:solidFill>
                <a:schemeClr val="accent3">
                  <a:lumMod val="50000"/>
                </a:schemeClr>
              </a:solidFill>
            </a:endParaRPr>
          </a:p>
        </p:txBody>
      </p:sp>
      <p:sp>
        <p:nvSpPr>
          <p:cNvPr id="3" name="Text Placeholder 2">
            <a:extLst>
              <a:ext uri="{FF2B5EF4-FFF2-40B4-BE49-F238E27FC236}">
                <a16:creationId xmlns:a16="http://schemas.microsoft.com/office/drawing/2014/main" id="{8F61C33E-0761-8CB6-2129-2FDB4B9A844B}"/>
              </a:ext>
            </a:extLst>
          </p:cNvPr>
          <p:cNvSpPr>
            <a:spLocks noGrp="1"/>
          </p:cNvSpPr>
          <p:nvPr>
            <p:ph type="body" idx="1"/>
          </p:nvPr>
        </p:nvSpPr>
        <p:spPr>
          <a:xfrm>
            <a:off x="581190" y="2228001"/>
            <a:ext cx="7989754" cy="2816965"/>
          </a:xfrm>
        </p:spPr>
        <p:txBody>
          <a:bodyPr>
            <a:noAutofit/>
          </a:bodyPr>
          <a:lstStyle/>
          <a:p>
            <a:pPr>
              <a:buClr>
                <a:schemeClr val="accent3">
                  <a:lumMod val="50000"/>
                </a:schemeClr>
              </a:buClr>
              <a:buFont typeface="Arial" panose="020B0604020202020204" pitchFamily="34" charset="0"/>
              <a:buChar char="•"/>
            </a:pPr>
            <a:r>
              <a:rPr lang="en-CA" sz="2000" b="1" dirty="0"/>
              <a:t>Coaching Staff, led by HC Rob Hale</a:t>
            </a:r>
          </a:p>
          <a:p>
            <a:pPr>
              <a:buClr>
                <a:schemeClr val="accent3">
                  <a:lumMod val="50000"/>
                </a:schemeClr>
              </a:buClr>
              <a:buFont typeface="Arial" panose="020B0604020202020204" pitchFamily="34" charset="0"/>
              <a:buChar char="•"/>
            </a:pPr>
            <a:r>
              <a:rPr lang="en-CA" sz="2000" b="1" dirty="0"/>
              <a:t>Daron Dumanski will be the HC for the 23/24 season</a:t>
            </a:r>
          </a:p>
          <a:p>
            <a:pPr>
              <a:buClr>
                <a:schemeClr val="accent3">
                  <a:lumMod val="50000"/>
                </a:schemeClr>
              </a:buClr>
              <a:buFont typeface="Arial" panose="020B0604020202020204" pitchFamily="34" charset="0"/>
              <a:buChar char="•"/>
            </a:pPr>
            <a:r>
              <a:rPr lang="en-CA" sz="2000" b="1" dirty="0"/>
              <a:t>22/23 team had 77 man games lost to injuries</a:t>
            </a:r>
          </a:p>
          <a:p>
            <a:pPr>
              <a:buClr>
                <a:schemeClr val="accent3">
                  <a:lumMod val="50000"/>
                </a:schemeClr>
              </a:buClr>
              <a:buFont typeface="Arial" panose="020B0604020202020204" pitchFamily="34" charset="0"/>
              <a:buChar char="•"/>
            </a:pPr>
            <a:r>
              <a:rPr lang="en-CA" sz="2000" b="1" dirty="0"/>
              <a:t>22/23 Team entered in Airdrie preseason tourneys</a:t>
            </a:r>
          </a:p>
          <a:p>
            <a:pPr>
              <a:buClr>
                <a:schemeClr val="accent3">
                  <a:lumMod val="50000"/>
                </a:schemeClr>
              </a:buClr>
              <a:buFont typeface="Arial" panose="020B0604020202020204" pitchFamily="34" charset="0"/>
              <a:buChar char="•"/>
            </a:pPr>
            <a:r>
              <a:rPr lang="en-CA" sz="2000" b="1" dirty="0"/>
              <a:t>22/23 went to the Graham </a:t>
            </a:r>
            <a:r>
              <a:rPr lang="en-CA" sz="2000" b="1" dirty="0" err="1"/>
              <a:t>Tuer</a:t>
            </a:r>
            <a:r>
              <a:rPr lang="en-CA" sz="2000" b="1" dirty="0"/>
              <a:t> U15 Challenge</a:t>
            </a:r>
          </a:p>
          <a:p>
            <a:pPr>
              <a:buClr>
                <a:schemeClr val="accent3">
                  <a:lumMod val="50000"/>
                </a:schemeClr>
              </a:buClr>
              <a:buFont typeface="Arial" panose="020B0604020202020204" pitchFamily="34" charset="0"/>
              <a:buChar char="•"/>
            </a:pPr>
            <a:r>
              <a:rPr lang="en-CA" sz="2000" b="1" dirty="0"/>
              <a:t>22/23 finished 2</a:t>
            </a:r>
            <a:r>
              <a:rPr lang="en-CA" sz="2000" b="1" baseline="30000" dirty="0"/>
              <a:t>nd</a:t>
            </a:r>
            <a:r>
              <a:rPr lang="en-CA" sz="2000" b="1" dirty="0"/>
              <a:t> in league play, lost in semi finals in south </a:t>
            </a:r>
            <a:r>
              <a:rPr lang="en-CA" sz="2000" b="1" dirty="0" err="1"/>
              <a:t>scahl</a:t>
            </a:r>
            <a:r>
              <a:rPr lang="en-CA" sz="2000" b="1" dirty="0"/>
              <a:t> tournament</a:t>
            </a:r>
          </a:p>
          <a:p>
            <a:pPr>
              <a:buClr>
                <a:schemeClr val="accent3">
                  <a:lumMod val="50000"/>
                </a:schemeClr>
              </a:buClr>
              <a:buFont typeface="Arial" panose="020B0604020202020204" pitchFamily="34" charset="0"/>
              <a:buChar char="•"/>
            </a:pPr>
            <a:r>
              <a:rPr lang="en-CA" sz="2000" b="1" dirty="0"/>
              <a:t>23/24 Team entered into preseason tourney Sept 15th to 17th in Airdrie</a:t>
            </a:r>
          </a:p>
          <a:p>
            <a:pPr>
              <a:buClr>
                <a:schemeClr val="accent3">
                  <a:lumMod val="50000"/>
                </a:schemeClr>
              </a:buClr>
              <a:buFont typeface="Arial" panose="020B0604020202020204" pitchFamily="34" charset="0"/>
              <a:buChar char="•"/>
            </a:pPr>
            <a:r>
              <a:rPr lang="en-CA" sz="2000" b="1" dirty="0"/>
              <a:t>23/24 Registered into the Kelowna Rockets tournament October 20-22nd</a:t>
            </a:r>
          </a:p>
        </p:txBody>
      </p:sp>
    </p:spTree>
    <p:extLst>
      <p:ext uri="{BB962C8B-B14F-4D97-AF65-F5344CB8AC3E}">
        <p14:creationId xmlns:p14="http://schemas.microsoft.com/office/powerpoint/2010/main" val="143432472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D0B23-5E68-29E3-EFCC-E18543E77839}"/>
              </a:ext>
            </a:extLst>
          </p:cNvPr>
          <p:cNvSpPr>
            <a:spLocks noGrp="1"/>
          </p:cNvSpPr>
          <p:nvPr>
            <p:ph type="title"/>
          </p:nvPr>
        </p:nvSpPr>
        <p:spPr/>
        <p:txBody>
          <a:bodyPr/>
          <a:lstStyle/>
          <a:p>
            <a:pPr algn="ctr"/>
            <a:r>
              <a:rPr lang="en-CA" b="1" dirty="0">
                <a:solidFill>
                  <a:schemeClr val="accent3">
                    <a:lumMod val="75000"/>
                  </a:schemeClr>
                </a:solidFill>
              </a:rPr>
              <a:t>U13AA Oilers </a:t>
            </a:r>
          </a:p>
        </p:txBody>
      </p:sp>
      <p:sp>
        <p:nvSpPr>
          <p:cNvPr id="3" name="Text Placeholder 2">
            <a:extLst>
              <a:ext uri="{FF2B5EF4-FFF2-40B4-BE49-F238E27FC236}">
                <a16:creationId xmlns:a16="http://schemas.microsoft.com/office/drawing/2014/main" id="{8F61C33E-0761-8CB6-2129-2FDB4B9A844B}"/>
              </a:ext>
            </a:extLst>
          </p:cNvPr>
          <p:cNvSpPr>
            <a:spLocks noGrp="1"/>
          </p:cNvSpPr>
          <p:nvPr>
            <p:ph type="body" idx="1"/>
          </p:nvPr>
        </p:nvSpPr>
        <p:spPr>
          <a:xfrm>
            <a:off x="581190" y="2228001"/>
            <a:ext cx="7989754" cy="2816965"/>
          </a:xfrm>
        </p:spPr>
        <p:txBody>
          <a:bodyPr/>
          <a:lstStyle/>
          <a:p>
            <a:pPr algn="l">
              <a:buClr>
                <a:schemeClr val="accent3">
                  <a:lumMod val="75000"/>
                </a:schemeClr>
              </a:buClr>
              <a:buFont typeface="Arial" panose="020B0604020202020204" pitchFamily="34" charset="0"/>
              <a:buChar char="•"/>
            </a:pPr>
            <a:r>
              <a:rPr lang="en-US" b="1" i="0" dirty="0">
                <a:solidFill>
                  <a:schemeClr val="accent3">
                    <a:lumMod val="75000"/>
                  </a:schemeClr>
                </a:solidFill>
                <a:effectLst/>
              </a:rPr>
              <a:t>   Played SCAHL league </a:t>
            </a:r>
          </a:p>
          <a:p>
            <a:pPr algn="l">
              <a:buClr>
                <a:schemeClr val="accent3">
                  <a:lumMod val="75000"/>
                </a:schemeClr>
              </a:buClr>
              <a:buFont typeface="Arial" panose="020B0604020202020204" pitchFamily="34" charset="0"/>
              <a:buChar char="•"/>
            </a:pPr>
            <a:r>
              <a:rPr lang="en-US" b="1" i="0" dirty="0">
                <a:solidFill>
                  <a:schemeClr val="accent3">
                    <a:lumMod val="75000"/>
                  </a:schemeClr>
                </a:solidFill>
                <a:effectLst/>
              </a:rPr>
              <a:t>   First year of single team</a:t>
            </a:r>
          </a:p>
          <a:p>
            <a:pPr algn="l">
              <a:buClr>
                <a:schemeClr val="accent3">
                  <a:lumMod val="75000"/>
                </a:schemeClr>
              </a:buClr>
              <a:buFont typeface="Arial" panose="020B0604020202020204" pitchFamily="34" charset="0"/>
              <a:buChar char="•"/>
            </a:pPr>
            <a:r>
              <a:rPr lang="en-US" b="1" i="0" dirty="0">
                <a:solidFill>
                  <a:schemeClr val="accent3">
                    <a:lumMod val="75000"/>
                  </a:schemeClr>
                </a:solidFill>
                <a:effectLst/>
              </a:rPr>
              <a:t>   Very competitive league</a:t>
            </a:r>
          </a:p>
          <a:p>
            <a:pPr algn="l">
              <a:buClr>
                <a:schemeClr val="accent3">
                  <a:lumMod val="75000"/>
                </a:schemeClr>
              </a:buClr>
              <a:buFont typeface="Arial" panose="020B0604020202020204" pitchFamily="34" charset="0"/>
              <a:buChar char="•"/>
            </a:pPr>
            <a:r>
              <a:rPr lang="en-US" b="1" i="0" dirty="0">
                <a:solidFill>
                  <a:schemeClr val="accent3">
                    <a:lumMod val="75000"/>
                  </a:schemeClr>
                </a:solidFill>
                <a:effectLst/>
              </a:rPr>
              <a:t>   </a:t>
            </a:r>
            <a:r>
              <a:rPr lang="en-US" b="1" i="0" dirty="0" err="1">
                <a:solidFill>
                  <a:schemeClr val="accent3">
                    <a:lumMod val="75000"/>
                  </a:schemeClr>
                </a:solidFill>
                <a:effectLst/>
              </a:rPr>
              <a:t>Succcessfu</a:t>
            </a:r>
            <a:r>
              <a:rPr lang="en-US" b="1" i="0" dirty="0">
                <a:solidFill>
                  <a:schemeClr val="accent3">
                    <a:lumMod val="75000"/>
                  </a:schemeClr>
                </a:solidFill>
                <a:effectLst/>
              </a:rPr>
              <a:t> league play: 4th in standings </a:t>
            </a:r>
          </a:p>
          <a:p>
            <a:pPr algn="l">
              <a:buClr>
                <a:schemeClr val="accent3">
                  <a:lumMod val="75000"/>
                </a:schemeClr>
              </a:buClr>
              <a:buFont typeface="Arial" panose="020B0604020202020204" pitchFamily="34" charset="0"/>
              <a:buChar char="•"/>
            </a:pPr>
            <a:r>
              <a:rPr lang="en-US" b="1" i="0" dirty="0">
                <a:solidFill>
                  <a:schemeClr val="accent3">
                    <a:lumMod val="75000"/>
                  </a:schemeClr>
                </a:solidFill>
                <a:effectLst/>
              </a:rPr>
              <a:t>   Made to quarter finals at year end tournament </a:t>
            </a:r>
          </a:p>
          <a:p>
            <a:pPr marL="123444" indent="0">
              <a:buClr>
                <a:schemeClr val="accent3">
                  <a:lumMod val="50000"/>
                </a:schemeClr>
              </a:buClr>
              <a:buNone/>
            </a:pPr>
            <a:endParaRPr lang="en-CA" dirty="0"/>
          </a:p>
          <a:p>
            <a:pPr marL="123444" indent="0">
              <a:buClr>
                <a:schemeClr val="accent3">
                  <a:lumMod val="50000"/>
                </a:schemeClr>
              </a:buClr>
              <a:buNone/>
            </a:pPr>
            <a:endParaRPr lang="en-CA" dirty="0"/>
          </a:p>
          <a:p>
            <a:pPr marL="123444" indent="0">
              <a:buClr>
                <a:schemeClr val="accent3">
                  <a:lumMod val="50000"/>
                </a:schemeClr>
              </a:buClr>
              <a:buNone/>
            </a:pPr>
            <a:endParaRPr lang="en-CA" dirty="0"/>
          </a:p>
        </p:txBody>
      </p:sp>
    </p:spTree>
    <p:extLst>
      <p:ext uri="{BB962C8B-B14F-4D97-AF65-F5344CB8AC3E}">
        <p14:creationId xmlns:p14="http://schemas.microsoft.com/office/powerpoint/2010/main" val="343308361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aiders U18AAA"/>
          <p:cNvSpPr txBox="1">
            <a:spLocks noGrp="1"/>
          </p:cNvSpPr>
          <p:nvPr>
            <p:ph type="title"/>
          </p:nvPr>
        </p:nvSpPr>
        <p:spPr>
          <a:prstGeom prst="rect">
            <a:avLst/>
          </a:prstGeom>
        </p:spPr>
        <p:txBody>
          <a:bodyPr>
            <a:normAutofit/>
          </a:bodyPr>
          <a:lstStyle>
            <a:lvl1pPr algn="ctr">
              <a:defRPr sz="3600">
                <a:solidFill>
                  <a:schemeClr val="accent1"/>
                </a:solidFill>
              </a:defRPr>
            </a:lvl1pPr>
          </a:lstStyle>
          <a:p>
            <a:r>
              <a:rPr sz="2800" b="1" dirty="0"/>
              <a:t>U18AAA </a:t>
            </a:r>
            <a:r>
              <a:rPr lang="en-CA" sz="2800" b="1" dirty="0"/>
              <a:t>Raiders</a:t>
            </a:r>
            <a:endParaRPr sz="2800" b="1" dirty="0"/>
          </a:p>
        </p:txBody>
      </p:sp>
      <p:sp>
        <p:nvSpPr>
          <p:cNvPr id="158" name="U18AAA Raiders…"/>
          <p:cNvSpPr txBox="1">
            <a:spLocks noGrp="1"/>
          </p:cNvSpPr>
          <p:nvPr>
            <p:ph type="body" idx="1"/>
          </p:nvPr>
        </p:nvSpPr>
        <p:spPr>
          <a:xfrm>
            <a:off x="581190" y="1920240"/>
            <a:ext cx="7989754" cy="2770089"/>
          </a:xfrm>
          <a:prstGeom prst="rect">
            <a:avLst/>
          </a:prstGeom>
        </p:spPr>
        <p:txBody>
          <a:bodyPr>
            <a:normAutofit/>
          </a:bodyPr>
          <a:lstStyle/>
          <a:p>
            <a:pPr>
              <a:buClrTx/>
              <a:buFont typeface="Arial" panose="020B0604020202020204" pitchFamily="34" charset="0"/>
              <a:buChar char="•"/>
            </a:pPr>
            <a:r>
              <a:rPr lang="en-US" sz="2000" b="1" i="0" dirty="0">
                <a:solidFill>
                  <a:schemeClr val="tx1"/>
                </a:solidFill>
                <a:effectLst/>
              </a:rPr>
              <a:t> </a:t>
            </a:r>
            <a:r>
              <a:rPr lang="en-US" b="1" i="0" dirty="0">
                <a:solidFill>
                  <a:schemeClr val="accent3">
                    <a:lumMod val="75000"/>
                  </a:schemeClr>
                </a:solidFill>
                <a:effectLst/>
              </a:rPr>
              <a:t>Head Coach Dave Addison returning</a:t>
            </a:r>
            <a:endParaRPr lang="en-US" b="1" dirty="0">
              <a:solidFill>
                <a:schemeClr val="accent3">
                  <a:lumMod val="75000"/>
                </a:schemeClr>
              </a:solidFill>
            </a:endParaRPr>
          </a:p>
          <a:p>
            <a:pPr>
              <a:buClrTx/>
              <a:buFont typeface="Arial" panose="020B0604020202020204" pitchFamily="34" charset="0"/>
              <a:buChar char="•"/>
            </a:pPr>
            <a:r>
              <a:rPr lang="en-US" b="1" i="0" dirty="0">
                <a:solidFill>
                  <a:schemeClr val="accent3">
                    <a:lumMod val="75000"/>
                  </a:schemeClr>
                </a:solidFill>
                <a:effectLst/>
              </a:rPr>
              <a:t>Showcase had 40 players in attendance</a:t>
            </a:r>
          </a:p>
          <a:p>
            <a:pPr>
              <a:buClrTx/>
              <a:buFont typeface="Arial" panose="020B0604020202020204" pitchFamily="34" charset="0"/>
              <a:buChar char="•"/>
            </a:pPr>
            <a:r>
              <a:rPr lang="en-US" b="1" i="0" dirty="0">
                <a:solidFill>
                  <a:schemeClr val="accent3">
                    <a:lumMod val="75000"/>
                  </a:schemeClr>
                </a:solidFill>
                <a:effectLst/>
              </a:rPr>
              <a:t>AFHL Elite Player agreements </a:t>
            </a:r>
            <a:r>
              <a:rPr lang="en-US" b="1" i="0" u="none" strike="noStrike" dirty="0">
                <a:solidFill>
                  <a:schemeClr val="accent3">
                    <a:lumMod val="75000"/>
                  </a:schemeClr>
                </a:solidFill>
                <a:effectLst/>
              </a:rPr>
              <a:t>June 15th</a:t>
            </a:r>
            <a:r>
              <a:rPr lang="en-US" b="1" i="0" dirty="0">
                <a:solidFill>
                  <a:schemeClr val="accent3">
                    <a:lumMod val="75000"/>
                  </a:schemeClr>
                </a:solidFill>
                <a:effectLst/>
              </a:rPr>
              <a:t> till </a:t>
            </a:r>
            <a:r>
              <a:rPr lang="en-US" b="1" i="0" u="none" strike="noStrike" dirty="0">
                <a:solidFill>
                  <a:schemeClr val="accent3">
                    <a:lumMod val="75000"/>
                  </a:schemeClr>
                </a:solidFill>
                <a:effectLst/>
              </a:rPr>
              <a:t>August 15th</a:t>
            </a:r>
            <a:r>
              <a:rPr lang="en-US" b="1" i="0" dirty="0">
                <a:solidFill>
                  <a:schemeClr val="accent3">
                    <a:lumMod val="75000"/>
                  </a:schemeClr>
                </a:solidFill>
                <a:effectLst/>
              </a:rPr>
              <a:t> (5 players + 1 goalie)</a:t>
            </a:r>
            <a:br>
              <a:rPr lang="en-US" b="1" dirty="0">
                <a:solidFill>
                  <a:schemeClr val="accent3">
                    <a:lumMod val="75000"/>
                  </a:schemeClr>
                </a:solidFill>
              </a:rPr>
            </a:br>
            <a:r>
              <a:rPr lang="en-US" b="1" i="0" dirty="0">
                <a:solidFill>
                  <a:schemeClr val="accent3">
                    <a:lumMod val="75000"/>
                  </a:schemeClr>
                </a:solidFill>
                <a:effectLst/>
              </a:rPr>
              <a:t>AFHL mandates 2nd tryouts for all AAA teams within AB</a:t>
            </a:r>
            <a:br>
              <a:rPr lang="en-US" b="1" dirty="0">
                <a:solidFill>
                  <a:schemeClr val="accent3">
                    <a:lumMod val="75000"/>
                  </a:schemeClr>
                </a:solidFill>
              </a:rPr>
            </a:br>
            <a:r>
              <a:rPr lang="en-US" b="1" i="0" dirty="0">
                <a:solidFill>
                  <a:schemeClr val="accent3">
                    <a:lumMod val="75000"/>
                  </a:schemeClr>
                </a:solidFill>
                <a:effectLst/>
              </a:rPr>
              <a:t>GHC Firestarter tourney Sept</a:t>
            </a:r>
            <a:endParaRPr lang="en-US" b="1" dirty="0">
              <a:solidFill>
                <a:schemeClr val="accent3">
                  <a:lumMod val="75000"/>
                </a:schemeClr>
              </a:solidFill>
            </a:endParaRPr>
          </a:p>
        </p:txBody>
      </p:sp>
    </p:spTree>
    <p:extLst>
      <p:ext uri="{BB962C8B-B14F-4D97-AF65-F5344CB8AC3E}">
        <p14:creationId xmlns:p14="http://schemas.microsoft.com/office/powerpoint/2010/main" val="195042016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Raiders U18AA"/>
          <p:cNvSpPr txBox="1">
            <a:spLocks noGrp="1"/>
          </p:cNvSpPr>
          <p:nvPr>
            <p:ph type="title"/>
          </p:nvPr>
        </p:nvSpPr>
        <p:spPr>
          <a:prstGeom prst="rect">
            <a:avLst/>
          </a:prstGeom>
        </p:spPr>
        <p:txBody>
          <a:bodyPr>
            <a:normAutofit/>
          </a:bodyPr>
          <a:lstStyle>
            <a:lvl1pPr algn="ctr">
              <a:defRPr sz="3600">
                <a:solidFill>
                  <a:schemeClr val="accent1"/>
                </a:solidFill>
              </a:defRPr>
            </a:lvl1pPr>
          </a:lstStyle>
          <a:p>
            <a:r>
              <a:rPr sz="2800" b="1" dirty="0"/>
              <a:t>U18AA</a:t>
            </a:r>
            <a:r>
              <a:rPr lang="en-CA" sz="2800" b="1" dirty="0"/>
              <a:t> Raiders</a:t>
            </a:r>
            <a:endParaRPr sz="2800" b="1" dirty="0"/>
          </a:p>
        </p:txBody>
      </p:sp>
      <p:sp>
        <p:nvSpPr>
          <p:cNvPr id="161" name="Applications still open for Head Coach…"/>
          <p:cNvSpPr txBox="1">
            <a:spLocks noGrp="1"/>
          </p:cNvSpPr>
          <p:nvPr>
            <p:ph type="body" idx="1"/>
          </p:nvPr>
        </p:nvSpPr>
        <p:spPr>
          <a:xfrm>
            <a:off x="581190" y="880110"/>
            <a:ext cx="7989754" cy="4978689"/>
          </a:xfrm>
          <a:prstGeom prst="rect">
            <a:avLst/>
          </a:prstGeom>
        </p:spPr>
        <p:txBody>
          <a:bodyPr/>
          <a:lstStyle/>
          <a:p>
            <a:pPr>
              <a:buClr>
                <a:schemeClr val="accent3">
                  <a:lumMod val="75000"/>
                </a:schemeClr>
              </a:buClr>
              <a:buFont typeface="Arial" panose="020B0604020202020204" pitchFamily="34" charset="0"/>
              <a:buChar char="•"/>
            </a:pPr>
            <a:r>
              <a:rPr lang="en-US" b="1" i="0" dirty="0">
                <a:solidFill>
                  <a:schemeClr val="accent3">
                    <a:lumMod val="75000"/>
                  </a:schemeClr>
                </a:solidFill>
                <a:effectLst/>
              </a:rPr>
              <a:t>Applications still open for Head Coach</a:t>
            </a:r>
          </a:p>
          <a:p>
            <a:pPr>
              <a:buClr>
                <a:schemeClr val="accent3">
                  <a:lumMod val="75000"/>
                </a:schemeClr>
              </a:buClr>
              <a:buFont typeface="Arial" panose="020B0604020202020204" pitchFamily="34" charset="0"/>
              <a:buChar char="•"/>
            </a:pPr>
            <a:r>
              <a:rPr lang="en-US" b="1" i="0" dirty="0">
                <a:solidFill>
                  <a:schemeClr val="accent3">
                    <a:lumMod val="75000"/>
                  </a:schemeClr>
                </a:solidFill>
                <a:effectLst/>
              </a:rPr>
              <a:t>Focus for upcoming season is to ensure movement between AA to AAA according to the AFHL model this will be done by creating a close working relationship with the AAA coaching staff.</a:t>
            </a:r>
          </a:p>
          <a:p>
            <a:pPr>
              <a:buClr>
                <a:schemeClr val="accent3">
                  <a:lumMod val="75000"/>
                </a:schemeClr>
              </a:buClr>
              <a:buFont typeface="Arial" panose="020B0604020202020204" pitchFamily="34" charset="0"/>
              <a:buChar char="•"/>
            </a:pPr>
            <a:r>
              <a:rPr lang="en-US" b="1" i="0" dirty="0">
                <a:solidFill>
                  <a:schemeClr val="accent3">
                    <a:lumMod val="75000"/>
                  </a:schemeClr>
                </a:solidFill>
                <a:effectLst/>
              </a:rPr>
              <a:t>AA tryout dates posted on the website under the registration tab&gt; schedules GHC Firestarter end of Sept</a:t>
            </a:r>
            <a:endParaRPr b="1" dirty="0">
              <a:solidFill>
                <a:schemeClr val="accent3">
                  <a:lumMod val="75000"/>
                </a:schemeClr>
              </a:solidFill>
            </a:endParaRPr>
          </a:p>
        </p:txBody>
      </p:sp>
    </p:spTree>
    <p:extLst>
      <p:ext uri="{BB962C8B-B14F-4D97-AF65-F5344CB8AC3E}">
        <p14:creationId xmlns:p14="http://schemas.microsoft.com/office/powerpoint/2010/main" val="180062152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Raiders U18AA"/>
          <p:cNvSpPr txBox="1">
            <a:spLocks noGrp="1"/>
          </p:cNvSpPr>
          <p:nvPr>
            <p:ph type="title"/>
          </p:nvPr>
        </p:nvSpPr>
        <p:spPr>
          <a:prstGeom prst="rect">
            <a:avLst/>
          </a:prstGeom>
        </p:spPr>
        <p:txBody>
          <a:bodyPr>
            <a:normAutofit/>
          </a:bodyPr>
          <a:lstStyle>
            <a:lvl1pPr algn="ctr">
              <a:defRPr sz="3600">
                <a:solidFill>
                  <a:schemeClr val="accent1"/>
                </a:solidFill>
              </a:defRPr>
            </a:lvl1pPr>
          </a:lstStyle>
          <a:p>
            <a:r>
              <a:rPr sz="2800" b="1" dirty="0"/>
              <a:t>U18AA</a:t>
            </a:r>
            <a:r>
              <a:rPr lang="en-CA" sz="2800" b="1" dirty="0"/>
              <a:t> Raiders</a:t>
            </a:r>
            <a:endParaRPr sz="2800" b="1" dirty="0"/>
          </a:p>
        </p:txBody>
      </p:sp>
      <p:sp>
        <p:nvSpPr>
          <p:cNvPr id="161" name="Applications still open for Head Coach…"/>
          <p:cNvSpPr txBox="1">
            <a:spLocks noGrp="1"/>
          </p:cNvSpPr>
          <p:nvPr>
            <p:ph type="body" idx="1"/>
          </p:nvPr>
        </p:nvSpPr>
        <p:spPr>
          <a:xfrm>
            <a:off x="581190" y="880110"/>
            <a:ext cx="7989754" cy="4978689"/>
          </a:xfrm>
          <a:prstGeom prst="rect">
            <a:avLst/>
          </a:prstGeom>
        </p:spPr>
        <p:txBody>
          <a:bodyPr/>
          <a:lstStyle/>
          <a:p>
            <a:pPr>
              <a:buClr>
                <a:schemeClr val="accent3">
                  <a:lumMod val="75000"/>
                </a:schemeClr>
              </a:buClr>
              <a:buFont typeface="Arial" panose="020B0604020202020204" pitchFamily="34" charset="0"/>
              <a:buChar char="•"/>
            </a:pPr>
            <a:r>
              <a:rPr lang="en-US" b="1" i="0" dirty="0">
                <a:solidFill>
                  <a:schemeClr val="accent3">
                    <a:lumMod val="75000"/>
                  </a:schemeClr>
                </a:solidFill>
                <a:effectLst/>
              </a:rPr>
              <a:t>Applications still open for Head Coach</a:t>
            </a:r>
          </a:p>
          <a:p>
            <a:pPr>
              <a:buClr>
                <a:schemeClr val="accent3">
                  <a:lumMod val="75000"/>
                </a:schemeClr>
              </a:buClr>
              <a:buFont typeface="Arial" panose="020B0604020202020204" pitchFamily="34" charset="0"/>
              <a:buChar char="•"/>
            </a:pPr>
            <a:r>
              <a:rPr lang="en-US" b="1" i="0" dirty="0">
                <a:solidFill>
                  <a:schemeClr val="accent3">
                    <a:lumMod val="75000"/>
                  </a:schemeClr>
                </a:solidFill>
                <a:effectLst/>
              </a:rPr>
              <a:t>Focus for upcoming season is to ensure movement between AA to AAA according to the AFHL model this will be done by creating a close working relationship with the AAA coaching staff.</a:t>
            </a:r>
          </a:p>
          <a:p>
            <a:pPr>
              <a:buClr>
                <a:schemeClr val="accent3">
                  <a:lumMod val="75000"/>
                </a:schemeClr>
              </a:buClr>
              <a:buFont typeface="Arial" panose="020B0604020202020204" pitchFamily="34" charset="0"/>
              <a:buChar char="•"/>
            </a:pPr>
            <a:r>
              <a:rPr lang="en-US" b="1" i="0" dirty="0">
                <a:solidFill>
                  <a:schemeClr val="accent3">
                    <a:lumMod val="75000"/>
                  </a:schemeClr>
                </a:solidFill>
                <a:effectLst/>
              </a:rPr>
              <a:t>AA tryout dates posted on the website under the registration tab&gt; schedules GHC Firestarter end of Sept</a:t>
            </a:r>
            <a:endParaRPr b="1" dirty="0">
              <a:solidFill>
                <a:schemeClr val="accent3">
                  <a:lumMod val="75000"/>
                </a:schemeClr>
              </a:solidFill>
            </a:endParaRPr>
          </a:p>
        </p:txBody>
      </p:sp>
    </p:spTree>
    <p:extLst>
      <p:ext uri="{BB962C8B-B14F-4D97-AF65-F5344CB8AC3E}">
        <p14:creationId xmlns:p14="http://schemas.microsoft.com/office/powerpoint/2010/main" val="10845590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Raiders U18AA"/>
          <p:cNvSpPr txBox="1">
            <a:spLocks noGrp="1"/>
          </p:cNvSpPr>
          <p:nvPr>
            <p:ph type="title"/>
          </p:nvPr>
        </p:nvSpPr>
        <p:spPr>
          <a:prstGeom prst="rect">
            <a:avLst/>
          </a:prstGeom>
        </p:spPr>
        <p:txBody>
          <a:bodyPr>
            <a:normAutofit/>
          </a:bodyPr>
          <a:lstStyle>
            <a:lvl1pPr algn="ctr">
              <a:defRPr sz="3600">
                <a:solidFill>
                  <a:schemeClr val="accent1"/>
                </a:solidFill>
              </a:defRPr>
            </a:lvl1pPr>
          </a:lstStyle>
          <a:p>
            <a:r>
              <a:rPr sz="2800" b="1" dirty="0"/>
              <a:t>U1</a:t>
            </a:r>
            <a:r>
              <a:rPr lang="en-CA" sz="2800" b="1" dirty="0"/>
              <a:t>5</a:t>
            </a:r>
            <a:r>
              <a:rPr sz="2800" b="1" dirty="0"/>
              <a:t>AA</a:t>
            </a:r>
            <a:r>
              <a:rPr lang="en-CA" sz="2800" b="1" dirty="0"/>
              <a:t> Raiders</a:t>
            </a:r>
            <a:endParaRPr sz="2800" b="1" dirty="0"/>
          </a:p>
        </p:txBody>
      </p:sp>
      <p:sp>
        <p:nvSpPr>
          <p:cNvPr id="161" name="Applications still open for Head Coach…"/>
          <p:cNvSpPr txBox="1">
            <a:spLocks noGrp="1"/>
          </p:cNvSpPr>
          <p:nvPr>
            <p:ph type="body" idx="1"/>
          </p:nvPr>
        </p:nvSpPr>
        <p:spPr>
          <a:xfrm>
            <a:off x="581190" y="880110"/>
            <a:ext cx="7989754" cy="4978689"/>
          </a:xfrm>
          <a:prstGeom prst="rect">
            <a:avLst/>
          </a:prstGeom>
        </p:spPr>
        <p:txBody>
          <a:bodyPr/>
          <a:lstStyle/>
          <a:p>
            <a:pPr algn="l">
              <a:buClr>
                <a:schemeClr val="tx1"/>
              </a:buClr>
              <a:buFont typeface="Arial" panose="020B0604020202020204" pitchFamily="34" charset="0"/>
              <a:buChar char="•"/>
            </a:pPr>
            <a:endParaRPr lang="en-US" b="0" i="0" dirty="0">
              <a:solidFill>
                <a:schemeClr val="accent3">
                  <a:lumMod val="75000"/>
                </a:schemeClr>
              </a:solidFill>
              <a:effectLst/>
              <a:latin typeface="gill sans"/>
            </a:endParaRPr>
          </a:p>
          <a:p>
            <a:pPr algn="l">
              <a:buClr>
                <a:schemeClr val="accent3">
                  <a:lumMod val="75000"/>
                </a:schemeClr>
              </a:buClr>
              <a:buFont typeface="Arial" panose="020B0604020202020204" pitchFamily="34" charset="0"/>
              <a:buChar char="•"/>
            </a:pPr>
            <a:endParaRPr lang="en-US" b="1" dirty="0">
              <a:solidFill>
                <a:schemeClr val="accent3">
                  <a:lumMod val="75000"/>
                </a:schemeClr>
              </a:solidFill>
              <a:latin typeface="gill sans"/>
            </a:endParaRPr>
          </a:p>
          <a:p>
            <a:pPr algn="l">
              <a:buClr>
                <a:schemeClr val="accent3">
                  <a:lumMod val="75000"/>
                </a:schemeClr>
              </a:buClr>
              <a:buFont typeface="Arial" panose="020B0604020202020204" pitchFamily="34" charset="0"/>
              <a:buChar char="•"/>
            </a:pPr>
            <a:r>
              <a:rPr lang="en-US" b="1" i="0" dirty="0">
                <a:solidFill>
                  <a:schemeClr val="accent3">
                    <a:lumMod val="75000"/>
                  </a:schemeClr>
                </a:solidFill>
                <a:effectLst/>
                <a:latin typeface="gill sans"/>
              </a:rPr>
              <a:t>Head Coached by Keegan Thompson . Assisted by Jenna Beaton, Kennedy Moore &amp; Devin McDonald</a:t>
            </a:r>
          </a:p>
          <a:p>
            <a:pPr algn="l">
              <a:buClr>
                <a:schemeClr val="accent3">
                  <a:lumMod val="75000"/>
                </a:schemeClr>
              </a:buClr>
              <a:buFont typeface="Arial" panose="020B0604020202020204" pitchFamily="34" charset="0"/>
              <a:buChar char="•"/>
            </a:pPr>
            <a:r>
              <a:rPr lang="en-US" b="1" i="0" dirty="0">
                <a:solidFill>
                  <a:schemeClr val="accent3">
                    <a:lumMod val="75000"/>
                  </a:schemeClr>
                </a:solidFill>
                <a:effectLst/>
                <a:latin typeface="gill sans"/>
              </a:rPr>
              <a:t>Managers Jen &amp; Mark Hallam * Thank you </a:t>
            </a:r>
          </a:p>
          <a:p>
            <a:pPr algn="l">
              <a:buClr>
                <a:schemeClr val="accent3">
                  <a:lumMod val="75000"/>
                </a:schemeClr>
              </a:buClr>
              <a:buFont typeface="Arial" panose="020B0604020202020204" pitchFamily="34" charset="0"/>
              <a:buChar char="•"/>
            </a:pPr>
            <a:r>
              <a:rPr lang="en-US" b="1" i="0" dirty="0">
                <a:solidFill>
                  <a:schemeClr val="accent3">
                    <a:lumMod val="75000"/>
                  </a:schemeClr>
                </a:solidFill>
                <a:effectLst/>
                <a:latin typeface="gill sans"/>
              </a:rPr>
              <a:t>Finished 5th in the South during the Regular Season with a record of  8 W 13 L &amp; 2 OTL </a:t>
            </a:r>
          </a:p>
          <a:p>
            <a:pPr algn="l">
              <a:buClr>
                <a:schemeClr val="accent3">
                  <a:lumMod val="75000"/>
                </a:schemeClr>
              </a:buClr>
              <a:buFont typeface="Arial" panose="020B0604020202020204" pitchFamily="34" charset="0"/>
              <a:buChar char="•"/>
            </a:pPr>
            <a:r>
              <a:rPr lang="en-US" b="1" i="0" dirty="0">
                <a:solidFill>
                  <a:schemeClr val="accent3">
                    <a:lumMod val="75000"/>
                  </a:schemeClr>
                </a:solidFill>
                <a:effectLst/>
                <a:latin typeface="gill sans"/>
              </a:rPr>
              <a:t>Had massive success in playoffs winning all rounds and eliminating League top Calgary Red from playoffs</a:t>
            </a:r>
          </a:p>
          <a:p>
            <a:pPr algn="l">
              <a:buClr>
                <a:schemeClr val="accent3">
                  <a:lumMod val="75000"/>
                </a:schemeClr>
              </a:buClr>
              <a:buFont typeface="Arial" panose="020B0604020202020204" pitchFamily="34" charset="0"/>
              <a:buChar char="•"/>
            </a:pPr>
            <a:r>
              <a:rPr lang="en-US" b="1" i="0" dirty="0">
                <a:solidFill>
                  <a:schemeClr val="accent3">
                    <a:lumMod val="75000"/>
                  </a:schemeClr>
                </a:solidFill>
                <a:effectLst/>
                <a:latin typeface="gill sans"/>
              </a:rPr>
              <a:t>Lost in Bronze medal game at Provincials</a:t>
            </a:r>
          </a:p>
          <a:p>
            <a:pPr algn="l">
              <a:buClr>
                <a:schemeClr val="accent3">
                  <a:lumMod val="75000"/>
                </a:schemeClr>
              </a:buClr>
              <a:buFont typeface="Arial" panose="020B0604020202020204" pitchFamily="34" charset="0"/>
              <a:buChar char="•"/>
            </a:pPr>
            <a:r>
              <a:rPr lang="en-US" b="1" i="0" dirty="0">
                <a:solidFill>
                  <a:schemeClr val="accent3">
                    <a:lumMod val="75000"/>
                  </a:schemeClr>
                </a:solidFill>
                <a:effectLst/>
                <a:latin typeface="gill sans"/>
              </a:rPr>
              <a:t>Five Raiders players participated in the Hockey Alberta Challenge Cup</a:t>
            </a:r>
          </a:p>
          <a:p>
            <a:pPr>
              <a:buClr>
                <a:schemeClr val="accent3">
                  <a:lumMod val="75000"/>
                </a:schemeClr>
              </a:buClr>
              <a:buFont typeface="Arial" panose="020B0604020202020204" pitchFamily="34" charset="0"/>
              <a:buChar char="•"/>
            </a:pPr>
            <a:endParaRPr b="1" dirty="0">
              <a:solidFill>
                <a:schemeClr val="accent3">
                  <a:lumMod val="75000"/>
                </a:schemeClr>
              </a:solidFill>
            </a:endParaRPr>
          </a:p>
        </p:txBody>
      </p:sp>
    </p:spTree>
    <p:extLst>
      <p:ext uri="{BB962C8B-B14F-4D97-AF65-F5344CB8AC3E}">
        <p14:creationId xmlns:p14="http://schemas.microsoft.com/office/powerpoint/2010/main" val="372268540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D0B23-5E68-29E3-EFCC-E18543E77839}"/>
              </a:ext>
            </a:extLst>
          </p:cNvPr>
          <p:cNvSpPr>
            <a:spLocks noGrp="1"/>
          </p:cNvSpPr>
          <p:nvPr>
            <p:ph type="title"/>
          </p:nvPr>
        </p:nvSpPr>
        <p:spPr/>
        <p:txBody>
          <a:bodyPr/>
          <a:lstStyle/>
          <a:p>
            <a:pPr algn="ctr"/>
            <a:r>
              <a:rPr lang="en-CA" b="1" dirty="0">
                <a:solidFill>
                  <a:schemeClr val="accent3">
                    <a:lumMod val="75000"/>
                  </a:schemeClr>
                </a:solidFill>
              </a:rPr>
              <a:t>U13A Raiders</a:t>
            </a:r>
          </a:p>
        </p:txBody>
      </p:sp>
      <p:sp>
        <p:nvSpPr>
          <p:cNvPr id="3" name="Text Placeholder 2">
            <a:extLst>
              <a:ext uri="{FF2B5EF4-FFF2-40B4-BE49-F238E27FC236}">
                <a16:creationId xmlns:a16="http://schemas.microsoft.com/office/drawing/2014/main" id="{8F61C33E-0761-8CB6-2129-2FDB4B9A844B}"/>
              </a:ext>
            </a:extLst>
          </p:cNvPr>
          <p:cNvSpPr>
            <a:spLocks noGrp="1"/>
          </p:cNvSpPr>
          <p:nvPr>
            <p:ph type="body" idx="1"/>
          </p:nvPr>
        </p:nvSpPr>
        <p:spPr>
          <a:xfrm>
            <a:off x="581190" y="2228001"/>
            <a:ext cx="7989754" cy="2816965"/>
          </a:xfrm>
        </p:spPr>
        <p:txBody>
          <a:bodyPr/>
          <a:lstStyle/>
          <a:p>
            <a:pPr algn="l">
              <a:buClr>
                <a:schemeClr val="accent3">
                  <a:lumMod val="75000"/>
                </a:schemeClr>
              </a:buClr>
              <a:buFont typeface="Arial" panose="020B0604020202020204" pitchFamily="34" charset="0"/>
              <a:buChar char="•"/>
            </a:pPr>
            <a:r>
              <a:rPr lang="en-US" b="1" i="0" dirty="0">
                <a:solidFill>
                  <a:schemeClr val="accent3">
                    <a:lumMod val="75000"/>
                  </a:schemeClr>
                </a:solidFill>
                <a:effectLst/>
              </a:rPr>
              <a:t>    Played tier 4 CAHL</a:t>
            </a:r>
          </a:p>
          <a:p>
            <a:pPr algn="l">
              <a:buClr>
                <a:schemeClr val="accent3">
                  <a:lumMod val="75000"/>
                </a:schemeClr>
              </a:buClr>
              <a:buFont typeface="Arial" panose="020B0604020202020204" pitchFamily="34" charset="0"/>
              <a:buChar char="•"/>
            </a:pPr>
            <a:r>
              <a:rPr lang="en-US" b="1" i="0" dirty="0">
                <a:solidFill>
                  <a:schemeClr val="accent3">
                    <a:lumMod val="75000"/>
                  </a:schemeClr>
                </a:solidFill>
                <a:effectLst/>
              </a:rPr>
              <a:t>    Record not an indication of season</a:t>
            </a:r>
          </a:p>
          <a:p>
            <a:pPr algn="l">
              <a:buClr>
                <a:schemeClr val="accent3">
                  <a:lumMod val="75000"/>
                </a:schemeClr>
              </a:buClr>
              <a:buFont typeface="Arial" panose="020B0604020202020204" pitchFamily="34" charset="0"/>
              <a:buChar char="•"/>
            </a:pPr>
            <a:r>
              <a:rPr lang="en-US" b="1" i="0" dirty="0">
                <a:solidFill>
                  <a:schemeClr val="accent3">
                    <a:lumMod val="75000"/>
                  </a:schemeClr>
                </a:solidFill>
                <a:effectLst/>
              </a:rPr>
              <a:t>    Close games</a:t>
            </a:r>
          </a:p>
          <a:p>
            <a:pPr algn="l">
              <a:buClr>
                <a:schemeClr val="accent3">
                  <a:lumMod val="75000"/>
                </a:schemeClr>
              </a:buClr>
              <a:buFont typeface="Arial" panose="020B0604020202020204" pitchFamily="34" charset="0"/>
              <a:buChar char="•"/>
            </a:pPr>
            <a:r>
              <a:rPr lang="en-US" b="1" i="0" dirty="0">
                <a:solidFill>
                  <a:schemeClr val="accent3">
                    <a:lumMod val="75000"/>
                  </a:schemeClr>
                </a:solidFill>
                <a:effectLst/>
              </a:rPr>
              <a:t>    Successful tournaments </a:t>
            </a:r>
          </a:p>
          <a:p>
            <a:pPr algn="l">
              <a:buClr>
                <a:schemeClr val="accent3">
                  <a:lumMod val="75000"/>
                </a:schemeClr>
              </a:buClr>
              <a:buFont typeface="Arial" panose="020B0604020202020204" pitchFamily="34" charset="0"/>
              <a:buChar char="•"/>
            </a:pPr>
            <a:r>
              <a:rPr lang="en-US" b="1" i="0" dirty="0">
                <a:solidFill>
                  <a:schemeClr val="accent3">
                    <a:lumMod val="75000"/>
                  </a:schemeClr>
                </a:solidFill>
                <a:effectLst/>
              </a:rPr>
              <a:t>    OOAA team now a part of inaugural U13AA AFHL</a:t>
            </a:r>
          </a:p>
          <a:p>
            <a:pPr marL="123444" indent="0">
              <a:buClr>
                <a:schemeClr val="accent3">
                  <a:lumMod val="50000"/>
                </a:schemeClr>
              </a:buClr>
              <a:buNone/>
            </a:pPr>
            <a:endParaRPr lang="en-CA" dirty="0"/>
          </a:p>
          <a:p>
            <a:pPr marL="123444" indent="0">
              <a:buClr>
                <a:schemeClr val="accent3">
                  <a:lumMod val="50000"/>
                </a:schemeClr>
              </a:buClr>
              <a:buNone/>
            </a:pPr>
            <a:endParaRPr lang="en-CA" dirty="0"/>
          </a:p>
        </p:txBody>
      </p:sp>
    </p:spTree>
    <p:extLst>
      <p:ext uri="{BB962C8B-B14F-4D97-AF65-F5344CB8AC3E}">
        <p14:creationId xmlns:p14="http://schemas.microsoft.com/office/powerpoint/2010/main" val="103768161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A5C4-42E8-D04E-9FF4-D649B5FF1678}"/>
              </a:ext>
            </a:extLst>
          </p:cNvPr>
          <p:cNvSpPr>
            <a:spLocks noGrp="1"/>
          </p:cNvSpPr>
          <p:nvPr>
            <p:ph type="title"/>
          </p:nvPr>
        </p:nvSpPr>
        <p:spPr>
          <a:xfrm>
            <a:off x="577123" y="872608"/>
            <a:ext cx="7989754" cy="1083332"/>
          </a:xfrm>
        </p:spPr>
        <p:txBody>
          <a:bodyPr>
            <a:normAutofit/>
          </a:bodyPr>
          <a:lstStyle/>
          <a:p>
            <a:pPr algn="ctr"/>
            <a:r>
              <a:rPr lang="en-US" b="1" dirty="0">
                <a:solidFill>
                  <a:schemeClr val="accent3">
                    <a:lumMod val="75000"/>
                  </a:schemeClr>
                </a:solidFill>
              </a:rPr>
              <a:t>Executive Positions</a:t>
            </a:r>
          </a:p>
        </p:txBody>
      </p:sp>
      <p:sp>
        <p:nvSpPr>
          <p:cNvPr id="5" name="TextBox 4">
            <a:extLst>
              <a:ext uri="{FF2B5EF4-FFF2-40B4-BE49-F238E27FC236}">
                <a16:creationId xmlns:a16="http://schemas.microsoft.com/office/drawing/2014/main" id="{681D2C03-F137-74B0-9794-22F694C9A3B7}"/>
              </a:ext>
            </a:extLst>
          </p:cNvPr>
          <p:cNvSpPr txBox="1"/>
          <p:nvPr/>
        </p:nvSpPr>
        <p:spPr>
          <a:xfrm>
            <a:off x="2286000" y="3277866"/>
            <a:ext cx="457200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b="0" dirty="0">
                <a:effectLst/>
              </a:rPr>
              <a:t> </a:t>
            </a:r>
            <a:endParaRPr lang="en-CA" dirty="0"/>
          </a:p>
        </p:txBody>
      </p:sp>
      <p:sp>
        <p:nvSpPr>
          <p:cNvPr id="7" name="TextBox 6">
            <a:extLst>
              <a:ext uri="{FF2B5EF4-FFF2-40B4-BE49-F238E27FC236}">
                <a16:creationId xmlns:a16="http://schemas.microsoft.com/office/drawing/2014/main" id="{482060AC-C8B2-9276-5FBA-B7CD4E99B8DE}"/>
              </a:ext>
            </a:extLst>
          </p:cNvPr>
          <p:cNvSpPr txBox="1"/>
          <p:nvPr/>
        </p:nvSpPr>
        <p:spPr>
          <a:xfrm>
            <a:off x="2286000" y="3275112"/>
            <a:ext cx="457200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b="0" dirty="0">
                <a:effectLst/>
              </a:rPr>
              <a:t> </a:t>
            </a:r>
            <a:endParaRPr lang="en-CA" dirty="0"/>
          </a:p>
        </p:txBody>
      </p:sp>
      <p:sp>
        <p:nvSpPr>
          <p:cNvPr id="9" name="TextBox 8">
            <a:extLst>
              <a:ext uri="{FF2B5EF4-FFF2-40B4-BE49-F238E27FC236}">
                <a16:creationId xmlns:a16="http://schemas.microsoft.com/office/drawing/2014/main" id="{C1E425AE-7CFF-76DC-16E3-FED9B370EF2A}"/>
              </a:ext>
            </a:extLst>
          </p:cNvPr>
          <p:cNvSpPr txBox="1"/>
          <p:nvPr/>
        </p:nvSpPr>
        <p:spPr>
          <a:xfrm>
            <a:off x="2286000" y="3275112"/>
            <a:ext cx="457200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b="0" dirty="0">
                <a:effectLst/>
              </a:rPr>
              <a:t> </a:t>
            </a:r>
            <a:endParaRPr lang="en-CA" dirty="0"/>
          </a:p>
        </p:txBody>
      </p:sp>
      <p:sp>
        <p:nvSpPr>
          <p:cNvPr id="6" name="TextBox 5">
            <a:extLst>
              <a:ext uri="{FF2B5EF4-FFF2-40B4-BE49-F238E27FC236}">
                <a16:creationId xmlns:a16="http://schemas.microsoft.com/office/drawing/2014/main" id="{839A150E-03EF-2C51-560D-2774971BD9ED}"/>
              </a:ext>
            </a:extLst>
          </p:cNvPr>
          <p:cNvSpPr txBox="1"/>
          <p:nvPr/>
        </p:nvSpPr>
        <p:spPr>
          <a:xfrm>
            <a:off x="731519" y="1874728"/>
            <a:ext cx="7835357" cy="52629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23444" indent="0">
              <a:buNone/>
            </a:pPr>
            <a:r>
              <a:rPr lang="en-CA" sz="1800" b="1" dirty="0">
                <a:solidFill>
                  <a:schemeClr val="accent3">
                    <a:lumMod val="75000"/>
                  </a:schemeClr>
                </a:solidFill>
                <a:latin typeface="Gill Sans"/>
              </a:rPr>
              <a:t>As per 10.7 in our bylaws -- elections for the executive committee shall be on a rotating basis so that the terms of the office of President and VP terminate in consecutive years and so that the terms for the Treasurer and Secretary terminate in consecutive years.</a:t>
            </a:r>
          </a:p>
          <a:p>
            <a:pPr marL="123444" indent="0">
              <a:buNone/>
            </a:pPr>
            <a:endParaRPr lang="en-CA" sz="1800" b="1" dirty="0">
              <a:solidFill>
                <a:schemeClr val="accent3">
                  <a:lumMod val="75000"/>
                </a:schemeClr>
              </a:solidFill>
              <a:latin typeface="Gill Sans"/>
            </a:endParaRPr>
          </a:p>
          <a:p>
            <a:pPr marL="123444" indent="0">
              <a:buNone/>
            </a:pPr>
            <a:r>
              <a:rPr lang="en-CA" sz="1800" b="1" dirty="0">
                <a:solidFill>
                  <a:schemeClr val="accent3">
                    <a:lumMod val="75000"/>
                  </a:schemeClr>
                </a:solidFill>
                <a:latin typeface="Gill Sans"/>
              </a:rPr>
              <a:t>Position and Term Length</a:t>
            </a:r>
          </a:p>
          <a:p>
            <a:pPr marL="123444" indent="0">
              <a:buNone/>
            </a:pPr>
            <a:r>
              <a:rPr lang="en-CA" sz="1800" b="1" dirty="0">
                <a:solidFill>
                  <a:schemeClr val="accent3">
                    <a:lumMod val="75000"/>
                  </a:schemeClr>
                </a:solidFill>
                <a:latin typeface="Gill Sans"/>
              </a:rPr>
              <a:t>President 3 years</a:t>
            </a:r>
          </a:p>
          <a:p>
            <a:pPr marL="123444" indent="0">
              <a:buNone/>
            </a:pPr>
            <a:r>
              <a:rPr lang="en-CA" sz="1800" b="1" dirty="0">
                <a:solidFill>
                  <a:schemeClr val="accent3">
                    <a:lumMod val="75000"/>
                  </a:schemeClr>
                </a:solidFill>
                <a:latin typeface="Gill Sans"/>
              </a:rPr>
              <a:t>Vice President 2 years</a:t>
            </a:r>
          </a:p>
          <a:p>
            <a:pPr marL="123444" indent="0">
              <a:buNone/>
            </a:pPr>
            <a:r>
              <a:rPr lang="en-CA" sz="1800" b="1" dirty="0">
                <a:solidFill>
                  <a:schemeClr val="accent3">
                    <a:lumMod val="75000"/>
                  </a:schemeClr>
                </a:solidFill>
                <a:latin typeface="Gill Sans"/>
              </a:rPr>
              <a:t>Secretary 2 years</a:t>
            </a:r>
          </a:p>
          <a:p>
            <a:pPr marL="123444" indent="0">
              <a:buNone/>
            </a:pPr>
            <a:r>
              <a:rPr lang="en-CA" sz="1800" b="1" dirty="0">
                <a:solidFill>
                  <a:schemeClr val="accent3">
                    <a:lumMod val="75000"/>
                  </a:schemeClr>
                </a:solidFill>
                <a:latin typeface="Gill Sans"/>
              </a:rPr>
              <a:t>Treasurer 2 year *</a:t>
            </a:r>
          </a:p>
          <a:p>
            <a:pPr marL="123444" indent="0">
              <a:buNone/>
            </a:pPr>
            <a:r>
              <a:rPr lang="en-CA" sz="1800" b="1" dirty="0">
                <a:solidFill>
                  <a:schemeClr val="accent3">
                    <a:lumMod val="75000"/>
                  </a:schemeClr>
                </a:solidFill>
                <a:latin typeface="Gill Sans"/>
              </a:rPr>
              <a:t>Division Directors 1 year</a:t>
            </a:r>
          </a:p>
          <a:p>
            <a:pPr marL="123444" indent="0">
              <a:buNone/>
            </a:pPr>
            <a:r>
              <a:rPr lang="en-CA" sz="1800" b="1" dirty="0">
                <a:solidFill>
                  <a:schemeClr val="accent3">
                    <a:lumMod val="75000"/>
                  </a:schemeClr>
                </a:solidFill>
                <a:latin typeface="Gill Sans"/>
              </a:rPr>
              <a:t>Director at Large 1 year</a:t>
            </a:r>
          </a:p>
          <a:p>
            <a:pPr marL="123444" indent="0">
              <a:buNone/>
            </a:pPr>
            <a:endParaRPr lang="en-CA" sz="1800" b="1" dirty="0">
              <a:solidFill>
                <a:schemeClr val="accent3">
                  <a:lumMod val="75000"/>
                </a:schemeClr>
              </a:solidFill>
              <a:latin typeface="Gill Sans"/>
            </a:endParaRPr>
          </a:p>
          <a:p>
            <a:pPr marL="123444"/>
            <a:r>
              <a:rPr lang="en-CA" b="1" dirty="0">
                <a:solidFill>
                  <a:schemeClr val="accent3">
                    <a:lumMod val="75000"/>
                  </a:schemeClr>
                </a:solidFill>
                <a:latin typeface="Gill Sans"/>
              </a:rPr>
              <a:t>*Treasurer position originally had 1 </a:t>
            </a:r>
            <a:r>
              <a:rPr lang="en-CA" b="1">
                <a:solidFill>
                  <a:schemeClr val="accent3">
                    <a:lumMod val="75000"/>
                  </a:schemeClr>
                </a:solidFill>
                <a:latin typeface="Gill Sans"/>
              </a:rPr>
              <a:t>year term on </a:t>
            </a:r>
            <a:r>
              <a:rPr lang="en-CA" b="1" dirty="0">
                <a:solidFill>
                  <a:schemeClr val="accent3">
                    <a:lumMod val="75000"/>
                  </a:schemeClr>
                </a:solidFill>
                <a:latin typeface="Gill Sans"/>
              </a:rPr>
              <a:t>presentation. This was an error as the slide was copy and pasted from last year where the term was 1 year to help off set when the roles terminate. Please refer to the OOAA bylaws to view the correct terms.</a:t>
            </a:r>
          </a:p>
          <a:p>
            <a:pPr marL="409194" indent="-285750">
              <a:buFont typeface="Arial" panose="020B0604020202020204" pitchFamily="34" charset="0"/>
              <a:buChar char="•"/>
            </a:pPr>
            <a:endParaRPr lang="en-CA" b="1" dirty="0">
              <a:solidFill>
                <a:schemeClr val="accent3">
                  <a:lumMod val="75000"/>
                </a:schemeClr>
              </a:solidFill>
              <a:latin typeface="Gill Sans"/>
            </a:endParaRPr>
          </a:p>
          <a:p>
            <a:pPr marL="409194" indent="-285750">
              <a:buFont typeface="Arial" panose="020B0604020202020204" pitchFamily="34" charset="0"/>
              <a:buChar char="•"/>
            </a:pPr>
            <a:endParaRPr lang="en-CA" b="1" dirty="0">
              <a:solidFill>
                <a:schemeClr val="accent3">
                  <a:lumMod val="75000"/>
                </a:schemeClr>
              </a:solidFill>
              <a:latin typeface="Gill Sans"/>
            </a:endParaRPr>
          </a:p>
          <a:p>
            <a:pPr marL="409194" indent="-285750">
              <a:buFont typeface="Arial" panose="020B0604020202020204" pitchFamily="34" charset="0"/>
              <a:buChar char="•"/>
            </a:pPr>
            <a:endParaRPr lang="en-CA" sz="1800" b="1" dirty="0">
              <a:solidFill>
                <a:schemeClr val="accent3">
                  <a:lumMod val="75000"/>
                </a:schemeClr>
              </a:solidFill>
              <a:latin typeface="Gill Sans"/>
            </a:endParaRPr>
          </a:p>
          <a:p>
            <a:pPr marL="123444" indent="0">
              <a:buNone/>
            </a:pPr>
            <a:endParaRPr lang="en-CA" dirty="0"/>
          </a:p>
        </p:txBody>
      </p:sp>
    </p:spTree>
    <p:extLst>
      <p:ext uri="{BB962C8B-B14F-4D97-AF65-F5344CB8AC3E}">
        <p14:creationId xmlns:p14="http://schemas.microsoft.com/office/powerpoint/2010/main" val="339420112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A5C4-42E8-D04E-9FF4-D649B5FF1678}"/>
              </a:ext>
            </a:extLst>
          </p:cNvPr>
          <p:cNvSpPr>
            <a:spLocks noGrp="1"/>
          </p:cNvSpPr>
          <p:nvPr>
            <p:ph type="title"/>
          </p:nvPr>
        </p:nvSpPr>
        <p:spPr>
          <a:xfrm>
            <a:off x="532958" y="826888"/>
            <a:ext cx="7989754" cy="1083332"/>
          </a:xfrm>
        </p:spPr>
        <p:txBody>
          <a:bodyPr>
            <a:normAutofit/>
          </a:bodyPr>
          <a:lstStyle/>
          <a:p>
            <a:pPr algn="ctr"/>
            <a:r>
              <a:rPr lang="en-US" b="1" dirty="0">
                <a:solidFill>
                  <a:schemeClr val="accent3">
                    <a:lumMod val="75000"/>
                  </a:schemeClr>
                </a:solidFill>
              </a:rPr>
              <a:t>Motion to accept the IGM Minutes</a:t>
            </a:r>
          </a:p>
        </p:txBody>
      </p:sp>
      <p:sp>
        <p:nvSpPr>
          <p:cNvPr id="3" name="Text Placeholder 2">
            <a:extLst>
              <a:ext uri="{FF2B5EF4-FFF2-40B4-BE49-F238E27FC236}">
                <a16:creationId xmlns:a16="http://schemas.microsoft.com/office/drawing/2014/main" id="{8DF9A4D6-CB4C-0A43-8E82-C1245CE75350}"/>
              </a:ext>
            </a:extLst>
          </p:cNvPr>
          <p:cNvSpPr>
            <a:spLocks noGrp="1"/>
          </p:cNvSpPr>
          <p:nvPr>
            <p:ph type="body" idx="1"/>
          </p:nvPr>
        </p:nvSpPr>
        <p:spPr>
          <a:xfrm>
            <a:off x="510288" y="1566639"/>
            <a:ext cx="8123423" cy="3919762"/>
          </a:xfrm>
        </p:spPr>
        <p:txBody>
          <a:bodyPr>
            <a:noAutofit/>
          </a:bodyPr>
          <a:lstStyle/>
          <a:p>
            <a:pPr algn="l">
              <a:buClr>
                <a:schemeClr val="accent3">
                  <a:lumMod val="75000"/>
                </a:schemeClr>
              </a:buClr>
              <a:buFont typeface="Arial" panose="020B0604020202020204" pitchFamily="34" charset="0"/>
              <a:buChar char="•"/>
            </a:pPr>
            <a:r>
              <a:rPr lang="en-US" b="1" i="0" dirty="0">
                <a:solidFill>
                  <a:schemeClr val="accent3">
                    <a:lumMod val="75000"/>
                  </a:schemeClr>
                </a:solidFill>
                <a:effectLst/>
              </a:rPr>
              <a:t>IGM Minutes are posted have been posted on the OOAA Website since early December </a:t>
            </a:r>
          </a:p>
          <a:p>
            <a:pPr algn="l">
              <a:buClr>
                <a:schemeClr val="accent3">
                  <a:lumMod val="75000"/>
                </a:schemeClr>
              </a:buClr>
              <a:buFont typeface="Arial" panose="020B0604020202020204" pitchFamily="34" charset="0"/>
              <a:buChar char="•"/>
            </a:pPr>
            <a:endParaRPr lang="en-US" b="1" i="0" dirty="0">
              <a:solidFill>
                <a:schemeClr val="accent3">
                  <a:lumMod val="75000"/>
                </a:schemeClr>
              </a:solidFill>
              <a:effectLst/>
            </a:endParaRPr>
          </a:p>
          <a:p>
            <a:pPr algn="l">
              <a:buClr>
                <a:schemeClr val="accent3">
                  <a:lumMod val="75000"/>
                </a:schemeClr>
              </a:buClr>
              <a:buFont typeface="Arial" panose="020B0604020202020204" pitchFamily="34" charset="0"/>
              <a:buChar char="•"/>
            </a:pPr>
            <a:r>
              <a:rPr lang="en-US" b="1" i="0" dirty="0">
                <a:solidFill>
                  <a:schemeClr val="accent3">
                    <a:lumMod val="75000"/>
                  </a:schemeClr>
                </a:solidFill>
                <a:effectLst/>
              </a:rPr>
              <a:t>Motion</a:t>
            </a:r>
          </a:p>
          <a:p>
            <a:pPr marL="123444" indent="0" algn="l">
              <a:buClr>
                <a:schemeClr val="accent3">
                  <a:lumMod val="75000"/>
                </a:schemeClr>
              </a:buClr>
              <a:buNone/>
            </a:pPr>
            <a:r>
              <a:rPr lang="en-US" b="1" i="0" dirty="0">
                <a:solidFill>
                  <a:schemeClr val="accent3">
                    <a:lumMod val="75000"/>
                  </a:schemeClr>
                </a:solidFill>
                <a:effectLst/>
              </a:rPr>
              <a:t> </a:t>
            </a:r>
          </a:p>
          <a:p>
            <a:pPr algn="l">
              <a:buClr>
                <a:schemeClr val="accent3">
                  <a:lumMod val="75000"/>
                </a:schemeClr>
              </a:buClr>
              <a:buFont typeface="Arial" panose="020B0604020202020204" pitchFamily="34" charset="0"/>
              <a:buChar char="•"/>
            </a:pPr>
            <a:r>
              <a:rPr lang="en-US" b="1" i="0" dirty="0">
                <a:solidFill>
                  <a:schemeClr val="accent3">
                    <a:lumMod val="75000"/>
                  </a:schemeClr>
                </a:solidFill>
                <a:effectLst/>
              </a:rPr>
              <a:t>“Move to approve the OOAA IGM minutes from </a:t>
            </a:r>
            <a:r>
              <a:rPr lang="en-US" b="1" i="0" u="none" strike="noStrike" dirty="0">
                <a:solidFill>
                  <a:schemeClr val="accent3">
                    <a:lumMod val="75000"/>
                  </a:schemeClr>
                </a:solidFill>
                <a:effectLst/>
              </a:rPr>
              <a:t>Tuesday November 22</a:t>
            </a:r>
            <a:r>
              <a:rPr lang="en-US" b="1" i="0" baseline="30000" dirty="0">
                <a:solidFill>
                  <a:schemeClr val="accent3">
                    <a:lumMod val="75000"/>
                  </a:schemeClr>
                </a:solidFill>
                <a:effectLst/>
              </a:rPr>
              <a:t>nd</a:t>
            </a:r>
            <a:r>
              <a:rPr lang="en-US" b="1" i="0" dirty="0">
                <a:solidFill>
                  <a:schemeClr val="accent3">
                    <a:lumMod val="75000"/>
                  </a:schemeClr>
                </a:solidFill>
                <a:effectLst/>
              </a:rPr>
              <a:t>, 2022.”</a:t>
            </a:r>
          </a:p>
          <a:p>
            <a:pPr marL="123444" indent="0" algn="l">
              <a:buClr>
                <a:schemeClr val="accent3">
                  <a:lumMod val="75000"/>
                </a:schemeClr>
              </a:buClr>
              <a:buNone/>
            </a:pPr>
            <a:endParaRPr lang="en-US" b="1" i="0" dirty="0">
              <a:solidFill>
                <a:schemeClr val="accent3">
                  <a:lumMod val="75000"/>
                </a:schemeClr>
              </a:solidFill>
              <a:effectLst/>
            </a:endParaRPr>
          </a:p>
          <a:p>
            <a:pPr>
              <a:buClrTx/>
              <a:buFont typeface="Arial" panose="020B0604020202020204" pitchFamily="34" charset="0"/>
              <a:buChar char="•"/>
            </a:pPr>
            <a:endParaRPr lang="en-CA" sz="1600" b="1" dirty="0">
              <a:solidFill>
                <a:schemeClr val="accent3">
                  <a:lumMod val="75000"/>
                </a:schemeClr>
              </a:solidFill>
            </a:endParaRPr>
          </a:p>
        </p:txBody>
      </p:sp>
    </p:spTree>
    <p:extLst>
      <p:ext uri="{BB962C8B-B14F-4D97-AF65-F5344CB8AC3E}">
        <p14:creationId xmlns:p14="http://schemas.microsoft.com/office/powerpoint/2010/main" val="175794501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A5C4-42E8-D04E-9FF4-D649B5FF1678}"/>
              </a:ext>
            </a:extLst>
          </p:cNvPr>
          <p:cNvSpPr>
            <a:spLocks noGrp="1"/>
          </p:cNvSpPr>
          <p:nvPr>
            <p:ph type="title"/>
          </p:nvPr>
        </p:nvSpPr>
        <p:spPr>
          <a:xfrm>
            <a:off x="577123" y="872608"/>
            <a:ext cx="7989754" cy="1083332"/>
          </a:xfrm>
        </p:spPr>
        <p:txBody>
          <a:bodyPr>
            <a:normAutofit/>
          </a:bodyPr>
          <a:lstStyle/>
          <a:p>
            <a:pPr algn="ctr"/>
            <a:r>
              <a:rPr lang="en-US" b="1" dirty="0">
                <a:solidFill>
                  <a:schemeClr val="accent3">
                    <a:lumMod val="75000"/>
                  </a:schemeClr>
                </a:solidFill>
              </a:rPr>
              <a:t>Nominations and Voting</a:t>
            </a:r>
          </a:p>
        </p:txBody>
      </p:sp>
      <p:sp>
        <p:nvSpPr>
          <p:cNvPr id="5" name="TextBox 4">
            <a:extLst>
              <a:ext uri="{FF2B5EF4-FFF2-40B4-BE49-F238E27FC236}">
                <a16:creationId xmlns:a16="http://schemas.microsoft.com/office/drawing/2014/main" id="{681D2C03-F137-74B0-9794-22F694C9A3B7}"/>
              </a:ext>
            </a:extLst>
          </p:cNvPr>
          <p:cNvSpPr txBox="1"/>
          <p:nvPr/>
        </p:nvSpPr>
        <p:spPr>
          <a:xfrm>
            <a:off x="2286000" y="3277866"/>
            <a:ext cx="457200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b="0" dirty="0">
                <a:effectLst/>
              </a:rPr>
              <a:t> </a:t>
            </a:r>
            <a:endParaRPr lang="en-CA" dirty="0"/>
          </a:p>
        </p:txBody>
      </p:sp>
      <p:sp>
        <p:nvSpPr>
          <p:cNvPr id="7" name="TextBox 6">
            <a:extLst>
              <a:ext uri="{FF2B5EF4-FFF2-40B4-BE49-F238E27FC236}">
                <a16:creationId xmlns:a16="http://schemas.microsoft.com/office/drawing/2014/main" id="{482060AC-C8B2-9276-5FBA-B7CD4E99B8DE}"/>
              </a:ext>
            </a:extLst>
          </p:cNvPr>
          <p:cNvSpPr txBox="1"/>
          <p:nvPr/>
        </p:nvSpPr>
        <p:spPr>
          <a:xfrm>
            <a:off x="2286000" y="3275112"/>
            <a:ext cx="457200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b="0" dirty="0">
                <a:effectLst/>
              </a:rPr>
              <a:t> </a:t>
            </a:r>
            <a:endParaRPr lang="en-CA" dirty="0"/>
          </a:p>
        </p:txBody>
      </p:sp>
      <p:sp>
        <p:nvSpPr>
          <p:cNvPr id="9" name="TextBox 8">
            <a:extLst>
              <a:ext uri="{FF2B5EF4-FFF2-40B4-BE49-F238E27FC236}">
                <a16:creationId xmlns:a16="http://schemas.microsoft.com/office/drawing/2014/main" id="{C1E425AE-7CFF-76DC-16E3-FED9B370EF2A}"/>
              </a:ext>
            </a:extLst>
          </p:cNvPr>
          <p:cNvSpPr txBox="1"/>
          <p:nvPr/>
        </p:nvSpPr>
        <p:spPr>
          <a:xfrm>
            <a:off x="1080228" y="1556725"/>
            <a:ext cx="7486649" cy="5463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23444" indent="0">
              <a:buNone/>
            </a:pPr>
            <a:r>
              <a:rPr lang="en-CA" b="1" dirty="0">
                <a:solidFill>
                  <a:schemeClr val="accent3">
                    <a:lumMod val="75000"/>
                  </a:schemeClr>
                </a:solidFill>
              </a:rPr>
              <a:t>Nominations submitted 10 days prior to AGM </a:t>
            </a:r>
            <a:r>
              <a:rPr lang="en-CA" sz="1800" b="1" dirty="0">
                <a:solidFill>
                  <a:schemeClr val="accent3">
                    <a:lumMod val="75000"/>
                  </a:schemeClr>
                </a:solidFill>
                <a:latin typeface="Gill Sans"/>
              </a:rPr>
              <a:t>resulting</a:t>
            </a:r>
            <a:r>
              <a:rPr lang="en-CA" b="1" dirty="0">
                <a:solidFill>
                  <a:schemeClr val="accent3">
                    <a:lumMod val="75000"/>
                  </a:schemeClr>
                </a:solidFill>
              </a:rPr>
              <a:t> in the following acclamations</a:t>
            </a:r>
          </a:p>
          <a:p>
            <a:pPr marL="123444" indent="0">
              <a:buNone/>
            </a:pPr>
            <a:endParaRPr lang="en-CA" b="1" dirty="0">
              <a:solidFill>
                <a:schemeClr val="accent3">
                  <a:lumMod val="75000"/>
                </a:schemeClr>
              </a:solidFill>
            </a:endParaRPr>
          </a:p>
          <a:p>
            <a:pPr marL="123444" indent="0">
              <a:buNone/>
            </a:pPr>
            <a:r>
              <a:rPr lang="en-CA" b="1" u="sng" dirty="0">
                <a:solidFill>
                  <a:schemeClr val="accent3">
                    <a:lumMod val="75000"/>
                  </a:schemeClr>
                </a:solidFill>
              </a:rPr>
              <a:t>Executive</a:t>
            </a:r>
          </a:p>
          <a:p>
            <a:pPr marL="123444" indent="0">
              <a:buNone/>
            </a:pPr>
            <a:r>
              <a:rPr lang="en-CA" b="1" dirty="0">
                <a:solidFill>
                  <a:schemeClr val="accent3">
                    <a:lumMod val="75000"/>
                  </a:schemeClr>
                </a:solidFill>
              </a:rPr>
              <a:t>Treasurer 2 year term- Kathleen Dengler</a:t>
            </a:r>
          </a:p>
          <a:p>
            <a:pPr marL="123444" indent="0">
              <a:buNone/>
            </a:pPr>
            <a:endParaRPr lang="en-CA" b="1" dirty="0">
              <a:solidFill>
                <a:schemeClr val="accent3">
                  <a:lumMod val="75000"/>
                </a:schemeClr>
              </a:solidFill>
            </a:endParaRPr>
          </a:p>
          <a:p>
            <a:pPr marL="123444" indent="0">
              <a:buNone/>
            </a:pPr>
            <a:r>
              <a:rPr lang="en-CA" b="1" u="sng" dirty="0">
                <a:solidFill>
                  <a:schemeClr val="accent3">
                    <a:lumMod val="75000"/>
                  </a:schemeClr>
                </a:solidFill>
              </a:rPr>
              <a:t>Directors 1 tear term</a:t>
            </a:r>
          </a:p>
          <a:p>
            <a:pPr marL="123444" indent="0">
              <a:buNone/>
            </a:pPr>
            <a:r>
              <a:rPr lang="en-CA" b="1" dirty="0">
                <a:solidFill>
                  <a:schemeClr val="accent3">
                    <a:lumMod val="75000"/>
                  </a:schemeClr>
                </a:solidFill>
              </a:rPr>
              <a:t>U13AA Raiders and Oilers- Jennifer Dustow</a:t>
            </a:r>
          </a:p>
          <a:p>
            <a:pPr marL="123444" indent="0">
              <a:buNone/>
            </a:pPr>
            <a:r>
              <a:rPr lang="en-CA" b="1" dirty="0">
                <a:solidFill>
                  <a:schemeClr val="accent3">
                    <a:lumMod val="75000"/>
                  </a:schemeClr>
                </a:solidFill>
              </a:rPr>
              <a:t>U15AA/AAA Oilers- Michelle Barratt</a:t>
            </a:r>
          </a:p>
          <a:p>
            <a:pPr marL="123444" indent="0">
              <a:buNone/>
            </a:pPr>
            <a:r>
              <a:rPr lang="en-CA" b="1" dirty="0">
                <a:solidFill>
                  <a:schemeClr val="accent3">
                    <a:lumMod val="75000"/>
                  </a:schemeClr>
                </a:solidFill>
              </a:rPr>
              <a:t>U15AA Raiders- Nicole Brockhoff</a:t>
            </a:r>
          </a:p>
          <a:p>
            <a:pPr marL="123444" indent="0">
              <a:buNone/>
            </a:pPr>
            <a:r>
              <a:rPr lang="en-CA" b="1" dirty="0">
                <a:solidFill>
                  <a:schemeClr val="accent3">
                    <a:lumMod val="75000"/>
                  </a:schemeClr>
                </a:solidFill>
              </a:rPr>
              <a:t>U16AA/U18AA- Karla Wingate-Cooley</a:t>
            </a:r>
          </a:p>
          <a:p>
            <a:pPr marL="123444" indent="0">
              <a:buNone/>
            </a:pPr>
            <a:r>
              <a:rPr lang="en-CA" b="1" dirty="0">
                <a:solidFill>
                  <a:schemeClr val="accent3">
                    <a:lumMod val="75000"/>
                  </a:schemeClr>
                </a:solidFill>
              </a:rPr>
              <a:t>U18AAA Bowmark- Rob Ellis</a:t>
            </a:r>
          </a:p>
          <a:p>
            <a:pPr marL="123444" indent="0">
              <a:buNone/>
            </a:pPr>
            <a:r>
              <a:rPr lang="en-CA" b="1" dirty="0">
                <a:solidFill>
                  <a:schemeClr val="accent3">
                    <a:lumMod val="75000"/>
                  </a:schemeClr>
                </a:solidFill>
              </a:rPr>
              <a:t>U18AA/AAA Raiders- Tamara Spencer</a:t>
            </a:r>
          </a:p>
          <a:p>
            <a:pPr marL="123444" indent="0">
              <a:buNone/>
            </a:pPr>
            <a:endParaRPr lang="en-CA" b="1" dirty="0">
              <a:solidFill>
                <a:schemeClr val="accent3">
                  <a:lumMod val="75000"/>
                </a:schemeClr>
              </a:solidFill>
            </a:endParaRPr>
          </a:p>
          <a:p>
            <a:pPr marL="123444" indent="0">
              <a:buNone/>
            </a:pPr>
            <a:r>
              <a:rPr lang="en-CA" b="1" u="sng" dirty="0">
                <a:solidFill>
                  <a:schemeClr val="accent3">
                    <a:lumMod val="75000"/>
                  </a:schemeClr>
                </a:solidFill>
              </a:rPr>
              <a:t>Directors at large- 1 year term</a:t>
            </a:r>
          </a:p>
          <a:p>
            <a:pPr marL="123444" indent="0">
              <a:buNone/>
            </a:pPr>
            <a:r>
              <a:rPr lang="en-CA" b="1" dirty="0">
                <a:solidFill>
                  <a:schemeClr val="accent3">
                    <a:lumMod val="75000"/>
                  </a:schemeClr>
                </a:solidFill>
              </a:rPr>
              <a:t>Scott Harding</a:t>
            </a:r>
          </a:p>
          <a:p>
            <a:pPr marL="123444" indent="0">
              <a:buNone/>
            </a:pPr>
            <a:r>
              <a:rPr lang="en-CA" b="1" dirty="0">
                <a:solidFill>
                  <a:schemeClr val="accent3">
                    <a:lumMod val="75000"/>
                  </a:schemeClr>
                </a:solidFill>
              </a:rPr>
              <a:t>Orinda McCann</a:t>
            </a:r>
          </a:p>
          <a:p>
            <a:pPr marL="123444" indent="0">
              <a:buNone/>
            </a:pPr>
            <a:endParaRPr lang="en-CA" b="1" dirty="0">
              <a:solidFill>
                <a:schemeClr val="accent3">
                  <a:lumMod val="75000"/>
                </a:schemeClr>
              </a:solidFill>
            </a:endParaRPr>
          </a:p>
          <a:p>
            <a:pPr marL="123444" indent="0">
              <a:buNone/>
            </a:pPr>
            <a:r>
              <a:rPr lang="en-CA" b="1" u="sng" dirty="0">
                <a:solidFill>
                  <a:schemeClr val="accent3">
                    <a:lumMod val="75000"/>
                  </a:schemeClr>
                </a:solidFill>
              </a:rPr>
              <a:t>Appointed position</a:t>
            </a:r>
          </a:p>
          <a:p>
            <a:pPr marL="457200" marR="0" indent="-338328" algn="l" rtl="0" latinLnBrk="0">
              <a:spcBef>
                <a:spcPts val="300"/>
              </a:spcBef>
              <a:spcAft>
                <a:spcPts val="0"/>
              </a:spcAft>
            </a:pPr>
            <a:r>
              <a:rPr lang="en-CA" sz="1600" b="1" dirty="0">
                <a:solidFill>
                  <a:schemeClr val="accent3">
                    <a:lumMod val="75000"/>
                  </a:schemeClr>
                </a:solidFill>
                <a:latin typeface="Gill Sans"/>
              </a:rPr>
              <a:t>Billet Coordinators- Melissa Deplaedt, Laura Berner</a:t>
            </a:r>
          </a:p>
          <a:p>
            <a:pPr marL="457200" marR="0" indent="-338328" algn="l" rtl="0" latinLnBrk="0">
              <a:spcBef>
                <a:spcPts val="300"/>
              </a:spcBef>
              <a:spcAft>
                <a:spcPts val="0"/>
              </a:spcAft>
            </a:pPr>
            <a:r>
              <a:rPr lang="en-CA" sz="1600" b="1" dirty="0">
                <a:solidFill>
                  <a:schemeClr val="accent3">
                    <a:lumMod val="75000"/>
                  </a:schemeClr>
                </a:solidFill>
                <a:latin typeface="Gill Sans"/>
              </a:rPr>
              <a:t>Website/Social Media- Kari Meyer</a:t>
            </a:r>
          </a:p>
          <a:p>
            <a:pPr marL="123444" indent="0">
              <a:buNone/>
            </a:pPr>
            <a:endParaRPr lang="en-CA" b="1" dirty="0">
              <a:solidFill>
                <a:schemeClr val="accent3">
                  <a:lumMod val="75000"/>
                </a:schemeClr>
              </a:solidFill>
            </a:endParaRPr>
          </a:p>
          <a:p>
            <a:pPr marL="123444" indent="0">
              <a:buNone/>
            </a:pPr>
            <a:endParaRPr lang="en-CA" b="1" dirty="0">
              <a:solidFill>
                <a:schemeClr val="accent3">
                  <a:lumMod val="75000"/>
                </a:schemeClr>
              </a:solidFill>
            </a:endParaRPr>
          </a:p>
          <a:p>
            <a:pPr marL="123444" indent="0">
              <a:buNone/>
            </a:pPr>
            <a:endParaRPr lang="en-CA" b="1" dirty="0">
              <a:solidFill>
                <a:schemeClr val="accent3">
                  <a:lumMod val="75000"/>
                </a:schemeClr>
              </a:solidFill>
            </a:endParaRPr>
          </a:p>
        </p:txBody>
      </p:sp>
    </p:spTree>
    <p:extLst>
      <p:ext uri="{BB962C8B-B14F-4D97-AF65-F5344CB8AC3E}">
        <p14:creationId xmlns:p14="http://schemas.microsoft.com/office/powerpoint/2010/main" val="3632372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A5C4-42E8-D04E-9FF4-D649B5FF1678}"/>
              </a:ext>
            </a:extLst>
          </p:cNvPr>
          <p:cNvSpPr>
            <a:spLocks noGrp="1"/>
          </p:cNvSpPr>
          <p:nvPr>
            <p:ph type="title"/>
          </p:nvPr>
        </p:nvSpPr>
        <p:spPr>
          <a:xfrm>
            <a:off x="532958" y="826888"/>
            <a:ext cx="7989754" cy="1083332"/>
          </a:xfrm>
        </p:spPr>
        <p:txBody>
          <a:bodyPr>
            <a:normAutofit/>
          </a:bodyPr>
          <a:lstStyle/>
          <a:p>
            <a:pPr algn="ctr"/>
            <a:r>
              <a:rPr lang="en-US" b="1" dirty="0">
                <a:solidFill>
                  <a:schemeClr val="accent3">
                    <a:lumMod val="75000"/>
                  </a:schemeClr>
                </a:solidFill>
              </a:rPr>
              <a:t>Open Board Positions</a:t>
            </a:r>
            <a:endParaRPr lang="en-US" sz="2000" b="1" dirty="0">
              <a:solidFill>
                <a:schemeClr val="accent3">
                  <a:lumMod val="75000"/>
                </a:schemeClr>
              </a:solidFill>
            </a:endParaRPr>
          </a:p>
        </p:txBody>
      </p:sp>
      <p:sp>
        <p:nvSpPr>
          <p:cNvPr id="3" name="Text Placeholder 2">
            <a:extLst>
              <a:ext uri="{FF2B5EF4-FFF2-40B4-BE49-F238E27FC236}">
                <a16:creationId xmlns:a16="http://schemas.microsoft.com/office/drawing/2014/main" id="{8DF9A4D6-CB4C-0A43-8E82-C1245CE75350}"/>
              </a:ext>
            </a:extLst>
          </p:cNvPr>
          <p:cNvSpPr>
            <a:spLocks noGrp="1"/>
          </p:cNvSpPr>
          <p:nvPr>
            <p:ph type="body" idx="1"/>
          </p:nvPr>
        </p:nvSpPr>
        <p:spPr>
          <a:xfrm>
            <a:off x="332454" y="1692369"/>
            <a:ext cx="8123423" cy="2548161"/>
          </a:xfrm>
        </p:spPr>
        <p:txBody>
          <a:bodyPr>
            <a:normAutofit/>
          </a:bodyPr>
          <a:lstStyle/>
          <a:p>
            <a:pPr marL="123444" indent="0">
              <a:buClrTx/>
              <a:buNone/>
            </a:pPr>
            <a:endParaRPr lang="en-US" sz="1400" dirty="0"/>
          </a:p>
          <a:p>
            <a:pPr marL="123444" indent="0" algn="ctr">
              <a:buClrTx/>
              <a:buNone/>
            </a:pPr>
            <a:r>
              <a:rPr lang="en-US" b="1" dirty="0">
                <a:solidFill>
                  <a:schemeClr val="accent3">
                    <a:lumMod val="75000"/>
                  </a:schemeClr>
                </a:solidFill>
              </a:rPr>
              <a:t>OPEN POSITIONS- Nominations from the floor</a:t>
            </a:r>
          </a:p>
          <a:p>
            <a:pPr algn="ctr">
              <a:buClrTx/>
              <a:buFont typeface="Arial" panose="020B0604020202020204" pitchFamily="34" charset="0"/>
              <a:buChar char="•"/>
            </a:pPr>
            <a:endParaRPr lang="en-US" b="1" dirty="0">
              <a:solidFill>
                <a:schemeClr val="accent3">
                  <a:lumMod val="75000"/>
                </a:schemeClr>
              </a:solidFill>
            </a:endParaRPr>
          </a:p>
          <a:p>
            <a:pPr>
              <a:buClrTx/>
              <a:buFont typeface="Arial" panose="020B0604020202020204" pitchFamily="34" charset="0"/>
              <a:buChar char="•"/>
            </a:pPr>
            <a:r>
              <a:rPr lang="en-US" b="1" dirty="0">
                <a:solidFill>
                  <a:schemeClr val="accent3">
                    <a:lumMod val="75000"/>
                  </a:schemeClr>
                </a:solidFill>
              </a:rPr>
              <a:t>U17AAA Director- 1 year term</a:t>
            </a:r>
          </a:p>
          <a:p>
            <a:pPr>
              <a:buClrTx/>
              <a:buFont typeface="Arial" panose="020B0604020202020204" pitchFamily="34" charset="0"/>
              <a:buChar char="•"/>
            </a:pPr>
            <a:r>
              <a:rPr lang="en-US" b="1" dirty="0">
                <a:solidFill>
                  <a:schemeClr val="accent3">
                    <a:lumMod val="75000"/>
                  </a:schemeClr>
                </a:solidFill>
              </a:rPr>
              <a:t>Director at Large- 2 positions, 1 year term</a:t>
            </a:r>
          </a:p>
        </p:txBody>
      </p:sp>
    </p:spTree>
    <p:extLst>
      <p:ext uri="{BB962C8B-B14F-4D97-AF65-F5344CB8AC3E}">
        <p14:creationId xmlns:p14="http://schemas.microsoft.com/office/powerpoint/2010/main" val="111374828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7AB32-B49C-92DF-CE58-6DF2D8A3BC11}"/>
              </a:ext>
            </a:extLst>
          </p:cNvPr>
          <p:cNvSpPr>
            <a:spLocks noGrp="1"/>
          </p:cNvSpPr>
          <p:nvPr>
            <p:ph type="title"/>
          </p:nvPr>
        </p:nvSpPr>
        <p:spPr/>
        <p:txBody>
          <a:bodyPr/>
          <a:lstStyle/>
          <a:p>
            <a:pPr algn="ctr"/>
            <a:r>
              <a:rPr lang="en-CA" b="1" dirty="0">
                <a:solidFill>
                  <a:schemeClr val="accent3">
                    <a:lumMod val="75000"/>
                  </a:schemeClr>
                </a:solidFill>
              </a:rPr>
              <a:t>OOAA Voting Procedure if required</a:t>
            </a:r>
          </a:p>
        </p:txBody>
      </p:sp>
      <p:sp>
        <p:nvSpPr>
          <p:cNvPr id="3" name="Text Placeholder 2">
            <a:extLst>
              <a:ext uri="{FF2B5EF4-FFF2-40B4-BE49-F238E27FC236}">
                <a16:creationId xmlns:a16="http://schemas.microsoft.com/office/drawing/2014/main" id="{C3111DF0-1110-564D-4F57-273B6E6AB741}"/>
              </a:ext>
            </a:extLst>
          </p:cNvPr>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1B4F35"/>
                </a:solidFill>
                <a:effectLst/>
                <a:uLnTx/>
                <a:uFillTx/>
                <a:latin typeface="Gill Sans"/>
                <a:cs typeface="Arial"/>
                <a:sym typeface="Arial"/>
              </a:rPr>
              <a:t> Moderator to flip a coin to determine speaking order </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1B4F35"/>
                </a:solidFill>
                <a:effectLst/>
                <a:uLnTx/>
                <a:uFillTx/>
                <a:latin typeface="Gill Sans"/>
                <a:cs typeface="Arial"/>
                <a:sym typeface="Arial"/>
              </a:rPr>
              <a:t>Each candidate to have 2 mins max to speak to membership to advocate their positions</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sz="1800" b="1" dirty="0">
                <a:solidFill>
                  <a:srgbClr val="1B4F35"/>
                </a:solidFill>
                <a:latin typeface="Gill Sans"/>
                <a:cs typeface="Arial"/>
              </a:rPr>
              <a:t>Moderator</a:t>
            </a:r>
            <a:r>
              <a:rPr kumimoji="0" lang="en-US" sz="1800" b="1" i="0" u="none" strike="noStrike" kern="0" cap="none" spc="0" normalizeH="0" baseline="0" noProof="0" dirty="0">
                <a:ln>
                  <a:noFill/>
                </a:ln>
                <a:solidFill>
                  <a:srgbClr val="1B4F35"/>
                </a:solidFill>
                <a:effectLst/>
                <a:uLnTx/>
                <a:uFillTx/>
                <a:latin typeface="Gill Sans"/>
                <a:cs typeface="Arial"/>
                <a:sym typeface="Arial"/>
              </a:rPr>
              <a:t> to conduct a poll for recording purposes via </a:t>
            </a:r>
            <a:r>
              <a:rPr lang="en-US" sz="1800" b="1" dirty="0">
                <a:solidFill>
                  <a:srgbClr val="1B4F35"/>
                </a:solidFill>
                <a:latin typeface="Gill Sans"/>
                <a:cs typeface="Arial"/>
              </a:rPr>
              <a:t>Zoom</a:t>
            </a:r>
            <a:endParaRPr kumimoji="0" lang="en-US" sz="1800" b="1" i="0" u="none" strike="noStrike" kern="0" cap="none" spc="0" normalizeH="0" baseline="0" noProof="0" dirty="0">
              <a:ln>
                <a:noFill/>
              </a:ln>
              <a:solidFill>
                <a:srgbClr val="1B4F35"/>
              </a:solidFill>
              <a:effectLst/>
              <a:uLnTx/>
              <a:uFillTx/>
              <a:latin typeface="Gill Sans"/>
              <a:cs typeface="Arial"/>
              <a:sym typeface="Arial"/>
            </a:endParaRP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1B4F35"/>
                </a:solidFill>
                <a:effectLst/>
                <a:uLnTx/>
                <a:uFillTx/>
                <a:latin typeface="Gill Sans"/>
                <a:cs typeface="Arial"/>
                <a:sym typeface="Arial"/>
              </a:rPr>
              <a:t>Polling to be 30 seconds long before polling closes</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1B4F35"/>
                </a:solidFill>
                <a:effectLst/>
                <a:uLnTx/>
                <a:uFillTx/>
                <a:latin typeface="Gill Sans"/>
                <a:cs typeface="Arial"/>
                <a:sym typeface="Arial"/>
              </a:rPr>
              <a:t>One vote per household as per bylaws</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1B4F35"/>
                </a:solidFill>
                <a:effectLst/>
                <a:uLnTx/>
                <a:uFillTx/>
                <a:latin typeface="Gill Sans"/>
                <a:cs typeface="Arial"/>
                <a:sym typeface="Arial"/>
              </a:rPr>
              <a:t>Must be a member of OOAA to be eligible to vote</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1B4F35"/>
                </a:solidFill>
                <a:effectLst/>
                <a:uLnTx/>
                <a:uFillTx/>
                <a:latin typeface="Gill Sans"/>
                <a:cs typeface="Arial"/>
                <a:sym typeface="Arial"/>
              </a:rPr>
              <a:t>Registered emails are only ones counted</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1B4F35"/>
                </a:solidFill>
                <a:effectLst/>
                <a:uLnTx/>
                <a:uFillTx/>
                <a:latin typeface="Gill Sans"/>
                <a:cs typeface="Arial"/>
                <a:sym typeface="Arial"/>
              </a:rPr>
              <a:t>REMEMBER TO PRESS SUBMIT FOR VOTE TO BE RECORDED </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1B4F35"/>
                </a:solidFill>
                <a:effectLst/>
                <a:uLnTx/>
                <a:uFillTx/>
                <a:latin typeface="Gill Sans"/>
                <a:cs typeface="Arial"/>
                <a:sym typeface="Arial"/>
              </a:rPr>
              <a:t>Lets be respectful of process </a:t>
            </a:r>
          </a:p>
          <a:p>
            <a:endParaRPr lang="en-CA" dirty="0"/>
          </a:p>
        </p:txBody>
      </p:sp>
    </p:spTree>
    <p:extLst>
      <p:ext uri="{BB962C8B-B14F-4D97-AF65-F5344CB8AC3E}">
        <p14:creationId xmlns:p14="http://schemas.microsoft.com/office/powerpoint/2010/main" val="124317701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7AB32-B49C-92DF-CE58-6DF2D8A3BC11}"/>
              </a:ext>
            </a:extLst>
          </p:cNvPr>
          <p:cNvSpPr>
            <a:spLocks noGrp="1"/>
          </p:cNvSpPr>
          <p:nvPr>
            <p:ph type="title"/>
          </p:nvPr>
        </p:nvSpPr>
        <p:spPr/>
        <p:txBody>
          <a:bodyPr/>
          <a:lstStyle/>
          <a:p>
            <a:pPr algn="ctr"/>
            <a:r>
              <a:rPr lang="en-CA" b="1" dirty="0">
                <a:solidFill>
                  <a:schemeClr val="accent3">
                    <a:lumMod val="75000"/>
                  </a:schemeClr>
                </a:solidFill>
              </a:rPr>
              <a:t>Question and Answer Member forum</a:t>
            </a:r>
          </a:p>
        </p:txBody>
      </p:sp>
      <p:sp>
        <p:nvSpPr>
          <p:cNvPr id="3" name="Text Placeholder 2">
            <a:extLst>
              <a:ext uri="{FF2B5EF4-FFF2-40B4-BE49-F238E27FC236}">
                <a16:creationId xmlns:a16="http://schemas.microsoft.com/office/drawing/2014/main" id="{C3111DF0-1110-564D-4F57-273B6E6AB741}"/>
              </a:ext>
            </a:extLst>
          </p:cNvPr>
          <p:cNvSpPr>
            <a:spLocks noGrp="1"/>
          </p:cNvSpPr>
          <p:nvPr>
            <p:ph type="body" idx="1"/>
          </p:nvPr>
        </p:nvSpPr>
        <p:spPr>
          <a:xfrm>
            <a:off x="581190" y="2167673"/>
            <a:ext cx="7989754" cy="2522655"/>
          </a:xfrm>
        </p:spPr>
        <p:txBody>
          <a:bodyPr>
            <a:noAutofit/>
          </a:bodyPr>
          <a:lstStyle/>
          <a:p>
            <a:pPr marL="123444" indent="0">
              <a:buClr>
                <a:schemeClr val="accent3">
                  <a:lumMod val="75000"/>
                </a:schemeClr>
              </a:buClr>
              <a:buNone/>
            </a:pPr>
            <a:r>
              <a:rPr lang="en-CA" sz="2000" b="1" dirty="0">
                <a:solidFill>
                  <a:schemeClr val="accent3">
                    <a:lumMod val="75000"/>
                  </a:schemeClr>
                </a:solidFill>
              </a:rPr>
              <a:t>Members were asked to ask their questions during the registration for the AGM</a:t>
            </a:r>
          </a:p>
          <a:p>
            <a:pPr>
              <a:buClr>
                <a:schemeClr val="accent3">
                  <a:lumMod val="75000"/>
                </a:schemeClr>
              </a:buClr>
              <a:buFont typeface="Arial" panose="020B0604020202020204" pitchFamily="34" charset="0"/>
              <a:buChar char="•"/>
            </a:pPr>
            <a:endParaRPr lang="en-CA" sz="2000" b="1" dirty="0">
              <a:solidFill>
                <a:schemeClr val="accent3">
                  <a:lumMod val="75000"/>
                </a:schemeClr>
              </a:solidFill>
            </a:endParaRPr>
          </a:p>
          <a:p>
            <a:pPr marL="123444" indent="0">
              <a:buClr>
                <a:schemeClr val="accent3">
                  <a:lumMod val="75000"/>
                </a:schemeClr>
              </a:buClr>
              <a:buNone/>
            </a:pPr>
            <a:endParaRPr lang="en-CA" sz="2000" b="1" dirty="0">
              <a:solidFill>
                <a:schemeClr val="accent3">
                  <a:lumMod val="75000"/>
                </a:schemeClr>
              </a:solidFill>
            </a:endParaRPr>
          </a:p>
          <a:p>
            <a:pPr marL="123444" indent="0">
              <a:buClr>
                <a:schemeClr val="accent3">
                  <a:lumMod val="75000"/>
                </a:schemeClr>
              </a:buClr>
              <a:buNone/>
            </a:pPr>
            <a:endParaRPr lang="en-CA" sz="2000" b="1" dirty="0">
              <a:solidFill>
                <a:schemeClr val="accent3">
                  <a:lumMod val="75000"/>
                </a:schemeClr>
              </a:solidFill>
            </a:endParaRPr>
          </a:p>
          <a:p>
            <a:pPr marL="123444" indent="0">
              <a:buClr>
                <a:schemeClr val="accent3">
                  <a:lumMod val="75000"/>
                </a:schemeClr>
              </a:buClr>
              <a:buNone/>
            </a:pPr>
            <a:endParaRPr lang="en-CA" sz="2000" b="1" dirty="0">
              <a:solidFill>
                <a:schemeClr val="accent3">
                  <a:lumMod val="75000"/>
                </a:schemeClr>
              </a:solidFill>
            </a:endParaRPr>
          </a:p>
          <a:p>
            <a:pPr marL="123444" indent="0">
              <a:buClr>
                <a:schemeClr val="accent3">
                  <a:lumMod val="75000"/>
                </a:schemeClr>
              </a:buClr>
              <a:buNone/>
            </a:pPr>
            <a:r>
              <a:rPr lang="en-CA" sz="2000" b="1" dirty="0">
                <a:solidFill>
                  <a:schemeClr val="accent3">
                    <a:lumMod val="75000"/>
                  </a:schemeClr>
                </a:solidFill>
              </a:rPr>
              <a:t>Questions submitted on the AGM registration:</a:t>
            </a:r>
          </a:p>
          <a:p>
            <a:pPr marL="123444" indent="0">
              <a:buClr>
                <a:schemeClr val="accent3">
                  <a:lumMod val="75000"/>
                </a:schemeClr>
              </a:buClr>
              <a:buNone/>
            </a:pPr>
            <a:endParaRPr lang="en-CA" b="1" dirty="0">
              <a:solidFill>
                <a:schemeClr val="accent3">
                  <a:lumMod val="75000"/>
                </a:schemeClr>
              </a:solidFill>
            </a:endParaRPr>
          </a:p>
          <a:p>
            <a:pPr marL="123444" indent="0">
              <a:buClr>
                <a:schemeClr val="accent3">
                  <a:lumMod val="75000"/>
                </a:schemeClr>
              </a:buClr>
              <a:buNone/>
            </a:pPr>
            <a:r>
              <a:rPr lang="en-CA" b="1" dirty="0">
                <a:solidFill>
                  <a:schemeClr val="accent3">
                    <a:lumMod val="75000"/>
                  </a:schemeClr>
                </a:solidFill>
              </a:rPr>
              <a:t>Question 1- Curious on the U13AA Coach for the 2023-2024 season</a:t>
            </a:r>
          </a:p>
          <a:p>
            <a:pPr marL="123444" indent="0">
              <a:buClr>
                <a:schemeClr val="accent3">
                  <a:lumMod val="75000"/>
                </a:schemeClr>
              </a:buClr>
              <a:buNone/>
            </a:pPr>
            <a:r>
              <a:rPr lang="en-CA" b="1" dirty="0">
                <a:solidFill>
                  <a:schemeClr val="accent3">
                    <a:lumMod val="75000"/>
                  </a:schemeClr>
                </a:solidFill>
              </a:rPr>
              <a:t>Answer Questions 1- All coaches were announced Monday June 19</a:t>
            </a:r>
            <a:r>
              <a:rPr lang="en-CA" b="1" baseline="30000" dirty="0">
                <a:solidFill>
                  <a:schemeClr val="accent3">
                    <a:lumMod val="75000"/>
                  </a:schemeClr>
                </a:solidFill>
              </a:rPr>
              <a:t>th</a:t>
            </a:r>
            <a:r>
              <a:rPr lang="en-CA" b="1" dirty="0">
                <a:solidFill>
                  <a:schemeClr val="accent3">
                    <a:lumMod val="75000"/>
                  </a:schemeClr>
                </a:solidFill>
              </a:rPr>
              <a:t> via RAMP, the website and social media</a:t>
            </a:r>
          </a:p>
          <a:p>
            <a:pPr marL="123444" indent="0">
              <a:buClr>
                <a:schemeClr val="accent3">
                  <a:lumMod val="75000"/>
                </a:schemeClr>
              </a:buClr>
              <a:buNone/>
            </a:pPr>
            <a:endParaRPr lang="en-CA" b="1" dirty="0">
              <a:solidFill>
                <a:schemeClr val="accent3">
                  <a:lumMod val="75000"/>
                </a:schemeClr>
              </a:solidFill>
            </a:endParaRPr>
          </a:p>
          <a:p>
            <a:pPr marL="123444" indent="0">
              <a:buClr>
                <a:schemeClr val="accent3">
                  <a:lumMod val="75000"/>
                </a:schemeClr>
              </a:buClr>
              <a:buNone/>
            </a:pPr>
            <a:r>
              <a:rPr lang="en-CA" b="1" dirty="0">
                <a:solidFill>
                  <a:schemeClr val="accent3">
                    <a:lumMod val="75000"/>
                  </a:schemeClr>
                </a:solidFill>
              </a:rPr>
              <a:t>Questions 2-  What does OOAA budget to be deducted from players registration fees for the 2023-2024 season? A breakdown as well. </a:t>
            </a:r>
          </a:p>
          <a:p>
            <a:pPr marL="123444" indent="0">
              <a:buClr>
                <a:schemeClr val="accent3">
                  <a:lumMod val="75000"/>
                </a:schemeClr>
              </a:buClr>
              <a:buNone/>
            </a:pPr>
            <a:r>
              <a:rPr lang="en-CA" b="1" dirty="0">
                <a:solidFill>
                  <a:schemeClr val="accent3">
                    <a:lumMod val="75000"/>
                  </a:schemeClr>
                </a:solidFill>
              </a:rPr>
              <a:t>Answer Questions 2- </a:t>
            </a:r>
            <a:r>
              <a:rPr lang="en-US" b="1" i="0" dirty="0">
                <a:solidFill>
                  <a:schemeClr val="accent3">
                    <a:lumMod val="75000"/>
                  </a:schemeClr>
                </a:solidFill>
                <a:effectLst/>
              </a:rPr>
              <a:t>200.00 x 208 players = 41,600.00   this represents approximately 6% of our gross revenue budgeted for OOAA.</a:t>
            </a:r>
            <a:r>
              <a:rPr lang="en-US" b="1" dirty="0">
                <a:solidFill>
                  <a:schemeClr val="accent3">
                    <a:lumMod val="75000"/>
                  </a:schemeClr>
                </a:solidFill>
              </a:rPr>
              <a:t> In addition OMHA withholds 190.00 x 208.00 players for insurance and carding purposes.</a:t>
            </a:r>
          </a:p>
          <a:p>
            <a:pPr marL="123444" indent="0">
              <a:buClr>
                <a:schemeClr val="accent3">
                  <a:lumMod val="75000"/>
                </a:schemeClr>
              </a:buClr>
              <a:buNone/>
            </a:pPr>
            <a:r>
              <a:rPr lang="en-US" b="1" i="0" dirty="0">
                <a:solidFill>
                  <a:schemeClr val="accent3">
                    <a:lumMod val="75000"/>
                  </a:schemeClr>
                </a:solidFill>
                <a:effectLst/>
              </a:rPr>
              <a:t>Skills sessions, player and coa</a:t>
            </a:r>
            <a:r>
              <a:rPr lang="en-US" b="1" dirty="0">
                <a:solidFill>
                  <a:schemeClr val="accent3">
                    <a:lumMod val="75000"/>
                  </a:schemeClr>
                </a:solidFill>
              </a:rPr>
              <a:t>ch development costs has yet to be determined due to the delay in the daytime program bell schedule being finalized.</a:t>
            </a:r>
            <a:r>
              <a:rPr lang="en-US" b="1" i="0" dirty="0">
                <a:solidFill>
                  <a:schemeClr val="accent3">
                    <a:lumMod val="75000"/>
                  </a:schemeClr>
                </a:solidFill>
                <a:effectLst/>
              </a:rPr>
              <a:t> </a:t>
            </a:r>
            <a:r>
              <a:rPr lang="en-US" b="1" i="0" u="sng" dirty="0">
                <a:solidFill>
                  <a:schemeClr val="accent3">
                    <a:lumMod val="75000"/>
                  </a:schemeClr>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OOAA_draft_financials_May_31__2022.pdf (sportngin.com)</a:t>
            </a:r>
            <a:endParaRPr lang="en-US" b="1" i="0" u="sng" dirty="0">
              <a:solidFill>
                <a:schemeClr val="accent3">
                  <a:lumMod val="75000"/>
                </a:schemeClr>
              </a:solidFill>
              <a:effectLst/>
              <a:latin typeface="Calibri" panose="020F0502020204030204" pitchFamily="34" charset="0"/>
            </a:endParaRPr>
          </a:p>
          <a:p>
            <a:pPr marL="123444" indent="0">
              <a:buClr>
                <a:schemeClr val="accent3">
                  <a:lumMod val="75000"/>
                </a:schemeClr>
              </a:buClr>
              <a:buNone/>
            </a:pPr>
            <a:r>
              <a:rPr lang="en-US" b="1" i="0" dirty="0">
                <a:solidFill>
                  <a:schemeClr val="accent3">
                    <a:lumMod val="75000"/>
                  </a:schemeClr>
                </a:solidFill>
                <a:effectLst/>
              </a:rPr>
              <a:t>The 2022/23 season financials will be audited internally as per bylaws and presented at the Fall IGM.</a:t>
            </a:r>
            <a:endParaRPr lang="en-CA" b="1" dirty="0">
              <a:solidFill>
                <a:schemeClr val="accent3">
                  <a:lumMod val="75000"/>
                </a:schemeClr>
              </a:solidFill>
            </a:endParaRPr>
          </a:p>
          <a:p>
            <a:pPr marL="123444" indent="0">
              <a:buClr>
                <a:schemeClr val="accent3">
                  <a:lumMod val="75000"/>
                </a:schemeClr>
              </a:buClr>
              <a:buNone/>
            </a:pPr>
            <a:endParaRPr lang="en-CA" b="1" dirty="0">
              <a:solidFill>
                <a:schemeClr val="accent3">
                  <a:lumMod val="75000"/>
                </a:schemeClr>
              </a:solidFill>
            </a:endParaRPr>
          </a:p>
          <a:p>
            <a:pPr marL="123444" indent="0">
              <a:buClr>
                <a:schemeClr val="accent3">
                  <a:lumMod val="75000"/>
                </a:schemeClr>
              </a:buClr>
              <a:buNone/>
            </a:pPr>
            <a:endParaRPr lang="en-CA" b="1" dirty="0">
              <a:solidFill>
                <a:schemeClr val="accent3">
                  <a:lumMod val="75000"/>
                </a:schemeClr>
              </a:solidFill>
            </a:endParaRPr>
          </a:p>
        </p:txBody>
      </p:sp>
    </p:spTree>
    <p:extLst>
      <p:ext uri="{BB962C8B-B14F-4D97-AF65-F5344CB8AC3E}">
        <p14:creationId xmlns:p14="http://schemas.microsoft.com/office/powerpoint/2010/main" val="20035029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7AB32-B49C-92DF-CE58-6DF2D8A3BC11}"/>
              </a:ext>
            </a:extLst>
          </p:cNvPr>
          <p:cNvSpPr>
            <a:spLocks noGrp="1"/>
          </p:cNvSpPr>
          <p:nvPr>
            <p:ph type="title"/>
          </p:nvPr>
        </p:nvSpPr>
        <p:spPr/>
        <p:txBody>
          <a:bodyPr/>
          <a:lstStyle/>
          <a:p>
            <a:pPr algn="ctr"/>
            <a:r>
              <a:rPr lang="en-CA" b="1" dirty="0">
                <a:solidFill>
                  <a:schemeClr val="accent3">
                    <a:lumMod val="75000"/>
                  </a:schemeClr>
                </a:solidFill>
              </a:rPr>
              <a:t>Question and Answer Member forum</a:t>
            </a:r>
          </a:p>
        </p:txBody>
      </p:sp>
      <p:sp>
        <p:nvSpPr>
          <p:cNvPr id="3" name="Text Placeholder 2">
            <a:extLst>
              <a:ext uri="{FF2B5EF4-FFF2-40B4-BE49-F238E27FC236}">
                <a16:creationId xmlns:a16="http://schemas.microsoft.com/office/drawing/2014/main" id="{C3111DF0-1110-564D-4F57-273B6E6AB741}"/>
              </a:ext>
            </a:extLst>
          </p:cNvPr>
          <p:cNvSpPr>
            <a:spLocks noGrp="1"/>
          </p:cNvSpPr>
          <p:nvPr>
            <p:ph type="body" idx="1"/>
          </p:nvPr>
        </p:nvSpPr>
        <p:spPr>
          <a:xfrm>
            <a:off x="581190" y="2167673"/>
            <a:ext cx="7989754" cy="3888743"/>
          </a:xfrm>
        </p:spPr>
        <p:txBody>
          <a:bodyPr>
            <a:noAutofit/>
          </a:bodyPr>
          <a:lstStyle/>
          <a:p>
            <a:pPr marL="123444" indent="0">
              <a:buClr>
                <a:schemeClr val="accent3">
                  <a:lumMod val="75000"/>
                </a:schemeClr>
              </a:buClr>
              <a:buNone/>
            </a:pPr>
            <a:endParaRPr lang="en-CA" b="1" dirty="0">
              <a:solidFill>
                <a:schemeClr val="accent3">
                  <a:lumMod val="75000"/>
                </a:schemeClr>
              </a:solidFill>
            </a:endParaRPr>
          </a:p>
          <a:p>
            <a:pPr marL="123444" indent="0">
              <a:buClr>
                <a:schemeClr val="accent3">
                  <a:lumMod val="75000"/>
                </a:schemeClr>
              </a:buClr>
              <a:buNone/>
            </a:pPr>
            <a:endParaRPr lang="en-CA" b="1" dirty="0">
              <a:solidFill>
                <a:schemeClr val="accent3">
                  <a:lumMod val="75000"/>
                </a:schemeClr>
              </a:solidFill>
            </a:endParaRPr>
          </a:p>
          <a:p>
            <a:pPr marL="123444" indent="0">
              <a:buClr>
                <a:schemeClr val="accent3">
                  <a:lumMod val="75000"/>
                </a:schemeClr>
              </a:buClr>
              <a:buNone/>
            </a:pPr>
            <a:endParaRPr lang="en-CA" b="1" dirty="0">
              <a:solidFill>
                <a:schemeClr val="accent3">
                  <a:lumMod val="75000"/>
                </a:schemeClr>
              </a:solidFill>
            </a:endParaRPr>
          </a:p>
          <a:p>
            <a:pPr marL="123444" indent="0">
              <a:buClr>
                <a:schemeClr val="accent3">
                  <a:lumMod val="75000"/>
                </a:schemeClr>
              </a:buClr>
              <a:buNone/>
            </a:pPr>
            <a:endParaRPr lang="en-CA" b="1" dirty="0">
              <a:solidFill>
                <a:schemeClr val="accent3">
                  <a:lumMod val="75000"/>
                </a:schemeClr>
              </a:solidFill>
            </a:endParaRPr>
          </a:p>
          <a:p>
            <a:pPr marL="123444" indent="0">
              <a:buClr>
                <a:schemeClr val="accent3">
                  <a:lumMod val="75000"/>
                </a:schemeClr>
              </a:buClr>
              <a:buNone/>
            </a:pPr>
            <a:r>
              <a:rPr lang="en-CA" b="1" dirty="0">
                <a:solidFill>
                  <a:schemeClr val="accent3">
                    <a:lumMod val="75000"/>
                  </a:schemeClr>
                </a:solidFill>
              </a:rPr>
              <a:t>Question 3- Will Questions be allowed during the meeting, or is this the only time questions are allowed to be introduced?</a:t>
            </a:r>
          </a:p>
          <a:p>
            <a:pPr marL="123444" indent="0">
              <a:buClr>
                <a:schemeClr val="accent3">
                  <a:lumMod val="75000"/>
                </a:schemeClr>
              </a:buClr>
              <a:buNone/>
            </a:pPr>
            <a:endParaRPr lang="en-CA" b="1" dirty="0">
              <a:solidFill>
                <a:schemeClr val="accent3">
                  <a:lumMod val="75000"/>
                </a:schemeClr>
              </a:solidFill>
            </a:endParaRPr>
          </a:p>
          <a:p>
            <a:pPr marL="123444" indent="0">
              <a:buClr>
                <a:schemeClr val="accent3">
                  <a:lumMod val="75000"/>
                </a:schemeClr>
              </a:buClr>
              <a:buNone/>
            </a:pPr>
            <a:r>
              <a:rPr lang="en-CA" b="1" dirty="0">
                <a:solidFill>
                  <a:schemeClr val="accent3">
                    <a:lumMod val="75000"/>
                  </a:schemeClr>
                </a:solidFill>
              </a:rPr>
              <a:t>Question 3 answer- If you have any questions after the AGM please email the question to Rob Ellis at </a:t>
            </a:r>
            <a:r>
              <a:rPr lang="en-CA" b="1" dirty="0">
                <a:solidFill>
                  <a:schemeClr val="accent3">
                    <a:lumMod val="75000"/>
                  </a:schemeClr>
                </a:solidFill>
                <a:hlinkClick r:id="rId2">
                  <a:extLst>
                    <a:ext uri="{A12FA001-AC4F-418D-AE19-62706E023703}">
                      <ahyp:hlinkClr xmlns:ahyp="http://schemas.microsoft.com/office/drawing/2018/hyperlinkcolor" val="tx"/>
                    </a:ext>
                  </a:extLst>
                </a:hlinkClick>
              </a:rPr>
              <a:t>rellis@okotokshockey.com</a:t>
            </a:r>
            <a:r>
              <a:rPr lang="en-CA" b="1" dirty="0">
                <a:solidFill>
                  <a:schemeClr val="accent3">
                    <a:lumMod val="75000"/>
                  </a:schemeClr>
                </a:solidFill>
              </a:rPr>
              <a:t>  the answers will be posted to the OOAA website</a:t>
            </a:r>
          </a:p>
          <a:p>
            <a:pPr marL="123444" indent="0">
              <a:buClr>
                <a:schemeClr val="accent3">
                  <a:lumMod val="75000"/>
                </a:schemeClr>
              </a:buClr>
              <a:buNone/>
            </a:pPr>
            <a:endParaRPr lang="en-CA" b="1" dirty="0">
              <a:solidFill>
                <a:schemeClr val="accent3">
                  <a:lumMod val="75000"/>
                </a:schemeClr>
              </a:solidFill>
            </a:endParaRPr>
          </a:p>
          <a:p>
            <a:pPr marL="123444" indent="0">
              <a:buClr>
                <a:schemeClr val="accent3">
                  <a:lumMod val="75000"/>
                </a:schemeClr>
              </a:buClr>
              <a:buNone/>
            </a:pPr>
            <a:r>
              <a:rPr lang="en-CA" b="1" dirty="0">
                <a:solidFill>
                  <a:schemeClr val="accent3">
                    <a:lumMod val="75000"/>
                  </a:schemeClr>
                </a:solidFill>
              </a:rPr>
              <a:t>Questions 4- Are there plans for OMHA/OOAA to develop a policy to prevent out of boundary players from registering in our program?</a:t>
            </a:r>
          </a:p>
          <a:p>
            <a:pPr marL="123444" indent="0">
              <a:buClr>
                <a:schemeClr val="accent3">
                  <a:lumMod val="75000"/>
                </a:schemeClr>
              </a:buClr>
              <a:buNone/>
            </a:pPr>
            <a:endParaRPr lang="en-CA" b="1" dirty="0">
              <a:solidFill>
                <a:schemeClr val="accent3">
                  <a:lumMod val="75000"/>
                </a:schemeClr>
              </a:solidFill>
            </a:endParaRPr>
          </a:p>
          <a:p>
            <a:pPr marL="123444" indent="0">
              <a:buClr>
                <a:schemeClr val="accent3">
                  <a:lumMod val="75000"/>
                </a:schemeClr>
              </a:buClr>
              <a:buNone/>
            </a:pPr>
            <a:r>
              <a:rPr lang="en-CA" b="1" dirty="0">
                <a:solidFill>
                  <a:schemeClr val="accent3">
                    <a:lumMod val="75000"/>
                  </a:schemeClr>
                </a:solidFill>
              </a:rPr>
              <a:t>Question 4 answer- </a:t>
            </a:r>
            <a:r>
              <a:rPr lang="en-US" b="1" i="0" dirty="0">
                <a:solidFill>
                  <a:schemeClr val="accent3">
                    <a:lumMod val="75000"/>
                  </a:schemeClr>
                </a:solidFill>
                <a:effectLst/>
              </a:rPr>
              <a:t>Currently OMHA and OOAA follow the Hockey Alberta regulations for player transfers into and out of the association. All transfers into and out of Okotoks are reviewed by the incoming and outgoing association then are approved by Hockey Alberta based on the residency documents that the players parents provide during the registration process. </a:t>
            </a:r>
            <a:endParaRPr lang="en-CA" b="1" dirty="0">
              <a:solidFill>
                <a:schemeClr val="accent3">
                  <a:lumMod val="75000"/>
                </a:schemeClr>
              </a:solidFill>
            </a:endParaRPr>
          </a:p>
          <a:p>
            <a:pPr marL="123444" indent="0">
              <a:buClr>
                <a:schemeClr val="accent3">
                  <a:lumMod val="75000"/>
                </a:schemeClr>
              </a:buClr>
              <a:buNone/>
            </a:pPr>
            <a:endParaRPr lang="en-CA" b="1" dirty="0">
              <a:solidFill>
                <a:schemeClr val="accent3">
                  <a:lumMod val="75000"/>
                </a:schemeClr>
              </a:solidFill>
            </a:endParaRPr>
          </a:p>
          <a:p>
            <a:pPr marL="123444" indent="0">
              <a:buClr>
                <a:schemeClr val="accent3">
                  <a:lumMod val="75000"/>
                </a:schemeClr>
              </a:buClr>
              <a:buNone/>
            </a:pPr>
            <a:endParaRPr lang="en-CA" b="1" dirty="0">
              <a:solidFill>
                <a:schemeClr val="accent3">
                  <a:lumMod val="75000"/>
                </a:schemeClr>
              </a:solidFill>
            </a:endParaRPr>
          </a:p>
          <a:p>
            <a:pPr marL="123444" indent="0">
              <a:buClr>
                <a:schemeClr val="accent3">
                  <a:lumMod val="75000"/>
                </a:schemeClr>
              </a:buClr>
              <a:buNone/>
            </a:pPr>
            <a:endParaRPr lang="en-CA" b="1" dirty="0">
              <a:solidFill>
                <a:schemeClr val="accent3">
                  <a:lumMod val="75000"/>
                </a:schemeClr>
              </a:solidFill>
            </a:endParaRPr>
          </a:p>
          <a:p>
            <a:pPr>
              <a:buClr>
                <a:schemeClr val="accent3">
                  <a:lumMod val="75000"/>
                </a:schemeClr>
              </a:buClr>
              <a:buFont typeface="Arial" panose="020B0604020202020204" pitchFamily="34" charset="0"/>
              <a:buChar char="•"/>
            </a:pPr>
            <a:endParaRPr lang="en-CA" b="1" dirty="0">
              <a:solidFill>
                <a:schemeClr val="accent3">
                  <a:lumMod val="75000"/>
                </a:schemeClr>
              </a:solidFill>
            </a:endParaRPr>
          </a:p>
        </p:txBody>
      </p:sp>
    </p:spTree>
    <p:extLst>
      <p:ext uri="{BB962C8B-B14F-4D97-AF65-F5344CB8AC3E}">
        <p14:creationId xmlns:p14="http://schemas.microsoft.com/office/powerpoint/2010/main" val="222416304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F491D-5C37-480C-88D3-52283C01E97E}"/>
              </a:ext>
            </a:extLst>
          </p:cNvPr>
          <p:cNvSpPr>
            <a:spLocks noGrp="1"/>
          </p:cNvSpPr>
          <p:nvPr>
            <p:ph type="title"/>
          </p:nvPr>
        </p:nvSpPr>
        <p:spPr>
          <a:xfrm>
            <a:off x="1958039" y="836253"/>
            <a:ext cx="5316772" cy="1083332"/>
          </a:xfrm>
        </p:spPr>
        <p:txBody>
          <a:bodyPr>
            <a:normAutofit/>
          </a:bodyPr>
          <a:lstStyle/>
          <a:p>
            <a:pPr algn="ctr"/>
            <a:r>
              <a:rPr lang="en-US" sz="2400" b="1" dirty="0">
                <a:solidFill>
                  <a:schemeClr val="accent3">
                    <a:lumMod val="75000"/>
                  </a:schemeClr>
                </a:solidFill>
              </a:rPr>
              <a:t>Questions and Answer Member forum</a:t>
            </a:r>
          </a:p>
        </p:txBody>
      </p:sp>
      <p:sp>
        <p:nvSpPr>
          <p:cNvPr id="4" name="TextBox 3">
            <a:extLst>
              <a:ext uri="{FF2B5EF4-FFF2-40B4-BE49-F238E27FC236}">
                <a16:creationId xmlns:a16="http://schemas.microsoft.com/office/drawing/2014/main" id="{AD8F6491-22CF-49CD-A15E-3578E1A65B00}"/>
              </a:ext>
            </a:extLst>
          </p:cNvPr>
          <p:cNvSpPr txBox="1"/>
          <p:nvPr/>
        </p:nvSpPr>
        <p:spPr>
          <a:xfrm>
            <a:off x="577123" y="2029323"/>
            <a:ext cx="8078605" cy="45858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defRPr/>
            </a:pPr>
            <a:r>
              <a:rPr lang="en-CA" sz="1800" b="1" dirty="0">
                <a:solidFill>
                  <a:schemeClr val="accent3">
                    <a:lumMod val="75000"/>
                  </a:schemeClr>
                </a:solidFill>
                <a:latin typeface="Gill Sans"/>
              </a:rPr>
              <a:t>Question 5- Can you advise what governance structure is in place for OOAA coaching staffs to be accountable to?</a:t>
            </a:r>
          </a:p>
          <a:p>
            <a:pPr>
              <a:defRPr/>
            </a:pPr>
            <a:endParaRPr lang="en-CA" sz="1800" b="1" dirty="0">
              <a:solidFill>
                <a:schemeClr val="accent3">
                  <a:lumMod val="75000"/>
                </a:schemeClr>
              </a:solidFill>
              <a:latin typeface="Gill Sans"/>
            </a:endParaRPr>
          </a:p>
          <a:p>
            <a:pPr algn="l"/>
            <a:r>
              <a:rPr lang="en-CA" sz="1800" b="1" dirty="0">
                <a:solidFill>
                  <a:schemeClr val="accent3">
                    <a:lumMod val="75000"/>
                  </a:schemeClr>
                </a:solidFill>
                <a:latin typeface="Gill Sans"/>
              </a:rPr>
              <a:t>Question 5 answer- </a:t>
            </a:r>
            <a:r>
              <a:rPr lang="en-US" sz="1800" b="1" i="0" dirty="0">
                <a:solidFill>
                  <a:schemeClr val="accent3">
                    <a:lumMod val="75000"/>
                  </a:schemeClr>
                </a:solidFill>
                <a:effectLst/>
                <a:latin typeface="Gill Sans"/>
              </a:rPr>
              <a:t>As per our OOAA bylaws The director of coach development</a:t>
            </a:r>
          </a:p>
          <a:p>
            <a:pPr algn="l"/>
            <a:r>
              <a:rPr lang="en-US" sz="1800" b="1" i="0" dirty="0">
                <a:solidFill>
                  <a:schemeClr val="accent3">
                    <a:lumMod val="75000"/>
                  </a:schemeClr>
                </a:solidFill>
                <a:effectLst/>
                <a:latin typeface="Gill Sans"/>
              </a:rPr>
              <a:t> </a:t>
            </a:r>
          </a:p>
          <a:p>
            <a:pPr algn="l">
              <a:buFont typeface="+mj-lt"/>
              <a:buAutoNum type="arabicPeriod"/>
            </a:pPr>
            <a:r>
              <a:rPr lang="en-US" sz="1800" b="1" i="0" dirty="0">
                <a:solidFill>
                  <a:schemeClr val="accent3">
                    <a:lumMod val="75000"/>
                  </a:schemeClr>
                </a:solidFill>
                <a:effectLst/>
                <a:latin typeface="Gill Sans"/>
              </a:rPr>
              <a:t>Coordinate the Coach selection committee for each division</a:t>
            </a:r>
          </a:p>
          <a:p>
            <a:pPr algn="l">
              <a:buFont typeface="+mj-lt"/>
              <a:buAutoNum type="arabicPeriod"/>
            </a:pPr>
            <a:r>
              <a:rPr lang="en-US" sz="1800" b="1" i="0" dirty="0">
                <a:solidFill>
                  <a:schemeClr val="accent3">
                    <a:lumMod val="75000"/>
                  </a:schemeClr>
                </a:solidFill>
                <a:effectLst/>
                <a:latin typeface="Gill Sans"/>
              </a:rPr>
              <a:t>Coordinates and approves coach development</a:t>
            </a:r>
          </a:p>
          <a:p>
            <a:pPr algn="l">
              <a:buFont typeface="+mj-lt"/>
              <a:buAutoNum type="arabicPeriod"/>
            </a:pPr>
            <a:r>
              <a:rPr lang="en-US" sz="1800" b="1" i="0" dirty="0">
                <a:solidFill>
                  <a:schemeClr val="accent3">
                    <a:lumMod val="75000"/>
                  </a:schemeClr>
                </a:solidFill>
                <a:effectLst/>
                <a:latin typeface="Gill Sans"/>
              </a:rPr>
              <a:t>Meets regularly with coaching staffs and assists them with their concerns</a:t>
            </a:r>
          </a:p>
          <a:p>
            <a:pPr algn="l">
              <a:buFont typeface="+mj-lt"/>
              <a:buAutoNum type="arabicPeriod"/>
            </a:pPr>
            <a:r>
              <a:rPr lang="en-US" sz="1800" b="1" i="0" dirty="0">
                <a:solidFill>
                  <a:schemeClr val="accent3">
                    <a:lumMod val="75000"/>
                  </a:schemeClr>
                </a:solidFill>
                <a:effectLst/>
                <a:latin typeface="Gill Sans"/>
              </a:rPr>
              <a:t>Observes sample of team practices and games to ensures OOAA polices and procedures are being observed</a:t>
            </a:r>
          </a:p>
          <a:p>
            <a:pPr algn="l">
              <a:buFont typeface="+mj-lt"/>
              <a:buAutoNum type="arabicPeriod"/>
            </a:pPr>
            <a:r>
              <a:rPr lang="en-US" sz="1800" b="1" i="0" dirty="0">
                <a:solidFill>
                  <a:schemeClr val="accent3">
                    <a:lumMod val="75000"/>
                  </a:schemeClr>
                </a:solidFill>
                <a:effectLst/>
                <a:latin typeface="Gill Sans"/>
              </a:rPr>
              <a:t>Hosts a year end meeting with each Head Coach</a:t>
            </a:r>
          </a:p>
          <a:p>
            <a:pPr algn="l">
              <a:buFont typeface="+mj-lt"/>
              <a:buAutoNum type="arabicPeriod"/>
            </a:pPr>
            <a:r>
              <a:rPr lang="en-US" sz="1800" b="1" i="0" dirty="0">
                <a:solidFill>
                  <a:schemeClr val="accent3">
                    <a:lumMod val="75000"/>
                  </a:schemeClr>
                </a:solidFill>
                <a:effectLst/>
                <a:latin typeface="Gill Sans"/>
              </a:rPr>
              <a:t>Makes recommendations to the Coach Selection Committee and the Board regarding the retention of a Head Coach for the subsequent hockey season</a:t>
            </a:r>
          </a:p>
          <a:p>
            <a:pPr>
              <a:defRPr/>
            </a:pPr>
            <a:endParaRPr lang="en-CA" sz="1800" b="1" dirty="0">
              <a:solidFill>
                <a:schemeClr val="accent3">
                  <a:lumMod val="75000"/>
                </a:schemeClr>
              </a:solidFil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1B4F35"/>
              </a:solidFill>
              <a:effectLst/>
              <a:uLnTx/>
              <a:uFillTx/>
              <a:latin typeface="Gill Sans"/>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B4F35"/>
                </a:solidFill>
                <a:effectLst/>
                <a:uLnTx/>
                <a:uFillTx/>
                <a:latin typeface="Gill Sans"/>
                <a:cs typeface="Arial"/>
                <a:sym typeface="Arial"/>
              </a:rPr>
              <a:t> </a:t>
            </a:r>
          </a:p>
        </p:txBody>
      </p:sp>
    </p:spTree>
    <p:extLst>
      <p:ext uri="{BB962C8B-B14F-4D97-AF65-F5344CB8AC3E}">
        <p14:creationId xmlns:p14="http://schemas.microsoft.com/office/powerpoint/2010/main" val="328923640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F491D-5C37-480C-88D3-52283C01E97E}"/>
              </a:ext>
            </a:extLst>
          </p:cNvPr>
          <p:cNvSpPr>
            <a:spLocks noGrp="1"/>
          </p:cNvSpPr>
          <p:nvPr>
            <p:ph type="title"/>
          </p:nvPr>
        </p:nvSpPr>
        <p:spPr>
          <a:xfrm>
            <a:off x="1958039" y="836253"/>
            <a:ext cx="5316772" cy="1083332"/>
          </a:xfrm>
        </p:spPr>
        <p:txBody>
          <a:bodyPr>
            <a:normAutofit/>
          </a:bodyPr>
          <a:lstStyle/>
          <a:p>
            <a:pPr algn="ctr"/>
            <a:r>
              <a:rPr lang="en-US" b="1" dirty="0">
                <a:solidFill>
                  <a:schemeClr val="accent3">
                    <a:lumMod val="75000"/>
                  </a:schemeClr>
                </a:solidFill>
              </a:rPr>
              <a:t>OOAA AGM Adjournment   </a:t>
            </a:r>
          </a:p>
        </p:txBody>
      </p:sp>
      <p:sp>
        <p:nvSpPr>
          <p:cNvPr id="4" name="TextBox 3">
            <a:extLst>
              <a:ext uri="{FF2B5EF4-FFF2-40B4-BE49-F238E27FC236}">
                <a16:creationId xmlns:a16="http://schemas.microsoft.com/office/drawing/2014/main" id="{AD8F6491-22CF-49CD-A15E-3578E1A65B00}"/>
              </a:ext>
            </a:extLst>
          </p:cNvPr>
          <p:cNvSpPr txBox="1"/>
          <p:nvPr/>
        </p:nvSpPr>
        <p:spPr>
          <a:xfrm>
            <a:off x="577123" y="2029323"/>
            <a:ext cx="8078605"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B4F35"/>
              </a:solidFill>
              <a:effectLst/>
              <a:uLnTx/>
              <a:uFillTx/>
              <a:latin typeface="Gill Sans"/>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B4F35"/>
                </a:solidFill>
                <a:effectLst/>
                <a:uLnTx/>
                <a:uFillTx/>
                <a:latin typeface="Gill Sans"/>
                <a:cs typeface="Arial"/>
                <a:sym typeface="Arial"/>
              </a:rPr>
              <a:t> </a:t>
            </a:r>
          </a:p>
        </p:txBody>
      </p:sp>
    </p:spTree>
    <p:extLst>
      <p:ext uri="{BB962C8B-B14F-4D97-AF65-F5344CB8AC3E}">
        <p14:creationId xmlns:p14="http://schemas.microsoft.com/office/powerpoint/2010/main" val="135106711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F491D-5C37-480C-88D3-52283C01E97E}"/>
              </a:ext>
            </a:extLst>
          </p:cNvPr>
          <p:cNvSpPr>
            <a:spLocks noGrp="1"/>
          </p:cNvSpPr>
          <p:nvPr>
            <p:ph type="title"/>
          </p:nvPr>
        </p:nvSpPr>
        <p:spPr>
          <a:xfrm>
            <a:off x="1662545" y="1056904"/>
            <a:ext cx="5842659" cy="724395"/>
          </a:xfrm>
        </p:spPr>
        <p:txBody>
          <a:bodyPr>
            <a:noAutofit/>
          </a:bodyPr>
          <a:lstStyle/>
          <a:p>
            <a:pPr algn="ctr"/>
            <a:r>
              <a:rPr lang="en-US" sz="2400" b="1" dirty="0">
                <a:solidFill>
                  <a:schemeClr val="accent3">
                    <a:lumMod val="75000"/>
                  </a:schemeClr>
                </a:solidFill>
              </a:rPr>
              <a:t>OOAA AGM 2023 President Report- </a:t>
            </a:r>
            <a:br>
              <a:rPr lang="en-US" sz="2400" b="1" dirty="0">
                <a:solidFill>
                  <a:schemeClr val="accent3">
                    <a:lumMod val="75000"/>
                  </a:schemeClr>
                </a:solidFill>
              </a:rPr>
            </a:br>
            <a:r>
              <a:rPr lang="en-US" sz="1800" b="1" dirty="0">
                <a:solidFill>
                  <a:schemeClr val="accent3">
                    <a:lumMod val="75000"/>
                  </a:schemeClr>
                </a:solidFill>
              </a:rPr>
              <a:t>Dan Laplante  </a:t>
            </a:r>
          </a:p>
        </p:txBody>
      </p:sp>
      <p:sp>
        <p:nvSpPr>
          <p:cNvPr id="4" name="TextBox 3">
            <a:extLst>
              <a:ext uri="{FF2B5EF4-FFF2-40B4-BE49-F238E27FC236}">
                <a16:creationId xmlns:a16="http://schemas.microsoft.com/office/drawing/2014/main" id="{AD8F6491-22CF-49CD-A15E-3578E1A65B00}"/>
              </a:ext>
            </a:extLst>
          </p:cNvPr>
          <p:cNvSpPr txBox="1"/>
          <p:nvPr/>
        </p:nvSpPr>
        <p:spPr>
          <a:xfrm>
            <a:off x="577123" y="2029323"/>
            <a:ext cx="8078605" cy="42780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800" b="1" dirty="0">
                <a:solidFill>
                  <a:schemeClr val="accent3">
                    <a:lumMod val="75000"/>
                  </a:schemeClr>
                </a:solidFill>
                <a:latin typeface="Gill Sans"/>
              </a:rPr>
              <a:t>Streamline of internal oversight and approval process</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800" b="1" dirty="0">
                <a:solidFill>
                  <a:schemeClr val="accent3">
                    <a:lumMod val="75000"/>
                  </a:schemeClr>
                </a:solidFill>
                <a:latin typeface="Gill Sans"/>
              </a:rPr>
              <a:t>Review of budgeting process </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800" b="1" dirty="0">
                <a:solidFill>
                  <a:schemeClr val="accent3">
                    <a:lumMod val="75000"/>
                  </a:schemeClr>
                </a:solidFill>
                <a:latin typeface="Gill Sans"/>
              </a:rPr>
              <a:t>Shift in daytime programming as per AEHL announcement </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800" b="1" dirty="0">
                <a:solidFill>
                  <a:schemeClr val="accent3">
                    <a:lumMod val="75000"/>
                  </a:schemeClr>
                </a:solidFill>
                <a:latin typeface="Gill Sans"/>
              </a:rPr>
              <a:t>Elite Hockey landscape continues to be fluid</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800" b="1" dirty="0">
                <a:solidFill>
                  <a:schemeClr val="accent3">
                    <a:lumMod val="75000"/>
                  </a:schemeClr>
                </a:solidFill>
                <a:latin typeface="Gill Sans"/>
              </a:rPr>
              <a:t>Male U18 and U15 AAA teams allowed to sign up to 6 player cards</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800" b="1" dirty="0">
                <a:solidFill>
                  <a:schemeClr val="accent3">
                    <a:lumMod val="75000"/>
                  </a:schemeClr>
                </a:solidFill>
                <a:latin typeface="Gill Sans"/>
              </a:rPr>
              <a:t>Female U18AAA team allowed to sign up to 6 cards ( 1 goalie / 5 players)</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800" b="1" dirty="0">
                <a:solidFill>
                  <a:schemeClr val="accent3">
                    <a:lumMod val="75000"/>
                  </a:schemeClr>
                </a:solidFill>
                <a:latin typeface="Gill Sans"/>
              </a:rPr>
              <a:t>Coaching priority and investment in our coaches</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800" b="1" dirty="0">
                <a:solidFill>
                  <a:schemeClr val="accent3">
                    <a:lumMod val="75000"/>
                  </a:schemeClr>
                </a:solidFill>
                <a:latin typeface="Gill Sans"/>
              </a:rPr>
              <a:t>Development 1 for all A/C’s is an association goal</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800" b="1" dirty="0" err="1">
                <a:solidFill>
                  <a:schemeClr val="accent3">
                    <a:lumMod val="75000"/>
                  </a:schemeClr>
                </a:solidFill>
                <a:latin typeface="Gill Sans"/>
              </a:rPr>
              <a:t>Pason</a:t>
            </a:r>
            <a:r>
              <a:rPr lang="en-US" sz="1800" b="1" dirty="0">
                <a:solidFill>
                  <a:schemeClr val="accent3">
                    <a:lumMod val="75000"/>
                  </a:schemeClr>
                </a:solidFill>
                <a:latin typeface="Gill Sans"/>
              </a:rPr>
              <a:t> Green dressing room retro fit completed</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800" b="1" dirty="0">
                <a:solidFill>
                  <a:schemeClr val="accent3">
                    <a:lumMod val="75000"/>
                  </a:schemeClr>
                </a:solidFill>
                <a:latin typeface="Gill Sans"/>
              </a:rPr>
              <a:t>Murray dressing room retro fit approved by the Town of Okotoks for 23/24</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800" b="1" dirty="0">
                <a:solidFill>
                  <a:schemeClr val="accent3">
                    <a:lumMod val="75000"/>
                  </a:schemeClr>
                </a:solidFill>
                <a:latin typeface="Gill Sans"/>
              </a:rPr>
              <a:t>Additional support via HP1 certified coaches within OOAA</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800" b="1" dirty="0">
                <a:solidFill>
                  <a:schemeClr val="accent3">
                    <a:lumMod val="75000"/>
                  </a:schemeClr>
                </a:solidFill>
                <a:latin typeface="Gill Sans"/>
              </a:rPr>
              <a:t>Tournaments have been committed for 10/11 of our OOAA teams for a total of $35 800.00 </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800" b="1" dirty="0">
                <a:solidFill>
                  <a:schemeClr val="accent3">
                    <a:lumMod val="75000"/>
                  </a:schemeClr>
                </a:solidFill>
                <a:latin typeface="Gill Sans"/>
              </a:rPr>
              <a:t>Thank you to all the volunteers who make it happen for OOAA</a:t>
            </a:r>
          </a:p>
          <a:p>
            <a:pPr marR="0" algn="l" defTabSz="914400" rtl="0" fontAlgn="auto" latinLnBrk="0" hangingPunct="0">
              <a:lnSpc>
                <a:spcPct val="100000"/>
              </a:lnSpc>
              <a:spcBef>
                <a:spcPts val="0"/>
              </a:spcBef>
              <a:spcAft>
                <a:spcPts val="0"/>
              </a:spcAft>
              <a:buClrTx/>
              <a:buSzTx/>
              <a:tabLst/>
            </a:pPr>
            <a:endParaRPr lang="en-US" sz="2000" dirty="0">
              <a:solidFill>
                <a:schemeClr val="tx1"/>
              </a:solidFill>
            </a:endParaRPr>
          </a:p>
        </p:txBody>
      </p:sp>
    </p:spTree>
    <p:extLst>
      <p:ext uri="{BB962C8B-B14F-4D97-AF65-F5344CB8AC3E}">
        <p14:creationId xmlns:p14="http://schemas.microsoft.com/office/powerpoint/2010/main" val="393988276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DE6E9-3606-AB0F-8E8C-5421618B2826}"/>
              </a:ext>
            </a:extLst>
          </p:cNvPr>
          <p:cNvSpPr>
            <a:spLocks noGrp="1"/>
          </p:cNvSpPr>
          <p:nvPr>
            <p:ph type="title"/>
          </p:nvPr>
        </p:nvSpPr>
        <p:spPr/>
        <p:txBody>
          <a:bodyPr/>
          <a:lstStyle/>
          <a:p>
            <a:pPr algn="ctr"/>
            <a:r>
              <a:rPr lang="en-US" b="1" dirty="0">
                <a:solidFill>
                  <a:schemeClr val="accent3">
                    <a:lumMod val="75000"/>
                  </a:schemeClr>
                </a:solidFill>
              </a:rPr>
              <a:t>OOAA 2022-2023 Highlights</a:t>
            </a:r>
            <a:br>
              <a:rPr lang="en-US" b="1" dirty="0">
                <a:solidFill>
                  <a:schemeClr val="accent3">
                    <a:lumMod val="75000"/>
                  </a:schemeClr>
                </a:solidFill>
              </a:rPr>
            </a:br>
            <a:r>
              <a:rPr lang="en-US" sz="1800" b="1" dirty="0">
                <a:solidFill>
                  <a:schemeClr val="accent3">
                    <a:lumMod val="75000"/>
                  </a:schemeClr>
                </a:solidFill>
              </a:rPr>
              <a:t>Rob Ellis </a:t>
            </a:r>
            <a:endParaRPr lang="en-CA" sz="1800" dirty="0">
              <a:solidFill>
                <a:schemeClr val="accent3">
                  <a:lumMod val="75000"/>
                </a:schemeClr>
              </a:solidFill>
            </a:endParaRPr>
          </a:p>
        </p:txBody>
      </p:sp>
      <p:sp>
        <p:nvSpPr>
          <p:cNvPr id="3" name="Text Placeholder 2">
            <a:extLst>
              <a:ext uri="{FF2B5EF4-FFF2-40B4-BE49-F238E27FC236}">
                <a16:creationId xmlns:a16="http://schemas.microsoft.com/office/drawing/2014/main" id="{6581A0FE-8F0F-58D5-6F20-8D15C4BC44C5}"/>
              </a:ext>
            </a:extLst>
          </p:cNvPr>
          <p:cNvSpPr>
            <a:spLocks noGrp="1"/>
          </p:cNvSpPr>
          <p:nvPr>
            <p:ph type="body" idx="1"/>
          </p:nvPr>
        </p:nvSpPr>
        <p:spPr>
          <a:xfrm>
            <a:off x="581190" y="2228000"/>
            <a:ext cx="7989754" cy="4047069"/>
          </a:xfrm>
        </p:spPr>
        <p:txBody>
          <a:bodyPr>
            <a:normAutofit fontScale="62500" lnSpcReduction="20000"/>
          </a:bodyPr>
          <a:lstStyle/>
          <a:p>
            <a:pPr marL="0" marR="0" indent="0" algn="l" defTabSz="914400" rtl="0" fontAlgn="auto" latinLnBrk="0" hangingPunct="0">
              <a:lnSpc>
                <a:spcPct val="100000"/>
              </a:lnSpc>
              <a:spcBef>
                <a:spcPts val="0"/>
              </a:spcBef>
              <a:spcAft>
                <a:spcPts val="0"/>
              </a:spcAft>
              <a:buClrTx/>
              <a:buSzTx/>
              <a:buNone/>
              <a:tabLst/>
            </a:pPr>
            <a:endParaRPr lang="en-US" sz="2100" b="1" dirty="0">
              <a:solidFill>
                <a:schemeClr val="accent1"/>
              </a:solidFill>
              <a:latin typeface="Gill Sans"/>
            </a:endParaRPr>
          </a:p>
          <a:p>
            <a:pPr marL="0" marR="0" indent="0" algn="l" defTabSz="914400" rtl="0" fontAlgn="auto" latinLnBrk="0" hangingPunct="0">
              <a:lnSpc>
                <a:spcPct val="100000"/>
              </a:lnSpc>
              <a:spcBef>
                <a:spcPts val="0"/>
              </a:spcBef>
              <a:spcAft>
                <a:spcPts val="0"/>
              </a:spcAft>
              <a:buClrTx/>
              <a:buSzTx/>
              <a:buNone/>
              <a:tabLst/>
            </a:pPr>
            <a:r>
              <a:rPr lang="en-US" sz="2600" b="1" u="sng" dirty="0">
                <a:solidFill>
                  <a:schemeClr val="accent3">
                    <a:lumMod val="75000"/>
                  </a:schemeClr>
                </a:solidFill>
                <a:latin typeface="Gill Sans"/>
              </a:rPr>
              <a:t>TEAM ACHIEVEMENTS</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2600" b="1" dirty="0">
              <a:solidFill>
                <a:schemeClr val="accent3">
                  <a:lumMod val="75000"/>
                </a:schemeClr>
              </a:solidFill>
              <a:latin typeface="Gill Sans"/>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600" b="1" dirty="0">
                <a:solidFill>
                  <a:schemeClr val="accent3">
                    <a:lumMod val="75000"/>
                  </a:schemeClr>
                </a:solidFill>
                <a:latin typeface="Gill Sans"/>
              </a:rPr>
              <a:t>U17AAA Oilers AEHL Provincial Champions</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600" b="1" dirty="0">
                <a:solidFill>
                  <a:schemeClr val="accent3">
                    <a:lumMod val="75000"/>
                  </a:schemeClr>
                </a:solidFill>
                <a:latin typeface="Gill Sans"/>
              </a:rPr>
              <a:t>U15AAA Oilers Hosted Provincials, won bronze</a:t>
            </a:r>
          </a:p>
          <a:p>
            <a:pPr marL="342900" indent="-342900" hangingPunct="0">
              <a:spcBef>
                <a:spcPts val="0"/>
              </a:spcBef>
              <a:buClrTx/>
              <a:buSzTx/>
              <a:buFont typeface="Arial" panose="020B0604020202020204" pitchFamily="34" charset="0"/>
              <a:buChar char="•"/>
            </a:pPr>
            <a:r>
              <a:rPr lang="en-US" sz="2600" b="1" dirty="0">
                <a:solidFill>
                  <a:schemeClr val="accent3">
                    <a:lumMod val="75000"/>
                  </a:schemeClr>
                </a:solidFill>
                <a:latin typeface="Gill Sans"/>
              </a:rPr>
              <a:t>U15AA Raiders qualified for Provincials in Red Deer</a:t>
            </a:r>
          </a:p>
          <a:p>
            <a:pPr marL="342900" indent="-342900" hangingPunct="0">
              <a:spcBef>
                <a:spcPts val="0"/>
              </a:spcBef>
              <a:buClrTx/>
              <a:buSzTx/>
              <a:buFont typeface="Arial" panose="020B0604020202020204" pitchFamily="34" charset="0"/>
              <a:buChar char="•"/>
            </a:pPr>
            <a:r>
              <a:rPr lang="en-US" sz="2600" b="1" dirty="0">
                <a:solidFill>
                  <a:schemeClr val="accent3">
                    <a:lumMod val="75000"/>
                  </a:schemeClr>
                </a:solidFill>
              </a:rPr>
              <a:t>U18AAA Bowmark won their first playoff series in franchise history since the team moved to Okotoks</a:t>
            </a:r>
            <a:endParaRPr lang="en-US" sz="2600" b="1" dirty="0">
              <a:solidFill>
                <a:schemeClr val="accent3">
                  <a:lumMod val="75000"/>
                </a:schemeClr>
              </a:solidFill>
              <a:latin typeface="Gill Sans"/>
            </a:endParaRPr>
          </a:p>
          <a:p>
            <a:pPr marL="342900" indent="-342900" hangingPunct="0">
              <a:spcBef>
                <a:spcPts val="0"/>
              </a:spcBef>
              <a:buClrTx/>
              <a:buSzTx/>
              <a:buFont typeface="Arial" panose="020B0604020202020204" pitchFamily="34" charset="0"/>
              <a:buChar char="•"/>
            </a:pPr>
            <a:endParaRPr lang="en-US" sz="2600" b="1" dirty="0">
              <a:solidFill>
                <a:schemeClr val="accent3">
                  <a:lumMod val="75000"/>
                </a:schemeClr>
              </a:solidFill>
            </a:endParaRPr>
          </a:p>
          <a:p>
            <a:pPr marL="0" indent="0" hangingPunct="0">
              <a:spcBef>
                <a:spcPts val="0"/>
              </a:spcBef>
              <a:buClrTx/>
              <a:buSzTx/>
              <a:buNone/>
            </a:pPr>
            <a:r>
              <a:rPr lang="en-US" sz="2600" b="1" u="sng" dirty="0">
                <a:solidFill>
                  <a:schemeClr val="accent3">
                    <a:lumMod val="75000"/>
                  </a:schemeClr>
                </a:solidFill>
                <a:latin typeface="Gill Sans"/>
              </a:rPr>
              <a:t>PLAYER ACHIEVEMENTS</a:t>
            </a:r>
            <a:endParaRPr lang="en-US" sz="2600" b="1" u="sng" dirty="0">
              <a:solidFill>
                <a:schemeClr val="accent3">
                  <a:lumMod val="75000"/>
                </a:schemeClr>
              </a:solidFill>
            </a:endParaRPr>
          </a:p>
          <a:p>
            <a:pPr marL="342900" indent="-342900" hangingPunct="0">
              <a:spcBef>
                <a:spcPts val="0"/>
              </a:spcBef>
              <a:buClrTx/>
              <a:buSzTx/>
              <a:buFont typeface="Arial" panose="020B0604020202020204" pitchFamily="34" charset="0"/>
              <a:buChar char="•"/>
            </a:pPr>
            <a:endParaRPr lang="en-US" sz="2600" b="1" dirty="0">
              <a:solidFill>
                <a:schemeClr val="accent3">
                  <a:lumMod val="75000"/>
                </a:schemeClr>
              </a:solidFill>
              <a:latin typeface="Gill Sans"/>
            </a:endParaRPr>
          </a:p>
          <a:p>
            <a:pPr marL="342900" indent="-342900" hangingPunct="0">
              <a:spcBef>
                <a:spcPts val="0"/>
              </a:spcBef>
              <a:buClrTx/>
              <a:buSzTx/>
              <a:buFont typeface="Arial" panose="020B0604020202020204" pitchFamily="34" charset="0"/>
              <a:buChar char="•"/>
            </a:pPr>
            <a:r>
              <a:rPr lang="en-US" sz="2600" b="1" dirty="0">
                <a:solidFill>
                  <a:schemeClr val="accent3">
                    <a:lumMod val="75000"/>
                  </a:schemeClr>
                </a:solidFill>
                <a:latin typeface="Gill Sans"/>
              </a:rPr>
              <a:t>6 players from the U15AAA Oilers </a:t>
            </a:r>
            <a:r>
              <a:rPr lang="en-US" sz="2600" b="1" dirty="0">
                <a:solidFill>
                  <a:schemeClr val="accent3">
                    <a:lumMod val="75000"/>
                  </a:schemeClr>
                </a:solidFill>
              </a:rPr>
              <a:t>team were </a:t>
            </a:r>
            <a:r>
              <a:rPr lang="en-US" sz="2600" b="1" dirty="0">
                <a:solidFill>
                  <a:schemeClr val="accent3">
                    <a:lumMod val="75000"/>
                  </a:schemeClr>
                </a:solidFill>
                <a:latin typeface="Gill Sans"/>
              </a:rPr>
              <a:t>selected in 2023 WHL prospects draft</a:t>
            </a:r>
          </a:p>
          <a:p>
            <a:pPr marL="342900" indent="-342900" hangingPunct="0">
              <a:spcBef>
                <a:spcPts val="0"/>
              </a:spcBef>
              <a:buClrTx/>
              <a:buSzTx/>
              <a:buFont typeface="Arial" panose="020B0604020202020204" pitchFamily="34" charset="0"/>
              <a:buChar char="•"/>
            </a:pPr>
            <a:endParaRPr lang="en-US" sz="2600" b="1" dirty="0">
              <a:solidFill>
                <a:schemeClr val="accent3">
                  <a:lumMod val="75000"/>
                </a:schemeClr>
              </a:solidFill>
              <a:latin typeface="Gill Sans"/>
            </a:endParaRPr>
          </a:p>
          <a:p>
            <a:pPr marL="342900" indent="-342900" hangingPunct="0">
              <a:spcBef>
                <a:spcPts val="0"/>
              </a:spcBef>
              <a:buClrTx/>
              <a:buSzTx/>
              <a:buFont typeface="Arial" panose="020B0604020202020204" pitchFamily="34" charset="0"/>
              <a:buChar char="•"/>
            </a:pPr>
            <a:r>
              <a:rPr lang="en-US" sz="2600" b="1" dirty="0">
                <a:solidFill>
                  <a:schemeClr val="accent3">
                    <a:lumMod val="75000"/>
                  </a:schemeClr>
                </a:solidFill>
                <a:latin typeface="Gill Sans"/>
              </a:rPr>
              <a:t>Hockey Alberta Prospects Cup had 1 player and 1 staff from Okotoks selected</a:t>
            </a:r>
          </a:p>
          <a:p>
            <a:pPr marL="342900" indent="-342900" hangingPunct="0">
              <a:spcBef>
                <a:spcPts val="0"/>
              </a:spcBef>
              <a:buClrTx/>
              <a:buSzTx/>
              <a:buFont typeface="Arial" panose="020B0604020202020204" pitchFamily="34" charset="0"/>
              <a:buChar char="•"/>
            </a:pPr>
            <a:r>
              <a:rPr lang="en-US" sz="2600" b="1" dirty="0">
                <a:solidFill>
                  <a:schemeClr val="accent3">
                    <a:lumMod val="75000"/>
                  </a:schemeClr>
                </a:solidFill>
              </a:rPr>
              <a:t>Alberta Cup had 4 players and 2 staff from Okotoks selected</a:t>
            </a:r>
          </a:p>
          <a:p>
            <a:pPr marL="342900" indent="-342900" hangingPunct="0">
              <a:spcBef>
                <a:spcPts val="0"/>
              </a:spcBef>
              <a:buClrTx/>
              <a:buSzTx/>
              <a:buFont typeface="Arial" panose="020B0604020202020204" pitchFamily="34" charset="0"/>
              <a:buChar char="•"/>
            </a:pPr>
            <a:r>
              <a:rPr lang="en-US" sz="2600" b="1" dirty="0">
                <a:solidFill>
                  <a:schemeClr val="accent3">
                    <a:lumMod val="75000"/>
                  </a:schemeClr>
                </a:solidFill>
                <a:latin typeface="Gill Sans"/>
              </a:rPr>
              <a:t>Alberta Challenge had 7 players and </a:t>
            </a:r>
            <a:r>
              <a:rPr lang="en-US" sz="2600" b="1" dirty="0">
                <a:solidFill>
                  <a:schemeClr val="accent3">
                    <a:lumMod val="75000"/>
                  </a:schemeClr>
                </a:solidFill>
              </a:rPr>
              <a:t>1 staff from Okotoks selected</a:t>
            </a:r>
          </a:p>
          <a:p>
            <a:pPr marL="342900" indent="-342900" hangingPunct="0">
              <a:spcBef>
                <a:spcPts val="0"/>
              </a:spcBef>
              <a:buClrTx/>
              <a:buSzTx/>
              <a:buFont typeface="Arial" panose="020B0604020202020204" pitchFamily="34" charset="0"/>
              <a:buChar char="•"/>
            </a:pPr>
            <a:r>
              <a:rPr lang="en-US" sz="2600" b="1" dirty="0">
                <a:solidFill>
                  <a:schemeClr val="accent3">
                    <a:lumMod val="75000"/>
                  </a:schemeClr>
                </a:solidFill>
                <a:latin typeface="Gill Sans"/>
              </a:rPr>
              <a:t>Carter Esler selected to 2</a:t>
            </a:r>
            <a:r>
              <a:rPr lang="en-US" sz="2600" b="1" baseline="30000" dirty="0">
                <a:solidFill>
                  <a:schemeClr val="accent3">
                    <a:lumMod val="75000"/>
                  </a:schemeClr>
                </a:solidFill>
                <a:latin typeface="Gill Sans"/>
              </a:rPr>
              <a:t>nd</a:t>
            </a:r>
            <a:r>
              <a:rPr lang="en-US" sz="2600" b="1" dirty="0">
                <a:solidFill>
                  <a:schemeClr val="accent3">
                    <a:lumMod val="75000"/>
                  </a:schemeClr>
                </a:solidFill>
                <a:latin typeface="Gill Sans"/>
              </a:rPr>
              <a:t> team All Star Roster at U15AAA Provincials</a:t>
            </a:r>
          </a:p>
          <a:p>
            <a:pPr marL="342900" indent="-342900" hangingPunct="0">
              <a:spcBef>
                <a:spcPts val="0"/>
              </a:spcBef>
              <a:buClrTx/>
              <a:buSzTx/>
              <a:buFont typeface="Arial" panose="020B0604020202020204" pitchFamily="34" charset="0"/>
              <a:buChar char="•"/>
            </a:pPr>
            <a:r>
              <a:rPr lang="en-US" sz="2600" b="1" dirty="0">
                <a:solidFill>
                  <a:schemeClr val="accent3">
                    <a:lumMod val="75000"/>
                  </a:schemeClr>
                </a:solidFill>
              </a:rPr>
              <a:t>Connor White selected as the playoff MVP during the U17AAA Provincials</a:t>
            </a:r>
            <a:endParaRPr lang="en-US" sz="2600" b="1" dirty="0">
              <a:solidFill>
                <a:schemeClr val="accent3">
                  <a:lumMod val="75000"/>
                </a:schemeClr>
              </a:solidFill>
              <a:latin typeface="Gill Sans"/>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1800" dirty="0">
              <a:solidFill>
                <a:schemeClr val="accent1"/>
              </a:solidFill>
              <a:latin typeface="Gill Sans"/>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1800" dirty="0">
              <a:solidFill>
                <a:schemeClr val="accent1"/>
              </a:solidFill>
              <a:latin typeface="Gill Sans"/>
            </a:endParaRPr>
          </a:p>
          <a:p>
            <a:endParaRPr lang="en-CA" dirty="0"/>
          </a:p>
        </p:txBody>
      </p:sp>
    </p:spTree>
    <p:extLst>
      <p:ext uri="{BB962C8B-B14F-4D97-AF65-F5344CB8AC3E}">
        <p14:creationId xmlns:p14="http://schemas.microsoft.com/office/powerpoint/2010/main" val="247228634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A5C4-42E8-D04E-9FF4-D649B5FF1678}"/>
              </a:ext>
            </a:extLst>
          </p:cNvPr>
          <p:cNvSpPr>
            <a:spLocks noGrp="1"/>
          </p:cNvSpPr>
          <p:nvPr>
            <p:ph type="title"/>
          </p:nvPr>
        </p:nvSpPr>
        <p:spPr>
          <a:xfrm>
            <a:off x="532958" y="826888"/>
            <a:ext cx="7989754" cy="1083332"/>
          </a:xfrm>
        </p:spPr>
        <p:txBody>
          <a:bodyPr>
            <a:normAutofit/>
          </a:bodyPr>
          <a:lstStyle/>
          <a:p>
            <a:pPr algn="ctr"/>
            <a:r>
              <a:rPr lang="en-US" b="1" dirty="0">
                <a:solidFill>
                  <a:schemeClr val="accent3">
                    <a:lumMod val="75000"/>
                  </a:schemeClr>
                </a:solidFill>
              </a:rPr>
              <a:t>Coaching Updates</a:t>
            </a:r>
            <a:br>
              <a:rPr lang="en-US" b="1" dirty="0">
                <a:solidFill>
                  <a:schemeClr val="accent3">
                    <a:lumMod val="75000"/>
                  </a:schemeClr>
                </a:solidFill>
              </a:rPr>
            </a:br>
            <a:r>
              <a:rPr lang="en-US" sz="1600" b="1" dirty="0">
                <a:solidFill>
                  <a:schemeClr val="accent3">
                    <a:lumMod val="75000"/>
                  </a:schemeClr>
                </a:solidFill>
              </a:rPr>
              <a:t>Rob Ellis</a:t>
            </a:r>
          </a:p>
        </p:txBody>
      </p:sp>
      <p:sp>
        <p:nvSpPr>
          <p:cNvPr id="3" name="Text Placeholder 2">
            <a:extLst>
              <a:ext uri="{FF2B5EF4-FFF2-40B4-BE49-F238E27FC236}">
                <a16:creationId xmlns:a16="http://schemas.microsoft.com/office/drawing/2014/main" id="{8DF9A4D6-CB4C-0A43-8E82-C1245CE75350}"/>
              </a:ext>
            </a:extLst>
          </p:cNvPr>
          <p:cNvSpPr>
            <a:spLocks noGrp="1"/>
          </p:cNvSpPr>
          <p:nvPr>
            <p:ph type="body" idx="1"/>
          </p:nvPr>
        </p:nvSpPr>
        <p:spPr>
          <a:xfrm>
            <a:off x="621288" y="2114550"/>
            <a:ext cx="8385552" cy="4880610"/>
          </a:xfrm>
        </p:spPr>
        <p:txBody>
          <a:bodyPr>
            <a:normAutofit/>
          </a:bodyPr>
          <a:lstStyle/>
          <a:p>
            <a:pPr marL="123444" indent="0">
              <a:buClr>
                <a:schemeClr val="accent3">
                  <a:lumMod val="75000"/>
                </a:schemeClr>
              </a:buClr>
              <a:buNone/>
            </a:pPr>
            <a:r>
              <a:rPr lang="en-US" sz="1800" b="1" i="0" dirty="0">
                <a:solidFill>
                  <a:schemeClr val="accent3">
                    <a:lumMod val="75000"/>
                  </a:schemeClr>
                </a:solidFill>
                <a:effectLst/>
                <a:latin typeface="Calibri" panose="020F0502020204030204" pitchFamily="34" charset="0"/>
              </a:rPr>
              <a:t>Focus on coach development and mentorship</a:t>
            </a:r>
          </a:p>
          <a:p>
            <a:pPr marL="123444" indent="0">
              <a:buClr>
                <a:schemeClr val="accent3">
                  <a:lumMod val="75000"/>
                </a:schemeClr>
              </a:buClr>
              <a:buNone/>
            </a:pPr>
            <a:endParaRPr lang="en-CA" b="1" dirty="0">
              <a:solidFill>
                <a:schemeClr val="accent3">
                  <a:lumMod val="75000"/>
                </a:schemeClr>
              </a:solidFill>
              <a:effectLst/>
            </a:endParaRPr>
          </a:p>
          <a:p>
            <a:pPr marL="123444" indent="0">
              <a:buClr>
                <a:schemeClr val="accent3">
                  <a:lumMod val="75000"/>
                </a:schemeClr>
              </a:buClr>
              <a:buNone/>
            </a:pPr>
            <a:r>
              <a:rPr lang="en-CA" b="1" dirty="0">
                <a:solidFill>
                  <a:schemeClr val="accent3">
                    <a:lumMod val="75000"/>
                  </a:schemeClr>
                </a:solidFill>
                <a:effectLst/>
              </a:rPr>
              <a:t>OOAA is please to announce the following Coaches for 2023-2024 season</a:t>
            </a:r>
          </a:p>
          <a:p>
            <a:pPr marL="123444" indent="0">
              <a:buClr>
                <a:schemeClr val="accent3">
                  <a:lumMod val="75000"/>
                </a:schemeClr>
              </a:buClr>
              <a:buNone/>
            </a:pPr>
            <a:endParaRPr lang="en-CA" b="1" dirty="0">
              <a:solidFill>
                <a:schemeClr val="accent3">
                  <a:lumMod val="75000"/>
                </a:schemeClr>
              </a:solidFill>
            </a:endParaRPr>
          </a:p>
          <a:p>
            <a:pPr>
              <a:buClr>
                <a:schemeClr val="accent3">
                  <a:lumMod val="75000"/>
                </a:schemeClr>
              </a:buClr>
              <a:buFont typeface="Arial" panose="020B0604020202020204" pitchFamily="34" charset="0"/>
              <a:buChar char="•"/>
            </a:pPr>
            <a:r>
              <a:rPr lang="en-CA" b="1" dirty="0">
                <a:solidFill>
                  <a:schemeClr val="accent3">
                    <a:lumMod val="75000"/>
                  </a:schemeClr>
                </a:solidFill>
                <a:effectLst/>
              </a:rPr>
              <a:t>U18AAA Bowmark- Head Coach- Chris Beston</a:t>
            </a:r>
            <a:endParaRPr lang="en-CA" b="1" dirty="0">
              <a:solidFill>
                <a:schemeClr val="accent3">
                  <a:lumMod val="75000"/>
                </a:schemeClr>
              </a:solidFill>
            </a:endParaRPr>
          </a:p>
          <a:p>
            <a:pPr>
              <a:buClr>
                <a:schemeClr val="accent3">
                  <a:lumMod val="75000"/>
                </a:schemeClr>
              </a:buClr>
              <a:buFont typeface="Arial" panose="020B0604020202020204" pitchFamily="34" charset="0"/>
              <a:buChar char="•"/>
            </a:pPr>
            <a:r>
              <a:rPr lang="en-CA" b="1" dirty="0">
                <a:solidFill>
                  <a:schemeClr val="accent3">
                    <a:lumMod val="75000"/>
                  </a:schemeClr>
                </a:solidFill>
                <a:effectLst/>
              </a:rPr>
              <a:t>U18AAA Raiders- Head Coach- Dave Addison                                          </a:t>
            </a:r>
          </a:p>
          <a:p>
            <a:pPr>
              <a:buClr>
                <a:schemeClr val="accent3">
                  <a:lumMod val="75000"/>
                </a:schemeClr>
              </a:buClr>
              <a:buFont typeface="Arial" panose="020B0604020202020204" pitchFamily="34" charset="0"/>
              <a:buChar char="•"/>
            </a:pPr>
            <a:r>
              <a:rPr lang="en-CA" b="1" dirty="0">
                <a:solidFill>
                  <a:schemeClr val="accent3">
                    <a:lumMod val="75000"/>
                  </a:schemeClr>
                </a:solidFill>
              </a:rPr>
              <a:t>U18AA Oilers- Head Coach- Rob Hale</a:t>
            </a:r>
          </a:p>
          <a:p>
            <a:pPr>
              <a:buClr>
                <a:schemeClr val="accent3">
                  <a:lumMod val="75000"/>
                </a:schemeClr>
              </a:buClr>
              <a:buFont typeface="Arial" panose="020B0604020202020204" pitchFamily="34" charset="0"/>
              <a:buChar char="•"/>
            </a:pPr>
            <a:r>
              <a:rPr lang="en-CA" b="1" dirty="0">
                <a:solidFill>
                  <a:schemeClr val="accent3">
                    <a:lumMod val="75000"/>
                  </a:schemeClr>
                </a:solidFill>
              </a:rPr>
              <a:t>U18AA Raiders- Head Coach- Dave Hayes</a:t>
            </a:r>
          </a:p>
          <a:p>
            <a:pPr>
              <a:buClr>
                <a:schemeClr val="accent3">
                  <a:lumMod val="75000"/>
                </a:schemeClr>
              </a:buClr>
              <a:buFont typeface="Arial" panose="020B0604020202020204" pitchFamily="34" charset="0"/>
              <a:buChar char="•"/>
            </a:pPr>
            <a:r>
              <a:rPr lang="en-CA" b="1" dirty="0">
                <a:solidFill>
                  <a:schemeClr val="accent3">
                    <a:lumMod val="75000"/>
                  </a:schemeClr>
                </a:solidFill>
                <a:effectLst/>
              </a:rPr>
              <a:t>U17AAA Oilers- Head Coach- Ken </a:t>
            </a:r>
            <a:r>
              <a:rPr lang="en-CA" b="1" dirty="0" err="1">
                <a:solidFill>
                  <a:schemeClr val="accent3">
                    <a:lumMod val="75000"/>
                  </a:schemeClr>
                </a:solidFill>
                <a:effectLst/>
              </a:rPr>
              <a:t>Plaquin</a:t>
            </a:r>
            <a:endParaRPr lang="en-CA" b="1" dirty="0">
              <a:solidFill>
                <a:schemeClr val="accent3">
                  <a:lumMod val="75000"/>
                </a:schemeClr>
              </a:solidFill>
            </a:endParaRPr>
          </a:p>
          <a:p>
            <a:pPr>
              <a:buClr>
                <a:schemeClr val="accent3">
                  <a:lumMod val="75000"/>
                </a:schemeClr>
              </a:buClr>
              <a:buFont typeface="Arial" panose="020B0604020202020204" pitchFamily="34" charset="0"/>
              <a:buChar char="•"/>
            </a:pPr>
            <a:r>
              <a:rPr lang="en-CA" b="1" dirty="0">
                <a:solidFill>
                  <a:schemeClr val="accent3">
                    <a:lumMod val="75000"/>
                  </a:schemeClr>
                </a:solidFill>
              </a:rPr>
              <a:t>U16AA Oilers- Head Coach- Geoff Stewart</a:t>
            </a:r>
          </a:p>
          <a:p>
            <a:pPr>
              <a:buClr>
                <a:schemeClr val="accent3">
                  <a:lumMod val="75000"/>
                </a:schemeClr>
              </a:buClr>
              <a:buFont typeface="Arial" panose="020B0604020202020204" pitchFamily="34" charset="0"/>
              <a:buChar char="•"/>
            </a:pPr>
            <a:r>
              <a:rPr lang="en-CA" b="1" dirty="0">
                <a:solidFill>
                  <a:schemeClr val="accent3">
                    <a:lumMod val="75000"/>
                  </a:schemeClr>
                </a:solidFill>
                <a:effectLst/>
              </a:rPr>
              <a:t>U15AAA Oilers- Head Coach- Jamie Steer</a:t>
            </a:r>
            <a:endParaRPr lang="en-CA" b="1" dirty="0">
              <a:solidFill>
                <a:schemeClr val="accent3">
                  <a:lumMod val="75000"/>
                </a:schemeClr>
              </a:solidFill>
            </a:endParaRPr>
          </a:p>
          <a:p>
            <a:pPr>
              <a:buClr>
                <a:schemeClr val="accent3">
                  <a:lumMod val="75000"/>
                </a:schemeClr>
              </a:buClr>
              <a:buFont typeface="Arial" panose="020B0604020202020204" pitchFamily="34" charset="0"/>
              <a:buChar char="•"/>
            </a:pPr>
            <a:r>
              <a:rPr lang="en-CA" b="1" dirty="0">
                <a:solidFill>
                  <a:schemeClr val="accent3">
                    <a:lumMod val="75000"/>
                  </a:schemeClr>
                </a:solidFill>
                <a:effectLst/>
              </a:rPr>
              <a:t>U15AA Oilers- Head Coach- Daron Dumanski</a:t>
            </a:r>
          </a:p>
          <a:p>
            <a:pPr>
              <a:buClr>
                <a:schemeClr val="accent3">
                  <a:lumMod val="75000"/>
                </a:schemeClr>
              </a:buClr>
              <a:buFont typeface="Arial" panose="020B0604020202020204" pitchFamily="34" charset="0"/>
              <a:buChar char="•"/>
            </a:pPr>
            <a:r>
              <a:rPr lang="en-CA" b="1" dirty="0">
                <a:solidFill>
                  <a:schemeClr val="accent3">
                    <a:lumMod val="75000"/>
                  </a:schemeClr>
                </a:solidFill>
                <a:effectLst/>
              </a:rPr>
              <a:t>U15AA Raiders- Head Coach- Keegan Thompson</a:t>
            </a:r>
            <a:endParaRPr lang="en-CA" b="1" dirty="0">
              <a:solidFill>
                <a:schemeClr val="accent3">
                  <a:lumMod val="75000"/>
                </a:schemeClr>
              </a:solidFill>
            </a:endParaRPr>
          </a:p>
          <a:p>
            <a:pPr>
              <a:buClr>
                <a:schemeClr val="accent3">
                  <a:lumMod val="75000"/>
                </a:schemeClr>
              </a:buClr>
              <a:buFont typeface="Arial" panose="020B0604020202020204" pitchFamily="34" charset="0"/>
              <a:buChar char="•"/>
            </a:pPr>
            <a:r>
              <a:rPr lang="en-CA" b="1" dirty="0">
                <a:solidFill>
                  <a:schemeClr val="accent3">
                    <a:lumMod val="75000"/>
                  </a:schemeClr>
                </a:solidFill>
              </a:rPr>
              <a:t>U13AA Oilers- Head Coach- Jerry Thompson</a:t>
            </a:r>
          </a:p>
          <a:p>
            <a:pPr>
              <a:buClr>
                <a:schemeClr val="accent3">
                  <a:lumMod val="75000"/>
                </a:schemeClr>
              </a:buClr>
              <a:buFont typeface="Arial" panose="020B0604020202020204" pitchFamily="34" charset="0"/>
              <a:buChar char="•"/>
            </a:pPr>
            <a:r>
              <a:rPr lang="en-CA" b="1" dirty="0">
                <a:solidFill>
                  <a:schemeClr val="accent3">
                    <a:lumMod val="75000"/>
                  </a:schemeClr>
                </a:solidFill>
                <a:effectLst/>
              </a:rPr>
              <a:t>U13AA Raiders- Head Coach-  Mark Hallam</a:t>
            </a:r>
            <a:endParaRPr lang="en-CA" b="1" dirty="0">
              <a:solidFill>
                <a:schemeClr val="accent3">
                  <a:lumMod val="75000"/>
                </a:schemeClr>
              </a:solidFill>
            </a:endParaRPr>
          </a:p>
          <a:p>
            <a:pPr>
              <a:buClr>
                <a:schemeClr val="accent3">
                  <a:lumMod val="75000"/>
                </a:schemeClr>
              </a:buClr>
              <a:buFont typeface="Arial" panose="020B0604020202020204" pitchFamily="34" charset="0"/>
              <a:buChar char="•"/>
            </a:pPr>
            <a:endParaRPr lang="en-US" sz="1800" b="1" i="0" dirty="0">
              <a:solidFill>
                <a:schemeClr val="accent3">
                  <a:lumMod val="75000"/>
                </a:schemeClr>
              </a:solidFill>
              <a:effectLst/>
              <a:latin typeface="Calibri" panose="020F0502020204030204" pitchFamily="34" charset="0"/>
            </a:endParaRPr>
          </a:p>
          <a:p>
            <a:pPr marL="1091484" lvl="2" indent="0">
              <a:buClrTx/>
              <a:buNone/>
              <a:defRPr/>
            </a:pPr>
            <a:endParaRPr lang="en-CA" sz="1400" dirty="0">
              <a:solidFill>
                <a:srgbClr val="1B4F35"/>
              </a:solidFill>
            </a:endParaRPr>
          </a:p>
        </p:txBody>
      </p:sp>
    </p:spTree>
    <p:extLst>
      <p:ext uri="{BB962C8B-B14F-4D97-AF65-F5344CB8AC3E}">
        <p14:creationId xmlns:p14="http://schemas.microsoft.com/office/powerpoint/2010/main" val="8755906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7AB32-B49C-92DF-CE58-6DF2D8A3BC11}"/>
              </a:ext>
            </a:extLst>
          </p:cNvPr>
          <p:cNvSpPr>
            <a:spLocks noGrp="1"/>
          </p:cNvSpPr>
          <p:nvPr>
            <p:ph type="title"/>
          </p:nvPr>
        </p:nvSpPr>
        <p:spPr/>
        <p:txBody>
          <a:bodyPr/>
          <a:lstStyle/>
          <a:p>
            <a:pPr algn="ctr"/>
            <a:r>
              <a:rPr lang="en-CA" b="1" dirty="0">
                <a:solidFill>
                  <a:schemeClr val="accent3">
                    <a:lumMod val="75000"/>
                  </a:schemeClr>
                </a:solidFill>
              </a:rPr>
              <a:t>Treasurer- Kathleen Dengler</a:t>
            </a:r>
          </a:p>
        </p:txBody>
      </p:sp>
      <p:sp>
        <p:nvSpPr>
          <p:cNvPr id="3" name="Text Placeholder 2">
            <a:extLst>
              <a:ext uri="{FF2B5EF4-FFF2-40B4-BE49-F238E27FC236}">
                <a16:creationId xmlns:a16="http://schemas.microsoft.com/office/drawing/2014/main" id="{C3111DF0-1110-564D-4F57-273B6E6AB741}"/>
              </a:ext>
            </a:extLst>
          </p:cNvPr>
          <p:cNvSpPr>
            <a:spLocks noGrp="1"/>
          </p:cNvSpPr>
          <p:nvPr>
            <p:ph type="body" idx="1"/>
          </p:nvPr>
        </p:nvSpPr>
        <p:spPr/>
        <p:txBody>
          <a:bodyPr/>
          <a:lstStyle/>
          <a:p>
            <a:pPr>
              <a:buClr>
                <a:schemeClr val="accent3">
                  <a:lumMod val="75000"/>
                </a:schemeClr>
              </a:buClr>
              <a:buFont typeface="Arial" panose="020B0604020202020204" pitchFamily="34" charset="0"/>
              <a:buChar char="•"/>
            </a:pPr>
            <a:r>
              <a:rPr lang="en-CA" b="1" dirty="0">
                <a:solidFill>
                  <a:schemeClr val="accent3">
                    <a:lumMod val="75000"/>
                  </a:schemeClr>
                </a:solidFill>
              </a:rPr>
              <a:t>Summary of the 2022/2023 Season</a:t>
            </a:r>
          </a:p>
          <a:p>
            <a:pPr>
              <a:buClr>
                <a:schemeClr val="accent3">
                  <a:lumMod val="75000"/>
                </a:schemeClr>
              </a:buClr>
              <a:buFont typeface="Arial" panose="020B0604020202020204" pitchFamily="34" charset="0"/>
              <a:buChar char="•"/>
            </a:pPr>
            <a:r>
              <a:rPr lang="en-CA" b="1" dirty="0">
                <a:solidFill>
                  <a:schemeClr val="accent3">
                    <a:lumMod val="75000"/>
                  </a:schemeClr>
                </a:solidFill>
              </a:rPr>
              <a:t>A casino event was held during the year which resulted in $37,000 in funds for the association. Thank you to all the volunteers that helped with this.</a:t>
            </a:r>
          </a:p>
          <a:p>
            <a:pPr>
              <a:buClr>
                <a:schemeClr val="accent3">
                  <a:lumMod val="75000"/>
                </a:schemeClr>
              </a:buClr>
              <a:buFont typeface="Arial" panose="020B0604020202020204" pitchFamily="34" charset="0"/>
              <a:buChar char="•"/>
            </a:pPr>
            <a:r>
              <a:rPr lang="en-CA" b="1" dirty="0">
                <a:solidFill>
                  <a:schemeClr val="accent3">
                    <a:lumMod val="75000"/>
                  </a:schemeClr>
                </a:solidFill>
              </a:rPr>
              <a:t>The showcase event netted a profit of $17,523.</a:t>
            </a:r>
          </a:p>
          <a:p>
            <a:pPr>
              <a:buClr>
                <a:schemeClr val="accent3">
                  <a:lumMod val="75000"/>
                </a:schemeClr>
              </a:buClr>
              <a:buFont typeface="Arial" panose="020B0604020202020204" pitchFamily="34" charset="0"/>
              <a:buChar char="•"/>
            </a:pPr>
            <a:r>
              <a:rPr lang="en-CA" b="1" dirty="0">
                <a:solidFill>
                  <a:schemeClr val="accent3">
                    <a:lumMod val="75000"/>
                  </a:schemeClr>
                </a:solidFill>
              </a:rPr>
              <a:t>The U15AAA Oilers had a very successful tournament, which resulted in $21,000 in funds available to the association for which $7,000 has been allocated to a mental health fund and the remaining $14,000 has been allocated to the financial assistance fund.</a:t>
            </a:r>
          </a:p>
          <a:p>
            <a:pPr>
              <a:buClr>
                <a:schemeClr val="accent3">
                  <a:lumMod val="75000"/>
                </a:schemeClr>
              </a:buClr>
              <a:buFont typeface="Arial" panose="020B0604020202020204" pitchFamily="34" charset="0"/>
              <a:buChar char="•"/>
            </a:pPr>
            <a:r>
              <a:rPr lang="en-CA" b="1" dirty="0">
                <a:solidFill>
                  <a:schemeClr val="accent3">
                    <a:lumMod val="75000"/>
                  </a:schemeClr>
                </a:solidFill>
              </a:rPr>
              <a:t>During the year there was the following one-time expenses:</a:t>
            </a:r>
          </a:p>
          <a:p>
            <a:pPr lvl="1">
              <a:buClr>
                <a:schemeClr val="accent3">
                  <a:lumMod val="75000"/>
                </a:schemeClr>
              </a:buClr>
              <a:buFont typeface="Arial" panose="020B0604020202020204" pitchFamily="34" charset="0"/>
              <a:buChar char="•"/>
            </a:pPr>
            <a:r>
              <a:rPr lang="en-CA" b="1" dirty="0">
                <a:solidFill>
                  <a:schemeClr val="accent3">
                    <a:lumMod val="75000"/>
                  </a:schemeClr>
                </a:solidFill>
              </a:rPr>
              <a:t>$32,287 for the retrofit dressing room</a:t>
            </a:r>
          </a:p>
          <a:p>
            <a:pPr lvl="1">
              <a:buClr>
                <a:schemeClr val="accent3">
                  <a:lumMod val="75000"/>
                </a:schemeClr>
              </a:buClr>
              <a:buFont typeface="Arial" panose="020B0604020202020204" pitchFamily="34" charset="0"/>
              <a:buChar char="•"/>
            </a:pPr>
            <a:r>
              <a:rPr lang="en-CA" b="1" dirty="0">
                <a:solidFill>
                  <a:schemeClr val="accent3">
                    <a:lumMod val="75000"/>
                  </a:schemeClr>
                </a:solidFill>
              </a:rPr>
              <a:t>$207,154 for completion of the storage units</a:t>
            </a:r>
          </a:p>
          <a:p>
            <a:endParaRPr lang="en-CA" dirty="0"/>
          </a:p>
        </p:txBody>
      </p:sp>
    </p:spTree>
    <p:extLst>
      <p:ext uri="{BB962C8B-B14F-4D97-AF65-F5344CB8AC3E}">
        <p14:creationId xmlns:p14="http://schemas.microsoft.com/office/powerpoint/2010/main" val="5241222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E9FC6-3D19-7244-747A-79E51FBA1CB9}"/>
              </a:ext>
            </a:extLst>
          </p:cNvPr>
          <p:cNvSpPr>
            <a:spLocks noGrp="1"/>
          </p:cNvSpPr>
          <p:nvPr>
            <p:ph type="title"/>
          </p:nvPr>
        </p:nvSpPr>
        <p:spPr/>
        <p:txBody>
          <a:bodyPr/>
          <a:lstStyle/>
          <a:p>
            <a:pPr algn="ctr"/>
            <a:r>
              <a:rPr lang="en-CA" b="1" dirty="0">
                <a:solidFill>
                  <a:schemeClr val="accent3">
                    <a:lumMod val="75000"/>
                  </a:schemeClr>
                </a:solidFill>
              </a:rPr>
              <a:t>Treasurer- Kathleen Dengler</a:t>
            </a:r>
            <a:endParaRPr lang="en-CA" dirty="0"/>
          </a:p>
        </p:txBody>
      </p:sp>
      <p:sp>
        <p:nvSpPr>
          <p:cNvPr id="3" name="Text Placeholder 2">
            <a:extLst>
              <a:ext uri="{FF2B5EF4-FFF2-40B4-BE49-F238E27FC236}">
                <a16:creationId xmlns:a16="http://schemas.microsoft.com/office/drawing/2014/main" id="{50C60008-BB39-45DA-5A15-5E90964E7A24}"/>
              </a:ext>
            </a:extLst>
          </p:cNvPr>
          <p:cNvSpPr>
            <a:spLocks noGrp="1"/>
          </p:cNvSpPr>
          <p:nvPr>
            <p:ph type="body" idx="1"/>
          </p:nvPr>
        </p:nvSpPr>
        <p:spPr/>
        <p:txBody>
          <a:bodyPr/>
          <a:lstStyle/>
          <a:p>
            <a:pPr>
              <a:buFont typeface="Arial" panose="020B0604020202020204" pitchFamily="34" charset="0"/>
              <a:buChar char="•"/>
            </a:pPr>
            <a:endParaRPr lang="en-CA" b="1" dirty="0">
              <a:solidFill>
                <a:schemeClr val="accent3">
                  <a:lumMod val="75000"/>
                </a:schemeClr>
              </a:solidFill>
            </a:endParaRPr>
          </a:p>
          <a:p>
            <a:pPr marL="123444" indent="0">
              <a:buNone/>
            </a:pPr>
            <a:r>
              <a:rPr lang="en-CA" b="1" dirty="0">
                <a:solidFill>
                  <a:schemeClr val="accent3">
                    <a:lumMod val="75000"/>
                  </a:schemeClr>
                </a:solidFill>
              </a:rPr>
              <a:t>2023/2024 Season</a:t>
            </a:r>
          </a:p>
          <a:p>
            <a:pPr lvl="1">
              <a:buClr>
                <a:schemeClr val="accent3">
                  <a:lumMod val="75000"/>
                </a:schemeClr>
              </a:buClr>
              <a:buFont typeface="Arial" panose="020B0604020202020204" pitchFamily="34" charset="0"/>
              <a:buChar char="•"/>
            </a:pPr>
            <a:r>
              <a:rPr lang="en-CA" b="1" dirty="0">
                <a:solidFill>
                  <a:schemeClr val="accent3">
                    <a:lumMod val="75000"/>
                  </a:schemeClr>
                </a:solidFill>
              </a:rPr>
              <a:t>During the past season we have seen all expenses increase due to inflation pressure. Despite this increase we have not increased the registration fees for the 2023/2024 season</a:t>
            </a:r>
          </a:p>
          <a:p>
            <a:pPr>
              <a:buClr>
                <a:schemeClr val="accent3">
                  <a:lumMod val="75000"/>
                </a:schemeClr>
              </a:buClr>
              <a:buFont typeface="Arial" panose="020B0604020202020204" pitchFamily="34" charset="0"/>
              <a:buChar char="•"/>
            </a:pPr>
            <a:r>
              <a:rPr lang="en-CA" b="1" dirty="0">
                <a:solidFill>
                  <a:schemeClr val="accent3">
                    <a:lumMod val="75000"/>
                  </a:schemeClr>
                </a:solidFill>
              </a:rPr>
              <a:t>Volunteer opportunity</a:t>
            </a:r>
          </a:p>
          <a:p>
            <a:pPr lvl="1">
              <a:buClr>
                <a:schemeClr val="accent3">
                  <a:lumMod val="75000"/>
                </a:schemeClr>
              </a:buClr>
              <a:buFont typeface="Arial" panose="020B0604020202020204" pitchFamily="34" charset="0"/>
              <a:buChar char="•"/>
            </a:pPr>
            <a:r>
              <a:rPr lang="en-CA" b="1" dirty="0">
                <a:solidFill>
                  <a:schemeClr val="accent3">
                    <a:lumMod val="75000"/>
                  </a:schemeClr>
                </a:solidFill>
              </a:rPr>
              <a:t>We are looking for volunteers to perform an internal audit for the books of OOAA. Lindsay will be sending out a request through RAMP for any CPAs interested in this role. Please reach out to me if you have interest.</a:t>
            </a:r>
          </a:p>
          <a:p>
            <a:endParaRPr lang="en-CA" dirty="0"/>
          </a:p>
        </p:txBody>
      </p:sp>
    </p:spTree>
    <p:extLst>
      <p:ext uri="{BB962C8B-B14F-4D97-AF65-F5344CB8AC3E}">
        <p14:creationId xmlns:p14="http://schemas.microsoft.com/office/powerpoint/2010/main" val="416705086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F491D-5C37-480C-88D3-52283C01E97E}"/>
              </a:ext>
            </a:extLst>
          </p:cNvPr>
          <p:cNvSpPr>
            <a:spLocks noGrp="1"/>
          </p:cNvSpPr>
          <p:nvPr>
            <p:ph type="title"/>
          </p:nvPr>
        </p:nvSpPr>
        <p:spPr>
          <a:xfrm>
            <a:off x="1482182" y="945991"/>
            <a:ext cx="6335938" cy="1083332"/>
          </a:xfrm>
        </p:spPr>
        <p:txBody>
          <a:bodyPr>
            <a:normAutofit/>
          </a:bodyPr>
          <a:lstStyle/>
          <a:p>
            <a:r>
              <a:rPr lang="en-US" b="1" dirty="0">
                <a:solidFill>
                  <a:schemeClr val="accent3">
                    <a:lumMod val="75000"/>
                  </a:schemeClr>
                </a:solidFill>
              </a:rPr>
              <a:t>OMHA President- Geoff Stewart </a:t>
            </a:r>
          </a:p>
        </p:txBody>
      </p:sp>
      <p:sp>
        <p:nvSpPr>
          <p:cNvPr id="3" name="TextBox 2">
            <a:extLst>
              <a:ext uri="{FF2B5EF4-FFF2-40B4-BE49-F238E27FC236}">
                <a16:creationId xmlns:a16="http://schemas.microsoft.com/office/drawing/2014/main" id="{6A8164DF-AB76-DD4A-BDCA-826F173D8788}"/>
              </a:ext>
            </a:extLst>
          </p:cNvPr>
          <p:cNvSpPr txBox="1"/>
          <p:nvPr/>
        </p:nvSpPr>
        <p:spPr>
          <a:xfrm>
            <a:off x="285750" y="1929567"/>
            <a:ext cx="8023860" cy="5421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lvl="0" indent="-285750" algn="l" defTabSz="914400" rtl="0" eaLnBrk="1" fontAlgn="auto" latinLnBrk="0" hangingPunct="0">
              <a:lnSpc>
                <a:spcPct val="100000"/>
              </a:lnSpc>
              <a:spcBef>
                <a:spcPts val="0"/>
              </a:spcBef>
              <a:spcAft>
                <a:spcPts val="0"/>
              </a:spcAft>
              <a:buClr>
                <a:schemeClr val="accent1"/>
              </a:buClr>
              <a:buSzTx/>
              <a:buFont typeface="Arial" panose="020B0604020202020204" pitchFamily="34" charset="0"/>
              <a:buChar char="•"/>
              <a:tabLst/>
              <a:defRPr/>
            </a:pPr>
            <a:endParaRPr kumimoji="0" lang="en-US" sz="1800" b="1" i="0" u="none" strike="noStrike" kern="0" cap="none" spc="0" normalizeH="0" baseline="0" noProof="0" dirty="0">
              <a:ln>
                <a:noFill/>
              </a:ln>
              <a:solidFill>
                <a:schemeClr val="accent3">
                  <a:lumMod val="75000"/>
                </a:schemeClr>
              </a:solidFill>
              <a:effectLst/>
              <a:uLnTx/>
              <a:uFillTx/>
              <a:latin typeface="Gill Sans"/>
              <a:cs typeface="Arial"/>
              <a:sym typeface="Arial"/>
            </a:endParaRPr>
          </a:p>
          <a:p>
            <a:pPr marL="916686" marR="0" indent="-285750" algn="l" rtl="0">
              <a:spcBef>
                <a:spcPts val="968"/>
              </a:spcBef>
              <a:spcAft>
                <a:spcPts val="0"/>
              </a:spcAft>
              <a:buClr>
                <a:schemeClr val="accent1"/>
              </a:buClr>
              <a:buFont typeface="Arial" panose="020B0604020202020204" pitchFamily="34" charset="0"/>
              <a:buChar char="•"/>
            </a:pPr>
            <a:r>
              <a:rPr lang="en-US" sz="1800" b="1" i="0" dirty="0">
                <a:solidFill>
                  <a:schemeClr val="accent3">
                    <a:lumMod val="75000"/>
                  </a:schemeClr>
                </a:solidFill>
                <a:effectLst/>
                <a:latin typeface="Gill Sans"/>
              </a:rPr>
              <a:t>Player Skill Development sessions will continue this year 2023/24</a:t>
            </a:r>
          </a:p>
          <a:p>
            <a:pPr marL="1373886" marR="0" indent="-285750" algn="l" rtl="0">
              <a:spcBef>
                <a:spcPts val="968"/>
              </a:spcBef>
              <a:spcAft>
                <a:spcPts val="0"/>
              </a:spcAft>
              <a:buClr>
                <a:schemeClr val="accent1"/>
              </a:buClr>
              <a:buFont typeface="Arial" panose="020B0604020202020204" pitchFamily="34" charset="0"/>
              <a:buChar char="•"/>
            </a:pPr>
            <a:r>
              <a:rPr lang="en-US" sz="1800" b="1" i="0" dirty="0">
                <a:solidFill>
                  <a:schemeClr val="accent3">
                    <a:lumMod val="75000"/>
                  </a:schemeClr>
                </a:solidFill>
                <a:effectLst/>
                <a:latin typeface="Gill Sans"/>
              </a:rPr>
              <a:t>Pre-season Development sessions</a:t>
            </a:r>
          </a:p>
          <a:p>
            <a:pPr marL="1373886" marR="0" indent="-285750" algn="l" rtl="0">
              <a:spcBef>
                <a:spcPts val="968"/>
              </a:spcBef>
              <a:spcAft>
                <a:spcPts val="0"/>
              </a:spcAft>
              <a:buClr>
                <a:schemeClr val="accent1"/>
              </a:buClr>
              <a:buFont typeface="Arial" panose="020B0604020202020204" pitchFamily="34" charset="0"/>
              <a:buChar char="•"/>
            </a:pPr>
            <a:r>
              <a:rPr lang="en-US" sz="1800" b="1" i="0" dirty="0">
                <a:solidFill>
                  <a:schemeClr val="accent3">
                    <a:lumMod val="75000"/>
                  </a:schemeClr>
                </a:solidFill>
                <a:effectLst/>
                <a:latin typeface="Gill Sans"/>
              </a:rPr>
              <a:t>OMHA funded On going “In Season” Player Development</a:t>
            </a:r>
          </a:p>
          <a:p>
            <a:pPr marL="1373886" marR="0" indent="-285750" algn="l" rtl="0">
              <a:spcBef>
                <a:spcPts val="968"/>
              </a:spcBef>
              <a:spcAft>
                <a:spcPts val="0"/>
              </a:spcAft>
              <a:buClr>
                <a:schemeClr val="accent1"/>
              </a:buClr>
              <a:buFont typeface="Arial" panose="020B0604020202020204" pitchFamily="34" charset="0"/>
              <a:buChar char="•"/>
            </a:pPr>
            <a:r>
              <a:rPr lang="en-US" sz="1800" b="1" i="0" dirty="0">
                <a:solidFill>
                  <a:schemeClr val="accent3">
                    <a:lumMod val="75000"/>
                  </a:schemeClr>
                </a:solidFill>
                <a:effectLst/>
                <a:latin typeface="Gill Sans"/>
              </a:rPr>
              <a:t>Position and age specific sessions hosted by OMHA approved Development Partners</a:t>
            </a:r>
          </a:p>
          <a:p>
            <a:pPr marL="1373886" marR="0" indent="-285750" algn="l" rtl="0">
              <a:spcBef>
                <a:spcPts val="968"/>
              </a:spcBef>
              <a:spcAft>
                <a:spcPts val="0"/>
              </a:spcAft>
              <a:buClr>
                <a:schemeClr val="accent1"/>
              </a:buClr>
              <a:buFont typeface="Arial" panose="020B0604020202020204" pitchFamily="34" charset="0"/>
              <a:buChar char="•"/>
            </a:pPr>
            <a:r>
              <a:rPr lang="en-US" sz="1800" b="1" i="0" dirty="0">
                <a:solidFill>
                  <a:schemeClr val="accent3">
                    <a:lumMod val="75000"/>
                  </a:schemeClr>
                </a:solidFill>
                <a:effectLst/>
                <a:latin typeface="Gill Sans"/>
              </a:rPr>
              <a:t>Fees to OOAA for carding, Hockey Alberta fees and Insurance will not increase this season</a:t>
            </a:r>
          </a:p>
          <a:p>
            <a:pPr marL="1373886" marR="0" indent="-285750" algn="l" rtl="0">
              <a:spcBef>
                <a:spcPts val="968"/>
              </a:spcBef>
              <a:spcAft>
                <a:spcPts val="0"/>
              </a:spcAft>
              <a:buClr>
                <a:schemeClr val="accent1"/>
              </a:buClr>
              <a:buFont typeface="Arial" panose="020B0604020202020204" pitchFamily="34" charset="0"/>
              <a:buChar char="•"/>
            </a:pPr>
            <a:r>
              <a:rPr lang="en-US" sz="1800" b="1" i="0" dirty="0">
                <a:solidFill>
                  <a:schemeClr val="accent3">
                    <a:lumMod val="75000"/>
                  </a:schemeClr>
                </a:solidFill>
                <a:effectLst/>
                <a:latin typeface="Gill Sans"/>
              </a:rPr>
              <a:t>U16 Tier 1 - CAHL - will continue this season </a:t>
            </a:r>
          </a:p>
          <a:p>
            <a:pPr marL="1373886" marR="0" indent="-285750" algn="l" rtl="0">
              <a:spcBef>
                <a:spcPts val="968"/>
              </a:spcBef>
              <a:spcAft>
                <a:spcPts val="0"/>
              </a:spcAft>
              <a:buClr>
                <a:schemeClr val="accent1"/>
              </a:buClr>
              <a:buFont typeface="Arial" panose="020B0604020202020204" pitchFamily="34" charset="0"/>
              <a:buChar char="•"/>
            </a:pPr>
            <a:r>
              <a:rPr lang="en-US" sz="1800" b="1" i="0" dirty="0">
                <a:solidFill>
                  <a:schemeClr val="accent3">
                    <a:lumMod val="75000"/>
                  </a:schemeClr>
                </a:solidFill>
                <a:effectLst/>
                <a:latin typeface="Gill Sans"/>
              </a:rPr>
              <a:t>U11 HADP/U11 AA - 1 Team again this season approved by Hockey Alberta</a:t>
            </a:r>
          </a:p>
          <a:p>
            <a:pPr marL="0" marR="0" lvl="8"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Arial"/>
              <a:sym typeface="Arial"/>
            </a:endParaRPr>
          </a:p>
          <a:p>
            <a:pPr marL="285750" marR="0" lvl="3" indent="-285750" algn="l" defTabSz="914400" rtl="0" eaLnBrk="1" fontAlgn="auto" latinLnBrk="0" hangingPunct="0">
              <a:lnSpc>
                <a:spcPct val="100000"/>
              </a:lnSpc>
              <a:spcBef>
                <a:spcPts val="0"/>
              </a:spcBef>
              <a:spcAft>
                <a:spcPts val="0"/>
              </a:spcAft>
              <a:buClrTx/>
              <a:buSzTx/>
              <a:buFont typeface="Wingdings" pitchFamily="2" charset="2"/>
              <a:buChar char="q"/>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285750" marR="0" lvl="3" indent="-285750" algn="l" defTabSz="914400" rtl="0" eaLnBrk="1" fontAlgn="auto" latinLnBrk="0" hangingPunct="0">
              <a:lnSpc>
                <a:spcPct val="100000"/>
              </a:lnSpc>
              <a:spcBef>
                <a:spcPts val="0"/>
              </a:spcBef>
              <a:spcAft>
                <a:spcPts val="0"/>
              </a:spcAft>
              <a:buClrTx/>
              <a:buSzTx/>
              <a:buFont typeface="Wingdings" pitchFamily="2" charset="2"/>
              <a:buChar char="q"/>
              <a:tabLst/>
              <a:defRPr/>
            </a:pPr>
            <a:endParaRPr kumimoji="0" lang="en-US" sz="1800" b="0" i="0" u="none" strike="noStrike" kern="0" cap="none" spc="0" normalizeH="0" baseline="0" noProof="0" dirty="0">
              <a:ln>
                <a:noFill/>
              </a:ln>
              <a:solidFill>
                <a:srgbClr val="000000"/>
              </a:solidFill>
              <a:effectLst/>
              <a:uLnTx/>
              <a:uFillTx/>
              <a:latin typeface="Arial"/>
              <a:ea typeface="+mn-ea"/>
              <a:cs typeface="Arial"/>
              <a:sym typeface="Arial"/>
            </a:endParaRPr>
          </a:p>
          <a:p>
            <a:pPr marL="285750" marR="0" lvl="3" indent="-285750" algn="l" defTabSz="914400" rtl="0" eaLnBrk="1" fontAlgn="auto" latinLnBrk="0" hangingPunct="0">
              <a:lnSpc>
                <a:spcPct val="100000"/>
              </a:lnSpc>
              <a:spcBef>
                <a:spcPts val="0"/>
              </a:spcBef>
              <a:spcAft>
                <a:spcPts val="0"/>
              </a:spcAft>
              <a:buClrTx/>
              <a:buSzTx/>
              <a:buFont typeface="Wingdings" pitchFamily="2" charset="2"/>
              <a:buChar char="q"/>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285750" marR="0" lvl="3" indent="-285750" algn="l" defTabSz="914400" rtl="0" eaLnBrk="1" fontAlgn="auto" latinLnBrk="0" hangingPunct="0">
              <a:lnSpc>
                <a:spcPct val="100000"/>
              </a:lnSpc>
              <a:spcBef>
                <a:spcPts val="0"/>
              </a:spcBef>
              <a:spcAft>
                <a:spcPts val="0"/>
              </a:spcAft>
              <a:buClrTx/>
              <a:buSzTx/>
              <a:buFont typeface="Wingdings" pitchFamily="2" charset="2"/>
              <a:buChar char="q"/>
              <a:tabLst/>
              <a:defRPr/>
            </a:pPr>
            <a:endParaRPr kumimoji="0" lang="en-US" sz="18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6" name="Picture 5">
            <a:extLst>
              <a:ext uri="{FF2B5EF4-FFF2-40B4-BE49-F238E27FC236}">
                <a16:creationId xmlns:a16="http://schemas.microsoft.com/office/drawing/2014/main" id="{A76548C6-A63F-AA4C-B22C-00A433C7B0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5707" y="945991"/>
            <a:ext cx="981226" cy="983575"/>
          </a:xfrm>
          <a:prstGeom prst="rect">
            <a:avLst/>
          </a:prstGeom>
        </p:spPr>
      </p:pic>
    </p:spTree>
    <p:extLst>
      <p:ext uri="{BB962C8B-B14F-4D97-AF65-F5344CB8AC3E}">
        <p14:creationId xmlns:p14="http://schemas.microsoft.com/office/powerpoint/2010/main" val="69119339"/>
      </p:ext>
    </p:extLst>
  </p:cSld>
  <p:clrMapOvr>
    <a:masterClrMapping/>
  </p:clrMapOvr>
  <p:transition spd="med"/>
</p:sld>
</file>

<file path=ppt/theme/theme1.xml><?xml version="1.0" encoding="utf-8"?>
<a:theme xmlns:a="http://schemas.openxmlformats.org/drawingml/2006/main" name="Dividend">
  <a:themeElements>
    <a:clrScheme name="Dividend">
      <a:dk1>
        <a:srgbClr val="000000"/>
      </a:dk1>
      <a:lt1>
        <a:srgbClr val="FFFFFF"/>
      </a:lt1>
      <a:dk2>
        <a:srgbClr val="A7A7A7"/>
      </a:dk2>
      <a:lt2>
        <a:srgbClr val="535353"/>
      </a:lt2>
      <a:accent1>
        <a:srgbClr val="1B4F35"/>
      </a:accent1>
      <a:accent2>
        <a:srgbClr val="F2A520"/>
      </a:accent2>
      <a:accent3>
        <a:srgbClr val="038542"/>
      </a:accent3>
      <a:accent4>
        <a:srgbClr val="969FA7"/>
      </a:accent4>
      <a:accent5>
        <a:srgbClr val="66B1CE"/>
      </a:accent5>
      <a:accent6>
        <a:srgbClr val="40619D"/>
      </a:accent6>
      <a:hlink>
        <a:srgbClr val="0000FF"/>
      </a:hlink>
      <a:folHlink>
        <a:srgbClr val="FF00FF"/>
      </a:folHlink>
    </a:clrScheme>
    <a:fontScheme name="Dividend">
      <a:majorFont>
        <a:latin typeface="Helvetica"/>
        <a:ea typeface="Helvetica"/>
        <a:cs typeface="Helvetica"/>
      </a:majorFont>
      <a:minorFont>
        <a:latin typeface="Arial"/>
        <a:ea typeface="Arial"/>
        <a:cs typeface="Arial"/>
      </a:minorFont>
    </a:fontScheme>
    <a:fmtScheme name="Dividen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ividend">
  <a:themeElements>
    <a:clrScheme name="Dividend">
      <a:dk1>
        <a:srgbClr val="000000"/>
      </a:dk1>
      <a:lt1>
        <a:srgbClr val="FFFFFF"/>
      </a:lt1>
      <a:dk2>
        <a:srgbClr val="A7A7A7"/>
      </a:dk2>
      <a:lt2>
        <a:srgbClr val="535353"/>
      </a:lt2>
      <a:accent1>
        <a:srgbClr val="1B4F35"/>
      </a:accent1>
      <a:accent2>
        <a:srgbClr val="F2A520"/>
      </a:accent2>
      <a:accent3>
        <a:srgbClr val="038542"/>
      </a:accent3>
      <a:accent4>
        <a:srgbClr val="969FA7"/>
      </a:accent4>
      <a:accent5>
        <a:srgbClr val="66B1CE"/>
      </a:accent5>
      <a:accent6>
        <a:srgbClr val="40619D"/>
      </a:accent6>
      <a:hlink>
        <a:srgbClr val="0000FF"/>
      </a:hlink>
      <a:folHlink>
        <a:srgbClr val="FF00FF"/>
      </a:folHlink>
    </a:clrScheme>
    <a:fontScheme name="Dividend">
      <a:majorFont>
        <a:latin typeface="Helvetica"/>
        <a:ea typeface="Helvetica"/>
        <a:cs typeface="Helvetica"/>
      </a:majorFont>
      <a:minorFont>
        <a:latin typeface="Arial"/>
        <a:ea typeface="Arial"/>
        <a:cs typeface="Arial"/>
      </a:minorFont>
    </a:fontScheme>
    <a:fmtScheme name="Dividen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13218</TotalTime>
  <Words>2985</Words>
  <Application>Microsoft Office PowerPoint</Application>
  <PresentationFormat>On-screen Show (4:3)</PresentationFormat>
  <Paragraphs>364</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Unicode MS</vt:lpstr>
      <vt:lpstr>Calibri</vt:lpstr>
      <vt:lpstr>gill sans</vt:lpstr>
      <vt:lpstr>gill sans</vt:lpstr>
      <vt:lpstr>Helvetica</vt:lpstr>
      <vt:lpstr>Wingdings</vt:lpstr>
      <vt:lpstr>Dividend</vt:lpstr>
      <vt:lpstr>PowerPoint Presentation</vt:lpstr>
      <vt:lpstr>OOAA AGM Agenda</vt:lpstr>
      <vt:lpstr>Motion to accept the IGM Minutes</vt:lpstr>
      <vt:lpstr>OOAA AGM 2023 President Report-  Dan Laplante  </vt:lpstr>
      <vt:lpstr>OOAA 2022-2023 Highlights Rob Ellis </vt:lpstr>
      <vt:lpstr>Coaching Updates Rob Ellis</vt:lpstr>
      <vt:lpstr>Treasurer- Kathleen Dengler</vt:lpstr>
      <vt:lpstr>Treasurer- Kathleen Dengler</vt:lpstr>
      <vt:lpstr>OMHA President- Geoff Stewart </vt:lpstr>
      <vt:lpstr>AAA Daytime Practice Schedule Dan Laplante</vt:lpstr>
      <vt:lpstr>New for 2023-2024 Lindsay Graw</vt:lpstr>
      <vt:lpstr>REGISTRATION FEES </vt:lpstr>
      <vt:lpstr>Team Formation Fees</vt:lpstr>
      <vt:lpstr>Ice Scheduling- Jamie Steer</vt:lpstr>
      <vt:lpstr>Health and Safety</vt:lpstr>
      <vt:lpstr>Equipment Update – Diane Bjornson</vt:lpstr>
      <vt:lpstr>U18AAA Oilers</vt:lpstr>
      <vt:lpstr>U18AA Oilers</vt:lpstr>
      <vt:lpstr>U17AAA Oilers</vt:lpstr>
      <vt:lpstr>U16AA Oilers</vt:lpstr>
      <vt:lpstr>U15AAA Oilers</vt:lpstr>
      <vt:lpstr>U15AA Oilers </vt:lpstr>
      <vt:lpstr>U13AA Oilers </vt:lpstr>
      <vt:lpstr>U18AAA Raiders</vt:lpstr>
      <vt:lpstr>U18AA Raiders</vt:lpstr>
      <vt:lpstr>U18AA Raiders</vt:lpstr>
      <vt:lpstr>U15AA Raiders</vt:lpstr>
      <vt:lpstr>U13A Raiders</vt:lpstr>
      <vt:lpstr>Executive Positions</vt:lpstr>
      <vt:lpstr>Nominations and Voting</vt:lpstr>
      <vt:lpstr>Open Board Positions</vt:lpstr>
      <vt:lpstr>OOAA Voting Procedure if required</vt:lpstr>
      <vt:lpstr>Question and Answer Member forum</vt:lpstr>
      <vt:lpstr>Question and Answer Member forum</vt:lpstr>
      <vt:lpstr>Questions and Answer Member forum</vt:lpstr>
      <vt:lpstr>OOAA AGM Adjournment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Lindsay Graw</cp:lastModifiedBy>
  <cp:revision>152</cp:revision>
  <cp:lastPrinted>2023-06-22T00:08:20Z</cp:lastPrinted>
  <dcterms:modified xsi:type="dcterms:W3CDTF">2023-06-22T16:00:01Z</dcterms:modified>
</cp:coreProperties>
</file>