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61" r:id="rId3"/>
    <p:sldId id="268" r:id="rId4"/>
    <p:sldId id="269" r:id="rId5"/>
    <p:sldId id="299" r:id="rId6"/>
    <p:sldId id="307" r:id="rId7"/>
    <p:sldId id="276" r:id="rId8"/>
    <p:sldId id="298" r:id="rId9"/>
    <p:sldId id="303" r:id="rId10"/>
    <p:sldId id="295" r:id="rId11"/>
    <p:sldId id="301" r:id="rId12"/>
    <p:sldId id="302" r:id="rId13"/>
    <p:sldId id="306" r:id="rId14"/>
    <p:sldId id="264" r:id="rId15"/>
    <p:sldId id="263" r:id="rId16"/>
    <p:sldId id="305" r:id="rId17"/>
    <p:sldId id="273" r:id="rId18"/>
    <p:sldId id="275" r:id="rId19"/>
    <p:sldId id="297" r:id="rId20"/>
    <p:sldId id="277" r:id="rId21"/>
    <p:sldId id="278" r:id="rId22"/>
    <p:sldId id="279" r:id="rId23"/>
    <p:sldId id="280" r:id="rId24"/>
    <p:sldId id="281" r:id="rId25"/>
    <p:sldId id="282" r:id="rId26"/>
    <p:sldId id="283" r:id="rId27"/>
    <p:sldId id="284" r:id="rId28"/>
    <p:sldId id="300" r:id="rId29"/>
    <p:sldId id="285" r:id="rId30"/>
    <p:sldId id="286" r:id="rId31"/>
  </p:sldIdLst>
  <p:sldSz cx="9144000" cy="6858000" type="screen4x3"/>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Lauritsen" initials="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CC"/>
          </a:solidFill>
        </a:fill>
      </a:tcStyle>
    </a:wholeTbl>
    <a:band2H>
      <a:tcTxStyle/>
      <a:tcStyle>
        <a:tcBdr/>
        <a:fill>
          <a:solidFill>
            <a:srgbClr val="E7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CC"/>
          </a:solidFill>
        </a:fill>
      </a:tcStyle>
    </a:wholeTbl>
    <a:band2H>
      <a:tcTxStyle/>
      <a:tcStyle>
        <a:tcBdr/>
        <a:fill>
          <a:solidFill>
            <a:srgbClr val="E7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8CD"/>
          </a:solidFill>
        </a:fill>
      </a:tcStyle>
    </a:wholeTbl>
    <a:band2H>
      <a:tcTxStyle/>
      <a:tcStyle>
        <a:tcBdr/>
        <a:fill>
          <a:solidFill>
            <a:srgbClr val="E6ED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1DE"/>
          </a:solidFill>
        </a:fill>
      </a:tcStyle>
    </a:wholeTbl>
    <a:band2H>
      <a:tcTxStyle/>
      <a:tcStyle>
        <a:tcBdr/>
        <a:fill>
          <a:solidFill>
            <a:srgbClr val="E8EA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81"/>
  </p:normalViewPr>
  <p:slideViewPr>
    <p:cSldViewPr snapToGrid="0">
      <p:cViewPr varScale="1">
        <p:scale>
          <a:sx n="70" d="100"/>
          <a:sy n="70" d="100"/>
        </p:scale>
        <p:origin x="13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204913" y="704850"/>
            <a:ext cx="4692650" cy="3519488"/>
          </a:xfrm>
          <a:prstGeom prst="rect">
            <a:avLst/>
          </a:prstGeom>
        </p:spPr>
        <p:txBody>
          <a:bodyPr lIns="94229" tIns="47114" rIns="94229" bIns="47114"/>
          <a:lstStyle/>
          <a:p>
            <a:endParaRPr dirty="0"/>
          </a:p>
        </p:txBody>
      </p:sp>
      <p:sp>
        <p:nvSpPr>
          <p:cNvPr id="152" name="Shape 152"/>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val="1801743581"/>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5" name="Google Shape;19;p2"/>
          <p:cNvSpPr/>
          <p:nvPr/>
        </p:nvSpPr>
        <p:spPr>
          <a:xfrm>
            <a:off x="448091" y="147574"/>
            <a:ext cx="8240108" cy="6242990"/>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pPr algn="ctr">
              <a:defRPr sz="2800"/>
            </a:pPr>
            <a:endParaRPr dirty="0"/>
          </a:p>
          <a:p>
            <a:pPr algn="ctr">
              <a:defRPr sz="2800"/>
            </a:pPr>
            <a:endParaRPr dirty="0"/>
          </a:p>
          <a:p>
            <a:pPr algn="ctr">
              <a:defRPr sz="2800"/>
            </a:pPr>
            <a:endParaRPr dirty="0"/>
          </a:p>
          <a:p>
            <a:pPr algn="ctr">
              <a:defRPr sz="2800"/>
            </a:pPr>
            <a:endParaRPr dirty="0"/>
          </a:p>
          <a:p>
            <a:pPr algn="ctr">
              <a:defRPr sz="2800">
                <a:solidFill>
                  <a:srgbClr val="FFFFFF"/>
                </a:solidFill>
                <a:latin typeface="Arial Unicode MS"/>
                <a:ea typeface="Arial Unicode MS"/>
                <a:cs typeface="Arial Unicode MS"/>
                <a:sym typeface="Arial Unicode MS"/>
              </a:defRPr>
            </a:pPr>
            <a:r>
              <a:rPr dirty="0"/>
              <a:t>Okotoks Oilers Athletic Association</a:t>
            </a:r>
          </a:p>
          <a:p>
            <a:pPr algn="ctr">
              <a:defRPr sz="2800">
                <a:solidFill>
                  <a:srgbClr val="FFFFFF"/>
                </a:solidFill>
                <a:latin typeface="Arial Unicode MS"/>
                <a:ea typeface="Arial Unicode MS"/>
                <a:cs typeface="Arial Unicode MS"/>
                <a:sym typeface="Arial Unicode MS"/>
              </a:defRPr>
            </a:pPr>
            <a:r>
              <a:rPr dirty="0"/>
              <a:t>2020 - 2021 </a:t>
            </a:r>
          </a:p>
        </p:txBody>
      </p:sp>
      <p:pic>
        <p:nvPicPr>
          <p:cNvPr id="16" name="OOAA large.png" descr="OOAA large.png"/>
          <p:cNvPicPr>
            <a:picLocks noChangeAspect="1"/>
          </p:cNvPicPr>
          <p:nvPr/>
        </p:nvPicPr>
        <p:blipFill>
          <a:blip r:embed="rId2"/>
          <a:stretch>
            <a:fillRect/>
          </a:stretch>
        </p:blipFill>
        <p:spPr>
          <a:xfrm>
            <a:off x="1391523" y="648870"/>
            <a:ext cx="2480892" cy="2364599"/>
          </a:xfrm>
          <a:prstGeom prst="rect">
            <a:avLst/>
          </a:prstGeom>
          <a:ln w="12700">
            <a:miter lim="400000"/>
          </a:ln>
        </p:spPr>
      </p:pic>
      <p:pic>
        <p:nvPicPr>
          <p:cNvPr id="17" name="Raiders logo 1.png" descr="Raiders logo 1.png"/>
          <p:cNvPicPr>
            <a:picLocks noChangeAspect="1"/>
          </p:cNvPicPr>
          <p:nvPr/>
        </p:nvPicPr>
        <p:blipFill>
          <a:blip r:embed="rId3"/>
          <a:stretch>
            <a:fillRect/>
          </a:stretch>
        </p:blipFill>
        <p:spPr>
          <a:xfrm>
            <a:off x="5154834" y="854944"/>
            <a:ext cx="2391560" cy="2364599"/>
          </a:xfrm>
          <a:prstGeom prst="rect">
            <a:avLst/>
          </a:prstGeom>
          <a:ln w="12700">
            <a:miter lim="400000"/>
          </a:ln>
        </p:spPr>
      </p:pic>
      <p:sp>
        <p:nvSpPr>
          <p:cNvPr id="1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sp>
        <p:nvSpPr>
          <p:cNvPr id="139"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40"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41"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42" name="Google Shape;90;p12"/>
          <p:cNvSpPr/>
          <p:nvPr/>
        </p:nvSpPr>
        <p:spPr>
          <a:xfrm>
            <a:off x="6629399" y="599724"/>
            <a:ext cx="2057402" cy="5816953"/>
          </a:xfrm>
          <a:prstGeom prst="rect">
            <a:avLst/>
          </a:prstGeom>
          <a:solidFill>
            <a:schemeClr val="accent1"/>
          </a:solidFill>
          <a:ln w="12700">
            <a:miter lim="400000"/>
          </a:ln>
        </p:spPr>
        <p:txBody>
          <a:bodyPr lIns="45718" tIns="45718" rIns="45718" bIns="45718" anchor="ctr"/>
          <a:lstStyle/>
          <a:p>
            <a:endParaRPr dirty="0"/>
          </a:p>
        </p:txBody>
      </p:sp>
      <p:sp>
        <p:nvSpPr>
          <p:cNvPr id="143" name="Title Text"/>
          <p:cNvSpPr txBox="1">
            <a:spLocks noGrp="1"/>
          </p:cNvSpPr>
          <p:nvPr>
            <p:ph type="title"/>
          </p:nvPr>
        </p:nvSpPr>
        <p:spPr>
          <a:xfrm rot="5400000">
            <a:off x="4789425" y="2515698"/>
            <a:ext cx="5183075" cy="1503126"/>
          </a:xfrm>
          <a:prstGeom prst="rect">
            <a:avLst/>
          </a:prstGeom>
        </p:spPr>
        <p:txBody>
          <a:bodyPr anchor="b"/>
          <a:lstStyle>
            <a:lvl1pPr>
              <a:defRPr sz="2800">
                <a:solidFill>
                  <a:srgbClr val="FFFFFF"/>
                </a:solidFill>
              </a:defRPr>
            </a:lvl1pPr>
          </a:lstStyle>
          <a:p>
            <a:r>
              <a:t>Title Text</a:t>
            </a:r>
          </a:p>
        </p:txBody>
      </p:sp>
      <p:sp>
        <p:nvSpPr>
          <p:cNvPr id="144" name="Body Level One…"/>
          <p:cNvSpPr txBox="1">
            <a:spLocks noGrp="1"/>
          </p:cNvSpPr>
          <p:nvPr>
            <p:ph type="body" idx="1"/>
          </p:nvPr>
        </p:nvSpPr>
        <p:spPr>
          <a:xfrm rot="5400000">
            <a:off x="950759" y="306155"/>
            <a:ext cx="5183076" cy="5922212"/>
          </a:xfrm>
          <a:prstGeom prst="rect">
            <a:avLst/>
          </a:prstGeom>
        </p:spPr>
        <p:txBody>
          <a:bodyPr anchor="t"/>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25" name="Google Shape;26;p3"/>
          <p:cNvSpPr/>
          <p:nvPr/>
        </p:nvSpPr>
        <p:spPr>
          <a:xfrm>
            <a:off x="402593" y="157881"/>
            <a:ext cx="8142859" cy="658390"/>
          </a:xfrm>
          <a:prstGeom prst="rect">
            <a:avLst/>
          </a:prstGeom>
          <a:solidFill>
            <a:schemeClr val="accent1"/>
          </a:solidFill>
          <a:ln w="12700">
            <a:miter lim="400000"/>
          </a:ln>
        </p:spPr>
        <p:txBody>
          <a:bodyPr lIns="45718" tIns="45718" rIns="45718" bIns="45718" anchor="ctr"/>
          <a:lstStyle/>
          <a:p>
            <a:endParaRPr dirty="0"/>
          </a:p>
        </p:txBody>
      </p:sp>
      <p:sp>
        <p:nvSpPr>
          <p:cNvPr id="26" name="Title Text"/>
          <p:cNvSpPr txBox="1">
            <a:spLocks noGrp="1"/>
          </p:cNvSpPr>
          <p:nvPr>
            <p:ph type="title"/>
          </p:nvPr>
        </p:nvSpPr>
        <p:spPr>
          <a:xfrm>
            <a:off x="577123" y="1084340"/>
            <a:ext cx="7989754" cy="1083332"/>
          </a:xfrm>
          <a:prstGeom prst="rect">
            <a:avLst/>
          </a:prstGeom>
        </p:spPr>
        <p:txBody>
          <a:bodyPr/>
          <a:lstStyle>
            <a:lvl1pPr>
              <a:defRPr sz="2800">
                <a:solidFill>
                  <a:srgbClr val="FFFFFF"/>
                </a:solidFill>
              </a:defRPr>
            </a:lvl1pPr>
          </a:lstStyle>
          <a:p>
            <a:r>
              <a:t>Title Text</a:t>
            </a:r>
          </a:p>
        </p:txBody>
      </p:sp>
      <p:sp>
        <p:nvSpPr>
          <p:cNvPr id="27" name="Body Level One…"/>
          <p:cNvSpPr txBox="1">
            <a:spLocks noGrp="1"/>
          </p:cNvSpPr>
          <p:nvPr>
            <p:ph type="body" idx="1"/>
          </p:nvPr>
        </p:nvSpPr>
        <p:spPr>
          <a:xfrm>
            <a:off x="581190" y="2228001"/>
            <a:ext cx="7989754" cy="3630798"/>
          </a:xfrm>
          <a:prstGeom prst="rect">
            <a:avLst/>
          </a:prstGeom>
        </p:spPr>
        <p:txBody>
          <a:bodyPr/>
          <a:lstStyle>
            <a:lvl1pPr indent="-333756">
              <a:spcBef>
                <a:spcPts val="300"/>
              </a:spcBef>
              <a:buSzPts val="1800"/>
              <a:defRPr sz="1800"/>
            </a:lvl1pPr>
            <a:lvl2pPr marL="956118" indent="-375474">
              <a:spcBef>
                <a:spcPts val="300"/>
              </a:spcBef>
              <a:buSzPts val="1800"/>
              <a:defRPr sz="1800"/>
            </a:lvl2pPr>
            <a:lvl3pPr marL="1466958" indent="-429114">
              <a:spcBef>
                <a:spcPts val="300"/>
              </a:spcBef>
              <a:buSzPts val="1800"/>
              <a:defRPr sz="1800"/>
            </a:lvl3pPr>
            <a:lvl4pPr marL="1995677" indent="-500633">
              <a:spcBef>
                <a:spcPts val="300"/>
              </a:spcBef>
              <a:buSzPts val="1800"/>
              <a:defRPr sz="1800"/>
            </a:lvl4pPr>
            <a:lvl5pPr marL="2452877" indent="-500633">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pic>
        <p:nvPicPr>
          <p:cNvPr id="28" name="OOAA large.png" descr="OOAA large.png"/>
          <p:cNvPicPr>
            <a:picLocks noChangeAspect="1"/>
          </p:cNvPicPr>
          <p:nvPr/>
        </p:nvPicPr>
        <p:blipFill>
          <a:blip r:embed="rId2"/>
          <a:stretch>
            <a:fillRect/>
          </a:stretch>
        </p:blipFill>
        <p:spPr>
          <a:xfrm>
            <a:off x="96332" y="153358"/>
            <a:ext cx="1136610" cy="1083331"/>
          </a:xfrm>
          <a:prstGeom prst="rect">
            <a:avLst/>
          </a:prstGeom>
          <a:ln w="12700">
            <a:miter lim="400000"/>
          </a:ln>
        </p:spPr>
      </p:pic>
      <p:sp>
        <p:nvSpPr>
          <p:cNvPr id="29" name="Text"/>
          <p:cNvSpPr txBox="1"/>
          <p:nvPr/>
        </p:nvSpPr>
        <p:spPr>
          <a:xfrm>
            <a:off x="2085879" y="1721864"/>
            <a:ext cx="127001" cy="49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endParaRPr dirty="0"/>
          </a:p>
        </p:txBody>
      </p:sp>
      <p:pic>
        <p:nvPicPr>
          <p:cNvPr id="30" name="Raiders logo 1.png" descr="Raiders logo 1.png"/>
          <p:cNvPicPr>
            <a:picLocks noChangeAspect="1"/>
          </p:cNvPicPr>
          <p:nvPr/>
        </p:nvPicPr>
        <p:blipFill>
          <a:blip r:embed="rId3"/>
          <a:stretch>
            <a:fillRect/>
          </a:stretch>
        </p:blipFill>
        <p:spPr>
          <a:xfrm>
            <a:off x="7575682" y="76206"/>
            <a:ext cx="1251748" cy="1237635"/>
          </a:xfrm>
          <a:prstGeom prst="rect">
            <a:avLst/>
          </a:prstGeom>
          <a:ln w="12700">
            <a:miter lim="400000"/>
          </a:ln>
        </p:spPr>
      </p:pic>
      <p:sp>
        <p:nvSpPr>
          <p:cNvPr id="31" name="Slide Number"/>
          <p:cNvSpPr txBox="1">
            <a:spLocks noGrp="1"/>
          </p:cNvSpPr>
          <p:nvPr>
            <p:ph type="sldNum" sz="quarter" idx="2"/>
          </p:nvPr>
        </p:nvSpPr>
        <p:spPr>
          <a:xfrm>
            <a:off x="6334802" y="6247151"/>
            <a:ext cx="218399" cy="218399"/>
          </a:xfrm>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38"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39"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40"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41" name="Google Shape;33;p4"/>
          <p:cNvSpPr/>
          <p:nvPr/>
        </p:nvSpPr>
        <p:spPr>
          <a:xfrm>
            <a:off x="452645" y="5141972"/>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42" name="Title Text"/>
          <p:cNvSpPr txBox="1">
            <a:spLocks noGrp="1"/>
          </p:cNvSpPr>
          <p:nvPr>
            <p:ph type="title"/>
          </p:nvPr>
        </p:nvSpPr>
        <p:spPr>
          <a:xfrm>
            <a:off x="581193" y="3036572"/>
            <a:ext cx="7989752" cy="1504845"/>
          </a:xfrm>
          <a:prstGeom prst="rect">
            <a:avLst/>
          </a:prstGeom>
        </p:spPr>
        <p:txBody>
          <a:bodyPr anchor="b"/>
          <a:lstStyle>
            <a:lvl1pPr>
              <a:defRPr sz="3600">
                <a:solidFill>
                  <a:schemeClr val="accent1"/>
                </a:solidFill>
              </a:defRPr>
            </a:lvl1pPr>
          </a:lstStyle>
          <a:p>
            <a:r>
              <a:t>Title Text</a:t>
            </a:r>
          </a:p>
        </p:txBody>
      </p:sp>
      <p:sp>
        <p:nvSpPr>
          <p:cNvPr id="43" name="Body Level One…"/>
          <p:cNvSpPr txBox="1">
            <a:spLocks noGrp="1"/>
          </p:cNvSpPr>
          <p:nvPr>
            <p:ph type="body" sz="quarter" idx="1"/>
          </p:nvPr>
        </p:nvSpPr>
        <p:spPr>
          <a:xfrm>
            <a:off x="581193" y="4541415"/>
            <a:ext cx="7989752" cy="600558"/>
          </a:xfrm>
          <a:prstGeom prst="rect">
            <a:avLst/>
          </a:prstGeom>
        </p:spPr>
        <p:txBody>
          <a:bodyPr anchor="t"/>
          <a:lstStyle>
            <a:lvl1pPr marL="0" indent="228600">
              <a:spcBef>
                <a:spcPts val="300"/>
              </a:spcBef>
              <a:buClrTx/>
              <a:buSzTx/>
              <a:buFontTx/>
              <a:buNone/>
              <a:defRPr sz="1800">
                <a:solidFill>
                  <a:schemeClr val="accent2"/>
                </a:solidFill>
              </a:defRPr>
            </a:lvl1pPr>
            <a:lvl2pPr marL="0" indent="228600">
              <a:spcBef>
                <a:spcPts val="300"/>
              </a:spcBef>
              <a:buClrTx/>
              <a:buSzTx/>
              <a:buFontTx/>
              <a:buNone/>
              <a:defRPr sz="1800">
                <a:solidFill>
                  <a:schemeClr val="accent2"/>
                </a:solidFill>
              </a:defRPr>
            </a:lvl2pPr>
            <a:lvl3pPr marL="0" indent="228600">
              <a:spcBef>
                <a:spcPts val="300"/>
              </a:spcBef>
              <a:buClrTx/>
              <a:buSzTx/>
              <a:buFontTx/>
              <a:buNone/>
              <a:defRPr sz="1800">
                <a:solidFill>
                  <a:schemeClr val="accent2"/>
                </a:solidFill>
              </a:defRPr>
            </a:lvl3pPr>
            <a:lvl4pPr marL="0" indent="228600">
              <a:spcBef>
                <a:spcPts val="300"/>
              </a:spcBef>
              <a:buClrTx/>
              <a:buSzTx/>
              <a:buFontTx/>
              <a:buNone/>
              <a:defRPr sz="1800">
                <a:solidFill>
                  <a:schemeClr val="accent2"/>
                </a:solidFill>
              </a:defRPr>
            </a:lvl4pPr>
            <a:lvl5pPr marL="0" indent="228600">
              <a:spcBef>
                <a:spcPts val="300"/>
              </a:spcBef>
              <a:buClrTx/>
              <a:buSzTx/>
              <a:buFontTx/>
              <a:buNone/>
              <a:defRPr sz="18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sp>
        <p:nvSpPr>
          <p:cNvPr id="65"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66"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67"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68"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69"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70" name="Body Level One…"/>
          <p:cNvSpPr txBox="1">
            <a:spLocks noGrp="1"/>
          </p:cNvSpPr>
          <p:nvPr>
            <p:ph type="body" sz="quarter" idx="1"/>
          </p:nvPr>
        </p:nvSpPr>
        <p:spPr>
          <a:xfrm>
            <a:off x="887219" y="2228001"/>
            <a:ext cx="3593501" cy="576264"/>
          </a:xfrm>
          <a:prstGeom prst="rect">
            <a:avLst/>
          </a:prstGeom>
        </p:spPr>
        <p:txBody>
          <a:bodyPr anchor="b"/>
          <a:lstStyle>
            <a:lvl1pPr marL="0" indent="228600">
              <a:buClrTx/>
              <a:buSzTx/>
              <a:buFontTx/>
              <a:buNone/>
              <a:defRPr sz="2200">
                <a:solidFill>
                  <a:schemeClr val="accent2"/>
                </a:solidFill>
              </a:defRPr>
            </a:lvl1pPr>
            <a:lvl2pPr marL="0" indent="228600">
              <a:buClrTx/>
              <a:buSzTx/>
              <a:buFontTx/>
              <a:buNone/>
              <a:defRPr sz="2200">
                <a:solidFill>
                  <a:schemeClr val="accent2"/>
                </a:solidFill>
              </a:defRPr>
            </a:lvl2pPr>
            <a:lvl3pPr marL="0" indent="228600">
              <a:buClrTx/>
              <a:buSzTx/>
              <a:buFontTx/>
              <a:buNone/>
              <a:defRPr sz="2200">
                <a:solidFill>
                  <a:schemeClr val="accent2"/>
                </a:solidFill>
              </a:defRPr>
            </a:lvl3pPr>
            <a:lvl4pPr marL="0" indent="228600">
              <a:buClrTx/>
              <a:buSzTx/>
              <a:buFontTx/>
              <a:buNone/>
              <a:defRPr sz="2200">
                <a:solidFill>
                  <a:schemeClr val="accent2"/>
                </a:solidFill>
              </a:defRPr>
            </a:lvl4pPr>
            <a:lvl5pPr marL="0" indent="228600">
              <a:buClrTx/>
              <a:buSzTx/>
              <a:buFontTx/>
              <a:buNone/>
              <a:defRPr sz="22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71" name="Google Shape;51;p6"/>
          <p:cNvSpPr txBox="1">
            <a:spLocks noGrp="1"/>
          </p:cNvSpPr>
          <p:nvPr>
            <p:ph type="body" sz="quarter" idx="21"/>
          </p:nvPr>
        </p:nvSpPr>
        <p:spPr>
          <a:xfrm>
            <a:off x="581190" y="2926050"/>
            <a:ext cx="3899530" cy="2935002"/>
          </a:xfrm>
          <a:prstGeom prst="rect">
            <a:avLst/>
          </a:prstGeom>
        </p:spPr>
        <p:txBody>
          <a:bodyPr anchor="t"/>
          <a:lstStyle/>
          <a:p>
            <a:pPr indent="-333756">
              <a:spcBef>
                <a:spcPts val="300"/>
              </a:spcBef>
              <a:buSzPts val="1800"/>
              <a:defRPr sz="1800"/>
            </a:pPr>
            <a:endParaRPr/>
          </a:p>
        </p:txBody>
      </p:sp>
      <p:sp>
        <p:nvSpPr>
          <p:cNvPr id="72" name="Google Shape;52;p6"/>
          <p:cNvSpPr txBox="1">
            <a:spLocks noGrp="1"/>
          </p:cNvSpPr>
          <p:nvPr>
            <p:ph type="body" sz="quarter" idx="22"/>
          </p:nvPr>
        </p:nvSpPr>
        <p:spPr>
          <a:xfrm>
            <a:off x="4969307" y="2228001"/>
            <a:ext cx="3601635" cy="576264"/>
          </a:xfrm>
          <a:prstGeom prst="rect">
            <a:avLst/>
          </a:prstGeom>
        </p:spPr>
        <p:txBody>
          <a:bodyPr anchor="b"/>
          <a:lstStyle/>
          <a:p>
            <a:pPr indent="-333756">
              <a:spcBef>
                <a:spcPts val="300"/>
              </a:spcBef>
              <a:buSzPts val="1800"/>
              <a:defRPr sz="1800"/>
            </a:pPr>
            <a:endParaRPr/>
          </a:p>
        </p:txBody>
      </p:sp>
      <p:sp>
        <p:nvSpPr>
          <p:cNvPr id="73" name="Google Shape;53;p6"/>
          <p:cNvSpPr txBox="1">
            <a:spLocks noGrp="1"/>
          </p:cNvSpPr>
          <p:nvPr>
            <p:ph type="body" sz="quarter" idx="23"/>
          </p:nvPr>
        </p:nvSpPr>
        <p:spPr>
          <a:xfrm>
            <a:off x="4663280" y="2926050"/>
            <a:ext cx="3907664" cy="2935002"/>
          </a:xfrm>
          <a:prstGeom prst="rect">
            <a:avLst/>
          </a:prstGeom>
        </p:spPr>
        <p:txBody>
          <a:bodyPr anchor="t"/>
          <a:lstStyle/>
          <a:p>
            <a:pPr indent="-333756">
              <a:spcBef>
                <a:spcPts val="300"/>
              </a:spcBef>
              <a:buSzPts val="1800"/>
              <a:defRPr sz="1800"/>
            </a:pPr>
            <a:endParaRPr/>
          </a:p>
        </p:txBody>
      </p:sp>
      <p:sp>
        <p:nvSpPr>
          <p:cNvPr id="74"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81"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82"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83"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84"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85"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86"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93"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94"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95"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96"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Google Shape;71;p9"/>
          <p:cNvSpPr txBox="1">
            <a:spLocks noGrp="1"/>
          </p:cNvSpPr>
          <p:nvPr>
            <p:ph type="body" sz="quarter" idx="21"/>
          </p:nvPr>
        </p:nvSpPr>
        <p:spPr>
          <a:xfrm>
            <a:off x="4305617" y="5262295"/>
            <a:ext cx="4265327" cy="689517"/>
          </a:xfrm>
          <a:prstGeom prst="rect">
            <a:avLst/>
          </a:prstGeom>
        </p:spPr>
        <p:txBody>
          <a:bodyPr/>
          <a:lstStyle/>
          <a:p>
            <a:pPr indent="-333756">
              <a:spcBef>
                <a:spcPts val="300"/>
              </a:spcBef>
              <a:buSzPts val="1800"/>
              <a:defRPr sz="1800"/>
            </a:pPr>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sp>
        <p:nvSpPr>
          <p:cNvPr id="113"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14"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15"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16" name="Title Text"/>
          <p:cNvSpPr txBox="1">
            <a:spLocks noGrp="1"/>
          </p:cNvSpPr>
          <p:nvPr>
            <p:ph type="title"/>
          </p:nvPr>
        </p:nvSpPr>
        <p:spPr>
          <a:xfrm>
            <a:off x="581190" y="4693389"/>
            <a:ext cx="7989754" cy="566740"/>
          </a:xfrm>
          <a:prstGeom prst="rect">
            <a:avLst/>
          </a:prstGeom>
        </p:spPr>
        <p:txBody>
          <a:bodyPr anchor="b"/>
          <a:lstStyle>
            <a:lvl1pPr>
              <a:defRPr sz="2400">
                <a:solidFill>
                  <a:schemeClr val="accent1"/>
                </a:solidFill>
              </a:defRPr>
            </a:lvl1pPr>
          </a:lstStyle>
          <a:p>
            <a:r>
              <a:t>Title Text</a:t>
            </a:r>
          </a:p>
        </p:txBody>
      </p:sp>
      <p:sp>
        <p:nvSpPr>
          <p:cNvPr id="117" name="Google Shape;77;p10"/>
          <p:cNvSpPr>
            <a:spLocks noGrp="1"/>
          </p:cNvSpPr>
          <p:nvPr>
            <p:ph type="pic" idx="21"/>
          </p:nvPr>
        </p:nvSpPr>
        <p:spPr>
          <a:xfrm>
            <a:off x="448091" y="599725"/>
            <a:ext cx="8238709" cy="3557252"/>
          </a:xfrm>
          <a:prstGeom prst="rect">
            <a:avLst/>
          </a:prstGeom>
        </p:spPr>
        <p:txBody>
          <a:bodyPr lIns="91439" tIns="45719" rIns="91439" bIns="45719" anchor="t">
            <a:noAutofit/>
          </a:bodyPr>
          <a:lstStyle/>
          <a:p>
            <a:endParaRPr dirty="0"/>
          </a:p>
        </p:txBody>
      </p:sp>
      <p:sp>
        <p:nvSpPr>
          <p:cNvPr id="118" name="Body Level One…"/>
          <p:cNvSpPr txBox="1">
            <a:spLocks noGrp="1"/>
          </p:cNvSpPr>
          <p:nvPr>
            <p:ph type="body" sz="quarter" idx="1"/>
          </p:nvPr>
        </p:nvSpPr>
        <p:spPr>
          <a:xfrm>
            <a:off x="581190" y="5260125"/>
            <a:ext cx="7989754" cy="598673"/>
          </a:xfrm>
          <a:prstGeom prst="rect">
            <a:avLst/>
          </a:prstGeom>
        </p:spPr>
        <p:txBody>
          <a:bodyPr/>
          <a:lstStyle>
            <a:lvl1pPr marL="0" indent="228600">
              <a:spcBef>
                <a:spcPts val="200"/>
              </a:spcBef>
              <a:buClrTx/>
              <a:buSzTx/>
              <a:buFontTx/>
              <a:buNone/>
              <a:defRPr sz="1200"/>
            </a:lvl1pPr>
            <a:lvl2pPr marL="0" indent="228600">
              <a:spcBef>
                <a:spcPts val="200"/>
              </a:spcBef>
              <a:buClrTx/>
              <a:buSzTx/>
              <a:buFontTx/>
              <a:buNone/>
              <a:defRPr sz="1200"/>
            </a:lvl2pPr>
            <a:lvl3pPr marL="0" indent="228600">
              <a:spcBef>
                <a:spcPts val="200"/>
              </a:spcBef>
              <a:buClrTx/>
              <a:buSzTx/>
              <a:buFontTx/>
              <a:buNone/>
              <a:defRPr sz="1200"/>
            </a:lvl3pPr>
            <a:lvl4pPr marL="0" indent="228600">
              <a:spcBef>
                <a:spcPts val="200"/>
              </a:spcBef>
              <a:buClrTx/>
              <a:buSzTx/>
              <a:buFontTx/>
              <a:buNone/>
              <a:defRPr sz="1200"/>
            </a:lvl4pPr>
            <a:lvl5pPr marL="0" indent="228600">
              <a:spcBef>
                <a:spcPts val="200"/>
              </a:spcBef>
              <a:buClrTx/>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sp>
        <p:nvSpPr>
          <p:cNvPr id="126"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127"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128"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129" name="Google Shape;58;p7"/>
          <p:cNvSpPr/>
          <p:nvPr/>
        </p:nvSpPr>
        <p:spPr>
          <a:xfrm>
            <a:off x="448091" y="599725"/>
            <a:ext cx="8238708" cy="1258829"/>
          </a:xfrm>
          <a:prstGeom prst="rect">
            <a:avLst/>
          </a:prstGeom>
          <a:solidFill>
            <a:schemeClr val="accent1"/>
          </a:solidFill>
          <a:ln w="12700">
            <a:miter lim="400000"/>
          </a:ln>
        </p:spPr>
        <p:txBody>
          <a:bodyPr lIns="45718" tIns="45718" rIns="45718" bIns="45718" anchor="ctr"/>
          <a:lstStyle/>
          <a:p>
            <a:endParaRPr dirty="0"/>
          </a:p>
        </p:txBody>
      </p:sp>
      <p:sp>
        <p:nvSpPr>
          <p:cNvPr id="130" name="Title Text"/>
          <p:cNvSpPr txBox="1">
            <a:spLocks noGrp="1"/>
          </p:cNvSpPr>
          <p:nvPr>
            <p:ph type="title"/>
          </p:nvPr>
        </p:nvSpPr>
        <p:spPr>
          <a:xfrm>
            <a:off x="581190" y="687473"/>
            <a:ext cx="7989754" cy="1083331"/>
          </a:xfrm>
          <a:prstGeom prst="rect">
            <a:avLst/>
          </a:prstGeom>
        </p:spPr>
        <p:txBody>
          <a:bodyPr anchor="b"/>
          <a:lstStyle>
            <a:lvl1pPr>
              <a:defRPr sz="2800">
                <a:solidFill>
                  <a:srgbClr val="FFFFFF"/>
                </a:solidFill>
              </a:defRPr>
            </a:lvl1pPr>
          </a:lstStyle>
          <a:p>
            <a:r>
              <a:t>Title Text</a:t>
            </a:r>
          </a:p>
        </p:txBody>
      </p:sp>
      <p:sp>
        <p:nvSpPr>
          <p:cNvPr id="131" name="Body Level One…"/>
          <p:cNvSpPr txBox="1">
            <a:spLocks noGrp="1"/>
          </p:cNvSpPr>
          <p:nvPr>
            <p:ph type="body" idx="1"/>
          </p:nvPr>
        </p:nvSpPr>
        <p:spPr>
          <a:xfrm rot="5400000">
            <a:off x="2760671" y="48524"/>
            <a:ext cx="3630794" cy="7989752"/>
          </a:xfrm>
          <a:prstGeom prst="rect">
            <a:avLst/>
          </a:prstGeom>
        </p:spPr>
        <p:txBody>
          <a:bodyPr anchor="t"/>
          <a:lstStyle>
            <a:lvl1pPr indent="-333756">
              <a:spcBef>
                <a:spcPts val="300"/>
              </a:spcBef>
              <a:buSzPts val="1800"/>
              <a:defRPr sz="1800"/>
            </a:lvl1pPr>
            <a:lvl2pPr marL="954658" indent="-362330">
              <a:spcBef>
                <a:spcPts val="300"/>
              </a:spcBef>
              <a:buSzPts val="1800"/>
              <a:defRPr sz="1800"/>
            </a:lvl2pPr>
            <a:lvl3pPr marL="1460281" indent="-399070">
              <a:spcBef>
                <a:spcPts val="300"/>
              </a:spcBef>
              <a:buSzPts val="1800"/>
              <a:defRPr sz="1800"/>
            </a:lvl3pPr>
            <a:lvl4pPr marL="1978150" indent="-448054">
              <a:spcBef>
                <a:spcPts val="300"/>
              </a:spcBef>
              <a:buSzPts val="1800"/>
              <a:defRPr sz="1800"/>
            </a:lvl4pPr>
            <a:lvl5pPr marL="2435351" indent="-448055">
              <a:spcBef>
                <a:spcPts val="300"/>
              </a:spcBef>
              <a:buSzPts val="1800"/>
              <a:defRPr sz="1800"/>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prstGeom prst="rect">
            <a:avLst/>
          </a:prstGeom>
        </p:spPr>
        <p:txBody>
          <a:bodyPr/>
          <a:lstStyle>
            <a:lvl1pPr>
              <a:defRPr>
                <a:solidFill>
                  <a:schemeClr val="accent2"/>
                </a:solidFill>
              </a:defRPr>
            </a:lvl1p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5;p1"/>
          <p:cNvSpPr/>
          <p:nvPr/>
        </p:nvSpPr>
        <p:spPr>
          <a:xfrm>
            <a:off x="448091" y="441325"/>
            <a:ext cx="2719910" cy="108000"/>
          </a:xfrm>
          <a:prstGeom prst="rect">
            <a:avLst/>
          </a:prstGeom>
          <a:solidFill>
            <a:schemeClr val="accent1"/>
          </a:solidFill>
          <a:ln w="12700">
            <a:miter lim="400000"/>
          </a:ln>
        </p:spPr>
        <p:txBody>
          <a:bodyPr lIns="45718" tIns="45718" rIns="45718" bIns="45718" anchor="ctr"/>
          <a:lstStyle/>
          <a:p>
            <a:endParaRPr dirty="0"/>
          </a:p>
        </p:txBody>
      </p:sp>
      <p:sp>
        <p:nvSpPr>
          <p:cNvPr id="3" name="Google Shape;16;p1"/>
          <p:cNvSpPr/>
          <p:nvPr/>
        </p:nvSpPr>
        <p:spPr>
          <a:xfrm>
            <a:off x="5976001" y="441325"/>
            <a:ext cx="2710802" cy="108000"/>
          </a:xfrm>
          <a:prstGeom prst="rect">
            <a:avLst/>
          </a:prstGeom>
          <a:solidFill>
            <a:schemeClr val="accent4"/>
          </a:solidFill>
          <a:ln w="12700">
            <a:miter lim="400000"/>
          </a:ln>
        </p:spPr>
        <p:txBody>
          <a:bodyPr lIns="45718" tIns="45718" rIns="45718" bIns="45718" anchor="ctr"/>
          <a:lstStyle/>
          <a:p>
            <a:endParaRPr dirty="0"/>
          </a:p>
        </p:txBody>
      </p:sp>
      <p:sp>
        <p:nvSpPr>
          <p:cNvPr id="4" name="Google Shape;17;p1"/>
          <p:cNvSpPr/>
          <p:nvPr/>
        </p:nvSpPr>
        <p:spPr>
          <a:xfrm>
            <a:off x="3216599" y="441325"/>
            <a:ext cx="2710802" cy="108000"/>
          </a:xfrm>
          <a:prstGeom prst="rect">
            <a:avLst/>
          </a:prstGeom>
          <a:solidFill>
            <a:schemeClr val="accent2"/>
          </a:solidFill>
          <a:ln w="12700">
            <a:miter lim="400000"/>
          </a:ln>
        </p:spPr>
        <p:txBody>
          <a:bodyPr lIns="45718" tIns="45718" rIns="45718" bIns="45718" anchor="ctr"/>
          <a:lstStyle/>
          <a:p>
            <a:endParaRPr dirty="0"/>
          </a:p>
        </p:txBody>
      </p:sp>
      <p:sp>
        <p:nvSpPr>
          <p:cNvPr id="5" name="Google Shape;68;p9"/>
          <p:cNvSpPr/>
          <p:nvPr/>
        </p:nvSpPr>
        <p:spPr>
          <a:xfrm>
            <a:off x="452645" y="5141972"/>
            <a:ext cx="8238708" cy="1274704"/>
          </a:xfrm>
          <a:prstGeom prst="rect">
            <a:avLst/>
          </a:prstGeom>
          <a:solidFill>
            <a:schemeClr val="accent1"/>
          </a:solidFill>
          <a:ln w="12700">
            <a:miter lim="400000"/>
          </a:ln>
        </p:spPr>
        <p:txBody>
          <a:bodyPr lIns="45718" tIns="45718" rIns="45718" bIns="45718" anchor="ctr"/>
          <a:lstStyle/>
          <a:p>
            <a:endParaRPr dirty="0"/>
          </a:p>
        </p:txBody>
      </p:sp>
      <p:sp>
        <p:nvSpPr>
          <p:cNvPr id="6" name="Title Text"/>
          <p:cNvSpPr txBox="1">
            <a:spLocks noGrp="1"/>
          </p:cNvSpPr>
          <p:nvPr>
            <p:ph type="title"/>
          </p:nvPr>
        </p:nvSpPr>
        <p:spPr>
          <a:xfrm>
            <a:off x="581352" y="5262295"/>
            <a:ext cx="3536625" cy="689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7" name="Body Level One…"/>
          <p:cNvSpPr txBox="1">
            <a:spLocks noGrp="1"/>
          </p:cNvSpPr>
          <p:nvPr>
            <p:ph type="body" idx="1"/>
          </p:nvPr>
        </p:nvSpPr>
        <p:spPr>
          <a:xfrm>
            <a:off x="446399" y="601199"/>
            <a:ext cx="8240401" cy="4204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352545" y="6029499"/>
            <a:ext cx="218399" cy="218399"/>
          </a:xfrm>
          <a:prstGeom prst="rect">
            <a:avLst/>
          </a:prstGeom>
          <a:ln w="12700">
            <a:miter lim="400000"/>
          </a:ln>
        </p:spPr>
        <p:txBody>
          <a:bodyPr wrap="none" lIns="45699" tIns="45699" rIns="45699" bIns="45699" anchor="ctr">
            <a:spAutoFit/>
          </a:bodyPr>
          <a:lstStyle>
            <a:lvl1pPr algn="r">
              <a:defRPr sz="900">
                <a:solidFill>
                  <a:srgbClr val="349A65"/>
                </a:solidFill>
                <a:latin typeface="Gill Sans"/>
                <a:ea typeface="Gill Sans"/>
                <a:cs typeface="Gill Sans"/>
                <a:sym typeface="Gill Sans"/>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hf sldNum="0" hdr="0" ftr="0" dt="0"/>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9pPr>
    </p:titleStyle>
    <p:bodyStyle>
      <a:lvl1pPr marL="457200" marR="0" indent="-345440"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1pPr>
      <a:lvl2pPr marL="951483" marR="0" indent="-370838"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2pPr>
      <a:lvl3pPr marL="1452116" marR="0" indent="-402588"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3pPr>
      <a:lvl4pPr marL="1961823" marR="0" indent="-443411"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4pPr>
      <a:lvl5pPr marL="2419023" marR="0" indent="-443411"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5pPr>
      <a:lvl6pPr marL="2942335" marR="0" indent="-497839"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6pPr>
      <a:lvl7pPr marL="3399535" marR="0" indent="-497839"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7pPr>
      <a:lvl8pPr marL="3856734" marR="0" indent="-497837"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8pPr>
      <a:lvl9pPr marL="4313934" marR="0" indent="-497837" algn="l" defTabSz="914400" rtl="0" latinLnBrk="0">
        <a:lnSpc>
          <a:spcPct val="100000"/>
        </a:lnSpc>
        <a:spcBef>
          <a:spcPts val="400"/>
        </a:spcBef>
        <a:spcAft>
          <a:spcPts val="0"/>
        </a:spcAft>
        <a:buClr>
          <a:schemeClr val="accent2"/>
        </a:buClr>
        <a:buSzPts val="2000"/>
        <a:buFont typeface="Helvetica"/>
        <a:buChar char="◼"/>
        <a:tabLst/>
        <a:defRPr sz="2000" b="0" i="0" u="none" strike="noStrike" cap="none" spc="0" baseline="0">
          <a:solidFill>
            <a:schemeClr val="accent1"/>
          </a:solidFill>
          <a:uFillTx/>
          <a:latin typeface="Gill Sans"/>
          <a:ea typeface="Gill Sans"/>
          <a:cs typeface="Gill Sans"/>
          <a:sym typeface="Gill Sans"/>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ooaaoilerhockey.ca/page/show/6197865-board-meeting-igm-agm-minutes-and-financials-minut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42894-978B-4519-A673-3C64502E4B7B}"/>
              </a:ext>
            </a:extLst>
          </p:cNvPr>
          <p:cNvSpPr txBox="1"/>
          <p:nvPr/>
        </p:nvSpPr>
        <p:spPr>
          <a:xfrm>
            <a:off x="1681993" y="4102216"/>
            <a:ext cx="5780014" cy="12003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n-lt"/>
                <a:ea typeface="+mn-ea"/>
                <a:cs typeface="+mn-cs"/>
                <a:sym typeface="Arial"/>
              </a:rPr>
              <a:t>2024</a:t>
            </a:r>
            <a:r>
              <a:rPr kumimoji="0" lang="en-US" sz="2400" b="0" i="0" u="none" strike="noStrike" cap="none" spc="0" normalizeH="0" dirty="0">
                <a:ln>
                  <a:noFill/>
                </a:ln>
                <a:solidFill>
                  <a:schemeClr val="bg1"/>
                </a:solidFill>
                <a:effectLst/>
                <a:uFillTx/>
                <a:latin typeface="+mn-lt"/>
                <a:ea typeface="+mn-ea"/>
                <a:cs typeface="+mn-cs"/>
                <a:sym typeface="Arial"/>
              </a:rPr>
              <a:t> Interim General Meeting</a:t>
            </a:r>
            <a:r>
              <a:rPr kumimoji="0" lang="en-US" sz="2400" b="0" i="0" u="none" strike="noStrike" cap="none" spc="0" normalizeH="0" baseline="0" dirty="0">
                <a:ln>
                  <a:noFill/>
                </a:ln>
                <a:solidFill>
                  <a:schemeClr val="bg1"/>
                </a:solidFill>
                <a:effectLst/>
                <a:uFillTx/>
                <a:latin typeface="+mn-lt"/>
                <a:ea typeface="+mn-ea"/>
                <a:cs typeface="+mn-cs"/>
                <a:sym typeface="Arial"/>
              </a:rPr>
              <a:t> (IGM)</a:t>
            </a:r>
          </a:p>
          <a:p>
            <a:pPr marL="0" marR="0" indent="0" algn="ctr" defTabSz="914400" rtl="0" fontAlgn="auto" latinLnBrk="0" hangingPunct="0">
              <a:lnSpc>
                <a:spcPct val="100000"/>
              </a:lnSpc>
              <a:spcBef>
                <a:spcPts val="0"/>
              </a:spcBef>
              <a:spcAft>
                <a:spcPts val="0"/>
              </a:spcAft>
              <a:buClrTx/>
              <a:buSzTx/>
              <a:buFontTx/>
              <a:buNone/>
              <a:tabLst/>
            </a:pPr>
            <a:r>
              <a:rPr lang="en-US" sz="2400" dirty="0">
                <a:solidFill>
                  <a:schemeClr val="bg1"/>
                </a:solidFill>
              </a:rPr>
              <a:t>Thursday November 28th, 2024</a:t>
            </a:r>
          </a:p>
          <a:p>
            <a:pPr marL="0" marR="0" indent="0" algn="ctr" defTabSz="914400" rtl="0" fontAlgn="auto" latinLnBrk="0" hangingPunct="0">
              <a:lnSpc>
                <a:spcPct val="100000"/>
              </a:lnSpc>
              <a:spcBef>
                <a:spcPts val="0"/>
              </a:spcBef>
              <a:spcAft>
                <a:spcPts val="0"/>
              </a:spcAft>
              <a:buClrTx/>
              <a:buSzTx/>
              <a:buFontTx/>
              <a:buNone/>
              <a:tabLst/>
            </a:pPr>
            <a:r>
              <a:rPr lang="en-US" sz="2400" dirty="0">
                <a:solidFill>
                  <a:schemeClr val="bg1"/>
                </a:solidFill>
              </a:rPr>
              <a:t>7 </a:t>
            </a:r>
            <a:r>
              <a:rPr kumimoji="0" lang="en-US" sz="2400" b="0" i="0" u="none" strike="noStrike" cap="none" spc="0" normalizeH="0" baseline="0" dirty="0">
                <a:ln>
                  <a:noFill/>
                </a:ln>
                <a:solidFill>
                  <a:schemeClr val="bg1"/>
                </a:solidFill>
                <a:effectLst/>
                <a:uFillTx/>
                <a:latin typeface="+mn-lt"/>
                <a:ea typeface="+mn-ea"/>
                <a:cs typeface="+mn-cs"/>
                <a:sym typeface="Arial"/>
              </a:rPr>
              <a:t>pm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0C08-8774-D8BB-C44D-5E129BED8854}"/>
              </a:ext>
            </a:extLst>
          </p:cNvPr>
          <p:cNvSpPr>
            <a:spLocks noGrp="1"/>
          </p:cNvSpPr>
          <p:nvPr>
            <p:ph type="title"/>
          </p:nvPr>
        </p:nvSpPr>
        <p:spPr>
          <a:xfrm>
            <a:off x="577123" y="1084340"/>
            <a:ext cx="7989754" cy="1083332"/>
          </a:xfrm>
        </p:spPr>
        <p:txBody>
          <a:bodyPr anchor="ctr">
            <a:normAutofit/>
          </a:bodyPr>
          <a:lstStyle/>
          <a:p>
            <a:r>
              <a:rPr lang="en-CA" dirty="0"/>
              <a:t>FFJGHGHAU</a:t>
            </a:r>
          </a:p>
        </p:txBody>
      </p:sp>
      <p:sp>
        <p:nvSpPr>
          <p:cNvPr id="8" name="Text Placeholder 2">
            <a:extLst>
              <a:ext uri="{FF2B5EF4-FFF2-40B4-BE49-F238E27FC236}">
                <a16:creationId xmlns:a16="http://schemas.microsoft.com/office/drawing/2014/main" id="{2EE9E93A-B96B-0065-2678-D149390FFA57}"/>
              </a:ext>
            </a:extLst>
          </p:cNvPr>
          <p:cNvSpPr>
            <a:spLocks noGrp="1"/>
          </p:cNvSpPr>
          <p:nvPr>
            <p:ph type="body" idx="1"/>
          </p:nvPr>
        </p:nvSpPr>
        <p:spPr>
          <a:xfrm>
            <a:off x="581190" y="2228001"/>
            <a:ext cx="7989754" cy="3630798"/>
          </a:xfrm>
        </p:spPr>
        <p:txBody>
          <a:bodyPr anchor="ctr">
            <a:normAutofit/>
          </a:bodyPr>
          <a:lstStyle/>
          <a:p>
            <a:pPr>
              <a:lnSpc>
                <a:spcPct val="110000"/>
              </a:lnSpc>
              <a:buClrTx/>
              <a:buFont typeface="Wingdings" panose="05000000000000000000" pitchFamily="2" charset="2"/>
              <a:buChar char="§"/>
            </a:pPr>
            <a:r>
              <a:rPr lang="en-CA" sz="1600" dirty="0">
                <a:solidFill>
                  <a:schemeClr val="tx1"/>
                </a:solidFill>
              </a:rPr>
              <a:t>The purpose of the auditor’s report is to provide an opinion for the validity and reliability of the financial statements. </a:t>
            </a:r>
          </a:p>
          <a:p>
            <a:pPr lvl="0">
              <a:lnSpc>
                <a:spcPct val="110000"/>
              </a:lnSpc>
              <a:spcAft>
                <a:spcPts val="800"/>
              </a:spcAft>
              <a:buClrTx/>
              <a:buFont typeface="Wingdings" panose="05000000000000000000" pitchFamily="2" charset="2"/>
              <a:buChar char="§"/>
            </a:pPr>
            <a:r>
              <a:rPr lang="en-CA" sz="1600" dirty="0">
                <a:solidFill>
                  <a:schemeClr val="tx1"/>
                </a:solidFill>
              </a:rPr>
              <a:t>The audit is conducted in accordance with Canadian generally accepted auditing standards. These standards require that the audit is planned and performed to obtain reasonable assurance whether the financial statements are free from material misstatement. The audit procedures selected depend on the auditor’s judgement and include the assessment of the risks for material misstatement. Whether due to fraud or error.</a:t>
            </a:r>
          </a:p>
          <a:p>
            <a:pPr>
              <a:lnSpc>
                <a:spcPct val="110000"/>
              </a:lnSpc>
              <a:spcAft>
                <a:spcPts val="800"/>
              </a:spcAft>
              <a:buClrTx/>
              <a:buFont typeface="Wingdings" panose="05000000000000000000" pitchFamily="2" charset="2"/>
              <a:buChar char="§"/>
            </a:pPr>
            <a:r>
              <a:rPr lang="en-CA" sz="1600" dirty="0">
                <a:solidFill>
                  <a:schemeClr val="tx1"/>
                </a:solidFill>
              </a:rPr>
              <a:t>The auditors reports for the audit that was completed for the period has provided a qualified opinion. Overall, the opinion is positive because it indicates that nothing is wrong in the financial documentation. The qualification confirms that an inventory count was not attended by the auditors and therefore inventory was not audited.</a:t>
            </a:r>
          </a:p>
        </p:txBody>
      </p:sp>
      <p:sp>
        <p:nvSpPr>
          <p:cNvPr id="4" name="Title 1">
            <a:extLst>
              <a:ext uri="{FF2B5EF4-FFF2-40B4-BE49-F238E27FC236}">
                <a16:creationId xmlns:a16="http://schemas.microsoft.com/office/drawing/2014/main" id="{7F76ABCE-B2C9-65EC-3C8F-38D5596E63E4}"/>
              </a:ext>
            </a:extLst>
          </p:cNvPr>
          <p:cNvSpPr txBox="1">
            <a:spLocks/>
          </p:cNvSpPr>
          <p:nvPr/>
        </p:nvSpPr>
        <p:spPr>
          <a:xfrm>
            <a:off x="729523" y="1236740"/>
            <a:ext cx="7989754" cy="1083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FFFFFF"/>
                </a:solidFill>
                <a:uFillTx/>
                <a:latin typeface="Gill Sans"/>
                <a:ea typeface="Gill Sans"/>
                <a:cs typeface="Gill Sans"/>
                <a:sym typeface="Gill Sans"/>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49A65"/>
                </a:solidFill>
                <a:uFillTx/>
                <a:latin typeface="Gill Sans"/>
                <a:ea typeface="Gill Sans"/>
                <a:cs typeface="Gill Sans"/>
                <a:sym typeface="Gill Sans"/>
              </a:defRPr>
            </a:lvl9pPr>
          </a:lstStyle>
          <a:p>
            <a:pPr algn="ctr" hangingPunct="1"/>
            <a:r>
              <a:rPr lang="en-US" b="1" dirty="0">
                <a:solidFill>
                  <a:schemeClr val="tx1"/>
                </a:solidFill>
              </a:rPr>
              <a:t>AUDITORS REPORT</a:t>
            </a:r>
            <a:endParaRPr lang="en-CA" dirty="0">
              <a:solidFill>
                <a:schemeClr val="tx1"/>
              </a:solidFill>
            </a:endParaRPr>
          </a:p>
        </p:txBody>
      </p:sp>
    </p:spTree>
    <p:extLst>
      <p:ext uri="{BB962C8B-B14F-4D97-AF65-F5344CB8AC3E}">
        <p14:creationId xmlns:p14="http://schemas.microsoft.com/office/powerpoint/2010/main" val="412065159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B5F17-7997-3346-1BB3-7C072FEAB33C}"/>
              </a:ext>
            </a:extLst>
          </p:cNvPr>
          <p:cNvPicPr>
            <a:picLocks noChangeAspect="1"/>
          </p:cNvPicPr>
          <p:nvPr/>
        </p:nvPicPr>
        <p:blipFill>
          <a:blip r:embed="rId2"/>
          <a:stretch>
            <a:fillRect/>
          </a:stretch>
        </p:blipFill>
        <p:spPr>
          <a:xfrm>
            <a:off x="910095" y="1401416"/>
            <a:ext cx="7323809" cy="5237107"/>
          </a:xfrm>
          <a:prstGeom prst="rect">
            <a:avLst/>
          </a:prstGeom>
        </p:spPr>
      </p:pic>
    </p:spTree>
    <p:extLst>
      <p:ext uri="{BB962C8B-B14F-4D97-AF65-F5344CB8AC3E}">
        <p14:creationId xmlns:p14="http://schemas.microsoft.com/office/powerpoint/2010/main" val="1982774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3E9CF3-0210-39CD-770F-7233741CBF35}"/>
              </a:ext>
            </a:extLst>
          </p:cNvPr>
          <p:cNvPicPr>
            <a:picLocks noChangeAspect="1"/>
          </p:cNvPicPr>
          <p:nvPr/>
        </p:nvPicPr>
        <p:blipFill>
          <a:blip r:embed="rId2"/>
          <a:stretch>
            <a:fillRect/>
          </a:stretch>
        </p:blipFill>
        <p:spPr>
          <a:xfrm>
            <a:off x="1644884" y="1262270"/>
            <a:ext cx="5620619" cy="5595730"/>
          </a:xfrm>
          <a:prstGeom prst="rect">
            <a:avLst/>
          </a:prstGeom>
        </p:spPr>
      </p:pic>
    </p:spTree>
    <p:extLst>
      <p:ext uri="{BB962C8B-B14F-4D97-AF65-F5344CB8AC3E}">
        <p14:creationId xmlns:p14="http://schemas.microsoft.com/office/powerpoint/2010/main" val="1504518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0104-F53B-9021-B081-E89EE3BB6B48}"/>
              </a:ext>
            </a:extLst>
          </p:cNvPr>
          <p:cNvSpPr>
            <a:spLocks noGrp="1"/>
          </p:cNvSpPr>
          <p:nvPr>
            <p:ph type="title"/>
          </p:nvPr>
        </p:nvSpPr>
        <p:spPr/>
        <p:txBody>
          <a:bodyPr/>
          <a:lstStyle/>
          <a:p>
            <a:pPr algn="ctr"/>
            <a:r>
              <a:rPr lang="en-US" b="1" dirty="0">
                <a:solidFill>
                  <a:schemeClr val="accent1"/>
                </a:solidFill>
              </a:rPr>
              <a:t>Director of Coach Development  – Mark Pederson</a:t>
            </a:r>
            <a:endParaRPr lang="en-CA" dirty="0"/>
          </a:p>
        </p:txBody>
      </p:sp>
      <p:sp>
        <p:nvSpPr>
          <p:cNvPr id="3" name="Text Placeholder 2">
            <a:extLst>
              <a:ext uri="{FF2B5EF4-FFF2-40B4-BE49-F238E27FC236}">
                <a16:creationId xmlns:a16="http://schemas.microsoft.com/office/drawing/2014/main" id="{6033EF10-518E-1C45-0522-5B54BD17259A}"/>
              </a:ext>
            </a:extLst>
          </p:cNvPr>
          <p:cNvSpPr>
            <a:spLocks noGrp="1"/>
          </p:cNvSpPr>
          <p:nvPr>
            <p:ph type="body" idx="1"/>
          </p:nvPr>
        </p:nvSpPr>
        <p:spPr/>
        <p:txBody>
          <a:bodyPr>
            <a:normAutofit lnSpcReduction="10000"/>
          </a:bodyPr>
          <a:lstStyle/>
          <a:p>
            <a:pPr marL="0" marR="0" indent="0" algn="l" defTabSz="914400" rtl="0" fontAlgn="auto" latinLnBrk="0" hangingPunct="0">
              <a:lnSpc>
                <a:spcPct val="100000"/>
              </a:lnSpc>
              <a:spcBef>
                <a:spcPts val="0"/>
              </a:spcBef>
              <a:spcAft>
                <a:spcPts val="0"/>
              </a:spcAft>
              <a:buClrTx/>
              <a:buSzTx/>
              <a:buNone/>
              <a:tabLst/>
            </a:pPr>
            <a:endParaRPr lang="en-US" sz="18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Led Year end Coach review process</a:t>
            </a:r>
            <a:endParaRPr lang="en-US" sz="18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Chaired Coach Selection committee</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Implemented Coach Stem – system wide skills program accessible for all OOAA coaches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MRU student (who is a current WHL Scout) provides 160 hours to OOAA as part of his practicum </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Monitoring of skills and video sessions to ensure value for OOAA program</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Ongoing support for OOAA coaches via practices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Potential of carding to various rosters to observe and support coaches</a:t>
            </a:r>
          </a:p>
          <a:p>
            <a:pPr marL="285750" indent="-285750" hangingPunct="0">
              <a:spcBef>
                <a:spcPts val="0"/>
              </a:spcBef>
              <a:buClrTx/>
              <a:buSzTx/>
              <a:buFont typeface="Wingdings" panose="05000000000000000000" pitchFamily="2" charset="2"/>
              <a:buChar char="§"/>
            </a:pPr>
            <a:r>
              <a:rPr lang="en-US" sz="1800" dirty="0">
                <a:solidFill>
                  <a:schemeClr val="tx1"/>
                </a:solidFill>
                <a:latin typeface="Gill Sans"/>
              </a:rPr>
              <a:t>Functional Coaches office in Viking Rentals Center – thank you for this support to Lars and Ann Pettersen</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Enjoyed working with all the volunteers who make it happen for OOAA</a:t>
            </a:r>
          </a:p>
          <a:p>
            <a:endParaRPr lang="en-CA" dirty="0"/>
          </a:p>
        </p:txBody>
      </p:sp>
    </p:spTree>
    <p:extLst>
      <p:ext uri="{BB962C8B-B14F-4D97-AF65-F5344CB8AC3E}">
        <p14:creationId xmlns:p14="http://schemas.microsoft.com/office/powerpoint/2010/main" val="29569160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tx1"/>
                </a:solidFill>
              </a:rPr>
              <a:t>ICE SCHEDULER- JAMIE STEER</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32454" y="1692369"/>
            <a:ext cx="8123423" cy="4263242"/>
          </a:xfrm>
        </p:spPr>
        <p:txBody>
          <a:bodyPr>
            <a:normAutofit/>
          </a:bodyPr>
          <a:lstStyle/>
          <a:p>
            <a:pPr algn="l">
              <a:spcAft>
                <a:spcPts val="0"/>
              </a:spcAft>
              <a:buClrTx/>
              <a:buFont typeface="Wingdings" panose="05000000000000000000" pitchFamily="2" charset="2"/>
              <a:buChar char="§"/>
            </a:pPr>
            <a:r>
              <a:rPr lang="en-US" sz="1600" b="0" i="0" dirty="0">
                <a:solidFill>
                  <a:srgbClr val="1B4F35"/>
                </a:solidFill>
                <a:effectLst/>
              </a:rPr>
              <a:t> </a:t>
            </a:r>
            <a:r>
              <a:rPr lang="en-US" sz="1600" b="0" i="0" dirty="0">
                <a:solidFill>
                  <a:srgbClr val="000000"/>
                </a:solidFill>
                <a:effectLst/>
              </a:rPr>
              <a:t>League schedules all done and practice schedule done until Xmas break.</a:t>
            </a:r>
          </a:p>
          <a:p>
            <a:pPr>
              <a:buClrTx/>
              <a:buFont typeface="Wingdings" panose="05000000000000000000" pitchFamily="2" charset="2"/>
              <a:buChar char="§"/>
            </a:pPr>
            <a:r>
              <a:rPr lang="en-US" sz="1600" b="0" i="0" dirty="0">
                <a:solidFill>
                  <a:srgbClr val="1B4F35"/>
                </a:solidFill>
                <a:effectLst/>
              </a:rPr>
              <a:t> </a:t>
            </a:r>
            <a:r>
              <a:rPr lang="en-US" sz="1600" b="0" i="0" dirty="0">
                <a:solidFill>
                  <a:srgbClr val="000000"/>
                </a:solidFill>
                <a:effectLst/>
              </a:rPr>
              <a:t>Teams are responsible for renting their own ice when and where they want it over the Xmas break.</a:t>
            </a:r>
          </a:p>
          <a:p>
            <a:pPr algn="l">
              <a:spcAft>
                <a:spcPts val="0"/>
              </a:spcAft>
              <a:buClrTx/>
              <a:buFont typeface="Wingdings" panose="05000000000000000000" pitchFamily="2" charset="2"/>
              <a:buChar char="§"/>
            </a:pPr>
            <a:r>
              <a:rPr lang="en-US" sz="1600" b="0" i="0" dirty="0">
                <a:solidFill>
                  <a:srgbClr val="000000"/>
                </a:solidFill>
                <a:effectLst/>
              </a:rPr>
              <a:t>Normal </a:t>
            </a:r>
            <a:r>
              <a:rPr lang="en-US" sz="1600" b="0" i="0" dirty="0">
                <a:solidFill>
                  <a:schemeClr val="tx1"/>
                </a:solidFill>
                <a:effectLst/>
              </a:rPr>
              <a:t>practices will resume </a:t>
            </a:r>
            <a:r>
              <a:rPr lang="en-US" sz="1600" b="0" i="0" u="none" strike="noStrike" dirty="0">
                <a:solidFill>
                  <a:schemeClr val="tx1"/>
                </a:solidFill>
                <a:effectLst/>
              </a:rPr>
              <a:t>January 2</a:t>
            </a:r>
            <a:r>
              <a:rPr lang="en-US" sz="1600" b="0" i="0" baseline="30000" dirty="0">
                <a:solidFill>
                  <a:schemeClr val="tx1"/>
                </a:solidFill>
                <a:effectLst/>
              </a:rPr>
              <a:t>nd</a:t>
            </a:r>
            <a:r>
              <a:rPr lang="en-US" sz="1600" b="0" i="0" dirty="0">
                <a:solidFill>
                  <a:schemeClr val="tx1"/>
                </a:solidFill>
                <a:effectLst/>
              </a:rPr>
              <a:t> and the </a:t>
            </a:r>
            <a:r>
              <a:rPr lang="en-US" sz="1600" b="0" i="0" dirty="0">
                <a:solidFill>
                  <a:srgbClr val="000000"/>
                </a:solidFill>
                <a:effectLst/>
              </a:rPr>
              <a:t>schedule for January and February will be released before we hit break.</a:t>
            </a:r>
          </a:p>
          <a:p>
            <a:pPr>
              <a:buClrTx/>
              <a:buFont typeface="Wingdings" panose="05000000000000000000" pitchFamily="2" charset="2"/>
              <a:buChar char="§"/>
            </a:pPr>
            <a:r>
              <a:rPr lang="en-US" sz="1600" b="0" i="0" dirty="0">
                <a:solidFill>
                  <a:srgbClr val="000000"/>
                </a:solidFill>
                <a:effectLst/>
              </a:rPr>
              <a:t>Working with town and executive on spring camps, dates and ice.</a:t>
            </a:r>
          </a:p>
          <a:p>
            <a:pPr algn="l">
              <a:spcAft>
                <a:spcPts val="0"/>
              </a:spcAft>
              <a:buClrTx/>
              <a:buFont typeface="Wingdings" panose="05000000000000000000" pitchFamily="2" charset="2"/>
              <a:buChar char="§"/>
            </a:pPr>
            <a:r>
              <a:rPr lang="en-US" sz="1600" b="0" i="0" dirty="0">
                <a:solidFill>
                  <a:srgbClr val="000000"/>
                </a:solidFill>
                <a:effectLst/>
              </a:rPr>
              <a:t>Still hoping we can get help from our sister communities for weekday practice ice to help better our practices and help OMHA</a:t>
            </a:r>
          </a:p>
          <a:p>
            <a:pPr marL="123444" indent="0">
              <a:buClrTx/>
              <a:buNone/>
            </a:pPr>
            <a:endParaRPr lang="en-US" sz="1400" dirty="0"/>
          </a:p>
        </p:txBody>
      </p:sp>
    </p:spTree>
    <p:extLst>
      <p:ext uri="{BB962C8B-B14F-4D97-AF65-F5344CB8AC3E}">
        <p14:creationId xmlns:p14="http://schemas.microsoft.com/office/powerpoint/2010/main" val="11137482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1"/>
                </a:solidFill>
              </a:rPr>
              <a:t>Administrator- LINDSAY GRAW</a:t>
            </a: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376518" y="1734671"/>
            <a:ext cx="7595265" cy="6239435"/>
          </a:xfrm>
        </p:spPr>
        <p:txBody>
          <a:bodyPr>
            <a:normAutofit fontScale="77500" lnSpcReduction="20000"/>
          </a:bodyPr>
          <a:lstStyle/>
          <a:p>
            <a:pPr marL="68580" indent="0" hangingPunct="0">
              <a:buNone/>
            </a:pPr>
            <a:endParaRPr lang="en-US" sz="2200" b="1" dirty="0"/>
          </a:p>
          <a:p>
            <a:pPr marL="68580" indent="0" hangingPunct="0">
              <a:buNone/>
            </a:pPr>
            <a:endParaRPr lang="en-US" sz="2200" b="1" dirty="0"/>
          </a:p>
          <a:p>
            <a:pPr marL="68580" indent="0" hangingPunct="0">
              <a:buNone/>
            </a:pPr>
            <a:endParaRPr lang="en-US" sz="2200" b="1" dirty="0"/>
          </a:p>
          <a:p>
            <a:pPr marL="68580" indent="0" hangingPunct="0">
              <a:buNone/>
            </a:pPr>
            <a:endParaRPr lang="en-US" sz="2100" b="1" dirty="0">
              <a:solidFill>
                <a:schemeClr val="tx1"/>
              </a:solidFill>
            </a:endParaRPr>
          </a:p>
          <a:p>
            <a:pPr marL="68580" indent="0" hangingPunct="0">
              <a:buNone/>
            </a:pPr>
            <a:endParaRPr lang="en-US" sz="2100" b="1" dirty="0">
              <a:solidFill>
                <a:schemeClr val="tx1"/>
              </a:solidFill>
            </a:endParaRPr>
          </a:p>
          <a:p>
            <a:pPr marL="68580" indent="0" hangingPunct="0">
              <a:buNone/>
            </a:pPr>
            <a:r>
              <a:rPr lang="en-US" sz="2100" b="1" dirty="0">
                <a:solidFill>
                  <a:schemeClr val="tx1"/>
                </a:solidFill>
              </a:rPr>
              <a:t>Spring Showcase 2</a:t>
            </a:r>
            <a:r>
              <a:rPr lang="en-US" sz="2100" b="1" baseline="30000" dirty="0">
                <a:solidFill>
                  <a:schemeClr val="tx1"/>
                </a:solidFill>
              </a:rPr>
              <a:t>nd</a:t>
            </a:r>
            <a:r>
              <a:rPr lang="en-US" sz="2100" b="1" dirty="0">
                <a:solidFill>
                  <a:schemeClr val="tx1"/>
                </a:solidFill>
              </a:rPr>
              <a:t> season bring offered</a:t>
            </a:r>
          </a:p>
          <a:p>
            <a:pPr marL="68580" indent="0" hangingPunct="0">
              <a:buClrTx/>
              <a:buNone/>
            </a:pPr>
            <a:r>
              <a:rPr lang="en-US" sz="2100" dirty="0">
                <a:solidFill>
                  <a:schemeClr val="tx1"/>
                </a:solidFill>
              </a:rPr>
              <a:t>2024-2025 247 registered up 5 from 2023-2024</a:t>
            </a:r>
          </a:p>
          <a:p>
            <a:pPr marL="354330" indent="-285750" hangingPunct="0">
              <a:buClrTx/>
              <a:buFont typeface="Wingdings" panose="05000000000000000000" pitchFamily="2" charset="2"/>
              <a:buChar char="§"/>
            </a:pPr>
            <a:endParaRPr lang="en-US" sz="2100" dirty="0">
              <a:solidFill>
                <a:schemeClr val="tx1"/>
              </a:solidFill>
            </a:endParaRPr>
          </a:p>
          <a:p>
            <a:pPr marL="68580" indent="0" hangingPunct="0">
              <a:buClrTx/>
              <a:buNone/>
            </a:pPr>
            <a:r>
              <a:rPr lang="en-US" sz="2100" b="1" dirty="0">
                <a:solidFill>
                  <a:schemeClr val="tx1"/>
                </a:solidFill>
              </a:rPr>
              <a:t>Conditioning Camps</a:t>
            </a:r>
          </a:p>
          <a:p>
            <a:pPr marL="68580" indent="0" hangingPunct="0">
              <a:buClrTx/>
              <a:buNone/>
            </a:pPr>
            <a:r>
              <a:rPr lang="en-US" sz="2100" dirty="0">
                <a:solidFill>
                  <a:schemeClr val="tx1"/>
                </a:solidFill>
              </a:rPr>
              <a:t>2024-2025 352 registered down 77 from 2023-2024</a:t>
            </a:r>
          </a:p>
          <a:p>
            <a:pPr marL="68580" indent="0" hangingPunct="0">
              <a:buClrTx/>
              <a:buNone/>
            </a:pPr>
            <a:endParaRPr lang="en-US" sz="1600" dirty="0"/>
          </a:p>
          <a:p>
            <a:pPr marL="68580" indent="0" hangingPunct="0">
              <a:buClrTx/>
              <a:buNone/>
            </a:pPr>
            <a:endParaRPr lang="en-US" sz="1600" dirty="0"/>
          </a:p>
          <a:p>
            <a:pPr marL="68580" indent="0" hangingPunct="0">
              <a:buClrTx/>
              <a:buNone/>
            </a:pPr>
            <a:endParaRPr lang="en-US" sz="1600" dirty="0"/>
          </a:p>
          <a:p>
            <a:pPr marL="68580" indent="0" hangingPunct="0">
              <a:buClrTx/>
              <a:buNone/>
            </a:pPr>
            <a:endParaRPr lang="en-US" sz="1400" dirty="0"/>
          </a:p>
          <a:p>
            <a:pPr marL="68580" indent="0" hangingPunct="0">
              <a:buClrTx/>
              <a:buNone/>
            </a:pPr>
            <a:endParaRPr lang="en-US" sz="1400" dirty="0"/>
          </a:p>
          <a:p>
            <a:pPr marL="68580" indent="0" hangingPunct="0">
              <a:buClrTx/>
              <a:buNone/>
            </a:pPr>
            <a:endParaRPr lang="en-US" sz="1400" dirty="0"/>
          </a:p>
          <a:p>
            <a:pPr marL="68580" indent="0" hangingPunct="0">
              <a:buClrTx/>
              <a:buNone/>
            </a:pPr>
            <a:endParaRPr lang="en-US" sz="1400" dirty="0"/>
          </a:p>
          <a:p>
            <a:pPr marL="354330" indent="-285750" hangingPunct="0">
              <a:buClrTx/>
              <a:buFont typeface="Wingdings" panose="05000000000000000000" pitchFamily="2" charset="2"/>
              <a:buChar char="§"/>
            </a:pPr>
            <a:endParaRPr lang="en-US" sz="1300" dirty="0"/>
          </a:p>
          <a:p>
            <a:pPr marL="68580" indent="0" hangingPunct="0">
              <a:buClrTx/>
              <a:buNone/>
            </a:pPr>
            <a:endParaRPr lang="en-US" sz="1600" b="1" dirty="0"/>
          </a:p>
          <a:p>
            <a:pPr marL="68580" indent="0" hangingPunct="0">
              <a:buClrTx/>
              <a:buNone/>
            </a:pPr>
            <a:endParaRPr lang="en-US" sz="1600" b="1" dirty="0"/>
          </a:p>
          <a:p>
            <a:pPr marL="68580" indent="0" hangingPunct="0">
              <a:buClrTx/>
              <a:buNone/>
            </a:pPr>
            <a:endParaRPr lang="en-US" sz="1600" dirty="0"/>
          </a:p>
          <a:p>
            <a:pPr marL="68580" indent="0" hangingPunct="0">
              <a:buNone/>
            </a:pPr>
            <a:endParaRPr lang="en-US" sz="1600" b="1" dirty="0"/>
          </a:p>
          <a:p>
            <a:pPr marL="68580" indent="0" hangingPunct="0">
              <a:buNone/>
            </a:pPr>
            <a:endParaRPr lang="en-US" sz="2400" dirty="0"/>
          </a:p>
          <a:p>
            <a:pPr marL="68580" indent="0" hangingPunct="0">
              <a:buNone/>
            </a:pPr>
            <a:r>
              <a:rPr lang="en-US" sz="2400" dirty="0"/>
              <a:t> </a:t>
            </a:r>
          </a:p>
          <a:p>
            <a:pPr marL="68580" indent="0" hangingPunct="0">
              <a:buNone/>
            </a:pPr>
            <a:endParaRPr lang="en-US" sz="2400" dirty="0"/>
          </a:p>
          <a:p>
            <a:pPr marL="68580" indent="0" hangingPunct="0">
              <a:buNone/>
            </a:pPr>
            <a:endParaRPr lang="en-US" sz="2400" dirty="0"/>
          </a:p>
          <a:p>
            <a:pPr marL="411480" indent="-342900" hangingPunct="0"/>
            <a:endParaRPr lang="en-US" sz="2400" dirty="0"/>
          </a:p>
          <a:p>
            <a:pPr marL="123444" indent="0">
              <a:buClrTx/>
              <a:buNone/>
            </a:pPr>
            <a:r>
              <a:rPr kumimoji="0" lang="en-CA" sz="1400" b="0" i="0" u="none" strike="noStrike" kern="0" cap="none" spc="0" normalizeH="0" baseline="0" noProof="0" dirty="0">
                <a:ln>
                  <a:noFill/>
                </a:ln>
                <a:solidFill>
                  <a:srgbClr val="1B4F35"/>
                </a:solidFill>
                <a:effectLst/>
                <a:uLnTx/>
                <a:uFillTx/>
                <a:latin typeface="Gill Sans"/>
                <a:sym typeface="Gill Sans"/>
              </a:rPr>
              <a:t>		</a:t>
            </a:r>
            <a:endParaRPr lang="en-CA" sz="1400" dirty="0"/>
          </a:p>
        </p:txBody>
      </p:sp>
    </p:spTree>
    <p:extLst>
      <p:ext uri="{BB962C8B-B14F-4D97-AF65-F5344CB8AC3E}">
        <p14:creationId xmlns:p14="http://schemas.microsoft.com/office/powerpoint/2010/main" val="16644947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8DCCA-394D-B129-A443-5B04482DC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C09FC-6B8B-EE96-623D-1DEC94999F19}"/>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1"/>
                </a:solidFill>
              </a:rPr>
              <a:t>Administrator- LINDSAY GRAW</a:t>
            </a:r>
          </a:p>
        </p:txBody>
      </p:sp>
      <p:sp>
        <p:nvSpPr>
          <p:cNvPr id="3" name="Text Placeholder 2">
            <a:extLst>
              <a:ext uri="{FF2B5EF4-FFF2-40B4-BE49-F238E27FC236}">
                <a16:creationId xmlns:a16="http://schemas.microsoft.com/office/drawing/2014/main" id="{B0F3D2EF-088F-DE97-E5AE-1456B7D368A0}"/>
              </a:ext>
            </a:extLst>
          </p:cNvPr>
          <p:cNvSpPr>
            <a:spLocks noGrp="1"/>
          </p:cNvSpPr>
          <p:nvPr>
            <p:ph type="body" idx="1"/>
          </p:nvPr>
        </p:nvSpPr>
        <p:spPr>
          <a:xfrm>
            <a:off x="376518" y="1734671"/>
            <a:ext cx="7595265" cy="6239435"/>
          </a:xfrm>
        </p:spPr>
        <p:txBody>
          <a:bodyPr>
            <a:normAutofit/>
          </a:bodyPr>
          <a:lstStyle/>
          <a:p>
            <a:pPr marL="68580" indent="0" hangingPunct="0">
              <a:buClrTx/>
              <a:buNone/>
            </a:pPr>
            <a:endParaRPr lang="en-US" sz="1600" dirty="0"/>
          </a:p>
          <a:p>
            <a:pPr marL="68580" indent="0" hangingPunct="0">
              <a:buClrTx/>
              <a:buNone/>
            </a:pPr>
            <a:r>
              <a:rPr lang="en-US" sz="1600" b="1" dirty="0"/>
              <a:t>Tryouts</a:t>
            </a:r>
          </a:p>
          <a:p>
            <a:pPr marL="68580" indent="0" hangingPunct="0">
              <a:buClrTx/>
              <a:buNone/>
            </a:pPr>
            <a:r>
              <a:rPr lang="en-US" sz="1600" dirty="0"/>
              <a:t>2024-2025 653 total registered down 49 from 2023-2024</a:t>
            </a:r>
          </a:p>
          <a:p>
            <a:pPr marL="68580" indent="0" hangingPunct="0">
              <a:buClrTx/>
              <a:buNone/>
            </a:pPr>
            <a:endParaRPr lang="en-US" sz="1600" dirty="0"/>
          </a:p>
          <a:p>
            <a:pPr marL="68580" indent="0" hangingPunct="0">
              <a:buClrTx/>
              <a:buNone/>
            </a:pPr>
            <a:endParaRPr lang="en-US" sz="1600" dirty="0"/>
          </a:p>
          <a:p>
            <a:pPr marL="68580" indent="0" hangingPunct="0">
              <a:buClrTx/>
              <a:buNone/>
            </a:pPr>
            <a:endParaRPr lang="en-US" sz="1400" dirty="0"/>
          </a:p>
          <a:p>
            <a:pPr marL="68580" indent="0" hangingPunct="0">
              <a:buClrTx/>
              <a:buNone/>
            </a:pPr>
            <a:endParaRPr lang="en-US" sz="1400" dirty="0"/>
          </a:p>
          <a:p>
            <a:pPr marL="68580" indent="0" hangingPunct="0">
              <a:buClrTx/>
              <a:buNone/>
            </a:pPr>
            <a:endParaRPr lang="en-US" sz="1400" dirty="0"/>
          </a:p>
          <a:p>
            <a:pPr marL="68580" indent="0" hangingPunct="0">
              <a:buClrTx/>
              <a:buNone/>
            </a:pPr>
            <a:endParaRPr lang="en-US" sz="1400" dirty="0"/>
          </a:p>
          <a:p>
            <a:pPr marL="354330" indent="-285750" hangingPunct="0">
              <a:buClrTx/>
              <a:buFont typeface="Wingdings" panose="05000000000000000000" pitchFamily="2" charset="2"/>
              <a:buChar char="§"/>
            </a:pPr>
            <a:endParaRPr lang="en-US" sz="1300" dirty="0"/>
          </a:p>
          <a:p>
            <a:pPr marL="68580" indent="0" hangingPunct="0">
              <a:buClrTx/>
              <a:buNone/>
            </a:pPr>
            <a:endParaRPr lang="en-US" sz="1600" b="1" dirty="0"/>
          </a:p>
          <a:p>
            <a:pPr marL="68580" indent="0" hangingPunct="0">
              <a:buClrTx/>
              <a:buNone/>
            </a:pPr>
            <a:endParaRPr lang="en-US" sz="1600" b="1" dirty="0"/>
          </a:p>
          <a:p>
            <a:pPr marL="68580" indent="0" hangingPunct="0">
              <a:buClrTx/>
              <a:buNone/>
            </a:pPr>
            <a:endParaRPr lang="en-US" sz="1600" dirty="0"/>
          </a:p>
          <a:p>
            <a:pPr marL="68580" indent="0" hangingPunct="0">
              <a:buNone/>
            </a:pPr>
            <a:endParaRPr lang="en-US" sz="1600" b="1" dirty="0"/>
          </a:p>
          <a:p>
            <a:pPr marL="68580" indent="0" hangingPunct="0">
              <a:buNone/>
            </a:pPr>
            <a:endParaRPr lang="en-US" sz="2400" dirty="0"/>
          </a:p>
          <a:p>
            <a:pPr marL="68580" indent="0" hangingPunct="0">
              <a:buNone/>
            </a:pPr>
            <a:r>
              <a:rPr lang="en-US" sz="2400" dirty="0"/>
              <a:t> </a:t>
            </a:r>
          </a:p>
          <a:p>
            <a:pPr marL="68580" indent="0" hangingPunct="0">
              <a:buNone/>
            </a:pPr>
            <a:endParaRPr lang="en-US" sz="2400" dirty="0"/>
          </a:p>
          <a:p>
            <a:pPr marL="68580" indent="0" hangingPunct="0">
              <a:buNone/>
            </a:pPr>
            <a:endParaRPr lang="en-US" sz="2400" dirty="0"/>
          </a:p>
          <a:p>
            <a:pPr marL="411480" indent="-342900" hangingPunct="0"/>
            <a:endParaRPr lang="en-US" sz="2400" dirty="0"/>
          </a:p>
          <a:p>
            <a:pPr marL="123444" indent="0">
              <a:buClrTx/>
              <a:buNone/>
            </a:pPr>
            <a:r>
              <a:rPr kumimoji="0" lang="en-CA" sz="1400" b="0" i="0" u="none" strike="noStrike" kern="0" cap="none" spc="0" normalizeH="0" baseline="0" noProof="0" dirty="0">
                <a:ln>
                  <a:noFill/>
                </a:ln>
                <a:solidFill>
                  <a:srgbClr val="1B4F35"/>
                </a:solidFill>
                <a:effectLst/>
                <a:uLnTx/>
                <a:uFillTx/>
                <a:latin typeface="Gill Sans"/>
                <a:sym typeface="Gill Sans"/>
              </a:rPr>
              <a:t>		</a:t>
            </a:r>
            <a:endParaRPr lang="en-CA" sz="1400" dirty="0"/>
          </a:p>
        </p:txBody>
      </p:sp>
      <p:graphicFrame>
        <p:nvGraphicFramePr>
          <p:cNvPr id="9" name="Table 8">
            <a:extLst>
              <a:ext uri="{FF2B5EF4-FFF2-40B4-BE49-F238E27FC236}">
                <a16:creationId xmlns:a16="http://schemas.microsoft.com/office/drawing/2014/main" id="{507F1494-BC78-CF8C-89A5-D822F787260C}"/>
              </a:ext>
            </a:extLst>
          </p:cNvPr>
          <p:cNvGraphicFramePr>
            <a:graphicFrameLocks noGrp="1"/>
          </p:cNvGraphicFramePr>
          <p:nvPr>
            <p:extLst>
              <p:ext uri="{D42A27DB-BD31-4B8C-83A1-F6EECF244321}">
                <p14:modId xmlns:p14="http://schemas.microsoft.com/office/powerpoint/2010/main" val="3741496829"/>
              </p:ext>
            </p:extLst>
          </p:nvPr>
        </p:nvGraphicFramePr>
        <p:xfrm>
          <a:off x="645459" y="2918012"/>
          <a:ext cx="5319911" cy="3113094"/>
        </p:xfrm>
        <a:graphic>
          <a:graphicData uri="http://schemas.openxmlformats.org/drawingml/2006/table">
            <a:tbl>
              <a:tblPr firstRow="1" firstCol="1" bandRow="1">
                <a:tableStyleId>{5940675A-B579-460E-94D1-54222C63F5DA}</a:tableStyleId>
              </a:tblPr>
              <a:tblGrid>
                <a:gridCol w="2345373">
                  <a:extLst>
                    <a:ext uri="{9D8B030D-6E8A-4147-A177-3AD203B41FA5}">
                      <a16:colId xmlns:a16="http://schemas.microsoft.com/office/drawing/2014/main" val="2754102311"/>
                    </a:ext>
                  </a:extLst>
                </a:gridCol>
                <a:gridCol w="978535">
                  <a:extLst>
                    <a:ext uri="{9D8B030D-6E8A-4147-A177-3AD203B41FA5}">
                      <a16:colId xmlns:a16="http://schemas.microsoft.com/office/drawing/2014/main" val="2885554913"/>
                    </a:ext>
                  </a:extLst>
                </a:gridCol>
                <a:gridCol w="722146">
                  <a:extLst>
                    <a:ext uri="{9D8B030D-6E8A-4147-A177-3AD203B41FA5}">
                      <a16:colId xmlns:a16="http://schemas.microsoft.com/office/drawing/2014/main" val="1766476965"/>
                    </a:ext>
                  </a:extLst>
                </a:gridCol>
                <a:gridCol w="1273857">
                  <a:extLst>
                    <a:ext uri="{9D8B030D-6E8A-4147-A177-3AD203B41FA5}">
                      <a16:colId xmlns:a16="http://schemas.microsoft.com/office/drawing/2014/main" val="865620684"/>
                    </a:ext>
                  </a:extLst>
                </a:gridCol>
              </a:tblGrid>
              <a:tr h="267746">
                <a:tc>
                  <a:txBody>
                    <a:bodyPr/>
                    <a:lstStyle/>
                    <a:p>
                      <a:pPr algn="ctr">
                        <a:lnSpc>
                          <a:spcPct val="107000"/>
                        </a:lnSpc>
                        <a:spcAft>
                          <a:spcPts val="800"/>
                        </a:spcAft>
                      </a:pPr>
                      <a:r>
                        <a:rPr lang="en-CA" sz="1600" kern="0" dirty="0">
                          <a:effectLst/>
                        </a:rPr>
                        <a:t>Tryout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CA" sz="1100" kern="0" dirty="0">
                          <a:effectLst/>
                        </a:rPr>
                        <a:t>23-24</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CA" sz="1100" kern="0" dirty="0">
                          <a:effectLst/>
                        </a:rPr>
                        <a:t>24-25</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CA" sz="1100" kern="0" dirty="0">
                          <a:effectLst/>
                        </a:rPr>
                        <a:t>Diff</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40335430"/>
                  </a:ext>
                </a:extLst>
              </a:tr>
              <a:tr h="211892">
                <a:tc>
                  <a:txBody>
                    <a:bodyPr/>
                    <a:lstStyle/>
                    <a:p>
                      <a:pPr>
                        <a:lnSpc>
                          <a:spcPct val="107000"/>
                        </a:lnSpc>
                        <a:spcAft>
                          <a:spcPts val="800"/>
                        </a:spcAft>
                      </a:pPr>
                      <a:r>
                        <a:rPr lang="en-CA" sz="1200" kern="0" dirty="0">
                          <a:effectLst/>
                        </a:rPr>
                        <a:t>U13AA Oilers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100" dirty="0">
                          <a:effectLst/>
                          <a:latin typeface="Calibri" panose="020F0502020204030204" pitchFamily="34" charset="0"/>
                          <a:ea typeface="Calibri" panose="020F0502020204030204" pitchFamily="34" charset="0"/>
                          <a:cs typeface="Times New Roman" panose="02020603050405020304" pitchFamily="18" charset="0"/>
                        </a:rPr>
                        <a:t>48</a:t>
                      </a:r>
                    </a:p>
                  </a:txBody>
                  <a:tcPr marL="68580" marR="68580" marT="0" marB="0" anchor="b"/>
                </a:tc>
                <a:tc>
                  <a:txBody>
                    <a:bodyPr/>
                    <a:lstStyle/>
                    <a:p>
                      <a:pPr algn="r">
                        <a:lnSpc>
                          <a:spcPct val="107000"/>
                        </a:lnSpc>
                        <a:spcAft>
                          <a:spcPts val="800"/>
                        </a:spcAft>
                      </a:pPr>
                      <a:r>
                        <a:rPr lang="en-CA" sz="1100" kern="0" dirty="0">
                          <a:effectLst/>
                        </a:rPr>
                        <a:t>44</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Down 4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07159215"/>
                  </a:ext>
                </a:extLst>
              </a:tr>
              <a:tr h="200895">
                <a:tc>
                  <a:txBody>
                    <a:bodyPr/>
                    <a:lstStyle/>
                    <a:p>
                      <a:pPr>
                        <a:lnSpc>
                          <a:spcPct val="107000"/>
                        </a:lnSpc>
                        <a:spcAft>
                          <a:spcPts val="800"/>
                        </a:spcAft>
                      </a:pPr>
                      <a:r>
                        <a:rPr lang="en-CA" sz="1200" kern="0" dirty="0">
                          <a:effectLst/>
                        </a:rPr>
                        <a:t>U15AA Oilers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77</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47</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Down 30</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62607760"/>
                  </a:ext>
                </a:extLst>
              </a:tr>
              <a:tr h="200895">
                <a:tc>
                  <a:txBody>
                    <a:bodyPr/>
                    <a:lstStyle/>
                    <a:p>
                      <a:pPr>
                        <a:lnSpc>
                          <a:spcPct val="107000"/>
                        </a:lnSpc>
                        <a:spcAft>
                          <a:spcPts val="800"/>
                        </a:spcAft>
                      </a:pPr>
                      <a:r>
                        <a:rPr lang="en-CA" sz="1200" kern="0" dirty="0">
                          <a:effectLst/>
                        </a:rPr>
                        <a:t>U15AAA 1st yr-open Oilers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rPr>
                        <a:t>52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59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Up 7</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57512521"/>
                  </a:ext>
                </a:extLst>
              </a:tr>
              <a:tr h="200895">
                <a:tc>
                  <a:txBody>
                    <a:bodyPr/>
                    <a:lstStyle/>
                    <a:p>
                      <a:pPr>
                        <a:lnSpc>
                          <a:spcPct val="107000"/>
                        </a:lnSpc>
                        <a:spcAft>
                          <a:spcPts val="800"/>
                        </a:spcAft>
                      </a:pPr>
                      <a:r>
                        <a:rPr lang="en-CA" sz="1200" kern="0">
                          <a:effectLst/>
                        </a:rPr>
                        <a:t>U15AAA Oilers</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rPr>
                        <a:t>84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54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Down 30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08397826"/>
                  </a:ext>
                </a:extLst>
              </a:tr>
              <a:tr h="200895">
                <a:tc>
                  <a:txBody>
                    <a:bodyPr/>
                    <a:lstStyle/>
                    <a:p>
                      <a:pPr>
                        <a:lnSpc>
                          <a:spcPct val="107000"/>
                        </a:lnSpc>
                        <a:spcAft>
                          <a:spcPts val="800"/>
                        </a:spcAft>
                      </a:pPr>
                      <a:r>
                        <a:rPr lang="en-CA" sz="1200" kern="0" dirty="0">
                          <a:effectLst/>
                        </a:rPr>
                        <a:t>U16AA Oilers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35</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53</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100" dirty="0">
                          <a:effectLst/>
                          <a:latin typeface="Calibri" panose="020F0502020204030204" pitchFamily="34" charset="0"/>
                          <a:ea typeface="Calibri" panose="020F0502020204030204" pitchFamily="34" charset="0"/>
                          <a:cs typeface="Times New Roman" panose="02020603050405020304" pitchFamily="18" charset="0"/>
                        </a:rPr>
                        <a:t>Up 18</a:t>
                      </a:r>
                    </a:p>
                  </a:txBody>
                  <a:tcPr marL="68580" marR="68580" marT="0" marB="0" anchor="b"/>
                </a:tc>
                <a:extLst>
                  <a:ext uri="{0D108BD9-81ED-4DB2-BD59-A6C34878D82A}">
                    <a16:rowId xmlns:a16="http://schemas.microsoft.com/office/drawing/2014/main" val="3545248823"/>
                  </a:ext>
                </a:extLst>
              </a:tr>
              <a:tr h="200895">
                <a:tc>
                  <a:txBody>
                    <a:bodyPr/>
                    <a:lstStyle/>
                    <a:p>
                      <a:pPr>
                        <a:lnSpc>
                          <a:spcPct val="107000"/>
                        </a:lnSpc>
                        <a:spcAft>
                          <a:spcPts val="800"/>
                        </a:spcAft>
                      </a:pPr>
                      <a:r>
                        <a:rPr lang="en-CA" sz="1200" kern="0" dirty="0">
                          <a:effectLst/>
                        </a:rPr>
                        <a:t>U16/U18 Combined Oilers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52</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51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Down 1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63726122"/>
                  </a:ext>
                </a:extLst>
              </a:tr>
              <a:tr h="200895">
                <a:tc>
                  <a:txBody>
                    <a:bodyPr/>
                    <a:lstStyle/>
                    <a:p>
                      <a:pPr>
                        <a:lnSpc>
                          <a:spcPct val="107000"/>
                        </a:lnSpc>
                        <a:spcAft>
                          <a:spcPts val="800"/>
                        </a:spcAft>
                      </a:pPr>
                      <a:r>
                        <a:rPr lang="en-CA" sz="1200" kern="0" dirty="0">
                          <a:effectLst/>
                        </a:rPr>
                        <a:t>U17AAA/AAA 1st yr-open Oilers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rPr>
                        <a:t>62</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94</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up 32</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91269778"/>
                  </a:ext>
                </a:extLst>
              </a:tr>
              <a:tr h="200895">
                <a:tc>
                  <a:txBody>
                    <a:bodyPr/>
                    <a:lstStyle/>
                    <a:p>
                      <a:pPr>
                        <a:lnSpc>
                          <a:spcPct val="107000"/>
                        </a:lnSpc>
                        <a:spcAft>
                          <a:spcPts val="800"/>
                        </a:spcAft>
                      </a:pPr>
                      <a:r>
                        <a:rPr lang="en-CA" sz="1200" kern="0">
                          <a:effectLst/>
                        </a:rPr>
                        <a:t>U18AAA/U17AAA Oilers</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rPr>
                        <a:t>114</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97</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Down 17</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39702491"/>
                  </a:ext>
                </a:extLst>
              </a:tr>
              <a:tr h="200895">
                <a:tc>
                  <a:txBody>
                    <a:bodyPr/>
                    <a:lstStyle/>
                    <a:p>
                      <a:pPr>
                        <a:lnSpc>
                          <a:spcPct val="107000"/>
                        </a:lnSpc>
                        <a:spcAft>
                          <a:spcPts val="800"/>
                        </a:spcAft>
                      </a:pPr>
                      <a:r>
                        <a:rPr lang="en-CA" sz="1200" kern="0">
                          <a:effectLst/>
                        </a:rPr>
                        <a:t>U13AA Raiders</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33</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24</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Down 9</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2814750"/>
                  </a:ext>
                </a:extLst>
              </a:tr>
              <a:tr h="200895">
                <a:tc>
                  <a:txBody>
                    <a:bodyPr/>
                    <a:lstStyle/>
                    <a:p>
                      <a:pPr>
                        <a:lnSpc>
                          <a:spcPct val="107000"/>
                        </a:lnSpc>
                        <a:spcAft>
                          <a:spcPts val="800"/>
                        </a:spcAft>
                      </a:pPr>
                      <a:r>
                        <a:rPr lang="en-CA" sz="1200" kern="0" dirty="0">
                          <a:effectLst/>
                        </a:rPr>
                        <a:t>U15AA Raiders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48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44</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Down 4</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52430812"/>
                  </a:ext>
                </a:extLst>
              </a:tr>
              <a:tr h="200895">
                <a:tc>
                  <a:txBody>
                    <a:bodyPr/>
                    <a:lstStyle/>
                    <a:p>
                      <a:pPr>
                        <a:lnSpc>
                          <a:spcPct val="107000"/>
                        </a:lnSpc>
                        <a:spcAft>
                          <a:spcPts val="800"/>
                        </a:spcAft>
                      </a:pPr>
                      <a:r>
                        <a:rPr lang="en-CA" sz="1200" kern="0" dirty="0">
                          <a:effectLst/>
                        </a:rPr>
                        <a:t>U18AA Raiders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32</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33</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Up 1</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9879819"/>
                  </a:ext>
                </a:extLst>
              </a:tr>
              <a:tr h="200895">
                <a:tc>
                  <a:txBody>
                    <a:bodyPr/>
                    <a:lstStyle/>
                    <a:p>
                      <a:pPr>
                        <a:lnSpc>
                          <a:spcPct val="107000"/>
                        </a:lnSpc>
                        <a:spcAft>
                          <a:spcPts val="800"/>
                        </a:spcAft>
                      </a:pPr>
                      <a:r>
                        <a:rPr lang="en-CA" sz="1200" kern="0" dirty="0">
                          <a:effectLst/>
                        </a:rPr>
                        <a:t>U18AAA Raiders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rPr>
                        <a:t>47</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41</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Down 6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42776904"/>
                  </a:ext>
                </a:extLst>
              </a:tr>
              <a:tr h="222716">
                <a:tc>
                  <a:txBody>
                    <a:bodyPr/>
                    <a:lstStyle/>
                    <a:p>
                      <a:pPr>
                        <a:lnSpc>
                          <a:spcPct val="107000"/>
                        </a:lnSpc>
                        <a:spcAft>
                          <a:spcPts val="800"/>
                        </a:spcAft>
                      </a:pPr>
                      <a:r>
                        <a:rPr lang="en-CA" sz="1200" kern="0">
                          <a:effectLst/>
                        </a:rPr>
                        <a:t>U18AAA Raiders 2nd Tryout</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CA" sz="1100" kern="0" dirty="0">
                          <a:effectLst/>
                        </a:rPr>
                        <a:t>18</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rPr>
                        <a:t>12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Down 6</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1945054"/>
                  </a:ext>
                </a:extLst>
              </a:tr>
              <a:tr h="200895">
                <a:tc>
                  <a:txBody>
                    <a:bodyPr/>
                    <a:lstStyle/>
                    <a:p>
                      <a:pPr>
                        <a:lnSpc>
                          <a:spcPct val="107000"/>
                        </a:lnSpc>
                        <a:spcAft>
                          <a:spcPts val="800"/>
                        </a:spcAft>
                      </a:pPr>
                      <a:r>
                        <a:rPr lang="en-CA" sz="1200" kern="0" dirty="0">
                          <a:effectLst/>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702</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653</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kern="0" dirty="0">
                          <a:effectLst/>
                          <a:latin typeface="Calibri" panose="020F0502020204030204" pitchFamily="34" charset="0"/>
                          <a:ea typeface="Calibri" panose="020F0502020204030204" pitchFamily="34" charset="0"/>
                          <a:cs typeface="Times New Roman" panose="02020603050405020304" pitchFamily="18" charset="0"/>
                        </a:rPr>
                        <a:t>Down 49</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6796188"/>
                  </a:ext>
                </a:extLst>
              </a:tr>
            </a:tbl>
          </a:graphicData>
        </a:graphic>
      </p:graphicFrame>
    </p:spTree>
    <p:extLst>
      <p:ext uri="{BB962C8B-B14F-4D97-AF65-F5344CB8AC3E}">
        <p14:creationId xmlns:p14="http://schemas.microsoft.com/office/powerpoint/2010/main" val="31332362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37BE-A969-9DAE-F758-8EDCC009A16F}"/>
              </a:ext>
            </a:extLst>
          </p:cNvPr>
          <p:cNvSpPr>
            <a:spLocks noGrp="1"/>
          </p:cNvSpPr>
          <p:nvPr>
            <p:ph type="title"/>
          </p:nvPr>
        </p:nvSpPr>
        <p:spPr/>
        <p:txBody>
          <a:bodyPr/>
          <a:lstStyle/>
          <a:p>
            <a:pPr algn="ctr"/>
            <a:r>
              <a:rPr lang="en-US" b="1" dirty="0">
                <a:solidFill>
                  <a:schemeClr val="tx1"/>
                </a:solidFill>
              </a:rPr>
              <a:t>SAFETY- Sine Macdonald</a:t>
            </a:r>
            <a:endParaRPr lang="en-CA" dirty="0">
              <a:solidFill>
                <a:schemeClr val="tx1"/>
              </a:solidFill>
            </a:endParaRPr>
          </a:p>
        </p:txBody>
      </p:sp>
      <p:sp>
        <p:nvSpPr>
          <p:cNvPr id="3" name="Text Placeholder 2">
            <a:extLst>
              <a:ext uri="{FF2B5EF4-FFF2-40B4-BE49-F238E27FC236}">
                <a16:creationId xmlns:a16="http://schemas.microsoft.com/office/drawing/2014/main" id="{7374CA9A-40BF-8204-C693-9E29721FD036}"/>
              </a:ext>
            </a:extLst>
          </p:cNvPr>
          <p:cNvSpPr>
            <a:spLocks noGrp="1"/>
          </p:cNvSpPr>
          <p:nvPr>
            <p:ph type="body" idx="1"/>
          </p:nvPr>
        </p:nvSpPr>
        <p:spPr/>
        <p:txBody>
          <a:bodyPr>
            <a:normAutofit/>
          </a:bodyPr>
          <a:lstStyle/>
          <a:p>
            <a:pPr marL="123444" indent="0" algn="l">
              <a:buClrTx/>
              <a:buNone/>
            </a:pPr>
            <a:r>
              <a:rPr lang="en-US" sz="1600" b="1" i="0" dirty="0">
                <a:solidFill>
                  <a:schemeClr val="tx1"/>
                </a:solidFill>
                <a:effectLst/>
              </a:rPr>
              <a:t>Athletic Therapy</a:t>
            </a:r>
          </a:p>
          <a:p>
            <a:pPr algn="l">
              <a:buClrTx/>
              <a:buFont typeface="Wingdings" panose="05000000000000000000" pitchFamily="2" charset="2"/>
              <a:buChar char="§"/>
            </a:pPr>
            <a:r>
              <a:rPr lang="en-US" sz="1600" dirty="0">
                <a:solidFill>
                  <a:schemeClr val="tx1"/>
                </a:solidFill>
              </a:rPr>
              <a:t>A</a:t>
            </a:r>
            <a:r>
              <a:rPr lang="en-US" sz="1600" b="0" i="0" dirty="0">
                <a:solidFill>
                  <a:schemeClr val="tx1"/>
                </a:solidFill>
                <a:effectLst/>
              </a:rPr>
              <a:t>ll teams have an assigned AT. </a:t>
            </a:r>
          </a:p>
          <a:p>
            <a:pPr algn="l">
              <a:buClrTx/>
              <a:buFont typeface="Wingdings" panose="05000000000000000000" pitchFamily="2" charset="2"/>
              <a:buChar char="§"/>
            </a:pPr>
            <a:r>
              <a:rPr lang="en-US" sz="1600" b="0" i="0" dirty="0">
                <a:solidFill>
                  <a:schemeClr val="tx1"/>
                </a:solidFill>
                <a:effectLst/>
              </a:rPr>
              <a:t>Baseline Therapy and </a:t>
            </a:r>
            <a:r>
              <a:rPr lang="en-US" sz="1600" b="0" i="0" dirty="0" err="1">
                <a:solidFill>
                  <a:schemeClr val="tx1"/>
                </a:solidFill>
                <a:effectLst/>
              </a:rPr>
              <a:t>Prosport</a:t>
            </a:r>
            <a:r>
              <a:rPr lang="en-US" sz="1600" b="0" i="0" dirty="0">
                <a:solidFill>
                  <a:schemeClr val="tx1"/>
                </a:solidFill>
                <a:effectLst/>
              </a:rPr>
              <a:t> Therapy are our respective companies.  </a:t>
            </a:r>
          </a:p>
          <a:p>
            <a:pPr algn="l">
              <a:buClrTx/>
              <a:buFont typeface="Wingdings" panose="05000000000000000000" pitchFamily="2" charset="2"/>
              <a:buChar char="§"/>
            </a:pPr>
            <a:r>
              <a:rPr lang="en-US" sz="1600" b="0" i="0" dirty="0">
                <a:solidFill>
                  <a:schemeClr val="tx1"/>
                </a:solidFill>
                <a:effectLst/>
              </a:rPr>
              <a:t>Any questions regarding athletic therapy please direct to ooaasafety@okotoks</a:t>
            </a:r>
            <a:r>
              <a:rPr lang="en-US" sz="1600" dirty="0">
                <a:solidFill>
                  <a:schemeClr val="tx1"/>
                </a:solidFill>
              </a:rPr>
              <a:t>hockey.com</a:t>
            </a:r>
            <a:endParaRPr lang="en-US" sz="1600" b="0" i="0" dirty="0">
              <a:solidFill>
                <a:schemeClr val="tx1"/>
              </a:solidFill>
              <a:effectLst/>
            </a:endParaRPr>
          </a:p>
          <a:p>
            <a:pPr algn="l">
              <a:buClrTx/>
              <a:buFont typeface="Wingdings" panose="05000000000000000000" pitchFamily="2" charset="2"/>
              <a:buChar char="§"/>
            </a:pPr>
            <a:endParaRPr lang="en-US" sz="1600" dirty="0">
              <a:solidFill>
                <a:schemeClr val="tx1"/>
              </a:solidFill>
            </a:endParaRPr>
          </a:p>
          <a:p>
            <a:pPr marL="123444" indent="0" algn="l">
              <a:buClrTx/>
              <a:buNone/>
            </a:pPr>
            <a:r>
              <a:rPr lang="en-US" sz="1600" b="1" i="0" dirty="0">
                <a:solidFill>
                  <a:schemeClr val="tx1"/>
                </a:solidFill>
                <a:effectLst/>
              </a:rPr>
              <a:t>Mental Health</a:t>
            </a:r>
          </a:p>
          <a:p>
            <a:pPr algn="l">
              <a:buClrTx/>
              <a:buFont typeface="Wingdings" panose="05000000000000000000" pitchFamily="2" charset="2"/>
              <a:buChar char="§"/>
            </a:pPr>
            <a:r>
              <a:rPr lang="en-US" sz="1600" b="0" i="0" dirty="0">
                <a:solidFill>
                  <a:schemeClr val="tx1"/>
                </a:solidFill>
                <a:effectLst/>
              </a:rPr>
              <a:t>Each team is allocated $500 for mental health well being.  This can be used as team sessions with mental health counselor or individual sessions for a player on the team.  It can also be sued for mental mindset sessions. </a:t>
            </a:r>
          </a:p>
          <a:p>
            <a:pPr algn="l">
              <a:buClrTx/>
              <a:buFont typeface="Wingdings" panose="05000000000000000000" pitchFamily="2" charset="2"/>
              <a:buChar char="§"/>
            </a:pPr>
            <a:r>
              <a:rPr lang="en-US" sz="1600" b="0" i="0" dirty="0">
                <a:solidFill>
                  <a:schemeClr val="tx1"/>
                </a:solidFill>
                <a:effectLst/>
              </a:rPr>
              <a:t>Teams must provide a receipt to OOAA for reimbursement</a:t>
            </a:r>
          </a:p>
          <a:p>
            <a:pPr algn="l"/>
            <a:endParaRPr lang="en-US" sz="1600" b="0" i="0" dirty="0">
              <a:solidFill>
                <a:srgbClr val="000000"/>
              </a:solidFill>
              <a:effectLst/>
              <a:latin typeface="Segoe UI" panose="020B0502040204020203" pitchFamily="34" charset="0"/>
            </a:endParaRPr>
          </a:p>
          <a:p>
            <a:pPr>
              <a:buClr>
                <a:schemeClr val="accent1"/>
              </a:buClr>
              <a:buFont typeface="Wingdings" panose="05000000000000000000" pitchFamily="2" charset="2"/>
              <a:buChar char="§"/>
            </a:pPr>
            <a:endParaRPr lang="en-CA" sz="1600" dirty="0">
              <a:solidFill>
                <a:schemeClr val="tx1"/>
              </a:solidFill>
            </a:endParaRPr>
          </a:p>
        </p:txBody>
      </p:sp>
    </p:spTree>
    <p:extLst>
      <p:ext uri="{BB962C8B-B14F-4D97-AF65-F5344CB8AC3E}">
        <p14:creationId xmlns:p14="http://schemas.microsoft.com/office/powerpoint/2010/main" val="19958050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U13AA Raiders- Candice Wyma</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1"/>
            <a:ext cx="7989754" cy="4527569"/>
          </a:xfrm>
        </p:spPr>
        <p:txBody>
          <a:bodyPr>
            <a:normAutofit/>
          </a:bodyPr>
          <a:lstStyle/>
          <a:p>
            <a:pPr marL="123444" indent="0">
              <a:buClrTx/>
              <a:buNone/>
            </a:pPr>
            <a:r>
              <a:rPr lang="en-US" sz="2000" b="1" dirty="0">
                <a:solidFill>
                  <a:schemeClr val="tx1"/>
                </a:solidFill>
              </a:rPr>
              <a:t>Head Coach- </a:t>
            </a:r>
            <a:r>
              <a:rPr lang="en-US" sz="2000" dirty="0">
                <a:solidFill>
                  <a:schemeClr val="tx1"/>
                </a:solidFill>
              </a:rPr>
              <a:t>Tristan Desmet</a:t>
            </a:r>
          </a:p>
          <a:p>
            <a:pPr>
              <a:buClrTx/>
              <a:buFont typeface="Arial" panose="020B0604020202020204" pitchFamily="34" charset="0"/>
              <a:buChar char="•"/>
            </a:pPr>
            <a:endParaRPr lang="en-US" sz="2000" dirty="0">
              <a:solidFill>
                <a:schemeClr val="tx1"/>
              </a:solidFill>
            </a:endParaRPr>
          </a:p>
          <a:p>
            <a:pPr algn="l">
              <a:buClrTx/>
              <a:buFont typeface="Arial" panose="020B0604020202020204" pitchFamily="34" charset="0"/>
              <a:buChar char="•"/>
            </a:pPr>
            <a:r>
              <a:rPr lang="en-US" sz="2000" b="0" i="0" dirty="0">
                <a:solidFill>
                  <a:schemeClr val="tx1"/>
                </a:solidFill>
                <a:effectLst/>
              </a:rPr>
              <a:t>Okotoks hosted the Preseason tournament.</a:t>
            </a:r>
          </a:p>
          <a:p>
            <a:pPr algn="l">
              <a:buClrTx/>
              <a:buFont typeface="Arial" panose="020B0604020202020204" pitchFamily="34" charset="0"/>
              <a:buChar char="•"/>
            </a:pPr>
            <a:r>
              <a:rPr lang="en-US" sz="2000" b="0" i="0" dirty="0">
                <a:solidFill>
                  <a:schemeClr val="tx1"/>
                </a:solidFill>
                <a:effectLst/>
              </a:rPr>
              <a:t>Season started </a:t>
            </a:r>
            <a:r>
              <a:rPr lang="en-US" sz="2000" b="0" i="0" u="none" strike="noStrike" dirty="0">
                <a:solidFill>
                  <a:schemeClr val="tx1"/>
                </a:solidFill>
                <a:effectLst/>
              </a:rPr>
              <a:t>Oct 18th</a:t>
            </a:r>
            <a:r>
              <a:rPr lang="en-US" sz="2000" b="0" i="0" dirty="0">
                <a:solidFill>
                  <a:schemeClr val="tx1"/>
                </a:solidFill>
                <a:effectLst/>
              </a:rPr>
              <a:t>. Currently sitting in 7th as of </a:t>
            </a:r>
            <a:r>
              <a:rPr lang="en-US" sz="2000" b="0" i="0" u="none" strike="noStrike" dirty="0">
                <a:solidFill>
                  <a:schemeClr val="tx1"/>
                </a:solidFill>
                <a:effectLst/>
              </a:rPr>
              <a:t>Nov 27</a:t>
            </a:r>
            <a:r>
              <a:rPr lang="en-US" sz="2000" b="0" i="0" u="none" strike="noStrike" baseline="30000" dirty="0">
                <a:solidFill>
                  <a:schemeClr val="tx1"/>
                </a:solidFill>
                <a:effectLst/>
              </a:rPr>
              <a:t>th</a:t>
            </a:r>
            <a:r>
              <a:rPr lang="en-US" sz="2000" b="0" i="0" u="none" strike="noStrike" dirty="0">
                <a:solidFill>
                  <a:schemeClr val="tx1"/>
                </a:solidFill>
                <a:effectLst/>
              </a:rPr>
              <a:t> with a </a:t>
            </a:r>
            <a:r>
              <a:rPr lang="en-US" sz="2000" b="0" i="0" dirty="0">
                <a:solidFill>
                  <a:schemeClr val="tx1"/>
                </a:solidFill>
                <a:effectLst/>
              </a:rPr>
              <a:t> 0-</a:t>
            </a:r>
            <a:r>
              <a:rPr lang="en-US" sz="2000" dirty="0">
                <a:solidFill>
                  <a:schemeClr val="tx1"/>
                </a:solidFill>
              </a:rPr>
              <a:t>6</a:t>
            </a:r>
            <a:r>
              <a:rPr lang="en-US" sz="2000" b="0" i="0" dirty="0">
                <a:solidFill>
                  <a:schemeClr val="tx1"/>
                </a:solidFill>
                <a:effectLst/>
              </a:rPr>
              <a:t>-1 record </a:t>
            </a:r>
          </a:p>
          <a:p>
            <a:pPr algn="l">
              <a:buClrTx/>
              <a:buFont typeface="Arial" panose="020B0604020202020204" pitchFamily="34" charset="0"/>
              <a:buChar char="•"/>
            </a:pPr>
            <a:r>
              <a:rPr lang="en-US" sz="2000" b="0" i="0" dirty="0">
                <a:solidFill>
                  <a:schemeClr val="tx1"/>
                </a:solidFill>
                <a:effectLst/>
              </a:rPr>
              <a:t>Went to the </a:t>
            </a:r>
            <a:r>
              <a:rPr lang="en-US" sz="2000" b="0" i="0" u="none" strike="noStrike" dirty="0">
                <a:solidFill>
                  <a:schemeClr val="tx1"/>
                </a:solidFill>
                <a:effectLst/>
              </a:rPr>
              <a:t>Thanksgiving</a:t>
            </a:r>
            <a:r>
              <a:rPr lang="en-US" sz="2000" b="0" i="0" dirty="0">
                <a:solidFill>
                  <a:schemeClr val="tx1"/>
                </a:solidFill>
                <a:effectLst/>
              </a:rPr>
              <a:t> Tournament in Calgary, had 2 wins and 2 losses.</a:t>
            </a:r>
          </a:p>
          <a:p>
            <a:pPr algn="l">
              <a:buClrTx/>
              <a:buFont typeface="Arial" panose="020B0604020202020204" pitchFamily="34" charset="0"/>
              <a:buChar char="•"/>
            </a:pPr>
            <a:r>
              <a:rPr lang="en-US" sz="2000" b="0" i="0" dirty="0">
                <a:solidFill>
                  <a:schemeClr val="tx1"/>
                </a:solidFill>
                <a:effectLst/>
              </a:rPr>
              <a:t>Participating in the Okotoks Female Tournament and the All Stars Tournament in Edmonton.</a:t>
            </a:r>
            <a:br>
              <a:rPr lang="en-US" sz="2000" dirty="0"/>
            </a:br>
            <a:endParaRPr lang="en-US" sz="2000" b="1" i="0" dirty="0">
              <a:solidFill>
                <a:srgbClr val="000000"/>
              </a:solidFill>
              <a:effectLst/>
            </a:endParaRPr>
          </a:p>
          <a:p>
            <a:endParaRPr lang="en-CA" dirty="0"/>
          </a:p>
        </p:txBody>
      </p:sp>
    </p:spTree>
    <p:extLst>
      <p:ext uri="{BB962C8B-B14F-4D97-AF65-F5344CB8AC3E}">
        <p14:creationId xmlns:p14="http://schemas.microsoft.com/office/powerpoint/2010/main" val="3029218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6281-B003-DEB5-6DD5-022A8BC3F1AC}"/>
              </a:ext>
            </a:extLst>
          </p:cNvPr>
          <p:cNvSpPr>
            <a:spLocks noGrp="1"/>
          </p:cNvSpPr>
          <p:nvPr>
            <p:ph type="title"/>
          </p:nvPr>
        </p:nvSpPr>
        <p:spPr/>
        <p:txBody>
          <a:bodyPr/>
          <a:lstStyle/>
          <a:p>
            <a:pPr algn="ctr"/>
            <a:r>
              <a:rPr lang="en-US" b="1" dirty="0">
                <a:solidFill>
                  <a:schemeClr val="accent1"/>
                </a:solidFill>
              </a:rPr>
              <a:t>U13AA Oilers- Candice Wyma</a:t>
            </a:r>
            <a:endParaRPr lang="en-CA" dirty="0"/>
          </a:p>
        </p:txBody>
      </p:sp>
      <p:sp>
        <p:nvSpPr>
          <p:cNvPr id="3" name="Text Placeholder 2">
            <a:extLst>
              <a:ext uri="{FF2B5EF4-FFF2-40B4-BE49-F238E27FC236}">
                <a16:creationId xmlns:a16="http://schemas.microsoft.com/office/drawing/2014/main" id="{A1353EA3-CE82-CAE2-9D6D-9B391E8B6CFC}"/>
              </a:ext>
            </a:extLst>
          </p:cNvPr>
          <p:cNvSpPr>
            <a:spLocks noGrp="1"/>
          </p:cNvSpPr>
          <p:nvPr>
            <p:ph type="body" idx="1"/>
          </p:nvPr>
        </p:nvSpPr>
        <p:spPr>
          <a:xfrm>
            <a:off x="581190" y="2228000"/>
            <a:ext cx="7989754" cy="4325200"/>
          </a:xfrm>
        </p:spPr>
        <p:txBody>
          <a:bodyPr>
            <a:normAutofit/>
          </a:bodyPr>
          <a:lstStyle/>
          <a:p>
            <a:pPr marL="123444" indent="0" algn="l">
              <a:buClrTx/>
              <a:buNone/>
            </a:pPr>
            <a:r>
              <a:rPr lang="en-US" sz="2000" b="1" i="0" dirty="0">
                <a:solidFill>
                  <a:schemeClr val="tx1"/>
                </a:solidFill>
                <a:effectLst/>
              </a:rPr>
              <a:t>Head Coach- </a:t>
            </a:r>
            <a:r>
              <a:rPr lang="en-US" sz="2000" dirty="0">
                <a:solidFill>
                  <a:schemeClr val="tx1"/>
                </a:solidFill>
              </a:rPr>
              <a:t>Tyler Hilbert</a:t>
            </a:r>
          </a:p>
          <a:p>
            <a:pPr marL="123444" indent="0" algn="l">
              <a:buClrTx/>
              <a:buNone/>
            </a:pPr>
            <a:endParaRPr lang="en-US" sz="2000" dirty="0">
              <a:solidFill>
                <a:schemeClr val="tx1"/>
              </a:solidFill>
            </a:endParaRPr>
          </a:p>
          <a:p>
            <a:pPr algn="l">
              <a:buClrTx/>
              <a:buFont typeface="Arial" panose="020B0604020202020204" pitchFamily="34" charset="0"/>
              <a:buChar char="•"/>
            </a:pPr>
            <a:r>
              <a:rPr lang="en-US" sz="2000" b="0" i="0" dirty="0">
                <a:solidFill>
                  <a:srgbClr val="000000"/>
                </a:solidFill>
                <a:effectLst/>
              </a:rPr>
              <a:t>The Pre-season tournament was held in Airdrie.</a:t>
            </a:r>
          </a:p>
          <a:p>
            <a:pPr algn="l">
              <a:buClrTx/>
              <a:buFont typeface="Arial" panose="020B0604020202020204" pitchFamily="34" charset="0"/>
              <a:buChar char="•"/>
            </a:pPr>
            <a:r>
              <a:rPr lang="en-US" sz="2000" b="0" i="0" dirty="0">
                <a:solidFill>
                  <a:srgbClr val="000000"/>
                </a:solidFill>
                <a:effectLst/>
              </a:rPr>
              <a:t>As </a:t>
            </a:r>
            <a:r>
              <a:rPr lang="en-US" sz="2000" b="0" i="0">
                <a:solidFill>
                  <a:schemeClr val="tx1"/>
                </a:solidFill>
                <a:effectLst/>
              </a:rPr>
              <a:t>of </a:t>
            </a:r>
            <a:r>
              <a:rPr lang="en-US" sz="2000">
                <a:solidFill>
                  <a:schemeClr val="tx1"/>
                </a:solidFill>
              </a:rPr>
              <a:t>November 27th, </a:t>
            </a:r>
            <a:r>
              <a:rPr lang="en-US" sz="2000" b="0" i="0" dirty="0">
                <a:solidFill>
                  <a:schemeClr val="tx1"/>
                </a:solidFill>
                <a:effectLst/>
              </a:rPr>
              <a:t>the </a:t>
            </a:r>
            <a:r>
              <a:rPr lang="en-US" sz="2000" b="0" i="0" dirty="0">
                <a:solidFill>
                  <a:srgbClr val="000000"/>
                </a:solidFill>
                <a:effectLst/>
              </a:rPr>
              <a:t>team is sitting 6th in division with a 4-9-0 record.</a:t>
            </a:r>
          </a:p>
          <a:p>
            <a:pPr algn="l">
              <a:buClrTx/>
              <a:buFont typeface="Arial" panose="020B0604020202020204" pitchFamily="34" charset="0"/>
              <a:buChar char="•"/>
            </a:pPr>
            <a:r>
              <a:rPr lang="en-US" sz="2000" b="0" i="0" dirty="0">
                <a:solidFill>
                  <a:srgbClr val="000000"/>
                </a:solidFill>
                <a:effectLst/>
              </a:rPr>
              <a:t>Team is struggling to get accepted into any tournaments so far.</a:t>
            </a:r>
          </a:p>
          <a:p>
            <a:pPr algn="l">
              <a:buClrTx/>
              <a:buFont typeface="Arial" panose="020B0604020202020204" pitchFamily="34" charset="0"/>
              <a:buChar char="•"/>
            </a:pPr>
            <a:r>
              <a:rPr lang="en-US" sz="2000" b="0" i="0" dirty="0">
                <a:solidFill>
                  <a:srgbClr val="000000"/>
                </a:solidFill>
                <a:effectLst/>
              </a:rPr>
              <a:t>Team is doing well with a positive outlook and supportive coaching staff. </a:t>
            </a:r>
          </a:p>
          <a:p>
            <a:pPr algn="l">
              <a:buClrTx/>
              <a:buFont typeface="Wingdings" panose="05000000000000000000" pitchFamily="2" charset="2"/>
              <a:buChar char="§"/>
            </a:pPr>
            <a:endParaRPr lang="en-US" sz="2600" b="0" i="0" dirty="0">
              <a:solidFill>
                <a:schemeClr val="tx1"/>
              </a:solidFill>
              <a:effectLst/>
            </a:endParaRPr>
          </a:p>
          <a:p>
            <a:endParaRPr lang="en-CA" dirty="0"/>
          </a:p>
        </p:txBody>
      </p:sp>
    </p:spTree>
    <p:extLst>
      <p:ext uri="{BB962C8B-B14F-4D97-AF65-F5344CB8AC3E}">
        <p14:creationId xmlns:p14="http://schemas.microsoft.com/office/powerpoint/2010/main" val="8059174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5C4-42E8-D04E-9FF4-D649B5FF1678}"/>
              </a:ext>
            </a:extLst>
          </p:cNvPr>
          <p:cNvSpPr>
            <a:spLocks noGrp="1"/>
          </p:cNvSpPr>
          <p:nvPr>
            <p:ph type="title"/>
          </p:nvPr>
        </p:nvSpPr>
        <p:spPr>
          <a:xfrm>
            <a:off x="532958" y="826888"/>
            <a:ext cx="7989754" cy="1083332"/>
          </a:xfrm>
        </p:spPr>
        <p:txBody>
          <a:bodyPr>
            <a:normAutofit/>
          </a:bodyPr>
          <a:lstStyle/>
          <a:p>
            <a:pPr algn="ctr"/>
            <a:r>
              <a:rPr lang="en-US" b="1" dirty="0">
                <a:solidFill>
                  <a:schemeClr val="accent1"/>
                </a:solidFill>
              </a:rPr>
              <a:t>OOAA IGM Agenda</a:t>
            </a:r>
            <a:endParaRPr lang="en-US" sz="2000" b="1" dirty="0">
              <a:solidFill>
                <a:schemeClr val="accent1"/>
              </a:solidFill>
            </a:endParaRPr>
          </a:p>
        </p:txBody>
      </p:sp>
      <p:sp>
        <p:nvSpPr>
          <p:cNvPr id="3" name="Text Placeholder 2">
            <a:extLst>
              <a:ext uri="{FF2B5EF4-FFF2-40B4-BE49-F238E27FC236}">
                <a16:creationId xmlns:a16="http://schemas.microsoft.com/office/drawing/2014/main" id="{8DF9A4D6-CB4C-0A43-8E82-C1245CE75350}"/>
              </a:ext>
            </a:extLst>
          </p:cNvPr>
          <p:cNvSpPr>
            <a:spLocks noGrp="1"/>
          </p:cNvSpPr>
          <p:nvPr>
            <p:ph type="body" idx="1"/>
          </p:nvPr>
        </p:nvSpPr>
        <p:spPr>
          <a:xfrm>
            <a:off x="1020577" y="1767870"/>
            <a:ext cx="8123423" cy="4263242"/>
          </a:xfrm>
        </p:spPr>
        <p:txBody>
          <a:bodyPr>
            <a:normAutofit/>
          </a:bodyPr>
          <a:lstStyle/>
          <a:p>
            <a:pPr marL="712787" indent="-342900" hangingPunct="0">
              <a:buClr>
                <a:schemeClr val="accent1"/>
              </a:buClr>
              <a:buSzPct val="100000"/>
              <a:buFont typeface="Wingdings" panose="05000000000000000000" pitchFamily="2" charset="2"/>
              <a:buChar char="§"/>
            </a:pPr>
            <a:r>
              <a:rPr lang="en-US" sz="1600" dirty="0">
                <a:solidFill>
                  <a:schemeClr val="tx1"/>
                </a:solidFill>
              </a:rPr>
              <a:t>Roll Call of Officers and Directors</a:t>
            </a:r>
          </a:p>
          <a:p>
            <a:pPr marL="712787" indent="-342900" hangingPunct="0">
              <a:buClr>
                <a:schemeClr val="accent1"/>
              </a:buClr>
              <a:buSzPct val="100000"/>
              <a:buFont typeface="Wingdings" panose="05000000000000000000" pitchFamily="2" charset="2"/>
              <a:buChar char="§"/>
            </a:pPr>
            <a:r>
              <a:rPr lang="en-US" sz="1600" dirty="0">
                <a:solidFill>
                  <a:schemeClr val="tx1"/>
                </a:solidFill>
              </a:rPr>
              <a:t>Review of 2024 AGM Minutes</a:t>
            </a:r>
          </a:p>
          <a:p>
            <a:pPr marL="712787" indent="-342900" hangingPunct="0">
              <a:buClr>
                <a:schemeClr val="accent1"/>
              </a:buClr>
              <a:buSzPct val="100000"/>
              <a:buFont typeface="Wingdings" panose="05000000000000000000" pitchFamily="2" charset="2"/>
              <a:buChar char="§"/>
            </a:pPr>
            <a:r>
              <a:rPr lang="en-US" sz="1600" dirty="0">
                <a:solidFill>
                  <a:schemeClr val="tx1"/>
                </a:solidFill>
              </a:rPr>
              <a:t>Executive Reports/Financial Reports</a:t>
            </a:r>
          </a:p>
          <a:p>
            <a:pPr marL="712787" indent="-342900" hangingPunct="0">
              <a:buClr>
                <a:schemeClr val="accent1"/>
              </a:buClr>
              <a:buSzPct val="100000"/>
              <a:buFont typeface="Wingdings" panose="05000000000000000000" pitchFamily="2" charset="2"/>
              <a:buChar char="§"/>
            </a:pPr>
            <a:r>
              <a:rPr lang="en-US" sz="1600" dirty="0">
                <a:solidFill>
                  <a:schemeClr val="tx1"/>
                </a:solidFill>
              </a:rPr>
              <a:t>Ice Schedulers Report</a:t>
            </a:r>
          </a:p>
          <a:p>
            <a:pPr marL="712787" indent="-342900" hangingPunct="0">
              <a:buClr>
                <a:schemeClr val="accent1"/>
              </a:buClr>
              <a:buSzPct val="100000"/>
              <a:buFont typeface="Wingdings" panose="05000000000000000000" pitchFamily="2" charset="2"/>
              <a:buChar char="§"/>
            </a:pPr>
            <a:r>
              <a:rPr lang="en-US" sz="1600" dirty="0">
                <a:solidFill>
                  <a:schemeClr val="tx1"/>
                </a:solidFill>
              </a:rPr>
              <a:t>Coach Director Report</a:t>
            </a:r>
          </a:p>
          <a:p>
            <a:pPr marL="712787" indent="-342900" hangingPunct="0">
              <a:buClr>
                <a:schemeClr val="accent1"/>
              </a:buClr>
              <a:buSzPct val="100000"/>
              <a:buFont typeface="Wingdings" panose="05000000000000000000" pitchFamily="2" charset="2"/>
              <a:buChar char="§"/>
            </a:pPr>
            <a:r>
              <a:rPr lang="en-US" sz="1600" dirty="0">
                <a:solidFill>
                  <a:schemeClr val="tx1"/>
                </a:solidFill>
              </a:rPr>
              <a:t>Division Directors Reports</a:t>
            </a:r>
          </a:p>
          <a:p>
            <a:pPr marL="712787" indent="-342900" hangingPunct="0">
              <a:buClr>
                <a:schemeClr val="accent1"/>
              </a:buClr>
              <a:buSzPct val="100000"/>
              <a:buFont typeface="Wingdings" panose="05000000000000000000" pitchFamily="2" charset="2"/>
              <a:buChar char="§"/>
            </a:pPr>
            <a:r>
              <a:rPr lang="en-US" sz="1600" dirty="0">
                <a:solidFill>
                  <a:schemeClr val="tx1"/>
                </a:solidFill>
              </a:rPr>
              <a:t>Q and A</a:t>
            </a:r>
          </a:p>
          <a:p>
            <a:pPr marL="712787" indent="-342900" hangingPunct="0">
              <a:buClr>
                <a:schemeClr val="accent1"/>
              </a:buClr>
              <a:buSzPct val="100000"/>
              <a:buFont typeface="Wingdings" panose="05000000000000000000" pitchFamily="2" charset="2"/>
              <a:buChar char="§"/>
            </a:pPr>
            <a:r>
              <a:rPr lang="en-US" sz="1600" dirty="0">
                <a:solidFill>
                  <a:schemeClr val="tx1"/>
                </a:solidFill>
              </a:rPr>
              <a:t>Adjournment</a:t>
            </a:r>
          </a:p>
          <a:p>
            <a:pPr>
              <a:buClrTx/>
              <a:buFont typeface="Arial" panose="020B0604020202020204" pitchFamily="34" charset="0"/>
              <a:buChar char="•"/>
            </a:pPr>
            <a:endParaRPr lang="en-CA" sz="1400" dirty="0"/>
          </a:p>
        </p:txBody>
      </p:sp>
    </p:spTree>
    <p:extLst>
      <p:ext uri="{BB962C8B-B14F-4D97-AF65-F5344CB8AC3E}">
        <p14:creationId xmlns:p14="http://schemas.microsoft.com/office/powerpoint/2010/main" val="16106742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U15AA Raiders- Nicole Brockhoff</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l">
              <a:buClrTx/>
              <a:buNone/>
            </a:pPr>
            <a:r>
              <a:rPr lang="en-CA" sz="2000" b="1" i="0" dirty="0">
                <a:solidFill>
                  <a:schemeClr val="tx1"/>
                </a:solidFill>
                <a:effectLst/>
              </a:rPr>
              <a:t>Head Coach- </a:t>
            </a:r>
            <a:r>
              <a:rPr lang="en-CA" sz="2000" b="1" dirty="0">
                <a:solidFill>
                  <a:schemeClr val="tx1"/>
                </a:solidFill>
              </a:rPr>
              <a:t>Mark Hallam</a:t>
            </a:r>
          </a:p>
          <a:p>
            <a:pPr algn="l">
              <a:buClrTx/>
              <a:buFont typeface="Arial" panose="020B0604020202020204" pitchFamily="34" charset="0"/>
              <a:buChar char="•"/>
            </a:pPr>
            <a:endParaRPr lang="en-CA" sz="2000" b="1" i="0" dirty="0">
              <a:solidFill>
                <a:schemeClr val="tx1"/>
              </a:solidFill>
              <a:effectLst/>
            </a:endParaRPr>
          </a:p>
          <a:p>
            <a:pPr algn="l">
              <a:buClrTx/>
              <a:buFont typeface="Arial" panose="020B0604020202020204" pitchFamily="34" charset="0"/>
              <a:buChar char="•"/>
            </a:pP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The Raiders hosted a 4 team Pre-Season tournament in Medicine Hat.  They had one win, one tie and a loss.  All close games.</a:t>
            </a:r>
          </a:p>
          <a:p>
            <a:pPr algn="l">
              <a:buClrTx/>
              <a:buFont typeface="Arial" panose="020B0604020202020204" pitchFamily="34" charset="0"/>
              <a:buChar char="•"/>
            </a:pPr>
            <a:r>
              <a:rPr lang="en-US" sz="2000" b="0" i="0" dirty="0">
                <a:solidFill>
                  <a:srgbClr val="000000"/>
                </a:solidFill>
                <a:effectLst/>
              </a:rPr>
              <a:t>The Raiders attended  The Firestarter Tournament in September.  </a:t>
            </a:r>
          </a:p>
          <a:p>
            <a:pPr marL="123444" indent="0" algn="l">
              <a:buClrTx/>
              <a:buNone/>
            </a:pPr>
            <a:r>
              <a:rPr lang="en-US" sz="2000" dirty="0">
                <a:solidFill>
                  <a:srgbClr val="000000"/>
                </a:solidFill>
              </a:rPr>
              <a:t>      </a:t>
            </a:r>
            <a:r>
              <a:rPr lang="en-US" sz="2000" b="0" i="0" dirty="0">
                <a:solidFill>
                  <a:srgbClr val="000000"/>
                </a:solidFill>
                <a:effectLst/>
              </a:rPr>
              <a:t>Had 1 win, 1 tie and lost 2 games.</a:t>
            </a:r>
          </a:p>
          <a:p>
            <a:pPr algn="l">
              <a:buClrTx/>
              <a:buFont typeface="Arial" panose="020B0604020202020204" pitchFamily="34" charset="0"/>
              <a:buChar char="•"/>
            </a:pPr>
            <a:r>
              <a:rPr lang="en-US" sz="2000" b="0" i="0" dirty="0">
                <a:solidFill>
                  <a:srgbClr val="000000"/>
                </a:solidFill>
                <a:effectLst/>
              </a:rPr>
              <a:t>Regular season started Oct. 19/24.  </a:t>
            </a:r>
          </a:p>
          <a:p>
            <a:pPr algn="l">
              <a:buClrTx/>
              <a:buFont typeface="Arial" panose="020B0604020202020204" pitchFamily="34" charset="0"/>
              <a:buChar char="•"/>
            </a:pPr>
            <a:r>
              <a:rPr lang="en-US" sz="2000" dirty="0">
                <a:solidFill>
                  <a:srgbClr val="000000"/>
                </a:solidFill>
              </a:rPr>
              <a:t>Sitting in 6</a:t>
            </a:r>
            <a:r>
              <a:rPr lang="en-US" sz="2000" baseline="30000" dirty="0">
                <a:solidFill>
                  <a:srgbClr val="000000"/>
                </a:solidFill>
              </a:rPr>
              <a:t>th</a:t>
            </a:r>
            <a:r>
              <a:rPr lang="en-US" sz="2000" dirty="0">
                <a:solidFill>
                  <a:srgbClr val="000000"/>
                </a:solidFill>
              </a:rPr>
              <a:t> as of November 27</a:t>
            </a:r>
            <a:r>
              <a:rPr lang="en-US" sz="2000" baseline="30000" dirty="0">
                <a:solidFill>
                  <a:srgbClr val="000000"/>
                </a:solidFill>
              </a:rPr>
              <a:t>th</a:t>
            </a:r>
            <a:r>
              <a:rPr lang="en-US" sz="2000" dirty="0">
                <a:solidFill>
                  <a:srgbClr val="000000"/>
                </a:solidFill>
              </a:rPr>
              <a:t> with  6 W, 4 L, 1 T</a:t>
            </a:r>
            <a:endParaRPr lang="en-US" sz="2000" b="0" i="0" dirty="0">
              <a:solidFill>
                <a:srgbClr val="000000"/>
              </a:solidFill>
              <a:effectLst/>
            </a:endParaRPr>
          </a:p>
          <a:p>
            <a:pPr marL="123444" indent="0" algn="l">
              <a:buClrTx/>
              <a:buNone/>
            </a:pPr>
            <a:endParaRPr lang="en-CA" sz="1600" i="0" dirty="0">
              <a:solidFill>
                <a:schemeClr val="tx1"/>
              </a:solidFill>
              <a:effectLst/>
            </a:endParaRPr>
          </a:p>
          <a:p>
            <a:endParaRPr lang="en-CA" dirty="0"/>
          </a:p>
        </p:txBody>
      </p:sp>
    </p:spTree>
    <p:extLst>
      <p:ext uri="{BB962C8B-B14F-4D97-AF65-F5344CB8AC3E}">
        <p14:creationId xmlns:p14="http://schemas.microsoft.com/office/powerpoint/2010/main" val="14192311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U15AA Oilers- Michelle Barratt</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buClrTx/>
              <a:buNone/>
            </a:pPr>
            <a:r>
              <a:rPr lang="en-US" sz="1600" b="1" i="0" dirty="0">
                <a:solidFill>
                  <a:srgbClr val="000000"/>
                </a:solidFill>
                <a:effectLst/>
              </a:rPr>
              <a:t>U15AA Head Coach </a:t>
            </a:r>
            <a:r>
              <a:rPr lang="en-US" sz="1600" b="0" i="0" dirty="0">
                <a:solidFill>
                  <a:srgbClr val="000000"/>
                </a:solidFill>
                <a:effectLst/>
              </a:rPr>
              <a:t>– </a:t>
            </a:r>
            <a:r>
              <a:rPr lang="en-US" sz="1600" dirty="0">
                <a:solidFill>
                  <a:srgbClr val="000000"/>
                </a:solidFill>
              </a:rPr>
              <a:t>Geoff Stewart</a:t>
            </a:r>
            <a:endParaRPr lang="en-US" sz="1600" b="0" i="0" dirty="0">
              <a:solidFill>
                <a:srgbClr val="000000"/>
              </a:solidFill>
              <a:effectLst/>
            </a:endParaRPr>
          </a:p>
          <a:p>
            <a:pPr>
              <a:buClrTx/>
              <a:buFont typeface="Wingdings" panose="05000000000000000000" pitchFamily="2" charset="2"/>
              <a:buChar char="§"/>
            </a:pPr>
            <a:endParaRPr lang="en-US" sz="1600" dirty="0">
              <a:solidFill>
                <a:schemeClr val="tx1"/>
              </a:solidFill>
            </a:endParaRPr>
          </a:p>
          <a:p>
            <a:pPr>
              <a:buClrTx/>
              <a:buFont typeface="Wingdings" panose="05000000000000000000" pitchFamily="2" charset="2"/>
              <a:buChar char="§"/>
            </a:pPr>
            <a:endParaRPr lang="en-US" sz="1600" b="0" i="0" dirty="0">
              <a:solidFill>
                <a:schemeClr val="tx1"/>
              </a:solidFill>
              <a:effectLst/>
            </a:endParaRPr>
          </a:p>
          <a:p>
            <a:pPr>
              <a:buClrTx/>
              <a:buFont typeface="Wingdings" panose="05000000000000000000" pitchFamily="2" charset="2"/>
              <a:buChar char="§"/>
            </a:pPr>
            <a:r>
              <a:rPr lang="en-US" sz="1600" b="0" i="0" dirty="0">
                <a:solidFill>
                  <a:schemeClr val="tx1"/>
                </a:solidFill>
                <a:effectLst/>
              </a:rPr>
              <a:t>Currently as of </a:t>
            </a:r>
            <a:r>
              <a:rPr lang="en-US" sz="1600" b="0" i="0" u="none" strike="noStrike" dirty="0">
                <a:solidFill>
                  <a:schemeClr val="tx1"/>
                </a:solidFill>
                <a:effectLst/>
              </a:rPr>
              <a:t>Nov </a:t>
            </a:r>
            <a:r>
              <a:rPr lang="en-US" sz="1600" dirty="0">
                <a:solidFill>
                  <a:schemeClr val="tx1"/>
                </a:solidFill>
              </a:rPr>
              <a:t>27th</a:t>
            </a:r>
            <a:r>
              <a:rPr lang="en-US" sz="1600" b="0" i="0" u="none" strike="noStrike" dirty="0">
                <a:solidFill>
                  <a:schemeClr val="tx1"/>
                </a:solidFill>
                <a:effectLst/>
              </a:rPr>
              <a:t> </a:t>
            </a:r>
            <a:r>
              <a:rPr lang="en-US" sz="1600" b="0" i="0" dirty="0">
                <a:solidFill>
                  <a:schemeClr val="tx1"/>
                </a:solidFill>
                <a:effectLst/>
              </a:rPr>
              <a:t>sitting </a:t>
            </a:r>
            <a:r>
              <a:rPr lang="en-US" sz="1600" dirty="0">
                <a:solidFill>
                  <a:schemeClr val="tx1"/>
                </a:solidFill>
              </a:rPr>
              <a:t>3rd</a:t>
            </a:r>
            <a:r>
              <a:rPr lang="en-US" sz="1600" b="0" i="0" dirty="0">
                <a:solidFill>
                  <a:schemeClr val="tx1"/>
                </a:solidFill>
                <a:effectLst/>
              </a:rPr>
              <a:t> in the </a:t>
            </a:r>
            <a:r>
              <a:rPr lang="en-US" sz="1600" dirty="0">
                <a:solidFill>
                  <a:schemeClr val="tx1"/>
                </a:solidFill>
              </a:rPr>
              <a:t>AEHL South Division 7-5 record</a:t>
            </a:r>
            <a:endParaRPr lang="en-US" sz="1600" b="0" i="0" dirty="0">
              <a:solidFill>
                <a:schemeClr val="tx1"/>
              </a:solidFill>
              <a:effectLst/>
            </a:endParaRPr>
          </a:p>
          <a:p>
            <a:pPr>
              <a:buClrTx/>
              <a:buFont typeface="Wingdings" panose="05000000000000000000" pitchFamily="2" charset="2"/>
              <a:buChar char="§"/>
            </a:pPr>
            <a:r>
              <a:rPr lang="en-US" sz="1600" b="0" i="0" dirty="0">
                <a:solidFill>
                  <a:schemeClr val="tx1"/>
                </a:solidFill>
                <a:effectLst/>
              </a:rPr>
              <a:t>Attended </a:t>
            </a:r>
            <a:r>
              <a:rPr lang="en-US" sz="1600" dirty="0">
                <a:solidFill>
                  <a:schemeClr val="tx1"/>
                </a:solidFill>
              </a:rPr>
              <a:t>a tournament in Bonnyville</a:t>
            </a:r>
            <a:endParaRPr lang="en-US" sz="1600" b="0" i="0" dirty="0">
              <a:solidFill>
                <a:schemeClr val="tx1"/>
              </a:solidFill>
              <a:effectLst/>
            </a:endParaRPr>
          </a:p>
          <a:p>
            <a:pPr>
              <a:buClrTx/>
              <a:buFont typeface="Wingdings" panose="05000000000000000000" pitchFamily="2" charset="2"/>
              <a:buChar char="§"/>
            </a:pPr>
            <a:r>
              <a:rPr lang="en-US" sz="1600" b="0" i="0" dirty="0">
                <a:solidFill>
                  <a:schemeClr val="tx1"/>
                </a:solidFill>
                <a:effectLst/>
              </a:rPr>
              <a:t>Will be attending a tournament in Lethbridge in </a:t>
            </a:r>
            <a:r>
              <a:rPr lang="en-US" sz="1600" b="0" i="0" u="none" strike="noStrike" dirty="0">
                <a:solidFill>
                  <a:schemeClr val="tx1"/>
                </a:solidFill>
                <a:effectLst/>
              </a:rPr>
              <a:t>Jan 2025</a:t>
            </a:r>
            <a:endParaRPr lang="en-US" sz="1600" b="0" i="0" dirty="0">
              <a:solidFill>
                <a:schemeClr val="tx1"/>
              </a:solidFill>
              <a:effectLst/>
            </a:endParaRPr>
          </a:p>
          <a:p>
            <a:pPr>
              <a:buClrTx/>
              <a:buFont typeface="Wingdings" panose="05000000000000000000" pitchFamily="2" charset="2"/>
              <a:buChar char="§"/>
            </a:pPr>
            <a:r>
              <a:rPr lang="en-US" sz="1600" b="0" i="0" dirty="0">
                <a:solidFill>
                  <a:schemeClr val="tx1"/>
                </a:solidFill>
                <a:effectLst/>
              </a:rPr>
              <a:t>Planning community projects for the season</a:t>
            </a:r>
            <a:endParaRPr lang="en-US" sz="1600" b="0" i="0" dirty="0">
              <a:solidFill>
                <a:srgbClr val="000000"/>
              </a:solidFill>
              <a:effectLst/>
            </a:endParaRPr>
          </a:p>
        </p:txBody>
      </p:sp>
    </p:spTree>
    <p:extLst>
      <p:ext uri="{BB962C8B-B14F-4D97-AF65-F5344CB8AC3E}">
        <p14:creationId xmlns:p14="http://schemas.microsoft.com/office/powerpoint/2010/main" val="32387343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U15AAA Oilers- Michelle Barratt</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lnSpcReduction="10000"/>
          </a:bodyPr>
          <a:lstStyle/>
          <a:p>
            <a:pPr marL="123444" indent="0">
              <a:buClrTx/>
              <a:buNone/>
            </a:pPr>
            <a:endParaRPr lang="en-US" sz="1600" b="1" i="0" dirty="0">
              <a:solidFill>
                <a:schemeClr val="tx1"/>
              </a:solidFill>
              <a:effectLst/>
            </a:endParaRPr>
          </a:p>
          <a:p>
            <a:pPr marL="123444" indent="0">
              <a:buClrTx/>
              <a:buNone/>
            </a:pPr>
            <a:endParaRPr lang="en-US" sz="1600" b="1" dirty="0">
              <a:solidFill>
                <a:schemeClr val="tx1"/>
              </a:solidFill>
            </a:endParaRPr>
          </a:p>
          <a:p>
            <a:pPr marL="123444" indent="0">
              <a:buClrTx/>
              <a:buNone/>
            </a:pPr>
            <a:endParaRPr lang="en-US" sz="1600" b="1" i="0" dirty="0">
              <a:solidFill>
                <a:schemeClr val="tx1"/>
              </a:solidFill>
              <a:effectLst/>
            </a:endParaRPr>
          </a:p>
          <a:p>
            <a:pPr marL="123444" indent="0">
              <a:buClrTx/>
              <a:buNone/>
            </a:pPr>
            <a:r>
              <a:rPr lang="en-US" sz="1600" b="1" i="0" dirty="0">
                <a:solidFill>
                  <a:schemeClr val="tx1"/>
                </a:solidFill>
                <a:effectLst/>
              </a:rPr>
              <a:t>U15AAA Head Coach- </a:t>
            </a:r>
            <a:r>
              <a:rPr lang="en-US" sz="1600" dirty="0">
                <a:solidFill>
                  <a:schemeClr val="tx1"/>
                </a:solidFill>
              </a:rPr>
              <a:t>Daron Dumanski</a:t>
            </a:r>
          </a:p>
          <a:p>
            <a:pPr marL="123444" indent="0">
              <a:buClrTx/>
              <a:buNone/>
            </a:pPr>
            <a:endParaRPr lang="en-US" sz="1600" b="0" i="0" dirty="0">
              <a:solidFill>
                <a:schemeClr val="tx1"/>
              </a:solidFill>
              <a:effectLst/>
            </a:endParaRPr>
          </a:p>
          <a:p>
            <a:pPr>
              <a:buClrTx/>
              <a:buFont typeface="Wingdings" panose="05000000000000000000" pitchFamily="2" charset="2"/>
              <a:buChar char="§"/>
            </a:pPr>
            <a:r>
              <a:rPr lang="en-US" sz="1600" dirty="0">
                <a:solidFill>
                  <a:schemeClr val="tx1"/>
                </a:solidFill>
              </a:rPr>
              <a:t>Signed 6 players from the spring ID skates</a:t>
            </a:r>
          </a:p>
          <a:p>
            <a:pPr>
              <a:buClrTx/>
              <a:buFont typeface="Wingdings" panose="05000000000000000000" pitchFamily="2" charset="2"/>
              <a:buChar char="§"/>
            </a:pPr>
            <a:r>
              <a:rPr lang="en-US" sz="1600" dirty="0">
                <a:solidFill>
                  <a:schemeClr val="tx1"/>
                </a:solidFill>
              </a:rPr>
              <a:t>Changing the tryouts to having an Open camp and invite to Main camp was received positively and saw a way better Main camp tryout</a:t>
            </a:r>
          </a:p>
          <a:p>
            <a:pPr>
              <a:buClrTx/>
              <a:buFont typeface="Wingdings" panose="05000000000000000000" pitchFamily="2" charset="2"/>
              <a:buChar char="§"/>
            </a:pPr>
            <a:r>
              <a:rPr lang="en-US" sz="1600" dirty="0">
                <a:solidFill>
                  <a:schemeClr val="tx1"/>
                </a:solidFill>
              </a:rPr>
              <a:t>Numbers were down for tryouts overall for U15AAA  and U15AA</a:t>
            </a:r>
          </a:p>
          <a:p>
            <a:pPr marL="580644" lvl="1" indent="0">
              <a:buClrTx/>
              <a:buNone/>
            </a:pPr>
            <a:endParaRPr lang="en-US" sz="1600" dirty="0">
              <a:solidFill>
                <a:schemeClr val="tx1"/>
              </a:solidFill>
            </a:endParaRPr>
          </a:p>
          <a:p>
            <a:pPr>
              <a:buClrTx/>
              <a:buFont typeface="Wingdings" panose="05000000000000000000" pitchFamily="2" charset="2"/>
              <a:buChar char="§"/>
            </a:pPr>
            <a:r>
              <a:rPr lang="en-US" sz="1600" b="0" i="0" dirty="0">
                <a:solidFill>
                  <a:schemeClr val="tx1"/>
                </a:solidFill>
                <a:effectLst/>
              </a:rPr>
              <a:t>Currently as of </a:t>
            </a:r>
            <a:r>
              <a:rPr lang="en-US" sz="1600" b="0" i="0" u="none" strike="noStrike" dirty="0">
                <a:solidFill>
                  <a:schemeClr val="tx1"/>
                </a:solidFill>
                <a:effectLst/>
              </a:rPr>
              <a:t>Nov 27t</a:t>
            </a:r>
            <a:r>
              <a:rPr lang="en-US" sz="1600" b="0" i="0" dirty="0">
                <a:solidFill>
                  <a:schemeClr val="tx1"/>
                </a:solidFill>
                <a:effectLst/>
              </a:rPr>
              <a:t> sitting 2</a:t>
            </a:r>
            <a:r>
              <a:rPr lang="en-US" sz="1600" b="0" i="0" baseline="30000" dirty="0">
                <a:solidFill>
                  <a:schemeClr val="tx1"/>
                </a:solidFill>
                <a:effectLst/>
              </a:rPr>
              <a:t>nd</a:t>
            </a:r>
            <a:r>
              <a:rPr lang="en-US" sz="1600" b="0" i="0" dirty="0">
                <a:solidFill>
                  <a:schemeClr val="tx1"/>
                </a:solidFill>
                <a:effectLst/>
              </a:rPr>
              <a:t>  in AEHL at 9</a:t>
            </a:r>
            <a:r>
              <a:rPr lang="en-US" sz="1600" dirty="0">
                <a:solidFill>
                  <a:schemeClr val="tx1"/>
                </a:solidFill>
              </a:rPr>
              <a:t>-3-1</a:t>
            </a:r>
            <a:endParaRPr lang="en-US" sz="1600" b="0" i="0" dirty="0">
              <a:solidFill>
                <a:schemeClr val="tx1"/>
              </a:solidFill>
              <a:effectLst/>
            </a:endParaRPr>
          </a:p>
          <a:p>
            <a:pPr algn="l">
              <a:buClrTx/>
              <a:buFont typeface="Wingdings" panose="05000000000000000000" pitchFamily="2" charset="2"/>
              <a:buChar char="§"/>
            </a:pPr>
            <a:r>
              <a:rPr lang="en-US" sz="1600" b="0" i="0" dirty="0">
                <a:solidFill>
                  <a:schemeClr val="tx1"/>
                </a:solidFill>
                <a:effectLst/>
              </a:rPr>
              <a:t>Attended the Red Deer tournament </a:t>
            </a:r>
          </a:p>
          <a:p>
            <a:pPr algn="l">
              <a:buClrTx/>
              <a:buFont typeface="Wingdings" panose="05000000000000000000" pitchFamily="2" charset="2"/>
              <a:buChar char="§"/>
            </a:pPr>
            <a:r>
              <a:rPr lang="en-US" sz="1600" b="0" i="0" dirty="0">
                <a:solidFill>
                  <a:schemeClr val="tx1"/>
                </a:solidFill>
                <a:effectLst/>
              </a:rPr>
              <a:t>Attended the rocky Mountain Classic </a:t>
            </a:r>
          </a:p>
          <a:p>
            <a:pPr algn="l">
              <a:buClrTx/>
              <a:buFont typeface="Wingdings" panose="05000000000000000000" pitchFamily="2" charset="2"/>
              <a:buChar char="§"/>
            </a:pPr>
            <a:r>
              <a:rPr lang="en-US" sz="1600" b="0" i="0" dirty="0">
                <a:solidFill>
                  <a:schemeClr val="tx1"/>
                </a:solidFill>
                <a:effectLst/>
              </a:rPr>
              <a:t>Attending Crown</a:t>
            </a:r>
            <a:r>
              <a:rPr lang="en-US" sz="1600" dirty="0">
                <a:solidFill>
                  <a:schemeClr val="tx1"/>
                </a:solidFill>
              </a:rPr>
              <a:t>e Invitational in January</a:t>
            </a:r>
          </a:p>
          <a:p>
            <a:pPr marL="123444" indent="0">
              <a:buClrTx/>
              <a:buNone/>
            </a:pPr>
            <a:endParaRPr lang="en-US" sz="1600" b="0" i="0" dirty="0">
              <a:solidFill>
                <a:schemeClr val="tx1"/>
              </a:solidFill>
              <a:effectLst/>
            </a:endParaRPr>
          </a:p>
          <a:p>
            <a:pPr marL="123444" indent="0">
              <a:buClrTx/>
              <a:buNone/>
            </a:pPr>
            <a:endParaRPr lang="en-US" sz="1600" b="0" i="0" dirty="0">
              <a:solidFill>
                <a:schemeClr val="tx1"/>
              </a:solidFill>
              <a:effectLst/>
            </a:endParaRPr>
          </a:p>
          <a:p>
            <a:pPr marL="123444" indent="0">
              <a:buNone/>
            </a:pPr>
            <a:endParaRPr lang="en-CA" dirty="0"/>
          </a:p>
        </p:txBody>
      </p:sp>
    </p:spTree>
    <p:extLst>
      <p:ext uri="{BB962C8B-B14F-4D97-AF65-F5344CB8AC3E}">
        <p14:creationId xmlns:p14="http://schemas.microsoft.com/office/powerpoint/2010/main" val="226592039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U16AA Oilers- Katie Goulard</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l">
              <a:buClr>
                <a:schemeClr val="accent1"/>
              </a:buClr>
              <a:buNone/>
            </a:pPr>
            <a:r>
              <a:rPr lang="en-US" sz="1600" b="1" i="0" dirty="0">
                <a:solidFill>
                  <a:srgbClr val="000000"/>
                </a:solidFill>
                <a:effectLst/>
              </a:rPr>
              <a:t>Head Coach - John Shaw</a:t>
            </a:r>
          </a:p>
          <a:p>
            <a:pPr marL="123444" indent="0" algn="l">
              <a:buClr>
                <a:schemeClr val="accent1"/>
              </a:buClr>
              <a:buNone/>
            </a:pPr>
            <a:endParaRPr lang="en-US" sz="1600" b="1" i="0" dirty="0">
              <a:solidFill>
                <a:srgbClr val="000000"/>
              </a:solidFill>
              <a:effectLst/>
            </a:endParaRPr>
          </a:p>
          <a:p>
            <a:pPr algn="l">
              <a:buClr>
                <a:schemeClr val="accent1"/>
              </a:buClr>
              <a:buFont typeface="Wingdings" panose="05000000000000000000" pitchFamily="2" charset="2"/>
              <a:buChar char="§"/>
            </a:pPr>
            <a:r>
              <a:rPr lang="en-CA" sz="1600" b="0" i="0" dirty="0">
                <a:solidFill>
                  <a:schemeClr val="tx1"/>
                </a:solidFill>
                <a:effectLst/>
              </a:rPr>
              <a:t>Record as of Nov. 1</a:t>
            </a:r>
            <a:r>
              <a:rPr lang="en-CA" sz="1600" b="0" i="0" baseline="30000" dirty="0">
                <a:solidFill>
                  <a:schemeClr val="tx1"/>
                </a:solidFill>
                <a:effectLst/>
              </a:rPr>
              <a:t>st</a:t>
            </a:r>
            <a:r>
              <a:rPr lang="en-CA" sz="1600" b="0" i="0" dirty="0">
                <a:solidFill>
                  <a:schemeClr val="tx1"/>
                </a:solidFill>
                <a:effectLst/>
              </a:rPr>
              <a:t>: GP: 7; W: 2; L: 4; Sitting 4</a:t>
            </a:r>
            <a:r>
              <a:rPr lang="en-CA" sz="1600" b="0" i="0" baseline="30000" dirty="0">
                <a:solidFill>
                  <a:schemeClr val="tx1"/>
                </a:solidFill>
                <a:effectLst/>
              </a:rPr>
              <a:t>th</a:t>
            </a:r>
            <a:r>
              <a:rPr lang="en-CA" sz="1600" b="0" i="0" dirty="0">
                <a:solidFill>
                  <a:schemeClr val="tx1"/>
                </a:solidFill>
                <a:effectLst/>
              </a:rPr>
              <a:t> out of 7 in AEHL South Division</a:t>
            </a:r>
          </a:p>
          <a:p>
            <a:pPr algn="l">
              <a:buClr>
                <a:schemeClr val="accent1"/>
              </a:buClr>
              <a:buFont typeface="Wingdings" panose="05000000000000000000" pitchFamily="2" charset="2"/>
              <a:buChar char="§"/>
            </a:pPr>
            <a:r>
              <a:rPr lang="en-C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Registered in the Tournament of Champions in Edmonton, Nov. </a:t>
            </a:r>
            <a:r>
              <a:rPr lang="en-CA"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8-11</a:t>
            </a:r>
            <a:r>
              <a:rPr lang="en-CA"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a:t>
            </a:r>
            <a:endParaRPr lang="en-CA"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l">
              <a:buClr>
                <a:schemeClr val="accent1"/>
              </a:buClr>
              <a:buFont typeface="Wingdings" panose="05000000000000000000" pitchFamily="2" charset="2"/>
              <a:buChar char="§"/>
            </a:pPr>
            <a:r>
              <a:rPr lang="en-CA" sz="1600" dirty="0">
                <a:solidFill>
                  <a:srgbClr val="000000"/>
                </a:solidFill>
                <a:latin typeface="Calibri" panose="020F0502020204030204" pitchFamily="34" charset="0"/>
                <a:cs typeface="Times New Roman" panose="02020603050405020304" pitchFamily="18" charset="0"/>
              </a:rPr>
              <a:t>Successes: valuable team building activities to increase team cohesiveness</a:t>
            </a:r>
          </a:p>
          <a:p>
            <a:pPr algn="l">
              <a:buClr>
                <a:schemeClr val="accent1"/>
              </a:buClr>
              <a:buFont typeface="Wingdings" panose="05000000000000000000" pitchFamily="2" charset="2"/>
              <a:buChar char="§"/>
            </a:pPr>
            <a:r>
              <a:rPr lang="en-CA" sz="1600" dirty="0">
                <a:solidFill>
                  <a:srgbClr val="000000"/>
                </a:solidFill>
                <a:latin typeface="Calibri" panose="020F0502020204030204" pitchFamily="34" charset="0"/>
                <a:cs typeface="Times New Roman" panose="02020603050405020304" pitchFamily="18" charset="0"/>
              </a:rPr>
              <a:t>John as a new coach, has expressed great appreciation for the  support and mentorship of Mark Pedersen, Daron Dumanski, Ken </a:t>
            </a:r>
            <a:r>
              <a:rPr lang="en-CA" sz="1600" dirty="0" err="1">
                <a:solidFill>
                  <a:srgbClr val="000000"/>
                </a:solidFill>
                <a:latin typeface="Calibri" panose="020F0502020204030204" pitchFamily="34" charset="0"/>
                <a:cs typeface="Times New Roman" panose="02020603050405020304" pitchFamily="18" charset="0"/>
              </a:rPr>
              <a:t>Plaquin</a:t>
            </a:r>
            <a:r>
              <a:rPr lang="en-CA" sz="1600" dirty="0">
                <a:solidFill>
                  <a:srgbClr val="000000"/>
                </a:solidFill>
                <a:latin typeface="Calibri" panose="020F0502020204030204" pitchFamily="34" charset="0"/>
                <a:cs typeface="Times New Roman" panose="02020603050405020304" pitchFamily="18" charset="0"/>
              </a:rPr>
              <a:t>, Rob Hale and Geoff Stewart</a:t>
            </a:r>
            <a:endParaRPr lang="en-CA" sz="1600" b="0" i="0" dirty="0">
              <a:solidFill>
                <a:schemeClr val="tx1"/>
              </a:solidFill>
              <a:effectLst/>
            </a:endParaRPr>
          </a:p>
          <a:p>
            <a:pPr marL="123444" indent="0" algn="l">
              <a:buClr>
                <a:schemeClr val="accent1"/>
              </a:buClr>
              <a:buNone/>
            </a:pPr>
            <a:endParaRPr lang="en-US" sz="1600" b="1" i="0" dirty="0">
              <a:solidFill>
                <a:srgbClr val="000000"/>
              </a:solidFill>
              <a:effectLst/>
            </a:endParaRPr>
          </a:p>
        </p:txBody>
      </p:sp>
    </p:spTree>
    <p:extLst>
      <p:ext uri="{BB962C8B-B14F-4D97-AF65-F5344CB8AC3E}">
        <p14:creationId xmlns:p14="http://schemas.microsoft.com/office/powerpoint/2010/main" val="38412623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U17AAA Oilers- Rob Ellis</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buClr>
                <a:schemeClr val="tx1"/>
              </a:buClr>
              <a:buSzPct val="100000"/>
              <a:buNone/>
            </a:pPr>
            <a:endParaRPr lang="en-US" sz="2300" b="1" dirty="0">
              <a:solidFill>
                <a:schemeClr val="tx1"/>
              </a:solidFill>
            </a:endParaRPr>
          </a:p>
          <a:p>
            <a:pPr marL="123444" indent="0">
              <a:buClr>
                <a:schemeClr val="tx1"/>
              </a:buClr>
              <a:buSzPct val="100000"/>
              <a:buNone/>
            </a:pPr>
            <a:r>
              <a:rPr lang="en-US" sz="1600" b="1" dirty="0">
                <a:solidFill>
                  <a:schemeClr val="tx1"/>
                </a:solidFill>
              </a:rPr>
              <a:t>Head Coach- </a:t>
            </a:r>
            <a:r>
              <a:rPr lang="en-US" sz="1600" dirty="0">
                <a:solidFill>
                  <a:schemeClr val="tx1"/>
                </a:solidFill>
              </a:rPr>
              <a:t>Ken </a:t>
            </a:r>
            <a:r>
              <a:rPr lang="en-US" sz="1600" dirty="0" err="1">
                <a:solidFill>
                  <a:schemeClr val="tx1"/>
                </a:solidFill>
              </a:rPr>
              <a:t>Plaquin</a:t>
            </a:r>
            <a:endParaRPr lang="en-US" sz="1600" dirty="0">
              <a:solidFill>
                <a:schemeClr val="tx1"/>
              </a:solidFill>
            </a:endParaRPr>
          </a:p>
          <a:p>
            <a:pPr marL="123444" indent="0">
              <a:buClr>
                <a:schemeClr val="tx1"/>
              </a:buClr>
              <a:buSzPct val="100000"/>
              <a:buNone/>
            </a:pPr>
            <a:endParaRPr lang="en-US" sz="2300" dirty="0">
              <a:solidFill>
                <a:schemeClr val="tx1"/>
              </a:solidFill>
            </a:endParaRPr>
          </a:p>
          <a:p>
            <a:pPr algn="l">
              <a:buClrTx/>
              <a:buFont typeface="Arial" panose="020B0604020202020204" pitchFamily="34" charset="0"/>
              <a:buChar char="•"/>
            </a:pPr>
            <a:r>
              <a:rPr lang="en-US" sz="1600" b="0" i="0" dirty="0">
                <a:solidFill>
                  <a:srgbClr val="000000"/>
                </a:solidFill>
                <a:effectLst/>
              </a:rPr>
              <a:t> Placed second in Logan Boulet Tournament in Lethbridge</a:t>
            </a:r>
          </a:p>
          <a:p>
            <a:pPr algn="l">
              <a:buClrTx/>
              <a:buFont typeface="Arial" panose="020B0604020202020204" pitchFamily="34" charset="0"/>
              <a:buChar char="•"/>
            </a:pPr>
            <a:r>
              <a:rPr lang="en-US" sz="1600" b="0" i="0" dirty="0">
                <a:solidFill>
                  <a:srgbClr val="000000"/>
                </a:solidFill>
                <a:effectLst/>
              </a:rPr>
              <a:t>Currently </a:t>
            </a:r>
            <a:r>
              <a:rPr lang="en-US" sz="1600" dirty="0">
                <a:solidFill>
                  <a:srgbClr val="000000"/>
                </a:solidFill>
              </a:rPr>
              <a:t>1st</a:t>
            </a:r>
            <a:r>
              <a:rPr lang="en-US" sz="1600" b="0" i="0" dirty="0">
                <a:solidFill>
                  <a:srgbClr val="000000"/>
                </a:solidFill>
                <a:effectLst/>
              </a:rPr>
              <a:t> Place in South Division with 10-2-1 Record</a:t>
            </a:r>
          </a:p>
          <a:p>
            <a:pPr algn="l">
              <a:buClrTx/>
              <a:buFont typeface="Arial" panose="020B0604020202020204" pitchFamily="34" charset="0"/>
              <a:buChar char="•"/>
            </a:pPr>
            <a:r>
              <a:rPr lang="en-US" sz="1600" b="0" i="0" dirty="0">
                <a:solidFill>
                  <a:srgbClr val="000000"/>
                </a:solidFill>
                <a:effectLst/>
              </a:rPr>
              <a:t>Preparing for showcase in December at </a:t>
            </a:r>
            <a:r>
              <a:rPr lang="en-US" sz="1600" b="0" i="0" dirty="0" err="1">
                <a:solidFill>
                  <a:srgbClr val="000000"/>
                </a:solidFill>
                <a:effectLst/>
              </a:rPr>
              <a:t>Winsport</a:t>
            </a:r>
            <a:endParaRPr lang="en-US" sz="1600" b="0" i="0" dirty="0">
              <a:solidFill>
                <a:srgbClr val="000000"/>
              </a:solidFill>
              <a:effectLst/>
            </a:endParaRPr>
          </a:p>
          <a:p>
            <a:pPr marL="123444" indent="0">
              <a:buClr>
                <a:schemeClr val="tx1"/>
              </a:buClr>
              <a:buSzPct val="100000"/>
              <a:buNone/>
            </a:pPr>
            <a:endParaRPr lang="en-US" sz="2300" dirty="0">
              <a:solidFill>
                <a:schemeClr val="tx1"/>
              </a:solidFill>
            </a:endParaRPr>
          </a:p>
          <a:p>
            <a:pPr marL="123444" indent="0">
              <a:buClr>
                <a:schemeClr val="tx1"/>
              </a:buClr>
              <a:buSzPct val="100000"/>
              <a:buNone/>
            </a:pPr>
            <a:endParaRPr lang="en-US" sz="2300" dirty="0">
              <a:solidFill>
                <a:schemeClr val="tx1"/>
              </a:solidFill>
            </a:endParaRPr>
          </a:p>
          <a:p>
            <a:pPr marL="123444" indent="0">
              <a:buClr>
                <a:schemeClr val="accent1"/>
              </a:buClr>
              <a:buSzPct val="100000"/>
              <a:buNone/>
            </a:pPr>
            <a:endParaRPr lang="en-US" sz="1600" dirty="0">
              <a:solidFill>
                <a:schemeClr val="tx1"/>
              </a:solidFill>
            </a:endParaRPr>
          </a:p>
          <a:p>
            <a:pPr marL="123444" indent="0">
              <a:buClr>
                <a:schemeClr val="accent1"/>
              </a:buClr>
              <a:buSzPct val="100000"/>
              <a:buNone/>
            </a:pPr>
            <a:endParaRPr lang="en-US" sz="1600" dirty="0">
              <a:solidFill>
                <a:schemeClr val="tx1"/>
              </a:solidFill>
            </a:endParaRPr>
          </a:p>
        </p:txBody>
      </p:sp>
    </p:spTree>
    <p:extLst>
      <p:ext uri="{BB962C8B-B14F-4D97-AF65-F5344CB8AC3E}">
        <p14:creationId xmlns:p14="http://schemas.microsoft.com/office/powerpoint/2010/main" val="18960767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U18AA Oilers- Katie Goulard</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l">
              <a:buClr>
                <a:schemeClr val="accent1"/>
              </a:buClr>
              <a:buNone/>
            </a:pPr>
            <a:r>
              <a:rPr lang="en-US" sz="1600" b="1" i="0" dirty="0">
                <a:solidFill>
                  <a:srgbClr val="000000"/>
                </a:solidFill>
                <a:effectLst/>
              </a:rPr>
              <a:t>Head Coach-</a:t>
            </a:r>
            <a:r>
              <a:rPr lang="en-US" sz="1600" i="0" dirty="0">
                <a:solidFill>
                  <a:srgbClr val="000000"/>
                </a:solidFill>
                <a:effectLst/>
              </a:rPr>
              <a:t> Rob Hale</a:t>
            </a:r>
          </a:p>
          <a:p>
            <a:pPr marL="123444" indent="0" algn="l">
              <a:buClr>
                <a:schemeClr val="accent1"/>
              </a:buClr>
              <a:buNone/>
            </a:pPr>
            <a:endParaRPr lang="en-US" sz="1600" b="1" dirty="0">
              <a:solidFill>
                <a:srgbClr val="000000"/>
              </a:solidFill>
            </a:endParaRPr>
          </a:p>
          <a:p>
            <a:pPr>
              <a:buClr>
                <a:schemeClr val="accent1"/>
              </a:buClr>
              <a:buFont typeface="Wingdings" panose="05000000000000000000" pitchFamily="2" charset="2"/>
              <a:buChar char="§"/>
            </a:pPr>
            <a:r>
              <a:rPr lang="en-CA" sz="1600" dirty="0">
                <a:solidFill>
                  <a:schemeClr val="tx1"/>
                </a:solidFill>
              </a:rPr>
              <a:t>Record as of Nov. 27th: GP: 11; W: 3; L: 5;3 T Sitting 4</a:t>
            </a:r>
            <a:r>
              <a:rPr lang="en-CA" sz="1600" baseline="30000" dirty="0">
                <a:solidFill>
                  <a:schemeClr val="tx1"/>
                </a:solidFill>
              </a:rPr>
              <a:t>th</a:t>
            </a:r>
            <a:r>
              <a:rPr lang="en-CA" sz="1600" dirty="0">
                <a:solidFill>
                  <a:schemeClr val="tx1"/>
                </a:solidFill>
              </a:rPr>
              <a:t> place out of 7 in AEHL South Division</a:t>
            </a:r>
          </a:p>
          <a:p>
            <a:pPr>
              <a:buClr>
                <a:schemeClr val="accent1"/>
              </a:buClr>
              <a:buFont typeface="Wingdings" panose="05000000000000000000" pitchFamily="2" charset="2"/>
              <a:buChar char="§"/>
            </a:pPr>
            <a:r>
              <a:rPr lang="en-CA" sz="1600" dirty="0">
                <a:solidFill>
                  <a:schemeClr val="tx1"/>
                </a:solidFill>
              </a:rPr>
              <a:t>Participating in CAC Tournament in Edmonton Nov. 6-10</a:t>
            </a:r>
            <a:r>
              <a:rPr lang="en-CA" sz="1600" baseline="30000" dirty="0">
                <a:solidFill>
                  <a:schemeClr val="tx1"/>
                </a:solidFill>
              </a:rPr>
              <a:t>th</a:t>
            </a:r>
            <a:endParaRPr lang="en-CA" sz="1600" dirty="0">
              <a:solidFill>
                <a:schemeClr val="tx1"/>
              </a:solidFill>
            </a:endParaRPr>
          </a:p>
          <a:p>
            <a:pPr lvl="1">
              <a:buClr>
                <a:schemeClr val="accent1"/>
              </a:buClr>
              <a:buFont typeface="Wingdings" panose="05000000000000000000" pitchFamily="2" charset="2"/>
              <a:buChar char="§"/>
            </a:pPr>
            <a:r>
              <a:rPr lang="en-CA" sz="1600" dirty="0">
                <a:solidFill>
                  <a:schemeClr val="tx1"/>
                </a:solidFill>
              </a:rPr>
              <a:t>Team requested bus exemption that was approved by Michelle/Transportation</a:t>
            </a:r>
          </a:p>
          <a:p>
            <a:pPr>
              <a:buClr>
                <a:schemeClr val="accent1"/>
              </a:buClr>
              <a:buFont typeface="Wingdings" panose="05000000000000000000" pitchFamily="2" charset="2"/>
              <a:buChar char="§"/>
            </a:pPr>
            <a:r>
              <a:rPr lang="en-CA" sz="1600" dirty="0">
                <a:solidFill>
                  <a:schemeClr val="tx1"/>
                </a:solidFill>
              </a:rPr>
              <a:t>Successes: To be determined as early in the season and coaching staff is confident these will come</a:t>
            </a:r>
          </a:p>
          <a:p>
            <a:pPr>
              <a:buClr>
                <a:schemeClr val="accent1"/>
              </a:buClr>
              <a:buFont typeface="Wingdings" panose="05000000000000000000" pitchFamily="2" charset="2"/>
              <a:buChar char="§"/>
            </a:pPr>
            <a:r>
              <a:rPr lang="en-CA" sz="1600" dirty="0">
                <a:solidFill>
                  <a:schemeClr val="tx1"/>
                </a:solidFill>
              </a:rPr>
              <a:t>Opportunities: Team chemistry, need to drive accountability/maturity with players</a:t>
            </a:r>
          </a:p>
          <a:p>
            <a:pPr marL="123444" indent="0" algn="l">
              <a:buClr>
                <a:schemeClr val="accent1"/>
              </a:buClr>
              <a:buNone/>
            </a:pPr>
            <a:endParaRPr lang="en-US" sz="1600" b="1" i="0" dirty="0">
              <a:solidFill>
                <a:srgbClr val="000000"/>
              </a:solidFill>
              <a:effectLst/>
            </a:endParaRPr>
          </a:p>
        </p:txBody>
      </p:sp>
    </p:spTree>
    <p:extLst>
      <p:ext uri="{BB962C8B-B14F-4D97-AF65-F5344CB8AC3E}">
        <p14:creationId xmlns:p14="http://schemas.microsoft.com/office/powerpoint/2010/main" val="42772452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U18AA Raiders- Tamara Spencer</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algn="l">
              <a:buClrTx/>
              <a:buFont typeface="Wingdings" panose="05000000000000000000" pitchFamily="2" charset="2"/>
              <a:buChar char="§"/>
            </a:pPr>
            <a:endParaRPr lang="en-US" sz="1600" b="0" i="0" dirty="0">
              <a:solidFill>
                <a:schemeClr val="tx1"/>
              </a:solidFill>
              <a:effectLst/>
            </a:endParaRPr>
          </a:p>
          <a:p>
            <a:pPr marL="123444" indent="0" algn="l">
              <a:buClrTx/>
              <a:buNone/>
            </a:pPr>
            <a:r>
              <a:rPr lang="en-US" sz="1600" b="1" dirty="0">
                <a:solidFill>
                  <a:schemeClr val="tx1"/>
                </a:solidFill>
              </a:rPr>
              <a:t>Head Coach </a:t>
            </a:r>
            <a:r>
              <a:rPr lang="en-US" sz="1600" dirty="0">
                <a:solidFill>
                  <a:schemeClr val="tx1"/>
                </a:solidFill>
              </a:rPr>
              <a:t>– Dave Hayes</a:t>
            </a:r>
          </a:p>
          <a:p>
            <a:pPr marL="123444" indent="0" algn="l">
              <a:buClrTx/>
              <a:buNone/>
            </a:pPr>
            <a:endParaRPr lang="en-US" sz="1600" dirty="0">
              <a:solidFill>
                <a:schemeClr val="tx1"/>
              </a:solidFill>
            </a:endParaRPr>
          </a:p>
          <a:p>
            <a:pPr algn="l">
              <a:buClrTx/>
              <a:buFont typeface="Arial" panose="020B0604020202020204" pitchFamily="34" charset="0"/>
              <a:buChar char="•"/>
            </a:pPr>
            <a:r>
              <a:rPr lang="en-US" sz="1600" b="0" dirty="0">
                <a:solidFill>
                  <a:schemeClr val="tx1"/>
                </a:solidFill>
                <a:effectLst/>
              </a:rPr>
              <a:t>Currently sitting in 4</a:t>
            </a:r>
            <a:r>
              <a:rPr lang="en-US" sz="1600" b="0" baseline="30000" dirty="0">
                <a:solidFill>
                  <a:schemeClr val="tx1"/>
                </a:solidFill>
                <a:effectLst/>
              </a:rPr>
              <a:t>th</a:t>
            </a:r>
            <a:r>
              <a:rPr lang="en-US" sz="1600" b="0" dirty="0">
                <a:solidFill>
                  <a:schemeClr val="tx1"/>
                </a:solidFill>
                <a:effectLst/>
              </a:rPr>
              <a:t> as of November 27</a:t>
            </a:r>
            <a:r>
              <a:rPr lang="en-US" sz="1600" b="0" baseline="30000" dirty="0">
                <a:solidFill>
                  <a:schemeClr val="tx1"/>
                </a:solidFill>
                <a:effectLst/>
              </a:rPr>
              <a:t>th</a:t>
            </a:r>
            <a:r>
              <a:rPr lang="en-US" sz="1600" b="0" dirty="0">
                <a:solidFill>
                  <a:schemeClr val="tx1"/>
                </a:solidFill>
                <a:effectLst/>
              </a:rPr>
              <a:t> in the</a:t>
            </a:r>
            <a:r>
              <a:rPr lang="en-US" sz="1600" dirty="0">
                <a:solidFill>
                  <a:schemeClr val="tx1"/>
                </a:solidFill>
              </a:rPr>
              <a:t> </a:t>
            </a:r>
            <a:r>
              <a:rPr lang="en-US" sz="1600" b="0" dirty="0">
                <a:solidFill>
                  <a:schemeClr val="tx1"/>
                </a:solidFill>
                <a:effectLst/>
              </a:rPr>
              <a:t>South Division. With a 4W, 5 L record.</a:t>
            </a:r>
            <a:endParaRPr lang="en-US" sz="1600" dirty="0">
              <a:solidFill>
                <a:schemeClr val="tx1"/>
              </a:solidFill>
              <a:effectLst/>
            </a:endParaRPr>
          </a:p>
          <a:p>
            <a:pPr algn="l">
              <a:buClrTx/>
              <a:buFont typeface="Arial" panose="020B0604020202020204" pitchFamily="34" charset="0"/>
              <a:buChar char="•"/>
            </a:pPr>
            <a:r>
              <a:rPr lang="en-US" sz="1600" b="0" dirty="0">
                <a:solidFill>
                  <a:schemeClr val="tx1"/>
                </a:solidFill>
                <a:effectLst/>
              </a:rPr>
              <a:t>Attended Firestarter - 4th place </a:t>
            </a:r>
            <a:endParaRPr lang="en-US" sz="1600" dirty="0">
              <a:solidFill>
                <a:schemeClr val="tx1"/>
              </a:solidFill>
              <a:effectLst/>
            </a:endParaRPr>
          </a:p>
          <a:p>
            <a:pPr algn="l">
              <a:buClrTx/>
              <a:buFont typeface="Arial" panose="020B0604020202020204" pitchFamily="34" charset="0"/>
              <a:buChar char="•"/>
            </a:pPr>
            <a:r>
              <a:rPr lang="en-US" sz="1600" b="0" dirty="0">
                <a:solidFill>
                  <a:schemeClr val="tx1"/>
                </a:solidFill>
                <a:effectLst/>
              </a:rPr>
              <a:t>Tournament in Prince Albert </a:t>
            </a:r>
            <a:endParaRPr lang="en-US" sz="1600" dirty="0">
              <a:solidFill>
                <a:schemeClr val="tx1"/>
              </a:solidFill>
              <a:effectLst/>
            </a:endParaRPr>
          </a:p>
          <a:p>
            <a:pPr algn="l">
              <a:buClrTx/>
              <a:buFont typeface="Arial" panose="020B0604020202020204" pitchFamily="34" charset="0"/>
              <a:buChar char="•"/>
            </a:pPr>
            <a:r>
              <a:rPr lang="en-US" sz="1600" b="0" dirty="0">
                <a:solidFill>
                  <a:schemeClr val="tx1"/>
                </a:solidFill>
                <a:effectLst/>
              </a:rPr>
              <a:t>AFHL U18AA Showcase in Lloydminster </a:t>
            </a:r>
            <a:r>
              <a:rPr lang="en-US" sz="1600" b="0" u="none" strike="noStrike" dirty="0">
                <a:solidFill>
                  <a:schemeClr val="tx1"/>
                </a:solidFill>
                <a:effectLst/>
              </a:rPr>
              <a:t>Oct 31</a:t>
            </a:r>
            <a:r>
              <a:rPr lang="en-US" sz="1600" b="0" dirty="0">
                <a:solidFill>
                  <a:schemeClr val="tx1"/>
                </a:solidFill>
                <a:effectLst/>
              </a:rPr>
              <a:t> weekend</a:t>
            </a:r>
            <a:endParaRPr lang="en-US" sz="1600" dirty="0">
              <a:solidFill>
                <a:schemeClr val="tx1"/>
              </a:solidFill>
              <a:effectLst/>
            </a:endParaRPr>
          </a:p>
          <a:p>
            <a:pPr marL="123444" indent="0">
              <a:buClr>
                <a:schemeClr val="accent1"/>
              </a:buClr>
              <a:buSzPct val="100000"/>
              <a:buNone/>
            </a:pPr>
            <a:endParaRPr lang="en-CA" sz="1600" dirty="0">
              <a:solidFill>
                <a:schemeClr val="tx1"/>
              </a:solidFill>
            </a:endParaRPr>
          </a:p>
        </p:txBody>
      </p:sp>
    </p:spTree>
    <p:extLst>
      <p:ext uri="{BB962C8B-B14F-4D97-AF65-F5344CB8AC3E}">
        <p14:creationId xmlns:p14="http://schemas.microsoft.com/office/powerpoint/2010/main" val="132630037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r>
              <a:rPr lang="en-US" b="1" dirty="0">
                <a:solidFill>
                  <a:schemeClr val="accent1"/>
                </a:solidFill>
              </a:rPr>
              <a:t>U18AAA Raiders- Tamara Spencer</a:t>
            </a:r>
            <a:endParaRPr lang="en-CA"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1"/>
            <a:ext cx="7989754" cy="4326177"/>
          </a:xfrm>
        </p:spPr>
        <p:txBody>
          <a:bodyPr>
            <a:normAutofit/>
          </a:bodyPr>
          <a:lstStyle/>
          <a:p>
            <a:pPr marL="123444" indent="0" algn="l">
              <a:buClrTx/>
              <a:buNone/>
            </a:pPr>
            <a:r>
              <a:rPr lang="en-US" sz="1700" b="1" i="0" dirty="0">
                <a:solidFill>
                  <a:schemeClr val="tx1"/>
                </a:solidFill>
                <a:effectLst/>
              </a:rPr>
              <a:t>Head Coach- </a:t>
            </a:r>
            <a:r>
              <a:rPr lang="en-US" sz="1700" b="0" i="0" dirty="0">
                <a:solidFill>
                  <a:schemeClr val="tx1"/>
                </a:solidFill>
                <a:effectLst/>
              </a:rPr>
              <a:t>David Addison</a:t>
            </a:r>
          </a:p>
          <a:p>
            <a:pPr algn="l">
              <a:buClrTx/>
              <a:buFont typeface="Arial" panose="020B0604020202020204" pitchFamily="34" charset="0"/>
              <a:buChar char="•"/>
            </a:pPr>
            <a:endParaRPr lang="en-US" sz="1700" b="0" i="0" dirty="0">
              <a:solidFill>
                <a:schemeClr val="tx1"/>
              </a:solidFill>
              <a:effectLst/>
            </a:endParaRPr>
          </a:p>
          <a:p>
            <a:pPr algn="l">
              <a:buClrTx/>
              <a:buFont typeface="Arial" panose="020B0604020202020204" pitchFamily="34" charset="0"/>
              <a:buChar char="•"/>
            </a:pPr>
            <a:r>
              <a:rPr lang="en-US" sz="1700" dirty="0">
                <a:solidFill>
                  <a:srgbClr val="000000"/>
                </a:solidFill>
              </a:rPr>
              <a:t>7</a:t>
            </a:r>
            <a:r>
              <a:rPr lang="en-US" sz="1700" b="0" dirty="0">
                <a:solidFill>
                  <a:srgbClr val="000000"/>
                </a:solidFill>
                <a:effectLst/>
              </a:rPr>
              <a:t>th in standings as of November 27th(regular season) </a:t>
            </a:r>
            <a:endParaRPr lang="en-US" sz="1700" dirty="0">
              <a:solidFill>
                <a:srgbClr val="000000"/>
              </a:solidFill>
              <a:effectLst/>
            </a:endParaRPr>
          </a:p>
          <a:p>
            <a:pPr algn="l">
              <a:buClrTx/>
              <a:buFont typeface="Arial" panose="020B0604020202020204" pitchFamily="34" charset="0"/>
              <a:buChar char="•"/>
            </a:pPr>
            <a:r>
              <a:rPr lang="en-US" sz="1700" b="0" dirty="0">
                <a:solidFill>
                  <a:srgbClr val="000000"/>
                </a:solidFill>
                <a:effectLst/>
              </a:rPr>
              <a:t>Team is trending upwards in performance with Good Showing at the Crown tournament at NAX </a:t>
            </a:r>
            <a:endParaRPr lang="en-US" sz="1700" dirty="0">
              <a:solidFill>
                <a:srgbClr val="000000"/>
              </a:solidFill>
              <a:effectLst/>
            </a:endParaRPr>
          </a:p>
          <a:p>
            <a:pPr algn="l">
              <a:buClrTx/>
              <a:buFont typeface="Arial" panose="020B0604020202020204" pitchFamily="34" charset="0"/>
              <a:buChar char="•"/>
            </a:pPr>
            <a:r>
              <a:rPr lang="en-US" sz="1700" b="0" dirty="0">
                <a:solidFill>
                  <a:srgbClr val="000000"/>
                </a:solidFill>
                <a:effectLst/>
              </a:rPr>
              <a:t>Attended Firestarter </a:t>
            </a:r>
            <a:endParaRPr lang="en-US" sz="1700" dirty="0">
              <a:solidFill>
                <a:srgbClr val="000000"/>
              </a:solidFill>
              <a:effectLst/>
            </a:endParaRPr>
          </a:p>
          <a:p>
            <a:pPr algn="l">
              <a:buClrTx/>
              <a:buFont typeface="Arial" panose="020B0604020202020204" pitchFamily="34" charset="0"/>
              <a:buChar char="•"/>
            </a:pPr>
            <a:r>
              <a:rPr lang="en-US" sz="1700" b="0" dirty="0">
                <a:solidFill>
                  <a:srgbClr val="000000"/>
                </a:solidFill>
                <a:effectLst/>
              </a:rPr>
              <a:t>Looking forward to The Rink tournament in Kelowna in January</a:t>
            </a:r>
            <a:endParaRPr lang="en-US" sz="1700" b="0" i="0" dirty="0">
              <a:solidFill>
                <a:schemeClr val="tx1"/>
              </a:solidFill>
              <a:effectLst/>
            </a:endParaRPr>
          </a:p>
          <a:p>
            <a:pPr algn="l" rtl="0">
              <a:buClrTx/>
              <a:buFont typeface="Arial" panose="020B0604020202020204" pitchFamily="34" charset="0"/>
              <a:buChar char="•"/>
            </a:pPr>
            <a:r>
              <a:rPr lang="en-US" sz="1700" b="0" i="0" dirty="0">
                <a:solidFill>
                  <a:srgbClr val="000000"/>
                </a:solidFill>
                <a:effectLst/>
              </a:rPr>
              <a:t>3 wins 6 losses and a couple overtime games. This year more points in the first month of the season than we did total last year</a:t>
            </a:r>
          </a:p>
          <a:p>
            <a:pPr algn="l" rtl="0">
              <a:buClrTx/>
              <a:buFont typeface="Arial" panose="020B0604020202020204" pitchFamily="34" charset="0"/>
              <a:buChar char="•"/>
            </a:pPr>
            <a:r>
              <a:rPr lang="en-US" sz="1700" b="0" i="0" dirty="0">
                <a:solidFill>
                  <a:srgbClr val="000000"/>
                </a:solidFill>
                <a:effectLst/>
              </a:rPr>
              <a:t>Numerous players in talks with </a:t>
            </a:r>
            <a:r>
              <a:rPr lang="en-US" sz="1700" b="0" i="0" dirty="0" err="1">
                <a:solidFill>
                  <a:srgbClr val="000000"/>
                </a:solidFill>
                <a:effectLst/>
              </a:rPr>
              <a:t>usport</a:t>
            </a:r>
            <a:r>
              <a:rPr lang="en-US" sz="1700" b="0" i="0" dirty="0">
                <a:solidFill>
                  <a:srgbClr val="000000"/>
                </a:solidFill>
                <a:effectLst/>
              </a:rPr>
              <a:t> and </a:t>
            </a:r>
            <a:r>
              <a:rPr lang="en-US" sz="1700" b="0" i="0" dirty="0" err="1">
                <a:solidFill>
                  <a:srgbClr val="000000"/>
                </a:solidFill>
                <a:effectLst/>
              </a:rPr>
              <a:t>ncaa</a:t>
            </a:r>
            <a:r>
              <a:rPr lang="en-US" sz="1700" b="0" i="0" dirty="0">
                <a:solidFill>
                  <a:srgbClr val="000000"/>
                </a:solidFill>
                <a:effectLst/>
              </a:rPr>
              <a:t> d3/</a:t>
            </a:r>
            <a:r>
              <a:rPr lang="en-US" sz="1700" b="0" i="0" dirty="0" err="1">
                <a:solidFill>
                  <a:srgbClr val="000000"/>
                </a:solidFill>
                <a:effectLst/>
              </a:rPr>
              <a:t>acha</a:t>
            </a:r>
            <a:r>
              <a:rPr lang="en-US" sz="1700" b="0" i="0" dirty="0">
                <a:solidFill>
                  <a:srgbClr val="000000"/>
                </a:solidFill>
                <a:effectLst/>
              </a:rPr>
              <a:t> teams for next year with the goal of providing an option to play for all of our graduating players</a:t>
            </a:r>
          </a:p>
          <a:p>
            <a:pPr algn="l" rtl="0">
              <a:buClrTx/>
              <a:buFont typeface="Arial" panose="020B0604020202020204" pitchFamily="34" charset="0"/>
              <a:buChar char="•"/>
            </a:pPr>
            <a:r>
              <a:rPr lang="en-US" sz="1700" b="0" i="0" dirty="0">
                <a:solidFill>
                  <a:srgbClr val="000000"/>
                </a:solidFill>
                <a:effectLst/>
              </a:rPr>
              <a:t>Recruitment for 25/26 to commence in the next week or two as we look to keep bringing in top players and re-establishing the raiders as a destination </a:t>
            </a:r>
            <a:r>
              <a:rPr lang="en-US" sz="2300" b="0" i="0" dirty="0">
                <a:solidFill>
                  <a:srgbClr val="000000"/>
                </a:solidFill>
                <a:effectLst/>
              </a:rPr>
              <a:t> </a:t>
            </a:r>
          </a:p>
          <a:p>
            <a:pPr algn="l">
              <a:buClr>
                <a:schemeClr val="accent1"/>
              </a:buClr>
              <a:buSzPct val="100000"/>
              <a:buFont typeface="Wingdings" panose="05000000000000000000" pitchFamily="2" charset="2"/>
              <a:buChar char="§"/>
            </a:pPr>
            <a:endParaRPr lang="en-US" sz="1600" b="0" i="0" dirty="0">
              <a:solidFill>
                <a:schemeClr val="tx1"/>
              </a:solidFill>
              <a:effectLst/>
            </a:endParaRPr>
          </a:p>
          <a:p>
            <a:pPr marL="123444" indent="0">
              <a:buClr>
                <a:schemeClr val="accent1"/>
              </a:buClr>
              <a:buSzPct val="100000"/>
              <a:buNone/>
            </a:pPr>
            <a:endParaRPr lang="en-CA" sz="1600" dirty="0">
              <a:solidFill>
                <a:schemeClr val="tx1"/>
              </a:solidFill>
            </a:endParaRPr>
          </a:p>
        </p:txBody>
      </p:sp>
    </p:spTree>
    <p:extLst>
      <p:ext uri="{BB962C8B-B14F-4D97-AF65-F5344CB8AC3E}">
        <p14:creationId xmlns:p14="http://schemas.microsoft.com/office/powerpoint/2010/main" val="306880766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AF08-B0D4-8BB3-590C-8BA9518FB5F8}"/>
              </a:ext>
            </a:extLst>
          </p:cNvPr>
          <p:cNvSpPr>
            <a:spLocks noGrp="1"/>
          </p:cNvSpPr>
          <p:nvPr>
            <p:ph type="title"/>
          </p:nvPr>
        </p:nvSpPr>
        <p:spPr/>
        <p:txBody>
          <a:bodyPr/>
          <a:lstStyle/>
          <a:p>
            <a:pPr algn="ctr"/>
            <a:r>
              <a:rPr lang="en-US" b="1" dirty="0">
                <a:solidFill>
                  <a:schemeClr val="accent1"/>
                </a:solidFill>
              </a:rPr>
              <a:t>U18AAA Bowmark Oilers – Rob Ellis</a:t>
            </a:r>
            <a:endParaRPr lang="en-CA" dirty="0"/>
          </a:p>
        </p:txBody>
      </p:sp>
      <p:sp>
        <p:nvSpPr>
          <p:cNvPr id="3" name="Text Placeholder 2">
            <a:extLst>
              <a:ext uri="{FF2B5EF4-FFF2-40B4-BE49-F238E27FC236}">
                <a16:creationId xmlns:a16="http://schemas.microsoft.com/office/drawing/2014/main" id="{D11AEEEA-2693-A58C-E48D-5C7E272B3EA8}"/>
              </a:ext>
            </a:extLst>
          </p:cNvPr>
          <p:cNvSpPr>
            <a:spLocks noGrp="1"/>
          </p:cNvSpPr>
          <p:nvPr>
            <p:ph type="body" idx="1"/>
          </p:nvPr>
        </p:nvSpPr>
        <p:spPr/>
        <p:txBody>
          <a:bodyPr/>
          <a:lstStyle/>
          <a:p>
            <a:pPr marL="123444" indent="0" algn="l">
              <a:buNone/>
            </a:pPr>
            <a:r>
              <a:rPr lang="en-US" sz="1600" b="1" i="0" dirty="0">
                <a:solidFill>
                  <a:srgbClr val="000000"/>
                </a:solidFill>
                <a:effectLst/>
              </a:rPr>
              <a:t>Head Coach- </a:t>
            </a:r>
            <a:r>
              <a:rPr lang="en-US" sz="1600" b="0" i="0" dirty="0">
                <a:solidFill>
                  <a:srgbClr val="000000"/>
                </a:solidFill>
                <a:effectLst/>
              </a:rPr>
              <a:t>Mark Pederson</a:t>
            </a:r>
          </a:p>
          <a:p>
            <a:pPr algn="l"/>
            <a:endParaRPr lang="en-US" sz="1600" b="0" i="0" dirty="0">
              <a:solidFill>
                <a:schemeClr val="tx1"/>
              </a:solidFill>
              <a:effectLst/>
            </a:endParaRPr>
          </a:p>
          <a:p>
            <a:pPr algn="l">
              <a:buClrTx/>
              <a:buFont typeface="Arial" panose="020B0604020202020204" pitchFamily="34" charset="0"/>
              <a:buChar char="•"/>
            </a:pPr>
            <a:r>
              <a:rPr lang="en-US" sz="1600" b="0" i="0" dirty="0">
                <a:solidFill>
                  <a:schemeClr val="tx1"/>
                </a:solidFill>
                <a:effectLst/>
              </a:rPr>
              <a:t>Currently </a:t>
            </a:r>
            <a:r>
              <a:rPr lang="en-US" sz="1600" dirty="0">
                <a:solidFill>
                  <a:schemeClr val="tx1"/>
                </a:solidFill>
              </a:rPr>
              <a:t>1st</a:t>
            </a:r>
            <a:r>
              <a:rPr lang="en-US" sz="1600" b="0" i="0" dirty="0">
                <a:solidFill>
                  <a:schemeClr val="tx1"/>
                </a:solidFill>
                <a:effectLst/>
              </a:rPr>
              <a:t> in south division and league with 12-4record</a:t>
            </a:r>
          </a:p>
          <a:p>
            <a:pPr algn="l">
              <a:buClrTx/>
              <a:buFont typeface="Arial" panose="020B0604020202020204" pitchFamily="34" charset="0"/>
              <a:buChar char="•"/>
            </a:pPr>
            <a:r>
              <a:rPr lang="en-US" sz="1600" b="0" i="0" dirty="0">
                <a:solidFill>
                  <a:schemeClr val="tx1"/>
                </a:solidFill>
                <a:effectLst/>
              </a:rPr>
              <a:t>Island Classic tournament in Victoria </a:t>
            </a:r>
            <a:r>
              <a:rPr lang="en-US" sz="1600" b="0" i="0" u="none" strike="noStrike" dirty="0">
                <a:solidFill>
                  <a:schemeClr val="tx1"/>
                </a:solidFill>
                <a:effectLst/>
              </a:rPr>
              <a:t>Nov 14</a:t>
            </a:r>
            <a:r>
              <a:rPr lang="en-US" sz="1600" b="0" i="0" dirty="0">
                <a:solidFill>
                  <a:schemeClr val="tx1"/>
                </a:solidFill>
                <a:effectLst/>
              </a:rPr>
              <a:t>-17th</a:t>
            </a:r>
          </a:p>
          <a:p>
            <a:pPr algn="l">
              <a:buClrTx/>
              <a:buFont typeface="Arial" panose="020B0604020202020204" pitchFamily="34" charset="0"/>
              <a:buChar char="•"/>
            </a:pPr>
            <a:r>
              <a:rPr lang="en-US" sz="1600" b="0" i="0" dirty="0">
                <a:solidFill>
                  <a:schemeClr val="tx1"/>
                </a:solidFill>
                <a:effectLst/>
              </a:rPr>
              <a:t>Top U18AAA teams from AB, BC, CSSHL</a:t>
            </a:r>
          </a:p>
          <a:p>
            <a:pPr algn="l">
              <a:buClrTx/>
              <a:buFont typeface="Arial" panose="020B0604020202020204" pitchFamily="34" charset="0"/>
              <a:buChar char="•"/>
            </a:pPr>
            <a:r>
              <a:rPr lang="en-US" sz="1600" dirty="0">
                <a:solidFill>
                  <a:schemeClr val="tx1"/>
                </a:solidFill>
              </a:rPr>
              <a:t>Invited to the Circle K 2024</a:t>
            </a:r>
            <a:endParaRPr lang="en-US" sz="1600" b="0" i="0" dirty="0">
              <a:solidFill>
                <a:schemeClr val="tx1"/>
              </a:solidFill>
              <a:effectLst/>
            </a:endParaRPr>
          </a:p>
          <a:p>
            <a:pPr marL="123444" indent="0" algn="l">
              <a:buClrTx/>
              <a:buNone/>
            </a:pPr>
            <a:endParaRPr lang="en-US" sz="1600" b="0" i="0" dirty="0">
              <a:solidFill>
                <a:srgbClr val="000000"/>
              </a:solidFill>
              <a:effectLst/>
            </a:endParaRPr>
          </a:p>
          <a:p>
            <a:endParaRPr lang="en-CA" dirty="0"/>
          </a:p>
        </p:txBody>
      </p:sp>
    </p:spTree>
    <p:extLst>
      <p:ext uri="{BB962C8B-B14F-4D97-AF65-F5344CB8AC3E}">
        <p14:creationId xmlns:p14="http://schemas.microsoft.com/office/powerpoint/2010/main" val="363663070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endParaRPr lang="en-CA" sz="2000"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ctr">
              <a:buClr>
                <a:schemeClr val="accent1"/>
              </a:buClr>
              <a:buSzPct val="100000"/>
              <a:buNone/>
            </a:pPr>
            <a:r>
              <a:rPr lang="en-CA" sz="6000" b="1" dirty="0">
                <a:solidFill>
                  <a:schemeClr val="tx1"/>
                </a:solidFill>
              </a:rPr>
              <a:t>Q and A</a:t>
            </a:r>
          </a:p>
          <a:p>
            <a:pPr marL="123444" indent="0" algn="ctr">
              <a:buClr>
                <a:schemeClr val="accent1"/>
              </a:buClr>
              <a:buSzPct val="100000"/>
              <a:buNone/>
            </a:pPr>
            <a:endParaRPr lang="en-CA" sz="6000" b="1" dirty="0">
              <a:solidFill>
                <a:schemeClr val="tx1"/>
              </a:solidFill>
            </a:endParaRPr>
          </a:p>
          <a:p>
            <a:pPr marL="123444" indent="0" algn="ctr">
              <a:buClr>
                <a:schemeClr val="accent1"/>
              </a:buClr>
              <a:buSzPct val="100000"/>
              <a:buNone/>
            </a:pPr>
            <a:r>
              <a:rPr lang="en-CA" sz="2000" b="1" dirty="0">
                <a:solidFill>
                  <a:schemeClr val="tx1"/>
                </a:solidFill>
              </a:rPr>
              <a:t>Before asking a question please state your name and team that your player is on</a:t>
            </a:r>
          </a:p>
          <a:p>
            <a:pPr marL="123444" indent="0" algn="ctr">
              <a:buClr>
                <a:schemeClr val="accent1"/>
              </a:buClr>
              <a:buSzPct val="100000"/>
              <a:buNone/>
            </a:pPr>
            <a:endParaRPr lang="en-CA" sz="1600" b="1" dirty="0">
              <a:solidFill>
                <a:schemeClr val="tx1"/>
              </a:solidFill>
            </a:endParaRPr>
          </a:p>
          <a:p>
            <a:pPr marL="123444" indent="0" algn="ctr">
              <a:buClr>
                <a:schemeClr val="accent1"/>
              </a:buClr>
              <a:buSzPct val="100000"/>
              <a:buNone/>
            </a:pPr>
            <a:endParaRPr lang="en-CA" sz="1600" b="1" dirty="0">
              <a:solidFill>
                <a:schemeClr val="tx1"/>
              </a:solidFill>
            </a:endParaRPr>
          </a:p>
        </p:txBody>
      </p:sp>
    </p:spTree>
    <p:extLst>
      <p:ext uri="{BB962C8B-B14F-4D97-AF65-F5344CB8AC3E}">
        <p14:creationId xmlns:p14="http://schemas.microsoft.com/office/powerpoint/2010/main" val="34336078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AB10-48DA-AD19-85E0-777BA3AFBC14}"/>
              </a:ext>
            </a:extLst>
          </p:cNvPr>
          <p:cNvSpPr>
            <a:spLocks noGrp="1"/>
          </p:cNvSpPr>
          <p:nvPr>
            <p:ph type="title"/>
          </p:nvPr>
        </p:nvSpPr>
        <p:spPr/>
        <p:txBody>
          <a:bodyPr/>
          <a:lstStyle/>
          <a:p>
            <a:r>
              <a:rPr lang="en-CA" dirty="0"/>
              <a:t>Review o</a:t>
            </a:r>
          </a:p>
        </p:txBody>
      </p:sp>
      <p:sp>
        <p:nvSpPr>
          <p:cNvPr id="3" name="Text Placeholder 2">
            <a:extLst>
              <a:ext uri="{FF2B5EF4-FFF2-40B4-BE49-F238E27FC236}">
                <a16:creationId xmlns:a16="http://schemas.microsoft.com/office/drawing/2014/main" id="{7A103AEB-B5AF-E137-FC9A-4F6AE899D41D}"/>
              </a:ext>
            </a:extLst>
          </p:cNvPr>
          <p:cNvSpPr>
            <a:spLocks noGrp="1"/>
          </p:cNvSpPr>
          <p:nvPr>
            <p:ph type="body" idx="1"/>
          </p:nvPr>
        </p:nvSpPr>
        <p:spPr>
          <a:xfrm>
            <a:off x="383822" y="738950"/>
            <a:ext cx="9098844" cy="5034710"/>
          </a:xfrm>
        </p:spPr>
        <p:txBody>
          <a:bodyPr/>
          <a:lstStyle/>
          <a:p>
            <a:pPr marL="123444" indent="0" algn="ctr">
              <a:buNone/>
            </a:pPr>
            <a:r>
              <a:rPr lang="en-CA" sz="2000" b="1" dirty="0"/>
              <a:t>2024 OOAA AGM MINUTES</a:t>
            </a:r>
          </a:p>
          <a:p>
            <a:pPr algn="ctr">
              <a:buClr>
                <a:schemeClr val="accent1"/>
              </a:buClr>
              <a:buSzPct val="100000"/>
              <a:buFont typeface="Wingdings" panose="05000000000000000000" pitchFamily="2" charset="2"/>
              <a:buChar char="§"/>
            </a:pPr>
            <a:endParaRPr lang="en-CA" sz="2000" b="1" dirty="0"/>
          </a:p>
          <a:p>
            <a:pPr>
              <a:buClr>
                <a:schemeClr val="accent1"/>
              </a:buClr>
              <a:buSzPct val="100000"/>
              <a:buFont typeface="Wingdings" panose="05000000000000000000" pitchFamily="2" charset="2"/>
              <a:buChar char="§"/>
            </a:pPr>
            <a:r>
              <a:rPr lang="en-CA" sz="1600" dirty="0">
                <a:solidFill>
                  <a:schemeClr val="tx1"/>
                </a:solidFill>
              </a:rPr>
              <a:t>Please refer to the AGM minutes posted to the OOAA website under meeting minutes.</a:t>
            </a:r>
          </a:p>
          <a:p>
            <a:pPr>
              <a:buClr>
                <a:schemeClr val="accent1"/>
              </a:buClr>
              <a:buSzPct val="100000"/>
              <a:buFont typeface="Wingdings" panose="05000000000000000000" pitchFamily="2" charset="2"/>
              <a:buChar char="§"/>
            </a:pPr>
            <a:r>
              <a:rPr lang="en-US" sz="1600" dirty="0">
                <a:solidFill>
                  <a:schemeClr val="tx1"/>
                </a:solidFill>
                <a:hlinkClick r:id="rId2">
                  <a:extLst>
                    <a:ext uri="{A12FA001-AC4F-418D-AE19-62706E023703}">
                      <ahyp:hlinkClr xmlns:ahyp="http://schemas.microsoft.com/office/drawing/2018/hyperlinkcolor" val="tx"/>
                    </a:ext>
                  </a:extLst>
                </a:hlinkClick>
              </a:rPr>
              <a:t>Board Meeting/IGM/AGM minutes and Financials Minutes (ooaaoilerhockey.ca)</a:t>
            </a:r>
            <a:endParaRPr lang="en-CA" sz="1600" dirty="0">
              <a:solidFill>
                <a:schemeClr val="tx1"/>
              </a:solidFill>
            </a:endParaRPr>
          </a:p>
        </p:txBody>
      </p:sp>
    </p:spTree>
    <p:extLst>
      <p:ext uri="{BB962C8B-B14F-4D97-AF65-F5344CB8AC3E}">
        <p14:creationId xmlns:p14="http://schemas.microsoft.com/office/powerpoint/2010/main" val="5479734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8F4-43C8-23BA-94D4-E831432A6F3D}"/>
              </a:ext>
            </a:extLst>
          </p:cNvPr>
          <p:cNvSpPr>
            <a:spLocks noGrp="1"/>
          </p:cNvSpPr>
          <p:nvPr>
            <p:ph type="title"/>
          </p:nvPr>
        </p:nvSpPr>
        <p:spPr/>
        <p:txBody>
          <a:bodyPr>
            <a:normAutofit/>
          </a:bodyPr>
          <a:lstStyle/>
          <a:p>
            <a:pPr algn="ctr"/>
            <a:endParaRPr lang="en-CA" sz="2000" dirty="0"/>
          </a:p>
        </p:txBody>
      </p:sp>
      <p:sp>
        <p:nvSpPr>
          <p:cNvPr id="3" name="Text Placeholder 2">
            <a:extLst>
              <a:ext uri="{FF2B5EF4-FFF2-40B4-BE49-F238E27FC236}">
                <a16:creationId xmlns:a16="http://schemas.microsoft.com/office/drawing/2014/main" id="{F2D92FB9-F721-2350-2266-3A4F1303F081}"/>
              </a:ext>
            </a:extLst>
          </p:cNvPr>
          <p:cNvSpPr>
            <a:spLocks noGrp="1"/>
          </p:cNvSpPr>
          <p:nvPr>
            <p:ph type="body" idx="1"/>
          </p:nvPr>
        </p:nvSpPr>
        <p:spPr>
          <a:xfrm>
            <a:off x="577122" y="2142862"/>
            <a:ext cx="7989754" cy="3630798"/>
          </a:xfrm>
        </p:spPr>
        <p:txBody>
          <a:bodyPr>
            <a:normAutofit/>
          </a:bodyPr>
          <a:lstStyle/>
          <a:p>
            <a:pPr marL="123444" indent="0" algn="ctr">
              <a:buClr>
                <a:schemeClr val="accent1"/>
              </a:buClr>
              <a:buSzPct val="100000"/>
              <a:buNone/>
            </a:pPr>
            <a:r>
              <a:rPr lang="en-CA" sz="6000" b="1" dirty="0">
                <a:solidFill>
                  <a:schemeClr val="tx1"/>
                </a:solidFill>
              </a:rPr>
              <a:t>Adjourn</a:t>
            </a:r>
          </a:p>
        </p:txBody>
      </p:sp>
    </p:spTree>
    <p:extLst>
      <p:ext uri="{BB962C8B-B14F-4D97-AF65-F5344CB8AC3E}">
        <p14:creationId xmlns:p14="http://schemas.microsoft.com/office/powerpoint/2010/main" val="943976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8A92F9-BC8F-19F6-B661-CD9A319B354B}"/>
              </a:ext>
            </a:extLst>
          </p:cNvPr>
          <p:cNvSpPr>
            <a:spLocks noGrp="1"/>
          </p:cNvSpPr>
          <p:nvPr>
            <p:ph type="title"/>
          </p:nvPr>
        </p:nvSpPr>
        <p:spPr/>
        <p:txBody>
          <a:bodyPr/>
          <a:lstStyle/>
          <a:p>
            <a:r>
              <a:rPr lang="en-CA" dirty="0"/>
              <a:t>222</a:t>
            </a:r>
          </a:p>
        </p:txBody>
      </p:sp>
      <p:sp>
        <p:nvSpPr>
          <p:cNvPr id="3" name="Text Placeholder 2">
            <a:extLst>
              <a:ext uri="{FF2B5EF4-FFF2-40B4-BE49-F238E27FC236}">
                <a16:creationId xmlns:a16="http://schemas.microsoft.com/office/drawing/2014/main" id="{EFAE3640-FE94-FBDD-12DA-2F2204D980B7}"/>
              </a:ext>
            </a:extLst>
          </p:cNvPr>
          <p:cNvSpPr>
            <a:spLocks noGrp="1"/>
          </p:cNvSpPr>
          <p:nvPr>
            <p:ph type="body" idx="1"/>
          </p:nvPr>
        </p:nvSpPr>
        <p:spPr/>
        <p:txBody>
          <a:bodyPr/>
          <a:lstStyle/>
          <a:p>
            <a:pPr marL="123444" indent="0" algn="ctr">
              <a:buNone/>
            </a:pPr>
            <a:r>
              <a:rPr lang="en-US" sz="2000" b="1" dirty="0"/>
              <a:t>2024 OOAA AGM MINUTES </a:t>
            </a:r>
          </a:p>
          <a:p>
            <a:pPr marL="123444" indent="0">
              <a:buClr>
                <a:schemeClr val="accent1"/>
              </a:buClr>
              <a:buSzPct val="100000"/>
              <a:buNone/>
            </a:pPr>
            <a:endParaRPr lang="en-US" sz="1600" dirty="0">
              <a:solidFill>
                <a:schemeClr val="tx1"/>
              </a:solidFill>
            </a:endParaRPr>
          </a:p>
          <a:p>
            <a:pPr lvl="2">
              <a:buClr>
                <a:schemeClr val="accent1"/>
              </a:buClr>
              <a:buSzPct val="100000"/>
              <a:buFont typeface="Wingdings" panose="05000000000000000000" pitchFamily="2" charset="2"/>
              <a:buChar char="§"/>
            </a:pPr>
            <a:endParaRPr lang="en-US" sz="1600" dirty="0">
              <a:solidFill>
                <a:schemeClr val="tx1"/>
              </a:solidFill>
            </a:endParaRPr>
          </a:p>
          <a:p>
            <a:pPr>
              <a:buClr>
                <a:schemeClr val="accent1"/>
              </a:buClr>
              <a:buSzPct val="100000"/>
              <a:buFont typeface="Wingdings" panose="05000000000000000000" pitchFamily="2" charset="2"/>
              <a:buChar char="§"/>
            </a:pPr>
            <a:r>
              <a:rPr lang="en-US" sz="1600" dirty="0">
                <a:solidFill>
                  <a:schemeClr val="tx1"/>
                </a:solidFill>
              </a:rPr>
              <a:t>Motion  - to approve the minutes of the 2024 AGM </a:t>
            </a:r>
          </a:p>
          <a:p>
            <a:pPr lvl="2">
              <a:buClr>
                <a:schemeClr val="accent1"/>
              </a:buClr>
              <a:buSzPct val="100000"/>
              <a:buFont typeface="Wingdings" panose="05000000000000000000" pitchFamily="2" charset="2"/>
              <a:buChar char="§"/>
            </a:pPr>
            <a:r>
              <a:rPr lang="en-US" sz="1600" dirty="0">
                <a:solidFill>
                  <a:schemeClr val="tx1"/>
                </a:solidFill>
              </a:rPr>
              <a:t>Second to the Motion </a:t>
            </a:r>
          </a:p>
          <a:p>
            <a:pPr lvl="2">
              <a:buClr>
                <a:schemeClr val="accent1"/>
              </a:buClr>
              <a:buSzPct val="100000"/>
              <a:buFont typeface="Wingdings" panose="05000000000000000000" pitchFamily="2" charset="2"/>
              <a:buChar char="§"/>
            </a:pPr>
            <a:r>
              <a:rPr lang="en-US" sz="1600" dirty="0">
                <a:solidFill>
                  <a:schemeClr val="tx1"/>
                </a:solidFill>
              </a:rPr>
              <a:t>Vote</a:t>
            </a:r>
          </a:p>
          <a:p>
            <a:endParaRPr lang="en-CA" dirty="0"/>
          </a:p>
        </p:txBody>
      </p:sp>
    </p:spTree>
    <p:extLst>
      <p:ext uri="{BB962C8B-B14F-4D97-AF65-F5344CB8AC3E}">
        <p14:creationId xmlns:p14="http://schemas.microsoft.com/office/powerpoint/2010/main" val="4675950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9ED-D7EB-C047-F698-2B0456524002}"/>
              </a:ext>
            </a:extLst>
          </p:cNvPr>
          <p:cNvSpPr>
            <a:spLocks noGrp="1"/>
          </p:cNvSpPr>
          <p:nvPr>
            <p:ph type="title"/>
          </p:nvPr>
        </p:nvSpPr>
        <p:spPr/>
        <p:txBody>
          <a:bodyPr/>
          <a:lstStyle/>
          <a:p>
            <a:pPr algn="ctr"/>
            <a:r>
              <a:rPr lang="en-US" b="1" dirty="0">
                <a:solidFill>
                  <a:schemeClr val="accent1"/>
                </a:solidFill>
              </a:rPr>
              <a:t>President Report – Dan Laplante</a:t>
            </a:r>
            <a:endParaRPr lang="en-CA" dirty="0"/>
          </a:p>
        </p:txBody>
      </p:sp>
      <p:sp>
        <p:nvSpPr>
          <p:cNvPr id="3" name="Text Placeholder 2">
            <a:extLst>
              <a:ext uri="{FF2B5EF4-FFF2-40B4-BE49-F238E27FC236}">
                <a16:creationId xmlns:a16="http://schemas.microsoft.com/office/drawing/2014/main" id="{2F32FF37-96C2-A91F-96AD-49861BA9C5ED}"/>
              </a:ext>
            </a:extLst>
          </p:cNvPr>
          <p:cNvSpPr>
            <a:spLocks noGrp="1"/>
          </p:cNvSpPr>
          <p:nvPr>
            <p:ph type="body" idx="1"/>
          </p:nvPr>
        </p:nvSpPr>
        <p:spPr/>
        <p:txBody>
          <a:bodyPr>
            <a:normAutofit lnSpcReduction="10000"/>
          </a:bodyPr>
          <a:lstStyle/>
          <a:p>
            <a:pPr marR="0" algn="l" defTabSz="914400" rtl="0" fontAlgn="auto" latinLnBrk="0" hangingPunct="0">
              <a:lnSpc>
                <a:spcPct val="100000"/>
              </a:lnSpc>
              <a:spcBef>
                <a:spcPts val="0"/>
              </a:spcBef>
              <a:spcAft>
                <a:spcPts val="0"/>
              </a:spcAft>
              <a:buClrTx/>
              <a:buSzTx/>
              <a:tabLst/>
            </a:pPr>
            <a:endParaRPr lang="en-US" sz="2000" dirty="0">
              <a:solidFill>
                <a:schemeClr val="accent1"/>
              </a:solidFill>
              <a:latin typeface="Gill Sans"/>
            </a:endParaRPr>
          </a:p>
          <a:p>
            <a:pPr marL="0" marR="0" indent="0" algn="l" defTabSz="914400" rtl="0" fontAlgn="auto" latinLnBrk="0" hangingPunct="0">
              <a:lnSpc>
                <a:spcPct val="100000"/>
              </a:lnSpc>
              <a:spcBef>
                <a:spcPts val="0"/>
              </a:spcBef>
              <a:spcAft>
                <a:spcPts val="0"/>
              </a:spcAft>
              <a:buClrTx/>
              <a:buSzTx/>
              <a:buNone/>
              <a:tabLst/>
            </a:pPr>
            <a:endParaRPr lang="en-US" sz="18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Review of Team security Deposit, volunteer bond, coaching apparel allocation and team cash call structure compared to other associations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Mark Pederson Coach Director in place to support coaches and OOAA program – April 1st</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Initial Cash call of 6000.00 and 3000.00 for AAA and AA teams respectively due Oct 15</a:t>
            </a:r>
            <a:r>
              <a:rPr lang="en-US" sz="1800" baseline="30000" dirty="0">
                <a:solidFill>
                  <a:schemeClr val="tx1"/>
                </a:solidFill>
                <a:latin typeface="Gill Sans"/>
              </a:rPr>
              <a:t>th</a:t>
            </a:r>
            <a:r>
              <a:rPr lang="en-US" sz="1800" dirty="0">
                <a:solidFill>
                  <a:schemeClr val="tx1"/>
                </a:solidFill>
                <a:latin typeface="Gill Sans"/>
              </a:rPr>
              <a:t> – to support Managers / Treasurers resounding success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14 skills and 14 goalie sessions for AAA teams financially supported by OOAA</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7 skills  and 7 goalie sessions for AA teams financially supported by OOAA</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Skill sessions to be delivered by both OOAA daytime Head coaches and Village Staff</a:t>
            </a:r>
            <a:endParaRPr lang="en-US" sz="18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2 weekly </a:t>
            </a:r>
            <a:r>
              <a:rPr lang="en-US" sz="1800" dirty="0">
                <a:solidFill>
                  <a:schemeClr val="tx1"/>
                </a:solidFill>
                <a:latin typeface="Gill Sans"/>
              </a:rPr>
              <a:t>Academic sessions to support program in place for U18AAA and U17AAA Oilers</a:t>
            </a:r>
          </a:p>
          <a:p>
            <a:endParaRPr lang="en-CA" dirty="0"/>
          </a:p>
        </p:txBody>
      </p:sp>
    </p:spTree>
    <p:extLst>
      <p:ext uri="{BB962C8B-B14F-4D97-AF65-F5344CB8AC3E}">
        <p14:creationId xmlns:p14="http://schemas.microsoft.com/office/powerpoint/2010/main" val="17424490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115C-3A60-265F-EE87-AF116747EEBC}"/>
              </a:ext>
            </a:extLst>
          </p:cNvPr>
          <p:cNvSpPr>
            <a:spLocks noGrp="1"/>
          </p:cNvSpPr>
          <p:nvPr>
            <p:ph type="title"/>
          </p:nvPr>
        </p:nvSpPr>
        <p:spPr/>
        <p:txBody>
          <a:bodyPr/>
          <a:lstStyle/>
          <a:p>
            <a:pPr algn="ctr"/>
            <a:r>
              <a:rPr lang="en-US" b="1" dirty="0">
                <a:solidFill>
                  <a:schemeClr val="accent1"/>
                </a:solidFill>
              </a:rPr>
              <a:t>President Report – Dan Laplante</a:t>
            </a:r>
            <a:endParaRPr lang="en-CA" dirty="0"/>
          </a:p>
        </p:txBody>
      </p:sp>
      <p:sp>
        <p:nvSpPr>
          <p:cNvPr id="3" name="Text Placeholder 2">
            <a:extLst>
              <a:ext uri="{FF2B5EF4-FFF2-40B4-BE49-F238E27FC236}">
                <a16:creationId xmlns:a16="http://schemas.microsoft.com/office/drawing/2014/main" id="{88845974-8103-9F88-F980-E5F96795E091}"/>
              </a:ext>
            </a:extLst>
          </p:cNvPr>
          <p:cNvSpPr>
            <a:spLocks noGrp="1"/>
          </p:cNvSpPr>
          <p:nvPr>
            <p:ph type="body" idx="1"/>
          </p:nvPr>
        </p:nvSpPr>
        <p:spPr/>
        <p:txBody>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OOAA ran Dev 1 coaching program in Oct for OMHA, Foothills coaching staffs and any HC and AC that was interesting in participating   </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rPr>
              <a:t>Evaluations shifting to spring model – OOAA reacting with HA approval</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dirty="0">
                <a:solidFill>
                  <a:schemeClr val="tx1"/>
                </a:solidFill>
              </a:rPr>
              <a:t>OOAA has signed a 5 year practicum agreement with MRU</a:t>
            </a:r>
            <a:endParaRPr lang="en-US" sz="1800" dirty="0">
              <a:solidFill>
                <a:schemeClr val="tx1"/>
              </a:solidFill>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Board is supporting U13AA Raiders South Div Playoff Tournament March 14</a:t>
            </a:r>
            <a:r>
              <a:rPr lang="en-US" sz="1800" baseline="30000" dirty="0">
                <a:solidFill>
                  <a:schemeClr val="tx1"/>
                </a:solidFill>
                <a:latin typeface="Gill Sans"/>
              </a:rPr>
              <a:t>th</a:t>
            </a:r>
            <a:r>
              <a:rPr lang="en-US" sz="1800" dirty="0">
                <a:solidFill>
                  <a:schemeClr val="tx1"/>
                </a:solidFill>
                <a:latin typeface="Gill Sans"/>
              </a:rPr>
              <a:t> to 17</a:t>
            </a:r>
            <a:r>
              <a:rPr lang="en-US" sz="1800" baseline="30000" dirty="0">
                <a:solidFill>
                  <a:schemeClr val="tx1"/>
                </a:solidFill>
                <a:latin typeface="Gill Sans"/>
              </a:rPr>
              <a:t>th</a:t>
            </a:r>
            <a:r>
              <a:rPr lang="en-US" sz="1800" dirty="0">
                <a:solidFill>
                  <a:schemeClr val="tx1"/>
                </a:solidFill>
                <a:latin typeface="Gill Sans"/>
              </a:rPr>
              <a:t> 2025 </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Board is supporting U17AAA Oilers bid for hosting provincials April 3rd to April 6</a:t>
            </a:r>
            <a:r>
              <a:rPr lang="en-US" sz="1800" baseline="30000" dirty="0">
                <a:solidFill>
                  <a:schemeClr val="tx1"/>
                </a:solidFill>
                <a:latin typeface="Gill Sans"/>
              </a:rPr>
              <a:t>th</a:t>
            </a:r>
            <a:r>
              <a:rPr lang="en-US" sz="1800" dirty="0">
                <a:solidFill>
                  <a:schemeClr val="tx1"/>
                </a:solidFill>
                <a:latin typeface="Gill Sans"/>
              </a:rPr>
              <a:t>, 2025 as part of rotational strategy of AEHL / AFHL with HA endorsement</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HA Elite Player / Parent survey launched Tues Nov 12</a:t>
            </a:r>
            <a:r>
              <a:rPr lang="en-US" sz="1800" baseline="30000" dirty="0">
                <a:solidFill>
                  <a:schemeClr val="tx1"/>
                </a:solidFill>
                <a:latin typeface="Gill Sans"/>
              </a:rPr>
              <a:t>th</a:t>
            </a:r>
            <a:r>
              <a:rPr lang="en-US" sz="1800" dirty="0">
                <a:solidFill>
                  <a:schemeClr val="tx1"/>
                </a:solidFill>
                <a:latin typeface="Gill Sans"/>
              </a:rPr>
              <a:t> and closes Frid Nov 22</a:t>
            </a:r>
            <a:r>
              <a:rPr lang="en-US" sz="1800" baseline="30000" dirty="0">
                <a:solidFill>
                  <a:schemeClr val="tx1"/>
                </a:solidFill>
                <a:latin typeface="Gill Sans"/>
              </a:rPr>
              <a:t>nd</a:t>
            </a:r>
            <a:r>
              <a:rPr lang="en-US" sz="1800" dirty="0">
                <a:solidFill>
                  <a:schemeClr val="tx1"/>
                </a:solidFill>
                <a:latin typeface="Gill Sans"/>
              </a:rPr>
              <a:t>.    Coaches Survey to take place at the same time.    It is our intention to post survey results once HA releases summaries to OOAA.</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
              <a:tabLst/>
            </a:pPr>
            <a:r>
              <a:rPr lang="en-US" sz="1800" dirty="0">
                <a:solidFill>
                  <a:schemeClr val="tx1"/>
                </a:solidFill>
                <a:latin typeface="Gill Sans"/>
              </a:rPr>
              <a:t>Thank you to all the volunteers who make it happen for OOAA</a:t>
            </a:r>
          </a:p>
          <a:p>
            <a:endParaRPr lang="en-CA" dirty="0"/>
          </a:p>
        </p:txBody>
      </p:sp>
    </p:spTree>
    <p:extLst>
      <p:ext uri="{BB962C8B-B14F-4D97-AF65-F5344CB8AC3E}">
        <p14:creationId xmlns:p14="http://schemas.microsoft.com/office/powerpoint/2010/main" val="15594248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ctice Ice Current  verses Future Potential">
            <a:extLst>
              <a:ext uri="{FF2B5EF4-FFF2-40B4-BE49-F238E27FC236}">
                <a16:creationId xmlns:a16="http://schemas.microsoft.com/office/drawing/2014/main" id="{0863E36A-0327-E2A8-9A9B-511E7040AE4F}"/>
              </a:ext>
            </a:extLst>
          </p:cNvPr>
          <p:cNvSpPr txBox="1">
            <a:spLocks noGrp="1"/>
          </p:cNvSpPr>
          <p:nvPr>
            <p:ph type="title"/>
          </p:nvPr>
        </p:nvSpPr>
        <p:spPr>
          <a:xfrm>
            <a:off x="577850" y="1387075"/>
            <a:ext cx="7988300" cy="477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500" u="sng">
                <a:latin typeface="Arial Unicode MS"/>
                <a:ea typeface="Arial Unicode MS"/>
                <a:cs typeface="Arial Unicode MS"/>
                <a:sym typeface="Arial Unicode MS"/>
              </a:defRPr>
            </a:lvl1pPr>
          </a:lstStyle>
          <a:p>
            <a:pPr algn="ctr"/>
            <a:r>
              <a:rPr dirty="0">
                <a:solidFill>
                  <a:schemeClr val="tx1"/>
                </a:solidFill>
              </a:rPr>
              <a:t>Practice Ice </a:t>
            </a:r>
            <a:r>
              <a:rPr lang="en-CA" dirty="0">
                <a:solidFill>
                  <a:schemeClr val="tx1"/>
                </a:solidFill>
              </a:rPr>
              <a:t>2024/2025</a:t>
            </a:r>
            <a:endParaRPr dirty="0">
              <a:solidFill>
                <a:schemeClr val="tx1"/>
              </a:solidFill>
            </a:endParaRPr>
          </a:p>
        </p:txBody>
      </p:sp>
      <p:sp>
        <p:nvSpPr>
          <p:cNvPr id="5" name="Practice Ice Current  verses Future Potential">
            <a:extLst>
              <a:ext uri="{FF2B5EF4-FFF2-40B4-BE49-F238E27FC236}">
                <a16:creationId xmlns:a16="http://schemas.microsoft.com/office/drawing/2014/main" id="{47BFC869-2506-3107-B028-A92C8570B89B}"/>
              </a:ext>
            </a:extLst>
          </p:cNvPr>
          <p:cNvSpPr txBox="1">
            <a:spLocks noGrp="1"/>
          </p:cNvSpPr>
          <p:nvPr>
            <p:ph type="body" idx="1"/>
          </p:nvPr>
        </p:nvSpPr>
        <p:spPr>
          <a:xfrm>
            <a:off x="577851" y="5125060"/>
            <a:ext cx="7988300" cy="230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u="sng">
                <a:latin typeface="Arial Unicode MS"/>
                <a:ea typeface="Arial Unicode MS"/>
                <a:cs typeface="Arial Unicode MS"/>
                <a:sym typeface="Arial Unicode MS"/>
              </a:defRPr>
            </a:lvl1pPr>
          </a:lstStyle>
          <a:p>
            <a:pPr marL="0" marR="0" indent="0" algn="l" defTabSz="914400" rtl="0" fontAlgn="auto" latinLnBrk="0" hangingPunct="0">
              <a:lnSpc>
                <a:spcPct val="100000"/>
              </a:lnSpc>
              <a:spcBef>
                <a:spcPts val="0"/>
              </a:spcBef>
              <a:spcAft>
                <a:spcPts val="0"/>
              </a:spcAft>
              <a:buClrTx/>
              <a:buSzTx/>
              <a:buFontTx/>
              <a:buNone/>
              <a:tabLst/>
            </a:pPr>
            <a:endParaRPr lang="en-US" sz="1400" b="1" dirty="0">
              <a:solidFill>
                <a:schemeClr val="accent1"/>
              </a:solidFill>
            </a:endParaRPr>
          </a:p>
          <a:p>
            <a:pPr marL="123444" indent="0">
              <a:buNone/>
            </a:pPr>
            <a:endParaRPr lang="en-US" sz="1400" b="1" dirty="0"/>
          </a:p>
          <a:p>
            <a:pPr marL="123444" indent="0">
              <a:buNone/>
            </a:pPr>
            <a:endParaRPr lang="en-US" sz="1400" b="1" dirty="0">
              <a:solidFill>
                <a:schemeClr val="accent1"/>
              </a:solidFill>
            </a:endParaRPr>
          </a:p>
          <a:p>
            <a:pPr marL="123444" indent="0">
              <a:buNone/>
            </a:pPr>
            <a:endParaRPr lang="en-US" sz="1400" b="1" dirty="0"/>
          </a:p>
          <a:p>
            <a:pPr marL="0" marR="0" indent="0" algn="l" defTabSz="914400" rtl="0" fontAlgn="auto" latinLnBrk="0" hangingPunct="0">
              <a:lnSpc>
                <a:spcPct val="100000"/>
              </a:lnSpc>
              <a:spcBef>
                <a:spcPts val="0"/>
              </a:spcBef>
              <a:spcAft>
                <a:spcPts val="0"/>
              </a:spcAft>
              <a:buClrTx/>
              <a:buSzTx/>
              <a:buFontTx/>
              <a:buNone/>
              <a:tabLst/>
            </a:pPr>
            <a:r>
              <a:rPr lang="en-US" sz="1400" b="1" dirty="0">
                <a:solidFill>
                  <a:schemeClr val="accent1"/>
                </a:solidFill>
              </a:rPr>
              <a:t>Assumes 1.25 hour practices and a 30 Week Schedule</a:t>
            </a:r>
          </a:p>
          <a:p>
            <a:pPr marL="0" marR="0" indent="0" algn="l" defTabSz="914400" rtl="0" fontAlgn="auto" latinLnBrk="0" hangingPunct="0">
              <a:lnSpc>
                <a:spcPct val="100000"/>
              </a:lnSpc>
              <a:spcBef>
                <a:spcPts val="0"/>
              </a:spcBef>
              <a:spcAft>
                <a:spcPts val="0"/>
              </a:spcAft>
              <a:buClrTx/>
              <a:buSzTx/>
              <a:buFontTx/>
              <a:buNone/>
              <a:tabLst/>
            </a:pPr>
            <a:r>
              <a:rPr lang="en-US" sz="1400" b="1" dirty="0">
                <a:solidFill>
                  <a:schemeClr val="accent1"/>
                </a:solidFill>
              </a:rPr>
              <a:t>**Exceptions:   U15AAF and U18AAF 2 x 1.5 </a:t>
            </a:r>
            <a:r>
              <a:rPr lang="en-US" sz="1400" b="1" dirty="0" err="1">
                <a:solidFill>
                  <a:schemeClr val="accent1"/>
                </a:solidFill>
              </a:rPr>
              <a:t>hrs</a:t>
            </a:r>
            <a:r>
              <a:rPr lang="en-US" sz="1400" b="1" dirty="0">
                <a:solidFill>
                  <a:schemeClr val="accent1"/>
                </a:solidFill>
              </a:rPr>
              <a:t> / week plus 1.25/ 2nd week</a:t>
            </a:r>
          </a:p>
          <a:p>
            <a:pPr marL="0" marR="0" indent="0" algn="l" defTabSz="914400" rtl="0" fontAlgn="auto" latinLnBrk="0" hangingPunct="0">
              <a:lnSpc>
                <a:spcPct val="100000"/>
              </a:lnSpc>
              <a:spcBef>
                <a:spcPts val="0"/>
              </a:spcBef>
              <a:spcAft>
                <a:spcPts val="0"/>
              </a:spcAft>
              <a:buClrTx/>
              <a:buSzTx/>
              <a:buFontTx/>
              <a:buNone/>
              <a:tabLst/>
            </a:pPr>
            <a:endParaRPr lang="en-US" b="1" dirty="0">
              <a:solidFill>
                <a:schemeClr val="accent1"/>
              </a:solidFill>
            </a:endParaRPr>
          </a:p>
          <a:p>
            <a:pPr marL="123444" indent="0" algn="ctr">
              <a:buNone/>
            </a:pPr>
            <a:endParaRPr lang="en-CA" dirty="0">
              <a:solidFill>
                <a:schemeClr val="accent1"/>
              </a:solidFill>
            </a:endParaRPr>
          </a:p>
        </p:txBody>
      </p:sp>
      <p:graphicFrame>
        <p:nvGraphicFramePr>
          <p:cNvPr id="7" name="Table 6">
            <a:extLst>
              <a:ext uri="{FF2B5EF4-FFF2-40B4-BE49-F238E27FC236}">
                <a16:creationId xmlns:a16="http://schemas.microsoft.com/office/drawing/2014/main" id="{1BF5983B-E00E-EDE6-203C-4EC6C9F29994}"/>
              </a:ext>
            </a:extLst>
          </p:cNvPr>
          <p:cNvGraphicFramePr>
            <a:graphicFrameLocks noGrp="1"/>
          </p:cNvGraphicFramePr>
          <p:nvPr>
            <p:extLst>
              <p:ext uri="{D42A27DB-BD31-4B8C-83A1-F6EECF244321}">
                <p14:modId xmlns:p14="http://schemas.microsoft.com/office/powerpoint/2010/main" val="1215386715"/>
              </p:ext>
            </p:extLst>
          </p:nvPr>
        </p:nvGraphicFramePr>
        <p:xfrm>
          <a:off x="305364" y="2276122"/>
          <a:ext cx="8306507" cy="3728538"/>
        </p:xfrm>
        <a:graphic>
          <a:graphicData uri="http://schemas.openxmlformats.org/drawingml/2006/table">
            <a:tbl>
              <a:tblPr firstRow="1" bandRow="1">
                <a:tableStyleId>{5940675A-B579-460E-94D1-54222C63F5DA}</a:tableStyleId>
              </a:tblPr>
              <a:tblGrid>
                <a:gridCol w="2155896">
                  <a:extLst>
                    <a:ext uri="{9D8B030D-6E8A-4147-A177-3AD203B41FA5}">
                      <a16:colId xmlns:a16="http://schemas.microsoft.com/office/drawing/2014/main" val="1662537721"/>
                    </a:ext>
                  </a:extLst>
                </a:gridCol>
                <a:gridCol w="1371600">
                  <a:extLst>
                    <a:ext uri="{9D8B030D-6E8A-4147-A177-3AD203B41FA5}">
                      <a16:colId xmlns:a16="http://schemas.microsoft.com/office/drawing/2014/main" val="2224501473"/>
                    </a:ext>
                  </a:extLst>
                </a:gridCol>
                <a:gridCol w="1545517">
                  <a:extLst>
                    <a:ext uri="{9D8B030D-6E8A-4147-A177-3AD203B41FA5}">
                      <a16:colId xmlns:a16="http://schemas.microsoft.com/office/drawing/2014/main" val="929766598"/>
                    </a:ext>
                  </a:extLst>
                </a:gridCol>
                <a:gridCol w="1827311">
                  <a:extLst>
                    <a:ext uri="{9D8B030D-6E8A-4147-A177-3AD203B41FA5}">
                      <a16:colId xmlns:a16="http://schemas.microsoft.com/office/drawing/2014/main" val="3165961795"/>
                    </a:ext>
                  </a:extLst>
                </a:gridCol>
                <a:gridCol w="1406183">
                  <a:extLst>
                    <a:ext uri="{9D8B030D-6E8A-4147-A177-3AD203B41FA5}">
                      <a16:colId xmlns:a16="http://schemas.microsoft.com/office/drawing/2014/main" val="1339122011"/>
                    </a:ext>
                  </a:extLst>
                </a:gridCol>
              </a:tblGrid>
              <a:tr h="470715">
                <a:tc>
                  <a:txBody>
                    <a:bodyPr/>
                    <a:lstStyle/>
                    <a:p>
                      <a:pPr algn="ctr"/>
                      <a:r>
                        <a:rPr lang="en-US" sz="1400" b="1" dirty="0">
                          <a:solidFill>
                            <a:schemeClr val="accent1"/>
                          </a:solidFill>
                          <a:latin typeface="+mj-lt"/>
                        </a:rPr>
                        <a:t>TEAMS</a:t>
                      </a:r>
                    </a:p>
                  </a:txBody>
                  <a:tcPr/>
                </a:tc>
                <a:tc>
                  <a:txBody>
                    <a:bodyPr/>
                    <a:lstStyle/>
                    <a:p>
                      <a:pPr algn="ctr"/>
                      <a:r>
                        <a:rPr lang="en-US" sz="1400" b="1" dirty="0">
                          <a:solidFill>
                            <a:schemeClr val="accent1"/>
                          </a:solidFill>
                          <a:latin typeface="+mj-lt"/>
                        </a:rPr>
                        <a:t>21/22</a:t>
                      </a:r>
                    </a:p>
                  </a:txBody>
                  <a:tcPr/>
                </a:tc>
                <a:tc>
                  <a:txBody>
                    <a:bodyPr/>
                    <a:lstStyle/>
                    <a:p>
                      <a:pPr algn="ctr"/>
                      <a:r>
                        <a:rPr lang="en-US" sz="1400" b="1" dirty="0">
                          <a:solidFill>
                            <a:schemeClr val="accent1"/>
                          </a:solidFill>
                          <a:latin typeface="+mj-lt"/>
                        </a:rPr>
                        <a:t>22/23</a:t>
                      </a:r>
                    </a:p>
                  </a:txBody>
                  <a:tcPr/>
                </a:tc>
                <a:tc>
                  <a:txBody>
                    <a:bodyPr/>
                    <a:lstStyle/>
                    <a:p>
                      <a:pPr algn="ctr"/>
                      <a:r>
                        <a:rPr lang="en-US" sz="1400" b="1" dirty="0">
                          <a:solidFill>
                            <a:schemeClr val="accent1"/>
                          </a:solidFill>
                          <a:latin typeface="+mj-lt"/>
                        </a:rPr>
                        <a:t>23/24</a:t>
                      </a:r>
                    </a:p>
                  </a:txBody>
                  <a:tcPr/>
                </a:tc>
                <a:tc>
                  <a:txBody>
                    <a:bodyPr/>
                    <a:lstStyle/>
                    <a:p>
                      <a:pPr algn="ctr"/>
                      <a:r>
                        <a:rPr lang="en-US" sz="1400" b="1" dirty="0">
                          <a:solidFill>
                            <a:schemeClr val="accent1"/>
                          </a:solidFill>
                          <a:latin typeface="+mj-lt"/>
                        </a:rPr>
                        <a:t>24/25</a:t>
                      </a:r>
                    </a:p>
                  </a:txBody>
                  <a:tcPr/>
                </a:tc>
                <a:extLst>
                  <a:ext uri="{0D108BD9-81ED-4DB2-BD59-A6C34878D82A}">
                    <a16:rowId xmlns:a16="http://schemas.microsoft.com/office/drawing/2014/main" val="265767819"/>
                  </a:ext>
                </a:extLst>
              </a:tr>
              <a:tr h="697503">
                <a:tc>
                  <a:txBody>
                    <a:bodyPr/>
                    <a:lstStyle/>
                    <a:p>
                      <a:pPr algn="ctr"/>
                      <a:r>
                        <a:rPr lang="en-US" sz="1400" dirty="0">
                          <a:solidFill>
                            <a:schemeClr val="accent1"/>
                          </a:solidFill>
                          <a:latin typeface="+mj-lt"/>
                        </a:rPr>
                        <a:t>U13A (F),</a:t>
                      </a:r>
                      <a:r>
                        <a:rPr lang="en-US" sz="1400" baseline="0" dirty="0">
                          <a:solidFill>
                            <a:schemeClr val="accent1"/>
                          </a:solidFill>
                          <a:latin typeface="+mj-lt"/>
                        </a:rPr>
                        <a:t> U13 AA, U16AA</a:t>
                      </a:r>
                      <a:endParaRPr lang="en-US" sz="1400" dirty="0">
                        <a:solidFill>
                          <a:schemeClr val="accent1"/>
                        </a:solidFill>
                        <a:latin typeface="+mj-lt"/>
                      </a:endParaRPr>
                    </a:p>
                  </a:txBody>
                  <a:tcPr/>
                </a:tc>
                <a:tc>
                  <a:txBody>
                    <a:bodyPr/>
                    <a:lstStyle/>
                    <a:p>
                      <a:pPr algn="ctr"/>
                      <a:r>
                        <a:rPr lang="en-US" sz="1400" dirty="0">
                          <a:solidFill>
                            <a:schemeClr val="accent1"/>
                          </a:solidFill>
                          <a:latin typeface="+mj-lt"/>
                        </a:rPr>
                        <a:t>2.33 X week</a:t>
                      </a:r>
                    </a:p>
                  </a:txBody>
                  <a:tcPr/>
                </a:tc>
                <a:tc>
                  <a:txBody>
                    <a:bodyPr/>
                    <a:lstStyle/>
                    <a:p>
                      <a:pPr algn="ctr"/>
                      <a:r>
                        <a:rPr lang="en-US" sz="1400" dirty="0">
                          <a:solidFill>
                            <a:schemeClr val="tx1"/>
                          </a:solidFill>
                          <a:latin typeface="+mj-lt"/>
                        </a:rPr>
                        <a:t> minimum 2.33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tx1"/>
                          </a:solidFill>
                          <a:uFillTx/>
                          <a:latin typeface="+mn-lt"/>
                          <a:ea typeface="+mn-ea"/>
                          <a:cs typeface="+mn-cs"/>
                          <a:sym typeface="Gill Sans"/>
                        </a:rPr>
                        <a:t>minimum 2.33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tx1"/>
                          </a:solidFill>
                          <a:uFillTx/>
                          <a:latin typeface="+mn-lt"/>
                          <a:ea typeface="+mn-ea"/>
                          <a:cs typeface="+mn-cs"/>
                          <a:sym typeface="Gill Sans"/>
                        </a:rPr>
                        <a:t>minimum 2.33 X week</a:t>
                      </a:r>
                    </a:p>
                  </a:txBody>
                  <a:tcPr/>
                </a:tc>
                <a:extLst>
                  <a:ext uri="{0D108BD9-81ED-4DB2-BD59-A6C34878D82A}">
                    <a16:rowId xmlns:a16="http://schemas.microsoft.com/office/drawing/2014/main" val="1587112974"/>
                  </a:ext>
                </a:extLst>
              </a:tr>
              <a:tr h="290626">
                <a:tc>
                  <a:txBody>
                    <a:bodyPr/>
                    <a:lstStyle/>
                    <a:p>
                      <a:pPr algn="ctr"/>
                      <a:r>
                        <a:rPr lang="en-US" sz="1400" dirty="0">
                          <a:solidFill>
                            <a:schemeClr val="accent1"/>
                          </a:solidFill>
                          <a:latin typeface="+mj-lt"/>
                        </a:rPr>
                        <a:t>U15 AA(F) and U18AA(F)</a:t>
                      </a:r>
                    </a:p>
                  </a:txBody>
                  <a:tcPr/>
                </a:tc>
                <a:tc>
                  <a:txBody>
                    <a:bodyPr/>
                    <a:lstStyle/>
                    <a:p>
                      <a:pPr algn="ctr"/>
                      <a:r>
                        <a:rPr lang="en-US" sz="1400" dirty="0">
                          <a:solidFill>
                            <a:schemeClr val="accent1"/>
                          </a:solidFill>
                          <a:latin typeface="+mj-lt"/>
                        </a:rPr>
                        <a:t>2.5X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tx1"/>
                          </a:solidFill>
                          <a:uFillTx/>
                          <a:latin typeface="+mn-lt"/>
                          <a:ea typeface="+mn-ea"/>
                          <a:cs typeface="+mn-cs"/>
                          <a:sym typeface="Gill Sans"/>
                        </a:rPr>
                        <a:t>2.5 X week**</a:t>
                      </a:r>
                    </a:p>
                    <a:p>
                      <a:pPr algn="ctr"/>
                      <a:endParaRPr lang="en-US" sz="1400" dirty="0">
                        <a:solidFill>
                          <a:schemeClr val="tx1"/>
                        </a:solidFill>
                        <a:latin typeface="+mj-lt"/>
                      </a:endParaRPr>
                    </a:p>
                  </a:txBody>
                  <a:tcPr/>
                </a:tc>
                <a:tc>
                  <a:txBody>
                    <a:bodyPr/>
                    <a:lstStyle/>
                    <a:p>
                      <a:pPr algn="ctr"/>
                      <a:r>
                        <a:rPr lang="en-US" sz="1400" dirty="0">
                          <a:solidFill>
                            <a:schemeClr val="tx1"/>
                          </a:solidFill>
                          <a:latin typeface="+mj-lt"/>
                        </a:rPr>
                        <a:t>2.5 X week**</a:t>
                      </a:r>
                    </a:p>
                  </a:txBody>
                  <a:tcPr/>
                </a:tc>
                <a:tc>
                  <a:txBody>
                    <a:bodyPr/>
                    <a:lstStyle/>
                    <a:p>
                      <a:pPr algn="ctr"/>
                      <a:r>
                        <a:rPr lang="en-US" sz="1400" dirty="0">
                          <a:solidFill>
                            <a:schemeClr val="tx1"/>
                          </a:solidFill>
                          <a:latin typeface="+mj-lt"/>
                        </a:rPr>
                        <a:t>2.5 X week**</a:t>
                      </a:r>
                    </a:p>
                  </a:txBody>
                  <a:tcPr/>
                </a:tc>
                <a:extLst>
                  <a:ext uri="{0D108BD9-81ED-4DB2-BD59-A6C34878D82A}">
                    <a16:rowId xmlns:a16="http://schemas.microsoft.com/office/drawing/2014/main" val="4170341023"/>
                  </a:ext>
                </a:extLst>
              </a:tr>
              <a:tr h="290626">
                <a:tc>
                  <a:txBody>
                    <a:bodyPr/>
                    <a:lstStyle/>
                    <a:p>
                      <a:pPr algn="ctr"/>
                      <a:r>
                        <a:rPr lang="en-US" sz="1400" dirty="0">
                          <a:solidFill>
                            <a:schemeClr val="accent1"/>
                          </a:solidFill>
                          <a:latin typeface="+mj-lt"/>
                        </a:rPr>
                        <a:t>U15 AAA</a:t>
                      </a:r>
                    </a:p>
                  </a:txBody>
                  <a:tcPr/>
                </a:tc>
                <a:tc>
                  <a:txBody>
                    <a:bodyPr/>
                    <a:lstStyle/>
                    <a:p>
                      <a:pPr algn="ctr"/>
                      <a:r>
                        <a:rPr lang="en-US" sz="1400" dirty="0">
                          <a:solidFill>
                            <a:schemeClr val="accent1"/>
                          </a:solidFill>
                          <a:latin typeface="+mj-lt"/>
                        </a:rPr>
                        <a:t>3 X week</a:t>
                      </a:r>
                    </a:p>
                  </a:txBody>
                  <a:tcPr/>
                </a:tc>
                <a:tc>
                  <a:txBody>
                    <a:bodyPr/>
                    <a:lstStyle/>
                    <a:p>
                      <a:pPr algn="ctr"/>
                      <a:r>
                        <a:rPr lang="en-US" sz="1400" dirty="0">
                          <a:solidFill>
                            <a:schemeClr val="tx1"/>
                          </a:solidFill>
                          <a:latin typeface="+mj-lt"/>
                        </a:rPr>
                        <a:t>3 X week</a:t>
                      </a:r>
                    </a:p>
                  </a:txBody>
                  <a:tcPr/>
                </a:tc>
                <a:tc>
                  <a:txBody>
                    <a:bodyPr/>
                    <a:lstStyle/>
                    <a:p>
                      <a:pPr algn="ctr"/>
                      <a:r>
                        <a:rPr lang="en-US" sz="1400" dirty="0">
                          <a:solidFill>
                            <a:schemeClr val="tx1"/>
                          </a:solidFill>
                          <a:latin typeface="+mj-lt"/>
                        </a:rPr>
                        <a:t> 3 X week</a:t>
                      </a:r>
                    </a:p>
                  </a:txBody>
                  <a:tcPr/>
                </a:tc>
                <a:tc>
                  <a:txBody>
                    <a:bodyPr/>
                    <a:lstStyle/>
                    <a:p>
                      <a:pPr algn="ctr"/>
                      <a:r>
                        <a:rPr lang="en-US" sz="1400" dirty="0">
                          <a:solidFill>
                            <a:schemeClr val="tx1"/>
                          </a:solidFill>
                          <a:latin typeface="+mj-lt"/>
                        </a:rPr>
                        <a:t> 3 X week</a:t>
                      </a:r>
                    </a:p>
                  </a:txBody>
                  <a:tcPr/>
                </a:tc>
                <a:extLst>
                  <a:ext uri="{0D108BD9-81ED-4DB2-BD59-A6C34878D82A}">
                    <a16:rowId xmlns:a16="http://schemas.microsoft.com/office/drawing/2014/main" val="1001054354"/>
                  </a:ext>
                </a:extLst>
              </a:tr>
              <a:tr h="290626">
                <a:tc>
                  <a:txBody>
                    <a:bodyPr/>
                    <a:lstStyle/>
                    <a:p>
                      <a:pPr algn="ctr"/>
                      <a:r>
                        <a:rPr lang="en-US" sz="1400" dirty="0">
                          <a:solidFill>
                            <a:schemeClr val="accent1"/>
                          </a:solidFill>
                          <a:latin typeface="+mj-lt"/>
                        </a:rPr>
                        <a:t>U15</a:t>
                      </a:r>
                      <a:r>
                        <a:rPr lang="en-US" sz="1400" baseline="0" dirty="0">
                          <a:solidFill>
                            <a:schemeClr val="accent1"/>
                          </a:solidFill>
                          <a:latin typeface="+mj-lt"/>
                        </a:rPr>
                        <a:t> AA</a:t>
                      </a:r>
                      <a:endParaRPr lang="en-US" sz="1400" dirty="0">
                        <a:solidFill>
                          <a:schemeClr val="accent1"/>
                        </a:solidFill>
                        <a:latin typeface="+mj-lt"/>
                      </a:endParaRPr>
                    </a:p>
                  </a:txBody>
                  <a:tcPr/>
                </a:tc>
                <a:tc>
                  <a:txBody>
                    <a:bodyPr/>
                    <a:lstStyle/>
                    <a:p>
                      <a:pPr algn="ctr"/>
                      <a:r>
                        <a:rPr lang="en-US" sz="1400" dirty="0">
                          <a:solidFill>
                            <a:schemeClr val="accent1"/>
                          </a:solidFill>
                          <a:latin typeface="+mj-lt"/>
                        </a:rPr>
                        <a:t>2.5 X week</a:t>
                      </a:r>
                    </a:p>
                  </a:txBody>
                  <a:tcPr/>
                </a:tc>
                <a:tc>
                  <a:txBody>
                    <a:bodyPr/>
                    <a:lstStyle/>
                    <a:p>
                      <a:pPr algn="ctr"/>
                      <a:r>
                        <a:rPr lang="en-US" sz="1400" dirty="0">
                          <a:solidFill>
                            <a:schemeClr val="tx1"/>
                          </a:solidFill>
                          <a:latin typeface="+mj-lt"/>
                        </a:rPr>
                        <a:t>2.5 X week</a:t>
                      </a:r>
                    </a:p>
                  </a:txBody>
                  <a:tcPr/>
                </a:tc>
                <a:tc>
                  <a:txBody>
                    <a:bodyPr/>
                    <a:lstStyle/>
                    <a:p>
                      <a:pPr algn="ctr"/>
                      <a:r>
                        <a:rPr lang="en-US" sz="1400" dirty="0">
                          <a:solidFill>
                            <a:schemeClr val="tx1"/>
                          </a:solidFill>
                          <a:latin typeface="+mj-lt"/>
                        </a:rPr>
                        <a:t>2.5 X week</a:t>
                      </a:r>
                    </a:p>
                  </a:txBody>
                  <a:tcPr/>
                </a:tc>
                <a:tc>
                  <a:txBody>
                    <a:bodyPr/>
                    <a:lstStyle/>
                    <a:p>
                      <a:pPr algn="ctr"/>
                      <a:r>
                        <a:rPr lang="en-US" sz="1400" dirty="0">
                          <a:solidFill>
                            <a:schemeClr val="tx1"/>
                          </a:solidFill>
                          <a:latin typeface="+mj-lt"/>
                        </a:rPr>
                        <a:t>2.5 X week</a:t>
                      </a:r>
                    </a:p>
                  </a:txBody>
                  <a:tcPr/>
                </a:tc>
                <a:extLst>
                  <a:ext uri="{0D108BD9-81ED-4DB2-BD59-A6C34878D82A}">
                    <a16:rowId xmlns:a16="http://schemas.microsoft.com/office/drawing/2014/main" val="1265533376"/>
                  </a:ext>
                </a:extLst>
              </a:tr>
              <a:tr h="290626">
                <a:tc>
                  <a:txBody>
                    <a:bodyPr/>
                    <a:lstStyle/>
                    <a:p>
                      <a:pPr algn="ctr"/>
                      <a:r>
                        <a:rPr lang="en-US" sz="1400" dirty="0">
                          <a:solidFill>
                            <a:schemeClr val="accent1"/>
                          </a:solidFill>
                          <a:latin typeface="+mj-lt"/>
                        </a:rPr>
                        <a:t>U18</a:t>
                      </a:r>
                      <a:r>
                        <a:rPr lang="en-US" sz="1400" baseline="0" dirty="0">
                          <a:solidFill>
                            <a:schemeClr val="accent1"/>
                          </a:solidFill>
                          <a:latin typeface="+mj-lt"/>
                        </a:rPr>
                        <a:t> AA</a:t>
                      </a:r>
                      <a:endParaRPr lang="en-US" sz="1400" dirty="0">
                        <a:solidFill>
                          <a:schemeClr val="accent1"/>
                        </a:solidFill>
                        <a:latin typeface="+mj-lt"/>
                      </a:endParaRPr>
                    </a:p>
                  </a:txBody>
                  <a:tcPr/>
                </a:tc>
                <a:tc>
                  <a:txBody>
                    <a:bodyPr/>
                    <a:lstStyle/>
                    <a:p>
                      <a:pPr algn="ctr"/>
                      <a:r>
                        <a:rPr lang="en-US" sz="1400" dirty="0">
                          <a:solidFill>
                            <a:schemeClr val="accent1"/>
                          </a:solidFill>
                          <a:latin typeface="+mj-lt"/>
                        </a:rPr>
                        <a:t>3 X week</a:t>
                      </a:r>
                    </a:p>
                  </a:txBody>
                  <a:tcPr/>
                </a:tc>
                <a:tc>
                  <a:txBody>
                    <a:bodyPr/>
                    <a:lstStyle/>
                    <a:p>
                      <a:pPr algn="ctr"/>
                      <a:r>
                        <a:rPr lang="en-US" sz="1400" baseline="0" dirty="0">
                          <a:solidFill>
                            <a:schemeClr val="tx1"/>
                          </a:solidFill>
                          <a:latin typeface="+mj-lt"/>
                        </a:rPr>
                        <a:t>2.5X week Day</a:t>
                      </a:r>
                      <a:endParaRPr lang="en-US" sz="1400" dirty="0">
                        <a:solidFill>
                          <a:schemeClr val="tx1"/>
                        </a:solidFill>
                        <a:latin typeface="+mj-lt"/>
                      </a:endParaRPr>
                    </a:p>
                  </a:txBody>
                  <a:tcPr/>
                </a:tc>
                <a:tc>
                  <a:txBody>
                    <a:bodyPr/>
                    <a:lstStyle/>
                    <a:p>
                      <a:pPr algn="ctr"/>
                      <a:r>
                        <a:rPr lang="en-US" sz="1400" dirty="0">
                          <a:solidFill>
                            <a:schemeClr val="tx1"/>
                          </a:solidFill>
                          <a:latin typeface="+mj-lt"/>
                        </a:rPr>
                        <a:t>2.5 X week</a:t>
                      </a:r>
                    </a:p>
                  </a:txBody>
                  <a:tcPr/>
                </a:tc>
                <a:tc>
                  <a:txBody>
                    <a:bodyPr/>
                    <a:lstStyle/>
                    <a:p>
                      <a:pPr algn="ctr"/>
                      <a:r>
                        <a:rPr lang="en-US" sz="1400" dirty="0">
                          <a:solidFill>
                            <a:schemeClr val="tx1"/>
                          </a:solidFill>
                          <a:latin typeface="+mj-lt"/>
                        </a:rPr>
                        <a:t>2.5 X week</a:t>
                      </a:r>
                    </a:p>
                  </a:txBody>
                  <a:tcPr/>
                </a:tc>
                <a:extLst>
                  <a:ext uri="{0D108BD9-81ED-4DB2-BD59-A6C34878D82A}">
                    <a16:rowId xmlns:a16="http://schemas.microsoft.com/office/drawing/2014/main" val="3134003194"/>
                  </a:ext>
                </a:extLst>
              </a:tr>
              <a:tr h="290626">
                <a:tc>
                  <a:txBody>
                    <a:bodyPr/>
                    <a:lstStyle/>
                    <a:p>
                      <a:pPr algn="ctr"/>
                      <a:r>
                        <a:rPr lang="en-US" sz="1400" dirty="0">
                          <a:solidFill>
                            <a:schemeClr val="accent1"/>
                          </a:solidFill>
                          <a:latin typeface="+mj-lt"/>
                        </a:rPr>
                        <a:t>U17</a:t>
                      </a:r>
                      <a:r>
                        <a:rPr lang="en-US" sz="1400" baseline="0" dirty="0">
                          <a:solidFill>
                            <a:schemeClr val="accent1"/>
                          </a:solidFill>
                          <a:latin typeface="+mj-lt"/>
                        </a:rPr>
                        <a:t> AAA was U16 AAA</a:t>
                      </a:r>
                      <a:endParaRPr lang="en-US" sz="1400" dirty="0">
                        <a:solidFill>
                          <a:schemeClr val="accent1"/>
                        </a:solidFill>
                        <a:latin typeface="+mj-lt"/>
                      </a:endParaRPr>
                    </a:p>
                  </a:txBody>
                  <a:tcPr/>
                </a:tc>
                <a:tc>
                  <a:txBody>
                    <a:bodyPr/>
                    <a:lstStyle/>
                    <a:p>
                      <a:pPr algn="ctr"/>
                      <a:r>
                        <a:rPr lang="en-US" sz="1400" dirty="0">
                          <a:solidFill>
                            <a:schemeClr val="accent1"/>
                          </a:solidFill>
                          <a:latin typeface="+mj-lt"/>
                        </a:rPr>
                        <a:t>3 x week</a:t>
                      </a:r>
                    </a:p>
                  </a:txBody>
                  <a:tcPr/>
                </a:tc>
                <a:tc>
                  <a:txBody>
                    <a:bodyPr/>
                    <a:lstStyle/>
                    <a:p>
                      <a:pPr algn="ctr"/>
                      <a:r>
                        <a:rPr lang="en-US" sz="1400" dirty="0">
                          <a:solidFill>
                            <a:schemeClr val="tx1"/>
                          </a:solidFill>
                          <a:latin typeface="+mj-lt"/>
                        </a:rPr>
                        <a:t>Up to 4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tx1"/>
                          </a:solidFill>
                          <a:uFillTx/>
                          <a:latin typeface="+mn-lt"/>
                          <a:ea typeface="+mn-ea"/>
                          <a:cs typeface="+mn-cs"/>
                          <a:sym typeface="Gill Sans"/>
                        </a:rPr>
                        <a:t>Up to 4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tx1"/>
                          </a:solidFill>
                          <a:uFillTx/>
                          <a:latin typeface="+mn-lt"/>
                          <a:ea typeface="+mn-ea"/>
                          <a:cs typeface="+mn-cs"/>
                          <a:sym typeface="Gill Sans"/>
                        </a:rPr>
                        <a:t>Up to 4 X week</a:t>
                      </a:r>
                    </a:p>
                  </a:txBody>
                  <a:tcPr/>
                </a:tc>
                <a:extLst>
                  <a:ext uri="{0D108BD9-81ED-4DB2-BD59-A6C34878D82A}">
                    <a16:rowId xmlns:a16="http://schemas.microsoft.com/office/drawing/2014/main" val="1964800909"/>
                  </a:ext>
                </a:extLst>
              </a:tr>
              <a:tr h="290626">
                <a:tc>
                  <a:txBody>
                    <a:bodyPr/>
                    <a:lstStyle/>
                    <a:p>
                      <a:pPr algn="ctr"/>
                      <a:r>
                        <a:rPr lang="en-US" sz="1400" dirty="0">
                          <a:solidFill>
                            <a:schemeClr val="accent1"/>
                          </a:solidFill>
                          <a:latin typeface="+mj-lt"/>
                        </a:rPr>
                        <a:t>U18</a:t>
                      </a:r>
                      <a:r>
                        <a:rPr lang="en-US" sz="1400" baseline="0" dirty="0">
                          <a:solidFill>
                            <a:schemeClr val="accent1"/>
                          </a:solidFill>
                          <a:latin typeface="+mj-lt"/>
                        </a:rPr>
                        <a:t> AAA (F)</a:t>
                      </a:r>
                      <a:endParaRPr lang="en-US" sz="1400" dirty="0">
                        <a:solidFill>
                          <a:schemeClr val="accent1"/>
                        </a:solidFill>
                        <a:latin typeface="+mj-lt"/>
                      </a:endParaRPr>
                    </a:p>
                  </a:txBody>
                  <a:tcPr/>
                </a:tc>
                <a:tc>
                  <a:txBody>
                    <a:bodyPr/>
                    <a:lstStyle/>
                    <a:p>
                      <a:pPr algn="ctr"/>
                      <a:r>
                        <a:rPr lang="en-US" sz="1400" dirty="0">
                          <a:solidFill>
                            <a:schemeClr val="accent1"/>
                          </a:solidFill>
                          <a:latin typeface="+mj-lt"/>
                        </a:rPr>
                        <a:t>Up to 4 x week</a:t>
                      </a:r>
                    </a:p>
                  </a:txBody>
                  <a:tcPr/>
                </a:tc>
                <a:tc>
                  <a:txBody>
                    <a:bodyPr/>
                    <a:lstStyle/>
                    <a:p>
                      <a:pPr algn="ctr"/>
                      <a:r>
                        <a:rPr lang="en-US" sz="1400" dirty="0">
                          <a:solidFill>
                            <a:schemeClr val="accent1"/>
                          </a:solidFill>
                          <a:latin typeface="+mj-lt"/>
                        </a:rPr>
                        <a:t>Up to 4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accent1"/>
                          </a:solidFill>
                          <a:uFillTx/>
                          <a:latin typeface="+mn-lt"/>
                          <a:ea typeface="+mn-ea"/>
                          <a:cs typeface="+mn-cs"/>
                          <a:sym typeface="Gill Sans"/>
                        </a:rPr>
                        <a:t>Up to 4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accent1"/>
                          </a:solidFill>
                          <a:uFillTx/>
                          <a:latin typeface="+mn-lt"/>
                          <a:ea typeface="+mn-ea"/>
                          <a:cs typeface="+mn-cs"/>
                          <a:sym typeface="Gill Sans"/>
                        </a:rPr>
                        <a:t>Up to 4 X week</a:t>
                      </a:r>
                    </a:p>
                  </a:txBody>
                  <a:tcPr/>
                </a:tc>
                <a:extLst>
                  <a:ext uri="{0D108BD9-81ED-4DB2-BD59-A6C34878D82A}">
                    <a16:rowId xmlns:a16="http://schemas.microsoft.com/office/drawing/2014/main" val="3454612802"/>
                  </a:ext>
                </a:extLst>
              </a:tr>
              <a:tr h="290626">
                <a:tc>
                  <a:txBody>
                    <a:bodyPr/>
                    <a:lstStyle/>
                    <a:p>
                      <a:pPr algn="ctr"/>
                      <a:r>
                        <a:rPr lang="en-US" sz="1400" dirty="0">
                          <a:solidFill>
                            <a:schemeClr val="accent1"/>
                          </a:solidFill>
                          <a:latin typeface="+mj-lt"/>
                        </a:rPr>
                        <a:t>U18 AAA Bow Mark</a:t>
                      </a:r>
                    </a:p>
                  </a:txBody>
                  <a:tcPr/>
                </a:tc>
                <a:tc>
                  <a:txBody>
                    <a:bodyPr/>
                    <a:lstStyle/>
                    <a:p>
                      <a:pPr algn="ctr"/>
                      <a:r>
                        <a:rPr lang="en-US" sz="1400" dirty="0">
                          <a:solidFill>
                            <a:schemeClr val="accent1"/>
                          </a:solidFill>
                          <a:latin typeface="+mj-lt"/>
                        </a:rPr>
                        <a:t>Up to 4 X week</a:t>
                      </a:r>
                    </a:p>
                  </a:txBody>
                  <a:tcPr/>
                </a:tc>
                <a:tc>
                  <a:txBody>
                    <a:bodyPr/>
                    <a:lstStyle/>
                    <a:p>
                      <a:pPr algn="ctr"/>
                      <a:r>
                        <a:rPr lang="en-US" sz="1400" dirty="0">
                          <a:solidFill>
                            <a:schemeClr val="accent1"/>
                          </a:solidFill>
                          <a:latin typeface="+mj-lt"/>
                        </a:rPr>
                        <a:t>Up to 4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accent1"/>
                          </a:solidFill>
                          <a:uFillTx/>
                          <a:latin typeface="+mn-lt"/>
                          <a:ea typeface="+mn-ea"/>
                          <a:cs typeface="+mn-cs"/>
                          <a:sym typeface="Gill Sans"/>
                        </a:rPr>
                        <a:t>Up to 4 X week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a:solidFill>
                            <a:schemeClr val="accent1"/>
                          </a:solidFill>
                          <a:uFillTx/>
                          <a:latin typeface="+mn-lt"/>
                          <a:ea typeface="+mn-ea"/>
                          <a:cs typeface="+mn-cs"/>
                          <a:sym typeface="Gill Sans"/>
                        </a:rPr>
                        <a:t>Up to 4 X week</a:t>
                      </a:r>
                    </a:p>
                  </a:txBody>
                  <a:tcPr/>
                </a:tc>
                <a:extLst>
                  <a:ext uri="{0D108BD9-81ED-4DB2-BD59-A6C34878D82A}">
                    <a16:rowId xmlns:a16="http://schemas.microsoft.com/office/drawing/2014/main" val="453122300"/>
                  </a:ext>
                </a:extLst>
              </a:tr>
            </a:tbl>
          </a:graphicData>
        </a:graphic>
      </p:graphicFrame>
    </p:spTree>
    <p:extLst>
      <p:ext uri="{BB962C8B-B14F-4D97-AF65-F5344CB8AC3E}">
        <p14:creationId xmlns:p14="http://schemas.microsoft.com/office/powerpoint/2010/main" val="30721531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183C-9D72-763B-ABF6-3DE3CD861473}"/>
              </a:ext>
            </a:extLst>
          </p:cNvPr>
          <p:cNvSpPr>
            <a:spLocks noGrp="1"/>
          </p:cNvSpPr>
          <p:nvPr>
            <p:ph type="title"/>
          </p:nvPr>
        </p:nvSpPr>
        <p:spPr/>
        <p:txBody>
          <a:bodyPr>
            <a:normAutofit fontScale="90000"/>
          </a:bodyPr>
          <a:lstStyle/>
          <a:p>
            <a:pPr algn="ctr"/>
            <a:r>
              <a:rPr lang="en-US" sz="3100" b="1" dirty="0">
                <a:solidFill>
                  <a:schemeClr val="accent1"/>
                </a:solidFill>
              </a:rPr>
              <a:t>VP Report- Tony Fairfield</a:t>
            </a:r>
            <a:br>
              <a:rPr lang="en-US" b="1" dirty="0">
                <a:solidFill>
                  <a:schemeClr val="accent1"/>
                </a:solidFill>
              </a:rPr>
            </a:br>
            <a:br>
              <a:rPr lang="en-US" b="1" dirty="0">
                <a:solidFill>
                  <a:schemeClr val="accent1"/>
                </a:solidFill>
              </a:rPr>
            </a:br>
            <a:endParaRPr lang="en-CA" dirty="0"/>
          </a:p>
        </p:txBody>
      </p:sp>
      <p:sp>
        <p:nvSpPr>
          <p:cNvPr id="3" name="Text Placeholder 2">
            <a:extLst>
              <a:ext uri="{FF2B5EF4-FFF2-40B4-BE49-F238E27FC236}">
                <a16:creationId xmlns:a16="http://schemas.microsoft.com/office/drawing/2014/main" id="{D74DB29B-1715-39F2-8D09-6260B9E1B30E}"/>
              </a:ext>
            </a:extLst>
          </p:cNvPr>
          <p:cNvSpPr>
            <a:spLocks noGrp="1"/>
          </p:cNvSpPr>
          <p:nvPr>
            <p:ph type="body" idx="1"/>
          </p:nvPr>
        </p:nvSpPr>
        <p:spPr>
          <a:xfrm>
            <a:off x="577123" y="2414954"/>
            <a:ext cx="7993821" cy="3443844"/>
          </a:xfrm>
        </p:spPr>
        <p:txBody>
          <a:bodyPr>
            <a:norm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solidFill>
                <a:schemeClr val="tx1"/>
              </a:solidFill>
              <a:latin typeface="Gill Sans"/>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solidFill>
                <a:schemeClr val="tx1"/>
              </a:solidFill>
              <a:latin typeface="Gill Sans"/>
            </a:endParaRPr>
          </a:p>
          <a:p>
            <a:endParaRPr lang="en-CA" dirty="0"/>
          </a:p>
        </p:txBody>
      </p:sp>
      <p:sp>
        <p:nvSpPr>
          <p:cNvPr id="5" name="Rectangle 2">
            <a:extLst>
              <a:ext uri="{FF2B5EF4-FFF2-40B4-BE49-F238E27FC236}">
                <a16:creationId xmlns:a16="http://schemas.microsoft.com/office/drawing/2014/main" id="{C74B7014-4837-4890-51A2-41C84C996F39}"/>
              </a:ext>
            </a:extLst>
          </p:cNvPr>
          <p:cNvSpPr>
            <a:spLocks noChangeArrowheads="1"/>
          </p:cNvSpPr>
          <p:nvPr/>
        </p:nvSpPr>
        <p:spPr bwMode="auto">
          <a:xfrm>
            <a:off x="0" y="-184666"/>
            <a:ext cx="184731" cy="369332"/>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E4368B5A-2CDF-BBD7-87E2-51C6AD70395F}"/>
              </a:ext>
            </a:extLst>
          </p:cNvPr>
          <p:cNvSpPr txBox="1"/>
          <p:nvPr/>
        </p:nvSpPr>
        <p:spPr>
          <a:xfrm>
            <a:off x="764124" y="2263206"/>
            <a:ext cx="8270692" cy="2800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Tx/>
              <a:buFont typeface="Arial" panose="020B0604020202020204" pitchFamily="34" charset="0"/>
              <a:buChar char="•"/>
            </a:pPr>
            <a:endParaRPr lang="en-CA" sz="1600" dirty="0">
              <a:solidFill>
                <a:schemeClr val="tx1"/>
              </a:solidFill>
              <a:latin typeface="Gill Sans"/>
            </a:endParaRPr>
          </a:p>
          <a:p>
            <a:pPr>
              <a:buClrTx/>
              <a:buFont typeface="Arial" panose="020B0604020202020204" pitchFamily="34" charset="0"/>
              <a:buChar char="•"/>
            </a:pPr>
            <a:r>
              <a:rPr lang="en-CA" sz="1600" dirty="0">
                <a:solidFill>
                  <a:schemeClr val="tx1"/>
                </a:solidFill>
                <a:latin typeface="Gill Sans"/>
              </a:rPr>
              <a:t>Look forward to working with the OOAA board</a:t>
            </a:r>
          </a:p>
          <a:p>
            <a:pPr marL="285750" indent="-285750">
              <a:buClrTx/>
              <a:buFont typeface="Arial" panose="020B0604020202020204" pitchFamily="34" charset="0"/>
              <a:buChar char="•"/>
            </a:pPr>
            <a:r>
              <a:rPr lang="en-CA" sz="1600" dirty="0">
                <a:solidFill>
                  <a:schemeClr val="tx1"/>
                </a:solidFill>
                <a:latin typeface="Gill Sans"/>
              </a:rPr>
              <a:t>  Many Policies updated this past year to reflect best practice</a:t>
            </a:r>
          </a:p>
          <a:p>
            <a:pPr>
              <a:buClrTx/>
            </a:pPr>
            <a:r>
              <a:rPr lang="en-CA" sz="1600" dirty="0">
                <a:solidFill>
                  <a:schemeClr val="tx1"/>
                </a:solidFill>
                <a:latin typeface="Gill Sans"/>
              </a:rPr>
              <a:t>	Cell phone policy</a:t>
            </a:r>
          </a:p>
          <a:p>
            <a:pPr>
              <a:buClrTx/>
            </a:pPr>
            <a:r>
              <a:rPr lang="en-CA" sz="1600" dirty="0">
                <a:solidFill>
                  <a:schemeClr val="tx1"/>
                </a:solidFill>
                <a:latin typeface="Gill Sans"/>
              </a:rPr>
              <a:t>	Transportation policy</a:t>
            </a:r>
          </a:p>
          <a:p>
            <a:pPr>
              <a:buClrTx/>
            </a:pPr>
            <a:r>
              <a:rPr lang="en-CA" sz="1600" dirty="0">
                <a:solidFill>
                  <a:schemeClr val="tx1"/>
                </a:solidFill>
                <a:latin typeface="Gill Sans"/>
              </a:rPr>
              <a:t>	Rooming policy</a:t>
            </a:r>
          </a:p>
          <a:p>
            <a:pPr>
              <a:buClrTx/>
            </a:pPr>
            <a:r>
              <a:rPr lang="en-CA" sz="1600" dirty="0">
                <a:solidFill>
                  <a:schemeClr val="tx1"/>
                </a:solidFill>
                <a:latin typeface="Gill Sans"/>
              </a:rPr>
              <a:t>	Fraternization policy</a:t>
            </a:r>
          </a:p>
          <a:p>
            <a:pPr>
              <a:buClrTx/>
              <a:buFont typeface="Arial" panose="020B0604020202020204" pitchFamily="34" charset="0"/>
              <a:buChar char="•"/>
            </a:pPr>
            <a:endParaRPr lang="en-CA" sz="1600" dirty="0">
              <a:solidFill>
                <a:schemeClr val="tx1"/>
              </a:solidFill>
              <a:latin typeface="Gill Sans"/>
            </a:endParaRPr>
          </a:p>
          <a:p>
            <a:pPr>
              <a:buClrTx/>
              <a:buFont typeface="Arial" panose="020B0604020202020204" pitchFamily="34" charset="0"/>
              <a:buChar char="•"/>
            </a:pPr>
            <a:r>
              <a:rPr lang="en-CA" sz="1600" dirty="0">
                <a:solidFill>
                  <a:schemeClr val="tx1"/>
                </a:solidFill>
                <a:latin typeface="Gill Sans"/>
              </a:rPr>
              <a:t>Other items to be considered this year</a:t>
            </a:r>
          </a:p>
          <a:p>
            <a:pPr>
              <a:buClrTx/>
              <a:buFont typeface="Arial" panose="020B0604020202020204" pitchFamily="34" charset="0"/>
              <a:buChar char="•"/>
            </a:pPr>
            <a:endParaRPr lang="en-CA" sz="1600" dirty="0">
              <a:solidFill>
                <a:schemeClr val="tx1"/>
              </a:solidFill>
              <a:latin typeface="Gill Sans"/>
            </a:endParaRPr>
          </a:p>
          <a:p>
            <a:pPr>
              <a:buClrTx/>
              <a:buFont typeface="Arial" panose="020B0604020202020204" pitchFamily="34" charset="0"/>
              <a:buChar char="•"/>
            </a:pPr>
            <a:r>
              <a:rPr lang="en-CA" sz="1600" dirty="0">
                <a:solidFill>
                  <a:schemeClr val="tx1"/>
                </a:solidFill>
                <a:latin typeface="Gill Sans"/>
              </a:rPr>
              <a:t>Thank you for to all the board members and volunteers on the teams </a:t>
            </a:r>
          </a:p>
        </p:txBody>
      </p:sp>
    </p:spTree>
    <p:extLst>
      <p:ext uri="{BB962C8B-B14F-4D97-AF65-F5344CB8AC3E}">
        <p14:creationId xmlns:p14="http://schemas.microsoft.com/office/powerpoint/2010/main" val="35124164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6EE8-6EB8-A906-46A8-F30184258076}"/>
              </a:ext>
            </a:extLst>
          </p:cNvPr>
          <p:cNvSpPr>
            <a:spLocks noGrp="1"/>
          </p:cNvSpPr>
          <p:nvPr>
            <p:ph type="title"/>
          </p:nvPr>
        </p:nvSpPr>
        <p:spPr/>
        <p:txBody>
          <a:bodyPr/>
          <a:lstStyle/>
          <a:p>
            <a:pPr algn="ctr"/>
            <a:r>
              <a:rPr lang="en-US" b="1" dirty="0">
                <a:solidFill>
                  <a:schemeClr val="tx1"/>
                </a:solidFill>
              </a:rPr>
              <a:t>FINANCIAL STATEMENTS</a:t>
            </a:r>
            <a:endParaRPr lang="en-CA" dirty="0">
              <a:solidFill>
                <a:schemeClr val="tx1"/>
              </a:solidFill>
            </a:endParaRPr>
          </a:p>
        </p:txBody>
      </p:sp>
      <p:sp>
        <p:nvSpPr>
          <p:cNvPr id="3" name="Text Placeholder 2">
            <a:extLst>
              <a:ext uri="{FF2B5EF4-FFF2-40B4-BE49-F238E27FC236}">
                <a16:creationId xmlns:a16="http://schemas.microsoft.com/office/drawing/2014/main" id="{5BC4A05D-E461-8AAB-04A5-8E907FBA2A27}"/>
              </a:ext>
            </a:extLst>
          </p:cNvPr>
          <p:cNvSpPr>
            <a:spLocks noGrp="1"/>
          </p:cNvSpPr>
          <p:nvPr>
            <p:ph type="body" idx="1"/>
          </p:nvPr>
        </p:nvSpPr>
        <p:spPr/>
        <p:txBody>
          <a:bodyPr>
            <a:normAutofit/>
          </a:bodyPr>
          <a:lstStyle/>
          <a:p>
            <a:pPr>
              <a:buClrTx/>
              <a:buFont typeface="Wingdings" panose="05000000000000000000" pitchFamily="2" charset="2"/>
              <a:buChar char="§"/>
            </a:pPr>
            <a:r>
              <a:rPr lang="en-CA" sz="1600" dirty="0">
                <a:solidFill>
                  <a:schemeClr val="tx1"/>
                </a:solidFill>
              </a:rPr>
              <a:t>An external auditor was engaged to audit the financial statements.</a:t>
            </a:r>
          </a:p>
          <a:p>
            <a:pPr>
              <a:buClrTx/>
              <a:buFont typeface="Wingdings" panose="05000000000000000000" pitchFamily="2" charset="2"/>
              <a:buChar char="§"/>
            </a:pPr>
            <a:r>
              <a:rPr lang="en-CA" sz="1600" dirty="0">
                <a:solidFill>
                  <a:schemeClr val="tx1"/>
                </a:solidFill>
              </a:rPr>
              <a:t>The statement of financial position reports the financial position at a point in time. It explains what we own (assets) and what we owe (our liabilities). The difference is our Equity or net assets.</a:t>
            </a:r>
          </a:p>
          <a:p>
            <a:pPr>
              <a:buClrTx/>
              <a:buFont typeface="Wingdings" panose="05000000000000000000" pitchFamily="2" charset="2"/>
              <a:buChar char="§"/>
            </a:pPr>
            <a:r>
              <a:rPr lang="en-CA" sz="1600">
                <a:solidFill>
                  <a:schemeClr val="tx1"/>
                </a:solidFill>
              </a:rPr>
              <a:t>The statement </a:t>
            </a:r>
            <a:r>
              <a:rPr lang="en-CA" sz="1600" dirty="0">
                <a:solidFill>
                  <a:schemeClr val="tx1"/>
                </a:solidFill>
              </a:rPr>
              <a:t>of operations and changes in fund balances </a:t>
            </a:r>
            <a:r>
              <a:rPr lang="en-US" sz="1600" dirty="0">
                <a:solidFill>
                  <a:schemeClr val="tx1"/>
                </a:solidFill>
              </a:rPr>
              <a:t>explains the change in the overall financial position of the entity during the accounting period</a:t>
            </a:r>
          </a:p>
          <a:p>
            <a:pPr>
              <a:spcAft>
                <a:spcPts val="800"/>
              </a:spcAft>
              <a:buClrTx/>
              <a:buFont typeface="Wingdings" panose="05000000000000000000" pitchFamily="2" charset="2"/>
              <a:buChar char="§"/>
            </a:pPr>
            <a:r>
              <a:rPr lang="en-CA" sz="1600" dirty="0">
                <a:solidFill>
                  <a:schemeClr val="tx1"/>
                </a:solidFill>
              </a:rPr>
              <a:t>The Statement of Cash Flows explains the changes in cash and details the sources and uses of cash</a:t>
            </a:r>
          </a:p>
          <a:p>
            <a:pPr>
              <a:spcAft>
                <a:spcPts val="800"/>
              </a:spcAft>
              <a:buClrTx/>
              <a:buFont typeface="Wingdings" panose="05000000000000000000" pitchFamily="2" charset="2"/>
              <a:buChar char="§"/>
            </a:pPr>
            <a:r>
              <a:rPr lang="en-CA" sz="1600" dirty="0">
                <a:solidFill>
                  <a:schemeClr val="tx1"/>
                </a:solidFill>
              </a:rPr>
              <a:t>Notes to the financial statements is additional information added to help explain items in the statements and they clarify individual statement line items. The accounting policies in Note 1 document the policies chosen by the ASSOCIATION. </a:t>
            </a:r>
          </a:p>
        </p:txBody>
      </p:sp>
    </p:spTree>
    <p:extLst>
      <p:ext uri="{BB962C8B-B14F-4D97-AF65-F5344CB8AC3E}">
        <p14:creationId xmlns:p14="http://schemas.microsoft.com/office/powerpoint/2010/main" val="1041808972"/>
      </p:ext>
    </p:extLst>
  </p:cSld>
  <p:clrMapOvr>
    <a:masterClrMapping/>
  </p:clrMapOvr>
  <p:transition spd="med"/>
</p:sld>
</file>

<file path=ppt/theme/theme1.xml><?xml version="1.0" encoding="utf-8"?>
<a:theme xmlns:a="http://schemas.openxmlformats.org/drawingml/2006/main" name="Dividend">
  <a:themeElements>
    <a:clrScheme name="Dividend">
      <a:dk1>
        <a:srgbClr val="000000"/>
      </a:dk1>
      <a:lt1>
        <a:srgbClr val="FFFFFF"/>
      </a:lt1>
      <a:dk2>
        <a:srgbClr val="A7A7A7"/>
      </a:dk2>
      <a:lt2>
        <a:srgbClr val="535353"/>
      </a:lt2>
      <a:accent1>
        <a:srgbClr val="1B4F35"/>
      </a:accent1>
      <a:accent2>
        <a:srgbClr val="F2A520"/>
      </a:accent2>
      <a:accent3>
        <a:srgbClr val="038542"/>
      </a:accent3>
      <a:accent4>
        <a:srgbClr val="969FA7"/>
      </a:accent4>
      <a:accent5>
        <a:srgbClr val="66B1CE"/>
      </a:accent5>
      <a:accent6>
        <a:srgbClr val="40619D"/>
      </a:accent6>
      <a:hlink>
        <a:srgbClr val="0000FF"/>
      </a:hlink>
      <a:folHlink>
        <a:srgbClr val="FF00FF"/>
      </a:folHlink>
    </a:clrScheme>
    <a:fontScheme name="Dividend">
      <a:majorFont>
        <a:latin typeface="Helvetica"/>
        <a:ea typeface="Helvetica"/>
        <a:cs typeface="Helvetica"/>
      </a:majorFont>
      <a:minorFont>
        <a:latin typeface="Arial"/>
        <a:ea typeface="Arial"/>
        <a:cs typeface="Arial"/>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A7A7A7"/>
      </a:dk2>
      <a:lt2>
        <a:srgbClr val="535353"/>
      </a:lt2>
      <a:accent1>
        <a:srgbClr val="1B4F35"/>
      </a:accent1>
      <a:accent2>
        <a:srgbClr val="F2A520"/>
      </a:accent2>
      <a:accent3>
        <a:srgbClr val="038542"/>
      </a:accent3>
      <a:accent4>
        <a:srgbClr val="969FA7"/>
      </a:accent4>
      <a:accent5>
        <a:srgbClr val="66B1CE"/>
      </a:accent5>
      <a:accent6>
        <a:srgbClr val="40619D"/>
      </a:accent6>
      <a:hlink>
        <a:srgbClr val="0000FF"/>
      </a:hlink>
      <a:folHlink>
        <a:srgbClr val="FF00FF"/>
      </a:folHlink>
    </a:clrScheme>
    <a:fontScheme name="Dividend">
      <a:majorFont>
        <a:latin typeface="Helvetica"/>
        <a:ea typeface="Helvetica"/>
        <a:cs typeface="Helvetica"/>
      </a:majorFont>
      <a:minorFont>
        <a:latin typeface="Arial"/>
        <a:ea typeface="Arial"/>
        <a:cs typeface="Arial"/>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18736</TotalTime>
  <Words>2103</Words>
  <Application>Microsoft Office PowerPoint</Application>
  <PresentationFormat>On-screen Show (4:3)</PresentationFormat>
  <Paragraphs>353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Gill Sans</vt:lpstr>
      <vt:lpstr>Helvetica</vt:lpstr>
      <vt:lpstr>Segoe UI</vt:lpstr>
      <vt:lpstr>Wingdings</vt:lpstr>
      <vt:lpstr>Dividend</vt:lpstr>
      <vt:lpstr>PowerPoint Presentation</vt:lpstr>
      <vt:lpstr>OOAA IGM Agenda</vt:lpstr>
      <vt:lpstr>Review o</vt:lpstr>
      <vt:lpstr>222</vt:lpstr>
      <vt:lpstr>President Report – Dan Laplante</vt:lpstr>
      <vt:lpstr>President Report – Dan Laplante</vt:lpstr>
      <vt:lpstr>Practice Ice 2024/2025</vt:lpstr>
      <vt:lpstr>VP Report- Tony Fairfield  </vt:lpstr>
      <vt:lpstr>FINANCIAL STATEMENTS</vt:lpstr>
      <vt:lpstr>FFJGHGHAU</vt:lpstr>
      <vt:lpstr>PowerPoint Presentation</vt:lpstr>
      <vt:lpstr>PowerPoint Presentation</vt:lpstr>
      <vt:lpstr>Director of Coach Development  – Mark Pederson</vt:lpstr>
      <vt:lpstr>ICE SCHEDULER- JAMIE STEER</vt:lpstr>
      <vt:lpstr>Administrator- LINDSAY GRAW</vt:lpstr>
      <vt:lpstr>Administrator- LINDSAY GRAW</vt:lpstr>
      <vt:lpstr>SAFETY- Sine Macdonald</vt:lpstr>
      <vt:lpstr>U13AA Raiders- Candice Wyma</vt:lpstr>
      <vt:lpstr>U13AA Oilers- Candice Wyma</vt:lpstr>
      <vt:lpstr>U15AA Raiders- Nicole Brockhoff</vt:lpstr>
      <vt:lpstr>U15AA Oilers- Michelle Barratt</vt:lpstr>
      <vt:lpstr>U15AAA Oilers- Michelle Barratt</vt:lpstr>
      <vt:lpstr>U16AA Oilers- Katie Goulard</vt:lpstr>
      <vt:lpstr>U17AAA Oilers- Rob Ellis</vt:lpstr>
      <vt:lpstr>U18AA Oilers- Katie Goulard</vt:lpstr>
      <vt:lpstr>U18AA Raiders- Tamara Spencer</vt:lpstr>
      <vt:lpstr>U18AAA Raiders- Tamara Spencer</vt:lpstr>
      <vt:lpstr>U18AAA Bowmark Oilers – Rob Ellis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Lindsay Graw</cp:lastModifiedBy>
  <cp:revision>167</cp:revision>
  <cp:lastPrinted>2021-03-03T16:33:41Z</cp:lastPrinted>
  <dcterms:modified xsi:type="dcterms:W3CDTF">2024-11-27T15:48:56Z</dcterms:modified>
</cp:coreProperties>
</file>