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FEfg237jm5vC+dkLkwh1YASR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A2EA5-45AE-4BEF-A127-A99C52F1D33D}">
  <a:tblStyle styleId="{272A2EA5-45AE-4BEF-A127-A99C52F1D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65b5921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c65b5921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65b5921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c65b5921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65b59212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c65b59212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65b59212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c65b59212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65b5921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c65b5921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c65759ed0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c65759ed0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llstarcresting.ca/peifc_apparel/shop/home" TargetMode="External"/><Relationship Id="rId4" Type="http://schemas.openxmlformats.org/officeDocument/2006/relationships/hyperlink" Target="https://peisoccer.com/sto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ospei.goldrush.causable.io" TargetMode="External"/><Relationship Id="rId4" Type="http://schemas.openxmlformats.org/officeDocument/2006/relationships/hyperlink" Target="https://shop.flipgive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4" b="-166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458687" y="3429005"/>
            <a:ext cx="3090983" cy="3064450"/>
          </a:xfrm>
          <a:custGeom>
            <a:avLst/>
            <a:gdLst/>
            <a:ahLst/>
            <a:cxnLst/>
            <a:rect l="l" t="t" r="r" b="b"/>
            <a:pathLst>
              <a:path w="3090983" h="3064450" extrusionOk="0">
                <a:moveTo>
                  <a:pt x="0" y="0"/>
                </a:moveTo>
                <a:lnTo>
                  <a:pt x="3090983" y="0"/>
                </a:lnTo>
                <a:lnTo>
                  <a:pt x="3090983" y="3064451"/>
                </a:lnTo>
                <a:lnTo>
                  <a:pt x="0" y="3064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11"/>
          <p:cNvCxnSpPr/>
          <p:nvPr/>
        </p:nvCxnSpPr>
        <p:spPr>
          <a:xfrm>
            <a:off x="0" y="1028700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11"/>
          <p:cNvSpPr txBox="1"/>
          <p:nvPr/>
        </p:nvSpPr>
        <p:spPr>
          <a:xfrm>
            <a:off x="192300" y="169775"/>
            <a:ext cx="179034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5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PLAYER COMMITMENT &amp; EXPECTATIONS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192300" y="2290000"/>
            <a:ext cx="15466200" cy="81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●"/>
            </a:pPr>
            <a:r>
              <a:rPr lang="en-US" sz="29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Attend practices, league and exhibition games &amp; fitness sessions and any other team events</a:t>
            </a: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○"/>
            </a:pPr>
            <a:r>
              <a:rPr lang="en-US" sz="290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RAMP app to keep coaches updated with participation for all events</a:t>
            </a: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●"/>
            </a:pPr>
            <a:r>
              <a:rPr lang="en-US" sz="29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Ensure school is a priority. </a:t>
            </a: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●"/>
            </a:pPr>
            <a:r>
              <a:rPr lang="en-US" sz="29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Travel to Halifax for league games (if travelling with another family, contribute to cost)</a:t>
            </a:r>
            <a:endParaRPr sz="1600"/>
          </a:p>
          <a:p>
            <a:pPr marL="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●"/>
            </a:pPr>
            <a:r>
              <a:rPr lang="en-US" sz="29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Adhere to the Player Code of Conduct </a:t>
            </a:r>
            <a:endParaRPr sz="2908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13258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8"/>
              <a:buFont typeface="Montserrat"/>
              <a:buChar char="○"/>
            </a:pPr>
            <a:r>
              <a:rPr lang="en-US" sz="29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mindful that you represent your province and sport </a:t>
            </a: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l" rtl="0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699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399127" y="334575"/>
            <a:ext cx="136320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6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PARENT EXPECTATIONS</a:t>
            </a:r>
            <a:endParaRPr/>
          </a:p>
          <a:p>
            <a:pPr marL="0" marR="0" lvl="0" indent="0" algn="l" rtl="0">
              <a:lnSpc>
                <a:spcPct val="86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6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399125" y="2008499"/>
            <a:ext cx="17205600" cy="7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●"/>
            </a:pP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upport player’s participation in training, games, and events, and to model positive behaviour and encouragement at all times.</a:t>
            </a:r>
            <a:endParaRPr sz="2812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●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Parents are expected to support and/or help organize fundraising initiatives.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●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fees paid on time.</a:t>
            </a:r>
            <a:endParaRPr/>
          </a:p>
          <a:p>
            <a:pPr marL="914400" marR="0" lvl="1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○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 Soccer Policy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●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Consistent communication is essential to each player’s success.</a:t>
            </a:r>
            <a:endParaRPr/>
          </a:p>
          <a:p>
            <a:pPr marL="914400" marR="0" lvl="1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○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Keep player availability in RAMP up to date</a:t>
            </a:r>
            <a:endParaRPr/>
          </a:p>
          <a:p>
            <a:pPr marL="914400" marR="0" lvl="1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○"/>
            </a:pPr>
            <a:r>
              <a:rPr lang="en-US" sz="2812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 coach/s if player is injured, sick, etc.</a:t>
            </a: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●"/>
            </a:pP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respected to all participants including, coaches, players and referees.  </a:t>
            </a: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○"/>
            </a:pP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yelling at referees</a:t>
            </a: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0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2"/>
              <a:buFont typeface="Montserrat"/>
              <a:buChar char="○"/>
            </a:pP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Refrain from coaching players from the sideline</a:t>
            </a: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071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12"/>
              <a:buFont typeface="Montserrat"/>
              <a:buChar char="○"/>
            </a:pPr>
            <a:r>
              <a:rPr lang="en-US" sz="281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Not able to approach or be on the bench side of the field during any games</a:t>
            </a:r>
            <a:endParaRPr sz="2812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1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3"/>
          <p:cNvGrpSpPr/>
          <p:nvPr/>
        </p:nvGrpSpPr>
        <p:grpSpPr>
          <a:xfrm>
            <a:off x="5869538" y="1869038"/>
            <a:ext cx="6548924" cy="6548924"/>
            <a:chOff x="0" y="0"/>
            <a:chExt cx="812800" cy="812800"/>
          </a:xfrm>
        </p:grpSpPr>
        <p:sp>
          <p:nvSpPr>
            <p:cNvPr id="201" name="Google Shape;201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3"/>
          <p:cNvSpPr txBox="1"/>
          <p:nvPr/>
        </p:nvSpPr>
        <p:spPr>
          <a:xfrm>
            <a:off x="672725" y="571550"/>
            <a:ext cx="171870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COACH QUALIFICATIONS &amp; EXPECTATIONS </a:t>
            </a:r>
            <a:endParaRPr/>
          </a:p>
          <a:p>
            <a:pPr marL="0" marR="0" lvl="0" indent="0" algn="ctr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83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672725" y="2496600"/>
            <a:ext cx="15805200" cy="7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Head Coaches - C Diploma Certified or higher</a:t>
            </a:r>
            <a:endParaRPr sz="3300"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Assistant Coaches - C Diploma Trained or higher  </a:t>
            </a:r>
            <a:endParaRPr sz="3300"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Development Coaches - Learning to Train / Soccer for Life</a:t>
            </a:r>
            <a:endParaRPr sz="3300"/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○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coaches must have: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■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Respect in Sport </a:t>
            </a:r>
            <a:endParaRPr sz="3300"/>
          </a:p>
          <a:p>
            <a: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■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Making Ethical Decisions</a:t>
            </a:r>
            <a:endParaRPr sz="3300"/>
          </a:p>
          <a:p>
            <a: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■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Making Headway</a:t>
            </a:r>
            <a:endParaRPr sz="3300"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Expected to arrive on-time for all team events.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○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prepared for all sessions ahead of time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○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Rule of 2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○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communicate directly with athletes by text, snapchat, social media or email without including parents in communication. NO DM’s.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Provide constructive regular feedback to players regularly both verbal and in writing.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cxnSp>
        <p:nvCxnSpPr>
          <p:cNvPr id="205" name="Google Shape;205;p13"/>
          <p:cNvCxnSpPr/>
          <p:nvPr/>
        </p:nvCxnSpPr>
        <p:spPr>
          <a:xfrm flipH="1">
            <a:off x="-71143" y="6725381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3"/>
          <p:cNvCxnSpPr/>
          <p:nvPr/>
        </p:nvCxnSpPr>
        <p:spPr>
          <a:xfrm flipH="1">
            <a:off x="11965362" y="7107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3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16"/>
          <p:cNvGrpSpPr/>
          <p:nvPr/>
        </p:nvGrpSpPr>
        <p:grpSpPr>
          <a:xfrm>
            <a:off x="5869538" y="1869038"/>
            <a:ext cx="6548924" cy="6548924"/>
            <a:chOff x="0" y="0"/>
            <a:chExt cx="812800" cy="812800"/>
          </a:xfrm>
        </p:grpSpPr>
        <p:sp>
          <p:nvSpPr>
            <p:cNvPr id="214" name="Google Shape;214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6"/>
          <p:cNvSpPr txBox="1"/>
          <p:nvPr/>
        </p:nvSpPr>
        <p:spPr>
          <a:xfrm>
            <a:off x="-99511" y="575103"/>
            <a:ext cx="92436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PEI FC CLOTHING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791675" y="1721475"/>
            <a:ext cx="16049400" cy="88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Training Kits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 Adidas Shirt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 Adidas Shorts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 Adidas Socks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Dri-Fit Training Top</a:t>
            </a:r>
            <a:endParaRPr sz="2200"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provided per player, including APs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 Uniforms 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 kit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Away Kit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 socks every year - 2 sets (cut socks allowed provided they are taped and undersock matches main sock)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Replaced every 2-3 years.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○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 replaced in fall of 2024 for use in 2025 season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Player Kits Required:</a:t>
            </a:r>
            <a:endParaRPr sz="2200"/>
          </a:p>
          <a:p>
            <a:pPr marL="606299" marR="0" lvl="1" indent="-2645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didas bag</a:t>
            </a:r>
            <a:endParaRPr sz="2200"/>
          </a:p>
          <a:p>
            <a:pPr marL="606299" marR="0" lvl="1" indent="-2645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didas</a:t>
            </a: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suit</a:t>
            </a: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 track pants and grey or black quarter zip</a:t>
            </a:r>
            <a:endParaRPr sz="2200"/>
          </a:p>
          <a:p>
            <a:pPr marL="606299" marR="0" lvl="1" indent="-2645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Adidas Parka or Rain jacket depending on location of Nationals each year.</a:t>
            </a:r>
            <a:endParaRPr sz="2200"/>
          </a:p>
          <a:p>
            <a:pPr marL="0" marR="0" lvl="0" indent="0" algn="l" rtl="0">
              <a:lnSpc>
                <a:spcPct val="1106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Teamware 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⚬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teams can purchase additional branded items</a:t>
            </a:r>
            <a:r>
              <a:rPr lang="en-US" sz="2200"/>
              <a:t>.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ie. Hoodies, etc </a:t>
            </a:r>
            <a:endParaRPr sz="2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⚬"/>
            </a:pPr>
            <a:r>
              <a:rPr lang="en-US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All Star Cresting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8" name="Google Shape;218;p16"/>
          <p:cNvCxnSpPr/>
          <p:nvPr/>
        </p:nvCxnSpPr>
        <p:spPr>
          <a:xfrm flipH="1">
            <a:off x="-71143" y="6725381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16"/>
          <p:cNvCxnSpPr/>
          <p:nvPr/>
        </p:nvCxnSpPr>
        <p:spPr>
          <a:xfrm flipH="1">
            <a:off x="11965362" y="7107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6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4"/>
          <p:cNvGrpSpPr/>
          <p:nvPr/>
        </p:nvGrpSpPr>
        <p:grpSpPr>
          <a:xfrm>
            <a:off x="5869538" y="1869038"/>
            <a:ext cx="6548924" cy="6548924"/>
            <a:chOff x="0" y="0"/>
            <a:chExt cx="812800" cy="812800"/>
          </a:xfrm>
        </p:grpSpPr>
        <p:sp>
          <p:nvSpPr>
            <p:cNvPr id="227" name="Google Shape;22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9" name="Google Shape;229;p14"/>
          <p:cNvCxnSpPr/>
          <p:nvPr/>
        </p:nvCxnSpPr>
        <p:spPr>
          <a:xfrm rot="10800000" flipH="1">
            <a:off x="0" y="5143500"/>
            <a:ext cx="5869538" cy="1905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12416468" y="5181600"/>
            <a:ext cx="5871470" cy="19038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14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6434934" y="250175"/>
            <a:ext cx="7523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</a:t>
            </a:r>
            <a:endParaRPr/>
          </a:p>
        </p:txBody>
      </p:sp>
      <p:graphicFrame>
        <p:nvGraphicFramePr>
          <p:cNvPr id="233" name="Google Shape;233;p14"/>
          <p:cNvGraphicFramePr/>
          <p:nvPr/>
        </p:nvGraphicFramePr>
        <p:xfrm>
          <a:off x="3926225" y="210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{272A2EA5-45AE-4BEF-A127-A99C52F1D33D}</a:tableStyleId>
              </a:tblPr>
              <a:tblGrid>
                <a:gridCol w="225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Event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Description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Cost estimate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Fall Assessment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November - December 2025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$250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Winter Training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January - April 2026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Includes: 3 practices per week, fitness sessions, coaching costs, and participation in Indoor league.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$700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Summer Session, incl Nova Scotia League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May - October 2026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Includes: 2 practices per week, uniforms, fitness sessions coaching costs, and hotels when traveling for league games, ref fees, exhibition games, prep for Nationals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$2,000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Umbro Showcase 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May 2026 in Mississauga, ON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Includes: flights, hotel, food, tournament fee, staff expenses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$2,400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Atlantics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U17 July 23-26, 2026 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U15 July 30-Aug 3, 2026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Includes: bus, hotel, food, tournament fee, staff expenses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$1,350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Canada Soccer Club Nationals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October 6-12, 2026</a:t>
                      </a:r>
                      <a:endParaRPr sz="1800" b="1"/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Includes; flights, hotel, food, tournament fee, staff expenses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$2,300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$9,000 estimate</a:t>
                      </a:r>
                      <a:endParaRPr sz="1800" b="1"/>
                    </a:p>
                  </a:txBody>
                  <a:tcPr marL="91425" marR="91425" marT="91425" marB="91425">
                    <a:lnL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2584397" y="465245"/>
            <a:ext cx="13119207" cy="96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4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COSTS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17689" y="2403330"/>
            <a:ext cx="18252600" cy="7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14713" marR="0" lvl="1" indent="-412106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FC Program is 100% player funded. PEISA receives no grants or subsidies to offset costs.</a:t>
            </a: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2" marR="0" lvl="1" indent="-412105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Limited indoor turf availability → high rental costs</a:t>
            </a:r>
            <a:endParaRPr sz="100"/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2" marR="0" lvl="1" indent="-412105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PEI Soccer does not have its own fields → high rental costs</a:t>
            </a:r>
            <a:endParaRPr sz="100"/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2" marR="0" lvl="1" indent="-412105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Long winter season → extended indoor training</a:t>
            </a:r>
            <a:endParaRPr sz="100"/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2" marR="0" lvl="1" indent="-412105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Significant travel requirements for competition</a:t>
            </a:r>
            <a:endParaRPr sz="100"/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2" marR="0" lvl="1" indent="-412105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Small player pool → fewer economies of scale</a:t>
            </a:r>
            <a:endParaRPr sz="100"/>
          </a:p>
          <a:p>
            <a:pPr marL="0" marR="0" lvl="0" indent="0" algn="ctr" rtl="0">
              <a:lnSpc>
                <a:spcPct val="387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4095090" y="1557013"/>
            <a:ext cx="97503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are costs so high?</a:t>
            </a:r>
            <a:endParaRPr sz="4299"/>
          </a:p>
        </p:txBody>
      </p:sp>
      <p:sp>
        <p:nvSpPr>
          <p:cNvPr id="242" name="Google Shape;242;p15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c65b592125_0_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g3c65b592125_0_0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249" name="Google Shape;249;g3c65b592125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3c65b592125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1" name="Google Shape;251;g3c65b592125_0_0"/>
          <p:cNvCxnSpPr/>
          <p:nvPr/>
        </p:nvCxnSpPr>
        <p:spPr>
          <a:xfrm rot="10800000" flipH="1">
            <a:off x="0" y="5143650"/>
            <a:ext cx="58695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g3c65b592125_0_0"/>
          <p:cNvCxnSpPr/>
          <p:nvPr/>
        </p:nvCxnSpPr>
        <p:spPr>
          <a:xfrm>
            <a:off x="12416468" y="5181600"/>
            <a:ext cx="58716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g3c65b592125_0_0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c65b592125_0_0"/>
          <p:cNvSpPr txBox="1"/>
          <p:nvPr/>
        </p:nvSpPr>
        <p:spPr>
          <a:xfrm>
            <a:off x="2796026" y="280125"/>
            <a:ext cx="13516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 - Winter Training Session</a:t>
            </a:r>
            <a:endParaRPr/>
          </a:p>
        </p:txBody>
      </p:sp>
      <p:pic>
        <p:nvPicPr>
          <p:cNvPr id="255" name="Google Shape;255;g3c65b592125_0_0" title="Parent presentation Fall Winter Cost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3613" y="1423988"/>
            <a:ext cx="13820775" cy="74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65b592125_0_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g3c65b592125_0_24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262" name="Google Shape;262;g3c65b592125_0_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3c65b592125_0_2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g3c65b592125_0_24"/>
          <p:cNvCxnSpPr/>
          <p:nvPr/>
        </p:nvCxnSpPr>
        <p:spPr>
          <a:xfrm rot="10800000" flipH="1">
            <a:off x="0" y="5143650"/>
            <a:ext cx="58695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g3c65b592125_0_24"/>
          <p:cNvCxnSpPr/>
          <p:nvPr/>
        </p:nvCxnSpPr>
        <p:spPr>
          <a:xfrm>
            <a:off x="12416468" y="5181600"/>
            <a:ext cx="58716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g3c65b592125_0_24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c65b592125_0_24"/>
          <p:cNvSpPr txBox="1"/>
          <p:nvPr/>
        </p:nvSpPr>
        <p:spPr>
          <a:xfrm>
            <a:off x="4007150" y="295075"/>
            <a:ext cx="10436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 - Summer NSSL</a:t>
            </a:r>
            <a:endParaRPr/>
          </a:p>
        </p:txBody>
      </p:sp>
      <p:pic>
        <p:nvPicPr>
          <p:cNvPr id="268" name="Google Shape;268;g3c65b592125_0_24" title="Summ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8100" y="1268275"/>
            <a:ext cx="13226901" cy="8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65b592125_0_3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g3c65b592125_0_39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275" name="Google Shape;275;g3c65b592125_0_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3c65b592125_0_3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7" name="Google Shape;277;g3c65b592125_0_39"/>
          <p:cNvCxnSpPr/>
          <p:nvPr/>
        </p:nvCxnSpPr>
        <p:spPr>
          <a:xfrm rot="10800000" flipH="1">
            <a:off x="0" y="5143650"/>
            <a:ext cx="58695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g3c65b592125_0_39"/>
          <p:cNvCxnSpPr/>
          <p:nvPr/>
        </p:nvCxnSpPr>
        <p:spPr>
          <a:xfrm>
            <a:off x="12416468" y="5181600"/>
            <a:ext cx="58716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" name="Google Shape;279;g3c65b592125_0_39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c65b592125_0_39"/>
          <p:cNvSpPr txBox="1"/>
          <p:nvPr/>
        </p:nvSpPr>
        <p:spPr>
          <a:xfrm>
            <a:off x="4066950" y="310025"/>
            <a:ext cx="10436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 - Tournaments</a:t>
            </a:r>
            <a:endParaRPr/>
          </a:p>
        </p:txBody>
      </p:sp>
      <p:pic>
        <p:nvPicPr>
          <p:cNvPr id="281" name="Google Shape;281;g3c65b592125_0_39" title="Tourney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8363" y="1437825"/>
            <a:ext cx="13611225" cy="82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65b592125_0_6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g3c65b592125_0_64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288" name="Google Shape;288;g3c65b592125_0_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3c65b592125_0_6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0" name="Google Shape;290;g3c65b592125_0_64"/>
          <p:cNvCxnSpPr/>
          <p:nvPr/>
        </p:nvCxnSpPr>
        <p:spPr>
          <a:xfrm rot="10800000" flipH="1">
            <a:off x="0" y="5143650"/>
            <a:ext cx="58695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g3c65b592125_0_64"/>
          <p:cNvCxnSpPr/>
          <p:nvPr/>
        </p:nvCxnSpPr>
        <p:spPr>
          <a:xfrm>
            <a:off x="12416468" y="5181600"/>
            <a:ext cx="58716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g3c65b592125_0_64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c65b592125_0_64"/>
          <p:cNvSpPr txBox="1"/>
          <p:nvPr/>
        </p:nvSpPr>
        <p:spPr>
          <a:xfrm>
            <a:off x="4066950" y="310025"/>
            <a:ext cx="10436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 - Nationals</a:t>
            </a:r>
            <a:endParaRPr sz="4614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g3c65b592125_0_64" title="National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463" y="3319463"/>
            <a:ext cx="139350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12830050" y="79901"/>
            <a:ext cx="5457952" cy="5370576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5955737" y="720547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028700" y="1302196"/>
            <a:ext cx="97716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36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PEI FC?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481625" y="3623225"/>
            <a:ext cx="12464100" cy="5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6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6566" marR="0" lvl="1" indent="-248283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Soccer PEI’s</a:t>
            </a:r>
            <a:r>
              <a:rPr lang="en-US" sz="22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year round high‑performance program for players aiming to compete at the top levels in Atlantic Canada and beyond.</a:t>
            </a:r>
            <a:endParaRPr sz="2299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66" marR="0" lvl="1" indent="-248283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22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rovides a development pathway—technical training, physical preparation, mental performance, and exposure to elite competition.</a:t>
            </a:r>
            <a:endParaRPr/>
          </a:p>
          <a:p>
            <a:pPr marL="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66" marR="0" lvl="1" indent="-248283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Those</a:t>
            </a:r>
            <a:r>
              <a:rPr lang="en-US" sz="22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selected </a:t>
            </a: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participate</a:t>
            </a:r>
            <a:r>
              <a:rPr lang="en-US" sz="22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the Nova Scotia Soccer League (NSSL) and attend national-level tournaments, including the Canada Soccer Club Nationals. </a:t>
            </a:r>
            <a:endParaRPr sz="2299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66" marR="0" lvl="1" indent="-248283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Arial"/>
              <a:buChar char="•"/>
            </a:pPr>
            <a:r>
              <a:rPr lang="en-US" sz="22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program is built to challenge athletes and prepare them for collegiate, professional, or national team opportunities.</a:t>
            </a:r>
            <a:endParaRPr/>
          </a:p>
          <a:p>
            <a:pPr marL="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65b592125_0_5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g3c65b592125_0_50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301" name="Google Shape;301;g3c65b592125_0_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3c65b592125_0_5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3" name="Google Shape;303;g3c65b592125_0_50"/>
          <p:cNvCxnSpPr/>
          <p:nvPr/>
        </p:nvCxnSpPr>
        <p:spPr>
          <a:xfrm rot="10800000" flipH="1">
            <a:off x="0" y="5143650"/>
            <a:ext cx="58695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g3c65b592125_0_50"/>
          <p:cNvCxnSpPr/>
          <p:nvPr/>
        </p:nvCxnSpPr>
        <p:spPr>
          <a:xfrm>
            <a:off x="12416468" y="5181600"/>
            <a:ext cx="5871600" cy="1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g3c65b592125_0_50"/>
          <p:cNvSpPr/>
          <p:nvPr/>
        </p:nvSpPr>
        <p:spPr>
          <a:xfrm>
            <a:off x="16523712" y="8529026"/>
            <a:ext cx="1471175" cy="1458547"/>
          </a:xfrm>
          <a:custGeom>
            <a:avLst/>
            <a:gdLst/>
            <a:ahLst/>
            <a:cxnLst/>
            <a:rect l="l" t="t" r="r" b="b"/>
            <a:pathLst>
              <a:path w="1471175" h="1458547" extrusionOk="0">
                <a:moveTo>
                  <a:pt x="0" y="0"/>
                </a:moveTo>
                <a:lnTo>
                  <a:pt x="1471176" y="0"/>
                </a:lnTo>
                <a:lnTo>
                  <a:pt x="1471176" y="1458548"/>
                </a:lnTo>
                <a:lnTo>
                  <a:pt x="0" y="14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c65b592125_0_50"/>
          <p:cNvSpPr txBox="1"/>
          <p:nvPr/>
        </p:nvSpPr>
        <p:spPr>
          <a:xfrm>
            <a:off x="5053775" y="310025"/>
            <a:ext cx="75657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 COST - Notes</a:t>
            </a:r>
            <a:endParaRPr/>
          </a:p>
        </p:txBody>
      </p:sp>
      <p:sp>
        <p:nvSpPr>
          <p:cNvPr id="307" name="Google Shape;307;g3c65b592125_0_50"/>
          <p:cNvSpPr txBox="1"/>
          <p:nvPr/>
        </p:nvSpPr>
        <p:spPr>
          <a:xfrm>
            <a:off x="-141300" y="1228200"/>
            <a:ext cx="16665000" cy="9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14713" marR="0" lvl="1" indent="-424806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Fees do not include team clothing and training kits of approx $400 per player (if req’d).</a:t>
            </a:r>
            <a:endParaRPr sz="33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3" marR="0" lvl="1" indent="-424806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Nationals and tournament costs are estimates only. Tournament budgets will be revised based on parent committee determinations, and any amounts collected but not spent will be returned to player accounts.</a:t>
            </a:r>
            <a:endParaRPr sz="33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3" marR="0" lvl="1" indent="-443856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9"/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 tournament participation, except Nationals, will be determined by Parent Advisory Group in consultation with head coach.</a:t>
            </a:r>
            <a:endParaRPr sz="3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14713" marR="0" lvl="1" indent="-443856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9"/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Budget does not include any assumptions for fundraising or sponsorship.</a:t>
            </a:r>
            <a:endParaRPr sz="400"/>
          </a:p>
          <a:p>
            <a:pPr marL="0" marR="0" lvl="0" indent="0" algn="l" rtl="0">
              <a:lnSpc>
                <a:spcPct val="387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8"/>
          <p:cNvGrpSpPr/>
          <p:nvPr/>
        </p:nvGrpSpPr>
        <p:grpSpPr>
          <a:xfrm>
            <a:off x="5869538" y="1869038"/>
            <a:ext cx="6548924" cy="6548924"/>
            <a:chOff x="0" y="0"/>
            <a:chExt cx="812800" cy="812800"/>
          </a:xfrm>
        </p:grpSpPr>
        <p:sp>
          <p:nvSpPr>
            <p:cNvPr id="314" name="Google Shape;314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8"/>
          <p:cNvSpPr txBox="1"/>
          <p:nvPr/>
        </p:nvSpPr>
        <p:spPr>
          <a:xfrm>
            <a:off x="382151" y="475775"/>
            <a:ext cx="121530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PEI FC FUNDRAISING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382150" y="1454450"/>
            <a:ext cx="16259100" cy="8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Teams may choose to fundraise to help offset program costs.</a:t>
            </a: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4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Teams are responsible for organizing and managing their own fundraising activities.</a:t>
            </a: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4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 fundraising initiatives must be submitted to PEI Soccer for approval to ensure alignment with applicable policies and guidelines</a:t>
            </a:r>
            <a:r>
              <a:rPr lang="en-US" sz="424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Fundraising opportunities:</a:t>
            </a:r>
            <a:endParaRPr sz="1600"/>
          </a:p>
          <a:p>
            <a:pPr marL="629279" marR="0" lvl="1" indent="-327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4"/>
              <a:buFont typeface="Arial"/>
              <a:buChar char="•"/>
            </a:pPr>
            <a:r>
              <a:rPr lang="en-US" sz="3114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Flip-Give - </a:t>
            </a:r>
            <a:r>
              <a:rPr lang="en-US" sz="3114" b="0" i="0" u="sng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https://shop.flipgive.com/</a:t>
            </a:r>
            <a:endParaRPr sz="1600"/>
          </a:p>
          <a:p>
            <a:pPr marL="629279" marR="0" lvl="1" indent="-327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4"/>
              <a:buFont typeface="Arial"/>
              <a:buChar char="•"/>
            </a:pPr>
            <a:r>
              <a:rPr lang="en-US" sz="3114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Causable - </a:t>
            </a:r>
            <a:r>
              <a:rPr lang="en-US" sz="3114" b="0" i="0" u="sng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https://cospei.goldrush.causable.io/</a:t>
            </a:r>
            <a:endParaRPr sz="1600"/>
          </a:p>
          <a:p>
            <a:pPr marL="629278" marR="0" lvl="1" indent="-327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4"/>
              <a:buFont typeface="Arial"/>
              <a:buChar char="•"/>
            </a:pPr>
            <a:r>
              <a:rPr lang="en-US" sz="3114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Solicitation by players/parents for donations from companies or private individual</a:t>
            </a:r>
            <a:endParaRPr sz="31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9279" marR="0" lvl="1" indent="-327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4"/>
              <a:buFont typeface="Arial"/>
              <a:buChar char="•"/>
            </a:pPr>
            <a:r>
              <a:rPr lang="en-US" sz="3114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Teams are responsible for tracking all fundraising and are required to submit the approved - Fundraiser Tracking Form - when submitting amounts to be applied to player accounts.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8" name="Google Shape;318;p18"/>
          <p:cNvCxnSpPr/>
          <p:nvPr/>
        </p:nvCxnSpPr>
        <p:spPr>
          <a:xfrm flipH="1">
            <a:off x="-71143" y="6725381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p18"/>
          <p:cNvCxnSpPr/>
          <p:nvPr/>
        </p:nvCxnSpPr>
        <p:spPr>
          <a:xfrm flipH="1">
            <a:off x="12075975" y="94240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Google Shape;320;p18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65759ed03_0_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19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g3c65759ed03_0_4"/>
          <p:cNvGrpSpPr/>
          <p:nvPr/>
        </p:nvGrpSpPr>
        <p:grpSpPr>
          <a:xfrm>
            <a:off x="5869538" y="1869038"/>
            <a:ext cx="6548892" cy="6548892"/>
            <a:chOff x="0" y="0"/>
            <a:chExt cx="812800" cy="812800"/>
          </a:xfrm>
        </p:grpSpPr>
        <p:sp>
          <p:nvSpPr>
            <p:cNvPr id="327" name="Google Shape;327;g3c65759ed03_0_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g3c65759ed03_0_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g3c65759ed03_0_4"/>
          <p:cNvSpPr txBox="1"/>
          <p:nvPr/>
        </p:nvSpPr>
        <p:spPr>
          <a:xfrm>
            <a:off x="382151" y="475775"/>
            <a:ext cx="121530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Parent Advisory Group</a:t>
            </a:r>
            <a:endParaRPr/>
          </a:p>
        </p:txBody>
      </p:sp>
      <p:sp>
        <p:nvSpPr>
          <p:cNvPr id="330" name="Google Shape;330;g3c65759ed03_0_4"/>
          <p:cNvSpPr txBox="1"/>
          <p:nvPr/>
        </p:nvSpPr>
        <p:spPr>
          <a:xfrm>
            <a:off x="382150" y="1454450"/>
            <a:ext cx="16259100" cy="8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parents from each team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one parent member must be the Manager of each team.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Chair will be a member of the PEI Soccer Board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members total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Will coordinate fundraising and sponsorship of teams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sponsorship will be coordinated with ED of Soccer PEI to ensure compatibility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Will liaise with coaching staff regarding tournament participation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Parent group and coaches will ensure parity between teams on tournament participation and balance required tournament play with optional tournaments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1" name="Google Shape;331;g3c65759ed03_0_4"/>
          <p:cNvCxnSpPr/>
          <p:nvPr/>
        </p:nvCxnSpPr>
        <p:spPr>
          <a:xfrm flipH="1">
            <a:off x="-71192" y="6725381"/>
            <a:ext cx="6355800" cy="354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g3c65759ed03_0_4"/>
          <p:cNvCxnSpPr/>
          <p:nvPr/>
        </p:nvCxnSpPr>
        <p:spPr>
          <a:xfrm flipH="1">
            <a:off x="12075926" y="94240"/>
            <a:ext cx="6355800" cy="354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g3c65759ed03_0_4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19"/>
          <p:cNvGrpSpPr/>
          <p:nvPr/>
        </p:nvGrpSpPr>
        <p:grpSpPr>
          <a:xfrm>
            <a:off x="5869538" y="1869038"/>
            <a:ext cx="6548924" cy="6548924"/>
            <a:chOff x="0" y="0"/>
            <a:chExt cx="812800" cy="812800"/>
          </a:xfrm>
        </p:grpSpPr>
        <p:sp>
          <p:nvSpPr>
            <p:cNvPr id="340" name="Google Shape;340;p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19"/>
          <p:cNvSpPr txBox="1"/>
          <p:nvPr/>
        </p:nvSpPr>
        <p:spPr>
          <a:xfrm>
            <a:off x="2584397" y="503345"/>
            <a:ext cx="13119207" cy="111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44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/>
          </a:p>
        </p:txBody>
      </p:sp>
      <p:cxnSp>
        <p:nvCxnSpPr>
          <p:cNvPr id="343" name="Google Shape;343;p19"/>
          <p:cNvCxnSpPr/>
          <p:nvPr/>
        </p:nvCxnSpPr>
        <p:spPr>
          <a:xfrm flipH="1">
            <a:off x="-71143" y="6725381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19"/>
          <p:cNvCxnSpPr/>
          <p:nvPr/>
        </p:nvCxnSpPr>
        <p:spPr>
          <a:xfrm flipH="1">
            <a:off x="11929927" y="-159922"/>
            <a:ext cx="6355751" cy="354959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19"/>
          <p:cNvSpPr/>
          <p:nvPr/>
        </p:nvSpPr>
        <p:spPr>
          <a:xfrm>
            <a:off x="6916051" y="2934675"/>
            <a:ext cx="4455898" cy="4417650"/>
          </a:xfrm>
          <a:custGeom>
            <a:avLst/>
            <a:gdLst/>
            <a:ahLst/>
            <a:cxnLst/>
            <a:rect l="l" t="t" r="r" b="b"/>
            <a:pathLst>
              <a:path w="4455898" h="4417650" extrusionOk="0">
                <a:moveTo>
                  <a:pt x="0" y="0"/>
                </a:moveTo>
                <a:lnTo>
                  <a:pt x="4455898" y="0"/>
                </a:lnTo>
                <a:lnTo>
                  <a:pt x="4455898" y="4417650"/>
                </a:lnTo>
                <a:lnTo>
                  <a:pt x="0" y="441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4"/>
          <p:cNvCxnSpPr/>
          <p:nvPr/>
        </p:nvCxnSpPr>
        <p:spPr>
          <a:xfrm>
            <a:off x="0" y="2466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1" name="Google Shape;101;p4"/>
          <p:cNvGrpSpPr/>
          <p:nvPr/>
        </p:nvGrpSpPr>
        <p:grpSpPr>
          <a:xfrm>
            <a:off x="11938806" y="-1672057"/>
            <a:ext cx="8277987" cy="8277987"/>
            <a:chOff x="0" y="0"/>
            <a:chExt cx="812800" cy="812800"/>
          </a:xfrm>
        </p:grpSpPr>
        <p:sp>
          <p:nvSpPr>
            <p:cNvPr id="102" name="Google Shape;10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1681899" y="487976"/>
            <a:ext cx="15166886" cy="9311050"/>
          </a:xfrm>
          <a:custGeom>
            <a:avLst/>
            <a:gdLst/>
            <a:ahLst/>
            <a:cxnLst/>
            <a:rect l="l" t="t" r="r" b="b"/>
            <a:pathLst>
              <a:path w="13725689" h="8601432" extrusionOk="0">
                <a:moveTo>
                  <a:pt x="0" y="0"/>
                </a:moveTo>
                <a:lnTo>
                  <a:pt x="13725688" y="0"/>
                </a:lnTo>
                <a:lnTo>
                  <a:pt x="13725688" y="8601432"/>
                </a:lnTo>
                <a:lnTo>
                  <a:pt x="0" y="8601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9514887" y="6355132"/>
            <a:ext cx="1256284" cy="1245501"/>
          </a:xfrm>
          <a:custGeom>
            <a:avLst/>
            <a:gdLst/>
            <a:ahLst/>
            <a:cxnLst/>
            <a:rect l="l" t="t" r="r" b="b"/>
            <a:pathLst>
              <a:path w="1256284" h="1245501" extrusionOk="0">
                <a:moveTo>
                  <a:pt x="0" y="0"/>
                </a:moveTo>
                <a:lnTo>
                  <a:pt x="1256284" y="0"/>
                </a:lnTo>
                <a:lnTo>
                  <a:pt x="1256284" y="1245501"/>
                </a:lnTo>
                <a:lnTo>
                  <a:pt x="0" y="1245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5"/>
          <p:cNvCxnSpPr/>
          <p:nvPr/>
        </p:nvCxnSpPr>
        <p:spPr>
          <a:xfrm rot="10800000">
            <a:off x="13314727" y="-3716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2" name="Google Shape;112;p5"/>
          <p:cNvGrpSpPr/>
          <p:nvPr/>
        </p:nvGrpSpPr>
        <p:grpSpPr>
          <a:xfrm>
            <a:off x="9760582" y="2111910"/>
            <a:ext cx="7146390" cy="7146390"/>
            <a:chOff x="0" y="0"/>
            <a:chExt cx="812800" cy="812800"/>
          </a:xfrm>
        </p:grpSpPr>
        <p:sp>
          <p:nvSpPr>
            <p:cNvPr id="113" name="Google Shape;113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5"/>
          <p:cNvSpPr/>
          <p:nvPr/>
        </p:nvSpPr>
        <p:spPr>
          <a:xfrm>
            <a:off x="10547523" y="2898850"/>
            <a:ext cx="5572510" cy="557251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69275" y="2699800"/>
            <a:ext cx="9620100" cy="5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8818" marR="0" lvl="1" indent="-412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99"/>
              <a:buFont typeface="Arial"/>
              <a:buChar char="•"/>
            </a:pPr>
            <a:r>
              <a:rPr lang="en-US" sz="3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38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layer‑centered programs focus on each athlete’s individual development, well‑being, and long‑term growth.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98818" marR="0" lvl="1" indent="-412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99"/>
              <a:buFont typeface="Arial"/>
              <a:buChar char="•"/>
            </a:pPr>
            <a:r>
              <a:rPr lang="en-US" sz="38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Training, communication, and decisions are shaped around what players need to learn, improve, and stay motivated.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69276" y="770575"/>
            <a:ext cx="13604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3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PLAYER CENTERED PROGRAM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1763050" y="3260425"/>
            <a:ext cx="15437400" cy="4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mission is simple; develop players the right way. Winning is the outcome, not the objective.</a:t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15573309" y="7774721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763050" y="1057725"/>
            <a:ext cx="81939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PEI FC Mission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/>
          <p:nvPr/>
        </p:nvSpPr>
        <p:spPr>
          <a:xfrm>
            <a:off x="0" y="-2596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687519" y="708092"/>
            <a:ext cx="2672080" cy="267208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0693" b="-206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9"/>
          <p:cNvCxnSpPr/>
          <p:nvPr/>
        </p:nvCxnSpPr>
        <p:spPr>
          <a:xfrm>
            <a:off x="-38100" y="3647062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9"/>
          <p:cNvSpPr/>
          <p:nvPr/>
        </p:nvSpPr>
        <p:spPr>
          <a:xfrm>
            <a:off x="15404836" y="708107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3113789" y="1373328"/>
            <a:ext cx="11675400" cy="1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8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SELECTION </a:t>
            </a:r>
            <a:endParaRPr/>
          </a:p>
          <a:p>
            <a:pPr marL="0" marR="0" lvl="0" indent="0" algn="ctr" rtl="0">
              <a:lnSpc>
                <a:spcPct val="86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8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2179950" y="3647045"/>
            <a:ext cx="13851900" cy="6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4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Assessment Phase - November &amp; December </a:t>
            </a:r>
            <a:endParaRPr sz="2200"/>
          </a:p>
          <a:p>
            <a:pPr marL="0" marR="0" lvl="0" indent="0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47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Winter Training Phase - January -March </a:t>
            </a: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47484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7"/>
              <a:buFont typeface="Montserrat"/>
              <a:buChar char="●"/>
            </a:pPr>
            <a:r>
              <a:rPr lang="en-US" sz="3447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 group</a:t>
            </a: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47484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7"/>
              <a:buFont typeface="Montserrat"/>
              <a:buChar char="●"/>
            </a:pPr>
            <a:r>
              <a:rPr lang="en-US" sz="344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3447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ontinual assessments</a:t>
            </a:r>
            <a:endParaRPr sz="2200"/>
          </a:p>
          <a:p>
            <a:pPr marL="0" marR="0" lvl="0" indent="0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4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Final roster - Mid April </a:t>
            </a: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47484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7"/>
              <a:buFont typeface="Montserrat"/>
              <a:buChar char="●"/>
            </a:pPr>
            <a:r>
              <a:rPr lang="en-US" sz="344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16 - 18 Players</a:t>
            </a:r>
            <a:endParaRPr sz="3447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47484" algn="l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7"/>
              <a:buFont typeface="Montserrat"/>
              <a:buChar char="●"/>
            </a:pPr>
            <a:r>
              <a:rPr lang="en-US" sz="344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Maximum of 3 APs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460450" y="1047750"/>
            <a:ext cx="178275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4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LEAGUE PLAY</a:t>
            </a:r>
            <a:endParaRPr/>
          </a:p>
          <a:p>
            <a:pPr marL="0" marR="0" lvl="0" indent="0" algn="l" rtl="0">
              <a:lnSpc>
                <a:spcPct val="10536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4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60450" y="2794251"/>
            <a:ext cx="13903500" cy="7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April - August </a:t>
            </a:r>
            <a:endParaRPr sz="3600"/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NS League AAA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Practices on Tuesday &amp; Thursday 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Games on weekends 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Char char="•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Substitute card system used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September &amp; October 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Practices &amp; Exhibition games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Fitness (Synergy) once a week in person plus at home app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13" marR="0" lvl="1" indent="-353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Travel - approx. 4 weekends + 1-2 exhibition weekends 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" name="Google Shape;144;p7"/>
          <p:cNvGrpSpPr/>
          <p:nvPr/>
        </p:nvGrpSpPr>
        <p:grpSpPr>
          <a:xfrm>
            <a:off x="6283077" y="-1832223"/>
            <a:ext cx="5721845" cy="5721845"/>
            <a:chOff x="0" y="0"/>
            <a:chExt cx="812800" cy="812800"/>
          </a:xfrm>
        </p:grpSpPr>
        <p:sp>
          <p:nvSpPr>
            <p:cNvPr id="145" name="Google Shape;14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7" name="Google Shape;147;p7"/>
          <p:cNvCxnSpPr/>
          <p:nvPr/>
        </p:nvCxnSpPr>
        <p:spPr>
          <a:xfrm>
            <a:off x="0" y="1047750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7"/>
          <p:cNvSpPr/>
          <p:nvPr/>
        </p:nvSpPr>
        <p:spPr>
          <a:xfrm>
            <a:off x="14183975" y="176100"/>
            <a:ext cx="3775456" cy="3915664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5755987" y="7627151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-47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29475" y="345435"/>
            <a:ext cx="98004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8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TOURNAMENTS</a:t>
            </a:r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10229873" y="6982102"/>
            <a:ext cx="4751873" cy="4751954"/>
            <a:chOff x="0" y="0"/>
            <a:chExt cx="812800" cy="812800"/>
          </a:xfrm>
        </p:grpSpPr>
        <p:sp>
          <p:nvSpPr>
            <p:cNvPr id="157" name="Google Shape;15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777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74675" tIns="37325" rIns="74675" bIns="373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475" tIns="41475" rIns="41475" bIns="41475" anchor="ctr" anchorCtr="0">
              <a:noAutofit/>
            </a:bodyPr>
            <a:lstStyle/>
            <a:p>
              <a:pPr marL="0" marR="0" lvl="0" indent="0" algn="ctr" rtl="0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9" name="Google Shape;159;p8"/>
          <p:cNvCxnSpPr/>
          <p:nvPr/>
        </p:nvCxnSpPr>
        <p:spPr>
          <a:xfrm rot="10800000" flipH="1">
            <a:off x="7633175" y="7175343"/>
            <a:ext cx="10605900" cy="4042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8"/>
          <p:cNvSpPr/>
          <p:nvPr/>
        </p:nvSpPr>
        <p:spPr>
          <a:xfrm>
            <a:off x="15875837" y="7784726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2004013" y="1721391"/>
            <a:ext cx="1930474" cy="2104216"/>
          </a:xfrm>
          <a:custGeom>
            <a:avLst/>
            <a:gdLst/>
            <a:ahLst/>
            <a:cxnLst/>
            <a:rect l="l" t="t" r="r" b="b"/>
            <a:pathLst>
              <a:path w="1930474" h="2104216" extrusionOk="0">
                <a:moveTo>
                  <a:pt x="0" y="0"/>
                </a:moveTo>
                <a:lnTo>
                  <a:pt x="1930473" y="0"/>
                </a:lnTo>
                <a:lnTo>
                  <a:pt x="1930473" y="2104216"/>
                </a:lnTo>
                <a:lnTo>
                  <a:pt x="0" y="210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788230" y="1756154"/>
            <a:ext cx="2441644" cy="2034704"/>
          </a:xfrm>
          <a:custGeom>
            <a:avLst/>
            <a:gdLst/>
            <a:ahLst/>
            <a:cxnLst/>
            <a:rect l="l" t="t" r="r" b="b"/>
            <a:pathLst>
              <a:path w="2441644" h="2034704" extrusionOk="0">
                <a:moveTo>
                  <a:pt x="0" y="0"/>
                </a:moveTo>
                <a:lnTo>
                  <a:pt x="2441645" y="0"/>
                </a:lnTo>
                <a:lnTo>
                  <a:pt x="2441645" y="2034704"/>
                </a:lnTo>
                <a:lnTo>
                  <a:pt x="0" y="2034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3318925" y="1721400"/>
            <a:ext cx="3469608" cy="2102908"/>
          </a:xfrm>
          <a:custGeom>
            <a:avLst/>
            <a:gdLst/>
            <a:ahLst/>
            <a:cxnLst/>
            <a:rect l="l" t="t" r="r" b="b"/>
            <a:pathLst>
              <a:path w="3469608" h="1951655" extrusionOk="0">
                <a:moveTo>
                  <a:pt x="0" y="0"/>
                </a:moveTo>
                <a:lnTo>
                  <a:pt x="3469608" y="0"/>
                </a:lnTo>
                <a:lnTo>
                  <a:pt x="3469608" y="1951655"/>
                </a:lnTo>
                <a:lnTo>
                  <a:pt x="0" y="1951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1139100" y="4338949"/>
            <a:ext cx="3660300" cy="21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UMBRO SHOWCASE</a:t>
            </a:r>
            <a:endParaRPr sz="2400"/>
          </a:p>
          <a:p>
            <a:pPr marL="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 15-18, 2026</a:t>
            </a:r>
            <a:endParaRPr sz="2400"/>
          </a:p>
          <a:p>
            <a:pPr marL="457200" marR="0" lvl="0" indent="-38100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Mississauga, Ontario</a:t>
            </a:r>
            <a:endParaRPr sz="2400"/>
          </a:p>
          <a:p>
            <a:pPr marL="0" marR="0" lvl="0" indent="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65" name="Google Shape;165;p8"/>
          <p:cNvSpPr txBox="1"/>
          <p:nvPr/>
        </p:nvSpPr>
        <p:spPr>
          <a:xfrm>
            <a:off x="6797700" y="4358750"/>
            <a:ext cx="4486500" cy="4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ATLANTICS</a:t>
            </a:r>
            <a:endParaRPr sz="2400"/>
          </a:p>
          <a:p>
            <a:pPr marL="0" marR="0" lvl="0" indent="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U15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July 30-Aug 3, 2026 - Halifax</a:t>
            </a:r>
            <a:endParaRPr sz="2400"/>
          </a:p>
          <a:p>
            <a:pPr marL="457200" marR="0" lvl="0" indent="-38100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Now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Canada Youth Cup</a:t>
            </a:r>
            <a:endParaRPr sz="2400"/>
          </a:p>
          <a:p>
            <a:pPr marL="914400" marR="0" lvl="0" indent="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U17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July 23-26, 2026 - Moncton, NB</a:t>
            </a:r>
            <a:endParaRPr sz="2400"/>
          </a:p>
          <a:p>
            <a:pPr marL="0" marR="0" lvl="0" indent="0" algn="just" rtl="0">
              <a:lnSpc>
                <a:spcPct val="12996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2707414" y="4362679"/>
            <a:ext cx="4692600" cy="28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NATIONALS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October 6-12, 2026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U15 - Surrey, BC</a:t>
            </a:r>
            <a:endParaRPr sz="2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just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U17 - St. John’s, NL</a:t>
            </a:r>
            <a:endParaRPr sz="2400"/>
          </a:p>
          <a:p>
            <a:pPr marL="0" marR="0" lvl="0" indent="0" algn="just" rtl="0">
              <a:lnSpc>
                <a:spcPct val="11123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20" b="-9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028700" y="373626"/>
            <a:ext cx="108648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 (AFFILIATE PLAYER)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1727825" y="1395650"/>
            <a:ext cx="16231800" cy="11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Max of 3 AP’s per team - will pay $250 to offset expenses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Game Participation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lvl="1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APs can be called up for 5 games as needed</a:t>
            </a:r>
            <a:endParaRPr sz="3200">
              <a:solidFill>
                <a:schemeClr val="dk1"/>
              </a:solidFill>
            </a:endParaRPr>
          </a:p>
          <a:p>
            <a:pPr marL="1828800" lvl="1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Participation approved by the Technical Director</a:t>
            </a:r>
            <a:endParaRPr sz="3200">
              <a:solidFill>
                <a:schemeClr val="dk1"/>
              </a:solidFill>
            </a:endParaRPr>
          </a:p>
          <a:p>
            <a:pPr marL="1828800" lvl="1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After 5 games APs are to be offered a full roster spot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Practice Participation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When available encouraged to participate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Club Participation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AP’s must be part of local club team.</a:t>
            </a:r>
            <a:endParaRPr sz="3200">
              <a:solidFill>
                <a:schemeClr val="dk1"/>
              </a:solidFill>
            </a:endParaRPr>
          </a:p>
          <a:p>
            <a:pPr marL="18288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○"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Club commitments are given priority over PEI FC practices, events and game</a:t>
            </a:r>
            <a:endParaRPr sz="3200" b="1">
              <a:solidFill>
                <a:schemeClr val="dk1"/>
              </a:solidFill>
            </a:endParaRPr>
          </a:p>
          <a:p>
            <a:pPr marL="41148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11248797" y="3435604"/>
            <a:ext cx="568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11348522" y="6526260"/>
            <a:ext cx="599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-978775" y="7582572"/>
            <a:ext cx="3824224" cy="328371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15654610" y="373628"/>
            <a:ext cx="2114139" cy="2095992"/>
          </a:xfrm>
          <a:custGeom>
            <a:avLst/>
            <a:gdLst/>
            <a:ahLst/>
            <a:cxnLst/>
            <a:rect l="l" t="t" r="r" b="b"/>
            <a:pathLst>
              <a:path w="2114139" h="2095992" extrusionOk="0">
                <a:moveTo>
                  <a:pt x="0" y="0"/>
                </a:moveTo>
                <a:lnTo>
                  <a:pt x="2114139" y="0"/>
                </a:lnTo>
                <a:lnTo>
                  <a:pt x="2114139" y="2095992"/>
                </a:lnTo>
                <a:lnTo>
                  <a:pt x="0" y="2095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Custom</PresentationFormat>
  <Paragraphs>225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Wolters</dc:creator>
  <cp:lastModifiedBy>Jason Eden</cp:lastModifiedBy>
  <cp:revision>1</cp:revision>
  <dcterms:created xsi:type="dcterms:W3CDTF">2006-08-16T00:00:00Z</dcterms:created>
  <dcterms:modified xsi:type="dcterms:W3CDTF">2026-02-08T11:29:19Z</dcterms:modified>
</cp:coreProperties>
</file>