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00_0.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76" r:id="rId4"/>
    <p:sldId id="277" r:id="rId5"/>
    <p:sldId id="261" r:id="rId6"/>
    <p:sldId id="260" r:id="rId7"/>
    <p:sldId id="262" r:id="rId8"/>
    <p:sldId id="272" r:id="rId9"/>
    <p:sldId id="278" r:id="rId10"/>
    <p:sldId id="271" r:id="rId11"/>
    <p:sldId id="273" r:id="rId12"/>
    <p:sldId id="263" r:id="rId13"/>
    <p:sldId id="270" r:id="rId14"/>
  </p:sldIdLst>
  <p:sldSz cx="18288000" cy="10287000"/>
  <p:notesSz cx="6858000" cy="9144000"/>
  <p:embeddedFontLst>
    <p:embeddedFont>
      <p:font typeface="Anton" pitchFamily="2" charset="0"/>
      <p:regular r:id="rId15"/>
    </p:embeddedFont>
    <p:embeddedFont>
      <p:font typeface="Anton Italics" panose="020B0604020202020204" charset="0"/>
      <p:regular r:id="rId16"/>
    </p:embeddedFont>
    <p:embeddedFont>
      <p:font typeface="Canva Sans" panose="020B0604020202020204" charset="0"/>
      <p:regular r:id="rId17"/>
    </p:embeddedFont>
    <p:embeddedFont>
      <p:font typeface="Canva Sans Bold" panose="020B0604020202020204" charset="0"/>
      <p:regular r:id="rId18"/>
    </p:embeddedFont>
    <p:embeddedFont>
      <p:font typeface="Zing Rust Base"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2694F2D-C07F-C4AC-952B-2413CCBE87C8}" name="Savoie, Jésika (DSF-S)" initials="SJ" userId="S::jesika.savoie@nbed.nb.ca::a2f66df1-109e-44d2-85f1-6cdef7dbcaa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791F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72BA4B-550D-9731-F3BA-85FDF1547D24}" v="2" dt="2026-02-19T15:14:02.355"/>
    <p1510:client id="{D7267842-FA68-40DA-B87A-B9F8C74FA846}" v="62" dt="2026-02-19T15:09:30.7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modernComment_100_0.xml><?xml version="1.0" encoding="utf-8"?>
<p188:cmLst xmlns:a="http://schemas.openxmlformats.org/drawingml/2006/main" xmlns:r="http://schemas.openxmlformats.org/officeDocument/2006/relationships" xmlns:p188="http://schemas.microsoft.com/office/powerpoint/2018/8/main">
  <p188:cm id="{CBE847D1-BC62-4F43-811F-693B969CFA0C}" authorId="{12694F2D-C07F-C4AC-952B-2413CCBE87C8}" created="2026-02-19T15:14:02.355">
    <pc:sldMkLst xmlns:pc="http://schemas.microsoft.com/office/powerpoint/2013/main/command">
      <pc:docMk/>
      <pc:sldMk cId="0" sldId="256"/>
    </pc:sldMkLst>
    <p188:txBody>
      <a:bodyPr/>
      <a:lstStyle/>
      <a:p>
        <a:r>
          <a:rPr lang="fr-CA"/>
          <a:t>Looks great :)</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3/4/2026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microsoft.com/office/2018/10/relationships/comments" Target="../comments/modernComment_100_0.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hU4JNjmx3Bs"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100D0B">
                <a:alpha val="100000"/>
              </a:srgbClr>
            </a:gs>
            <a:gs pos="100000">
              <a:srgbClr val="121212">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1178328" y="780558"/>
            <a:ext cx="10861340" cy="7246799"/>
          </a:xfrm>
          <a:custGeom>
            <a:avLst/>
            <a:gdLst/>
            <a:ahLst/>
            <a:cxnLst/>
            <a:rect l="l" t="t" r="r" b="b"/>
            <a:pathLst>
              <a:path w="10861340" h="7246799">
                <a:moveTo>
                  <a:pt x="0" y="0"/>
                </a:moveTo>
                <a:lnTo>
                  <a:pt x="10861339" y="0"/>
                </a:lnTo>
                <a:lnTo>
                  <a:pt x="10861339" y="7246799"/>
                </a:lnTo>
                <a:lnTo>
                  <a:pt x="0" y="7246799"/>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8644100" y="1812140"/>
            <a:ext cx="9988333" cy="5728984"/>
          </a:xfrm>
          <a:prstGeom prst="rect">
            <a:avLst/>
          </a:prstGeom>
        </p:spPr>
        <p:txBody>
          <a:bodyPr lIns="0" tIns="0" rIns="0" bIns="0" rtlCol="0" anchor="t">
            <a:spAutoFit/>
          </a:bodyPr>
          <a:lstStyle/>
          <a:p>
            <a:pPr algn="l">
              <a:lnSpc>
                <a:spcPts val="10921"/>
              </a:lnSpc>
            </a:pPr>
            <a:r>
              <a:rPr lang="en-US" sz="9255">
                <a:solidFill>
                  <a:srgbClr val="FFFFFF"/>
                </a:solidFill>
                <a:latin typeface="Zing Rust Base"/>
                <a:ea typeface="Zing Rust Base"/>
                <a:cs typeface="Zing Rust Base"/>
                <a:sym typeface="Zing Rust Base"/>
              </a:rPr>
              <a:t>Team Nb </a:t>
            </a:r>
          </a:p>
          <a:p>
            <a:pPr algn="l">
              <a:lnSpc>
                <a:spcPts val="10921"/>
              </a:lnSpc>
            </a:pPr>
            <a:r>
              <a:rPr lang="en-US" sz="9255">
                <a:solidFill>
                  <a:srgbClr val="FFFFFF"/>
                </a:solidFill>
                <a:latin typeface="Zing Rust Base"/>
                <a:ea typeface="Zing Rust Base"/>
                <a:cs typeface="Zing Rust Base"/>
                <a:sym typeface="Zing Rust Base"/>
              </a:rPr>
              <a:t>Canada Winter </a:t>
            </a:r>
          </a:p>
          <a:p>
            <a:pPr algn="l">
              <a:lnSpc>
                <a:spcPts val="10921"/>
              </a:lnSpc>
            </a:pPr>
            <a:r>
              <a:rPr lang="en-US" sz="9255">
                <a:solidFill>
                  <a:srgbClr val="FFFFFF"/>
                </a:solidFill>
                <a:latin typeface="Zing Rust Base"/>
                <a:ea typeface="Zing Rust Base"/>
                <a:cs typeface="Zing Rust Base"/>
                <a:sym typeface="Zing Rust Base"/>
              </a:rPr>
              <a:t>Games 2027 </a:t>
            </a:r>
          </a:p>
          <a:p>
            <a:pPr algn="l">
              <a:lnSpc>
                <a:spcPts val="10921"/>
              </a:lnSpc>
            </a:pPr>
            <a:r>
              <a:rPr lang="en-US" sz="9255">
                <a:solidFill>
                  <a:srgbClr val="FFFFFF"/>
                </a:solidFill>
                <a:latin typeface="Zing Rust Base"/>
                <a:ea typeface="Zing Rust Base"/>
                <a:cs typeface="Zing Rust Base"/>
                <a:sym typeface="Zing Rust Base"/>
              </a:rPr>
              <a:t>Identification camp</a:t>
            </a:r>
          </a:p>
        </p:txBody>
      </p:sp>
    </p:spTree>
  </p:cSld>
  <p:clrMapOvr>
    <a:masterClrMapping/>
  </p:clrMapOvr>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B111D"/>
        </a:solidFill>
        <a:effectLst/>
      </p:bgPr>
    </p:bg>
    <p:spTree>
      <p:nvGrpSpPr>
        <p:cNvPr id="1" name=""/>
        <p:cNvGrpSpPr/>
        <p:nvPr/>
      </p:nvGrpSpPr>
      <p:grpSpPr>
        <a:xfrm>
          <a:off x="0" y="0"/>
          <a:ext cx="0" cy="0"/>
          <a:chOff x="0" y="0"/>
          <a:chExt cx="0" cy="0"/>
        </a:xfrm>
      </p:grpSpPr>
      <p:grpSp>
        <p:nvGrpSpPr>
          <p:cNvPr id="2" name="Group 2"/>
          <p:cNvGrpSpPr/>
          <p:nvPr/>
        </p:nvGrpSpPr>
        <p:grpSpPr>
          <a:xfrm>
            <a:off x="688868" y="-94836"/>
            <a:ext cx="8220894" cy="10801417"/>
            <a:chOff x="0" y="0"/>
            <a:chExt cx="2165174" cy="2844818"/>
          </a:xfrm>
        </p:grpSpPr>
        <p:sp>
          <p:nvSpPr>
            <p:cNvPr id="3" name="Freeform 3"/>
            <p:cNvSpPr/>
            <p:nvPr/>
          </p:nvSpPr>
          <p:spPr>
            <a:xfrm>
              <a:off x="0" y="0"/>
              <a:ext cx="2165174" cy="2844818"/>
            </a:xfrm>
            <a:custGeom>
              <a:avLst/>
              <a:gdLst/>
              <a:ahLst/>
              <a:cxnLst/>
              <a:rect l="l" t="t" r="r" b="b"/>
              <a:pathLst>
                <a:path w="2165174" h="2844818">
                  <a:moveTo>
                    <a:pt x="0" y="0"/>
                  </a:moveTo>
                  <a:lnTo>
                    <a:pt x="2165174" y="0"/>
                  </a:lnTo>
                  <a:lnTo>
                    <a:pt x="2165174" y="2844818"/>
                  </a:lnTo>
                  <a:lnTo>
                    <a:pt x="0" y="2844818"/>
                  </a:lnTo>
                  <a:close/>
                </a:path>
              </a:pathLst>
            </a:custGeom>
            <a:solidFill>
              <a:srgbClr val="FFFFFF"/>
            </a:solidFill>
          </p:spPr>
          <p:txBody>
            <a:bodyPr/>
            <a:lstStyle/>
            <a:p>
              <a:endParaRPr lang="en-US"/>
            </a:p>
          </p:txBody>
        </p:sp>
        <p:sp>
          <p:nvSpPr>
            <p:cNvPr id="4" name="TextBox 4"/>
            <p:cNvSpPr txBox="1"/>
            <p:nvPr/>
          </p:nvSpPr>
          <p:spPr>
            <a:xfrm>
              <a:off x="0" y="-66675"/>
              <a:ext cx="2165174" cy="2911493"/>
            </a:xfrm>
            <a:prstGeom prst="rect">
              <a:avLst/>
            </a:prstGeom>
          </p:spPr>
          <p:txBody>
            <a:bodyPr lIns="50800" tIns="50800" rIns="50800" bIns="50800" rtlCol="0" anchor="ctr"/>
            <a:lstStyle/>
            <a:p>
              <a:pPr algn="ctr">
                <a:lnSpc>
                  <a:spcPts val="2448"/>
                </a:lnSpc>
              </a:pPr>
              <a:endParaRPr/>
            </a:p>
          </p:txBody>
        </p:sp>
      </p:grpSp>
      <p:sp>
        <p:nvSpPr>
          <p:cNvPr id="5" name="Freeform 5"/>
          <p:cNvSpPr/>
          <p:nvPr/>
        </p:nvSpPr>
        <p:spPr>
          <a:xfrm>
            <a:off x="1354773" y="-694220"/>
            <a:ext cx="6889084" cy="11675441"/>
          </a:xfrm>
          <a:custGeom>
            <a:avLst/>
            <a:gdLst/>
            <a:ahLst/>
            <a:cxnLst/>
            <a:rect l="l" t="t" r="r" b="b"/>
            <a:pathLst>
              <a:path w="6889084" h="11675441">
                <a:moveTo>
                  <a:pt x="0" y="0"/>
                </a:moveTo>
                <a:lnTo>
                  <a:pt x="6889084" y="0"/>
                </a:lnTo>
                <a:lnTo>
                  <a:pt x="6889084" y="11675440"/>
                </a:lnTo>
                <a:lnTo>
                  <a:pt x="0" y="11675440"/>
                </a:lnTo>
                <a:lnTo>
                  <a:pt x="0" y="0"/>
                </a:lnTo>
                <a:close/>
              </a:path>
            </a:pathLst>
          </a:custGeom>
          <a:blipFill>
            <a:blip r:embed="rId2"/>
            <a:stretch>
              <a:fillRect t="-2448" b="-2448"/>
            </a:stretch>
          </a:blipFill>
        </p:spPr>
        <p:txBody>
          <a:bodyPr/>
          <a:lstStyle/>
          <a:p>
            <a:endParaRPr lang="en-US"/>
          </a:p>
        </p:txBody>
      </p:sp>
      <p:sp>
        <p:nvSpPr>
          <p:cNvPr id="6" name="TextBox 6"/>
          <p:cNvSpPr txBox="1"/>
          <p:nvPr/>
        </p:nvSpPr>
        <p:spPr>
          <a:xfrm>
            <a:off x="9356469" y="2171700"/>
            <a:ext cx="8462334" cy="5533053"/>
          </a:xfrm>
          <a:prstGeom prst="rect">
            <a:avLst/>
          </a:prstGeom>
        </p:spPr>
        <p:txBody>
          <a:bodyPr lIns="0" tIns="0" rIns="0" bIns="0" rtlCol="0" anchor="t">
            <a:spAutoFit/>
          </a:bodyPr>
          <a:lstStyle/>
          <a:p>
            <a:pPr algn="ctr">
              <a:lnSpc>
                <a:spcPts val="22100"/>
              </a:lnSpc>
            </a:pPr>
            <a:r>
              <a:rPr lang="en-US" sz="12500">
                <a:solidFill>
                  <a:srgbClr val="FFFFFF"/>
                </a:solidFill>
                <a:latin typeface="Zing Rust Base"/>
                <a:ea typeface="Zing Rust Base"/>
                <a:cs typeface="Zing Rust Base"/>
                <a:sym typeface="Zing Rust Base"/>
              </a:rPr>
              <a:t>RNB WEBSITE</a:t>
            </a:r>
            <a:endParaRPr lang="en-US" sz="15785">
              <a:solidFill>
                <a:srgbClr val="FFFFFF"/>
              </a:solidFill>
              <a:latin typeface="Zing Rust Base"/>
              <a:ea typeface="Zing Rust Base"/>
              <a:cs typeface="Zing Rust Base"/>
              <a:sym typeface="Zing Rust Base"/>
            </a:endParaRPr>
          </a:p>
          <a:p>
            <a:pPr algn="ctr">
              <a:lnSpc>
                <a:spcPts val="22100"/>
              </a:lnSpc>
            </a:pPr>
            <a:r>
              <a:rPr lang="en-US" sz="15785">
                <a:solidFill>
                  <a:srgbClr val="FFFFFF"/>
                </a:solidFill>
                <a:latin typeface="Zing Rust Base"/>
                <a:ea typeface="Zing Rust Base"/>
                <a:cs typeface="Zing Rust Base"/>
                <a:sym typeface="Zing Rust Base"/>
              </a:rPr>
              <a:t>Questions?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3AC188-11F2-4B06-E58E-A13554221D3C}"/>
              </a:ext>
            </a:extLst>
          </p:cNvPr>
          <p:cNvSpPr txBox="1"/>
          <p:nvPr/>
        </p:nvSpPr>
        <p:spPr>
          <a:xfrm>
            <a:off x="2112818" y="2558177"/>
            <a:ext cx="14062364" cy="6740307"/>
          </a:xfrm>
          <a:prstGeom prst="rect">
            <a:avLst/>
          </a:prstGeom>
          <a:noFill/>
        </p:spPr>
        <p:txBody>
          <a:bodyPr wrap="square" rtlCol="0">
            <a:spAutoFit/>
          </a:bodyPr>
          <a:lstStyle/>
          <a:p>
            <a:r>
              <a:rPr lang="en-US" sz="3600" b="1"/>
              <a:t>Q. Are CWG Selected Athlete’s required to double card with RNB?</a:t>
            </a:r>
          </a:p>
          <a:p>
            <a:pPr marL="742950" indent="-742950">
              <a:buAutoNum type="alphaUcPeriod"/>
            </a:pPr>
            <a:r>
              <a:rPr lang="en-US" sz="3600" b="1">
                <a:solidFill>
                  <a:srgbClr val="C00000"/>
                </a:solidFill>
              </a:rPr>
              <a:t>Yes, as per the 6.3 Athlete Eligibility in the technical package from RC</a:t>
            </a:r>
          </a:p>
          <a:p>
            <a:pPr marL="742950" indent="-742950">
              <a:buAutoNum type="alphaUcPeriod"/>
            </a:pPr>
            <a:endParaRPr lang="en-US" sz="3600" b="1"/>
          </a:p>
          <a:p>
            <a:r>
              <a:rPr lang="en-US" sz="3600" b="1"/>
              <a:t>Q. Do the Athletes receive any financial support from RNB? If so, what does this look like?</a:t>
            </a:r>
          </a:p>
          <a:p>
            <a:pPr marL="742950" indent="-742950">
              <a:buAutoNum type="alphaUcPeriod"/>
            </a:pPr>
            <a:r>
              <a:rPr lang="en-US" sz="3600" b="1">
                <a:solidFill>
                  <a:srgbClr val="C00000"/>
                </a:solidFill>
              </a:rPr>
              <a:t>Yes, RNB provides $16,000 that goes toward the team expense.</a:t>
            </a:r>
          </a:p>
          <a:p>
            <a:pPr marL="742950" indent="-742950">
              <a:buAutoNum type="alphaUcPeriod"/>
            </a:pPr>
            <a:endParaRPr lang="en-US" sz="3600" b="1"/>
          </a:p>
          <a:p>
            <a:r>
              <a:rPr lang="en-US" sz="3600" b="1"/>
              <a:t>Q. Does the Team receive funding from the province?</a:t>
            </a:r>
          </a:p>
          <a:p>
            <a:pPr marL="742950" indent="-742950">
              <a:buAutoNum type="alphaUcPeriod"/>
            </a:pPr>
            <a:r>
              <a:rPr lang="en-US" sz="3600" b="1">
                <a:solidFill>
                  <a:srgbClr val="C00000"/>
                </a:solidFill>
              </a:rPr>
              <a:t>Yes, the province fund the team for all expenses during the games.</a:t>
            </a:r>
          </a:p>
          <a:p>
            <a:pPr marL="742950" indent="-742950">
              <a:buAutoNum type="alphaUcPeriod"/>
            </a:pPr>
            <a:endParaRPr lang="en-US" sz="3600" b="1"/>
          </a:p>
          <a:p>
            <a:r>
              <a:rPr lang="en-US" sz="3600" b="1"/>
              <a:t>Q. Are Parents expected to Travel to the Hubs?</a:t>
            </a:r>
          </a:p>
          <a:p>
            <a:r>
              <a:rPr lang="en-US" sz="3600" b="1">
                <a:solidFill>
                  <a:srgbClr val="C00000"/>
                </a:solidFill>
              </a:rPr>
              <a:t>A.   No, the team is travelling and staying together.</a:t>
            </a:r>
          </a:p>
        </p:txBody>
      </p:sp>
      <p:grpSp>
        <p:nvGrpSpPr>
          <p:cNvPr id="7" name="Group 2">
            <a:extLst>
              <a:ext uri="{FF2B5EF4-FFF2-40B4-BE49-F238E27FC236}">
                <a16:creationId xmlns:a16="http://schemas.microsoft.com/office/drawing/2014/main" id="{2FF512F0-129C-405B-7E4A-F0AF8F59992E}"/>
              </a:ext>
            </a:extLst>
          </p:cNvPr>
          <p:cNvGrpSpPr/>
          <p:nvPr/>
        </p:nvGrpSpPr>
        <p:grpSpPr>
          <a:xfrm>
            <a:off x="574953" y="266700"/>
            <a:ext cx="17138094" cy="1869847"/>
            <a:chOff x="0" y="0"/>
            <a:chExt cx="4513737" cy="492470"/>
          </a:xfrm>
        </p:grpSpPr>
        <p:sp>
          <p:nvSpPr>
            <p:cNvPr id="8" name="Freeform 3">
              <a:extLst>
                <a:ext uri="{FF2B5EF4-FFF2-40B4-BE49-F238E27FC236}">
                  <a16:creationId xmlns:a16="http://schemas.microsoft.com/office/drawing/2014/main" id="{7262C11F-1170-5D3E-9148-442C7FA48273}"/>
                </a:ext>
              </a:extLst>
            </p:cNvPr>
            <p:cNvSpPr/>
            <p:nvPr/>
          </p:nvSpPr>
          <p:spPr>
            <a:xfrm>
              <a:off x="0" y="0"/>
              <a:ext cx="4513737" cy="492470"/>
            </a:xfrm>
            <a:custGeom>
              <a:avLst/>
              <a:gdLst/>
              <a:ahLst/>
              <a:cxnLst/>
              <a:rect l="l" t="t" r="r" b="b"/>
              <a:pathLst>
                <a:path w="4513737" h="492470">
                  <a:moveTo>
                    <a:pt x="0" y="0"/>
                  </a:moveTo>
                  <a:lnTo>
                    <a:pt x="4513737" y="0"/>
                  </a:lnTo>
                  <a:lnTo>
                    <a:pt x="4513737" y="492470"/>
                  </a:lnTo>
                  <a:lnTo>
                    <a:pt x="0" y="492470"/>
                  </a:lnTo>
                  <a:close/>
                </a:path>
              </a:pathLst>
            </a:custGeom>
            <a:solidFill>
              <a:srgbClr val="6B111D"/>
            </a:solidFill>
          </p:spPr>
          <p:txBody>
            <a:bodyPr/>
            <a:lstStyle/>
            <a:p>
              <a:pPr algn="ctr"/>
              <a:r>
                <a:rPr lang="en-US" sz="8800">
                  <a:solidFill>
                    <a:schemeClr val="bg1"/>
                  </a:solidFill>
                </a:rPr>
                <a:t>FAQs</a:t>
              </a:r>
            </a:p>
          </p:txBody>
        </p:sp>
        <p:sp>
          <p:nvSpPr>
            <p:cNvPr id="9" name="TextBox 4">
              <a:extLst>
                <a:ext uri="{FF2B5EF4-FFF2-40B4-BE49-F238E27FC236}">
                  <a16:creationId xmlns:a16="http://schemas.microsoft.com/office/drawing/2014/main" id="{B4AC075E-C7B0-057F-3E4D-924458C23591}"/>
                </a:ext>
              </a:extLst>
            </p:cNvPr>
            <p:cNvSpPr txBox="1"/>
            <p:nvPr/>
          </p:nvSpPr>
          <p:spPr>
            <a:xfrm>
              <a:off x="0" y="-66675"/>
              <a:ext cx="4513737" cy="559145"/>
            </a:xfrm>
            <a:prstGeom prst="rect">
              <a:avLst/>
            </a:prstGeom>
          </p:spPr>
          <p:txBody>
            <a:bodyPr lIns="50800" tIns="50800" rIns="50800" bIns="50800" rtlCol="0" anchor="ctr"/>
            <a:lstStyle/>
            <a:p>
              <a:pPr algn="ctr">
                <a:lnSpc>
                  <a:spcPts val="2448"/>
                </a:lnSpc>
              </a:pPr>
              <a:endParaRPr/>
            </a:p>
          </p:txBody>
        </p:sp>
      </p:grpSp>
    </p:spTree>
    <p:extLst>
      <p:ext uri="{BB962C8B-B14F-4D97-AF65-F5344CB8AC3E}">
        <p14:creationId xmlns:p14="http://schemas.microsoft.com/office/powerpoint/2010/main" val="229862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4AA7060-0382-1C49-3561-3FC7A7ED41B1}"/>
              </a:ext>
            </a:extLst>
          </p:cNvPr>
          <p:cNvSpPr txBox="1"/>
          <p:nvPr/>
        </p:nvSpPr>
        <p:spPr>
          <a:xfrm>
            <a:off x="1600200" y="2628900"/>
            <a:ext cx="15925800" cy="6924973"/>
          </a:xfrm>
          <a:prstGeom prst="rect">
            <a:avLst/>
          </a:prstGeom>
          <a:noFill/>
        </p:spPr>
        <p:txBody>
          <a:bodyPr wrap="square">
            <a:spAutoFit/>
          </a:bodyPr>
          <a:lstStyle/>
          <a:p>
            <a:pPr algn="l">
              <a:buNone/>
            </a:pPr>
            <a:r>
              <a:rPr lang="en-US" sz="2800" b="1" i="0">
                <a:solidFill>
                  <a:srgbClr val="222222"/>
                </a:solidFill>
                <a:effectLst/>
                <a:latin typeface="Arial" panose="020B0604020202020204" pitchFamily="34" charset="0"/>
              </a:rPr>
              <a:t>Q. Will the </a:t>
            </a:r>
            <a:r>
              <a:rPr lang="en-US" sz="2800" b="1">
                <a:solidFill>
                  <a:srgbClr val="222222"/>
                </a:solidFill>
                <a:latin typeface="Arial" panose="020B0604020202020204" pitchFamily="34" charset="0"/>
              </a:rPr>
              <a:t>Team have fundraising opportunities to offset expenses.</a:t>
            </a:r>
          </a:p>
          <a:p>
            <a:pPr algn="l">
              <a:buNone/>
            </a:pPr>
            <a:endParaRPr lang="en-US" sz="2400" b="1" i="0">
              <a:solidFill>
                <a:srgbClr val="222222"/>
              </a:solidFill>
              <a:effectLst/>
              <a:latin typeface="Arial" panose="020B0604020202020204" pitchFamily="34" charset="0"/>
            </a:endParaRPr>
          </a:p>
          <a:p>
            <a:pPr algn="l">
              <a:buNone/>
            </a:pPr>
            <a:r>
              <a:rPr lang="en-US" sz="2800" b="1" i="0">
                <a:solidFill>
                  <a:srgbClr val="C00000"/>
                </a:solidFill>
                <a:effectLst/>
                <a:latin typeface="Arial" panose="020B0604020202020204" pitchFamily="34" charset="0"/>
              </a:rPr>
              <a:t>A. The team and or RNB can seek out sponsorships, but we need to be clear about what the sponsorship is for and refrain from saying it's for the team's participation in the Canada Games.  </a:t>
            </a:r>
            <a:r>
              <a:rPr lang="en-US" sz="2800" b="1" i="1">
                <a:solidFill>
                  <a:srgbClr val="C00000"/>
                </a:solidFill>
                <a:effectLst/>
                <a:latin typeface="Arial" panose="020B0604020202020204" pitchFamily="34" charset="0"/>
              </a:rPr>
              <a:t>All expenses related to the actual participation in the Canada Games are paid by (GNB/Team NB) and the Federal Government/Sport Canada (</a:t>
            </a:r>
            <a:r>
              <a:rPr lang="en-US" sz="2800" b="1" i="1" err="1">
                <a:solidFill>
                  <a:srgbClr val="C00000"/>
                </a:solidFill>
                <a:effectLst/>
                <a:latin typeface="Arial" panose="020B0604020202020204" pitchFamily="34" charset="0"/>
              </a:rPr>
              <a:t>eg.</a:t>
            </a:r>
            <a:r>
              <a:rPr lang="en-US" sz="2800" b="1" i="1">
                <a:solidFill>
                  <a:srgbClr val="C00000"/>
                </a:solidFill>
                <a:effectLst/>
                <a:latin typeface="Arial" panose="020B0604020202020204" pitchFamily="34" charset="0"/>
              </a:rPr>
              <a:t> travel, accommodation, food and ceremonial uniform).  </a:t>
            </a:r>
            <a:r>
              <a:rPr lang="en-US" sz="2800" b="1" i="0">
                <a:solidFill>
                  <a:srgbClr val="C00000"/>
                </a:solidFill>
                <a:effectLst/>
                <a:latin typeface="Arial" panose="020B0604020202020204" pitchFamily="34" charset="0"/>
              </a:rPr>
              <a:t> We are not permitted to use the Canada Games or Host Society logos in promoting these sponsorships ( </a:t>
            </a:r>
            <a:r>
              <a:rPr lang="en-US" sz="2800" b="1" i="0" err="1">
                <a:solidFill>
                  <a:srgbClr val="C00000"/>
                </a:solidFill>
                <a:effectLst/>
                <a:latin typeface="Arial" panose="020B0604020202020204" pitchFamily="34" charset="0"/>
              </a:rPr>
              <a:t>eg.</a:t>
            </a:r>
            <a:r>
              <a:rPr lang="en-US" sz="2800" b="1" i="0">
                <a:solidFill>
                  <a:srgbClr val="C00000"/>
                </a:solidFill>
                <a:effectLst/>
                <a:latin typeface="Arial" panose="020B0604020202020204" pitchFamily="34" charset="0"/>
              </a:rPr>
              <a:t> social media ) </a:t>
            </a:r>
            <a:r>
              <a:rPr lang="en-US" sz="2800" b="1" i="0" err="1">
                <a:solidFill>
                  <a:srgbClr val="C00000"/>
                </a:solidFill>
                <a:effectLst/>
                <a:latin typeface="Arial" panose="020B0604020202020204" pitchFamily="34" charset="0"/>
              </a:rPr>
              <a:t>etc</a:t>
            </a:r>
            <a:r>
              <a:rPr lang="en-US" sz="2800" b="1" i="0">
                <a:solidFill>
                  <a:srgbClr val="C00000"/>
                </a:solidFill>
                <a:effectLst/>
                <a:latin typeface="Arial" panose="020B0604020202020204" pitchFamily="34" charset="0"/>
              </a:rPr>
              <a:t> as they could be competitors of their own sponsors.  </a:t>
            </a:r>
            <a:r>
              <a:rPr lang="en-US" sz="2800" b="1" i="1">
                <a:solidFill>
                  <a:srgbClr val="C00000"/>
                </a:solidFill>
                <a:effectLst/>
                <a:latin typeface="Arial" panose="020B0604020202020204" pitchFamily="34" charset="0"/>
              </a:rPr>
              <a:t>Also note that </a:t>
            </a:r>
            <a:r>
              <a:rPr lang="en-US" sz="2800" b="1" i="1" u="sng">
                <a:solidFill>
                  <a:srgbClr val="C00000"/>
                </a:solidFill>
                <a:effectLst/>
                <a:latin typeface="Arial" panose="020B0604020202020204" pitchFamily="34" charset="0"/>
              </a:rPr>
              <a:t>at Games</a:t>
            </a:r>
            <a:r>
              <a:rPr lang="en-US" sz="2800" b="1" i="1">
                <a:solidFill>
                  <a:srgbClr val="C00000"/>
                </a:solidFill>
                <a:effectLst/>
                <a:latin typeface="Arial" panose="020B0604020202020204" pitchFamily="34" charset="0"/>
              </a:rPr>
              <a:t>, no corporate sponsor marks are allowed on competition uniforms, warm up uniforms or team bags.</a:t>
            </a:r>
            <a:endParaRPr lang="en-US" sz="2800" b="0" i="0">
              <a:solidFill>
                <a:srgbClr val="C00000"/>
              </a:solidFill>
              <a:effectLst/>
              <a:latin typeface="Arial" panose="020B0604020202020204" pitchFamily="34" charset="0"/>
            </a:endParaRPr>
          </a:p>
          <a:p>
            <a:pPr algn="l">
              <a:buNone/>
            </a:pPr>
            <a:endParaRPr lang="en-US" sz="2800" b="0" i="0">
              <a:solidFill>
                <a:srgbClr val="C00000"/>
              </a:solidFill>
              <a:effectLst/>
              <a:latin typeface="Arial" panose="020B0604020202020204" pitchFamily="34" charset="0"/>
            </a:endParaRPr>
          </a:p>
          <a:p>
            <a:pPr algn="l">
              <a:buNone/>
            </a:pPr>
            <a:r>
              <a:rPr lang="en-US" sz="2800" b="1" i="0">
                <a:solidFill>
                  <a:srgbClr val="C00000"/>
                </a:solidFill>
                <a:effectLst/>
                <a:latin typeface="Arial" panose="020B0604020202020204" pitchFamily="34" charset="0"/>
              </a:rPr>
              <a:t>Ringette NB can do any fundraising or sponsorship request as they please for their participation in events that are NOT the actual Canada Games so fundraising for the 3 hub events ( Regina, Alberts and Quebec)  are considered events that our team participates in. We can't mislead sponsors into thinking that they are supporting the athlete's participation at the Canada Games because that would be false.</a:t>
            </a:r>
            <a:endParaRPr lang="en-US" sz="2800" b="0" i="0">
              <a:solidFill>
                <a:srgbClr val="C00000"/>
              </a:solidFill>
              <a:effectLst/>
              <a:latin typeface="Arial" panose="020B0604020202020204" pitchFamily="34" charset="0"/>
            </a:endParaRPr>
          </a:p>
        </p:txBody>
      </p:sp>
      <p:sp>
        <p:nvSpPr>
          <p:cNvPr id="9" name="Freeform 3">
            <a:extLst>
              <a:ext uri="{FF2B5EF4-FFF2-40B4-BE49-F238E27FC236}">
                <a16:creationId xmlns:a16="http://schemas.microsoft.com/office/drawing/2014/main" id="{B8CBCD11-1BF9-7195-A4A0-0DE2E39B28FD}"/>
              </a:ext>
            </a:extLst>
          </p:cNvPr>
          <p:cNvSpPr/>
          <p:nvPr/>
        </p:nvSpPr>
        <p:spPr>
          <a:xfrm>
            <a:off x="574953" y="266700"/>
            <a:ext cx="17138094" cy="1869847"/>
          </a:xfrm>
          <a:custGeom>
            <a:avLst/>
            <a:gdLst/>
            <a:ahLst/>
            <a:cxnLst/>
            <a:rect l="l" t="t" r="r" b="b"/>
            <a:pathLst>
              <a:path w="4513737" h="492470">
                <a:moveTo>
                  <a:pt x="0" y="0"/>
                </a:moveTo>
                <a:lnTo>
                  <a:pt x="4513737" y="0"/>
                </a:lnTo>
                <a:lnTo>
                  <a:pt x="4513737" y="492470"/>
                </a:lnTo>
                <a:lnTo>
                  <a:pt x="0" y="492470"/>
                </a:lnTo>
                <a:close/>
              </a:path>
            </a:pathLst>
          </a:custGeom>
          <a:solidFill>
            <a:srgbClr val="6B111D"/>
          </a:solidFill>
        </p:spPr>
        <p:txBody>
          <a:bodyPr/>
          <a:lstStyle/>
          <a:p>
            <a:pPr algn="ctr"/>
            <a:r>
              <a:rPr lang="en-US" sz="8800">
                <a:solidFill>
                  <a:schemeClr val="bg1"/>
                </a:solidFill>
              </a:rPr>
              <a:t>FAQs continue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100D0B">
                <a:alpha val="100000"/>
              </a:srgbClr>
            </a:gs>
            <a:gs pos="100000">
              <a:srgbClr val="121212">
                <a:alpha val="100000"/>
              </a:srgbClr>
            </a:gs>
          </a:gsLst>
          <a:lin ang="0"/>
        </a:gradFill>
        <a:effectLst/>
      </p:bgPr>
    </p:bg>
    <p:spTree>
      <p:nvGrpSpPr>
        <p:cNvPr id="1" name=""/>
        <p:cNvGrpSpPr/>
        <p:nvPr/>
      </p:nvGrpSpPr>
      <p:grpSpPr>
        <a:xfrm>
          <a:off x="0" y="0"/>
          <a:ext cx="0" cy="0"/>
          <a:chOff x="0" y="0"/>
          <a:chExt cx="0" cy="0"/>
        </a:xfrm>
      </p:grpSpPr>
      <p:sp>
        <p:nvSpPr>
          <p:cNvPr id="2" name="Freeform 2">
            <a:hlinkClick r:id="rId2" tooltip="https://www.youtube.com/watch?v=hU4JNjmx3Bs"/>
          </p:cNvPr>
          <p:cNvSpPr/>
          <p:nvPr/>
        </p:nvSpPr>
        <p:spPr>
          <a:xfrm>
            <a:off x="3713330" y="1520100"/>
            <a:ext cx="10861340" cy="7246799"/>
          </a:xfrm>
          <a:custGeom>
            <a:avLst/>
            <a:gdLst/>
            <a:ahLst/>
            <a:cxnLst/>
            <a:rect l="l" t="t" r="r" b="b"/>
            <a:pathLst>
              <a:path w="10861340" h="7246799">
                <a:moveTo>
                  <a:pt x="0" y="0"/>
                </a:moveTo>
                <a:lnTo>
                  <a:pt x="10861340" y="0"/>
                </a:lnTo>
                <a:lnTo>
                  <a:pt x="10861340" y="7246800"/>
                </a:lnTo>
                <a:lnTo>
                  <a:pt x="0" y="7246800"/>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312489" y="1032428"/>
            <a:ext cx="17663023" cy="870569"/>
          </a:xfrm>
          <a:prstGeom prst="rect">
            <a:avLst/>
          </a:prstGeom>
        </p:spPr>
        <p:txBody>
          <a:bodyPr lIns="0" tIns="0" rIns="0" bIns="0" rtlCol="0" anchor="t">
            <a:spAutoFit/>
          </a:bodyPr>
          <a:lstStyle/>
          <a:p>
            <a:pPr algn="ctr">
              <a:lnSpc>
                <a:spcPts val="7040"/>
              </a:lnSpc>
            </a:pPr>
            <a:r>
              <a:rPr lang="en-US" sz="5028" b="1">
                <a:solidFill>
                  <a:srgbClr val="FFFFFF"/>
                </a:solidFill>
                <a:latin typeface="Canva Sans Bold"/>
                <a:ea typeface="Canva Sans Bold"/>
                <a:cs typeface="Canva Sans Bold"/>
                <a:sym typeface="Canva Sans Bold"/>
              </a:rPr>
              <a:t>HAVE FUN! ENJOY THE MOMENT!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174109"/>
            <a:ext cx="10088332" cy="5519979"/>
            <a:chOff x="0" y="-110302"/>
            <a:chExt cx="2657009" cy="1453822"/>
          </a:xfrm>
        </p:grpSpPr>
        <p:sp>
          <p:nvSpPr>
            <p:cNvPr id="3" name="Freeform 3"/>
            <p:cNvSpPr/>
            <p:nvPr/>
          </p:nvSpPr>
          <p:spPr>
            <a:xfrm>
              <a:off x="0" y="-110302"/>
              <a:ext cx="2657009" cy="1343520"/>
            </a:xfrm>
            <a:custGeom>
              <a:avLst/>
              <a:gdLst/>
              <a:ahLst/>
              <a:cxnLst/>
              <a:rect l="l" t="t" r="r" b="b"/>
              <a:pathLst>
                <a:path w="2657009" h="1343520">
                  <a:moveTo>
                    <a:pt x="0" y="0"/>
                  </a:moveTo>
                  <a:lnTo>
                    <a:pt x="2657009" y="0"/>
                  </a:lnTo>
                  <a:lnTo>
                    <a:pt x="2657009" y="1343520"/>
                  </a:lnTo>
                  <a:lnTo>
                    <a:pt x="0" y="1343520"/>
                  </a:lnTo>
                  <a:close/>
                </a:path>
              </a:pathLst>
            </a:custGeom>
            <a:solidFill>
              <a:srgbClr val="791F2B"/>
            </a:solidFill>
          </p:spPr>
          <p:txBody>
            <a:bodyPr/>
            <a:lstStyle/>
            <a:p>
              <a:endParaRPr lang="en-US"/>
            </a:p>
          </p:txBody>
        </p:sp>
        <p:sp>
          <p:nvSpPr>
            <p:cNvPr id="4" name="TextBox 4"/>
            <p:cNvSpPr txBox="1"/>
            <p:nvPr/>
          </p:nvSpPr>
          <p:spPr>
            <a:xfrm>
              <a:off x="0" y="-66675"/>
              <a:ext cx="2657009" cy="1410195"/>
            </a:xfrm>
            <a:prstGeom prst="rect">
              <a:avLst/>
            </a:prstGeom>
          </p:spPr>
          <p:txBody>
            <a:bodyPr lIns="50800" tIns="50800" rIns="50800" bIns="50800" rtlCol="0" anchor="ctr"/>
            <a:lstStyle/>
            <a:p>
              <a:pPr algn="ctr">
                <a:lnSpc>
                  <a:spcPts val="2448"/>
                </a:lnSpc>
              </a:pPr>
              <a:endParaRPr/>
            </a:p>
          </p:txBody>
        </p:sp>
      </p:grpSp>
      <p:sp>
        <p:nvSpPr>
          <p:cNvPr id="5" name="Freeform 5"/>
          <p:cNvSpPr/>
          <p:nvPr/>
        </p:nvSpPr>
        <p:spPr>
          <a:xfrm>
            <a:off x="11244755" y="1612163"/>
            <a:ext cx="6831854" cy="6831854"/>
          </a:xfrm>
          <a:custGeom>
            <a:avLst/>
            <a:gdLst/>
            <a:ahLst/>
            <a:cxnLst/>
            <a:rect l="l" t="t" r="r" b="b"/>
            <a:pathLst>
              <a:path w="6831854" h="6831854">
                <a:moveTo>
                  <a:pt x="0" y="0"/>
                </a:moveTo>
                <a:lnTo>
                  <a:pt x="6831853" y="0"/>
                </a:lnTo>
                <a:lnTo>
                  <a:pt x="6831853" y="6831853"/>
                </a:lnTo>
                <a:lnTo>
                  <a:pt x="0" y="6831853"/>
                </a:lnTo>
                <a:lnTo>
                  <a:pt x="0" y="0"/>
                </a:lnTo>
                <a:close/>
              </a:path>
            </a:pathLst>
          </a:custGeom>
          <a:blipFill>
            <a:blip r:embed="rId2">
              <a:alphaModFix amt="47000"/>
            </a:blip>
            <a:stretch>
              <a:fillRect/>
            </a:stretch>
          </a:blipFill>
        </p:spPr>
        <p:txBody>
          <a:bodyPr/>
          <a:lstStyle/>
          <a:p>
            <a:endParaRPr lang="en-US"/>
          </a:p>
        </p:txBody>
      </p:sp>
      <p:grpSp>
        <p:nvGrpSpPr>
          <p:cNvPr id="6" name="Group 6"/>
          <p:cNvGrpSpPr/>
          <p:nvPr/>
        </p:nvGrpSpPr>
        <p:grpSpPr>
          <a:xfrm>
            <a:off x="1765924" y="8606604"/>
            <a:ext cx="14325811" cy="1303392"/>
            <a:chOff x="0" y="0"/>
            <a:chExt cx="3773053" cy="343280"/>
          </a:xfrm>
        </p:grpSpPr>
        <p:sp>
          <p:nvSpPr>
            <p:cNvPr id="7" name="Freeform 7"/>
            <p:cNvSpPr/>
            <p:nvPr/>
          </p:nvSpPr>
          <p:spPr>
            <a:xfrm>
              <a:off x="0" y="0"/>
              <a:ext cx="3773053" cy="343280"/>
            </a:xfrm>
            <a:custGeom>
              <a:avLst/>
              <a:gdLst/>
              <a:ahLst/>
              <a:cxnLst/>
              <a:rect l="l" t="t" r="r" b="b"/>
              <a:pathLst>
                <a:path w="3773053" h="343280">
                  <a:moveTo>
                    <a:pt x="0" y="0"/>
                  </a:moveTo>
                  <a:lnTo>
                    <a:pt x="3773053" y="0"/>
                  </a:lnTo>
                  <a:lnTo>
                    <a:pt x="3773053" y="343280"/>
                  </a:lnTo>
                  <a:lnTo>
                    <a:pt x="0" y="343280"/>
                  </a:lnTo>
                  <a:close/>
                </a:path>
              </a:pathLst>
            </a:custGeom>
            <a:solidFill>
              <a:srgbClr val="064B46">
                <a:alpha val="60784"/>
              </a:srgbClr>
            </a:solidFill>
          </p:spPr>
          <p:txBody>
            <a:bodyPr/>
            <a:lstStyle/>
            <a:p>
              <a:endParaRPr lang="en-US"/>
            </a:p>
          </p:txBody>
        </p:sp>
        <p:sp>
          <p:nvSpPr>
            <p:cNvPr id="8" name="TextBox 8"/>
            <p:cNvSpPr txBox="1"/>
            <p:nvPr/>
          </p:nvSpPr>
          <p:spPr>
            <a:xfrm>
              <a:off x="0" y="-66675"/>
              <a:ext cx="3773053" cy="409955"/>
            </a:xfrm>
            <a:prstGeom prst="rect">
              <a:avLst/>
            </a:prstGeom>
          </p:spPr>
          <p:txBody>
            <a:bodyPr lIns="50800" tIns="50800" rIns="50800" bIns="50800" rtlCol="0" anchor="ctr"/>
            <a:lstStyle/>
            <a:p>
              <a:pPr algn="ctr">
                <a:lnSpc>
                  <a:spcPts val="2448"/>
                </a:lnSpc>
              </a:pPr>
              <a:endParaRPr/>
            </a:p>
          </p:txBody>
        </p:sp>
      </p:grpSp>
      <p:sp>
        <p:nvSpPr>
          <p:cNvPr id="9" name="TextBox 9"/>
          <p:cNvSpPr txBox="1"/>
          <p:nvPr/>
        </p:nvSpPr>
        <p:spPr>
          <a:xfrm>
            <a:off x="929353" y="798623"/>
            <a:ext cx="8229625" cy="1465155"/>
          </a:xfrm>
          <a:prstGeom prst="rect">
            <a:avLst/>
          </a:prstGeom>
        </p:spPr>
        <p:txBody>
          <a:bodyPr lIns="0" tIns="0" rIns="0" bIns="0" rtlCol="0" anchor="t">
            <a:spAutoFit/>
          </a:bodyPr>
          <a:lstStyle/>
          <a:p>
            <a:pPr algn="l">
              <a:lnSpc>
                <a:spcPts val="10158"/>
              </a:lnSpc>
            </a:pPr>
            <a:r>
              <a:rPr lang="en-US" sz="8609">
                <a:solidFill>
                  <a:srgbClr val="3E3E3E"/>
                </a:solidFill>
                <a:latin typeface="Zing Rust Base"/>
                <a:ea typeface="Zing Rust Base"/>
                <a:cs typeface="Zing Rust Base"/>
                <a:sym typeface="Zing Rust Base"/>
              </a:rPr>
              <a:t>Coaching staff</a:t>
            </a:r>
          </a:p>
        </p:txBody>
      </p:sp>
      <p:sp>
        <p:nvSpPr>
          <p:cNvPr id="10" name="TextBox 10"/>
          <p:cNvSpPr txBox="1"/>
          <p:nvPr/>
        </p:nvSpPr>
        <p:spPr>
          <a:xfrm>
            <a:off x="-214098" y="2868614"/>
            <a:ext cx="10088332" cy="887095"/>
          </a:xfrm>
          <a:prstGeom prst="rect">
            <a:avLst/>
          </a:prstGeom>
        </p:spPr>
        <p:txBody>
          <a:bodyPr lIns="0" tIns="0" rIns="0" bIns="0" rtlCol="0" anchor="t">
            <a:spAutoFit/>
          </a:bodyPr>
          <a:lstStyle/>
          <a:p>
            <a:pPr algn="ctr">
              <a:lnSpc>
                <a:spcPts val="7279"/>
              </a:lnSpc>
            </a:pPr>
            <a:r>
              <a:rPr lang="en-US" sz="5199" b="1">
                <a:solidFill>
                  <a:srgbClr val="FFFFFF"/>
                </a:solidFill>
                <a:latin typeface="Canva Sans Bold"/>
                <a:ea typeface="Canva Sans Bold"/>
                <a:cs typeface="Canva Sans Bold"/>
                <a:sym typeface="Canva Sans Bold"/>
              </a:rPr>
              <a:t>Head Coach - Jésika Savoie</a:t>
            </a:r>
          </a:p>
        </p:txBody>
      </p:sp>
      <p:sp>
        <p:nvSpPr>
          <p:cNvPr id="11" name="TextBox 11"/>
          <p:cNvSpPr txBox="1"/>
          <p:nvPr/>
        </p:nvSpPr>
        <p:spPr>
          <a:xfrm>
            <a:off x="382920" y="4599465"/>
            <a:ext cx="10088332" cy="771525"/>
          </a:xfrm>
          <a:prstGeom prst="rect">
            <a:avLst/>
          </a:prstGeom>
        </p:spPr>
        <p:txBody>
          <a:bodyPr lIns="0" tIns="0" rIns="0" bIns="0" rtlCol="0" anchor="t">
            <a:spAutoFit/>
          </a:bodyPr>
          <a:lstStyle/>
          <a:p>
            <a:pPr algn="l">
              <a:lnSpc>
                <a:spcPts val="6300"/>
              </a:lnSpc>
            </a:pPr>
            <a:r>
              <a:rPr lang="en-US" sz="4500" b="1">
                <a:solidFill>
                  <a:srgbClr val="FFFFFF"/>
                </a:solidFill>
                <a:latin typeface="Canva Sans Bold"/>
                <a:ea typeface="Canva Sans Bold"/>
                <a:cs typeface="Canva Sans Bold"/>
                <a:sym typeface="Canva Sans Bold"/>
              </a:rPr>
              <a:t>Assistant Coach - Megan Williston</a:t>
            </a:r>
          </a:p>
        </p:txBody>
      </p:sp>
      <p:sp>
        <p:nvSpPr>
          <p:cNvPr id="12" name="TextBox 12"/>
          <p:cNvSpPr txBox="1"/>
          <p:nvPr/>
        </p:nvSpPr>
        <p:spPr>
          <a:xfrm>
            <a:off x="382920" y="5425599"/>
            <a:ext cx="10088332" cy="771525"/>
          </a:xfrm>
          <a:prstGeom prst="rect">
            <a:avLst/>
          </a:prstGeom>
        </p:spPr>
        <p:txBody>
          <a:bodyPr lIns="0" tIns="0" rIns="0" bIns="0" rtlCol="0" anchor="t">
            <a:spAutoFit/>
          </a:bodyPr>
          <a:lstStyle/>
          <a:p>
            <a:pPr algn="l">
              <a:lnSpc>
                <a:spcPts val="6300"/>
              </a:lnSpc>
            </a:pPr>
            <a:r>
              <a:rPr lang="en-US" sz="4500" b="1">
                <a:solidFill>
                  <a:srgbClr val="FFFFFF"/>
                </a:solidFill>
                <a:latin typeface="Canva Sans Bold"/>
                <a:ea typeface="Canva Sans Bold"/>
                <a:cs typeface="Canva Sans Bold"/>
                <a:sym typeface="Canva Sans Bold"/>
              </a:rPr>
              <a:t>Assistant Coach - </a:t>
            </a:r>
            <a:r>
              <a:rPr lang="en-US" sz="4500" b="1" err="1">
                <a:solidFill>
                  <a:srgbClr val="FFFFFF"/>
                </a:solidFill>
                <a:latin typeface="Canva Sans Bold"/>
                <a:ea typeface="Canva Sans Bold"/>
                <a:cs typeface="Canva Sans Bold"/>
                <a:sym typeface="Canva Sans Bold"/>
              </a:rPr>
              <a:t>Miguelle</a:t>
            </a:r>
            <a:r>
              <a:rPr lang="en-US" sz="4500" b="1">
                <a:solidFill>
                  <a:srgbClr val="FFFFFF"/>
                </a:solidFill>
                <a:latin typeface="Canva Sans Bold"/>
                <a:ea typeface="Canva Sans Bold"/>
                <a:cs typeface="Canva Sans Bold"/>
                <a:sym typeface="Canva Sans Bold"/>
              </a:rPr>
              <a:t> Proulx</a:t>
            </a:r>
          </a:p>
        </p:txBody>
      </p:sp>
      <p:sp>
        <p:nvSpPr>
          <p:cNvPr id="13" name="TextBox 13"/>
          <p:cNvSpPr txBox="1"/>
          <p:nvPr/>
        </p:nvSpPr>
        <p:spPr>
          <a:xfrm>
            <a:off x="382920" y="3805874"/>
            <a:ext cx="10088332" cy="771525"/>
          </a:xfrm>
          <a:prstGeom prst="rect">
            <a:avLst/>
          </a:prstGeom>
        </p:spPr>
        <p:txBody>
          <a:bodyPr lIns="0" tIns="0" rIns="0" bIns="0" rtlCol="0" anchor="t">
            <a:spAutoFit/>
          </a:bodyPr>
          <a:lstStyle/>
          <a:p>
            <a:pPr algn="l">
              <a:lnSpc>
                <a:spcPts val="6300"/>
              </a:lnSpc>
            </a:pPr>
            <a:r>
              <a:rPr lang="en-US" sz="4500" b="1">
                <a:solidFill>
                  <a:srgbClr val="FFFFFF"/>
                </a:solidFill>
                <a:latin typeface="Canva Sans Bold"/>
                <a:ea typeface="Canva Sans Bold"/>
                <a:cs typeface="Canva Sans Bold"/>
                <a:sym typeface="Canva Sans Bold"/>
              </a:rPr>
              <a:t>Assistant Coach - Annie Cormier</a:t>
            </a:r>
          </a:p>
        </p:txBody>
      </p:sp>
      <p:sp>
        <p:nvSpPr>
          <p:cNvPr id="15" name="TextBox 15"/>
          <p:cNvSpPr txBox="1"/>
          <p:nvPr/>
        </p:nvSpPr>
        <p:spPr>
          <a:xfrm>
            <a:off x="1765924" y="8776652"/>
            <a:ext cx="13856285" cy="877570"/>
          </a:xfrm>
          <a:prstGeom prst="rect">
            <a:avLst/>
          </a:prstGeom>
        </p:spPr>
        <p:txBody>
          <a:bodyPr lIns="0" tIns="0" rIns="0" bIns="0" rtlCol="0" anchor="t">
            <a:spAutoFit/>
          </a:bodyPr>
          <a:lstStyle/>
          <a:p>
            <a:pPr algn="ctr">
              <a:lnSpc>
                <a:spcPts val="7279"/>
              </a:lnSpc>
            </a:pPr>
            <a:r>
              <a:rPr lang="en-US" sz="5199" i="1">
                <a:solidFill>
                  <a:srgbClr val="791F2B"/>
                </a:solidFill>
                <a:latin typeface="Anton Italics"/>
                <a:ea typeface="Anton Italics"/>
                <a:cs typeface="Anton Italics"/>
                <a:sym typeface="Anton Italics"/>
              </a:rPr>
              <a:t>Contact us : cwg2027rnb@gmail.com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49403"/>
            <a:ext cx="9144000" cy="9307703"/>
          </a:xfrm>
          <a:custGeom>
            <a:avLst/>
            <a:gdLst/>
            <a:ahLst/>
            <a:cxnLst/>
            <a:rect l="l" t="t" r="r" b="b"/>
            <a:pathLst>
              <a:path w="9144000" h="9307703">
                <a:moveTo>
                  <a:pt x="0" y="0"/>
                </a:moveTo>
                <a:lnTo>
                  <a:pt x="9144000" y="0"/>
                </a:lnTo>
                <a:lnTo>
                  <a:pt x="9144000" y="9307703"/>
                </a:lnTo>
                <a:lnTo>
                  <a:pt x="0" y="9307703"/>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a:off x="9144000" y="-188322"/>
            <a:ext cx="9993159" cy="12110266"/>
            <a:chOff x="0" y="0"/>
            <a:chExt cx="2631943" cy="3189535"/>
          </a:xfrm>
        </p:grpSpPr>
        <p:sp>
          <p:nvSpPr>
            <p:cNvPr id="4" name="Freeform 4"/>
            <p:cNvSpPr/>
            <p:nvPr/>
          </p:nvSpPr>
          <p:spPr>
            <a:xfrm>
              <a:off x="0" y="0"/>
              <a:ext cx="2631943" cy="3189535"/>
            </a:xfrm>
            <a:custGeom>
              <a:avLst/>
              <a:gdLst/>
              <a:ahLst/>
              <a:cxnLst/>
              <a:rect l="l" t="t" r="r" b="b"/>
              <a:pathLst>
                <a:path w="2631943" h="3189535">
                  <a:moveTo>
                    <a:pt x="0" y="0"/>
                  </a:moveTo>
                  <a:lnTo>
                    <a:pt x="2631943" y="0"/>
                  </a:lnTo>
                  <a:lnTo>
                    <a:pt x="2631943" y="3189535"/>
                  </a:lnTo>
                  <a:lnTo>
                    <a:pt x="0" y="3189535"/>
                  </a:lnTo>
                  <a:close/>
                </a:path>
              </a:pathLst>
            </a:custGeom>
            <a:solidFill>
              <a:srgbClr val="791F2B"/>
            </a:solidFill>
          </p:spPr>
          <p:txBody>
            <a:bodyPr/>
            <a:lstStyle/>
            <a:p>
              <a:endParaRPr lang="en-US"/>
            </a:p>
          </p:txBody>
        </p:sp>
        <p:sp>
          <p:nvSpPr>
            <p:cNvPr id="5" name="TextBox 5"/>
            <p:cNvSpPr txBox="1"/>
            <p:nvPr/>
          </p:nvSpPr>
          <p:spPr>
            <a:xfrm>
              <a:off x="0" y="-66675"/>
              <a:ext cx="2631943" cy="3256210"/>
            </a:xfrm>
            <a:prstGeom prst="rect">
              <a:avLst/>
            </a:prstGeom>
          </p:spPr>
          <p:txBody>
            <a:bodyPr lIns="50800" tIns="50800" rIns="50800" bIns="50800" rtlCol="0" anchor="ctr"/>
            <a:lstStyle/>
            <a:p>
              <a:pPr algn="ctr">
                <a:lnSpc>
                  <a:spcPts val="2448"/>
                </a:lnSpc>
              </a:pPr>
              <a:endParaRPr/>
            </a:p>
          </p:txBody>
        </p:sp>
      </p:grpSp>
      <p:sp>
        <p:nvSpPr>
          <p:cNvPr id="6" name="TextBox 6"/>
          <p:cNvSpPr txBox="1"/>
          <p:nvPr/>
        </p:nvSpPr>
        <p:spPr>
          <a:xfrm>
            <a:off x="9855830" y="68316"/>
            <a:ext cx="7839753" cy="10218684"/>
          </a:xfrm>
          <a:prstGeom prst="rect">
            <a:avLst/>
          </a:prstGeom>
        </p:spPr>
        <p:txBody>
          <a:bodyPr lIns="0" tIns="0" rIns="0" bIns="0" rtlCol="0" anchor="t">
            <a:spAutoFit/>
          </a:bodyPr>
          <a:lstStyle/>
          <a:p>
            <a:pPr algn="ctr">
              <a:lnSpc>
                <a:spcPts val="3237"/>
              </a:lnSpc>
            </a:pPr>
            <a:r>
              <a:rPr lang="en-US" sz="2312">
                <a:solidFill>
                  <a:srgbClr val="FFFFFF"/>
                </a:solidFill>
                <a:latin typeface="Anton"/>
                <a:ea typeface="Anton"/>
                <a:cs typeface="Anton"/>
                <a:sym typeface="Anton"/>
              </a:rPr>
              <a:t>Go For It</a:t>
            </a:r>
          </a:p>
          <a:p>
            <a:pPr algn="ctr">
              <a:lnSpc>
                <a:spcPts val="2636"/>
              </a:lnSpc>
            </a:pPr>
            <a:r>
              <a:rPr lang="en-US" sz="1883">
                <a:solidFill>
                  <a:srgbClr val="FFFFFF"/>
                </a:solidFill>
                <a:latin typeface="Anton"/>
                <a:ea typeface="Anton"/>
                <a:cs typeface="Anton"/>
                <a:sym typeface="Anton"/>
              </a:rPr>
              <a:t>Rise to the challenge - always strive for excellence. Discover how good you can be.</a:t>
            </a:r>
          </a:p>
          <a:p>
            <a:pPr algn="ctr">
              <a:lnSpc>
                <a:spcPts val="2636"/>
              </a:lnSpc>
            </a:pPr>
            <a:endParaRPr lang="en-US" sz="1883">
              <a:solidFill>
                <a:srgbClr val="FFFFFF"/>
              </a:solidFill>
              <a:latin typeface="Anton"/>
              <a:ea typeface="Anton"/>
              <a:cs typeface="Anton"/>
              <a:sym typeface="Anton"/>
            </a:endParaRPr>
          </a:p>
          <a:p>
            <a:pPr algn="ctr">
              <a:lnSpc>
                <a:spcPts val="3237"/>
              </a:lnSpc>
            </a:pPr>
            <a:r>
              <a:rPr lang="en-US" sz="2312">
                <a:solidFill>
                  <a:srgbClr val="FFFFFF"/>
                </a:solidFill>
                <a:latin typeface="Anton"/>
                <a:ea typeface="Anton"/>
                <a:cs typeface="Anton"/>
                <a:sym typeface="Anton"/>
              </a:rPr>
              <a:t>Play Fair</a:t>
            </a:r>
          </a:p>
          <a:p>
            <a:pPr algn="ctr">
              <a:lnSpc>
                <a:spcPts val="2636"/>
              </a:lnSpc>
            </a:pPr>
            <a:r>
              <a:rPr lang="en-US" sz="1883">
                <a:solidFill>
                  <a:srgbClr val="FFFFFF"/>
                </a:solidFill>
                <a:latin typeface="Anton"/>
                <a:ea typeface="Anton"/>
                <a:cs typeface="Anton"/>
                <a:sym typeface="Anton"/>
              </a:rPr>
              <a:t>Play honestly - obey both the letter and spirit of the rules. Winning is only meaningful when competition is fair.</a:t>
            </a:r>
          </a:p>
          <a:p>
            <a:pPr algn="ctr">
              <a:lnSpc>
                <a:spcPts val="2636"/>
              </a:lnSpc>
            </a:pPr>
            <a:endParaRPr lang="en-US" sz="1883">
              <a:solidFill>
                <a:srgbClr val="FFFFFF"/>
              </a:solidFill>
              <a:latin typeface="Anton"/>
              <a:ea typeface="Anton"/>
              <a:cs typeface="Anton"/>
              <a:sym typeface="Anton"/>
            </a:endParaRPr>
          </a:p>
          <a:p>
            <a:pPr algn="ctr">
              <a:lnSpc>
                <a:spcPts val="3237"/>
              </a:lnSpc>
            </a:pPr>
            <a:r>
              <a:rPr lang="en-US" sz="2312">
                <a:solidFill>
                  <a:srgbClr val="FFFFFF"/>
                </a:solidFill>
                <a:latin typeface="Anton"/>
                <a:ea typeface="Anton"/>
                <a:cs typeface="Anton"/>
                <a:sym typeface="Anton"/>
              </a:rPr>
              <a:t>Respect Others</a:t>
            </a:r>
          </a:p>
          <a:p>
            <a:pPr algn="ctr">
              <a:lnSpc>
                <a:spcPts val="2636"/>
              </a:lnSpc>
            </a:pPr>
            <a:r>
              <a:rPr lang="en-US" sz="1883">
                <a:solidFill>
                  <a:srgbClr val="FFFFFF"/>
                </a:solidFill>
                <a:latin typeface="Anton"/>
                <a:ea typeface="Anton"/>
                <a:cs typeface="Anton"/>
                <a:sym typeface="Anton"/>
              </a:rPr>
              <a:t>Show respect for everyone involved in creating your sporting experience, both on and off the field.</a:t>
            </a:r>
          </a:p>
          <a:p>
            <a:pPr algn="ctr">
              <a:lnSpc>
                <a:spcPts val="2636"/>
              </a:lnSpc>
            </a:pPr>
            <a:r>
              <a:rPr lang="en-US" sz="1883">
                <a:solidFill>
                  <a:srgbClr val="FFFFFF"/>
                </a:solidFill>
                <a:latin typeface="Anton"/>
                <a:ea typeface="Anton"/>
                <a:cs typeface="Anton"/>
                <a:sym typeface="Anton"/>
              </a:rPr>
              <a:t>Win with dignity and lose with grace.</a:t>
            </a:r>
          </a:p>
          <a:p>
            <a:pPr algn="ctr">
              <a:lnSpc>
                <a:spcPts val="2636"/>
              </a:lnSpc>
            </a:pPr>
            <a:endParaRPr lang="en-US" sz="1883">
              <a:solidFill>
                <a:srgbClr val="FFFFFF"/>
              </a:solidFill>
              <a:latin typeface="Anton"/>
              <a:ea typeface="Anton"/>
              <a:cs typeface="Anton"/>
              <a:sym typeface="Anton"/>
            </a:endParaRPr>
          </a:p>
          <a:p>
            <a:pPr algn="ctr">
              <a:lnSpc>
                <a:spcPts val="3237"/>
              </a:lnSpc>
            </a:pPr>
            <a:r>
              <a:rPr lang="en-US" sz="2312">
                <a:solidFill>
                  <a:srgbClr val="FFFFFF"/>
                </a:solidFill>
                <a:latin typeface="Anton"/>
                <a:ea typeface="Anton"/>
                <a:cs typeface="Anton"/>
                <a:sym typeface="Anton"/>
              </a:rPr>
              <a:t>Keep It Fun</a:t>
            </a:r>
          </a:p>
          <a:p>
            <a:pPr algn="ctr">
              <a:lnSpc>
                <a:spcPts val="2636"/>
              </a:lnSpc>
            </a:pPr>
            <a:r>
              <a:rPr lang="en-US" sz="1883">
                <a:solidFill>
                  <a:srgbClr val="FFFFFF"/>
                </a:solidFill>
                <a:latin typeface="Anton"/>
                <a:ea typeface="Anton"/>
                <a:cs typeface="Anton"/>
                <a:sym typeface="Anton"/>
              </a:rPr>
              <a:t>Find the joy of sport.</a:t>
            </a:r>
          </a:p>
          <a:p>
            <a:pPr algn="ctr">
              <a:lnSpc>
                <a:spcPts val="2636"/>
              </a:lnSpc>
            </a:pPr>
            <a:r>
              <a:rPr lang="en-US" sz="1883">
                <a:solidFill>
                  <a:srgbClr val="FFFFFF"/>
                </a:solidFill>
                <a:latin typeface="Anton"/>
                <a:ea typeface="Anton"/>
                <a:cs typeface="Anton"/>
                <a:sym typeface="Anton"/>
              </a:rPr>
              <a:t>Keep a positive attitude both on and off the field.</a:t>
            </a:r>
          </a:p>
          <a:p>
            <a:pPr algn="ctr">
              <a:lnSpc>
                <a:spcPts val="2636"/>
              </a:lnSpc>
            </a:pPr>
            <a:endParaRPr lang="en-US" sz="1883">
              <a:solidFill>
                <a:srgbClr val="FFFFFF"/>
              </a:solidFill>
              <a:latin typeface="Anton"/>
              <a:ea typeface="Anton"/>
              <a:cs typeface="Anton"/>
              <a:sym typeface="Anton"/>
            </a:endParaRPr>
          </a:p>
          <a:p>
            <a:pPr algn="ctr">
              <a:lnSpc>
                <a:spcPts val="3237"/>
              </a:lnSpc>
            </a:pPr>
            <a:r>
              <a:rPr lang="en-US" sz="2312">
                <a:solidFill>
                  <a:srgbClr val="FFFFFF"/>
                </a:solidFill>
                <a:latin typeface="Anton"/>
                <a:ea typeface="Anton"/>
                <a:cs typeface="Anton"/>
                <a:sym typeface="Anton"/>
              </a:rPr>
              <a:t>Stay Healthy</a:t>
            </a:r>
          </a:p>
          <a:p>
            <a:pPr algn="ctr">
              <a:lnSpc>
                <a:spcPts val="2636"/>
              </a:lnSpc>
            </a:pPr>
            <a:r>
              <a:rPr lang="en-US" sz="1883">
                <a:solidFill>
                  <a:srgbClr val="FFFFFF"/>
                </a:solidFill>
                <a:latin typeface="Anton"/>
                <a:ea typeface="Anton"/>
                <a:cs typeface="Anton"/>
                <a:sym typeface="Anton"/>
              </a:rPr>
              <a:t>Place physical and mental health above all other considerations - avoid unsafe activities.</a:t>
            </a:r>
          </a:p>
          <a:p>
            <a:pPr algn="ctr">
              <a:lnSpc>
                <a:spcPts val="2636"/>
              </a:lnSpc>
            </a:pPr>
            <a:r>
              <a:rPr lang="en-US" sz="1883">
                <a:solidFill>
                  <a:srgbClr val="FFFFFF"/>
                </a:solidFill>
                <a:latin typeface="Anton"/>
                <a:ea typeface="Anton"/>
                <a:cs typeface="Anton"/>
                <a:sym typeface="Anton"/>
              </a:rPr>
              <a:t>Respect your body and keep in shape.</a:t>
            </a:r>
          </a:p>
          <a:p>
            <a:pPr algn="ctr">
              <a:lnSpc>
                <a:spcPts val="2636"/>
              </a:lnSpc>
            </a:pPr>
            <a:endParaRPr lang="en-US" sz="1883">
              <a:solidFill>
                <a:srgbClr val="FFFFFF"/>
              </a:solidFill>
              <a:latin typeface="Anton"/>
              <a:ea typeface="Anton"/>
              <a:cs typeface="Anton"/>
              <a:sym typeface="Anton"/>
            </a:endParaRPr>
          </a:p>
          <a:p>
            <a:pPr algn="ctr">
              <a:lnSpc>
                <a:spcPts val="3237"/>
              </a:lnSpc>
            </a:pPr>
            <a:r>
              <a:rPr lang="en-US" sz="2312">
                <a:solidFill>
                  <a:srgbClr val="FFFFFF"/>
                </a:solidFill>
                <a:latin typeface="Anton"/>
                <a:ea typeface="Anton"/>
                <a:cs typeface="Anton"/>
                <a:sym typeface="Anton"/>
              </a:rPr>
              <a:t>Include Everyone</a:t>
            </a:r>
          </a:p>
          <a:p>
            <a:pPr algn="ctr">
              <a:lnSpc>
                <a:spcPts val="2636"/>
              </a:lnSpc>
            </a:pPr>
            <a:r>
              <a:rPr lang="en-US" sz="1883">
                <a:solidFill>
                  <a:srgbClr val="FFFFFF"/>
                </a:solidFill>
                <a:latin typeface="Anton"/>
                <a:ea typeface="Anton"/>
                <a:cs typeface="Anton"/>
                <a:sym typeface="Anton"/>
              </a:rPr>
              <a:t>Share sport with others. Ensure everyone has a place to play.</a:t>
            </a:r>
          </a:p>
          <a:p>
            <a:pPr algn="ctr">
              <a:lnSpc>
                <a:spcPts val="2636"/>
              </a:lnSpc>
            </a:pPr>
            <a:endParaRPr lang="en-US" sz="1883">
              <a:solidFill>
                <a:srgbClr val="FFFFFF"/>
              </a:solidFill>
              <a:latin typeface="Anton"/>
              <a:ea typeface="Anton"/>
              <a:cs typeface="Anton"/>
              <a:sym typeface="Anton"/>
            </a:endParaRPr>
          </a:p>
          <a:p>
            <a:pPr algn="ctr">
              <a:lnSpc>
                <a:spcPts val="3237"/>
              </a:lnSpc>
            </a:pPr>
            <a:r>
              <a:rPr lang="en-US" sz="2312">
                <a:solidFill>
                  <a:srgbClr val="FFFFFF"/>
                </a:solidFill>
                <a:latin typeface="Anton"/>
                <a:ea typeface="Anton"/>
                <a:cs typeface="Anton"/>
                <a:sym typeface="Anton"/>
              </a:rPr>
              <a:t>Give Back</a:t>
            </a:r>
          </a:p>
          <a:p>
            <a:pPr algn="ctr">
              <a:lnSpc>
                <a:spcPts val="2636"/>
              </a:lnSpc>
            </a:pPr>
            <a:r>
              <a:rPr lang="en-US" sz="1883">
                <a:solidFill>
                  <a:srgbClr val="FFFFFF"/>
                </a:solidFill>
                <a:latin typeface="Anton"/>
                <a:ea typeface="Anton"/>
                <a:cs typeface="Anton"/>
                <a:sym typeface="Anton"/>
              </a:rPr>
              <a:t>Find ways to show your appreciation for the community that supports your sport and helps make it possible.</a:t>
            </a:r>
          </a:p>
          <a:p>
            <a:pPr algn="ctr">
              <a:lnSpc>
                <a:spcPts val="2636"/>
              </a:lnSpc>
            </a:pPr>
            <a:endParaRPr lang="en-US" sz="1883">
              <a:solidFill>
                <a:srgbClr val="FFFFFF"/>
              </a:solidFill>
              <a:latin typeface="Anton"/>
              <a:ea typeface="Anton"/>
              <a:cs typeface="Anton"/>
              <a:sym typeface="Anto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058679" y="-208055"/>
            <a:ext cx="9229321" cy="10703110"/>
            <a:chOff x="0" y="0"/>
            <a:chExt cx="2430768" cy="2818926"/>
          </a:xfrm>
        </p:grpSpPr>
        <p:sp>
          <p:nvSpPr>
            <p:cNvPr id="3" name="Freeform 3"/>
            <p:cNvSpPr/>
            <p:nvPr/>
          </p:nvSpPr>
          <p:spPr>
            <a:xfrm>
              <a:off x="0" y="0"/>
              <a:ext cx="2430768" cy="2818926"/>
            </a:xfrm>
            <a:custGeom>
              <a:avLst/>
              <a:gdLst/>
              <a:ahLst/>
              <a:cxnLst/>
              <a:rect l="l" t="t" r="r" b="b"/>
              <a:pathLst>
                <a:path w="2430768" h="2818926">
                  <a:moveTo>
                    <a:pt x="0" y="0"/>
                  </a:moveTo>
                  <a:lnTo>
                    <a:pt x="2430768" y="0"/>
                  </a:lnTo>
                  <a:lnTo>
                    <a:pt x="2430768" y="2818926"/>
                  </a:lnTo>
                  <a:lnTo>
                    <a:pt x="0" y="2818926"/>
                  </a:lnTo>
                  <a:close/>
                </a:path>
              </a:pathLst>
            </a:custGeom>
            <a:solidFill>
              <a:srgbClr val="000000"/>
            </a:solidFill>
          </p:spPr>
          <p:txBody>
            <a:bodyPr/>
            <a:lstStyle/>
            <a:p>
              <a:endParaRPr lang="en-US"/>
            </a:p>
          </p:txBody>
        </p:sp>
        <p:sp>
          <p:nvSpPr>
            <p:cNvPr id="4" name="TextBox 4"/>
            <p:cNvSpPr txBox="1"/>
            <p:nvPr/>
          </p:nvSpPr>
          <p:spPr>
            <a:xfrm>
              <a:off x="0" y="-66675"/>
              <a:ext cx="2430768" cy="2885601"/>
            </a:xfrm>
            <a:prstGeom prst="rect">
              <a:avLst/>
            </a:prstGeom>
          </p:spPr>
          <p:txBody>
            <a:bodyPr lIns="50800" tIns="50800" rIns="50800" bIns="50800" rtlCol="0" anchor="ctr"/>
            <a:lstStyle/>
            <a:p>
              <a:pPr algn="ctr">
                <a:lnSpc>
                  <a:spcPts val="2448"/>
                </a:lnSpc>
              </a:pPr>
              <a:endParaRPr/>
            </a:p>
          </p:txBody>
        </p:sp>
      </p:grpSp>
      <p:sp>
        <p:nvSpPr>
          <p:cNvPr id="5" name="Freeform 5"/>
          <p:cNvSpPr/>
          <p:nvPr/>
        </p:nvSpPr>
        <p:spPr>
          <a:xfrm>
            <a:off x="10167149" y="4688891"/>
            <a:ext cx="7092151" cy="4731957"/>
          </a:xfrm>
          <a:custGeom>
            <a:avLst/>
            <a:gdLst/>
            <a:ahLst/>
            <a:cxnLst/>
            <a:rect l="l" t="t" r="r" b="b"/>
            <a:pathLst>
              <a:path w="7092151" h="4731957">
                <a:moveTo>
                  <a:pt x="0" y="0"/>
                </a:moveTo>
                <a:lnTo>
                  <a:pt x="7092151" y="0"/>
                </a:lnTo>
                <a:lnTo>
                  <a:pt x="7092151" y="4731958"/>
                </a:lnTo>
                <a:lnTo>
                  <a:pt x="0" y="4731958"/>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9548786" y="1798885"/>
            <a:ext cx="8988745" cy="2372829"/>
          </a:xfrm>
          <a:prstGeom prst="rect">
            <a:avLst/>
          </a:prstGeom>
        </p:spPr>
        <p:txBody>
          <a:bodyPr lIns="0" tIns="0" rIns="0" bIns="0" rtlCol="0" anchor="t">
            <a:spAutoFit/>
          </a:bodyPr>
          <a:lstStyle/>
          <a:p>
            <a:pPr algn="l">
              <a:lnSpc>
                <a:spcPts val="6287"/>
              </a:lnSpc>
            </a:pPr>
            <a:r>
              <a:rPr lang="en-US" sz="4491">
                <a:solidFill>
                  <a:srgbClr val="FFFFFF"/>
                </a:solidFill>
                <a:latin typeface="Anton"/>
                <a:ea typeface="Anton"/>
                <a:cs typeface="Anton"/>
                <a:sym typeface="Anton"/>
              </a:rPr>
              <a:t>Safe Sport Experience  / </a:t>
            </a:r>
          </a:p>
          <a:p>
            <a:pPr algn="l">
              <a:lnSpc>
                <a:spcPts val="6287"/>
              </a:lnSpc>
            </a:pPr>
            <a:r>
              <a:rPr lang="en-US" sz="4491" err="1">
                <a:solidFill>
                  <a:srgbClr val="FFFFFF"/>
                </a:solidFill>
                <a:latin typeface="Anton"/>
                <a:ea typeface="Anton"/>
                <a:cs typeface="Anton"/>
                <a:sym typeface="Anton"/>
              </a:rPr>
              <a:t>Expérience</a:t>
            </a:r>
            <a:r>
              <a:rPr lang="en-US" sz="4491">
                <a:solidFill>
                  <a:srgbClr val="FFFFFF"/>
                </a:solidFill>
                <a:latin typeface="Anton"/>
                <a:ea typeface="Anton"/>
                <a:cs typeface="Anton"/>
                <a:sym typeface="Anton"/>
              </a:rPr>
              <a:t> sportive </a:t>
            </a:r>
            <a:r>
              <a:rPr lang="en-US" sz="4491" err="1">
                <a:solidFill>
                  <a:srgbClr val="FFFFFF"/>
                </a:solidFill>
                <a:latin typeface="Anton"/>
                <a:ea typeface="Anton"/>
                <a:cs typeface="Anton"/>
                <a:sym typeface="Anton"/>
              </a:rPr>
              <a:t>en</a:t>
            </a:r>
            <a:r>
              <a:rPr lang="en-US" sz="4491">
                <a:solidFill>
                  <a:srgbClr val="FFFFFF"/>
                </a:solidFill>
                <a:latin typeface="Anton"/>
                <a:ea typeface="Anton"/>
                <a:cs typeface="Anton"/>
                <a:sym typeface="Anton"/>
              </a:rPr>
              <a:t> toute </a:t>
            </a:r>
            <a:r>
              <a:rPr lang="en-US" sz="4491" err="1">
                <a:solidFill>
                  <a:srgbClr val="FFFFFF"/>
                </a:solidFill>
                <a:latin typeface="Anton"/>
                <a:ea typeface="Anton"/>
                <a:cs typeface="Anton"/>
                <a:sym typeface="Anton"/>
              </a:rPr>
              <a:t>sécurité</a:t>
            </a:r>
            <a:endParaRPr lang="en-US" sz="4491">
              <a:solidFill>
                <a:srgbClr val="FFFFFF"/>
              </a:solidFill>
              <a:latin typeface="Anton"/>
              <a:ea typeface="Anton"/>
              <a:cs typeface="Anton"/>
              <a:sym typeface="Anton"/>
            </a:endParaRPr>
          </a:p>
          <a:p>
            <a:pPr algn="ctr">
              <a:lnSpc>
                <a:spcPts val="6287"/>
              </a:lnSpc>
            </a:pPr>
            <a:endParaRPr lang="en-US" sz="4491">
              <a:solidFill>
                <a:srgbClr val="FFFFFF"/>
              </a:solidFill>
              <a:latin typeface="Anton"/>
              <a:ea typeface="Anton"/>
              <a:cs typeface="Anton"/>
              <a:sym typeface="Anton"/>
            </a:endParaRPr>
          </a:p>
        </p:txBody>
      </p:sp>
      <p:sp>
        <p:nvSpPr>
          <p:cNvPr id="7" name="TextBox 7"/>
          <p:cNvSpPr txBox="1"/>
          <p:nvPr/>
        </p:nvSpPr>
        <p:spPr>
          <a:xfrm>
            <a:off x="202271" y="1766252"/>
            <a:ext cx="7183189" cy="6544945"/>
          </a:xfrm>
          <a:prstGeom prst="rect">
            <a:avLst/>
          </a:prstGeom>
        </p:spPr>
        <p:txBody>
          <a:bodyPr lIns="0" tIns="0" rIns="0" bIns="0" rtlCol="0" anchor="t">
            <a:spAutoFit/>
          </a:bodyPr>
          <a:lstStyle/>
          <a:p>
            <a:pPr marL="1122679" lvl="1" indent="-561340" algn="l">
              <a:lnSpc>
                <a:spcPts val="7279"/>
              </a:lnSpc>
              <a:buFont typeface="Arial"/>
              <a:buChar char="•"/>
            </a:pPr>
            <a:r>
              <a:rPr lang="en-US" sz="5199">
                <a:solidFill>
                  <a:srgbClr val="FFFFFF"/>
                </a:solidFill>
                <a:latin typeface="Zing Rust Base"/>
                <a:ea typeface="Zing Rust Base"/>
                <a:cs typeface="Zing Rust Base"/>
                <a:sym typeface="Zing Rust Base"/>
              </a:rPr>
              <a:t>Inclusive</a:t>
            </a:r>
          </a:p>
          <a:p>
            <a:pPr marL="1122679" lvl="1" indent="-561340" algn="l">
              <a:lnSpc>
                <a:spcPts val="7279"/>
              </a:lnSpc>
              <a:buFont typeface="Arial"/>
              <a:buChar char="•"/>
            </a:pPr>
            <a:r>
              <a:rPr lang="en-US" sz="5199">
                <a:solidFill>
                  <a:srgbClr val="FFFFFF"/>
                </a:solidFill>
                <a:latin typeface="Zing Rust Base"/>
                <a:ea typeface="Zing Rust Base"/>
                <a:cs typeface="Zing Rust Base"/>
                <a:sym typeface="Zing Rust Base"/>
              </a:rPr>
              <a:t>Psychologically safe ||</a:t>
            </a:r>
          </a:p>
          <a:p>
            <a:pPr marL="1122679" lvl="1" indent="-561340" algn="l">
              <a:lnSpc>
                <a:spcPts val="7279"/>
              </a:lnSpc>
              <a:buFont typeface="Arial"/>
              <a:buChar char="•"/>
            </a:pPr>
            <a:r>
              <a:rPr lang="en-US" sz="5199">
                <a:solidFill>
                  <a:srgbClr val="FFFFFF"/>
                </a:solidFill>
                <a:latin typeface="Zing Rust Base"/>
                <a:ea typeface="Zing Rust Base"/>
                <a:cs typeface="Zing Rust Base"/>
                <a:sym typeface="Zing Rust Base"/>
              </a:rPr>
              <a:t>Sécurité psychologique</a:t>
            </a:r>
          </a:p>
          <a:p>
            <a:pPr marL="1122679" lvl="1" indent="-561340" algn="l">
              <a:lnSpc>
                <a:spcPts val="7279"/>
              </a:lnSpc>
              <a:buFont typeface="Arial"/>
              <a:buChar char="•"/>
            </a:pPr>
            <a:r>
              <a:rPr lang="en-US" sz="5199">
                <a:solidFill>
                  <a:srgbClr val="FFFFFF"/>
                </a:solidFill>
                <a:latin typeface="Zing Rust Base"/>
                <a:ea typeface="Zing Rust Base"/>
                <a:cs typeface="Zing Rust Base"/>
                <a:sym typeface="Zing Rust Base"/>
              </a:rPr>
              <a:t>Training and support ||</a:t>
            </a:r>
          </a:p>
          <a:p>
            <a:pPr marL="1122679" lvl="1" indent="-561340" algn="l">
              <a:lnSpc>
                <a:spcPts val="7279"/>
              </a:lnSpc>
              <a:buFont typeface="Arial"/>
              <a:buChar char="•"/>
            </a:pPr>
            <a:r>
              <a:rPr lang="en-US" sz="5199">
                <a:solidFill>
                  <a:srgbClr val="FFFFFF"/>
                </a:solidFill>
                <a:latin typeface="Zing Rust Base"/>
                <a:ea typeface="Zing Rust Base"/>
                <a:cs typeface="Zing Rust Base"/>
                <a:sym typeface="Zing Rust Base"/>
              </a:rPr>
              <a:t>Formation et soutien</a:t>
            </a:r>
          </a:p>
          <a:p>
            <a:pPr marL="1122679" lvl="1" indent="-561340" algn="l">
              <a:lnSpc>
                <a:spcPts val="7279"/>
              </a:lnSpc>
              <a:buFont typeface="Arial"/>
              <a:buChar char="•"/>
            </a:pPr>
            <a:r>
              <a:rPr lang="en-US" sz="5199">
                <a:solidFill>
                  <a:srgbClr val="FFFFFF"/>
                </a:solidFill>
                <a:latin typeface="Zing Rust Base"/>
                <a:ea typeface="Zing Rust Base"/>
                <a:cs typeface="Zing Rust Base"/>
                <a:sym typeface="Zing Rust Base"/>
              </a:rPr>
              <a:t>Screening || Filtrage</a:t>
            </a:r>
          </a:p>
          <a:p>
            <a:pPr algn="l">
              <a:lnSpc>
                <a:spcPts val="7279"/>
              </a:lnSpc>
            </a:pPr>
            <a:endParaRPr lang="en-US" sz="5199">
              <a:solidFill>
                <a:srgbClr val="FFFFFF"/>
              </a:solidFill>
              <a:latin typeface="Zing Rust Base"/>
              <a:ea typeface="Zing Rust Base"/>
              <a:cs typeface="Zing Rust Base"/>
              <a:sym typeface="Zing Rust Base"/>
            </a:endParaRPr>
          </a:p>
        </p:txBody>
      </p:sp>
      <p:sp>
        <p:nvSpPr>
          <p:cNvPr id="8" name="TextBox 7">
            <a:extLst>
              <a:ext uri="{FF2B5EF4-FFF2-40B4-BE49-F238E27FC236}">
                <a16:creationId xmlns:a16="http://schemas.microsoft.com/office/drawing/2014/main" id="{4C1E003A-3E6E-96C1-3020-396A5850373D}"/>
              </a:ext>
            </a:extLst>
          </p:cNvPr>
          <p:cNvSpPr txBox="1"/>
          <p:nvPr/>
        </p:nvSpPr>
        <p:spPr>
          <a:xfrm>
            <a:off x="354671" y="1918652"/>
            <a:ext cx="7183189" cy="6507872"/>
          </a:xfrm>
          <a:prstGeom prst="rect">
            <a:avLst/>
          </a:prstGeom>
        </p:spPr>
        <p:txBody>
          <a:bodyPr lIns="0" tIns="0" rIns="0" bIns="0" rtlCol="0" anchor="t">
            <a:spAutoFit/>
          </a:bodyPr>
          <a:lstStyle/>
          <a:p>
            <a:pPr marL="1122679" lvl="1" indent="-561340" algn="l">
              <a:lnSpc>
                <a:spcPts val="7279"/>
              </a:lnSpc>
              <a:buFont typeface="Arial"/>
              <a:buChar char="•"/>
            </a:pPr>
            <a:r>
              <a:rPr lang="en-US" sz="5199">
                <a:latin typeface="Zing Rust Base"/>
                <a:ea typeface="Zing Rust Base"/>
                <a:cs typeface="Zing Rust Base"/>
                <a:sym typeface="Zing Rust Base"/>
              </a:rPr>
              <a:t>Inclusive - </a:t>
            </a:r>
            <a:r>
              <a:rPr lang="en-US" sz="5199" err="1">
                <a:latin typeface="Zing Rust Base"/>
                <a:ea typeface="Zing Rust Base"/>
                <a:cs typeface="Zing Rust Base"/>
                <a:sym typeface="Zing Rust Base"/>
              </a:rPr>
              <a:t>InCLUSIF</a:t>
            </a:r>
            <a:endParaRPr lang="en-US" sz="5199">
              <a:latin typeface="Zing Rust Base"/>
              <a:ea typeface="Zing Rust Base"/>
              <a:cs typeface="Zing Rust Base"/>
              <a:sym typeface="Zing Rust Base"/>
            </a:endParaRPr>
          </a:p>
          <a:p>
            <a:pPr marL="1122679" lvl="1" indent="-561340" algn="l">
              <a:lnSpc>
                <a:spcPts val="7279"/>
              </a:lnSpc>
              <a:buFont typeface="Arial"/>
              <a:buChar char="•"/>
            </a:pPr>
            <a:r>
              <a:rPr lang="en-US" sz="5199">
                <a:latin typeface="Zing Rust Base"/>
                <a:ea typeface="Zing Rust Base"/>
                <a:cs typeface="Zing Rust Base"/>
                <a:sym typeface="Zing Rust Base"/>
              </a:rPr>
              <a:t>Psychologically safe -</a:t>
            </a:r>
            <a:r>
              <a:rPr lang="en-US" sz="5199" err="1">
                <a:latin typeface="Zing Rust Base"/>
                <a:ea typeface="Zing Rust Base"/>
                <a:cs typeface="Zing Rust Base"/>
                <a:sym typeface="Zing Rust Base"/>
              </a:rPr>
              <a:t>Sécurité</a:t>
            </a:r>
            <a:r>
              <a:rPr lang="en-US" sz="5199">
                <a:latin typeface="Zing Rust Base"/>
                <a:ea typeface="Zing Rust Base"/>
                <a:cs typeface="Zing Rust Base"/>
                <a:sym typeface="Zing Rust Base"/>
              </a:rPr>
              <a:t> </a:t>
            </a:r>
            <a:r>
              <a:rPr lang="en-US" sz="5199" err="1">
                <a:latin typeface="Zing Rust Base"/>
                <a:ea typeface="Zing Rust Base"/>
                <a:cs typeface="Zing Rust Base"/>
                <a:sym typeface="Zing Rust Base"/>
              </a:rPr>
              <a:t>psychologique</a:t>
            </a:r>
            <a:endParaRPr lang="en-US" sz="5199">
              <a:latin typeface="Zing Rust Base"/>
              <a:ea typeface="Zing Rust Base"/>
              <a:cs typeface="Zing Rust Base"/>
              <a:sym typeface="Zing Rust Base"/>
            </a:endParaRPr>
          </a:p>
          <a:p>
            <a:pPr marL="1122679" lvl="1" indent="-561340" algn="l">
              <a:lnSpc>
                <a:spcPts val="7279"/>
              </a:lnSpc>
              <a:buFont typeface="Arial"/>
              <a:buChar char="•"/>
            </a:pPr>
            <a:r>
              <a:rPr lang="en-US" sz="5199">
                <a:latin typeface="Zing Rust Base"/>
                <a:ea typeface="Zing Rust Base"/>
                <a:cs typeface="Zing Rust Base"/>
                <a:sym typeface="Zing Rust Base"/>
              </a:rPr>
              <a:t>Training and support - </a:t>
            </a:r>
          </a:p>
          <a:p>
            <a:pPr marL="561339" lvl="1" algn="l">
              <a:lnSpc>
                <a:spcPts val="7279"/>
              </a:lnSpc>
            </a:pPr>
            <a:r>
              <a:rPr lang="en-US" sz="5199">
                <a:latin typeface="Zing Rust Base"/>
                <a:ea typeface="Zing Rust Base"/>
                <a:cs typeface="Zing Rust Base"/>
                <a:sym typeface="Zing Rust Base"/>
              </a:rPr>
              <a:t>	  Formation et </a:t>
            </a:r>
            <a:r>
              <a:rPr lang="en-US" sz="5199" err="1">
                <a:latin typeface="Zing Rust Base"/>
                <a:ea typeface="Zing Rust Base"/>
                <a:cs typeface="Zing Rust Base"/>
                <a:sym typeface="Zing Rust Base"/>
              </a:rPr>
              <a:t>soutien</a:t>
            </a:r>
            <a:endParaRPr lang="en-US" sz="5199">
              <a:latin typeface="Zing Rust Base"/>
              <a:ea typeface="Zing Rust Base"/>
              <a:cs typeface="Zing Rust Base"/>
              <a:sym typeface="Zing Rust Base"/>
            </a:endParaRPr>
          </a:p>
          <a:p>
            <a:pPr marL="1122679" lvl="1" indent="-561340" algn="l">
              <a:lnSpc>
                <a:spcPts val="7279"/>
              </a:lnSpc>
              <a:buFont typeface="Arial"/>
              <a:buChar char="•"/>
            </a:pPr>
            <a:r>
              <a:rPr lang="en-US" sz="5199">
                <a:latin typeface="Zing Rust Base"/>
                <a:ea typeface="Zing Rust Base"/>
                <a:cs typeface="Zing Rust Base"/>
                <a:sym typeface="Zing Rust Base"/>
              </a:rPr>
              <a:t>Screening - </a:t>
            </a:r>
            <a:r>
              <a:rPr lang="en-US" sz="5199" err="1">
                <a:latin typeface="Zing Rust Base"/>
                <a:ea typeface="Zing Rust Base"/>
                <a:cs typeface="Zing Rust Base"/>
                <a:sym typeface="Zing Rust Base"/>
              </a:rPr>
              <a:t>Filtrage</a:t>
            </a:r>
            <a:endParaRPr lang="en-US" sz="5199">
              <a:latin typeface="Zing Rust Base"/>
              <a:ea typeface="Zing Rust Base"/>
              <a:cs typeface="Zing Rust Base"/>
              <a:sym typeface="Zing Rust Base"/>
            </a:endParaRPr>
          </a:p>
          <a:p>
            <a:pPr algn="l">
              <a:lnSpc>
                <a:spcPts val="7279"/>
              </a:lnSpc>
            </a:pPr>
            <a:endParaRPr lang="en-US" sz="5199">
              <a:solidFill>
                <a:srgbClr val="FFFFFF"/>
              </a:solidFill>
              <a:latin typeface="Zing Rust Base"/>
              <a:ea typeface="Zing Rust Base"/>
              <a:cs typeface="Zing Rust Base"/>
              <a:sym typeface="Zing Rust Bas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91F2B"/>
        </a:solidFill>
        <a:effectLst/>
      </p:bgPr>
    </p:bg>
    <p:spTree>
      <p:nvGrpSpPr>
        <p:cNvPr id="1" name=""/>
        <p:cNvGrpSpPr/>
        <p:nvPr/>
      </p:nvGrpSpPr>
      <p:grpSpPr>
        <a:xfrm>
          <a:off x="0" y="0"/>
          <a:ext cx="0" cy="0"/>
          <a:chOff x="0" y="0"/>
          <a:chExt cx="0" cy="0"/>
        </a:xfrm>
      </p:grpSpPr>
      <p:grpSp>
        <p:nvGrpSpPr>
          <p:cNvPr id="2" name="Group 2"/>
          <p:cNvGrpSpPr/>
          <p:nvPr/>
        </p:nvGrpSpPr>
        <p:grpSpPr>
          <a:xfrm>
            <a:off x="1295400" y="631592"/>
            <a:ext cx="15697200" cy="1523660"/>
            <a:chOff x="0" y="0"/>
            <a:chExt cx="3179467" cy="338968"/>
          </a:xfrm>
        </p:grpSpPr>
        <p:sp>
          <p:nvSpPr>
            <p:cNvPr id="3" name="Freeform 3"/>
            <p:cNvSpPr/>
            <p:nvPr/>
          </p:nvSpPr>
          <p:spPr>
            <a:xfrm>
              <a:off x="0" y="0"/>
              <a:ext cx="3179467" cy="338968"/>
            </a:xfrm>
            <a:custGeom>
              <a:avLst/>
              <a:gdLst/>
              <a:ahLst/>
              <a:cxnLst/>
              <a:rect l="l" t="t" r="r" b="b"/>
              <a:pathLst>
                <a:path w="3179467" h="338968">
                  <a:moveTo>
                    <a:pt x="0" y="0"/>
                  </a:moveTo>
                  <a:lnTo>
                    <a:pt x="3179467" y="0"/>
                  </a:lnTo>
                  <a:lnTo>
                    <a:pt x="3179467" y="338968"/>
                  </a:lnTo>
                  <a:lnTo>
                    <a:pt x="0" y="338968"/>
                  </a:lnTo>
                  <a:close/>
                </a:path>
              </a:pathLst>
            </a:custGeom>
            <a:solidFill>
              <a:srgbClr val="FFFFFF"/>
            </a:solidFill>
          </p:spPr>
          <p:txBody>
            <a:bodyPr/>
            <a:lstStyle/>
            <a:p>
              <a:endParaRPr lang="en-US"/>
            </a:p>
          </p:txBody>
        </p:sp>
        <p:sp>
          <p:nvSpPr>
            <p:cNvPr id="4" name="TextBox 4"/>
            <p:cNvSpPr txBox="1"/>
            <p:nvPr/>
          </p:nvSpPr>
          <p:spPr>
            <a:xfrm>
              <a:off x="0" y="-66675"/>
              <a:ext cx="3179467" cy="405643"/>
            </a:xfrm>
            <a:prstGeom prst="rect">
              <a:avLst/>
            </a:prstGeom>
          </p:spPr>
          <p:txBody>
            <a:bodyPr lIns="50800" tIns="50800" rIns="50800" bIns="50800" rtlCol="0" anchor="ctr"/>
            <a:lstStyle/>
            <a:p>
              <a:pPr algn="ctr">
                <a:lnSpc>
                  <a:spcPts val="2448"/>
                </a:lnSpc>
              </a:pPr>
              <a:endParaRPr/>
            </a:p>
          </p:txBody>
        </p:sp>
      </p:grpSp>
      <p:grpSp>
        <p:nvGrpSpPr>
          <p:cNvPr id="5" name="Group 5"/>
          <p:cNvGrpSpPr/>
          <p:nvPr/>
        </p:nvGrpSpPr>
        <p:grpSpPr>
          <a:xfrm>
            <a:off x="1028700" y="2453245"/>
            <a:ext cx="7219306" cy="7104253"/>
            <a:chOff x="0" y="0"/>
            <a:chExt cx="1901381" cy="1696219"/>
          </a:xfrm>
        </p:grpSpPr>
        <p:sp>
          <p:nvSpPr>
            <p:cNvPr id="6" name="Freeform 6"/>
            <p:cNvSpPr/>
            <p:nvPr/>
          </p:nvSpPr>
          <p:spPr>
            <a:xfrm>
              <a:off x="0" y="0"/>
              <a:ext cx="1901381" cy="1696219"/>
            </a:xfrm>
            <a:custGeom>
              <a:avLst/>
              <a:gdLst/>
              <a:ahLst/>
              <a:cxnLst/>
              <a:rect l="l" t="t" r="r" b="b"/>
              <a:pathLst>
                <a:path w="1901381" h="1696219">
                  <a:moveTo>
                    <a:pt x="0" y="0"/>
                  </a:moveTo>
                  <a:lnTo>
                    <a:pt x="1901381" y="0"/>
                  </a:lnTo>
                  <a:lnTo>
                    <a:pt x="1901381" y="1696219"/>
                  </a:lnTo>
                  <a:lnTo>
                    <a:pt x="0" y="1696219"/>
                  </a:lnTo>
                  <a:close/>
                </a:path>
              </a:pathLst>
            </a:custGeom>
            <a:solidFill>
              <a:srgbClr val="FFFFFF"/>
            </a:solidFill>
          </p:spPr>
          <p:txBody>
            <a:bodyPr/>
            <a:lstStyle/>
            <a:p>
              <a:endParaRPr lang="en-US"/>
            </a:p>
          </p:txBody>
        </p:sp>
        <p:sp>
          <p:nvSpPr>
            <p:cNvPr id="7" name="TextBox 7"/>
            <p:cNvSpPr txBox="1"/>
            <p:nvPr/>
          </p:nvSpPr>
          <p:spPr>
            <a:xfrm>
              <a:off x="0" y="-66675"/>
              <a:ext cx="1901381" cy="1762894"/>
            </a:xfrm>
            <a:prstGeom prst="rect">
              <a:avLst/>
            </a:prstGeom>
          </p:spPr>
          <p:txBody>
            <a:bodyPr lIns="50800" tIns="50800" rIns="50800" bIns="50800" rtlCol="0" anchor="ctr"/>
            <a:lstStyle/>
            <a:p>
              <a:pPr algn="ctr">
                <a:lnSpc>
                  <a:spcPts val="2448"/>
                </a:lnSpc>
              </a:pPr>
              <a:endParaRPr/>
            </a:p>
          </p:txBody>
        </p:sp>
      </p:grpSp>
      <p:sp>
        <p:nvSpPr>
          <p:cNvPr id="8" name="TextBox 8"/>
          <p:cNvSpPr txBox="1"/>
          <p:nvPr/>
        </p:nvSpPr>
        <p:spPr>
          <a:xfrm>
            <a:off x="2304752" y="929586"/>
            <a:ext cx="13678495" cy="887095"/>
          </a:xfrm>
          <a:prstGeom prst="rect">
            <a:avLst/>
          </a:prstGeom>
        </p:spPr>
        <p:txBody>
          <a:bodyPr lIns="0" tIns="0" rIns="0" bIns="0" rtlCol="0" anchor="t">
            <a:spAutoFit/>
          </a:bodyPr>
          <a:lstStyle/>
          <a:p>
            <a:pPr algn="ctr">
              <a:lnSpc>
                <a:spcPts val="7279"/>
              </a:lnSpc>
            </a:pPr>
            <a:r>
              <a:rPr lang="en-US" sz="5199" b="1">
                <a:gradFill>
                  <a:gsLst>
                    <a:gs pos="0">
                      <a:srgbClr val="100D0B">
                        <a:alpha val="100000"/>
                      </a:srgbClr>
                    </a:gs>
                    <a:gs pos="100000">
                      <a:srgbClr val="121212">
                        <a:alpha val="100000"/>
                      </a:srgbClr>
                    </a:gs>
                  </a:gsLst>
                  <a:lin ang="0"/>
                </a:gradFill>
                <a:latin typeface="Canva Sans Bold"/>
                <a:ea typeface="Canva Sans Bold"/>
                <a:cs typeface="Canva Sans Bold"/>
                <a:sym typeface="Canva Sans Bold"/>
              </a:rPr>
              <a:t>BEHAVIOURS, EXPECTATIONS - ATTENTES</a:t>
            </a:r>
          </a:p>
        </p:txBody>
      </p:sp>
      <p:grpSp>
        <p:nvGrpSpPr>
          <p:cNvPr id="9" name="Group 9"/>
          <p:cNvGrpSpPr/>
          <p:nvPr/>
        </p:nvGrpSpPr>
        <p:grpSpPr>
          <a:xfrm>
            <a:off x="9539360" y="2453246"/>
            <a:ext cx="7219306" cy="7043498"/>
            <a:chOff x="0" y="0"/>
            <a:chExt cx="1901381" cy="1698078"/>
          </a:xfrm>
        </p:grpSpPr>
        <p:sp>
          <p:nvSpPr>
            <p:cNvPr id="10" name="Freeform 10"/>
            <p:cNvSpPr/>
            <p:nvPr/>
          </p:nvSpPr>
          <p:spPr>
            <a:xfrm>
              <a:off x="0" y="0"/>
              <a:ext cx="1901381" cy="1698078"/>
            </a:xfrm>
            <a:custGeom>
              <a:avLst/>
              <a:gdLst/>
              <a:ahLst/>
              <a:cxnLst/>
              <a:rect l="l" t="t" r="r" b="b"/>
              <a:pathLst>
                <a:path w="1901381" h="1698078">
                  <a:moveTo>
                    <a:pt x="0" y="0"/>
                  </a:moveTo>
                  <a:lnTo>
                    <a:pt x="1901381" y="0"/>
                  </a:lnTo>
                  <a:lnTo>
                    <a:pt x="1901381" y="1698078"/>
                  </a:lnTo>
                  <a:lnTo>
                    <a:pt x="0" y="1698078"/>
                  </a:lnTo>
                  <a:close/>
                </a:path>
              </a:pathLst>
            </a:custGeom>
            <a:solidFill>
              <a:srgbClr val="FFFFFF"/>
            </a:solidFill>
          </p:spPr>
          <p:txBody>
            <a:bodyPr/>
            <a:lstStyle/>
            <a:p>
              <a:endParaRPr lang="en-US"/>
            </a:p>
          </p:txBody>
        </p:sp>
        <p:sp>
          <p:nvSpPr>
            <p:cNvPr id="11" name="TextBox 11"/>
            <p:cNvSpPr txBox="1"/>
            <p:nvPr/>
          </p:nvSpPr>
          <p:spPr>
            <a:xfrm>
              <a:off x="0" y="-66675"/>
              <a:ext cx="1901381" cy="1764753"/>
            </a:xfrm>
            <a:prstGeom prst="rect">
              <a:avLst/>
            </a:prstGeom>
          </p:spPr>
          <p:txBody>
            <a:bodyPr lIns="50800" tIns="50800" rIns="50800" bIns="50800" rtlCol="0" anchor="ctr"/>
            <a:lstStyle/>
            <a:p>
              <a:pPr algn="ctr">
                <a:lnSpc>
                  <a:spcPts val="2448"/>
                </a:lnSpc>
              </a:pPr>
              <a:endParaRPr/>
            </a:p>
          </p:txBody>
        </p:sp>
      </p:grpSp>
      <p:sp>
        <p:nvSpPr>
          <p:cNvPr id="12" name="TextBox 12"/>
          <p:cNvSpPr txBox="1"/>
          <p:nvPr/>
        </p:nvSpPr>
        <p:spPr>
          <a:xfrm>
            <a:off x="1550992" y="2454955"/>
            <a:ext cx="6450007" cy="7104253"/>
          </a:xfrm>
          <a:prstGeom prst="rect">
            <a:avLst/>
          </a:prstGeom>
        </p:spPr>
        <p:txBody>
          <a:bodyPr wrap="square" lIns="0" tIns="0" rIns="0" bIns="0" rtlCol="0" anchor="t">
            <a:spAutoFit/>
          </a:bodyPr>
          <a:lstStyle/>
          <a:p>
            <a:pPr>
              <a:lnSpc>
                <a:spcPts val="6226"/>
              </a:lnSpc>
            </a:pPr>
            <a:r>
              <a:rPr lang="en-US" sz="3770">
                <a:gradFill>
                  <a:gsLst>
                    <a:gs pos="0">
                      <a:srgbClr val="100D0B">
                        <a:alpha val="100000"/>
                      </a:srgbClr>
                    </a:gs>
                    <a:gs pos="100000">
                      <a:srgbClr val="121212">
                        <a:alpha val="100000"/>
                      </a:srgbClr>
                    </a:gs>
                  </a:gsLst>
                  <a:lin ang="0"/>
                </a:gradFill>
                <a:latin typeface="Canva Sans"/>
                <a:ea typeface="Canva Sans"/>
                <a:cs typeface="Canva Sans"/>
                <a:sym typeface="Canva Sans"/>
              </a:rPr>
              <a:t>The CWG program is rooted in </a:t>
            </a:r>
            <a:r>
              <a:rPr lang="en-US" sz="3770" b="1">
                <a:gradFill>
                  <a:gsLst>
                    <a:gs pos="0">
                      <a:srgbClr val="100D0B">
                        <a:alpha val="100000"/>
                      </a:srgbClr>
                    </a:gs>
                    <a:gs pos="100000">
                      <a:srgbClr val="121212">
                        <a:alpha val="100000"/>
                      </a:srgbClr>
                    </a:gs>
                  </a:gsLst>
                  <a:lin ang="0"/>
                </a:gradFill>
                <a:latin typeface="Canva Sans"/>
                <a:ea typeface="Canva Sans"/>
                <a:cs typeface="Canva Sans"/>
                <a:sym typeface="Canva Sans"/>
              </a:rPr>
              <a:t>I-CARE </a:t>
            </a:r>
            <a:r>
              <a:rPr lang="en-US" sz="3770">
                <a:gradFill>
                  <a:gsLst>
                    <a:gs pos="0">
                      <a:srgbClr val="100D0B">
                        <a:alpha val="100000"/>
                      </a:srgbClr>
                    </a:gs>
                    <a:gs pos="100000">
                      <a:srgbClr val="121212">
                        <a:alpha val="100000"/>
                      </a:srgbClr>
                    </a:gs>
                  </a:gsLst>
                  <a:lin ang="0"/>
                </a:gradFill>
                <a:latin typeface="Canva Sans"/>
                <a:ea typeface="Canva Sans"/>
                <a:cs typeface="Canva Sans"/>
                <a:sym typeface="Canva Sans"/>
              </a:rPr>
              <a:t>core values:</a:t>
            </a:r>
          </a:p>
          <a:p>
            <a:pPr>
              <a:lnSpc>
                <a:spcPts val="6226"/>
              </a:lnSpc>
            </a:pPr>
            <a:endParaRPr lang="en-US" sz="3770">
              <a:gradFill>
                <a:gsLst>
                  <a:gs pos="0">
                    <a:srgbClr val="100D0B">
                      <a:alpha val="100000"/>
                    </a:srgbClr>
                  </a:gs>
                  <a:gs pos="100000">
                    <a:srgbClr val="121212">
                      <a:alpha val="100000"/>
                    </a:srgbClr>
                  </a:gs>
                </a:gsLst>
                <a:lin ang="0"/>
              </a:gradFill>
              <a:latin typeface="Canva Sans"/>
              <a:ea typeface="Canva Sans"/>
              <a:cs typeface="Canva Sans"/>
              <a:sym typeface="Canva Sans"/>
            </a:endParaRPr>
          </a:p>
          <a:p>
            <a:pPr algn="l">
              <a:lnSpc>
                <a:spcPts val="6226"/>
              </a:lnSpc>
            </a:pPr>
            <a:r>
              <a:rPr lang="en-US" sz="4447" b="1">
                <a:gradFill>
                  <a:gsLst>
                    <a:gs pos="0">
                      <a:srgbClr val="100D0B">
                        <a:alpha val="100000"/>
                      </a:srgbClr>
                    </a:gs>
                    <a:gs pos="100000">
                      <a:srgbClr val="121212">
                        <a:alpha val="100000"/>
                      </a:srgbClr>
                    </a:gs>
                  </a:gsLst>
                  <a:lin ang="0"/>
                </a:gradFill>
                <a:latin typeface="Canva Sans Bold"/>
                <a:ea typeface="Canva Sans Bold"/>
                <a:cs typeface="Canva Sans Bold"/>
                <a:sym typeface="Canva Sans Bold"/>
              </a:rPr>
              <a:t>Innovation </a:t>
            </a:r>
          </a:p>
          <a:p>
            <a:pPr algn="l">
              <a:lnSpc>
                <a:spcPts val="6226"/>
              </a:lnSpc>
            </a:pPr>
            <a:r>
              <a:rPr lang="en-US" sz="4447" b="1">
                <a:gradFill>
                  <a:gsLst>
                    <a:gs pos="0">
                      <a:srgbClr val="100D0B">
                        <a:alpha val="100000"/>
                      </a:srgbClr>
                    </a:gs>
                    <a:gs pos="100000">
                      <a:srgbClr val="121212">
                        <a:alpha val="100000"/>
                      </a:srgbClr>
                    </a:gs>
                  </a:gsLst>
                  <a:lin ang="0"/>
                </a:gradFill>
                <a:latin typeface="Canva Sans Bold"/>
                <a:ea typeface="Canva Sans Bold"/>
                <a:cs typeface="Canva Sans Bold"/>
                <a:sym typeface="Canva Sans Bold"/>
              </a:rPr>
              <a:t>Community Accountability </a:t>
            </a:r>
          </a:p>
          <a:p>
            <a:pPr algn="l">
              <a:lnSpc>
                <a:spcPts val="6226"/>
              </a:lnSpc>
            </a:pPr>
            <a:r>
              <a:rPr lang="en-US" sz="4447" b="1">
                <a:gradFill>
                  <a:gsLst>
                    <a:gs pos="0">
                      <a:srgbClr val="100D0B">
                        <a:alpha val="100000"/>
                      </a:srgbClr>
                    </a:gs>
                    <a:gs pos="100000">
                      <a:srgbClr val="121212">
                        <a:alpha val="100000"/>
                      </a:srgbClr>
                    </a:gs>
                  </a:gsLst>
                  <a:lin ang="0"/>
                </a:gradFill>
                <a:latin typeface="Canva Sans Bold"/>
                <a:ea typeface="Canva Sans Bold"/>
                <a:cs typeface="Canva Sans Bold"/>
                <a:sym typeface="Canva Sans Bold"/>
              </a:rPr>
              <a:t>Respect </a:t>
            </a:r>
          </a:p>
          <a:p>
            <a:pPr algn="l">
              <a:lnSpc>
                <a:spcPts val="6226"/>
              </a:lnSpc>
            </a:pPr>
            <a:r>
              <a:rPr lang="en-US" sz="4447" b="1">
                <a:gradFill>
                  <a:gsLst>
                    <a:gs pos="0">
                      <a:srgbClr val="100D0B">
                        <a:alpha val="100000"/>
                      </a:srgbClr>
                    </a:gs>
                    <a:gs pos="100000">
                      <a:srgbClr val="121212">
                        <a:alpha val="100000"/>
                      </a:srgbClr>
                    </a:gs>
                  </a:gsLst>
                  <a:lin ang="0"/>
                </a:gradFill>
                <a:latin typeface="Canva Sans Bold"/>
                <a:ea typeface="Canva Sans Bold"/>
                <a:cs typeface="Canva Sans Bold"/>
                <a:sym typeface="Canva Sans Bold"/>
              </a:rPr>
              <a:t>Excellence</a:t>
            </a:r>
          </a:p>
          <a:p>
            <a:pPr algn="ctr">
              <a:lnSpc>
                <a:spcPts val="6226"/>
              </a:lnSpc>
            </a:pPr>
            <a:endParaRPr lang="en-US" sz="4447" b="1">
              <a:gradFill>
                <a:gsLst>
                  <a:gs pos="0">
                    <a:srgbClr val="100D0B">
                      <a:alpha val="100000"/>
                    </a:srgbClr>
                  </a:gs>
                  <a:gs pos="100000">
                    <a:srgbClr val="121212">
                      <a:alpha val="100000"/>
                    </a:srgbClr>
                  </a:gs>
                </a:gsLst>
                <a:lin ang="0"/>
              </a:gradFill>
              <a:latin typeface="Canva Sans Bold"/>
              <a:ea typeface="Canva Sans Bold"/>
              <a:cs typeface="Canva Sans Bold"/>
              <a:sym typeface="Canva Sans Bold"/>
            </a:endParaRPr>
          </a:p>
        </p:txBody>
      </p:sp>
      <p:sp>
        <p:nvSpPr>
          <p:cNvPr id="13" name="TextBox 13"/>
          <p:cNvSpPr txBox="1"/>
          <p:nvPr/>
        </p:nvSpPr>
        <p:spPr>
          <a:xfrm>
            <a:off x="9815399" y="2429224"/>
            <a:ext cx="6667227" cy="6704208"/>
          </a:xfrm>
          <a:prstGeom prst="rect">
            <a:avLst/>
          </a:prstGeom>
        </p:spPr>
        <p:txBody>
          <a:bodyPr lIns="0" tIns="0" rIns="0" bIns="0" rtlCol="0" anchor="t">
            <a:spAutoFit/>
          </a:bodyPr>
          <a:lstStyle/>
          <a:p>
            <a:pPr>
              <a:lnSpc>
                <a:spcPts val="5276"/>
              </a:lnSpc>
            </a:pPr>
            <a:r>
              <a:rPr lang="en-US" sz="3768">
                <a:solidFill>
                  <a:srgbClr val="100D0B"/>
                </a:solidFill>
                <a:latin typeface="Canva Sans"/>
                <a:ea typeface="Canva Sans"/>
                <a:cs typeface="Canva Sans"/>
                <a:sym typeface="Canva Sans"/>
              </a:rPr>
              <a:t>Le </a:t>
            </a:r>
            <a:r>
              <a:rPr lang="en-US" sz="3768" err="1">
                <a:solidFill>
                  <a:srgbClr val="100D0B"/>
                </a:solidFill>
                <a:latin typeface="Canva Sans"/>
                <a:ea typeface="Canva Sans"/>
                <a:cs typeface="Canva Sans"/>
                <a:sym typeface="Canva Sans"/>
              </a:rPr>
              <a:t>programme</a:t>
            </a:r>
            <a:r>
              <a:rPr lang="en-US" sz="3768">
                <a:solidFill>
                  <a:srgbClr val="100D0B"/>
                </a:solidFill>
                <a:latin typeface="Canva Sans"/>
                <a:ea typeface="Canva Sans"/>
                <a:cs typeface="Canva Sans"/>
                <a:sym typeface="Canva Sans"/>
              </a:rPr>
              <a:t> des JDC est </a:t>
            </a:r>
            <a:r>
              <a:rPr lang="en-US" sz="3768" err="1">
                <a:solidFill>
                  <a:srgbClr val="100D0B"/>
                </a:solidFill>
                <a:latin typeface="Canva Sans"/>
                <a:ea typeface="Canva Sans"/>
                <a:cs typeface="Canva Sans"/>
                <a:sym typeface="Canva Sans"/>
              </a:rPr>
              <a:t>ancrés</a:t>
            </a:r>
            <a:r>
              <a:rPr lang="en-US" sz="3768">
                <a:solidFill>
                  <a:srgbClr val="100D0B"/>
                </a:solidFill>
                <a:latin typeface="Canva Sans"/>
                <a:ea typeface="Canva Sans"/>
                <a:cs typeface="Canva Sans"/>
                <a:sym typeface="Canva Sans"/>
              </a:rPr>
              <a:t> dans les </a:t>
            </a:r>
            <a:r>
              <a:rPr lang="en-US" sz="3768" err="1">
                <a:solidFill>
                  <a:srgbClr val="100D0B"/>
                </a:solidFill>
                <a:latin typeface="Canva Sans"/>
                <a:ea typeface="Canva Sans"/>
                <a:cs typeface="Canva Sans"/>
                <a:sym typeface="Canva Sans"/>
              </a:rPr>
              <a:t>valeurs</a:t>
            </a:r>
            <a:r>
              <a:rPr lang="en-US" sz="3768">
                <a:solidFill>
                  <a:srgbClr val="100D0B"/>
                </a:solidFill>
                <a:latin typeface="Canva Sans"/>
                <a:ea typeface="Canva Sans"/>
                <a:cs typeface="Canva Sans"/>
                <a:sym typeface="Canva Sans"/>
              </a:rPr>
              <a:t> </a:t>
            </a:r>
            <a:r>
              <a:rPr lang="en-US" sz="3768" err="1">
                <a:solidFill>
                  <a:srgbClr val="100D0B"/>
                </a:solidFill>
                <a:latin typeface="Canva Sans"/>
                <a:ea typeface="Canva Sans"/>
                <a:cs typeface="Canva Sans"/>
                <a:sym typeface="Canva Sans"/>
              </a:rPr>
              <a:t>fondamentales</a:t>
            </a:r>
            <a:r>
              <a:rPr lang="en-US" sz="3768">
                <a:solidFill>
                  <a:srgbClr val="100D0B"/>
                </a:solidFill>
                <a:latin typeface="Canva Sans"/>
                <a:ea typeface="Canva Sans"/>
                <a:cs typeface="Canva Sans"/>
                <a:sym typeface="Canva Sans"/>
              </a:rPr>
              <a:t> de </a:t>
            </a:r>
            <a:r>
              <a:rPr lang="en-US" sz="3768" b="1">
                <a:solidFill>
                  <a:srgbClr val="100D0B"/>
                </a:solidFill>
                <a:latin typeface="Canva Sans"/>
                <a:ea typeface="Canva Sans"/>
                <a:cs typeface="Canva Sans"/>
                <a:sym typeface="Canva Sans"/>
              </a:rPr>
              <a:t>I-CARE</a:t>
            </a:r>
            <a:r>
              <a:rPr lang="en-US" sz="3768">
                <a:solidFill>
                  <a:srgbClr val="100D0B"/>
                </a:solidFill>
                <a:latin typeface="Canva Sans"/>
                <a:ea typeface="Canva Sans"/>
                <a:cs typeface="Canva Sans"/>
                <a:sym typeface="Canva Sans"/>
              </a:rPr>
              <a:t> :</a:t>
            </a:r>
          </a:p>
          <a:p>
            <a:pPr algn="ctr">
              <a:lnSpc>
                <a:spcPts val="5276"/>
              </a:lnSpc>
            </a:pPr>
            <a:endParaRPr lang="en-US" sz="3768">
              <a:solidFill>
                <a:srgbClr val="100D0B"/>
              </a:solidFill>
              <a:latin typeface="Canva Sans"/>
              <a:ea typeface="Canva Sans"/>
              <a:cs typeface="Canva Sans"/>
              <a:sym typeface="Canva Sans"/>
            </a:endParaRPr>
          </a:p>
          <a:p>
            <a:pPr algn="l">
              <a:lnSpc>
                <a:spcPts val="6256"/>
              </a:lnSpc>
            </a:pPr>
            <a:r>
              <a:rPr lang="en-US" sz="4468" b="1">
                <a:solidFill>
                  <a:srgbClr val="100D0B"/>
                </a:solidFill>
                <a:latin typeface="Canva Sans Bold"/>
                <a:ea typeface="Canva Sans Bold"/>
                <a:cs typeface="Canva Sans Bold"/>
                <a:sym typeface="Canva Sans Bold"/>
              </a:rPr>
              <a:t>Innovation </a:t>
            </a:r>
          </a:p>
          <a:p>
            <a:pPr algn="l">
              <a:lnSpc>
                <a:spcPts val="6256"/>
              </a:lnSpc>
            </a:pPr>
            <a:r>
              <a:rPr lang="en-US" sz="4468" b="1" err="1">
                <a:solidFill>
                  <a:srgbClr val="100D0B"/>
                </a:solidFill>
                <a:latin typeface="Canva Sans Bold"/>
                <a:ea typeface="Canva Sans Bold"/>
                <a:cs typeface="Canva Sans Bold"/>
                <a:sym typeface="Canva Sans Bold"/>
              </a:rPr>
              <a:t>Communaute</a:t>
            </a:r>
            <a:r>
              <a:rPr lang="en-US" sz="4468" b="1">
                <a:solidFill>
                  <a:srgbClr val="100D0B"/>
                </a:solidFill>
                <a:latin typeface="Canva Sans Bold"/>
                <a:ea typeface="Canva Sans Bold"/>
                <a:cs typeface="Canva Sans Bold"/>
                <a:sym typeface="Canva Sans Bold"/>
              </a:rPr>
              <a:t>́ </a:t>
            </a:r>
            <a:r>
              <a:rPr lang="en-US" sz="4468" b="1" err="1">
                <a:solidFill>
                  <a:srgbClr val="100D0B"/>
                </a:solidFill>
                <a:latin typeface="Canva Sans Bold"/>
                <a:ea typeface="Canva Sans Bold"/>
                <a:cs typeface="Canva Sans Bold"/>
                <a:sym typeface="Canva Sans Bold"/>
              </a:rPr>
              <a:t>Responsabilite</a:t>
            </a:r>
            <a:r>
              <a:rPr lang="en-US" sz="4468" b="1">
                <a:solidFill>
                  <a:srgbClr val="100D0B"/>
                </a:solidFill>
                <a:latin typeface="Canva Sans Bold"/>
                <a:ea typeface="Canva Sans Bold"/>
                <a:cs typeface="Canva Sans Bold"/>
                <a:sym typeface="Canva Sans Bold"/>
              </a:rPr>
              <a:t>́ </a:t>
            </a:r>
          </a:p>
          <a:p>
            <a:pPr algn="l">
              <a:lnSpc>
                <a:spcPts val="6256"/>
              </a:lnSpc>
            </a:pPr>
            <a:r>
              <a:rPr lang="en-US" sz="4468" b="1">
                <a:solidFill>
                  <a:srgbClr val="100D0B"/>
                </a:solidFill>
                <a:latin typeface="Canva Sans Bold"/>
                <a:ea typeface="Canva Sans Bold"/>
                <a:cs typeface="Canva Sans Bold"/>
                <a:sym typeface="Canva Sans Bold"/>
              </a:rPr>
              <a:t>Respect </a:t>
            </a:r>
          </a:p>
          <a:p>
            <a:pPr algn="l">
              <a:lnSpc>
                <a:spcPts val="6256"/>
              </a:lnSpc>
            </a:pPr>
            <a:r>
              <a:rPr lang="en-US" sz="4468" b="1">
                <a:solidFill>
                  <a:srgbClr val="100D0B"/>
                </a:solidFill>
                <a:latin typeface="Canva Sans Bold"/>
                <a:ea typeface="Canva Sans Bold"/>
                <a:cs typeface="Canva Sans Bold"/>
                <a:sym typeface="Canva Sans Bold"/>
              </a:rPr>
              <a:t>Excellence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91F2B"/>
        </a:solidFill>
        <a:effectLst/>
      </p:bgPr>
    </p:bg>
    <p:spTree>
      <p:nvGrpSpPr>
        <p:cNvPr id="1" name=""/>
        <p:cNvGrpSpPr/>
        <p:nvPr/>
      </p:nvGrpSpPr>
      <p:grpSpPr>
        <a:xfrm>
          <a:off x="0" y="0"/>
          <a:ext cx="0" cy="0"/>
          <a:chOff x="0" y="0"/>
          <a:chExt cx="0" cy="0"/>
        </a:xfrm>
      </p:grpSpPr>
      <p:grpSp>
        <p:nvGrpSpPr>
          <p:cNvPr id="2" name="Group 2"/>
          <p:cNvGrpSpPr/>
          <p:nvPr/>
        </p:nvGrpSpPr>
        <p:grpSpPr>
          <a:xfrm>
            <a:off x="9293545" y="0"/>
            <a:ext cx="9220200" cy="10495054"/>
            <a:chOff x="0" y="-73502"/>
            <a:chExt cx="2430768" cy="2892428"/>
          </a:xfrm>
        </p:grpSpPr>
        <p:sp>
          <p:nvSpPr>
            <p:cNvPr id="3" name="Freeform 3"/>
            <p:cNvSpPr/>
            <p:nvPr/>
          </p:nvSpPr>
          <p:spPr>
            <a:xfrm>
              <a:off x="0" y="-73502"/>
              <a:ext cx="2430768" cy="2818926"/>
            </a:xfrm>
            <a:custGeom>
              <a:avLst/>
              <a:gdLst/>
              <a:ahLst/>
              <a:cxnLst/>
              <a:rect l="l" t="t" r="r" b="b"/>
              <a:pathLst>
                <a:path w="2430768" h="2818926">
                  <a:moveTo>
                    <a:pt x="0" y="0"/>
                  </a:moveTo>
                  <a:lnTo>
                    <a:pt x="2430768" y="0"/>
                  </a:lnTo>
                  <a:lnTo>
                    <a:pt x="2430768" y="2818926"/>
                  </a:lnTo>
                  <a:lnTo>
                    <a:pt x="0" y="2818926"/>
                  </a:lnTo>
                  <a:close/>
                </a:path>
              </a:pathLst>
            </a:custGeom>
            <a:solidFill>
              <a:srgbClr val="000000"/>
            </a:solidFill>
          </p:spPr>
          <p:txBody>
            <a:bodyPr/>
            <a:lstStyle/>
            <a:p>
              <a:endParaRPr lang="en-US"/>
            </a:p>
          </p:txBody>
        </p:sp>
        <p:sp>
          <p:nvSpPr>
            <p:cNvPr id="4" name="TextBox 4"/>
            <p:cNvSpPr txBox="1"/>
            <p:nvPr/>
          </p:nvSpPr>
          <p:spPr>
            <a:xfrm>
              <a:off x="0" y="-66675"/>
              <a:ext cx="2430768" cy="2885601"/>
            </a:xfrm>
            <a:prstGeom prst="rect">
              <a:avLst/>
            </a:prstGeom>
          </p:spPr>
          <p:txBody>
            <a:bodyPr lIns="50800" tIns="50800" rIns="50800" bIns="50800" rtlCol="0" anchor="ctr"/>
            <a:lstStyle/>
            <a:p>
              <a:pPr algn="ctr">
                <a:lnSpc>
                  <a:spcPts val="2448"/>
                </a:lnSpc>
              </a:pPr>
              <a:endParaRPr/>
            </a:p>
          </p:txBody>
        </p:sp>
      </p:grpSp>
      <p:sp>
        <p:nvSpPr>
          <p:cNvPr id="5" name="Freeform 5"/>
          <p:cNvSpPr/>
          <p:nvPr/>
        </p:nvSpPr>
        <p:spPr>
          <a:xfrm>
            <a:off x="9836494" y="4686300"/>
            <a:ext cx="7092151" cy="4731957"/>
          </a:xfrm>
          <a:custGeom>
            <a:avLst/>
            <a:gdLst/>
            <a:ahLst/>
            <a:cxnLst/>
            <a:rect l="l" t="t" r="r" b="b"/>
            <a:pathLst>
              <a:path w="7092151" h="4731957">
                <a:moveTo>
                  <a:pt x="0" y="0"/>
                </a:moveTo>
                <a:lnTo>
                  <a:pt x="7092151" y="0"/>
                </a:lnTo>
                <a:lnTo>
                  <a:pt x="7092151" y="4731958"/>
                </a:lnTo>
                <a:lnTo>
                  <a:pt x="0" y="4731958"/>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9525000" y="1850613"/>
            <a:ext cx="8988745" cy="1564916"/>
          </a:xfrm>
          <a:prstGeom prst="rect">
            <a:avLst/>
          </a:prstGeom>
        </p:spPr>
        <p:txBody>
          <a:bodyPr lIns="0" tIns="0" rIns="0" bIns="0" rtlCol="0" anchor="t">
            <a:spAutoFit/>
          </a:bodyPr>
          <a:lstStyle/>
          <a:p>
            <a:pPr marL="685800" indent="-685800">
              <a:lnSpc>
                <a:spcPts val="6287"/>
              </a:lnSpc>
              <a:buFont typeface="Arial" panose="020B0604020202020204" pitchFamily="34" charset="0"/>
              <a:buChar char="•"/>
            </a:pPr>
            <a:r>
              <a:rPr lang="fr-CA" sz="4491">
                <a:solidFill>
                  <a:srgbClr val="FFFFFF"/>
                </a:solidFill>
                <a:latin typeface="Anton"/>
                <a:ea typeface="Anton"/>
                <a:cs typeface="Anton"/>
                <a:sym typeface="Anton"/>
              </a:rPr>
              <a:t>Questions</a:t>
            </a:r>
          </a:p>
          <a:p>
            <a:pPr marL="685800" indent="-685800">
              <a:lnSpc>
                <a:spcPts val="6287"/>
              </a:lnSpc>
              <a:buFont typeface="Arial" panose="020B0604020202020204" pitchFamily="34" charset="0"/>
              <a:buChar char="•"/>
            </a:pPr>
            <a:r>
              <a:rPr lang="fr-CA" sz="4491">
                <a:solidFill>
                  <a:srgbClr val="FFFFFF"/>
                </a:solidFill>
                <a:latin typeface="Anton"/>
                <a:ea typeface="Anton"/>
                <a:cs typeface="Anton"/>
                <a:sym typeface="Anton"/>
              </a:rPr>
              <a:t>RNB </a:t>
            </a:r>
            <a:r>
              <a:rPr lang="fr-CA" sz="4491" err="1">
                <a:solidFill>
                  <a:srgbClr val="FFFFFF"/>
                </a:solidFill>
                <a:latin typeface="Anton"/>
                <a:ea typeface="Anton"/>
                <a:cs typeface="Anton"/>
                <a:sym typeface="Anton"/>
              </a:rPr>
              <a:t>Website</a:t>
            </a:r>
            <a:endParaRPr lang="fr-CA" sz="4491">
              <a:solidFill>
                <a:srgbClr val="FFFFFF"/>
              </a:solidFill>
              <a:latin typeface="Anton"/>
              <a:ea typeface="Anton"/>
              <a:cs typeface="Anton"/>
              <a:sym typeface="Anton"/>
            </a:endParaRPr>
          </a:p>
        </p:txBody>
      </p:sp>
      <p:sp>
        <p:nvSpPr>
          <p:cNvPr id="7" name="TextBox 7"/>
          <p:cNvSpPr txBox="1"/>
          <p:nvPr/>
        </p:nvSpPr>
        <p:spPr>
          <a:xfrm>
            <a:off x="1321255" y="1850613"/>
            <a:ext cx="7183189" cy="3699411"/>
          </a:xfrm>
          <a:prstGeom prst="rect">
            <a:avLst/>
          </a:prstGeom>
        </p:spPr>
        <p:txBody>
          <a:bodyPr lIns="0" tIns="0" rIns="0" bIns="0" rtlCol="0" anchor="t">
            <a:spAutoFit/>
          </a:bodyPr>
          <a:lstStyle/>
          <a:p>
            <a:pPr marL="685800" indent="-685800" algn="l">
              <a:lnSpc>
                <a:spcPts val="7279"/>
              </a:lnSpc>
              <a:buFont typeface="Arial" panose="020B0604020202020204" pitchFamily="34" charset="0"/>
              <a:buChar char="•"/>
            </a:pPr>
            <a:r>
              <a:rPr lang="fr-CA" sz="5199">
                <a:solidFill>
                  <a:srgbClr val="FFFFFF"/>
                </a:solidFill>
                <a:latin typeface="Zing Rust Base"/>
                <a:ea typeface="Zing Rust Base"/>
                <a:cs typeface="Zing Rust Base"/>
                <a:sym typeface="Zing Rust Base"/>
              </a:rPr>
              <a:t>Phase 1</a:t>
            </a:r>
          </a:p>
          <a:p>
            <a:pPr marL="685800" indent="-685800" algn="l">
              <a:lnSpc>
                <a:spcPts val="7279"/>
              </a:lnSpc>
              <a:buFont typeface="Arial" panose="020B0604020202020204" pitchFamily="34" charset="0"/>
              <a:buChar char="•"/>
            </a:pPr>
            <a:r>
              <a:rPr lang="fr-CA" sz="5199">
                <a:solidFill>
                  <a:srgbClr val="FFFFFF"/>
                </a:solidFill>
                <a:latin typeface="Zing Rust Base"/>
                <a:ea typeface="Zing Rust Base"/>
                <a:cs typeface="Zing Rust Base"/>
                <a:sym typeface="Zing Rust Base"/>
              </a:rPr>
              <a:t>Phase 2</a:t>
            </a:r>
          </a:p>
          <a:p>
            <a:pPr marL="685800" indent="-685800" algn="l">
              <a:lnSpc>
                <a:spcPts val="7279"/>
              </a:lnSpc>
              <a:buFont typeface="Arial" panose="020B0604020202020204" pitchFamily="34" charset="0"/>
              <a:buChar char="•"/>
            </a:pPr>
            <a:r>
              <a:rPr lang="fr-CA" sz="5199">
                <a:solidFill>
                  <a:srgbClr val="FFFFFF"/>
                </a:solidFill>
                <a:latin typeface="Zing Rust Base"/>
                <a:ea typeface="Zing Rust Base"/>
                <a:cs typeface="Zing Rust Base"/>
                <a:sym typeface="Zing Rust Base"/>
              </a:rPr>
              <a:t>Phase 3</a:t>
            </a:r>
          </a:p>
          <a:p>
            <a:pPr algn="l">
              <a:lnSpc>
                <a:spcPts val="7279"/>
              </a:lnSpc>
            </a:pPr>
            <a:endParaRPr lang="en-US" sz="5199">
              <a:solidFill>
                <a:srgbClr val="FFFFFF"/>
              </a:solidFill>
              <a:latin typeface="Zing Rust Base"/>
              <a:ea typeface="Zing Rust Base"/>
              <a:cs typeface="Zing Rust Base"/>
              <a:sym typeface="Zing Rust Bas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143000" y="296824"/>
            <a:ext cx="16633830" cy="1432818"/>
            <a:chOff x="0" y="0"/>
            <a:chExt cx="4380926" cy="377368"/>
          </a:xfrm>
        </p:grpSpPr>
        <p:sp>
          <p:nvSpPr>
            <p:cNvPr id="4" name="Freeform 4"/>
            <p:cNvSpPr/>
            <p:nvPr/>
          </p:nvSpPr>
          <p:spPr>
            <a:xfrm>
              <a:off x="0" y="0"/>
              <a:ext cx="4380926" cy="377368"/>
            </a:xfrm>
            <a:custGeom>
              <a:avLst/>
              <a:gdLst/>
              <a:ahLst/>
              <a:cxnLst/>
              <a:rect l="l" t="t" r="r" b="b"/>
              <a:pathLst>
                <a:path w="4380926" h="377368">
                  <a:moveTo>
                    <a:pt x="0" y="0"/>
                  </a:moveTo>
                  <a:lnTo>
                    <a:pt x="4380926" y="0"/>
                  </a:lnTo>
                  <a:lnTo>
                    <a:pt x="4380926" y="377368"/>
                  </a:lnTo>
                  <a:lnTo>
                    <a:pt x="0" y="377368"/>
                  </a:lnTo>
                  <a:close/>
                </a:path>
              </a:pathLst>
            </a:custGeom>
            <a:solidFill>
              <a:srgbClr val="6B111D"/>
            </a:solidFill>
          </p:spPr>
          <p:txBody>
            <a:bodyPr/>
            <a:lstStyle/>
            <a:p>
              <a:endParaRPr lang="en-US"/>
            </a:p>
          </p:txBody>
        </p:sp>
        <p:sp>
          <p:nvSpPr>
            <p:cNvPr id="5" name="TextBox 5"/>
            <p:cNvSpPr txBox="1"/>
            <p:nvPr/>
          </p:nvSpPr>
          <p:spPr>
            <a:xfrm>
              <a:off x="0" y="-66675"/>
              <a:ext cx="4380926" cy="444043"/>
            </a:xfrm>
            <a:prstGeom prst="rect">
              <a:avLst/>
            </a:prstGeom>
          </p:spPr>
          <p:txBody>
            <a:bodyPr lIns="50800" tIns="50800" rIns="50800" bIns="50800" rtlCol="0" anchor="ctr"/>
            <a:lstStyle/>
            <a:p>
              <a:pPr algn="ctr">
                <a:lnSpc>
                  <a:spcPts val="2448"/>
                </a:lnSpc>
              </a:pPr>
              <a:endParaRPr/>
            </a:p>
          </p:txBody>
        </p:sp>
      </p:grpSp>
      <p:sp>
        <p:nvSpPr>
          <p:cNvPr id="7" name="TextBox 7"/>
          <p:cNvSpPr txBox="1"/>
          <p:nvPr/>
        </p:nvSpPr>
        <p:spPr>
          <a:xfrm>
            <a:off x="1014591" y="296824"/>
            <a:ext cx="15009875" cy="1122615"/>
          </a:xfrm>
          <a:prstGeom prst="rect">
            <a:avLst/>
          </a:prstGeom>
        </p:spPr>
        <p:txBody>
          <a:bodyPr lIns="0" tIns="0" rIns="0" bIns="0" rtlCol="0" anchor="t">
            <a:spAutoFit/>
          </a:bodyPr>
          <a:lstStyle/>
          <a:p>
            <a:pPr algn="ctr">
              <a:lnSpc>
                <a:spcPts val="9165"/>
              </a:lnSpc>
            </a:pPr>
            <a:r>
              <a:rPr lang="en-US" sz="6546">
                <a:solidFill>
                  <a:srgbClr val="FFFFFF"/>
                </a:solidFill>
                <a:latin typeface="Zing Rust Base"/>
                <a:ea typeface="Zing Rust Base"/>
                <a:cs typeface="Zing Rust Base"/>
                <a:sym typeface="Zing Rust Base"/>
              </a:rPr>
              <a:t>Phase 1                 -                Phase 2</a:t>
            </a:r>
          </a:p>
        </p:txBody>
      </p:sp>
      <p:sp>
        <p:nvSpPr>
          <p:cNvPr id="9" name="TextBox 12">
            <a:extLst>
              <a:ext uri="{FF2B5EF4-FFF2-40B4-BE49-F238E27FC236}">
                <a16:creationId xmlns:a16="http://schemas.microsoft.com/office/drawing/2014/main" id="{90A35E80-2085-6010-ECF7-9AFB1ACA6D33}"/>
              </a:ext>
            </a:extLst>
          </p:cNvPr>
          <p:cNvSpPr txBox="1"/>
          <p:nvPr/>
        </p:nvSpPr>
        <p:spPr>
          <a:xfrm>
            <a:off x="1020034" y="2589492"/>
            <a:ext cx="6174720" cy="2279214"/>
          </a:xfrm>
          <a:prstGeom prst="rect">
            <a:avLst/>
          </a:prstGeom>
        </p:spPr>
        <p:txBody>
          <a:bodyPr lIns="0" tIns="0" rIns="0" bIns="0" rtlCol="0" anchor="t">
            <a:spAutoFit/>
          </a:bodyPr>
          <a:lstStyle/>
          <a:p>
            <a:pPr>
              <a:lnSpc>
                <a:spcPts val="6226"/>
              </a:lnSpc>
            </a:pPr>
            <a:r>
              <a:rPr lang="fr-CA" sz="2800" b="1">
                <a:gradFill>
                  <a:gsLst>
                    <a:gs pos="0">
                      <a:srgbClr val="100D0B">
                        <a:alpha val="100000"/>
                      </a:srgbClr>
                    </a:gs>
                    <a:gs pos="100000">
                      <a:srgbClr val="121212">
                        <a:alpha val="100000"/>
                      </a:srgbClr>
                    </a:gs>
                  </a:gsLst>
                  <a:lin ang="0"/>
                </a:gradFill>
                <a:latin typeface="Canva Sans Bold"/>
                <a:ea typeface="Canva Sans Bold"/>
                <a:cs typeface="Canva Sans Bold"/>
                <a:sym typeface="Canva Sans Bold"/>
              </a:rPr>
              <a:t>ID SESSIONS - $175</a:t>
            </a:r>
          </a:p>
          <a:p>
            <a:pPr>
              <a:lnSpc>
                <a:spcPts val="6226"/>
              </a:lnSpc>
            </a:pPr>
            <a:r>
              <a:rPr lang="en-US" sz="2800" b="1">
                <a:gradFill>
                  <a:gsLst>
                    <a:gs pos="0">
                      <a:srgbClr val="100D0B">
                        <a:alpha val="100000"/>
                      </a:srgbClr>
                    </a:gs>
                    <a:gs pos="100000">
                      <a:srgbClr val="121212">
                        <a:alpha val="100000"/>
                      </a:srgbClr>
                    </a:gs>
                  </a:gsLst>
                  <a:lin ang="0"/>
                </a:gradFill>
                <a:latin typeface="Canva Sans Bold"/>
                <a:ea typeface="Canva Sans Bold"/>
                <a:cs typeface="Canva Sans Bold"/>
                <a:sym typeface="Canva Sans Bold"/>
              </a:rPr>
              <a:t>#1 – Fredericton</a:t>
            </a:r>
          </a:p>
          <a:p>
            <a:pPr>
              <a:lnSpc>
                <a:spcPts val="6226"/>
              </a:lnSpc>
            </a:pPr>
            <a:r>
              <a:rPr lang="en-US" sz="2800" b="1">
                <a:gradFill>
                  <a:gsLst>
                    <a:gs pos="0">
                      <a:srgbClr val="100D0B">
                        <a:alpha val="100000"/>
                      </a:srgbClr>
                    </a:gs>
                    <a:gs pos="100000">
                      <a:srgbClr val="121212">
                        <a:alpha val="100000"/>
                      </a:srgbClr>
                    </a:gs>
                  </a:gsLst>
                  <a:lin ang="0"/>
                </a:gradFill>
                <a:latin typeface="Canva Sans Bold"/>
                <a:ea typeface="Canva Sans Bold"/>
                <a:cs typeface="Canva Sans Bold"/>
                <a:sym typeface="Canva Sans Bold"/>
              </a:rPr>
              <a:t>#2 - Shediac</a:t>
            </a:r>
          </a:p>
        </p:txBody>
      </p:sp>
      <p:sp>
        <p:nvSpPr>
          <p:cNvPr id="10" name="TextBox 9">
            <a:extLst>
              <a:ext uri="{FF2B5EF4-FFF2-40B4-BE49-F238E27FC236}">
                <a16:creationId xmlns:a16="http://schemas.microsoft.com/office/drawing/2014/main" id="{119327D3-7DE2-B4A9-43CD-2F1E8718FD6D}"/>
              </a:ext>
            </a:extLst>
          </p:cNvPr>
          <p:cNvSpPr txBox="1"/>
          <p:nvPr/>
        </p:nvSpPr>
        <p:spPr>
          <a:xfrm>
            <a:off x="7010401" y="1964142"/>
            <a:ext cx="10821038" cy="7171194"/>
          </a:xfrm>
          <a:prstGeom prst="rect">
            <a:avLst/>
          </a:prstGeom>
          <a:noFill/>
        </p:spPr>
        <p:txBody>
          <a:bodyPr wrap="square">
            <a:spAutoFit/>
          </a:bodyPr>
          <a:lstStyle/>
          <a:p>
            <a:pPr rtl="0" fontAlgn="base">
              <a:lnSpc>
                <a:spcPct val="150000"/>
              </a:lnSpc>
              <a:spcBef>
                <a:spcPts val="1200"/>
              </a:spcBef>
              <a:buFont typeface="Arial" panose="020B0604020202020204" pitchFamily="34" charset="0"/>
              <a:buChar char="•"/>
            </a:pPr>
            <a:r>
              <a:rPr lang="en-US" sz="2400" b="1" i="0" u="none" strike="noStrike">
                <a:solidFill>
                  <a:srgbClr val="000000"/>
                </a:solidFill>
                <a:effectLst/>
                <a:latin typeface="Canva Sans" panose="020B0604020202020204" charset="0"/>
              </a:rPr>
              <a:t>Invitation will be sent out to athletes end of February</a:t>
            </a:r>
            <a:r>
              <a:rPr lang="en-US" sz="2400" b="1">
                <a:solidFill>
                  <a:srgbClr val="000000"/>
                </a:solidFill>
                <a:latin typeface="Canva Sans" panose="020B0604020202020204" charset="0"/>
              </a:rPr>
              <a:t> </a:t>
            </a:r>
            <a:r>
              <a:rPr lang="en-US" sz="2400" b="1" i="0" u="none" strike="noStrike">
                <a:solidFill>
                  <a:srgbClr val="000000"/>
                </a:solidFill>
                <a:effectLst/>
                <a:latin typeface="Canva Sans" panose="020B0604020202020204" charset="0"/>
              </a:rPr>
              <a:t>2026</a:t>
            </a:r>
          </a:p>
          <a:p>
            <a:pPr rtl="0" fontAlgn="base">
              <a:lnSpc>
                <a:spcPct val="150000"/>
              </a:lnSpc>
              <a:buFont typeface="Arial" panose="020B0604020202020204" pitchFamily="34" charset="0"/>
              <a:buChar char="•"/>
            </a:pPr>
            <a:r>
              <a:rPr lang="en-US" sz="2400" b="1" i="0" u="none" strike="noStrike">
                <a:solidFill>
                  <a:srgbClr val="000000"/>
                </a:solidFill>
                <a:effectLst/>
                <a:latin typeface="Canva Sans" panose="020B0604020202020204" charset="0"/>
              </a:rPr>
              <a:t>Registration and Fee: $375 </a:t>
            </a:r>
          </a:p>
          <a:p>
            <a:pPr rtl="0" fontAlgn="base">
              <a:lnSpc>
                <a:spcPct val="150000"/>
              </a:lnSpc>
              <a:buFont typeface="Arial" panose="020B0604020202020204" pitchFamily="34" charset="0"/>
              <a:buChar char="•"/>
            </a:pPr>
            <a:r>
              <a:rPr lang="en-US" sz="2400" b="1" i="0" u="none" strike="noStrike">
                <a:solidFill>
                  <a:srgbClr val="000000"/>
                </a:solidFill>
                <a:effectLst/>
                <a:latin typeface="Canva Sans" panose="020B0604020202020204" charset="0"/>
              </a:rPr>
              <a:t>Tryout  Dates:</a:t>
            </a:r>
          </a:p>
          <a:p>
            <a:pPr lvl="1" fontAlgn="base">
              <a:buFont typeface="Arial" panose="020B0604020202020204" pitchFamily="34" charset="0"/>
              <a:buChar char="•"/>
            </a:pPr>
            <a:r>
              <a:rPr lang="en-US" sz="2400" b="1">
                <a:solidFill>
                  <a:srgbClr val="000000"/>
                </a:solidFill>
                <a:latin typeface="Canva Sans" panose="020B0604020202020204" charset="0"/>
              </a:rPr>
              <a:t>  </a:t>
            </a:r>
            <a:r>
              <a:rPr lang="en-US" sz="2400" b="0" i="0" u="none" strike="noStrike">
                <a:solidFill>
                  <a:srgbClr val="000000"/>
                </a:solidFill>
                <a:effectLst/>
                <a:latin typeface="Canva Sans" panose="020B0604020202020204" charset="0"/>
              </a:rPr>
              <a:t>Sunday,  April 26th, 2026 - Cap-Pelé  </a:t>
            </a:r>
          </a:p>
          <a:p>
            <a:pPr marL="742950" lvl="1" indent="-285750" rtl="0" fontAlgn="base">
              <a:buFont typeface="Arial" panose="020B0604020202020204" pitchFamily="34" charset="0"/>
              <a:buChar char="•"/>
            </a:pPr>
            <a:r>
              <a:rPr lang="en-US" sz="2400" b="0" i="0" u="none" strike="noStrike">
                <a:solidFill>
                  <a:srgbClr val="000000"/>
                </a:solidFill>
                <a:effectLst/>
                <a:latin typeface="Canva Sans" panose="020B0604020202020204" charset="0"/>
              </a:rPr>
              <a:t>Tuesday, April 28th, 2026 - Cap Pelé </a:t>
            </a:r>
          </a:p>
          <a:p>
            <a:pPr marL="742950" lvl="1" indent="-285750" rtl="0" fontAlgn="base">
              <a:buFont typeface="Arial" panose="020B0604020202020204" pitchFamily="34" charset="0"/>
              <a:buChar char="•"/>
            </a:pPr>
            <a:r>
              <a:rPr lang="en-US" sz="2400" b="0" i="0" u="none" strike="noStrike">
                <a:solidFill>
                  <a:srgbClr val="000000"/>
                </a:solidFill>
                <a:effectLst/>
                <a:latin typeface="Canva Sans" panose="020B0604020202020204" charset="0"/>
              </a:rPr>
              <a:t>Thursday, April 30th, 2026 - Cap Pelé </a:t>
            </a:r>
          </a:p>
          <a:p>
            <a:pPr marL="742950" lvl="1" indent="-285750" rtl="0" fontAlgn="base">
              <a:buFont typeface="Arial" panose="020B0604020202020204" pitchFamily="34" charset="0"/>
              <a:buChar char="•"/>
            </a:pPr>
            <a:r>
              <a:rPr lang="en-US" sz="2400" b="0" i="0" u="none" strike="noStrike">
                <a:solidFill>
                  <a:srgbClr val="000000"/>
                </a:solidFill>
                <a:effectLst/>
                <a:latin typeface="Canva Sans" panose="020B0604020202020204" charset="0"/>
              </a:rPr>
              <a:t>Saturday, May 16th, 2026 - Cap-Pelé  </a:t>
            </a:r>
          </a:p>
          <a:p>
            <a:pPr marL="742950" lvl="1" indent="-285750" rtl="0" fontAlgn="base">
              <a:buFont typeface="Arial" panose="020B0604020202020204" pitchFamily="34" charset="0"/>
              <a:buChar char="•"/>
            </a:pPr>
            <a:r>
              <a:rPr lang="en-US" sz="2400" b="0" i="0" u="none" strike="noStrike">
                <a:solidFill>
                  <a:srgbClr val="000000"/>
                </a:solidFill>
                <a:effectLst/>
                <a:latin typeface="Canva Sans" panose="020B0604020202020204" charset="0"/>
              </a:rPr>
              <a:t>Sunday,  May 17th, 2026 - Cap-Pelé  </a:t>
            </a:r>
          </a:p>
          <a:p>
            <a:pPr marL="742950" lvl="1" indent="-285750" rtl="0" fontAlgn="base">
              <a:spcAft>
                <a:spcPts val="1200"/>
              </a:spcAft>
              <a:buFont typeface="Arial" panose="020B0604020202020204" pitchFamily="34" charset="0"/>
              <a:buChar char="•"/>
            </a:pPr>
            <a:r>
              <a:rPr lang="en-US" sz="2400" b="0" i="0" u="none" strike="noStrike">
                <a:solidFill>
                  <a:srgbClr val="000000"/>
                </a:solidFill>
                <a:effectLst/>
                <a:latin typeface="Canva Sans" panose="020B0604020202020204" charset="0"/>
              </a:rPr>
              <a:t>Monday, May 18th, 2026 - Dieppe - Fitness Testing  12pm</a:t>
            </a:r>
          </a:p>
          <a:p>
            <a:pPr marL="457200" rtl="0">
              <a:spcBef>
                <a:spcPts val="1200"/>
              </a:spcBef>
              <a:spcAft>
                <a:spcPts val="1200"/>
              </a:spcAft>
              <a:buNone/>
            </a:pPr>
            <a:r>
              <a:rPr lang="en-US" sz="2400" b="1" i="0" u="none" strike="noStrike">
                <a:solidFill>
                  <a:srgbClr val="000000"/>
                </a:solidFill>
                <a:effectLst/>
                <a:latin typeface="Canva Sans" panose="020B0604020202020204" charset="0"/>
              </a:rPr>
              <a:t>** First cut</a:t>
            </a:r>
            <a:endParaRPr lang="en-US" sz="2400" b="0">
              <a:effectLst/>
              <a:latin typeface="Canva Sans" panose="020B0604020202020204" charset="0"/>
            </a:endParaRPr>
          </a:p>
          <a:p>
            <a:pPr rtl="0" fontAlgn="base">
              <a:spcBef>
                <a:spcPts val="1200"/>
              </a:spcBef>
              <a:buFont typeface="Arial" panose="020B0604020202020204" pitchFamily="34" charset="0"/>
              <a:buChar char="•"/>
            </a:pPr>
            <a:r>
              <a:rPr lang="en-US" sz="2400" b="1" i="0" u="none" strike="noStrike">
                <a:solidFill>
                  <a:srgbClr val="000000"/>
                </a:solidFill>
                <a:effectLst/>
                <a:latin typeface="Canva Sans" panose="020B0604020202020204" charset="0"/>
              </a:rPr>
              <a:t>May 23 and 24 - TBD</a:t>
            </a:r>
          </a:p>
          <a:p>
            <a:pPr rtl="0" fontAlgn="base">
              <a:buFont typeface="Arial" panose="020B0604020202020204" pitchFamily="34" charset="0"/>
              <a:buChar char="•"/>
            </a:pPr>
            <a:r>
              <a:rPr lang="en-US" sz="2400" b="1" i="0" u="none" strike="noStrike">
                <a:solidFill>
                  <a:srgbClr val="000000"/>
                </a:solidFill>
                <a:effectLst/>
                <a:latin typeface="Canva Sans" panose="020B0604020202020204" charset="0"/>
              </a:rPr>
              <a:t>June 27 and 28 -  TBD</a:t>
            </a:r>
          </a:p>
          <a:p>
            <a:pPr rtl="0" fontAlgn="base">
              <a:buFont typeface="Arial" panose="020B0604020202020204" pitchFamily="34" charset="0"/>
              <a:buChar char="•"/>
            </a:pPr>
            <a:r>
              <a:rPr lang="en-US" sz="2400" b="1" i="0" u="none" strike="noStrike">
                <a:solidFill>
                  <a:srgbClr val="000000"/>
                </a:solidFill>
                <a:effectLst/>
                <a:latin typeface="Canva Sans" panose="020B0604020202020204" charset="0"/>
              </a:rPr>
              <a:t>July 3 – 5 – TBD </a:t>
            </a:r>
          </a:p>
          <a:p>
            <a:pPr rtl="0" fontAlgn="base"/>
            <a:r>
              <a:rPr lang="en-US" sz="2400" b="1">
                <a:solidFill>
                  <a:srgbClr val="000000"/>
                </a:solidFill>
                <a:latin typeface="Canva Sans" panose="020B0604020202020204" charset="0"/>
              </a:rPr>
              <a:t>				*********</a:t>
            </a:r>
            <a:endParaRPr lang="en-US" sz="2400" b="1" i="0" u="none" strike="noStrike">
              <a:solidFill>
                <a:srgbClr val="000000"/>
              </a:solidFill>
              <a:effectLst/>
              <a:latin typeface="Canva Sans" panose="020B0604020202020204" charset="0"/>
            </a:endParaRPr>
          </a:p>
          <a:p>
            <a:pPr rtl="0" fontAlgn="base">
              <a:buFont typeface="Arial" panose="020B0604020202020204" pitchFamily="34" charset="0"/>
              <a:buChar char="•"/>
            </a:pPr>
            <a:r>
              <a:rPr lang="en-US" sz="2400" b="1" i="0" u="none" strike="noStrike">
                <a:solidFill>
                  <a:srgbClr val="000000"/>
                </a:solidFill>
                <a:effectLst/>
                <a:latin typeface="Canva Sans" panose="020B0604020202020204" charset="0"/>
              </a:rPr>
              <a:t>CWG Challenge Cup #1</a:t>
            </a:r>
            <a:r>
              <a:rPr lang="en-US" sz="2400" b="0" i="0" u="none" strike="noStrike">
                <a:solidFill>
                  <a:srgbClr val="000000"/>
                </a:solidFill>
                <a:effectLst/>
                <a:latin typeface="Canva Sans" panose="020B0604020202020204" charset="0"/>
              </a:rPr>
              <a:t> (August 5th - August 9th, Regina, Saskatchewan)</a:t>
            </a:r>
          </a:p>
          <a:p>
            <a:pPr marL="742950" lvl="1" indent="-285750" fontAlgn="base">
              <a:spcAft>
                <a:spcPts val="1200"/>
              </a:spcAft>
              <a:buFont typeface="Arial" panose="020B0604020202020204" pitchFamily="34" charset="0"/>
              <a:buChar char="•"/>
            </a:pPr>
            <a:r>
              <a:rPr lang="en-US" sz="2400" b="1" i="0" u="none" strike="noStrike">
                <a:solidFill>
                  <a:srgbClr val="000000"/>
                </a:solidFill>
                <a:effectLst/>
                <a:latin typeface="Canva Sans" panose="020B0604020202020204" charset="0"/>
              </a:rPr>
              <a:t>Fee:</a:t>
            </a:r>
            <a:r>
              <a:rPr lang="en-US" sz="2400" b="0" i="0" u="none" strike="noStrike">
                <a:solidFill>
                  <a:srgbClr val="000000"/>
                </a:solidFill>
                <a:effectLst/>
                <a:latin typeface="Canva Sans" panose="020B0604020202020204" charset="0"/>
              </a:rPr>
              <a:t> Estimate $2000  (Training and travelling cost to Regina</a:t>
            </a:r>
            <a:r>
              <a:rPr lang="en-US" sz="1600">
                <a:solidFill>
                  <a:srgbClr val="000000"/>
                </a:solidFill>
                <a:latin typeface="Canva Sans" panose="020B0604020202020204" charset="0"/>
              </a:rPr>
              <a:t> ) </a:t>
            </a:r>
            <a:endParaRPr lang="en-US" sz="1600" b="0" i="0" u="none" strike="noStrike">
              <a:solidFill>
                <a:srgbClr val="000000"/>
              </a:solidFill>
              <a:effectLst/>
              <a:latin typeface="Canva Sans" panose="020B0604020202020204" charset="0"/>
            </a:endParaRPr>
          </a:p>
        </p:txBody>
      </p:sp>
      <p:sp>
        <p:nvSpPr>
          <p:cNvPr id="11" name="Freeform 5">
            <a:extLst>
              <a:ext uri="{FF2B5EF4-FFF2-40B4-BE49-F238E27FC236}">
                <a16:creationId xmlns:a16="http://schemas.microsoft.com/office/drawing/2014/main" id="{2E9897D4-6A8C-F601-5D5E-02FA48D160D0}"/>
              </a:ext>
            </a:extLst>
          </p:cNvPr>
          <p:cNvSpPr/>
          <p:nvPr/>
        </p:nvSpPr>
        <p:spPr>
          <a:xfrm>
            <a:off x="456561" y="5143500"/>
            <a:ext cx="5975554" cy="5130089"/>
          </a:xfrm>
          <a:custGeom>
            <a:avLst/>
            <a:gdLst/>
            <a:ahLst/>
            <a:cxnLst/>
            <a:rect l="l" t="t" r="r" b="b"/>
            <a:pathLst>
              <a:path w="7557337" h="6569654">
                <a:moveTo>
                  <a:pt x="0" y="0"/>
                </a:moveTo>
                <a:lnTo>
                  <a:pt x="7557338" y="0"/>
                </a:lnTo>
                <a:lnTo>
                  <a:pt x="7557338" y="6569654"/>
                </a:lnTo>
                <a:lnTo>
                  <a:pt x="0" y="6569654"/>
                </a:lnTo>
                <a:lnTo>
                  <a:pt x="0" y="0"/>
                </a:lnTo>
                <a:close/>
              </a:path>
            </a:pathLst>
          </a:custGeom>
          <a:blipFill>
            <a:blip r:embed="rId2"/>
            <a:stretch>
              <a:fillRect t="-15034"/>
            </a:stretch>
          </a:blipFill>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EDC08-1D0B-6EF7-699E-D322FFC37045}"/>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DB68AFF8-B614-337B-EF54-4BF55FBD73DD}"/>
              </a:ext>
            </a:extLst>
          </p:cNvPr>
          <p:cNvGrpSpPr/>
          <p:nvPr/>
        </p:nvGrpSpPr>
        <p:grpSpPr>
          <a:xfrm>
            <a:off x="1143000" y="296824"/>
            <a:ext cx="16633830" cy="1432818"/>
            <a:chOff x="0" y="0"/>
            <a:chExt cx="4380926" cy="377368"/>
          </a:xfrm>
        </p:grpSpPr>
        <p:sp>
          <p:nvSpPr>
            <p:cNvPr id="4" name="Freeform 4">
              <a:extLst>
                <a:ext uri="{FF2B5EF4-FFF2-40B4-BE49-F238E27FC236}">
                  <a16:creationId xmlns:a16="http://schemas.microsoft.com/office/drawing/2014/main" id="{2B3DE0E6-BD71-8300-6B0D-DF87EB7C3605}"/>
                </a:ext>
              </a:extLst>
            </p:cNvPr>
            <p:cNvSpPr/>
            <p:nvPr/>
          </p:nvSpPr>
          <p:spPr>
            <a:xfrm>
              <a:off x="0" y="0"/>
              <a:ext cx="4380926" cy="377368"/>
            </a:xfrm>
            <a:custGeom>
              <a:avLst/>
              <a:gdLst/>
              <a:ahLst/>
              <a:cxnLst/>
              <a:rect l="l" t="t" r="r" b="b"/>
              <a:pathLst>
                <a:path w="4380926" h="377368">
                  <a:moveTo>
                    <a:pt x="0" y="0"/>
                  </a:moveTo>
                  <a:lnTo>
                    <a:pt x="4380926" y="0"/>
                  </a:lnTo>
                  <a:lnTo>
                    <a:pt x="4380926" y="377368"/>
                  </a:lnTo>
                  <a:lnTo>
                    <a:pt x="0" y="377368"/>
                  </a:lnTo>
                  <a:close/>
                </a:path>
              </a:pathLst>
            </a:custGeom>
            <a:solidFill>
              <a:srgbClr val="6B111D"/>
            </a:solidFill>
          </p:spPr>
          <p:txBody>
            <a:bodyPr/>
            <a:lstStyle/>
            <a:p>
              <a:endParaRPr lang="en-US"/>
            </a:p>
          </p:txBody>
        </p:sp>
        <p:sp>
          <p:nvSpPr>
            <p:cNvPr id="5" name="TextBox 5">
              <a:extLst>
                <a:ext uri="{FF2B5EF4-FFF2-40B4-BE49-F238E27FC236}">
                  <a16:creationId xmlns:a16="http://schemas.microsoft.com/office/drawing/2014/main" id="{54C9E801-EA46-6E16-020D-8964E31485D6}"/>
                </a:ext>
              </a:extLst>
            </p:cNvPr>
            <p:cNvSpPr txBox="1"/>
            <p:nvPr/>
          </p:nvSpPr>
          <p:spPr>
            <a:xfrm>
              <a:off x="0" y="-66675"/>
              <a:ext cx="4380926" cy="444043"/>
            </a:xfrm>
            <a:prstGeom prst="rect">
              <a:avLst/>
            </a:prstGeom>
          </p:spPr>
          <p:txBody>
            <a:bodyPr lIns="50800" tIns="50800" rIns="50800" bIns="50800" rtlCol="0" anchor="ctr"/>
            <a:lstStyle/>
            <a:p>
              <a:pPr algn="ctr">
                <a:lnSpc>
                  <a:spcPts val="2448"/>
                </a:lnSpc>
              </a:pPr>
              <a:endParaRPr/>
            </a:p>
          </p:txBody>
        </p:sp>
      </p:grpSp>
      <p:sp>
        <p:nvSpPr>
          <p:cNvPr id="7" name="TextBox 7">
            <a:extLst>
              <a:ext uri="{FF2B5EF4-FFF2-40B4-BE49-F238E27FC236}">
                <a16:creationId xmlns:a16="http://schemas.microsoft.com/office/drawing/2014/main" id="{DDFD334C-621B-23D5-47D2-858F1E56D103}"/>
              </a:ext>
            </a:extLst>
          </p:cNvPr>
          <p:cNvSpPr txBox="1"/>
          <p:nvPr/>
        </p:nvSpPr>
        <p:spPr>
          <a:xfrm>
            <a:off x="1014591" y="296824"/>
            <a:ext cx="15009875" cy="1122615"/>
          </a:xfrm>
          <a:prstGeom prst="rect">
            <a:avLst/>
          </a:prstGeom>
        </p:spPr>
        <p:txBody>
          <a:bodyPr lIns="0" tIns="0" rIns="0" bIns="0" rtlCol="0" anchor="t">
            <a:spAutoFit/>
          </a:bodyPr>
          <a:lstStyle/>
          <a:p>
            <a:pPr algn="ctr">
              <a:lnSpc>
                <a:spcPts val="9165"/>
              </a:lnSpc>
            </a:pPr>
            <a:r>
              <a:rPr lang="en-US" sz="6546">
                <a:solidFill>
                  <a:srgbClr val="FFFFFF"/>
                </a:solidFill>
                <a:latin typeface="Zing Rust Base"/>
                <a:ea typeface="Zing Rust Base"/>
                <a:cs typeface="Zing Rust Base"/>
                <a:sym typeface="Zing Rust Base"/>
              </a:rPr>
              <a:t>Phase 3      -      TEAM TRAINING &amp; COMPETITION</a:t>
            </a:r>
          </a:p>
        </p:txBody>
      </p:sp>
      <p:sp>
        <p:nvSpPr>
          <p:cNvPr id="9" name="TextBox 12">
            <a:extLst>
              <a:ext uri="{FF2B5EF4-FFF2-40B4-BE49-F238E27FC236}">
                <a16:creationId xmlns:a16="http://schemas.microsoft.com/office/drawing/2014/main" id="{2AD6B1C8-E50C-CD00-F403-6E16A541EC31}"/>
              </a:ext>
            </a:extLst>
          </p:cNvPr>
          <p:cNvSpPr txBox="1"/>
          <p:nvPr/>
        </p:nvSpPr>
        <p:spPr>
          <a:xfrm>
            <a:off x="609600" y="2592434"/>
            <a:ext cx="5975554" cy="689035"/>
          </a:xfrm>
          <a:prstGeom prst="rect">
            <a:avLst/>
          </a:prstGeom>
        </p:spPr>
        <p:txBody>
          <a:bodyPr wrap="square" lIns="0" tIns="0" rIns="0" bIns="0" rtlCol="0" anchor="t">
            <a:spAutoFit/>
          </a:bodyPr>
          <a:lstStyle/>
          <a:p>
            <a:pPr>
              <a:lnSpc>
                <a:spcPts val="6226"/>
              </a:lnSpc>
            </a:pPr>
            <a:r>
              <a:rPr lang="fr-CA" sz="2800" b="1">
                <a:gradFill>
                  <a:gsLst>
                    <a:gs pos="0">
                      <a:srgbClr val="100D0B">
                        <a:alpha val="100000"/>
                      </a:srgbClr>
                    </a:gs>
                    <a:gs pos="100000">
                      <a:srgbClr val="121212">
                        <a:alpha val="100000"/>
                      </a:srgbClr>
                    </a:gs>
                  </a:gsLst>
                  <a:lin ang="0"/>
                </a:gradFill>
                <a:latin typeface="Canva Sans Bold"/>
                <a:ea typeface="Canva Sans Bold"/>
                <a:cs typeface="Canva Sans Bold"/>
                <a:sym typeface="Canva Sans Bold"/>
              </a:rPr>
              <a:t>Registration </a:t>
            </a:r>
            <a:r>
              <a:rPr lang="fr-CA" sz="2800" b="1" err="1">
                <a:gradFill>
                  <a:gsLst>
                    <a:gs pos="0">
                      <a:srgbClr val="100D0B">
                        <a:alpha val="100000"/>
                      </a:srgbClr>
                    </a:gs>
                    <a:gs pos="100000">
                      <a:srgbClr val="121212">
                        <a:alpha val="100000"/>
                      </a:srgbClr>
                    </a:gs>
                  </a:gsLst>
                  <a:lin ang="0"/>
                </a:gradFill>
                <a:latin typeface="Canva Sans Bold"/>
                <a:ea typeface="Canva Sans Bold"/>
                <a:cs typeface="Canva Sans Bold"/>
                <a:sym typeface="Canva Sans Bold"/>
              </a:rPr>
              <a:t>fee</a:t>
            </a:r>
            <a:r>
              <a:rPr lang="fr-CA" sz="2800" b="1">
                <a:gradFill>
                  <a:gsLst>
                    <a:gs pos="0">
                      <a:srgbClr val="100D0B">
                        <a:alpha val="100000"/>
                      </a:srgbClr>
                    </a:gs>
                    <a:gs pos="100000">
                      <a:srgbClr val="121212">
                        <a:alpha val="100000"/>
                      </a:srgbClr>
                    </a:gs>
                  </a:gsLst>
                  <a:lin ang="0"/>
                </a:gradFill>
                <a:latin typeface="Canva Sans Bold"/>
                <a:ea typeface="Canva Sans Bold"/>
                <a:cs typeface="Canva Sans Bold"/>
                <a:sym typeface="Canva Sans Bold"/>
              </a:rPr>
              <a:t> – </a:t>
            </a:r>
            <a:r>
              <a:rPr lang="fr-CA" sz="2800" b="1" err="1">
                <a:gradFill>
                  <a:gsLst>
                    <a:gs pos="0">
                      <a:srgbClr val="100D0B">
                        <a:alpha val="100000"/>
                      </a:srgbClr>
                    </a:gs>
                    <a:gs pos="100000">
                      <a:srgbClr val="121212">
                        <a:alpha val="100000"/>
                      </a:srgbClr>
                    </a:gs>
                  </a:gsLst>
                  <a:lin ang="0"/>
                </a:gradFill>
                <a:latin typeface="Canva Sans Bold"/>
                <a:ea typeface="Canva Sans Bold"/>
                <a:cs typeface="Canva Sans Bold"/>
                <a:sym typeface="Canva Sans Bold"/>
              </a:rPr>
              <a:t>Estimate</a:t>
            </a:r>
            <a:r>
              <a:rPr lang="fr-CA" sz="2800" b="1">
                <a:gradFill>
                  <a:gsLst>
                    <a:gs pos="0">
                      <a:srgbClr val="100D0B">
                        <a:alpha val="100000"/>
                      </a:srgbClr>
                    </a:gs>
                    <a:gs pos="100000">
                      <a:srgbClr val="121212">
                        <a:alpha val="100000"/>
                      </a:srgbClr>
                    </a:gs>
                  </a:gsLst>
                  <a:lin ang="0"/>
                </a:gradFill>
                <a:latin typeface="Canva Sans Bold"/>
                <a:ea typeface="Canva Sans Bold"/>
                <a:cs typeface="Canva Sans Bold"/>
                <a:sym typeface="Canva Sans Bold"/>
              </a:rPr>
              <a:t> $6000</a:t>
            </a:r>
          </a:p>
        </p:txBody>
      </p:sp>
      <p:sp>
        <p:nvSpPr>
          <p:cNvPr id="10" name="TextBox 9">
            <a:extLst>
              <a:ext uri="{FF2B5EF4-FFF2-40B4-BE49-F238E27FC236}">
                <a16:creationId xmlns:a16="http://schemas.microsoft.com/office/drawing/2014/main" id="{A86BD0AD-4B68-792B-7CC6-0296EA7CF105}"/>
              </a:ext>
            </a:extLst>
          </p:cNvPr>
          <p:cNvSpPr txBox="1"/>
          <p:nvPr/>
        </p:nvSpPr>
        <p:spPr>
          <a:xfrm>
            <a:off x="7194754" y="2324100"/>
            <a:ext cx="10483646" cy="7325082"/>
          </a:xfrm>
          <a:prstGeom prst="rect">
            <a:avLst/>
          </a:prstGeom>
          <a:noFill/>
        </p:spPr>
        <p:txBody>
          <a:bodyPr wrap="square">
            <a:spAutoFit/>
          </a:bodyPr>
          <a:lstStyle/>
          <a:p>
            <a:pPr algn="ctr" fontAlgn="base">
              <a:spcBef>
                <a:spcPts val="1200"/>
              </a:spcBef>
            </a:pPr>
            <a:r>
              <a:rPr lang="en-US" sz="2400" b="1">
                <a:latin typeface="Canva Sans Bold" panose="020B0604020202020204" charset="0"/>
                <a:cs typeface="Arial" panose="020B0604020202020204" pitchFamily="34" charset="0"/>
              </a:rPr>
              <a:t>August 2026 - March 2027  </a:t>
            </a:r>
          </a:p>
          <a:p>
            <a:pPr marL="342900" indent="-342900" fontAlgn="base">
              <a:spcBef>
                <a:spcPts val="1200"/>
              </a:spcBef>
              <a:buFont typeface="Wingdings" panose="05000000000000000000" pitchFamily="2" charset="2"/>
              <a:buChar char="q"/>
            </a:pPr>
            <a:r>
              <a:rPr lang="en-US" sz="2400">
                <a:latin typeface="Canva Sans Bold" panose="020B0604020202020204" charset="0"/>
                <a:cs typeface="Arial" panose="020B0604020202020204" pitchFamily="34" charset="0"/>
              </a:rPr>
              <a:t>Training Camps and pre-games tournaments ○ Practices, off ice, fitness testing, games, bonding, strategy sessions, mental performance. </a:t>
            </a:r>
          </a:p>
          <a:p>
            <a:pPr fontAlgn="base">
              <a:spcBef>
                <a:spcPts val="1200"/>
              </a:spcBef>
            </a:pPr>
            <a:endParaRPr lang="en-US" sz="2400">
              <a:latin typeface="Canva Sans Bold" panose="020B0604020202020204" charset="0"/>
              <a:cs typeface="Arial" panose="020B0604020202020204" pitchFamily="34" charset="0"/>
            </a:endParaRPr>
          </a:p>
          <a:p>
            <a:pPr marL="342900" indent="-342900" fontAlgn="base">
              <a:spcBef>
                <a:spcPts val="1200"/>
              </a:spcBef>
              <a:buFont typeface="Wingdings" panose="05000000000000000000" pitchFamily="2" charset="2"/>
              <a:buChar char="q"/>
            </a:pPr>
            <a:r>
              <a:rPr lang="en-US" sz="2400">
                <a:latin typeface="Canva Sans Bold" panose="020B0604020202020204" charset="0"/>
                <a:cs typeface="Arial" panose="020B0604020202020204" pitchFamily="34" charset="0"/>
              </a:rPr>
              <a:t>CWG Challenge Cups:</a:t>
            </a:r>
          </a:p>
          <a:p>
            <a:pPr fontAlgn="base">
              <a:spcBef>
                <a:spcPts val="1200"/>
              </a:spcBef>
            </a:pPr>
            <a:r>
              <a:rPr lang="en-US" sz="2400">
                <a:latin typeface="Canva Sans Bold" panose="020B0604020202020204" charset="0"/>
                <a:cs typeface="Arial" panose="020B0604020202020204" pitchFamily="34" charset="0"/>
              </a:rPr>
              <a:t>	 ○ October 7</a:t>
            </a:r>
            <a:r>
              <a:rPr lang="en-US" sz="2400" baseline="30000">
                <a:latin typeface="Canva Sans Bold" panose="020B0604020202020204" charset="0"/>
                <a:cs typeface="Arial" panose="020B0604020202020204" pitchFamily="34" charset="0"/>
              </a:rPr>
              <a:t>th</a:t>
            </a:r>
            <a:r>
              <a:rPr lang="en-US" sz="2400">
                <a:latin typeface="Canva Sans Bold" panose="020B0604020202020204" charset="0"/>
                <a:cs typeface="Arial" panose="020B0604020202020204" pitchFamily="34" charset="0"/>
              </a:rPr>
              <a:t>  - October 11</a:t>
            </a:r>
            <a:r>
              <a:rPr lang="en-US" sz="2400" baseline="30000">
                <a:latin typeface="Canva Sans Bold" panose="020B0604020202020204" charset="0"/>
                <a:cs typeface="Arial" panose="020B0604020202020204" pitchFamily="34" charset="0"/>
              </a:rPr>
              <a:t>th</a:t>
            </a:r>
            <a:r>
              <a:rPr lang="en-US" sz="2400">
                <a:latin typeface="Canva Sans Bold" panose="020B0604020202020204" charset="0"/>
                <a:cs typeface="Arial" panose="020B0604020202020204" pitchFamily="34" charset="0"/>
              </a:rPr>
              <a:t>  – St. Albert, Alberta </a:t>
            </a:r>
          </a:p>
          <a:p>
            <a:pPr fontAlgn="base">
              <a:spcBef>
                <a:spcPts val="1200"/>
              </a:spcBef>
            </a:pPr>
            <a:r>
              <a:rPr lang="en-US" sz="2400">
                <a:latin typeface="Canva Sans Bold" panose="020B0604020202020204" charset="0"/>
                <a:cs typeface="Arial" panose="020B0604020202020204" pitchFamily="34" charset="0"/>
              </a:rPr>
              <a:t>	 ○ November 26</a:t>
            </a:r>
            <a:r>
              <a:rPr lang="en-US" sz="2400" baseline="30000">
                <a:latin typeface="Canva Sans Bold" panose="020B0604020202020204" charset="0"/>
                <a:cs typeface="Arial" panose="020B0604020202020204" pitchFamily="34" charset="0"/>
              </a:rPr>
              <a:t>th</a:t>
            </a:r>
            <a:r>
              <a:rPr lang="en-US" sz="2400">
                <a:latin typeface="Canva Sans Bold" panose="020B0604020202020204" charset="0"/>
                <a:cs typeface="Arial" panose="020B0604020202020204" pitchFamily="34" charset="0"/>
              </a:rPr>
              <a:t>  – 29</a:t>
            </a:r>
            <a:r>
              <a:rPr lang="en-US" sz="2400" baseline="30000">
                <a:latin typeface="Canva Sans Bold" panose="020B0604020202020204" charset="0"/>
                <a:cs typeface="Arial" panose="020B0604020202020204" pitchFamily="34" charset="0"/>
              </a:rPr>
              <a:t>th</a:t>
            </a:r>
            <a:r>
              <a:rPr lang="en-US" sz="2400">
                <a:latin typeface="Canva Sans Bold" panose="020B0604020202020204" charset="0"/>
                <a:cs typeface="Arial" panose="020B0604020202020204" pitchFamily="34" charset="0"/>
              </a:rPr>
              <a:t>   – Quebec City </a:t>
            </a:r>
          </a:p>
          <a:p>
            <a:pPr marL="342900" indent="-342900" fontAlgn="base">
              <a:spcBef>
                <a:spcPts val="1200"/>
              </a:spcBef>
              <a:buFont typeface="Wingdings" panose="05000000000000000000" pitchFamily="2" charset="2"/>
              <a:buChar char="q"/>
            </a:pPr>
            <a:endParaRPr lang="en-US" sz="2400">
              <a:latin typeface="Canva Sans Bold" panose="020B0604020202020204" charset="0"/>
              <a:cs typeface="Arial" panose="020B0604020202020204" pitchFamily="34" charset="0"/>
            </a:endParaRPr>
          </a:p>
          <a:p>
            <a:pPr marL="342900" indent="-342900" fontAlgn="base">
              <a:spcBef>
                <a:spcPts val="1200"/>
              </a:spcBef>
              <a:buFont typeface="Wingdings" panose="05000000000000000000" pitchFamily="2" charset="2"/>
              <a:buChar char="q"/>
            </a:pPr>
            <a:r>
              <a:rPr lang="en-US" sz="2400">
                <a:latin typeface="Canva Sans Bold" panose="020B0604020202020204" charset="0"/>
                <a:cs typeface="Arial" panose="020B0604020202020204" pitchFamily="34" charset="0"/>
              </a:rPr>
              <a:t>TEAM NB Rally, Sunday January 10th, Fredericton</a:t>
            </a:r>
          </a:p>
          <a:p>
            <a:pPr marL="342900" indent="-342900" fontAlgn="base">
              <a:spcBef>
                <a:spcPts val="1200"/>
              </a:spcBef>
              <a:buFont typeface="Wingdings" panose="05000000000000000000" pitchFamily="2" charset="2"/>
              <a:buChar char="q"/>
            </a:pPr>
            <a:endParaRPr lang="en-US" sz="2400">
              <a:latin typeface="Canva Sans Bold" panose="020B0604020202020204" charset="0"/>
              <a:cs typeface="Arial" panose="020B0604020202020204" pitchFamily="34" charset="0"/>
            </a:endParaRPr>
          </a:p>
          <a:p>
            <a:pPr marL="342900" indent="-342900" fontAlgn="base">
              <a:spcBef>
                <a:spcPts val="1200"/>
              </a:spcBef>
              <a:buFont typeface="Wingdings" panose="05000000000000000000" pitchFamily="2" charset="2"/>
              <a:buChar char="q"/>
            </a:pPr>
            <a:r>
              <a:rPr lang="en-US" sz="2400">
                <a:latin typeface="Canva Sans Bold" panose="020B0604020202020204" charset="0"/>
                <a:cs typeface="Arial" panose="020B0604020202020204" pitchFamily="34" charset="0"/>
              </a:rPr>
              <a:t>Canada Winter Games ● Quebec City, February 27 – March 6, 2027</a:t>
            </a:r>
            <a:endParaRPr lang="en-US" sz="2400" b="1" i="0" u="none" strike="noStrike">
              <a:solidFill>
                <a:srgbClr val="000000"/>
              </a:solidFill>
              <a:effectLst/>
              <a:latin typeface="Canva Sans Bold" panose="020B0604020202020204" charset="0"/>
              <a:cs typeface="Arial" panose="020B0604020202020204" pitchFamily="34" charset="0"/>
            </a:endParaRPr>
          </a:p>
          <a:p>
            <a:pPr rtl="0" fontAlgn="base">
              <a:spcBef>
                <a:spcPts val="1200"/>
              </a:spcBef>
              <a:buFont typeface="Arial" panose="020B0604020202020204" pitchFamily="34" charset="0"/>
              <a:buChar char="•"/>
            </a:pPr>
            <a:endParaRPr lang="en-US" sz="2400" b="1">
              <a:solidFill>
                <a:srgbClr val="000000"/>
              </a:solidFill>
              <a:latin typeface="Arial" panose="020B0604020202020204" pitchFamily="34" charset="0"/>
            </a:endParaRPr>
          </a:p>
          <a:p>
            <a:pPr rtl="0" fontAlgn="base">
              <a:spcBef>
                <a:spcPts val="1200"/>
              </a:spcBef>
              <a:buFont typeface="Arial" panose="020B0604020202020204" pitchFamily="34" charset="0"/>
              <a:buChar char="•"/>
            </a:pPr>
            <a:endParaRPr lang="en-US" sz="2400" b="1" i="0" u="none" strike="noStrike">
              <a:solidFill>
                <a:srgbClr val="000000"/>
              </a:solidFill>
              <a:effectLst/>
              <a:latin typeface="Arial" panose="020B0604020202020204" pitchFamily="34" charset="0"/>
            </a:endParaRPr>
          </a:p>
          <a:p>
            <a:pPr rtl="0" fontAlgn="base">
              <a:buFont typeface="Arial" panose="020B0604020202020204" pitchFamily="34" charset="0"/>
              <a:buChar char="•"/>
            </a:pPr>
            <a:endParaRPr lang="en-US" sz="2400" b="1" i="0" u="none" strike="noStrike">
              <a:solidFill>
                <a:srgbClr val="000000"/>
              </a:solidFill>
              <a:effectLst/>
              <a:latin typeface="Arial" panose="020B0604020202020204" pitchFamily="34" charset="0"/>
            </a:endParaRPr>
          </a:p>
        </p:txBody>
      </p:sp>
      <p:sp>
        <p:nvSpPr>
          <p:cNvPr id="11" name="Freeform 5">
            <a:extLst>
              <a:ext uri="{FF2B5EF4-FFF2-40B4-BE49-F238E27FC236}">
                <a16:creationId xmlns:a16="http://schemas.microsoft.com/office/drawing/2014/main" id="{A8D3B161-8A64-BA90-8A0B-A6F8D557D149}"/>
              </a:ext>
            </a:extLst>
          </p:cNvPr>
          <p:cNvSpPr/>
          <p:nvPr/>
        </p:nvSpPr>
        <p:spPr>
          <a:xfrm>
            <a:off x="456561" y="5143500"/>
            <a:ext cx="5975554" cy="5130089"/>
          </a:xfrm>
          <a:custGeom>
            <a:avLst/>
            <a:gdLst/>
            <a:ahLst/>
            <a:cxnLst/>
            <a:rect l="l" t="t" r="r" b="b"/>
            <a:pathLst>
              <a:path w="7557337" h="6569654">
                <a:moveTo>
                  <a:pt x="0" y="0"/>
                </a:moveTo>
                <a:lnTo>
                  <a:pt x="7557338" y="0"/>
                </a:lnTo>
                <a:lnTo>
                  <a:pt x="7557338" y="6569654"/>
                </a:lnTo>
                <a:lnTo>
                  <a:pt x="0" y="6569654"/>
                </a:lnTo>
                <a:lnTo>
                  <a:pt x="0" y="0"/>
                </a:lnTo>
                <a:close/>
              </a:path>
            </a:pathLst>
          </a:custGeom>
          <a:blipFill>
            <a:blip r:embed="rId2"/>
            <a:stretch>
              <a:fillRect t="-15034"/>
            </a:stretch>
          </a:blipFill>
        </p:spPr>
        <p:txBody>
          <a:bodyPr/>
          <a:lstStyle/>
          <a:p>
            <a:endParaRPr lang="en-US"/>
          </a:p>
        </p:txBody>
      </p:sp>
    </p:spTree>
    <p:extLst>
      <p:ext uri="{BB962C8B-B14F-4D97-AF65-F5344CB8AC3E}">
        <p14:creationId xmlns:p14="http://schemas.microsoft.com/office/powerpoint/2010/main" val="3672600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6FB3E-FEC5-EFCD-406E-FE3D64013D4E}"/>
              </a:ext>
            </a:extLst>
          </p:cNvPr>
          <p:cNvSpPr>
            <a:spLocks noGrp="1"/>
          </p:cNvSpPr>
          <p:nvPr>
            <p:ph type="title"/>
          </p:nvPr>
        </p:nvSpPr>
        <p:spPr>
          <a:xfrm>
            <a:off x="457200" y="274638"/>
            <a:ext cx="16840200" cy="1143000"/>
          </a:xfrm>
          <a:solidFill>
            <a:srgbClr val="791F2B"/>
          </a:solidFill>
        </p:spPr>
        <p:txBody>
          <a:bodyPr/>
          <a:lstStyle/>
          <a:p>
            <a:r>
              <a:rPr lang="en-US">
                <a:solidFill>
                  <a:schemeClr val="bg1"/>
                </a:solidFill>
              </a:rPr>
              <a:t>AFFILIATE - ALTERNATES</a:t>
            </a:r>
          </a:p>
        </p:txBody>
      </p:sp>
      <p:sp>
        <p:nvSpPr>
          <p:cNvPr id="3" name="Content Placeholder 2">
            <a:extLst>
              <a:ext uri="{FF2B5EF4-FFF2-40B4-BE49-F238E27FC236}">
                <a16:creationId xmlns:a16="http://schemas.microsoft.com/office/drawing/2014/main" id="{BE3CC5FC-7755-CBE8-508E-88AF92E6DDCD}"/>
              </a:ext>
            </a:extLst>
          </p:cNvPr>
          <p:cNvSpPr>
            <a:spLocks noGrp="1"/>
          </p:cNvSpPr>
          <p:nvPr>
            <p:ph idx="1"/>
          </p:nvPr>
        </p:nvSpPr>
        <p:spPr>
          <a:xfrm>
            <a:off x="457200" y="1600200"/>
            <a:ext cx="16840200" cy="7810500"/>
          </a:xfrm>
        </p:spPr>
        <p:txBody>
          <a:bodyPr/>
          <a:lstStyle/>
          <a:p>
            <a:pPr marL="0" indent="0">
              <a:buNone/>
            </a:pPr>
            <a:endParaRPr lang="en-US" b="1" u="sng"/>
          </a:p>
          <a:p>
            <a:pPr marL="0" indent="0">
              <a:buNone/>
            </a:pPr>
            <a:endParaRPr lang="en-US"/>
          </a:p>
          <a:p>
            <a:r>
              <a:rPr lang="en-US"/>
              <a:t>The cost will be $1,000. Alternates will receive team equipment and will practice with the team.</a:t>
            </a:r>
          </a:p>
          <a:p>
            <a:endParaRPr lang="en-US"/>
          </a:p>
          <a:p>
            <a:r>
              <a:rPr lang="en-US"/>
              <a:t>Alternates will not travel to the CWG unless they are replacing an injured or ineligible athlete. The coaching staff, with executive approval, may reduce the number of alternates as needed.</a:t>
            </a:r>
          </a:p>
          <a:p>
            <a:pPr marL="0" indent="0">
              <a:buNone/>
            </a:pPr>
            <a:endParaRPr lang="en-US"/>
          </a:p>
          <a:p>
            <a:r>
              <a:rPr lang="en-US"/>
              <a:t>Fees may vary if an alternate is added as a full-time player or is required to replace a player attending a Challenge Cup. Each case will be evaluated individually.</a:t>
            </a:r>
          </a:p>
          <a:p>
            <a:pPr marL="0" indent="0">
              <a:buNone/>
            </a:pPr>
            <a:endParaRPr lang="en-US"/>
          </a:p>
        </p:txBody>
      </p:sp>
    </p:spTree>
    <p:extLst>
      <p:ext uri="{BB962C8B-B14F-4D97-AF65-F5344CB8AC3E}">
        <p14:creationId xmlns:p14="http://schemas.microsoft.com/office/powerpoint/2010/main" val="5188958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13</Slides>
  <Notes>0</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AFFILIATE - ALTERNATES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CWG ID camp Jan</dc:title>
  <cp:revision>2</cp:revision>
  <dcterms:created xsi:type="dcterms:W3CDTF">2006-08-16T00:00:00Z</dcterms:created>
  <dcterms:modified xsi:type="dcterms:W3CDTF">2026-03-04T19:53:37Z</dcterms:modified>
  <dc:identifier>DAG978pPyds</dc:identifier>
</cp:coreProperties>
</file>