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71" r:id="rId4"/>
    <p:sldId id="273" r:id="rId5"/>
    <p:sldId id="272" r:id="rId6"/>
    <p:sldId id="268" r:id="rId7"/>
    <p:sldId id="269" r:id="rId8"/>
    <p:sldId id="267" r:id="rId9"/>
    <p:sldId id="263" r:id="rId10"/>
    <p:sldId id="264" r:id="rId11"/>
    <p:sldId id="277" r:id="rId12"/>
    <p:sldId id="274" r:id="rId13"/>
    <p:sldId id="275" r:id="rId14"/>
    <p:sldId id="265" r:id="rId15"/>
    <p:sldId id="276" r:id="rId16"/>
    <p:sldId id="266" r:id="rId17"/>
    <p:sldId id="280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1E00"/>
    <a:srgbClr val="FF2600"/>
    <a:srgbClr val="9292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76"/>
    <p:restoredTop sz="96327"/>
  </p:normalViewPr>
  <p:slideViewPr>
    <p:cSldViewPr snapToGrid="0" snapToObjects="1">
      <p:cViewPr varScale="1">
        <p:scale>
          <a:sx n="95" d="100"/>
          <a:sy n="95" d="100"/>
        </p:scale>
        <p:origin x="8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pamelajulian/Desktop/Draft%20presentat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pamelajulian/Desktop/Draft%20presentat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Revenues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Sheet1!$E$9</c:f>
              <c:strCache>
                <c:ptCount val="1"/>
                <c:pt idx="0">
                  <c:v>Projected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Sheet1!$D$10:$D$14</c:f>
              <c:strCache>
                <c:ptCount val="5"/>
                <c:pt idx="0">
                  <c:v>REGISTRATIONS</c:v>
                </c:pt>
                <c:pt idx="1">
                  <c:v>COMPETITIONS</c:v>
                </c:pt>
                <c:pt idx="2">
                  <c:v>SPONSORSHIPS</c:v>
                </c:pt>
                <c:pt idx="3">
                  <c:v>GRANTS</c:v>
                </c:pt>
                <c:pt idx="4">
                  <c:v>OTHERS</c:v>
                </c:pt>
              </c:strCache>
            </c:strRef>
          </c:cat>
          <c:val>
            <c:numRef>
              <c:f>Sheet1!$E$10:$E$14</c:f>
              <c:numCache>
                <c:formatCode>General</c:formatCode>
                <c:ptCount val="5"/>
                <c:pt idx="0">
                  <c:v>553725</c:v>
                </c:pt>
                <c:pt idx="1">
                  <c:v>300000</c:v>
                </c:pt>
                <c:pt idx="2">
                  <c:v>100000</c:v>
                </c:pt>
                <c:pt idx="3">
                  <c:v>140148</c:v>
                </c:pt>
                <c:pt idx="4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51-B749-97A2-6B1742B2B373}"/>
            </c:ext>
          </c:extLst>
        </c:ser>
        <c:ser>
          <c:idx val="1"/>
          <c:order val="1"/>
          <c:tx>
            <c:strRef>
              <c:f>Sheet1!$F$9</c:f>
              <c:strCache>
                <c:ptCount val="1"/>
                <c:pt idx="0">
                  <c:v>Actual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Sheet1!$D$10:$D$14</c:f>
              <c:strCache>
                <c:ptCount val="5"/>
                <c:pt idx="0">
                  <c:v>REGISTRATIONS</c:v>
                </c:pt>
                <c:pt idx="1">
                  <c:v>COMPETITIONS</c:v>
                </c:pt>
                <c:pt idx="2">
                  <c:v>SPONSORSHIPS</c:v>
                </c:pt>
                <c:pt idx="3">
                  <c:v>GRANTS</c:v>
                </c:pt>
                <c:pt idx="4">
                  <c:v>OTHERS</c:v>
                </c:pt>
              </c:strCache>
            </c:strRef>
          </c:cat>
          <c:val>
            <c:numRef>
              <c:f>Sheet1!$F$10:$F$14</c:f>
              <c:numCache>
                <c:formatCode>General</c:formatCode>
                <c:ptCount val="5"/>
                <c:pt idx="0">
                  <c:v>599827</c:v>
                </c:pt>
                <c:pt idx="1">
                  <c:v>46875</c:v>
                </c:pt>
                <c:pt idx="2">
                  <c:v>19500</c:v>
                </c:pt>
                <c:pt idx="3">
                  <c:v>142764</c:v>
                </c:pt>
                <c:pt idx="4">
                  <c:v>37056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51-B749-97A2-6B1742B2B3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47812287"/>
        <c:axId val="1441895119"/>
      </c:barChart>
      <c:catAx>
        <c:axId val="14478122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1895119"/>
        <c:crosses val="autoZero"/>
        <c:auto val="1"/>
        <c:lblAlgn val="ctr"/>
        <c:lblOffset val="100"/>
        <c:noMultiLvlLbl val="0"/>
      </c:catAx>
      <c:valAx>
        <c:axId val="14418951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7812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Expenses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Sheet1!$E$24</c:f>
              <c:strCache>
                <c:ptCount val="1"/>
                <c:pt idx="0">
                  <c:v>Projected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Sheet1!$D$25:$D$28</c:f>
              <c:strCache>
                <c:ptCount val="4"/>
                <c:pt idx="0">
                  <c:v>OFFICE/SERVICES</c:v>
                </c:pt>
                <c:pt idx="1">
                  <c:v>RINGETTE CANADA</c:v>
                </c:pt>
                <c:pt idx="2">
                  <c:v>COMPETITIONS</c:v>
                </c:pt>
                <c:pt idx="3">
                  <c:v>PROGRAMMING</c:v>
                </c:pt>
              </c:strCache>
            </c:strRef>
          </c:cat>
          <c:val>
            <c:numRef>
              <c:f>Sheet1!$E$25:$E$28</c:f>
              <c:numCache>
                <c:formatCode>General</c:formatCode>
                <c:ptCount val="4"/>
                <c:pt idx="0">
                  <c:v>478680</c:v>
                </c:pt>
                <c:pt idx="1">
                  <c:v>221350</c:v>
                </c:pt>
                <c:pt idx="2">
                  <c:v>291330</c:v>
                </c:pt>
                <c:pt idx="3">
                  <c:v>123100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1B-0B4F-B892-968149A9E7D9}"/>
            </c:ext>
          </c:extLst>
        </c:ser>
        <c:ser>
          <c:idx val="1"/>
          <c:order val="1"/>
          <c:tx>
            <c:strRef>
              <c:f>Sheet1!$F$24</c:f>
              <c:strCache>
                <c:ptCount val="1"/>
                <c:pt idx="0">
                  <c:v>Actual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Sheet1!$D$25:$D$28</c:f>
              <c:strCache>
                <c:ptCount val="4"/>
                <c:pt idx="0">
                  <c:v>OFFICE/SERVICES</c:v>
                </c:pt>
                <c:pt idx="1">
                  <c:v>RINGETTE CANADA</c:v>
                </c:pt>
                <c:pt idx="2">
                  <c:v>COMPETITIONS</c:v>
                </c:pt>
                <c:pt idx="3">
                  <c:v>PROGRAMMING</c:v>
                </c:pt>
              </c:strCache>
            </c:strRef>
          </c:cat>
          <c:val>
            <c:numRef>
              <c:f>Sheet1!$F$25:$F$28</c:f>
              <c:numCache>
                <c:formatCode>0</c:formatCode>
                <c:ptCount val="4"/>
                <c:pt idx="0">
                  <c:v>497757.55</c:v>
                </c:pt>
                <c:pt idx="1">
                  <c:v>252352.18</c:v>
                </c:pt>
                <c:pt idx="2">
                  <c:v>64270.61</c:v>
                </c:pt>
                <c:pt idx="3">
                  <c:v>160823.39000000001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1B-0B4F-B892-968149A9E7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47812287"/>
        <c:axId val="1441895119"/>
      </c:barChart>
      <c:catAx>
        <c:axId val="14478122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1895119"/>
        <c:crosses val="autoZero"/>
        <c:auto val="1"/>
        <c:lblAlgn val="ctr"/>
        <c:lblOffset val="100"/>
        <c:noMultiLvlLbl val="0"/>
      </c:catAx>
      <c:valAx>
        <c:axId val="14418951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7812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REVENUE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6177-F941-AF5F-B499AA0AE43C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177-F941-AF5F-B499AA0AE43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REGISTRATIONS</c:v>
                </c:pt>
                <c:pt idx="1">
                  <c:v>GRANTS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0.69</c:v>
                </c:pt>
                <c:pt idx="1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77-F941-AF5F-B499AA0AE43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EXPENSES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7013-D047-A195-CA9748FB2FD4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013-D047-A195-CA9748FB2FD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solidFill>
                  <a:schemeClr val="tx1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0CA-E24C-95D7-51508301F50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OFFICE/SERVICES</c:v>
                </c:pt>
                <c:pt idx="1">
                  <c:v>RINGETTE CANADA</c:v>
                </c:pt>
                <c:pt idx="2">
                  <c:v>PROGRAMMING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0.67</c:v>
                </c:pt>
                <c:pt idx="1">
                  <c:v>0.25</c:v>
                </c:pt>
                <c:pt idx="2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13-D047-A195-CA9748FB2FD4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FACF35-5895-9142-B6A6-ED3FC85FAC40}" type="doc">
      <dgm:prSet loTypeId="urn:microsoft.com/office/officeart/2005/8/layout/radial4" loCatId="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56604F68-AED7-5D4A-AF7E-D75147BECE6E}">
      <dgm:prSet phldrT="[Text]" custT="1"/>
      <dgm:spPr>
        <a:solidFill>
          <a:schemeClr val="bg1"/>
        </a:solidFill>
        <a:ln w="254000">
          <a:solidFill>
            <a:srgbClr val="0070C0"/>
          </a:solidFill>
        </a:ln>
      </dgm:spPr>
      <dgm:t>
        <a:bodyPr/>
        <a:lstStyle/>
        <a:p>
          <a:pPr algn="ctr"/>
          <a:endParaRPr lang="en-US" sz="1800" b="1" dirty="0">
            <a:solidFill>
              <a:srgbClr val="C00000"/>
            </a:solidFill>
          </a:endParaRPr>
        </a:p>
      </dgm:t>
    </dgm:pt>
    <dgm:pt modelId="{2E6F5DE3-58B5-3849-9CD1-1227EC3A8239}" type="parTrans" cxnId="{D30D765D-AD8B-5044-9CB2-CF05813FB6F0}">
      <dgm:prSet/>
      <dgm:spPr/>
      <dgm:t>
        <a:bodyPr/>
        <a:lstStyle/>
        <a:p>
          <a:pPr algn="ctr"/>
          <a:endParaRPr lang="en-US"/>
        </a:p>
      </dgm:t>
    </dgm:pt>
    <dgm:pt modelId="{866E6A72-224A-344F-A907-E8D62C173C1B}" type="sibTrans" cxnId="{D30D765D-AD8B-5044-9CB2-CF05813FB6F0}">
      <dgm:prSet/>
      <dgm:spPr/>
      <dgm:t>
        <a:bodyPr/>
        <a:lstStyle/>
        <a:p>
          <a:pPr algn="ctr"/>
          <a:endParaRPr lang="en-US"/>
        </a:p>
      </dgm:t>
    </dgm:pt>
    <dgm:pt modelId="{D0AC4F3B-6CB6-274D-B3D9-EB32A6D7E6CA}">
      <dgm:prSet phldrT="[Text]" custT="1"/>
      <dgm:spPr>
        <a:solidFill>
          <a:srgbClr val="C00000"/>
        </a:solidFill>
      </dgm:spPr>
      <dgm:t>
        <a:bodyPr/>
        <a:lstStyle/>
        <a:p>
          <a:pPr algn="ctr"/>
          <a:r>
            <a:rPr lang="en-US" sz="1600" dirty="0">
              <a:solidFill>
                <a:schemeClr val="bg1"/>
              </a:solidFill>
            </a:rPr>
            <a:t>Operational Excellence</a:t>
          </a:r>
        </a:p>
      </dgm:t>
    </dgm:pt>
    <dgm:pt modelId="{CCA52B71-A89B-5B49-88AC-34E686D1ECE7}" type="parTrans" cxnId="{0D7BE2B5-4711-A34C-8277-387633CC9708}">
      <dgm:prSet/>
      <dgm:spPr>
        <a:solidFill>
          <a:schemeClr val="tx1"/>
        </a:solidFill>
      </dgm:spPr>
      <dgm:t>
        <a:bodyPr/>
        <a:lstStyle/>
        <a:p>
          <a:pPr algn="ctr"/>
          <a:endParaRPr lang="en-US"/>
        </a:p>
      </dgm:t>
    </dgm:pt>
    <dgm:pt modelId="{AE6C6349-AB3C-B145-82AD-3A18A5E60DF4}" type="sibTrans" cxnId="{0D7BE2B5-4711-A34C-8277-387633CC9708}">
      <dgm:prSet/>
      <dgm:spPr/>
      <dgm:t>
        <a:bodyPr/>
        <a:lstStyle/>
        <a:p>
          <a:pPr algn="ctr"/>
          <a:endParaRPr lang="en-US"/>
        </a:p>
      </dgm:t>
    </dgm:pt>
    <dgm:pt modelId="{8EE2E74C-CE1C-014B-998E-9D527278F058}">
      <dgm:prSet phldrT="[Text]" custT="1"/>
      <dgm:spPr>
        <a:solidFill>
          <a:srgbClr val="C00000"/>
        </a:solidFill>
      </dgm:spPr>
      <dgm:t>
        <a:bodyPr/>
        <a:lstStyle/>
        <a:p>
          <a:pPr algn="ctr"/>
          <a:r>
            <a:rPr lang="en-US" sz="1600" dirty="0">
              <a:solidFill>
                <a:schemeClr val="bg1"/>
              </a:solidFill>
            </a:rPr>
            <a:t>Participant Pathways</a:t>
          </a:r>
        </a:p>
      </dgm:t>
    </dgm:pt>
    <dgm:pt modelId="{785F266B-72ED-6D4C-99BF-DF9329FBC4E6}" type="parTrans" cxnId="{2E800890-164B-F64A-84C4-7293CB06F352}">
      <dgm:prSet/>
      <dgm:spPr>
        <a:solidFill>
          <a:schemeClr val="tx1"/>
        </a:solidFill>
      </dgm:spPr>
      <dgm:t>
        <a:bodyPr/>
        <a:lstStyle/>
        <a:p>
          <a:pPr algn="ctr"/>
          <a:endParaRPr lang="en-US">
            <a:solidFill>
              <a:schemeClr val="tx1"/>
            </a:solidFill>
          </a:endParaRPr>
        </a:p>
      </dgm:t>
    </dgm:pt>
    <dgm:pt modelId="{FCEC3FE0-A05E-CB46-9F7E-A036D58FEA8C}" type="sibTrans" cxnId="{2E800890-164B-F64A-84C4-7293CB06F352}">
      <dgm:prSet/>
      <dgm:spPr/>
      <dgm:t>
        <a:bodyPr/>
        <a:lstStyle/>
        <a:p>
          <a:pPr algn="ctr"/>
          <a:endParaRPr lang="en-US"/>
        </a:p>
      </dgm:t>
    </dgm:pt>
    <dgm:pt modelId="{98FE79D4-DBAA-E24F-9115-96AF73BAE259}">
      <dgm:prSet phldrT="[Text]" custT="1"/>
      <dgm:spPr>
        <a:solidFill>
          <a:srgbClr val="C00000"/>
        </a:solidFill>
      </dgm:spPr>
      <dgm:t>
        <a:bodyPr/>
        <a:lstStyle/>
        <a:p>
          <a:pPr algn="ctr"/>
          <a:r>
            <a:rPr lang="en-US" sz="1600" dirty="0">
              <a:solidFill>
                <a:schemeClr val="bg1"/>
              </a:solidFill>
            </a:rPr>
            <a:t>Partnerships &amp; Awareness</a:t>
          </a:r>
        </a:p>
      </dgm:t>
    </dgm:pt>
    <dgm:pt modelId="{B075258C-5A65-014D-ABC1-B3837C7E8572}" type="parTrans" cxnId="{34EE57CC-C5AF-004C-A5B8-C003A0BAC48E}">
      <dgm:prSet/>
      <dgm:spPr>
        <a:solidFill>
          <a:schemeClr val="tx1"/>
        </a:solidFill>
      </dgm:spPr>
      <dgm:t>
        <a:bodyPr/>
        <a:lstStyle/>
        <a:p>
          <a:pPr algn="ctr"/>
          <a:endParaRPr lang="en-US"/>
        </a:p>
      </dgm:t>
    </dgm:pt>
    <dgm:pt modelId="{DB7288F1-ED0F-2E4D-BD25-C415B636AA2A}" type="sibTrans" cxnId="{34EE57CC-C5AF-004C-A5B8-C003A0BAC48E}">
      <dgm:prSet/>
      <dgm:spPr/>
      <dgm:t>
        <a:bodyPr/>
        <a:lstStyle/>
        <a:p>
          <a:pPr algn="ctr"/>
          <a:endParaRPr lang="en-US"/>
        </a:p>
      </dgm:t>
    </dgm:pt>
    <dgm:pt modelId="{84F9D75A-8A8F-0F4F-853A-3D542E2361B9}">
      <dgm:prSet phldrT="[Text]" custT="1"/>
      <dgm:spPr>
        <a:solidFill>
          <a:srgbClr val="C00000"/>
        </a:solidFill>
      </dgm:spPr>
      <dgm:t>
        <a:bodyPr/>
        <a:lstStyle/>
        <a:p>
          <a:pPr algn="ctr"/>
          <a:r>
            <a:rPr lang="en-US" sz="1600" dirty="0">
              <a:solidFill>
                <a:schemeClr val="bg1"/>
              </a:solidFill>
            </a:rPr>
            <a:t>Safe Sport Environment</a:t>
          </a:r>
        </a:p>
      </dgm:t>
    </dgm:pt>
    <dgm:pt modelId="{F00AEFCF-B001-0E40-8E7B-6199A78E9A2A}" type="parTrans" cxnId="{E70F7C06-E41B-B349-A8A9-8622772EE633}">
      <dgm:prSet/>
      <dgm:spPr>
        <a:solidFill>
          <a:schemeClr val="tx1"/>
        </a:solidFill>
      </dgm:spPr>
      <dgm:t>
        <a:bodyPr/>
        <a:lstStyle/>
        <a:p>
          <a:pPr algn="ctr"/>
          <a:endParaRPr lang="en-US"/>
        </a:p>
      </dgm:t>
    </dgm:pt>
    <dgm:pt modelId="{11ED1ECA-7541-0843-B22A-AE78CFAB52BE}" type="sibTrans" cxnId="{E70F7C06-E41B-B349-A8A9-8622772EE633}">
      <dgm:prSet/>
      <dgm:spPr/>
      <dgm:t>
        <a:bodyPr/>
        <a:lstStyle/>
        <a:p>
          <a:pPr algn="ctr"/>
          <a:endParaRPr lang="en-US"/>
        </a:p>
      </dgm:t>
    </dgm:pt>
    <dgm:pt modelId="{F75B3628-D596-8940-A9D3-311C30E2CF0C}" type="pres">
      <dgm:prSet presAssocID="{87FACF35-5895-9142-B6A6-ED3FC85FAC4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4B3BFE4-2C95-6C49-9AC9-CBE4CFAC23EE}" type="pres">
      <dgm:prSet presAssocID="{56604F68-AED7-5D4A-AF7E-D75147BECE6E}" presName="centerShape" presStyleLbl="node0" presStyleIdx="0" presStyleCnt="1" custScaleX="115025" custScaleY="110625" custLinFactNeighborX="196" custLinFactNeighborY="-1567"/>
      <dgm:spPr/>
    </dgm:pt>
    <dgm:pt modelId="{62DC5C5A-CC83-C14C-868E-CBC06162C972}" type="pres">
      <dgm:prSet presAssocID="{F00AEFCF-B001-0E40-8E7B-6199A78E9A2A}" presName="parTrans" presStyleLbl="bgSibTrans2D1" presStyleIdx="0" presStyleCnt="4"/>
      <dgm:spPr/>
    </dgm:pt>
    <dgm:pt modelId="{EA720A1B-4493-7748-B38D-5F162ADF878F}" type="pres">
      <dgm:prSet presAssocID="{84F9D75A-8A8F-0F4F-853A-3D542E2361B9}" presName="node" presStyleLbl="node1" presStyleIdx="0" presStyleCnt="4">
        <dgm:presLayoutVars>
          <dgm:bulletEnabled val="1"/>
        </dgm:presLayoutVars>
      </dgm:prSet>
      <dgm:spPr/>
    </dgm:pt>
    <dgm:pt modelId="{DE16BBB3-B815-4C47-9CAD-A42A6E9C3379}" type="pres">
      <dgm:prSet presAssocID="{CCA52B71-A89B-5B49-88AC-34E686D1ECE7}" presName="parTrans" presStyleLbl="bgSibTrans2D1" presStyleIdx="1" presStyleCnt="4"/>
      <dgm:spPr/>
    </dgm:pt>
    <dgm:pt modelId="{9E7B486A-C103-DF41-AEB5-65118EFDCEA0}" type="pres">
      <dgm:prSet presAssocID="{D0AC4F3B-6CB6-274D-B3D9-EB32A6D7E6CA}" presName="node" presStyleLbl="node1" presStyleIdx="1" presStyleCnt="4">
        <dgm:presLayoutVars>
          <dgm:bulletEnabled val="1"/>
        </dgm:presLayoutVars>
      </dgm:prSet>
      <dgm:spPr/>
    </dgm:pt>
    <dgm:pt modelId="{32DEE0D7-E53D-0B41-BC42-A078650FECEE}" type="pres">
      <dgm:prSet presAssocID="{785F266B-72ED-6D4C-99BF-DF9329FBC4E6}" presName="parTrans" presStyleLbl="bgSibTrans2D1" presStyleIdx="2" presStyleCnt="4"/>
      <dgm:spPr/>
    </dgm:pt>
    <dgm:pt modelId="{FB7F20A0-2439-714D-8278-38E665BEB412}" type="pres">
      <dgm:prSet presAssocID="{8EE2E74C-CE1C-014B-998E-9D527278F058}" presName="node" presStyleLbl="node1" presStyleIdx="2" presStyleCnt="4">
        <dgm:presLayoutVars>
          <dgm:bulletEnabled val="1"/>
        </dgm:presLayoutVars>
      </dgm:prSet>
      <dgm:spPr/>
    </dgm:pt>
    <dgm:pt modelId="{F0040FA2-D5AC-E84D-BC04-C2B8B7326DE8}" type="pres">
      <dgm:prSet presAssocID="{B075258C-5A65-014D-ABC1-B3837C7E8572}" presName="parTrans" presStyleLbl="bgSibTrans2D1" presStyleIdx="3" presStyleCnt="4"/>
      <dgm:spPr/>
    </dgm:pt>
    <dgm:pt modelId="{4D104D5C-F3B2-8D4A-AE84-B1921808B2ED}" type="pres">
      <dgm:prSet presAssocID="{98FE79D4-DBAA-E24F-9115-96AF73BAE259}" presName="node" presStyleLbl="node1" presStyleIdx="3" presStyleCnt="4">
        <dgm:presLayoutVars>
          <dgm:bulletEnabled val="1"/>
        </dgm:presLayoutVars>
      </dgm:prSet>
      <dgm:spPr/>
    </dgm:pt>
  </dgm:ptLst>
  <dgm:cxnLst>
    <dgm:cxn modelId="{E70F7C06-E41B-B349-A8A9-8622772EE633}" srcId="{56604F68-AED7-5D4A-AF7E-D75147BECE6E}" destId="{84F9D75A-8A8F-0F4F-853A-3D542E2361B9}" srcOrd="0" destOrd="0" parTransId="{F00AEFCF-B001-0E40-8E7B-6199A78E9A2A}" sibTransId="{11ED1ECA-7541-0843-B22A-AE78CFAB52BE}"/>
    <dgm:cxn modelId="{911D2F1D-04BD-BE4C-AAB0-242DEAE5D62E}" type="presOf" srcId="{8EE2E74C-CE1C-014B-998E-9D527278F058}" destId="{FB7F20A0-2439-714D-8278-38E665BEB412}" srcOrd="0" destOrd="0" presId="urn:microsoft.com/office/officeart/2005/8/layout/radial4"/>
    <dgm:cxn modelId="{88042920-2FFB-AD4F-9129-664365C2F74A}" type="presOf" srcId="{D0AC4F3B-6CB6-274D-B3D9-EB32A6D7E6CA}" destId="{9E7B486A-C103-DF41-AEB5-65118EFDCEA0}" srcOrd="0" destOrd="0" presId="urn:microsoft.com/office/officeart/2005/8/layout/radial4"/>
    <dgm:cxn modelId="{D94F6B40-ECE5-D345-BBF6-E6D4841638B6}" type="presOf" srcId="{87FACF35-5895-9142-B6A6-ED3FC85FAC40}" destId="{F75B3628-D596-8940-A9D3-311C30E2CF0C}" srcOrd="0" destOrd="0" presId="urn:microsoft.com/office/officeart/2005/8/layout/radial4"/>
    <dgm:cxn modelId="{D30D765D-AD8B-5044-9CB2-CF05813FB6F0}" srcId="{87FACF35-5895-9142-B6A6-ED3FC85FAC40}" destId="{56604F68-AED7-5D4A-AF7E-D75147BECE6E}" srcOrd="0" destOrd="0" parTransId="{2E6F5DE3-58B5-3849-9CD1-1227EC3A8239}" sibTransId="{866E6A72-224A-344F-A907-E8D62C173C1B}"/>
    <dgm:cxn modelId="{2E800890-164B-F64A-84C4-7293CB06F352}" srcId="{56604F68-AED7-5D4A-AF7E-D75147BECE6E}" destId="{8EE2E74C-CE1C-014B-998E-9D527278F058}" srcOrd="2" destOrd="0" parTransId="{785F266B-72ED-6D4C-99BF-DF9329FBC4E6}" sibTransId="{FCEC3FE0-A05E-CB46-9F7E-A036D58FEA8C}"/>
    <dgm:cxn modelId="{0F258C92-57E6-6445-A5C1-10E670D8BC6B}" type="presOf" srcId="{B075258C-5A65-014D-ABC1-B3837C7E8572}" destId="{F0040FA2-D5AC-E84D-BC04-C2B8B7326DE8}" srcOrd="0" destOrd="0" presId="urn:microsoft.com/office/officeart/2005/8/layout/radial4"/>
    <dgm:cxn modelId="{E64B8C96-5355-874F-B924-9348CBA7D346}" type="presOf" srcId="{56604F68-AED7-5D4A-AF7E-D75147BECE6E}" destId="{04B3BFE4-2C95-6C49-9AC9-CBE4CFAC23EE}" srcOrd="0" destOrd="0" presId="urn:microsoft.com/office/officeart/2005/8/layout/radial4"/>
    <dgm:cxn modelId="{51D317AC-1DA8-AF4D-B754-F1A82FCC8444}" type="presOf" srcId="{F00AEFCF-B001-0E40-8E7B-6199A78E9A2A}" destId="{62DC5C5A-CC83-C14C-868E-CBC06162C972}" srcOrd="0" destOrd="0" presId="urn:microsoft.com/office/officeart/2005/8/layout/radial4"/>
    <dgm:cxn modelId="{CF5112B0-57D5-944C-888B-F860D899FDDF}" type="presOf" srcId="{98FE79D4-DBAA-E24F-9115-96AF73BAE259}" destId="{4D104D5C-F3B2-8D4A-AE84-B1921808B2ED}" srcOrd="0" destOrd="0" presId="urn:microsoft.com/office/officeart/2005/8/layout/radial4"/>
    <dgm:cxn modelId="{0D7BE2B5-4711-A34C-8277-387633CC9708}" srcId="{56604F68-AED7-5D4A-AF7E-D75147BECE6E}" destId="{D0AC4F3B-6CB6-274D-B3D9-EB32A6D7E6CA}" srcOrd="1" destOrd="0" parTransId="{CCA52B71-A89B-5B49-88AC-34E686D1ECE7}" sibTransId="{AE6C6349-AB3C-B145-82AD-3A18A5E60DF4}"/>
    <dgm:cxn modelId="{3E703BBC-9650-B94E-B526-C0A0E9FD3BEC}" type="presOf" srcId="{785F266B-72ED-6D4C-99BF-DF9329FBC4E6}" destId="{32DEE0D7-E53D-0B41-BC42-A078650FECEE}" srcOrd="0" destOrd="0" presId="urn:microsoft.com/office/officeart/2005/8/layout/radial4"/>
    <dgm:cxn modelId="{34EE57CC-C5AF-004C-A5B8-C003A0BAC48E}" srcId="{56604F68-AED7-5D4A-AF7E-D75147BECE6E}" destId="{98FE79D4-DBAA-E24F-9115-96AF73BAE259}" srcOrd="3" destOrd="0" parTransId="{B075258C-5A65-014D-ABC1-B3837C7E8572}" sibTransId="{DB7288F1-ED0F-2E4D-BD25-C415B636AA2A}"/>
    <dgm:cxn modelId="{B0BE4AED-4C76-DF4B-AA4A-AB46F35F5755}" type="presOf" srcId="{CCA52B71-A89B-5B49-88AC-34E686D1ECE7}" destId="{DE16BBB3-B815-4C47-9CAD-A42A6E9C3379}" srcOrd="0" destOrd="0" presId="urn:microsoft.com/office/officeart/2005/8/layout/radial4"/>
    <dgm:cxn modelId="{FEE302EF-C261-B943-95C3-9CFCDDFFF64D}" type="presOf" srcId="{84F9D75A-8A8F-0F4F-853A-3D542E2361B9}" destId="{EA720A1B-4493-7748-B38D-5F162ADF878F}" srcOrd="0" destOrd="0" presId="urn:microsoft.com/office/officeart/2005/8/layout/radial4"/>
    <dgm:cxn modelId="{1FFD7B1E-377D-1047-B08E-885E1E700EA4}" type="presParOf" srcId="{F75B3628-D596-8940-A9D3-311C30E2CF0C}" destId="{04B3BFE4-2C95-6C49-9AC9-CBE4CFAC23EE}" srcOrd="0" destOrd="0" presId="urn:microsoft.com/office/officeart/2005/8/layout/radial4"/>
    <dgm:cxn modelId="{5867E321-C9A3-9F4D-A1BD-2AEFE4BF2CDA}" type="presParOf" srcId="{F75B3628-D596-8940-A9D3-311C30E2CF0C}" destId="{62DC5C5A-CC83-C14C-868E-CBC06162C972}" srcOrd="1" destOrd="0" presId="urn:microsoft.com/office/officeart/2005/8/layout/radial4"/>
    <dgm:cxn modelId="{30A2273C-C0BA-024A-9719-6402D8D41711}" type="presParOf" srcId="{F75B3628-D596-8940-A9D3-311C30E2CF0C}" destId="{EA720A1B-4493-7748-B38D-5F162ADF878F}" srcOrd="2" destOrd="0" presId="urn:microsoft.com/office/officeart/2005/8/layout/radial4"/>
    <dgm:cxn modelId="{B601C15B-14EC-8744-ADF0-24607F400776}" type="presParOf" srcId="{F75B3628-D596-8940-A9D3-311C30E2CF0C}" destId="{DE16BBB3-B815-4C47-9CAD-A42A6E9C3379}" srcOrd="3" destOrd="0" presId="urn:microsoft.com/office/officeart/2005/8/layout/radial4"/>
    <dgm:cxn modelId="{48A4CA8E-1299-494A-9356-AF8616A52055}" type="presParOf" srcId="{F75B3628-D596-8940-A9D3-311C30E2CF0C}" destId="{9E7B486A-C103-DF41-AEB5-65118EFDCEA0}" srcOrd="4" destOrd="0" presId="urn:microsoft.com/office/officeart/2005/8/layout/radial4"/>
    <dgm:cxn modelId="{DA9EBDC5-E6BA-374B-BABA-351F6686BF69}" type="presParOf" srcId="{F75B3628-D596-8940-A9D3-311C30E2CF0C}" destId="{32DEE0D7-E53D-0B41-BC42-A078650FECEE}" srcOrd="5" destOrd="0" presId="urn:microsoft.com/office/officeart/2005/8/layout/radial4"/>
    <dgm:cxn modelId="{383D6A14-D562-0343-A151-99047A0BCFD2}" type="presParOf" srcId="{F75B3628-D596-8940-A9D3-311C30E2CF0C}" destId="{FB7F20A0-2439-714D-8278-38E665BEB412}" srcOrd="6" destOrd="0" presId="urn:microsoft.com/office/officeart/2005/8/layout/radial4"/>
    <dgm:cxn modelId="{33DE96DD-1EA4-0B4D-98B6-342C16C0476D}" type="presParOf" srcId="{F75B3628-D596-8940-A9D3-311C30E2CF0C}" destId="{F0040FA2-D5AC-E84D-BC04-C2B8B7326DE8}" srcOrd="7" destOrd="0" presId="urn:microsoft.com/office/officeart/2005/8/layout/radial4"/>
    <dgm:cxn modelId="{3F110337-7FCC-C94D-AB58-5F2ED1C2027E}" type="presParOf" srcId="{F75B3628-D596-8940-A9D3-311C30E2CF0C}" destId="{4D104D5C-F3B2-8D4A-AE84-B1921808B2ED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B3BFE4-2C95-6C49-9AC9-CBE4CFAC23EE}">
      <dsp:nvSpPr>
        <dsp:cNvPr id="0" name=""/>
        <dsp:cNvSpPr/>
      </dsp:nvSpPr>
      <dsp:spPr>
        <a:xfrm>
          <a:off x="2485638" y="2692904"/>
          <a:ext cx="2229649" cy="2144359"/>
        </a:xfrm>
        <a:prstGeom prst="ellipse">
          <a:avLst/>
        </a:prstGeom>
        <a:solidFill>
          <a:schemeClr val="bg1"/>
        </a:solidFill>
        <a:ln w="2540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rgbClr val="C00000"/>
            </a:solidFill>
          </a:endParaRPr>
        </a:p>
      </dsp:txBody>
      <dsp:txXfrm>
        <a:off x="2812163" y="3006938"/>
        <a:ext cx="1576599" cy="1516291"/>
      </dsp:txXfrm>
    </dsp:sp>
    <dsp:sp modelId="{62DC5C5A-CC83-C14C-868E-CBC06162C972}">
      <dsp:nvSpPr>
        <dsp:cNvPr id="0" name=""/>
        <dsp:cNvSpPr/>
      </dsp:nvSpPr>
      <dsp:spPr>
        <a:xfrm rot="11592013">
          <a:off x="901489" y="3037426"/>
          <a:ext cx="1548603" cy="552445"/>
        </a:xfrm>
        <a:prstGeom prst="lef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720A1B-4493-7748-B38D-5F162ADF878F}">
      <dsp:nvSpPr>
        <dsp:cNvPr id="0" name=""/>
        <dsp:cNvSpPr/>
      </dsp:nvSpPr>
      <dsp:spPr>
        <a:xfrm>
          <a:off x="1205" y="2400239"/>
          <a:ext cx="1841484" cy="1473187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Safe Sport Environment</a:t>
          </a:r>
        </a:p>
      </dsp:txBody>
      <dsp:txXfrm>
        <a:off x="44353" y="2443387"/>
        <a:ext cx="1755188" cy="1386891"/>
      </dsp:txXfrm>
    </dsp:sp>
    <dsp:sp modelId="{DE16BBB3-B815-4C47-9CAD-A42A6E9C3379}">
      <dsp:nvSpPr>
        <dsp:cNvPr id="0" name=""/>
        <dsp:cNvSpPr/>
      </dsp:nvSpPr>
      <dsp:spPr>
        <a:xfrm rot="14640673">
          <a:off x="1995514" y="1755473"/>
          <a:ext cx="1519878" cy="552445"/>
        </a:xfrm>
        <a:prstGeom prst="lef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7B486A-C103-DF41-AEB5-65118EFDCEA0}">
      <dsp:nvSpPr>
        <dsp:cNvPr id="0" name=""/>
        <dsp:cNvSpPr/>
      </dsp:nvSpPr>
      <dsp:spPr>
        <a:xfrm>
          <a:off x="1501710" y="612008"/>
          <a:ext cx="1841484" cy="1473187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Operational Excellence</a:t>
          </a:r>
        </a:p>
      </dsp:txBody>
      <dsp:txXfrm>
        <a:off x="1544858" y="655156"/>
        <a:ext cx="1755188" cy="1386891"/>
      </dsp:txXfrm>
    </dsp:sp>
    <dsp:sp modelId="{32DEE0D7-E53D-0B41-BC42-A078650FECEE}">
      <dsp:nvSpPr>
        <dsp:cNvPr id="0" name=""/>
        <dsp:cNvSpPr/>
      </dsp:nvSpPr>
      <dsp:spPr>
        <a:xfrm rot="17734351">
          <a:off x="3675065" y="1753960"/>
          <a:ext cx="1511200" cy="552445"/>
        </a:xfrm>
        <a:prstGeom prst="lef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7F20A0-2439-714D-8278-38E665BEB412}">
      <dsp:nvSpPr>
        <dsp:cNvPr id="0" name=""/>
        <dsp:cNvSpPr/>
      </dsp:nvSpPr>
      <dsp:spPr>
        <a:xfrm>
          <a:off x="3836080" y="612008"/>
          <a:ext cx="1841484" cy="1473187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Participant Pathways</a:t>
          </a:r>
        </a:p>
      </dsp:txBody>
      <dsp:txXfrm>
        <a:off x="3879228" y="655156"/>
        <a:ext cx="1755188" cy="1386891"/>
      </dsp:txXfrm>
    </dsp:sp>
    <dsp:sp modelId="{F0040FA2-D5AC-E84D-BC04-C2B8B7326DE8}">
      <dsp:nvSpPr>
        <dsp:cNvPr id="0" name=""/>
        <dsp:cNvSpPr/>
      </dsp:nvSpPr>
      <dsp:spPr>
        <a:xfrm rot="20801761">
          <a:off x="4749119" y="3036503"/>
          <a:ext cx="1528721" cy="552445"/>
        </a:xfrm>
        <a:prstGeom prst="lef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104D5C-F3B2-8D4A-AE84-B1921808B2ED}">
      <dsp:nvSpPr>
        <dsp:cNvPr id="0" name=""/>
        <dsp:cNvSpPr/>
      </dsp:nvSpPr>
      <dsp:spPr>
        <a:xfrm>
          <a:off x="5336585" y="2400239"/>
          <a:ext cx="1841484" cy="1473187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Partnerships &amp; Awareness</a:t>
          </a:r>
        </a:p>
      </dsp:txBody>
      <dsp:txXfrm>
        <a:off x="5379733" y="2443387"/>
        <a:ext cx="1755188" cy="13868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F0018-2BFE-044D-8579-64745AE72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86A288-569A-E743-8A7C-0EFC212A54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2BA2E4-4EE6-414C-8AEE-F113C2054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5ECA4-2AC7-6844-8532-7E2C09AD06C9}" type="datetimeFigureOut">
              <a:rPr lang="en-US" smtClean="0"/>
              <a:t>7/25/20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BF8A6-DA33-584F-BB9F-BA0F20DFD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E9B04-24D9-D040-A99E-5C93DA414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4AEB-1F3F-324C-A4E8-BA54E3532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7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9BE57-D4FE-384F-9D8A-A0DB673FB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E66B85-6618-684C-8E5B-8A8CE0E1A7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44FAE-4BBC-434A-9503-D3FE3AD38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5ECA4-2AC7-6844-8532-7E2C09AD06C9}" type="datetimeFigureOut">
              <a:rPr lang="en-US" smtClean="0"/>
              <a:t>7/25/20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633C8-D262-234D-B7A5-89CA3B534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9BA54-4A0F-DB46-A2FF-577DC2D51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4AEB-1F3F-324C-A4E8-BA54E3532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317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DB622D-D7F1-E04F-8CCA-4B2A79502F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506662-F6FA-D146-B95F-79CA0644AA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B2E1B2-B820-A04B-BC4E-F958DE50C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5ECA4-2AC7-6844-8532-7E2C09AD06C9}" type="datetimeFigureOut">
              <a:rPr lang="en-US" smtClean="0"/>
              <a:t>7/25/20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51AD1-63D6-3B4C-A451-1D2E3FF94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8F25A-3204-4144-9684-C8A693D39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4AEB-1F3F-324C-A4E8-BA54E3532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597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706AF-41FF-554E-A4D1-21B8FD53A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AB5A5-B305-0543-BDA6-C414545CC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6C3C8-CC1B-174F-A220-C101A7EF8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5ECA4-2AC7-6844-8532-7E2C09AD06C9}" type="datetimeFigureOut">
              <a:rPr lang="en-US" smtClean="0"/>
              <a:t>7/25/20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0ACAF-27C4-E140-AB4F-AD45CA7D1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CA49E-8CA2-0B48-92E3-FAF147489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4AEB-1F3F-324C-A4E8-BA54E3532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550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1933D-D669-A94E-BF0E-DD036D21B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DD351-B2E9-B14D-9BA9-EC54FCA45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2B2F4-829F-E14C-BA76-86DB20C59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5ECA4-2AC7-6844-8532-7E2C09AD06C9}" type="datetimeFigureOut">
              <a:rPr lang="en-US" smtClean="0"/>
              <a:t>7/25/20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D6CDB-6603-B845-8286-C42834E70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3DFE7D-5261-5440-8F43-0C005E9F8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4AEB-1F3F-324C-A4E8-BA54E3532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61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E97D4-F2FE-6E44-8849-7DA49E5B9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B9534-599F-4141-8A4E-2D737B45AD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C43B72-93A5-C54E-9B43-65CA6DFCB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1C836B-E1E7-524B-99D8-F8D29E2F3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5ECA4-2AC7-6844-8532-7E2C09AD06C9}" type="datetimeFigureOut">
              <a:rPr lang="en-US" smtClean="0"/>
              <a:t>7/25/20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B7AFAB-6CCF-094B-B78C-8415C6598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B62F75-1DEA-1648-95BA-D25225CB7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4AEB-1F3F-324C-A4E8-BA54E3532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954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190C9-8AA7-C44D-B8F9-401FBD881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2425AA-4345-8649-B43A-33643984C1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3EDC04-357F-AF4C-A5BE-452F5E6E06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2BE76F-64E1-DF40-8659-0C08C3C864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C499AB-292F-B84B-88DA-82CB460714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03F1B5-9C03-0D46-9521-3CA75F217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5ECA4-2AC7-6844-8532-7E2C09AD06C9}" type="datetimeFigureOut">
              <a:rPr lang="en-US" smtClean="0"/>
              <a:t>7/25/20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D7E9D1-8465-624A-84DD-420C795D9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57E44E-93B6-6446-95FD-86043542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4AEB-1F3F-324C-A4E8-BA54E3532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33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D9709-AB9D-2944-B3D3-726022BD8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96D708-95C0-7240-9376-F057EF47C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5ECA4-2AC7-6844-8532-7E2C09AD06C9}" type="datetimeFigureOut">
              <a:rPr lang="en-US" smtClean="0"/>
              <a:t>7/25/20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916FAC-E3E3-9C4F-A2E2-55F8518BA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17A881-6A94-9941-B1F3-8BB9EDA5E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4AEB-1F3F-324C-A4E8-BA54E3532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09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F49054-9349-724E-AA27-152809953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5ECA4-2AC7-6844-8532-7E2C09AD06C9}" type="datetimeFigureOut">
              <a:rPr lang="en-US" smtClean="0"/>
              <a:t>7/25/20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85999A-BA4A-F748-90F3-6744ED41E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A676C6-A5F6-E048-98FB-78CAA692D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4AEB-1F3F-324C-A4E8-BA54E3532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94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F54B1-3B07-6A46-B628-509EC728F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C923A-53AB-CE44-8DD4-A84FAC0A8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A59EB1-0FB4-5946-8814-305983208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ED59A6-8799-354F-9927-16795C0AF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5ECA4-2AC7-6844-8532-7E2C09AD06C9}" type="datetimeFigureOut">
              <a:rPr lang="en-US" smtClean="0"/>
              <a:t>7/25/20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A8DF34-0350-C34A-ADA2-746BF0BB7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15CA5E-396C-0C47-AB16-DF4758F0F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4AEB-1F3F-324C-A4E8-BA54E3532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85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1F5CC-EAFE-664F-A91D-AD4B6E17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B9A676-58CF-F142-A4B5-ABB9678F7F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8E6A24-C6A6-0547-897E-AF2E88391F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4FA739-B48C-F14C-8A94-E3C35D317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5ECA4-2AC7-6844-8532-7E2C09AD06C9}" type="datetimeFigureOut">
              <a:rPr lang="en-US" smtClean="0"/>
              <a:t>7/25/20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D0A11D-5F7A-324C-BF68-11288DF2C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9885B8-A57E-5041-A317-E4341CCC8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4AEB-1F3F-324C-A4E8-BA54E3532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38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3087AA-969B-4A41-AE1F-B083B3648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FC733-9F2C-ED41-AE75-E675A94AB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DE011-409B-1B47-BA1C-383CCEFD79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5ECA4-2AC7-6844-8532-7E2C09AD06C9}" type="datetimeFigureOut">
              <a:rPr lang="en-US" smtClean="0"/>
              <a:t>7/25/20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1A6ABC-2EB3-E64C-B369-5BEDDC49CE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C8F59-D538-C941-A035-7547758B60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D4AEB-1F3F-324C-A4E8-BA54E3532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066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F231886A-D968-B54F-B09C-23AAE064F7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08" y="18298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CBED3A-5D45-1040-9D63-E0995A3614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2298" y="1561148"/>
            <a:ext cx="9144000" cy="2388683"/>
          </a:xfrm>
        </p:spPr>
        <p:txBody>
          <a:bodyPr/>
          <a:lstStyle/>
          <a:p>
            <a:r>
              <a:rPr lang="en-US" b="1" dirty="0"/>
              <a:t>Ringette Ontario</a:t>
            </a:r>
            <a:br>
              <a:rPr lang="en-US" b="1" dirty="0"/>
            </a:br>
            <a:r>
              <a:rPr lang="en-US" b="1" dirty="0">
                <a:solidFill>
                  <a:srgbClr val="C00000"/>
                </a:solidFill>
              </a:rPr>
              <a:t>Executive Director Report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E72205-9C47-E048-8A26-CAC3A5776B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2298" y="4536636"/>
            <a:ext cx="9144000" cy="1655762"/>
          </a:xfrm>
        </p:spPr>
        <p:txBody>
          <a:bodyPr/>
          <a:lstStyle/>
          <a:p>
            <a:r>
              <a:rPr lang="en-US" b="1" dirty="0"/>
              <a:t>ANNUAL GENERAL MEETING</a:t>
            </a:r>
          </a:p>
          <a:p>
            <a:r>
              <a:rPr lang="en-US" b="1" dirty="0"/>
              <a:t>JULY 25, 2020</a:t>
            </a:r>
          </a:p>
        </p:txBody>
      </p:sp>
    </p:spTree>
    <p:extLst>
      <p:ext uri="{BB962C8B-B14F-4D97-AF65-F5344CB8AC3E}">
        <p14:creationId xmlns:p14="http://schemas.microsoft.com/office/powerpoint/2010/main" val="322062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6957E4CD-F66C-D549-80DC-F2F760685F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116"/>
            <a:ext cx="12191980" cy="72231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0CC0B8-C656-6140-BFCF-B36CB0C1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MEMBERSHIP FEES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E3700460-5783-7944-9E9C-07DBC015C9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6641664"/>
              </p:ext>
            </p:extLst>
          </p:nvPr>
        </p:nvGraphicFramePr>
        <p:xfrm>
          <a:off x="723899" y="1690688"/>
          <a:ext cx="10744201" cy="4095189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3733800">
                  <a:extLst>
                    <a:ext uri="{9D8B030D-6E8A-4147-A177-3AD203B41FA5}">
                      <a16:colId xmlns:a16="http://schemas.microsoft.com/office/drawing/2014/main" val="2507561694"/>
                    </a:ext>
                  </a:extLst>
                </a:gridCol>
                <a:gridCol w="1595718">
                  <a:extLst>
                    <a:ext uri="{9D8B030D-6E8A-4147-A177-3AD203B41FA5}">
                      <a16:colId xmlns:a16="http://schemas.microsoft.com/office/drawing/2014/main" val="2443070461"/>
                    </a:ext>
                  </a:extLst>
                </a:gridCol>
                <a:gridCol w="1954306">
                  <a:extLst>
                    <a:ext uri="{9D8B030D-6E8A-4147-A177-3AD203B41FA5}">
                      <a16:colId xmlns:a16="http://schemas.microsoft.com/office/drawing/2014/main" val="812772791"/>
                    </a:ext>
                  </a:extLst>
                </a:gridCol>
                <a:gridCol w="1739152">
                  <a:extLst>
                    <a:ext uri="{9D8B030D-6E8A-4147-A177-3AD203B41FA5}">
                      <a16:colId xmlns:a16="http://schemas.microsoft.com/office/drawing/2014/main" val="3697309252"/>
                    </a:ext>
                  </a:extLst>
                </a:gridCol>
                <a:gridCol w="1721225">
                  <a:extLst>
                    <a:ext uri="{9D8B030D-6E8A-4147-A177-3AD203B41FA5}">
                      <a16:colId xmlns:a16="http://schemas.microsoft.com/office/drawing/2014/main" val="32721330"/>
                    </a:ext>
                  </a:extLst>
                </a:gridCol>
              </a:tblGrid>
              <a:tr h="3481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U8 &amp; lower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U10-35+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Bench Staff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Officials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9213146"/>
                  </a:ext>
                </a:extLst>
              </a:tr>
              <a:tr h="609201">
                <a:tc>
                  <a:txBody>
                    <a:bodyPr/>
                    <a:lstStyle/>
                    <a:p>
                      <a:r>
                        <a:rPr lang="en-US" dirty="0"/>
                        <a:t>% of RO Membership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4440756"/>
                  </a:ext>
                </a:extLst>
              </a:tr>
              <a:tr h="348115">
                <a:tc>
                  <a:txBody>
                    <a:bodyPr/>
                    <a:lstStyle/>
                    <a:p>
                      <a:r>
                        <a:rPr lang="en-US" dirty="0"/>
                        <a:t>Registration Fee </a:t>
                      </a:r>
                      <a:r>
                        <a:rPr lang="en-US" sz="1400" i="1" dirty="0"/>
                        <a:t>(incl Dues &amp; Insurance)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$34.50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$48.00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$33.50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$42.00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8428706"/>
                  </a:ext>
                </a:extLst>
              </a:tr>
              <a:tr h="609201">
                <a:tc>
                  <a:txBody>
                    <a:bodyPr/>
                    <a:lstStyle/>
                    <a:p>
                      <a:r>
                        <a:rPr lang="en-US" dirty="0"/>
                        <a:t>Payable to Ringette Canada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$9.00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$16.00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751991"/>
                  </a:ext>
                </a:extLst>
              </a:tr>
              <a:tr h="870288">
                <a:tc>
                  <a:txBody>
                    <a:bodyPr/>
                    <a:lstStyle/>
                    <a:p>
                      <a:r>
                        <a:rPr lang="en-US" dirty="0"/>
                        <a:t>Allocated to Participant Insurance</a:t>
                      </a:r>
                    </a:p>
                    <a:p>
                      <a:r>
                        <a:rPr lang="en-US" dirty="0"/>
                        <a:t>(direct to RC)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4958711"/>
                  </a:ext>
                </a:extLst>
              </a:tr>
              <a:tr h="348115">
                <a:tc>
                  <a:txBody>
                    <a:bodyPr/>
                    <a:lstStyle/>
                    <a:p>
                      <a:r>
                        <a:rPr lang="en-US" dirty="0"/>
                        <a:t>Dues (including MMS)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7426677"/>
                  </a:ext>
                </a:extLst>
              </a:tr>
              <a:tr h="909219">
                <a:tc>
                  <a:txBody>
                    <a:bodyPr/>
                    <a:lstStyle/>
                    <a:p>
                      <a:r>
                        <a:rPr lang="en-US" dirty="0"/>
                        <a:t>Amount RO retains to fund the programs &amp; services you receive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$10.50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$24.00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$20.50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$22.00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72091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5703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3B80084A-CA05-4946-B709-593FFB551C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115"/>
            <a:ext cx="12191980" cy="72231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7ED2EB-3DA2-FE42-A5B3-23FBCFBDF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0" y="224105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2020-2021 Season</a:t>
            </a:r>
          </a:p>
        </p:txBody>
      </p:sp>
    </p:spTree>
    <p:extLst>
      <p:ext uri="{BB962C8B-B14F-4D97-AF65-F5344CB8AC3E}">
        <p14:creationId xmlns:p14="http://schemas.microsoft.com/office/powerpoint/2010/main" val="2772770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5E68DA73-B4C1-D246-BAD7-5D0D2E8A68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0"/>
            <a:ext cx="12191980" cy="72231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36F519-ACF9-1F4E-AA1E-E0DB07A90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Safe Sport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64A44-D48E-0C4B-92C0-12AC9860C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0919" y="1935784"/>
            <a:ext cx="10162881" cy="3748578"/>
          </a:xfrm>
        </p:spPr>
        <p:txBody>
          <a:bodyPr>
            <a:normAutofit/>
          </a:bodyPr>
          <a:lstStyle/>
          <a:p>
            <a:r>
              <a:rPr lang="en-US" sz="2400" dirty="0"/>
              <a:t>Continue work on injury management &amp; tracking system</a:t>
            </a:r>
          </a:p>
          <a:p>
            <a:r>
              <a:rPr lang="en-US" sz="2400" dirty="0"/>
              <a:t>Complaint management moves to Office</a:t>
            </a:r>
          </a:p>
          <a:p>
            <a:r>
              <a:rPr lang="en-US" sz="2400" dirty="0"/>
              <a:t>Use of outside resources for investigation, appeals, screening and discipline</a:t>
            </a:r>
          </a:p>
          <a:p>
            <a:r>
              <a:rPr lang="en-US" sz="2400" dirty="0"/>
              <a:t>RO Screening Committee for Associations</a:t>
            </a:r>
          </a:p>
          <a:p>
            <a:r>
              <a:rPr lang="en-US" sz="2400" dirty="0"/>
              <a:t>Tracking of suspensions of coaches/athletes</a:t>
            </a:r>
          </a:p>
          <a:p>
            <a:r>
              <a:rPr lang="en-US" sz="2400" dirty="0"/>
              <a:t>Rule of Two strategies </a:t>
            </a:r>
          </a:p>
          <a:p>
            <a:r>
              <a:rPr lang="en-US" sz="2400" dirty="0"/>
              <a:t>Rowan’s law management </a:t>
            </a:r>
          </a:p>
          <a:p>
            <a:r>
              <a:rPr lang="en-US" sz="2400" dirty="0"/>
              <a:t>Respect in Sport for parents</a:t>
            </a:r>
          </a:p>
        </p:txBody>
      </p:sp>
    </p:spTree>
    <p:extLst>
      <p:ext uri="{BB962C8B-B14F-4D97-AF65-F5344CB8AC3E}">
        <p14:creationId xmlns:p14="http://schemas.microsoft.com/office/powerpoint/2010/main" val="3924226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20A6E91-C5C1-9645-BCAF-0722ACF2CBD0}"/>
              </a:ext>
            </a:extLst>
          </p:cNvPr>
          <p:cNvSpPr txBox="1"/>
          <p:nvPr/>
        </p:nvSpPr>
        <p:spPr>
          <a:xfrm>
            <a:off x="6095990" y="3909930"/>
            <a:ext cx="4119513" cy="25829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7C46F4E7-5F18-6F4E-9B02-C47F9A44F4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82558"/>
            <a:ext cx="12191980" cy="72231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337DB7-5FA9-2148-BD8C-E4F13A074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0" y="217946"/>
            <a:ext cx="10515600" cy="1325563"/>
          </a:xfrm>
        </p:spPr>
        <p:txBody>
          <a:bodyPr/>
          <a:lstStyle/>
          <a:p>
            <a:r>
              <a:rPr lang="en-US" b="1" dirty="0"/>
              <a:t>Operational Excellence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1AC13-2151-4643-A3DF-3A1B63030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1360" y="1580631"/>
            <a:ext cx="5068377" cy="3894670"/>
          </a:xfrm>
        </p:spPr>
        <p:txBody>
          <a:bodyPr>
            <a:noAutofit/>
          </a:bodyPr>
          <a:lstStyle/>
          <a:p>
            <a:r>
              <a:rPr lang="en-US" sz="2000" dirty="0"/>
              <a:t>Creation of Return to Ringette protocols and resources</a:t>
            </a:r>
          </a:p>
          <a:p>
            <a:r>
              <a:rPr lang="en-US" sz="2000" dirty="0"/>
              <a:t>Moving programming online to adapt and reach more individuals</a:t>
            </a:r>
          </a:p>
          <a:p>
            <a:r>
              <a:rPr lang="en-US" sz="2000" dirty="0"/>
              <a:t>New operating quarterly plans that are priority focused</a:t>
            </a:r>
          </a:p>
          <a:p>
            <a:r>
              <a:rPr lang="en-US" sz="2000" dirty="0"/>
              <a:t>RO Team will stay at 3 paid employees for this season</a:t>
            </a:r>
          </a:p>
          <a:p>
            <a:r>
              <a:rPr lang="en-US" sz="2000" dirty="0"/>
              <a:t>Revision of the RO Membership Policy</a:t>
            </a:r>
          </a:p>
          <a:p>
            <a:r>
              <a:rPr lang="en-US" sz="2000" dirty="0"/>
              <a:t>Zoom account and conference lines available for Associations use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A2BF25-F940-A445-AA8F-DB7500340FB8}"/>
              </a:ext>
            </a:extLst>
          </p:cNvPr>
          <p:cNvSpPr txBox="1"/>
          <p:nvPr/>
        </p:nvSpPr>
        <p:spPr>
          <a:xfrm>
            <a:off x="6730830" y="1211299"/>
            <a:ext cx="4019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Associations Online Programming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6E9B4B-E5D6-DF49-B822-7167E8D27054}"/>
              </a:ext>
            </a:extLst>
          </p:cNvPr>
          <p:cNvSpPr txBox="1"/>
          <p:nvPr/>
        </p:nvSpPr>
        <p:spPr>
          <a:xfrm>
            <a:off x="6730830" y="1658492"/>
            <a:ext cx="3995766" cy="424731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dirty="0"/>
              <a:t>Club Playbook</a:t>
            </a:r>
          </a:p>
          <a:p>
            <a:endParaRPr lang="en-US" dirty="0"/>
          </a:p>
          <a:p>
            <a:r>
              <a:rPr lang="en-US" dirty="0"/>
              <a:t>ONCA requirements</a:t>
            </a:r>
          </a:p>
          <a:p>
            <a:endParaRPr lang="en-US" dirty="0"/>
          </a:p>
          <a:p>
            <a:r>
              <a:rPr lang="en-US" dirty="0"/>
              <a:t>Complaint Management</a:t>
            </a:r>
          </a:p>
          <a:p>
            <a:endParaRPr lang="en-US" dirty="0"/>
          </a:p>
          <a:p>
            <a:r>
              <a:rPr lang="en-US" dirty="0"/>
              <a:t>Conflict Resolution</a:t>
            </a:r>
          </a:p>
          <a:p>
            <a:endParaRPr lang="en-US" dirty="0"/>
          </a:p>
          <a:p>
            <a:r>
              <a:rPr lang="en-US" dirty="0"/>
              <a:t>Good Governance</a:t>
            </a:r>
          </a:p>
          <a:p>
            <a:endParaRPr lang="en-US" dirty="0"/>
          </a:p>
          <a:p>
            <a:r>
              <a:rPr lang="en-US" dirty="0"/>
              <a:t>Insurance </a:t>
            </a:r>
          </a:p>
          <a:p>
            <a:endParaRPr lang="en-US" dirty="0"/>
          </a:p>
          <a:p>
            <a:r>
              <a:rPr lang="en-US" dirty="0"/>
              <a:t>Volunteer Management</a:t>
            </a:r>
          </a:p>
          <a:p>
            <a:endParaRPr lang="en-US" dirty="0"/>
          </a:p>
          <a:p>
            <a:r>
              <a:rPr lang="en-US" dirty="0"/>
              <a:t>Financial Management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31F801-C1DB-DB44-B98F-781DF01B5EF2}"/>
              </a:ext>
            </a:extLst>
          </p:cNvPr>
          <p:cNvSpPr/>
          <p:nvPr/>
        </p:nvSpPr>
        <p:spPr>
          <a:xfrm>
            <a:off x="6706850" y="1139243"/>
            <a:ext cx="4119512" cy="49504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032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C25DC470-7A4A-0442-B81B-79C2D37B0B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8809" y="3611"/>
            <a:ext cx="12191980" cy="72231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402259-FF45-4B41-BFA1-910B2F80A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Participant Pathways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8F8A52-4C31-174E-A994-6A514D267E4A}"/>
              </a:ext>
            </a:extLst>
          </p:cNvPr>
          <p:cNvSpPr/>
          <p:nvPr/>
        </p:nvSpPr>
        <p:spPr>
          <a:xfrm>
            <a:off x="1159833" y="2195522"/>
            <a:ext cx="2223499" cy="35959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B4EC64-9C23-4140-AAB7-8BDEE7AA0635}"/>
              </a:ext>
            </a:extLst>
          </p:cNvPr>
          <p:cNvSpPr/>
          <p:nvPr/>
        </p:nvSpPr>
        <p:spPr>
          <a:xfrm>
            <a:off x="4860396" y="2178120"/>
            <a:ext cx="2223499" cy="165414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4A7252-01D7-414F-9F3F-A7C8B44D3759}"/>
              </a:ext>
            </a:extLst>
          </p:cNvPr>
          <p:cNvSpPr/>
          <p:nvPr/>
        </p:nvSpPr>
        <p:spPr>
          <a:xfrm>
            <a:off x="4860396" y="4167520"/>
            <a:ext cx="2223499" cy="179964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8A9422-5A08-C24E-BAF4-9FE2EC90E2E8}"/>
              </a:ext>
            </a:extLst>
          </p:cNvPr>
          <p:cNvSpPr txBox="1"/>
          <p:nvPr/>
        </p:nvSpPr>
        <p:spPr>
          <a:xfrm>
            <a:off x="1792893" y="2195523"/>
            <a:ext cx="974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Athletes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4A0E09-F1F9-9449-A090-A0216D646C32}"/>
              </a:ext>
            </a:extLst>
          </p:cNvPr>
          <p:cNvSpPr txBox="1"/>
          <p:nvPr/>
        </p:nvSpPr>
        <p:spPr>
          <a:xfrm>
            <a:off x="5489478" y="2158116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Coaches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90430F-6E3E-CF4E-8E9D-4903C779E0C7}"/>
              </a:ext>
            </a:extLst>
          </p:cNvPr>
          <p:cNvSpPr txBox="1"/>
          <p:nvPr/>
        </p:nvSpPr>
        <p:spPr>
          <a:xfrm>
            <a:off x="5518526" y="4146776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Officials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FE7039-ECCA-BB4E-8567-1E1A8CD99E49}"/>
              </a:ext>
            </a:extLst>
          </p:cNvPr>
          <p:cNvSpPr/>
          <p:nvPr/>
        </p:nvSpPr>
        <p:spPr>
          <a:xfrm>
            <a:off x="8329117" y="2204795"/>
            <a:ext cx="2223499" cy="35959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429382-7A4D-D345-9B2C-B208EDA6DDC7}"/>
              </a:ext>
            </a:extLst>
          </p:cNvPr>
          <p:cNvSpPr txBox="1"/>
          <p:nvPr/>
        </p:nvSpPr>
        <p:spPr>
          <a:xfrm>
            <a:off x="8381569" y="2197584"/>
            <a:ext cx="2118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Competition</a:t>
            </a:r>
            <a:r>
              <a:rPr lang="en-US" b="1" dirty="0"/>
              <a:t> </a:t>
            </a:r>
            <a:r>
              <a:rPr lang="en-US" b="1" dirty="0">
                <a:solidFill>
                  <a:srgbClr val="C00000"/>
                </a:solidFill>
              </a:rPr>
              <a:t>Review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AECE40-F635-A64F-9E49-05A6E5A7B6C5}"/>
              </a:ext>
            </a:extLst>
          </p:cNvPr>
          <p:cNvSpPr txBox="1"/>
          <p:nvPr/>
        </p:nvSpPr>
        <p:spPr>
          <a:xfrm>
            <a:off x="930393" y="1429748"/>
            <a:ext cx="4369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Going Virtual – online &amp; on ice programming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3236E9-99DA-214A-AC8A-1845444ED6A4}"/>
              </a:ext>
            </a:extLst>
          </p:cNvPr>
          <p:cNvSpPr txBox="1"/>
          <p:nvPr/>
        </p:nvSpPr>
        <p:spPr>
          <a:xfrm>
            <a:off x="1267234" y="2492653"/>
            <a:ext cx="205260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Technical Skill Development</a:t>
            </a:r>
          </a:p>
          <a:p>
            <a:endParaRPr lang="en-US" sz="1200" dirty="0"/>
          </a:p>
          <a:p>
            <a:r>
              <a:rPr lang="en-US" sz="1200" dirty="0"/>
              <a:t>Virtual Training Sessions </a:t>
            </a:r>
          </a:p>
          <a:p>
            <a:endParaRPr lang="en-US" sz="1200" dirty="0"/>
          </a:p>
          <a:p>
            <a:r>
              <a:rPr lang="en-US" sz="1200" dirty="0"/>
              <a:t>Strength &amp; Conditioning</a:t>
            </a:r>
          </a:p>
          <a:p>
            <a:endParaRPr lang="en-US" sz="1200" dirty="0"/>
          </a:p>
          <a:p>
            <a:r>
              <a:rPr lang="en-US" sz="1200" dirty="0"/>
              <a:t>Mentorship</a:t>
            </a:r>
          </a:p>
          <a:p>
            <a:endParaRPr lang="en-US" sz="1200" dirty="0"/>
          </a:p>
          <a:p>
            <a:r>
              <a:rPr lang="en-US" sz="1200" dirty="0"/>
              <a:t>Goal Setting</a:t>
            </a:r>
          </a:p>
          <a:p>
            <a:endParaRPr lang="en-US" sz="1200" dirty="0"/>
          </a:p>
          <a:p>
            <a:r>
              <a:rPr lang="en-US" sz="1200" dirty="0"/>
              <a:t>Dietician/Nutrition</a:t>
            </a:r>
          </a:p>
          <a:p>
            <a:endParaRPr lang="en-US" sz="1200" dirty="0"/>
          </a:p>
          <a:p>
            <a:r>
              <a:rPr lang="en-US" sz="1200" dirty="0"/>
              <a:t>Mental Health</a:t>
            </a:r>
          </a:p>
          <a:p>
            <a:endParaRPr lang="en-US" sz="1200" dirty="0"/>
          </a:p>
          <a:p>
            <a:r>
              <a:rPr lang="en-US" sz="1200" dirty="0"/>
              <a:t>Virtual White Board Sessions</a:t>
            </a:r>
          </a:p>
          <a:p>
            <a:endParaRPr lang="en-US" sz="1200" dirty="0"/>
          </a:p>
          <a:p>
            <a:r>
              <a:rPr lang="en-US" sz="1200" dirty="0"/>
              <a:t>Athlete Round Tables</a:t>
            </a:r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3983B1-B597-9043-9D19-95F40A33850A}"/>
              </a:ext>
            </a:extLst>
          </p:cNvPr>
          <p:cNvSpPr txBox="1"/>
          <p:nvPr/>
        </p:nvSpPr>
        <p:spPr>
          <a:xfrm>
            <a:off x="4997873" y="2462925"/>
            <a:ext cx="19986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Coaching Clinics</a:t>
            </a:r>
          </a:p>
          <a:p>
            <a:endParaRPr lang="en-US" sz="1200" dirty="0"/>
          </a:p>
          <a:p>
            <a:r>
              <a:rPr lang="en-US" sz="1200" dirty="0"/>
              <a:t>PD Opportunities</a:t>
            </a:r>
          </a:p>
          <a:p>
            <a:endParaRPr lang="en-US" sz="1200" dirty="0"/>
          </a:p>
          <a:p>
            <a:r>
              <a:rPr lang="en-US" sz="1200" dirty="0"/>
              <a:t>Virtual White Board Sessions</a:t>
            </a:r>
          </a:p>
          <a:p>
            <a:endParaRPr lang="en-US" sz="1200" dirty="0"/>
          </a:p>
          <a:p>
            <a:r>
              <a:rPr lang="en-US" sz="1200" dirty="0"/>
              <a:t>Mentorship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602009-6D26-2C47-B3BB-FED2980BDE0F}"/>
              </a:ext>
            </a:extLst>
          </p:cNvPr>
          <p:cNvSpPr txBox="1"/>
          <p:nvPr/>
        </p:nvSpPr>
        <p:spPr>
          <a:xfrm>
            <a:off x="4860396" y="4507350"/>
            <a:ext cx="22389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Officiating Clinics</a:t>
            </a:r>
          </a:p>
          <a:p>
            <a:endParaRPr lang="en-US" sz="1200" dirty="0"/>
          </a:p>
          <a:p>
            <a:r>
              <a:rPr lang="en-US" sz="1200" dirty="0"/>
              <a:t>POD Program - Online</a:t>
            </a:r>
          </a:p>
          <a:p>
            <a:endParaRPr lang="en-US" sz="1200" dirty="0"/>
          </a:p>
          <a:p>
            <a:r>
              <a:rPr lang="en-US" sz="1200" dirty="0"/>
              <a:t>Virtual Training Sessions</a:t>
            </a:r>
          </a:p>
          <a:p>
            <a:endParaRPr lang="en-US" sz="1200" dirty="0"/>
          </a:p>
          <a:p>
            <a:r>
              <a:rPr lang="en-US" sz="1200" dirty="0"/>
              <a:t>Mentorship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1A323C-8D60-FB4A-8868-17710B979790}"/>
              </a:ext>
            </a:extLst>
          </p:cNvPr>
          <p:cNvSpPr txBox="1"/>
          <p:nvPr/>
        </p:nvSpPr>
        <p:spPr>
          <a:xfrm>
            <a:off x="8474355" y="2736359"/>
            <a:ext cx="20782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LTAD Working Groups:</a:t>
            </a:r>
          </a:p>
          <a:p>
            <a:pPr marL="171450" indent="-171450">
              <a:buFontTx/>
              <a:buChar char="-"/>
            </a:pPr>
            <a:r>
              <a:rPr lang="en-US" sz="1200" dirty="0" err="1"/>
              <a:t>FUNdamentals</a:t>
            </a:r>
            <a:endParaRPr lang="en-US" sz="1200" dirty="0"/>
          </a:p>
          <a:p>
            <a:pPr marL="171450" indent="-171450">
              <a:buFontTx/>
              <a:buChar char="-"/>
            </a:pPr>
            <a:r>
              <a:rPr lang="en-US" sz="1200" dirty="0"/>
              <a:t>Learn to Train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Train to Train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Train to Compete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Train to Win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Active/Competitive for Life</a:t>
            </a:r>
          </a:p>
          <a:p>
            <a:pPr marL="171450" indent="-171450">
              <a:buFontTx/>
              <a:buChar char="-"/>
            </a:pPr>
            <a:endParaRPr lang="en-US" sz="1200" dirty="0"/>
          </a:p>
          <a:p>
            <a:r>
              <a:rPr lang="en-US" sz="1200" dirty="0"/>
              <a:t>Competition Structure</a:t>
            </a:r>
          </a:p>
          <a:p>
            <a:endParaRPr lang="en-US" sz="1200" dirty="0"/>
          </a:p>
          <a:p>
            <a:r>
              <a:rPr lang="en-US" sz="1200" dirty="0"/>
              <a:t>Provincials Organization</a:t>
            </a:r>
          </a:p>
          <a:p>
            <a:endParaRPr lang="en-US" sz="1200" dirty="0"/>
          </a:p>
          <a:p>
            <a:r>
              <a:rPr lang="en-US" sz="1200" dirty="0"/>
              <a:t>AAA Program</a:t>
            </a:r>
          </a:p>
          <a:p>
            <a:endParaRPr lang="en-US" sz="1200" dirty="0"/>
          </a:p>
          <a:p>
            <a:pPr marL="171450" indent="-171450">
              <a:buFontTx/>
              <a:buChar char="-"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96985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ED4008DB-D88F-F34E-A9DA-51DC6B7ACC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116"/>
            <a:ext cx="12191980" cy="72231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2914DD-A2C0-ED40-AD93-A9BE9BE10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/>
              <a:t>Partnerships &amp; Brand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4C6AA-812E-F54C-A4E1-21B0DA34C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9286"/>
            <a:ext cx="10515600" cy="4351338"/>
          </a:xfrm>
        </p:spPr>
        <p:txBody>
          <a:bodyPr>
            <a:normAutofit/>
          </a:bodyPr>
          <a:lstStyle/>
          <a:p>
            <a:r>
              <a:rPr lang="en-US" sz="2000" dirty="0"/>
              <a:t>New marketing campaign for the season</a:t>
            </a:r>
          </a:p>
          <a:p>
            <a:r>
              <a:rPr lang="en-US" sz="2000" dirty="0"/>
              <a:t>Focused on online resources, online programming, education on COVID and Association support</a:t>
            </a:r>
          </a:p>
          <a:p>
            <a:r>
              <a:rPr lang="en-US" sz="2000" dirty="0"/>
              <a:t>Team Talk, Athlete Round Tables, FB Live Events and other online events &amp; initiatives</a:t>
            </a:r>
          </a:p>
          <a:p>
            <a:r>
              <a:rPr lang="en-US" sz="2000" dirty="0"/>
              <a:t>Develop Marketing network for Associations</a:t>
            </a:r>
          </a:p>
          <a:p>
            <a:r>
              <a:rPr lang="en-US" sz="2000" dirty="0"/>
              <a:t>Use of external marketing tools (Rogers Digital) for targeted marketing</a:t>
            </a:r>
          </a:p>
          <a:p>
            <a:r>
              <a:rPr lang="en-US" sz="2000" dirty="0"/>
              <a:t>Diversify – translations of materials </a:t>
            </a:r>
          </a:p>
          <a:p>
            <a:r>
              <a:rPr lang="en-US" sz="2000" dirty="0"/>
              <a:t>Live coverage when we get back on the ice</a:t>
            </a:r>
          </a:p>
          <a:p>
            <a:r>
              <a:rPr lang="en-US" sz="2000" dirty="0"/>
              <a:t>Continued partnerships with </a:t>
            </a:r>
            <a:r>
              <a:rPr lang="en-US" sz="2000" dirty="0" err="1"/>
              <a:t>SeeWhatSheCanDo</a:t>
            </a:r>
            <a:r>
              <a:rPr lang="en-US" sz="2000" dirty="0"/>
              <a:t>, Lead Thru Sport, Gracie’s Gals, Hometown Rivalry, </a:t>
            </a:r>
            <a:r>
              <a:rPr lang="en-US" sz="2000" dirty="0" err="1"/>
              <a:t>isi</a:t>
            </a:r>
            <a:r>
              <a:rPr lang="en-US" sz="2000" dirty="0"/>
              <a:t> Live, True Sport, </a:t>
            </a:r>
            <a:r>
              <a:rPr lang="en-US" sz="2000" dirty="0" err="1"/>
              <a:t>SheIs</a:t>
            </a:r>
            <a:r>
              <a:rPr lang="en-US" sz="2000" dirty="0"/>
              <a:t> and Canadian Women &amp; Sport.</a:t>
            </a:r>
          </a:p>
          <a:p>
            <a:r>
              <a:rPr lang="en-US" sz="2000" dirty="0"/>
              <a:t>Continue to seek out partnerships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E6F76F-8F77-D043-8612-0190B171FDA3}"/>
              </a:ext>
            </a:extLst>
          </p:cNvPr>
          <p:cNvSpPr txBox="1"/>
          <p:nvPr/>
        </p:nvSpPr>
        <p:spPr>
          <a:xfrm>
            <a:off x="6095990" y="1130438"/>
            <a:ext cx="2762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/>
              <a:t>We are </a:t>
            </a:r>
            <a:r>
              <a:rPr lang="en-US" sz="3600" b="1" i="1" dirty="0">
                <a:solidFill>
                  <a:srgbClr val="C00000"/>
                </a:solidFill>
              </a:rPr>
              <a:t>All in</a:t>
            </a:r>
          </a:p>
        </p:txBody>
      </p:sp>
    </p:spTree>
    <p:extLst>
      <p:ext uri="{BB962C8B-B14F-4D97-AF65-F5344CB8AC3E}">
        <p14:creationId xmlns:p14="http://schemas.microsoft.com/office/powerpoint/2010/main" val="3094265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A959C5E2-165E-1042-B196-4CAD59D946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115"/>
            <a:ext cx="12191980" cy="72231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FE8428-4B01-7140-8C1D-8EFCC893C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3166"/>
            <a:ext cx="10515600" cy="1163229"/>
          </a:xfrm>
        </p:spPr>
        <p:txBody>
          <a:bodyPr/>
          <a:lstStyle/>
          <a:p>
            <a:r>
              <a:rPr lang="en-US" b="1" dirty="0"/>
              <a:t>2020-2021 BUDGET PROJECTIONS*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955BFD4-B7E2-2E42-98BB-B7F0754B20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6246283"/>
              </p:ext>
            </p:extLst>
          </p:nvPr>
        </p:nvGraphicFramePr>
        <p:xfrm>
          <a:off x="341811" y="1734465"/>
          <a:ext cx="5257800" cy="4013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668CCBF-913A-6D41-AA89-AF7E1B88D854}"/>
              </a:ext>
            </a:extLst>
          </p:cNvPr>
          <p:cNvSpPr txBox="1"/>
          <p:nvPr/>
        </p:nvSpPr>
        <p:spPr>
          <a:xfrm>
            <a:off x="838200" y="965912"/>
            <a:ext cx="3941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*Does not include Provincials</a:t>
            </a:r>
          </a:p>
          <a:p>
            <a:r>
              <a:rPr lang="en-US" i="1" dirty="0"/>
              <a:t>*Based on 50% membership contraction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0E6A206-7996-2444-B547-41A77BFE6C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8765069"/>
              </p:ext>
            </p:extLst>
          </p:nvPr>
        </p:nvGraphicFramePr>
        <p:xfrm>
          <a:off x="6096000" y="1668871"/>
          <a:ext cx="5074194" cy="4144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8184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CEF13E90-9CDB-FE45-9C79-32B5F3B047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80" cy="7223115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A1B3A86-5148-9F4B-9CAE-F1A9A4443A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101010"/>
              </p:ext>
            </p:extLst>
          </p:nvPr>
        </p:nvGraphicFramePr>
        <p:xfrm>
          <a:off x="1711569" y="1172307"/>
          <a:ext cx="6799386" cy="512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10554">
                  <a:extLst>
                    <a:ext uri="{9D8B030D-6E8A-4147-A177-3AD203B41FA5}">
                      <a16:colId xmlns:a16="http://schemas.microsoft.com/office/drawing/2014/main" val="2134600573"/>
                    </a:ext>
                  </a:extLst>
                </a:gridCol>
                <a:gridCol w="1488832">
                  <a:extLst>
                    <a:ext uri="{9D8B030D-6E8A-4147-A177-3AD203B41FA5}">
                      <a16:colId xmlns:a16="http://schemas.microsoft.com/office/drawing/2014/main" val="652043508"/>
                    </a:ext>
                  </a:extLst>
                </a:gridCol>
              </a:tblGrid>
              <a:tr h="318086">
                <a:tc>
                  <a:txBody>
                    <a:bodyPr/>
                    <a:lstStyle/>
                    <a:p>
                      <a:r>
                        <a:rPr lang="en-US" b="1" dirty="0"/>
                        <a:t>Revenue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Projections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9294286"/>
                  </a:ext>
                </a:extLst>
              </a:tr>
              <a:tr h="318086">
                <a:tc>
                  <a:txBody>
                    <a:bodyPr/>
                    <a:lstStyle/>
                    <a:p>
                      <a:r>
                        <a:rPr lang="en-US" dirty="0"/>
                        <a:t>Grants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$ 140, 148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72074492"/>
                  </a:ext>
                </a:extLst>
              </a:tr>
              <a:tr h="318086">
                <a:tc>
                  <a:txBody>
                    <a:bodyPr/>
                    <a:lstStyle/>
                    <a:p>
                      <a:r>
                        <a:rPr lang="en-US" dirty="0"/>
                        <a:t>Registration Fees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$ 306, 269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1152089"/>
                  </a:ext>
                </a:extLst>
              </a:tr>
              <a:tr h="318086">
                <a:tc>
                  <a:txBody>
                    <a:bodyPr/>
                    <a:lstStyle/>
                    <a:p>
                      <a:r>
                        <a:rPr lang="en-US" b="1" dirty="0"/>
                        <a:t>Total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$ 446, 417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571800"/>
                  </a:ext>
                </a:extLst>
              </a:tr>
              <a:tr h="3180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268747"/>
                  </a:ext>
                </a:extLst>
              </a:tr>
              <a:tr h="318086">
                <a:tc>
                  <a:txBody>
                    <a:bodyPr/>
                    <a:lstStyle/>
                    <a:p>
                      <a:r>
                        <a:rPr lang="en-US" b="1" dirty="0"/>
                        <a:t>Expenses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9336660"/>
                  </a:ext>
                </a:extLst>
              </a:tr>
              <a:tr h="318086">
                <a:tc>
                  <a:txBody>
                    <a:bodyPr/>
                    <a:lstStyle/>
                    <a:p>
                      <a:r>
                        <a:rPr lang="en-US" dirty="0"/>
                        <a:t>Office/Business Services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$ 292, 851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550183"/>
                  </a:ext>
                </a:extLst>
              </a:tr>
              <a:tr h="318086">
                <a:tc>
                  <a:txBody>
                    <a:bodyPr/>
                    <a:lstStyle/>
                    <a:p>
                      <a:r>
                        <a:rPr lang="en-US" dirty="0"/>
                        <a:t>Ringette Canada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$ 111, 000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89056306"/>
                  </a:ext>
                </a:extLst>
              </a:tr>
              <a:tr h="318086">
                <a:tc>
                  <a:txBody>
                    <a:bodyPr/>
                    <a:lstStyle/>
                    <a:p>
                      <a:r>
                        <a:rPr lang="en-US" dirty="0"/>
                        <a:t>Programming* </a:t>
                      </a:r>
                      <a:r>
                        <a:rPr lang="en-US" sz="1400" i="1" dirty="0"/>
                        <a:t>(cash flow dependent)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  42, 566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4278580"/>
                  </a:ext>
                </a:extLst>
              </a:tr>
              <a:tr h="318086">
                <a:tc>
                  <a:txBody>
                    <a:bodyPr/>
                    <a:lstStyle/>
                    <a:p>
                      <a:r>
                        <a:rPr lang="en-US" b="1" dirty="0"/>
                        <a:t>Total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$ 446, 417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5634370"/>
                  </a:ext>
                </a:extLst>
              </a:tr>
              <a:tr h="31808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66625346"/>
                  </a:ext>
                </a:extLst>
              </a:tr>
              <a:tr h="318086">
                <a:tc>
                  <a:txBody>
                    <a:bodyPr/>
                    <a:lstStyle/>
                    <a:p>
                      <a:r>
                        <a:rPr lang="en-US" dirty="0"/>
                        <a:t>Total Revenues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$ 446, 417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26800951"/>
                  </a:ext>
                </a:extLst>
              </a:tr>
              <a:tr h="318086">
                <a:tc>
                  <a:txBody>
                    <a:bodyPr/>
                    <a:lstStyle/>
                    <a:p>
                      <a:r>
                        <a:rPr lang="en-US" dirty="0"/>
                        <a:t>Total Expenses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$ 446, 417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54759273"/>
                  </a:ext>
                </a:extLst>
              </a:tr>
              <a:tr h="318086">
                <a:tc>
                  <a:txBody>
                    <a:bodyPr/>
                    <a:lstStyle/>
                    <a:p>
                      <a:r>
                        <a:rPr lang="en-US" dirty="0"/>
                        <a:t>Profit/Loss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 ----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6211355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78FADCE7-31E8-8245-BDC7-2109D9B4E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62" y="-30163"/>
            <a:ext cx="10515600" cy="1325563"/>
          </a:xfrm>
        </p:spPr>
        <p:txBody>
          <a:bodyPr/>
          <a:lstStyle/>
          <a:p>
            <a:r>
              <a:rPr lang="en-US" b="1" dirty="0"/>
              <a:t>2020-2021 BUDGET PROJECTIONS</a:t>
            </a:r>
          </a:p>
        </p:txBody>
      </p:sp>
    </p:spTree>
    <p:extLst>
      <p:ext uri="{BB962C8B-B14F-4D97-AF65-F5344CB8AC3E}">
        <p14:creationId xmlns:p14="http://schemas.microsoft.com/office/powerpoint/2010/main" val="4047282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outdoor, building, baseball&#10;&#10;Description automatically generated">
            <a:extLst>
              <a:ext uri="{FF2B5EF4-FFF2-40B4-BE49-F238E27FC236}">
                <a16:creationId xmlns:a16="http://schemas.microsoft.com/office/drawing/2014/main" id="{743F2906-39F1-47DE-AAFD-003ED72AC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90" y="330542"/>
            <a:ext cx="4937523" cy="277916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 descr="A person wearing a costume&#10;&#10;Description automatically generated">
            <a:extLst>
              <a:ext uri="{FF2B5EF4-FFF2-40B4-BE49-F238E27FC236}">
                <a16:creationId xmlns:a16="http://schemas.microsoft.com/office/drawing/2014/main" id="{B4ACF6D8-0F16-41E4-B440-5E1081781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921" y="2986413"/>
            <a:ext cx="5266353" cy="29623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 descr="A hockey game in the snow&#10;&#10;Description automatically generated">
            <a:extLst>
              <a:ext uri="{FF2B5EF4-FFF2-40B4-BE49-F238E27FC236}">
                <a16:creationId xmlns:a16="http://schemas.microsoft.com/office/drawing/2014/main" id="{052C9E50-649B-4EFF-9EC4-6969752E3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4765" y="3429000"/>
            <a:ext cx="4168740" cy="27791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DDBC0A-9A2A-7241-BA77-71A0A2C74E4A}"/>
              </a:ext>
            </a:extLst>
          </p:cNvPr>
          <p:cNvSpPr txBox="1"/>
          <p:nvPr/>
        </p:nvSpPr>
        <p:spPr>
          <a:xfrm>
            <a:off x="6438079" y="1997877"/>
            <a:ext cx="5556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C00000"/>
                </a:solidFill>
                <a:latin typeface="Lucida Handwriting" panose="03010101010101010101" pitchFamily="66" charset="77"/>
              </a:rPr>
              <a:t>Community	Collaboration	 Character </a:t>
            </a:r>
          </a:p>
          <a:p>
            <a:pPr algn="ctr"/>
            <a:endParaRPr lang="en-US" sz="1600" i="1" dirty="0">
              <a:solidFill>
                <a:srgbClr val="C00000"/>
              </a:solidFill>
              <a:latin typeface="Lucida Handwriting" panose="03010101010101010101" pitchFamily="66" charset="77"/>
            </a:endParaRPr>
          </a:p>
          <a:p>
            <a:pPr algn="ctr"/>
            <a:r>
              <a:rPr lang="en-US" sz="1600" i="1" dirty="0">
                <a:solidFill>
                  <a:srgbClr val="C00000"/>
                </a:solidFill>
                <a:latin typeface="Lucida Handwriting" panose="03010101010101010101" pitchFamily="66" charset="77"/>
              </a:rPr>
              <a:t>Competition	Challenge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09307778-7A11-0A40-BD8C-C671AEA602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2756" y="177655"/>
            <a:ext cx="986685" cy="12469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3FFA94-F352-EC41-B57B-B9AAB55BA10D}"/>
              </a:ext>
            </a:extLst>
          </p:cNvPr>
          <p:cNvSpPr txBox="1"/>
          <p:nvPr/>
        </p:nvSpPr>
        <p:spPr>
          <a:xfrm>
            <a:off x="7012294" y="1517686"/>
            <a:ext cx="4407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Lucida Handwriting" panose="03010101010101010101" pitchFamily="66" charset="77"/>
              </a:rPr>
              <a:t>Value led, Value Based</a:t>
            </a:r>
          </a:p>
        </p:txBody>
      </p:sp>
    </p:spTree>
    <p:extLst>
      <p:ext uri="{BB962C8B-B14F-4D97-AF65-F5344CB8AC3E}">
        <p14:creationId xmlns:p14="http://schemas.microsoft.com/office/powerpoint/2010/main" val="3357203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6957E4CD-F66C-D549-80DC-F2F760685F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0CC0B8-C656-6140-BFCF-B36CB0C10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430"/>
            <a:ext cx="10515600" cy="1325563"/>
          </a:xfrm>
        </p:spPr>
        <p:txBody>
          <a:bodyPr/>
          <a:lstStyle/>
          <a:p>
            <a:r>
              <a:rPr lang="en-US" b="1" dirty="0"/>
              <a:t>Mission, Vision &amp; Values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E5B92CA-A825-D647-B8EC-7272D50F02C8}"/>
              </a:ext>
            </a:extLst>
          </p:cNvPr>
          <p:cNvGrpSpPr/>
          <p:nvPr/>
        </p:nvGrpSpPr>
        <p:grpSpPr>
          <a:xfrm>
            <a:off x="1221050" y="1376312"/>
            <a:ext cx="5248668" cy="5089801"/>
            <a:chOff x="5214552" y="832368"/>
            <a:chExt cx="5263978" cy="518537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DC788E1-721D-B648-A6ED-BE8E5AA6D739}"/>
                </a:ext>
              </a:extLst>
            </p:cNvPr>
            <p:cNvSpPr/>
            <p:nvPr/>
          </p:nvSpPr>
          <p:spPr>
            <a:xfrm>
              <a:off x="5214552" y="832368"/>
              <a:ext cx="5263978" cy="5185373"/>
            </a:xfrm>
            <a:prstGeom prst="ellipse">
              <a:avLst/>
            </a:prstGeom>
            <a:noFill/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FB0F827-15CB-FB48-A911-EB3016F076B7}"/>
                </a:ext>
              </a:extLst>
            </p:cNvPr>
            <p:cNvCxnSpPr>
              <a:stCxn id="9" idx="0"/>
              <a:endCxn id="9" idx="4"/>
            </p:cNvCxnSpPr>
            <p:nvPr/>
          </p:nvCxnSpPr>
          <p:spPr>
            <a:xfrm>
              <a:off x="7846541" y="832368"/>
              <a:ext cx="0" cy="5185373"/>
            </a:xfrm>
            <a:prstGeom prst="line">
              <a:avLst/>
            </a:prstGeom>
            <a:ln w="857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3345429-9FA7-4742-A0AA-2579FCDB0A35}"/>
                </a:ext>
              </a:extLst>
            </p:cNvPr>
            <p:cNvSpPr txBox="1"/>
            <p:nvPr/>
          </p:nvSpPr>
          <p:spPr>
            <a:xfrm>
              <a:off x="6279193" y="2033305"/>
              <a:ext cx="8595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VISION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61BE11A-79CC-8C4D-B3F8-5967154C146A}"/>
                </a:ext>
              </a:extLst>
            </p:cNvPr>
            <p:cNvSpPr txBox="1"/>
            <p:nvPr/>
          </p:nvSpPr>
          <p:spPr>
            <a:xfrm>
              <a:off x="8463134" y="2025879"/>
              <a:ext cx="10473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MISSION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D7EDCA-D5AA-EF44-A50C-183E2E448FC7}"/>
                </a:ext>
              </a:extLst>
            </p:cNvPr>
            <p:cNvSpPr txBox="1"/>
            <p:nvPr/>
          </p:nvSpPr>
          <p:spPr>
            <a:xfrm>
              <a:off x="5572138" y="3983173"/>
              <a:ext cx="2273643" cy="953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Ringette is recognized as a sport which builds </a:t>
              </a:r>
              <a:r>
                <a:rPr lang="en-US" sz="1400" b="1" dirty="0"/>
                <a:t>Character</a:t>
              </a:r>
              <a:r>
                <a:rPr lang="en-US" sz="1400" dirty="0"/>
                <a:t> through </a:t>
              </a:r>
              <a:r>
                <a:rPr lang="en-US" sz="1400" b="1" dirty="0"/>
                <a:t>Community</a:t>
              </a:r>
              <a:r>
                <a:rPr lang="en-US" sz="1400" dirty="0"/>
                <a:t> &amp; </a:t>
              </a:r>
              <a:r>
                <a:rPr lang="en-US" sz="1400" b="1" dirty="0"/>
                <a:t>Competition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978ACBD-485F-8B40-91EE-B1CA2A4860E8}"/>
                </a:ext>
              </a:extLst>
            </p:cNvPr>
            <p:cNvSpPr txBox="1"/>
            <p:nvPr/>
          </p:nvSpPr>
          <p:spPr>
            <a:xfrm>
              <a:off x="8167817" y="4017481"/>
              <a:ext cx="1729946" cy="953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Ringette Ontario is committed to </a:t>
              </a:r>
              <a:r>
                <a:rPr lang="en-US" sz="1400" b="1" dirty="0"/>
                <a:t>Nurture</a:t>
              </a:r>
              <a:r>
                <a:rPr lang="en-US" sz="1400" dirty="0"/>
                <a:t>, </a:t>
              </a:r>
              <a:r>
                <a:rPr lang="en-US" sz="1400" b="1" dirty="0"/>
                <a:t>Promote </a:t>
              </a:r>
              <a:r>
                <a:rPr lang="en-US" sz="1400" dirty="0"/>
                <a:t>and </a:t>
              </a:r>
              <a:r>
                <a:rPr lang="en-US" sz="1400" b="1" dirty="0"/>
                <a:t>Advocate</a:t>
              </a:r>
              <a:r>
                <a:rPr lang="en-US" sz="1400" dirty="0"/>
                <a:t> for Ringette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A08322E-B7F2-A64C-ADE4-28BFA43F65B9}"/>
                </a:ext>
              </a:extLst>
            </p:cNvPr>
            <p:cNvSpPr/>
            <p:nvPr/>
          </p:nvSpPr>
          <p:spPr>
            <a:xfrm>
              <a:off x="6524368" y="3212757"/>
              <a:ext cx="370702" cy="39300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0FAC7E4-8618-0A4A-A49B-72B4506A40AA}"/>
                </a:ext>
              </a:extLst>
            </p:cNvPr>
            <p:cNvSpPr/>
            <p:nvPr/>
          </p:nvSpPr>
          <p:spPr>
            <a:xfrm>
              <a:off x="8847439" y="3249651"/>
              <a:ext cx="370702" cy="39300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930E2C1-3E17-1E4A-A765-EB7178E0CCA3}"/>
              </a:ext>
            </a:extLst>
          </p:cNvPr>
          <p:cNvSpPr txBox="1"/>
          <p:nvPr/>
        </p:nvSpPr>
        <p:spPr>
          <a:xfrm>
            <a:off x="6888627" y="2346909"/>
            <a:ext cx="4998573" cy="2731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are an athlete centric organization who makes value driven decisions.</a:t>
            </a:r>
          </a:p>
          <a:p>
            <a:endParaRPr lang="en-US" dirty="0"/>
          </a:p>
          <a:p>
            <a:pPr>
              <a:lnSpc>
                <a:spcPct val="150000"/>
              </a:lnSpc>
            </a:pPr>
            <a:r>
              <a:rPr lang="en-US" sz="1600" b="1" i="1" dirty="0">
                <a:solidFill>
                  <a:srgbClr val="C00000"/>
                </a:solidFill>
              </a:rPr>
              <a:t>Community: </a:t>
            </a:r>
            <a:r>
              <a:rPr lang="en-US" sz="1400" dirty="0"/>
              <a:t>We build community on mutual respect</a:t>
            </a:r>
          </a:p>
          <a:p>
            <a:pPr>
              <a:lnSpc>
                <a:spcPct val="150000"/>
              </a:lnSpc>
            </a:pPr>
            <a:r>
              <a:rPr lang="en-US" sz="1600" b="1" i="1" dirty="0">
                <a:solidFill>
                  <a:srgbClr val="C00000"/>
                </a:solidFill>
              </a:rPr>
              <a:t>Collaboration: </a:t>
            </a:r>
            <a:r>
              <a:rPr lang="en-US" sz="1400" dirty="0"/>
              <a:t>We work as a team to achieve our goals</a:t>
            </a:r>
          </a:p>
          <a:p>
            <a:pPr>
              <a:lnSpc>
                <a:spcPct val="150000"/>
              </a:lnSpc>
            </a:pPr>
            <a:r>
              <a:rPr lang="en-US" sz="1600" b="1" i="1" dirty="0">
                <a:solidFill>
                  <a:srgbClr val="C00000"/>
                </a:solidFill>
              </a:rPr>
              <a:t>Character: </a:t>
            </a:r>
            <a:r>
              <a:rPr lang="en-US" sz="1400" dirty="0"/>
              <a:t>We build character, resilience &amp; dedication</a:t>
            </a:r>
          </a:p>
          <a:p>
            <a:pPr>
              <a:lnSpc>
                <a:spcPct val="150000"/>
              </a:lnSpc>
            </a:pPr>
            <a:r>
              <a:rPr lang="en-US" sz="1600" b="1" i="1" dirty="0">
                <a:solidFill>
                  <a:srgbClr val="C00000"/>
                </a:solidFill>
              </a:rPr>
              <a:t>Challenge: </a:t>
            </a:r>
            <a:r>
              <a:rPr lang="en-US" sz="1400" dirty="0"/>
              <a:t>We view challenge as an opportunity for growth </a:t>
            </a:r>
          </a:p>
          <a:p>
            <a:pPr>
              <a:lnSpc>
                <a:spcPct val="150000"/>
              </a:lnSpc>
            </a:pPr>
            <a:r>
              <a:rPr lang="en-US" sz="1600" b="1" i="1" dirty="0">
                <a:solidFill>
                  <a:srgbClr val="C00000"/>
                </a:solidFill>
              </a:rPr>
              <a:t>Competition: </a:t>
            </a:r>
            <a:r>
              <a:rPr lang="en-US" sz="1400" dirty="0"/>
              <a:t>We seek out and embrace good competition </a:t>
            </a:r>
          </a:p>
        </p:txBody>
      </p:sp>
    </p:spTree>
    <p:extLst>
      <p:ext uri="{BB962C8B-B14F-4D97-AF65-F5344CB8AC3E}">
        <p14:creationId xmlns:p14="http://schemas.microsoft.com/office/powerpoint/2010/main" val="3194420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ADD13111-20A0-B04B-A7F9-2B897E1547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80" cy="6946545"/>
          </a:xfrm>
          <a:prstGeom prst="rect">
            <a:avLst/>
          </a:prstGeom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B7603D2F-B182-524F-B454-5FB60EA89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599" y="230469"/>
            <a:ext cx="10515600" cy="1325563"/>
          </a:xfrm>
        </p:spPr>
        <p:txBody>
          <a:bodyPr/>
          <a:lstStyle/>
          <a:p>
            <a:r>
              <a:rPr lang="en-US" b="1" dirty="0"/>
              <a:t>Focused on our Strategic Priorities</a:t>
            </a: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DB08ABF0-C7D0-6148-BD4B-B938A4ECFD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9248219"/>
              </p:ext>
            </p:extLst>
          </p:nvPr>
        </p:nvGraphicFramePr>
        <p:xfrm>
          <a:off x="2042541" y="1091704"/>
          <a:ext cx="7179275" cy="5535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61238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E9210ED3-C64E-B74A-AE34-BBA069C3AC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83EA41-686C-0F4B-93F5-C61A68344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Safe Sport Environment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9282C0-FB63-0144-9EC4-84133E70AC9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505113"/>
            <a:ext cx="10515600" cy="4608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Brand new suite of Safe Sport Policies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Partnership with Sterling </a:t>
            </a:r>
            <a:r>
              <a:rPr lang="en-US" dirty="0" err="1"/>
              <a:t>BackCheck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Updated complaint management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Improved injury management and tracking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Successful implementation of Rowans Law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Risk Registry review 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746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5C0880F1-0730-6645-A71F-DF274EE507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A64141-C973-544F-8154-001775778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Operational Excellence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330B75-E2FD-7C42-A947-B645356F1C4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64444" y="1228775"/>
            <a:ext cx="9059943" cy="4314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Successful implementation of RAMP (MMS)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Increased registration by 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Increased communication pathways and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Operating plans were close to 90% complete with some areas pushed forward or revised based on resources/timing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Provincial Accommodation process created and implemented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Active within the sport community in Ontario seeing an inclusion of Ringette at the table for Provincial and multi-sport working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Finalization of Club Playbook for launch in August</a:t>
            </a:r>
          </a:p>
        </p:txBody>
      </p:sp>
    </p:spTree>
    <p:extLst>
      <p:ext uri="{BB962C8B-B14F-4D97-AF65-F5344CB8AC3E}">
        <p14:creationId xmlns:p14="http://schemas.microsoft.com/office/powerpoint/2010/main" val="925368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AFEE9F05-A96B-D242-B7DE-2CB007F870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FF271D-9B72-5846-B342-E92FDEA9E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414"/>
            <a:ext cx="10515600" cy="1325563"/>
          </a:xfrm>
        </p:spPr>
        <p:txBody>
          <a:bodyPr/>
          <a:lstStyle/>
          <a:p>
            <a:r>
              <a:rPr lang="en-US" b="1" dirty="0"/>
              <a:t>Participant Pathways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26E98C-A2D0-AC42-B85A-14E0B5CDF72B}"/>
              </a:ext>
            </a:extLst>
          </p:cNvPr>
          <p:cNvSpPr/>
          <p:nvPr/>
        </p:nvSpPr>
        <p:spPr>
          <a:xfrm>
            <a:off x="940526" y="1449977"/>
            <a:ext cx="2899954" cy="48201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650B71-9BDB-8145-88B7-9B6D82B0178B}"/>
              </a:ext>
            </a:extLst>
          </p:cNvPr>
          <p:cNvSpPr/>
          <p:nvPr/>
        </p:nvSpPr>
        <p:spPr>
          <a:xfrm>
            <a:off x="4528458" y="1449977"/>
            <a:ext cx="2899954" cy="48201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C9F8D8-C591-964C-A203-2916E01D7189}"/>
              </a:ext>
            </a:extLst>
          </p:cNvPr>
          <p:cNvSpPr/>
          <p:nvPr/>
        </p:nvSpPr>
        <p:spPr>
          <a:xfrm>
            <a:off x="8288601" y="1449977"/>
            <a:ext cx="2899954" cy="48201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8EAF71-3019-3841-8D0E-FF96F2C167F1}"/>
              </a:ext>
            </a:extLst>
          </p:cNvPr>
          <p:cNvSpPr txBox="1"/>
          <p:nvPr/>
        </p:nvSpPr>
        <p:spPr>
          <a:xfrm>
            <a:off x="1071154" y="1606731"/>
            <a:ext cx="263869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D81E00"/>
                </a:solidFill>
              </a:rPr>
              <a:t>Coaching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22 Clinics were held for new coaches this season (10 CSI and 12 CI)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50 CI Certifications completed by 6 Coach Evaluators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6 new Coach Evaluators (including RO TD) trained and 3 current Coach Developers completed refresher in February funded by Coach Association of Ontario/Canada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New Junior Coach Role was popular and effective way to get our younger players interested in coaching – 64 registered on TRF’s this season</a:t>
            </a:r>
          </a:p>
          <a:p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899732-28C4-2F48-964B-A7010BC1A44B}"/>
              </a:ext>
            </a:extLst>
          </p:cNvPr>
          <p:cNvSpPr txBox="1"/>
          <p:nvPr/>
        </p:nvSpPr>
        <p:spPr>
          <a:xfrm>
            <a:off x="4632959" y="1551750"/>
            <a:ext cx="263869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D81E00"/>
                </a:solidFill>
              </a:rPr>
              <a:t>Officiating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Total of 60 Clinics this fall (12 Level 1, 6 Level 2/3, 1 Level 4 , 3 Online Instructor Clinics and 38 Refreshers)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Expanded the POD program to a regional based program. The program included 22 officials this season and all were invited to attend the U12 Provincial Event in Sault Ste Marie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575 Evaluations completed this season, 62 Upgrades in Officiating Levels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Supported 8 officials through the 3 scouting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497149-79BB-1443-A80A-13147B254E32}"/>
              </a:ext>
            </a:extLst>
          </p:cNvPr>
          <p:cNvSpPr txBox="1"/>
          <p:nvPr/>
        </p:nvSpPr>
        <p:spPr>
          <a:xfrm>
            <a:off x="8482148" y="1551750"/>
            <a:ext cx="2638697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D81E00"/>
                </a:solidFill>
              </a:rPr>
              <a:t>Athlete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OWG was a success – improved 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AAA program was well received but more work to be done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/>
              <a:t>RO Talent Scouting program launched at AA Provincials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/>
              <a:t>Competition Review took place with participation from across the province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/>
              <a:t>Children’s Ringette program finalized and ready to launch for 2020-2021 season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/>
              <a:t>Active &amp; engaged Athlete Advisory Committee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27227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CD160DC3-F3D1-8B47-891F-7D9CFAC02C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CFDCEE-4149-DE4D-B187-DEE8E2263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183"/>
            <a:ext cx="10515600" cy="1325563"/>
          </a:xfrm>
        </p:spPr>
        <p:txBody>
          <a:bodyPr/>
          <a:lstStyle/>
          <a:p>
            <a:r>
              <a:rPr lang="en-US" b="1" dirty="0"/>
              <a:t>Partnerships &amp; Awareness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A1EDB4-0034-AF44-83A3-F1BA45C35B2A}"/>
              </a:ext>
            </a:extLst>
          </p:cNvPr>
          <p:cNvSpPr/>
          <p:nvPr/>
        </p:nvSpPr>
        <p:spPr>
          <a:xfrm>
            <a:off x="470263" y="1494746"/>
            <a:ext cx="2939143" cy="46709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5B632C-EB19-E648-AABD-4AFE6AE0BD80}"/>
              </a:ext>
            </a:extLst>
          </p:cNvPr>
          <p:cNvSpPr/>
          <p:nvPr/>
        </p:nvSpPr>
        <p:spPr>
          <a:xfrm>
            <a:off x="3695159" y="1500325"/>
            <a:ext cx="3431727" cy="34303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7EBE35-0DF7-7E49-B12C-202F65F7F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1804" y="2662934"/>
            <a:ext cx="4655820" cy="12115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DF51AC-ADF6-AE4C-AB75-3A2CF6829CFE}"/>
              </a:ext>
            </a:extLst>
          </p:cNvPr>
          <p:cNvSpPr txBox="1"/>
          <p:nvPr/>
        </p:nvSpPr>
        <p:spPr>
          <a:xfrm>
            <a:off x="587829" y="1606731"/>
            <a:ext cx="269094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>
                <a:solidFill>
                  <a:srgbClr val="C00000"/>
                </a:solidFill>
              </a:rPr>
              <a:t>Social Media &amp; Communications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/>
              <a:t>Launched RO Rundown and monthly blog.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/>
              <a:t>Increased communication database from 564 to 986 subscribers.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Average open rate of 59.1%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/>
              <a:t>Further increased traction through paid advertisements.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r>
              <a:rPr lang="en-CA" sz="1400" b="1" dirty="0">
                <a:solidFill>
                  <a:srgbClr val="C00000"/>
                </a:solidFill>
                <a:effectLst/>
              </a:rPr>
              <a:t>Association Marketing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/>
              <a:t>RO Roadshow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Attended tournaments in each region to highlight ringette and safety.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/>
              <a:t>Worked directly with struggling associations to improve marketing efforts.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0964B3-7E20-484D-8A0C-203EACF3A2C7}"/>
              </a:ext>
            </a:extLst>
          </p:cNvPr>
          <p:cNvSpPr txBox="1"/>
          <p:nvPr/>
        </p:nvSpPr>
        <p:spPr>
          <a:xfrm>
            <a:off x="7785463" y="1745879"/>
            <a:ext cx="356833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C00000"/>
                </a:solidFill>
              </a:rPr>
              <a:t>#</a:t>
            </a:r>
            <a:r>
              <a:rPr lang="en-US" sz="2800" b="1" i="1" dirty="0" err="1">
                <a:solidFill>
                  <a:srgbClr val="C00000"/>
                </a:solidFill>
              </a:rPr>
              <a:t>WeWill</a:t>
            </a:r>
            <a:endParaRPr lang="en-US" sz="2800" b="1" i="1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FEAB90-0CDF-F348-912A-A8B78E0971B1}"/>
              </a:ext>
            </a:extLst>
          </p:cNvPr>
          <p:cNvSpPr txBox="1"/>
          <p:nvPr/>
        </p:nvSpPr>
        <p:spPr>
          <a:xfrm>
            <a:off x="3879669" y="1606731"/>
            <a:ext cx="293914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>
                <a:solidFill>
                  <a:srgbClr val="C00000"/>
                </a:solidFill>
              </a:rPr>
              <a:t>Partnerships, Sponsors &amp; Opportunities  </a:t>
            </a:r>
            <a:endParaRPr lang="en-CA" sz="1400" dirty="0">
              <a:solidFill>
                <a:srgbClr val="C00000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/>
              <a:t>Girl Expo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/>
              <a:t>Gracie's gals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Love Week Collaboration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/>
              <a:t>MLSE Launchpad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Gym ringette initiative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/>
              <a:t>See What She Can Do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Blog and digital marketing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 err="1"/>
              <a:t>iSI</a:t>
            </a:r>
            <a:r>
              <a:rPr lang="en-CA" sz="1400" dirty="0"/>
              <a:t> Live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Ringette broadcasting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/>
              <a:t>Hometown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Merchandise and Apparel provider </a:t>
            </a:r>
          </a:p>
          <a:p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D99A87-FCDC-5D4C-BB8E-8A4668190919}"/>
              </a:ext>
            </a:extLst>
          </p:cNvPr>
          <p:cNvSpPr txBox="1"/>
          <p:nvPr/>
        </p:nvSpPr>
        <p:spPr>
          <a:xfrm>
            <a:off x="7412639" y="4387257"/>
            <a:ext cx="4414150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sz="1600" b="1" dirty="0">
                <a:solidFill>
                  <a:srgbClr val="C00000"/>
                </a:solidFill>
              </a:rPr>
              <a:t>Marketing Campaigns </a:t>
            </a:r>
            <a:endParaRPr lang="en-CA" sz="1600" b="1" dirty="0">
              <a:solidFill>
                <a:srgbClr val="C00000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/>
              <a:t>We Will (Entire Season)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Shared stories of members at all levels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/>
              <a:t>Rowan’s Law (September)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/>
              <a:t>Love Week (February)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/>
              <a:t>Banner Season (February/March)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/>
              <a:t>Safe Sport (May)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BD713C-978A-BB49-91D2-DC199A098847}"/>
              </a:ext>
            </a:extLst>
          </p:cNvPr>
          <p:cNvSpPr txBox="1"/>
          <p:nvPr/>
        </p:nvSpPr>
        <p:spPr>
          <a:xfrm>
            <a:off x="3695159" y="5251269"/>
            <a:ext cx="343172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Introduction of our new Online Engagement Program: </a:t>
            </a:r>
            <a:r>
              <a:rPr lang="en-US" dirty="0">
                <a:solidFill>
                  <a:srgbClr val="C00000"/>
                </a:solidFill>
              </a:rPr>
              <a:t>Team Talk</a:t>
            </a:r>
          </a:p>
        </p:txBody>
      </p:sp>
    </p:spTree>
    <p:extLst>
      <p:ext uri="{BB962C8B-B14F-4D97-AF65-F5344CB8AC3E}">
        <p14:creationId xmlns:p14="http://schemas.microsoft.com/office/powerpoint/2010/main" val="3248242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2BBC0E69-B0F4-B648-96A3-E00121F92D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492575-FD1F-2C45-87C1-379DBE2AB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2019-2020 BUDGET REVIEW &amp; PROJECTIONS</a:t>
            </a:r>
            <a:endParaRPr lang="en-US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F230F318-A21E-4EB9-972F-0EA3CFB4DB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8008817"/>
              </p:ext>
            </p:extLst>
          </p:nvPr>
        </p:nvGraphicFramePr>
        <p:xfrm>
          <a:off x="905069" y="1850528"/>
          <a:ext cx="10448731" cy="3887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24343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6957E4CD-F66C-D549-80DC-F2F760685F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0CC0B8-C656-6140-BFCF-B36CB0C10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45" y="378188"/>
            <a:ext cx="10515600" cy="1325563"/>
          </a:xfrm>
        </p:spPr>
        <p:txBody>
          <a:bodyPr/>
          <a:lstStyle/>
          <a:p>
            <a:r>
              <a:rPr lang="en-US" b="1" dirty="0"/>
              <a:t>2019-2020 BUDGET REVIEW &amp; PROJECTIONS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A4EF3938-B3D2-4AD7-A85D-B37A998F9F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186158"/>
              </p:ext>
            </p:extLst>
          </p:nvPr>
        </p:nvGraphicFramePr>
        <p:xfrm>
          <a:off x="886408" y="1548882"/>
          <a:ext cx="10515600" cy="4273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286329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12256</TotalTime>
  <Words>1113</Words>
  <Application>Microsoft Macintosh PowerPoint</Application>
  <PresentationFormat>Widescreen</PresentationFormat>
  <Paragraphs>255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Lucida Handwriting</vt:lpstr>
      <vt:lpstr>Office Theme</vt:lpstr>
      <vt:lpstr>Ringette Ontario Executive Director Report</vt:lpstr>
      <vt:lpstr>Mission, Vision &amp; Values</vt:lpstr>
      <vt:lpstr>Focused on our Strategic Priorities</vt:lpstr>
      <vt:lpstr>Safe Sport Environment</vt:lpstr>
      <vt:lpstr>Operational Excellence</vt:lpstr>
      <vt:lpstr>Participant Pathways</vt:lpstr>
      <vt:lpstr>Partnerships &amp; Awareness</vt:lpstr>
      <vt:lpstr>2019-2020 BUDGET REVIEW &amp; PROJECTIONS</vt:lpstr>
      <vt:lpstr>2019-2020 BUDGET REVIEW &amp; PROJECTIONS</vt:lpstr>
      <vt:lpstr>MEMBERSHIP FEES</vt:lpstr>
      <vt:lpstr>2020-2021 Season</vt:lpstr>
      <vt:lpstr>Safe Sport Environment</vt:lpstr>
      <vt:lpstr>Operational Excellence</vt:lpstr>
      <vt:lpstr>Participant Pathways</vt:lpstr>
      <vt:lpstr>Partnerships &amp; Brand Awareness</vt:lpstr>
      <vt:lpstr>2020-2021 BUDGET PROJECTIONS*</vt:lpstr>
      <vt:lpstr>2020-2021 BUDGET PROJECTIONS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Ringette Ontario</dc:title>
  <dc:creator>Pamela Julian</dc:creator>
  <cp:lastModifiedBy>Pamela Julian</cp:lastModifiedBy>
  <cp:revision>54</cp:revision>
  <dcterms:created xsi:type="dcterms:W3CDTF">2020-07-08T19:53:02Z</dcterms:created>
  <dcterms:modified xsi:type="dcterms:W3CDTF">2020-07-25T19:55:56Z</dcterms:modified>
</cp:coreProperties>
</file>