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61" r:id="rId4"/>
    <p:sldId id="262" r:id="rId5"/>
    <p:sldId id="264" r:id="rId6"/>
    <p:sldId id="280" r:id="rId7"/>
    <p:sldId id="257" r:id="rId8"/>
    <p:sldId id="258" r:id="rId9"/>
    <p:sldId id="279" r:id="rId10"/>
    <p:sldId id="282" r:id="rId11"/>
    <p:sldId id="283" r:id="rId12"/>
    <p:sldId id="270" r:id="rId13"/>
    <p:sldId id="284" r:id="rId14"/>
    <p:sldId id="27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A209C-EB3F-4D9D-9B2E-B415AA98BFC1}" v="29" dt="2022-10-15T16:27:47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9C64-3ADC-4EBC-85B9-57D3E495ACE3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1D1DB-1733-46B4-B093-EBC5427FD6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64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49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24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A84B-F3A1-4A84-BE65-84259E42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8E966-AD9C-41BD-94CE-5782FE18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3B33B-C1A0-46AB-B437-F8A6B4D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3B6D-A3CC-4833-861A-6065984F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77409-4C05-40EA-9739-5517658A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29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6076-3101-4DEF-8226-3FFBB53E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E7423-1E81-4EC5-A94C-877F50466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FDF36-919F-4F35-BEE8-D511BE03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F5F9-21DF-4DD0-A6DE-CF144AAB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BEA4D-F147-4F3D-B153-6838E972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99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C4FCD-7135-4491-B628-77F897298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F5BE8-8B4E-4342-8A2B-E3E3A2D6F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1FAD6-DBFA-49C4-B748-BF5E75E9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3FD9-2894-4EB4-94F6-F9FEA0A1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5D8A2-7A43-4989-9115-710FA0DB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25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– Intro">
  <p:cSld name="Content –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body" idx="1"/>
          </p:nvPr>
        </p:nvSpPr>
        <p:spPr>
          <a:xfrm>
            <a:off x="539998" y="1080000"/>
            <a:ext cx="7341602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Google Shape;25;p49"/>
          <p:cNvCxnSpPr/>
          <p:nvPr/>
        </p:nvCxnSpPr>
        <p:spPr>
          <a:xfrm>
            <a:off x="540000" y="828000"/>
            <a:ext cx="11088000" cy="0"/>
          </a:xfrm>
          <a:prstGeom prst="straightConnector1">
            <a:avLst/>
          </a:prstGeom>
          <a:noFill/>
          <a:ln w="9525" cap="flat" cmpd="sng">
            <a:solidFill>
              <a:srgbClr val="58595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49"/>
          <p:cNvSpPr txBox="1">
            <a:spLocks noGrp="1"/>
          </p:cNvSpPr>
          <p:nvPr>
            <p:ph type="ftr" idx="11"/>
          </p:nvPr>
        </p:nvSpPr>
        <p:spPr>
          <a:xfrm>
            <a:off x="1800000" y="6242796"/>
            <a:ext cx="4114800" cy="61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10908000" y="6242796"/>
            <a:ext cx="720000" cy="61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1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7C4A-0B93-4F59-BAF7-96688198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6AF8-B338-496A-9EBE-490FECFC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2F18-725B-4CF7-B9E9-2E2AA463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E71C3-C667-4465-96BF-3B997AD8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72CF-C621-47E9-BF05-6EE70F8A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20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0D86-022A-4EBF-9A93-8BF4849A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47CD0-1212-4E31-98F0-C528BA21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2414-9912-45BE-9CBC-2082F9D6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2584-1642-4E56-8A73-CFF0D735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A420A-BE05-43ED-95BE-19E20DC3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42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893-8EDF-44FE-9228-6EE1368A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ACA8-ED49-40F7-9FF1-B705D11E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F7C4B-4617-4991-8F3D-1417A2FE5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9E206-26B2-40B3-92F0-0C8E3175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65D2E-ACC0-4EE0-8A63-C491E154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4252D-5AAA-44CF-B6E3-F4D01D34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32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BD1E-448D-4080-A755-91FB502A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DEC67-F4BD-4301-A12B-900F19597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39AC5-337E-499D-BB0E-BEEDADB26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04AF7-4FBA-4ED7-A71B-F409E6AA5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BA34A-F4A3-4A71-83E5-FB72DC7AF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8BF42-54DF-4EE2-AB60-272EA323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0AF52-8E51-4081-A4B5-98850A90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99E87-D99B-4D8B-A6BC-5E28003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1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5742-42C8-40DA-B2DC-57BB504A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FDBBA-16A6-4B02-AB39-877BBB57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EB6A-4DE1-4D49-AD68-5F98185E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8FA97-2D00-40D8-8042-BF90D625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30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43825-3AAC-4EF7-9D87-ACE05AE8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85EB6-18A5-409E-B6E2-E71F6F77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A65D8-205A-49BD-B484-6BF7A24B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8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5CED-FE31-422B-B93B-F975D192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B136-99D3-429E-B77A-9E2A4D1EF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3469B-FCF5-4463-B058-9B2C89B8C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22930-1264-425C-B24B-2D88F43B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373A6-154B-45E1-9F88-EE63E985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F7ABA-3F15-46DD-ACAB-8896E767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40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5AC5-F357-41FD-93D7-A8B9B87A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E837E-15DA-4FE9-B49F-1B3A97B12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C3CAF-504B-4098-A971-7A24EB73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2ACB6-3CF5-4A55-889F-C478AFD1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BA9E-2BC4-42D4-88B9-C49B6FAD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AC34A-2AE1-4820-857A-A2D096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1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CA13B-E66E-4497-8F4E-748FA48B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3E3CE-37A5-43FD-AA50-08568C19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B66A-63D2-46D9-9FF3-D2B4463CC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C5CF-7BAE-4CD2-A01F-C772D6874D4B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064A-F775-40C8-831E-76AB5ADD8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A0457-59FE-42D8-BC66-1C01DF017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D711-85E7-4C03-83D2-3117C88FB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06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22C1-BDAF-4092-98DE-100BF486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352" y="1126181"/>
            <a:ext cx="9144000" cy="2387600"/>
          </a:xfrm>
        </p:spPr>
        <p:txBody>
          <a:bodyPr/>
          <a:lstStyle/>
          <a:p>
            <a:r>
              <a:rPr lang="en-CA" dirty="0"/>
              <a:t>Ringette Ontario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FE5C5-E36D-426C-91C4-B3FAE9AD2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5751"/>
            <a:ext cx="9144000" cy="1655762"/>
          </a:xfrm>
        </p:spPr>
        <p:txBody>
          <a:bodyPr/>
          <a:lstStyle/>
          <a:p>
            <a:r>
              <a:rPr lang="en-CA" dirty="0"/>
              <a:t>Report to the Membership</a:t>
            </a:r>
          </a:p>
          <a:p>
            <a:r>
              <a:rPr lang="en-CA" dirty="0"/>
              <a:t>Annual General Meeting 2022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689E6A81-E1AD-C34C-9F68-154F7FD9D928}"/>
              </a:ext>
            </a:extLst>
          </p:cNvPr>
          <p:cNvSpPr/>
          <p:nvPr/>
        </p:nvSpPr>
        <p:spPr>
          <a:xfrm rot="19058913">
            <a:off x="-2063951" y="-686257"/>
            <a:ext cx="6862129" cy="3440062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2E270933-2AEF-DA49-8FF8-23F97E271B6D}"/>
              </a:ext>
            </a:extLst>
          </p:cNvPr>
          <p:cNvSpPr/>
          <p:nvPr/>
        </p:nvSpPr>
        <p:spPr>
          <a:xfrm rot="13604267">
            <a:off x="-2323844" y="3831335"/>
            <a:ext cx="6783180" cy="3485402"/>
          </a:xfrm>
          <a:prstGeom prst="triangle">
            <a:avLst>
              <a:gd name="adj" fmla="val 4627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oogle Shape;2209;p90" descr="Ringette Ontario">
            <a:extLst>
              <a:ext uri="{FF2B5EF4-FFF2-40B4-BE49-F238E27FC236}">
                <a16:creationId xmlns:a16="http://schemas.microsoft.com/office/drawing/2014/main" id="{85BE7D31-C298-4310-9659-76D5000A13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701" y="1776050"/>
            <a:ext cx="2956303" cy="347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49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3340" y="1222248"/>
            <a:ext cx="11484269" cy="5823346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11895">
              <a:spcBef>
                <a:spcPts val="94"/>
              </a:spcBef>
              <a:tabLst>
                <a:tab pos="226002" algn="l"/>
              </a:tabLst>
            </a:pPr>
            <a:r>
              <a:rPr sz="4000" b="1" spc="-5" dirty="0">
                <a:latin typeface="Arial"/>
                <a:cs typeface="Arial"/>
              </a:rPr>
              <a:t>Player </a:t>
            </a:r>
            <a:r>
              <a:rPr sz="4000" b="1" dirty="0">
                <a:latin typeface="Arial"/>
                <a:cs typeface="Arial"/>
              </a:rPr>
              <a:t>development and opportunities</a:t>
            </a:r>
            <a:endParaRPr lang="en-CA" sz="4000" b="1" dirty="0">
              <a:latin typeface="Arial"/>
              <a:cs typeface="Arial"/>
            </a:endParaRPr>
          </a:p>
          <a:p>
            <a:pPr marL="297645" indent="-28575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CA" sz="2400" dirty="0">
                <a:solidFill>
                  <a:srgbClr val="D50015"/>
                </a:solidFill>
                <a:latin typeface="Arial"/>
                <a:cs typeface="Arial"/>
              </a:rPr>
              <a:t>Grow the grassroots program</a:t>
            </a:r>
          </a:p>
          <a:p>
            <a:pPr marL="297645" indent="-28575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CA" sz="2400" dirty="0">
                <a:solidFill>
                  <a:srgbClr val="D50015"/>
                </a:solidFill>
                <a:latin typeface="Arial"/>
                <a:cs typeface="Arial"/>
              </a:rPr>
              <a:t>Offer competitive play at all levels</a:t>
            </a:r>
          </a:p>
          <a:p>
            <a:pPr marL="297645" indent="-28575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CA" sz="2400" dirty="0">
                <a:solidFill>
                  <a:srgbClr val="D50015"/>
                </a:solidFill>
                <a:latin typeface="Arial"/>
                <a:cs typeface="Arial"/>
              </a:rPr>
              <a:t>Players should be able to choose where they play</a:t>
            </a:r>
          </a:p>
          <a:p>
            <a:pPr marL="297645" indent="-28575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CA" sz="2400" dirty="0">
                <a:solidFill>
                  <a:srgbClr val="D50015"/>
                </a:solidFill>
                <a:latin typeface="Arial"/>
                <a:cs typeface="Arial"/>
              </a:rPr>
              <a:t>More coach development opportunities</a:t>
            </a:r>
          </a:p>
          <a:p>
            <a:pPr marL="297645" indent="-28575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CA" sz="2400" dirty="0">
                <a:solidFill>
                  <a:srgbClr val="D50015"/>
                </a:solidFill>
                <a:latin typeface="Arial"/>
                <a:cs typeface="Arial"/>
              </a:rPr>
              <a:t>Transparent policies on try-outs, team formation</a:t>
            </a:r>
            <a:endParaRPr sz="2400" dirty="0">
              <a:solidFill>
                <a:srgbClr val="D50015"/>
              </a:solidFill>
              <a:latin typeface="Arial"/>
              <a:cs typeface="Arial"/>
            </a:endParaRPr>
          </a:p>
          <a:p>
            <a:pPr>
              <a:spcBef>
                <a:spcPts val="28"/>
              </a:spcBef>
              <a:buFont typeface="Arial"/>
              <a:buAutoNum type="arabicParenBoth"/>
            </a:pPr>
            <a:endParaRPr sz="121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11" dirty="0">
              <a:latin typeface="Arial"/>
              <a:cs typeface="Arial"/>
            </a:endParaRPr>
          </a:p>
          <a:p>
            <a:pPr marL="11895">
              <a:tabLst>
                <a:tab pos="226002" algn="l"/>
              </a:tabLst>
            </a:pPr>
            <a:r>
              <a:rPr lang="en-CA" sz="4000" b="1" spc="-5" dirty="0">
                <a:latin typeface="Arial"/>
                <a:cs typeface="Arial"/>
              </a:rPr>
              <a:t>M</a:t>
            </a:r>
            <a:r>
              <a:rPr sz="4000" b="1" spc="-5" dirty="0">
                <a:latin typeface="Arial"/>
                <a:cs typeface="Arial"/>
              </a:rPr>
              <a:t>ember</a:t>
            </a:r>
            <a:r>
              <a:rPr sz="4000" b="1" spc="-14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Retention</a:t>
            </a:r>
            <a:endParaRPr lang="en-CA" sz="4000" b="1" dirty="0">
              <a:latin typeface="Arial"/>
              <a:cs typeface="Arial"/>
            </a:endParaRPr>
          </a:p>
          <a:p>
            <a:pPr marL="354795" indent="-342900"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RO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has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rules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and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regulations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that make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it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harder to be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involved in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the sport. For 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example,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rule mentioned dictating where players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are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allowed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to</a:t>
            </a:r>
            <a:r>
              <a:rPr lang="en-US" sz="2400" spc="37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lang="en-US" sz="2400" spc="-23" dirty="0">
                <a:solidFill>
                  <a:srgbClr val="D50015"/>
                </a:solidFill>
                <a:latin typeface="Arial"/>
                <a:cs typeface="Arial"/>
              </a:rPr>
              <a:t>play.</a:t>
            </a:r>
          </a:p>
          <a:p>
            <a:pPr marL="354795" indent="-342900"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Barriers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that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allow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coaches and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volunteers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to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contribute</a:t>
            </a:r>
          </a:p>
          <a:p>
            <a:pPr marL="354795" indent="-342900"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Allow all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members to be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involved </a:t>
            </a: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to the degree that they </a:t>
            </a:r>
            <a:r>
              <a:rPr lang="en-US" sz="2400" spc="-5" dirty="0">
                <a:solidFill>
                  <a:srgbClr val="D50015"/>
                </a:solidFill>
                <a:latin typeface="Arial"/>
                <a:cs typeface="Arial"/>
              </a:rPr>
              <a:t>want</a:t>
            </a:r>
            <a:endParaRPr lang="en-US" sz="240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11895">
              <a:tabLst>
                <a:tab pos="226002" algn="l"/>
              </a:tabLst>
            </a:pPr>
            <a:endParaRPr sz="4000" dirty="0">
              <a:latin typeface="Arial"/>
              <a:cs typeface="Arial"/>
            </a:endParaRPr>
          </a:p>
          <a:p>
            <a:pPr>
              <a:spcBef>
                <a:spcPts val="42"/>
              </a:spcBef>
            </a:pPr>
            <a:endParaRPr sz="1218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2304BFF-8C4F-5640-A7AC-BDDEB4A7B4EF}"/>
              </a:ext>
            </a:extLst>
          </p:cNvPr>
          <p:cNvSpPr txBox="1">
            <a:spLocks/>
          </p:cNvSpPr>
          <p:nvPr/>
        </p:nvSpPr>
        <p:spPr>
          <a:xfrm>
            <a:off x="1230216" y="434481"/>
            <a:ext cx="914041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b="1" dirty="0"/>
              <a:t>Key Learnings / Takeaways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B3FB80E-47E7-8046-9C7B-13E019F8F794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8067FA2-1EF9-694E-836D-C6A95A252B58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5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39568" y="1009006"/>
            <a:ext cx="11484269" cy="5848994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11895">
              <a:spcBef>
                <a:spcPts val="94"/>
              </a:spcBef>
              <a:tabLst>
                <a:tab pos="226002" algn="l"/>
              </a:tabLst>
            </a:pPr>
            <a:r>
              <a:rPr lang="en-CA" sz="4000" b="1" spc="-5" dirty="0">
                <a:latin typeface="Arial"/>
                <a:cs typeface="Arial"/>
              </a:rPr>
              <a:t>Gender Inclusivity</a:t>
            </a:r>
            <a:endParaRPr lang="en-CA" sz="4000" b="1" dirty="0">
              <a:latin typeface="Arial"/>
              <a:cs typeface="Arial"/>
            </a:endParaRPr>
          </a:p>
          <a:p>
            <a:pPr marL="297645" indent="-28575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CA" sz="2400" dirty="0">
                <a:solidFill>
                  <a:srgbClr val="D50015"/>
                </a:solidFill>
                <a:latin typeface="Arial"/>
                <a:cs typeface="Arial"/>
              </a:rPr>
              <a:t>Right to play</a:t>
            </a:r>
          </a:p>
          <a:p>
            <a:pPr marL="11895">
              <a:spcBef>
                <a:spcPts val="94"/>
              </a:spcBef>
              <a:tabLst>
                <a:tab pos="226002" algn="l"/>
              </a:tabLst>
            </a:pPr>
            <a:endParaRPr lang="en-CA" sz="240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11895">
              <a:spcBef>
                <a:spcPts val="94"/>
              </a:spcBef>
              <a:tabLst>
                <a:tab pos="226002" algn="l"/>
              </a:tabLst>
            </a:pPr>
            <a:r>
              <a:rPr lang="en-US" sz="3200" b="1" spc="-5" dirty="0">
                <a:latin typeface="Arial"/>
                <a:cs typeface="Arial"/>
              </a:rPr>
              <a:t>More Active Regulation and Support </a:t>
            </a:r>
            <a:r>
              <a:rPr lang="en-US" sz="3200" b="1" dirty="0">
                <a:latin typeface="Arial"/>
                <a:cs typeface="Arial"/>
              </a:rPr>
              <a:t>for</a:t>
            </a:r>
            <a:r>
              <a:rPr lang="en-US" sz="3200" b="1" spc="-56" dirty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Associations</a:t>
            </a:r>
          </a:p>
          <a:p>
            <a:pPr marL="469095" indent="-45720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RO needs to take more responsibility in overseeing Associations</a:t>
            </a:r>
          </a:p>
          <a:p>
            <a:pPr marL="469095" indent="-45720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Ensuring Associations are accountable and enforcing RO’s policies</a:t>
            </a:r>
          </a:p>
          <a:p>
            <a:pPr marL="469095" indent="-457200">
              <a:spcBef>
                <a:spcPts val="94"/>
              </a:spcBef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US" sz="2400" dirty="0">
                <a:solidFill>
                  <a:srgbClr val="D50015"/>
                </a:solidFill>
                <a:latin typeface="Arial"/>
                <a:cs typeface="Arial"/>
              </a:rPr>
              <a:t>RO more purposeful in supporting smaller associations</a:t>
            </a:r>
          </a:p>
          <a:p>
            <a:pPr marL="11895">
              <a:spcBef>
                <a:spcPts val="94"/>
              </a:spcBef>
              <a:tabLst>
                <a:tab pos="226002" algn="l"/>
              </a:tabLst>
            </a:pPr>
            <a:endParaRPr sz="1600" dirty="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r>
              <a:rPr lang="en-CA" sz="4000" b="1" spc="-5" dirty="0">
                <a:latin typeface="Arial"/>
                <a:cs typeface="Arial"/>
              </a:rPr>
              <a:t>Member</a:t>
            </a:r>
            <a:r>
              <a:rPr lang="en-CA" sz="4000" b="1" spc="-9" dirty="0">
                <a:latin typeface="Arial"/>
                <a:cs typeface="Arial"/>
              </a:rPr>
              <a:t> </a:t>
            </a:r>
            <a:r>
              <a:rPr lang="en-CA" sz="4000" b="1" spc="-5" dirty="0">
                <a:latin typeface="Arial"/>
                <a:cs typeface="Arial"/>
              </a:rPr>
              <a:t>Relationships</a:t>
            </a:r>
          </a:p>
          <a:p>
            <a:pPr marL="571500" indent="-571500">
              <a:spcBef>
                <a:spcPts val="28"/>
              </a:spcBef>
              <a:buFont typeface="Arial" panose="020B0604020202020204" pitchFamily="34" charset="0"/>
              <a:buChar char="•"/>
            </a:pPr>
            <a:r>
              <a:rPr lang="en-CA" sz="2400" spc="-5" dirty="0">
                <a:solidFill>
                  <a:srgbClr val="D50015"/>
                </a:solidFill>
                <a:latin typeface="Arial"/>
                <a:cs typeface="Arial"/>
              </a:rPr>
              <a:t>More frequent, clear and transparent communications from RO - transparency</a:t>
            </a:r>
            <a:endParaRPr lang="en-CA" sz="2400" dirty="0">
              <a:solidFill>
                <a:srgbClr val="D50015"/>
              </a:solidFill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121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11" dirty="0">
              <a:latin typeface="Arial"/>
              <a:cs typeface="Arial"/>
            </a:endParaRPr>
          </a:p>
          <a:p>
            <a:pPr marL="11895">
              <a:tabLst>
                <a:tab pos="226002" algn="l"/>
              </a:tabLst>
            </a:pPr>
            <a:r>
              <a:rPr lang="en-CA" sz="4000" b="1" spc="-5" dirty="0">
                <a:latin typeface="Arial"/>
                <a:cs typeface="Arial"/>
              </a:rPr>
              <a:t>Sport Promotion and Awareness</a:t>
            </a:r>
          </a:p>
          <a:p>
            <a:pPr marL="354795" indent="-342900">
              <a:buFont typeface="Arial" panose="020B0604020202020204" pitchFamily="34" charset="0"/>
              <a:buChar char="•"/>
              <a:tabLst>
                <a:tab pos="226002" algn="l"/>
              </a:tabLst>
            </a:pPr>
            <a:r>
              <a:rPr lang="en-CA" sz="2400" spc="-5" dirty="0">
                <a:solidFill>
                  <a:srgbClr val="D50015"/>
                </a:solidFill>
                <a:latin typeface="Arial"/>
                <a:cs typeface="Arial"/>
              </a:rPr>
              <a:t>Lack of Awareness of the sport</a:t>
            </a:r>
            <a:endParaRPr lang="en-CA" sz="2400" dirty="0">
              <a:solidFill>
                <a:srgbClr val="D50015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</a:pPr>
            <a:endParaRPr sz="1218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2304BFF-8C4F-5640-A7AC-BDDEB4A7B4EF}"/>
              </a:ext>
            </a:extLst>
          </p:cNvPr>
          <p:cNvSpPr txBox="1">
            <a:spLocks/>
          </p:cNvSpPr>
          <p:nvPr/>
        </p:nvSpPr>
        <p:spPr>
          <a:xfrm>
            <a:off x="1230216" y="434481"/>
            <a:ext cx="914041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b="1" dirty="0"/>
              <a:t>Key Learnings / Takeaways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B3FB80E-47E7-8046-9C7B-13E019F8F794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8067FA2-1EF9-694E-836D-C6A95A252B58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F8D8B6BB-146C-7A4C-B892-5987BC23F1C8}"/>
              </a:ext>
            </a:extLst>
          </p:cNvPr>
          <p:cNvSpPr txBox="1">
            <a:spLocks/>
          </p:cNvSpPr>
          <p:nvPr/>
        </p:nvSpPr>
        <p:spPr>
          <a:xfrm>
            <a:off x="1230216" y="434481"/>
            <a:ext cx="914041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 Elements</a:t>
            </a:r>
            <a:endParaRPr lang="en-US" sz="2800" dirty="0"/>
          </a:p>
        </p:txBody>
      </p:sp>
      <p:sp>
        <p:nvSpPr>
          <p:cNvPr id="2207" name="Google Shape;2207;p90"/>
          <p:cNvSpPr txBox="1">
            <a:spLocks noGrp="1"/>
          </p:cNvSpPr>
          <p:nvPr>
            <p:ph type="body" idx="1"/>
          </p:nvPr>
        </p:nvSpPr>
        <p:spPr>
          <a:xfrm>
            <a:off x="401610" y="556141"/>
            <a:ext cx="11407360" cy="333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chemeClr val="dk1"/>
                </a:solidFill>
              </a:rPr>
              <a:t>WHAT ARE WE ABOUT: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chemeClr val="dk1"/>
                </a:solidFill>
              </a:rPr>
              <a:t>Mission: </a:t>
            </a:r>
            <a:r>
              <a:rPr lang="en-US" sz="2800" dirty="0">
                <a:solidFill>
                  <a:schemeClr val="dk1"/>
                </a:solidFill>
              </a:rPr>
              <a:t>Delivering a lifelong sport community that promotes teamwork and leadership development in an inclusive and safe environment. 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CA"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CA"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CA"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2800" b="1" dirty="0">
                <a:solidFill>
                  <a:schemeClr val="dk1"/>
                </a:solidFill>
              </a:rPr>
              <a:t>WHERE ARE WE GOING: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chemeClr val="dk1"/>
                </a:solidFill>
              </a:rPr>
              <a:t>Vision: </a:t>
            </a:r>
            <a:r>
              <a:rPr lang="en-US" sz="2800" dirty="0">
                <a:solidFill>
                  <a:schemeClr val="dk1"/>
                </a:solidFill>
              </a:rPr>
              <a:t>Be the leading ringette organization in the country, strengthening communities in Ontario through our sport.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CA"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CA" sz="1600" b="1" dirty="0">
              <a:solidFill>
                <a:schemeClr val="dk1"/>
              </a:solidFill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9" name="Google Shape;2209;p90" descr="Ringette Ontar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6438" y="3776581"/>
            <a:ext cx="1890732" cy="2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B46E1CE2-C254-FF41-94C4-EA3432CB4F0D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6BBC581-8E66-0549-9B19-4884BB585F51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90"/>
          <p:cNvSpPr txBox="1">
            <a:spLocks noGrp="1"/>
          </p:cNvSpPr>
          <p:nvPr>
            <p:ph type="body" idx="1"/>
          </p:nvPr>
        </p:nvSpPr>
        <p:spPr>
          <a:xfrm>
            <a:off x="392320" y="461775"/>
            <a:ext cx="11407360" cy="333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chemeClr val="dk1"/>
                </a:solidFill>
              </a:rPr>
              <a:t>Values: </a:t>
            </a:r>
            <a:endParaRPr lang="en-US" sz="2800" dirty="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Dedication –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share a collective commitment and passion for the game.</a:t>
            </a:r>
            <a:endParaRPr lang="en-US" sz="2800" dirty="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 –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recognize everyone’s contribution to our community. </a:t>
            </a:r>
            <a:endParaRPr lang="en-US" sz="2800" dirty="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We achieve our goals together.</a:t>
            </a:r>
            <a:endParaRPr lang="en-US" sz="2800" dirty="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Inclusion –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welcome all who want to join our safe sport community. </a:t>
            </a: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deliver and govern our sport with transparency and fairness.</a:t>
            </a:r>
            <a:endParaRPr lang="en-US"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FC4E963-CE49-8E4D-8648-BACAB50A661A}"/>
              </a:ext>
            </a:extLst>
          </p:cNvPr>
          <p:cNvSpPr txBox="1">
            <a:spLocks/>
          </p:cNvSpPr>
          <p:nvPr/>
        </p:nvSpPr>
        <p:spPr>
          <a:xfrm>
            <a:off x="1230216" y="434481"/>
            <a:ext cx="914041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 Elements</a:t>
            </a:r>
            <a:endParaRPr lang="en-US" sz="2800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BEB9326-B01B-2143-A91D-F84BDC915C86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81D6616-1503-E348-AA74-FBE20E07005C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59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90"/>
          <p:cNvSpPr txBox="1">
            <a:spLocks noGrp="1"/>
          </p:cNvSpPr>
          <p:nvPr>
            <p:ph type="body" idx="1"/>
          </p:nvPr>
        </p:nvSpPr>
        <p:spPr>
          <a:xfrm>
            <a:off x="392320" y="461775"/>
            <a:ext cx="11407360" cy="333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lang="en-US" sz="1600" b="1" dirty="0">
              <a:solidFill>
                <a:schemeClr val="dk1"/>
              </a:solidFill>
            </a:endParaRPr>
          </a:p>
          <a:p>
            <a:pPr marL="0" lvl="0" indent="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rgbClr val="D50015"/>
                </a:solidFill>
                <a:latin typeface="Arial"/>
                <a:ea typeface="Arial"/>
                <a:cs typeface="Arial"/>
                <a:sym typeface="Arial"/>
              </a:rPr>
              <a:t>Strategic Objectives:</a:t>
            </a:r>
            <a:endParaRPr sz="2800" dirty="0">
              <a:solidFill>
                <a:srgbClr val="D50015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Create a culture that promotes respect, integrity, and delivers a positive ringette experience for all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Deliberately grow the sport </a:t>
            </a:r>
            <a:endParaRPr sz="2800" dirty="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lang="en-US" sz="2800" dirty="0">
                <a:solidFill>
                  <a:schemeClr val="dk1"/>
                </a:solidFill>
              </a:rPr>
              <a:t>value-add development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opportunities to the ringette community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2800" dirty="0">
                <a:solidFill>
                  <a:schemeClr val="dk1"/>
                </a:solidFill>
              </a:rPr>
              <a:t>Be a leading sport organization delivering best practices in governance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CA" sz="2800" dirty="0">
                <a:solidFill>
                  <a:schemeClr val="dk1"/>
                </a:solidFill>
              </a:rPr>
              <a:t>Ensure operational excellence is the foundation for all we do</a:t>
            </a: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endParaRPr sz="16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8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FC4E963-CE49-8E4D-8648-BACAB50A661A}"/>
              </a:ext>
            </a:extLst>
          </p:cNvPr>
          <p:cNvSpPr txBox="1">
            <a:spLocks/>
          </p:cNvSpPr>
          <p:nvPr/>
        </p:nvSpPr>
        <p:spPr>
          <a:xfrm>
            <a:off x="1230216" y="434481"/>
            <a:ext cx="9140418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 Elements</a:t>
            </a:r>
            <a:endParaRPr lang="en-US" sz="2800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BEB9326-B01B-2143-A91D-F84BDC915C86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81D6616-1503-E348-AA74-FBE20E07005C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81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E590A-D3FA-4EF7-9BEF-E160BD1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255" y="1453208"/>
            <a:ext cx="10994864" cy="1080000"/>
          </a:xfrm>
        </p:spPr>
        <p:txBody>
          <a:bodyPr/>
          <a:lstStyle/>
          <a:p>
            <a:r>
              <a:rPr lang="en-CA" sz="2400" dirty="0">
                <a:solidFill>
                  <a:srgbClr val="D50015"/>
                </a:solidFill>
              </a:rPr>
              <a:t>Next Steps and Where to from here……</a:t>
            </a:r>
          </a:p>
          <a:p>
            <a:endParaRPr lang="en-CA" sz="2400" dirty="0"/>
          </a:p>
          <a:p>
            <a:pPr marL="571500" indent="-342900">
              <a:buAutoNum type="arabicPeriod"/>
            </a:pPr>
            <a:r>
              <a:rPr lang="en-CA" sz="2400" dirty="0">
                <a:solidFill>
                  <a:schemeClr val="tx1"/>
                </a:solidFill>
              </a:rPr>
              <a:t>Development of tactics that align with and support our strategic objectives</a:t>
            </a:r>
          </a:p>
          <a:p>
            <a:pPr marL="571500" indent="-342900">
              <a:buAutoNum type="arabicPeriod"/>
            </a:pPr>
            <a:r>
              <a:rPr lang="en-C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Concerted Board effort to review and develop a new model and potential new structure for </a:t>
            </a:r>
            <a:r>
              <a:rPr lang="en-CA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Ringette Ontario  </a:t>
            </a:r>
            <a:endParaRPr lang="en-C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>
              <a:buAutoNum type="arabicPeriod"/>
            </a:pPr>
            <a:r>
              <a:rPr lang="en-CA" sz="2400" dirty="0">
                <a:solidFill>
                  <a:schemeClr val="tx1"/>
                </a:solidFill>
              </a:rPr>
              <a:t>Plan for change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00C4238-5092-4747-BB81-3A55EC3193D5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FE386F08-4D3C-EA49-8591-DC307E82BB9B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16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AB5DC-4B11-46CA-AD4E-0BF0F29B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51" y="292618"/>
            <a:ext cx="4541675" cy="6055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CFD66-FB7B-4E5A-AC41-86292A6D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75" y="292618"/>
            <a:ext cx="5905500" cy="3324225"/>
          </a:xfrm>
          <a:prstGeom prst="rect">
            <a:avLst/>
          </a:prstGeom>
        </p:spPr>
      </p:pic>
      <p:pic>
        <p:nvPicPr>
          <p:cNvPr id="7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534BB6F4-16A1-4580-914A-FC76FD938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25" y="1889942"/>
            <a:ext cx="4430518" cy="4096139"/>
          </a:xfrm>
          <a:prstGeom prst="rect">
            <a:avLst/>
          </a:prstGeom>
        </p:spPr>
      </p:pic>
      <p:pic>
        <p:nvPicPr>
          <p:cNvPr id="9" name="Picture 8" descr="A group of people wearing masks&#10;&#10;Description automatically generated with low confidence">
            <a:extLst>
              <a:ext uri="{FF2B5EF4-FFF2-40B4-BE49-F238E27FC236}">
                <a16:creationId xmlns:a16="http://schemas.microsoft.com/office/drawing/2014/main" id="{641FE267-E7F6-4A12-B192-ED0BE7C3D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5" y="3938011"/>
            <a:ext cx="3785477" cy="23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96439" y="2045060"/>
            <a:ext cx="7754111" cy="151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0216" y="430277"/>
            <a:ext cx="2897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0000"/>
                </a:solidFill>
              </a:rPr>
              <a:t>Process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Overview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2093976" y="1033124"/>
            <a:ext cx="957072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8055" y="1033124"/>
            <a:ext cx="960120" cy="957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7959" y="1033124"/>
            <a:ext cx="957072" cy="957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8447" y="3670659"/>
            <a:ext cx="1849120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D50015"/>
                </a:solidFill>
                <a:latin typeface="Arial"/>
                <a:cs typeface="Arial"/>
              </a:rPr>
              <a:t>February/March</a:t>
            </a:r>
            <a:r>
              <a:rPr sz="1500" spc="-40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D50015"/>
                </a:solidFill>
                <a:latin typeface="Arial"/>
                <a:cs typeface="Arial"/>
              </a:rPr>
              <a:t>2022</a:t>
            </a:r>
          </a:p>
          <a:p>
            <a:pPr marL="12700" marR="52069">
              <a:lnSpc>
                <a:spcPct val="100600"/>
              </a:lnSpc>
              <a:spcBef>
                <a:spcPts val="894"/>
              </a:spcBef>
            </a:pPr>
            <a:r>
              <a:rPr sz="1100" spc="5" dirty="0">
                <a:latin typeface="Arial"/>
                <a:cs typeface="Arial"/>
              </a:rPr>
              <a:t>Facilitate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kick-off </a:t>
            </a:r>
            <a:r>
              <a:rPr sz="1100" spc="10" dirty="0">
                <a:latin typeface="Arial"/>
                <a:cs typeface="Arial"/>
              </a:rPr>
              <a:t>meeting  </a:t>
            </a:r>
            <a:r>
              <a:rPr sz="1100" spc="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planning meeting with  the Strategic Planning  </a:t>
            </a:r>
            <a:r>
              <a:rPr sz="1100" spc="10" dirty="0">
                <a:latin typeface="Arial"/>
                <a:cs typeface="Arial"/>
              </a:rPr>
              <a:t>Committee.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8459" y="4855316"/>
            <a:ext cx="1833245" cy="5435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sz="1100" spc="5" dirty="0">
                <a:latin typeface="Arial"/>
                <a:cs typeface="Arial"/>
              </a:rPr>
              <a:t>Produce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detailed outline of  process and product  objectives.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8459" y="5541115"/>
            <a:ext cx="1572260" cy="723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125"/>
              </a:spcBef>
            </a:pPr>
            <a:r>
              <a:rPr sz="1100" spc="5" dirty="0">
                <a:latin typeface="Arial"/>
                <a:cs typeface="Arial"/>
              </a:rPr>
              <a:t>Develop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detailed  </a:t>
            </a:r>
            <a:r>
              <a:rPr sz="1100" spc="10" dirty="0">
                <a:latin typeface="Arial"/>
                <a:cs typeface="Arial"/>
              </a:rPr>
              <a:t>engagement </a:t>
            </a:r>
            <a:r>
              <a:rPr sz="1100" spc="5" dirty="0">
                <a:latin typeface="Arial"/>
                <a:cs typeface="Arial"/>
              </a:rPr>
              <a:t>schedule  including key milestones  and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timeframes.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4532" y="3670659"/>
            <a:ext cx="1762760" cy="122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D50015"/>
                </a:solidFill>
                <a:latin typeface="Arial"/>
                <a:cs typeface="Arial"/>
              </a:rPr>
              <a:t>March/April</a:t>
            </a:r>
            <a:r>
              <a:rPr sz="1500" spc="-10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D50015"/>
                </a:solidFill>
                <a:latin typeface="Arial"/>
                <a:cs typeface="Arial"/>
              </a:rPr>
              <a:t>2022</a:t>
            </a:r>
          </a:p>
          <a:p>
            <a:pPr marL="12700" marR="5080">
              <a:lnSpc>
                <a:spcPct val="102299"/>
              </a:lnSpc>
              <a:spcBef>
                <a:spcPts val="869"/>
              </a:spcBef>
            </a:pPr>
            <a:r>
              <a:rPr sz="1100" spc="5" dirty="0">
                <a:latin typeface="Arial"/>
                <a:cs typeface="Arial"/>
              </a:rPr>
              <a:t>Background research of  existing materials including  the current strategic plan,  stakeholder survey results  and other relevant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material.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4532" y="5041244"/>
            <a:ext cx="10242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Arial"/>
                <a:cs typeface="Arial"/>
              </a:rPr>
              <a:t>SWOT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4532" y="5385667"/>
            <a:ext cx="1748155" cy="10439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1100" spc="5" dirty="0">
                <a:latin typeface="Arial"/>
                <a:cs typeface="Arial"/>
              </a:rPr>
              <a:t>Stakeholder Interviews </a:t>
            </a:r>
            <a:r>
              <a:rPr sz="1100" spc="10" dirty="0">
                <a:latin typeface="Arial"/>
                <a:cs typeface="Arial"/>
              </a:rPr>
              <a:t>and  </a:t>
            </a:r>
            <a:r>
              <a:rPr sz="1100" spc="5" dirty="0">
                <a:latin typeface="Arial"/>
                <a:cs typeface="Arial"/>
              </a:rPr>
              <a:t>Focus Groups including  representatives of Staff,  Board, Regions,  Associations, Players, and  Coaches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9465" y="3561763"/>
            <a:ext cx="1754505" cy="13068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5"/>
              </a:spcBef>
            </a:pPr>
            <a:r>
              <a:rPr sz="1500" spc="-5" dirty="0">
                <a:solidFill>
                  <a:srgbClr val="D50015"/>
                </a:solidFill>
                <a:latin typeface="Arial"/>
                <a:cs typeface="Arial"/>
              </a:rPr>
              <a:t>April/May</a:t>
            </a:r>
            <a:r>
              <a:rPr sz="1500" spc="-15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D50015"/>
                </a:solidFill>
                <a:latin typeface="Arial"/>
                <a:cs typeface="Arial"/>
              </a:rPr>
              <a:t>2022</a:t>
            </a:r>
          </a:p>
          <a:p>
            <a:pPr marL="12700" marR="5080">
              <a:lnSpc>
                <a:spcPct val="102299"/>
              </a:lnSpc>
              <a:spcBef>
                <a:spcPts val="635"/>
              </a:spcBef>
            </a:pPr>
            <a:r>
              <a:rPr sz="1100" spc="5" dirty="0">
                <a:latin typeface="Arial"/>
                <a:cs typeface="Arial"/>
              </a:rPr>
              <a:t>Develop </a:t>
            </a:r>
            <a:r>
              <a:rPr sz="1100" dirty="0">
                <a:latin typeface="Arial"/>
                <a:cs typeface="Arial"/>
              </a:rPr>
              <a:t>a </a:t>
            </a:r>
            <a:r>
              <a:rPr sz="1100" spc="5" dirty="0">
                <a:latin typeface="Arial"/>
                <a:cs typeface="Arial"/>
              </a:rPr>
              <a:t>comprehensive  initial findings report  summarizing the results  and insights from the Learn  </a:t>
            </a:r>
            <a:r>
              <a:rPr sz="1100" spc="10" dirty="0">
                <a:latin typeface="Arial"/>
                <a:cs typeface="Arial"/>
              </a:rPr>
              <a:t>phase.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9465" y="5016860"/>
            <a:ext cx="1692275" cy="7023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sz="1100" spc="5" dirty="0">
                <a:latin typeface="Arial"/>
                <a:cs typeface="Arial"/>
              </a:rPr>
              <a:t>Present the key findings  and insights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5" dirty="0">
                <a:latin typeface="Arial"/>
                <a:cs typeface="Arial"/>
              </a:rPr>
              <a:t>the  Strategic Planning  </a:t>
            </a:r>
            <a:r>
              <a:rPr sz="1100" spc="10" dirty="0">
                <a:latin typeface="Arial"/>
                <a:cs typeface="Arial"/>
              </a:rPr>
              <a:t>Committee </a:t>
            </a:r>
            <a:r>
              <a:rPr sz="1100" spc="5" dirty="0">
                <a:latin typeface="Arial"/>
                <a:cs typeface="Arial"/>
              </a:rPr>
              <a:t>and 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Board.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76577" y="3655420"/>
            <a:ext cx="2039291" cy="87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lang="en-CA" sz="1500" dirty="0">
                <a:solidFill>
                  <a:srgbClr val="D50015"/>
                </a:solidFill>
                <a:latin typeface="Arial"/>
                <a:cs typeface="Arial"/>
              </a:rPr>
              <a:t>August - September</a:t>
            </a:r>
            <a:endParaRPr sz="150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12700" marR="50165">
              <a:lnSpc>
                <a:spcPct val="101800"/>
              </a:lnSpc>
              <a:spcBef>
                <a:spcPts val="1000"/>
              </a:spcBef>
            </a:pPr>
            <a:r>
              <a:rPr sz="1100" spc="5" dirty="0">
                <a:latin typeface="Arial"/>
                <a:cs typeface="Arial"/>
              </a:rPr>
              <a:t>Facilitate decision-making  sessions with the Strategic  Planning </a:t>
            </a:r>
            <a:r>
              <a:rPr sz="1100" spc="10" dirty="0">
                <a:latin typeface="Arial"/>
                <a:cs typeface="Arial"/>
              </a:rPr>
              <a:t>Committee.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76577" y="4699867"/>
            <a:ext cx="1882775" cy="878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spc="5" dirty="0">
                <a:latin typeface="Arial"/>
                <a:cs typeface="Arial"/>
              </a:rPr>
              <a:t>Create an actionable multi-  year strategic plan endorsed  by the Board of Directors </a:t>
            </a:r>
            <a:r>
              <a:rPr sz="1100" spc="10" dirty="0">
                <a:latin typeface="Arial"/>
                <a:cs typeface="Arial"/>
              </a:rPr>
              <a:t>and  </a:t>
            </a:r>
            <a:r>
              <a:rPr sz="1100" spc="5" dirty="0">
                <a:latin typeface="Arial"/>
                <a:cs typeface="Arial"/>
              </a:rPr>
              <a:t>key stakeholders including  </a:t>
            </a:r>
            <a:r>
              <a:rPr sz="1100" spc="10" dirty="0">
                <a:latin typeface="Arial"/>
                <a:cs typeface="Arial"/>
              </a:rPr>
              <a:t>members.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4BA52C77-C197-4A83-BCFA-E762B2C65B85}"/>
              </a:ext>
            </a:extLst>
          </p:cNvPr>
          <p:cNvSpPr txBox="1"/>
          <p:nvPr/>
        </p:nvSpPr>
        <p:spPr>
          <a:xfrm>
            <a:off x="6483494" y="5867437"/>
            <a:ext cx="1692275" cy="5131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lang="en-CA" sz="1100" spc="5" dirty="0">
                <a:latin typeface="Arial"/>
                <a:cs typeface="Arial"/>
              </a:rPr>
              <a:t>Gather feedback through member engagement survey</a:t>
            </a:r>
            <a:r>
              <a:rPr sz="1100" spc="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C021EA3-5C76-7241-9984-15E5D83C0C38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10567"/>
              </p:ext>
            </p:extLst>
          </p:nvPr>
        </p:nvGraphicFramePr>
        <p:xfrm>
          <a:off x="1690862" y="1172936"/>
          <a:ext cx="8770620" cy="5201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8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Consultations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Stakeholders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 Focus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Groups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Association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Presidents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Focus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Group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Regional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Coaches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Focus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Group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Provincial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Coaches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 Focus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Groups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Players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(regional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provincial)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Focus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Group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Adult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Players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Interviews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staff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members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Interviews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Board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Members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Interview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Coaching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Committee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Chair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Interview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Officiating Committee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Chair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5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Interview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Representative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NRL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528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Interview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9910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Representative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the Games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Tournaments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Committee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5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4">
            <a:extLst>
              <a:ext uri="{FF2B5EF4-FFF2-40B4-BE49-F238E27FC236}">
                <a16:creationId xmlns:a16="http://schemas.microsoft.com/office/drawing/2014/main" id="{7FD56764-2BA0-8E48-8D78-6027F20181B7}"/>
              </a:ext>
            </a:extLst>
          </p:cNvPr>
          <p:cNvSpPr txBox="1">
            <a:spLocks/>
          </p:cNvSpPr>
          <p:nvPr/>
        </p:nvSpPr>
        <p:spPr>
          <a:xfrm>
            <a:off x="1230216" y="434481"/>
            <a:ext cx="4646477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dirty="0">
                <a:solidFill>
                  <a:srgbClr val="000000"/>
                </a:solidFill>
              </a:rPr>
              <a:t>Stakeholder Groups</a:t>
            </a:r>
            <a:r>
              <a:rPr lang="en-CA" sz="2800" spc="-35" dirty="0">
                <a:solidFill>
                  <a:srgbClr val="000000"/>
                </a:solidFill>
              </a:rPr>
              <a:t> </a:t>
            </a:r>
            <a:r>
              <a:rPr lang="en-CA" sz="2800" dirty="0">
                <a:solidFill>
                  <a:srgbClr val="000000"/>
                </a:solidFill>
              </a:rPr>
              <a:t>Consulted</a:t>
            </a:r>
            <a:endParaRPr lang="en-CA" sz="2800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90CC979C-8BD8-5A46-B754-1A20596E93B6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BAAA8226-628D-1C42-8808-3CDFDFADA524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17" y="1342821"/>
            <a:ext cx="11898352" cy="5182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D50015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06" y="2294245"/>
            <a:ext cx="6777990" cy="26918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1310" marR="103505" indent="-309245">
              <a:lnSpc>
                <a:spcPct val="96100"/>
              </a:lnSpc>
              <a:spcBef>
                <a:spcPts val="75"/>
              </a:spcBef>
              <a:buSzPct val="106666"/>
              <a:buAutoNum type="arabicPeriod"/>
              <a:tabLst>
                <a:tab pos="321310" algn="l"/>
                <a:tab pos="321945" algn="l"/>
              </a:tabLst>
            </a:pP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There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is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widespread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belief and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confidence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that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ringette,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rules 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associated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with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sport, encourage </a:t>
            </a:r>
            <a:r>
              <a:rPr sz="1500" b="1" spc="-30" dirty="0">
                <a:solidFill>
                  <a:srgbClr val="D50015"/>
                </a:solidFill>
                <a:latin typeface="Arial"/>
                <a:cs typeface="Arial"/>
              </a:rPr>
              <a:t>teamwork,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build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character,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 foster </a:t>
            </a:r>
            <a:r>
              <a:rPr sz="1500" b="1" dirty="0">
                <a:solidFill>
                  <a:srgbClr val="D50015"/>
                </a:solidFill>
                <a:latin typeface="Arial"/>
                <a:cs typeface="Arial"/>
              </a:rPr>
              <a:t>a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strong </a:t>
            </a:r>
            <a:r>
              <a:rPr sz="1500" b="1" spc="-30" dirty="0">
                <a:solidFill>
                  <a:srgbClr val="D50015"/>
                </a:solidFill>
                <a:latin typeface="Arial"/>
                <a:cs typeface="Arial"/>
              </a:rPr>
              <a:t>community.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There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is </a:t>
            </a:r>
            <a:r>
              <a:rPr sz="1500" b="1" dirty="0">
                <a:solidFill>
                  <a:srgbClr val="D50015"/>
                </a:solidFill>
                <a:latin typeface="Arial"/>
                <a:cs typeface="Arial"/>
              </a:rPr>
              <a:t>a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true love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for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both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</a:t>
            </a:r>
            <a:r>
              <a:rPr sz="1500" b="1" spc="-300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learning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values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that are instilled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on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off the</a:t>
            </a:r>
            <a:r>
              <a:rPr sz="1500" b="1" spc="-215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ice.</a:t>
            </a:r>
            <a:endParaRPr sz="1500" dirty="0">
              <a:solidFill>
                <a:srgbClr val="D5001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140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321310" marR="151130" indent="-309245">
              <a:lnSpc>
                <a:spcPct val="97400"/>
              </a:lnSpc>
              <a:buSzPct val="106666"/>
              <a:buAutoNum type="arabicPeriod"/>
              <a:tabLst>
                <a:tab pos="321310" algn="l"/>
                <a:tab pos="321945" algn="l"/>
              </a:tabLst>
            </a:pP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Those associated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with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sport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of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ringette are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extremely passionate,</a:t>
            </a:r>
            <a:r>
              <a:rPr sz="1500" b="1" spc="-200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in 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which </a:t>
            </a:r>
            <a:r>
              <a:rPr sz="1500" b="1" spc="-30" dirty="0">
                <a:solidFill>
                  <a:srgbClr val="D50015"/>
                </a:solidFill>
                <a:latin typeface="Arial"/>
                <a:cs typeface="Arial"/>
              </a:rPr>
              <a:t>many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have been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involved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in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sport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for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decades.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The level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of 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volunteerism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life-long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dedication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to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sport should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be 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considered </a:t>
            </a:r>
            <a:r>
              <a:rPr sz="1500" b="1" dirty="0">
                <a:solidFill>
                  <a:srgbClr val="D50015"/>
                </a:solidFill>
                <a:latin typeface="Arial"/>
                <a:cs typeface="Arial"/>
              </a:rPr>
              <a:t>a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major</a:t>
            </a:r>
            <a:r>
              <a:rPr sz="1500" b="1" spc="-110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asset.</a:t>
            </a:r>
            <a:endParaRPr sz="1500" dirty="0">
              <a:solidFill>
                <a:srgbClr val="D5001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lang="en-CA" sz="145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321310" marR="97790" indent="-309245">
              <a:lnSpc>
                <a:spcPts val="1800"/>
              </a:lnSpc>
              <a:spcBef>
                <a:spcPts val="5"/>
              </a:spcBef>
              <a:buSzPct val="106666"/>
              <a:buAutoNum type="arabicPeriod"/>
              <a:tabLst>
                <a:tab pos="321310" algn="l"/>
                <a:tab pos="321945" algn="l"/>
              </a:tabLst>
            </a:pPr>
            <a:r>
              <a:rPr lang="en-US" sz="1500" b="1" spc="-25" dirty="0">
                <a:solidFill>
                  <a:srgbClr val="D50015"/>
                </a:solidFill>
                <a:latin typeface="Arial"/>
                <a:cs typeface="Arial"/>
              </a:rPr>
              <a:t>There </a:t>
            </a:r>
            <a:r>
              <a:rPr lang="en-US" sz="1500" b="1" spc="-10" dirty="0">
                <a:solidFill>
                  <a:srgbClr val="D50015"/>
                </a:solidFill>
                <a:latin typeface="Arial"/>
                <a:cs typeface="Arial"/>
              </a:rPr>
              <a:t>is </a:t>
            </a:r>
            <a:r>
              <a:rPr lang="en-US" sz="1500" b="1" dirty="0">
                <a:solidFill>
                  <a:srgbClr val="D50015"/>
                </a:solidFill>
                <a:latin typeface="Arial"/>
                <a:cs typeface="Arial"/>
              </a:rPr>
              <a:t>a </a:t>
            </a:r>
            <a:r>
              <a:rPr lang="en-US" sz="1500" b="1" spc="-25" dirty="0">
                <a:solidFill>
                  <a:srgbClr val="D50015"/>
                </a:solidFill>
                <a:latin typeface="Arial"/>
                <a:cs typeface="Arial"/>
              </a:rPr>
              <a:t>widespread </a:t>
            </a:r>
            <a:r>
              <a:rPr lang="en-US" sz="1500" b="1" spc="-20" dirty="0">
                <a:solidFill>
                  <a:srgbClr val="D50015"/>
                </a:solidFill>
                <a:latin typeface="Arial"/>
                <a:cs typeface="Arial"/>
              </a:rPr>
              <a:t>belief that ringette </a:t>
            </a:r>
            <a:r>
              <a:rPr lang="en-US" sz="1500" b="1" spc="-30" dirty="0">
                <a:solidFill>
                  <a:srgbClr val="D50015"/>
                </a:solidFill>
                <a:latin typeface="Arial"/>
                <a:cs typeface="Arial"/>
              </a:rPr>
              <a:t>must </a:t>
            </a:r>
            <a:r>
              <a:rPr lang="en-US" sz="1500" b="1" spc="-25" dirty="0">
                <a:solidFill>
                  <a:srgbClr val="D50015"/>
                </a:solidFill>
                <a:latin typeface="Arial"/>
                <a:cs typeface="Arial"/>
              </a:rPr>
              <a:t>continue </a:t>
            </a:r>
            <a:r>
              <a:rPr lang="en-US" sz="1500" b="1" spc="-10" dirty="0">
                <a:solidFill>
                  <a:srgbClr val="D50015"/>
                </a:solidFill>
                <a:latin typeface="Arial"/>
                <a:cs typeface="Arial"/>
              </a:rPr>
              <a:t>to </a:t>
            </a:r>
            <a:r>
              <a:rPr lang="en-US" sz="1500" b="1" spc="-25" dirty="0">
                <a:solidFill>
                  <a:srgbClr val="D50015"/>
                </a:solidFill>
                <a:latin typeface="Arial"/>
                <a:cs typeface="Arial"/>
              </a:rPr>
              <a:t>grow </a:t>
            </a:r>
            <a:r>
              <a:rPr lang="en-US" sz="1500" b="1" spc="-10" dirty="0">
                <a:solidFill>
                  <a:srgbClr val="D50015"/>
                </a:solidFill>
                <a:latin typeface="Arial"/>
                <a:cs typeface="Arial"/>
              </a:rPr>
              <a:t>in</a:t>
            </a:r>
            <a:r>
              <a:rPr lang="en-US" sz="1500" b="1" spc="-295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lang="en-US" sz="1500" b="1" spc="-25" dirty="0">
                <a:solidFill>
                  <a:srgbClr val="D50015"/>
                </a:solidFill>
                <a:latin typeface="Arial"/>
                <a:cs typeface="Arial"/>
              </a:rPr>
              <a:t>order  </a:t>
            </a:r>
            <a:r>
              <a:rPr lang="en-US" sz="1500" b="1" spc="-10" dirty="0">
                <a:solidFill>
                  <a:srgbClr val="D50015"/>
                </a:solidFill>
                <a:latin typeface="Arial"/>
                <a:cs typeface="Arial"/>
              </a:rPr>
              <a:t>to </a:t>
            </a:r>
            <a:r>
              <a:rPr lang="en-US" sz="1500" b="1" spc="-25" dirty="0">
                <a:solidFill>
                  <a:srgbClr val="D50015"/>
                </a:solidFill>
                <a:latin typeface="Arial"/>
                <a:cs typeface="Arial"/>
              </a:rPr>
              <a:t>survive </a:t>
            </a:r>
            <a:r>
              <a:rPr lang="en-US" sz="1500" b="1" spc="-15" dirty="0">
                <a:solidFill>
                  <a:srgbClr val="D50015"/>
                </a:solidFill>
                <a:latin typeface="Arial"/>
                <a:cs typeface="Arial"/>
              </a:rPr>
              <a:t>as </a:t>
            </a:r>
            <a:r>
              <a:rPr lang="en-US" sz="1500" b="1" dirty="0">
                <a:solidFill>
                  <a:srgbClr val="D50015"/>
                </a:solidFill>
                <a:latin typeface="Arial"/>
                <a:cs typeface="Arial"/>
              </a:rPr>
              <a:t>a</a:t>
            </a:r>
            <a:r>
              <a:rPr lang="en-US" sz="1500" b="1" spc="-120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lang="en-US" sz="1500" b="1" spc="-25" dirty="0">
                <a:solidFill>
                  <a:srgbClr val="D50015"/>
                </a:solidFill>
                <a:latin typeface="Arial"/>
                <a:cs typeface="Arial"/>
              </a:rPr>
              <a:t>sport.</a:t>
            </a:r>
            <a:endParaRPr lang="en-US" sz="1500" dirty="0">
              <a:solidFill>
                <a:srgbClr val="D50015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3425" y="1958339"/>
            <a:ext cx="4623815" cy="387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A115E62-7C40-5C46-8137-9B7DC4BA0669}"/>
              </a:ext>
            </a:extLst>
          </p:cNvPr>
          <p:cNvSpPr txBox="1">
            <a:spLocks/>
          </p:cNvSpPr>
          <p:nvPr/>
        </p:nvSpPr>
        <p:spPr>
          <a:xfrm>
            <a:off x="1230216" y="219038"/>
            <a:ext cx="4646477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spc="-15" dirty="0">
                <a:solidFill>
                  <a:srgbClr val="000000"/>
                </a:solidFill>
              </a:rPr>
              <a:t>Key</a:t>
            </a:r>
            <a:r>
              <a:rPr lang="en-CA" sz="2800" spc="-75" dirty="0">
                <a:solidFill>
                  <a:srgbClr val="000000"/>
                </a:solidFill>
              </a:rPr>
              <a:t> </a:t>
            </a:r>
            <a:r>
              <a:rPr lang="en-CA" sz="2800" spc="-15" dirty="0">
                <a:solidFill>
                  <a:srgbClr val="000000"/>
                </a:solidFill>
              </a:rPr>
              <a:t>Learnings – Focus Groups &amp; Interviews</a:t>
            </a:r>
            <a:endParaRPr lang="en-CA" sz="2800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4B24A6B-6EBE-234F-A68B-642390BC6B20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9A15B0D-75E8-8D4B-AA41-B5B10CA29A2B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17" y="1342821"/>
            <a:ext cx="11898352" cy="5182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D50015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523" y="1962282"/>
            <a:ext cx="6777990" cy="26703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12065" marR="97790">
              <a:lnSpc>
                <a:spcPts val="1800"/>
              </a:lnSpc>
              <a:spcBef>
                <a:spcPts val="5"/>
              </a:spcBef>
              <a:buSzPct val="106666"/>
              <a:tabLst>
                <a:tab pos="321310" algn="l"/>
                <a:tab pos="321945" algn="l"/>
              </a:tabLst>
            </a:pPr>
            <a:endParaRPr sz="1500" dirty="0">
              <a:solidFill>
                <a:srgbClr val="D5001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40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12065" marR="15875">
              <a:lnSpc>
                <a:spcPct val="95400"/>
              </a:lnSpc>
              <a:buSzPct val="106666"/>
              <a:tabLst>
                <a:tab pos="321310" algn="l"/>
                <a:tab pos="321945" algn="l"/>
              </a:tabLst>
            </a:pPr>
            <a:r>
              <a:rPr lang="en-CA" sz="1500" b="1" spc="-25" dirty="0">
                <a:solidFill>
                  <a:srgbClr val="D50015"/>
                </a:solidFill>
                <a:latin typeface="Arial"/>
                <a:cs typeface="Arial"/>
              </a:rPr>
              <a:t>4. 	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There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are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signs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of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“us” vs.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“them” </a:t>
            </a:r>
            <a:r>
              <a:rPr sz="1500" b="1" spc="-30" dirty="0">
                <a:solidFill>
                  <a:srgbClr val="D50015"/>
                </a:solidFill>
                <a:latin typeface="Arial"/>
                <a:cs typeface="Arial"/>
              </a:rPr>
              <a:t>emerging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between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those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who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feel RO  </a:t>
            </a:r>
            <a:r>
              <a:rPr lang="en-CA" sz="1500" b="1" spc="-20" dirty="0">
                <a:solidFill>
                  <a:srgbClr val="D50015"/>
                </a:solidFill>
                <a:latin typeface="Arial"/>
                <a:cs typeface="Arial"/>
              </a:rPr>
              <a:t>	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needs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to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stay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course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stick with their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historical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tried and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true  </a:t>
            </a:r>
            <a:r>
              <a:rPr lang="en-CA" sz="1500" b="1" spc="-25" dirty="0">
                <a:solidFill>
                  <a:srgbClr val="D50015"/>
                </a:solidFill>
                <a:latin typeface="Arial"/>
                <a:cs typeface="Arial"/>
              </a:rPr>
              <a:t>	</a:t>
            </a:r>
            <a:r>
              <a:rPr sz="1500" b="1" spc="-30" dirty="0">
                <a:solidFill>
                  <a:srgbClr val="D50015"/>
                </a:solidFill>
                <a:latin typeface="Arial"/>
                <a:cs typeface="Arial"/>
              </a:rPr>
              <a:t>methods,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those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who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feel that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change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is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necessary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for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growth. </a:t>
            </a:r>
            <a:endParaRPr lang="en-CA" sz="1500" b="1" spc="-25" dirty="0">
              <a:solidFill>
                <a:srgbClr val="D50015"/>
              </a:solidFill>
              <a:latin typeface="Arial"/>
              <a:cs typeface="Arial"/>
            </a:endParaRPr>
          </a:p>
          <a:p>
            <a:pPr marL="12065" marR="15875">
              <a:lnSpc>
                <a:spcPct val="95400"/>
              </a:lnSpc>
              <a:buSzPct val="106666"/>
              <a:tabLst>
                <a:tab pos="321310" algn="l"/>
                <a:tab pos="321945" algn="l"/>
              </a:tabLst>
            </a:pPr>
            <a:r>
              <a:rPr lang="en-CA" sz="1500" b="1" spc="-20" dirty="0">
                <a:solidFill>
                  <a:srgbClr val="D50015"/>
                </a:solidFill>
                <a:latin typeface="Arial"/>
                <a:cs typeface="Arial"/>
              </a:rPr>
              <a:t>	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This</a:t>
            </a:r>
            <a:r>
              <a:rPr sz="1500" b="1" spc="-245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is 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particularly evident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in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differing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views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on 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regional </a:t>
            </a:r>
            <a:r>
              <a:rPr lang="en-CA" sz="1500" b="1" spc="-25" dirty="0">
                <a:solidFill>
                  <a:srgbClr val="D50015"/>
                </a:solidFill>
                <a:latin typeface="Arial"/>
                <a:cs typeface="Arial"/>
              </a:rPr>
              <a:t>	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structure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in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Ontario.</a:t>
            </a:r>
            <a:endParaRPr sz="1500" dirty="0">
              <a:solidFill>
                <a:srgbClr val="D5001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450" dirty="0">
              <a:solidFill>
                <a:srgbClr val="D50015"/>
              </a:solidFill>
              <a:latin typeface="Arial"/>
              <a:cs typeface="Arial"/>
            </a:endParaRPr>
          </a:p>
          <a:p>
            <a:pPr marL="12065" marR="5080">
              <a:lnSpc>
                <a:spcPct val="96800"/>
              </a:lnSpc>
              <a:buSzPct val="106666"/>
              <a:tabLst>
                <a:tab pos="321310" algn="l"/>
                <a:tab pos="321945" algn="l"/>
              </a:tabLst>
            </a:pPr>
            <a:r>
              <a:rPr lang="en-CA" sz="1500" b="1" spc="-25" dirty="0">
                <a:solidFill>
                  <a:srgbClr val="D50015"/>
                </a:solidFill>
                <a:latin typeface="Arial"/>
                <a:cs typeface="Arial"/>
              </a:rPr>
              <a:t>5. 	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Perspectives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opinions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on the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role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of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Ringette Ontario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are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divergent  </a:t>
            </a:r>
            <a:r>
              <a:rPr lang="en-CA" sz="1500" b="1" spc="-25" dirty="0">
                <a:solidFill>
                  <a:srgbClr val="D50015"/>
                </a:solidFill>
                <a:latin typeface="Arial"/>
                <a:cs typeface="Arial"/>
              </a:rPr>
              <a:t>	</a:t>
            </a:r>
            <a:r>
              <a:rPr sz="1500" b="1" spc="-30" dirty="0">
                <a:solidFill>
                  <a:srgbClr val="D50015"/>
                </a:solidFill>
                <a:latin typeface="Arial"/>
                <a:cs typeface="Arial"/>
              </a:rPr>
              <a:t>amongst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30" dirty="0">
                <a:solidFill>
                  <a:srgbClr val="D50015"/>
                </a:solidFill>
                <a:latin typeface="Arial"/>
                <a:cs typeface="Arial"/>
              </a:rPr>
              <a:t>community.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mandate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of the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organization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and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the</a:t>
            </a:r>
            <a:r>
              <a:rPr sz="1500" b="1" spc="-215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unique  </a:t>
            </a:r>
            <a:r>
              <a:rPr lang="en-CA" sz="1500" b="1" spc="-25" dirty="0">
                <a:solidFill>
                  <a:srgbClr val="D50015"/>
                </a:solidFill>
                <a:latin typeface="Arial"/>
                <a:cs typeface="Arial"/>
              </a:rPr>
              <a:t>	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value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it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provides </a:t>
            </a:r>
            <a:r>
              <a:rPr sz="1500" b="1" spc="-10" dirty="0">
                <a:solidFill>
                  <a:srgbClr val="D50015"/>
                </a:solidFill>
                <a:latin typeface="Arial"/>
                <a:cs typeface="Arial"/>
              </a:rPr>
              <a:t>is </a:t>
            </a:r>
            <a:r>
              <a:rPr sz="1500" b="1" spc="-20" dirty="0">
                <a:solidFill>
                  <a:srgbClr val="D50015"/>
                </a:solidFill>
                <a:latin typeface="Arial"/>
                <a:cs typeface="Arial"/>
              </a:rPr>
              <a:t>not </a:t>
            </a:r>
            <a:r>
              <a:rPr sz="1500" b="1" spc="-25" dirty="0">
                <a:solidFill>
                  <a:srgbClr val="D50015"/>
                </a:solidFill>
                <a:latin typeface="Arial"/>
                <a:cs typeface="Arial"/>
              </a:rPr>
              <a:t>well understood </a:t>
            </a:r>
            <a:r>
              <a:rPr sz="1500" b="1" spc="-15" dirty="0">
                <a:solidFill>
                  <a:srgbClr val="D50015"/>
                </a:solidFill>
                <a:latin typeface="Arial"/>
                <a:cs typeface="Arial"/>
              </a:rPr>
              <a:t>by</a:t>
            </a:r>
            <a:r>
              <a:rPr sz="1500" b="1" spc="-180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500" b="1" spc="-35" dirty="0">
                <a:solidFill>
                  <a:srgbClr val="D50015"/>
                </a:solidFill>
                <a:latin typeface="Arial"/>
                <a:cs typeface="Arial"/>
              </a:rPr>
              <a:t>members.</a:t>
            </a:r>
            <a:endParaRPr sz="1500" dirty="0">
              <a:solidFill>
                <a:srgbClr val="D50015"/>
              </a:solidFill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A115E62-7C40-5C46-8137-9B7DC4BA0669}"/>
              </a:ext>
            </a:extLst>
          </p:cNvPr>
          <p:cNvSpPr txBox="1">
            <a:spLocks/>
          </p:cNvSpPr>
          <p:nvPr/>
        </p:nvSpPr>
        <p:spPr>
          <a:xfrm>
            <a:off x="1230216" y="219038"/>
            <a:ext cx="4646477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spc="-15" dirty="0">
                <a:solidFill>
                  <a:srgbClr val="000000"/>
                </a:solidFill>
              </a:rPr>
              <a:t>Key</a:t>
            </a:r>
            <a:r>
              <a:rPr lang="en-CA" sz="2800" spc="-75" dirty="0">
                <a:solidFill>
                  <a:srgbClr val="000000"/>
                </a:solidFill>
              </a:rPr>
              <a:t> </a:t>
            </a:r>
            <a:r>
              <a:rPr lang="en-CA" sz="2800" spc="-15" dirty="0">
                <a:solidFill>
                  <a:srgbClr val="000000"/>
                </a:solidFill>
              </a:rPr>
              <a:t>Learnings – Focus Groups &amp; Interviews</a:t>
            </a:r>
            <a:endParaRPr lang="en-CA" sz="2800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4B24A6B-6EBE-234F-A68B-642390BC6B20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9A15B0D-75E8-8D4B-AA41-B5B10CA29A2B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picture containing snow, person, outdoor, skiing&#10;&#10;Description automatically generated">
            <a:extLst>
              <a:ext uri="{FF2B5EF4-FFF2-40B4-BE49-F238E27FC236}">
                <a16:creationId xmlns:a16="http://schemas.microsoft.com/office/drawing/2014/main" id="{5E4386B8-3173-445E-8112-C7150D751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01" y="1624263"/>
            <a:ext cx="4045558" cy="44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3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43749" y="1351076"/>
            <a:ext cx="5351236" cy="3372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6"/>
          </a:p>
        </p:txBody>
      </p:sp>
      <p:sp>
        <p:nvSpPr>
          <p:cNvPr id="5" name="object 5"/>
          <p:cNvSpPr/>
          <p:nvPr/>
        </p:nvSpPr>
        <p:spPr>
          <a:xfrm>
            <a:off x="341944" y="4791713"/>
            <a:ext cx="8495769" cy="1994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6"/>
          </a:p>
        </p:txBody>
      </p:sp>
      <p:sp>
        <p:nvSpPr>
          <p:cNvPr id="6" name="object 6"/>
          <p:cNvSpPr txBox="1"/>
          <p:nvPr/>
        </p:nvSpPr>
        <p:spPr>
          <a:xfrm>
            <a:off x="8185888" y="1535849"/>
            <a:ext cx="1749106" cy="271441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11895">
              <a:spcBef>
                <a:spcPts val="94"/>
              </a:spcBef>
            </a:pPr>
            <a:r>
              <a:rPr sz="1686" spc="-5" dirty="0">
                <a:solidFill>
                  <a:srgbClr val="D50015"/>
                </a:solidFill>
                <a:latin typeface="Arial"/>
                <a:cs typeface="Arial"/>
              </a:rPr>
              <a:t>Other</a:t>
            </a:r>
            <a:r>
              <a:rPr sz="1686" spc="-52" dirty="0">
                <a:solidFill>
                  <a:srgbClr val="D50015"/>
                </a:solidFill>
                <a:latin typeface="Arial"/>
                <a:cs typeface="Arial"/>
              </a:rPr>
              <a:t> </a:t>
            </a:r>
            <a:r>
              <a:rPr sz="1686" spc="-5" dirty="0">
                <a:solidFill>
                  <a:srgbClr val="D50015"/>
                </a:solidFill>
                <a:latin typeface="Arial"/>
                <a:cs typeface="Arial"/>
              </a:rPr>
              <a:t>Responses:</a:t>
            </a:r>
            <a:endParaRPr sz="1686" dirty="0">
              <a:solidFill>
                <a:srgbClr val="D50015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5888" y="1787064"/>
            <a:ext cx="1481477" cy="1043832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279528" indent="-267633">
              <a:spcBef>
                <a:spcPts val="94"/>
              </a:spcBef>
              <a:buChar char="-"/>
              <a:tabLst>
                <a:tab pos="278934" algn="l"/>
                <a:tab pos="279528" algn="l"/>
              </a:tabLst>
            </a:pPr>
            <a:r>
              <a:rPr sz="1686" spc="-5" dirty="0">
                <a:latin typeface="Arial"/>
                <a:cs typeface="Arial"/>
              </a:rPr>
              <a:t>Manager</a:t>
            </a:r>
            <a:endParaRPr sz="1686">
              <a:latin typeface="Arial"/>
              <a:cs typeface="Arial"/>
            </a:endParaRPr>
          </a:p>
          <a:p>
            <a:pPr marL="279528" indent="-267633">
              <a:lnSpc>
                <a:spcPts val="1990"/>
              </a:lnSpc>
              <a:spcBef>
                <a:spcPts val="42"/>
              </a:spcBef>
              <a:buChar char="-"/>
              <a:tabLst>
                <a:tab pos="278934" algn="l"/>
                <a:tab pos="279528" algn="l"/>
              </a:tabLst>
            </a:pPr>
            <a:r>
              <a:rPr sz="1686" spc="-14" dirty="0">
                <a:latin typeface="Arial"/>
                <a:cs typeface="Arial"/>
              </a:rPr>
              <a:t>Volunteer</a:t>
            </a:r>
            <a:endParaRPr sz="1686" dirty="0">
              <a:latin typeface="Arial"/>
              <a:cs typeface="Arial"/>
            </a:endParaRPr>
          </a:p>
          <a:p>
            <a:pPr marL="279528" indent="-267633">
              <a:lnSpc>
                <a:spcPts val="1990"/>
              </a:lnSpc>
              <a:buChar char="-"/>
              <a:tabLst>
                <a:tab pos="278934" algn="l"/>
                <a:tab pos="279528" algn="l"/>
              </a:tabLst>
            </a:pPr>
            <a:r>
              <a:rPr sz="1686" spc="-52" dirty="0">
                <a:latin typeface="Arial"/>
                <a:cs typeface="Arial"/>
              </a:rPr>
              <a:t>Team</a:t>
            </a:r>
            <a:r>
              <a:rPr sz="1686" spc="-66" dirty="0">
                <a:latin typeface="Arial"/>
                <a:cs typeface="Arial"/>
              </a:rPr>
              <a:t> </a:t>
            </a:r>
            <a:r>
              <a:rPr sz="1686" spc="-5" dirty="0">
                <a:latin typeface="Arial"/>
                <a:cs typeface="Arial"/>
              </a:rPr>
              <a:t>trainer</a:t>
            </a:r>
            <a:endParaRPr sz="1686" dirty="0">
              <a:latin typeface="Arial"/>
              <a:cs typeface="Arial"/>
            </a:endParaRPr>
          </a:p>
          <a:p>
            <a:pPr marL="279528" indent="-267633">
              <a:spcBef>
                <a:spcPts val="47"/>
              </a:spcBef>
              <a:buChar char="-"/>
              <a:tabLst>
                <a:tab pos="278934" algn="l"/>
                <a:tab pos="279528" algn="l"/>
              </a:tabLst>
            </a:pPr>
            <a:r>
              <a:rPr sz="1686" spc="-5" dirty="0">
                <a:latin typeface="Arial"/>
                <a:cs typeface="Arial"/>
              </a:rPr>
              <a:t>Past</a:t>
            </a:r>
            <a:r>
              <a:rPr sz="1686" spc="-75" dirty="0">
                <a:latin typeface="Arial"/>
                <a:cs typeface="Arial"/>
              </a:rPr>
              <a:t> </a:t>
            </a:r>
            <a:r>
              <a:rPr sz="1686" spc="-5" dirty="0">
                <a:latin typeface="Arial"/>
                <a:cs typeface="Arial"/>
              </a:rPr>
              <a:t>player</a:t>
            </a:r>
            <a:endParaRPr sz="1686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5888" y="3071684"/>
            <a:ext cx="3806878" cy="783807"/>
          </a:xfrm>
          <a:prstGeom prst="rect">
            <a:avLst/>
          </a:prstGeom>
        </p:spPr>
        <p:txBody>
          <a:bodyPr vert="horz" wrap="square" lIns="0" tIns="13084" rIns="0" bIns="0" rtlCol="0">
            <a:spAutoFit/>
          </a:bodyPr>
          <a:lstStyle/>
          <a:p>
            <a:pPr marL="11895" marR="4758">
              <a:lnSpc>
                <a:spcPct val="99400"/>
              </a:lnSpc>
              <a:spcBef>
                <a:spcPts val="103"/>
              </a:spcBef>
            </a:pPr>
            <a:r>
              <a:rPr sz="1686" spc="-5" dirty="0">
                <a:latin typeface="Arial"/>
                <a:cs typeface="Arial"/>
              </a:rPr>
              <a:t>Note: Many respondents had multiple  roles within the organization, which they  indicated </a:t>
            </a:r>
            <a:r>
              <a:rPr sz="1686" dirty="0">
                <a:latin typeface="Arial"/>
                <a:cs typeface="Arial"/>
              </a:rPr>
              <a:t>in </a:t>
            </a:r>
            <a:r>
              <a:rPr sz="1686" spc="-5" dirty="0">
                <a:latin typeface="Arial"/>
                <a:cs typeface="Arial"/>
              </a:rPr>
              <a:t>the</a:t>
            </a:r>
            <a:r>
              <a:rPr sz="1686" spc="-19" dirty="0">
                <a:latin typeface="Arial"/>
                <a:cs typeface="Arial"/>
              </a:rPr>
              <a:t> </a:t>
            </a:r>
            <a:r>
              <a:rPr sz="1686" spc="-5" dirty="0">
                <a:latin typeface="Arial"/>
                <a:cs typeface="Arial"/>
              </a:rPr>
              <a:t>comments.</a:t>
            </a:r>
            <a:endParaRPr sz="168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4063" y="1544413"/>
            <a:ext cx="1451740" cy="1297363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11895">
              <a:lnSpc>
                <a:spcPts val="2000"/>
              </a:lnSpc>
              <a:spcBef>
                <a:spcPts val="94"/>
              </a:spcBef>
            </a:pPr>
            <a:r>
              <a:rPr sz="1686" spc="-5" dirty="0">
                <a:solidFill>
                  <a:srgbClr val="D50015"/>
                </a:solidFill>
                <a:latin typeface="Arial"/>
                <a:cs typeface="Arial"/>
              </a:rPr>
              <a:t>Ranking:</a:t>
            </a:r>
            <a:endParaRPr sz="1686" dirty="0">
              <a:solidFill>
                <a:srgbClr val="D50015"/>
              </a:solidFill>
              <a:latin typeface="Arial"/>
              <a:cs typeface="Arial"/>
            </a:endParaRPr>
          </a:p>
          <a:p>
            <a:pPr marL="333055" indent="-321160">
              <a:lnSpc>
                <a:spcPts val="2000"/>
              </a:lnSpc>
              <a:buAutoNum type="arabicParenBoth"/>
              <a:tabLst>
                <a:tab pos="333055" algn="l"/>
              </a:tabLst>
            </a:pPr>
            <a:r>
              <a:rPr sz="1686" spc="-5" dirty="0">
                <a:latin typeface="Arial"/>
                <a:cs typeface="Arial"/>
              </a:rPr>
              <a:t>Parent</a:t>
            </a:r>
            <a:endParaRPr sz="1686" dirty="0">
              <a:latin typeface="Arial"/>
              <a:cs typeface="Arial"/>
            </a:endParaRPr>
          </a:p>
          <a:p>
            <a:pPr marL="333055" indent="-321160">
              <a:lnSpc>
                <a:spcPts val="1990"/>
              </a:lnSpc>
              <a:spcBef>
                <a:spcPts val="42"/>
              </a:spcBef>
              <a:buAutoNum type="arabicParenBoth"/>
              <a:tabLst>
                <a:tab pos="333055" algn="l"/>
              </a:tabLst>
            </a:pPr>
            <a:r>
              <a:rPr sz="1686" spc="-5" dirty="0">
                <a:latin typeface="Arial"/>
                <a:cs typeface="Arial"/>
              </a:rPr>
              <a:t>Coach</a:t>
            </a:r>
            <a:endParaRPr sz="1686" dirty="0">
              <a:latin typeface="Arial"/>
              <a:cs typeface="Arial"/>
            </a:endParaRPr>
          </a:p>
          <a:p>
            <a:pPr marL="333055" indent="-321160">
              <a:lnSpc>
                <a:spcPts val="1990"/>
              </a:lnSpc>
              <a:buAutoNum type="arabicParenBoth"/>
              <a:tabLst>
                <a:tab pos="333055" algn="l"/>
              </a:tabLst>
            </a:pPr>
            <a:r>
              <a:rPr sz="1686" spc="-5" dirty="0">
                <a:latin typeface="Arial"/>
                <a:cs typeface="Arial"/>
              </a:rPr>
              <a:t>Player/Club</a:t>
            </a:r>
            <a:endParaRPr sz="1686" dirty="0">
              <a:latin typeface="Arial"/>
              <a:cs typeface="Arial"/>
            </a:endParaRPr>
          </a:p>
          <a:p>
            <a:pPr marL="333055">
              <a:spcBef>
                <a:spcPts val="47"/>
              </a:spcBef>
            </a:pPr>
            <a:r>
              <a:rPr sz="1686" spc="-5" dirty="0">
                <a:latin typeface="Arial"/>
                <a:cs typeface="Arial"/>
              </a:rPr>
              <a:t>Leadership</a:t>
            </a:r>
            <a:endParaRPr sz="1686" dirty="0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0DCBC8A-7C01-E14C-B333-CEFC2F433B23}"/>
              </a:ext>
            </a:extLst>
          </p:cNvPr>
          <p:cNvSpPr txBox="1">
            <a:spLocks/>
          </p:cNvSpPr>
          <p:nvPr/>
        </p:nvSpPr>
        <p:spPr>
          <a:xfrm>
            <a:off x="1230216" y="342148"/>
            <a:ext cx="6207647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dirty="0"/>
              <a:t>Ringette Community Engagement Survey </a:t>
            </a:r>
            <a:br>
              <a:rPr lang="en-CA" sz="2800" dirty="0"/>
            </a:br>
            <a:r>
              <a:rPr lang="en-CA" sz="1200" dirty="0"/>
              <a:t>531 Responses</a:t>
            </a:r>
            <a:endParaRPr lang="en-CA" sz="2800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2B0975A-2CDD-7143-A472-AA11AB665494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F58620A8-466B-494A-9EEA-FE5A3CB94776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5741" y="6457373"/>
            <a:ext cx="6734147" cy="271441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11895">
              <a:spcBef>
                <a:spcPts val="94"/>
              </a:spcBef>
            </a:pPr>
            <a:r>
              <a:rPr sz="1686" i="1" spc="-5" dirty="0">
                <a:latin typeface="Calibri"/>
                <a:cs typeface="Calibri"/>
              </a:rPr>
              <a:t>Note: Only words mentioned </a:t>
            </a:r>
            <a:r>
              <a:rPr sz="1686" i="1" dirty="0">
                <a:latin typeface="Calibri"/>
                <a:cs typeface="Calibri"/>
              </a:rPr>
              <a:t>3 or </a:t>
            </a:r>
            <a:r>
              <a:rPr sz="1686" i="1" spc="-5" dirty="0">
                <a:latin typeface="Calibri"/>
                <a:cs typeface="Calibri"/>
              </a:rPr>
              <a:t>more times were included in the word</a:t>
            </a:r>
            <a:r>
              <a:rPr sz="1686" i="1" spc="75" dirty="0">
                <a:latin typeface="Calibri"/>
                <a:cs typeface="Calibri"/>
              </a:rPr>
              <a:t> </a:t>
            </a:r>
            <a:r>
              <a:rPr sz="1686" i="1" spc="-5" dirty="0">
                <a:latin typeface="Calibri"/>
                <a:cs typeface="Calibri"/>
              </a:rPr>
              <a:t>cloud</a:t>
            </a:r>
            <a:endParaRPr sz="168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6997" y="1514499"/>
            <a:ext cx="5412059" cy="46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6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4D81B88-AF70-9C47-9B87-9819F7BC786B}"/>
              </a:ext>
            </a:extLst>
          </p:cNvPr>
          <p:cNvSpPr txBox="1">
            <a:spLocks/>
          </p:cNvSpPr>
          <p:nvPr/>
        </p:nvSpPr>
        <p:spPr>
          <a:xfrm>
            <a:off x="1230216" y="219038"/>
            <a:ext cx="6207647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dirty="0"/>
              <a:t>What is one word you would use </a:t>
            </a:r>
            <a:r>
              <a:rPr lang="en-CA" sz="2800" spc="-5" dirty="0"/>
              <a:t>to </a:t>
            </a:r>
            <a:r>
              <a:rPr lang="en-CA" sz="2800" dirty="0"/>
              <a:t>describe the  culture of ringette in</a:t>
            </a:r>
            <a:r>
              <a:rPr lang="en-CA" sz="2800" spc="-14" dirty="0"/>
              <a:t> </a:t>
            </a:r>
            <a:r>
              <a:rPr lang="en-CA" sz="2800" dirty="0"/>
              <a:t>Ontario?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1F7275E-70F7-BF4F-AF75-079F58B8395C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E442857-0871-184A-8C87-17F6EC97E65D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0059" y="6386005"/>
            <a:ext cx="6734147" cy="271441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11895">
              <a:spcBef>
                <a:spcPts val="94"/>
              </a:spcBef>
            </a:pPr>
            <a:r>
              <a:rPr sz="1686" i="1" spc="-5" dirty="0">
                <a:latin typeface="Calibri"/>
                <a:cs typeface="Calibri"/>
              </a:rPr>
              <a:t>Note: Only words mentioned </a:t>
            </a:r>
            <a:r>
              <a:rPr sz="1686" i="1" dirty="0">
                <a:latin typeface="Calibri"/>
                <a:cs typeface="Calibri"/>
              </a:rPr>
              <a:t>3 or </a:t>
            </a:r>
            <a:r>
              <a:rPr sz="1686" i="1" spc="-5" dirty="0">
                <a:latin typeface="Calibri"/>
                <a:cs typeface="Calibri"/>
              </a:rPr>
              <a:t>more times were included in the word</a:t>
            </a:r>
            <a:r>
              <a:rPr sz="1686" i="1" spc="75" dirty="0">
                <a:latin typeface="Calibri"/>
                <a:cs typeface="Calibri"/>
              </a:rPr>
              <a:t> </a:t>
            </a:r>
            <a:r>
              <a:rPr sz="1686" i="1" spc="-5" dirty="0">
                <a:latin typeface="Calibri"/>
                <a:cs typeface="Calibri"/>
              </a:rPr>
              <a:t>cloud</a:t>
            </a:r>
            <a:endParaRPr sz="168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3947" y="1418158"/>
            <a:ext cx="6078158" cy="4807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6"/>
          </a:p>
        </p:txBody>
      </p:sp>
      <p:sp>
        <p:nvSpPr>
          <p:cNvPr id="6" name="object 6"/>
          <p:cNvSpPr txBox="1"/>
          <p:nvPr/>
        </p:nvSpPr>
        <p:spPr>
          <a:xfrm>
            <a:off x="3011720" y="4173604"/>
            <a:ext cx="710110" cy="271441"/>
          </a:xfrm>
          <a:prstGeom prst="rect">
            <a:avLst/>
          </a:prstGeom>
        </p:spPr>
        <p:txBody>
          <a:bodyPr vert="horz" wrap="square" lIns="0" tIns="11895" rIns="0" bIns="0" rtlCol="0">
            <a:spAutoFit/>
          </a:bodyPr>
          <a:lstStyle/>
          <a:p>
            <a:pPr marL="11895">
              <a:spcBef>
                <a:spcPts val="94"/>
              </a:spcBef>
            </a:pPr>
            <a:r>
              <a:rPr sz="1686" b="1" dirty="0">
                <a:latin typeface="Calibri"/>
                <a:cs typeface="Calibri"/>
              </a:rPr>
              <a:t>[</a:t>
            </a:r>
            <a:r>
              <a:rPr sz="1686" b="1" spc="-9" dirty="0">
                <a:latin typeface="Calibri"/>
                <a:cs typeface="Calibri"/>
              </a:rPr>
              <a:t>o</a:t>
            </a:r>
            <a:r>
              <a:rPr sz="1686" b="1" spc="-5" dirty="0">
                <a:latin typeface="Calibri"/>
                <a:cs typeface="Calibri"/>
              </a:rPr>
              <a:t>u</a:t>
            </a:r>
            <a:r>
              <a:rPr sz="1686" b="1" spc="-42" dirty="0">
                <a:latin typeface="Calibri"/>
                <a:cs typeface="Calibri"/>
              </a:rPr>
              <a:t>t</a:t>
            </a:r>
            <a:r>
              <a:rPr sz="1686" b="1" spc="-5" dirty="0">
                <a:latin typeface="Calibri"/>
                <a:cs typeface="Calibri"/>
              </a:rPr>
              <a:t>-</a:t>
            </a:r>
            <a:r>
              <a:rPr sz="1686" b="1" spc="-9" dirty="0">
                <a:latin typeface="Calibri"/>
                <a:cs typeface="Calibri"/>
              </a:rPr>
              <a:t>o</a:t>
            </a:r>
            <a:r>
              <a:rPr sz="1686" b="1" spc="5" dirty="0">
                <a:latin typeface="Calibri"/>
                <a:cs typeface="Calibri"/>
              </a:rPr>
              <a:t>f</a:t>
            </a:r>
            <a:r>
              <a:rPr sz="1686" b="1" dirty="0">
                <a:latin typeface="Calibri"/>
                <a:cs typeface="Calibri"/>
              </a:rPr>
              <a:t>]</a:t>
            </a:r>
            <a:endParaRPr sz="1686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C6809AC-2ADE-D443-8A82-608502A85788}"/>
              </a:ext>
            </a:extLst>
          </p:cNvPr>
          <p:cNvSpPr txBox="1">
            <a:spLocks/>
          </p:cNvSpPr>
          <p:nvPr/>
        </p:nvSpPr>
        <p:spPr>
          <a:xfrm>
            <a:off x="1230216" y="219038"/>
            <a:ext cx="9140418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dirty="0"/>
              <a:t>What is one word you would use </a:t>
            </a:r>
            <a:r>
              <a:rPr lang="en-CA" sz="2800" spc="-5" dirty="0"/>
              <a:t>to </a:t>
            </a:r>
            <a:r>
              <a:rPr lang="en-CA" sz="2800" dirty="0"/>
              <a:t>describe Ringette  Ontario as the governing body for ringette in the</a:t>
            </a:r>
            <a:r>
              <a:rPr lang="en-CA" sz="2800" spc="-14" dirty="0"/>
              <a:t> </a:t>
            </a:r>
            <a:r>
              <a:rPr lang="en-CA" sz="2800" dirty="0"/>
              <a:t>province?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81DD909-1F78-C347-8E92-96312D240253}"/>
              </a:ext>
            </a:extLst>
          </p:cNvPr>
          <p:cNvSpPr/>
          <p:nvPr/>
        </p:nvSpPr>
        <p:spPr>
          <a:xfrm rot="19058913">
            <a:off x="-595026" y="-190289"/>
            <a:ext cx="1993272" cy="991013"/>
          </a:xfrm>
          <a:prstGeom prst="triangle">
            <a:avLst>
              <a:gd name="adj" fmla="val 460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BBFFC2F-996B-144F-A31F-6EEB410994BB}"/>
              </a:ext>
            </a:extLst>
          </p:cNvPr>
          <p:cNvSpPr/>
          <p:nvPr/>
        </p:nvSpPr>
        <p:spPr>
          <a:xfrm>
            <a:off x="334255" y="262128"/>
            <a:ext cx="765048" cy="96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933</Words>
  <Application>Microsoft Office PowerPoint</Application>
  <PresentationFormat>Widescreen</PresentationFormat>
  <Paragraphs>167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Ringette Ontario </vt:lpstr>
      <vt:lpstr>PowerPoint Presentation</vt:lpstr>
      <vt:lpstr>Process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Padfield</dc:creator>
  <cp:lastModifiedBy>Sarah Padfield</cp:lastModifiedBy>
  <cp:revision>4</cp:revision>
  <dcterms:created xsi:type="dcterms:W3CDTF">2022-10-15T15:13:20Z</dcterms:created>
  <dcterms:modified xsi:type="dcterms:W3CDTF">2022-10-17T20:58:33Z</dcterms:modified>
</cp:coreProperties>
</file>